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058400" cy="7772400"/>
  <p:notesSz cx="6858000" cy="9144000"/>
  <p:embeddedFontLst>
    <p:embeddedFont>
      <p:font typeface="Calibri" panose="020F0502020204030204" pitchFamily="34" charset="0"/>
      <p:regular r:id="rId4"/>
      <p:bold r:id="rId5"/>
      <p:italic r:id="rId6"/>
      <p:boldItalic r:id="rId7"/>
    </p:embeddedFont>
    <p:embeddedFont>
      <p:font typeface="TT Norms" panose="020B0604020202020204" charset="0"/>
      <p:regular r:id="rId8"/>
    </p:embeddedFont>
    <p:embeddedFont>
      <p:font typeface="TT Norms Bold"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153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14700" y="7043448"/>
            <a:ext cx="6743700" cy="1130950"/>
          </a:xfrm>
          <a:custGeom>
            <a:avLst/>
            <a:gdLst/>
            <a:ahLst/>
            <a:cxnLst/>
            <a:rect l="l" t="t" r="r" b="b"/>
            <a:pathLst>
              <a:path w="10720619" h="4692058">
                <a:moveTo>
                  <a:pt x="0" y="0"/>
                </a:moveTo>
                <a:lnTo>
                  <a:pt x="10720620" y="0"/>
                </a:lnTo>
                <a:lnTo>
                  <a:pt x="10720620" y="4692058"/>
                </a:lnTo>
                <a:lnTo>
                  <a:pt x="0" y="4692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383" y="0"/>
            <a:ext cx="3333458" cy="8174398"/>
            <a:chOff x="0" y="0"/>
            <a:chExt cx="1298391" cy="2896126"/>
          </a:xfrm>
        </p:grpSpPr>
        <p:sp>
          <p:nvSpPr>
            <p:cNvPr id="4" name="Freeform 4"/>
            <p:cNvSpPr/>
            <p:nvPr/>
          </p:nvSpPr>
          <p:spPr>
            <a:xfrm>
              <a:off x="0" y="0"/>
              <a:ext cx="1298391" cy="2896126"/>
            </a:xfrm>
            <a:custGeom>
              <a:avLst/>
              <a:gdLst/>
              <a:ahLst/>
              <a:cxnLst/>
              <a:rect l="l" t="t" r="r" b="b"/>
              <a:pathLst>
                <a:path w="1270870" h="2896126">
                  <a:moveTo>
                    <a:pt x="0" y="0"/>
                  </a:moveTo>
                  <a:lnTo>
                    <a:pt x="1270870" y="0"/>
                  </a:lnTo>
                  <a:lnTo>
                    <a:pt x="1270870" y="2896126"/>
                  </a:lnTo>
                  <a:lnTo>
                    <a:pt x="0" y="2896126"/>
                  </a:lnTo>
                  <a:close/>
                </a:path>
              </a:pathLst>
            </a:custGeom>
            <a:solidFill>
              <a:srgbClr val="144A70"/>
            </a:solidFill>
          </p:spPr>
        </p:sp>
        <p:sp>
          <p:nvSpPr>
            <p:cNvPr id="5" name="TextBox 5"/>
            <p:cNvSpPr txBox="1"/>
            <p:nvPr/>
          </p:nvSpPr>
          <p:spPr>
            <a:xfrm>
              <a:off x="0" y="0"/>
              <a:ext cx="1270870" cy="2896126"/>
            </a:xfrm>
            <a:prstGeom prst="rect">
              <a:avLst/>
            </a:prstGeom>
          </p:spPr>
          <p:txBody>
            <a:bodyPr lIns="50800" tIns="50800" rIns="50800" bIns="50800" rtlCol="0" anchor="ctr"/>
            <a:lstStyle/>
            <a:p>
              <a:pPr algn="ctr">
                <a:lnSpc>
                  <a:spcPts val="1843"/>
                </a:lnSpc>
              </a:pPr>
              <a:endParaRPr lang="es-VE" sz="1200">
                <a:latin typeface="Arial" panose="020B0604020202020204" pitchFamily="34" charset="0"/>
                <a:cs typeface="Arial" panose="020B0604020202020204" pitchFamily="34" charset="0"/>
              </a:endParaRPr>
            </a:p>
          </p:txBody>
        </p:sp>
      </p:grpSp>
      <p:grpSp>
        <p:nvGrpSpPr>
          <p:cNvPr id="7" name="Group 7"/>
          <p:cNvGrpSpPr/>
          <p:nvPr/>
        </p:nvGrpSpPr>
        <p:grpSpPr>
          <a:xfrm>
            <a:off x="6653242" y="0"/>
            <a:ext cx="3405158" cy="1951507"/>
            <a:chOff x="0" y="0"/>
            <a:chExt cx="1256424" cy="413066"/>
          </a:xfrm>
        </p:grpSpPr>
        <p:sp>
          <p:nvSpPr>
            <p:cNvPr id="8" name="Freeform 8"/>
            <p:cNvSpPr/>
            <p:nvPr/>
          </p:nvSpPr>
          <p:spPr>
            <a:xfrm>
              <a:off x="0" y="0"/>
              <a:ext cx="1256424" cy="413066"/>
            </a:xfrm>
            <a:custGeom>
              <a:avLst/>
              <a:gdLst/>
              <a:ahLst/>
              <a:cxnLst/>
              <a:rect l="l" t="t" r="r" b="b"/>
              <a:pathLst>
                <a:path w="1256424" h="413066">
                  <a:moveTo>
                    <a:pt x="0" y="0"/>
                  </a:moveTo>
                  <a:lnTo>
                    <a:pt x="1256424" y="0"/>
                  </a:lnTo>
                  <a:lnTo>
                    <a:pt x="1256424" y="413066"/>
                  </a:lnTo>
                  <a:lnTo>
                    <a:pt x="0" y="413066"/>
                  </a:lnTo>
                  <a:close/>
                </a:path>
              </a:pathLst>
            </a:custGeom>
            <a:solidFill>
              <a:srgbClr val="144A70"/>
            </a:solidFill>
          </p:spPr>
        </p:sp>
        <p:sp>
          <p:nvSpPr>
            <p:cNvPr id="9" name="TextBox 9"/>
            <p:cNvSpPr txBox="1"/>
            <p:nvPr/>
          </p:nvSpPr>
          <p:spPr>
            <a:xfrm>
              <a:off x="0" y="9525"/>
              <a:ext cx="1256424" cy="403541"/>
            </a:xfrm>
            <a:prstGeom prst="rect">
              <a:avLst/>
            </a:prstGeom>
          </p:spPr>
          <p:txBody>
            <a:bodyPr lIns="50800" tIns="50800" rIns="50800" bIns="50800" rtlCol="0" anchor="ctr"/>
            <a:lstStyle/>
            <a:p>
              <a:pPr algn="ctr">
                <a:lnSpc>
                  <a:spcPts val="1828"/>
                </a:lnSpc>
              </a:pPr>
              <a:endParaRPr sz="1200">
                <a:latin typeface="Arial" panose="020B0604020202020204" pitchFamily="34" charset="0"/>
                <a:cs typeface="Arial" panose="020B0604020202020204" pitchFamily="34" charset="0"/>
              </a:endParaRPr>
            </a:p>
          </p:txBody>
        </p:sp>
      </p:grpSp>
      <p:sp>
        <p:nvSpPr>
          <p:cNvPr id="13" name="TextBox 13"/>
          <p:cNvSpPr txBox="1"/>
          <p:nvPr/>
        </p:nvSpPr>
        <p:spPr>
          <a:xfrm>
            <a:off x="147224" y="1524000"/>
            <a:ext cx="2992173" cy="6442085"/>
          </a:xfrm>
          <a:prstGeom prst="rect">
            <a:avLst/>
          </a:prstGeom>
        </p:spPr>
        <p:txBody>
          <a:bodyPr wrap="square" lIns="0" tIns="0" rIns="0" bIns="0" rtlCol="0" anchor="t">
            <a:spAutoFit/>
          </a:bodyPr>
          <a:lstStyle/>
          <a:p>
            <a:pPr algn="just">
              <a:lnSpc>
                <a:spcPts val="1777"/>
              </a:lnSpc>
              <a:spcBef>
                <a:spcPct val="0"/>
              </a:spcBef>
            </a:pPr>
            <a:r>
              <a:rPr lang="es-ES" sz="1250" dirty="0">
                <a:solidFill>
                  <a:srgbClr val="FFFFFF"/>
                </a:solidFill>
                <a:latin typeface="Arial" panose="020B0604020202020204" pitchFamily="34" charset="0"/>
                <a:ea typeface="TT Norms"/>
                <a:cs typeface="Arial" panose="020B0604020202020204" pitchFamily="34" charset="0"/>
                <a:sym typeface="TT Norms"/>
              </a:rPr>
              <a:t>El origen de la Universidad de Guayana se remonta a 1824, cuando el Presidente de la Gran Colombia, Francisco de Paula Santander, fundó el Colegio Nacional de Guayana en Angostura. Este colegio comenzó sus actividades en 1840 sin rector, bajo la dirección del catedrático Andrés Eusebio </a:t>
            </a:r>
            <a:r>
              <a:rPr lang="es-ES" sz="1250" dirty="0" err="1">
                <a:solidFill>
                  <a:srgbClr val="FFFFFF"/>
                </a:solidFill>
                <a:latin typeface="Arial" panose="020B0604020202020204" pitchFamily="34" charset="0"/>
                <a:ea typeface="TT Norms"/>
                <a:cs typeface="Arial" panose="020B0604020202020204" pitchFamily="34" charset="0"/>
                <a:sym typeface="TT Norms"/>
              </a:rPr>
              <a:t>Level</a:t>
            </a:r>
            <a:r>
              <a:rPr lang="es-ES" sz="1250" dirty="0">
                <a:solidFill>
                  <a:srgbClr val="FFFFFF"/>
                </a:solidFill>
                <a:latin typeface="Arial" panose="020B0604020202020204" pitchFamily="34" charset="0"/>
                <a:ea typeface="TT Norms"/>
                <a:cs typeface="Arial" panose="020B0604020202020204" pitchFamily="34" charset="0"/>
                <a:sym typeface="TT Norms"/>
              </a:rPr>
              <a:t>. A lo largo de los años, se fueron incorporando nuevas cátedras, y en 1896, el colegio fue elevado al rango de universidad, siendo Dr. José María </a:t>
            </a:r>
            <a:r>
              <a:rPr lang="es-ES" sz="1250" dirty="0" err="1">
                <a:solidFill>
                  <a:srgbClr val="FFFFFF"/>
                </a:solidFill>
                <a:latin typeface="Arial" panose="020B0604020202020204" pitchFamily="34" charset="0"/>
                <a:ea typeface="TT Norms"/>
                <a:cs typeface="Arial" panose="020B0604020202020204" pitchFamily="34" charset="0"/>
                <a:sym typeface="TT Norms"/>
              </a:rPr>
              <a:t>Emázabal</a:t>
            </a:r>
            <a:r>
              <a:rPr lang="es-ES" sz="1250" dirty="0">
                <a:solidFill>
                  <a:srgbClr val="FFFFFF"/>
                </a:solidFill>
                <a:latin typeface="Arial" panose="020B0604020202020204" pitchFamily="34" charset="0"/>
                <a:ea typeface="TT Norms"/>
                <a:cs typeface="Arial" panose="020B0604020202020204" pitchFamily="34" charset="0"/>
                <a:sym typeface="TT Norms"/>
              </a:rPr>
              <a:t> su primer rector. Sin embargo, la universidad enfrentó dificultades y fue cerrada en 1900, reabriendo en 1901, aunque reducida a segunda categoría. En 1937, se cerró definitivamente y se fundó el Liceo Peñalver. La lucha por una universidad en Guayana resurgió en 1958, inicialmente como parte de la Universidad de Oriente, pero no se concretó hasta 1979, cuando la Corporación Venezolana de Guayana promovió la creación de la Universidad de Guayana.</a:t>
            </a:r>
          </a:p>
          <a:p>
            <a:pPr algn="just">
              <a:lnSpc>
                <a:spcPts val="1777"/>
              </a:lnSpc>
              <a:spcBef>
                <a:spcPct val="0"/>
              </a:spcBef>
            </a:pPr>
            <a:r>
              <a:rPr lang="es-ES" sz="1250" dirty="0">
                <a:solidFill>
                  <a:srgbClr val="FFFFFF"/>
                </a:solidFill>
                <a:latin typeface="Arial" panose="020B0604020202020204" pitchFamily="34" charset="0"/>
                <a:ea typeface="TT Norms"/>
                <a:cs typeface="Arial" panose="020B0604020202020204" pitchFamily="34" charset="0"/>
                <a:sym typeface="TT Norms"/>
              </a:rPr>
              <a:t>Finalmente, en 1982, se estableció la Universidad Nacional Experimental de Guayana (UNEG) mediante un decreto presidencial. </a:t>
            </a:r>
            <a:endParaRPr lang="en-US" sz="1250" dirty="0">
              <a:solidFill>
                <a:srgbClr val="FFFFFF"/>
              </a:solidFill>
              <a:latin typeface="Arial" panose="020B0604020202020204" pitchFamily="34" charset="0"/>
              <a:ea typeface="TT Norms"/>
              <a:cs typeface="Arial" panose="020B0604020202020204" pitchFamily="34" charset="0"/>
              <a:sym typeface="TT Norms"/>
            </a:endParaRPr>
          </a:p>
        </p:txBody>
      </p:sp>
      <p:sp>
        <p:nvSpPr>
          <p:cNvPr id="17" name="TextBox 17"/>
          <p:cNvSpPr txBox="1"/>
          <p:nvPr/>
        </p:nvSpPr>
        <p:spPr>
          <a:xfrm>
            <a:off x="-76200" y="320774"/>
            <a:ext cx="2305925" cy="974626"/>
          </a:xfrm>
          <a:prstGeom prst="rect">
            <a:avLst/>
          </a:prstGeom>
        </p:spPr>
        <p:txBody>
          <a:bodyPr wrap="square" lIns="0" tIns="0" rIns="0" bIns="0" rtlCol="0" anchor="t">
            <a:spAutoFit/>
          </a:bodyPr>
          <a:lstStyle/>
          <a:p>
            <a:pPr algn="ctr">
              <a:lnSpc>
                <a:spcPts val="3755"/>
              </a:lnSpc>
            </a:pPr>
            <a:r>
              <a:rPr lang="es-VE" sz="3600" b="1" dirty="0">
                <a:solidFill>
                  <a:srgbClr val="B8D1FF"/>
                </a:solidFill>
                <a:latin typeface="Arial" panose="020B0604020202020204" pitchFamily="34" charset="0"/>
                <a:ea typeface="TT Norms Bold"/>
                <a:cs typeface="Arial" panose="020B0604020202020204" pitchFamily="34" charset="0"/>
                <a:sym typeface="TT Norms Bold"/>
              </a:rPr>
              <a:t>Reseña</a:t>
            </a:r>
            <a:r>
              <a:rPr lang="en-US" sz="3600" b="1" dirty="0">
                <a:solidFill>
                  <a:srgbClr val="B8D1FF"/>
                </a:solidFill>
                <a:latin typeface="Arial" panose="020B0604020202020204" pitchFamily="34" charset="0"/>
                <a:ea typeface="TT Norms Bold"/>
                <a:cs typeface="Arial" panose="020B0604020202020204" pitchFamily="34" charset="0"/>
                <a:sym typeface="TT Norms Bold"/>
              </a:rPr>
              <a:t> </a:t>
            </a:r>
            <a:r>
              <a:rPr lang="es-419" sz="3600" b="1" dirty="0">
                <a:solidFill>
                  <a:srgbClr val="B8D1FF"/>
                </a:solidFill>
                <a:latin typeface="Arial" panose="020B0604020202020204" pitchFamily="34" charset="0"/>
                <a:ea typeface="TT Norms Bold"/>
                <a:cs typeface="Arial" panose="020B0604020202020204" pitchFamily="34" charset="0"/>
                <a:sym typeface="TT Norms Bold"/>
              </a:rPr>
              <a:t>Histórica</a:t>
            </a:r>
          </a:p>
        </p:txBody>
      </p:sp>
      <p:sp>
        <p:nvSpPr>
          <p:cNvPr id="18" name="TextBox 18"/>
          <p:cNvSpPr txBox="1"/>
          <p:nvPr/>
        </p:nvSpPr>
        <p:spPr>
          <a:xfrm>
            <a:off x="7014812" y="3461388"/>
            <a:ext cx="2682016" cy="1051891"/>
          </a:xfrm>
          <a:prstGeom prst="rect">
            <a:avLst/>
          </a:prstGeom>
        </p:spPr>
        <p:txBody>
          <a:bodyPr lIns="0" tIns="0" rIns="0" bIns="0" rtlCol="0" anchor="t">
            <a:spAutoFit/>
          </a:bodyPr>
          <a:lstStyle/>
          <a:p>
            <a:pPr algn="ctr">
              <a:lnSpc>
                <a:spcPts val="2875"/>
              </a:lnSpc>
            </a:pPr>
            <a:r>
              <a:rPr lang="es-ES" sz="1200" b="1" dirty="0">
                <a:solidFill>
                  <a:srgbClr val="002060"/>
                </a:solidFill>
                <a:latin typeface="Arial" panose="020B0604020202020204" pitchFamily="34" charset="0"/>
                <a:ea typeface="TT Norms Bold"/>
                <a:cs typeface="Arial" panose="020B0604020202020204" pitchFamily="34" charset="0"/>
                <a:sym typeface="TT Norms Bold"/>
              </a:rPr>
              <a:t>UNIVERSIDAD NACIONAL EXPERIMENTAL DE GUAYANA </a:t>
            </a:r>
          </a:p>
          <a:p>
            <a:pPr algn="ctr">
              <a:lnSpc>
                <a:spcPts val="2875"/>
              </a:lnSpc>
            </a:pPr>
            <a:r>
              <a:rPr lang="en-US" sz="1200" b="1" dirty="0">
                <a:solidFill>
                  <a:srgbClr val="419DDD"/>
                </a:solidFill>
                <a:latin typeface="Arial" panose="020B0604020202020204" pitchFamily="34" charset="0"/>
                <a:ea typeface="TT Norms Bold"/>
                <a:cs typeface="Arial" panose="020B0604020202020204" pitchFamily="34" charset="0"/>
                <a:sym typeface="TT Norms Bold"/>
              </a:rPr>
              <a:t>   </a:t>
            </a:r>
          </a:p>
        </p:txBody>
      </p:sp>
      <p:sp>
        <p:nvSpPr>
          <p:cNvPr id="20" name="TextBox 20"/>
          <p:cNvSpPr txBox="1"/>
          <p:nvPr/>
        </p:nvSpPr>
        <p:spPr>
          <a:xfrm>
            <a:off x="3628674" y="248020"/>
            <a:ext cx="2746545" cy="619465"/>
          </a:xfrm>
          <a:prstGeom prst="rect">
            <a:avLst/>
          </a:prstGeom>
        </p:spPr>
        <p:txBody>
          <a:bodyPr lIns="0" tIns="0" rIns="0" bIns="0" rtlCol="0" anchor="t">
            <a:spAutoFit/>
          </a:bodyPr>
          <a:lstStyle/>
          <a:p>
            <a:pPr algn="ctr">
              <a:lnSpc>
                <a:spcPts val="2450"/>
              </a:lnSpc>
            </a:pPr>
            <a:r>
              <a:rPr lang="en-US" sz="2000" b="1" dirty="0">
                <a:solidFill>
                  <a:srgbClr val="144A70"/>
                </a:solidFill>
                <a:latin typeface="Arial" panose="020B0604020202020204" pitchFamily="34" charset="0"/>
                <a:ea typeface="TT Norms Bold"/>
                <a:cs typeface="Arial" panose="020B0604020202020204" pitchFamily="34" charset="0"/>
                <a:sym typeface="TT Norms Bold"/>
              </a:rPr>
              <a:t>¿</a:t>
            </a:r>
            <a:r>
              <a:rPr lang="es-419" sz="2000" b="1" dirty="0">
                <a:solidFill>
                  <a:srgbClr val="144A70"/>
                </a:solidFill>
                <a:latin typeface="Arial" panose="020B0604020202020204" pitchFamily="34" charset="0"/>
                <a:ea typeface="TT Norms Bold"/>
                <a:cs typeface="Arial" panose="020B0604020202020204" pitchFamily="34" charset="0"/>
                <a:sym typeface="TT Norms Bold"/>
              </a:rPr>
              <a:t>Qué</a:t>
            </a:r>
            <a:r>
              <a:rPr lang="en-US" sz="2000" b="1" dirty="0">
                <a:solidFill>
                  <a:srgbClr val="144A70"/>
                </a:solidFill>
                <a:latin typeface="Arial" panose="020B0604020202020204" pitchFamily="34" charset="0"/>
                <a:ea typeface="TT Norms Bold"/>
                <a:cs typeface="Arial" panose="020B0604020202020204" pitchFamily="34" charset="0"/>
                <a:sym typeface="TT Norms Bold"/>
              </a:rPr>
              <a:t> </a:t>
            </a:r>
            <a:r>
              <a:rPr lang="es-419" sz="2000" b="1" dirty="0">
                <a:solidFill>
                  <a:srgbClr val="144A70"/>
                </a:solidFill>
                <a:latin typeface="Arial" panose="020B0604020202020204" pitchFamily="34" charset="0"/>
                <a:ea typeface="TT Norms Bold"/>
                <a:cs typeface="Arial" panose="020B0604020202020204" pitchFamily="34" charset="0"/>
                <a:sym typeface="TT Norms Bold"/>
              </a:rPr>
              <a:t>tipo</a:t>
            </a:r>
            <a:r>
              <a:rPr lang="en-US" sz="2000" b="1" dirty="0">
                <a:solidFill>
                  <a:srgbClr val="144A70"/>
                </a:solidFill>
                <a:latin typeface="Arial" panose="020B0604020202020204" pitchFamily="34" charset="0"/>
                <a:ea typeface="TT Norms Bold"/>
                <a:cs typeface="Arial" panose="020B0604020202020204" pitchFamily="34" charset="0"/>
                <a:sym typeface="TT Norms Bold"/>
              </a:rPr>
              <a:t> de </a:t>
            </a:r>
            <a:r>
              <a:rPr lang="es-ES" sz="2000" b="1" dirty="0">
                <a:solidFill>
                  <a:srgbClr val="144A70"/>
                </a:solidFill>
                <a:latin typeface="Arial" panose="020B0604020202020204" pitchFamily="34" charset="0"/>
                <a:ea typeface="TT Norms Bold"/>
                <a:cs typeface="Arial" panose="020B0604020202020204" pitchFamily="34" charset="0"/>
                <a:sym typeface="TT Norms Bold"/>
              </a:rPr>
              <a:t>organigrama</a:t>
            </a:r>
            <a:r>
              <a:rPr lang="en-US" sz="2000" b="1" dirty="0">
                <a:solidFill>
                  <a:srgbClr val="144A70"/>
                </a:solidFill>
                <a:latin typeface="Arial" panose="020B0604020202020204" pitchFamily="34" charset="0"/>
                <a:ea typeface="TT Norms Bold"/>
                <a:cs typeface="Arial" panose="020B0604020202020204" pitchFamily="34" charset="0"/>
                <a:sym typeface="TT Norms Bold"/>
              </a:rPr>
              <a:t> </a:t>
            </a:r>
            <a:r>
              <a:rPr lang="es-419" sz="2000" b="1" dirty="0">
                <a:solidFill>
                  <a:srgbClr val="144A70"/>
                </a:solidFill>
                <a:latin typeface="Arial" panose="020B0604020202020204" pitchFamily="34" charset="0"/>
                <a:ea typeface="TT Norms Bold"/>
                <a:cs typeface="Arial" panose="020B0604020202020204" pitchFamily="34" charset="0"/>
                <a:sym typeface="TT Norms Bold"/>
              </a:rPr>
              <a:t>utiliza</a:t>
            </a:r>
            <a:r>
              <a:rPr lang="en-US" sz="2000" b="1" dirty="0">
                <a:solidFill>
                  <a:srgbClr val="144A70"/>
                </a:solidFill>
                <a:latin typeface="Arial" panose="020B0604020202020204" pitchFamily="34" charset="0"/>
                <a:ea typeface="TT Norms Bold"/>
                <a:cs typeface="Arial" panose="020B0604020202020204" pitchFamily="34" charset="0"/>
                <a:sym typeface="TT Norms Bold"/>
              </a:rPr>
              <a:t>? </a:t>
            </a:r>
          </a:p>
        </p:txBody>
      </p:sp>
      <p:sp>
        <p:nvSpPr>
          <p:cNvPr id="24" name="TextBox 24"/>
          <p:cNvSpPr txBox="1"/>
          <p:nvPr/>
        </p:nvSpPr>
        <p:spPr>
          <a:xfrm>
            <a:off x="6786214" y="136029"/>
            <a:ext cx="3043586" cy="2031325"/>
          </a:xfrm>
          <a:prstGeom prst="rect">
            <a:avLst/>
          </a:prstGeom>
        </p:spPr>
        <p:txBody>
          <a:bodyPr wrap="square" lIns="0" tIns="0" rIns="0" bIns="0" rtlCol="0" anchor="t">
            <a:spAutoFit/>
          </a:bodyPr>
          <a:lstStyle/>
          <a:p>
            <a:pPr algn="ctr"/>
            <a:r>
              <a:rPr lang="es-MX" sz="1200" dirty="0">
                <a:solidFill>
                  <a:srgbClr val="FFFFFF"/>
                </a:solidFill>
                <a:latin typeface="Arial" panose="020B0604020202020204" pitchFamily="34" charset="0"/>
                <a:cs typeface="Arial" panose="020B0604020202020204" pitchFamily="34" charset="0"/>
              </a:rPr>
              <a:t>REPÚBLICA BOLIVARIANA DE VENEZUELA UNIVERSIDAD NACIONAL EXPERIMENTAL DE GUAYANA</a:t>
            </a:r>
          </a:p>
          <a:p>
            <a:pPr algn="ctr"/>
            <a:r>
              <a:rPr lang="es-MX" sz="1200" dirty="0">
                <a:solidFill>
                  <a:srgbClr val="FFFFFF"/>
                </a:solidFill>
                <a:latin typeface="Arial" panose="020B0604020202020204" pitchFamily="34" charset="0"/>
                <a:cs typeface="Arial" panose="020B0604020202020204" pitchFamily="34" charset="0"/>
              </a:rPr>
              <a:t>VICERRECTORADO ACADÉMICO COORDINACIÓN GENERAL DE PREGRADO COORDINACIÓN DE ADMINISTRACIÓN PREOYECTO DE CARRERA: ADMINISTRACION DE EMPRESA</a:t>
            </a:r>
          </a:p>
          <a:p>
            <a:pPr algn="ctr"/>
            <a:r>
              <a:rPr lang="es-MX" sz="1200" dirty="0">
                <a:solidFill>
                  <a:srgbClr val="FFFFFF"/>
                </a:solidFill>
                <a:latin typeface="Arial" panose="020B0604020202020204" pitchFamily="34" charset="0"/>
                <a:cs typeface="Arial" panose="020B0604020202020204" pitchFamily="34" charset="0"/>
              </a:rPr>
              <a:t>UNIDAD CURRICULAR: OGANIZACION Y METODOS</a:t>
            </a:r>
          </a:p>
        </p:txBody>
      </p:sp>
      <p:pic>
        <p:nvPicPr>
          <p:cNvPr id="26" name="Imagen 25"/>
          <p:cNvPicPr>
            <a:picLocks noChangeAspect="1"/>
          </p:cNvPicPr>
          <p:nvPr/>
        </p:nvPicPr>
        <p:blipFill>
          <a:blip r:embed="rId4"/>
          <a:stretch>
            <a:fillRect/>
          </a:stretch>
        </p:blipFill>
        <p:spPr>
          <a:xfrm>
            <a:off x="7647941" y="2037796"/>
            <a:ext cx="1415759" cy="1360778"/>
          </a:xfrm>
          <a:prstGeom prst="rect">
            <a:avLst/>
          </a:prstGeom>
        </p:spPr>
      </p:pic>
      <p:sp>
        <p:nvSpPr>
          <p:cNvPr id="29" name="Rectángulo 28"/>
          <p:cNvSpPr/>
          <p:nvPr/>
        </p:nvSpPr>
        <p:spPr>
          <a:xfrm>
            <a:off x="6625988" y="5144061"/>
            <a:ext cx="3405158" cy="1815882"/>
          </a:xfrm>
          <a:prstGeom prst="rect">
            <a:avLst/>
          </a:prstGeom>
        </p:spPr>
        <p:txBody>
          <a:bodyPr wrap="square">
            <a:spAutoFit/>
          </a:bodyPr>
          <a:lstStyle/>
          <a:p>
            <a:pPr lvl="0" algn="r"/>
            <a:r>
              <a:rPr lang="es-419" sz="1600" b="1" dirty="0">
                <a:solidFill>
                  <a:prstClr val="black"/>
                </a:solidFill>
                <a:latin typeface="Arial" panose="020B0604020202020204" pitchFamily="34" charset="0"/>
                <a:cs typeface="Arial" panose="020B0604020202020204" pitchFamily="34" charset="0"/>
              </a:rPr>
              <a:t>Integrantes:</a:t>
            </a:r>
          </a:p>
          <a:p>
            <a:pPr lvl="0" algn="r"/>
            <a:endParaRPr lang="es-419" sz="1600" b="1" dirty="0">
              <a:solidFill>
                <a:prstClr val="black"/>
              </a:solidFill>
              <a:latin typeface="Arial" panose="020B0604020202020204" pitchFamily="34" charset="0"/>
              <a:cs typeface="Arial" panose="020B0604020202020204" pitchFamily="34" charset="0"/>
            </a:endParaRPr>
          </a:p>
          <a:p>
            <a:pPr lvl="0" algn="r"/>
            <a:r>
              <a:rPr lang="es-419" sz="1600" dirty="0">
                <a:solidFill>
                  <a:prstClr val="black"/>
                </a:solidFill>
                <a:latin typeface="Arial" panose="020B0604020202020204" pitchFamily="34" charset="0"/>
                <a:cs typeface="Arial" panose="020B0604020202020204" pitchFamily="34" charset="0"/>
              </a:rPr>
              <a:t>Giovanny Meléndez V -30.183.555</a:t>
            </a:r>
          </a:p>
          <a:p>
            <a:pPr lvl="0" algn="r"/>
            <a:r>
              <a:rPr lang="es-419" sz="1600" dirty="0">
                <a:solidFill>
                  <a:prstClr val="black"/>
                </a:solidFill>
                <a:latin typeface="Arial" panose="020B0604020202020204" pitchFamily="34" charset="0"/>
                <a:cs typeface="Arial" panose="020B0604020202020204" pitchFamily="34" charset="0"/>
              </a:rPr>
              <a:t>Rosa </a:t>
            </a:r>
            <a:r>
              <a:rPr lang="es-419" sz="1600" dirty="0" err="1">
                <a:solidFill>
                  <a:prstClr val="black"/>
                </a:solidFill>
                <a:latin typeface="Arial" panose="020B0604020202020204" pitchFamily="34" charset="0"/>
                <a:cs typeface="Arial" panose="020B0604020202020204" pitchFamily="34" charset="0"/>
              </a:rPr>
              <a:t>Miratia</a:t>
            </a:r>
            <a:r>
              <a:rPr lang="es-419" sz="1600" dirty="0">
                <a:solidFill>
                  <a:prstClr val="black"/>
                </a:solidFill>
                <a:latin typeface="Arial" panose="020B0604020202020204" pitchFamily="34" charset="0"/>
                <a:cs typeface="Arial" panose="020B0604020202020204" pitchFamily="34" charset="0"/>
              </a:rPr>
              <a:t> V-26.604.765</a:t>
            </a:r>
          </a:p>
          <a:p>
            <a:pPr lvl="0" algn="r"/>
            <a:r>
              <a:rPr lang="es-419" sz="1600" dirty="0" err="1">
                <a:solidFill>
                  <a:prstClr val="black"/>
                </a:solidFill>
                <a:latin typeface="Arial" panose="020B0604020202020204" pitchFamily="34" charset="0"/>
                <a:cs typeface="Arial" panose="020B0604020202020204" pitchFamily="34" charset="0"/>
              </a:rPr>
              <a:t>Maria</a:t>
            </a:r>
            <a:r>
              <a:rPr lang="es-419" sz="1600" dirty="0">
                <a:solidFill>
                  <a:prstClr val="black"/>
                </a:solidFill>
                <a:latin typeface="Arial" panose="020B0604020202020204" pitchFamily="34" charset="0"/>
                <a:cs typeface="Arial" panose="020B0604020202020204" pitchFamily="34" charset="0"/>
              </a:rPr>
              <a:t> Rondón V-31.318.552</a:t>
            </a:r>
          </a:p>
          <a:p>
            <a:pPr lvl="0" algn="r"/>
            <a:r>
              <a:rPr lang="es-419" sz="1600" dirty="0">
                <a:solidFill>
                  <a:prstClr val="black"/>
                </a:solidFill>
                <a:latin typeface="Arial" panose="020B0604020202020204" pitchFamily="34" charset="0"/>
                <a:cs typeface="Arial" panose="020B0604020202020204" pitchFamily="34" charset="0"/>
              </a:rPr>
              <a:t>Génesis Zerpa V- 26.138.151</a:t>
            </a:r>
          </a:p>
          <a:p>
            <a:pPr lvl="0" algn="r"/>
            <a:r>
              <a:rPr lang="es-419" sz="1600" dirty="0" err="1">
                <a:solidFill>
                  <a:prstClr val="black"/>
                </a:solidFill>
                <a:latin typeface="Arial" panose="020B0604020202020204" pitchFamily="34" charset="0"/>
                <a:cs typeface="Arial" panose="020B0604020202020204" pitchFamily="34" charset="0"/>
              </a:rPr>
              <a:t>Jianfranco</a:t>
            </a:r>
            <a:r>
              <a:rPr lang="es-419" sz="1600" dirty="0">
                <a:solidFill>
                  <a:prstClr val="black"/>
                </a:solidFill>
                <a:latin typeface="Arial" panose="020B0604020202020204" pitchFamily="34" charset="0"/>
                <a:cs typeface="Arial" panose="020B0604020202020204" pitchFamily="34" charset="0"/>
              </a:rPr>
              <a:t> Acosta V-30.579.339 </a:t>
            </a:r>
            <a:endParaRPr lang="en-US" sz="1600" dirty="0">
              <a:solidFill>
                <a:prstClr val="black"/>
              </a:solidFill>
              <a:latin typeface="Arial" panose="020B0604020202020204" pitchFamily="34" charset="0"/>
              <a:cs typeface="Arial" panose="020B0604020202020204" pitchFamily="34" charset="0"/>
            </a:endParaRPr>
          </a:p>
        </p:txBody>
      </p:sp>
      <p:sp>
        <p:nvSpPr>
          <p:cNvPr id="30" name="Rectángulo 29"/>
          <p:cNvSpPr/>
          <p:nvPr/>
        </p:nvSpPr>
        <p:spPr>
          <a:xfrm>
            <a:off x="7391400" y="7038201"/>
            <a:ext cx="1641796"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Arial" panose="020B0604020202020204" pitchFamily="34" charset="0"/>
                <a:cs typeface="Arial" panose="020B0604020202020204" pitchFamily="34" charset="0"/>
              </a:rPr>
              <a:t>https://uneg.edu.ve/</a:t>
            </a:r>
          </a:p>
        </p:txBody>
      </p:sp>
      <p:pic>
        <p:nvPicPr>
          <p:cNvPr id="32" name="Imagen 3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925228" y="0"/>
            <a:ext cx="1389472" cy="1325242"/>
          </a:xfrm>
          <a:prstGeom prst="rect">
            <a:avLst/>
          </a:prstGeom>
        </p:spPr>
      </p:pic>
      <p:sp>
        <p:nvSpPr>
          <p:cNvPr id="33" name="Rectángulo 32"/>
          <p:cNvSpPr/>
          <p:nvPr/>
        </p:nvSpPr>
        <p:spPr>
          <a:xfrm>
            <a:off x="3526998" y="936594"/>
            <a:ext cx="3003225" cy="1384995"/>
          </a:xfrm>
          <a:prstGeom prst="rect">
            <a:avLst/>
          </a:prstGeom>
        </p:spPr>
        <p:txBody>
          <a:bodyPr wrap="square">
            <a:spAutoFit/>
          </a:bodyPr>
          <a:lstStyle/>
          <a:p>
            <a:pPr algn="just"/>
            <a:r>
              <a:rPr lang="es-ES" sz="1200" b="1" dirty="0">
                <a:solidFill>
                  <a:srgbClr val="002060"/>
                </a:solidFill>
                <a:latin typeface="Arial" panose="020B0604020202020204" pitchFamily="34" charset="0"/>
                <a:cs typeface="Arial" panose="020B0604020202020204" pitchFamily="34" charset="0"/>
              </a:rPr>
              <a:t>La UNEG, utiliza un organigrama General, recomendado para mostrar de manera sencilla y factible toda su estructura al público, pero también puede llegar a utilizar un organigrama jerárquico o especifico en ciertos casos.</a:t>
            </a:r>
          </a:p>
        </p:txBody>
      </p:sp>
      <p:pic>
        <p:nvPicPr>
          <p:cNvPr id="34" name="Imagen 33"/>
          <p:cNvPicPr>
            <a:picLocks noChangeAspect="1"/>
          </p:cNvPicPr>
          <p:nvPr/>
        </p:nvPicPr>
        <p:blipFill>
          <a:blip r:embed="rId7"/>
          <a:stretch>
            <a:fillRect/>
          </a:stretch>
        </p:blipFill>
        <p:spPr>
          <a:xfrm>
            <a:off x="4257115" y="3187780"/>
            <a:ext cx="1713124" cy="1566808"/>
          </a:xfrm>
          <a:prstGeom prst="rect">
            <a:avLst/>
          </a:prstGeom>
        </p:spPr>
      </p:pic>
      <p:sp>
        <p:nvSpPr>
          <p:cNvPr id="35" name="Rectángulo 34"/>
          <p:cNvSpPr/>
          <p:nvPr/>
        </p:nvSpPr>
        <p:spPr>
          <a:xfrm>
            <a:off x="3282360" y="2742785"/>
            <a:ext cx="3492500" cy="646331"/>
          </a:xfrm>
          <a:prstGeom prst="rect">
            <a:avLst/>
          </a:prstGeom>
        </p:spPr>
        <p:txBody>
          <a:bodyPr wrap="square">
            <a:spAutoFit/>
          </a:bodyPr>
          <a:lstStyle/>
          <a:p>
            <a:pPr algn="ctr"/>
            <a:r>
              <a:rPr lang="es-ES" sz="1200" dirty="0">
                <a:solidFill>
                  <a:srgbClr val="002060"/>
                </a:solidFill>
                <a:latin typeface="Arial" panose="020B0604020202020204" pitchFamily="34" charset="0"/>
                <a:cs typeface="Arial" panose="020B0604020202020204" pitchFamily="34" charset="0"/>
              </a:rPr>
              <a:t>Código QR, Organigrama </a:t>
            </a:r>
          </a:p>
          <a:p>
            <a:pPr algn="ctr"/>
            <a:r>
              <a:rPr lang="es-ES" sz="1200" dirty="0">
                <a:solidFill>
                  <a:srgbClr val="002060"/>
                </a:solidFill>
                <a:latin typeface="Arial" panose="020B0604020202020204" pitchFamily="34" charset="0"/>
                <a:cs typeface="Arial" panose="020B0604020202020204" pitchFamily="34" charset="0"/>
              </a:rPr>
              <a:t>General de la UNEG Puerto Ordaz.</a:t>
            </a:r>
          </a:p>
          <a:p>
            <a:pPr algn="ctr"/>
            <a:endParaRPr lang="es-ES" sz="1200" dirty="0">
              <a:solidFill>
                <a:srgbClr val="002060"/>
              </a:solidFill>
              <a:latin typeface="Arial" panose="020B0604020202020204" pitchFamily="34" charset="0"/>
              <a:cs typeface="Arial" panose="020B0604020202020204" pitchFamily="34" charset="0"/>
            </a:endParaRPr>
          </a:p>
        </p:txBody>
      </p:sp>
      <p:sp>
        <p:nvSpPr>
          <p:cNvPr id="36" name="Rectángulo 35"/>
          <p:cNvSpPr/>
          <p:nvPr/>
        </p:nvSpPr>
        <p:spPr>
          <a:xfrm>
            <a:off x="3600382" y="4764307"/>
            <a:ext cx="3207032" cy="1692771"/>
          </a:xfrm>
          <a:prstGeom prst="rect">
            <a:avLst/>
          </a:prstGeom>
        </p:spPr>
        <p:txBody>
          <a:bodyPr wrap="square">
            <a:spAutoFit/>
          </a:bodyPr>
          <a:lstStyle/>
          <a:p>
            <a:pPr lvl="0" algn="ctr"/>
            <a:r>
              <a:rPr lang="es-419" sz="2000" b="1" dirty="0">
                <a:solidFill>
                  <a:srgbClr val="002060"/>
                </a:solidFill>
                <a:latin typeface="Arial" panose="020B0604020202020204" pitchFamily="34" charset="0"/>
                <a:cs typeface="Arial" panose="020B0604020202020204" pitchFamily="34" charset="0"/>
              </a:rPr>
              <a:t>Niveles Jerárquicos </a:t>
            </a:r>
          </a:p>
          <a:p>
            <a:pPr lvl="0" algn="ctr"/>
            <a:endParaRPr lang="es-419" sz="1200" b="1" dirty="0">
              <a:solidFill>
                <a:srgbClr val="002060"/>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ü"/>
            </a:pPr>
            <a:r>
              <a:rPr lang="es-419" sz="1200" dirty="0">
                <a:solidFill>
                  <a:srgbClr val="002060"/>
                </a:solidFill>
                <a:latin typeface="Arial" panose="020B0604020202020204" pitchFamily="34" charset="0"/>
                <a:cs typeface="Arial" panose="020B0604020202020204" pitchFamily="34" charset="0"/>
              </a:rPr>
              <a:t>Nivel Superior: Consejo Universitario, Rectorado, Vice-Rectorados.</a:t>
            </a:r>
          </a:p>
          <a:p>
            <a:pPr marL="171450" lvl="0" indent="-171450">
              <a:buFont typeface="Wingdings" panose="05000000000000000000" pitchFamily="2" charset="2"/>
              <a:buChar char="ü"/>
            </a:pPr>
            <a:r>
              <a:rPr lang="es-419" sz="1200" dirty="0">
                <a:solidFill>
                  <a:srgbClr val="002060"/>
                </a:solidFill>
                <a:latin typeface="Arial" panose="020B0604020202020204" pitchFamily="34" charset="0"/>
                <a:cs typeface="Arial" panose="020B0604020202020204" pitchFamily="34" charset="0"/>
              </a:rPr>
              <a:t>Nivel Intermedio: Direcciones y Coordinaciones.</a:t>
            </a:r>
            <a:endParaRPr lang="en-US" sz="1200" dirty="0">
              <a:solidFill>
                <a:srgbClr val="002060"/>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ü"/>
            </a:pPr>
            <a:r>
              <a:rPr lang="es-419" sz="1200" dirty="0">
                <a:solidFill>
                  <a:srgbClr val="002060"/>
                </a:solidFill>
                <a:latin typeface="Arial" panose="020B0604020202020204" pitchFamily="34" charset="0"/>
                <a:cs typeface="Arial" panose="020B0604020202020204" pitchFamily="34" charset="0"/>
              </a:rPr>
              <a:t>Nivel Operativo: Departamentos y Unidades</a:t>
            </a:r>
            <a:r>
              <a:rPr lang="es-419"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pic>
        <p:nvPicPr>
          <p:cNvPr id="38" name="Imagen 37"/>
          <p:cNvPicPr>
            <a:picLocks noChangeAspect="1"/>
          </p:cNvPicPr>
          <p:nvPr/>
        </p:nvPicPr>
        <p:blipFill>
          <a:blip r:embed="rId8"/>
          <a:stretch>
            <a:fillRect/>
          </a:stretch>
        </p:blipFill>
        <p:spPr>
          <a:xfrm>
            <a:off x="4478089" y="6392990"/>
            <a:ext cx="1574619" cy="11754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 y="7209920"/>
            <a:ext cx="10058396" cy="1392005"/>
          </a:xfrm>
          <a:custGeom>
            <a:avLst/>
            <a:gdLst/>
            <a:ahLst/>
            <a:cxnLst/>
            <a:rect l="l" t="t" r="r" b="b"/>
            <a:pathLst>
              <a:path w="10720619" h="4692058">
                <a:moveTo>
                  <a:pt x="10720620" y="0"/>
                </a:moveTo>
                <a:lnTo>
                  <a:pt x="0" y="0"/>
                </a:lnTo>
                <a:lnTo>
                  <a:pt x="0" y="4692058"/>
                </a:lnTo>
                <a:lnTo>
                  <a:pt x="10720620" y="4692058"/>
                </a:lnTo>
                <a:lnTo>
                  <a:pt x="107206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381106" y="468051"/>
            <a:ext cx="2552487" cy="2616101"/>
          </a:xfrm>
          <a:prstGeom prst="rect">
            <a:avLst/>
          </a:prstGeom>
        </p:spPr>
        <p:txBody>
          <a:bodyPr wrap="square" lIns="0" tIns="0" rIns="0" bIns="0" rtlCol="0" anchor="t">
            <a:spAutoFit/>
          </a:bodyPr>
          <a:lstStyle/>
          <a:p>
            <a:pPr algn="ctr">
              <a:lnSpc>
                <a:spcPts val="1747"/>
              </a:lnSpc>
            </a:pPr>
            <a:r>
              <a:rPr lang="es-ES" sz="1400" b="1" dirty="0">
                <a:solidFill>
                  <a:srgbClr val="144A70"/>
                </a:solidFill>
                <a:latin typeface="TT Norms Bold"/>
                <a:ea typeface="TT Norms Bold"/>
                <a:cs typeface="TT Norms Bold"/>
                <a:sym typeface="TT Norms Bold"/>
              </a:rPr>
              <a:t>Misión</a:t>
            </a:r>
          </a:p>
          <a:p>
            <a:pPr algn="just">
              <a:lnSpc>
                <a:spcPts val="1747"/>
              </a:lnSpc>
            </a:pPr>
            <a:br>
              <a:rPr lang="es-ES" sz="1400" b="1" dirty="0">
                <a:solidFill>
                  <a:srgbClr val="144A70"/>
                </a:solidFill>
                <a:latin typeface="TT Norms Bold"/>
                <a:ea typeface="TT Norms Bold"/>
                <a:cs typeface="TT Norms Bold"/>
                <a:sym typeface="TT Norms Bold"/>
              </a:rPr>
            </a:br>
            <a:r>
              <a:rPr lang="es-ES" sz="1400" b="1" dirty="0">
                <a:solidFill>
                  <a:srgbClr val="144A70"/>
                </a:solidFill>
                <a:latin typeface="TT Norms Bold"/>
                <a:ea typeface="TT Norms Bold"/>
                <a:cs typeface="TT Norms Bold"/>
                <a:sym typeface="TT Norms Bold"/>
              </a:rPr>
              <a:t>Formar ciudadanos y líderes para la transformación socio-cultural y técnica.</a:t>
            </a:r>
          </a:p>
          <a:p>
            <a:pPr algn="just">
              <a:lnSpc>
                <a:spcPts val="1747"/>
              </a:lnSpc>
            </a:pPr>
            <a:br>
              <a:rPr lang="es-ES" sz="1400" b="1" dirty="0">
                <a:solidFill>
                  <a:srgbClr val="144A70"/>
                </a:solidFill>
                <a:latin typeface="TT Norms Bold"/>
                <a:ea typeface="TT Norms Bold"/>
                <a:cs typeface="TT Norms Bold"/>
                <a:sym typeface="TT Norms Bold"/>
              </a:rPr>
            </a:br>
            <a:r>
              <a:rPr lang="es-ES" sz="1400" b="1" dirty="0">
                <a:solidFill>
                  <a:srgbClr val="144A70"/>
                </a:solidFill>
                <a:latin typeface="TT Norms Bold"/>
                <a:ea typeface="TT Norms Bold"/>
                <a:cs typeface="TT Norms Bold"/>
                <a:sym typeface="TT Norms Bold"/>
              </a:rPr>
              <a:t>A través de la construcción colectiva del conocimiento y el respeto por la diversidad.</a:t>
            </a:r>
          </a:p>
          <a:p>
            <a:pPr algn="just">
              <a:lnSpc>
                <a:spcPts val="1747"/>
              </a:lnSpc>
            </a:pPr>
            <a:br>
              <a:rPr lang="es-ES" sz="1400" b="1" dirty="0">
                <a:solidFill>
                  <a:srgbClr val="144A70"/>
                </a:solidFill>
                <a:latin typeface="TT Norms Bold"/>
                <a:ea typeface="TT Norms Bold"/>
                <a:cs typeface="TT Norms Bold"/>
                <a:sym typeface="TT Norms Bold"/>
              </a:rPr>
            </a:br>
            <a:r>
              <a:rPr lang="es-ES" sz="1400" b="1" dirty="0">
                <a:solidFill>
                  <a:srgbClr val="144A70"/>
                </a:solidFill>
                <a:latin typeface="TT Norms Bold"/>
                <a:ea typeface="TT Norms Bold"/>
                <a:cs typeface="TT Norms Bold"/>
                <a:sym typeface="TT Norms Bold"/>
              </a:rPr>
              <a:t>Para las generaciones actuales y futuras de la región Guayana.</a:t>
            </a:r>
          </a:p>
        </p:txBody>
      </p:sp>
      <p:sp>
        <p:nvSpPr>
          <p:cNvPr id="13" name="TextBox 13"/>
          <p:cNvSpPr txBox="1"/>
          <p:nvPr/>
        </p:nvSpPr>
        <p:spPr>
          <a:xfrm>
            <a:off x="277554" y="3637533"/>
            <a:ext cx="2552487" cy="3429785"/>
          </a:xfrm>
          <a:prstGeom prst="rect">
            <a:avLst/>
          </a:prstGeom>
        </p:spPr>
        <p:txBody>
          <a:bodyPr lIns="0" tIns="0" rIns="0" bIns="0" rtlCol="0" anchor="t">
            <a:spAutoFit/>
          </a:bodyPr>
          <a:lstStyle/>
          <a:p>
            <a:pPr marL="168445" lvl="1" algn="ctr">
              <a:lnSpc>
                <a:spcPts val="2652"/>
              </a:lnSpc>
            </a:pPr>
            <a:r>
              <a:rPr lang="es-ES" sz="1400" b="1" dirty="0">
                <a:solidFill>
                  <a:srgbClr val="002060"/>
                </a:solidFill>
                <a:latin typeface="TT Norms Bold" panose="020B0604020202020204" charset="0"/>
                <a:ea typeface="TT Norms"/>
                <a:cs typeface="TT Norms"/>
                <a:sym typeface="TT Norms"/>
              </a:rPr>
              <a:t>Visión</a:t>
            </a:r>
          </a:p>
          <a:p>
            <a:pPr marL="168445" lvl="1" algn="just">
              <a:lnSpc>
                <a:spcPts val="2652"/>
              </a:lnSpc>
            </a:pPr>
            <a:r>
              <a:rPr lang="es-ES" sz="1400" b="1" dirty="0">
                <a:solidFill>
                  <a:srgbClr val="002060"/>
                </a:solidFill>
                <a:latin typeface="TT Norms Bold" panose="020B0604020202020204" charset="0"/>
                <a:ea typeface="TT Norms"/>
                <a:cs typeface="TT Norms"/>
                <a:sym typeface="TT Norms"/>
              </a:rPr>
              <a:t>Una institución líder en la formación de profesionales comprometidos con el desarrollo sostenible.</a:t>
            </a:r>
          </a:p>
          <a:p>
            <a:pPr marL="168445" lvl="1" algn="just">
              <a:lnSpc>
                <a:spcPts val="2652"/>
              </a:lnSpc>
            </a:pPr>
            <a:r>
              <a:rPr lang="es-ES" sz="1400" b="1" dirty="0">
                <a:solidFill>
                  <a:srgbClr val="002060"/>
                </a:solidFill>
                <a:latin typeface="TT Norms Bold" panose="020B0604020202020204" charset="0"/>
                <a:ea typeface="TT Norms"/>
                <a:cs typeface="TT Norms"/>
                <a:sym typeface="TT Norms"/>
              </a:rPr>
              <a:t>A ser reconocidos regional e internacionalmente, contribuyendo al progreso de la Región Guayana.</a:t>
            </a:r>
          </a:p>
          <a:p>
            <a:pPr marL="336891" lvl="1" indent="-168446" algn="l">
              <a:lnSpc>
                <a:spcPts val="2652"/>
              </a:lnSpc>
              <a:buFont typeface="Arial"/>
              <a:buChar char="•"/>
            </a:pPr>
            <a:endParaRPr lang="en-US" sz="1400" dirty="0">
              <a:solidFill>
                <a:srgbClr val="144A70"/>
              </a:solidFill>
              <a:latin typeface="TT Norms"/>
              <a:ea typeface="TT Norms"/>
              <a:cs typeface="TT Norms"/>
              <a:sym typeface="TT Norms"/>
            </a:endParaRPr>
          </a:p>
        </p:txBody>
      </p:sp>
      <p:sp>
        <p:nvSpPr>
          <p:cNvPr id="14" name="TextBox 14"/>
          <p:cNvSpPr txBox="1"/>
          <p:nvPr/>
        </p:nvSpPr>
        <p:spPr>
          <a:xfrm>
            <a:off x="4058647" y="403722"/>
            <a:ext cx="1778627" cy="509114"/>
          </a:xfrm>
          <a:prstGeom prst="rect">
            <a:avLst/>
          </a:prstGeom>
        </p:spPr>
        <p:txBody>
          <a:bodyPr wrap="square" lIns="0" tIns="0" rIns="0" bIns="0" rtlCol="0" anchor="t">
            <a:spAutoFit/>
          </a:bodyPr>
          <a:lstStyle/>
          <a:p>
            <a:pPr algn="ctr">
              <a:lnSpc>
                <a:spcPts val="2036"/>
              </a:lnSpc>
            </a:pPr>
            <a:r>
              <a:rPr lang="es-VE" sz="1400" b="1" dirty="0">
                <a:solidFill>
                  <a:srgbClr val="144A70"/>
                </a:solidFill>
                <a:latin typeface="TT Norms Bold"/>
                <a:ea typeface="TT Norms Bold"/>
                <a:cs typeface="TT Norms Bold"/>
                <a:sym typeface="TT Norms Bold"/>
              </a:rPr>
              <a:t>Dirección</a:t>
            </a:r>
            <a:r>
              <a:rPr lang="en-US" sz="1400" b="1" dirty="0">
                <a:solidFill>
                  <a:srgbClr val="144A70"/>
                </a:solidFill>
                <a:latin typeface="TT Norms Bold"/>
                <a:ea typeface="TT Norms Bold"/>
                <a:cs typeface="TT Norms Bold"/>
                <a:sym typeface="TT Norms Bold"/>
              </a:rPr>
              <a:t> de </a:t>
            </a:r>
            <a:r>
              <a:rPr lang="es-VE" sz="1400" b="1" dirty="0">
                <a:solidFill>
                  <a:srgbClr val="144A70"/>
                </a:solidFill>
                <a:latin typeface="TT Norms Bold"/>
                <a:ea typeface="TT Norms Bold"/>
                <a:cs typeface="TT Norms Bold"/>
                <a:sym typeface="TT Norms Bold"/>
              </a:rPr>
              <a:t>administración</a:t>
            </a:r>
            <a:r>
              <a:rPr lang="en-US" sz="1400" b="1" dirty="0">
                <a:solidFill>
                  <a:srgbClr val="144A70"/>
                </a:solidFill>
                <a:latin typeface="TT Norms Bold"/>
                <a:ea typeface="TT Norms Bold"/>
                <a:cs typeface="TT Norms Bold"/>
                <a:sym typeface="TT Norms Bold"/>
              </a:rPr>
              <a:t> </a:t>
            </a:r>
          </a:p>
        </p:txBody>
      </p:sp>
      <p:sp>
        <p:nvSpPr>
          <p:cNvPr id="15" name="TextBox 15"/>
          <p:cNvSpPr txBox="1"/>
          <p:nvPr/>
        </p:nvSpPr>
        <p:spPr>
          <a:xfrm>
            <a:off x="7354459" y="619355"/>
            <a:ext cx="1681614" cy="769441"/>
          </a:xfrm>
          <a:prstGeom prst="rect">
            <a:avLst/>
          </a:prstGeom>
        </p:spPr>
        <p:txBody>
          <a:bodyPr wrap="square" lIns="0" tIns="0" rIns="0" bIns="0" rtlCol="0" anchor="t">
            <a:spAutoFit/>
          </a:bodyPr>
          <a:lstStyle/>
          <a:p>
            <a:pPr algn="ctr">
              <a:lnSpc>
                <a:spcPts val="2036"/>
              </a:lnSpc>
            </a:pPr>
            <a:r>
              <a:rPr lang="en-US" sz="1566" b="1" dirty="0">
                <a:solidFill>
                  <a:srgbClr val="144A70"/>
                </a:solidFill>
                <a:latin typeface="TT Norms Bold"/>
                <a:ea typeface="TT Norms Bold"/>
                <a:cs typeface="TT Norms Bold"/>
                <a:sym typeface="TT Norms Bold"/>
              </a:rPr>
              <a:t>¿</a:t>
            </a:r>
            <a:r>
              <a:rPr lang="es-VE" sz="1600" b="1" dirty="0">
                <a:solidFill>
                  <a:srgbClr val="144A70"/>
                </a:solidFill>
                <a:latin typeface="TT Norms Bold"/>
                <a:ea typeface="TT Norms Bold"/>
                <a:cs typeface="TT Norms Bold"/>
                <a:sym typeface="TT Norms Bold"/>
              </a:rPr>
              <a:t>Qué</a:t>
            </a:r>
            <a:r>
              <a:rPr lang="en-US" sz="1600" b="1" dirty="0">
                <a:solidFill>
                  <a:srgbClr val="144A70"/>
                </a:solidFill>
                <a:latin typeface="TT Norms Bold"/>
                <a:ea typeface="TT Norms Bold"/>
                <a:cs typeface="TT Norms Bold"/>
                <a:sym typeface="TT Norms Bold"/>
              </a:rPr>
              <a:t> </a:t>
            </a:r>
            <a:r>
              <a:rPr lang="es-VE" sz="1600" b="1" dirty="0">
                <a:solidFill>
                  <a:srgbClr val="144A70"/>
                </a:solidFill>
                <a:latin typeface="TT Norms Bold"/>
                <a:ea typeface="TT Norms Bold"/>
                <a:cs typeface="TT Norms Bold"/>
                <a:sym typeface="TT Norms Bold"/>
              </a:rPr>
              <a:t>tipo</a:t>
            </a:r>
            <a:r>
              <a:rPr lang="en-US" sz="1600" b="1" dirty="0">
                <a:solidFill>
                  <a:srgbClr val="144A70"/>
                </a:solidFill>
                <a:latin typeface="TT Norms Bold"/>
                <a:ea typeface="TT Norms Bold"/>
                <a:cs typeface="TT Norms Bold"/>
                <a:sym typeface="TT Norms Bold"/>
              </a:rPr>
              <a:t> de </a:t>
            </a:r>
            <a:r>
              <a:rPr lang="es-VE" sz="1600" b="1" dirty="0">
                <a:solidFill>
                  <a:srgbClr val="144A70"/>
                </a:solidFill>
                <a:latin typeface="TT Norms Bold"/>
                <a:ea typeface="TT Norms Bold"/>
                <a:cs typeface="TT Norms Bold"/>
                <a:sym typeface="TT Norms Bold"/>
              </a:rPr>
              <a:t>organización</a:t>
            </a:r>
            <a:r>
              <a:rPr lang="en-US" sz="1600" b="1" dirty="0">
                <a:solidFill>
                  <a:srgbClr val="144A70"/>
                </a:solidFill>
                <a:latin typeface="TT Norms Bold"/>
                <a:ea typeface="TT Norms Bold"/>
                <a:cs typeface="TT Norms Bold"/>
                <a:sym typeface="TT Norms Bold"/>
              </a:rPr>
              <a:t> es la UNEG?</a:t>
            </a:r>
          </a:p>
        </p:txBody>
      </p:sp>
      <p:sp>
        <p:nvSpPr>
          <p:cNvPr id="16" name="TextBox 16"/>
          <p:cNvSpPr txBox="1"/>
          <p:nvPr/>
        </p:nvSpPr>
        <p:spPr>
          <a:xfrm>
            <a:off x="3374062" y="1136076"/>
            <a:ext cx="2737012" cy="3000821"/>
          </a:xfrm>
          <a:prstGeom prst="rect">
            <a:avLst/>
          </a:prstGeom>
        </p:spPr>
        <p:txBody>
          <a:bodyPr wrap="square" lIns="0" tIns="0" rIns="0" bIns="0" rtlCol="0" anchor="t">
            <a:spAutoFit/>
          </a:bodyPr>
          <a:lstStyle/>
          <a:p>
            <a:pPr algn="just">
              <a:lnSpc>
                <a:spcPts val="1777"/>
              </a:lnSpc>
              <a:spcBef>
                <a:spcPct val="0"/>
              </a:spcBef>
            </a:pPr>
            <a:r>
              <a:rPr lang="es-ES" sz="1400" dirty="0">
                <a:solidFill>
                  <a:srgbClr val="002060"/>
                </a:solidFill>
                <a:latin typeface="TT Norms Bold" panose="020B0604020202020204" charset="0"/>
                <a:ea typeface="TT Norms"/>
                <a:cs typeface="TT Norms"/>
                <a:sym typeface="TT Norms"/>
              </a:rPr>
              <a:t>Funciones: Gestiona los recursos administrativos de la institución, supervisa la ejecución de políticas administrativas y coordina las actividades de los departamentos bajo su responsabilidad.</a:t>
            </a:r>
          </a:p>
          <a:p>
            <a:pPr algn="just">
              <a:lnSpc>
                <a:spcPts val="1777"/>
              </a:lnSpc>
              <a:spcBef>
                <a:spcPct val="0"/>
              </a:spcBef>
            </a:pPr>
            <a:endParaRPr lang="es-ES" sz="1400" dirty="0">
              <a:solidFill>
                <a:srgbClr val="002060"/>
              </a:solidFill>
              <a:latin typeface="TT Norms Bold" panose="020B0604020202020204" charset="0"/>
              <a:ea typeface="TT Norms"/>
              <a:cs typeface="TT Norms"/>
              <a:sym typeface="TT Norms"/>
            </a:endParaRPr>
          </a:p>
          <a:p>
            <a:pPr algn="just">
              <a:lnSpc>
                <a:spcPts val="1777"/>
              </a:lnSpc>
              <a:spcBef>
                <a:spcPct val="0"/>
              </a:spcBef>
            </a:pPr>
            <a:r>
              <a:rPr lang="es-ES" sz="1400" dirty="0">
                <a:solidFill>
                  <a:srgbClr val="002060"/>
                </a:solidFill>
                <a:latin typeface="TT Norms Bold" panose="020B0604020202020204" charset="0"/>
                <a:ea typeface="TT Norms"/>
                <a:cs typeface="TT Norms"/>
                <a:sym typeface="TT Norms"/>
              </a:rPr>
              <a:t>Responsabilidades: Control de presupuesto, gestión de personal, y supervisión de servicios generales.</a:t>
            </a:r>
          </a:p>
          <a:p>
            <a:pPr algn="l">
              <a:lnSpc>
                <a:spcPts val="1777"/>
              </a:lnSpc>
              <a:spcBef>
                <a:spcPct val="0"/>
              </a:spcBef>
            </a:pPr>
            <a:endParaRPr lang="en-US" sz="1269" dirty="0">
              <a:solidFill>
                <a:srgbClr val="144A70"/>
              </a:solidFill>
              <a:latin typeface="TT Norms"/>
              <a:ea typeface="TT Norms"/>
              <a:cs typeface="TT Norms"/>
              <a:sym typeface="TT Norms"/>
            </a:endParaRPr>
          </a:p>
        </p:txBody>
      </p:sp>
      <p:sp>
        <p:nvSpPr>
          <p:cNvPr id="17" name="TextBox 17"/>
          <p:cNvSpPr txBox="1"/>
          <p:nvPr/>
        </p:nvSpPr>
        <p:spPr>
          <a:xfrm>
            <a:off x="6993503" y="1566141"/>
            <a:ext cx="2403526" cy="1381147"/>
          </a:xfrm>
          <a:prstGeom prst="rect">
            <a:avLst/>
          </a:prstGeom>
        </p:spPr>
        <p:txBody>
          <a:bodyPr lIns="0" tIns="0" rIns="0" bIns="0" rtlCol="0" anchor="t">
            <a:spAutoFit/>
          </a:bodyPr>
          <a:lstStyle/>
          <a:p>
            <a:pPr algn="just">
              <a:lnSpc>
                <a:spcPts val="1777"/>
              </a:lnSpc>
              <a:spcBef>
                <a:spcPct val="0"/>
              </a:spcBef>
            </a:pPr>
            <a:r>
              <a:rPr lang="es-ES" sz="1400" b="1" dirty="0">
                <a:solidFill>
                  <a:srgbClr val="144A70"/>
                </a:solidFill>
                <a:latin typeface="TT Norms Bold" panose="020B0604020202020204" charset="0"/>
                <a:ea typeface="TT Norms"/>
                <a:cs typeface="TT Norms"/>
                <a:sym typeface="TT Norms"/>
              </a:rPr>
              <a:t>La UNEG es de tipo jerárquico y funcional, ya que está estructurada en niveles de autoridad y cada unidad tiene funciones específicas y especializadas.</a:t>
            </a:r>
          </a:p>
        </p:txBody>
      </p:sp>
      <p:pic>
        <p:nvPicPr>
          <p:cNvPr id="20" name="Imagen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1333" y1="35444" x2="51333" y2="35444"/>
                        <a14:backgroundMark x1="16111" y1="84444" x2="16111" y2="84444"/>
                        <a14:backgroundMark x1="96667" y1="78667" x2="96667" y2="78667"/>
                        <a14:backgroundMark x1="85111" y1="14667" x2="85111" y2="14667"/>
                      </a14:backgroundRemoval>
                    </a14:imgEffect>
                  </a14:imgLayer>
                </a14:imgProps>
              </a:ext>
            </a:extLst>
          </a:blip>
          <a:stretch>
            <a:fillRect/>
          </a:stretch>
        </p:blipFill>
        <p:spPr>
          <a:xfrm>
            <a:off x="3229580" y="167037"/>
            <a:ext cx="904636" cy="904636"/>
          </a:xfrm>
          <a:prstGeom prst="rect">
            <a:avLst/>
          </a:prstGeom>
        </p:spPr>
      </p:pic>
      <p:pic>
        <p:nvPicPr>
          <p:cNvPr id="21" name="Imagen 20"/>
          <p:cNvPicPr>
            <a:picLocks noChangeAspect="1"/>
          </p:cNvPicPr>
          <p:nvPr/>
        </p:nvPicPr>
        <p:blipFill>
          <a:blip r:embed="rId6"/>
          <a:stretch>
            <a:fillRect/>
          </a:stretch>
        </p:blipFill>
        <p:spPr>
          <a:xfrm>
            <a:off x="3735712" y="3962825"/>
            <a:ext cx="1757399" cy="1030468"/>
          </a:xfrm>
          <a:prstGeom prst="rect">
            <a:avLst/>
          </a:prstGeom>
        </p:spPr>
      </p:pic>
      <p:sp>
        <p:nvSpPr>
          <p:cNvPr id="22" name="Rectángulo 21"/>
          <p:cNvSpPr/>
          <p:nvPr/>
        </p:nvSpPr>
        <p:spPr>
          <a:xfrm>
            <a:off x="3279391" y="5775319"/>
            <a:ext cx="2959952" cy="1815882"/>
          </a:xfrm>
          <a:prstGeom prst="rect">
            <a:avLst/>
          </a:prstGeom>
        </p:spPr>
        <p:txBody>
          <a:bodyPr wrap="square">
            <a:spAutoFit/>
          </a:bodyPr>
          <a:lstStyle/>
          <a:p>
            <a:pPr algn="just"/>
            <a:r>
              <a:rPr lang="es-ES" sz="1400" dirty="0">
                <a:solidFill>
                  <a:srgbClr val="002060"/>
                </a:solidFill>
                <a:latin typeface="TT Norms Bold" panose="020B0604020202020204" charset="0"/>
              </a:rPr>
              <a:t>Se encarga de llevar los registros contables de la institución, elaborar informes financieros y asegurar el cumplimiento de normativas fiscales. Registro de operaciones, elaboración de estados financieros y gestión de auditorías internas.</a:t>
            </a:r>
          </a:p>
        </p:txBody>
      </p:sp>
      <p:pic>
        <p:nvPicPr>
          <p:cNvPr id="23" name="Imagen 22"/>
          <p:cNvPicPr>
            <a:picLocks noChangeAspect="1"/>
          </p:cNvPicPr>
          <p:nvPr/>
        </p:nvPicPr>
        <p:blipFill>
          <a:blip r:embed="rId7"/>
          <a:stretch>
            <a:fillRect/>
          </a:stretch>
        </p:blipFill>
        <p:spPr>
          <a:xfrm>
            <a:off x="6385799" y="515156"/>
            <a:ext cx="908383" cy="908383"/>
          </a:xfrm>
          <a:prstGeom prst="rect">
            <a:avLst/>
          </a:prstGeom>
        </p:spPr>
      </p:pic>
      <p:pic>
        <p:nvPicPr>
          <p:cNvPr id="24" name="Imagen 23"/>
          <p:cNvPicPr>
            <a:picLocks noChangeAspect="1"/>
          </p:cNvPicPr>
          <p:nvPr/>
        </p:nvPicPr>
        <p:blipFill>
          <a:blip r:embed="rId8"/>
          <a:stretch>
            <a:fillRect/>
          </a:stretch>
        </p:blipFill>
        <p:spPr>
          <a:xfrm>
            <a:off x="6632546" y="2855287"/>
            <a:ext cx="2456901" cy="1847248"/>
          </a:xfrm>
          <a:prstGeom prst="rect">
            <a:avLst/>
          </a:prstGeom>
        </p:spPr>
      </p:pic>
      <p:sp>
        <p:nvSpPr>
          <p:cNvPr id="25" name="Rectángulo 24"/>
          <p:cNvSpPr/>
          <p:nvPr/>
        </p:nvSpPr>
        <p:spPr>
          <a:xfrm>
            <a:off x="6632547" y="5538330"/>
            <a:ext cx="3197254" cy="1600438"/>
          </a:xfrm>
          <a:prstGeom prst="rect">
            <a:avLst/>
          </a:prstGeom>
        </p:spPr>
        <p:txBody>
          <a:bodyPr wrap="square">
            <a:spAutoFit/>
          </a:bodyPr>
          <a:lstStyle/>
          <a:p>
            <a:pPr algn="just"/>
            <a:r>
              <a:rPr lang="es-ES" sz="1400" b="1" dirty="0">
                <a:solidFill>
                  <a:srgbClr val="002060"/>
                </a:solidFill>
                <a:latin typeface="TT Norms Bold" panose="020B0604020202020204" charset="0"/>
              </a:rPr>
              <a:t>La dirección de administración, tiene funciones relacionadas con organización y métodos, ya que es responsable de establecer procedimientos administrativos y optimizar procesos dentro de la institución.</a:t>
            </a:r>
          </a:p>
        </p:txBody>
      </p:sp>
      <p:sp>
        <p:nvSpPr>
          <p:cNvPr id="26" name="Rectángulo 25"/>
          <p:cNvSpPr/>
          <p:nvPr/>
        </p:nvSpPr>
        <p:spPr>
          <a:xfrm>
            <a:off x="6632546" y="4826259"/>
            <a:ext cx="3127932" cy="601447"/>
          </a:xfrm>
          <a:prstGeom prst="rect">
            <a:avLst/>
          </a:prstGeom>
        </p:spPr>
        <p:txBody>
          <a:bodyPr wrap="square">
            <a:spAutoFit/>
          </a:bodyPr>
          <a:lstStyle/>
          <a:p>
            <a:pPr lvl="0" algn="ctr">
              <a:lnSpc>
                <a:spcPts val="2036"/>
              </a:lnSpc>
            </a:pPr>
            <a:r>
              <a:rPr lang="es-419" sz="1400" b="1" dirty="0">
                <a:solidFill>
                  <a:srgbClr val="144A70"/>
                </a:solidFill>
                <a:latin typeface="TT Norms Bold"/>
                <a:ea typeface="TT Norms Bold"/>
                <a:cs typeface="TT Norms Bold"/>
                <a:sym typeface="TT Norms Bold"/>
              </a:rPr>
              <a:t>¿Quién se encarga de Organización y Métodos?</a:t>
            </a:r>
          </a:p>
        </p:txBody>
      </p:sp>
      <p:sp>
        <p:nvSpPr>
          <p:cNvPr id="18" name="TextBox 14"/>
          <p:cNvSpPr txBox="1"/>
          <p:nvPr/>
        </p:nvSpPr>
        <p:spPr>
          <a:xfrm>
            <a:off x="3108056" y="5171225"/>
            <a:ext cx="3246474" cy="512961"/>
          </a:xfrm>
          <a:prstGeom prst="rect">
            <a:avLst/>
          </a:prstGeom>
        </p:spPr>
        <p:txBody>
          <a:bodyPr wrap="square" lIns="0" tIns="0" rIns="0" bIns="0" rtlCol="0" anchor="t">
            <a:spAutoFit/>
          </a:bodyPr>
          <a:lstStyle/>
          <a:p>
            <a:pPr algn="ctr">
              <a:lnSpc>
                <a:spcPts val="2036"/>
              </a:lnSpc>
            </a:pPr>
            <a:r>
              <a:rPr lang="es-ES" sz="1400" b="1" dirty="0">
                <a:solidFill>
                  <a:srgbClr val="144A70"/>
                </a:solidFill>
                <a:latin typeface="TT Norms Bold"/>
                <a:ea typeface="TT Norms Bold"/>
                <a:cs typeface="TT Norms Bold"/>
                <a:sym typeface="TT Norms Bold"/>
              </a:rPr>
              <a:t>Descripción de una Unidad de Cargo</a:t>
            </a:r>
          </a:p>
          <a:p>
            <a:pPr algn="ctr">
              <a:lnSpc>
                <a:spcPts val="2036"/>
              </a:lnSpc>
            </a:pPr>
            <a:r>
              <a:rPr lang="es-ES" sz="1400" b="1" dirty="0">
                <a:solidFill>
                  <a:srgbClr val="144A70"/>
                </a:solidFill>
                <a:latin typeface="TT Norms Bold"/>
                <a:ea typeface="TT Norms Bold"/>
                <a:cs typeface="TT Norms Bold"/>
                <a:sym typeface="TT Norms Bold"/>
              </a:rPr>
              <a:t>Departamento de Contabilidad: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572</Words>
  <Application>Microsoft Office PowerPoint</Application>
  <PresentationFormat>Personalizado</PresentationFormat>
  <Paragraphs>43</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TT Norms Bold</vt:lpstr>
      <vt:lpstr>Wingdings</vt:lpstr>
      <vt:lpstr>Calibri</vt:lpstr>
      <vt:lpstr>TT Norms</vt:lpstr>
      <vt:lpstr>Office Theme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Folleto Clínica de Salud Simple Azul</dc:title>
  <dc:creator>User</dc:creator>
  <cp:lastModifiedBy>genesis.zerpa76@hotmail.com</cp:lastModifiedBy>
  <cp:revision>28</cp:revision>
  <dcterms:created xsi:type="dcterms:W3CDTF">2006-08-16T00:00:00Z</dcterms:created>
  <dcterms:modified xsi:type="dcterms:W3CDTF">2024-12-10T23:29:42Z</dcterms:modified>
  <dc:identifier>DAGYuzauaQE</dc:identifier>
</cp:coreProperties>
</file>