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058400" cy="7772400"/>
  <p:notesSz cx="6858000" cy="9144000"/>
  <p:embeddedFontLst>
    <p:embeddedFont>
      <p:font typeface="Playfair Display Heavy" charset="1" panose="00000A00000000000000"/>
      <p:regular r:id="rId8"/>
    </p:embeddedFont>
    <p:embeddedFont>
      <p:font typeface="Arial" charset="1" panose="020B0502020202020204"/>
      <p:regular r:id="rId9"/>
    </p:embeddedFont>
    <p:embeddedFont>
      <p:font typeface="Arial Bold" charset="1" panose="020B08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75261" y="1600513"/>
            <a:ext cx="2504589" cy="1924161"/>
          </a:xfrm>
          <a:custGeom>
            <a:avLst/>
            <a:gdLst/>
            <a:ahLst/>
            <a:cxnLst/>
            <a:rect r="r" b="b" t="t" l="l"/>
            <a:pathLst>
              <a:path h="1924161" w="2504589">
                <a:moveTo>
                  <a:pt x="0" y="0"/>
                </a:moveTo>
                <a:lnTo>
                  <a:pt x="2504589" y="0"/>
                </a:lnTo>
                <a:lnTo>
                  <a:pt x="2504589" y="1924161"/>
                </a:lnTo>
                <a:lnTo>
                  <a:pt x="0" y="1924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6705600" y="2606603"/>
            <a:ext cx="3465756" cy="5062454"/>
            <a:chOff x="0" y="0"/>
            <a:chExt cx="434721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4721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347210">
                  <a:moveTo>
                    <a:pt x="4347210" y="0"/>
                  </a:moveTo>
                  <a:lnTo>
                    <a:pt x="0" y="1079500"/>
                  </a:lnTo>
                  <a:lnTo>
                    <a:pt x="0" y="6350000"/>
                  </a:lnTo>
                  <a:lnTo>
                    <a:pt x="4347210" y="6350000"/>
                  </a:lnTo>
                  <a:lnTo>
                    <a:pt x="4347210" y="0"/>
                  </a:lnTo>
                  <a:close/>
                </a:path>
              </a:pathLst>
            </a:custGeom>
            <a:blipFill>
              <a:blip r:embed="rId3"/>
              <a:stretch>
                <a:fillRect l="-75640" t="0" r="-4360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01588" y="-154119"/>
            <a:ext cx="3558767" cy="8097370"/>
            <a:chOff x="0" y="0"/>
            <a:chExt cx="1240529" cy="28226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0529" cy="2822613"/>
            </a:xfrm>
            <a:custGeom>
              <a:avLst/>
              <a:gdLst/>
              <a:ahLst/>
              <a:cxnLst/>
              <a:rect r="r" b="b" t="t" l="l"/>
              <a:pathLst>
                <a:path h="2822613" w="1240529">
                  <a:moveTo>
                    <a:pt x="0" y="0"/>
                  </a:moveTo>
                  <a:lnTo>
                    <a:pt x="1240529" y="0"/>
                  </a:lnTo>
                  <a:lnTo>
                    <a:pt x="1240529" y="2822613"/>
                  </a:lnTo>
                  <a:lnTo>
                    <a:pt x="0" y="28226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240529" cy="2851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6568935" y="4620247"/>
            <a:ext cx="4863104" cy="4866230"/>
            <a:chOff x="0" y="0"/>
            <a:chExt cx="812800" cy="8133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4A91">
                <a:alpha val="75686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-1507488" y="7118854"/>
            <a:ext cx="4863104" cy="4866230"/>
            <a:chOff x="0" y="0"/>
            <a:chExt cx="812800" cy="8133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914D">
                <a:alpha val="7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5400000">
            <a:off x="4181309" y="5090182"/>
            <a:ext cx="6093397" cy="6097314"/>
            <a:chOff x="0" y="0"/>
            <a:chExt cx="812800" cy="8133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-2738176" y="7373968"/>
            <a:ext cx="6093397" cy="6097314"/>
            <a:chOff x="0" y="0"/>
            <a:chExt cx="812800" cy="81332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4A9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352800" y="-154119"/>
            <a:ext cx="3352800" cy="8097370"/>
            <a:chOff x="0" y="0"/>
            <a:chExt cx="1168732" cy="28226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68732" cy="2822613"/>
            </a:xfrm>
            <a:custGeom>
              <a:avLst/>
              <a:gdLst/>
              <a:ahLst/>
              <a:cxnLst/>
              <a:rect r="r" b="b" t="t" l="l"/>
              <a:pathLst>
                <a:path h="2822613" w="1168732">
                  <a:moveTo>
                    <a:pt x="0" y="0"/>
                  </a:moveTo>
                  <a:lnTo>
                    <a:pt x="1168732" y="0"/>
                  </a:lnTo>
                  <a:lnTo>
                    <a:pt x="1168732" y="2822613"/>
                  </a:lnTo>
                  <a:lnTo>
                    <a:pt x="0" y="2822613"/>
                  </a:lnTo>
                  <a:close/>
                </a:path>
              </a:pathLst>
            </a:custGeom>
            <a:solidFill>
              <a:srgbClr val="054A9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168732" cy="2851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5400000">
            <a:off x="3353582" y="-1934164"/>
            <a:ext cx="2431552" cy="2433115"/>
            <a:chOff x="0" y="0"/>
            <a:chExt cx="812800" cy="8133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8B6FF">
                <a:alpha val="24706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5400000">
            <a:off x="4273266" y="7273792"/>
            <a:ext cx="2431552" cy="2433115"/>
            <a:chOff x="0" y="0"/>
            <a:chExt cx="812800" cy="81332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8B6FF">
                <a:alpha val="24706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-5400000">
            <a:off x="7739023" y="7273792"/>
            <a:ext cx="2431552" cy="2433115"/>
            <a:chOff x="0" y="0"/>
            <a:chExt cx="812800" cy="8133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5400000">
            <a:off x="-112175" y="-1934164"/>
            <a:ext cx="2431552" cy="2433115"/>
            <a:chOff x="0" y="0"/>
            <a:chExt cx="812800" cy="8133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3322"/>
            </a:xfrm>
            <a:custGeom>
              <a:avLst/>
              <a:gdLst/>
              <a:ahLst/>
              <a:cxnLst/>
              <a:rect r="r" b="b" t="t" l="l"/>
              <a:pathLst>
                <a:path h="813322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813322"/>
                  </a:lnTo>
                  <a:lnTo>
                    <a:pt x="0" y="81332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27000" y="-28575"/>
              <a:ext cx="558800" cy="84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6442891" y="19416"/>
            <a:ext cx="632370" cy="567324"/>
          </a:xfrm>
          <a:custGeom>
            <a:avLst/>
            <a:gdLst/>
            <a:ahLst/>
            <a:cxnLst/>
            <a:rect r="r" b="b" t="t" l="l"/>
            <a:pathLst>
              <a:path h="567324" w="632370">
                <a:moveTo>
                  <a:pt x="0" y="0"/>
                </a:moveTo>
                <a:lnTo>
                  <a:pt x="632370" y="0"/>
                </a:lnTo>
                <a:lnTo>
                  <a:pt x="632370" y="567324"/>
                </a:lnTo>
                <a:lnTo>
                  <a:pt x="0" y="567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479" b="-1529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046352" y="7375926"/>
            <a:ext cx="632370" cy="567324"/>
          </a:xfrm>
          <a:custGeom>
            <a:avLst/>
            <a:gdLst/>
            <a:ahLst/>
            <a:cxnLst/>
            <a:rect r="r" b="b" t="t" l="l"/>
            <a:pathLst>
              <a:path h="567324" w="632370">
                <a:moveTo>
                  <a:pt x="0" y="0"/>
                </a:moveTo>
                <a:lnTo>
                  <a:pt x="632370" y="0"/>
                </a:lnTo>
                <a:lnTo>
                  <a:pt x="632370" y="567324"/>
                </a:lnTo>
                <a:lnTo>
                  <a:pt x="0" y="567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04479" b="-1529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03447" y="6524734"/>
            <a:ext cx="1641233" cy="1191368"/>
          </a:xfrm>
          <a:custGeom>
            <a:avLst/>
            <a:gdLst/>
            <a:ahLst/>
            <a:cxnLst/>
            <a:rect r="r" b="b" t="t" l="l"/>
            <a:pathLst>
              <a:path h="1191368" w="1641233">
                <a:moveTo>
                  <a:pt x="0" y="0"/>
                </a:moveTo>
                <a:lnTo>
                  <a:pt x="1641234" y="0"/>
                </a:lnTo>
                <a:lnTo>
                  <a:pt x="1641234" y="1191367"/>
                </a:lnTo>
                <a:lnTo>
                  <a:pt x="0" y="11913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798021" y="6712431"/>
            <a:ext cx="1501439" cy="947158"/>
          </a:xfrm>
          <a:custGeom>
            <a:avLst/>
            <a:gdLst/>
            <a:ahLst/>
            <a:cxnLst/>
            <a:rect r="r" b="b" t="t" l="l"/>
            <a:pathLst>
              <a:path h="947158" w="1501439">
                <a:moveTo>
                  <a:pt x="0" y="0"/>
                </a:moveTo>
                <a:lnTo>
                  <a:pt x="1501439" y="0"/>
                </a:lnTo>
                <a:lnTo>
                  <a:pt x="1501439" y="947157"/>
                </a:lnTo>
                <a:lnTo>
                  <a:pt x="0" y="947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8049106" y="125734"/>
            <a:ext cx="681698" cy="614369"/>
          </a:xfrm>
          <a:custGeom>
            <a:avLst/>
            <a:gdLst/>
            <a:ahLst/>
            <a:cxnLst/>
            <a:rect r="r" b="b" t="t" l="l"/>
            <a:pathLst>
              <a:path h="614369" w="681698">
                <a:moveTo>
                  <a:pt x="0" y="0"/>
                </a:moveTo>
                <a:lnTo>
                  <a:pt x="681697" y="0"/>
                </a:lnTo>
                <a:lnTo>
                  <a:pt x="681697" y="614370"/>
                </a:lnTo>
                <a:lnTo>
                  <a:pt x="0" y="614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3604378" y="3904091"/>
            <a:ext cx="284964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Organización y métodos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98533" y="7183755"/>
            <a:ext cx="3364062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Puerto Ordaz, diciembre de 2024</a:t>
            </a:r>
          </a:p>
          <a:p>
            <a:pPr algn="ctr">
              <a:lnSpc>
                <a:spcPts val="1679"/>
              </a:lnSpc>
            </a:pPr>
          </a:p>
          <a:p>
            <a:pPr algn="ctr">
              <a:lnSpc>
                <a:spcPts val="1679"/>
              </a:lnSpc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3493217" y="4170896"/>
            <a:ext cx="3071965" cy="354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 b="true">
                <a:solidFill>
                  <a:srgbClr val="FF914D"/>
                </a:solidFill>
                <a:latin typeface="Arial Bold"/>
                <a:ea typeface="Arial Bold"/>
                <a:cs typeface="Arial Bold"/>
                <a:sym typeface="Arial Bold"/>
              </a:rPr>
              <a:t>Unidad Administrativa Gerencia de Sistema de Gestión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(ubicada en la Gerencia General de Planificación Estratégica):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Garantiza el asesoramiento y la asistencia a la empresa en la implantación y mantenimiento de los Sistemas de Gestión, así como los procesos de auditorias internas y externas, la administración, mantenimiento y control del sistema documentado y la adecuada aplicación de las normas establecidas en pro de la optimización y mejoramiento continuo del Sistema de Gestión de Ferrominera Orinoco. </a:t>
            </a:r>
          </a:p>
          <a:p>
            <a:pPr algn="just">
              <a:lnSpc>
                <a:spcPts val="1200"/>
              </a:lnSpc>
            </a:pPr>
          </a:p>
          <a:p>
            <a:pPr algn="just">
              <a:lnSpc>
                <a:spcPts val="1200"/>
              </a:lnSpc>
            </a:pPr>
            <a:r>
              <a:rPr lang="en-US" sz="1200" b="true">
                <a:solidFill>
                  <a:srgbClr val="FF914D"/>
                </a:solidFill>
                <a:latin typeface="Arial Bold"/>
                <a:ea typeface="Arial Bold"/>
                <a:cs typeface="Arial Bold"/>
                <a:sym typeface="Arial Bold"/>
              </a:rPr>
              <a:t>Actividades: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Estandariza, asesora, y controla permanente los métodos, normas y procedimientos administrativos y operativos de la empresa, a fin de contribuir con el establecimiento y mantenimiento del sistema de gestión de la organización de acuerdo a las normativas legales que regulen el mismo, y disposiciones que establezca la empresa.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107753" y="3526699"/>
            <a:ext cx="3130747" cy="123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La organización tiene seis (6) niveles que están representados de la siguiente manera: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1.JUNTA DIRECTIVA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2.PRESIDENCIA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3.VICEPRESIDENCIA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4.GERENTES GENERALES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5.GERENTES STAFFS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6.GERENTES</a:t>
            </a:r>
          </a:p>
          <a:p>
            <a:pPr algn="just">
              <a:lnSpc>
                <a:spcPts val="110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6848475" y="767715"/>
            <a:ext cx="3082959" cy="97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Universidad Nacional Experimental de Guayana</a:t>
            </a:r>
          </a:p>
          <a:p>
            <a:pPr algn="ctr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Vicerrectorado Académico</a:t>
            </a:r>
          </a:p>
          <a:p>
            <a:pPr algn="ctr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Coordinación General de Pregrado</a:t>
            </a:r>
          </a:p>
          <a:p>
            <a:pPr algn="ctr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Proyecto de Carrera: Administración de Empresas</a:t>
            </a:r>
          </a:p>
          <a:p>
            <a:pPr algn="ctr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Asignatura: Organización y métodos</a:t>
            </a:r>
          </a:p>
          <a:p>
            <a:pPr algn="ctr">
              <a:lnSpc>
                <a:spcPts val="1100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3604378" y="1464640"/>
            <a:ext cx="2849645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Tipo de Organigrama:</a:t>
            </a:r>
          </a:p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914D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Lineal o vertical</a:t>
            </a:r>
          </a:p>
          <a:p>
            <a:pPr algn="ctr">
              <a:lnSpc>
                <a:spcPts val="1754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3495407" y="1930546"/>
            <a:ext cx="3071965" cy="2021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considera el organigrama más clásico. Representa la estructura de arriba abajo, el CEO o líder está en la parte superior y subordina el resto de las áreas y empleados. Es una estructura algo más rígida en cuanto a autoridad y responsabilidad.</a:t>
            </a:r>
          </a:p>
          <a:p>
            <a:pPr algn="just">
              <a:lnSpc>
                <a:spcPts val="1200"/>
              </a:lnSpc>
            </a:pPr>
          </a:p>
          <a:p>
            <a:pPr algn="just">
              <a:lnSpc>
                <a:spcPts val="1200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organigrama vertical es de los más utilizados debido a su sencillez y a que se basa en la jerarquía para desarrollar la distribución. Se adapta a organizaciones de distintos tamaños.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60967" y="3233840"/>
            <a:ext cx="284964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1600" b="true">
                <a:solidFill>
                  <a:srgbClr val="054A91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Niveles Jerárquicos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5402" y="4656491"/>
            <a:ext cx="320992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1600" b="true">
                <a:solidFill>
                  <a:srgbClr val="054A91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Unidades Staff en el organigrama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0967" y="4940305"/>
            <a:ext cx="3130747" cy="70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1100" b="true">
                <a:solidFill>
                  <a:srgbClr val="054A91"/>
                </a:solidFill>
                <a:latin typeface="Arial Bold"/>
                <a:ea typeface="Arial Bold"/>
                <a:cs typeface="Arial Bold"/>
                <a:sym typeface="Arial Bold"/>
              </a:rPr>
              <a:t>Asesoras:</a:t>
            </a: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 Consultoría jurídica y Gerencia General de Auditoria Interna.</a:t>
            </a:r>
          </a:p>
          <a:p>
            <a:pPr algn="just">
              <a:lnSpc>
                <a:spcPts val="1100"/>
              </a:lnSpc>
            </a:pPr>
            <a:r>
              <a:rPr lang="en-US" sz="1100" b="true">
                <a:solidFill>
                  <a:srgbClr val="054A91"/>
                </a:solidFill>
                <a:latin typeface="Arial Bold"/>
                <a:ea typeface="Arial Bold"/>
                <a:cs typeface="Arial Bold"/>
                <a:sym typeface="Arial Bold"/>
              </a:rPr>
              <a:t>·Apoyo:</a:t>
            </a: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 Gerencia General de Planificación Estratégica.</a:t>
            </a:r>
          </a:p>
          <a:p>
            <a:pPr algn="just">
              <a:lnSpc>
                <a:spcPts val="1100"/>
              </a:lnSpc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3352800" y="61727"/>
            <a:ext cx="3209925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Tipo de organización:</a:t>
            </a:r>
          </a:p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914D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Formal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6016" y="528466"/>
            <a:ext cx="3130747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trata de un modelo estandarizado y menos flexible en el que la línea de autoridad está claramente definida. En este tipo de organización, se regulan las actividades corporativas, se diseñan departamentos, se asignan roles a los empleados, entre otros. 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-96449" y="5609372"/>
            <a:ext cx="3453628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054A91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Ubicación geográfica de la empresa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9178" y="5938736"/>
            <a:ext cx="3130747" cy="57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Ferrominera Orinoco, se encuentra ubicada en Venezuela (América del Sur), en el estado Bolívar. Cuenta con dos centros de operaciones: Ciudad Piar y Puerto Ordaz.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838635" y="6098956"/>
            <a:ext cx="2420942" cy="344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Profesora: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Figueroa, Nancy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730803" y="6098956"/>
            <a:ext cx="1327597" cy="954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Elaborado por: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Amaíz, Claudys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Hurtado, Bárbara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Mata, Jesmar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Ramírez, Rúbel</a:t>
            </a:r>
          </a:p>
          <a:p>
            <a:pPr algn="l">
              <a:lnSpc>
                <a:spcPts val="1200"/>
              </a:lnSpc>
            </a:pPr>
            <a:r>
              <a:rPr lang="en-US" sz="12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Ríos, Victoria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9589" y="-90763"/>
            <a:ext cx="3173503" cy="323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• Asegurar el diagnóstico organizacional, cultura, clima organizacional y satisfacción laboral,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para garantizar la continua adecuación entre la organización, las estrategias y el talento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humano.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• Garantizar la debida formulación y planeación de gastos del presupuesto anual de su área de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gestión.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• Asegurar el establecimiento y mantenimiento del sistema de gestión en su área de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adscripción.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• Garantizar el cumplimiento de las normas de seguridad y salud ocupacional, a fin de evitar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accidentes laborales.</a:t>
            </a:r>
          </a:p>
          <a:p>
            <a:pPr algn="just">
              <a:lnSpc>
                <a:spcPts val="1100"/>
              </a:lnSpc>
            </a:pPr>
          </a:p>
          <a:p>
            <a:pPr algn="just">
              <a:lnSpc>
                <a:spcPts val="1100"/>
              </a:lnSpc>
            </a:pPr>
            <a:r>
              <a:rPr lang="en-US" sz="1100" b="true">
                <a:solidFill>
                  <a:srgbClr val="054A91"/>
                </a:solidFill>
                <a:latin typeface="Arial Bold"/>
                <a:ea typeface="Arial Bold"/>
                <a:cs typeface="Arial Bold"/>
                <a:sym typeface="Arial Bold"/>
              </a:rPr>
              <a:t>Perfil del Cargo: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Licenciado en: Gerencia de Recursos Humanos, Administración de Empresas, Relaciones Industriales, Psicología Industrial y Sociología.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Abogado. 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Experiencia de Seis (6) años en cargos supervisorios o ejerciendo funciones inherentes al área de gestión.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956" y="-162485"/>
            <a:ext cx="3493601" cy="8097370"/>
            <a:chOff x="0" y="0"/>
            <a:chExt cx="1217813" cy="28226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813" cy="2822613"/>
            </a:xfrm>
            <a:custGeom>
              <a:avLst/>
              <a:gdLst/>
              <a:ahLst/>
              <a:cxnLst/>
              <a:rect r="r" b="b" t="t" l="l"/>
              <a:pathLst>
                <a:path h="2822613" w="1217813">
                  <a:moveTo>
                    <a:pt x="0" y="0"/>
                  </a:moveTo>
                  <a:lnTo>
                    <a:pt x="1217813" y="0"/>
                  </a:lnTo>
                  <a:lnTo>
                    <a:pt x="1217813" y="2822613"/>
                  </a:lnTo>
                  <a:lnTo>
                    <a:pt x="0" y="2822613"/>
                  </a:lnTo>
                  <a:close/>
                </a:path>
              </a:pathLst>
            </a:custGeom>
            <a:solidFill>
              <a:srgbClr val="054A9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217813" cy="2851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52800" y="3749656"/>
            <a:ext cx="6818556" cy="4185229"/>
            <a:chOff x="0" y="0"/>
            <a:chExt cx="2376839" cy="14589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76839" cy="1458903"/>
            </a:xfrm>
            <a:custGeom>
              <a:avLst/>
              <a:gdLst/>
              <a:ahLst/>
              <a:cxnLst/>
              <a:rect r="r" b="b" t="t" l="l"/>
              <a:pathLst>
                <a:path h="1458903" w="2376839">
                  <a:moveTo>
                    <a:pt x="0" y="0"/>
                  </a:moveTo>
                  <a:lnTo>
                    <a:pt x="2376839" y="0"/>
                  </a:lnTo>
                  <a:lnTo>
                    <a:pt x="2376839" y="1458903"/>
                  </a:lnTo>
                  <a:lnTo>
                    <a:pt x="0" y="1458903"/>
                  </a:lnTo>
                  <a:close/>
                </a:path>
              </a:pathLst>
            </a:custGeom>
            <a:solidFill>
              <a:srgbClr val="054A9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376839" cy="1487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94475">
            <a:off x="1796848" y="109999"/>
            <a:ext cx="2431552" cy="6818556"/>
            <a:chOff x="0" y="0"/>
            <a:chExt cx="812800" cy="22792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2279253"/>
            </a:xfrm>
            <a:custGeom>
              <a:avLst/>
              <a:gdLst/>
              <a:ahLst/>
              <a:cxnLst/>
              <a:rect r="r" b="b" t="t" l="l"/>
              <a:pathLst>
                <a:path h="2279253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2279253"/>
                  </a:lnTo>
                  <a:lnTo>
                    <a:pt x="0" y="22792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8B6FF">
                <a:alpha val="24706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28575"/>
              <a:ext cx="558800" cy="2307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352800" y="-162485"/>
            <a:ext cx="3352800" cy="8097370"/>
            <a:chOff x="0" y="0"/>
            <a:chExt cx="1168732" cy="282261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68732" cy="2822613"/>
            </a:xfrm>
            <a:custGeom>
              <a:avLst/>
              <a:gdLst/>
              <a:ahLst/>
              <a:cxnLst/>
              <a:rect r="r" b="b" t="t" l="l"/>
              <a:pathLst>
                <a:path h="2822613" w="1168732">
                  <a:moveTo>
                    <a:pt x="0" y="0"/>
                  </a:moveTo>
                  <a:lnTo>
                    <a:pt x="1168732" y="0"/>
                  </a:lnTo>
                  <a:lnTo>
                    <a:pt x="1168732" y="2822613"/>
                  </a:lnTo>
                  <a:lnTo>
                    <a:pt x="0" y="28226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168732" cy="2851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89580" y="2406340"/>
            <a:ext cx="1888529" cy="1237252"/>
            <a:chOff x="0" y="0"/>
            <a:chExt cx="6138841" cy="402180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138841" cy="4021805"/>
            </a:xfrm>
            <a:custGeom>
              <a:avLst/>
              <a:gdLst/>
              <a:ahLst/>
              <a:cxnLst/>
              <a:rect r="r" b="b" t="t" l="l"/>
              <a:pathLst>
                <a:path h="4021805" w="6138841">
                  <a:moveTo>
                    <a:pt x="6138841" y="3637556"/>
                  </a:moveTo>
                  <a:lnTo>
                    <a:pt x="0" y="4021805"/>
                  </a:lnTo>
                  <a:lnTo>
                    <a:pt x="0" y="384249"/>
                  </a:lnTo>
                  <a:lnTo>
                    <a:pt x="6138841" y="0"/>
                  </a:lnTo>
                  <a:lnTo>
                    <a:pt x="6138841" y="3637556"/>
                  </a:lnTo>
                  <a:close/>
                </a:path>
              </a:pathLst>
            </a:custGeom>
            <a:solidFill>
              <a:srgbClr val="F9D54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138841" cy="4021805"/>
            </a:xfrm>
            <a:custGeom>
              <a:avLst/>
              <a:gdLst/>
              <a:ahLst/>
              <a:cxnLst/>
              <a:rect r="r" b="b" t="t" l="l"/>
              <a:pathLst>
                <a:path h="4021805" w="6138841">
                  <a:moveTo>
                    <a:pt x="6138841" y="3637556"/>
                  </a:moveTo>
                  <a:lnTo>
                    <a:pt x="0" y="4021805"/>
                  </a:lnTo>
                  <a:lnTo>
                    <a:pt x="0" y="384249"/>
                  </a:lnTo>
                  <a:lnTo>
                    <a:pt x="6138841" y="0"/>
                  </a:lnTo>
                  <a:lnTo>
                    <a:pt x="6138841" y="3637556"/>
                  </a:lnTo>
                  <a:close/>
                </a:path>
              </a:pathLst>
            </a:custGeom>
            <a:blipFill>
              <a:blip r:embed="rId2"/>
              <a:stretch>
                <a:fillRect l="0" t="-847" r="0" b="-847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5546302" y="5229342"/>
            <a:ext cx="2431552" cy="6818556"/>
            <a:chOff x="0" y="0"/>
            <a:chExt cx="812800" cy="22792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2279253"/>
            </a:xfrm>
            <a:custGeom>
              <a:avLst/>
              <a:gdLst/>
              <a:ahLst/>
              <a:cxnLst/>
              <a:rect r="r" b="b" t="t" l="l"/>
              <a:pathLst>
                <a:path h="2279253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2279253"/>
                  </a:lnTo>
                  <a:lnTo>
                    <a:pt x="0" y="22792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27000" y="-28575"/>
              <a:ext cx="558800" cy="2307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2080546" y="-4241424"/>
            <a:ext cx="2431552" cy="6818556"/>
            <a:chOff x="0" y="0"/>
            <a:chExt cx="812800" cy="22792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2279253"/>
            </a:xfrm>
            <a:custGeom>
              <a:avLst/>
              <a:gdLst/>
              <a:ahLst/>
              <a:cxnLst/>
              <a:rect r="r" b="b" t="t" l="l"/>
              <a:pathLst>
                <a:path h="2279253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2279253"/>
                  </a:lnTo>
                  <a:lnTo>
                    <a:pt x="0" y="22792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-28575"/>
              <a:ext cx="558800" cy="2307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026878" y="7554472"/>
            <a:ext cx="632370" cy="567324"/>
          </a:xfrm>
          <a:custGeom>
            <a:avLst/>
            <a:gdLst/>
            <a:ahLst/>
            <a:cxnLst/>
            <a:rect r="r" b="b" t="t" l="l"/>
            <a:pathLst>
              <a:path h="567324" w="632370">
                <a:moveTo>
                  <a:pt x="0" y="0"/>
                </a:moveTo>
                <a:lnTo>
                  <a:pt x="632370" y="0"/>
                </a:lnTo>
                <a:lnTo>
                  <a:pt x="632370" y="567324"/>
                </a:lnTo>
                <a:lnTo>
                  <a:pt x="0" y="567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04479" b="-1529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03809" y="3520514"/>
            <a:ext cx="632370" cy="567324"/>
          </a:xfrm>
          <a:custGeom>
            <a:avLst/>
            <a:gdLst/>
            <a:ahLst/>
            <a:cxnLst/>
            <a:rect r="r" b="b" t="t" l="l"/>
            <a:pathLst>
              <a:path h="567324" w="632370">
                <a:moveTo>
                  <a:pt x="0" y="0"/>
                </a:moveTo>
                <a:lnTo>
                  <a:pt x="632370" y="0"/>
                </a:lnTo>
                <a:lnTo>
                  <a:pt x="632370" y="567324"/>
                </a:lnTo>
                <a:lnTo>
                  <a:pt x="0" y="567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04479" b="-1529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400000">
            <a:off x="4830772" y="-585825"/>
            <a:ext cx="3749656" cy="4921307"/>
          </a:xfrm>
          <a:custGeom>
            <a:avLst/>
            <a:gdLst/>
            <a:ahLst/>
            <a:cxnLst/>
            <a:rect r="r" b="b" t="t" l="l"/>
            <a:pathLst>
              <a:path h="4921307" w="3749656">
                <a:moveTo>
                  <a:pt x="0" y="0"/>
                </a:moveTo>
                <a:lnTo>
                  <a:pt x="3749656" y="0"/>
                </a:lnTo>
                <a:lnTo>
                  <a:pt x="3749656" y="4921306"/>
                </a:lnTo>
                <a:lnTo>
                  <a:pt x="0" y="4921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9" t="-6171" r="-3251" b="-1343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438086" y="4211190"/>
            <a:ext cx="3142844" cy="367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Garantiza la disponibilidad, desarrollo y permanencia del personal idóneo en la organización, así como Ia utilización de modernos criterios de gestión en materia de reclutamiento, selección, formación entrenamiento; así como el mantenimiento de la Estructura Organizativa de la empresa, mediante Ia </a:t>
            </a: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aplicación de normas y procedimientos en materia de organización acorde con las políticas y lineamientos de Ferrominera Orinoco y decretos emanados por el Ejecutivo Nacional.</a:t>
            </a:r>
          </a:p>
          <a:p>
            <a:pPr algn="just">
              <a:lnSpc>
                <a:spcPts val="1200"/>
              </a:lnSpc>
            </a:pPr>
          </a:p>
          <a:p>
            <a:pPr algn="just">
              <a:lnSpc>
                <a:spcPts val="1100"/>
              </a:lnSpc>
            </a:pPr>
            <a:r>
              <a:rPr lang="en-US" sz="1100" b="true">
                <a:solidFill>
                  <a:srgbClr val="054A91"/>
                </a:solidFill>
                <a:latin typeface="Arial Bold"/>
                <a:ea typeface="Arial Bold"/>
                <a:cs typeface="Arial Bold"/>
                <a:sym typeface="Arial Bold"/>
              </a:rPr>
              <a:t>FUNCIONES:</a:t>
            </a:r>
          </a:p>
          <a:p>
            <a:pPr algn="just" marL="237491" indent="-118745" lvl="1">
              <a:lnSpc>
                <a:spcPts val="1100"/>
              </a:lnSpc>
              <a:buFont typeface="Arial"/>
              <a:buChar char="•"/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Garantiza la elaboración e implementación de los planes y programas de capacitación del personal.</a:t>
            </a:r>
          </a:p>
          <a:p>
            <a:pPr algn="just" marL="237491" indent="-118745" lvl="1">
              <a:lnSpc>
                <a:spcPts val="1100"/>
              </a:lnSpc>
              <a:buFont typeface="Arial"/>
              <a:buChar char="•"/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Garantiza la formulación de los planes estratégicos, planificación, asistencia administrativa y presupuesto de costo de empleo.</a:t>
            </a:r>
          </a:p>
          <a:p>
            <a:pPr algn="just" marL="237491" indent="-118745" lvl="1">
              <a:lnSpc>
                <a:spcPts val="1100"/>
              </a:lnSpc>
              <a:buFont typeface="Arial"/>
              <a:buChar char="•"/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Garantiza las actividades inherentes a la captación y empleo del personal y la administración del sistema de remuneración.</a:t>
            </a:r>
          </a:p>
          <a:p>
            <a:pPr algn="just" marL="237491" indent="-118745" lvl="1">
              <a:lnSpc>
                <a:spcPts val="1100"/>
              </a:lnSpc>
              <a:buFont typeface="Arial"/>
              <a:buChar char="•"/>
            </a:pPr>
            <a:r>
              <a:rPr lang="en-US" sz="1100">
                <a:solidFill>
                  <a:srgbClr val="054A91"/>
                </a:solidFill>
                <a:latin typeface="Arial"/>
                <a:ea typeface="Arial"/>
                <a:cs typeface="Arial"/>
                <a:sym typeface="Arial"/>
              </a:rPr>
              <a:t>Garantiza el diseño y mantenimiento de la Estructura Organizativa y Documentos Organizacionales de empresa. 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32405" y="425775"/>
            <a:ext cx="3077520" cy="2037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CVG FERROMINERA ORINOCO C.A., fue fundada en 1975, surgió tras la nacionalización de la industria del hierro en Venezuela, cuando se revocaron la concesiones a empresas extranjeras. Su origen se remonta a la fusión de las compañías Orinoco Mining y Iron Mines Company. Desde su inicio, ha sido fundamental en la producción de mineral de hierro, alcanzando récords de producción y expandiendo sus operaciones a lo largo de las décadas. Actualmente, forma parte de la Corporación Venezolana de Guayana, que supervisa diversa industrias estratégicas en el país.</a:t>
            </a:r>
          </a:p>
          <a:p>
            <a:pPr algn="just">
              <a:lnSpc>
                <a:spcPts val="1100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-5400000">
            <a:off x="1666442" y="1762679"/>
            <a:ext cx="4514302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1"/>
              </a:lnSpc>
            </a:pPr>
            <a:r>
              <a:rPr lang="en-US" sz="1599" b="true">
                <a:solidFill>
                  <a:srgbClr val="054A91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Organigrama de la Empresa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604378" y="3748367"/>
            <a:ext cx="2849645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054A91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Unidad Administrativa:</a:t>
            </a:r>
          </a:p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914D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Gerencia de Talento Humano</a:t>
            </a:r>
          </a:p>
          <a:p>
            <a:pPr algn="ctr">
              <a:lnSpc>
                <a:spcPts val="1754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-600224" y="9525"/>
            <a:ext cx="284964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16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Reseña Histórica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2405" y="4022452"/>
            <a:ext cx="3077520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>
                <a:solidFill>
                  <a:srgbClr val="F9D548"/>
                </a:solidFill>
                <a:latin typeface="Arial"/>
                <a:ea typeface="Arial"/>
                <a:cs typeface="Arial"/>
                <a:sym typeface="Arial"/>
              </a:rPr>
              <a:t>Extraer, beneficiar, transformar y suministrar mineral de hierro y </a:t>
            </a:r>
            <a:r>
              <a:rPr lang="en-US" sz="1200">
                <a:solidFill>
                  <a:srgbClr val="F9D548"/>
                </a:solidFill>
                <a:latin typeface="Arial"/>
                <a:ea typeface="Arial"/>
                <a:cs typeface="Arial"/>
                <a:sym typeface="Arial"/>
              </a:rPr>
              <a:t>derivados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con productividad, calidad y sustentabilidad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abasteciendo prioritariamente al sector siderúrgico nacional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enmarcando la gestión en los objetivos históricos del Plan de la Patria.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09022" y="3759181"/>
            <a:ext cx="284964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16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Misión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9022" y="5082949"/>
            <a:ext cx="284964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1"/>
              </a:lnSpc>
            </a:pPr>
            <a:r>
              <a:rPr lang="en-US" sz="1599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Visión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2405" y="5322424"/>
            <a:ext cx="3077520" cy="802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>
                <a:solidFill>
                  <a:srgbClr val="F9D548"/>
                </a:solidFill>
                <a:latin typeface="Arial"/>
                <a:ea typeface="Arial"/>
                <a:cs typeface="Arial"/>
                <a:sym typeface="Arial"/>
              </a:rPr>
              <a:t>Posicionarnos en el mercado hierro-acero con capacidad fortalecida, competitiva y rentable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que conlleve al desarrollo integral de la empresa y el país.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209022" y="6064120"/>
            <a:ext cx="2849645" cy="22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1"/>
              </a:lnSpc>
            </a:pPr>
            <a:r>
              <a:rPr lang="en-US" sz="1599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Valores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2405" y="6366253"/>
            <a:ext cx="3077520" cy="1411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2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Ética: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conducta con estricto apego a principios y valores morales, modelando la actuación ante los demás.</a:t>
            </a:r>
          </a:p>
          <a:p>
            <a:pPr algn="just">
              <a:lnSpc>
                <a:spcPts val="1200"/>
              </a:lnSpc>
            </a:pPr>
          </a:p>
          <a:p>
            <a:pPr algn="just">
              <a:lnSpc>
                <a:spcPts val="1200"/>
              </a:lnSpc>
            </a:pPr>
            <a:r>
              <a:rPr lang="en-US" sz="12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Disciplina: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cumplimiento cabal de las normas y procedimientos establecidos, así como de los deberes y obligaciones del trabajo y la misión de la empresa.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6819900" y="4268340"/>
            <a:ext cx="3067928" cy="1391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PROPÓSITO: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Garantizar la planificación, captación, desarrollo y permanencia del personal, así como el establecimiento de criterios y lineamientos en materia organizacional, a fin de asegurar la disponibilidad del talento humano calificado y requerido por la organización, mediante la aplicación de normas y procedimientos acordes con las políticas de la empresa.</a:t>
            </a:r>
          </a:p>
          <a:p>
            <a:pPr algn="just">
              <a:lnSpc>
                <a:spcPts val="1200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6819900" y="5573907"/>
            <a:ext cx="3067928" cy="203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sz="11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RESPONSABILIDADES: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Dirigir el proceso de reclutamiento, selección e ingreso de personal, a fin de que se cumplan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 programas y objetivos del proceso de personal, de acuerdo a los requerimientos de la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empresa.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Asegurar la ejecución de los programas de entrenamiento y desarrollo, con el fin de asegurar la capacitación y formación de personal, de acuerdo a los planes de entrenamiento y el presupuesto asignado.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Garantizar la ejecución de los programas de becas, pasantías y aprendizaje, de acuerdo a los</a:t>
            </a:r>
          </a:p>
          <a:p>
            <a:pPr algn="just">
              <a:lnSpc>
                <a:spcPts val="1100"/>
              </a:lnSpc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convenios establecidos y el presupuesto disponible.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48475" y="3759181"/>
            <a:ext cx="2849645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FFFF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Descripción del cargo:</a:t>
            </a:r>
          </a:p>
          <a:p>
            <a:pPr algn="ctr">
              <a:lnSpc>
                <a:spcPts val="1754"/>
              </a:lnSpc>
            </a:pPr>
            <a:r>
              <a:rPr lang="en-US" sz="1500" b="true">
                <a:solidFill>
                  <a:srgbClr val="FF914D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Gerente de Talento Humano</a:t>
            </a:r>
          </a:p>
          <a:p>
            <a:pPr algn="ctr">
              <a:lnSpc>
                <a:spcPts val="175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DAGYyP_JSeo</dc:identifier>
  <dcterms:modified xsi:type="dcterms:W3CDTF">2011-08-01T06:04:30Z</dcterms:modified>
  <cp:revision>1</cp:revision>
  <dc:title>Folleto Brochure empresarial Profesional azul y naranja</dc:title>
</cp:coreProperties>
</file>