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FFCC"/>
    <a:srgbClr val="FF00FF"/>
    <a:srgbClr val="00FFCC"/>
    <a:srgbClr val="00FFFF"/>
    <a:srgbClr val="FEF4B8"/>
    <a:srgbClr val="FEF7CA"/>
    <a:srgbClr val="F7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1099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2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8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0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7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8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3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6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0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0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1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D306-1642-4159-AD27-146C9EC8F3E5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0205-AA88-49E5-B7E8-C34A801431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6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337321"/>
              </p:ext>
            </p:extLst>
          </p:nvPr>
        </p:nvGraphicFramePr>
        <p:xfrm>
          <a:off x="212877" y="181428"/>
          <a:ext cx="9482665" cy="653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098">
                  <a:extLst>
                    <a:ext uri="{9D8B030D-6E8A-4147-A177-3AD203B41FA5}">
                      <a16:colId xmlns:a16="http://schemas.microsoft.com/office/drawing/2014/main" val="1084366178"/>
                    </a:ext>
                  </a:extLst>
                </a:gridCol>
                <a:gridCol w="3241937">
                  <a:extLst>
                    <a:ext uri="{9D8B030D-6E8A-4147-A177-3AD203B41FA5}">
                      <a16:colId xmlns:a16="http://schemas.microsoft.com/office/drawing/2014/main" val="3813135172"/>
                    </a:ext>
                  </a:extLst>
                </a:gridCol>
                <a:gridCol w="3063630">
                  <a:extLst>
                    <a:ext uri="{9D8B030D-6E8A-4147-A177-3AD203B41FA5}">
                      <a16:colId xmlns:a16="http://schemas.microsoft.com/office/drawing/2014/main" val="3745548183"/>
                    </a:ext>
                  </a:extLst>
                </a:gridCol>
              </a:tblGrid>
              <a:tr h="65362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7F6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800" b="1" u="none" dirty="0">
                        <a:solidFill>
                          <a:srgbClr val="002060"/>
                        </a:solidFill>
                        <a:latin typeface="CHICKEN Pie Height" panose="02000600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u="none" dirty="0">
                          <a:solidFill>
                            <a:srgbClr val="002060"/>
                          </a:solidFill>
                          <a:latin typeface="CHICKEN Pie Height" panose="02000600000000000000" pitchFamily="2" charset="0"/>
                        </a:rPr>
                        <a:t>DESCRIPCION</a:t>
                      </a:r>
                      <a:r>
                        <a:rPr lang="es-VE" sz="1400" b="1" dirty="0">
                          <a:solidFill>
                            <a:srgbClr val="002060"/>
                          </a:solidFill>
                          <a:latin typeface="CHICKEN Pie Height" panose="02000600000000000000" pitchFamily="2" charset="0"/>
                        </a:rPr>
                        <a:t> DE CARGO </a:t>
                      </a:r>
                    </a:p>
                    <a:p>
                      <a:endParaRPr lang="en-US" sz="1800" b="1" kern="1200" dirty="0">
                        <a:solidFill>
                          <a:srgbClr val="002060"/>
                        </a:solidFill>
                        <a:latin typeface="CHICKEN Pie Height" panose="020006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7F6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51388"/>
                  </a:ext>
                </a:extLst>
              </a:tr>
            </a:tbl>
          </a:graphicData>
        </a:graphic>
      </p:graphicFrame>
      <p:pic>
        <p:nvPicPr>
          <p:cNvPr id="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023" y="345563"/>
            <a:ext cx="673473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6765723" y="949413"/>
            <a:ext cx="3024359" cy="110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VE" sz="900" dirty="0">
                <a:latin typeface="Arial" panose="020B0604020202020204" pitchFamily="34" charset="0"/>
                <a:cs typeface="Arial" panose="020B0604020202020204" pitchFamily="34" charset="0"/>
              </a:rPr>
              <a:t>CARRERA: ADMINISTRACIÓN DE EMPRESAS.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VE" sz="900" dirty="0">
                <a:latin typeface="Arial" panose="020B0604020202020204" pitchFamily="34" charset="0"/>
                <a:cs typeface="Arial" panose="020B0604020202020204" pitchFamily="34" charset="0"/>
              </a:rPr>
              <a:t>ASIGNATURA: ORGANIZACIÓN Y MÉTODOS.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VE" sz="900" dirty="0">
                <a:latin typeface="Arial" panose="020B0604020202020204" pitchFamily="34" charset="0"/>
                <a:cs typeface="Arial" panose="020B0604020202020204" pitchFamily="34" charset="0"/>
              </a:rPr>
              <a:t>SECCIÓN: 1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123716" y="5143906"/>
            <a:ext cx="2362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Bachilleres: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E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Leidi Gonzales 27.923.799.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Paola Lezza 30.577.279.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Urimari Medina 30.746.492.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Albany Resplandor 26.073.701.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189388" y="6466750"/>
            <a:ext cx="2796216" cy="277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s-VE" sz="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CIUDAD GUAYANA, DICIEMBRE 2024.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61740"/>
              </p:ext>
            </p:extLst>
          </p:nvPr>
        </p:nvGraphicFramePr>
        <p:xfrm>
          <a:off x="419665" y="482626"/>
          <a:ext cx="2624369" cy="6193945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624369">
                  <a:extLst>
                    <a:ext uri="{9D8B030D-6E8A-4147-A177-3AD203B41FA5}">
                      <a16:colId xmlns:a16="http://schemas.microsoft.com/office/drawing/2014/main" val="3434419375"/>
                    </a:ext>
                  </a:extLst>
                </a:gridCol>
              </a:tblGrid>
              <a:tr h="2522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900" b="1" u="sng" dirty="0">
                          <a:effectLst/>
                          <a:latin typeface="Arial" panose="020B0604020202020204" pitchFamily="34" charset="0"/>
                          <a:ea typeface="Aptos"/>
                        </a:rPr>
                        <a:t>Descripción de funciones</a:t>
                      </a:r>
                      <a:endParaRPr lang="en-US" sz="9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968920"/>
                  </a:ext>
                </a:extLst>
              </a:tr>
              <a:tr h="629633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900" b="1" u="sng" dirty="0">
                          <a:effectLst/>
                          <a:latin typeface="Arial" panose="020B0604020202020204" pitchFamily="34" charset="0"/>
                          <a:ea typeface="Aptos"/>
                        </a:rPr>
                        <a:t>Nombre de la Unidad Administrativa: </a:t>
                      </a:r>
                      <a:r>
                        <a:rPr lang="es-ES" sz="900" dirty="0">
                          <a:effectLst/>
                          <a:latin typeface="Arial" panose="020B0604020202020204" pitchFamily="34" charset="0"/>
                          <a:ea typeface="Aptos"/>
                        </a:rPr>
                        <a:t>Vicepresidencia de Tecnología de la Información 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40027"/>
                  </a:ext>
                </a:extLst>
              </a:tr>
              <a:tr h="2139215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900" b="1" u="sng" dirty="0">
                          <a:effectLst/>
                          <a:latin typeface="Arial" panose="020B0604020202020204" pitchFamily="34" charset="0"/>
                          <a:ea typeface="Aptos"/>
                        </a:rPr>
                        <a:t>Propósito General: </a:t>
                      </a:r>
                      <a:r>
                        <a:rPr lang="es-ES" sz="900" dirty="0">
                          <a:effectLst/>
                          <a:latin typeface="Arial" panose="020B0604020202020204" pitchFamily="34" charset="0"/>
                          <a:ea typeface="Aptos"/>
                        </a:rPr>
                        <a:t>De acuerdo con los lineamientos establecidos por la Organización y las regulaciones legales; planificar, dirigir y controlar las actividades con la tecnología de la información en la institución, comprendiendo la definición, desarrollo, mantenimiento y operación de los sistemas, así como mantener actualizado el nivel tecnológico del área, conduciendo estudios e implementando nuevos procedimientos y técnicas.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637589"/>
                  </a:ext>
                </a:extLst>
              </a:tr>
              <a:tr h="3172859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900" b="1" u="sng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Funciones Específicas:</a:t>
                      </a:r>
                      <a:endParaRPr lang="en-US" sz="900" u="sng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s-ES" sz="900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Definir el plan administrativo de Tecnología de la Información, así como políticas para la centralización y/o descentralización del procesamiento de la información. </a:t>
                      </a:r>
                      <a:endParaRPr lang="en-US" sz="900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s-ES" sz="900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Coordinar la planificación y evaluación del desarrollo y funcionamiento de los Sistemas. </a:t>
                      </a:r>
                      <a:endParaRPr lang="en-US" sz="900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s-ES" sz="900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Aprobar la selección hardware, software y suministros de los sistemas.</a:t>
                      </a:r>
                      <a:endParaRPr lang="en-US" sz="900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s-ES" sz="900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Velar por el uso racional de los recursos asignados.</a:t>
                      </a:r>
                      <a:endParaRPr lang="en-US" sz="900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s-ES" sz="900" kern="1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Asesorar al presidente del Banco Caroní y/o la Junta Directiva en Materia de Seguridad Bancaria.</a:t>
                      </a:r>
                      <a:endParaRPr lang="en-US" sz="900" kern="100" dirty="0">
                        <a:effectLst/>
                        <a:latin typeface="Arial" panose="020B0604020202020204" pitchFamily="34" charset="0"/>
                        <a:ea typeface="Aptos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s-ES" sz="900" dirty="0">
                          <a:effectLst/>
                          <a:latin typeface="Arial" panose="020B0604020202020204" pitchFamily="34" charset="0"/>
                          <a:ea typeface="Aptos"/>
                          <a:cs typeface="Arial" panose="020B0604020202020204" pitchFamily="34" charset="0"/>
                        </a:rPr>
                        <a:t>Cumplir y hacer cumplir las normas de Higiene y Salud Laboral de la Empresa.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748239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3541611" y="5020554"/>
            <a:ext cx="279621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    La </a:t>
            </a:r>
            <a: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  <a:t>Gerencia de Procesos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cumple con la función de la unidad de </a:t>
            </a:r>
            <a: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  <a:t>Organización y Métodos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dentro de la organización ya que se encarga de planificar, dirigir y controlar las actividades de documentación y actualización de normas y procedimientos administrativos y operativos; así como diseñar e implementar acciones de mejora continua, con el objetivo de asegurar la optimización y estandarización de los procesos de la organización. </a:t>
            </a:r>
          </a:p>
          <a:p>
            <a:pPr algn="just"/>
            <a:r>
              <a:rPr lang="es-ES" sz="7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7069451" y="4657823"/>
            <a:ext cx="236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endParaRPr lang="es-E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Nancy Figueroa.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3334096" y="4527072"/>
            <a:ext cx="3237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4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UNIDAD ADMINISTRATIVA DE ORGANIZACIÓN Y MÉTODOS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4953837" y="13062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98BB0AB-8EB7-1DC7-659A-5BFEAD4A8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916" y="2003276"/>
            <a:ext cx="2473717" cy="24479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D1BFA0D-57C0-0D7B-D7D9-88E65432D2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130" y="2322875"/>
            <a:ext cx="2757318" cy="63826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7AE9523A-EE44-40E8-9344-F1851A908E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0" t="28105" r="36045" b="41545"/>
          <a:stretch/>
        </p:blipFill>
        <p:spPr>
          <a:xfrm>
            <a:off x="7396993" y="3065737"/>
            <a:ext cx="1905936" cy="143471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E4E00DC9-9303-5A93-C236-85B57DED03D6}"/>
              </a:ext>
            </a:extLst>
          </p:cNvPr>
          <p:cNvSpPr txBox="1"/>
          <p:nvPr/>
        </p:nvSpPr>
        <p:spPr>
          <a:xfrm>
            <a:off x="2475781" y="3447055"/>
            <a:ext cx="4951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E1AA46A4-7D10-06B3-90C1-968880E03C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" t="16207" r="2821" b="4584"/>
          <a:stretch/>
        </p:blipFill>
        <p:spPr>
          <a:xfrm>
            <a:off x="3595668" y="785921"/>
            <a:ext cx="2797555" cy="114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08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026798" y="3177540"/>
            <a:ext cx="209871" cy="1076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12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  </a:t>
            </a:r>
            <a:endParaRPr lang="en-US" sz="12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64661"/>
              </p:ext>
            </p:extLst>
          </p:nvPr>
        </p:nvGraphicFramePr>
        <p:xfrm>
          <a:off x="221284" y="210890"/>
          <a:ext cx="9482665" cy="643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7098">
                  <a:extLst>
                    <a:ext uri="{9D8B030D-6E8A-4147-A177-3AD203B41FA5}">
                      <a16:colId xmlns:a16="http://schemas.microsoft.com/office/drawing/2014/main" val="1084366178"/>
                    </a:ext>
                  </a:extLst>
                </a:gridCol>
                <a:gridCol w="3241937">
                  <a:extLst>
                    <a:ext uri="{9D8B030D-6E8A-4147-A177-3AD203B41FA5}">
                      <a16:colId xmlns:a16="http://schemas.microsoft.com/office/drawing/2014/main" val="3813135172"/>
                    </a:ext>
                  </a:extLst>
                </a:gridCol>
                <a:gridCol w="3063630">
                  <a:extLst>
                    <a:ext uri="{9D8B030D-6E8A-4147-A177-3AD203B41FA5}">
                      <a16:colId xmlns:a16="http://schemas.microsoft.com/office/drawing/2014/main" val="3745548183"/>
                    </a:ext>
                  </a:extLst>
                </a:gridCol>
              </a:tblGrid>
              <a:tr h="64360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7F6F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51388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941304" y="408102"/>
            <a:ext cx="1615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RESEÑA HISTÓRICA</a:t>
            </a:r>
            <a:endParaRPr lang="en-US" sz="1400" b="1" dirty="0">
              <a:solidFill>
                <a:srgbClr val="002060"/>
              </a:solidFill>
              <a:latin typeface="CHICKEN Pie Height" panose="02000600000000000000" pitchFamily="2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362776" y="2763991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MISIÓN</a:t>
            </a:r>
            <a:endParaRPr lang="en-US" sz="1600" b="1" dirty="0">
              <a:solidFill>
                <a:srgbClr val="002060"/>
              </a:solidFill>
              <a:latin typeface="CHICKEN Pie Height" panose="020006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360459" y="1492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372010" y="3320904"/>
            <a:ext cx="28211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419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Velar por el desarrollo financiero y productivo de los instrumentos y servicios bancarios, así como también asegurar el desarrollo de nuevas e innovadoras tecnologías de información y sistemas</a:t>
            </a:r>
            <a:r>
              <a:rPr lang="es-419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manteniendo a la Institución en el ámbito competitivo del mercado donde se desenvuelve</a:t>
            </a:r>
            <a:r>
              <a:rPr lang="es-419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419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cumpliendo a cabalidad con las normativas, leyes y decretos emanados del ejecutivo nacional y organismos rectores.</a:t>
            </a: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303853" y="4704722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VISIÓN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94760" y="5239238"/>
            <a:ext cx="292358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9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Ser la institución financiera líder en Oriente y Guayana, con presencia nacional, que ofrece el más completo portafolio de instrumentos y servicios financieros a sus clientes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reconocida por el manejo ético y transparente del negocio y por generar el máximo valor posible a sus accionistas, brindar mejor calidad de vida a sus empleados y sus familias y contribuir con el desarrollo sustentable del país.</a:t>
            </a: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428603" y="406389"/>
            <a:ext cx="953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VALORES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487497" y="810662"/>
            <a:ext cx="284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Confidencialidad: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Respeto al principio de confidencialidad y secreto bancario.</a:t>
            </a:r>
          </a:p>
          <a:p>
            <a:pPr algn="just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Integridad: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Relaciones éticas y transparentes con empleados, clientes, accionistas, proveedores y entes regulados.</a:t>
            </a:r>
            <a:r>
              <a:rPr lang="es-E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201457" y="1978065"/>
            <a:ext cx="3495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ORGANIGRAMA GENERAL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252" y="2528157"/>
            <a:ext cx="2852115" cy="1608073"/>
          </a:xfrm>
          <a:prstGeom prst="rect">
            <a:avLst/>
          </a:prstGeom>
        </p:spPr>
      </p:pic>
      <p:sp>
        <p:nvSpPr>
          <p:cNvPr id="17" name="Flecha: a la derecha 12"/>
          <p:cNvSpPr/>
          <p:nvPr/>
        </p:nvSpPr>
        <p:spPr>
          <a:xfrm>
            <a:off x="5356310" y="2561343"/>
            <a:ext cx="118413" cy="7802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5346397" y="2429625"/>
            <a:ext cx="86868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11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 </a:t>
            </a:r>
            <a:r>
              <a:rPr lang="es-419" sz="5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1er nivel</a:t>
            </a:r>
            <a:endParaRPr lang="en-US" sz="10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19" name="Flecha: a la derecha 12"/>
          <p:cNvSpPr/>
          <p:nvPr/>
        </p:nvSpPr>
        <p:spPr>
          <a:xfrm>
            <a:off x="5307152" y="2794823"/>
            <a:ext cx="167571" cy="76977"/>
          </a:xfrm>
          <a:prstGeom prst="rightArrow">
            <a:avLst/>
          </a:prstGeom>
          <a:noFill/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341888" y="2689713"/>
            <a:ext cx="876300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9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 </a:t>
            </a:r>
            <a:r>
              <a:rPr lang="es-419" sz="5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2do</a:t>
            </a:r>
            <a:r>
              <a:rPr lang="es-419" sz="5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es-419" sz="5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nivel</a:t>
            </a:r>
            <a:endParaRPr lang="en-US" sz="10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cxnSp>
        <p:nvCxnSpPr>
          <p:cNvPr id="21" name="Conector recto de flecha 20"/>
          <p:cNvCxnSpPr/>
          <p:nvPr/>
        </p:nvCxnSpPr>
        <p:spPr>
          <a:xfrm>
            <a:off x="6193961" y="2717960"/>
            <a:ext cx="1996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5844157" y="2923390"/>
            <a:ext cx="226662" cy="42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3872116" y="2713750"/>
            <a:ext cx="226662" cy="42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 flipV="1">
            <a:off x="3862093" y="2899951"/>
            <a:ext cx="226662" cy="42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538909" y="2602036"/>
            <a:ext cx="666872" cy="20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6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STAFF  </a:t>
            </a:r>
            <a:endParaRPr lang="en-US" sz="6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35" name="Flecha: a la derecha 12"/>
          <p:cNvSpPr/>
          <p:nvPr/>
        </p:nvSpPr>
        <p:spPr>
          <a:xfrm rot="5400000">
            <a:off x="6261346" y="3389497"/>
            <a:ext cx="164949" cy="10005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CuadroTexto 39"/>
          <p:cNvSpPr txBox="1"/>
          <p:nvPr/>
        </p:nvSpPr>
        <p:spPr>
          <a:xfrm>
            <a:off x="6098357" y="3501691"/>
            <a:ext cx="413896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500" b="1" dirty="0"/>
              <a:t>3er nivel</a:t>
            </a:r>
            <a:endParaRPr lang="en-US" sz="500" b="1" dirty="0"/>
          </a:p>
        </p:txBody>
      </p:sp>
      <p:sp>
        <p:nvSpPr>
          <p:cNvPr id="41" name="Elipse 40"/>
          <p:cNvSpPr/>
          <p:nvPr/>
        </p:nvSpPr>
        <p:spPr>
          <a:xfrm>
            <a:off x="4760753" y="3087830"/>
            <a:ext cx="267207" cy="287095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CuadroTexto 44"/>
          <p:cNvSpPr txBox="1"/>
          <p:nvPr/>
        </p:nvSpPr>
        <p:spPr>
          <a:xfrm>
            <a:off x="3176174" y="4243426"/>
            <a:ext cx="3495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ORGANIGRAMA ESPECÍFICO</a:t>
            </a:r>
          </a:p>
        </p:txBody>
      </p:sp>
      <p:pic>
        <p:nvPicPr>
          <p:cNvPr id="46" name="Imagen 4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96"/>
          <a:stretch/>
        </p:blipFill>
        <p:spPr bwMode="auto">
          <a:xfrm>
            <a:off x="4002440" y="4685161"/>
            <a:ext cx="1962129" cy="18326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7" name="Flecha: hacia la izquierda 22"/>
          <p:cNvSpPr/>
          <p:nvPr/>
        </p:nvSpPr>
        <p:spPr>
          <a:xfrm rot="10800000">
            <a:off x="5082362" y="4879225"/>
            <a:ext cx="449580" cy="121920"/>
          </a:xfrm>
          <a:prstGeom prst="leftArrow">
            <a:avLst/>
          </a:prstGeom>
          <a:solidFill>
            <a:srgbClr val="156082"/>
          </a:solidFill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576524" y="4742104"/>
            <a:ext cx="876300" cy="373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800" kern="100">
                <a:effectLst/>
                <a:latin typeface="Aptos"/>
                <a:ea typeface="Aptos"/>
                <a:cs typeface="Times New Roman" panose="02020603050405020304" pitchFamily="18" charset="0"/>
              </a:rPr>
              <a:t>Descripción de Funciones</a:t>
            </a:r>
            <a:endParaRPr lang="en-US" sz="1200" kern="10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3538909" y="4843680"/>
            <a:ext cx="756410" cy="4949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419" sz="6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Unidad Administrativa de Organización y Métodos</a:t>
            </a:r>
            <a:endParaRPr lang="en-US" sz="105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49" name="Flecha: hacia la izquierda 22"/>
          <p:cNvSpPr/>
          <p:nvPr/>
        </p:nvSpPr>
        <p:spPr>
          <a:xfrm>
            <a:off x="4281433" y="5009969"/>
            <a:ext cx="307611" cy="200757"/>
          </a:xfrm>
          <a:prstGeom prst="leftArrow">
            <a:avLst/>
          </a:prstGeom>
          <a:solidFill>
            <a:srgbClr val="156082"/>
          </a:solidFill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3495481" y="5695179"/>
            <a:ext cx="549846" cy="2754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500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Descripción de cargo</a:t>
            </a:r>
            <a:endParaRPr lang="en-US" sz="10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1" name="Flecha: hacia la izquierda 22"/>
          <p:cNvSpPr/>
          <p:nvPr/>
        </p:nvSpPr>
        <p:spPr>
          <a:xfrm>
            <a:off x="3923336" y="5785242"/>
            <a:ext cx="194016" cy="95299"/>
          </a:xfrm>
          <a:prstGeom prst="leftArrow">
            <a:avLst/>
          </a:prstGeom>
          <a:solidFill>
            <a:srgbClr val="156082"/>
          </a:solidFill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2" name="CuadroTexto 41"/>
          <p:cNvSpPr txBox="1"/>
          <p:nvPr/>
        </p:nvSpPr>
        <p:spPr>
          <a:xfrm>
            <a:off x="6517533" y="417585"/>
            <a:ext cx="3495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TIPO DE ORGANIZACIÓN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6748876" y="810662"/>
            <a:ext cx="2841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    El Organigrama representa una organización 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lineo-funcional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, la cual se caracteriza por una estructura jerárquica clara que fluye desde la Junta Directiva hasta las Vicepresidencias y sus unidades subordinadas, donde cada puesto tiene un superior definido. Además, incluye unidades funcionales de apoyo como Auditoría Interna y el Comité de Riesgo, que brindan asistencia técnica sin autoridad directa sobre las operaciones. Cada área funcional está representada por Vicepresidencias especializadas, lo que refleja la asignación de roles específicos.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6444579" y="2761358"/>
            <a:ext cx="3495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solidFill>
                  <a:srgbClr val="002060"/>
                </a:solidFill>
                <a:latin typeface="CHICKEN Pie Height" panose="02000600000000000000" pitchFamily="2" charset="0"/>
              </a:rPr>
              <a:t>TIPO DE ORGANIGRAMA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6735664" y="3099912"/>
            <a:ext cx="2841853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Según su ámbito el organigrama analizado es 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, dado que muestra claramente la estructura jerárquica de la institución financiera, desde la alta dirección (Junta Directiva) hasta las vicepresidencias (Banca de Empresa, Recursos Humanos, Operaciones, etc.).</a:t>
            </a:r>
            <a:r>
              <a:rPr lang="es-E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Proporcionando una visión global de cómo se interrelacionan las distintas áreas y cómo contribuyen al objetivo común de la organización.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    Además, hay un </a:t>
            </a:r>
            <a:r>
              <a:rPr lang="es-E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Organigrama específico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que detalla la estructura administrativa de un área particular, en este caso, la Gerencia de Procesos bajo la Vicepresidencia de Tecnología de la Información.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439086" y="699255"/>
            <a:ext cx="25663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419" sz="1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900" dirty="0">
                <a:latin typeface="Arial" panose="020B0604020202020204" pitchFamily="34" charset="0"/>
                <a:cs typeface="Arial" panose="020B0604020202020204" pitchFamily="34" charset="0"/>
              </a:rPr>
              <a:t>Banco Caroní, C.A. se fundó el 2 de agosto de 1982 en Puerto Ordaz, con el objetivo de apoyar a pequeñas y medianas empresas en Venezuela. En 1986, bajo el liderazgo del Dr. Arístides Maza Tirado, se reestructuró y modernizó, creando unidades especializadas y abriendo nuevas agencias.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s-419" sz="900" dirty="0">
                <a:latin typeface="Arial" panose="020B0604020202020204" pitchFamily="34" charset="0"/>
                <a:cs typeface="Arial" panose="020B0604020202020204" pitchFamily="34" charset="0"/>
              </a:rPr>
              <a:t>     A partir del año 1990, adoptó el nombre Banco Caroní, C.A. y el lema “Un Río de Oro”, en 1997, se convirtió en Banco Universal tras adquirir Banco Guayana. </a:t>
            </a:r>
            <a:r>
              <a:rPr lang="es-E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osteriormente en 2012, superó las 100 agencias y se consolidó como líder en el sur y oriente de Venezuela.</a:t>
            </a:r>
            <a:endParaRPr lang="es-ES" sz="900" b="0" dirty="0">
              <a:effectLst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2D34379-C5D5-4DF7-C917-D720932B8D62}"/>
              </a:ext>
            </a:extLst>
          </p:cNvPr>
          <p:cNvSpPr txBox="1"/>
          <p:nvPr/>
        </p:nvSpPr>
        <p:spPr>
          <a:xfrm>
            <a:off x="172159" y="3062597"/>
            <a:ext cx="3268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00" b="1" dirty="0">
                <a:solidFill>
                  <a:srgbClr val="002060"/>
                </a:solidFill>
                <a:highlight>
                  <a:srgbClr val="00FFFF"/>
                </a:highlight>
                <a:latin typeface="CHICKEN Pie Height" panose="02000600000000000000" pitchFamily="2" charset="0"/>
              </a:rPr>
              <a:t>¿QUE HACEMOS? </a:t>
            </a:r>
            <a:r>
              <a:rPr lang="es-ES" sz="1000" b="1" dirty="0">
                <a:solidFill>
                  <a:srgbClr val="002060"/>
                </a:solidFill>
                <a:highlight>
                  <a:srgbClr val="00FF00"/>
                </a:highlight>
                <a:latin typeface="CHICKEN Pie Height" panose="02000600000000000000" pitchFamily="2" charset="0"/>
              </a:rPr>
              <a:t>¿PARA QUIEN ?  </a:t>
            </a:r>
            <a:r>
              <a:rPr lang="es-ES" sz="1000" b="1" dirty="0">
                <a:solidFill>
                  <a:srgbClr val="002060"/>
                </a:solidFill>
                <a:highlight>
                  <a:srgbClr val="FF00FF"/>
                </a:highlight>
                <a:latin typeface="CHICKEN Pie Height" panose="02000600000000000000" pitchFamily="2" charset="0"/>
              </a:rPr>
              <a:t>¿COMO LO HACEMOS ?</a:t>
            </a:r>
            <a:endParaRPr lang="en-US" sz="1000" b="1" dirty="0">
              <a:solidFill>
                <a:srgbClr val="002060"/>
              </a:solidFill>
              <a:highlight>
                <a:srgbClr val="FF00FF"/>
              </a:highlight>
              <a:latin typeface="CHICKEN Pie Height" panose="02000600000000000000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C3CA3C-5CB4-3DF2-4378-94082B8A9B02}"/>
              </a:ext>
            </a:extLst>
          </p:cNvPr>
          <p:cNvSpPr txBox="1"/>
          <p:nvPr/>
        </p:nvSpPr>
        <p:spPr>
          <a:xfrm>
            <a:off x="207164" y="4983072"/>
            <a:ext cx="31598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b="1" dirty="0">
                <a:solidFill>
                  <a:srgbClr val="002060"/>
                </a:solidFill>
                <a:highlight>
                  <a:srgbClr val="00FF00"/>
                </a:highlight>
                <a:latin typeface="CHICKEN Pie Height" panose="02000600000000000000" pitchFamily="2" charset="0"/>
              </a:rPr>
              <a:t>¿</a:t>
            </a:r>
            <a:r>
              <a:rPr lang="es-419" sz="1050" b="1" dirty="0">
                <a:solidFill>
                  <a:srgbClr val="002060"/>
                </a:solidFill>
                <a:highlight>
                  <a:srgbClr val="00FF00"/>
                </a:highlight>
                <a:latin typeface="CHICKEN Pie Height" panose="02000600000000000000" pitchFamily="2" charset="0"/>
              </a:rPr>
              <a:t>QUE  QUEREMOS SER? </a:t>
            </a:r>
            <a:r>
              <a:rPr lang="es-ES" sz="1050" b="1" dirty="0">
                <a:solidFill>
                  <a:srgbClr val="002060"/>
                </a:solidFill>
                <a:highlight>
                  <a:srgbClr val="FFFF00"/>
                </a:highlight>
                <a:latin typeface="CHICKEN Pie Height" panose="02000600000000000000" pitchFamily="2" charset="0"/>
              </a:rPr>
              <a:t>¿</a:t>
            </a:r>
            <a:r>
              <a:rPr lang="es-419" sz="1050" b="1" dirty="0">
                <a:solidFill>
                  <a:srgbClr val="002060"/>
                </a:solidFill>
                <a:highlight>
                  <a:srgbClr val="FFFF00"/>
                </a:highlight>
                <a:latin typeface="CHICKEN Pie Height" panose="02000600000000000000" pitchFamily="2" charset="0"/>
              </a:rPr>
              <a:t>DONDE QUEREMOS ESTAR?</a:t>
            </a:r>
            <a:endParaRPr lang="en-US" sz="1050" b="1" dirty="0">
              <a:solidFill>
                <a:srgbClr val="002060"/>
              </a:solidFill>
              <a:highlight>
                <a:srgbClr val="FFFF00"/>
              </a:highlight>
              <a:latin typeface="CHICKEN Pie Height" panose="02000600000000000000" pitchFamily="2" charset="0"/>
            </a:endParaRPr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C7A9A8EA-8568-E632-50EC-BC50A9895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748" y="2804816"/>
            <a:ext cx="666872" cy="20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6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STAFF  </a:t>
            </a:r>
            <a:endParaRPr lang="en-US" sz="6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05CEA4CA-260B-133D-A4AB-5D340943F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184" y="2622579"/>
            <a:ext cx="666872" cy="20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6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STAFF  </a:t>
            </a:r>
            <a:endParaRPr lang="en-US" sz="6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F4BDD8B1-66BB-6522-164E-C0A64255B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751" y="2828387"/>
            <a:ext cx="666872" cy="20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419" sz="600" b="1" kern="1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STAF</a:t>
            </a:r>
            <a:r>
              <a:rPr lang="es-419" sz="600" b="1" kern="100" dirty="0">
                <a:latin typeface="Aptos"/>
                <a:ea typeface="Aptos"/>
                <a:cs typeface="Times New Roman" panose="02020603050405020304" pitchFamily="18" charset="0"/>
              </a:rPr>
              <a:t>F</a:t>
            </a:r>
            <a:endParaRPr lang="en-US" sz="600" kern="1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900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1262</TotalTime>
  <Words>840</Words>
  <Application>Microsoft Office PowerPoint</Application>
  <PresentationFormat>A4 (210 x 297 mm)</PresentationFormat>
  <Paragraphs>60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CHICKEN Pie Height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Pinto</dc:creator>
  <cp:lastModifiedBy>paola lezza</cp:lastModifiedBy>
  <cp:revision>59</cp:revision>
  <dcterms:created xsi:type="dcterms:W3CDTF">2024-12-08T22:16:40Z</dcterms:created>
  <dcterms:modified xsi:type="dcterms:W3CDTF">2024-12-10T15:33:12Z</dcterms:modified>
</cp:coreProperties>
</file>