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Lst>
  <p:sldSz cx="10058400" cy="7772400"/>
  <p:notesSz cx="6858000" cy="9144000"/>
  <p:embeddedFontLst>
    <p:embeddedFont>
      <p:font typeface="Archivo Black" charset="1" panose="020B0A03020202020B04"/>
      <p:regular r:id="rId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fonts/font8.fntdata" Type="http://schemas.openxmlformats.org/officeDocument/2006/relationships/font"/></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jpeg" Type="http://schemas.openxmlformats.org/officeDocument/2006/relationships/image"/><Relationship Id="rId3" Target="../media/image2.jpe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 Id="rId8" Target="../media/image7.jpe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8.jpeg" Type="http://schemas.openxmlformats.org/officeDocument/2006/relationships/image"/><Relationship Id="rId3" Target="../media/image9.jpeg" Type="http://schemas.openxmlformats.org/officeDocument/2006/relationships/image"/><Relationship Id="rId4" Target="../media/image10.png" Type="http://schemas.openxmlformats.org/officeDocument/2006/relationships/image"/><Relationship Id="rId5" Target="../media/image11.sv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6831549" y="2612784"/>
            <a:ext cx="2906363" cy="3254979"/>
            <a:chOff x="0" y="0"/>
            <a:chExt cx="3875151" cy="4339971"/>
          </a:xfrm>
        </p:grpSpPr>
        <p:sp>
          <p:nvSpPr>
            <p:cNvPr name="Freeform 3" id="3"/>
            <p:cNvSpPr/>
            <p:nvPr/>
          </p:nvSpPr>
          <p:spPr>
            <a:xfrm flipH="false" flipV="false" rot="0">
              <a:off x="0" y="0"/>
              <a:ext cx="3875151" cy="4339971"/>
            </a:xfrm>
            <a:custGeom>
              <a:avLst/>
              <a:gdLst/>
              <a:ahLst/>
              <a:cxnLst/>
              <a:rect r="r" b="b" t="t" l="l"/>
              <a:pathLst>
                <a:path h="4339971" w="3875151">
                  <a:moveTo>
                    <a:pt x="3875151" y="0"/>
                  </a:moveTo>
                  <a:lnTo>
                    <a:pt x="0" y="1471041"/>
                  </a:lnTo>
                  <a:lnTo>
                    <a:pt x="0" y="4339971"/>
                  </a:lnTo>
                  <a:lnTo>
                    <a:pt x="3875151" y="2868930"/>
                  </a:lnTo>
                  <a:lnTo>
                    <a:pt x="3875151" y="0"/>
                  </a:lnTo>
                  <a:close/>
                </a:path>
              </a:pathLst>
            </a:custGeom>
            <a:blipFill>
              <a:blip r:embed="rId2"/>
              <a:stretch>
                <a:fillRect l="-5997" t="0" r="-5997" b="0"/>
              </a:stretch>
            </a:blipFill>
          </p:spPr>
        </p:sp>
      </p:grpSp>
      <p:grpSp>
        <p:nvGrpSpPr>
          <p:cNvPr name="Group 4" id="4"/>
          <p:cNvGrpSpPr/>
          <p:nvPr/>
        </p:nvGrpSpPr>
        <p:grpSpPr>
          <a:xfrm rot="0">
            <a:off x="8147230" y="7000049"/>
            <a:ext cx="1946948" cy="739090"/>
            <a:chOff x="0" y="0"/>
            <a:chExt cx="2595931" cy="985453"/>
          </a:xfrm>
        </p:grpSpPr>
        <p:sp>
          <p:nvSpPr>
            <p:cNvPr name="Freeform 5" id="5"/>
            <p:cNvSpPr/>
            <p:nvPr/>
          </p:nvSpPr>
          <p:spPr>
            <a:xfrm flipH="false" flipV="false" rot="0">
              <a:off x="0" y="0"/>
              <a:ext cx="2595880" cy="985393"/>
            </a:xfrm>
            <a:custGeom>
              <a:avLst/>
              <a:gdLst/>
              <a:ahLst/>
              <a:cxnLst/>
              <a:rect r="r" b="b" t="t" l="l"/>
              <a:pathLst>
                <a:path h="985393" w="2595880">
                  <a:moveTo>
                    <a:pt x="2595880" y="0"/>
                  </a:moveTo>
                  <a:lnTo>
                    <a:pt x="0" y="985393"/>
                  </a:lnTo>
                  <a:lnTo>
                    <a:pt x="2595880" y="985393"/>
                  </a:lnTo>
                  <a:lnTo>
                    <a:pt x="2595880" y="0"/>
                  </a:lnTo>
                  <a:close/>
                </a:path>
              </a:pathLst>
            </a:custGeom>
            <a:solidFill>
              <a:srgbClr val="004AAD"/>
            </a:solidFill>
          </p:spPr>
        </p:sp>
      </p:grpSp>
      <p:grpSp>
        <p:nvGrpSpPr>
          <p:cNvPr name="Group 6" id="6"/>
          <p:cNvGrpSpPr/>
          <p:nvPr/>
        </p:nvGrpSpPr>
        <p:grpSpPr>
          <a:xfrm rot="0">
            <a:off x="0" y="0"/>
            <a:ext cx="3352800" cy="3272981"/>
            <a:chOff x="0" y="0"/>
            <a:chExt cx="4470400" cy="4363975"/>
          </a:xfrm>
        </p:grpSpPr>
        <p:sp>
          <p:nvSpPr>
            <p:cNvPr name="Freeform 7" id="7"/>
            <p:cNvSpPr/>
            <p:nvPr/>
          </p:nvSpPr>
          <p:spPr>
            <a:xfrm flipH="false" flipV="false" rot="0">
              <a:off x="0" y="0"/>
              <a:ext cx="4470400" cy="4363974"/>
            </a:xfrm>
            <a:custGeom>
              <a:avLst/>
              <a:gdLst/>
              <a:ahLst/>
              <a:cxnLst/>
              <a:rect r="r" b="b" t="t" l="l"/>
              <a:pathLst>
                <a:path h="4363974" w="4470400">
                  <a:moveTo>
                    <a:pt x="0" y="0"/>
                  </a:moveTo>
                  <a:lnTo>
                    <a:pt x="4470400" y="0"/>
                  </a:lnTo>
                  <a:lnTo>
                    <a:pt x="4470400" y="4363974"/>
                  </a:lnTo>
                  <a:lnTo>
                    <a:pt x="0" y="4363974"/>
                  </a:lnTo>
                  <a:lnTo>
                    <a:pt x="0" y="0"/>
                  </a:lnTo>
                  <a:close/>
                </a:path>
              </a:pathLst>
            </a:custGeom>
            <a:blipFill>
              <a:blip r:embed="rId3"/>
              <a:stretch>
                <a:fillRect l="-36869" t="0" r="-36869" b="0"/>
              </a:stretch>
            </a:blipFill>
          </p:spPr>
        </p:sp>
      </p:grpSp>
      <p:sp>
        <p:nvSpPr>
          <p:cNvPr name="Freeform 8" id="8"/>
          <p:cNvSpPr/>
          <p:nvPr/>
        </p:nvSpPr>
        <p:spPr>
          <a:xfrm flipH="false" flipV="false" rot="0">
            <a:off x="-38" y="2047335"/>
            <a:ext cx="3362582" cy="5725035"/>
          </a:xfrm>
          <a:custGeom>
            <a:avLst/>
            <a:gdLst/>
            <a:ahLst/>
            <a:cxnLst/>
            <a:rect r="r" b="b" t="t" l="l"/>
            <a:pathLst>
              <a:path h="5725035" w="3362582">
                <a:moveTo>
                  <a:pt x="0" y="0"/>
                </a:moveTo>
                <a:lnTo>
                  <a:pt x="3362582" y="0"/>
                </a:lnTo>
                <a:lnTo>
                  <a:pt x="3362582" y="5725035"/>
                </a:lnTo>
                <a:lnTo>
                  <a:pt x="0" y="5725035"/>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9" id="9"/>
          <p:cNvSpPr/>
          <p:nvPr/>
        </p:nvSpPr>
        <p:spPr>
          <a:xfrm flipH="false" flipV="false" rot="0">
            <a:off x="833343" y="-33"/>
            <a:ext cx="5875774" cy="649606"/>
          </a:xfrm>
          <a:custGeom>
            <a:avLst/>
            <a:gdLst/>
            <a:ahLst/>
            <a:cxnLst/>
            <a:rect r="r" b="b" t="t" l="l"/>
            <a:pathLst>
              <a:path h="649606" w="5875774">
                <a:moveTo>
                  <a:pt x="0" y="0"/>
                </a:moveTo>
                <a:lnTo>
                  <a:pt x="5875774" y="0"/>
                </a:lnTo>
                <a:lnTo>
                  <a:pt x="5875774" y="649606"/>
                </a:lnTo>
                <a:lnTo>
                  <a:pt x="0" y="649606"/>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grpSp>
        <p:nvGrpSpPr>
          <p:cNvPr name="Group 10" id="10"/>
          <p:cNvGrpSpPr/>
          <p:nvPr/>
        </p:nvGrpSpPr>
        <p:grpSpPr>
          <a:xfrm rot="0">
            <a:off x="6899462" y="589493"/>
            <a:ext cx="1224283" cy="60202"/>
            <a:chOff x="0" y="0"/>
            <a:chExt cx="1632377" cy="80269"/>
          </a:xfrm>
        </p:grpSpPr>
        <p:sp>
          <p:nvSpPr>
            <p:cNvPr name="Freeform 11" id="11"/>
            <p:cNvSpPr/>
            <p:nvPr/>
          </p:nvSpPr>
          <p:spPr>
            <a:xfrm flipH="false" flipV="false" rot="0">
              <a:off x="0" y="0"/>
              <a:ext cx="1632331" cy="80264"/>
            </a:xfrm>
            <a:custGeom>
              <a:avLst/>
              <a:gdLst/>
              <a:ahLst/>
              <a:cxnLst/>
              <a:rect r="r" b="b" t="t" l="l"/>
              <a:pathLst>
                <a:path h="80264" w="1632331">
                  <a:moveTo>
                    <a:pt x="0" y="0"/>
                  </a:moveTo>
                  <a:lnTo>
                    <a:pt x="0" y="80264"/>
                  </a:lnTo>
                  <a:lnTo>
                    <a:pt x="1632331" y="80264"/>
                  </a:lnTo>
                  <a:lnTo>
                    <a:pt x="1632331" y="0"/>
                  </a:lnTo>
                  <a:close/>
                </a:path>
              </a:pathLst>
            </a:custGeom>
            <a:solidFill>
              <a:srgbClr val="FFDE59"/>
            </a:solidFill>
          </p:spPr>
        </p:sp>
      </p:grpSp>
      <p:grpSp>
        <p:nvGrpSpPr>
          <p:cNvPr name="Group 12" id="12"/>
          <p:cNvGrpSpPr/>
          <p:nvPr/>
        </p:nvGrpSpPr>
        <p:grpSpPr>
          <a:xfrm rot="0">
            <a:off x="9701193" y="3456214"/>
            <a:ext cx="357250" cy="843653"/>
            <a:chOff x="0" y="0"/>
            <a:chExt cx="476333" cy="1124871"/>
          </a:xfrm>
        </p:grpSpPr>
        <p:sp>
          <p:nvSpPr>
            <p:cNvPr name="Freeform 13" id="13"/>
            <p:cNvSpPr/>
            <p:nvPr/>
          </p:nvSpPr>
          <p:spPr>
            <a:xfrm flipH="false" flipV="false" rot="0">
              <a:off x="0" y="0"/>
              <a:ext cx="476377" cy="1124839"/>
            </a:xfrm>
            <a:custGeom>
              <a:avLst/>
              <a:gdLst/>
              <a:ahLst/>
              <a:cxnLst/>
              <a:rect r="r" b="b" t="t" l="l"/>
              <a:pathLst>
                <a:path h="1124839" w="476377">
                  <a:moveTo>
                    <a:pt x="476377" y="0"/>
                  </a:moveTo>
                  <a:lnTo>
                    <a:pt x="0" y="180721"/>
                  </a:lnTo>
                  <a:lnTo>
                    <a:pt x="0" y="1124839"/>
                  </a:lnTo>
                  <a:lnTo>
                    <a:pt x="476377" y="944245"/>
                  </a:lnTo>
                  <a:lnTo>
                    <a:pt x="476377" y="0"/>
                  </a:lnTo>
                  <a:close/>
                </a:path>
              </a:pathLst>
            </a:custGeom>
            <a:solidFill>
              <a:srgbClr val="FFDE59"/>
            </a:solidFill>
          </p:spPr>
        </p:sp>
      </p:grpSp>
      <p:grpSp>
        <p:nvGrpSpPr>
          <p:cNvPr name="Group 14" id="14"/>
          <p:cNvGrpSpPr/>
          <p:nvPr/>
        </p:nvGrpSpPr>
        <p:grpSpPr>
          <a:xfrm rot="0">
            <a:off x="7909322" y="649719"/>
            <a:ext cx="876300" cy="876300"/>
            <a:chOff x="0" y="0"/>
            <a:chExt cx="1168400" cy="1168400"/>
          </a:xfrm>
        </p:grpSpPr>
        <p:sp>
          <p:nvSpPr>
            <p:cNvPr name="Freeform 15" id="15"/>
            <p:cNvSpPr/>
            <p:nvPr/>
          </p:nvSpPr>
          <p:spPr>
            <a:xfrm flipH="false" flipV="false" rot="0">
              <a:off x="0" y="0"/>
              <a:ext cx="1168400" cy="1168400"/>
            </a:xfrm>
            <a:custGeom>
              <a:avLst/>
              <a:gdLst/>
              <a:ahLst/>
              <a:cxnLst/>
              <a:rect r="r" b="b" t="t" l="l"/>
              <a:pathLst>
                <a:path h="1168400" w="1168400">
                  <a:moveTo>
                    <a:pt x="0" y="0"/>
                  </a:moveTo>
                  <a:lnTo>
                    <a:pt x="1168400" y="0"/>
                  </a:lnTo>
                  <a:lnTo>
                    <a:pt x="1168400" y="1168400"/>
                  </a:lnTo>
                  <a:lnTo>
                    <a:pt x="0" y="1168400"/>
                  </a:lnTo>
                  <a:lnTo>
                    <a:pt x="0" y="0"/>
                  </a:lnTo>
                  <a:close/>
                </a:path>
              </a:pathLst>
            </a:custGeom>
            <a:blipFill>
              <a:blip r:embed="rId8"/>
              <a:stretch>
                <a:fillRect l="0" t="0" r="0" b="0"/>
              </a:stretch>
            </a:blipFill>
          </p:spPr>
        </p:sp>
      </p:grpSp>
      <p:sp>
        <p:nvSpPr>
          <p:cNvPr name="TextBox 16" id="16"/>
          <p:cNvSpPr txBox="true"/>
          <p:nvPr/>
        </p:nvSpPr>
        <p:spPr>
          <a:xfrm rot="0">
            <a:off x="443789" y="2672180"/>
            <a:ext cx="2026101" cy="944659"/>
          </a:xfrm>
          <a:prstGeom prst="rect">
            <a:avLst/>
          </a:prstGeom>
        </p:spPr>
        <p:txBody>
          <a:bodyPr anchor="t" rtlCol="false" tIns="0" lIns="0" bIns="0" rIns="0">
            <a:spAutoFit/>
          </a:bodyPr>
          <a:lstStyle/>
          <a:p>
            <a:pPr algn="just">
              <a:lnSpc>
                <a:spcPts val="3582"/>
              </a:lnSpc>
            </a:pPr>
            <a:r>
              <a:rPr lang="en-US" sz="2558">
                <a:solidFill>
                  <a:srgbClr val="004AAD"/>
                </a:solidFill>
                <a:latin typeface="Archivo Black"/>
                <a:ea typeface="Archivo Black"/>
                <a:cs typeface="Archivo Black"/>
                <a:sym typeface="Archivo Black"/>
              </a:rPr>
              <a:t>Quiénes somos ?</a:t>
            </a:r>
          </a:p>
        </p:txBody>
      </p:sp>
      <p:sp>
        <p:nvSpPr>
          <p:cNvPr name="TextBox 17" id="17"/>
          <p:cNvSpPr txBox="true"/>
          <p:nvPr/>
        </p:nvSpPr>
        <p:spPr>
          <a:xfrm rot="0">
            <a:off x="142453" y="5249003"/>
            <a:ext cx="2679116" cy="2205058"/>
          </a:xfrm>
          <a:prstGeom prst="rect">
            <a:avLst/>
          </a:prstGeom>
        </p:spPr>
        <p:txBody>
          <a:bodyPr anchor="t" rtlCol="false" tIns="0" lIns="0" bIns="0" rIns="0">
            <a:spAutoFit/>
          </a:bodyPr>
          <a:lstStyle/>
          <a:p>
            <a:pPr algn="l">
              <a:lnSpc>
                <a:spcPts val="1437"/>
              </a:lnSpc>
            </a:pPr>
            <a:r>
              <a:rPr lang="en-US" sz="1070">
                <a:solidFill>
                  <a:srgbClr val="000000"/>
                </a:solidFill>
                <a:latin typeface="Archivo Black"/>
                <a:ea typeface="Archivo Black"/>
                <a:cs typeface="Archivo Black"/>
                <a:sym typeface="Archivo Black"/>
              </a:rPr>
              <a:t>1972 se constituye HIERROBECO, desde su inicio, tuvo como objetivo principal distribuir productos siderúrgicos, dirigidos a los sectores de la industria petrolera, metalmecánica, construcción y ferretero. Hierrobeco ha sido referencia desde su constitución en la construcción de la infraestructura civil del país, siendo una de las empresas del Grupo Blohm.</a:t>
            </a:r>
          </a:p>
        </p:txBody>
      </p:sp>
      <p:sp>
        <p:nvSpPr>
          <p:cNvPr name="TextBox 18" id="18"/>
          <p:cNvSpPr txBox="true"/>
          <p:nvPr/>
        </p:nvSpPr>
        <p:spPr>
          <a:xfrm rot="0">
            <a:off x="4131615" y="246051"/>
            <a:ext cx="1821523" cy="613760"/>
          </a:xfrm>
          <a:prstGeom prst="rect">
            <a:avLst/>
          </a:prstGeom>
        </p:spPr>
        <p:txBody>
          <a:bodyPr anchor="t" rtlCol="false" tIns="0" lIns="0" bIns="0" rIns="0">
            <a:spAutoFit/>
          </a:bodyPr>
          <a:lstStyle/>
          <a:p>
            <a:pPr algn="l">
              <a:lnSpc>
                <a:spcPts val="4495"/>
              </a:lnSpc>
            </a:pPr>
            <a:r>
              <a:rPr lang="en-US" sz="3211">
                <a:solidFill>
                  <a:srgbClr val="004AAD"/>
                </a:solidFill>
                <a:latin typeface="Archivo Black"/>
                <a:ea typeface="Archivo Black"/>
                <a:cs typeface="Archivo Black"/>
                <a:sym typeface="Archivo Black"/>
              </a:rPr>
              <a:t>MISIÓN</a:t>
            </a:r>
          </a:p>
        </p:txBody>
      </p:sp>
      <p:sp>
        <p:nvSpPr>
          <p:cNvPr name="TextBox 19" id="19"/>
          <p:cNvSpPr txBox="true"/>
          <p:nvPr/>
        </p:nvSpPr>
        <p:spPr>
          <a:xfrm rot="0">
            <a:off x="4131615" y="2516792"/>
            <a:ext cx="2280059" cy="650094"/>
          </a:xfrm>
          <a:prstGeom prst="rect">
            <a:avLst/>
          </a:prstGeom>
        </p:spPr>
        <p:txBody>
          <a:bodyPr anchor="t" rtlCol="false" tIns="0" lIns="0" bIns="0" rIns="0">
            <a:spAutoFit/>
          </a:bodyPr>
          <a:lstStyle/>
          <a:p>
            <a:pPr algn="ctr">
              <a:lnSpc>
                <a:spcPts val="4862"/>
              </a:lnSpc>
            </a:pPr>
            <a:r>
              <a:rPr lang="en-US" sz="3647">
                <a:solidFill>
                  <a:srgbClr val="004AAD"/>
                </a:solidFill>
                <a:latin typeface="Archivo Black"/>
                <a:ea typeface="Archivo Black"/>
                <a:cs typeface="Archivo Black"/>
                <a:sym typeface="Archivo Black"/>
              </a:rPr>
              <a:t>visión </a:t>
            </a:r>
          </a:p>
        </p:txBody>
      </p:sp>
      <p:sp>
        <p:nvSpPr>
          <p:cNvPr name="TextBox 20" id="20"/>
          <p:cNvSpPr txBox="true"/>
          <p:nvPr/>
        </p:nvSpPr>
        <p:spPr>
          <a:xfrm rot="0">
            <a:off x="3750212" y="4161941"/>
            <a:ext cx="2584329" cy="1229574"/>
          </a:xfrm>
          <a:prstGeom prst="rect">
            <a:avLst/>
          </a:prstGeom>
        </p:spPr>
        <p:txBody>
          <a:bodyPr anchor="t" rtlCol="false" tIns="0" lIns="0" bIns="0" rIns="0">
            <a:spAutoFit/>
          </a:bodyPr>
          <a:lstStyle/>
          <a:p>
            <a:pPr algn="l">
              <a:lnSpc>
                <a:spcPts val="4677"/>
              </a:lnSpc>
            </a:pPr>
            <a:r>
              <a:rPr lang="en-US" sz="3340">
                <a:solidFill>
                  <a:srgbClr val="004AAD"/>
                </a:solidFill>
                <a:latin typeface="Archivo Black"/>
                <a:ea typeface="Archivo Black"/>
                <a:cs typeface="Archivo Black"/>
                <a:sym typeface="Archivo Black"/>
              </a:rPr>
              <a:t>Hierrobeco Valores</a:t>
            </a:r>
          </a:p>
        </p:txBody>
      </p:sp>
      <p:sp>
        <p:nvSpPr>
          <p:cNvPr name="TextBox 21" id="21"/>
          <p:cNvSpPr txBox="true"/>
          <p:nvPr/>
        </p:nvSpPr>
        <p:spPr>
          <a:xfrm rot="0">
            <a:off x="3787473" y="3215716"/>
            <a:ext cx="2532736" cy="1105032"/>
          </a:xfrm>
          <a:prstGeom prst="rect">
            <a:avLst/>
          </a:prstGeom>
        </p:spPr>
        <p:txBody>
          <a:bodyPr anchor="t" rtlCol="false" tIns="0" lIns="0" bIns="0" rIns="0">
            <a:spAutoFit/>
          </a:bodyPr>
          <a:lstStyle/>
          <a:p>
            <a:pPr algn="l">
              <a:lnSpc>
                <a:spcPts val="1491"/>
              </a:lnSpc>
            </a:pPr>
            <a:r>
              <a:rPr lang="en-US" sz="1118">
                <a:solidFill>
                  <a:srgbClr val="000000"/>
                </a:solidFill>
                <a:latin typeface="Archivo Black"/>
                <a:ea typeface="Archivo Black"/>
                <a:cs typeface="Archivo Black"/>
                <a:sym typeface="Archivo Black"/>
              </a:rPr>
              <a:t>Ser una empresa líder en la comercialización insumos para la construcción y servicios de calidad que fomenten y apoyen las expectativas de nuestros clientes y de la organización.</a:t>
            </a:r>
          </a:p>
        </p:txBody>
      </p:sp>
      <p:sp>
        <p:nvSpPr>
          <p:cNvPr name="TextBox 22" id="22"/>
          <p:cNvSpPr txBox="true"/>
          <p:nvPr/>
        </p:nvSpPr>
        <p:spPr>
          <a:xfrm rot="0">
            <a:off x="3764544" y="964827"/>
            <a:ext cx="2817666" cy="1647957"/>
          </a:xfrm>
          <a:prstGeom prst="rect">
            <a:avLst/>
          </a:prstGeom>
        </p:spPr>
        <p:txBody>
          <a:bodyPr anchor="t" rtlCol="false" tIns="0" lIns="0" bIns="0" rIns="0">
            <a:spAutoFit/>
          </a:bodyPr>
          <a:lstStyle/>
          <a:p>
            <a:pPr algn="l">
              <a:lnSpc>
                <a:spcPts val="1491"/>
              </a:lnSpc>
            </a:pPr>
            <a:r>
              <a:rPr lang="en-US" sz="1118">
                <a:solidFill>
                  <a:srgbClr val="000000"/>
                </a:solidFill>
                <a:latin typeface="Archivo Black"/>
                <a:ea typeface="Archivo Black"/>
                <a:cs typeface="Archivo Black"/>
                <a:sym typeface="Archivo Black"/>
              </a:rPr>
              <a:t>Ofrecer insumos para la construcción y servicios de calidad que satisfagan las necesidades de nuestros clientes internos y externos, apoyados en el mejoramiento continuo, la participación y compromiso de todos los niveles de la organización.</a:t>
            </a:r>
          </a:p>
        </p:txBody>
      </p:sp>
      <p:sp>
        <p:nvSpPr>
          <p:cNvPr name="TextBox 23" id="23"/>
          <p:cNvSpPr txBox="true"/>
          <p:nvPr/>
        </p:nvSpPr>
        <p:spPr>
          <a:xfrm rot="0">
            <a:off x="3764544" y="5353415"/>
            <a:ext cx="2555665" cy="924057"/>
          </a:xfrm>
          <a:prstGeom prst="rect">
            <a:avLst/>
          </a:prstGeom>
        </p:spPr>
        <p:txBody>
          <a:bodyPr anchor="t" rtlCol="false" tIns="0" lIns="0" bIns="0" rIns="0">
            <a:spAutoFit/>
          </a:bodyPr>
          <a:lstStyle/>
          <a:p>
            <a:pPr algn="l">
              <a:lnSpc>
                <a:spcPts val="1491"/>
              </a:lnSpc>
            </a:pPr>
            <a:r>
              <a:rPr lang="en-US" sz="1118">
                <a:solidFill>
                  <a:srgbClr val="000000"/>
                </a:solidFill>
                <a:latin typeface="Archivo Black"/>
                <a:ea typeface="Archivo Black"/>
                <a:cs typeface="Archivo Black"/>
                <a:sym typeface="Archivo Black"/>
              </a:rPr>
              <a:t>En hierrobeco distinguimos, para la ejecución de nuestra labor diaria y para el logro de los objetivos, los siguientes valores fundamentales:</a:t>
            </a:r>
          </a:p>
        </p:txBody>
      </p:sp>
      <p:sp>
        <p:nvSpPr>
          <p:cNvPr name="TextBox 24" id="24"/>
          <p:cNvSpPr txBox="true"/>
          <p:nvPr/>
        </p:nvSpPr>
        <p:spPr>
          <a:xfrm rot="0">
            <a:off x="3819420" y="6439397"/>
            <a:ext cx="2212524" cy="562107"/>
          </a:xfrm>
          <a:prstGeom prst="rect">
            <a:avLst/>
          </a:prstGeom>
        </p:spPr>
        <p:txBody>
          <a:bodyPr anchor="t" rtlCol="false" tIns="0" lIns="0" bIns="0" rIns="0">
            <a:spAutoFit/>
          </a:bodyPr>
          <a:lstStyle/>
          <a:p>
            <a:pPr algn="l">
              <a:lnSpc>
                <a:spcPts val="1491"/>
              </a:lnSpc>
            </a:pPr>
            <a:r>
              <a:rPr lang="en-US" sz="1118">
                <a:solidFill>
                  <a:srgbClr val="000000"/>
                </a:solidFill>
                <a:latin typeface="Archivo Black"/>
                <a:ea typeface="Archivo Black"/>
                <a:cs typeface="Archivo Black"/>
                <a:sym typeface="Archivo Black"/>
              </a:rPr>
              <a:t>RESPONSABILIDAD HONESTIDAD LEALTAD TRABAJO EN EQUIPO</a:t>
            </a:r>
          </a:p>
        </p:txBody>
      </p:sp>
      <p:sp>
        <p:nvSpPr>
          <p:cNvPr name="TextBox 25" id="25"/>
          <p:cNvSpPr txBox="true"/>
          <p:nvPr/>
        </p:nvSpPr>
        <p:spPr>
          <a:xfrm rot="0">
            <a:off x="6768903" y="1323242"/>
            <a:ext cx="3081347" cy="1565177"/>
          </a:xfrm>
          <a:prstGeom prst="rect">
            <a:avLst/>
          </a:prstGeom>
        </p:spPr>
        <p:txBody>
          <a:bodyPr anchor="t" rtlCol="false" tIns="0" lIns="0" bIns="0" rIns="0">
            <a:spAutoFit/>
          </a:bodyPr>
          <a:lstStyle/>
          <a:p>
            <a:pPr algn="ctr">
              <a:lnSpc>
                <a:spcPts val="2025"/>
              </a:lnSpc>
            </a:pPr>
            <a:r>
              <a:rPr lang="en-US" sz="1491">
                <a:solidFill>
                  <a:srgbClr val="000000"/>
                </a:solidFill>
                <a:latin typeface="Archivo Black"/>
                <a:ea typeface="Archivo Black"/>
                <a:cs typeface="Archivo Black"/>
                <a:sym typeface="Archivo Black"/>
              </a:rPr>
              <a:t>República bolivariana de Venezuela Vicerrectorado académico Administración de empresas Organización y métodos sección 1</a:t>
            </a:r>
          </a:p>
        </p:txBody>
      </p:sp>
      <p:sp>
        <p:nvSpPr>
          <p:cNvPr name="TextBox 26" id="26"/>
          <p:cNvSpPr txBox="true"/>
          <p:nvPr/>
        </p:nvSpPr>
        <p:spPr>
          <a:xfrm rot="0">
            <a:off x="7518082" y="6250829"/>
            <a:ext cx="1235850" cy="917057"/>
          </a:xfrm>
          <a:prstGeom prst="rect">
            <a:avLst/>
          </a:prstGeom>
        </p:spPr>
        <p:txBody>
          <a:bodyPr anchor="t" rtlCol="false" tIns="0" lIns="0" bIns="0" rIns="0">
            <a:spAutoFit/>
          </a:bodyPr>
          <a:lstStyle/>
          <a:p>
            <a:pPr algn="ctr">
              <a:lnSpc>
                <a:spcPts val="1425"/>
              </a:lnSpc>
            </a:pPr>
            <a:r>
              <a:rPr lang="en-US" sz="1041">
                <a:solidFill>
                  <a:srgbClr val="000000"/>
                </a:solidFill>
                <a:latin typeface="Archivo Black"/>
                <a:ea typeface="Archivo Black"/>
                <a:cs typeface="Archivo Black"/>
                <a:sym typeface="Archivo Black"/>
              </a:rPr>
              <a:t>Yuraimy díaz Nahomi Salazar Georgina Girón kismar marcano valentina moya</a:t>
            </a:r>
          </a:p>
        </p:txBody>
      </p:sp>
      <p:sp>
        <p:nvSpPr>
          <p:cNvPr name="TextBox 27" id="27"/>
          <p:cNvSpPr txBox="true"/>
          <p:nvPr/>
        </p:nvSpPr>
        <p:spPr>
          <a:xfrm rot="0">
            <a:off x="163059" y="3494992"/>
            <a:ext cx="3026683" cy="1743202"/>
          </a:xfrm>
          <a:prstGeom prst="rect">
            <a:avLst/>
          </a:prstGeom>
        </p:spPr>
        <p:txBody>
          <a:bodyPr anchor="t" rtlCol="false" tIns="0" lIns="0" bIns="0" rIns="0">
            <a:spAutoFit/>
          </a:bodyPr>
          <a:lstStyle/>
          <a:p>
            <a:pPr algn="l">
              <a:lnSpc>
                <a:spcPts val="1566"/>
              </a:lnSpc>
            </a:pPr>
          </a:p>
          <a:p>
            <a:pPr algn="l">
              <a:lnSpc>
                <a:spcPts val="1566"/>
              </a:lnSpc>
            </a:pPr>
            <a:r>
              <a:rPr lang="en-US" sz="1118">
                <a:solidFill>
                  <a:srgbClr val="000000"/>
                </a:solidFill>
                <a:latin typeface="Archivo Black"/>
                <a:ea typeface="Archivo Black"/>
                <a:cs typeface="Archivo Black"/>
                <a:sym typeface="Archivo Black"/>
              </a:rPr>
              <a:t>La historia data desde 1829 con la llegada a Venezuela de Georg Blohm, desde entonces el grupo ha mantenido una tradición empresarial de siete generaciones caracterizada por el emprendimiento y eficiencia, que han contribuido de manera importante al desarrollo económico del país.</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108097" y="497879"/>
            <a:ext cx="3136606" cy="2966906"/>
            <a:chOff x="0" y="0"/>
            <a:chExt cx="4182141" cy="3955875"/>
          </a:xfrm>
        </p:grpSpPr>
        <p:sp>
          <p:nvSpPr>
            <p:cNvPr name="Freeform 3" id="3"/>
            <p:cNvSpPr/>
            <p:nvPr/>
          </p:nvSpPr>
          <p:spPr>
            <a:xfrm flipH="false" flipV="false" rot="0">
              <a:off x="0" y="0"/>
              <a:ext cx="4182110" cy="3955923"/>
            </a:xfrm>
            <a:custGeom>
              <a:avLst/>
              <a:gdLst/>
              <a:ahLst/>
              <a:cxnLst/>
              <a:rect r="r" b="b" t="t" l="l"/>
              <a:pathLst>
                <a:path h="3955923" w="4182110">
                  <a:moveTo>
                    <a:pt x="0" y="0"/>
                  </a:moveTo>
                  <a:lnTo>
                    <a:pt x="4182110" y="0"/>
                  </a:lnTo>
                  <a:lnTo>
                    <a:pt x="4182110" y="3955923"/>
                  </a:lnTo>
                  <a:lnTo>
                    <a:pt x="0" y="3955923"/>
                  </a:lnTo>
                  <a:lnTo>
                    <a:pt x="0" y="0"/>
                  </a:lnTo>
                  <a:close/>
                </a:path>
              </a:pathLst>
            </a:custGeom>
            <a:blipFill>
              <a:blip r:embed="rId2"/>
              <a:stretch>
                <a:fillRect l="-20773" t="0" r="-20774" b="1"/>
              </a:stretch>
            </a:blipFill>
          </p:spPr>
        </p:sp>
      </p:grpSp>
      <p:grpSp>
        <p:nvGrpSpPr>
          <p:cNvPr name="Group 4" id="4"/>
          <p:cNvGrpSpPr/>
          <p:nvPr/>
        </p:nvGrpSpPr>
        <p:grpSpPr>
          <a:xfrm rot="0">
            <a:off x="7100440" y="4691705"/>
            <a:ext cx="2957960" cy="3080695"/>
            <a:chOff x="0" y="0"/>
            <a:chExt cx="3943947" cy="4107593"/>
          </a:xfrm>
        </p:grpSpPr>
        <p:sp>
          <p:nvSpPr>
            <p:cNvPr name="Freeform 5" id="5"/>
            <p:cNvSpPr/>
            <p:nvPr/>
          </p:nvSpPr>
          <p:spPr>
            <a:xfrm flipH="false" flipV="false" rot="0">
              <a:off x="0" y="0"/>
              <a:ext cx="3943985" cy="4107561"/>
            </a:xfrm>
            <a:custGeom>
              <a:avLst/>
              <a:gdLst/>
              <a:ahLst/>
              <a:cxnLst/>
              <a:rect r="r" b="b" t="t" l="l"/>
              <a:pathLst>
                <a:path h="4107561" w="3943985">
                  <a:moveTo>
                    <a:pt x="0" y="0"/>
                  </a:moveTo>
                  <a:lnTo>
                    <a:pt x="3943985" y="0"/>
                  </a:lnTo>
                  <a:lnTo>
                    <a:pt x="3943985" y="4107561"/>
                  </a:lnTo>
                  <a:lnTo>
                    <a:pt x="0" y="4107561"/>
                  </a:lnTo>
                  <a:lnTo>
                    <a:pt x="0" y="0"/>
                  </a:lnTo>
                  <a:close/>
                </a:path>
              </a:pathLst>
            </a:custGeom>
            <a:blipFill>
              <a:blip r:embed="rId3"/>
              <a:stretch>
                <a:fillRect l="-28253" t="0" r="-28253" b="0"/>
              </a:stretch>
            </a:blipFill>
          </p:spPr>
        </p:sp>
      </p:grpSp>
      <p:sp>
        <p:nvSpPr>
          <p:cNvPr name="Freeform 6" id="6"/>
          <p:cNvSpPr/>
          <p:nvPr/>
        </p:nvSpPr>
        <p:spPr>
          <a:xfrm flipH="false" flipV="false" rot="0">
            <a:off x="-280677" y="-189044"/>
            <a:ext cx="2956560" cy="1569665"/>
          </a:xfrm>
          <a:custGeom>
            <a:avLst/>
            <a:gdLst/>
            <a:ahLst/>
            <a:cxnLst/>
            <a:rect r="r" b="b" t="t" l="l"/>
            <a:pathLst>
              <a:path h="1569665" w="2956560">
                <a:moveTo>
                  <a:pt x="0" y="0"/>
                </a:moveTo>
                <a:lnTo>
                  <a:pt x="2956560" y="0"/>
                </a:lnTo>
                <a:lnTo>
                  <a:pt x="2956560" y="1569665"/>
                </a:lnTo>
                <a:lnTo>
                  <a:pt x="0" y="1569665"/>
                </a:lnTo>
                <a:lnTo>
                  <a:pt x="0" y="0"/>
                </a:lnTo>
                <a:close/>
              </a:path>
            </a:pathLst>
          </a:custGeom>
          <a:blipFill>
            <a:blip r:embed="rId4">
              <a:extLst>
                <a:ext uri="{96DAC541-7B7A-43D3-8B79-37D633B846F1}">
                  <asvg:svgBlip xmlns:asvg="http://schemas.microsoft.com/office/drawing/2016/SVG/main" r:embed="rId5"/>
                </a:ext>
              </a:extLst>
            </a:blip>
            <a:stretch>
              <a:fillRect l="0" t="-268" r="0" b="-268"/>
            </a:stretch>
          </a:blipFill>
        </p:spPr>
      </p:sp>
      <p:sp>
        <p:nvSpPr>
          <p:cNvPr name="TextBox 7" id="7"/>
          <p:cNvSpPr txBox="true"/>
          <p:nvPr/>
        </p:nvSpPr>
        <p:spPr>
          <a:xfrm rot="0">
            <a:off x="393225" y="3499214"/>
            <a:ext cx="2469242" cy="905713"/>
          </a:xfrm>
          <a:prstGeom prst="rect">
            <a:avLst/>
          </a:prstGeom>
        </p:spPr>
        <p:txBody>
          <a:bodyPr anchor="t" rtlCol="false" tIns="0" lIns="0" bIns="0" rIns="0">
            <a:spAutoFit/>
          </a:bodyPr>
          <a:lstStyle/>
          <a:p>
            <a:pPr algn="l">
              <a:lnSpc>
                <a:spcPts val="1778"/>
              </a:lnSpc>
            </a:pPr>
            <a:r>
              <a:rPr lang="en-US" sz="1299">
                <a:solidFill>
                  <a:srgbClr val="000000"/>
                </a:solidFill>
                <a:latin typeface="Archivo Black"/>
                <a:ea typeface="Archivo Black"/>
                <a:cs typeface="Archivo Black"/>
                <a:sym typeface="Archivo Black"/>
              </a:rPr>
              <a:t>tipo de organización la empresa hierrobeco ca,es una empresa nacional de tipo comercial</a:t>
            </a:r>
          </a:p>
        </p:txBody>
      </p:sp>
      <p:sp>
        <p:nvSpPr>
          <p:cNvPr name="TextBox 8" id="8"/>
          <p:cNvSpPr txBox="true"/>
          <p:nvPr/>
        </p:nvSpPr>
        <p:spPr>
          <a:xfrm rot="0">
            <a:off x="959580" y="4347777"/>
            <a:ext cx="1716302" cy="541548"/>
          </a:xfrm>
          <a:prstGeom prst="rect">
            <a:avLst/>
          </a:prstGeom>
        </p:spPr>
        <p:txBody>
          <a:bodyPr anchor="t" rtlCol="false" tIns="0" lIns="0" bIns="0" rIns="0">
            <a:spAutoFit/>
          </a:bodyPr>
          <a:lstStyle/>
          <a:p>
            <a:pPr algn="l">
              <a:lnSpc>
                <a:spcPts val="2050"/>
              </a:lnSpc>
            </a:pPr>
            <a:r>
              <a:rPr lang="en-US" sz="1511" u="sng">
                <a:solidFill>
                  <a:srgbClr val="004AAD"/>
                </a:solidFill>
                <a:latin typeface="Archivo Black"/>
                <a:ea typeface="Archivo Black"/>
                <a:cs typeface="Archivo Black"/>
                <a:sym typeface="Archivo Black"/>
              </a:rPr>
              <a:t>Estructura Funcional:</a:t>
            </a:r>
          </a:p>
        </p:txBody>
      </p:sp>
      <p:sp>
        <p:nvSpPr>
          <p:cNvPr name="TextBox 9" id="9"/>
          <p:cNvSpPr txBox="true"/>
          <p:nvPr/>
        </p:nvSpPr>
        <p:spPr>
          <a:xfrm rot="0">
            <a:off x="216194" y="4865103"/>
            <a:ext cx="2920413" cy="2660294"/>
          </a:xfrm>
          <a:prstGeom prst="rect">
            <a:avLst/>
          </a:prstGeom>
        </p:spPr>
        <p:txBody>
          <a:bodyPr anchor="t" rtlCol="false" tIns="0" lIns="0" bIns="0" rIns="0">
            <a:spAutoFit/>
          </a:bodyPr>
          <a:lstStyle/>
          <a:p>
            <a:pPr algn="l">
              <a:lnSpc>
                <a:spcPts val="1762"/>
              </a:lnSpc>
            </a:pPr>
            <a:r>
              <a:rPr lang="en-US" sz="1299">
                <a:solidFill>
                  <a:srgbClr val="000000"/>
                </a:solidFill>
                <a:latin typeface="Archivo Black"/>
                <a:ea typeface="Archivo Black"/>
                <a:cs typeface="Archivo Black"/>
                <a:sym typeface="Archivo Black"/>
              </a:rPr>
              <a:t>Especialización por funciones: La empresa menciona la existencia de una sede principal (administración y control) y sucursales (ventas y depósito), lo que sugiere una división de tareas por funciones específicas. Jerarquía clara: La sede principal centraliza la administración y el control, lo que indica una estructura jerárquica</a:t>
            </a:r>
          </a:p>
        </p:txBody>
      </p:sp>
      <p:sp>
        <p:nvSpPr>
          <p:cNvPr name="TextBox 10" id="10"/>
          <p:cNvSpPr txBox="true"/>
          <p:nvPr/>
        </p:nvSpPr>
        <p:spPr>
          <a:xfrm rot="0">
            <a:off x="3606283" y="367636"/>
            <a:ext cx="3139719" cy="1675592"/>
          </a:xfrm>
          <a:prstGeom prst="rect">
            <a:avLst/>
          </a:prstGeom>
        </p:spPr>
        <p:txBody>
          <a:bodyPr anchor="t" rtlCol="false" tIns="0" lIns="0" bIns="0" rIns="0">
            <a:spAutoFit/>
          </a:bodyPr>
          <a:lstStyle/>
          <a:p>
            <a:pPr algn="l">
              <a:lnSpc>
                <a:spcPts val="1066"/>
              </a:lnSpc>
            </a:pPr>
            <a:r>
              <a:rPr lang="en-US" sz="800">
                <a:solidFill>
                  <a:srgbClr val="000000"/>
                </a:solidFill>
                <a:latin typeface="Archivo Black"/>
                <a:ea typeface="Archivo Black"/>
                <a:cs typeface="Archivo Black"/>
                <a:sym typeface="Archivo Black"/>
              </a:rPr>
              <a:t>Gerente General: Departanto de Ventas Jefe de Ventas Vendedores Atención al Cliente Departamento de Compras Jefe de Compras Compradores Departamento de Almacén Jefe de Almacén Almacenistas Departamento de Contabilidad Contador Auxiliar Contable Departamento de Recursos Humanos Gerente de Recursos Humanos Departamento de Mantenimiento Técnico de Mantenimiento Departamento de Producción (si aplica, para servicios como corte de metal) Supervisor de Producción Operarios] Departamento de Compras de Hierrobeco.  </a:t>
            </a:r>
            <a:r>
              <a:rPr lang="en-US" sz="800">
                <a:solidFill>
                  <a:srgbClr val="004AAD"/>
                </a:solidFill>
                <a:latin typeface="Archivo Black"/>
                <a:ea typeface="Archivo Black"/>
                <a:cs typeface="Archivo Black"/>
                <a:sym typeface="Archivo Black"/>
              </a:rPr>
              <a:t>6 . </a:t>
            </a:r>
            <a:r>
              <a:rPr lang="en-US" sz="800" u="sng">
                <a:solidFill>
                  <a:srgbClr val="004AAD"/>
                </a:solidFill>
                <a:latin typeface="Archivo Black"/>
                <a:ea typeface="Archivo Black"/>
                <a:cs typeface="Archivo Black"/>
                <a:sym typeface="Archivo Black"/>
              </a:rPr>
              <a:t>Descripción de Funciones de una unidad administrativa Unidad</a:t>
            </a:r>
            <a:r>
              <a:rPr lang="en-US" sz="800">
                <a:solidFill>
                  <a:srgbClr val="000000"/>
                </a:solidFill>
                <a:latin typeface="Archivo Black"/>
                <a:ea typeface="Archivo Black"/>
                <a:cs typeface="Archivo Black"/>
                <a:sym typeface="Archivo Black"/>
              </a:rPr>
              <a:t> </a:t>
            </a:r>
            <a:r>
              <a:rPr lang="en-US" sz="800">
                <a:solidFill>
                  <a:srgbClr val="004AAD"/>
                </a:solidFill>
                <a:latin typeface="Archivo Black"/>
                <a:ea typeface="Archivo Black"/>
                <a:cs typeface="Archivo Black"/>
                <a:sym typeface="Archivo Black"/>
              </a:rPr>
              <a:t>Administrativa</a:t>
            </a:r>
            <a:r>
              <a:rPr lang="en-US" sz="800">
                <a:solidFill>
                  <a:srgbClr val="000000"/>
                </a:solidFill>
                <a:latin typeface="Archivo Black"/>
                <a:ea typeface="Archivo Black"/>
                <a:cs typeface="Archivo Black"/>
                <a:sym typeface="Archivo Black"/>
              </a:rPr>
              <a:t>: </a:t>
            </a:r>
            <a:r>
              <a:rPr lang="en-US" sz="800">
                <a:solidFill>
                  <a:srgbClr val="004AAD"/>
                </a:solidFill>
                <a:latin typeface="Archivo Black"/>
                <a:ea typeface="Archivo Black"/>
                <a:cs typeface="Archivo Black"/>
                <a:sym typeface="Archivo Black"/>
              </a:rPr>
              <a:t>Departamento</a:t>
            </a:r>
            <a:r>
              <a:rPr lang="en-US" sz="800">
                <a:solidFill>
                  <a:srgbClr val="000000"/>
                </a:solidFill>
                <a:latin typeface="Archivo Black"/>
                <a:ea typeface="Archivo Black"/>
                <a:cs typeface="Archivo Black"/>
                <a:sym typeface="Archivo Black"/>
              </a:rPr>
              <a:t> </a:t>
            </a:r>
            <a:r>
              <a:rPr lang="en-US" sz="800">
                <a:solidFill>
                  <a:srgbClr val="004AAD"/>
                </a:solidFill>
                <a:latin typeface="Archivo Black"/>
                <a:ea typeface="Archivo Black"/>
                <a:cs typeface="Archivo Black"/>
                <a:sym typeface="Archivo Black"/>
              </a:rPr>
              <a:t>de Compras</a:t>
            </a:r>
          </a:p>
        </p:txBody>
      </p:sp>
      <p:sp>
        <p:nvSpPr>
          <p:cNvPr name="TextBox 11" id="11"/>
          <p:cNvSpPr txBox="true"/>
          <p:nvPr/>
        </p:nvSpPr>
        <p:spPr>
          <a:xfrm rot="0">
            <a:off x="4316993" y="2092333"/>
            <a:ext cx="1564636" cy="348583"/>
          </a:xfrm>
          <a:prstGeom prst="rect">
            <a:avLst/>
          </a:prstGeom>
        </p:spPr>
        <p:txBody>
          <a:bodyPr anchor="t" rtlCol="false" tIns="0" lIns="0" bIns="0" rIns="0">
            <a:spAutoFit/>
          </a:bodyPr>
          <a:lstStyle/>
          <a:p>
            <a:pPr algn="l">
              <a:lnSpc>
                <a:spcPts val="2558"/>
              </a:lnSpc>
            </a:pPr>
            <a:r>
              <a:rPr lang="en-US" sz="1918" u="sng">
                <a:solidFill>
                  <a:srgbClr val="004AAD"/>
                </a:solidFill>
                <a:latin typeface="Archivo Black"/>
                <a:ea typeface="Archivo Black"/>
                <a:cs typeface="Archivo Black"/>
                <a:sym typeface="Archivo Black"/>
              </a:rPr>
              <a:t>Funciones:</a:t>
            </a:r>
          </a:p>
        </p:txBody>
      </p:sp>
      <p:sp>
        <p:nvSpPr>
          <p:cNvPr name="TextBox 12" id="12"/>
          <p:cNvSpPr txBox="true"/>
          <p:nvPr/>
        </p:nvSpPr>
        <p:spPr>
          <a:xfrm rot="0">
            <a:off x="3792752" y="2491257"/>
            <a:ext cx="2472895" cy="3453588"/>
          </a:xfrm>
          <a:prstGeom prst="rect">
            <a:avLst/>
          </a:prstGeom>
        </p:spPr>
        <p:txBody>
          <a:bodyPr anchor="t" rtlCol="false" tIns="0" lIns="0" bIns="0" rIns="0">
            <a:spAutoFit/>
          </a:bodyPr>
          <a:lstStyle/>
          <a:p>
            <a:pPr algn="l">
              <a:lnSpc>
                <a:spcPts val="1066"/>
              </a:lnSpc>
            </a:pPr>
            <a:r>
              <a:rPr lang="en-US" sz="800">
                <a:solidFill>
                  <a:srgbClr val="000000"/>
                </a:solidFill>
                <a:latin typeface="Archivo Black"/>
                <a:ea typeface="Archivo Black"/>
                <a:cs typeface="Archivo Black"/>
                <a:sym typeface="Archivo Black"/>
              </a:rPr>
              <a:t>Investigación y selección de proveedores: Identificar y evaluar nuevos proveedores de materia prima y productos terminados, asegurando calidad, precios competitivos y cumplimiento de plazos de entrega. Negociación de contratos: Establecer relaciones comerciales con proveedores, negociando condiciones de pago, volúmenes de compra y descuentos. Gestión de pedidos: Realizar y gestionar los pedidos de compra, asegurando la disponibilidad de los productos en los tiempos establecidos. Control de inventario: Monitorear los niveles de inventario de los productos, evitando roturas de stock y exceso de inventario. Análisis de costos: Realizar análisis comparativos de precios y costos, buscando oportunidades de reducción de gastos. Gestión de la calidad: Asegurar que los productos adquiridos cumplan con los estándares de calidad establecidos. Resolución de incidencias: Gestionar cualquier problema relacionado con los proveedores o los productos adquiridos. </a:t>
            </a:r>
            <a:r>
              <a:rPr lang="en-US" sz="800">
                <a:solidFill>
                  <a:srgbClr val="004AAD"/>
                </a:solidFill>
                <a:latin typeface="Archivo Black"/>
                <a:ea typeface="Archivo Black"/>
                <a:cs typeface="Archivo Black"/>
                <a:sym typeface="Archivo Black"/>
              </a:rPr>
              <a:t>7</a:t>
            </a:r>
            <a:r>
              <a:rPr lang="en-US" sz="800">
                <a:solidFill>
                  <a:srgbClr val="000000"/>
                </a:solidFill>
                <a:latin typeface="Archivo Black"/>
                <a:ea typeface="Archivo Black"/>
                <a:cs typeface="Archivo Black"/>
                <a:sym typeface="Archivo Black"/>
              </a:rPr>
              <a:t>. </a:t>
            </a:r>
            <a:r>
              <a:rPr lang="en-US" sz="800" u="sng">
                <a:solidFill>
                  <a:srgbClr val="004AAD"/>
                </a:solidFill>
                <a:latin typeface="Archivo Black"/>
                <a:ea typeface="Archivo Black"/>
                <a:cs typeface="Archivo Black"/>
                <a:sym typeface="Archivo Black"/>
              </a:rPr>
              <a:t>Descripción de Cargo de un cargo en la empresa Cargo: Jefe de Compras</a:t>
            </a:r>
          </a:p>
        </p:txBody>
      </p:sp>
      <p:sp>
        <p:nvSpPr>
          <p:cNvPr name="TextBox 13" id="13"/>
          <p:cNvSpPr txBox="true"/>
          <p:nvPr/>
        </p:nvSpPr>
        <p:spPr>
          <a:xfrm rot="0">
            <a:off x="4186763" y="5868645"/>
            <a:ext cx="1978759" cy="410322"/>
          </a:xfrm>
          <a:prstGeom prst="rect">
            <a:avLst/>
          </a:prstGeom>
        </p:spPr>
        <p:txBody>
          <a:bodyPr anchor="t" rtlCol="false" tIns="0" lIns="0" bIns="0" rIns="0">
            <a:spAutoFit/>
          </a:bodyPr>
          <a:lstStyle/>
          <a:p>
            <a:pPr algn="l">
              <a:lnSpc>
                <a:spcPts val="2946"/>
              </a:lnSpc>
            </a:pPr>
            <a:r>
              <a:rPr lang="en-US" sz="2211" u="sng">
                <a:solidFill>
                  <a:srgbClr val="004AAD"/>
                </a:solidFill>
                <a:latin typeface="Archivo Black"/>
                <a:ea typeface="Archivo Black"/>
                <a:cs typeface="Archivo Black"/>
                <a:sym typeface="Archivo Black"/>
              </a:rPr>
              <a:t>Funciones:</a:t>
            </a:r>
          </a:p>
        </p:txBody>
      </p:sp>
      <p:sp>
        <p:nvSpPr>
          <p:cNvPr name="TextBox 14" id="14"/>
          <p:cNvSpPr txBox="true"/>
          <p:nvPr/>
        </p:nvSpPr>
        <p:spPr>
          <a:xfrm rot="0">
            <a:off x="3909070" y="6327029"/>
            <a:ext cx="2534145" cy="913590"/>
          </a:xfrm>
          <a:prstGeom prst="rect">
            <a:avLst/>
          </a:prstGeom>
        </p:spPr>
        <p:txBody>
          <a:bodyPr anchor="t" rtlCol="false" tIns="0" lIns="0" bIns="0" rIns="0">
            <a:spAutoFit/>
          </a:bodyPr>
          <a:lstStyle/>
          <a:p>
            <a:pPr algn="l">
              <a:lnSpc>
                <a:spcPts val="1066"/>
              </a:lnSpc>
            </a:pPr>
            <a:r>
              <a:rPr lang="en-US" sz="800">
                <a:solidFill>
                  <a:srgbClr val="000000"/>
                </a:solidFill>
                <a:latin typeface="Archivo Black"/>
                <a:ea typeface="Archivo Black"/>
                <a:cs typeface="Archivo Black"/>
                <a:sym typeface="Archivo Black"/>
              </a:rPr>
              <a:t>Liderar al equipo de compras. Definir la estrategia de compras de la empresa. Establecer los objetivos y metas del departamento. Supervisar el cumplimiento de los procedimientos y políticas de compras. Representar al departamento en las negociaciones con proveedores.</a:t>
            </a:r>
          </a:p>
        </p:txBody>
      </p:sp>
      <p:sp>
        <p:nvSpPr>
          <p:cNvPr name="TextBox 15" id="15"/>
          <p:cNvSpPr txBox="true"/>
          <p:nvPr/>
        </p:nvSpPr>
        <p:spPr>
          <a:xfrm rot="0">
            <a:off x="7463225" y="97828"/>
            <a:ext cx="1958575" cy="581238"/>
          </a:xfrm>
          <a:prstGeom prst="rect">
            <a:avLst/>
          </a:prstGeom>
        </p:spPr>
        <p:txBody>
          <a:bodyPr anchor="t" rtlCol="false" tIns="0" lIns="0" bIns="0" rIns="0">
            <a:spAutoFit/>
          </a:bodyPr>
          <a:lstStyle/>
          <a:p>
            <a:pPr algn="l">
              <a:lnSpc>
                <a:spcPts val="1100"/>
              </a:lnSpc>
            </a:pPr>
            <a:r>
              <a:rPr lang="en-US" sz="800">
                <a:solidFill>
                  <a:srgbClr val="004AAD"/>
                </a:solidFill>
                <a:latin typeface="Archivo Black"/>
                <a:ea typeface="Archivo Black"/>
                <a:cs typeface="Archivo Black"/>
                <a:sym typeface="Archivo Black"/>
              </a:rPr>
              <a:t>8.Identificar y Ubicar la Unidad Administrativa de Organización y Métodos Unidad Administrativa de Organización y Métodos (O&amp;M):</a:t>
            </a:r>
          </a:p>
        </p:txBody>
      </p:sp>
      <p:sp>
        <p:nvSpPr>
          <p:cNvPr name="TextBox 16" id="16"/>
          <p:cNvSpPr txBox="true"/>
          <p:nvPr/>
        </p:nvSpPr>
        <p:spPr>
          <a:xfrm rot="0">
            <a:off x="7234773" y="660016"/>
            <a:ext cx="2559415" cy="445771"/>
          </a:xfrm>
          <a:prstGeom prst="rect">
            <a:avLst/>
          </a:prstGeom>
        </p:spPr>
        <p:txBody>
          <a:bodyPr anchor="t" rtlCol="false" tIns="0" lIns="0" bIns="0" rIns="0">
            <a:spAutoFit/>
          </a:bodyPr>
          <a:lstStyle/>
          <a:p>
            <a:pPr algn="l">
              <a:lnSpc>
                <a:spcPts val="1100"/>
              </a:lnSpc>
            </a:pPr>
            <a:r>
              <a:rPr lang="en-US" sz="800">
                <a:solidFill>
                  <a:srgbClr val="000000"/>
                </a:solidFill>
                <a:latin typeface="Archivo Black"/>
                <a:ea typeface="Archivo Black"/>
                <a:cs typeface="Archivo Black"/>
                <a:sym typeface="Archivo Black"/>
              </a:rPr>
              <a:t>En Hierrobeco, la unidad de O&amp;M  esta ubicada   directamente reportando a la Gerencia General.</a:t>
            </a:r>
          </a:p>
        </p:txBody>
      </p:sp>
      <p:sp>
        <p:nvSpPr>
          <p:cNvPr name="TextBox 17" id="17"/>
          <p:cNvSpPr txBox="true"/>
          <p:nvPr/>
        </p:nvSpPr>
        <p:spPr>
          <a:xfrm rot="0">
            <a:off x="7814594" y="1051267"/>
            <a:ext cx="1466566" cy="291253"/>
          </a:xfrm>
          <a:prstGeom prst="rect">
            <a:avLst/>
          </a:prstGeom>
        </p:spPr>
        <p:txBody>
          <a:bodyPr anchor="t" rtlCol="false" tIns="0" lIns="0" bIns="0" rIns="0">
            <a:spAutoFit/>
          </a:bodyPr>
          <a:lstStyle/>
          <a:p>
            <a:pPr algn="l">
              <a:lnSpc>
                <a:spcPts val="1099"/>
              </a:lnSpc>
            </a:pPr>
            <a:r>
              <a:rPr lang="en-US" sz="798" u="sng">
                <a:solidFill>
                  <a:srgbClr val="004AAD"/>
                </a:solidFill>
                <a:latin typeface="Archivo Black"/>
                <a:ea typeface="Archivo Black"/>
                <a:cs typeface="Archivo Black"/>
                <a:sym typeface="Archivo Black"/>
              </a:rPr>
              <a:t>9.Funciones de O&amp;M en el contexto de Compras:</a:t>
            </a:r>
          </a:p>
        </p:txBody>
      </p:sp>
      <p:sp>
        <p:nvSpPr>
          <p:cNvPr name="TextBox 18" id="18"/>
          <p:cNvSpPr txBox="true"/>
          <p:nvPr/>
        </p:nvSpPr>
        <p:spPr>
          <a:xfrm rot="0">
            <a:off x="7041956" y="1323470"/>
            <a:ext cx="2801112" cy="1258574"/>
          </a:xfrm>
          <a:prstGeom prst="rect">
            <a:avLst/>
          </a:prstGeom>
        </p:spPr>
        <p:txBody>
          <a:bodyPr anchor="t" rtlCol="false" tIns="0" lIns="0" bIns="0" rIns="0">
            <a:spAutoFit/>
          </a:bodyPr>
          <a:lstStyle/>
          <a:p>
            <a:pPr algn="l">
              <a:lnSpc>
                <a:spcPts val="1100"/>
              </a:lnSpc>
            </a:pPr>
            <a:r>
              <a:rPr lang="en-US" sz="800">
                <a:solidFill>
                  <a:srgbClr val="000000"/>
                </a:solidFill>
                <a:latin typeface="Archivo Black"/>
                <a:ea typeface="Archivo Black"/>
                <a:cs typeface="Archivo Black"/>
                <a:sym typeface="Archivo Black"/>
              </a:rPr>
              <a:t>Diseñar y optimizar los procesos de compra. Implementar sistemas de información para gestionar las compras (ERP). Elaborar manuales de procedimientos para el departamento de compras. Realizar estudios de tiempos y movimientos para mejorar la eficiencia de las tareas. 9. Identificar las Funciones que cumple la unidad de O&amp;M Funciones de O&amp;M en el departamento de compras:</a:t>
            </a:r>
          </a:p>
        </p:txBody>
      </p:sp>
      <p:sp>
        <p:nvSpPr>
          <p:cNvPr name="TextBox 19" id="19"/>
          <p:cNvSpPr txBox="true"/>
          <p:nvPr/>
        </p:nvSpPr>
        <p:spPr>
          <a:xfrm rot="0">
            <a:off x="7041956" y="2562994"/>
            <a:ext cx="2781224" cy="1935909"/>
          </a:xfrm>
          <a:prstGeom prst="rect">
            <a:avLst/>
          </a:prstGeom>
        </p:spPr>
        <p:txBody>
          <a:bodyPr anchor="t" rtlCol="false" tIns="0" lIns="0" bIns="0" rIns="0">
            <a:spAutoFit/>
          </a:bodyPr>
          <a:lstStyle/>
          <a:p>
            <a:pPr algn="l">
              <a:lnSpc>
                <a:spcPts val="1100"/>
              </a:lnSpc>
            </a:pPr>
            <a:r>
              <a:rPr lang="en-US" sz="800">
                <a:solidFill>
                  <a:srgbClr val="000000"/>
                </a:solidFill>
                <a:latin typeface="Archivo Black"/>
                <a:ea typeface="Archivo Black"/>
                <a:cs typeface="Archivo Black"/>
                <a:sym typeface="Archivo Black"/>
              </a:rPr>
              <a:t>Optimización de procesos: Analizar y mejorar los procesos de compra, buscando eliminar actividades que no agreguen valor y automatizar tareas repetitivas. Establecimiento de estándares: Definir los estándares de calidad y eficiencia para las operaciones de compra. Implementación de herramientas: Introducir nuevas herramientas y tecnologías para mejorar la gestión de compras, como sistemas de gestión de proveedores y plataformas de e-procurement. Medición y análisis: Establecer indicadores de desempeño para medir la eficiencia del departamento de compras y realizar análisis periódicos para identificar áreas de mejora.</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DAGY5eMAvdc</dc:identifier>
  <dcterms:modified xsi:type="dcterms:W3CDTF">2011-08-01T06:04:30Z</dcterms:modified>
  <cp:revision>1</cp:revision>
  <dc:title>Tríptico hierrobeco grupo ,8.pptx</dc:title>
</cp:coreProperties>
</file>