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3" r:id="rId2"/>
    <p:sldId id="264" r:id="rId3"/>
    <p:sldId id="266" r:id="rId4"/>
    <p:sldId id="268" r:id="rId5"/>
    <p:sldId id="290" r:id="rId6"/>
    <p:sldId id="291" r:id="rId7"/>
    <p:sldId id="269" r:id="rId8"/>
    <p:sldId id="292" r:id="rId9"/>
    <p:sldId id="282" r:id="rId10"/>
    <p:sldId id="293" r:id="rId11"/>
    <p:sldId id="294" r:id="rId12"/>
    <p:sldId id="283" r:id="rId13"/>
    <p:sldId id="273" r:id="rId14"/>
    <p:sldId id="275" r:id="rId15"/>
    <p:sldId id="276" r:id="rId16"/>
    <p:sldId id="295" r:id="rId17"/>
    <p:sldId id="296" r:id="rId18"/>
    <p:sldId id="288" r:id="rId19"/>
  </p:sldIdLst>
  <p:sldSz cx="9144000" cy="6858000" type="screen4x3"/>
  <p:notesSz cx="6858000" cy="9144000"/>
  <p:defaultTextStyle>
    <a:defPPr>
      <a:defRPr lang="es-V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8F7D"/>
    <a:srgbClr val="A365D1"/>
    <a:srgbClr val="18650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75DCB02-9BB8-47FD-8907-85C794F793BA}" styleName="Estilo temático 1 - Énfasis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27F97BB-C833-4FB7-BDE5-3F7075034690}" styleName="Estilo temático 2 - Énfasis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Estilo temático 2 - Énfasis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Estilo temático 2 - Énfasis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Estilo temático 2 - Énfasis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Estilo temático 2 - Énfasis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Estilo temático 2 - Énfasis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8FB837D-C827-4EFA-A057-4D05807E0F7C}" styleName="Estilo temático 1 - Énfasis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endParaRPr lang="es-VE"/>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VE"/>
          </a:p>
        </p:txBody>
      </p:sp>
      <p:sp>
        <p:nvSpPr>
          <p:cNvPr id="4" name="3 Marcador de fecha"/>
          <p:cNvSpPr>
            <a:spLocks noGrp="1"/>
          </p:cNvSpPr>
          <p:nvPr>
            <p:ph type="dt" sz="half" idx="10"/>
          </p:nvPr>
        </p:nvSpPr>
        <p:spPr/>
        <p:txBody>
          <a:bodyPr/>
          <a:lstStyle/>
          <a:p>
            <a:fld id="{47D5B7DD-D619-4C11-816A-CAC13B52F783}" type="datetimeFigureOut">
              <a:rPr lang="es-VE" smtClean="0"/>
              <a:t>13/12/2024</a:t>
            </a:fld>
            <a:endParaRPr lang="es-VE"/>
          </a:p>
        </p:txBody>
      </p:sp>
      <p:sp>
        <p:nvSpPr>
          <p:cNvPr id="5" name="4 Marcador de pie de página"/>
          <p:cNvSpPr>
            <a:spLocks noGrp="1"/>
          </p:cNvSpPr>
          <p:nvPr>
            <p:ph type="ftr" sz="quarter" idx="11"/>
          </p:nvPr>
        </p:nvSpPr>
        <p:spPr/>
        <p:txBody>
          <a:bodyPr/>
          <a:lstStyle/>
          <a:p>
            <a:endParaRPr lang="es-VE"/>
          </a:p>
        </p:txBody>
      </p:sp>
      <p:sp>
        <p:nvSpPr>
          <p:cNvPr id="6" name="5 Marcador de número de diapositiva"/>
          <p:cNvSpPr>
            <a:spLocks noGrp="1"/>
          </p:cNvSpPr>
          <p:nvPr>
            <p:ph type="sldNum" sz="quarter" idx="12"/>
          </p:nvPr>
        </p:nvSpPr>
        <p:spPr/>
        <p:txBody>
          <a:bodyPr/>
          <a:lstStyle/>
          <a:p>
            <a:fld id="{59477C52-B898-408F-A577-A177260FCBE6}" type="slidenum">
              <a:rPr lang="es-VE" smtClean="0"/>
              <a:t>‹Nº›</a:t>
            </a:fld>
            <a:endParaRPr lang="es-VE"/>
          </a:p>
        </p:txBody>
      </p:sp>
    </p:spTree>
    <p:extLst>
      <p:ext uri="{BB962C8B-B14F-4D97-AF65-F5344CB8AC3E}">
        <p14:creationId xmlns:p14="http://schemas.microsoft.com/office/powerpoint/2010/main" val="869363701"/>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VE"/>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VE"/>
          </a:p>
        </p:txBody>
      </p:sp>
      <p:sp>
        <p:nvSpPr>
          <p:cNvPr id="4" name="3 Marcador de fecha"/>
          <p:cNvSpPr>
            <a:spLocks noGrp="1"/>
          </p:cNvSpPr>
          <p:nvPr>
            <p:ph type="dt" sz="half" idx="10"/>
          </p:nvPr>
        </p:nvSpPr>
        <p:spPr/>
        <p:txBody>
          <a:bodyPr/>
          <a:lstStyle/>
          <a:p>
            <a:fld id="{47D5B7DD-D619-4C11-816A-CAC13B52F783}" type="datetimeFigureOut">
              <a:rPr lang="es-VE" smtClean="0"/>
              <a:t>13/12/2024</a:t>
            </a:fld>
            <a:endParaRPr lang="es-VE"/>
          </a:p>
        </p:txBody>
      </p:sp>
      <p:sp>
        <p:nvSpPr>
          <p:cNvPr id="5" name="4 Marcador de pie de página"/>
          <p:cNvSpPr>
            <a:spLocks noGrp="1"/>
          </p:cNvSpPr>
          <p:nvPr>
            <p:ph type="ftr" sz="quarter" idx="11"/>
          </p:nvPr>
        </p:nvSpPr>
        <p:spPr/>
        <p:txBody>
          <a:bodyPr/>
          <a:lstStyle/>
          <a:p>
            <a:endParaRPr lang="es-VE"/>
          </a:p>
        </p:txBody>
      </p:sp>
      <p:sp>
        <p:nvSpPr>
          <p:cNvPr id="6" name="5 Marcador de número de diapositiva"/>
          <p:cNvSpPr>
            <a:spLocks noGrp="1"/>
          </p:cNvSpPr>
          <p:nvPr>
            <p:ph type="sldNum" sz="quarter" idx="12"/>
          </p:nvPr>
        </p:nvSpPr>
        <p:spPr/>
        <p:txBody>
          <a:bodyPr/>
          <a:lstStyle/>
          <a:p>
            <a:fld id="{59477C52-B898-408F-A577-A177260FCBE6}" type="slidenum">
              <a:rPr lang="es-VE" smtClean="0"/>
              <a:t>‹Nº›</a:t>
            </a:fld>
            <a:endParaRPr lang="es-VE"/>
          </a:p>
        </p:txBody>
      </p:sp>
    </p:spTree>
    <p:extLst>
      <p:ext uri="{BB962C8B-B14F-4D97-AF65-F5344CB8AC3E}">
        <p14:creationId xmlns:p14="http://schemas.microsoft.com/office/powerpoint/2010/main" val="2237921436"/>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s-VE"/>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VE"/>
          </a:p>
        </p:txBody>
      </p:sp>
      <p:sp>
        <p:nvSpPr>
          <p:cNvPr id="4" name="3 Marcador de fecha"/>
          <p:cNvSpPr>
            <a:spLocks noGrp="1"/>
          </p:cNvSpPr>
          <p:nvPr>
            <p:ph type="dt" sz="half" idx="10"/>
          </p:nvPr>
        </p:nvSpPr>
        <p:spPr/>
        <p:txBody>
          <a:bodyPr/>
          <a:lstStyle/>
          <a:p>
            <a:fld id="{47D5B7DD-D619-4C11-816A-CAC13B52F783}" type="datetimeFigureOut">
              <a:rPr lang="es-VE" smtClean="0"/>
              <a:t>13/12/2024</a:t>
            </a:fld>
            <a:endParaRPr lang="es-VE"/>
          </a:p>
        </p:txBody>
      </p:sp>
      <p:sp>
        <p:nvSpPr>
          <p:cNvPr id="5" name="4 Marcador de pie de página"/>
          <p:cNvSpPr>
            <a:spLocks noGrp="1"/>
          </p:cNvSpPr>
          <p:nvPr>
            <p:ph type="ftr" sz="quarter" idx="11"/>
          </p:nvPr>
        </p:nvSpPr>
        <p:spPr/>
        <p:txBody>
          <a:bodyPr/>
          <a:lstStyle/>
          <a:p>
            <a:endParaRPr lang="es-VE"/>
          </a:p>
        </p:txBody>
      </p:sp>
      <p:sp>
        <p:nvSpPr>
          <p:cNvPr id="6" name="5 Marcador de número de diapositiva"/>
          <p:cNvSpPr>
            <a:spLocks noGrp="1"/>
          </p:cNvSpPr>
          <p:nvPr>
            <p:ph type="sldNum" sz="quarter" idx="12"/>
          </p:nvPr>
        </p:nvSpPr>
        <p:spPr/>
        <p:txBody>
          <a:bodyPr/>
          <a:lstStyle/>
          <a:p>
            <a:fld id="{59477C52-B898-408F-A577-A177260FCBE6}" type="slidenum">
              <a:rPr lang="es-VE" smtClean="0"/>
              <a:t>‹Nº›</a:t>
            </a:fld>
            <a:endParaRPr lang="es-VE"/>
          </a:p>
        </p:txBody>
      </p:sp>
    </p:spTree>
    <p:extLst>
      <p:ext uri="{BB962C8B-B14F-4D97-AF65-F5344CB8AC3E}">
        <p14:creationId xmlns:p14="http://schemas.microsoft.com/office/powerpoint/2010/main" val="3024781309"/>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VE"/>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VE"/>
          </a:p>
        </p:txBody>
      </p:sp>
      <p:sp>
        <p:nvSpPr>
          <p:cNvPr id="4" name="3 Marcador de fecha"/>
          <p:cNvSpPr>
            <a:spLocks noGrp="1"/>
          </p:cNvSpPr>
          <p:nvPr>
            <p:ph type="dt" sz="half" idx="10"/>
          </p:nvPr>
        </p:nvSpPr>
        <p:spPr/>
        <p:txBody>
          <a:bodyPr/>
          <a:lstStyle/>
          <a:p>
            <a:fld id="{47D5B7DD-D619-4C11-816A-CAC13B52F783}" type="datetimeFigureOut">
              <a:rPr lang="es-VE" smtClean="0"/>
              <a:t>13/12/2024</a:t>
            </a:fld>
            <a:endParaRPr lang="es-VE"/>
          </a:p>
        </p:txBody>
      </p:sp>
      <p:sp>
        <p:nvSpPr>
          <p:cNvPr id="5" name="4 Marcador de pie de página"/>
          <p:cNvSpPr>
            <a:spLocks noGrp="1"/>
          </p:cNvSpPr>
          <p:nvPr>
            <p:ph type="ftr" sz="quarter" idx="11"/>
          </p:nvPr>
        </p:nvSpPr>
        <p:spPr/>
        <p:txBody>
          <a:bodyPr/>
          <a:lstStyle/>
          <a:p>
            <a:endParaRPr lang="es-VE"/>
          </a:p>
        </p:txBody>
      </p:sp>
      <p:sp>
        <p:nvSpPr>
          <p:cNvPr id="6" name="5 Marcador de número de diapositiva"/>
          <p:cNvSpPr>
            <a:spLocks noGrp="1"/>
          </p:cNvSpPr>
          <p:nvPr>
            <p:ph type="sldNum" sz="quarter" idx="12"/>
          </p:nvPr>
        </p:nvSpPr>
        <p:spPr/>
        <p:txBody>
          <a:bodyPr/>
          <a:lstStyle/>
          <a:p>
            <a:fld id="{59477C52-B898-408F-A577-A177260FCBE6}" type="slidenum">
              <a:rPr lang="es-VE" smtClean="0"/>
              <a:t>‹Nº›</a:t>
            </a:fld>
            <a:endParaRPr lang="es-VE"/>
          </a:p>
        </p:txBody>
      </p:sp>
    </p:spTree>
    <p:extLst>
      <p:ext uri="{BB962C8B-B14F-4D97-AF65-F5344CB8AC3E}">
        <p14:creationId xmlns:p14="http://schemas.microsoft.com/office/powerpoint/2010/main" val="1935676689"/>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V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47D5B7DD-D619-4C11-816A-CAC13B52F783}" type="datetimeFigureOut">
              <a:rPr lang="es-VE" smtClean="0"/>
              <a:t>13/12/2024</a:t>
            </a:fld>
            <a:endParaRPr lang="es-VE"/>
          </a:p>
        </p:txBody>
      </p:sp>
      <p:sp>
        <p:nvSpPr>
          <p:cNvPr id="5" name="4 Marcador de pie de página"/>
          <p:cNvSpPr>
            <a:spLocks noGrp="1"/>
          </p:cNvSpPr>
          <p:nvPr>
            <p:ph type="ftr" sz="quarter" idx="11"/>
          </p:nvPr>
        </p:nvSpPr>
        <p:spPr/>
        <p:txBody>
          <a:bodyPr/>
          <a:lstStyle/>
          <a:p>
            <a:endParaRPr lang="es-VE"/>
          </a:p>
        </p:txBody>
      </p:sp>
      <p:sp>
        <p:nvSpPr>
          <p:cNvPr id="6" name="5 Marcador de número de diapositiva"/>
          <p:cNvSpPr>
            <a:spLocks noGrp="1"/>
          </p:cNvSpPr>
          <p:nvPr>
            <p:ph type="sldNum" sz="quarter" idx="12"/>
          </p:nvPr>
        </p:nvSpPr>
        <p:spPr/>
        <p:txBody>
          <a:bodyPr/>
          <a:lstStyle/>
          <a:p>
            <a:fld id="{59477C52-B898-408F-A577-A177260FCBE6}" type="slidenum">
              <a:rPr lang="es-VE" smtClean="0"/>
              <a:t>‹Nº›</a:t>
            </a:fld>
            <a:endParaRPr lang="es-VE"/>
          </a:p>
        </p:txBody>
      </p:sp>
    </p:spTree>
    <p:extLst>
      <p:ext uri="{BB962C8B-B14F-4D97-AF65-F5344CB8AC3E}">
        <p14:creationId xmlns:p14="http://schemas.microsoft.com/office/powerpoint/2010/main" val="4065100227"/>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VE"/>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VE"/>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VE"/>
          </a:p>
        </p:txBody>
      </p:sp>
      <p:sp>
        <p:nvSpPr>
          <p:cNvPr id="5" name="4 Marcador de fecha"/>
          <p:cNvSpPr>
            <a:spLocks noGrp="1"/>
          </p:cNvSpPr>
          <p:nvPr>
            <p:ph type="dt" sz="half" idx="10"/>
          </p:nvPr>
        </p:nvSpPr>
        <p:spPr/>
        <p:txBody>
          <a:bodyPr/>
          <a:lstStyle/>
          <a:p>
            <a:fld id="{47D5B7DD-D619-4C11-816A-CAC13B52F783}" type="datetimeFigureOut">
              <a:rPr lang="es-VE" smtClean="0"/>
              <a:t>13/12/2024</a:t>
            </a:fld>
            <a:endParaRPr lang="es-VE"/>
          </a:p>
        </p:txBody>
      </p:sp>
      <p:sp>
        <p:nvSpPr>
          <p:cNvPr id="6" name="5 Marcador de pie de página"/>
          <p:cNvSpPr>
            <a:spLocks noGrp="1"/>
          </p:cNvSpPr>
          <p:nvPr>
            <p:ph type="ftr" sz="quarter" idx="11"/>
          </p:nvPr>
        </p:nvSpPr>
        <p:spPr/>
        <p:txBody>
          <a:bodyPr/>
          <a:lstStyle/>
          <a:p>
            <a:endParaRPr lang="es-VE"/>
          </a:p>
        </p:txBody>
      </p:sp>
      <p:sp>
        <p:nvSpPr>
          <p:cNvPr id="7" name="6 Marcador de número de diapositiva"/>
          <p:cNvSpPr>
            <a:spLocks noGrp="1"/>
          </p:cNvSpPr>
          <p:nvPr>
            <p:ph type="sldNum" sz="quarter" idx="12"/>
          </p:nvPr>
        </p:nvSpPr>
        <p:spPr/>
        <p:txBody>
          <a:bodyPr/>
          <a:lstStyle/>
          <a:p>
            <a:fld id="{59477C52-B898-408F-A577-A177260FCBE6}" type="slidenum">
              <a:rPr lang="es-VE" smtClean="0"/>
              <a:t>‹Nº›</a:t>
            </a:fld>
            <a:endParaRPr lang="es-VE"/>
          </a:p>
        </p:txBody>
      </p:sp>
    </p:spTree>
    <p:extLst>
      <p:ext uri="{BB962C8B-B14F-4D97-AF65-F5344CB8AC3E}">
        <p14:creationId xmlns:p14="http://schemas.microsoft.com/office/powerpoint/2010/main" val="3776561263"/>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V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V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VE"/>
          </a:p>
        </p:txBody>
      </p:sp>
      <p:sp>
        <p:nvSpPr>
          <p:cNvPr id="7" name="6 Marcador de fecha"/>
          <p:cNvSpPr>
            <a:spLocks noGrp="1"/>
          </p:cNvSpPr>
          <p:nvPr>
            <p:ph type="dt" sz="half" idx="10"/>
          </p:nvPr>
        </p:nvSpPr>
        <p:spPr/>
        <p:txBody>
          <a:bodyPr/>
          <a:lstStyle/>
          <a:p>
            <a:fld id="{47D5B7DD-D619-4C11-816A-CAC13B52F783}" type="datetimeFigureOut">
              <a:rPr lang="es-VE" smtClean="0"/>
              <a:t>13/12/2024</a:t>
            </a:fld>
            <a:endParaRPr lang="es-VE"/>
          </a:p>
        </p:txBody>
      </p:sp>
      <p:sp>
        <p:nvSpPr>
          <p:cNvPr id="8" name="7 Marcador de pie de página"/>
          <p:cNvSpPr>
            <a:spLocks noGrp="1"/>
          </p:cNvSpPr>
          <p:nvPr>
            <p:ph type="ftr" sz="quarter" idx="11"/>
          </p:nvPr>
        </p:nvSpPr>
        <p:spPr/>
        <p:txBody>
          <a:bodyPr/>
          <a:lstStyle/>
          <a:p>
            <a:endParaRPr lang="es-VE"/>
          </a:p>
        </p:txBody>
      </p:sp>
      <p:sp>
        <p:nvSpPr>
          <p:cNvPr id="9" name="8 Marcador de número de diapositiva"/>
          <p:cNvSpPr>
            <a:spLocks noGrp="1"/>
          </p:cNvSpPr>
          <p:nvPr>
            <p:ph type="sldNum" sz="quarter" idx="12"/>
          </p:nvPr>
        </p:nvSpPr>
        <p:spPr/>
        <p:txBody>
          <a:bodyPr/>
          <a:lstStyle/>
          <a:p>
            <a:fld id="{59477C52-B898-408F-A577-A177260FCBE6}" type="slidenum">
              <a:rPr lang="es-VE" smtClean="0"/>
              <a:t>‹Nº›</a:t>
            </a:fld>
            <a:endParaRPr lang="es-VE"/>
          </a:p>
        </p:txBody>
      </p:sp>
    </p:spTree>
    <p:extLst>
      <p:ext uri="{BB962C8B-B14F-4D97-AF65-F5344CB8AC3E}">
        <p14:creationId xmlns:p14="http://schemas.microsoft.com/office/powerpoint/2010/main" val="2599919792"/>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VE"/>
          </a:p>
        </p:txBody>
      </p:sp>
      <p:sp>
        <p:nvSpPr>
          <p:cNvPr id="3" name="2 Marcador de fecha"/>
          <p:cNvSpPr>
            <a:spLocks noGrp="1"/>
          </p:cNvSpPr>
          <p:nvPr>
            <p:ph type="dt" sz="half" idx="10"/>
          </p:nvPr>
        </p:nvSpPr>
        <p:spPr/>
        <p:txBody>
          <a:bodyPr/>
          <a:lstStyle/>
          <a:p>
            <a:fld id="{47D5B7DD-D619-4C11-816A-CAC13B52F783}" type="datetimeFigureOut">
              <a:rPr lang="es-VE" smtClean="0"/>
              <a:t>13/12/2024</a:t>
            </a:fld>
            <a:endParaRPr lang="es-VE"/>
          </a:p>
        </p:txBody>
      </p:sp>
      <p:sp>
        <p:nvSpPr>
          <p:cNvPr id="4" name="3 Marcador de pie de página"/>
          <p:cNvSpPr>
            <a:spLocks noGrp="1"/>
          </p:cNvSpPr>
          <p:nvPr>
            <p:ph type="ftr" sz="quarter" idx="11"/>
          </p:nvPr>
        </p:nvSpPr>
        <p:spPr/>
        <p:txBody>
          <a:bodyPr/>
          <a:lstStyle/>
          <a:p>
            <a:endParaRPr lang="es-VE"/>
          </a:p>
        </p:txBody>
      </p:sp>
      <p:sp>
        <p:nvSpPr>
          <p:cNvPr id="5" name="4 Marcador de número de diapositiva"/>
          <p:cNvSpPr>
            <a:spLocks noGrp="1"/>
          </p:cNvSpPr>
          <p:nvPr>
            <p:ph type="sldNum" sz="quarter" idx="12"/>
          </p:nvPr>
        </p:nvSpPr>
        <p:spPr/>
        <p:txBody>
          <a:bodyPr/>
          <a:lstStyle/>
          <a:p>
            <a:fld id="{59477C52-B898-408F-A577-A177260FCBE6}" type="slidenum">
              <a:rPr lang="es-VE" smtClean="0"/>
              <a:t>‹Nº›</a:t>
            </a:fld>
            <a:endParaRPr lang="es-VE"/>
          </a:p>
        </p:txBody>
      </p:sp>
    </p:spTree>
    <p:extLst>
      <p:ext uri="{BB962C8B-B14F-4D97-AF65-F5344CB8AC3E}">
        <p14:creationId xmlns:p14="http://schemas.microsoft.com/office/powerpoint/2010/main" val="3471411385"/>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47D5B7DD-D619-4C11-816A-CAC13B52F783}" type="datetimeFigureOut">
              <a:rPr lang="es-VE" smtClean="0"/>
              <a:t>13/12/2024</a:t>
            </a:fld>
            <a:endParaRPr lang="es-VE"/>
          </a:p>
        </p:txBody>
      </p:sp>
      <p:sp>
        <p:nvSpPr>
          <p:cNvPr id="3" name="2 Marcador de pie de página"/>
          <p:cNvSpPr>
            <a:spLocks noGrp="1"/>
          </p:cNvSpPr>
          <p:nvPr>
            <p:ph type="ftr" sz="quarter" idx="11"/>
          </p:nvPr>
        </p:nvSpPr>
        <p:spPr/>
        <p:txBody>
          <a:bodyPr/>
          <a:lstStyle/>
          <a:p>
            <a:endParaRPr lang="es-VE"/>
          </a:p>
        </p:txBody>
      </p:sp>
      <p:sp>
        <p:nvSpPr>
          <p:cNvPr id="4" name="3 Marcador de número de diapositiva"/>
          <p:cNvSpPr>
            <a:spLocks noGrp="1"/>
          </p:cNvSpPr>
          <p:nvPr>
            <p:ph type="sldNum" sz="quarter" idx="12"/>
          </p:nvPr>
        </p:nvSpPr>
        <p:spPr/>
        <p:txBody>
          <a:bodyPr/>
          <a:lstStyle/>
          <a:p>
            <a:fld id="{59477C52-B898-408F-A577-A177260FCBE6}" type="slidenum">
              <a:rPr lang="es-VE" smtClean="0"/>
              <a:t>‹Nº›</a:t>
            </a:fld>
            <a:endParaRPr lang="es-VE"/>
          </a:p>
        </p:txBody>
      </p:sp>
    </p:spTree>
    <p:extLst>
      <p:ext uri="{BB962C8B-B14F-4D97-AF65-F5344CB8AC3E}">
        <p14:creationId xmlns:p14="http://schemas.microsoft.com/office/powerpoint/2010/main" val="1873274961"/>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s-V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V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47D5B7DD-D619-4C11-816A-CAC13B52F783}" type="datetimeFigureOut">
              <a:rPr lang="es-VE" smtClean="0"/>
              <a:t>13/12/2024</a:t>
            </a:fld>
            <a:endParaRPr lang="es-VE"/>
          </a:p>
        </p:txBody>
      </p:sp>
      <p:sp>
        <p:nvSpPr>
          <p:cNvPr id="6" name="5 Marcador de pie de página"/>
          <p:cNvSpPr>
            <a:spLocks noGrp="1"/>
          </p:cNvSpPr>
          <p:nvPr>
            <p:ph type="ftr" sz="quarter" idx="11"/>
          </p:nvPr>
        </p:nvSpPr>
        <p:spPr/>
        <p:txBody>
          <a:bodyPr/>
          <a:lstStyle/>
          <a:p>
            <a:endParaRPr lang="es-VE"/>
          </a:p>
        </p:txBody>
      </p:sp>
      <p:sp>
        <p:nvSpPr>
          <p:cNvPr id="7" name="6 Marcador de número de diapositiva"/>
          <p:cNvSpPr>
            <a:spLocks noGrp="1"/>
          </p:cNvSpPr>
          <p:nvPr>
            <p:ph type="sldNum" sz="quarter" idx="12"/>
          </p:nvPr>
        </p:nvSpPr>
        <p:spPr/>
        <p:txBody>
          <a:bodyPr/>
          <a:lstStyle/>
          <a:p>
            <a:fld id="{59477C52-B898-408F-A577-A177260FCBE6}" type="slidenum">
              <a:rPr lang="es-VE" smtClean="0"/>
              <a:t>‹Nº›</a:t>
            </a:fld>
            <a:endParaRPr lang="es-VE"/>
          </a:p>
        </p:txBody>
      </p:sp>
    </p:spTree>
    <p:extLst>
      <p:ext uri="{BB962C8B-B14F-4D97-AF65-F5344CB8AC3E}">
        <p14:creationId xmlns:p14="http://schemas.microsoft.com/office/powerpoint/2010/main" val="3442651322"/>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s-V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VE"/>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47D5B7DD-D619-4C11-816A-CAC13B52F783}" type="datetimeFigureOut">
              <a:rPr lang="es-VE" smtClean="0"/>
              <a:t>13/12/2024</a:t>
            </a:fld>
            <a:endParaRPr lang="es-VE"/>
          </a:p>
        </p:txBody>
      </p:sp>
      <p:sp>
        <p:nvSpPr>
          <p:cNvPr id="6" name="5 Marcador de pie de página"/>
          <p:cNvSpPr>
            <a:spLocks noGrp="1"/>
          </p:cNvSpPr>
          <p:nvPr>
            <p:ph type="ftr" sz="quarter" idx="11"/>
          </p:nvPr>
        </p:nvSpPr>
        <p:spPr/>
        <p:txBody>
          <a:bodyPr/>
          <a:lstStyle/>
          <a:p>
            <a:endParaRPr lang="es-VE"/>
          </a:p>
        </p:txBody>
      </p:sp>
      <p:sp>
        <p:nvSpPr>
          <p:cNvPr id="7" name="6 Marcador de número de diapositiva"/>
          <p:cNvSpPr>
            <a:spLocks noGrp="1"/>
          </p:cNvSpPr>
          <p:nvPr>
            <p:ph type="sldNum" sz="quarter" idx="12"/>
          </p:nvPr>
        </p:nvSpPr>
        <p:spPr/>
        <p:txBody>
          <a:bodyPr/>
          <a:lstStyle/>
          <a:p>
            <a:fld id="{59477C52-B898-408F-A577-A177260FCBE6}" type="slidenum">
              <a:rPr lang="es-VE" smtClean="0"/>
              <a:t>‹Nº›</a:t>
            </a:fld>
            <a:endParaRPr lang="es-VE"/>
          </a:p>
        </p:txBody>
      </p:sp>
    </p:spTree>
    <p:extLst>
      <p:ext uri="{BB962C8B-B14F-4D97-AF65-F5344CB8AC3E}">
        <p14:creationId xmlns:p14="http://schemas.microsoft.com/office/powerpoint/2010/main" val="3217909953"/>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endParaRPr lang="es-VE"/>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VE"/>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D5B7DD-D619-4C11-816A-CAC13B52F783}" type="datetimeFigureOut">
              <a:rPr lang="es-VE" smtClean="0"/>
              <a:t>13/12/2024</a:t>
            </a:fld>
            <a:endParaRPr lang="es-VE"/>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VE"/>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477C52-B898-408F-A577-A177260FCBE6}" type="slidenum">
              <a:rPr lang="es-VE" smtClean="0"/>
              <a:t>‹Nº›</a:t>
            </a:fld>
            <a:endParaRPr lang="es-VE"/>
          </a:p>
        </p:txBody>
      </p:sp>
    </p:spTree>
    <p:extLst>
      <p:ext uri="{BB962C8B-B14F-4D97-AF65-F5344CB8AC3E}">
        <p14:creationId xmlns:p14="http://schemas.microsoft.com/office/powerpoint/2010/main" val="19257708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V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microsoft.com/office/2007/relationships/hdphoto" Target="../media/hdphoto4.wdp"/><Relationship Id="rId3" Type="http://schemas.microsoft.com/office/2007/relationships/hdphoto" Target="../media/hdphoto5.wdp"/><Relationship Id="rId7" Type="http://schemas.openxmlformats.org/officeDocument/2006/relationships/image" Target="../media/image5.png"/><Relationship Id="rId12" Type="http://schemas.microsoft.com/office/2007/relationships/hdphoto" Target="../media/hdphoto13.wdp"/><Relationship Id="rId2" Type="http://schemas.openxmlformats.org/officeDocument/2006/relationships/image" Target="../media/image6.png"/><Relationship Id="rId1" Type="http://schemas.openxmlformats.org/officeDocument/2006/relationships/slideLayout" Target="../slideLayouts/slideLayout2.xml"/><Relationship Id="rId6" Type="http://schemas.microsoft.com/office/2007/relationships/hdphoto" Target="../media/hdphoto1.wdp"/><Relationship Id="rId11" Type="http://schemas.openxmlformats.org/officeDocument/2006/relationships/image" Target="../media/image29.png"/><Relationship Id="rId5" Type="http://schemas.openxmlformats.org/officeDocument/2006/relationships/image" Target="../media/image1.png"/><Relationship Id="rId10" Type="http://schemas.microsoft.com/office/2007/relationships/hdphoto" Target="../media/hdphoto2.wdp"/><Relationship Id="rId4" Type="http://schemas.openxmlformats.org/officeDocument/2006/relationships/image" Target="../media/image31.png"/><Relationship Id="rId9" Type="http://schemas.openxmlformats.org/officeDocument/2006/relationships/image" Target="../media/image3.png"/></Relationships>
</file>

<file path=ppt/slides/_rels/slide11.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10.png"/><Relationship Id="rId3" Type="http://schemas.microsoft.com/office/2007/relationships/hdphoto" Target="../media/hdphoto5.wdp"/><Relationship Id="rId7" Type="http://schemas.microsoft.com/office/2007/relationships/hdphoto" Target="../media/hdphoto4.wdp"/><Relationship Id="rId12" Type="http://schemas.openxmlformats.org/officeDocument/2006/relationships/image" Target="../media/image32.png"/><Relationship Id="rId2" Type="http://schemas.openxmlformats.org/officeDocument/2006/relationships/image" Target="../media/image6.png"/><Relationship Id="rId16" Type="http://schemas.microsoft.com/office/2007/relationships/hdphoto" Target="../media/hdphoto12.wdp"/><Relationship Id="rId1" Type="http://schemas.openxmlformats.org/officeDocument/2006/relationships/slideLayout" Target="../slideLayouts/slideLayout2.xml"/><Relationship Id="rId6" Type="http://schemas.openxmlformats.org/officeDocument/2006/relationships/image" Target="../media/image5.png"/><Relationship Id="rId11" Type="http://schemas.microsoft.com/office/2007/relationships/hdphoto" Target="../media/hdphoto13.wdp"/><Relationship Id="rId5" Type="http://schemas.microsoft.com/office/2007/relationships/hdphoto" Target="../media/hdphoto1.wdp"/><Relationship Id="rId1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1.png"/><Relationship Id="rId9" Type="http://schemas.microsoft.com/office/2007/relationships/hdphoto" Target="../media/hdphoto2.wdp"/><Relationship Id="rId14" Type="http://schemas.microsoft.com/office/2007/relationships/hdphoto" Target="../media/hdphoto9.wdp"/></Relationships>
</file>

<file path=ppt/slides/_rels/slide12.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24.png"/><Relationship Id="rId18" Type="http://schemas.openxmlformats.org/officeDocument/2006/relationships/image" Target="../media/image38.png"/><Relationship Id="rId3" Type="http://schemas.microsoft.com/office/2007/relationships/hdphoto" Target="../media/hdphoto1.wdp"/><Relationship Id="rId7" Type="http://schemas.microsoft.com/office/2007/relationships/hdphoto" Target="../media/hdphoto2.wdp"/><Relationship Id="rId12" Type="http://schemas.microsoft.com/office/2007/relationships/hdphoto" Target="../media/hdphoto5.wdp"/><Relationship Id="rId17" Type="http://schemas.openxmlformats.org/officeDocument/2006/relationships/image" Target="../media/image37.jpeg"/><Relationship Id="rId2" Type="http://schemas.openxmlformats.org/officeDocument/2006/relationships/image" Target="../media/image1.png"/><Relationship Id="rId16" Type="http://schemas.openxmlformats.org/officeDocument/2006/relationships/image" Target="../media/image36.jpeg"/><Relationship Id="rId1" Type="http://schemas.openxmlformats.org/officeDocument/2006/relationships/slideLayout" Target="../slideLayouts/slideLayout2.xml"/><Relationship Id="rId6" Type="http://schemas.openxmlformats.org/officeDocument/2006/relationships/image" Target="../media/image3.png"/><Relationship Id="rId11" Type="http://schemas.openxmlformats.org/officeDocument/2006/relationships/image" Target="../media/image6.png"/><Relationship Id="rId5" Type="http://schemas.microsoft.com/office/2007/relationships/hdphoto" Target="../media/hdphoto4.wdp"/><Relationship Id="rId15" Type="http://schemas.openxmlformats.org/officeDocument/2006/relationships/image" Target="../media/image35.png"/><Relationship Id="rId10" Type="http://schemas.microsoft.com/office/2007/relationships/hdphoto" Target="../media/hdphoto14.wdp"/><Relationship Id="rId4" Type="http://schemas.openxmlformats.org/officeDocument/2006/relationships/image" Target="../media/image5.png"/><Relationship Id="rId9" Type="http://schemas.openxmlformats.org/officeDocument/2006/relationships/image" Target="../media/image34.png"/><Relationship Id="rId14" Type="http://schemas.microsoft.com/office/2007/relationships/hdphoto" Target="../media/hdphoto12.wdp"/></Relationships>
</file>

<file path=ppt/slides/_rels/slide13.xml.rels><?xml version="1.0" encoding="UTF-8" standalone="yes"?>
<Relationships xmlns="http://schemas.openxmlformats.org/package/2006/relationships"><Relationship Id="rId8" Type="http://schemas.openxmlformats.org/officeDocument/2006/relationships/image" Target="../media/image6.png"/><Relationship Id="rId3" Type="http://schemas.microsoft.com/office/2007/relationships/hdphoto" Target="../media/hdphoto15.wdp"/><Relationship Id="rId7" Type="http://schemas.microsoft.com/office/2007/relationships/hdphoto" Target="../media/hdphoto4.wdp"/><Relationship Id="rId2"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image" Target="../media/image5.png"/><Relationship Id="rId11" Type="http://schemas.microsoft.com/office/2007/relationships/hdphoto" Target="../media/hdphoto2.wdp"/><Relationship Id="rId5" Type="http://schemas.microsoft.com/office/2007/relationships/hdphoto" Target="../media/hdphoto1.wdp"/><Relationship Id="rId10" Type="http://schemas.openxmlformats.org/officeDocument/2006/relationships/image" Target="../media/image3.png"/><Relationship Id="rId4" Type="http://schemas.openxmlformats.org/officeDocument/2006/relationships/image" Target="../media/image1.png"/><Relationship Id="rId9" Type="http://schemas.microsoft.com/office/2007/relationships/hdphoto" Target="../media/hdphoto5.wdp"/></Relationships>
</file>

<file path=ppt/slides/_rels/slide14.xml.rels><?xml version="1.0" encoding="UTF-8" standalone="yes"?>
<Relationships xmlns="http://schemas.openxmlformats.org/package/2006/relationships"><Relationship Id="rId8" Type="http://schemas.openxmlformats.org/officeDocument/2006/relationships/image" Target="../media/image5.png"/><Relationship Id="rId13" Type="http://schemas.microsoft.com/office/2007/relationships/hdphoto" Target="../media/hdphoto2.wdp"/><Relationship Id="rId3" Type="http://schemas.microsoft.com/office/2007/relationships/hdphoto" Target="../media/hdphoto16.wdp"/><Relationship Id="rId7" Type="http://schemas.microsoft.com/office/2007/relationships/hdphoto" Target="../media/hdphoto1.wdp"/><Relationship Id="rId12" Type="http://schemas.openxmlformats.org/officeDocument/2006/relationships/image" Target="../media/image3.png"/><Relationship Id="rId2"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image" Target="../media/image1.png"/><Relationship Id="rId11" Type="http://schemas.microsoft.com/office/2007/relationships/hdphoto" Target="../media/hdphoto5.wdp"/><Relationship Id="rId5" Type="http://schemas.microsoft.com/office/2007/relationships/hdphoto" Target="../media/hdphoto15.wdp"/><Relationship Id="rId10" Type="http://schemas.openxmlformats.org/officeDocument/2006/relationships/image" Target="../media/image6.png"/><Relationship Id="rId4" Type="http://schemas.openxmlformats.org/officeDocument/2006/relationships/image" Target="../media/image39.png"/><Relationship Id="rId9" Type="http://schemas.microsoft.com/office/2007/relationships/hdphoto" Target="../media/hdphoto4.wdp"/></Relationships>
</file>

<file path=ppt/slides/_rels/slide15.xml.rels><?xml version="1.0" encoding="UTF-8" standalone="yes"?>
<Relationships xmlns="http://schemas.openxmlformats.org/package/2006/relationships"><Relationship Id="rId8" Type="http://schemas.openxmlformats.org/officeDocument/2006/relationships/image" Target="../media/image5.png"/><Relationship Id="rId13" Type="http://schemas.microsoft.com/office/2007/relationships/hdphoto" Target="../media/hdphoto2.wdp"/><Relationship Id="rId3" Type="http://schemas.microsoft.com/office/2007/relationships/hdphoto" Target="../media/hdphoto17.wdp"/><Relationship Id="rId7" Type="http://schemas.microsoft.com/office/2007/relationships/hdphoto" Target="../media/hdphoto1.wdp"/><Relationship Id="rId12" Type="http://schemas.openxmlformats.org/officeDocument/2006/relationships/image" Target="../media/image3.png"/><Relationship Id="rId2" Type="http://schemas.openxmlformats.org/officeDocument/2006/relationships/image" Target="../media/image41.png"/><Relationship Id="rId1" Type="http://schemas.openxmlformats.org/officeDocument/2006/relationships/slideLayout" Target="../slideLayouts/slideLayout2.xml"/><Relationship Id="rId6" Type="http://schemas.openxmlformats.org/officeDocument/2006/relationships/image" Target="../media/image1.png"/><Relationship Id="rId11" Type="http://schemas.microsoft.com/office/2007/relationships/hdphoto" Target="../media/hdphoto5.wdp"/><Relationship Id="rId5" Type="http://schemas.microsoft.com/office/2007/relationships/hdphoto" Target="../media/hdphoto15.wdp"/><Relationship Id="rId10" Type="http://schemas.openxmlformats.org/officeDocument/2006/relationships/image" Target="../media/image6.png"/><Relationship Id="rId4" Type="http://schemas.openxmlformats.org/officeDocument/2006/relationships/image" Target="../media/image39.png"/><Relationship Id="rId9" Type="http://schemas.microsoft.com/office/2007/relationships/hdphoto" Target="../media/hdphoto4.wdp"/></Relationships>
</file>

<file path=ppt/slides/_rels/slide16.xml.rels><?xml version="1.0" encoding="UTF-8" standalone="yes"?>
<Relationships xmlns="http://schemas.openxmlformats.org/package/2006/relationships"><Relationship Id="rId8" Type="http://schemas.openxmlformats.org/officeDocument/2006/relationships/image" Target="../media/image5.png"/><Relationship Id="rId13" Type="http://schemas.microsoft.com/office/2007/relationships/hdphoto" Target="../media/hdphoto2.wdp"/><Relationship Id="rId3" Type="http://schemas.microsoft.com/office/2007/relationships/hdphoto" Target="../media/hdphoto17.wdp"/><Relationship Id="rId7" Type="http://schemas.microsoft.com/office/2007/relationships/hdphoto" Target="../media/hdphoto1.wdp"/><Relationship Id="rId12" Type="http://schemas.openxmlformats.org/officeDocument/2006/relationships/image" Target="../media/image3.png"/><Relationship Id="rId2" Type="http://schemas.openxmlformats.org/officeDocument/2006/relationships/image" Target="../media/image41.png"/><Relationship Id="rId1" Type="http://schemas.openxmlformats.org/officeDocument/2006/relationships/slideLayout" Target="../slideLayouts/slideLayout2.xml"/><Relationship Id="rId6" Type="http://schemas.openxmlformats.org/officeDocument/2006/relationships/image" Target="../media/image1.png"/><Relationship Id="rId11" Type="http://schemas.microsoft.com/office/2007/relationships/hdphoto" Target="../media/hdphoto5.wdp"/><Relationship Id="rId5" Type="http://schemas.microsoft.com/office/2007/relationships/hdphoto" Target="../media/hdphoto15.wdp"/><Relationship Id="rId10" Type="http://schemas.openxmlformats.org/officeDocument/2006/relationships/image" Target="../media/image6.png"/><Relationship Id="rId4" Type="http://schemas.openxmlformats.org/officeDocument/2006/relationships/image" Target="../media/image39.png"/><Relationship Id="rId9" Type="http://schemas.microsoft.com/office/2007/relationships/hdphoto" Target="../media/hdphoto4.wdp"/><Relationship Id="rId14" Type="http://schemas.openxmlformats.org/officeDocument/2006/relationships/image" Target="../media/image42.png"/></Relationships>
</file>

<file path=ppt/slides/_rels/slide17.xml.rels><?xml version="1.0" encoding="UTF-8" standalone="yes"?>
<Relationships xmlns="http://schemas.openxmlformats.org/package/2006/relationships"><Relationship Id="rId8" Type="http://schemas.openxmlformats.org/officeDocument/2006/relationships/image" Target="../media/image5.png"/><Relationship Id="rId13" Type="http://schemas.microsoft.com/office/2007/relationships/hdphoto" Target="../media/hdphoto2.wdp"/><Relationship Id="rId3" Type="http://schemas.microsoft.com/office/2007/relationships/hdphoto" Target="../media/hdphoto17.wdp"/><Relationship Id="rId7" Type="http://schemas.microsoft.com/office/2007/relationships/hdphoto" Target="../media/hdphoto1.wdp"/><Relationship Id="rId12" Type="http://schemas.openxmlformats.org/officeDocument/2006/relationships/image" Target="../media/image3.png"/><Relationship Id="rId2" Type="http://schemas.openxmlformats.org/officeDocument/2006/relationships/image" Target="../media/image41.png"/><Relationship Id="rId1" Type="http://schemas.openxmlformats.org/officeDocument/2006/relationships/slideLayout" Target="../slideLayouts/slideLayout2.xml"/><Relationship Id="rId6" Type="http://schemas.openxmlformats.org/officeDocument/2006/relationships/image" Target="../media/image1.png"/><Relationship Id="rId11" Type="http://schemas.microsoft.com/office/2007/relationships/hdphoto" Target="../media/hdphoto5.wdp"/><Relationship Id="rId5" Type="http://schemas.microsoft.com/office/2007/relationships/hdphoto" Target="../media/hdphoto15.wdp"/><Relationship Id="rId10" Type="http://schemas.openxmlformats.org/officeDocument/2006/relationships/image" Target="../media/image6.png"/><Relationship Id="rId4" Type="http://schemas.openxmlformats.org/officeDocument/2006/relationships/image" Target="../media/image39.png"/><Relationship Id="rId9" Type="http://schemas.microsoft.com/office/2007/relationships/hdphoto" Target="../media/hdphoto4.wdp"/><Relationship Id="rId14" Type="http://schemas.openxmlformats.org/officeDocument/2006/relationships/image" Target="../media/image43.png"/></Relationships>
</file>

<file path=ppt/slides/_rels/slide18.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13" Type="http://schemas.microsoft.com/office/2007/relationships/hdphoto" Target="../media/hdphoto2.wdp"/><Relationship Id="rId3" Type="http://schemas.microsoft.com/office/2007/relationships/hdphoto" Target="../media/hdphoto3.wdp"/><Relationship Id="rId7" Type="http://schemas.microsoft.com/office/2007/relationships/hdphoto" Target="../media/hdphoto4.wdp"/><Relationship Id="rId12"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5.png"/><Relationship Id="rId11" Type="http://schemas.microsoft.com/office/2007/relationships/hdphoto" Target="../media/hdphoto6.wdp"/><Relationship Id="rId5" Type="http://schemas.microsoft.com/office/2007/relationships/hdphoto" Target="../media/hdphoto1.wdp"/><Relationship Id="rId10" Type="http://schemas.openxmlformats.org/officeDocument/2006/relationships/image" Target="../media/image7.png"/><Relationship Id="rId4" Type="http://schemas.openxmlformats.org/officeDocument/2006/relationships/image" Target="../media/image1.png"/><Relationship Id="rId9" Type="http://schemas.microsoft.com/office/2007/relationships/hdphoto" Target="../media/hdphoto5.wdp"/></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13" Type="http://schemas.microsoft.com/office/2007/relationships/hdphoto" Target="../media/hdphoto2.wdp"/><Relationship Id="rId3" Type="http://schemas.microsoft.com/office/2007/relationships/hdphoto" Target="../media/hdphoto7.wdp"/><Relationship Id="rId7" Type="http://schemas.microsoft.com/office/2007/relationships/hdphoto" Target="../media/hdphoto1.wdp"/><Relationship Id="rId12"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png"/><Relationship Id="rId11" Type="http://schemas.microsoft.com/office/2007/relationships/hdphoto" Target="../media/hdphoto5.wdp"/><Relationship Id="rId5" Type="http://schemas.microsoft.com/office/2007/relationships/hdphoto" Target="../media/hdphoto8.wdp"/><Relationship Id="rId15" Type="http://schemas.microsoft.com/office/2007/relationships/hdphoto" Target="../media/hdphoto9.wdp"/><Relationship Id="rId10" Type="http://schemas.openxmlformats.org/officeDocument/2006/relationships/image" Target="../media/image6.png"/><Relationship Id="rId4" Type="http://schemas.openxmlformats.org/officeDocument/2006/relationships/image" Target="../media/image9.png"/><Relationship Id="rId9" Type="http://schemas.microsoft.com/office/2007/relationships/hdphoto" Target="../media/hdphoto4.wdp"/><Relationship Id="rId14"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6.png"/><Relationship Id="rId7" Type="http://schemas.openxmlformats.org/officeDocument/2006/relationships/image" Target="../media/image5.png"/><Relationship Id="rId12"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Layout" Target="../slideLayouts/slideLayout2.xml"/><Relationship Id="rId6" Type="http://schemas.microsoft.com/office/2007/relationships/hdphoto" Target="../media/hdphoto1.wdp"/><Relationship Id="rId11" Type="http://schemas.openxmlformats.org/officeDocument/2006/relationships/image" Target="../media/image12.png"/><Relationship Id="rId5" Type="http://schemas.openxmlformats.org/officeDocument/2006/relationships/image" Target="../media/image1.png"/><Relationship Id="rId10" Type="http://schemas.microsoft.com/office/2007/relationships/hdphoto" Target="../media/hdphoto2.wdp"/><Relationship Id="rId4" Type="http://schemas.microsoft.com/office/2007/relationships/hdphoto" Target="../media/hdphoto5.wdp"/><Relationship Id="rId9"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image" Target="../media/image3.png"/><Relationship Id="rId3" Type="http://schemas.microsoft.com/office/2007/relationships/hdphoto" Target="../media/hdphoto5.wdp"/><Relationship Id="rId7" Type="http://schemas.microsoft.com/office/2007/relationships/hdphoto" Target="../media/hdphoto4.wdp"/><Relationship Id="rId12"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5.png"/><Relationship Id="rId5" Type="http://schemas.microsoft.com/office/2007/relationships/hdphoto" Target="../media/hdphoto1.wdp"/><Relationship Id="rId10" Type="http://schemas.openxmlformats.org/officeDocument/2006/relationships/image" Target="../media/image14.png"/><Relationship Id="rId4" Type="http://schemas.openxmlformats.org/officeDocument/2006/relationships/image" Target="../media/image1.png"/><Relationship Id="rId9" Type="http://schemas.microsoft.com/office/2007/relationships/hdphoto" Target="../media/hdphoto2.wdp"/></Relationships>
</file>

<file path=ppt/slides/_rels/slide6.xml.rels><?xml version="1.0" encoding="UTF-8" standalone="yes"?>
<Relationships xmlns="http://schemas.openxmlformats.org/package/2006/relationships"><Relationship Id="rId8" Type="http://schemas.openxmlformats.org/officeDocument/2006/relationships/image" Target="../media/image3.png"/><Relationship Id="rId3" Type="http://schemas.microsoft.com/office/2007/relationships/hdphoto" Target="../media/hdphoto5.wdp"/><Relationship Id="rId7" Type="http://schemas.microsoft.com/office/2007/relationships/hdphoto" Target="../media/hdphoto4.wdp"/><Relationship Id="rId12" Type="http://schemas.openxmlformats.org/officeDocument/2006/relationships/image" Target="../media/image19.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8.png"/><Relationship Id="rId5" Type="http://schemas.microsoft.com/office/2007/relationships/hdphoto" Target="../media/hdphoto1.wdp"/><Relationship Id="rId10" Type="http://schemas.openxmlformats.org/officeDocument/2006/relationships/image" Target="../media/image17.png"/><Relationship Id="rId4" Type="http://schemas.openxmlformats.org/officeDocument/2006/relationships/image" Target="../media/image1.png"/><Relationship Id="rId9" Type="http://schemas.microsoft.com/office/2007/relationships/hdphoto" Target="../media/hdphoto2.wdp"/></Relationships>
</file>

<file path=ppt/slides/_rels/slide7.xml.rels><?xml version="1.0" encoding="UTF-8" standalone="yes"?>
<Relationships xmlns="http://schemas.openxmlformats.org/package/2006/relationships"><Relationship Id="rId8" Type="http://schemas.openxmlformats.org/officeDocument/2006/relationships/image" Target="../media/image3.png"/><Relationship Id="rId13" Type="http://schemas.microsoft.com/office/2007/relationships/hdphoto" Target="../media/hdphoto11.wdp"/><Relationship Id="rId3" Type="http://schemas.microsoft.com/office/2007/relationships/hdphoto" Target="../media/hdphoto1.wdp"/><Relationship Id="rId7" Type="http://schemas.microsoft.com/office/2007/relationships/hdphoto" Target="../media/hdphoto5.wdp"/><Relationship Id="rId12"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6.png"/><Relationship Id="rId11" Type="http://schemas.microsoft.com/office/2007/relationships/hdphoto" Target="../media/hdphoto10.wdp"/><Relationship Id="rId5" Type="http://schemas.microsoft.com/office/2007/relationships/hdphoto" Target="../media/hdphoto4.wdp"/><Relationship Id="rId15" Type="http://schemas.openxmlformats.org/officeDocument/2006/relationships/image" Target="../media/image23.png"/><Relationship Id="rId10" Type="http://schemas.openxmlformats.org/officeDocument/2006/relationships/image" Target="../media/image20.png"/><Relationship Id="rId4" Type="http://schemas.openxmlformats.org/officeDocument/2006/relationships/image" Target="../media/image5.png"/><Relationship Id="rId9" Type="http://schemas.microsoft.com/office/2007/relationships/hdphoto" Target="../media/hdphoto2.wdp"/><Relationship Id="rId14" Type="http://schemas.openxmlformats.org/officeDocument/2006/relationships/image" Target="../media/image22.png"/></Relationships>
</file>

<file path=ppt/slides/_rels/slide8.xml.rels><?xml version="1.0" encoding="UTF-8" standalone="yes"?>
<Relationships xmlns="http://schemas.openxmlformats.org/package/2006/relationships"><Relationship Id="rId8" Type="http://schemas.openxmlformats.org/officeDocument/2006/relationships/image" Target="../media/image6.png"/><Relationship Id="rId13" Type="http://schemas.microsoft.com/office/2007/relationships/hdphoto" Target="../media/hdphoto10.wdp"/><Relationship Id="rId3" Type="http://schemas.microsoft.com/office/2007/relationships/hdphoto" Target="../media/hdphoto12.wdp"/><Relationship Id="rId7" Type="http://schemas.microsoft.com/office/2007/relationships/hdphoto" Target="../media/hdphoto4.wdp"/><Relationship Id="rId12" Type="http://schemas.openxmlformats.org/officeDocument/2006/relationships/image" Target="../media/image20.png"/><Relationship Id="rId17" Type="http://schemas.openxmlformats.org/officeDocument/2006/relationships/image" Target="../media/image28.png"/><Relationship Id="rId2" Type="http://schemas.openxmlformats.org/officeDocument/2006/relationships/image" Target="../media/image24.png"/><Relationship Id="rId16" Type="http://schemas.openxmlformats.org/officeDocument/2006/relationships/image" Target="../media/image27.jpeg"/><Relationship Id="rId1" Type="http://schemas.openxmlformats.org/officeDocument/2006/relationships/slideLayout" Target="../slideLayouts/slideLayout2.xml"/><Relationship Id="rId6" Type="http://schemas.openxmlformats.org/officeDocument/2006/relationships/image" Target="../media/image5.png"/><Relationship Id="rId11" Type="http://schemas.microsoft.com/office/2007/relationships/hdphoto" Target="../media/hdphoto2.wdp"/><Relationship Id="rId5" Type="http://schemas.microsoft.com/office/2007/relationships/hdphoto" Target="../media/hdphoto1.wdp"/><Relationship Id="rId15" Type="http://schemas.openxmlformats.org/officeDocument/2006/relationships/image" Target="../media/image26.jpeg"/><Relationship Id="rId10" Type="http://schemas.openxmlformats.org/officeDocument/2006/relationships/image" Target="../media/image3.png"/><Relationship Id="rId4" Type="http://schemas.openxmlformats.org/officeDocument/2006/relationships/image" Target="../media/image1.png"/><Relationship Id="rId9" Type="http://schemas.microsoft.com/office/2007/relationships/hdphoto" Target="../media/hdphoto5.wdp"/><Relationship Id="rId14" Type="http://schemas.openxmlformats.org/officeDocument/2006/relationships/image" Target="../media/image25.png"/></Relationships>
</file>

<file path=ppt/slides/_rels/slide9.xml.rels><?xml version="1.0" encoding="UTF-8" standalone="yes"?>
<Relationships xmlns="http://schemas.openxmlformats.org/package/2006/relationships"><Relationship Id="rId8" Type="http://schemas.openxmlformats.org/officeDocument/2006/relationships/image" Target="../media/image6.png"/><Relationship Id="rId3" Type="http://schemas.microsoft.com/office/2007/relationships/hdphoto" Target="../media/hdphoto1.wdp"/><Relationship Id="rId7" Type="http://schemas.microsoft.com/office/2007/relationships/hdphoto" Target="../media/hdphoto2.wdp"/><Relationship Id="rId12" Type="http://schemas.openxmlformats.org/officeDocument/2006/relationships/image" Target="../media/image30.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3.png"/><Relationship Id="rId11" Type="http://schemas.microsoft.com/office/2007/relationships/hdphoto" Target="../media/hdphoto13.wdp"/><Relationship Id="rId5" Type="http://schemas.microsoft.com/office/2007/relationships/hdphoto" Target="../media/hdphoto4.wdp"/><Relationship Id="rId10" Type="http://schemas.openxmlformats.org/officeDocument/2006/relationships/image" Target="../media/image29.png"/><Relationship Id="rId4" Type="http://schemas.openxmlformats.org/officeDocument/2006/relationships/image" Target="../media/image5.png"/><Relationship Id="rId9" Type="http://schemas.microsoft.com/office/2007/relationships/hdphoto" Target="../media/hdphoto5.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rcRect l="33716" t="72024" r="18568" b="15674"/>
          <a:stretch/>
        </p:blipFill>
        <p:spPr bwMode="auto">
          <a:xfrm>
            <a:off x="110836" y="5661247"/>
            <a:ext cx="9033164" cy="11967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descr="Resultado de imagen para fondo verde con hoja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0476"/>
            <a:ext cx="9144000" cy="5691723"/>
          </a:xfrm>
          <a:prstGeom prst="rect">
            <a:avLst/>
          </a:prstGeom>
          <a:noFill/>
          <a:extLst>
            <a:ext uri="{909E8E84-426E-40DD-AFC4-6F175D3DCCD1}">
              <a14:hiddenFill xmlns:a14="http://schemas.microsoft.com/office/drawing/2010/main">
                <a:solidFill>
                  <a:srgbClr val="FFFFFF"/>
                </a:solidFill>
              </a14:hiddenFill>
            </a:ext>
          </a:extLst>
        </p:spPr>
      </p:pic>
      <p:sp>
        <p:nvSpPr>
          <p:cNvPr id="4" name="3 Cheurón"/>
          <p:cNvSpPr/>
          <p:nvPr/>
        </p:nvSpPr>
        <p:spPr>
          <a:xfrm>
            <a:off x="8676456" y="6259622"/>
            <a:ext cx="405497" cy="481745"/>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solidFill>
                <a:schemeClr val="tx1"/>
              </a:solidFill>
            </a:endParaRPr>
          </a:p>
        </p:txBody>
      </p:sp>
      <p:sp>
        <p:nvSpPr>
          <p:cNvPr id="7" name="6 Cheurón"/>
          <p:cNvSpPr/>
          <p:nvPr/>
        </p:nvSpPr>
        <p:spPr>
          <a:xfrm>
            <a:off x="8316416" y="6259623"/>
            <a:ext cx="405497" cy="481745"/>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solidFill>
                <a:schemeClr val="tx1"/>
              </a:solidFill>
            </a:endParaRPr>
          </a:p>
        </p:txBody>
      </p:sp>
      <p:sp>
        <p:nvSpPr>
          <p:cNvPr id="8" name="7 Cheurón"/>
          <p:cNvSpPr/>
          <p:nvPr/>
        </p:nvSpPr>
        <p:spPr>
          <a:xfrm>
            <a:off x="7982927" y="6259623"/>
            <a:ext cx="405497" cy="481745"/>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solidFill>
                <a:schemeClr val="tx1"/>
              </a:solidFill>
            </a:endParaRPr>
          </a:p>
        </p:txBody>
      </p:sp>
      <p:sp>
        <p:nvSpPr>
          <p:cNvPr id="9" name="8 Cheurón"/>
          <p:cNvSpPr/>
          <p:nvPr/>
        </p:nvSpPr>
        <p:spPr>
          <a:xfrm flipH="1">
            <a:off x="1187625" y="6376255"/>
            <a:ext cx="504056" cy="481745"/>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solidFill>
                <a:schemeClr val="tx1"/>
              </a:solidFill>
            </a:endParaRPr>
          </a:p>
        </p:txBody>
      </p:sp>
      <p:sp>
        <p:nvSpPr>
          <p:cNvPr id="10" name="9 Cheurón"/>
          <p:cNvSpPr/>
          <p:nvPr/>
        </p:nvSpPr>
        <p:spPr>
          <a:xfrm flipH="1">
            <a:off x="1619672" y="6381328"/>
            <a:ext cx="504056" cy="481745"/>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solidFill>
                <a:schemeClr val="tx1"/>
              </a:solidFill>
            </a:endParaRPr>
          </a:p>
        </p:txBody>
      </p:sp>
      <p:sp>
        <p:nvSpPr>
          <p:cNvPr id="6" name="5 CuadroTexto"/>
          <p:cNvSpPr txBox="1"/>
          <p:nvPr/>
        </p:nvSpPr>
        <p:spPr>
          <a:xfrm>
            <a:off x="1426378" y="171217"/>
            <a:ext cx="6746022" cy="1238544"/>
          </a:xfrm>
          <a:prstGeom prst="rect">
            <a:avLst/>
          </a:prstGeom>
          <a:noFill/>
        </p:spPr>
        <p:txBody>
          <a:bodyPr wrap="square" rtlCol="0">
            <a:spAutoFit/>
          </a:bodyPr>
          <a:lstStyle/>
          <a:p>
            <a:pPr algn="ctr" rtl="0">
              <a:lnSpc>
                <a:spcPct val="108000"/>
              </a:lnSpc>
            </a:pPr>
            <a:r>
              <a:rPr lang="es-ES" sz="1400" dirty="0">
                <a:effectLst/>
                <a:latin typeface="Arial" panose="020B0604020202020204" pitchFamily="34" charset="0"/>
                <a:cs typeface="Arial" panose="020B0604020202020204" pitchFamily="34" charset="0"/>
              </a:rPr>
              <a:t>UNIVERSIDAD NACIONAL EXPERIMENTAL DE GUAYANA</a:t>
            </a:r>
            <a:endParaRPr lang="es-VE" sz="1400" dirty="0">
              <a:effectLst/>
              <a:latin typeface="Arial" panose="020B0604020202020204" pitchFamily="34" charset="0"/>
              <a:cs typeface="Arial" panose="020B0604020202020204" pitchFamily="34" charset="0"/>
            </a:endParaRPr>
          </a:p>
          <a:p>
            <a:pPr algn="ctr" rtl="0">
              <a:lnSpc>
                <a:spcPct val="108000"/>
              </a:lnSpc>
            </a:pPr>
            <a:r>
              <a:rPr lang="es-ES" sz="1400" dirty="0">
                <a:effectLst/>
                <a:latin typeface="Arial" panose="020B0604020202020204" pitchFamily="34" charset="0"/>
                <a:cs typeface="Arial" panose="020B0604020202020204" pitchFamily="34" charset="0"/>
              </a:rPr>
              <a:t>VICERRECTORADO ACÁDEMICO</a:t>
            </a:r>
            <a:endParaRPr lang="es-VE" sz="1400" dirty="0">
              <a:effectLst/>
              <a:latin typeface="Arial" panose="020B0604020202020204" pitchFamily="34" charset="0"/>
              <a:cs typeface="Arial" panose="020B0604020202020204" pitchFamily="34" charset="0"/>
            </a:endParaRPr>
          </a:p>
          <a:p>
            <a:pPr algn="ctr" rtl="0">
              <a:lnSpc>
                <a:spcPct val="108000"/>
              </a:lnSpc>
            </a:pPr>
            <a:r>
              <a:rPr lang="es-ES" sz="1400" dirty="0">
                <a:effectLst/>
                <a:latin typeface="Arial" panose="020B0604020202020204" pitchFamily="34" charset="0"/>
                <a:cs typeface="Arial" panose="020B0604020202020204" pitchFamily="34" charset="0"/>
              </a:rPr>
              <a:t>COORDINACIÓN GENERAL DE PREGRADO</a:t>
            </a:r>
            <a:endParaRPr lang="es-VE" sz="1400" dirty="0">
              <a:effectLst/>
              <a:latin typeface="Arial" panose="020B0604020202020204" pitchFamily="34" charset="0"/>
              <a:cs typeface="Arial" panose="020B0604020202020204" pitchFamily="34" charset="0"/>
            </a:endParaRPr>
          </a:p>
          <a:p>
            <a:pPr algn="ctr" rtl="0">
              <a:lnSpc>
                <a:spcPct val="108000"/>
              </a:lnSpc>
            </a:pPr>
            <a:r>
              <a:rPr lang="es-ES" sz="1400" dirty="0">
                <a:effectLst/>
                <a:latin typeface="Arial" panose="020B0604020202020204" pitchFamily="34" charset="0"/>
                <a:cs typeface="Arial" panose="020B0604020202020204" pitchFamily="34" charset="0"/>
              </a:rPr>
              <a:t>ASIGNATURA: INGENIERÍA DE AMBIENTE</a:t>
            </a:r>
            <a:endParaRPr lang="es-VE" sz="1400" dirty="0">
              <a:effectLst/>
              <a:latin typeface="Arial" panose="020B0604020202020204" pitchFamily="34" charset="0"/>
              <a:cs typeface="Arial" panose="020B0604020202020204" pitchFamily="34" charset="0"/>
            </a:endParaRPr>
          </a:p>
          <a:p>
            <a:pPr algn="ctr"/>
            <a:endParaRPr lang="es-VE" sz="1400" b="1" dirty="0">
              <a:latin typeface="Times New Roman" panose="02020603050405020304" pitchFamily="18" charset="0"/>
              <a:cs typeface="Times New Roman" panose="02020603050405020304" pitchFamily="18" charset="0"/>
            </a:endParaRPr>
          </a:p>
        </p:txBody>
      </p:sp>
      <p:pic>
        <p:nvPicPr>
          <p:cNvPr id="12" name="Picture 2" descr="F:\NAOMI BRITO PASANTIA\IMAGENES LOGOS\UNEG.png"/>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827584" y="188640"/>
            <a:ext cx="799764" cy="799764"/>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sp>
        <p:nvSpPr>
          <p:cNvPr id="13" name="12 CuadroTexto"/>
          <p:cNvSpPr txBox="1"/>
          <p:nvPr/>
        </p:nvSpPr>
        <p:spPr>
          <a:xfrm>
            <a:off x="81314" y="5785727"/>
            <a:ext cx="2016224" cy="523220"/>
          </a:xfrm>
          <a:prstGeom prst="rect">
            <a:avLst/>
          </a:prstGeom>
          <a:noFill/>
        </p:spPr>
        <p:txBody>
          <a:bodyPr wrap="square" rtlCol="0">
            <a:spAutoFit/>
          </a:bodyPr>
          <a:lstStyle/>
          <a:p>
            <a:pPr algn="just"/>
            <a:r>
              <a:rPr lang="es-VE" sz="1400" b="1" dirty="0">
                <a:latin typeface="Arial" panose="020B0604020202020204" pitchFamily="34" charset="0"/>
                <a:cs typeface="Arial" panose="020B0604020202020204" pitchFamily="34" charset="0"/>
              </a:rPr>
              <a:t>Profesora:</a:t>
            </a:r>
            <a:endParaRPr lang="es-VE" sz="1400" dirty="0">
              <a:latin typeface="Arial" panose="020B0604020202020204" pitchFamily="34" charset="0"/>
              <a:cs typeface="Arial" panose="020B0604020202020204" pitchFamily="34" charset="0"/>
            </a:endParaRPr>
          </a:p>
          <a:p>
            <a:pPr algn="just"/>
            <a:r>
              <a:rPr lang="es-VE" sz="1400" dirty="0">
                <a:latin typeface="Arial" panose="020B0604020202020204" pitchFamily="34" charset="0"/>
                <a:cs typeface="Arial" panose="020B0604020202020204" pitchFamily="34" charset="0"/>
              </a:rPr>
              <a:t>Ing. Arlenis Crespo</a:t>
            </a:r>
          </a:p>
        </p:txBody>
      </p:sp>
      <p:sp>
        <p:nvSpPr>
          <p:cNvPr id="14" name="13 CuadroTexto"/>
          <p:cNvSpPr txBox="1"/>
          <p:nvPr/>
        </p:nvSpPr>
        <p:spPr>
          <a:xfrm>
            <a:off x="76697" y="4524842"/>
            <a:ext cx="3312368" cy="1415772"/>
          </a:xfrm>
          <a:prstGeom prst="rect">
            <a:avLst/>
          </a:prstGeom>
          <a:noFill/>
        </p:spPr>
        <p:txBody>
          <a:bodyPr wrap="square" rtlCol="0">
            <a:spAutoFit/>
          </a:bodyPr>
          <a:lstStyle/>
          <a:p>
            <a:r>
              <a:rPr lang="es-VE" sz="1400" b="1" dirty="0">
                <a:latin typeface="Arial" panose="020B0604020202020204" pitchFamily="34" charset="0"/>
                <a:cs typeface="Arial" panose="020B0604020202020204" pitchFamily="34" charset="0"/>
              </a:rPr>
              <a:t>Autor</a:t>
            </a:r>
            <a:r>
              <a:rPr lang="es-VE" sz="1400" b="1" dirty="0">
                <a:latin typeface="Times New Roman" panose="02020603050405020304" pitchFamily="18" charset="0"/>
                <a:cs typeface="Times New Roman" panose="02020603050405020304" pitchFamily="18" charset="0"/>
              </a:rPr>
              <a:t>:</a:t>
            </a:r>
          </a:p>
          <a:p>
            <a:r>
              <a:rPr lang="es-US" sz="1400" dirty="0">
                <a:latin typeface="Arial" panose="020B0604020202020204" pitchFamily="34" charset="0"/>
                <a:cs typeface="Arial" panose="020B0604020202020204" pitchFamily="34" charset="0"/>
              </a:rPr>
              <a:t>Brayan Pérez</a:t>
            </a:r>
          </a:p>
          <a:p>
            <a:r>
              <a:rPr lang="es-US" sz="1400" dirty="0">
                <a:latin typeface="Arial" panose="020B0604020202020204" pitchFamily="34" charset="0"/>
                <a:cs typeface="Arial" panose="020B0604020202020204" pitchFamily="34" charset="0"/>
              </a:rPr>
              <a:t>C.I: 30001060</a:t>
            </a:r>
          </a:p>
          <a:p>
            <a:r>
              <a:rPr lang="es-US" sz="1400" dirty="0">
                <a:latin typeface="Arial" panose="020B0604020202020204" pitchFamily="34" charset="0"/>
                <a:cs typeface="Arial" panose="020B0604020202020204" pitchFamily="34" charset="0"/>
              </a:rPr>
              <a:t>Ricardo Aguilera</a:t>
            </a:r>
          </a:p>
          <a:p>
            <a:r>
              <a:rPr lang="es-US" sz="1400" dirty="0">
                <a:latin typeface="Arial" panose="020B0604020202020204" pitchFamily="34" charset="0"/>
                <a:cs typeface="Arial" panose="020B0604020202020204" pitchFamily="34" charset="0"/>
              </a:rPr>
              <a:t>C.I: 30916040</a:t>
            </a:r>
          </a:p>
          <a:p>
            <a:endParaRPr lang="es-VE" sz="1400" dirty="0">
              <a:latin typeface="Times New Roman" panose="02020603050405020304" pitchFamily="18" charset="0"/>
              <a:cs typeface="Times New Roman" panose="02020603050405020304" pitchFamily="18" charset="0"/>
            </a:endParaRPr>
          </a:p>
        </p:txBody>
      </p:sp>
      <p:sp>
        <p:nvSpPr>
          <p:cNvPr id="19" name="18 Forma libre"/>
          <p:cNvSpPr/>
          <p:nvPr/>
        </p:nvSpPr>
        <p:spPr>
          <a:xfrm>
            <a:off x="188892" y="1357745"/>
            <a:ext cx="2817544" cy="3422073"/>
          </a:xfrm>
          <a:custGeom>
            <a:avLst/>
            <a:gdLst>
              <a:gd name="connsiteX0" fmla="*/ 1154999 w 2817544"/>
              <a:gd name="connsiteY0" fmla="*/ 0 h 3422073"/>
              <a:gd name="connsiteX1" fmla="*/ 5072 w 2817544"/>
              <a:gd name="connsiteY1" fmla="*/ 1108364 h 3422073"/>
              <a:gd name="connsiteX2" fmla="*/ 711653 w 2817544"/>
              <a:gd name="connsiteY2" fmla="*/ 1787237 h 3422073"/>
              <a:gd name="connsiteX3" fmla="*/ 143617 w 2817544"/>
              <a:gd name="connsiteY3" fmla="*/ 2632364 h 3422073"/>
              <a:gd name="connsiteX4" fmla="*/ 2166381 w 2817544"/>
              <a:gd name="connsiteY4" fmla="*/ 2369128 h 3422073"/>
              <a:gd name="connsiteX5" fmla="*/ 1515217 w 2817544"/>
              <a:gd name="connsiteY5" fmla="*/ 3075710 h 3422073"/>
              <a:gd name="connsiteX6" fmla="*/ 2817544 w 2817544"/>
              <a:gd name="connsiteY6" fmla="*/ 3422073 h 3422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17544" h="3422073">
                <a:moveTo>
                  <a:pt x="1154999" y="0"/>
                </a:moveTo>
                <a:cubicBezTo>
                  <a:pt x="616981" y="405245"/>
                  <a:pt x="78963" y="810491"/>
                  <a:pt x="5072" y="1108364"/>
                </a:cubicBezTo>
                <a:cubicBezTo>
                  <a:pt x="-68819" y="1406237"/>
                  <a:pt x="688562" y="1533237"/>
                  <a:pt x="711653" y="1787237"/>
                </a:cubicBezTo>
                <a:cubicBezTo>
                  <a:pt x="734744" y="2041237"/>
                  <a:pt x="-98838" y="2535382"/>
                  <a:pt x="143617" y="2632364"/>
                </a:cubicBezTo>
                <a:cubicBezTo>
                  <a:pt x="386072" y="2729346"/>
                  <a:pt x="1937781" y="2295237"/>
                  <a:pt x="2166381" y="2369128"/>
                </a:cubicBezTo>
                <a:cubicBezTo>
                  <a:pt x="2394981" y="2443019"/>
                  <a:pt x="1406690" y="2900219"/>
                  <a:pt x="1515217" y="3075710"/>
                </a:cubicBezTo>
                <a:cubicBezTo>
                  <a:pt x="1623744" y="3251201"/>
                  <a:pt x="2220644" y="3336637"/>
                  <a:pt x="2817544" y="3422073"/>
                </a:cubicBezTo>
              </a:path>
            </a:pathLst>
          </a:custGeom>
          <a:noFill/>
          <a:ln w="28575">
            <a:solidFill>
              <a:srgbClr val="18650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17" name="16 Elipse"/>
          <p:cNvSpPr/>
          <p:nvPr/>
        </p:nvSpPr>
        <p:spPr>
          <a:xfrm>
            <a:off x="3001100" y="3740347"/>
            <a:ext cx="6035396" cy="1992909"/>
          </a:xfrm>
          <a:prstGeom prst="ellipse">
            <a:avLst/>
          </a:prstGeom>
          <a:noFill/>
          <a:ln w="28575">
            <a:solidFill>
              <a:srgbClr val="18650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11" name="10 CuadroTexto"/>
          <p:cNvSpPr txBox="1"/>
          <p:nvPr/>
        </p:nvSpPr>
        <p:spPr>
          <a:xfrm>
            <a:off x="3501186" y="4231950"/>
            <a:ext cx="5040559" cy="1200329"/>
          </a:xfrm>
          <a:prstGeom prst="rect">
            <a:avLst/>
          </a:prstGeom>
          <a:noFill/>
        </p:spPr>
        <p:txBody>
          <a:bodyPr wrap="square" rtlCol="0">
            <a:spAutoFit/>
          </a:bodyPr>
          <a:lstStyle/>
          <a:p>
            <a:pPr algn="ctr"/>
            <a:r>
              <a:rPr lang="es-US" sz="2400" b="1" dirty="0">
                <a:effectLst>
                  <a:glow rad="101600">
                    <a:schemeClr val="accent3">
                      <a:lumMod val="50000"/>
                      <a:alpha val="60000"/>
                    </a:schemeClr>
                  </a:glow>
                  <a:reflection blurRad="6350" stA="60000" endA="900" endPos="58000" dir="5400000" sy="-100000" algn="bl" rotWithShape="0"/>
                </a:effectLst>
                <a:latin typeface="Arial Black" panose="020B0A04020102020204" pitchFamily="34" charset="0"/>
                <a:cs typeface="Arial" panose="020B0604020202020204" pitchFamily="34" charset="0"/>
              </a:rPr>
              <a:t>PRINCIPIOS DE LA ECOLOGÍA</a:t>
            </a:r>
            <a:endParaRPr lang="es-ES" sz="2400" b="1" dirty="0">
              <a:effectLst>
                <a:glow rad="101600">
                  <a:schemeClr val="accent3">
                    <a:lumMod val="50000"/>
                    <a:alpha val="60000"/>
                  </a:schemeClr>
                </a:glow>
                <a:reflection blurRad="6350" stA="60000" endA="900" endPos="58000" dir="5400000" sy="-100000" algn="bl" rotWithShape="0"/>
              </a:effectLst>
              <a:latin typeface="Arial Black" panose="020B0A04020102020204" pitchFamily="34" charset="0"/>
              <a:cs typeface="Arial" panose="020B0604020202020204" pitchFamily="34" charset="0"/>
            </a:endParaRPr>
          </a:p>
          <a:p>
            <a:pPr algn="ctr"/>
            <a:endParaRPr lang="es-VE" sz="2400" dirty="0">
              <a:effectLst>
                <a:glow rad="101600">
                  <a:schemeClr val="accent3">
                    <a:lumMod val="50000"/>
                    <a:alpha val="60000"/>
                  </a:schemeClr>
                </a:glow>
                <a:reflection blurRad="6350" stA="60000" endA="900" endPos="58000" dir="5400000" sy="-100000" algn="bl" rotWithShape="0"/>
              </a:effectLst>
              <a:latin typeface="Times New Roman" panose="02020603050405020304" pitchFamily="18" charset="0"/>
              <a:cs typeface="Times New Roman" panose="02020603050405020304" pitchFamily="18" charset="0"/>
            </a:endParaRPr>
          </a:p>
        </p:txBody>
      </p:sp>
      <p:sp>
        <p:nvSpPr>
          <p:cNvPr id="25" name="24 Rectángulo"/>
          <p:cNvSpPr/>
          <p:nvPr/>
        </p:nvSpPr>
        <p:spPr>
          <a:xfrm>
            <a:off x="2857244" y="6372035"/>
            <a:ext cx="3679212" cy="369332"/>
          </a:xfrm>
          <a:prstGeom prst="rect">
            <a:avLst/>
          </a:prstGeom>
        </p:spPr>
        <p:txBody>
          <a:bodyPr wrap="none">
            <a:spAutoFit/>
          </a:bodyPr>
          <a:lstStyle/>
          <a:p>
            <a:r>
              <a:rPr lang="es-VE" dirty="0">
                <a:latin typeface="Times New Roman" pitchFamily="18" charset="0"/>
                <a:cs typeface="Times New Roman" pitchFamily="18" charset="0"/>
              </a:rPr>
              <a:t>Ciudad Guayana, Diciembre del 2024</a:t>
            </a:r>
          </a:p>
        </p:txBody>
      </p:sp>
    </p:spTree>
    <p:extLst>
      <p:ext uri="{BB962C8B-B14F-4D97-AF65-F5344CB8AC3E}">
        <p14:creationId xmlns:p14="http://schemas.microsoft.com/office/powerpoint/2010/main" val="35372335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E81A8D-8825-A2F7-88EE-A6B972DA09C0}"/>
            </a:ext>
          </a:extLst>
        </p:cNvPr>
        <p:cNvGrpSpPr/>
        <p:nvPr/>
      </p:nvGrpSpPr>
      <p:grpSpPr>
        <a:xfrm>
          <a:off x="0" y="0"/>
          <a:ext cx="0" cy="0"/>
          <a:chOff x="0" y="0"/>
          <a:chExt cx="0" cy="0"/>
        </a:xfrm>
      </p:grpSpPr>
      <p:pic>
        <p:nvPicPr>
          <p:cNvPr id="10" name="Picture 2" descr="Resultado de imagen para fondo verde con hojas">
            <a:extLst>
              <a:ext uri="{FF2B5EF4-FFF2-40B4-BE49-F238E27FC236}">
                <a16:creationId xmlns:a16="http://schemas.microsoft.com/office/drawing/2014/main" id="{56DF5062-8900-8467-5AD1-3CBB9812A887}"/>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0" b="35286" l="10429" r="100000"/>
                    </a14:imgEffect>
                  </a14:imgLayer>
                </a14:imgProps>
              </a:ext>
              <a:ext uri="{28A0092B-C50C-407E-A947-70E740481C1C}">
                <a14:useLocalDpi xmlns:a14="http://schemas.microsoft.com/office/drawing/2010/main" val="0"/>
              </a:ext>
            </a:extLst>
          </a:blip>
          <a:srcRect l="9243" b="60711"/>
          <a:stretch/>
        </p:blipFill>
        <p:spPr bwMode="auto">
          <a:xfrm rot="16200000">
            <a:off x="-475636" y="469597"/>
            <a:ext cx="2930986" cy="1979710"/>
          </a:xfrm>
          <a:prstGeom prst="rect">
            <a:avLst/>
          </a:prstGeom>
          <a:noFill/>
          <a:extLst>
            <a:ext uri="{909E8E84-426E-40DD-AFC4-6F175D3DCCD1}">
              <a14:hiddenFill xmlns:a14="http://schemas.microsoft.com/office/drawing/2010/main">
                <a:solidFill>
                  <a:srgbClr val="FFFFFF"/>
                </a:solidFill>
              </a14:hiddenFill>
            </a:ext>
          </a:extLst>
        </p:spPr>
      </p:pic>
      <p:pic>
        <p:nvPicPr>
          <p:cNvPr id="11" name="Imagen 10">
            <a:extLst>
              <a:ext uri="{FF2B5EF4-FFF2-40B4-BE49-F238E27FC236}">
                <a16:creationId xmlns:a16="http://schemas.microsoft.com/office/drawing/2014/main" id="{932EC946-B3B8-E6DE-F5B4-DD72CD788CBD}"/>
              </a:ext>
            </a:extLst>
          </p:cNvPr>
          <p:cNvPicPr>
            <a:picLocks noChangeAspect="1"/>
          </p:cNvPicPr>
          <p:nvPr/>
        </p:nvPicPr>
        <p:blipFill>
          <a:blip r:embed="rId4"/>
          <a:stretch>
            <a:fillRect/>
          </a:stretch>
        </p:blipFill>
        <p:spPr>
          <a:xfrm>
            <a:off x="202466" y="1621910"/>
            <a:ext cx="7226900" cy="3750920"/>
          </a:xfrm>
          <a:prstGeom prst="rect">
            <a:avLst/>
          </a:prstGeom>
        </p:spPr>
      </p:pic>
      <p:sp>
        <p:nvSpPr>
          <p:cNvPr id="14" name="13 Paralelogramo">
            <a:extLst>
              <a:ext uri="{FF2B5EF4-FFF2-40B4-BE49-F238E27FC236}">
                <a16:creationId xmlns:a16="http://schemas.microsoft.com/office/drawing/2014/main" id="{861A9D80-103D-4D80-4750-977B4A0EEC58}"/>
              </a:ext>
            </a:extLst>
          </p:cNvPr>
          <p:cNvSpPr/>
          <p:nvPr/>
        </p:nvSpPr>
        <p:spPr>
          <a:xfrm>
            <a:off x="3059833" y="188640"/>
            <a:ext cx="3600400" cy="792088"/>
          </a:xfrm>
          <a:prstGeom prst="parallelogram">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15" name="14 Cheurón">
            <a:extLst>
              <a:ext uri="{FF2B5EF4-FFF2-40B4-BE49-F238E27FC236}">
                <a16:creationId xmlns:a16="http://schemas.microsoft.com/office/drawing/2014/main" id="{3C196D63-0DDF-5A4A-297E-FEF6C63647F0}"/>
              </a:ext>
            </a:extLst>
          </p:cNvPr>
          <p:cNvSpPr/>
          <p:nvPr/>
        </p:nvSpPr>
        <p:spPr>
          <a:xfrm flipH="1">
            <a:off x="6099538" y="551629"/>
            <a:ext cx="504056" cy="481745"/>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solidFill>
                <a:schemeClr val="tx1"/>
              </a:solidFill>
            </a:endParaRPr>
          </a:p>
        </p:txBody>
      </p:sp>
      <p:sp>
        <p:nvSpPr>
          <p:cNvPr id="16" name="15 Cheurón">
            <a:extLst>
              <a:ext uri="{FF2B5EF4-FFF2-40B4-BE49-F238E27FC236}">
                <a16:creationId xmlns:a16="http://schemas.microsoft.com/office/drawing/2014/main" id="{DF9C9487-319E-71BE-37E4-ECAD6D91FD84}"/>
              </a:ext>
            </a:extLst>
          </p:cNvPr>
          <p:cNvSpPr/>
          <p:nvPr/>
        </p:nvSpPr>
        <p:spPr>
          <a:xfrm flipH="1">
            <a:off x="5610673" y="534033"/>
            <a:ext cx="504056" cy="481745"/>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solidFill>
                <a:schemeClr val="tx1"/>
              </a:solidFill>
            </a:endParaRPr>
          </a:p>
        </p:txBody>
      </p:sp>
      <p:pic>
        <p:nvPicPr>
          <p:cNvPr id="4" name="Picture 2">
            <a:extLst>
              <a:ext uri="{FF2B5EF4-FFF2-40B4-BE49-F238E27FC236}">
                <a16:creationId xmlns:a16="http://schemas.microsoft.com/office/drawing/2014/main" id="{B62C198D-5D2B-BE3B-2BD2-998CE377B44C}"/>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artisticPastelsSmooth/>
                    </a14:imgEffect>
                  </a14:imgLayer>
                </a14:imgProps>
              </a:ext>
              <a:ext uri="{28A0092B-C50C-407E-A947-70E740481C1C}">
                <a14:useLocalDpi xmlns:a14="http://schemas.microsoft.com/office/drawing/2010/main" val="0"/>
              </a:ext>
            </a:extLst>
          </a:blip>
          <a:srcRect l="33716" t="72024" r="18568" b="15674"/>
          <a:stretch/>
        </p:blipFill>
        <p:spPr bwMode="auto">
          <a:xfrm>
            <a:off x="110836" y="5661247"/>
            <a:ext cx="9033164" cy="11967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heurón">
            <a:extLst>
              <a:ext uri="{FF2B5EF4-FFF2-40B4-BE49-F238E27FC236}">
                <a16:creationId xmlns:a16="http://schemas.microsoft.com/office/drawing/2014/main" id="{F3598B31-D40A-4EB5-7DC7-49FFADD8C25E}"/>
              </a:ext>
            </a:extLst>
          </p:cNvPr>
          <p:cNvSpPr/>
          <p:nvPr/>
        </p:nvSpPr>
        <p:spPr>
          <a:xfrm>
            <a:off x="8676456" y="6259622"/>
            <a:ext cx="405497" cy="481745"/>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solidFill>
                <a:schemeClr val="tx1"/>
              </a:solidFill>
            </a:endParaRPr>
          </a:p>
        </p:txBody>
      </p:sp>
      <p:sp>
        <p:nvSpPr>
          <p:cNvPr id="6" name="5 Cheurón">
            <a:extLst>
              <a:ext uri="{FF2B5EF4-FFF2-40B4-BE49-F238E27FC236}">
                <a16:creationId xmlns:a16="http://schemas.microsoft.com/office/drawing/2014/main" id="{FAF9828B-AC66-F554-B2BD-F8ED98A4E25D}"/>
              </a:ext>
            </a:extLst>
          </p:cNvPr>
          <p:cNvSpPr/>
          <p:nvPr/>
        </p:nvSpPr>
        <p:spPr>
          <a:xfrm>
            <a:off x="8316416" y="6259623"/>
            <a:ext cx="405497" cy="481745"/>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solidFill>
                <a:schemeClr val="tx1"/>
              </a:solidFill>
            </a:endParaRPr>
          </a:p>
        </p:txBody>
      </p:sp>
      <p:sp>
        <p:nvSpPr>
          <p:cNvPr id="7" name="6 Cheurón">
            <a:extLst>
              <a:ext uri="{FF2B5EF4-FFF2-40B4-BE49-F238E27FC236}">
                <a16:creationId xmlns:a16="http://schemas.microsoft.com/office/drawing/2014/main" id="{DF3CB037-5CBE-EBEE-C64C-2D0EF87B7DF6}"/>
              </a:ext>
            </a:extLst>
          </p:cNvPr>
          <p:cNvSpPr/>
          <p:nvPr/>
        </p:nvSpPr>
        <p:spPr>
          <a:xfrm>
            <a:off x="7982927" y="6259623"/>
            <a:ext cx="405497" cy="481745"/>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solidFill>
                <a:schemeClr val="tx1"/>
              </a:solidFill>
            </a:endParaRPr>
          </a:p>
        </p:txBody>
      </p:sp>
      <p:sp>
        <p:nvSpPr>
          <p:cNvPr id="8" name="7 Cheurón">
            <a:extLst>
              <a:ext uri="{FF2B5EF4-FFF2-40B4-BE49-F238E27FC236}">
                <a16:creationId xmlns:a16="http://schemas.microsoft.com/office/drawing/2014/main" id="{84360B12-E01F-2ED3-C5CE-A3E992A66C96}"/>
              </a:ext>
            </a:extLst>
          </p:cNvPr>
          <p:cNvSpPr/>
          <p:nvPr/>
        </p:nvSpPr>
        <p:spPr>
          <a:xfrm flipH="1">
            <a:off x="1187625" y="6376255"/>
            <a:ext cx="504056" cy="481745"/>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solidFill>
                <a:schemeClr val="tx1"/>
              </a:solidFill>
            </a:endParaRPr>
          </a:p>
        </p:txBody>
      </p:sp>
      <p:sp>
        <p:nvSpPr>
          <p:cNvPr id="9" name="8 Cheurón">
            <a:extLst>
              <a:ext uri="{FF2B5EF4-FFF2-40B4-BE49-F238E27FC236}">
                <a16:creationId xmlns:a16="http://schemas.microsoft.com/office/drawing/2014/main" id="{02C1E6FB-41C2-DBE1-C2E0-9CCE5A615200}"/>
              </a:ext>
            </a:extLst>
          </p:cNvPr>
          <p:cNvSpPr/>
          <p:nvPr/>
        </p:nvSpPr>
        <p:spPr>
          <a:xfrm flipH="1">
            <a:off x="1619672" y="6381328"/>
            <a:ext cx="504056" cy="481745"/>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solidFill>
                <a:schemeClr val="tx1"/>
              </a:solidFill>
            </a:endParaRPr>
          </a:p>
        </p:txBody>
      </p:sp>
      <p:pic>
        <p:nvPicPr>
          <p:cNvPr id="8194" name="Picture 2">
            <a:extLst>
              <a:ext uri="{FF2B5EF4-FFF2-40B4-BE49-F238E27FC236}">
                <a16:creationId xmlns:a16="http://schemas.microsoft.com/office/drawing/2014/main" id="{6675B2C7-2B64-4610-560D-36F5BA3A7CE9}"/>
              </a:ext>
            </a:extLst>
          </p:cNvPr>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20443" b="29297" l="37775" r="66252"/>
                    </a14:imgEffect>
                    <a14:imgEffect>
                      <a14:artisticPastelsSmooth/>
                    </a14:imgEffect>
                  </a14:imgLayer>
                </a14:imgProps>
              </a:ext>
              <a:ext uri="{28A0092B-C50C-407E-A947-70E740481C1C}">
                <a14:useLocalDpi xmlns:a14="http://schemas.microsoft.com/office/drawing/2010/main" val="0"/>
              </a:ext>
            </a:extLst>
          </a:blip>
          <a:srcRect l="36812" t="19841" r="33316" b="73016"/>
          <a:stretch/>
        </p:blipFill>
        <p:spPr bwMode="auto">
          <a:xfrm>
            <a:off x="827584" y="-99392"/>
            <a:ext cx="5832648" cy="8742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2" descr="F:\NAOMI BRITO PASANTIA\IMAGENES LOGOS\UNEG.png">
            <a:extLst>
              <a:ext uri="{FF2B5EF4-FFF2-40B4-BE49-F238E27FC236}">
                <a16:creationId xmlns:a16="http://schemas.microsoft.com/office/drawing/2014/main" id="{FA146743-AFED-5895-54BC-A02D10ABC76C}"/>
              </a:ext>
            </a:extLst>
          </p:cNvPr>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8443729" y="46591"/>
            <a:ext cx="573287" cy="573287"/>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sp>
        <p:nvSpPr>
          <p:cNvPr id="19" name="18 CuadroTexto">
            <a:extLst>
              <a:ext uri="{FF2B5EF4-FFF2-40B4-BE49-F238E27FC236}">
                <a16:creationId xmlns:a16="http://schemas.microsoft.com/office/drawing/2014/main" id="{A6015829-1F0A-C428-E3DC-7E1FCC082334}"/>
              </a:ext>
            </a:extLst>
          </p:cNvPr>
          <p:cNvSpPr txBox="1"/>
          <p:nvPr/>
        </p:nvSpPr>
        <p:spPr>
          <a:xfrm>
            <a:off x="1115616" y="-27384"/>
            <a:ext cx="5400601" cy="892552"/>
          </a:xfrm>
          <a:prstGeom prst="rect">
            <a:avLst/>
          </a:prstGeom>
          <a:noFill/>
        </p:spPr>
        <p:txBody>
          <a:bodyPr wrap="square" rtlCol="0">
            <a:spAutoFit/>
          </a:bodyPr>
          <a:lstStyle/>
          <a:p>
            <a:pPr algn="ctr"/>
            <a:r>
              <a:rPr lang="es-VE" sz="2600" b="1" dirty="0">
                <a:latin typeface="Lucida Handwriting" pitchFamily="66" charset="0"/>
              </a:rPr>
              <a:t>Procedimientos  </a:t>
            </a:r>
          </a:p>
          <a:p>
            <a:pPr algn="ctr"/>
            <a:r>
              <a:rPr lang="es-VE" sz="2600" b="1" dirty="0">
                <a:latin typeface="Lucida Handwriting" pitchFamily="66" charset="0"/>
              </a:rPr>
              <a:t>empleados</a:t>
            </a:r>
          </a:p>
        </p:txBody>
      </p:sp>
      <p:sp>
        <p:nvSpPr>
          <p:cNvPr id="21" name="20 CuadroTexto">
            <a:extLst>
              <a:ext uri="{FF2B5EF4-FFF2-40B4-BE49-F238E27FC236}">
                <a16:creationId xmlns:a16="http://schemas.microsoft.com/office/drawing/2014/main" id="{A1F2C6FF-6E1A-43C1-9138-E8BE098F44A3}"/>
              </a:ext>
            </a:extLst>
          </p:cNvPr>
          <p:cNvSpPr txBox="1"/>
          <p:nvPr/>
        </p:nvSpPr>
        <p:spPr>
          <a:xfrm>
            <a:off x="2888467" y="976740"/>
            <a:ext cx="2762446" cy="523220"/>
          </a:xfrm>
          <a:prstGeom prst="rect">
            <a:avLst/>
          </a:prstGeom>
          <a:solidFill>
            <a:schemeClr val="accent5">
              <a:lumMod val="60000"/>
              <a:lumOff val="40000"/>
            </a:schemeClr>
          </a:solidFill>
          <a:ln w="57150">
            <a:solidFill>
              <a:schemeClr val="accent5">
                <a:lumMod val="60000"/>
                <a:lumOff val="40000"/>
              </a:schemeClr>
            </a:solidFill>
            <a:prstDash val="dash"/>
          </a:ln>
        </p:spPr>
        <p:txBody>
          <a:bodyPr wrap="square" rtlCol="0">
            <a:spAutoFit/>
          </a:bodyPr>
          <a:lstStyle/>
          <a:p>
            <a:pPr algn="just"/>
            <a:r>
              <a:rPr lang="es-VE" sz="1400" dirty="0">
                <a:latin typeface="Arial" panose="020B0604020202020204" pitchFamily="34" charset="0"/>
                <a:cs typeface="Arial" panose="020B0604020202020204" pitchFamily="34" charset="0"/>
              </a:rPr>
              <a:t>Implementación de prácticas de ahorro</a:t>
            </a:r>
          </a:p>
        </p:txBody>
      </p:sp>
      <p:pic>
        <p:nvPicPr>
          <p:cNvPr id="26" name="Imagen 25">
            <a:extLst>
              <a:ext uri="{FF2B5EF4-FFF2-40B4-BE49-F238E27FC236}">
                <a16:creationId xmlns:a16="http://schemas.microsoft.com/office/drawing/2014/main" id="{24D9340F-404A-D4CC-60D6-CDD62C1A2820}"/>
              </a:ext>
            </a:extLst>
          </p:cNvPr>
          <p:cNvPicPr>
            <a:picLocks noChangeAspect="1"/>
          </p:cNvPicPr>
          <p:nvPr/>
        </p:nvPicPr>
        <p:blipFill>
          <a:blip r:embed="rId11">
            <a:extLst>
              <a:ext uri="{BEBA8EAE-BF5A-486C-A8C5-ECC9F3942E4B}">
                <a14:imgProps xmlns:a14="http://schemas.microsoft.com/office/drawing/2010/main">
                  <a14:imgLayer r:embed="rId12">
                    <a14:imgEffect>
                      <a14:backgroundRemoval t="9959" b="89627" l="6220" r="89952">
                        <a14:foregroundMark x1="49761" y1="36515" x2="47368" y2="60581"/>
                        <a14:foregroundMark x1="37799" y1="39004" x2="44498" y2="62241"/>
                        <a14:foregroundMark x1="56938" y1="35270" x2="58852" y2="53112"/>
                        <a14:foregroundMark x1="53110" y1="59751" x2="53110" y2="59751"/>
                        <a14:foregroundMark x1="6220" y1="51037" x2="6220" y2="43568"/>
                        <a14:foregroundMark x1="38278" y1="12033" x2="38278" y2="12033"/>
                        <a14:foregroundMark x1="42584" y1="11618" x2="31100" y2="11618"/>
                        <a14:foregroundMark x1="65550" y1="12863" x2="65550" y2="12863"/>
                        <a14:foregroundMark x1="71292" y1="13693" x2="71292" y2="13693"/>
                        <a14:foregroundMark x1="67943" y1="11618" x2="67943" y2="11618"/>
                        <a14:foregroundMark x1="82775" y1="28216" x2="82775" y2="28216"/>
                        <a14:foregroundMark x1="83732" y1="26556" x2="83732" y2="26556"/>
                        <a14:foregroundMark x1="85167" y1="25726" x2="85167" y2="25726"/>
                      </a14:backgroundRemoval>
                    </a14:imgEffect>
                  </a14:imgLayer>
                </a14:imgProps>
              </a:ext>
            </a:extLst>
          </a:blip>
          <a:stretch>
            <a:fillRect/>
          </a:stretch>
        </p:blipFill>
        <p:spPr>
          <a:xfrm>
            <a:off x="6913257" y="3743709"/>
            <a:ext cx="1990725" cy="2295525"/>
          </a:xfrm>
          <a:prstGeom prst="rect">
            <a:avLst/>
          </a:prstGeom>
        </p:spPr>
      </p:pic>
    </p:spTree>
    <p:extLst>
      <p:ext uri="{BB962C8B-B14F-4D97-AF65-F5344CB8AC3E}">
        <p14:creationId xmlns:p14="http://schemas.microsoft.com/office/powerpoint/2010/main" val="2248657414"/>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C8D343-9B7D-E600-092E-B9ED980954C2}"/>
            </a:ext>
          </a:extLst>
        </p:cNvPr>
        <p:cNvGrpSpPr/>
        <p:nvPr/>
      </p:nvGrpSpPr>
      <p:grpSpPr>
        <a:xfrm>
          <a:off x="0" y="0"/>
          <a:ext cx="0" cy="0"/>
          <a:chOff x="0" y="0"/>
          <a:chExt cx="0" cy="0"/>
        </a:xfrm>
      </p:grpSpPr>
      <p:pic>
        <p:nvPicPr>
          <p:cNvPr id="10" name="Picture 2" descr="Resultado de imagen para fondo verde con hojas">
            <a:extLst>
              <a:ext uri="{FF2B5EF4-FFF2-40B4-BE49-F238E27FC236}">
                <a16:creationId xmlns:a16="http://schemas.microsoft.com/office/drawing/2014/main" id="{1CF9F8CF-A11A-5FA8-48F7-C401A8740BDE}"/>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0" b="35286" l="10429" r="100000"/>
                    </a14:imgEffect>
                  </a14:imgLayer>
                </a14:imgProps>
              </a:ext>
              <a:ext uri="{28A0092B-C50C-407E-A947-70E740481C1C}">
                <a14:useLocalDpi xmlns:a14="http://schemas.microsoft.com/office/drawing/2010/main" val="0"/>
              </a:ext>
            </a:extLst>
          </a:blip>
          <a:srcRect l="9243" b="60711"/>
          <a:stretch/>
        </p:blipFill>
        <p:spPr bwMode="auto">
          <a:xfrm rot="16200000">
            <a:off x="-475636" y="469597"/>
            <a:ext cx="2930986" cy="1979710"/>
          </a:xfrm>
          <a:prstGeom prst="rect">
            <a:avLst/>
          </a:prstGeom>
          <a:noFill/>
          <a:extLst>
            <a:ext uri="{909E8E84-426E-40DD-AFC4-6F175D3DCCD1}">
              <a14:hiddenFill xmlns:a14="http://schemas.microsoft.com/office/drawing/2010/main">
                <a:solidFill>
                  <a:srgbClr val="FFFFFF"/>
                </a:solidFill>
              </a14:hiddenFill>
            </a:ext>
          </a:extLst>
        </p:spPr>
      </p:pic>
      <p:sp>
        <p:nvSpPr>
          <p:cNvPr id="14" name="13 Paralelogramo">
            <a:extLst>
              <a:ext uri="{FF2B5EF4-FFF2-40B4-BE49-F238E27FC236}">
                <a16:creationId xmlns:a16="http://schemas.microsoft.com/office/drawing/2014/main" id="{BB1D1807-B146-D640-71D0-816D05621B28}"/>
              </a:ext>
            </a:extLst>
          </p:cNvPr>
          <p:cNvSpPr/>
          <p:nvPr/>
        </p:nvSpPr>
        <p:spPr>
          <a:xfrm>
            <a:off x="3059833" y="188640"/>
            <a:ext cx="3600400" cy="792088"/>
          </a:xfrm>
          <a:prstGeom prst="parallelogram">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15" name="14 Cheurón">
            <a:extLst>
              <a:ext uri="{FF2B5EF4-FFF2-40B4-BE49-F238E27FC236}">
                <a16:creationId xmlns:a16="http://schemas.microsoft.com/office/drawing/2014/main" id="{1AAB54D3-8AE9-5159-E63C-33F434FA92FD}"/>
              </a:ext>
            </a:extLst>
          </p:cNvPr>
          <p:cNvSpPr/>
          <p:nvPr/>
        </p:nvSpPr>
        <p:spPr>
          <a:xfrm flipH="1">
            <a:off x="6099538" y="551629"/>
            <a:ext cx="504056" cy="481745"/>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solidFill>
                <a:schemeClr val="tx1"/>
              </a:solidFill>
            </a:endParaRPr>
          </a:p>
        </p:txBody>
      </p:sp>
      <p:sp>
        <p:nvSpPr>
          <p:cNvPr id="16" name="15 Cheurón">
            <a:extLst>
              <a:ext uri="{FF2B5EF4-FFF2-40B4-BE49-F238E27FC236}">
                <a16:creationId xmlns:a16="http://schemas.microsoft.com/office/drawing/2014/main" id="{569C8D5C-432D-6CE8-C29D-A279D0EDAD70}"/>
              </a:ext>
            </a:extLst>
          </p:cNvPr>
          <p:cNvSpPr/>
          <p:nvPr/>
        </p:nvSpPr>
        <p:spPr>
          <a:xfrm flipH="1">
            <a:off x="5610673" y="534033"/>
            <a:ext cx="504056" cy="481745"/>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solidFill>
                <a:schemeClr val="tx1"/>
              </a:solidFill>
            </a:endParaRPr>
          </a:p>
        </p:txBody>
      </p:sp>
      <p:pic>
        <p:nvPicPr>
          <p:cNvPr id="4" name="Picture 2">
            <a:extLst>
              <a:ext uri="{FF2B5EF4-FFF2-40B4-BE49-F238E27FC236}">
                <a16:creationId xmlns:a16="http://schemas.microsoft.com/office/drawing/2014/main" id="{87392402-AB85-238E-5C0A-DDE52FAFC5EF}"/>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artisticPastelsSmooth/>
                    </a14:imgEffect>
                  </a14:imgLayer>
                </a14:imgProps>
              </a:ext>
              <a:ext uri="{28A0092B-C50C-407E-A947-70E740481C1C}">
                <a14:useLocalDpi xmlns:a14="http://schemas.microsoft.com/office/drawing/2010/main" val="0"/>
              </a:ext>
            </a:extLst>
          </a:blip>
          <a:srcRect l="33716" t="72024" r="18568" b="15674"/>
          <a:stretch/>
        </p:blipFill>
        <p:spPr bwMode="auto">
          <a:xfrm>
            <a:off x="110836" y="5661247"/>
            <a:ext cx="9033164" cy="11967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heurón">
            <a:extLst>
              <a:ext uri="{FF2B5EF4-FFF2-40B4-BE49-F238E27FC236}">
                <a16:creationId xmlns:a16="http://schemas.microsoft.com/office/drawing/2014/main" id="{B97A067D-71AE-040F-4FA7-41C432AA0A6C}"/>
              </a:ext>
            </a:extLst>
          </p:cNvPr>
          <p:cNvSpPr/>
          <p:nvPr/>
        </p:nvSpPr>
        <p:spPr>
          <a:xfrm>
            <a:off x="8676456" y="6259622"/>
            <a:ext cx="405497" cy="481745"/>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solidFill>
                <a:schemeClr val="tx1"/>
              </a:solidFill>
            </a:endParaRPr>
          </a:p>
        </p:txBody>
      </p:sp>
      <p:sp>
        <p:nvSpPr>
          <p:cNvPr id="6" name="5 Cheurón">
            <a:extLst>
              <a:ext uri="{FF2B5EF4-FFF2-40B4-BE49-F238E27FC236}">
                <a16:creationId xmlns:a16="http://schemas.microsoft.com/office/drawing/2014/main" id="{CEF814C9-8B33-FD8D-CA14-ABE3FA5E69C1}"/>
              </a:ext>
            </a:extLst>
          </p:cNvPr>
          <p:cNvSpPr/>
          <p:nvPr/>
        </p:nvSpPr>
        <p:spPr>
          <a:xfrm>
            <a:off x="8316416" y="6259623"/>
            <a:ext cx="405497" cy="481745"/>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solidFill>
                <a:schemeClr val="tx1"/>
              </a:solidFill>
            </a:endParaRPr>
          </a:p>
        </p:txBody>
      </p:sp>
      <p:sp>
        <p:nvSpPr>
          <p:cNvPr id="7" name="6 Cheurón">
            <a:extLst>
              <a:ext uri="{FF2B5EF4-FFF2-40B4-BE49-F238E27FC236}">
                <a16:creationId xmlns:a16="http://schemas.microsoft.com/office/drawing/2014/main" id="{EE304417-90B8-D342-D3B3-EA15AF9C1BE7}"/>
              </a:ext>
            </a:extLst>
          </p:cNvPr>
          <p:cNvSpPr/>
          <p:nvPr/>
        </p:nvSpPr>
        <p:spPr>
          <a:xfrm>
            <a:off x="7982927" y="6259623"/>
            <a:ext cx="405497" cy="481745"/>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solidFill>
                <a:schemeClr val="tx1"/>
              </a:solidFill>
            </a:endParaRPr>
          </a:p>
        </p:txBody>
      </p:sp>
      <p:sp>
        <p:nvSpPr>
          <p:cNvPr id="8" name="7 Cheurón">
            <a:extLst>
              <a:ext uri="{FF2B5EF4-FFF2-40B4-BE49-F238E27FC236}">
                <a16:creationId xmlns:a16="http://schemas.microsoft.com/office/drawing/2014/main" id="{D9074D2C-1A6C-D37A-AA3E-83F0381A3E5D}"/>
              </a:ext>
            </a:extLst>
          </p:cNvPr>
          <p:cNvSpPr/>
          <p:nvPr/>
        </p:nvSpPr>
        <p:spPr>
          <a:xfrm flipH="1">
            <a:off x="1187625" y="6376255"/>
            <a:ext cx="504056" cy="481745"/>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solidFill>
                <a:schemeClr val="tx1"/>
              </a:solidFill>
            </a:endParaRPr>
          </a:p>
        </p:txBody>
      </p:sp>
      <p:sp>
        <p:nvSpPr>
          <p:cNvPr id="9" name="8 Cheurón">
            <a:extLst>
              <a:ext uri="{FF2B5EF4-FFF2-40B4-BE49-F238E27FC236}">
                <a16:creationId xmlns:a16="http://schemas.microsoft.com/office/drawing/2014/main" id="{22387AD8-6DCC-C487-62A6-5A3ADA42F8DC}"/>
              </a:ext>
            </a:extLst>
          </p:cNvPr>
          <p:cNvSpPr/>
          <p:nvPr/>
        </p:nvSpPr>
        <p:spPr>
          <a:xfrm flipH="1">
            <a:off x="1619672" y="6381328"/>
            <a:ext cx="504056" cy="481745"/>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solidFill>
                <a:schemeClr val="tx1"/>
              </a:solidFill>
            </a:endParaRPr>
          </a:p>
        </p:txBody>
      </p:sp>
      <p:pic>
        <p:nvPicPr>
          <p:cNvPr id="8194" name="Picture 2">
            <a:extLst>
              <a:ext uri="{FF2B5EF4-FFF2-40B4-BE49-F238E27FC236}">
                <a16:creationId xmlns:a16="http://schemas.microsoft.com/office/drawing/2014/main" id="{02BAEB55-7D76-3F60-7BDF-95E6DF5674ED}"/>
              </a:ext>
            </a:extLst>
          </p:cNvPr>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20443" b="29297" l="37775" r="66252"/>
                    </a14:imgEffect>
                    <a14:imgEffect>
                      <a14:artisticPastelsSmooth/>
                    </a14:imgEffect>
                  </a14:imgLayer>
                </a14:imgProps>
              </a:ext>
              <a:ext uri="{28A0092B-C50C-407E-A947-70E740481C1C}">
                <a14:useLocalDpi xmlns:a14="http://schemas.microsoft.com/office/drawing/2010/main" val="0"/>
              </a:ext>
            </a:extLst>
          </a:blip>
          <a:srcRect l="36812" t="19841" r="33316" b="73016"/>
          <a:stretch/>
        </p:blipFill>
        <p:spPr bwMode="auto">
          <a:xfrm>
            <a:off x="827584" y="-99392"/>
            <a:ext cx="5832648" cy="8742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2" descr="F:\NAOMI BRITO PASANTIA\IMAGENES LOGOS\UNEG.png">
            <a:extLst>
              <a:ext uri="{FF2B5EF4-FFF2-40B4-BE49-F238E27FC236}">
                <a16:creationId xmlns:a16="http://schemas.microsoft.com/office/drawing/2014/main" id="{3513388C-87C2-C35D-94CE-9DE495BC2504}"/>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8443729" y="46591"/>
            <a:ext cx="573287" cy="573287"/>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sp>
        <p:nvSpPr>
          <p:cNvPr id="19" name="18 CuadroTexto">
            <a:extLst>
              <a:ext uri="{FF2B5EF4-FFF2-40B4-BE49-F238E27FC236}">
                <a16:creationId xmlns:a16="http://schemas.microsoft.com/office/drawing/2014/main" id="{3C103E0D-A5FE-9128-CA54-2EE1B6D96B25}"/>
              </a:ext>
            </a:extLst>
          </p:cNvPr>
          <p:cNvSpPr txBox="1"/>
          <p:nvPr/>
        </p:nvSpPr>
        <p:spPr>
          <a:xfrm>
            <a:off x="1115616" y="-27384"/>
            <a:ext cx="5400601" cy="892552"/>
          </a:xfrm>
          <a:prstGeom prst="rect">
            <a:avLst/>
          </a:prstGeom>
          <a:noFill/>
        </p:spPr>
        <p:txBody>
          <a:bodyPr wrap="square" rtlCol="0">
            <a:spAutoFit/>
          </a:bodyPr>
          <a:lstStyle/>
          <a:p>
            <a:pPr algn="ctr"/>
            <a:r>
              <a:rPr lang="es-VE" sz="2600" b="1" dirty="0">
                <a:latin typeface="Lucida Handwriting" pitchFamily="66" charset="0"/>
              </a:rPr>
              <a:t>Procedimientos  </a:t>
            </a:r>
          </a:p>
          <a:p>
            <a:pPr algn="ctr"/>
            <a:r>
              <a:rPr lang="es-VE" sz="2600" b="1" dirty="0">
                <a:latin typeface="Lucida Handwriting" pitchFamily="66" charset="0"/>
              </a:rPr>
              <a:t>empleados</a:t>
            </a:r>
          </a:p>
        </p:txBody>
      </p:sp>
      <p:sp>
        <p:nvSpPr>
          <p:cNvPr id="21" name="20 CuadroTexto">
            <a:extLst>
              <a:ext uri="{FF2B5EF4-FFF2-40B4-BE49-F238E27FC236}">
                <a16:creationId xmlns:a16="http://schemas.microsoft.com/office/drawing/2014/main" id="{C8F86D3B-9DD6-AEDB-7786-EF6AFC448503}"/>
              </a:ext>
            </a:extLst>
          </p:cNvPr>
          <p:cNvSpPr txBox="1"/>
          <p:nvPr/>
        </p:nvSpPr>
        <p:spPr>
          <a:xfrm>
            <a:off x="2888467" y="976740"/>
            <a:ext cx="2762446" cy="523220"/>
          </a:xfrm>
          <a:prstGeom prst="rect">
            <a:avLst/>
          </a:prstGeom>
          <a:solidFill>
            <a:schemeClr val="accent5">
              <a:lumMod val="60000"/>
              <a:lumOff val="40000"/>
            </a:schemeClr>
          </a:solidFill>
          <a:ln w="57150">
            <a:solidFill>
              <a:schemeClr val="accent5">
                <a:lumMod val="60000"/>
                <a:lumOff val="40000"/>
              </a:schemeClr>
            </a:solidFill>
            <a:prstDash val="dash"/>
          </a:ln>
        </p:spPr>
        <p:txBody>
          <a:bodyPr wrap="square" rtlCol="0">
            <a:spAutoFit/>
          </a:bodyPr>
          <a:lstStyle/>
          <a:p>
            <a:pPr algn="just"/>
            <a:r>
              <a:rPr lang="es-VE" sz="1400" dirty="0">
                <a:latin typeface="Arial" panose="020B0604020202020204" pitchFamily="34" charset="0"/>
                <a:cs typeface="Arial" panose="020B0604020202020204" pitchFamily="34" charset="0"/>
              </a:rPr>
              <a:t>Implementación de prácticas de ahorro</a:t>
            </a:r>
          </a:p>
        </p:txBody>
      </p:sp>
      <p:pic>
        <p:nvPicPr>
          <p:cNvPr id="26" name="Imagen 25">
            <a:extLst>
              <a:ext uri="{FF2B5EF4-FFF2-40B4-BE49-F238E27FC236}">
                <a16:creationId xmlns:a16="http://schemas.microsoft.com/office/drawing/2014/main" id="{C21BBB8E-AF26-EC69-F5BA-CF76C94BF121}"/>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9959" b="89627" l="6220" r="89952">
                        <a14:foregroundMark x1="49761" y1="36515" x2="47368" y2="60581"/>
                        <a14:foregroundMark x1="37799" y1="39004" x2="44498" y2="62241"/>
                        <a14:foregroundMark x1="56938" y1="35270" x2="58852" y2="53112"/>
                        <a14:foregroundMark x1="53110" y1="59751" x2="53110" y2="59751"/>
                        <a14:foregroundMark x1="6220" y1="51037" x2="6220" y2="43568"/>
                        <a14:foregroundMark x1="38278" y1="12033" x2="38278" y2="12033"/>
                        <a14:foregroundMark x1="42584" y1="11618" x2="31100" y2="11618"/>
                        <a14:foregroundMark x1="65550" y1="12863" x2="65550" y2="12863"/>
                        <a14:foregroundMark x1="71292" y1="13693" x2="71292" y2="13693"/>
                        <a14:foregroundMark x1="67943" y1="11618" x2="67943" y2="11618"/>
                        <a14:foregroundMark x1="82775" y1="28216" x2="82775" y2="28216"/>
                        <a14:foregroundMark x1="83732" y1="26556" x2="83732" y2="26556"/>
                        <a14:foregroundMark x1="85167" y1="25726" x2="85167" y2="25726"/>
                      </a14:backgroundRemoval>
                    </a14:imgEffect>
                  </a14:imgLayer>
                </a14:imgProps>
              </a:ext>
            </a:extLst>
          </a:blip>
          <a:stretch>
            <a:fillRect/>
          </a:stretch>
        </p:blipFill>
        <p:spPr>
          <a:xfrm>
            <a:off x="6913257" y="3743709"/>
            <a:ext cx="1990725" cy="2295525"/>
          </a:xfrm>
          <a:prstGeom prst="rect">
            <a:avLst/>
          </a:prstGeom>
        </p:spPr>
      </p:pic>
      <p:pic>
        <p:nvPicPr>
          <p:cNvPr id="3" name="Imagen 2">
            <a:extLst>
              <a:ext uri="{FF2B5EF4-FFF2-40B4-BE49-F238E27FC236}">
                <a16:creationId xmlns:a16="http://schemas.microsoft.com/office/drawing/2014/main" id="{8FC1ACA8-3C32-45E0-B4B9-F88DAAD6560B}"/>
              </a:ext>
            </a:extLst>
          </p:cNvPr>
          <p:cNvPicPr>
            <a:picLocks noChangeAspect="1"/>
          </p:cNvPicPr>
          <p:nvPr/>
        </p:nvPicPr>
        <p:blipFill>
          <a:blip r:embed="rId12"/>
          <a:stretch>
            <a:fillRect/>
          </a:stretch>
        </p:blipFill>
        <p:spPr>
          <a:xfrm>
            <a:off x="240018" y="1898948"/>
            <a:ext cx="7685932" cy="2104640"/>
          </a:xfrm>
          <a:prstGeom prst="rect">
            <a:avLst/>
          </a:prstGeom>
        </p:spPr>
      </p:pic>
      <p:pic>
        <p:nvPicPr>
          <p:cNvPr id="12" name="Imagen 11">
            <a:extLst>
              <a:ext uri="{FF2B5EF4-FFF2-40B4-BE49-F238E27FC236}">
                <a16:creationId xmlns:a16="http://schemas.microsoft.com/office/drawing/2014/main" id="{D29B2246-6F72-3CDA-32BC-6CC580E51055}"/>
              </a:ext>
            </a:extLst>
          </p:cNvPr>
          <p:cNvPicPr>
            <a:picLocks noChangeAspect="1"/>
          </p:cNvPicPr>
          <p:nvPr/>
        </p:nvPicPr>
        <p:blipFill>
          <a:blip r:embed="rId13">
            <a:extLst>
              <a:ext uri="{BEBA8EAE-BF5A-486C-A8C5-ECC9F3942E4B}">
                <a14:imgProps xmlns:a14="http://schemas.microsoft.com/office/drawing/2010/main">
                  <a14:imgLayer r:embed="rId14">
                    <a14:imgEffect>
                      <a14:backgroundRemoval t="9000" b="93000" l="9920" r="89544">
                        <a14:foregroundMark x1="48794" y1="9000" x2="48794" y2="9000"/>
                        <a14:foregroundMark x1="21448" y1="93000" x2="21448" y2="93000"/>
                      </a14:backgroundRemoval>
                    </a14:imgEffect>
                  </a14:imgLayer>
                </a14:imgProps>
              </a:ext>
            </a:extLst>
          </a:blip>
          <a:stretch>
            <a:fillRect/>
          </a:stretch>
        </p:blipFill>
        <p:spPr>
          <a:xfrm>
            <a:off x="573851" y="3967832"/>
            <a:ext cx="3998149" cy="2143780"/>
          </a:xfrm>
          <a:prstGeom prst="rect">
            <a:avLst/>
          </a:prstGeom>
        </p:spPr>
      </p:pic>
      <p:pic>
        <p:nvPicPr>
          <p:cNvPr id="13" name="Picture 5">
            <a:extLst>
              <a:ext uri="{FF2B5EF4-FFF2-40B4-BE49-F238E27FC236}">
                <a16:creationId xmlns:a16="http://schemas.microsoft.com/office/drawing/2014/main" id="{4726D22C-1AE6-B5B9-8278-04550C84ED47}"/>
              </a:ext>
            </a:extLst>
          </p:cNvPr>
          <p:cNvPicPr>
            <a:picLocks noChangeAspect="1" noChangeArrowheads="1"/>
          </p:cNvPicPr>
          <p:nvPr/>
        </p:nvPicPr>
        <p:blipFill>
          <a:blip r:embed="rId15" cstate="print">
            <a:extLst>
              <a:ext uri="{BEBA8EAE-BF5A-486C-A8C5-ECC9F3942E4B}">
                <a14:imgProps xmlns:a14="http://schemas.microsoft.com/office/drawing/2010/main">
                  <a14:imgLayer r:embed="rId16">
                    <a14:imgEffect>
                      <a14:backgroundRemoval t="0" b="100000" l="0" r="100000">
                        <a14:foregroundMark x1="90462" y1="41786" x2="91692" y2="40965"/>
                        <a14:foregroundMark x1="92923" y1="17454" x2="92923" y2="17454"/>
                        <a14:foregroundMark x1="86615" y1="10986" x2="86615" y2="10986"/>
                      </a14:backgroundRemoval>
                    </a14:imgEffect>
                  </a14:imgLayer>
                </a14:imgProps>
              </a:ext>
              <a:ext uri="{28A0092B-C50C-407E-A947-70E740481C1C}">
                <a14:useLocalDpi xmlns:a14="http://schemas.microsoft.com/office/drawing/2010/main" val="0"/>
              </a:ext>
            </a:extLst>
          </a:blip>
          <a:srcRect/>
          <a:stretch>
            <a:fillRect/>
          </a:stretch>
        </p:blipFill>
        <p:spPr bwMode="auto">
          <a:xfrm rot="1882822">
            <a:off x="6612427" y="-121788"/>
            <a:ext cx="1261710" cy="20027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75679207"/>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rcRect l="33716" t="72024" r="18568" b="15674"/>
          <a:stretch/>
        </p:blipFill>
        <p:spPr bwMode="auto">
          <a:xfrm>
            <a:off x="110836" y="5661247"/>
            <a:ext cx="9033164" cy="11967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8" name="27 Cheurón"/>
          <p:cNvSpPr/>
          <p:nvPr/>
        </p:nvSpPr>
        <p:spPr>
          <a:xfrm>
            <a:off x="8676456" y="6259622"/>
            <a:ext cx="405497" cy="481745"/>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solidFill>
                <a:schemeClr val="tx1"/>
              </a:solidFill>
            </a:endParaRPr>
          </a:p>
        </p:txBody>
      </p:sp>
      <p:sp>
        <p:nvSpPr>
          <p:cNvPr id="29" name="28 Cheurón"/>
          <p:cNvSpPr/>
          <p:nvPr/>
        </p:nvSpPr>
        <p:spPr>
          <a:xfrm>
            <a:off x="8316416" y="6259623"/>
            <a:ext cx="405497" cy="481745"/>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solidFill>
                <a:schemeClr val="tx1"/>
              </a:solidFill>
            </a:endParaRPr>
          </a:p>
        </p:txBody>
      </p:sp>
      <p:sp>
        <p:nvSpPr>
          <p:cNvPr id="30" name="29 Cheurón"/>
          <p:cNvSpPr/>
          <p:nvPr/>
        </p:nvSpPr>
        <p:spPr>
          <a:xfrm>
            <a:off x="7982927" y="6259623"/>
            <a:ext cx="405497" cy="481745"/>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solidFill>
                <a:schemeClr val="tx1"/>
              </a:solidFill>
            </a:endParaRPr>
          </a:p>
        </p:txBody>
      </p:sp>
      <p:sp>
        <p:nvSpPr>
          <p:cNvPr id="31" name="30 Cheurón"/>
          <p:cNvSpPr/>
          <p:nvPr/>
        </p:nvSpPr>
        <p:spPr>
          <a:xfrm flipH="1">
            <a:off x="1187625" y="6376255"/>
            <a:ext cx="504056" cy="481745"/>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solidFill>
                <a:schemeClr val="tx1"/>
              </a:solidFill>
            </a:endParaRPr>
          </a:p>
        </p:txBody>
      </p:sp>
      <p:sp>
        <p:nvSpPr>
          <p:cNvPr id="32" name="31 Cheurón"/>
          <p:cNvSpPr/>
          <p:nvPr/>
        </p:nvSpPr>
        <p:spPr>
          <a:xfrm flipH="1">
            <a:off x="1619672" y="6381328"/>
            <a:ext cx="504056" cy="481745"/>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solidFill>
                <a:schemeClr val="tx1"/>
              </a:solidFill>
            </a:endParaRPr>
          </a:p>
        </p:txBody>
      </p:sp>
      <p:sp>
        <p:nvSpPr>
          <p:cNvPr id="14" name="13 Paralelogramo"/>
          <p:cNvSpPr/>
          <p:nvPr/>
        </p:nvSpPr>
        <p:spPr>
          <a:xfrm>
            <a:off x="3059833" y="188640"/>
            <a:ext cx="3600400" cy="792088"/>
          </a:xfrm>
          <a:prstGeom prst="parallelogram">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15" name="14 Cheurón"/>
          <p:cNvSpPr/>
          <p:nvPr/>
        </p:nvSpPr>
        <p:spPr>
          <a:xfrm flipH="1">
            <a:off x="6099538" y="551629"/>
            <a:ext cx="504056" cy="481745"/>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solidFill>
                <a:schemeClr val="tx1"/>
              </a:solidFill>
            </a:endParaRPr>
          </a:p>
        </p:txBody>
      </p:sp>
      <p:sp>
        <p:nvSpPr>
          <p:cNvPr id="16" name="15 Cheurón"/>
          <p:cNvSpPr/>
          <p:nvPr/>
        </p:nvSpPr>
        <p:spPr>
          <a:xfrm flipH="1">
            <a:off x="5610673" y="534033"/>
            <a:ext cx="504056" cy="481745"/>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solidFill>
                <a:schemeClr val="tx1"/>
              </a:solidFill>
            </a:endParaRPr>
          </a:p>
        </p:txBody>
      </p:sp>
      <p:pic>
        <p:nvPicPr>
          <p:cNvPr id="8194" name="Picture 2"/>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20443" b="29297" l="37775" r="66252"/>
                    </a14:imgEffect>
                    <a14:imgEffect>
                      <a14:artisticPastelsSmooth/>
                    </a14:imgEffect>
                  </a14:imgLayer>
                </a14:imgProps>
              </a:ext>
              <a:ext uri="{28A0092B-C50C-407E-A947-70E740481C1C}">
                <a14:useLocalDpi xmlns:a14="http://schemas.microsoft.com/office/drawing/2010/main" val="0"/>
              </a:ext>
            </a:extLst>
          </a:blip>
          <a:srcRect l="36812" t="19841" r="33316" b="73016"/>
          <a:stretch/>
        </p:blipFill>
        <p:spPr bwMode="auto">
          <a:xfrm>
            <a:off x="827584" y="-99392"/>
            <a:ext cx="5832648" cy="8742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2" descr="F:\NAOMI BRITO PASANTIA\IMAGENES LOGOS\UNEG.png"/>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8443729" y="46591"/>
            <a:ext cx="573287" cy="573287"/>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sp>
        <p:nvSpPr>
          <p:cNvPr id="19" name="18 CuadroTexto"/>
          <p:cNvSpPr txBox="1"/>
          <p:nvPr/>
        </p:nvSpPr>
        <p:spPr>
          <a:xfrm>
            <a:off x="1115616" y="-27384"/>
            <a:ext cx="5400601" cy="892552"/>
          </a:xfrm>
          <a:prstGeom prst="rect">
            <a:avLst/>
          </a:prstGeom>
          <a:noFill/>
        </p:spPr>
        <p:txBody>
          <a:bodyPr wrap="square" rtlCol="0">
            <a:spAutoFit/>
          </a:bodyPr>
          <a:lstStyle/>
          <a:p>
            <a:pPr algn="ctr"/>
            <a:r>
              <a:rPr lang="es-VE" sz="2600" b="1" dirty="0">
                <a:latin typeface="Lucida Handwriting" pitchFamily="66" charset="0"/>
              </a:rPr>
              <a:t>Procedimientos  </a:t>
            </a:r>
          </a:p>
          <a:p>
            <a:pPr algn="ctr"/>
            <a:r>
              <a:rPr lang="es-VE" sz="2600" b="1" dirty="0">
                <a:latin typeface="Lucida Handwriting" pitchFamily="66" charset="0"/>
              </a:rPr>
              <a:t>empleados</a:t>
            </a:r>
          </a:p>
        </p:txBody>
      </p:sp>
      <p:pic>
        <p:nvPicPr>
          <p:cNvPr id="21"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17687" y="1181052"/>
            <a:ext cx="3274793" cy="376011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21 Rectángulo"/>
          <p:cNvSpPr/>
          <p:nvPr/>
        </p:nvSpPr>
        <p:spPr>
          <a:xfrm>
            <a:off x="5839572" y="1452262"/>
            <a:ext cx="2890799" cy="3272882"/>
          </a:xfrm>
          <a:prstGeom prst="rect">
            <a:avLst/>
          </a:prstGeom>
          <a:solidFill>
            <a:srgbClr val="438F7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23" name="22 Rectángulo"/>
          <p:cNvSpPr/>
          <p:nvPr/>
        </p:nvSpPr>
        <p:spPr>
          <a:xfrm rot="20883928">
            <a:off x="5829741" y="1492879"/>
            <a:ext cx="2801609" cy="3123504"/>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2" name="1 CuadroTexto"/>
          <p:cNvSpPr txBox="1"/>
          <p:nvPr/>
        </p:nvSpPr>
        <p:spPr>
          <a:xfrm>
            <a:off x="6078726" y="1708353"/>
            <a:ext cx="2309698" cy="2062103"/>
          </a:xfrm>
          <a:prstGeom prst="rect">
            <a:avLst/>
          </a:prstGeom>
          <a:noFill/>
        </p:spPr>
        <p:txBody>
          <a:bodyPr wrap="square" rtlCol="0">
            <a:spAutoFit/>
          </a:bodyPr>
          <a:lstStyle/>
          <a:p>
            <a:pPr algn="ctr"/>
            <a:r>
              <a:rPr lang="es-VE" sz="1600" dirty="0">
                <a:latin typeface="Times New Roman" panose="02020603050405020304" pitchFamily="18" charset="0"/>
                <a:cs typeface="Times New Roman" panose="02020603050405020304" pitchFamily="18" charset="0"/>
              </a:rPr>
              <a:t>Una vez establecidas y clasificados los residuos solidos y líquidos, se procedió a ser clasificados, para tomar el peso de los desechos, tanto orgánicos como inorgánicos.</a:t>
            </a:r>
          </a:p>
        </p:txBody>
      </p:sp>
      <p:pic>
        <p:nvPicPr>
          <p:cNvPr id="24" name="Picture 3"/>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3448" b="89655" l="9677" r="100000">
                        <a14:backgroundMark x1="29493" y1="32020" x2="61751" y2="84236"/>
                      </a14:backgroundRemoval>
                    </a14:imgEffect>
                  </a14:imgLayer>
                </a14:imgProps>
              </a:ext>
              <a:ext uri="{28A0092B-C50C-407E-A947-70E740481C1C}">
                <a14:useLocalDpi xmlns:a14="http://schemas.microsoft.com/office/drawing/2010/main" val="0"/>
              </a:ext>
            </a:extLst>
          </a:blip>
          <a:srcRect/>
          <a:stretch>
            <a:fillRect/>
          </a:stretch>
        </p:blipFill>
        <p:spPr bwMode="auto">
          <a:xfrm rot="16358630">
            <a:off x="5599658" y="1499620"/>
            <a:ext cx="888481" cy="831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3"/>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3448" b="89655" l="9677" r="100000">
                        <a14:backgroundMark x1="29493" y1="32020" x2="61751" y2="84236"/>
                      </a14:backgroundRemoval>
                    </a14:imgEffect>
                  </a14:imgLayer>
                </a14:imgProps>
              </a:ext>
              <a:ext uri="{28A0092B-C50C-407E-A947-70E740481C1C}">
                <a14:useLocalDpi xmlns:a14="http://schemas.microsoft.com/office/drawing/2010/main" val="0"/>
              </a:ext>
            </a:extLst>
          </a:blip>
          <a:srcRect/>
          <a:stretch>
            <a:fillRect/>
          </a:stretch>
        </p:blipFill>
        <p:spPr bwMode="auto">
          <a:xfrm rot="4247007">
            <a:off x="7911605" y="3969315"/>
            <a:ext cx="888481" cy="831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descr="Resultado de imagen para fondo verde con hojas"/>
          <p:cNvPicPr>
            <a:picLocks noChangeAspect="1" noChangeArrowheads="1"/>
          </p:cNvPicPr>
          <p:nvPr/>
        </p:nvPicPr>
        <p:blipFill rotWithShape="1">
          <a:blip r:embed="rId11">
            <a:extLst>
              <a:ext uri="{BEBA8EAE-BF5A-486C-A8C5-ECC9F3942E4B}">
                <a14:imgProps xmlns:a14="http://schemas.microsoft.com/office/drawing/2010/main">
                  <a14:imgLayer r:embed="rId12">
                    <a14:imgEffect>
                      <a14:backgroundRemoval t="0" b="35286" l="10429" r="100000"/>
                    </a14:imgEffect>
                  </a14:imgLayer>
                </a14:imgProps>
              </a:ext>
              <a:ext uri="{28A0092B-C50C-407E-A947-70E740481C1C}">
                <a14:useLocalDpi xmlns:a14="http://schemas.microsoft.com/office/drawing/2010/main" val="0"/>
              </a:ext>
            </a:extLst>
          </a:blip>
          <a:srcRect l="9243" b="60711"/>
          <a:stretch/>
        </p:blipFill>
        <p:spPr bwMode="auto">
          <a:xfrm rot="16200000">
            <a:off x="-475636" y="469597"/>
            <a:ext cx="2930986" cy="1979710"/>
          </a:xfrm>
          <a:prstGeom prst="rect">
            <a:avLst/>
          </a:prstGeom>
          <a:noFill/>
          <a:extLst>
            <a:ext uri="{909E8E84-426E-40DD-AFC4-6F175D3DCCD1}">
              <a14:hiddenFill xmlns:a14="http://schemas.microsoft.com/office/drawing/2010/main">
                <a:solidFill>
                  <a:srgbClr val="FFFFFF"/>
                </a:solidFill>
              </a14:hiddenFill>
            </a:ext>
          </a:extLst>
        </p:spPr>
      </p:pic>
      <p:pic>
        <p:nvPicPr>
          <p:cNvPr id="27653" name="Picture 5"/>
          <p:cNvPicPr>
            <a:picLocks noChangeAspect="1" noChangeArrowheads="1"/>
          </p:cNvPicPr>
          <p:nvPr/>
        </p:nvPicPr>
        <p:blipFill>
          <a:blip r:embed="rId13" cstate="print">
            <a:extLst>
              <a:ext uri="{BEBA8EAE-BF5A-486C-A8C5-ECC9F3942E4B}">
                <a14:imgProps xmlns:a14="http://schemas.microsoft.com/office/drawing/2010/main">
                  <a14:imgLayer r:embed="rId14">
                    <a14:imgEffect>
                      <a14:backgroundRemoval t="0" b="100000" l="0" r="100000">
                        <a14:foregroundMark x1="90462" y1="41786" x2="91692" y2="40965"/>
                        <a14:foregroundMark x1="92923" y1="17454" x2="92923" y2="17454"/>
                        <a14:foregroundMark x1="86615" y1="10986" x2="86615" y2="10986"/>
                      </a14:backgroundRemoval>
                    </a14:imgEffect>
                  </a14:imgLayer>
                </a14:imgProps>
              </a:ext>
              <a:ext uri="{28A0092B-C50C-407E-A947-70E740481C1C}">
                <a14:useLocalDpi xmlns:a14="http://schemas.microsoft.com/office/drawing/2010/main" val="0"/>
              </a:ext>
            </a:extLst>
          </a:blip>
          <a:srcRect/>
          <a:stretch>
            <a:fillRect/>
          </a:stretch>
        </p:blipFill>
        <p:spPr bwMode="auto">
          <a:xfrm rot="3741949">
            <a:off x="467414" y="2758384"/>
            <a:ext cx="1261710" cy="20027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9" name="Picture 5"/>
          <p:cNvPicPr>
            <a:picLocks noChangeAspect="1" noChangeArrowheads="1"/>
          </p:cNvPicPr>
          <p:nvPr/>
        </p:nvPicPr>
        <p:blipFill>
          <a:blip r:embed="rId13" cstate="print">
            <a:extLst>
              <a:ext uri="{BEBA8EAE-BF5A-486C-A8C5-ECC9F3942E4B}">
                <a14:imgProps xmlns:a14="http://schemas.microsoft.com/office/drawing/2010/main">
                  <a14:imgLayer r:embed="rId14">
                    <a14:imgEffect>
                      <a14:backgroundRemoval t="0" b="100000" l="0" r="100000">
                        <a14:foregroundMark x1="90462" y1="41786" x2="91692" y2="40965"/>
                        <a14:foregroundMark x1="92923" y1="17454" x2="92923" y2="17454"/>
                        <a14:foregroundMark x1="86615" y1="10986" x2="86615" y2="10986"/>
                      </a14:backgroundRemoval>
                    </a14:imgEffect>
                  </a14:imgLayer>
                </a14:imgProps>
              </a:ext>
              <a:ext uri="{28A0092B-C50C-407E-A947-70E740481C1C}">
                <a14:useLocalDpi xmlns:a14="http://schemas.microsoft.com/office/drawing/2010/main" val="0"/>
              </a:ext>
            </a:extLst>
          </a:blip>
          <a:srcRect/>
          <a:stretch>
            <a:fillRect/>
          </a:stretch>
        </p:blipFill>
        <p:spPr bwMode="auto">
          <a:xfrm rot="5400000">
            <a:off x="4713596" y="3355102"/>
            <a:ext cx="1261710" cy="20027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 name="Picture 5"/>
          <p:cNvPicPr>
            <a:picLocks noChangeAspect="1" noChangeArrowheads="1"/>
          </p:cNvPicPr>
          <p:nvPr/>
        </p:nvPicPr>
        <p:blipFill>
          <a:blip r:embed="rId13" cstate="print">
            <a:extLst>
              <a:ext uri="{BEBA8EAE-BF5A-486C-A8C5-ECC9F3942E4B}">
                <a14:imgProps xmlns:a14="http://schemas.microsoft.com/office/drawing/2010/main">
                  <a14:imgLayer r:embed="rId14">
                    <a14:imgEffect>
                      <a14:backgroundRemoval t="0" b="100000" l="0" r="100000">
                        <a14:foregroundMark x1="90462" y1="41786" x2="91692" y2="40965"/>
                        <a14:foregroundMark x1="92923" y1="17454" x2="92923" y2="17454"/>
                        <a14:foregroundMark x1="86615" y1="10986" x2="86615" y2="10986"/>
                      </a14:backgroundRemoval>
                    </a14:imgEffect>
                  </a14:imgLayer>
                </a14:imgProps>
              </a:ext>
              <a:ext uri="{28A0092B-C50C-407E-A947-70E740481C1C}">
                <a14:useLocalDpi xmlns:a14="http://schemas.microsoft.com/office/drawing/2010/main" val="0"/>
              </a:ext>
            </a:extLst>
          </a:blip>
          <a:srcRect/>
          <a:stretch>
            <a:fillRect/>
          </a:stretch>
        </p:blipFill>
        <p:spPr bwMode="auto">
          <a:xfrm rot="11451539">
            <a:off x="5040468" y="738555"/>
            <a:ext cx="1261710" cy="20027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Imagen 3">
            <a:extLst>
              <a:ext uri="{FF2B5EF4-FFF2-40B4-BE49-F238E27FC236}">
                <a16:creationId xmlns:a16="http://schemas.microsoft.com/office/drawing/2014/main" id="{5189EFCB-8E0B-466E-B48E-3B47B4322AD5}"/>
              </a:ext>
            </a:extLst>
          </p:cNvPr>
          <p:cNvPicPr>
            <a:picLocks noChangeAspect="1"/>
          </p:cNvPicPr>
          <p:nvPr/>
        </p:nvPicPr>
        <p:blipFill>
          <a:blip r:embed="rId15"/>
          <a:stretch>
            <a:fillRect/>
          </a:stretch>
        </p:blipFill>
        <p:spPr>
          <a:xfrm>
            <a:off x="735331" y="1062938"/>
            <a:ext cx="3786531" cy="297290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33" name="Imagen 32">
            <a:extLst>
              <a:ext uri="{FF2B5EF4-FFF2-40B4-BE49-F238E27FC236}">
                <a16:creationId xmlns:a16="http://schemas.microsoft.com/office/drawing/2014/main" id="{00000000-0008-0000-0000-000008000000}"/>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235228" y="4368375"/>
            <a:ext cx="1709131" cy="219707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34" name="Imagen 33">
            <a:extLst>
              <a:ext uri="{FF2B5EF4-FFF2-40B4-BE49-F238E27FC236}">
                <a16:creationId xmlns:a16="http://schemas.microsoft.com/office/drawing/2014/main" id="{00000000-0008-0000-0000-000004000000}"/>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2287425" y="4335166"/>
            <a:ext cx="1525789" cy="193201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35" name="Picture 2" descr="Resultado de imagen para calculadora png">
            <a:extLst>
              <a:ext uri="{FF2B5EF4-FFF2-40B4-BE49-F238E27FC236}">
                <a16:creationId xmlns:a16="http://schemas.microsoft.com/office/drawing/2014/main" id="{6374614B-B7FA-4FDF-81C4-7C40B545AB65}"/>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rot="20303600">
            <a:off x="254019" y="5877885"/>
            <a:ext cx="668934" cy="905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9506612"/>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5"/>
          <p:cNvPicPr>
            <a:picLocks noChangeAspect="1" noChangeArrowheads="1"/>
          </p:cNvPicPr>
          <p:nvPr/>
        </p:nvPicPr>
        <p:blipFill>
          <a:blip r:embed="rId2" cstate="print">
            <a:alphaModFix amt="50000"/>
            <a:extLst>
              <a:ext uri="{BEBA8EAE-BF5A-486C-A8C5-ECC9F3942E4B}">
                <a14:imgProps xmlns:a14="http://schemas.microsoft.com/office/drawing/2010/main">
                  <a14:imgLayer r:embed="rId3">
                    <a14:imgEffect>
                      <a14:backgroundRemoval t="0" b="100000" l="0" r="100000">
                        <a14:foregroundMark x1="90462" y1="41786" x2="91692" y2="40965"/>
                        <a14:foregroundMark x1="92923" y1="17454" x2="92923" y2="17454"/>
                        <a14:foregroundMark x1="86615" y1="10986" x2="86615" y2="10986"/>
                      </a14:backgroundRemoval>
                    </a14:imgEffect>
                  </a14:imgLayer>
                </a14:imgProps>
              </a:ext>
              <a:ext uri="{28A0092B-C50C-407E-A947-70E740481C1C}">
                <a14:useLocalDpi xmlns:a14="http://schemas.microsoft.com/office/drawing/2010/main" val="0"/>
              </a:ext>
            </a:extLst>
          </a:blip>
          <a:srcRect/>
          <a:stretch>
            <a:fillRect/>
          </a:stretch>
        </p:blipFill>
        <p:spPr bwMode="auto">
          <a:xfrm rot="15854871">
            <a:off x="7185189" y="4324950"/>
            <a:ext cx="995675" cy="1580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Picture 5"/>
          <p:cNvPicPr>
            <a:picLocks noChangeAspect="1" noChangeArrowheads="1"/>
          </p:cNvPicPr>
          <p:nvPr/>
        </p:nvPicPr>
        <p:blipFill>
          <a:blip r:embed="rId2" cstate="print">
            <a:alphaModFix amt="50000"/>
            <a:extLst>
              <a:ext uri="{BEBA8EAE-BF5A-486C-A8C5-ECC9F3942E4B}">
                <a14:imgProps xmlns:a14="http://schemas.microsoft.com/office/drawing/2010/main">
                  <a14:imgLayer r:embed="rId3">
                    <a14:imgEffect>
                      <a14:backgroundRemoval t="0" b="100000" l="0" r="100000">
                        <a14:foregroundMark x1="90462" y1="41786" x2="91692" y2="40965"/>
                        <a14:foregroundMark x1="92923" y1="17454" x2="92923" y2="17454"/>
                        <a14:foregroundMark x1="86615" y1="10986" x2="86615" y2="10986"/>
                      </a14:backgroundRemoval>
                    </a14:imgEffect>
                  </a14:imgLayer>
                </a14:imgProps>
              </a:ext>
              <a:ext uri="{28A0092B-C50C-407E-A947-70E740481C1C}">
                <a14:useLocalDpi xmlns:a14="http://schemas.microsoft.com/office/drawing/2010/main" val="0"/>
              </a:ext>
            </a:extLst>
          </a:blip>
          <a:srcRect/>
          <a:stretch>
            <a:fillRect/>
          </a:stretch>
        </p:blipFill>
        <p:spPr bwMode="auto">
          <a:xfrm rot="15626299">
            <a:off x="5063508" y="1604781"/>
            <a:ext cx="995675" cy="1580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5"/>
          <p:cNvPicPr>
            <a:picLocks noChangeAspect="1" noChangeArrowheads="1"/>
          </p:cNvPicPr>
          <p:nvPr/>
        </p:nvPicPr>
        <p:blipFill>
          <a:blip r:embed="rId2" cstate="print">
            <a:alphaModFix amt="50000"/>
            <a:extLst>
              <a:ext uri="{BEBA8EAE-BF5A-486C-A8C5-ECC9F3942E4B}">
                <a14:imgProps xmlns:a14="http://schemas.microsoft.com/office/drawing/2010/main">
                  <a14:imgLayer r:embed="rId3">
                    <a14:imgEffect>
                      <a14:backgroundRemoval t="0" b="100000" l="0" r="100000">
                        <a14:foregroundMark x1="90462" y1="41786" x2="91692" y2="40965"/>
                        <a14:foregroundMark x1="92923" y1="17454" x2="92923" y2="17454"/>
                        <a14:foregroundMark x1="86615" y1="10986" x2="86615" y2="10986"/>
                      </a14:backgroundRemoval>
                    </a14:imgEffect>
                  </a14:imgLayer>
                </a14:imgProps>
              </a:ext>
              <a:ext uri="{28A0092B-C50C-407E-A947-70E740481C1C}">
                <a14:useLocalDpi xmlns:a14="http://schemas.microsoft.com/office/drawing/2010/main" val="0"/>
              </a:ext>
            </a:extLst>
          </a:blip>
          <a:srcRect/>
          <a:stretch>
            <a:fillRect/>
          </a:stretch>
        </p:blipFill>
        <p:spPr bwMode="auto">
          <a:xfrm rot="3741949">
            <a:off x="2916917" y="1325119"/>
            <a:ext cx="995675" cy="1580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Picture 5"/>
          <p:cNvPicPr>
            <a:picLocks noChangeAspect="1" noChangeArrowheads="1"/>
          </p:cNvPicPr>
          <p:nvPr/>
        </p:nvPicPr>
        <p:blipFill>
          <a:blip r:embed="rId2" cstate="print">
            <a:alphaModFix amt="50000"/>
            <a:extLst>
              <a:ext uri="{BEBA8EAE-BF5A-486C-A8C5-ECC9F3942E4B}">
                <a14:imgProps xmlns:a14="http://schemas.microsoft.com/office/drawing/2010/main">
                  <a14:imgLayer r:embed="rId3">
                    <a14:imgEffect>
                      <a14:backgroundRemoval t="0" b="100000" l="0" r="100000">
                        <a14:foregroundMark x1="90462" y1="41786" x2="91692" y2="40965"/>
                        <a14:foregroundMark x1="92923" y1="17454" x2="92923" y2="17454"/>
                        <a14:foregroundMark x1="86615" y1="10986" x2="86615" y2="10986"/>
                      </a14:backgroundRemoval>
                    </a14:imgEffect>
                  </a14:imgLayer>
                </a14:imgProps>
              </a:ext>
              <a:ext uri="{28A0092B-C50C-407E-A947-70E740481C1C}">
                <a14:useLocalDpi xmlns:a14="http://schemas.microsoft.com/office/drawing/2010/main" val="0"/>
              </a:ext>
            </a:extLst>
          </a:blip>
          <a:srcRect/>
          <a:stretch>
            <a:fillRect/>
          </a:stretch>
        </p:blipFill>
        <p:spPr bwMode="auto">
          <a:xfrm rot="3741949">
            <a:off x="5662319" y="2798279"/>
            <a:ext cx="995675" cy="1580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13 Paralelogramo"/>
          <p:cNvSpPr/>
          <p:nvPr/>
        </p:nvSpPr>
        <p:spPr>
          <a:xfrm>
            <a:off x="3059833" y="188640"/>
            <a:ext cx="3600400" cy="792088"/>
          </a:xfrm>
          <a:prstGeom prst="parallelogram">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15" name="14 Cheurón"/>
          <p:cNvSpPr/>
          <p:nvPr/>
        </p:nvSpPr>
        <p:spPr>
          <a:xfrm flipH="1">
            <a:off x="6099538" y="551629"/>
            <a:ext cx="504056" cy="481745"/>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solidFill>
                <a:schemeClr val="tx1"/>
              </a:solidFill>
            </a:endParaRPr>
          </a:p>
        </p:txBody>
      </p:sp>
      <p:sp>
        <p:nvSpPr>
          <p:cNvPr id="16" name="15 Cheurón"/>
          <p:cNvSpPr/>
          <p:nvPr/>
        </p:nvSpPr>
        <p:spPr>
          <a:xfrm flipH="1">
            <a:off x="5610673" y="534033"/>
            <a:ext cx="504056" cy="481745"/>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solidFill>
                <a:schemeClr val="tx1"/>
              </a:solidFill>
            </a:endParaRPr>
          </a:p>
        </p:txBody>
      </p:sp>
      <p:pic>
        <p:nvPicPr>
          <p:cNvPr id="4" name="Picture 2"/>
          <p:cNvPicPr>
            <a:picLocks noChangeAspect="1" noChangeArrowheads="1"/>
          </p:cNvPicPr>
          <p:nvPr/>
        </p:nvPicPr>
        <p:blipFill rotWithShape="1">
          <a:blip r:embed="rId4">
            <a:extLst>
              <a:ext uri="{BEBA8EAE-BF5A-486C-A8C5-ECC9F3942E4B}">
                <a14:imgProps xmlns:a14="http://schemas.microsoft.com/office/drawing/2010/main">
                  <a14:imgLayer r:embed="rId5">
                    <a14:imgEffect>
                      <a14:artisticPastelsSmooth/>
                    </a14:imgEffect>
                  </a14:imgLayer>
                </a14:imgProps>
              </a:ext>
              <a:ext uri="{28A0092B-C50C-407E-A947-70E740481C1C}">
                <a14:useLocalDpi xmlns:a14="http://schemas.microsoft.com/office/drawing/2010/main" val="0"/>
              </a:ext>
            </a:extLst>
          </a:blip>
          <a:srcRect l="33716" t="72024" r="18568" b="15674"/>
          <a:stretch/>
        </p:blipFill>
        <p:spPr bwMode="auto">
          <a:xfrm>
            <a:off x="110836" y="5661247"/>
            <a:ext cx="9033164" cy="11967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heurón"/>
          <p:cNvSpPr/>
          <p:nvPr/>
        </p:nvSpPr>
        <p:spPr>
          <a:xfrm>
            <a:off x="8676456" y="6259622"/>
            <a:ext cx="405497" cy="481745"/>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solidFill>
                <a:schemeClr val="tx1"/>
              </a:solidFill>
            </a:endParaRPr>
          </a:p>
        </p:txBody>
      </p:sp>
      <p:sp>
        <p:nvSpPr>
          <p:cNvPr id="6" name="5 Cheurón"/>
          <p:cNvSpPr/>
          <p:nvPr/>
        </p:nvSpPr>
        <p:spPr>
          <a:xfrm>
            <a:off x="8316416" y="6259623"/>
            <a:ext cx="405497" cy="481745"/>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solidFill>
                <a:schemeClr val="tx1"/>
              </a:solidFill>
            </a:endParaRPr>
          </a:p>
        </p:txBody>
      </p:sp>
      <p:sp>
        <p:nvSpPr>
          <p:cNvPr id="7" name="6 Cheurón"/>
          <p:cNvSpPr/>
          <p:nvPr/>
        </p:nvSpPr>
        <p:spPr>
          <a:xfrm>
            <a:off x="7982927" y="6259623"/>
            <a:ext cx="405497" cy="481745"/>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solidFill>
                <a:schemeClr val="tx1"/>
              </a:solidFill>
            </a:endParaRPr>
          </a:p>
        </p:txBody>
      </p:sp>
      <p:sp>
        <p:nvSpPr>
          <p:cNvPr id="8" name="7 Cheurón"/>
          <p:cNvSpPr/>
          <p:nvPr/>
        </p:nvSpPr>
        <p:spPr>
          <a:xfrm flipH="1">
            <a:off x="1187625" y="6376255"/>
            <a:ext cx="504056" cy="481745"/>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solidFill>
                <a:schemeClr val="tx1"/>
              </a:solidFill>
            </a:endParaRPr>
          </a:p>
        </p:txBody>
      </p:sp>
      <p:sp>
        <p:nvSpPr>
          <p:cNvPr id="9" name="8 Cheurón"/>
          <p:cNvSpPr/>
          <p:nvPr/>
        </p:nvSpPr>
        <p:spPr>
          <a:xfrm flipH="1">
            <a:off x="1619672" y="6381328"/>
            <a:ext cx="504056" cy="481745"/>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solidFill>
                <a:schemeClr val="tx1"/>
              </a:solidFill>
            </a:endParaRPr>
          </a:p>
        </p:txBody>
      </p:sp>
      <p:pic>
        <p:nvPicPr>
          <p:cNvPr id="8194" name="Picture 2"/>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20443" b="29297" l="37775" r="66252"/>
                    </a14:imgEffect>
                    <a14:imgEffect>
                      <a14:artisticPastelsSmooth/>
                    </a14:imgEffect>
                  </a14:imgLayer>
                </a14:imgProps>
              </a:ext>
              <a:ext uri="{28A0092B-C50C-407E-A947-70E740481C1C}">
                <a14:useLocalDpi xmlns:a14="http://schemas.microsoft.com/office/drawing/2010/main" val="0"/>
              </a:ext>
            </a:extLst>
          </a:blip>
          <a:srcRect l="36812" t="19841" r="33316" b="73016"/>
          <a:stretch/>
        </p:blipFill>
        <p:spPr bwMode="auto">
          <a:xfrm>
            <a:off x="827584" y="-99392"/>
            <a:ext cx="5832648" cy="8742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descr="Resultado de imagen para fondo verde con hojas"/>
          <p:cNvPicPr>
            <a:picLocks noChangeAspect="1" noChangeArrowheads="1"/>
          </p:cNvPicPr>
          <p:nvPr/>
        </p:nvPicPr>
        <p:blipFill rotWithShape="1">
          <a:blip r:embed="rId8">
            <a:alphaModFix amt="70000"/>
            <a:extLst>
              <a:ext uri="{BEBA8EAE-BF5A-486C-A8C5-ECC9F3942E4B}">
                <a14:imgProps xmlns:a14="http://schemas.microsoft.com/office/drawing/2010/main">
                  <a14:imgLayer r:embed="rId9">
                    <a14:imgEffect>
                      <a14:backgroundRemoval t="0" b="35286" l="10429" r="100000"/>
                    </a14:imgEffect>
                  </a14:imgLayer>
                </a14:imgProps>
              </a:ext>
              <a:ext uri="{28A0092B-C50C-407E-A947-70E740481C1C}">
                <a14:useLocalDpi xmlns:a14="http://schemas.microsoft.com/office/drawing/2010/main" val="0"/>
              </a:ext>
            </a:extLst>
          </a:blip>
          <a:srcRect l="9243" b="60711"/>
          <a:stretch/>
        </p:blipFill>
        <p:spPr bwMode="auto">
          <a:xfrm rot="16200000">
            <a:off x="-475636" y="469597"/>
            <a:ext cx="2930986" cy="197971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F:\NAOMI BRITO PASANTIA\IMAGENES LOGOS\UNEG.png"/>
          <p:cNvPicPr>
            <a:picLocks noChangeAspect="1" noChangeArrowheads="1"/>
          </p:cNvPicPr>
          <p:nvPr/>
        </p:nvPicPr>
        <p:blipFill>
          <a:blip r:embed="rId10">
            <a:extLst>
              <a:ext uri="{BEBA8EAE-BF5A-486C-A8C5-ECC9F3942E4B}">
                <a14:imgProps xmlns:a14="http://schemas.microsoft.com/office/drawing/2010/main">
                  <a14:imgLayer r:embed="rId11">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8443729" y="46591"/>
            <a:ext cx="573287" cy="573287"/>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sp>
        <p:nvSpPr>
          <p:cNvPr id="19" name="18 CuadroTexto"/>
          <p:cNvSpPr txBox="1"/>
          <p:nvPr/>
        </p:nvSpPr>
        <p:spPr>
          <a:xfrm>
            <a:off x="2278832" y="116632"/>
            <a:ext cx="2869232" cy="492443"/>
          </a:xfrm>
          <a:prstGeom prst="rect">
            <a:avLst/>
          </a:prstGeom>
          <a:noFill/>
        </p:spPr>
        <p:txBody>
          <a:bodyPr wrap="square" rtlCol="0">
            <a:spAutoFit/>
          </a:bodyPr>
          <a:lstStyle/>
          <a:p>
            <a:r>
              <a:rPr lang="es-VE" sz="2600" b="1" dirty="0">
                <a:latin typeface="Lucida Handwriting" pitchFamily="66" charset="0"/>
              </a:rPr>
              <a:t>Conclusiones</a:t>
            </a:r>
          </a:p>
        </p:txBody>
      </p:sp>
      <p:sp>
        <p:nvSpPr>
          <p:cNvPr id="2" name="1 Rectángulo"/>
          <p:cNvSpPr/>
          <p:nvPr/>
        </p:nvSpPr>
        <p:spPr>
          <a:xfrm>
            <a:off x="35496" y="908720"/>
            <a:ext cx="8971117" cy="4278094"/>
          </a:xfrm>
          <a:prstGeom prst="rect">
            <a:avLst/>
          </a:prstGeom>
        </p:spPr>
        <p:txBody>
          <a:bodyPr wrap="square">
            <a:spAutoFit/>
          </a:bodyPr>
          <a:lstStyle/>
          <a:p>
            <a:pPr marL="342900" lvl="0" indent="-342900" algn="just">
              <a:buFont typeface="+mj-lt"/>
              <a:buAutoNum type="arabicParenR"/>
            </a:pPr>
            <a:r>
              <a:rPr lang="es-ES" sz="1600" b="1" dirty="0">
                <a:latin typeface="Arial" panose="020B0604020202020204" pitchFamily="34" charset="0"/>
                <a:cs typeface="Arial" panose="020B0604020202020204" pitchFamily="34" charset="0"/>
              </a:rPr>
              <a:t>A través de herramientas que permitieron y facilitaron el desarrollo del trabajo investigativo se lograron describir de forma clara y detallada la optimización del uso de los recursos dentro de la Universidad</a:t>
            </a:r>
          </a:p>
          <a:p>
            <a:pPr marL="342900" lvl="0" indent="-342900" algn="just">
              <a:buFont typeface="+mj-lt"/>
              <a:buAutoNum type="arabicParenR"/>
            </a:pPr>
            <a:endParaRPr lang="es-ES" sz="1600" b="1" dirty="0">
              <a:latin typeface="Arial" panose="020B0604020202020204" pitchFamily="34" charset="0"/>
              <a:cs typeface="Arial" panose="020B0604020202020204" pitchFamily="34" charset="0"/>
            </a:endParaRPr>
          </a:p>
          <a:p>
            <a:pPr marL="342900" lvl="0" indent="-342900" algn="just">
              <a:buFont typeface="+mj-lt"/>
              <a:buAutoNum type="arabicParenR"/>
            </a:pPr>
            <a:r>
              <a:rPr lang="es-ES" sz="1600" b="1" dirty="0">
                <a:latin typeface="Arial" panose="020B0604020202020204" pitchFamily="34" charset="0"/>
                <a:cs typeface="Arial" panose="020B0604020202020204" pitchFamily="34" charset="0"/>
              </a:rPr>
              <a:t>Luego de haber definido las causas de contaminación dentro e la universidad, se procedió a contabilizar todos los elementos vivos dentro del área, así como los vertebrados e invertebrados, los microorganismos, plantas y arboles.</a:t>
            </a:r>
          </a:p>
          <a:p>
            <a:pPr marL="342900" lvl="0" indent="-342900" algn="just">
              <a:buFont typeface="+mj-lt"/>
              <a:buAutoNum type="arabicParenR"/>
            </a:pPr>
            <a:endParaRPr lang="es-ES" sz="1600" b="1" dirty="0">
              <a:latin typeface="Arial" panose="020B0604020202020204" pitchFamily="34" charset="0"/>
              <a:cs typeface="Arial" panose="020B0604020202020204" pitchFamily="34" charset="0"/>
            </a:endParaRPr>
          </a:p>
          <a:p>
            <a:pPr marL="342900" lvl="0" indent="-342900" algn="just">
              <a:buFont typeface="+mj-lt"/>
              <a:buAutoNum type="arabicParenR"/>
            </a:pPr>
            <a:endParaRPr lang="es-ES" sz="1600" b="1" dirty="0">
              <a:latin typeface="Arial" panose="020B0604020202020204" pitchFamily="34" charset="0"/>
              <a:cs typeface="Arial" panose="020B0604020202020204" pitchFamily="34" charset="0"/>
            </a:endParaRPr>
          </a:p>
          <a:p>
            <a:pPr marL="342900" lvl="0" indent="-342900" algn="just">
              <a:buFont typeface="+mj-lt"/>
              <a:buAutoNum type="arabicParenR"/>
            </a:pPr>
            <a:r>
              <a:rPr lang="es-ES" sz="1600" b="1" dirty="0">
                <a:latin typeface="Arial" panose="020B0604020202020204" pitchFamily="34" charset="0"/>
                <a:cs typeface="Arial" panose="020B0604020202020204" pitchFamily="34" charset="0"/>
              </a:rPr>
              <a:t>Después de haber aplicado las herramientas cuantitativas para evaluar el consumo total de las salidas del riego para césped, de los lava manos y las pocetas, aunado a ello el consumo de energía eléctrica para lograr estimar mediante indicadores la cantidad total consumida por día.</a:t>
            </a:r>
          </a:p>
          <a:p>
            <a:pPr marL="342900" lvl="0" indent="-342900" algn="just">
              <a:buFont typeface="+mj-lt"/>
              <a:buAutoNum type="arabicParenR"/>
            </a:pPr>
            <a:endParaRPr lang="es-ES" sz="1600" b="1" dirty="0">
              <a:latin typeface="Arial" panose="020B0604020202020204" pitchFamily="34" charset="0"/>
              <a:cs typeface="Arial" panose="020B0604020202020204" pitchFamily="34" charset="0"/>
            </a:endParaRPr>
          </a:p>
          <a:p>
            <a:pPr marL="342900" lvl="0" indent="-342900" algn="just">
              <a:buFont typeface="+mj-lt"/>
              <a:buAutoNum type="arabicParenR"/>
            </a:pPr>
            <a:r>
              <a:rPr lang="es-ES" sz="1600" b="1" dirty="0">
                <a:latin typeface="Arial" panose="020B0604020202020204" pitchFamily="34" charset="0"/>
                <a:cs typeface="Arial" panose="020B0604020202020204" pitchFamily="34" charset="0"/>
              </a:rPr>
              <a:t>En último lugar, se realizó un procedimiento de pesos de laos desechos, separando los desechos solidos, clasificándolos en bolsas por papel, vidrio, plástico y madera, el cual se tomó el peso en Kg de cada elemento.</a:t>
            </a:r>
            <a:endParaRPr lang="es-VE"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46591540"/>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D5D6C2D1-BE59-45FB-B064-5A4BACAF5FC8}"/>
              </a:ext>
            </a:extLst>
          </p:cNvPr>
          <p:cNvPicPr>
            <a:picLocks noChangeAspect="1"/>
          </p:cNvPicPr>
          <p:nvPr/>
        </p:nvPicPr>
        <p:blipFill>
          <a:blip r:embed="rId2">
            <a:alphaModFix amt="35000"/>
            <a:extLst>
              <a:ext uri="{BEBA8EAE-BF5A-486C-A8C5-ECC9F3942E4B}">
                <a14:imgProps xmlns:a14="http://schemas.microsoft.com/office/drawing/2010/main">
                  <a14:imgLayer r:embed="rId3">
                    <a14:imgEffect>
                      <a14:backgroundRemoval t="4222" b="89974" l="2778" r="91667">
                        <a14:foregroundMark x1="60556" y1="7916" x2="28889" y2="8971"/>
                        <a14:foregroundMark x1="28889" y1="8971" x2="28889" y2="8971"/>
                        <a14:foregroundMark x1="65556" y1="4222" x2="42222" y2="5277"/>
                        <a14:foregroundMark x1="71667" y1="4222" x2="71667" y2="4222"/>
                        <a14:foregroundMark x1="85556" y1="11609" x2="85556" y2="11609"/>
                        <a14:foregroundMark x1="81389" y1="32454" x2="86944" y2="50396"/>
                        <a14:foregroundMark x1="86944" y1="50396" x2="75556" y2="66491"/>
                        <a14:foregroundMark x1="75556" y1="66491" x2="61111" y2="71768"/>
                        <a14:foregroundMark x1="61111" y1="71768" x2="75833" y2="74406"/>
                        <a14:foregroundMark x1="75833" y1="74406" x2="88056" y2="65963"/>
                        <a14:foregroundMark x1="88056" y1="65963" x2="92222" y2="49604"/>
                        <a14:foregroundMark x1="92222" y1="49604" x2="85278" y2="27704"/>
                        <a14:foregroundMark x1="23333" y1="40633" x2="22500" y2="58839"/>
                        <a14:foregroundMark x1="22500" y1="58839" x2="42778" y2="70976"/>
                        <a14:foregroundMark x1="42778" y1="70976" x2="45556" y2="70976"/>
                        <a14:foregroundMark x1="8333" y1="48021" x2="8333" y2="48021"/>
                        <a14:foregroundMark x1="11111" y1="58575" x2="11264" y2="58999"/>
                        <a14:backgroundMark x1="35000" y1="36412" x2="35000" y2="36412"/>
                        <a14:backgroundMark x1="19444" y1="28232" x2="19444" y2="28232"/>
                        <a14:backgroundMark x1="27778" y1="30343" x2="27778" y2="30343"/>
                        <a14:backgroundMark x1="55833" y1="23219" x2="55833" y2="23219"/>
                        <a14:backgroundMark x1="7500" y1="62005" x2="12778" y2="66491"/>
                        <a14:backgroundMark x1="12778" y1="66755" x2="15556" y2="74142"/>
                        <a14:backgroundMark x1="4722" y1="64380" x2="4722" y2="64380"/>
                        <a14:backgroundMark x1="4722" y1="64380" x2="3056" y2="63852"/>
                        <a14:backgroundMark x1="13889" y1="66755" x2="13889" y2="66755"/>
                        <a14:backgroundMark x1="13889" y1="65699" x2="19444" y2="80211"/>
                        <a14:backgroundMark x1="19444" y1="80211" x2="21944" y2="83377"/>
                        <a14:backgroundMark x1="31667" y1="33245" x2="31667" y2="33245"/>
                        <a14:backgroundMark x1="54444" y1="22164" x2="54444" y2="22164"/>
                        <a14:backgroundMark x1="28611" y1="31135" x2="28611" y2="31135"/>
                      </a14:backgroundRemoval>
                    </a14:imgEffect>
                  </a14:imgLayer>
                </a14:imgProps>
              </a:ext>
            </a:extLst>
          </a:blip>
          <a:stretch>
            <a:fillRect/>
          </a:stretch>
        </p:blipFill>
        <p:spPr>
          <a:xfrm>
            <a:off x="301216" y="2028110"/>
            <a:ext cx="4077072" cy="4292251"/>
          </a:xfrm>
          <a:prstGeom prst="rect">
            <a:avLst/>
          </a:prstGeom>
        </p:spPr>
      </p:pic>
      <p:pic>
        <p:nvPicPr>
          <p:cNvPr id="20" name="Picture 5"/>
          <p:cNvPicPr>
            <a:picLocks noChangeAspect="1" noChangeArrowheads="1"/>
          </p:cNvPicPr>
          <p:nvPr/>
        </p:nvPicPr>
        <p:blipFill>
          <a:blip r:embed="rId4" cstate="print">
            <a:alphaModFix amt="50000"/>
            <a:extLst>
              <a:ext uri="{BEBA8EAE-BF5A-486C-A8C5-ECC9F3942E4B}">
                <a14:imgProps xmlns:a14="http://schemas.microsoft.com/office/drawing/2010/main">
                  <a14:imgLayer r:embed="rId5">
                    <a14:imgEffect>
                      <a14:backgroundRemoval t="0" b="100000" l="0" r="100000">
                        <a14:foregroundMark x1="90462" y1="41786" x2="91692" y2="40965"/>
                        <a14:foregroundMark x1="92923" y1="17454" x2="92923" y2="17454"/>
                        <a14:foregroundMark x1="86615" y1="10986" x2="86615" y2="10986"/>
                      </a14:backgroundRemoval>
                    </a14:imgEffect>
                  </a14:imgLayer>
                </a14:imgProps>
              </a:ext>
              <a:ext uri="{28A0092B-C50C-407E-A947-70E740481C1C}">
                <a14:useLocalDpi xmlns:a14="http://schemas.microsoft.com/office/drawing/2010/main" val="0"/>
              </a:ext>
            </a:extLst>
          </a:blip>
          <a:srcRect/>
          <a:stretch>
            <a:fillRect/>
          </a:stretch>
        </p:blipFill>
        <p:spPr bwMode="auto">
          <a:xfrm rot="3741949">
            <a:off x="7687837" y="2159477"/>
            <a:ext cx="995675" cy="1580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13 Paralelogramo"/>
          <p:cNvSpPr/>
          <p:nvPr/>
        </p:nvSpPr>
        <p:spPr>
          <a:xfrm>
            <a:off x="3059833" y="188640"/>
            <a:ext cx="3600400" cy="792088"/>
          </a:xfrm>
          <a:prstGeom prst="parallelogram">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15" name="14 Cheurón"/>
          <p:cNvSpPr/>
          <p:nvPr/>
        </p:nvSpPr>
        <p:spPr>
          <a:xfrm flipH="1">
            <a:off x="6099538" y="551629"/>
            <a:ext cx="504056" cy="481745"/>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solidFill>
                <a:schemeClr val="tx1"/>
              </a:solidFill>
            </a:endParaRPr>
          </a:p>
        </p:txBody>
      </p:sp>
      <p:sp>
        <p:nvSpPr>
          <p:cNvPr id="16" name="15 Cheurón"/>
          <p:cNvSpPr/>
          <p:nvPr/>
        </p:nvSpPr>
        <p:spPr>
          <a:xfrm flipH="1">
            <a:off x="5610673" y="534033"/>
            <a:ext cx="504056" cy="481745"/>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solidFill>
                <a:schemeClr val="tx1"/>
              </a:solidFill>
            </a:endParaRPr>
          </a:p>
        </p:txBody>
      </p:sp>
      <p:pic>
        <p:nvPicPr>
          <p:cNvPr id="4" name="Picture 2"/>
          <p:cNvPicPr>
            <a:picLocks noChangeAspect="1" noChangeArrowheads="1"/>
          </p:cNvPicPr>
          <p:nvPr/>
        </p:nvPicPr>
        <p:blipFill rotWithShape="1">
          <a:blip r:embed="rId6">
            <a:extLst>
              <a:ext uri="{BEBA8EAE-BF5A-486C-A8C5-ECC9F3942E4B}">
                <a14:imgProps xmlns:a14="http://schemas.microsoft.com/office/drawing/2010/main">
                  <a14:imgLayer r:embed="rId7">
                    <a14:imgEffect>
                      <a14:artisticPastelsSmooth/>
                    </a14:imgEffect>
                  </a14:imgLayer>
                </a14:imgProps>
              </a:ext>
              <a:ext uri="{28A0092B-C50C-407E-A947-70E740481C1C}">
                <a14:useLocalDpi xmlns:a14="http://schemas.microsoft.com/office/drawing/2010/main" val="0"/>
              </a:ext>
            </a:extLst>
          </a:blip>
          <a:srcRect l="33716" t="72024" r="18568" b="15674"/>
          <a:stretch/>
        </p:blipFill>
        <p:spPr bwMode="auto">
          <a:xfrm>
            <a:off x="110836" y="5661247"/>
            <a:ext cx="9033164" cy="11967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heurón"/>
          <p:cNvSpPr/>
          <p:nvPr/>
        </p:nvSpPr>
        <p:spPr>
          <a:xfrm>
            <a:off x="8676456" y="6259622"/>
            <a:ext cx="405497" cy="481745"/>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solidFill>
                <a:schemeClr val="tx1"/>
              </a:solidFill>
            </a:endParaRPr>
          </a:p>
        </p:txBody>
      </p:sp>
      <p:sp>
        <p:nvSpPr>
          <p:cNvPr id="6" name="5 Cheurón"/>
          <p:cNvSpPr/>
          <p:nvPr/>
        </p:nvSpPr>
        <p:spPr>
          <a:xfrm>
            <a:off x="8316416" y="6259623"/>
            <a:ext cx="405497" cy="481745"/>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solidFill>
                <a:schemeClr val="tx1"/>
              </a:solidFill>
            </a:endParaRPr>
          </a:p>
        </p:txBody>
      </p:sp>
      <p:sp>
        <p:nvSpPr>
          <p:cNvPr id="7" name="6 Cheurón"/>
          <p:cNvSpPr/>
          <p:nvPr/>
        </p:nvSpPr>
        <p:spPr>
          <a:xfrm>
            <a:off x="7982927" y="6259623"/>
            <a:ext cx="405497" cy="481745"/>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solidFill>
                <a:schemeClr val="tx1"/>
              </a:solidFill>
            </a:endParaRPr>
          </a:p>
        </p:txBody>
      </p:sp>
      <p:sp>
        <p:nvSpPr>
          <p:cNvPr id="8" name="7 Cheurón"/>
          <p:cNvSpPr/>
          <p:nvPr/>
        </p:nvSpPr>
        <p:spPr>
          <a:xfrm flipH="1">
            <a:off x="1187625" y="6376255"/>
            <a:ext cx="504056" cy="481745"/>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solidFill>
                <a:schemeClr val="tx1"/>
              </a:solidFill>
            </a:endParaRPr>
          </a:p>
        </p:txBody>
      </p:sp>
      <p:sp>
        <p:nvSpPr>
          <p:cNvPr id="9" name="8 Cheurón"/>
          <p:cNvSpPr/>
          <p:nvPr/>
        </p:nvSpPr>
        <p:spPr>
          <a:xfrm flipH="1">
            <a:off x="1619672" y="6381328"/>
            <a:ext cx="504056" cy="481745"/>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solidFill>
                <a:schemeClr val="tx1"/>
              </a:solidFill>
            </a:endParaRPr>
          </a:p>
        </p:txBody>
      </p:sp>
      <p:pic>
        <p:nvPicPr>
          <p:cNvPr id="8194" name="Picture 2"/>
          <p:cNvPicPr>
            <a:picLocks noChangeAspect="1" noChangeArrowheads="1"/>
          </p:cNvPicPr>
          <p:nvPr/>
        </p:nvPicPr>
        <p:blipFill rotWithShape="1">
          <a:blip r:embed="rId8">
            <a:extLst>
              <a:ext uri="{BEBA8EAE-BF5A-486C-A8C5-ECC9F3942E4B}">
                <a14:imgProps xmlns:a14="http://schemas.microsoft.com/office/drawing/2010/main">
                  <a14:imgLayer r:embed="rId9">
                    <a14:imgEffect>
                      <a14:backgroundRemoval t="20443" b="29297" l="37775" r="66252"/>
                    </a14:imgEffect>
                    <a14:imgEffect>
                      <a14:artisticPastelsSmooth/>
                    </a14:imgEffect>
                  </a14:imgLayer>
                </a14:imgProps>
              </a:ext>
              <a:ext uri="{28A0092B-C50C-407E-A947-70E740481C1C}">
                <a14:useLocalDpi xmlns:a14="http://schemas.microsoft.com/office/drawing/2010/main" val="0"/>
              </a:ext>
            </a:extLst>
          </a:blip>
          <a:srcRect l="36812" t="19841" r="33316" b="73016"/>
          <a:stretch/>
        </p:blipFill>
        <p:spPr bwMode="auto">
          <a:xfrm>
            <a:off x="827584" y="-99392"/>
            <a:ext cx="5832648" cy="8742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descr="Resultado de imagen para fondo verde con hojas"/>
          <p:cNvPicPr>
            <a:picLocks noChangeAspect="1" noChangeArrowheads="1"/>
          </p:cNvPicPr>
          <p:nvPr/>
        </p:nvPicPr>
        <p:blipFill rotWithShape="1">
          <a:blip r:embed="rId10">
            <a:extLst>
              <a:ext uri="{BEBA8EAE-BF5A-486C-A8C5-ECC9F3942E4B}">
                <a14:imgProps xmlns:a14="http://schemas.microsoft.com/office/drawing/2010/main">
                  <a14:imgLayer r:embed="rId11">
                    <a14:imgEffect>
                      <a14:backgroundRemoval t="0" b="35286" l="10429" r="100000"/>
                    </a14:imgEffect>
                  </a14:imgLayer>
                </a14:imgProps>
              </a:ext>
              <a:ext uri="{28A0092B-C50C-407E-A947-70E740481C1C}">
                <a14:useLocalDpi xmlns:a14="http://schemas.microsoft.com/office/drawing/2010/main" val="0"/>
              </a:ext>
            </a:extLst>
          </a:blip>
          <a:srcRect l="9243" b="60711"/>
          <a:stretch/>
        </p:blipFill>
        <p:spPr bwMode="auto">
          <a:xfrm rot="16200000">
            <a:off x="-475636" y="469597"/>
            <a:ext cx="2930986" cy="197971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F:\NAOMI BRITO PASANTIA\IMAGENES LOGOS\UNEG.png"/>
          <p:cNvPicPr>
            <a:picLocks noChangeAspect="1" noChangeArrowheads="1"/>
          </p:cNvPicPr>
          <p:nvPr/>
        </p:nvPicPr>
        <p:blipFill>
          <a:blip r:embed="rId12">
            <a:extLst>
              <a:ext uri="{BEBA8EAE-BF5A-486C-A8C5-ECC9F3942E4B}">
                <a14:imgProps xmlns:a14="http://schemas.microsoft.com/office/drawing/2010/main">
                  <a14:imgLayer r:embed="rId13">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8443729" y="46591"/>
            <a:ext cx="573287" cy="573287"/>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sp>
        <p:nvSpPr>
          <p:cNvPr id="19" name="18 CuadroTexto"/>
          <p:cNvSpPr txBox="1"/>
          <p:nvPr/>
        </p:nvSpPr>
        <p:spPr>
          <a:xfrm>
            <a:off x="1918792" y="188640"/>
            <a:ext cx="3949352" cy="492443"/>
          </a:xfrm>
          <a:prstGeom prst="rect">
            <a:avLst/>
          </a:prstGeom>
          <a:noFill/>
        </p:spPr>
        <p:txBody>
          <a:bodyPr wrap="square" rtlCol="0">
            <a:spAutoFit/>
          </a:bodyPr>
          <a:lstStyle/>
          <a:p>
            <a:r>
              <a:rPr lang="es-VE" sz="2600" b="1" dirty="0">
                <a:latin typeface="Lucida Handwriting" pitchFamily="66" charset="0"/>
              </a:rPr>
              <a:t>Recomendaciones</a:t>
            </a:r>
          </a:p>
        </p:txBody>
      </p:sp>
      <p:sp>
        <p:nvSpPr>
          <p:cNvPr id="2" name="1 Rectángulo"/>
          <p:cNvSpPr/>
          <p:nvPr/>
        </p:nvSpPr>
        <p:spPr>
          <a:xfrm>
            <a:off x="44624" y="1772816"/>
            <a:ext cx="8972392" cy="2800767"/>
          </a:xfrm>
          <a:prstGeom prst="rect">
            <a:avLst/>
          </a:prstGeom>
        </p:spPr>
        <p:txBody>
          <a:bodyPr wrap="square">
            <a:spAutoFit/>
          </a:bodyPr>
          <a:lstStyle/>
          <a:p>
            <a:pPr marL="285750" lvl="0" indent="-285750" algn="just">
              <a:buFont typeface="Wingdings" panose="05000000000000000000" pitchFamily="2" charset="2"/>
              <a:buChar char="ü"/>
            </a:pPr>
            <a:r>
              <a:rPr lang="es-ES" sz="1600" b="1" dirty="0">
                <a:latin typeface="Arial" panose="020B0604020202020204" pitchFamily="34" charset="0"/>
                <a:cs typeface="Arial" panose="020B0604020202020204" pitchFamily="34" charset="0"/>
              </a:rPr>
              <a:t>Realizar charlas constantes en la Universidad sobre la optimización de los recursos dentro del área . </a:t>
            </a:r>
            <a:endParaRPr lang="es-VE" sz="1600" b="1" dirty="0">
              <a:latin typeface="Arial" panose="020B0604020202020204" pitchFamily="34" charset="0"/>
              <a:cs typeface="Arial" panose="020B0604020202020204" pitchFamily="34" charset="0"/>
            </a:endParaRPr>
          </a:p>
          <a:p>
            <a:pPr marL="285750" lvl="0" indent="-285750" algn="just">
              <a:buFont typeface="Wingdings" panose="05000000000000000000" pitchFamily="2" charset="2"/>
              <a:buChar char="ü"/>
            </a:pPr>
            <a:endParaRPr lang="es-VE" sz="1600" b="1" dirty="0">
              <a:latin typeface="Arial" panose="020B0604020202020204" pitchFamily="34" charset="0"/>
              <a:cs typeface="Arial" panose="020B0604020202020204" pitchFamily="34" charset="0"/>
            </a:endParaRPr>
          </a:p>
          <a:p>
            <a:pPr marL="285750" lvl="0" indent="-285750" algn="just">
              <a:buFont typeface="Wingdings" panose="05000000000000000000" pitchFamily="2" charset="2"/>
              <a:buChar char="ü"/>
            </a:pPr>
            <a:endParaRPr lang="es-VE" sz="1600" b="1" dirty="0">
              <a:latin typeface="Arial" panose="020B0604020202020204" pitchFamily="34" charset="0"/>
              <a:cs typeface="Arial" panose="020B0604020202020204" pitchFamily="34" charset="0"/>
            </a:endParaRPr>
          </a:p>
          <a:p>
            <a:pPr marL="285750" lvl="0" indent="-285750" algn="just">
              <a:buFont typeface="Wingdings" panose="05000000000000000000" pitchFamily="2" charset="2"/>
              <a:buChar char="ü"/>
            </a:pPr>
            <a:r>
              <a:rPr lang="es-ES" sz="1600" b="1" dirty="0">
                <a:latin typeface="Arial" panose="020B0604020202020204" pitchFamily="34" charset="0"/>
                <a:cs typeface="Arial" panose="020B0604020202020204" pitchFamily="34" charset="0"/>
              </a:rPr>
              <a:t>Implementar un sistema de gestión para disminuir el mal uso de los recursos tanto eléctricos como los recursos de agua de Villa Asia. </a:t>
            </a:r>
            <a:endParaRPr lang="es-VE" sz="1600" b="1" dirty="0">
              <a:latin typeface="Arial" panose="020B0604020202020204" pitchFamily="34" charset="0"/>
              <a:cs typeface="Arial" panose="020B0604020202020204" pitchFamily="34" charset="0"/>
            </a:endParaRPr>
          </a:p>
          <a:p>
            <a:pPr marL="285750" lvl="0" indent="-285750" algn="just">
              <a:buFont typeface="Wingdings" panose="05000000000000000000" pitchFamily="2" charset="2"/>
              <a:buChar char="ü"/>
            </a:pPr>
            <a:endParaRPr lang="es-VE" sz="1600" b="1" dirty="0">
              <a:latin typeface="Arial" panose="020B0604020202020204" pitchFamily="34" charset="0"/>
              <a:cs typeface="Arial" panose="020B0604020202020204" pitchFamily="34" charset="0"/>
            </a:endParaRPr>
          </a:p>
          <a:p>
            <a:pPr marL="285750" lvl="0" indent="-285750" algn="just">
              <a:buFont typeface="Wingdings" panose="05000000000000000000" pitchFamily="2" charset="2"/>
              <a:buChar char="ü"/>
            </a:pPr>
            <a:r>
              <a:rPr lang="es-ES" sz="1600" b="1" dirty="0">
                <a:latin typeface="Arial" panose="020B0604020202020204" pitchFamily="34" charset="0"/>
                <a:cs typeface="Arial" panose="020B0604020202020204" pitchFamily="34" charset="0"/>
              </a:rPr>
              <a:t>Desarrollar un cronograma para visitas mensuales a la universidad para verificar la situación de las tomas de riego,  herramientas y elementos que se encuentran dentro de estas instalaciones, tomando en cuenta factores importantes como la maleza e iluminación.</a:t>
            </a:r>
          </a:p>
        </p:txBody>
      </p:sp>
      <p:pic>
        <p:nvPicPr>
          <p:cNvPr id="21" name="Picture 5"/>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0" b="100000" l="0" r="100000">
                        <a14:foregroundMark x1="90462" y1="41786" x2="91692" y2="40965"/>
                        <a14:foregroundMark x1="92923" y1="17454" x2="92923" y2="17454"/>
                        <a14:foregroundMark x1="86615" y1="10986" x2="86615" y2="10986"/>
                      </a14:backgroundRemoval>
                    </a14:imgEffect>
                  </a14:imgLayer>
                </a14:imgProps>
              </a:ext>
              <a:ext uri="{28A0092B-C50C-407E-A947-70E740481C1C}">
                <a14:useLocalDpi xmlns:a14="http://schemas.microsoft.com/office/drawing/2010/main" val="0"/>
              </a:ext>
            </a:extLst>
          </a:blip>
          <a:srcRect/>
          <a:stretch>
            <a:fillRect/>
          </a:stretch>
        </p:blipFill>
        <p:spPr bwMode="auto">
          <a:xfrm rot="3741949">
            <a:off x="1872802" y="484113"/>
            <a:ext cx="995675" cy="1580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5"/>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0" b="100000" l="0" r="100000">
                        <a14:foregroundMark x1="90462" y1="41786" x2="91692" y2="40965"/>
                        <a14:foregroundMark x1="92923" y1="17454" x2="92923" y2="17454"/>
                        <a14:foregroundMark x1="86615" y1="10986" x2="86615" y2="10986"/>
                      </a14:backgroundRemoval>
                    </a14:imgEffect>
                  </a14:imgLayer>
                </a14:imgProps>
              </a:ext>
              <a:ext uri="{28A0092B-C50C-407E-A947-70E740481C1C}">
                <a14:useLocalDpi xmlns:a14="http://schemas.microsoft.com/office/drawing/2010/main" val="0"/>
              </a:ext>
            </a:extLst>
          </a:blip>
          <a:srcRect/>
          <a:stretch>
            <a:fillRect/>
          </a:stretch>
        </p:blipFill>
        <p:spPr bwMode="auto">
          <a:xfrm rot="3741949">
            <a:off x="550887" y="5143576"/>
            <a:ext cx="995675" cy="1580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Picture 5"/>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0" b="100000" l="0" r="100000">
                        <a14:foregroundMark x1="90462" y1="41786" x2="91692" y2="40965"/>
                        <a14:foregroundMark x1="92923" y1="17454" x2="92923" y2="17454"/>
                        <a14:foregroundMark x1="86615" y1="10986" x2="86615" y2="10986"/>
                      </a14:backgroundRemoval>
                    </a14:imgEffect>
                  </a14:imgLayer>
                </a14:imgProps>
              </a:ext>
              <a:ext uri="{28A0092B-C50C-407E-A947-70E740481C1C}">
                <a14:useLocalDpi xmlns:a14="http://schemas.microsoft.com/office/drawing/2010/main" val="0"/>
              </a:ext>
            </a:extLst>
          </a:blip>
          <a:srcRect/>
          <a:stretch>
            <a:fillRect/>
          </a:stretch>
        </p:blipFill>
        <p:spPr bwMode="auto">
          <a:xfrm rot="15673374">
            <a:off x="3660721" y="692002"/>
            <a:ext cx="995675" cy="1580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 name="Picture 5"/>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0" b="100000" l="0" r="100000">
                        <a14:foregroundMark x1="90462" y1="41786" x2="91692" y2="40965"/>
                        <a14:foregroundMark x1="92923" y1="17454" x2="92923" y2="17454"/>
                        <a14:foregroundMark x1="86615" y1="10986" x2="86615" y2="10986"/>
                      </a14:backgroundRemoval>
                    </a14:imgEffect>
                  </a14:imgLayer>
                </a14:imgProps>
              </a:ext>
              <a:ext uri="{28A0092B-C50C-407E-A947-70E740481C1C}">
                <a14:useLocalDpi xmlns:a14="http://schemas.microsoft.com/office/drawing/2010/main" val="0"/>
              </a:ext>
            </a:extLst>
          </a:blip>
          <a:srcRect/>
          <a:stretch>
            <a:fillRect/>
          </a:stretch>
        </p:blipFill>
        <p:spPr bwMode="auto">
          <a:xfrm rot="13694918">
            <a:off x="6825168" y="514432"/>
            <a:ext cx="995675" cy="1580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46591540"/>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4A85983B-000F-4E8C-8B4C-7DAD1482C87A}"/>
              </a:ext>
            </a:extLst>
          </p:cNvPr>
          <p:cNvPicPr>
            <a:picLocks noChangeAspect="1"/>
          </p:cNvPicPr>
          <p:nvPr/>
        </p:nvPicPr>
        <p:blipFill>
          <a:blip r:embed="rId2">
            <a:alphaModFix amt="20000"/>
            <a:extLst>
              <a:ext uri="{BEBA8EAE-BF5A-486C-A8C5-ECC9F3942E4B}">
                <a14:imgProps xmlns:a14="http://schemas.microsoft.com/office/drawing/2010/main">
                  <a14:imgLayer r:embed="rId3">
                    <a14:imgEffect>
                      <a14:backgroundRemoval t="2778" b="97222" l="10000" r="90000">
                        <a14:foregroundMark x1="57500" y1="6389" x2="40833" y2="9167"/>
                        <a14:foregroundMark x1="40833" y1="9167" x2="40556" y2="9444"/>
                        <a14:foregroundMark x1="46944" y1="4722" x2="50833" y2="2778"/>
                        <a14:foregroundMark x1="48333" y1="97222" x2="53333" y2="87778"/>
                      </a14:backgroundRemoval>
                    </a14:imgEffect>
                  </a14:imgLayer>
                </a14:imgProps>
              </a:ext>
            </a:extLst>
          </a:blip>
          <a:stretch>
            <a:fillRect/>
          </a:stretch>
        </p:blipFill>
        <p:spPr>
          <a:xfrm>
            <a:off x="-487054" y="2000436"/>
            <a:ext cx="3746094" cy="3746094"/>
          </a:xfrm>
          <a:prstGeom prst="rect">
            <a:avLst/>
          </a:prstGeom>
        </p:spPr>
      </p:pic>
      <p:pic>
        <p:nvPicPr>
          <p:cNvPr id="22" name="Picture 5"/>
          <p:cNvPicPr>
            <a:picLocks noChangeAspect="1" noChangeArrowheads="1"/>
          </p:cNvPicPr>
          <p:nvPr/>
        </p:nvPicPr>
        <p:blipFill>
          <a:blip r:embed="rId4" cstate="print">
            <a:alphaModFix amt="35000"/>
            <a:extLst>
              <a:ext uri="{BEBA8EAE-BF5A-486C-A8C5-ECC9F3942E4B}">
                <a14:imgProps xmlns:a14="http://schemas.microsoft.com/office/drawing/2010/main">
                  <a14:imgLayer r:embed="rId5">
                    <a14:imgEffect>
                      <a14:backgroundRemoval t="0" b="100000" l="0" r="100000">
                        <a14:foregroundMark x1="90462" y1="41786" x2="91692" y2="40965"/>
                        <a14:foregroundMark x1="92923" y1="17454" x2="92923" y2="17454"/>
                        <a14:foregroundMark x1="86615" y1="10986" x2="86615" y2="10986"/>
                      </a14:backgroundRemoval>
                    </a14:imgEffect>
                  </a14:imgLayer>
                </a14:imgProps>
              </a:ext>
              <a:ext uri="{28A0092B-C50C-407E-A947-70E740481C1C}">
                <a14:useLocalDpi xmlns:a14="http://schemas.microsoft.com/office/drawing/2010/main" val="0"/>
              </a:ext>
            </a:extLst>
          </a:blip>
          <a:srcRect/>
          <a:stretch>
            <a:fillRect/>
          </a:stretch>
        </p:blipFill>
        <p:spPr bwMode="auto">
          <a:xfrm rot="3335240">
            <a:off x="7623576" y="2134724"/>
            <a:ext cx="995675" cy="1580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13 Paralelogramo"/>
          <p:cNvSpPr/>
          <p:nvPr/>
        </p:nvSpPr>
        <p:spPr>
          <a:xfrm>
            <a:off x="3059833" y="188640"/>
            <a:ext cx="3600400" cy="792088"/>
          </a:xfrm>
          <a:prstGeom prst="parallelogram">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15" name="14 Cheurón"/>
          <p:cNvSpPr/>
          <p:nvPr/>
        </p:nvSpPr>
        <p:spPr>
          <a:xfrm flipH="1">
            <a:off x="6099538" y="551629"/>
            <a:ext cx="504056" cy="481745"/>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solidFill>
                <a:schemeClr val="tx1"/>
              </a:solidFill>
            </a:endParaRPr>
          </a:p>
        </p:txBody>
      </p:sp>
      <p:sp>
        <p:nvSpPr>
          <p:cNvPr id="16" name="15 Cheurón"/>
          <p:cNvSpPr/>
          <p:nvPr/>
        </p:nvSpPr>
        <p:spPr>
          <a:xfrm flipH="1">
            <a:off x="5610673" y="534033"/>
            <a:ext cx="504056" cy="481745"/>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solidFill>
                <a:schemeClr val="tx1"/>
              </a:solidFill>
            </a:endParaRPr>
          </a:p>
        </p:txBody>
      </p:sp>
      <p:pic>
        <p:nvPicPr>
          <p:cNvPr id="4" name="Picture 2"/>
          <p:cNvPicPr>
            <a:picLocks noChangeAspect="1" noChangeArrowheads="1"/>
          </p:cNvPicPr>
          <p:nvPr/>
        </p:nvPicPr>
        <p:blipFill rotWithShape="1">
          <a:blip r:embed="rId6">
            <a:extLst>
              <a:ext uri="{BEBA8EAE-BF5A-486C-A8C5-ECC9F3942E4B}">
                <a14:imgProps xmlns:a14="http://schemas.microsoft.com/office/drawing/2010/main">
                  <a14:imgLayer r:embed="rId7">
                    <a14:imgEffect>
                      <a14:artisticPastelsSmooth/>
                    </a14:imgEffect>
                  </a14:imgLayer>
                </a14:imgProps>
              </a:ext>
              <a:ext uri="{28A0092B-C50C-407E-A947-70E740481C1C}">
                <a14:useLocalDpi xmlns:a14="http://schemas.microsoft.com/office/drawing/2010/main" val="0"/>
              </a:ext>
            </a:extLst>
          </a:blip>
          <a:srcRect l="33716" t="72024" r="18568" b="15674"/>
          <a:stretch/>
        </p:blipFill>
        <p:spPr bwMode="auto">
          <a:xfrm>
            <a:off x="110836" y="5661247"/>
            <a:ext cx="9033164" cy="11967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heurón"/>
          <p:cNvSpPr/>
          <p:nvPr/>
        </p:nvSpPr>
        <p:spPr>
          <a:xfrm>
            <a:off x="8676456" y="6259622"/>
            <a:ext cx="405497" cy="481745"/>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solidFill>
                <a:schemeClr val="tx1"/>
              </a:solidFill>
            </a:endParaRPr>
          </a:p>
        </p:txBody>
      </p:sp>
      <p:sp>
        <p:nvSpPr>
          <p:cNvPr id="6" name="5 Cheurón"/>
          <p:cNvSpPr/>
          <p:nvPr/>
        </p:nvSpPr>
        <p:spPr>
          <a:xfrm>
            <a:off x="8316416" y="6259623"/>
            <a:ext cx="405497" cy="481745"/>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solidFill>
                <a:schemeClr val="tx1"/>
              </a:solidFill>
            </a:endParaRPr>
          </a:p>
        </p:txBody>
      </p:sp>
      <p:sp>
        <p:nvSpPr>
          <p:cNvPr id="7" name="6 Cheurón"/>
          <p:cNvSpPr/>
          <p:nvPr/>
        </p:nvSpPr>
        <p:spPr>
          <a:xfrm>
            <a:off x="7982927" y="6259623"/>
            <a:ext cx="405497" cy="481745"/>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solidFill>
                <a:schemeClr val="tx1"/>
              </a:solidFill>
            </a:endParaRPr>
          </a:p>
        </p:txBody>
      </p:sp>
      <p:sp>
        <p:nvSpPr>
          <p:cNvPr id="8" name="7 Cheurón"/>
          <p:cNvSpPr/>
          <p:nvPr/>
        </p:nvSpPr>
        <p:spPr>
          <a:xfrm flipH="1">
            <a:off x="1187625" y="6376255"/>
            <a:ext cx="504056" cy="481745"/>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solidFill>
                <a:schemeClr val="tx1"/>
              </a:solidFill>
            </a:endParaRPr>
          </a:p>
        </p:txBody>
      </p:sp>
      <p:sp>
        <p:nvSpPr>
          <p:cNvPr id="9" name="8 Cheurón"/>
          <p:cNvSpPr/>
          <p:nvPr/>
        </p:nvSpPr>
        <p:spPr>
          <a:xfrm flipH="1">
            <a:off x="1619672" y="6381328"/>
            <a:ext cx="504056" cy="481745"/>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solidFill>
                <a:schemeClr val="tx1"/>
              </a:solidFill>
            </a:endParaRPr>
          </a:p>
        </p:txBody>
      </p:sp>
      <p:pic>
        <p:nvPicPr>
          <p:cNvPr id="8194" name="Picture 2"/>
          <p:cNvPicPr>
            <a:picLocks noChangeAspect="1" noChangeArrowheads="1"/>
          </p:cNvPicPr>
          <p:nvPr/>
        </p:nvPicPr>
        <p:blipFill rotWithShape="1">
          <a:blip r:embed="rId8">
            <a:extLst>
              <a:ext uri="{BEBA8EAE-BF5A-486C-A8C5-ECC9F3942E4B}">
                <a14:imgProps xmlns:a14="http://schemas.microsoft.com/office/drawing/2010/main">
                  <a14:imgLayer r:embed="rId9">
                    <a14:imgEffect>
                      <a14:backgroundRemoval t="20443" b="29297" l="37775" r="66252"/>
                    </a14:imgEffect>
                    <a14:imgEffect>
                      <a14:artisticPastelsSmooth/>
                    </a14:imgEffect>
                  </a14:imgLayer>
                </a14:imgProps>
              </a:ext>
              <a:ext uri="{28A0092B-C50C-407E-A947-70E740481C1C}">
                <a14:useLocalDpi xmlns:a14="http://schemas.microsoft.com/office/drawing/2010/main" val="0"/>
              </a:ext>
            </a:extLst>
          </a:blip>
          <a:srcRect l="36812" t="19841" r="33316" b="73016"/>
          <a:stretch/>
        </p:blipFill>
        <p:spPr bwMode="auto">
          <a:xfrm>
            <a:off x="827584" y="-99392"/>
            <a:ext cx="5832648" cy="8742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descr="Resultado de imagen para fondo verde con hojas"/>
          <p:cNvPicPr>
            <a:picLocks noChangeAspect="1" noChangeArrowheads="1"/>
          </p:cNvPicPr>
          <p:nvPr/>
        </p:nvPicPr>
        <p:blipFill rotWithShape="1">
          <a:blip r:embed="rId10">
            <a:extLst>
              <a:ext uri="{BEBA8EAE-BF5A-486C-A8C5-ECC9F3942E4B}">
                <a14:imgProps xmlns:a14="http://schemas.microsoft.com/office/drawing/2010/main">
                  <a14:imgLayer r:embed="rId11">
                    <a14:imgEffect>
                      <a14:backgroundRemoval t="0" b="35286" l="10429" r="100000"/>
                    </a14:imgEffect>
                  </a14:imgLayer>
                </a14:imgProps>
              </a:ext>
              <a:ext uri="{28A0092B-C50C-407E-A947-70E740481C1C}">
                <a14:useLocalDpi xmlns:a14="http://schemas.microsoft.com/office/drawing/2010/main" val="0"/>
              </a:ext>
            </a:extLst>
          </a:blip>
          <a:srcRect l="9243" b="60711"/>
          <a:stretch/>
        </p:blipFill>
        <p:spPr bwMode="auto">
          <a:xfrm rot="16200000">
            <a:off x="-475636" y="469597"/>
            <a:ext cx="2930986" cy="197971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F:\NAOMI BRITO PASANTIA\IMAGENES LOGOS\UNEG.png"/>
          <p:cNvPicPr>
            <a:picLocks noChangeAspect="1" noChangeArrowheads="1"/>
          </p:cNvPicPr>
          <p:nvPr/>
        </p:nvPicPr>
        <p:blipFill>
          <a:blip r:embed="rId12">
            <a:extLst>
              <a:ext uri="{BEBA8EAE-BF5A-486C-A8C5-ECC9F3942E4B}">
                <a14:imgProps xmlns:a14="http://schemas.microsoft.com/office/drawing/2010/main">
                  <a14:imgLayer r:embed="rId13">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8443729" y="46591"/>
            <a:ext cx="573287" cy="573287"/>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sp>
        <p:nvSpPr>
          <p:cNvPr id="19" name="18 CuadroTexto"/>
          <p:cNvSpPr txBox="1"/>
          <p:nvPr/>
        </p:nvSpPr>
        <p:spPr>
          <a:xfrm>
            <a:off x="1918792" y="188640"/>
            <a:ext cx="3949352" cy="492443"/>
          </a:xfrm>
          <a:prstGeom prst="rect">
            <a:avLst/>
          </a:prstGeom>
          <a:noFill/>
        </p:spPr>
        <p:txBody>
          <a:bodyPr wrap="square" rtlCol="0">
            <a:spAutoFit/>
          </a:bodyPr>
          <a:lstStyle/>
          <a:p>
            <a:r>
              <a:rPr lang="es-VE" sz="2600" b="1" dirty="0">
                <a:latin typeface="Lucida Handwriting" pitchFamily="66" charset="0"/>
              </a:rPr>
              <a:t>Recomendaciones</a:t>
            </a:r>
          </a:p>
        </p:txBody>
      </p:sp>
      <p:sp>
        <p:nvSpPr>
          <p:cNvPr id="2" name="1 Rectángulo"/>
          <p:cNvSpPr/>
          <p:nvPr/>
        </p:nvSpPr>
        <p:spPr>
          <a:xfrm>
            <a:off x="107319" y="2093473"/>
            <a:ext cx="8884553" cy="2308324"/>
          </a:xfrm>
          <a:prstGeom prst="rect">
            <a:avLst/>
          </a:prstGeom>
        </p:spPr>
        <p:txBody>
          <a:bodyPr wrap="square">
            <a:spAutoFit/>
          </a:bodyPr>
          <a:lstStyle/>
          <a:p>
            <a:pPr marL="285750" lvl="0" indent="-285750" algn="just">
              <a:buFont typeface="Wingdings" panose="05000000000000000000" pitchFamily="2" charset="2"/>
              <a:buChar char="ü"/>
            </a:pPr>
            <a:endParaRPr lang="es-ES" sz="1600" b="1" dirty="0">
              <a:latin typeface="Times New Roman" panose="02020603050405020304" pitchFamily="18" charset="0"/>
              <a:cs typeface="Times New Roman" panose="02020603050405020304" pitchFamily="18" charset="0"/>
            </a:endParaRPr>
          </a:p>
          <a:p>
            <a:pPr marL="285750" lvl="0" indent="-285750" algn="just">
              <a:buFont typeface="Wingdings" panose="05000000000000000000" pitchFamily="2" charset="2"/>
              <a:buChar char="ü"/>
            </a:pPr>
            <a:endParaRPr lang="es-VE" sz="1600" b="1" dirty="0">
              <a:latin typeface="Times New Roman" panose="02020603050405020304" pitchFamily="18" charset="0"/>
              <a:cs typeface="Times New Roman" panose="02020603050405020304" pitchFamily="18" charset="0"/>
            </a:endParaRPr>
          </a:p>
          <a:p>
            <a:pPr marL="285750" lvl="0" indent="-285750" algn="just">
              <a:buFont typeface="Wingdings" panose="05000000000000000000" pitchFamily="2" charset="2"/>
              <a:buChar char="ü"/>
            </a:pPr>
            <a:r>
              <a:rPr lang="es-VE" sz="1600" b="1" dirty="0">
                <a:latin typeface="Arial" panose="020B0604020202020204" pitchFamily="34" charset="0"/>
                <a:cs typeface="Arial" panose="020B0604020202020204" pitchFamily="34" charset="0"/>
              </a:rPr>
              <a:t>Implementación de bombillos LED para reducir el consumo de energía en las instalaciones</a:t>
            </a:r>
            <a:endParaRPr lang="es-VE" sz="1400" b="1" dirty="0">
              <a:latin typeface="Arial" panose="020B0604020202020204" pitchFamily="34" charset="0"/>
              <a:cs typeface="Arial" panose="020B0604020202020204" pitchFamily="34" charset="0"/>
            </a:endParaRPr>
          </a:p>
          <a:p>
            <a:pPr marL="285750" lvl="0" indent="-285750" algn="just">
              <a:buFont typeface="Wingdings" panose="05000000000000000000" pitchFamily="2" charset="2"/>
              <a:buChar char="ü"/>
            </a:pPr>
            <a:r>
              <a:rPr lang="es-US" sz="1600" b="1" dirty="0">
                <a:latin typeface="Arial" panose="020B0604020202020204" pitchFamily="34" charset="0"/>
                <a:cs typeface="Arial" panose="020B0604020202020204" pitchFamily="34" charset="0"/>
              </a:rPr>
              <a:t>Desenchufar equipos para evitar mayor consumo de eléctrico </a:t>
            </a:r>
            <a:endParaRPr lang="es-VE" sz="1600" b="1" dirty="0">
              <a:latin typeface="Arial" panose="020B0604020202020204" pitchFamily="34" charset="0"/>
              <a:cs typeface="Arial" panose="020B0604020202020204" pitchFamily="34" charset="0"/>
            </a:endParaRPr>
          </a:p>
          <a:p>
            <a:pPr marL="285750" lvl="0" indent="-285750" algn="just">
              <a:buFont typeface="Wingdings" panose="05000000000000000000" pitchFamily="2" charset="2"/>
              <a:buChar char="ü"/>
            </a:pPr>
            <a:r>
              <a:rPr lang="es-VE" sz="1600" b="1" dirty="0">
                <a:latin typeface="Arial" panose="020B0604020202020204" pitchFamily="34" charset="0"/>
                <a:cs typeface="Arial" panose="020B0604020202020204" pitchFamily="34" charset="0"/>
              </a:rPr>
              <a:t>Digitalización de documentos para evitar el consumo de papel, lápiz y marcadores </a:t>
            </a:r>
          </a:p>
          <a:p>
            <a:pPr marL="285750" lvl="0" indent="-285750" algn="just">
              <a:buFont typeface="Wingdings" panose="05000000000000000000" pitchFamily="2" charset="2"/>
              <a:buChar char="ü"/>
            </a:pPr>
            <a:r>
              <a:rPr lang="es-VE" sz="1600" b="1" dirty="0">
                <a:latin typeface="Arial" panose="020B0604020202020204" pitchFamily="34" charset="0"/>
                <a:cs typeface="Arial" panose="020B0604020202020204" pitchFamily="34" charset="0"/>
              </a:rPr>
              <a:t>Usar marcadores ecológicos para optimizar el consumo de los marcadores.</a:t>
            </a:r>
          </a:p>
          <a:p>
            <a:pPr marL="285750" lvl="0" indent="-285750" algn="just">
              <a:buFont typeface="Wingdings" panose="05000000000000000000" pitchFamily="2" charset="2"/>
              <a:buChar char="ü"/>
            </a:pPr>
            <a:r>
              <a:rPr lang="es-ES" sz="1600" b="1" dirty="0">
                <a:latin typeface="Arial" panose="020B0604020202020204" pitchFamily="34" charset="0"/>
                <a:cs typeface="Arial" panose="020B0604020202020204" pitchFamily="34" charset="0"/>
              </a:rPr>
              <a:t>Desarrollar una profunda investigación de los pasos necesarios para la disposición final de todos los desechos peligrosos encontrados dentro de Ferrominera Orinoco.</a:t>
            </a:r>
            <a:endParaRPr lang="es-VE" sz="1600" b="1" dirty="0">
              <a:latin typeface="Arial" panose="020B0604020202020204" pitchFamily="34" charset="0"/>
              <a:cs typeface="Arial" panose="020B0604020202020204" pitchFamily="34" charset="0"/>
            </a:endParaRPr>
          </a:p>
        </p:txBody>
      </p:sp>
      <p:pic>
        <p:nvPicPr>
          <p:cNvPr id="20" name="Picture 5"/>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0" b="100000" l="0" r="100000">
                        <a14:foregroundMark x1="90462" y1="41786" x2="91692" y2="40965"/>
                        <a14:foregroundMark x1="92923" y1="17454" x2="92923" y2="17454"/>
                        <a14:foregroundMark x1="86615" y1="10986" x2="86615" y2="10986"/>
                      </a14:backgroundRemoval>
                    </a14:imgEffect>
                  </a14:imgLayer>
                </a14:imgProps>
              </a:ext>
              <a:ext uri="{28A0092B-C50C-407E-A947-70E740481C1C}">
                <a14:useLocalDpi xmlns:a14="http://schemas.microsoft.com/office/drawing/2010/main" val="0"/>
              </a:ext>
            </a:extLst>
          </a:blip>
          <a:srcRect/>
          <a:stretch>
            <a:fillRect/>
          </a:stretch>
        </p:blipFill>
        <p:spPr bwMode="auto">
          <a:xfrm rot="13852606">
            <a:off x="1868991" y="5087053"/>
            <a:ext cx="995675" cy="1580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Picture 5"/>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0" b="100000" l="0" r="100000">
                        <a14:foregroundMark x1="90462" y1="41786" x2="91692" y2="40965"/>
                        <a14:foregroundMark x1="92923" y1="17454" x2="92923" y2="17454"/>
                        <a14:foregroundMark x1="86615" y1="10986" x2="86615" y2="10986"/>
                      </a14:backgroundRemoval>
                    </a14:imgEffect>
                  </a14:imgLayer>
                </a14:imgProps>
              </a:ext>
              <a:ext uri="{28A0092B-C50C-407E-A947-70E740481C1C}">
                <a14:useLocalDpi xmlns:a14="http://schemas.microsoft.com/office/drawing/2010/main" val="0"/>
              </a:ext>
            </a:extLst>
          </a:blip>
          <a:srcRect/>
          <a:stretch>
            <a:fillRect/>
          </a:stretch>
        </p:blipFill>
        <p:spPr bwMode="auto">
          <a:xfrm rot="13852606">
            <a:off x="7592001" y="1075347"/>
            <a:ext cx="995675" cy="1580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Picture 5"/>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0" b="100000" l="0" r="100000">
                        <a14:foregroundMark x1="90462" y1="41786" x2="91692" y2="40965"/>
                        <a14:foregroundMark x1="92923" y1="17454" x2="92923" y2="17454"/>
                        <a14:foregroundMark x1="86615" y1="10986" x2="86615" y2="10986"/>
                      </a14:backgroundRemoval>
                    </a14:imgEffect>
                  </a14:imgLayer>
                </a14:imgProps>
              </a:ext>
              <a:ext uri="{28A0092B-C50C-407E-A947-70E740481C1C}">
                <a14:useLocalDpi xmlns:a14="http://schemas.microsoft.com/office/drawing/2010/main" val="0"/>
              </a:ext>
            </a:extLst>
          </a:blip>
          <a:srcRect/>
          <a:stretch>
            <a:fillRect/>
          </a:stretch>
        </p:blipFill>
        <p:spPr bwMode="auto">
          <a:xfrm rot="3335240">
            <a:off x="5853729" y="841987"/>
            <a:ext cx="995675" cy="1580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 name="Picture 5"/>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0" b="100000" l="0" r="100000">
                        <a14:foregroundMark x1="90462" y1="41786" x2="91692" y2="40965"/>
                        <a14:foregroundMark x1="92923" y1="17454" x2="92923" y2="17454"/>
                        <a14:foregroundMark x1="86615" y1="10986" x2="86615" y2="10986"/>
                      </a14:backgroundRemoval>
                    </a14:imgEffect>
                  </a14:imgLayer>
                </a14:imgProps>
              </a:ext>
              <a:ext uri="{28A0092B-C50C-407E-A947-70E740481C1C}">
                <a14:useLocalDpi xmlns:a14="http://schemas.microsoft.com/office/drawing/2010/main" val="0"/>
              </a:ext>
            </a:extLst>
          </a:blip>
          <a:srcRect/>
          <a:stretch>
            <a:fillRect/>
          </a:stretch>
        </p:blipFill>
        <p:spPr bwMode="auto">
          <a:xfrm rot="15134800">
            <a:off x="4190633" y="994386"/>
            <a:ext cx="995675" cy="1580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46591540"/>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44738F-82CF-0F89-8781-09BBFE0C0C5A}"/>
            </a:ext>
          </a:extLst>
        </p:cNvPr>
        <p:cNvGrpSpPr/>
        <p:nvPr/>
      </p:nvGrpSpPr>
      <p:grpSpPr>
        <a:xfrm>
          <a:off x="0" y="0"/>
          <a:ext cx="0" cy="0"/>
          <a:chOff x="0" y="0"/>
          <a:chExt cx="0" cy="0"/>
        </a:xfrm>
      </p:grpSpPr>
      <p:pic>
        <p:nvPicPr>
          <p:cNvPr id="3" name="Imagen 2">
            <a:extLst>
              <a:ext uri="{FF2B5EF4-FFF2-40B4-BE49-F238E27FC236}">
                <a16:creationId xmlns:a16="http://schemas.microsoft.com/office/drawing/2014/main" id="{D9F81122-E91F-F458-A10E-0848776222BE}"/>
              </a:ext>
            </a:extLst>
          </p:cNvPr>
          <p:cNvPicPr>
            <a:picLocks noChangeAspect="1"/>
          </p:cNvPicPr>
          <p:nvPr/>
        </p:nvPicPr>
        <p:blipFill>
          <a:blip r:embed="rId2">
            <a:alphaModFix amt="20000"/>
            <a:extLst>
              <a:ext uri="{BEBA8EAE-BF5A-486C-A8C5-ECC9F3942E4B}">
                <a14:imgProps xmlns:a14="http://schemas.microsoft.com/office/drawing/2010/main">
                  <a14:imgLayer r:embed="rId3">
                    <a14:imgEffect>
                      <a14:backgroundRemoval t="2778" b="97222" l="10000" r="90000">
                        <a14:foregroundMark x1="57500" y1="6389" x2="40833" y2="9167"/>
                        <a14:foregroundMark x1="40833" y1="9167" x2="40556" y2="9444"/>
                        <a14:foregroundMark x1="46944" y1="4722" x2="50833" y2="2778"/>
                        <a14:foregroundMark x1="48333" y1="97222" x2="53333" y2="87778"/>
                      </a14:backgroundRemoval>
                    </a14:imgEffect>
                  </a14:imgLayer>
                </a14:imgProps>
              </a:ext>
            </a:extLst>
          </a:blip>
          <a:stretch>
            <a:fillRect/>
          </a:stretch>
        </p:blipFill>
        <p:spPr>
          <a:xfrm>
            <a:off x="6539111" y="3016018"/>
            <a:ext cx="3746094" cy="3746094"/>
          </a:xfrm>
          <a:prstGeom prst="rect">
            <a:avLst/>
          </a:prstGeom>
        </p:spPr>
      </p:pic>
      <p:pic>
        <p:nvPicPr>
          <p:cNvPr id="22" name="Picture 5">
            <a:extLst>
              <a:ext uri="{FF2B5EF4-FFF2-40B4-BE49-F238E27FC236}">
                <a16:creationId xmlns:a16="http://schemas.microsoft.com/office/drawing/2014/main" id="{28362D87-676D-5C66-347C-D155052345B5}"/>
              </a:ext>
            </a:extLst>
          </p:cNvPr>
          <p:cNvPicPr>
            <a:picLocks noChangeAspect="1" noChangeArrowheads="1"/>
          </p:cNvPicPr>
          <p:nvPr/>
        </p:nvPicPr>
        <p:blipFill>
          <a:blip r:embed="rId4" cstate="print">
            <a:alphaModFix amt="35000"/>
            <a:extLst>
              <a:ext uri="{BEBA8EAE-BF5A-486C-A8C5-ECC9F3942E4B}">
                <a14:imgProps xmlns:a14="http://schemas.microsoft.com/office/drawing/2010/main">
                  <a14:imgLayer r:embed="rId5">
                    <a14:imgEffect>
                      <a14:backgroundRemoval t="0" b="100000" l="0" r="100000">
                        <a14:foregroundMark x1="90462" y1="41786" x2="91692" y2="40965"/>
                        <a14:foregroundMark x1="92923" y1="17454" x2="92923" y2="17454"/>
                        <a14:foregroundMark x1="86615" y1="10986" x2="86615" y2="10986"/>
                      </a14:backgroundRemoval>
                    </a14:imgEffect>
                  </a14:imgLayer>
                </a14:imgProps>
              </a:ext>
              <a:ext uri="{28A0092B-C50C-407E-A947-70E740481C1C}">
                <a14:useLocalDpi xmlns:a14="http://schemas.microsoft.com/office/drawing/2010/main" val="0"/>
              </a:ext>
            </a:extLst>
          </a:blip>
          <a:srcRect/>
          <a:stretch>
            <a:fillRect/>
          </a:stretch>
        </p:blipFill>
        <p:spPr bwMode="auto">
          <a:xfrm rot="3335240">
            <a:off x="7623576" y="2134724"/>
            <a:ext cx="995675" cy="1580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13 Paralelogramo">
            <a:extLst>
              <a:ext uri="{FF2B5EF4-FFF2-40B4-BE49-F238E27FC236}">
                <a16:creationId xmlns:a16="http://schemas.microsoft.com/office/drawing/2014/main" id="{730496A5-4223-2BAB-9CB5-B4564BE4877C}"/>
              </a:ext>
            </a:extLst>
          </p:cNvPr>
          <p:cNvSpPr/>
          <p:nvPr/>
        </p:nvSpPr>
        <p:spPr>
          <a:xfrm>
            <a:off x="3059833" y="188640"/>
            <a:ext cx="3600400" cy="792088"/>
          </a:xfrm>
          <a:prstGeom prst="parallelogram">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15" name="14 Cheurón">
            <a:extLst>
              <a:ext uri="{FF2B5EF4-FFF2-40B4-BE49-F238E27FC236}">
                <a16:creationId xmlns:a16="http://schemas.microsoft.com/office/drawing/2014/main" id="{8C0A4827-0712-1BB7-CC81-5B74F8F140BE}"/>
              </a:ext>
            </a:extLst>
          </p:cNvPr>
          <p:cNvSpPr/>
          <p:nvPr/>
        </p:nvSpPr>
        <p:spPr>
          <a:xfrm flipH="1">
            <a:off x="6099538" y="551629"/>
            <a:ext cx="504056" cy="481745"/>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solidFill>
                <a:schemeClr val="tx1"/>
              </a:solidFill>
            </a:endParaRPr>
          </a:p>
        </p:txBody>
      </p:sp>
      <p:sp>
        <p:nvSpPr>
          <p:cNvPr id="16" name="15 Cheurón">
            <a:extLst>
              <a:ext uri="{FF2B5EF4-FFF2-40B4-BE49-F238E27FC236}">
                <a16:creationId xmlns:a16="http://schemas.microsoft.com/office/drawing/2014/main" id="{97BDE402-075F-2795-F848-CDAE182CCAA4}"/>
              </a:ext>
            </a:extLst>
          </p:cNvPr>
          <p:cNvSpPr/>
          <p:nvPr/>
        </p:nvSpPr>
        <p:spPr>
          <a:xfrm flipH="1">
            <a:off x="5610673" y="534033"/>
            <a:ext cx="504056" cy="481745"/>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solidFill>
                <a:schemeClr val="tx1"/>
              </a:solidFill>
            </a:endParaRPr>
          </a:p>
        </p:txBody>
      </p:sp>
      <p:pic>
        <p:nvPicPr>
          <p:cNvPr id="4" name="Picture 2">
            <a:extLst>
              <a:ext uri="{FF2B5EF4-FFF2-40B4-BE49-F238E27FC236}">
                <a16:creationId xmlns:a16="http://schemas.microsoft.com/office/drawing/2014/main" id="{96DD1109-E219-183E-0CE1-E29BE542BA7D}"/>
              </a:ext>
            </a:extLst>
          </p:cNvPr>
          <p:cNvPicPr>
            <a:picLocks noChangeAspect="1" noChangeArrowheads="1"/>
          </p:cNvPicPr>
          <p:nvPr/>
        </p:nvPicPr>
        <p:blipFill rotWithShape="1">
          <a:blip r:embed="rId6">
            <a:extLst>
              <a:ext uri="{BEBA8EAE-BF5A-486C-A8C5-ECC9F3942E4B}">
                <a14:imgProps xmlns:a14="http://schemas.microsoft.com/office/drawing/2010/main">
                  <a14:imgLayer r:embed="rId7">
                    <a14:imgEffect>
                      <a14:artisticPastelsSmooth/>
                    </a14:imgEffect>
                  </a14:imgLayer>
                </a14:imgProps>
              </a:ext>
              <a:ext uri="{28A0092B-C50C-407E-A947-70E740481C1C}">
                <a14:useLocalDpi xmlns:a14="http://schemas.microsoft.com/office/drawing/2010/main" val="0"/>
              </a:ext>
            </a:extLst>
          </a:blip>
          <a:srcRect l="33716" t="72024" r="18568" b="15674"/>
          <a:stretch/>
        </p:blipFill>
        <p:spPr bwMode="auto">
          <a:xfrm>
            <a:off x="110836" y="5661247"/>
            <a:ext cx="9033164" cy="11967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heurón">
            <a:extLst>
              <a:ext uri="{FF2B5EF4-FFF2-40B4-BE49-F238E27FC236}">
                <a16:creationId xmlns:a16="http://schemas.microsoft.com/office/drawing/2014/main" id="{1AEEB270-B7E5-0BA3-83CC-6CBF52F2D258}"/>
              </a:ext>
            </a:extLst>
          </p:cNvPr>
          <p:cNvSpPr/>
          <p:nvPr/>
        </p:nvSpPr>
        <p:spPr>
          <a:xfrm>
            <a:off x="8676456" y="6259622"/>
            <a:ext cx="405497" cy="481745"/>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solidFill>
                <a:schemeClr val="tx1"/>
              </a:solidFill>
            </a:endParaRPr>
          </a:p>
        </p:txBody>
      </p:sp>
      <p:sp>
        <p:nvSpPr>
          <p:cNvPr id="6" name="5 Cheurón">
            <a:extLst>
              <a:ext uri="{FF2B5EF4-FFF2-40B4-BE49-F238E27FC236}">
                <a16:creationId xmlns:a16="http://schemas.microsoft.com/office/drawing/2014/main" id="{64DE102F-9A75-4B52-4901-CDDB66E8B0B3}"/>
              </a:ext>
            </a:extLst>
          </p:cNvPr>
          <p:cNvSpPr/>
          <p:nvPr/>
        </p:nvSpPr>
        <p:spPr>
          <a:xfrm>
            <a:off x="8316416" y="6259623"/>
            <a:ext cx="405497" cy="481745"/>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solidFill>
                <a:schemeClr val="tx1"/>
              </a:solidFill>
            </a:endParaRPr>
          </a:p>
        </p:txBody>
      </p:sp>
      <p:sp>
        <p:nvSpPr>
          <p:cNvPr id="7" name="6 Cheurón">
            <a:extLst>
              <a:ext uri="{FF2B5EF4-FFF2-40B4-BE49-F238E27FC236}">
                <a16:creationId xmlns:a16="http://schemas.microsoft.com/office/drawing/2014/main" id="{1AFD1235-4215-F863-65F6-49019306215B}"/>
              </a:ext>
            </a:extLst>
          </p:cNvPr>
          <p:cNvSpPr/>
          <p:nvPr/>
        </p:nvSpPr>
        <p:spPr>
          <a:xfrm>
            <a:off x="7982927" y="6259623"/>
            <a:ext cx="405497" cy="481745"/>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solidFill>
                <a:schemeClr val="tx1"/>
              </a:solidFill>
            </a:endParaRPr>
          </a:p>
        </p:txBody>
      </p:sp>
      <p:sp>
        <p:nvSpPr>
          <p:cNvPr id="8" name="7 Cheurón">
            <a:extLst>
              <a:ext uri="{FF2B5EF4-FFF2-40B4-BE49-F238E27FC236}">
                <a16:creationId xmlns:a16="http://schemas.microsoft.com/office/drawing/2014/main" id="{07D4F7B4-00E7-50E9-B11F-3B79D8C4EDA8}"/>
              </a:ext>
            </a:extLst>
          </p:cNvPr>
          <p:cNvSpPr/>
          <p:nvPr/>
        </p:nvSpPr>
        <p:spPr>
          <a:xfrm flipH="1">
            <a:off x="1187625" y="6376255"/>
            <a:ext cx="504056" cy="481745"/>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solidFill>
                <a:schemeClr val="tx1"/>
              </a:solidFill>
            </a:endParaRPr>
          </a:p>
        </p:txBody>
      </p:sp>
      <p:sp>
        <p:nvSpPr>
          <p:cNvPr id="9" name="8 Cheurón">
            <a:extLst>
              <a:ext uri="{FF2B5EF4-FFF2-40B4-BE49-F238E27FC236}">
                <a16:creationId xmlns:a16="http://schemas.microsoft.com/office/drawing/2014/main" id="{FCED822D-4224-A74E-0273-01E3DE3915B6}"/>
              </a:ext>
            </a:extLst>
          </p:cNvPr>
          <p:cNvSpPr/>
          <p:nvPr/>
        </p:nvSpPr>
        <p:spPr>
          <a:xfrm flipH="1">
            <a:off x="1619672" y="6381328"/>
            <a:ext cx="504056" cy="481745"/>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solidFill>
                <a:schemeClr val="tx1"/>
              </a:solidFill>
            </a:endParaRPr>
          </a:p>
        </p:txBody>
      </p:sp>
      <p:pic>
        <p:nvPicPr>
          <p:cNvPr id="8194" name="Picture 2">
            <a:extLst>
              <a:ext uri="{FF2B5EF4-FFF2-40B4-BE49-F238E27FC236}">
                <a16:creationId xmlns:a16="http://schemas.microsoft.com/office/drawing/2014/main" id="{8BCE0EF9-CD0B-9B56-7DD8-17C8BC85CD48}"/>
              </a:ext>
            </a:extLst>
          </p:cNvPr>
          <p:cNvPicPr>
            <a:picLocks noChangeAspect="1" noChangeArrowheads="1"/>
          </p:cNvPicPr>
          <p:nvPr/>
        </p:nvPicPr>
        <p:blipFill rotWithShape="1">
          <a:blip r:embed="rId8">
            <a:extLst>
              <a:ext uri="{BEBA8EAE-BF5A-486C-A8C5-ECC9F3942E4B}">
                <a14:imgProps xmlns:a14="http://schemas.microsoft.com/office/drawing/2010/main">
                  <a14:imgLayer r:embed="rId9">
                    <a14:imgEffect>
                      <a14:backgroundRemoval t="20443" b="29297" l="37775" r="66252"/>
                    </a14:imgEffect>
                    <a14:imgEffect>
                      <a14:artisticPastelsSmooth/>
                    </a14:imgEffect>
                  </a14:imgLayer>
                </a14:imgProps>
              </a:ext>
              <a:ext uri="{28A0092B-C50C-407E-A947-70E740481C1C}">
                <a14:useLocalDpi xmlns:a14="http://schemas.microsoft.com/office/drawing/2010/main" val="0"/>
              </a:ext>
            </a:extLst>
          </a:blip>
          <a:srcRect l="36812" t="19841" r="33316" b="73016"/>
          <a:stretch/>
        </p:blipFill>
        <p:spPr bwMode="auto">
          <a:xfrm>
            <a:off x="827584" y="-99392"/>
            <a:ext cx="5832648" cy="8742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descr="Resultado de imagen para fondo verde con hojas">
            <a:extLst>
              <a:ext uri="{FF2B5EF4-FFF2-40B4-BE49-F238E27FC236}">
                <a16:creationId xmlns:a16="http://schemas.microsoft.com/office/drawing/2014/main" id="{8AF0187F-8D1C-C5AB-A01E-067E2994DFF8}"/>
              </a:ext>
            </a:extLst>
          </p:cNvPr>
          <p:cNvPicPr>
            <a:picLocks noChangeAspect="1" noChangeArrowheads="1"/>
          </p:cNvPicPr>
          <p:nvPr/>
        </p:nvPicPr>
        <p:blipFill rotWithShape="1">
          <a:blip r:embed="rId10">
            <a:extLst>
              <a:ext uri="{BEBA8EAE-BF5A-486C-A8C5-ECC9F3942E4B}">
                <a14:imgProps xmlns:a14="http://schemas.microsoft.com/office/drawing/2010/main">
                  <a14:imgLayer r:embed="rId11">
                    <a14:imgEffect>
                      <a14:backgroundRemoval t="0" b="35286" l="10429" r="100000"/>
                    </a14:imgEffect>
                  </a14:imgLayer>
                </a14:imgProps>
              </a:ext>
              <a:ext uri="{28A0092B-C50C-407E-A947-70E740481C1C}">
                <a14:useLocalDpi xmlns:a14="http://schemas.microsoft.com/office/drawing/2010/main" val="0"/>
              </a:ext>
            </a:extLst>
          </a:blip>
          <a:srcRect l="9243" b="60711"/>
          <a:stretch/>
        </p:blipFill>
        <p:spPr bwMode="auto">
          <a:xfrm rot="16200000">
            <a:off x="-475636" y="469597"/>
            <a:ext cx="2930986" cy="197971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F:\NAOMI BRITO PASANTIA\IMAGENES LOGOS\UNEG.png">
            <a:extLst>
              <a:ext uri="{FF2B5EF4-FFF2-40B4-BE49-F238E27FC236}">
                <a16:creationId xmlns:a16="http://schemas.microsoft.com/office/drawing/2014/main" id="{FA4AC977-4EEF-9988-69E8-B596AFAF72AB}"/>
              </a:ext>
            </a:extLst>
          </p:cNvPr>
          <p:cNvPicPr>
            <a:picLocks noChangeAspect="1" noChangeArrowheads="1"/>
          </p:cNvPicPr>
          <p:nvPr/>
        </p:nvPicPr>
        <p:blipFill>
          <a:blip r:embed="rId12">
            <a:extLst>
              <a:ext uri="{BEBA8EAE-BF5A-486C-A8C5-ECC9F3942E4B}">
                <a14:imgProps xmlns:a14="http://schemas.microsoft.com/office/drawing/2010/main">
                  <a14:imgLayer r:embed="rId13">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8443729" y="46591"/>
            <a:ext cx="573287" cy="573287"/>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sp>
        <p:nvSpPr>
          <p:cNvPr id="19" name="18 CuadroTexto">
            <a:extLst>
              <a:ext uri="{FF2B5EF4-FFF2-40B4-BE49-F238E27FC236}">
                <a16:creationId xmlns:a16="http://schemas.microsoft.com/office/drawing/2014/main" id="{9CF0DEC1-D794-2A7F-C5FF-7C0E0FDE321E}"/>
              </a:ext>
            </a:extLst>
          </p:cNvPr>
          <p:cNvSpPr txBox="1"/>
          <p:nvPr/>
        </p:nvSpPr>
        <p:spPr>
          <a:xfrm>
            <a:off x="1918791" y="188640"/>
            <a:ext cx="4180745" cy="492443"/>
          </a:xfrm>
          <a:prstGeom prst="rect">
            <a:avLst/>
          </a:prstGeom>
          <a:noFill/>
        </p:spPr>
        <p:txBody>
          <a:bodyPr wrap="square" rtlCol="0">
            <a:spAutoFit/>
          </a:bodyPr>
          <a:lstStyle/>
          <a:p>
            <a:r>
              <a:rPr lang="es-VE" sz="2600" b="1" dirty="0">
                <a:latin typeface="Lucida Handwriting" pitchFamily="66" charset="0"/>
              </a:rPr>
              <a:t>Cuadro comparativo</a:t>
            </a:r>
          </a:p>
        </p:txBody>
      </p:sp>
      <p:pic>
        <p:nvPicPr>
          <p:cNvPr id="20" name="Picture 5">
            <a:extLst>
              <a:ext uri="{FF2B5EF4-FFF2-40B4-BE49-F238E27FC236}">
                <a16:creationId xmlns:a16="http://schemas.microsoft.com/office/drawing/2014/main" id="{F27E4C7A-6D97-B588-5D18-680AA0D0E5FA}"/>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0" b="100000" l="0" r="100000">
                        <a14:foregroundMark x1="90462" y1="41786" x2="91692" y2="40965"/>
                        <a14:foregroundMark x1="92923" y1="17454" x2="92923" y2="17454"/>
                        <a14:foregroundMark x1="86615" y1="10986" x2="86615" y2="10986"/>
                      </a14:backgroundRemoval>
                    </a14:imgEffect>
                  </a14:imgLayer>
                </a14:imgProps>
              </a:ext>
              <a:ext uri="{28A0092B-C50C-407E-A947-70E740481C1C}">
                <a14:useLocalDpi xmlns:a14="http://schemas.microsoft.com/office/drawing/2010/main" val="0"/>
              </a:ext>
            </a:extLst>
          </a:blip>
          <a:srcRect/>
          <a:stretch>
            <a:fillRect/>
          </a:stretch>
        </p:blipFill>
        <p:spPr bwMode="auto">
          <a:xfrm rot="13852606">
            <a:off x="1868991" y="5087053"/>
            <a:ext cx="995675" cy="1580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Picture 5">
            <a:extLst>
              <a:ext uri="{FF2B5EF4-FFF2-40B4-BE49-F238E27FC236}">
                <a16:creationId xmlns:a16="http://schemas.microsoft.com/office/drawing/2014/main" id="{B87A983D-4B9F-B328-BB72-4C6FAAAD3C1D}"/>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0" b="100000" l="0" r="100000">
                        <a14:foregroundMark x1="90462" y1="41786" x2="91692" y2="40965"/>
                        <a14:foregroundMark x1="92923" y1="17454" x2="92923" y2="17454"/>
                        <a14:foregroundMark x1="86615" y1="10986" x2="86615" y2="10986"/>
                      </a14:backgroundRemoval>
                    </a14:imgEffect>
                  </a14:imgLayer>
                </a14:imgProps>
              </a:ext>
              <a:ext uri="{28A0092B-C50C-407E-A947-70E740481C1C}">
                <a14:useLocalDpi xmlns:a14="http://schemas.microsoft.com/office/drawing/2010/main" val="0"/>
              </a:ext>
            </a:extLst>
          </a:blip>
          <a:srcRect/>
          <a:stretch>
            <a:fillRect/>
          </a:stretch>
        </p:blipFill>
        <p:spPr bwMode="auto">
          <a:xfrm rot="13852606">
            <a:off x="7592001" y="1075347"/>
            <a:ext cx="995675" cy="1580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Picture 5">
            <a:extLst>
              <a:ext uri="{FF2B5EF4-FFF2-40B4-BE49-F238E27FC236}">
                <a16:creationId xmlns:a16="http://schemas.microsoft.com/office/drawing/2014/main" id="{2BE4EA6A-6171-2FE0-CB8A-822673EA287A}"/>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0" b="100000" l="0" r="100000">
                        <a14:foregroundMark x1="90462" y1="41786" x2="91692" y2="40965"/>
                        <a14:foregroundMark x1="92923" y1="17454" x2="92923" y2="17454"/>
                        <a14:foregroundMark x1="86615" y1="10986" x2="86615" y2="10986"/>
                      </a14:backgroundRemoval>
                    </a14:imgEffect>
                  </a14:imgLayer>
                </a14:imgProps>
              </a:ext>
              <a:ext uri="{28A0092B-C50C-407E-A947-70E740481C1C}">
                <a14:useLocalDpi xmlns:a14="http://schemas.microsoft.com/office/drawing/2010/main" val="0"/>
              </a:ext>
            </a:extLst>
          </a:blip>
          <a:srcRect/>
          <a:stretch>
            <a:fillRect/>
          </a:stretch>
        </p:blipFill>
        <p:spPr bwMode="auto">
          <a:xfrm rot="3335240">
            <a:off x="6974549" y="-15871"/>
            <a:ext cx="995675" cy="1580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 name="Picture 5">
            <a:extLst>
              <a:ext uri="{FF2B5EF4-FFF2-40B4-BE49-F238E27FC236}">
                <a16:creationId xmlns:a16="http://schemas.microsoft.com/office/drawing/2014/main" id="{E3726EF9-0801-0011-EA1A-E32B1586F895}"/>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0" b="100000" l="0" r="100000">
                        <a14:foregroundMark x1="90462" y1="41786" x2="91692" y2="40965"/>
                        <a14:foregroundMark x1="92923" y1="17454" x2="92923" y2="17454"/>
                        <a14:foregroundMark x1="86615" y1="10986" x2="86615" y2="10986"/>
                      </a14:backgroundRemoval>
                    </a14:imgEffect>
                  </a14:imgLayer>
                </a14:imgProps>
              </a:ext>
              <a:ext uri="{28A0092B-C50C-407E-A947-70E740481C1C}">
                <a14:useLocalDpi xmlns:a14="http://schemas.microsoft.com/office/drawing/2010/main" val="0"/>
              </a:ext>
            </a:extLst>
          </a:blip>
          <a:srcRect/>
          <a:stretch>
            <a:fillRect/>
          </a:stretch>
        </p:blipFill>
        <p:spPr bwMode="auto">
          <a:xfrm rot="15134800">
            <a:off x="5099271" y="441300"/>
            <a:ext cx="995675" cy="1580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Imagen 12">
            <a:extLst>
              <a:ext uri="{FF2B5EF4-FFF2-40B4-BE49-F238E27FC236}">
                <a16:creationId xmlns:a16="http://schemas.microsoft.com/office/drawing/2014/main" id="{BA9F0DBF-E086-D4A0-A59C-2C2B3691536D}"/>
              </a:ext>
            </a:extLst>
          </p:cNvPr>
          <p:cNvPicPr>
            <a:picLocks noChangeAspect="1"/>
          </p:cNvPicPr>
          <p:nvPr/>
        </p:nvPicPr>
        <p:blipFill>
          <a:blip r:embed="rId14"/>
          <a:stretch>
            <a:fillRect/>
          </a:stretch>
        </p:blipFill>
        <p:spPr>
          <a:xfrm>
            <a:off x="153549" y="1102864"/>
            <a:ext cx="7122487" cy="416440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990080202"/>
      </p:ext>
    </p:extLst>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4E27F2-138E-F441-483E-16113FA5221E}"/>
            </a:ext>
          </a:extLst>
        </p:cNvPr>
        <p:cNvGrpSpPr/>
        <p:nvPr/>
      </p:nvGrpSpPr>
      <p:grpSpPr>
        <a:xfrm>
          <a:off x="0" y="0"/>
          <a:ext cx="0" cy="0"/>
          <a:chOff x="0" y="0"/>
          <a:chExt cx="0" cy="0"/>
        </a:xfrm>
      </p:grpSpPr>
      <p:pic>
        <p:nvPicPr>
          <p:cNvPr id="3" name="Imagen 2">
            <a:extLst>
              <a:ext uri="{FF2B5EF4-FFF2-40B4-BE49-F238E27FC236}">
                <a16:creationId xmlns:a16="http://schemas.microsoft.com/office/drawing/2014/main" id="{2EC75C5E-CEE5-30F7-3E81-D963DDAB0892}"/>
              </a:ext>
            </a:extLst>
          </p:cNvPr>
          <p:cNvPicPr>
            <a:picLocks noChangeAspect="1"/>
          </p:cNvPicPr>
          <p:nvPr/>
        </p:nvPicPr>
        <p:blipFill>
          <a:blip r:embed="rId2">
            <a:alphaModFix amt="20000"/>
            <a:extLst>
              <a:ext uri="{BEBA8EAE-BF5A-486C-A8C5-ECC9F3942E4B}">
                <a14:imgProps xmlns:a14="http://schemas.microsoft.com/office/drawing/2010/main">
                  <a14:imgLayer r:embed="rId3">
                    <a14:imgEffect>
                      <a14:backgroundRemoval t="2778" b="97222" l="10000" r="90000">
                        <a14:foregroundMark x1="57500" y1="6389" x2="40833" y2="9167"/>
                        <a14:foregroundMark x1="40833" y1="9167" x2="40556" y2="9444"/>
                        <a14:foregroundMark x1="46944" y1="4722" x2="50833" y2="2778"/>
                        <a14:foregroundMark x1="48333" y1="97222" x2="53333" y2="87778"/>
                      </a14:backgroundRemoval>
                    </a14:imgEffect>
                  </a14:imgLayer>
                </a14:imgProps>
              </a:ext>
            </a:extLst>
          </a:blip>
          <a:stretch>
            <a:fillRect/>
          </a:stretch>
        </p:blipFill>
        <p:spPr>
          <a:xfrm>
            <a:off x="5862701" y="2463541"/>
            <a:ext cx="3746094" cy="3746094"/>
          </a:xfrm>
          <a:prstGeom prst="rect">
            <a:avLst/>
          </a:prstGeom>
        </p:spPr>
      </p:pic>
      <p:pic>
        <p:nvPicPr>
          <p:cNvPr id="22" name="Picture 5">
            <a:extLst>
              <a:ext uri="{FF2B5EF4-FFF2-40B4-BE49-F238E27FC236}">
                <a16:creationId xmlns:a16="http://schemas.microsoft.com/office/drawing/2014/main" id="{7C3EAE7B-DFEF-5250-A696-BE58EF0A14E4}"/>
              </a:ext>
            </a:extLst>
          </p:cNvPr>
          <p:cNvPicPr>
            <a:picLocks noChangeAspect="1" noChangeArrowheads="1"/>
          </p:cNvPicPr>
          <p:nvPr/>
        </p:nvPicPr>
        <p:blipFill>
          <a:blip r:embed="rId4" cstate="print">
            <a:alphaModFix amt="35000"/>
            <a:extLst>
              <a:ext uri="{BEBA8EAE-BF5A-486C-A8C5-ECC9F3942E4B}">
                <a14:imgProps xmlns:a14="http://schemas.microsoft.com/office/drawing/2010/main">
                  <a14:imgLayer r:embed="rId5">
                    <a14:imgEffect>
                      <a14:backgroundRemoval t="0" b="100000" l="0" r="100000">
                        <a14:foregroundMark x1="90462" y1="41786" x2="91692" y2="40965"/>
                        <a14:foregroundMark x1="92923" y1="17454" x2="92923" y2="17454"/>
                        <a14:foregroundMark x1="86615" y1="10986" x2="86615" y2="10986"/>
                      </a14:backgroundRemoval>
                    </a14:imgEffect>
                  </a14:imgLayer>
                </a14:imgProps>
              </a:ext>
              <a:ext uri="{28A0092B-C50C-407E-A947-70E740481C1C}">
                <a14:useLocalDpi xmlns:a14="http://schemas.microsoft.com/office/drawing/2010/main" val="0"/>
              </a:ext>
            </a:extLst>
          </a:blip>
          <a:srcRect/>
          <a:stretch>
            <a:fillRect/>
          </a:stretch>
        </p:blipFill>
        <p:spPr bwMode="auto">
          <a:xfrm rot="3335240">
            <a:off x="7623576" y="2134724"/>
            <a:ext cx="995675" cy="1580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13 Paralelogramo">
            <a:extLst>
              <a:ext uri="{FF2B5EF4-FFF2-40B4-BE49-F238E27FC236}">
                <a16:creationId xmlns:a16="http://schemas.microsoft.com/office/drawing/2014/main" id="{E831ED27-D129-B36E-A752-272EFEC4F727}"/>
              </a:ext>
            </a:extLst>
          </p:cNvPr>
          <p:cNvSpPr/>
          <p:nvPr/>
        </p:nvSpPr>
        <p:spPr>
          <a:xfrm>
            <a:off x="3059833" y="188640"/>
            <a:ext cx="3600400" cy="792088"/>
          </a:xfrm>
          <a:prstGeom prst="parallelogram">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15" name="14 Cheurón">
            <a:extLst>
              <a:ext uri="{FF2B5EF4-FFF2-40B4-BE49-F238E27FC236}">
                <a16:creationId xmlns:a16="http://schemas.microsoft.com/office/drawing/2014/main" id="{27B27CD7-075C-25D5-C340-BEEEECFDBAE2}"/>
              </a:ext>
            </a:extLst>
          </p:cNvPr>
          <p:cNvSpPr/>
          <p:nvPr/>
        </p:nvSpPr>
        <p:spPr>
          <a:xfrm flipH="1">
            <a:off x="6099538" y="551629"/>
            <a:ext cx="504056" cy="481745"/>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solidFill>
                <a:schemeClr val="tx1"/>
              </a:solidFill>
            </a:endParaRPr>
          </a:p>
        </p:txBody>
      </p:sp>
      <p:sp>
        <p:nvSpPr>
          <p:cNvPr id="16" name="15 Cheurón">
            <a:extLst>
              <a:ext uri="{FF2B5EF4-FFF2-40B4-BE49-F238E27FC236}">
                <a16:creationId xmlns:a16="http://schemas.microsoft.com/office/drawing/2014/main" id="{586CE0EA-55F9-15DA-993F-79C639FAB763}"/>
              </a:ext>
            </a:extLst>
          </p:cNvPr>
          <p:cNvSpPr/>
          <p:nvPr/>
        </p:nvSpPr>
        <p:spPr>
          <a:xfrm flipH="1">
            <a:off x="5610673" y="534033"/>
            <a:ext cx="504056" cy="481745"/>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solidFill>
                <a:schemeClr val="tx1"/>
              </a:solidFill>
            </a:endParaRPr>
          </a:p>
        </p:txBody>
      </p:sp>
      <p:pic>
        <p:nvPicPr>
          <p:cNvPr id="4" name="Picture 2">
            <a:extLst>
              <a:ext uri="{FF2B5EF4-FFF2-40B4-BE49-F238E27FC236}">
                <a16:creationId xmlns:a16="http://schemas.microsoft.com/office/drawing/2014/main" id="{57AAA71B-44AE-B5A6-733D-3BE64CA40DEB}"/>
              </a:ext>
            </a:extLst>
          </p:cNvPr>
          <p:cNvPicPr>
            <a:picLocks noChangeAspect="1" noChangeArrowheads="1"/>
          </p:cNvPicPr>
          <p:nvPr/>
        </p:nvPicPr>
        <p:blipFill rotWithShape="1">
          <a:blip r:embed="rId6">
            <a:extLst>
              <a:ext uri="{BEBA8EAE-BF5A-486C-A8C5-ECC9F3942E4B}">
                <a14:imgProps xmlns:a14="http://schemas.microsoft.com/office/drawing/2010/main">
                  <a14:imgLayer r:embed="rId7">
                    <a14:imgEffect>
                      <a14:artisticPastelsSmooth/>
                    </a14:imgEffect>
                  </a14:imgLayer>
                </a14:imgProps>
              </a:ext>
              <a:ext uri="{28A0092B-C50C-407E-A947-70E740481C1C}">
                <a14:useLocalDpi xmlns:a14="http://schemas.microsoft.com/office/drawing/2010/main" val="0"/>
              </a:ext>
            </a:extLst>
          </a:blip>
          <a:srcRect l="33716" t="72024" r="18568" b="15674"/>
          <a:stretch/>
        </p:blipFill>
        <p:spPr bwMode="auto">
          <a:xfrm>
            <a:off x="110836" y="5661247"/>
            <a:ext cx="9033164" cy="11967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heurón">
            <a:extLst>
              <a:ext uri="{FF2B5EF4-FFF2-40B4-BE49-F238E27FC236}">
                <a16:creationId xmlns:a16="http://schemas.microsoft.com/office/drawing/2014/main" id="{0028B9A5-1257-BEA4-2538-CA1A99366108}"/>
              </a:ext>
            </a:extLst>
          </p:cNvPr>
          <p:cNvSpPr/>
          <p:nvPr/>
        </p:nvSpPr>
        <p:spPr>
          <a:xfrm>
            <a:off x="8676456" y="6259622"/>
            <a:ext cx="405497" cy="481745"/>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solidFill>
                <a:schemeClr val="tx1"/>
              </a:solidFill>
            </a:endParaRPr>
          </a:p>
        </p:txBody>
      </p:sp>
      <p:sp>
        <p:nvSpPr>
          <p:cNvPr id="6" name="5 Cheurón">
            <a:extLst>
              <a:ext uri="{FF2B5EF4-FFF2-40B4-BE49-F238E27FC236}">
                <a16:creationId xmlns:a16="http://schemas.microsoft.com/office/drawing/2014/main" id="{29BC1099-FEE3-A5B8-7F63-496CC089CCEA}"/>
              </a:ext>
            </a:extLst>
          </p:cNvPr>
          <p:cNvSpPr/>
          <p:nvPr/>
        </p:nvSpPr>
        <p:spPr>
          <a:xfrm>
            <a:off x="8316416" y="6259623"/>
            <a:ext cx="405497" cy="481745"/>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solidFill>
                <a:schemeClr val="tx1"/>
              </a:solidFill>
            </a:endParaRPr>
          </a:p>
        </p:txBody>
      </p:sp>
      <p:sp>
        <p:nvSpPr>
          <p:cNvPr id="7" name="6 Cheurón">
            <a:extLst>
              <a:ext uri="{FF2B5EF4-FFF2-40B4-BE49-F238E27FC236}">
                <a16:creationId xmlns:a16="http://schemas.microsoft.com/office/drawing/2014/main" id="{7EFB1290-C312-72FE-954E-9FFCB5961542}"/>
              </a:ext>
            </a:extLst>
          </p:cNvPr>
          <p:cNvSpPr/>
          <p:nvPr/>
        </p:nvSpPr>
        <p:spPr>
          <a:xfrm>
            <a:off x="7982927" y="6259623"/>
            <a:ext cx="405497" cy="481745"/>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solidFill>
                <a:schemeClr val="tx1"/>
              </a:solidFill>
            </a:endParaRPr>
          </a:p>
        </p:txBody>
      </p:sp>
      <p:sp>
        <p:nvSpPr>
          <p:cNvPr id="8" name="7 Cheurón">
            <a:extLst>
              <a:ext uri="{FF2B5EF4-FFF2-40B4-BE49-F238E27FC236}">
                <a16:creationId xmlns:a16="http://schemas.microsoft.com/office/drawing/2014/main" id="{8AB21A5A-7B87-4380-9758-861D9BC81585}"/>
              </a:ext>
            </a:extLst>
          </p:cNvPr>
          <p:cNvSpPr/>
          <p:nvPr/>
        </p:nvSpPr>
        <p:spPr>
          <a:xfrm flipH="1">
            <a:off x="1187625" y="6376255"/>
            <a:ext cx="504056" cy="481745"/>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solidFill>
                <a:schemeClr val="tx1"/>
              </a:solidFill>
            </a:endParaRPr>
          </a:p>
        </p:txBody>
      </p:sp>
      <p:sp>
        <p:nvSpPr>
          <p:cNvPr id="9" name="8 Cheurón">
            <a:extLst>
              <a:ext uri="{FF2B5EF4-FFF2-40B4-BE49-F238E27FC236}">
                <a16:creationId xmlns:a16="http://schemas.microsoft.com/office/drawing/2014/main" id="{FB230726-2CEC-A53A-EE5F-C9366C5E93EC}"/>
              </a:ext>
            </a:extLst>
          </p:cNvPr>
          <p:cNvSpPr/>
          <p:nvPr/>
        </p:nvSpPr>
        <p:spPr>
          <a:xfrm flipH="1">
            <a:off x="1619672" y="6381328"/>
            <a:ext cx="504056" cy="481745"/>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solidFill>
                <a:schemeClr val="tx1"/>
              </a:solidFill>
            </a:endParaRPr>
          </a:p>
        </p:txBody>
      </p:sp>
      <p:pic>
        <p:nvPicPr>
          <p:cNvPr id="8194" name="Picture 2">
            <a:extLst>
              <a:ext uri="{FF2B5EF4-FFF2-40B4-BE49-F238E27FC236}">
                <a16:creationId xmlns:a16="http://schemas.microsoft.com/office/drawing/2014/main" id="{C7CA877D-59CC-F4AD-2191-D64E9D0471E8}"/>
              </a:ext>
            </a:extLst>
          </p:cNvPr>
          <p:cNvPicPr>
            <a:picLocks noChangeAspect="1" noChangeArrowheads="1"/>
          </p:cNvPicPr>
          <p:nvPr/>
        </p:nvPicPr>
        <p:blipFill rotWithShape="1">
          <a:blip r:embed="rId8">
            <a:extLst>
              <a:ext uri="{BEBA8EAE-BF5A-486C-A8C5-ECC9F3942E4B}">
                <a14:imgProps xmlns:a14="http://schemas.microsoft.com/office/drawing/2010/main">
                  <a14:imgLayer r:embed="rId9">
                    <a14:imgEffect>
                      <a14:backgroundRemoval t="20443" b="29297" l="37775" r="66252"/>
                    </a14:imgEffect>
                    <a14:imgEffect>
                      <a14:artisticPastelsSmooth/>
                    </a14:imgEffect>
                  </a14:imgLayer>
                </a14:imgProps>
              </a:ext>
              <a:ext uri="{28A0092B-C50C-407E-A947-70E740481C1C}">
                <a14:useLocalDpi xmlns:a14="http://schemas.microsoft.com/office/drawing/2010/main" val="0"/>
              </a:ext>
            </a:extLst>
          </a:blip>
          <a:srcRect l="36812" t="19841" r="33316" b="73016"/>
          <a:stretch/>
        </p:blipFill>
        <p:spPr bwMode="auto">
          <a:xfrm>
            <a:off x="827584" y="-99392"/>
            <a:ext cx="5832648" cy="8742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descr="Resultado de imagen para fondo verde con hojas">
            <a:extLst>
              <a:ext uri="{FF2B5EF4-FFF2-40B4-BE49-F238E27FC236}">
                <a16:creationId xmlns:a16="http://schemas.microsoft.com/office/drawing/2014/main" id="{4C90A83A-7FB1-45C6-33FE-A53573A47A09}"/>
              </a:ext>
            </a:extLst>
          </p:cNvPr>
          <p:cNvPicPr>
            <a:picLocks noChangeAspect="1" noChangeArrowheads="1"/>
          </p:cNvPicPr>
          <p:nvPr/>
        </p:nvPicPr>
        <p:blipFill rotWithShape="1">
          <a:blip r:embed="rId10">
            <a:extLst>
              <a:ext uri="{BEBA8EAE-BF5A-486C-A8C5-ECC9F3942E4B}">
                <a14:imgProps xmlns:a14="http://schemas.microsoft.com/office/drawing/2010/main">
                  <a14:imgLayer r:embed="rId11">
                    <a14:imgEffect>
                      <a14:backgroundRemoval t="0" b="35286" l="10429" r="100000"/>
                    </a14:imgEffect>
                  </a14:imgLayer>
                </a14:imgProps>
              </a:ext>
              <a:ext uri="{28A0092B-C50C-407E-A947-70E740481C1C}">
                <a14:useLocalDpi xmlns:a14="http://schemas.microsoft.com/office/drawing/2010/main" val="0"/>
              </a:ext>
            </a:extLst>
          </a:blip>
          <a:srcRect l="9243" b="60711"/>
          <a:stretch/>
        </p:blipFill>
        <p:spPr bwMode="auto">
          <a:xfrm rot="16200000">
            <a:off x="-475636" y="469597"/>
            <a:ext cx="2930986" cy="197971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F:\NAOMI BRITO PASANTIA\IMAGENES LOGOS\UNEG.png">
            <a:extLst>
              <a:ext uri="{FF2B5EF4-FFF2-40B4-BE49-F238E27FC236}">
                <a16:creationId xmlns:a16="http://schemas.microsoft.com/office/drawing/2014/main" id="{0B3CBF1C-0313-AE60-BA73-CFEDC5AD6033}"/>
              </a:ext>
            </a:extLst>
          </p:cNvPr>
          <p:cNvPicPr>
            <a:picLocks noChangeAspect="1" noChangeArrowheads="1"/>
          </p:cNvPicPr>
          <p:nvPr/>
        </p:nvPicPr>
        <p:blipFill>
          <a:blip r:embed="rId12">
            <a:extLst>
              <a:ext uri="{BEBA8EAE-BF5A-486C-A8C5-ECC9F3942E4B}">
                <a14:imgProps xmlns:a14="http://schemas.microsoft.com/office/drawing/2010/main">
                  <a14:imgLayer r:embed="rId13">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8443729" y="46591"/>
            <a:ext cx="573287" cy="573287"/>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sp>
        <p:nvSpPr>
          <p:cNvPr id="19" name="18 CuadroTexto">
            <a:extLst>
              <a:ext uri="{FF2B5EF4-FFF2-40B4-BE49-F238E27FC236}">
                <a16:creationId xmlns:a16="http://schemas.microsoft.com/office/drawing/2014/main" id="{1885B1FC-B806-CA42-FBEC-8F98319A0A5A}"/>
              </a:ext>
            </a:extLst>
          </p:cNvPr>
          <p:cNvSpPr txBox="1"/>
          <p:nvPr/>
        </p:nvSpPr>
        <p:spPr>
          <a:xfrm>
            <a:off x="1918791" y="188640"/>
            <a:ext cx="4180745" cy="492443"/>
          </a:xfrm>
          <a:prstGeom prst="rect">
            <a:avLst/>
          </a:prstGeom>
          <a:noFill/>
        </p:spPr>
        <p:txBody>
          <a:bodyPr wrap="square" rtlCol="0">
            <a:spAutoFit/>
          </a:bodyPr>
          <a:lstStyle/>
          <a:p>
            <a:r>
              <a:rPr lang="es-VE" sz="2600" b="1" dirty="0">
                <a:latin typeface="Lucida Handwriting" pitchFamily="66" charset="0"/>
              </a:rPr>
              <a:t>Cuadro comparativo</a:t>
            </a:r>
          </a:p>
        </p:txBody>
      </p:sp>
      <p:pic>
        <p:nvPicPr>
          <p:cNvPr id="20" name="Picture 5">
            <a:extLst>
              <a:ext uri="{FF2B5EF4-FFF2-40B4-BE49-F238E27FC236}">
                <a16:creationId xmlns:a16="http://schemas.microsoft.com/office/drawing/2014/main" id="{D7872BFA-BAE7-4194-9A90-03D206F8EAF7}"/>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0" b="100000" l="0" r="100000">
                        <a14:foregroundMark x1="90462" y1="41786" x2="91692" y2="40965"/>
                        <a14:foregroundMark x1="92923" y1="17454" x2="92923" y2="17454"/>
                        <a14:foregroundMark x1="86615" y1="10986" x2="86615" y2="10986"/>
                      </a14:backgroundRemoval>
                    </a14:imgEffect>
                  </a14:imgLayer>
                </a14:imgProps>
              </a:ext>
              <a:ext uri="{28A0092B-C50C-407E-A947-70E740481C1C}">
                <a14:useLocalDpi xmlns:a14="http://schemas.microsoft.com/office/drawing/2010/main" val="0"/>
              </a:ext>
            </a:extLst>
          </a:blip>
          <a:srcRect/>
          <a:stretch>
            <a:fillRect/>
          </a:stretch>
        </p:blipFill>
        <p:spPr bwMode="auto">
          <a:xfrm rot="13852606">
            <a:off x="1868991" y="5087053"/>
            <a:ext cx="995675" cy="1580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Picture 5">
            <a:extLst>
              <a:ext uri="{FF2B5EF4-FFF2-40B4-BE49-F238E27FC236}">
                <a16:creationId xmlns:a16="http://schemas.microsoft.com/office/drawing/2014/main" id="{0C295E18-4BA5-E554-FC9C-0635D33217FF}"/>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0" b="100000" l="0" r="100000">
                        <a14:foregroundMark x1="90462" y1="41786" x2="91692" y2="40965"/>
                        <a14:foregroundMark x1="92923" y1="17454" x2="92923" y2="17454"/>
                        <a14:foregroundMark x1="86615" y1="10986" x2="86615" y2="10986"/>
                      </a14:backgroundRemoval>
                    </a14:imgEffect>
                  </a14:imgLayer>
                </a14:imgProps>
              </a:ext>
              <a:ext uri="{28A0092B-C50C-407E-A947-70E740481C1C}">
                <a14:useLocalDpi xmlns:a14="http://schemas.microsoft.com/office/drawing/2010/main" val="0"/>
              </a:ext>
            </a:extLst>
          </a:blip>
          <a:srcRect/>
          <a:stretch>
            <a:fillRect/>
          </a:stretch>
        </p:blipFill>
        <p:spPr bwMode="auto">
          <a:xfrm rot="13852606">
            <a:off x="7592001" y="1075347"/>
            <a:ext cx="995675" cy="1580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Picture 5">
            <a:extLst>
              <a:ext uri="{FF2B5EF4-FFF2-40B4-BE49-F238E27FC236}">
                <a16:creationId xmlns:a16="http://schemas.microsoft.com/office/drawing/2014/main" id="{E4679F5A-352D-36D6-4883-44BDBC618841}"/>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0" b="100000" l="0" r="100000">
                        <a14:foregroundMark x1="90462" y1="41786" x2="91692" y2="40965"/>
                        <a14:foregroundMark x1="92923" y1="17454" x2="92923" y2="17454"/>
                        <a14:foregroundMark x1="86615" y1="10986" x2="86615" y2="10986"/>
                      </a14:backgroundRemoval>
                    </a14:imgEffect>
                  </a14:imgLayer>
                </a14:imgProps>
              </a:ext>
              <a:ext uri="{28A0092B-C50C-407E-A947-70E740481C1C}">
                <a14:useLocalDpi xmlns:a14="http://schemas.microsoft.com/office/drawing/2010/main" val="0"/>
              </a:ext>
            </a:extLst>
          </a:blip>
          <a:srcRect/>
          <a:stretch>
            <a:fillRect/>
          </a:stretch>
        </p:blipFill>
        <p:spPr bwMode="auto">
          <a:xfrm rot="3335240">
            <a:off x="6974549" y="-15871"/>
            <a:ext cx="995675" cy="1580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 name="Picture 5">
            <a:extLst>
              <a:ext uri="{FF2B5EF4-FFF2-40B4-BE49-F238E27FC236}">
                <a16:creationId xmlns:a16="http://schemas.microsoft.com/office/drawing/2014/main" id="{EF6B5F4C-95E6-E84A-BA55-805A2EEBD362}"/>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0" b="100000" l="0" r="100000">
                        <a14:foregroundMark x1="90462" y1="41786" x2="91692" y2="40965"/>
                        <a14:foregroundMark x1="92923" y1="17454" x2="92923" y2="17454"/>
                        <a14:foregroundMark x1="86615" y1="10986" x2="86615" y2="10986"/>
                      </a14:backgroundRemoval>
                    </a14:imgEffect>
                  </a14:imgLayer>
                </a14:imgProps>
              </a:ext>
              <a:ext uri="{28A0092B-C50C-407E-A947-70E740481C1C}">
                <a14:useLocalDpi xmlns:a14="http://schemas.microsoft.com/office/drawing/2010/main" val="0"/>
              </a:ext>
            </a:extLst>
          </a:blip>
          <a:srcRect/>
          <a:stretch>
            <a:fillRect/>
          </a:stretch>
        </p:blipFill>
        <p:spPr bwMode="auto">
          <a:xfrm rot="15134800">
            <a:off x="5099271" y="441300"/>
            <a:ext cx="995675" cy="1580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Imagen 10">
            <a:extLst>
              <a:ext uri="{FF2B5EF4-FFF2-40B4-BE49-F238E27FC236}">
                <a16:creationId xmlns:a16="http://schemas.microsoft.com/office/drawing/2014/main" id="{1523A64D-E0B5-37B7-8FBA-51F16620DECA}"/>
              </a:ext>
            </a:extLst>
          </p:cNvPr>
          <p:cNvPicPr>
            <a:picLocks noChangeAspect="1"/>
          </p:cNvPicPr>
          <p:nvPr/>
        </p:nvPicPr>
        <p:blipFill>
          <a:blip r:embed="rId14"/>
          <a:stretch>
            <a:fillRect/>
          </a:stretch>
        </p:blipFill>
        <p:spPr>
          <a:xfrm>
            <a:off x="89311" y="1603737"/>
            <a:ext cx="6608719" cy="35460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703332213"/>
      </p:ext>
    </p:extLst>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3" y="0"/>
            <a:ext cx="9170893"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2 CuadroTexto"/>
          <p:cNvSpPr txBox="1"/>
          <p:nvPr/>
        </p:nvSpPr>
        <p:spPr>
          <a:xfrm>
            <a:off x="2699792" y="3140968"/>
            <a:ext cx="6120680" cy="1200329"/>
          </a:xfrm>
          <a:prstGeom prst="rect">
            <a:avLst/>
          </a:prstGeom>
          <a:noFill/>
        </p:spPr>
        <p:txBody>
          <a:bodyPr wrap="square" rtlCol="0">
            <a:spAutoFit/>
          </a:bodyPr>
          <a:lstStyle/>
          <a:p>
            <a:pPr algn="ctr"/>
            <a:r>
              <a:rPr lang="es-VE" sz="3600" b="1" dirty="0">
                <a:latin typeface="Lucida Handwriting" pitchFamily="66" charset="0"/>
              </a:rPr>
              <a:t>Gracias  por  su  Atención.</a:t>
            </a:r>
          </a:p>
        </p:txBody>
      </p:sp>
    </p:spTree>
    <p:extLst>
      <p:ext uri="{BB962C8B-B14F-4D97-AF65-F5344CB8AC3E}">
        <p14:creationId xmlns:p14="http://schemas.microsoft.com/office/powerpoint/2010/main" val="355775961"/>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4399ED64-3F97-4FEA-8E15-B2C6F8AD06F7}"/>
              </a:ext>
            </a:extLst>
          </p:cNvPr>
          <p:cNvPicPr>
            <a:picLocks noChangeAspect="1"/>
          </p:cNvPicPr>
          <p:nvPr/>
        </p:nvPicPr>
        <p:blipFill>
          <a:blip r:embed="rId2">
            <a:alphaModFix amt="70000"/>
            <a:extLst>
              <a:ext uri="{BEBA8EAE-BF5A-486C-A8C5-ECC9F3942E4B}">
                <a14:imgProps xmlns:a14="http://schemas.microsoft.com/office/drawing/2010/main">
                  <a14:imgLayer r:embed="rId3">
                    <a14:imgEffect>
                      <a14:backgroundRemoval t="5278" b="91389" l="9167" r="94167">
                        <a14:foregroundMark x1="52778" y1="9167" x2="52778" y2="9167"/>
                        <a14:foregroundMark x1="53889" y1="8056" x2="52778" y2="5278"/>
                        <a14:foregroundMark x1="9167" y1="58611" x2="9167" y2="51667"/>
                        <a14:foregroundMark x1="37500" y1="43333" x2="37500" y2="43333"/>
                        <a14:foregroundMark x1="94444" y1="68056" x2="88611" y2="81389"/>
                        <a14:foregroundMark x1="88611" y1="81389" x2="88611" y2="81944"/>
                        <a14:foregroundMark x1="62222" y1="91389" x2="62222" y2="91389"/>
                      </a14:backgroundRemoval>
                    </a14:imgEffect>
                  </a14:imgLayer>
                </a14:imgProps>
              </a:ext>
            </a:extLst>
          </a:blip>
          <a:stretch>
            <a:fillRect/>
          </a:stretch>
        </p:blipFill>
        <p:spPr>
          <a:xfrm>
            <a:off x="6281729" y="2184216"/>
            <a:ext cx="3076978" cy="3076978"/>
          </a:xfrm>
          <a:prstGeom prst="rect">
            <a:avLst/>
          </a:prstGeom>
        </p:spPr>
      </p:pic>
      <p:sp>
        <p:nvSpPr>
          <p:cNvPr id="14" name="13 Paralelogramo"/>
          <p:cNvSpPr/>
          <p:nvPr/>
        </p:nvSpPr>
        <p:spPr>
          <a:xfrm>
            <a:off x="3059833" y="188640"/>
            <a:ext cx="3600400" cy="792088"/>
          </a:xfrm>
          <a:prstGeom prst="parallelogram">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15" name="14 Cheurón"/>
          <p:cNvSpPr/>
          <p:nvPr/>
        </p:nvSpPr>
        <p:spPr>
          <a:xfrm flipH="1">
            <a:off x="6099538" y="551629"/>
            <a:ext cx="504056" cy="481745"/>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solidFill>
                <a:schemeClr val="tx1"/>
              </a:solidFill>
            </a:endParaRPr>
          </a:p>
        </p:txBody>
      </p:sp>
      <p:sp>
        <p:nvSpPr>
          <p:cNvPr id="16" name="15 Cheurón"/>
          <p:cNvSpPr/>
          <p:nvPr/>
        </p:nvSpPr>
        <p:spPr>
          <a:xfrm flipH="1">
            <a:off x="5610673" y="534033"/>
            <a:ext cx="504056" cy="481745"/>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solidFill>
                <a:schemeClr val="tx1"/>
              </a:solidFill>
            </a:endParaRPr>
          </a:p>
        </p:txBody>
      </p:sp>
      <p:pic>
        <p:nvPicPr>
          <p:cNvPr id="4" name="Picture 2"/>
          <p:cNvPicPr>
            <a:picLocks noChangeAspect="1" noChangeArrowheads="1"/>
          </p:cNvPicPr>
          <p:nvPr/>
        </p:nvPicPr>
        <p:blipFill rotWithShape="1">
          <a:blip r:embed="rId4">
            <a:extLst>
              <a:ext uri="{BEBA8EAE-BF5A-486C-A8C5-ECC9F3942E4B}">
                <a14:imgProps xmlns:a14="http://schemas.microsoft.com/office/drawing/2010/main">
                  <a14:imgLayer r:embed="rId5">
                    <a14:imgEffect>
                      <a14:artisticPastelsSmooth/>
                    </a14:imgEffect>
                  </a14:imgLayer>
                </a14:imgProps>
              </a:ext>
              <a:ext uri="{28A0092B-C50C-407E-A947-70E740481C1C}">
                <a14:useLocalDpi xmlns:a14="http://schemas.microsoft.com/office/drawing/2010/main" val="0"/>
              </a:ext>
            </a:extLst>
          </a:blip>
          <a:srcRect l="33716" t="72024" r="18568" b="15674"/>
          <a:stretch/>
        </p:blipFill>
        <p:spPr bwMode="auto">
          <a:xfrm>
            <a:off x="110836" y="5661247"/>
            <a:ext cx="9033164" cy="11967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heurón"/>
          <p:cNvSpPr/>
          <p:nvPr/>
        </p:nvSpPr>
        <p:spPr>
          <a:xfrm>
            <a:off x="8676456" y="6259622"/>
            <a:ext cx="405497" cy="481745"/>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solidFill>
                <a:schemeClr val="tx1"/>
              </a:solidFill>
            </a:endParaRPr>
          </a:p>
        </p:txBody>
      </p:sp>
      <p:sp>
        <p:nvSpPr>
          <p:cNvPr id="6" name="5 Cheurón"/>
          <p:cNvSpPr/>
          <p:nvPr/>
        </p:nvSpPr>
        <p:spPr>
          <a:xfrm>
            <a:off x="8316416" y="6259623"/>
            <a:ext cx="405497" cy="481745"/>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solidFill>
                <a:schemeClr val="tx1"/>
              </a:solidFill>
            </a:endParaRPr>
          </a:p>
        </p:txBody>
      </p:sp>
      <p:sp>
        <p:nvSpPr>
          <p:cNvPr id="7" name="6 Cheurón"/>
          <p:cNvSpPr/>
          <p:nvPr/>
        </p:nvSpPr>
        <p:spPr>
          <a:xfrm>
            <a:off x="7982927" y="6259623"/>
            <a:ext cx="405497" cy="481745"/>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solidFill>
                <a:schemeClr val="tx1"/>
              </a:solidFill>
            </a:endParaRPr>
          </a:p>
        </p:txBody>
      </p:sp>
      <p:sp>
        <p:nvSpPr>
          <p:cNvPr id="8" name="7 Cheurón"/>
          <p:cNvSpPr/>
          <p:nvPr/>
        </p:nvSpPr>
        <p:spPr>
          <a:xfrm flipH="1">
            <a:off x="1187625" y="6376255"/>
            <a:ext cx="504056" cy="481745"/>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solidFill>
                <a:schemeClr val="tx1"/>
              </a:solidFill>
            </a:endParaRPr>
          </a:p>
        </p:txBody>
      </p:sp>
      <p:sp>
        <p:nvSpPr>
          <p:cNvPr id="9" name="8 Cheurón"/>
          <p:cNvSpPr/>
          <p:nvPr/>
        </p:nvSpPr>
        <p:spPr>
          <a:xfrm flipH="1">
            <a:off x="1619672" y="6381328"/>
            <a:ext cx="504056" cy="481745"/>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solidFill>
                <a:schemeClr val="tx1"/>
              </a:solidFill>
            </a:endParaRPr>
          </a:p>
        </p:txBody>
      </p:sp>
      <p:pic>
        <p:nvPicPr>
          <p:cNvPr id="8194" name="Picture 2"/>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20443" b="29297" l="37775" r="66252"/>
                    </a14:imgEffect>
                    <a14:imgEffect>
                      <a14:artisticPastelsSmooth/>
                    </a14:imgEffect>
                  </a14:imgLayer>
                </a14:imgProps>
              </a:ext>
              <a:ext uri="{28A0092B-C50C-407E-A947-70E740481C1C}">
                <a14:useLocalDpi xmlns:a14="http://schemas.microsoft.com/office/drawing/2010/main" val="0"/>
              </a:ext>
            </a:extLst>
          </a:blip>
          <a:srcRect l="36812" t="19841" r="33316" b="73016"/>
          <a:stretch/>
        </p:blipFill>
        <p:spPr bwMode="auto">
          <a:xfrm>
            <a:off x="827584" y="-99392"/>
            <a:ext cx="5832648" cy="8742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descr="Resultado de imagen para fondo verde con hojas"/>
          <p:cNvPicPr>
            <a:picLocks noChangeAspect="1" noChangeArrowheads="1"/>
          </p:cNvPicPr>
          <p:nvPr/>
        </p:nvPicPr>
        <p:blipFill rotWithShape="1">
          <a:blip r:embed="rId8">
            <a:extLst>
              <a:ext uri="{BEBA8EAE-BF5A-486C-A8C5-ECC9F3942E4B}">
                <a14:imgProps xmlns:a14="http://schemas.microsoft.com/office/drawing/2010/main">
                  <a14:imgLayer r:embed="rId9">
                    <a14:imgEffect>
                      <a14:backgroundRemoval t="0" b="35286" l="10429" r="100000"/>
                    </a14:imgEffect>
                  </a14:imgLayer>
                </a14:imgProps>
              </a:ext>
              <a:ext uri="{28A0092B-C50C-407E-A947-70E740481C1C}">
                <a14:useLocalDpi xmlns:a14="http://schemas.microsoft.com/office/drawing/2010/main" val="0"/>
              </a:ext>
            </a:extLst>
          </a:blip>
          <a:srcRect l="9243" b="60711"/>
          <a:stretch/>
        </p:blipFill>
        <p:spPr bwMode="auto">
          <a:xfrm rot="16200000">
            <a:off x="-475636" y="469597"/>
            <a:ext cx="2930986" cy="1979710"/>
          </a:xfrm>
          <a:prstGeom prst="rect">
            <a:avLst/>
          </a:prstGeom>
          <a:noFill/>
          <a:extLst>
            <a:ext uri="{909E8E84-426E-40DD-AFC4-6F175D3DCCD1}">
              <a14:hiddenFill xmlns:a14="http://schemas.microsoft.com/office/drawing/2010/main">
                <a:solidFill>
                  <a:srgbClr val="FFFFFF"/>
                </a:solidFill>
              </a14:hiddenFill>
            </a:ext>
          </a:extLst>
        </p:spPr>
      </p:pic>
      <p:sp>
        <p:nvSpPr>
          <p:cNvPr id="18" name="17 CuadroTexto"/>
          <p:cNvSpPr txBox="1"/>
          <p:nvPr/>
        </p:nvSpPr>
        <p:spPr>
          <a:xfrm>
            <a:off x="2339752" y="116632"/>
            <a:ext cx="2665472" cy="492443"/>
          </a:xfrm>
          <a:prstGeom prst="rect">
            <a:avLst/>
          </a:prstGeom>
          <a:noFill/>
        </p:spPr>
        <p:txBody>
          <a:bodyPr wrap="square" rtlCol="0">
            <a:spAutoFit/>
          </a:bodyPr>
          <a:lstStyle/>
          <a:p>
            <a:r>
              <a:rPr lang="es-VE" sz="2600" b="1" dirty="0">
                <a:latin typeface="Lucida Handwriting" pitchFamily="66" charset="0"/>
              </a:rPr>
              <a:t>Estructura</a:t>
            </a:r>
          </a:p>
        </p:txBody>
      </p:sp>
      <p:sp>
        <p:nvSpPr>
          <p:cNvPr id="27" name="26 Rectángulo"/>
          <p:cNvSpPr/>
          <p:nvPr/>
        </p:nvSpPr>
        <p:spPr>
          <a:xfrm rot="20982133">
            <a:off x="1166812" y="2032500"/>
            <a:ext cx="5835966" cy="3479654"/>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30" name="29 Rectángulo"/>
          <p:cNvSpPr/>
          <p:nvPr/>
        </p:nvSpPr>
        <p:spPr>
          <a:xfrm>
            <a:off x="1230222" y="2032500"/>
            <a:ext cx="5835966" cy="3479654"/>
          </a:xfrm>
          <a:prstGeom prst="rect">
            <a:avLst/>
          </a:prstGeom>
          <a:solidFill>
            <a:schemeClr val="accent5">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pic>
        <p:nvPicPr>
          <p:cNvPr id="31" name="Picture 8" descr="Image result for PAPEL DE NOTA"/>
          <p:cNvPicPr>
            <a:picLocks noChangeAspect="1" noChangeArrowheads="1"/>
          </p:cNvPicPr>
          <p:nvPr/>
        </p:nvPicPr>
        <p:blipFill>
          <a:blip r:embed="rId10">
            <a:extLst>
              <a:ext uri="{BEBA8EAE-BF5A-486C-A8C5-ECC9F3942E4B}">
                <a14:imgProps xmlns:a14="http://schemas.microsoft.com/office/drawing/2010/main">
                  <a14:imgLayer r:embed="rId11">
                    <a14:imgEffect>
                      <a14:backgroundRemoval t="2538" b="96447" l="3876" r="96512"/>
                    </a14:imgEffect>
                  </a14:imgLayer>
                </a14:imgProps>
              </a:ext>
              <a:ext uri="{28A0092B-C50C-407E-A947-70E740481C1C}">
                <a14:useLocalDpi xmlns:a14="http://schemas.microsoft.com/office/drawing/2010/main" val="0"/>
              </a:ext>
            </a:extLst>
          </a:blip>
          <a:srcRect/>
          <a:stretch>
            <a:fillRect/>
          </a:stretch>
        </p:blipFill>
        <p:spPr bwMode="auto">
          <a:xfrm rot="307723">
            <a:off x="1007744" y="1589380"/>
            <a:ext cx="5717773" cy="4365896"/>
          </a:xfrm>
          <a:prstGeom prst="rect">
            <a:avLst/>
          </a:prstGeom>
          <a:noFill/>
          <a:extLst>
            <a:ext uri="{909E8E84-426E-40DD-AFC4-6F175D3DCCD1}">
              <a14:hiddenFill xmlns:a14="http://schemas.microsoft.com/office/drawing/2010/main">
                <a:solidFill>
                  <a:srgbClr val="FFFFFF"/>
                </a:solidFill>
              </a14:hiddenFill>
            </a:ext>
          </a:extLst>
        </p:spPr>
      </p:pic>
      <p:sp>
        <p:nvSpPr>
          <p:cNvPr id="32" name="31 CuadroTexto"/>
          <p:cNvSpPr txBox="1"/>
          <p:nvPr/>
        </p:nvSpPr>
        <p:spPr>
          <a:xfrm>
            <a:off x="1043608" y="2386623"/>
            <a:ext cx="5728068" cy="1938992"/>
          </a:xfrm>
          <a:prstGeom prst="rect">
            <a:avLst/>
          </a:prstGeom>
          <a:noFill/>
        </p:spPr>
        <p:txBody>
          <a:bodyPr wrap="square" rtlCol="0">
            <a:spAutoFit/>
          </a:bodyPr>
          <a:lstStyle/>
          <a:p>
            <a:pPr algn="ctr"/>
            <a:endParaRPr lang="es-VE" sz="2000" b="1" i="1" dirty="0">
              <a:latin typeface="Times New Roman" pitchFamily="18" charset="0"/>
              <a:cs typeface="Times New Roman" pitchFamily="18" charset="0"/>
            </a:endParaRPr>
          </a:p>
          <a:p>
            <a:pPr marL="285750" indent="-285750" algn="ctr">
              <a:buFont typeface="Wingdings" pitchFamily="2" charset="2"/>
              <a:buChar char="v"/>
            </a:pPr>
            <a:r>
              <a:rPr lang="es-VE" sz="2000" b="1" i="1" dirty="0">
                <a:latin typeface="Times New Roman" pitchFamily="18" charset="0"/>
                <a:cs typeface="Times New Roman" pitchFamily="18" charset="0"/>
              </a:rPr>
              <a:t>Actividad asignada.</a:t>
            </a:r>
          </a:p>
          <a:p>
            <a:pPr marL="285750" indent="-285750" algn="ctr">
              <a:buFont typeface="Wingdings" pitchFamily="2" charset="2"/>
              <a:buChar char="v"/>
            </a:pPr>
            <a:r>
              <a:rPr lang="es-VE" sz="2000" b="1" i="1" dirty="0">
                <a:latin typeface="Times New Roman" pitchFamily="18" charset="0"/>
                <a:cs typeface="Times New Roman" pitchFamily="18" charset="0"/>
              </a:rPr>
              <a:t>Objetivo de la investigación.</a:t>
            </a:r>
          </a:p>
          <a:p>
            <a:pPr marL="285750" indent="-285750" algn="ctr">
              <a:buFont typeface="Wingdings" pitchFamily="2" charset="2"/>
              <a:buChar char="v"/>
            </a:pPr>
            <a:r>
              <a:rPr lang="es-VE" sz="2000" b="1" i="1" dirty="0">
                <a:latin typeface="Times New Roman" pitchFamily="18" charset="0"/>
                <a:cs typeface="Times New Roman" pitchFamily="18" charset="0"/>
              </a:rPr>
              <a:t>Procedimientos empleados.</a:t>
            </a:r>
          </a:p>
          <a:p>
            <a:pPr marL="285750" indent="-285750" algn="ctr">
              <a:buFont typeface="Wingdings" pitchFamily="2" charset="2"/>
              <a:buChar char="v"/>
            </a:pPr>
            <a:r>
              <a:rPr lang="es-VE" sz="2000" b="1" i="1" dirty="0">
                <a:latin typeface="Times New Roman" pitchFamily="18" charset="0"/>
                <a:cs typeface="Times New Roman" pitchFamily="18" charset="0"/>
              </a:rPr>
              <a:t>Conclusiones.</a:t>
            </a:r>
          </a:p>
          <a:p>
            <a:pPr marL="285750" indent="-285750" algn="ctr">
              <a:buFont typeface="Wingdings" pitchFamily="2" charset="2"/>
              <a:buChar char="v"/>
            </a:pPr>
            <a:r>
              <a:rPr lang="es-VE" sz="2000" b="1" i="1" dirty="0">
                <a:latin typeface="Times New Roman" pitchFamily="18" charset="0"/>
                <a:cs typeface="Times New Roman" pitchFamily="18" charset="0"/>
              </a:rPr>
              <a:t>Recomendaciones.</a:t>
            </a:r>
          </a:p>
        </p:txBody>
      </p:sp>
      <p:pic>
        <p:nvPicPr>
          <p:cNvPr id="33" name="Picture 2" descr="F:\NAOMI BRITO PASANTIA\IMAGENES LOGOS\UNEG.png"/>
          <p:cNvPicPr>
            <a:picLocks noChangeAspect="1" noChangeArrowheads="1"/>
          </p:cNvPicPr>
          <p:nvPr/>
        </p:nvPicPr>
        <p:blipFill>
          <a:blip r:embed="rId12">
            <a:extLst>
              <a:ext uri="{BEBA8EAE-BF5A-486C-A8C5-ECC9F3942E4B}">
                <a14:imgProps xmlns:a14="http://schemas.microsoft.com/office/drawing/2010/main">
                  <a14:imgLayer r:embed="rId13">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8443729" y="46591"/>
            <a:ext cx="573287" cy="573287"/>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5055985"/>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6" name="Picture 6"/>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6360" b="82822" l="1227" r="99591"/>
                    </a14:imgEffect>
                    <a14:imgEffect>
                      <a14:artisticCrisscrossEtching/>
                    </a14:imgEffect>
                  </a14:imgLayer>
                </a14:imgProps>
              </a:ext>
              <a:ext uri="{28A0092B-C50C-407E-A947-70E740481C1C}">
                <a14:useLocalDpi xmlns:a14="http://schemas.microsoft.com/office/drawing/2010/main" val="0"/>
              </a:ext>
            </a:extLst>
          </a:blip>
          <a:srcRect t="15049" b="17838"/>
          <a:stretch/>
        </p:blipFill>
        <p:spPr bwMode="auto">
          <a:xfrm>
            <a:off x="-211285" y="795798"/>
            <a:ext cx="9666820" cy="22663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Imagen 11">
            <a:extLst>
              <a:ext uri="{FF2B5EF4-FFF2-40B4-BE49-F238E27FC236}">
                <a16:creationId xmlns:a16="http://schemas.microsoft.com/office/drawing/2014/main" id="{5446796E-A5CA-497D-8F47-23E32076955D}"/>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4167" b="94167" l="10000" r="95278">
                        <a14:foregroundMark x1="61111" y1="36667" x2="61111" y2="36667"/>
                        <a14:foregroundMark x1="68611" y1="29722" x2="47500" y2="16111"/>
                        <a14:foregroundMark x1="47500" y1="16111" x2="47778" y2="16111"/>
                        <a14:foregroundMark x1="55556" y1="15556" x2="70000" y2="20278"/>
                        <a14:foregroundMark x1="70000" y1="20278" x2="79444" y2="34444"/>
                        <a14:foregroundMark x1="79444" y1="34444" x2="83333" y2="69167"/>
                        <a14:foregroundMark x1="42500" y1="16667" x2="42500" y2="16667"/>
                        <a14:foregroundMark x1="42222" y1="15000" x2="37222" y2="15556"/>
                        <a14:foregroundMark x1="41944" y1="14722" x2="46389" y2="14722"/>
                        <a14:foregroundMark x1="56111" y1="10278" x2="55000" y2="8056"/>
                        <a14:foregroundMark x1="63056" y1="4722" x2="63056" y2="4722"/>
                        <a14:foregroundMark x1="48611" y1="11111" x2="48611" y2="11111"/>
                        <a14:foregroundMark x1="43333" y1="10556" x2="43333" y2="10556"/>
                        <a14:foregroundMark x1="83056" y1="18889" x2="83056" y2="18889"/>
                        <a14:foregroundMark x1="67500" y1="11944" x2="67500" y2="11944"/>
                        <a14:foregroundMark x1="93611" y1="23333" x2="93611" y2="23333"/>
                        <a14:foregroundMark x1="91389" y1="32500" x2="91389" y2="32500"/>
                        <a14:foregroundMark x1="82685" y1="20833" x2="81111" y2="17778"/>
                        <a14:foregroundMark x1="83880" y1="23153" x2="82685" y2="20833"/>
                        <a14:foregroundMark x1="87874" y1="30906" x2="86978" y2="29167"/>
                        <a14:foregroundMark x1="88839" y1="32778" x2="88696" y2="32500"/>
                        <a14:foregroundMark x1="90556" y1="36111" x2="88839" y2="32778"/>
                        <a14:foregroundMark x1="81111" y1="17778" x2="80278" y2="17222"/>
                        <a14:foregroundMark x1="92778" y1="24167" x2="89575" y2="22886"/>
                        <a14:foregroundMark x1="95278" y1="26111" x2="95278" y2="26111"/>
                        <a14:foregroundMark x1="94444" y1="41944" x2="94444" y2="41944"/>
                        <a14:foregroundMark x1="91389" y1="53056" x2="91389" y2="53056"/>
                        <a14:foregroundMark x1="91667" y1="55556" x2="91667" y2="55556"/>
                        <a14:foregroundMark x1="92500" y1="60556" x2="92500" y2="60556"/>
                        <a14:foregroundMark x1="43056" y1="53611" x2="25833" y2="42778"/>
                        <a14:foregroundMark x1="25833" y1="42778" x2="27500" y2="63056"/>
                        <a14:foregroundMark x1="27500" y1="63056" x2="56111" y2="76111"/>
                        <a14:foregroundMark x1="56111" y1="76111" x2="66667" y2="65278"/>
                        <a14:foregroundMark x1="66667" y1="65278" x2="63611" y2="51111"/>
                        <a14:foregroundMark x1="63611" y1="51111" x2="43889" y2="30000"/>
                        <a14:foregroundMark x1="43889" y1="30000" x2="29444" y2="29444"/>
                        <a14:foregroundMark x1="29444" y1="29444" x2="28333" y2="29722"/>
                        <a14:foregroundMark x1="35000" y1="34444" x2="33333" y2="59444"/>
                        <a14:foregroundMark x1="33333" y1="59444" x2="43611" y2="68611"/>
                        <a14:foregroundMark x1="47778" y1="94167" x2="47778" y2="94167"/>
                        <a14:backgroundMark x1="86944" y1="27500" x2="86944" y2="27500"/>
                        <a14:backgroundMark x1="85278" y1="28611" x2="85278" y2="28611"/>
                        <a14:backgroundMark x1="85556" y1="28333" x2="87500" y2="27222"/>
                        <a14:backgroundMark x1="86667" y1="25556" x2="84722" y2="27222"/>
                        <a14:backgroundMark x1="87778" y1="31111" x2="90000" y2="29722"/>
                        <a14:backgroundMark x1="89167" y1="32778" x2="89167" y2="32778"/>
                        <a14:backgroundMark x1="85000" y1="24167" x2="85000" y2="24167"/>
                        <a14:backgroundMark x1="88056" y1="20833" x2="88056" y2="20833"/>
                      </a14:backgroundRemoval>
                    </a14:imgEffect>
                  </a14:imgLayer>
                </a14:imgProps>
              </a:ext>
            </a:extLst>
          </a:blip>
          <a:stretch>
            <a:fillRect/>
          </a:stretch>
        </p:blipFill>
        <p:spPr>
          <a:xfrm>
            <a:off x="120606" y="2348817"/>
            <a:ext cx="3429000" cy="3429000"/>
          </a:xfrm>
          <a:prstGeom prst="rect">
            <a:avLst/>
          </a:prstGeom>
        </p:spPr>
      </p:pic>
      <p:sp>
        <p:nvSpPr>
          <p:cNvPr id="14" name="13 Paralelogramo"/>
          <p:cNvSpPr/>
          <p:nvPr/>
        </p:nvSpPr>
        <p:spPr>
          <a:xfrm>
            <a:off x="3059833" y="188640"/>
            <a:ext cx="3600400" cy="792088"/>
          </a:xfrm>
          <a:prstGeom prst="parallelogram">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15" name="14 Cheurón"/>
          <p:cNvSpPr/>
          <p:nvPr/>
        </p:nvSpPr>
        <p:spPr>
          <a:xfrm flipH="1">
            <a:off x="6099538" y="551629"/>
            <a:ext cx="504056" cy="481745"/>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solidFill>
                <a:schemeClr val="tx1"/>
              </a:solidFill>
            </a:endParaRPr>
          </a:p>
        </p:txBody>
      </p:sp>
      <p:sp>
        <p:nvSpPr>
          <p:cNvPr id="16" name="15 Cheurón"/>
          <p:cNvSpPr/>
          <p:nvPr/>
        </p:nvSpPr>
        <p:spPr>
          <a:xfrm flipH="1">
            <a:off x="5610673" y="534033"/>
            <a:ext cx="504056" cy="481745"/>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solidFill>
                <a:schemeClr val="tx1"/>
              </a:solidFill>
            </a:endParaRPr>
          </a:p>
        </p:txBody>
      </p:sp>
      <p:pic>
        <p:nvPicPr>
          <p:cNvPr id="4" name="Picture 2"/>
          <p:cNvPicPr>
            <a:picLocks noChangeAspect="1" noChangeArrowheads="1"/>
          </p:cNvPicPr>
          <p:nvPr/>
        </p:nvPicPr>
        <p:blipFill rotWithShape="1">
          <a:blip r:embed="rId6">
            <a:extLst>
              <a:ext uri="{BEBA8EAE-BF5A-486C-A8C5-ECC9F3942E4B}">
                <a14:imgProps xmlns:a14="http://schemas.microsoft.com/office/drawing/2010/main">
                  <a14:imgLayer r:embed="rId7">
                    <a14:imgEffect>
                      <a14:artisticPastelsSmooth/>
                    </a14:imgEffect>
                  </a14:imgLayer>
                </a14:imgProps>
              </a:ext>
              <a:ext uri="{28A0092B-C50C-407E-A947-70E740481C1C}">
                <a14:useLocalDpi xmlns:a14="http://schemas.microsoft.com/office/drawing/2010/main" val="0"/>
              </a:ext>
            </a:extLst>
          </a:blip>
          <a:srcRect l="33716" t="72024" r="18568" b="15674"/>
          <a:stretch/>
        </p:blipFill>
        <p:spPr bwMode="auto">
          <a:xfrm>
            <a:off x="120606" y="5628500"/>
            <a:ext cx="9033164" cy="11967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heurón"/>
          <p:cNvSpPr/>
          <p:nvPr/>
        </p:nvSpPr>
        <p:spPr>
          <a:xfrm>
            <a:off x="8676456" y="6259622"/>
            <a:ext cx="405497" cy="481745"/>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solidFill>
                <a:schemeClr val="tx1"/>
              </a:solidFill>
            </a:endParaRPr>
          </a:p>
        </p:txBody>
      </p:sp>
      <p:sp>
        <p:nvSpPr>
          <p:cNvPr id="6" name="5 Cheurón"/>
          <p:cNvSpPr/>
          <p:nvPr/>
        </p:nvSpPr>
        <p:spPr>
          <a:xfrm>
            <a:off x="8316416" y="6259623"/>
            <a:ext cx="405497" cy="481745"/>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solidFill>
                <a:schemeClr val="tx1"/>
              </a:solidFill>
            </a:endParaRPr>
          </a:p>
        </p:txBody>
      </p:sp>
      <p:sp>
        <p:nvSpPr>
          <p:cNvPr id="7" name="6 Cheurón"/>
          <p:cNvSpPr/>
          <p:nvPr/>
        </p:nvSpPr>
        <p:spPr>
          <a:xfrm>
            <a:off x="7982927" y="6259623"/>
            <a:ext cx="405497" cy="481745"/>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solidFill>
                <a:schemeClr val="tx1"/>
              </a:solidFill>
            </a:endParaRPr>
          </a:p>
        </p:txBody>
      </p:sp>
      <p:sp>
        <p:nvSpPr>
          <p:cNvPr id="8" name="7 Cheurón"/>
          <p:cNvSpPr/>
          <p:nvPr/>
        </p:nvSpPr>
        <p:spPr>
          <a:xfrm flipH="1">
            <a:off x="1187625" y="6376255"/>
            <a:ext cx="504056" cy="481745"/>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solidFill>
                <a:schemeClr val="tx1"/>
              </a:solidFill>
            </a:endParaRPr>
          </a:p>
        </p:txBody>
      </p:sp>
      <p:sp>
        <p:nvSpPr>
          <p:cNvPr id="9" name="8 Cheurón"/>
          <p:cNvSpPr/>
          <p:nvPr/>
        </p:nvSpPr>
        <p:spPr>
          <a:xfrm flipH="1">
            <a:off x="1619672" y="6381328"/>
            <a:ext cx="504056" cy="481745"/>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solidFill>
                <a:schemeClr val="tx1"/>
              </a:solidFill>
            </a:endParaRPr>
          </a:p>
        </p:txBody>
      </p:sp>
      <p:pic>
        <p:nvPicPr>
          <p:cNvPr id="8194" name="Picture 2"/>
          <p:cNvPicPr>
            <a:picLocks noChangeAspect="1" noChangeArrowheads="1"/>
          </p:cNvPicPr>
          <p:nvPr/>
        </p:nvPicPr>
        <p:blipFill rotWithShape="1">
          <a:blip r:embed="rId8">
            <a:extLst>
              <a:ext uri="{BEBA8EAE-BF5A-486C-A8C5-ECC9F3942E4B}">
                <a14:imgProps xmlns:a14="http://schemas.microsoft.com/office/drawing/2010/main">
                  <a14:imgLayer r:embed="rId9">
                    <a14:imgEffect>
                      <a14:backgroundRemoval t="20443" b="29297" l="37775" r="66252"/>
                    </a14:imgEffect>
                    <a14:imgEffect>
                      <a14:artisticPastelsSmooth/>
                    </a14:imgEffect>
                  </a14:imgLayer>
                </a14:imgProps>
              </a:ext>
              <a:ext uri="{28A0092B-C50C-407E-A947-70E740481C1C}">
                <a14:useLocalDpi xmlns:a14="http://schemas.microsoft.com/office/drawing/2010/main" val="0"/>
              </a:ext>
            </a:extLst>
          </a:blip>
          <a:srcRect l="36812" t="19841" r="33316" b="73016"/>
          <a:stretch/>
        </p:blipFill>
        <p:spPr bwMode="auto">
          <a:xfrm>
            <a:off x="827584" y="-99392"/>
            <a:ext cx="5832648" cy="8742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descr="Resultado de imagen para fondo verde con hojas"/>
          <p:cNvPicPr>
            <a:picLocks noChangeAspect="1" noChangeArrowheads="1"/>
          </p:cNvPicPr>
          <p:nvPr/>
        </p:nvPicPr>
        <p:blipFill rotWithShape="1">
          <a:blip r:embed="rId10">
            <a:extLst>
              <a:ext uri="{BEBA8EAE-BF5A-486C-A8C5-ECC9F3942E4B}">
                <a14:imgProps xmlns:a14="http://schemas.microsoft.com/office/drawing/2010/main">
                  <a14:imgLayer r:embed="rId11">
                    <a14:imgEffect>
                      <a14:backgroundRemoval t="0" b="35286" l="10429" r="100000"/>
                    </a14:imgEffect>
                  </a14:imgLayer>
                </a14:imgProps>
              </a:ext>
              <a:ext uri="{28A0092B-C50C-407E-A947-70E740481C1C}">
                <a14:useLocalDpi xmlns:a14="http://schemas.microsoft.com/office/drawing/2010/main" val="0"/>
              </a:ext>
            </a:extLst>
          </a:blip>
          <a:srcRect l="9243" b="60711"/>
          <a:stretch/>
        </p:blipFill>
        <p:spPr bwMode="auto">
          <a:xfrm rot="16200000">
            <a:off x="-475636" y="469597"/>
            <a:ext cx="2930986" cy="197971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F:\NAOMI BRITO PASANTIA\IMAGENES LOGOS\UNEG.png"/>
          <p:cNvPicPr>
            <a:picLocks noChangeAspect="1" noChangeArrowheads="1"/>
          </p:cNvPicPr>
          <p:nvPr/>
        </p:nvPicPr>
        <p:blipFill>
          <a:blip r:embed="rId12">
            <a:extLst>
              <a:ext uri="{BEBA8EAE-BF5A-486C-A8C5-ECC9F3942E4B}">
                <a14:imgProps xmlns:a14="http://schemas.microsoft.com/office/drawing/2010/main">
                  <a14:imgLayer r:embed="rId13">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8443729" y="46591"/>
            <a:ext cx="573287" cy="573287"/>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sp>
        <p:nvSpPr>
          <p:cNvPr id="19" name="18 CuadroTexto"/>
          <p:cNvSpPr txBox="1"/>
          <p:nvPr/>
        </p:nvSpPr>
        <p:spPr>
          <a:xfrm>
            <a:off x="1691680" y="116632"/>
            <a:ext cx="4263843" cy="492443"/>
          </a:xfrm>
          <a:prstGeom prst="rect">
            <a:avLst/>
          </a:prstGeom>
          <a:noFill/>
        </p:spPr>
        <p:txBody>
          <a:bodyPr wrap="square" rtlCol="0">
            <a:spAutoFit/>
          </a:bodyPr>
          <a:lstStyle/>
          <a:p>
            <a:r>
              <a:rPr lang="es-VE" sz="2600" b="1" dirty="0">
                <a:latin typeface="Lucida Handwriting" pitchFamily="66" charset="0"/>
              </a:rPr>
              <a:t>Actividad  asignada</a:t>
            </a:r>
          </a:p>
        </p:txBody>
      </p:sp>
      <p:sp>
        <p:nvSpPr>
          <p:cNvPr id="2" name="1 CuadroTexto"/>
          <p:cNvSpPr txBox="1"/>
          <p:nvPr/>
        </p:nvSpPr>
        <p:spPr>
          <a:xfrm>
            <a:off x="428599" y="1390354"/>
            <a:ext cx="8387052" cy="1077218"/>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just"/>
            <a:r>
              <a:rPr lang="es-VE" sz="1600" dirty="0">
                <a:latin typeface="Arial" panose="020B0604020202020204" pitchFamily="34" charset="0"/>
                <a:cs typeface="Arial" panose="020B0604020202020204" pitchFamily="34" charset="0"/>
              </a:rPr>
              <a:t>Realizar actividades ecológicas relacionadas con el tema. Estudiar la biodiversidad dentro de la universidad, la conservación de recursos dentro de Villa Asia, implementar practicas de ahorro para reducir el consumo de agua, energía eléctrica, de papel, de bolígrafos, de lápices y de marcadores. Evidenciar el manejo adecuado de residuos solidos y líquidos.</a:t>
            </a:r>
          </a:p>
        </p:txBody>
      </p:sp>
      <p:sp>
        <p:nvSpPr>
          <p:cNvPr id="21" name="20 Rectángulo"/>
          <p:cNvSpPr/>
          <p:nvPr/>
        </p:nvSpPr>
        <p:spPr>
          <a:xfrm rot="19018747">
            <a:off x="3456984" y="5096608"/>
            <a:ext cx="1328105" cy="4571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pic>
        <p:nvPicPr>
          <p:cNvPr id="33" name="Picture 2"/>
          <p:cNvPicPr>
            <a:picLocks noChangeAspect="1" noChangeArrowheads="1"/>
          </p:cNvPicPr>
          <p:nvPr/>
        </p:nvPicPr>
        <p:blipFill rotWithShape="1">
          <a:blip r:embed="rId8">
            <a:extLst>
              <a:ext uri="{BEBA8EAE-BF5A-486C-A8C5-ECC9F3942E4B}">
                <a14:imgProps xmlns:a14="http://schemas.microsoft.com/office/drawing/2010/main">
                  <a14:imgLayer r:embed="rId9">
                    <a14:imgEffect>
                      <a14:backgroundRemoval t="20443" b="29297" l="37775" r="66252"/>
                    </a14:imgEffect>
                    <a14:imgEffect>
                      <a14:artisticPastelsSmooth/>
                    </a14:imgEffect>
                  </a14:imgLayer>
                </a14:imgProps>
              </a:ext>
              <a:ext uri="{28A0092B-C50C-407E-A947-70E740481C1C}">
                <a14:useLocalDpi xmlns:a14="http://schemas.microsoft.com/office/drawing/2010/main" val="0"/>
              </a:ext>
            </a:extLst>
          </a:blip>
          <a:srcRect l="36812" t="19841" r="33316" b="73016"/>
          <a:stretch/>
        </p:blipFill>
        <p:spPr bwMode="auto">
          <a:xfrm>
            <a:off x="-309174" y="5451015"/>
            <a:ext cx="6609366" cy="5465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4" name="33 CuadroTexto"/>
          <p:cNvSpPr txBox="1"/>
          <p:nvPr/>
        </p:nvSpPr>
        <p:spPr>
          <a:xfrm>
            <a:off x="251520" y="5528845"/>
            <a:ext cx="6016491" cy="492443"/>
          </a:xfrm>
          <a:prstGeom prst="rect">
            <a:avLst/>
          </a:prstGeom>
          <a:noFill/>
        </p:spPr>
        <p:txBody>
          <a:bodyPr wrap="square" rtlCol="0">
            <a:spAutoFit/>
          </a:bodyPr>
          <a:lstStyle/>
          <a:p>
            <a:r>
              <a:rPr lang="es-VE" sz="2600" b="1" dirty="0">
                <a:latin typeface="Lucida Handwriting" pitchFamily="66" charset="0"/>
              </a:rPr>
              <a:t>Objetivo  de la investigación</a:t>
            </a:r>
          </a:p>
        </p:txBody>
      </p:sp>
      <p:sp>
        <p:nvSpPr>
          <p:cNvPr id="35" name="34 CuadroTexto"/>
          <p:cNvSpPr txBox="1"/>
          <p:nvPr/>
        </p:nvSpPr>
        <p:spPr>
          <a:xfrm>
            <a:off x="-35702" y="6036775"/>
            <a:ext cx="9143998" cy="584775"/>
          </a:xfrm>
          <a:prstGeom prst="rect">
            <a:avLst/>
          </a:prstGeom>
          <a:solidFill>
            <a:schemeClr val="bg1"/>
          </a:solidFill>
        </p:spPr>
        <p:txBody>
          <a:bodyPr wrap="square" rtlCol="0">
            <a:spAutoFit/>
          </a:bodyPr>
          <a:lstStyle/>
          <a:p>
            <a:pPr algn="ctr"/>
            <a:r>
              <a:rPr lang="es-ES" sz="1600" b="1" i="0" dirty="0">
                <a:effectLst/>
                <a:latin typeface="Arial" panose="020B0604020202020204" pitchFamily="34" charset="0"/>
                <a:cs typeface="Arial" panose="020B0604020202020204" pitchFamily="34" charset="0"/>
              </a:rPr>
              <a:t>Evaluar el cumplimiento de los principios de ecología en el campus de estudio, Sede Villa Asia, identificando oportunidades para mejorar la sostenibilidad ambiental.</a:t>
            </a:r>
            <a:endParaRPr lang="es-VE" sz="1600" b="1" dirty="0">
              <a:latin typeface="Arial" panose="020B0604020202020204" pitchFamily="34" charset="0"/>
              <a:cs typeface="Arial" panose="020B0604020202020204" pitchFamily="34" charset="0"/>
            </a:endParaRPr>
          </a:p>
        </p:txBody>
      </p:sp>
      <p:pic>
        <p:nvPicPr>
          <p:cNvPr id="13" name="Imagen 12">
            <a:extLst>
              <a:ext uri="{FF2B5EF4-FFF2-40B4-BE49-F238E27FC236}">
                <a16:creationId xmlns:a16="http://schemas.microsoft.com/office/drawing/2014/main" id="{668E3A8D-707D-405D-AD45-968DB9578512}"/>
              </a:ext>
            </a:extLst>
          </p:cNvPr>
          <p:cNvPicPr>
            <a:picLocks noChangeAspect="1"/>
          </p:cNvPicPr>
          <p:nvPr/>
        </p:nvPicPr>
        <p:blipFill>
          <a:blip r:embed="rId14">
            <a:extLst>
              <a:ext uri="{BEBA8EAE-BF5A-486C-A8C5-ECC9F3942E4B}">
                <a14:imgProps xmlns:a14="http://schemas.microsoft.com/office/drawing/2010/main">
                  <a14:imgLayer r:embed="rId15">
                    <a14:imgEffect>
                      <a14:backgroundRemoval t="9000" b="93000" l="9920" r="89544">
                        <a14:foregroundMark x1="48794" y1="9000" x2="48794" y2="9000"/>
                        <a14:foregroundMark x1="21448" y1="93000" x2="21448" y2="93000"/>
                      </a14:backgroundRemoval>
                    </a14:imgEffect>
                  </a14:imgLayer>
                </a14:imgProps>
              </a:ext>
            </a:extLst>
          </a:blip>
          <a:stretch>
            <a:fillRect/>
          </a:stretch>
        </p:blipFill>
        <p:spPr>
          <a:xfrm>
            <a:off x="5292080" y="3161783"/>
            <a:ext cx="3998149" cy="2143780"/>
          </a:xfrm>
          <a:prstGeom prst="rect">
            <a:avLst/>
          </a:prstGeom>
        </p:spPr>
      </p:pic>
    </p:spTree>
    <p:extLst>
      <p:ext uri="{BB962C8B-B14F-4D97-AF65-F5344CB8AC3E}">
        <p14:creationId xmlns:p14="http://schemas.microsoft.com/office/powerpoint/2010/main" val="3746591540"/>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ángulo: una sola esquina redondeada 24">
            <a:extLst>
              <a:ext uri="{FF2B5EF4-FFF2-40B4-BE49-F238E27FC236}">
                <a16:creationId xmlns:a16="http://schemas.microsoft.com/office/drawing/2014/main" id="{8FDFE904-6AB1-48C0-90E6-901DD0434353}"/>
              </a:ext>
            </a:extLst>
          </p:cNvPr>
          <p:cNvSpPr/>
          <p:nvPr/>
        </p:nvSpPr>
        <p:spPr>
          <a:xfrm>
            <a:off x="251520" y="956864"/>
            <a:ext cx="5544616" cy="4200328"/>
          </a:xfrm>
          <a:prstGeom prst="round1Rect">
            <a:avLst/>
          </a:prstGeom>
          <a:ln/>
          <a:effectLst>
            <a:glow rad="101600">
              <a:schemeClr val="accent3">
                <a:satMod val="175000"/>
                <a:alpha val="40000"/>
              </a:schemeClr>
            </a:glo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S"/>
          </a:p>
        </p:txBody>
      </p:sp>
      <p:pic>
        <p:nvPicPr>
          <p:cNvPr id="2" name="Imagen 1">
            <a:extLst>
              <a:ext uri="{FF2B5EF4-FFF2-40B4-BE49-F238E27FC236}">
                <a16:creationId xmlns:a16="http://schemas.microsoft.com/office/drawing/2014/main" id="{0B392BC2-B59D-4533-B2A6-E1D1FE5A5902}"/>
              </a:ext>
            </a:extLst>
          </p:cNvPr>
          <p:cNvPicPr>
            <a:picLocks noChangeAspect="1"/>
          </p:cNvPicPr>
          <p:nvPr/>
        </p:nvPicPr>
        <p:blipFill>
          <a:blip r:embed="rId2"/>
          <a:stretch>
            <a:fillRect/>
          </a:stretch>
        </p:blipFill>
        <p:spPr>
          <a:xfrm>
            <a:off x="7633964" y="1380421"/>
            <a:ext cx="1282081" cy="16459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2" descr="Resultado de imagen para fondo verde con hojas"/>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0" b="35286" l="10429" r="100000"/>
                    </a14:imgEffect>
                  </a14:imgLayer>
                </a14:imgProps>
              </a:ext>
              <a:ext uri="{28A0092B-C50C-407E-A947-70E740481C1C}">
                <a14:useLocalDpi xmlns:a14="http://schemas.microsoft.com/office/drawing/2010/main" val="0"/>
              </a:ext>
            </a:extLst>
          </a:blip>
          <a:srcRect l="9243" b="60711"/>
          <a:stretch/>
        </p:blipFill>
        <p:spPr bwMode="auto">
          <a:xfrm rot="16200000">
            <a:off x="-475636" y="469597"/>
            <a:ext cx="2930986" cy="1979710"/>
          </a:xfrm>
          <a:prstGeom prst="rect">
            <a:avLst/>
          </a:prstGeom>
          <a:noFill/>
          <a:extLst>
            <a:ext uri="{909E8E84-426E-40DD-AFC4-6F175D3DCCD1}">
              <a14:hiddenFill xmlns:a14="http://schemas.microsoft.com/office/drawing/2010/main">
                <a:solidFill>
                  <a:srgbClr val="FFFFFF"/>
                </a:solidFill>
              </a14:hiddenFill>
            </a:ext>
          </a:extLst>
        </p:spPr>
      </p:pic>
      <p:sp>
        <p:nvSpPr>
          <p:cNvPr id="14" name="13 Paralelogramo"/>
          <p:cNvSpPr/>
          <p:nvPr/>
        </p:nvSpPr>
        <p:spPr>
          <a:xfrm>
            <a:off x="3059833" y="188640"/>
            <a:ext cx="3600400" cy="792088"/>
          </a:xfrm>
          <a:prstGeom prst="parallelogram">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15" name="14 Cheurón"/>
          <p:cNvSpPr/>
          <p:nvPr/>
        </p:nvSpPr>
        <p:spPr>
          <a:xfrm flipH="1">
            <a:off x="6099538" y="551629"/>
            <a:ext cx="504056" cy="481745"/>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solidFill>
                <a:schemeClr val="tx1"/>
              </a:solidFill>
            </a:endParaRPr>
          </a:p>
        </p:txBody>
      </p:sp>
      <p:sp>
        <p:nvSpPr>
          <p:cNvPr id="16" name="15 Cheurón"/>
          <p:cNvSpPr/>
          <p:nvPr/>
        </p:nvSpPr>
        <p:spPr>
          <a:xfrm flipH="1">
            <a:off x="5610673" y="534033"/>
            <a:ext cx="504056" cy="481745"/>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solidFill>
                <a:schemeClr val="tx1"/>
              </a:solidFill>
            </a:endParaRPr>
          </a:p>
        </p:txBody>
      </p:sp>
      <p:pic>
        <p:nvPicPr>
          <p:cNvPr id="4" name="Picture 2"/>
          <p:cNvPicPr>
            <a:picLocks noChangeAspect="1" noChangeArrowheads="1"/>
          </p:cNvPicPr>
          <p:nvPr/>
        </p:nvPicPr>
        <p:blipFill rotWithShape="1">
          <a:blip r:embed="rId5">
            <a:extLst>
              <a:ext uri="{BEBA8EAE-BF5A-486C-A8C5-ECC9F3942E4B}">
                <a14:imgProps xmlns:a14="http://schemas.microsoft.com/office/drawing/2010/main">
                  <a14:imgLayer r:embed="rId6">
                    <a14:imgEffect>
                      <a14:artisticPastelsSmooth/>
                    </a14:imgEffect>
                  </a14:imgLayer>
                </a14:imgProps>
              </a:ext>
              <a:ext uri="{28A0092B-C50C-407E-A947-70E740481C1C}">
                <a14:useLocalDpi xmlns:a14="http://schemas.microsoft.com/office/drawing/2010/main" val="0"/>
              </a:ext>
            </a:extLst>
          </a:blip>
          <a:srcRect l="33716" t="72024" r="18568" b="15674"/>
          <a:stretch/>
        </p:blipFill>
        <p:spPr bwMode="auto">
          <a:xfrm>
            <a:off x="110836" y="5661247"/>
            <a:ext cx="9033164" cy="11967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heurón"/>
          <p:cNvSpPr/>
          <p:nvPr/>
        </p:nvSpPr>
        <p:spPr>
          <a:xfrm>
            <a:off x="8676456" y="6259622"/>
            <a:ext cx="405497" cy="481745"/>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solidFill>
                <a:schemeClr val="tx1"/>
              </a:solidFill>
            </a:endParaRPr>
          </a:p>
        </p:txBody>
      </p:sp>
      <p:sp>
        <p:nvSpPr>
          <p:cNvPr id="6" name="5 Cheurón"/>
          <p:cNvSpPr/>
          <p:nvPr/>
        </p:nvSpPr>
        <p:spPr>
          <a:xfrm>
            <a:off x="8316416" y="6259623"/>
            <a:ext cx="405497" cy="481745"/>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solidFill>
                <a:schemeClr val="tx1"/>
              </a:solidFill>
            </a:endParaRPr>
          </a:p>
        </p:txBody>
      </p:sp>
      <p:sp>
        <p:nvSpPr>
          <p:cNvPr id="7" name="6 Cheurón"/>
          <p:cNvSpPr/>
          <p:nvPr/>
        </p:nvSpPr>
        <p:spPr>
          <a:xfrm>
            <a:off x="7982927" y="6259623"/>
            <a:ext cx="405497" cy="481745"/>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solidFill>
                <a:schemeClr val="tx1"/>
              </a:solidFill>
            </a:endParaRPr>
          </a:p>
        </p:txBody>
      </p:sp>
      <p:sp>
        <p:nvSpPr>
          <p:cNvPr id="8" name="7 Cheurón"/>
          <p:cNvSpPr/>
          <p:nvPr/>
        </p:nvSpPr>
        <p:spPr>
          <a:xfrm flipH="1">
            <a:off x="1187625" y="6376255"/>
            <a:ext cx="504056" cy="481745"/>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solidFill>
                <a:schemeClr val="tx1"/>
              </a:solidFill>
            </a:endParaRPr>
          </a:p>
        </p:txBody>
      </p:sp>
      <p:sp>
        <p:nvSpPr>
          <p:cNvPr id="9" name="8 Cheurón"/>
          <p:cNvSpPr/>
          <p:nvPr/>
        </p:nvSpPr>
        <p:spPr>
          <a:xfrm flipH="1">
            <a:off x="1619672" y="6381328"/>
            <a:ext cx="504056" cy="481745"/>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solidFill>
                <a:schemeClr val="tx1"/>
              </a:solidFill>
            </a:endParaRPr>
          </a:p>
        </p:txBody>
      </p:sp>
      <p:pic>
        <p:nvPicPr>
          <p:cNvPr id="8194" name="Picture 2"/>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20443" b="29297" l="37775" r="66252"/>
                    </a14:imgEffect>
                    <a14:imgEffect>
                      <a14:artisticPastelsSmooth/>
                    </a14:imgEffect>
                  </a14:imgLayer>
                </a14:imgProps>
              </a:ext>
              <a:ext uri="{28A0092B-C50C-407E-A947-70E740481C1C}">
                <a14:useLocalDpi xmlns:a14="http://schemas.microsoft.com/office/drawing/2010/main" val="0"/>
              </a:ext>
            </a:extLst>
          </a:blip>
          <a:srcRect l="36812" t="19841" r="33316" b="73016"/>
          <a:stretch/>
        </p:blipFill>
        <p:spPr bwMode="auto">
          <a:xfrm>
            <a:off x="827584" y="-99392"/>
            <a:ext cx="5832648" cy="8742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2" descr="F:\NAOMI BRITO PASANTIA\IMAGENES LOGOS\UNEG.png"/>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8443729" y="46591"/>
            <a:ext cx="573287" cy="573287"/>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sp>
        <p:nvSpPr>
          <p:cNvPr id="19" name="18 CuadroTexto"/>
          <p:cNvSpPr txBox="1"/>
          <p:nvPr/>
        </p:nvSpPr>
        <p:spPr>
          <a:xfrm>
            <a:off x="1115616" y="-27384"/>
            <a:ext cx="5400601" cy="892552"/>
          </a:xfrm>
          <a:prstGeom prst="rect">
            <a:avLst/>
          </a:prstGeom>
          <a:noFill/>
        </p:spPr>
        <p:txBody>
          <a:bodyPr wrap="square" rtlCol="0">
            <a:spAutoFit/>
          </a:bodyPr>
          <a:lstStyle/>
          <a:p>
            <a:pPr algn="ctr"/>
            <a:r>
              <a:rPr lang="es-VE" sz="2600" b="1" dirty="0">
                <a:latin typeface="Lucida Handwriting" pitchFamily="66" charset="0"/>
              </a:rPr>
              <a:t>Procedimientos  </a:t>
            </a:r>
          </a:p>
          <a:p>
            <a:pPr algn="ctr"/>
            <a:r>
              <a:rPr lang="es-VE" sz="2600" b="1" dirty="0">
                <a:latin typeface="Lucida Handwriting" pitchFamily="66" charset="0"/>
              </a:rPr>
              <a:t>empleados</a:t>
            </a:r>
          </a:p>
        </p:txBody>
      </p:sp>
      <p:pic>
        <p:nvPicPr>
          <p:cNvPr id="3" name="Imagen 2">
            <a:extLst>
              <a:ext uri="{FF2B5EF4-FFF2-40B4-BE49-F238E27FC236}">
                <a16:creationId xmlns:a16="http://schemas.microsoft.com/office/drawing/2014/main" id="{AB5D7844-975F-4028-84C4-4D2ECC49677C}"/>
              </a:ext>
            </a:extLst>
          </p:cNvPr>
          <p:cNvPicPr>
            <a:picLocks noChangeAspect="1"/>
          </p:cNvPicPr>
          <p:nvPr/>
        </p:nvPicPr>
        <p:blipFill>
          <a:blip r:embed="rId11"/>
          <a:stretch>
            <a:fillRect/>
          </a:stretch>
        </p:blipFill>
        <p:spPr>
          <a:xfrm>
            <a:off x="7596727" y="3323853"/>
            <a:ext cx="1338808" cy="164598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4" name="Rectángulo: esquinas redondeadas 23">
            <a:extLst>
              <a:ext uri="{FF2B5EF4-FFF2-40B4-BE49-F238E27FC236}">
                <a16:creationId xmlns:a16="http://schemas.microsoft.com/office/drawing/2014/main" id="{148AB04B-72E8-42B7-B580-BAEF33E19B35}"/>
              </a:ext>
            </a:extLst>
          </p:cNvPr>
          <p:cNvSpPr/>
          <p:nvPr/>
        </p:nvSpPr>
        <p:spPr>
          <a:xfrm>
            <a:off x="4877392" y="1809284"/>
            <a:ext cx="2691323" cy="3029137"/>
          </a:xfrm>
          <a:prstGeom prst="roundRect">
            <a:avLst/>
          </a:prstGeom>
          <a:solidFill>
            <a:schemeClr val="accent3"/>
          </a:solidFill>
          <a:ln>
            <a:noFill/>
          </a:ln>
          <a:effectLst>
            <a:glow rad="101600">
              <a:schemeClr val="accent3">
                <a:lumMod val="50000"/>
                <a:alpha val="60000"/>
              </a:schemeClr>
            </a:glow>
            <a:reflection blurRad="6350" stA="52000" endA="300" endPos="35000" dir="5400000" sy="-100000" algn="bl" rotWithShape="0"/>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s-ES" dirty="0"/>
          </a:p>
        </p:txBody>
      </p:sp>
      <p:pic>
        <p:nvPicPr>
          <p:cNvPr id="17" name="Imagen 16">
            <a:extLst>
              <a:ext uri="{FF2B5EF4-FFF2-40B4-BE49-F238E27FC236}">
                <a16:creationId xmlns:a16="http://schemas.microsoft.com/office/drawing/2014/main" id="{27B2A564-05D6-CD1D-04F0-E9DD6D507BA1}"/>
              </a:ext>
            </a:extLst>
          </p:cNvPr>
          <p:cNvPicPr>
            <a:picLocks noChangeAspect="1"/>
          </p:cNvPicPr>
          <p:nvPr/>
        </p:nvPicPr>
        <p:blipFill>
          <a:blip r:embed="rId12"/>
          <a:srcRect l="9232" r="7307"/>
          <a:stretch/>
        </p:blipFill>
        <p:spPr>
          <a:xfrm>
            <a:off x="467544" y="1471548"/>
            <a:ext cx="4284089" cy="335708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3" name="CuadroTexto 22">
            <a:extLst>
              <a:ext uri="{FF2B5EF4-FFF2-40B4-BE49-F238E27FC236}">
                <a16:creationId xmlns:a16="http://schemas.microsoft.com/office/drawing/2014/main" id="{64526EB8-7450-481E-A07D-F8915BC6923D}"/>
              </a:ext>
            </a:extLst>
          </p:cNvPr>
          <p:cNvSpPr txBox="1"/>
          <p:nvPr/>
        </p:nvSpPr>
        <p:spPr>
          <a:xfrm>
            <a:off x="4911639" y="2122230"/>
            <a:ext cx="2691323" cy="2554545"/>
          </a:xfrm>
          <a:prstGeom prst="rect">
            <a:avLst/>
          </a:prstGeom>
          <a:noFill/>
        </p:spPr>
        <p:txBody>
          <a:bodyPr wrap="square" rtlCol="0">
            <a:spAutoFit/>
          </a:bodyPr>
          <a:lstStyle/>
          <a:p>
            <a:r>
              <a:rPr lang="es-US" sz="1600" dirty="0">
                <a:latin typeface="Arial" panose="020B0604020202020204" pitchFamily="34" charset="0"/>
                <a:cs typeface="Arial" panose="020B0604020202020204" pitchFamily="34" charset="0"/>
              </a:rPr>
              <a:t>Mediante un estudio de campo se clasifico y contabilizo las especies de plantas y arboles existentes en la universidad, así como los animales vertebrados e invertebrados. Aunado a ello los microorganismos presentes en el ambiente de la universidad. </a:t>
            </a:r>
            <a:endParaRPr lang="es-E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46591540"/>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6931C7-5B50-D2AF-690D-EC84E62099B8}"/>
            </a:ext>
          </a:extLst>
        </p:cNvPr>
        <p:cNvGrpSpPr/>
        <p:nvPr/>
      </p:nvGrpSpPr>
      <p:grpSpPr>
        <a:xfrm>
          <a:off x="0" y="0"/>
          <a:ext cx="0" cy="0"/>
          <a:chOff x="0" y="0"/>
          <a:chExt cx="0" cy="0"/>
        </a:xfrm>
      </p:grpSpPr>
      <p:sp>
        <p:nvSpPr>
          <p:cNvPr id="25" name="Rectángulo: una sola esquina redondeada 24">
            <a:extLst>
              <a:ext uri="{FF2B5EF4-FFF2-40B4-BE49-F238E27FC236}">
                <a16:creationId xmlns:a16="http://schemas.microsoft.com/office/drawing/2014/main" id="{744A9A32-2B4E-15A4-612C-C9638F974567}"/>
              </a:ext>
            </a:extLst>
          </p:cNvPr>
          <p:cNvSpPr/>
          <p:nvPr/>
        </p:nvSpPr>
        <p:spPr>
          <a:xfrm>
            <a:off x="251520" y="956864"/>
            <a:ext cx="5544616" cy="4200328"/>
          </a:xfrm>
          <a:prstGeom prst="round1Rect">
            <a:avLst/>
          </a:prstGeom>
          <a:ln/>
          <a:effectLst>
            <a:glow rad="101600">
              <a:schemeClr val="accent3">
                <a:satMod val="175000"/>
                <a:alpha val="40000"/>
              </a:schemeClr>
            </a:glo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S"/>
          </a:p>
        </p:txBody>
      </p:sp>
      <p:pic>
        <p:nvPicPr>
          <p:cNvPr id="10" name="Picture 2" descr="Resultado de imagen para fondo verde con hojas">
            <a:extLst>
              <a:ext uri="{FF2B5EF4-FFF2-40B4-BE49-F238E27FC236}">
                <a16:creationId xmlns:a16="http://schemas.microsoft.com/office/drawing/2014/main" id="{C7A8B62B-79D1-91AA-636A-F869A97C41DE}"/>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0" b="35286" l="10429" r="100000"/>
                    </a14:imgEffect>
                  </a14:imgLayer>
                </a14:imgProps>
              </a:ext>
              <a:ext uri="{28A0092B-C50C-407E-A947-70E740481C1C}">
                <a14:useLocalDpi xmlns:a14="http://schemas.microsoft.com/office/drawing/2010/main" val="0"/>
              </a:ext>
            </a:extLst>
          </a:blip>
          <a:srcRect l="9243" b="60711"/>
          <a:stretch/>
        </p:blipFill>
        <p:spPr bwMode="auto">
          <a:xfrm rot="16200000">
            <a:off x="-475636" y="469597"/>
            <a:ext cx="2930986" cy="1979710"/>
          </a:xfrm>
          <a:prstGeom prst="rect">
            <a:avLst/>
          </a:prstGeom>
          <a:noFill/>
          <a:extLst>
            <a:ext uri="{909E8E84-426E-40DD-AFC4-6F175D3DCCD1}">
              <a14:hiddenFill xmlns:a14="http://schemas.microsoft.com/office/drawing/2010/main">
                <a:solidFill>
                  <a:srgbClr val="FFFFFF"/>
                </a:solidFill>
              </a14:hiddenFill>
            </a:ext>
          </a:extLst>
        </p:spPr>
      </p:pic>
      <p:sp>
        <p:nvSpPr>
          <p:cNvPr id="14" name="13 Paralelogramo">
            <a:extLst>
              <a:ext uri="{FF2B5EF4-FFF2-40B4-BE49-F238E27FC236}">
                <a16:creationId xmlns:a16="http://schemas.microsoft.com/office/drawing/2014/main" id="{AB21F2A9-80F7-3CE4-C0B8-2098AA06BCDE}"/>
              </a:ext>
            </a:extLst>
          </p:cNvPr>
          <p:cNvSpPr/>
          <p:nvPr/>
        </p:nvSpPr>
        <p:spPr>
          <a:xfrm>
            <a:off x="3059833" y="188640"/>
            <a:ext cx="3600400" cy="792088"/>
          </a:xfrm>
          <a:prstGeom prst="parallelogram">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15" name="14 Cheurón">
            <a:extLst>
              <a:ext uri="{FF2B5EF4-FFF2-40B4-BE49-F238E27FC236}">
                <a16:creationId xmlns:a16="http://schemas.microsoft.com/office/drawing/2014/main" id="{8058C0BD-62A2-907A-4D93-D5CCAAA36A99}"/>
              </a:ext>
            </a:extLst>
          </p:cNvPr>
          <p:cNvSpPr/>
          <p:nvPr/>
        </p:nvSpPr>
        <p:spPr>
          <a:xfrm flipH="1">
            <a:off x="6099538" y="551629"/>
            <a:ext cx="504056" cy="481745"/>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solidFill>
                <a:schemeClr val="tx1"/>
              </a:solidFill>
            </a:endParaRPr>
          </a:p>
        </p:txBody>
      </p:sp>
      <p:sp>
        <p:nvSpPr>
          <p:cNvPr id="16" name="15 Cheurón">
            <a:extLst>
              <a:ext uri="{FF2B5EF4-FFF2-40B4-BE49-F238E27FC236}">
                <a16:creationId xmlns:a16="http://schemas.microsoft.com/office/drawing/2014/main" id="{61E0B9F1-7E93-9768-77DE-69752305148C}"/>
              </a:ext>
            </a:extLst>
          </p:cNvPr>
          <p:cNvSpPr/>
          <p:nvPr/>
        </p:nvSpPr>
        <p:spPr>
          <a:xfrm flipH="1">
            <a:off x="5610673" y="534033"/>
            <a:ext cx="504056" cy="481745"/>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solidFill>
                <a:schemeClr val="tx1"/>
              </a:solidFill>
            </a:endParaRPr>
          </a:p>
        </p:txBody>
      </p:sp>
      <p:pic>
        <p:nvPicPr>
          <p:cNvPr id="4" name="Picture 2">
            <a:extLst>
              <a:ext uri="{FF2B5EF4-FFF2-40B4-BE49-F238E27FC236}">
                <a16:creationId xmlns:a16="http://schemas.microsoft.com/office/drawing/2014/main" id="{7757DD1F-3A41-DEFB-95B5-16E2B06BAD55}"/>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artisticPastelsSmooth/>
                    </a14:imgEffect>
                  </a14:imgLayer>
                </a14:imgProps>
              </a:ext>
              <a:ext uri="{28A0092B-C50C-407E-A947-70E740481C1C}">
                <a14:useLocalDpi xmlns:a14="http://schemas.microsoft.com/office/drawing/2010/main" val="0"/>
              </a:ext>
            </a:extLst>
          </a:blip>
          <a:srcRect l="33716" t="72024" r="18568" b="15674"/>
          <a:stretch/>
        </p:blipFill>
        <p:spPr bwMode="auto">
          <a:xfrm>
            <a:off x="110836" y="5661247"/>
            <a:ext cx="9033164" cy="11967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heurón">
            <a:extLst>
              <a:ext uri="{FF2B5EF4-FFF2-40B4-BE49-F238E27FC236}">
                <a16:creationId xmlns:a16="http://schemas.microsoft.com/office/drawing/2014/main" id="{6C71F950-F59A-DA14-03E3-FB98A9BEF2A9}"/>
              </a:ext>
            </a:extLst>
          </p:cNvPr>
          <p:cNvSpPr/>
          <p:nvPr/>
        </p:nvSpPr>
        <p:spPr>
          <a:xfrm>
            <a:off x="8676456" y="6259622"/>
            <a:ext cx="405497" cy="481745"/>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solidFill>
                <a:schemeClr val="tx1"/>
              </a:solidFill>
            </a:endParaRPr>
          </a:p>
        </p:txBody>
      </p:sp>
      <p:sp>
        <p:nvSpPr>
          <p:cNvPr id="6" name="5 Cheurón">
            <a:extLst>
              <a:ext uri="{FF2B5EF4-FFF2-40B4-BE49-F238E27FC236}">
                <a16:creationId xmlns:a16="http://schemas.microsoft.com/office/drawing/2014/main" id="{1337229A-64A3-85F4-BF4D-BDD6C63441D7}"/>
              </a:ext>
            </a:extLst>
          </p:cNvPr>
          <p:cNvSpPr/>
          <p:nvPr/>
        </p:nvSpPr>
        <p:spPr>
          <a:xfrm>
            <a:off x="8316416" y="6259623"/>
            <a:ext cx="405497" cy="481745"/>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solidFill>
                <a:schemeClr val="tx1"/>
              </a:solidFill>
            </a:endParaRPr>
          </a:p>
        </p:txBody>
      </p:sp>
      <p:sp>
        <p:nvSpPr>
          <p:cNvPr id="7" name="6 Cheurón">
            <a:extLst>
              <a:ext uri="{FF2B5EF4-FFF2-40B4-BE49-F238E27FC236}">
                <a16:creationId xmlns:a16="http://schemas.microsoft.com/office/drawing/2014/main" id="{8089828D-E3A7-C0CA-9977-FDFB89FC300D}"/>
              </a:ext>
            </a:extLst>
          </p:cNvPr>
          <p:cNvSpPr/>
          <p:nvPr/>
        </p:nvSpPr>
        <p:spPr>
          <a:xfrm>
            <a:off x="7982927" y="6259623"/>
            <a:ext cx="405497" cy="481745"/>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solidFill>
                <a:schemeClr val="tx1"/>
              </a:solidFill>
            </a:endParaRPr>
          </a:p>
        </p:txBody>
      </p:sp>
      <p:sp>
        <p:nvSpPr>
          <p:cNvPr id="8" name="7 Cheurón">
            <a:extLst>
              <a:ext uri="{FF2B5EF4-FFF2-40B4-BE49-F238E27FC236}">
                <a16:creationId xmlns:a16="http://schemas.microsoft.com/office/drawing/2014/main" id="{4364CA32-49C5-78E4-9BDE-9CE5BAC69051}"/>
              </a:ext>
            </a:extLst>
          </p:cNvPr>
          <p:cNvSpPr/>
          <p:nvPr/>
        </p:nvSpPr>
        <p:spPr>
          <a:xfrm flipH="1">
            <a:off x="1187625" y="6376255"/>
            <a:ext cx="504056" cy="481745"/>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solidFill>
                <a:schemeClr val="tx1"/>
              </a:solidFill>
            </a:endParaRPr>
          </a:p>
        </p:txBody>
      </p:sp>
      <p:sp>
        <p:nvSpPr>
          <p:cNvPr id="9" name="8 Cheurón">
            <a:extLst>
              <a:ext uri="{FF2B5EF4-FFF2-40B4-BE49-F238E27FC236}">
                <a16:creationId xmlns:a16="http://schemas.microsoft.com/office/drawing/2014/main" id="{DD0020DC-CFA8-4D6A-44C1-B6453856CFCF}"/>
              </a:ext>
            </a:extLst>
          </p:cNvPr>
          <p:cNvSpPr/>
          <p:nvPr/>
        </p:nvSpPr>
        <p:spPr>
          <a:xfrm flipH="1">
            <a:off x="1619672" y="6381328"/>
            <a:ext cx="504056" cy="481745"/>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solidFill>
                <a:schemeClr val="tx1"/>
              </a:solidFill>
            </a:endParaRPr>
          </a:p>
        </p:txBody>
      </p:sp>
      <p:pic>
        <p:nvPicPr>
          <p:cNvPr id="8194" name="Picture 2">
            <a:extLst>
              <a:ext uri="{FF2B5EF4-FFF2-40B4-BE49-F238E27FC236}">
                <a16:creationId xmlns:a16="http://schemas.microsoft.com/office/drawing/2014/main" id="{AA712D4F-2A99-2E40-DA7C-C1B6D4244063}"/>
              </a:ext>
            </a:extLst>
          </p:cNvPr>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20443" b="29297" l="37775" r="66252"/>
                    </a14:imgEffect>
                    <a14:imgEffect>
                      <a14:artisticPastelsSmooth/>
                    </a14:imgEffect>
                  </a14:imgLayer>
                </a14:imgProps>
              </a:ext>
              <a:ext uri="{28A0092B-C50C-407E-A947-70E740481C1C}">
                <a14:useLocalDpi xmlns:a14="http://schemas.microsoft.com/office/drawing/2010/main" val="0"/>
              </a:ext>
            </a:extLst>
          </a:blip>
          <a:srcRect l="36812" t="19841" r="33316" b="73016"/>
          <a:stretch/>
        </p:blipFill>
        <p:spPr bwMode="auto">
          <a:xfrm>
            <a:off x="827584" y="-99392"/>
            <a:ext cx="5832648" cy="8742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2" descr="F:\NAOMI BRITO PASANTIA\IMAGENES LOGOS\UNEG.png">
            <a:extLst>
              <a:ext uri="{FF2B5EF4-FFF2-40B4-BE49-F238E27FC236}">
                <a16:creationId xmlns:a16="http://schemas.microsoft.com/office/drawing/2014/main" id="{C53DDD68-E979-07B5-673C-C3E10F86CF26}"/>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8443729" y="46591"/>
            <a:ext cx="573287" cy="573287"/>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sp>
        <p:nvSpPr>
          <p:cNvPr id="19" name="18 CuadroTexto">
            <a:extLst>
              <a:ext uri="{FF2B5EF4-FFF2-40B4-BE49-F238E27FC236}">
                <a16:creationId xmlns:a16="http://schemas.microsoft.com/office/drawing/2014/main" id="{607A632B-AF3C-F9DE-8ECE-994DA15822D5}"/>
              </a:ext>
            </a:extLst>
          </p:cNvPr>
          <p:cNvSpPr txBox="1"/>
          <p:nvPr/>
        </p:nvSpPr>
        <p:spPr>
          <a:xfrm>
            <a:off x="1115616" y="-27384"/>
            <a:ext cx="5400601" cy="892552"/>
          </a:xfrm>
          <a:prstGeom prst="rect">
            <a:avLst/>
          </a:prstGeom>
          <a:noFill/>
        </p:spPr>
        <p:txBody>
          <a:bodyPr wrap="square" rtlCol="0">
            <a:spAutoFit/>
          </a:bodyPr>
          <a:lstStyle/>
          <a:p>
            <a:pPr algn="ctr"/>
            <a:r>
              <a:rPr lang="es-VE" sz="2600" b="1" dirty="0">
                <a:latin typeface="Lucida Handwriting" pitchFamily="66" charset="0"/>
              </a:rPr>
              <a:t>Procedimientos  </a:t>
            </a:r>
          </a:p>
          <a:p>
            <a:pPr algn="ctr"/>
            <a:r>
              <a:rPr lang="es-VE" sz="2600" b="1" dirty="0">
                <a:latin typeface="Lucida Handwriting" pitchFamily="66" charset="0"/>
              </a:rPr>
              <a:t>empleados</a:t>
            </a:r>
          </a:p>
        </p:txBody>
      </p:sp>
      <p:pic>
        <p:nvPicPr>
          <p:cNvPr id="13" name="Imagen 12">
            <a:extLst>
              <a:ext uri="{FF2B5EF4-FFF2-40B4-BE49-F238E27FC236}">
                <a16:creationId xmlns:a16="http://schemas.microsoft.com/office/drawing/2014/main" id="{134D4165-2F0D-DBCE-57F7-938B2A1341E8}"/>
              </a:ext>
            </a:extLst>
          </p:cNvPr>
          <p:cNvPicPr>
            <a:picLocks noChangeAspect="1"/>
          </p:cNvPicPr>
          <p:nvPr/>
        </p:nvPicPr>
        <p:blipFill>
          <a:blip r:embed="rId10"/>
          <a:stretch>
            <a:fillRect/>
          </a:stretch>
        </p:blipFill>
        <p:spPr>
          <a:xfrm>
            <a:off x="257629" y="1730786"/>
            <a:ext cx="5404082" cy="24364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7" name="Imagen 16">
            <a:extLst>
              <a:ext uri="{FF2B5EF4-FFF2-40B4-BE49-F238E27FC236}">
                <a16:creationId xmlns:a16="http://schemas.microsoft.com/office/drawing/2014/main" id="{EE55382F-5A43-5F33-24BD-1E79770DFD8F}"/>
              </a:ext>
            </a:extLst>
          </p:cNvPr>
          <p:cNvPicPr>
            <a:picLocks noChangeAspect="1"/>
          </p:cNvPicPr>
          <p:nvPr/>
        </p:nvPicPr>
        <p:blipFill>
          <a:blip r:embed="rId11"/>
          <a:stretch>
            <a:fillRect/>
          </a:stretch>
        </p:blipFill>
        <p:spPr>
          <a:xfrm>
            <a:off x="5768330" y="1062938"/>
            <a:ext cx="3280260" cy="218684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20" name="Imagen 19">
            <a:extLst>
              <a:ext uri="{FF2B5EF4-FFF2-40B4-BE49-F238E27FC236}">
                <a16:creationId xmlns:a16="http://schemas.microsoft.com/office/drawing/2014/main" id="{48E82D46-6959-2352-7A29-BC2E47CE05C9}"/>
              </a:ext>
            </a:extLst>
          </p:cNvPr>
          <p:cNvPicPr>
            <a:picLocks noChangeAspect="1"/>
          </p:cNvPicPr>
          <p:nvPr/>
        </p:nvPicPr>
        <p:blipFill>
          <a:blip r:embed="rId12"/>
          <a:stretch>
            <a:fillRect/>
          </a:stretch>
        </p:blipFill>
        <p:spPr>
          <a:xfrm>
            <a:off x="6323646" y="3362886"/>
            <a:ext cx="1981370" cy="235245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1973609346"/>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BD4158-49BB-ADC4-5622-CF5863497B0F}"/>
            </a:ext>
          </a:extLst>
        </p:cNvPr>
        <p:cNvGrpSpPr/>
        <p:nvPr/>
      </p:nvGrpSpPr>
      <p:grpSpPr>
        <a:xfrm>
          <a:off x="0" y="0"/>
          <a:ext cx="0" cy="0"/>
          <a:chOff x="0" y="0"/>
          <a:chExt cx="0" cy="0"/>
        </a:xfrm>
      </p:grpSpPr>
      <p:sp>
        <p:nvSpPr>
          <p:cNvPr id="25" name="Rectángulo: una sola esquina redondeada 24">
            <a:extLst>
              <a:ext uri="{FF2B5EF4-FFF2-40B4-BE49-F238E27FC236}">
                <a16:creationId xmlns:a16="http://schemas.microsoft.com/office/drawing/2014/main" id="{B03E9B4A-4208-70CA-6B90-A5655213AD41}"/>
              </a:ext>
            </a:extLst>
          </p:cNvPr>
          <p:cNvSpPr/>
          <p:nvPr/>
        </p:nvSpPr>
        <p:spPr>
          <a:xfrm>
            <a:off x="251520" y="956864"/>
            <a:ext cx="5544616" cy="4200328"/>
          </a:xfrm>
          <a:prstGeom prst="round1Rect">
            <a:avLst/>
          </a:prstGeom>
          <a:ln/>
          <a:effectLst>
            <a:glow rad="101600">
              <a:schemeClr val="accent3">
                <a:satMod val="175000"/>
                <a:alpha val="40000"/>
              </a:schemeClr>
            </a:glo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S"/>
          </a:p>
        </p:txBody>
      </p:sp>
      <p:pic>
        <p:nvPicPr>
          <p:cNvPr id="10" name="Picture 2" descr="Resultado de imagen para fondo verde con hojas">
            <a:extLst>
              <a:ext uri="{FF2B5EF4-FFF2-40B4-BE49-F238E27FC236}">
                <a16:creationId xmlns:a16="http://schemas.microsoft.com/office/drawing/2014/main" id="{107A8B6D-4917-825A-69A9-E4F4F29E4FA4}"/>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0" b="35286" l="10429" r="100000"/>
                    </a14:imgEffect>
                  </a14:imgLayer>
                </a14:imgProps>
              </a:ext>
              <a:ext uri="{28A0092B-C50C-407E-A947-70E740481C1C}">
                <a14:useLocalDpi xmlns:a14="http://schemas.microsoft.com/office/drawing/2010/main" val="0"/>
              </a:ext>
            </a:extLst>
          </a:blip>
          <a:srcRect l="9243" b="60711"/>
          <a:stretch/>
        </p:blipFill>
        <p:spPr bwMode="auto">
          <a:xfrm rot="16200000">
            <a:off x="-475636" y="469597"/>
            <a:ext cx="2930986" cy="1979710"/>
          </a:xfrm>
          <a:prstGeom prst="rect">
            <a:avLst/>
          </a:prstGeom>
          <a:noFill/>
          <a:extLst>
            <a:ext uri="{909E8E84-426E-40DD-AFC4-6F175D3DCCD1}">
              <a14:hiddenFill xmlns:a14="http://schemas.microsoft.com/office/drawing/2010/main">
                <a:solidFill>
                  <a:srgbClr val="FFFFFF"/>
                </a:solidFill>
              </a14:hiddenFill>
            </a:ext>
          </a:extLst>
        </p:spPr>
      </p:pic>
      <p:sp>
        <p:nvSpPr>
          <p:cNvPr id="14" name="13 Paralelogramo">
            <a:extLst>
              <a:ext uri="{FF2B5EF4-FFF2-40B4-BE49-F238E27FC236}">
                <a16:creationId xmlns:a16="http://schemas.microsoft.com/office/drawing/2014/main" id="{1FF577B8-AB65-3110-5601-F182B35B1201}"/>
              </a:ext>
            </a:extLst>
          </p:cNvPr>
          <p:cNvSpPr/>
          <p:nvPr/>
        </p:nvSpPr>
        <p:spPr>
          <a:xfrm>
            <a:off x="3059833" y="188640"/>
            <a:ext cx="3600400" cy="792088"/>
          </a:xfrm>
          <a:prstGeom prst="parallelogram">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15" name="14 Cheurón">
            <a:extLst>
              <a:ext uri="{FF2B5EF4-FFF2-40B4-BE49-F238E27FC236}">
                <a16:creationId xmlns:a16="http://schemas.microsoft.com/office/drawing/2014/main" id="{44D2FCB7-CF5C-D491-ED55-468ECD2E4FB6}"/>
              </a:ext>
            </a:extLst>
          </p:cNvPr>
          <p:cNvSpPr/>
          <p:nvPr/>
        </p:nvSpPr>
        <p:spPr>
          <a:xfrm flipH="1">
            <a:off x="6099538" y="551629"/>
            <a:ext cx="504056" cy="481745"/>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solidFill>
                <a:schemeClr val="tx1"/>
              </a:solidFill>
            </a:endParaRPr>
          </a:p>
        </p:txBody>
      </p:sp>
      <p:sp>
        <p:nvSpPr>
          <p:cNvPr id="16" name="15 Cheurón">
            <a:extLst>
              <a:ext uri="{FF2B5EF4-FFF2-40B4-BE49-F238E27FC236}">
                <a16:creationId xmlns:a16="http://schemas.microsoft.com/office/drawing/2014/main" id="{AE35C4A2-1A5B-24B1-3F72-25BCBF236612}"/>
              </a:ext>
            </a:extLst>
          </p:cNvPr>
          <p:cNvSpPr/>
          <p:nvPr/>
        </p:nvSpPr>
        <p:spPr>
          <a:xfrm flipH="1">
            <a:off x="5610673" y="534033"/>
            <a:ext cx="504056" cy="481745"/>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solidFill>
                <a:schemeClr val="tx1"/>
              </a:solidFill>
            </a:endParaRPr>
          </a:p>
        </p:txBody>
      </p:sp>
      <p:pic>
        <p:nvPicPr>
          <p:cNvPr id="4" name="Picture 2">
            <a:extLst>
              <a:ext uri="{FF2B5EF4-FFF2-40B4-BE49-F238E27FC236}">
                <a16:creationId xmlns:a16="http://schemas.microsoft.com/office/drawing/2014/main" id="{D5BE0FDF-0BD2-9D6D-8DF9-7D150AFD4A36}"/>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artisticPastelsSmooth/>
                    </a14:imgEffect>
                  </a14:imgLayer>
                </a14:imgProps>
              </a:ext>
              <a:ext uri="{28A0092B-C50C-407E-A947-70E740481C1C}">
                <a14:useLocalDpi xmlns:a14="http://schemas.microsoft.com/office/drawing/2010/main" val="0"/>
              </a:ext>
            </a:extLst>
          </a:blip>
          <a:srcRect l="33716" t="72024" r="18568" b="15674"/>
          <a:stretch/>
        </p:blipFill>
        <p:spPr bwMode="auto">
          <a:xfrm>
            <a:off x="110836" y="5661247"/>
            <a:ext cx="9033164" cy="11967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heurón">
            <a:extLst>
              <a:ext uri="{FF2B5EF4-FFF2-40B4-BE49-F238E27FC236}">
                <a16:creationId xmlns:a16="http://schemas.microsoft.com/office/drawing/2014/main" id="{48B948E7-4328-C705-C1F3-EEE9663378EC}"/>
              </a:ext>
            </a:extLst>
          </p:cNvPr>
          <p:cNvSpPr/>
          <p:nvPr/>
        </p:nvSpPr>
        <p:spPr>
          <a:xfrm>
            <a:off x="8676456" y="6259622"/>
            <a:ext cx="405497" cy="481745"/>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solidFill>
                <a:schemeClr val="tx1"/>
              </a:solidFill>
            </a:endParaRPr>
          </a:p>
        </p:txBody>
      </p:sp>
      <p:sp>
        <p:nvSpPr>
          <p:cNvPr id="6" name="5 Cheurón">
            <a:extLst>
              <a:ext uri="{FF2B5EF4-FFF2-40B4-BE49-F238E27FC236}">
                <a16:creationId xmlns:a16="http://schemas.microsoft.com/office/drawing/2014/main" id="{12C5FE47-2690-F241-96A6-C0EE16B9147B}"/>
              </a:ext>
            </a:extLst>
          </p:cNvPr>
          <p:cNvSpPr/>
          <p:nvPr/>
        </p:nvSpPr>
        <p:spPr>
          <a:xfrm>
            <a:off x="8316416" y="6259623"/>
            <a:ext cx="405497" cy="481745"/>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solidFill>
                <a:schemeClr val="tx1"/>
              </a:solidFill>
            </a:endParaRPr>
          </a:p>
        </p:txBody>
      </p:sp>
      <p:sp>
        <p:nvSpPr>
          <p:cNvPr id="7" name="6 Cheurón">
            <a:extLst>
              <a:ext uri="{FF2B5EF4-FFF2-40B4-BE49-F238E27FC236}">
                <a16:creationId xmlns:a16="http://schemas.microsoft.com/office/drawing/2014/main" id="{A3D95A54-1F8D-31C7-CAFA-322F87B4CE31}"/>
              </a:ext>
            </a:extLst>
          </p:cNvPr>
          <p:cNvSpPr/>
          <p:nvPr/>
        </p:nvSpPr>
        <p:spPr>
          <a:xfrm>
            <a:off x="7982927" y="6259623"/>
            <a:ext cx="405497" cy="481745"/>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solidFill>
                <a:schemeClr val="tx1"/>
              </a:solidFill>
            </a:endParaRPr>
          </a:p>
        </p:txBody>
      </p:sp>
      <p:sp>
        <p:nvSpPr>
          <p:cNvPr id="8" name="7 Cheurón">
            <a:extLst>
              <a:ext uri="{FF2B5EF4-FFF2-40B4-BE49-F238E27FC236}">
                <a16:creationId xmlns:a16="http://schemas.microsoft.com/office/drawing/2014/main" id="{1FCCC06D-CA37-68A4-B110-DFC7768CF131}"/>
              </a:ext>
            </a:extLst>
          </p:cNvPr>
          <p:cNvSpPr/>
          <p:nvPr/>
        </p:nvSpPr>
        <p:spPr>
          <a:xfrm flipH="1">
            <a:off x="1187625" y="6376255"/>
            <a:ext cx="504056" cy="481745"/>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solidFill>
                <a:schemeClr val="tx1"/>
              </a:solidFill>
            </a:endParaRPr>
          </a:p>
        </p:txBody>
      </p:sp>
      <p:sp>
        <p:nvSpPr>
          <p:cNvPr id="9" name="8 Cheurón">
            <a:extLst>
              <a:ext uri="{FF2B5EF4-FFF2-40B4-BE49-F238E27FC236}">
                <a16:creationId xmlns:a16="http://schemas.microsoft.com/office/drawing/2014/main" id="{AF9498BD-64F8-035B-97C2-5056322B1388}"/>
              </a:ext>
            </a:extLst>
          </p:cNvPr>
          <p:cNvSpPr/>
          <p:nvPr/>
        </p:nvSpPr>
        <p:spPr>
          <a:xfrm flipH="1">
            <a:off x="1619672" y="6381328"/>
            <a:ext cx="504056" cy="481745"/>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solidFill>
                <a:schemeClr val="tx1"/>
              </a:solidFill>
            </a:endParaRPr>
          </a:p>
        </p:txBody>
      </p:sp>
      <p:pic>
        <p:nvPicPr>
          <p:cNvPr id="8194" name="Picture 2">
            <a:extLst>
              <a:ext uri="{FF2B5EF4-FFF2-40B4-BE49-F238E27FC236}">
                <a16:creationId xmlns:a16="http://schemas.microsoft.com/office/drawing/2014/main" id="{BF2AED16-C520-6445-1C9E-16BA2F0F6C26}"/>
              </a:ext>
            </a:extLst>
          </p:cNvPr>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20443" b="29297" l="37775" r="66252"/>
                    </a14:imgEffect>
                    <a14:imgEffect>
                      <a14:artisticPastelsSmooth/>
                    </a14:imgEffect>
                  </a14:imgLayer>
                </a14:imgProps>
              </a:ext>
              <a:ext uri="{28A0092B-C50C-407E-A947-70E740481C1C}">
                <a14:useLocalDpi xmlns:a14="http://schemas.microsoft.com/office/drawing/2010/main" val="0"/>
              </a:ext>
            </a:extLst>
          </a:blip>
          <a:srcRect l="36812" t="19841" r="33316" b="73016"/>
          <a:stretch/>
        </p:blipFill>
        <p:spPr bwMode="auto">
          <a:xfrm>
            <a:off x="827584" y="-99392"/>
            <a:ext cx="5832648" cy="8742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2" descr="F:\NAOMI BRITO PASANTIA\IMAGENES LOGOS\UNEG.png">
            <a:extLst>
              <a:ext uri="{FF2B5EF4-FFF2-40B4-BE49-F238E27FC236}">
                <a16:creationId xmlns:a16="http://schemas.microsoft.com/office/drawing/2014/main" id="{B357DC9B-4DE6-FDD8-86AE-5893B5F574D8}"/>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8443729" y="46591"/>
            <a:ext cx="573287" cy="573287"/>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sp>
        <p:nvSpPr>
          <p:cNvPr id="19" name="18 CuadroTexto">
            <a:extLst>
              <a:ext uri="{FF2B5EF4-FFF2-40B4-BE49-F238E27FC236}">
                <a16:creationId xmlns:a16="http://schemas.microsoft.com/office/drawing/2014/main" id="{3A9CDC06-35CF-8A04-6219-65AF7E2DF7BC}"/>
              </a:ext>
            </a:extLst>
          </p:cNvPr>
          <p:cNvSpPr txBox="1"/>
          <p:nvPr/>
        </p:nvSpPr>
        <p:spPr>
          <a:xfrm>
            <a:off x="1115616" y="-27384"/>
            <a:ext cx="5400601" cy="892552"/>
          </a:xfrm>
          <a:prstGeom prst="rect">
            <a:avLst/>
          </a:prstGeom>
          <a:noFill/>
        </p:spPr>
        <p:txBody>
          <a:bodyPr wrap="square" rtlCol="0">
            <a:spAutoFit/>
          </a:bodyPr>
          <a:lstStyle/>
          <a:p>
            <a:pPr algn="ctr"/>
            <a:r>
              <a:rPr lang="es-VE" sz="2600" b="1" dirty="0">
                <a:latin typeface="Lucida Handwriting" pitchFamily="66" charset="0"/>
              </a:rPr>
              <a:t>Procedimientos  </a:t>
            </a:r>
          </a:p>
          <a:p>
            <a:pPr algn="ctr"/>
            <a:r>
              <a:rPr lang="es-VE" sz="2600" b="1" dirty="0">
                <a:latin typeface="Lucida Handwriting" pitchFamily="66" charset="0"/>
              </a:rPr>
              <a:t>empleados</a:t>
            </a:r>
          </a:p>
        </p:txBody>
      </p:sp>
      <p:pic>
        <p:nvPicPr>
          <p:cNvPr id="11" name="Imagen 10">
            <a:extLst>
              <a:ext uri="{FF2B5EF4-FFF2-40B4-BE49-F238E27FC236}">
                <a16:creationId xmlns:a16="http://schemas.microsoft.com/office/drawing/2014/main" id="{0320BA6D-F44E-BA5F-E52E-954CA3928D0E}"/>
              </a:ext>
            </a:extLst>
          </p:cNvPr>
          <p:cNvPicPr>
            <a:picLocks noChangeAspect="1"/>
          </p:cNvPicPr>
          <p:nvPr/>
        </p:nvPicPr>
        <p:blipFill>
          <a:blip r:embed="rId10"/>
          <a:stretch>
            <a:fillRect/>
          </a:stretch>
        </p:blipFill>
        <p:spPr>
          <a:xfrm>
            <a:off x="6153526" y="847925"/>
            <a:ext cx="2588148" cy="4813322"/>
          </a:xfrm>
          <a:prstGeom prst="rect">
            <a:avLst/>
          </a:prstGeom>
        </p:spPr>
      </p:pic>
      <p:pic>
        <p:nvPicPr>
          <p:cNvPr id="21" name="Imagen 20">
            <a:extLst>
              <a:ext uri="{FF2B5EF4-FFF2-40B4-BE49-F238E27FC236}">
                <a16:creationId xmlns:a16="http://schemas.microsoft.com/office/drawing/2014/main" id="{7CCD014A-21A8-9002-38C3-14302102F2FA}"/>
              </a:ext>
            </a:extLst>
          </p:cNvPr>
          <p:cNvPicPr>
            <a:picLocks noChangeAspect="1"/>
          </p:cNvPicPr>
          <p:nvPr/>
        </p:nvPicPr>
        <p:blipFill>
          <a:blip r:embed="rId11"/>
          <a:stretch>
            <a:fillRect/>
          </a:stretch>
        </p:blipFill>
        <p:spPr>
          <a:xfrm>
            <a:off x="407171" y="1753416"/>
            <a:ext cx="5305323" cy="25264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2" name="Imagen 21">
            <a:extLst>
              <a:ext uri="{FF2B5EF4-FFF2-40B4-BE49-F238E27FC236}">
                <a16:creationId xmlns:a16="http://schemas.microsoft.com/office/drawing/2014/main" id="{5D1CF9A3-42BA-1305-ACE7-F2267F49FB9B}"/>
              </a:ext>
            </a:extLst>
          </p:cNvPr>
          <p:cNvPicPr>
            <a:picLocks noChangeAspect="1"/>
          </p:cNvPicPr>
          <p:nvPr/>
        </p:nvPicPr>
        <p:blipFill>
          <a:blip r:embed="rId12"/>
          <a:stretch>
            <a:fillRect/>
          </a:stretch>
        </p:blipFill>
        <p:spPr>
          <a:xfrm>
            <a:off x="160729" y="4952025"/>
            <a:ext cx="1658256" cy="1408298"/>
          </a:xfrm>
          <a:prstGeom prst="rect">
            <a:avLst/>
          </a:prstGeom>
        </p:spPr>
      </p:pic>
    </p:spTree>
    <p:extLst>
      <p:ext uri="{BB962C8B-B14F-4D97-AF65-F5344CB8AC3E}">
        <p14:creationId xmlns:p14="http://schemas.microsoft.com/office/powerpoint/2010/main" val="3671972664"/>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3 Paralelogramo"/>
          <p:cNvSpPr/>
          <p:nvPr/>
        </p:nvSpPr>
        <p:spPr>
          <a:xfrm>
            <a:off x="3059833" y="188640"/>
            <a:ext cx="3600400" cy="792088"/>
          </a:xfrm>
          <a:prstGeom prst="parallelogram">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15" name="14 Cheurón"/>
          <p:cNvSpPr/>
          <p:nvPr/>
        </p:nvSpPr>
        <p:spPr>
          <a:xfrm flipH="1">
            <a:off x="6099538" y="551629"/>
            <a:ext cx="504056" cy="481745"/>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solidFill>
                <a:schemeClr val="tx1"/>
              </a:solidFill>
            </a:endParaRPr>
          </a:p>
        </p:txBody>
      </p:sp>
      <p:sp>
        <p:nvSpPr>
          <p:cNvPr id="16" name="15 Cheurón"/>
          <p:cNvSpPr/>
          <p:nvPr/>
        </p:nvSpPr>
        <p:spPr>
          <a:xfrm flipH="1">
            <a:off x="5610673" y="534033"/>
            <a:ext cx="504056" cy="481745"/>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solidFill>
                <a:schemeClr val="tx1"/>
              </a:solidFill>
            </a:endParaRPr>
          </a:p>
        </p:txBody>
      </p:sp>
      <p:pic>
        <p:nvPicPr>
          <p:cNvPr id="4"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rcRect l="33716" t="72024" r="18568" b="15674"/>
          <a:stretch/>
        </p:blipFill>
        <p:spPr bwMode="auto">
          <a:xfrm>
            <a:off x="110836" y="5661247"/>
            <a:ext cx="9033164" cy="11967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heurón"/>
          <p:cNvSpPr/>
          <p:nvPr/>
        </p:nvSpPr>
        <p:spPr>
          <a:xfrm>
            <a:off x="8676456" y="6259622"/>
            <a:ext cx="405497" cy="481745"/>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solidFill>
                <a:schemeClr val="tx1"/>
              </a:solidFill>
            </a:endParaRPr>
          </a:p>
        </p:txBody>
      </p:sp>
      <p:sp>
        <p:nvSpPr>
          <p:cNvPr id="6" name="5 Cheurón"/>
          <p:cNvSpPr/>
          <p:nvPr/>
        </p:nvSpPr>
        <p:spPr>
          <a:xfrm>
            <a:off x="8316416" y="6259623"/>
            <a:ext cx="405497" cy="481745"/>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solidFill>
                <a:schemeClr val="tx1"/>
              </a:solidFill>
            </a:endParaRPr>
          </a:p>
        </p:txBody>
      </p:sp>
      <p:sp>
        <p:nvSpPr>
          <p:cNvPr id="7" name="6 Cheurón"/>
          <p:cNvSpPr/>
          <p:nvPr/>
        </p:nvSpPr>
        <p:spPr>
          <a:xfrm>
            <a:off x="7982927" y="6259623"/>
            <a:ext cx="405497" cy="481745"/>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solidFill>
                <a:schemeClr val="tx1"/>
              </a:solidFill>
            </a:endParaRPr>
          </a:p>
        </p:txBody>
      </p:sp>
      <p:sp>
        <p:nvSpPr>
          <p:cNvPr id="8" name="7 Cheurón"/>
          <p:cNvSpPr/>
          <p:nvPr/>
        </p:nvSpPr>
        <p:spPr>
          <a:xfrm flipH="1">
            <a:off x="1187625" y="6376255"/>
            <a:ext cx="504056" cy="481745"/>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solidFill>
                <a:schemeClr val="tx1"/>
              </a:solidFill>
            </a:endParaRPr>
          </a:p>
        </p:txBody>
      </p:sp>
      <p:sp>
        <p:nvSpPr>
          <p:cNvPr id="9" name="8 Cheurón"/>
          <p:cNvSpPr/>
          <p:nvPr/>
        </p:nvSpPr>
        <p:spPr>
          <a:xfrm flipH="1">
            <a:off x="1619672" y="6381328"/>
            <a:ext cx="504056" cy="481745"/>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solidFill>
                <a:schemeClr val="tx1"/>
              </a:solidFill>
            </a:endParaRPr>
          </a:p>
        </p:txBody>
      </p:sp>
      <p:pic>
        <p:nvPicPr>
          <p:cNvPr id="8194" name="Picture 2"/>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20443" b="29297" l="37775" r="66252"/>
                    </a14:imgEffect>
                    <a14:imgEffect>
                      <a14:artisticPastelsSmooth/>
                    </a14:imgEffect>
                  </a14:imgLayer>
                </a14:imgProps>
              </a:ext>
              <a:ext uri="{28A0092B-C50C-407E-A947-70E740481C1C}">
                <a14:useLocalDpi xmlns:a14="http://schemas.microsoft.com/office/drawing/2010/main" val="0"/>
              </a:ext>
            </a:extLst>
          </a:blip>
          <a:srcRect l="36812" t="19841" r="33316" b="73016"/>
          <a:stretch/>
        </p:blipFill>
        <p:spPr bwMode="auto">
          <a:xfrm>
            <a:off x="827584" y="-99392"/>
            <a:ext cx="5832648" cy="8742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descr="Resultado de imagen para fondo verde con hojas"/>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0" b="35286" l="10429" r="100000"/>
                    </a14:imgEffect>
                  </a14:imgLayer>
                </a14:imgProps>
              </a:ext>
              <a:ext uri="{28A0092B-C50C-407E-A947-70E740481C1C}">
                <a14:useLocalDpi xmlns:a14="http://schemas.microsoft.com/office/drawing/2010/main" val="0"/>
              </a:ext>
            </a:extLst>
          </a:blip>
          <a:srcRect l="9243" b="60711"/>
          <a:stretch/>
        </p:blipFill>
        <p:spPr bwMode="auto">
          <a:xfrm rot="16200000">
            <a:off x="-475636" y="469597"/>
            <a:ext cx="2930986" cy="197971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F:\NAOMI BRITO PASANTIA\IMAGENES LOGOS\UNEG.png"/>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8443729" y="46591"/>
            <a:ext cx="573287" cy="573287"/>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sp>
        <p:nvSpPr>
          <p:cNvPr id="19" name="18 CuadroTexto"/>
          <p:cNvSpPr txBox="1"/>
          <p:nvPr/>
        </p:nvSpPr>
        <p:spPr>
          <a:xfrm>
            <a:off x="1115616" y="-27384"/>
            <a:ext cx="5400601" cy="892552"/>
          </a:xfrm>
          <a:prstGeom prst="rect">
            <a:avLst/>
          </a:prstGeom>
          <a:noFill/>
        </p:spPr>
        <p:txBody>
          <a:bodyPr wrap="square" rtlCol="0">
            <a:spAutoFit/>
          </a:bodyPr>
          <a:lstStyle/>
          <a:p>
            <a:pPr algn="ctr"/>
            <a:r>
              <a:rPr lang="es-VE" sz="2600" b="1" dirty="0">
                <a:latin typeface="Lucida Handwriting" pitchFamily="66" charset="0"/>
              </a:rPr>
              <a:t>Procedimientos  </a:t>
            </a:r>
          </a:p>
          <a:p>
            <a:pPr algn="ctr"/>
            <a:r>
              <a:rPr lang="es-VE" sz="2600" b="1" dirty="0">
                <a:latin typeface="Lucida Handwriting" pitchFamily="66" charset="0"/>
              </a:rPr>
              <a:t>empleados</a:t>
            </a:r>
          </a:p>
        </p:txBody>
      </p:sp>
      <p:sp>
        <p:nvSpPr>
          <p:cNvPr id="11" name="AutoShape 3" descr="Imagen relacionada"/>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VE"/>
          </a:p>
        </p:txBody>
      </p:sp>
      <p:sp>
        <p:nvSpPr>
          <p:cNvPr id="23" name="CuadroTexto 22">
            <a:extLst>
              <a:ext uri="{FF2B5EF4-FFF2-40B4-BE49-F238E27FC236}">
                <a16:creationId xmlns:a16="http://schemas.microsoft.com/office/drawing/2014/main" id="{FC380DF7-4E81-4F5A-8D5D-EF7AA04220A4}"/>
              </a:ext>
            </a:extLst>
          </p:cNvPr>
          <p:cNvSpPr txBox="1"/>
          <p:nvPr/>
        </p:nvSpPr>
        <p:spPr>
          <a:xfrm>
            <a:off x="6319789" y="3482511"/>
            <a:ext cx="2833872" cy="2062103"/>
          </a:xfrm>
          <a:prstGeom prst="rect">
            <a:avLst/>
          </a:prstGeom>
          <a:noFill/>
        </p:spPr>
        <p:txBody>
          <a:bodyPr wrap="square" rtlCol="0">
            <a:spAutoFit/>
          </a:bodyPr>
          <a:lstStyle/>
          <a:p>
            <a:pPr algn="just"/>
            <a:r>
              <a:rPr lang="es-US" sz="1600" b="1" dirty="0">
                <a:latin typeface="Arial" panose="020B0604020202020204" pitchFamily="34" charset="0"/>
                <a:cs typeface="Arial" panose="020B0604020202020204" pitchFamily="34" charset="0"/>
              </a:rPr>
              <a:t>En esta etapa se realizó un estudio de los recursos de la universidad a ser conservados, tomando en cuenta para su cálculo, el consumo, la cantidad/día y total de consumo o usuarios/día </a:t>
            </a:r>
            <a:endParaRPr lang="es-ES" sz="1600" b="1" dirty="0">
              <a:latin typeface="Arial" panose="020B0604020202020204" pitchFamily="34" charset="0"/>
              <a:cs typeface="Arial" panose="020B0604020202020204" pitchFamily="34" charset="0"/>
            </a:endParaRPr>
          </a:p>
        </p:txBody>
      </p:sp>
      <p:pic>
        <p:nvPicPr>
          <p:cNvPr id="25" name="Imagen 24">
            <a:extLst>
              <a:ext uri="{FF2B5EF4-FFF2-40B4-BE49-F238E27FC236}">
                <a16:creationId xmlns:a16="http://schemas.microsoft.com/office/drawing/2014/main" id="{3C25519C-8B51-4904-B128-15722F2DF7CE}"/>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3704" b="99074" l="2778" r="96667">
                        <a14:foregroundMark x1="41389" y1="6019" x2="78611" y2="8218"/>
                        <a14:foregroundMark x1="78611" y1="8218" x2="89444" y2="16088"/>
                        <a14:foregroundMark x1="89444" y1="16088" x2="87222" y2="21296"/>
                        <a14:foregroundMark x1="43056" y1="3704" x2="43056" y2="3704"/>
                        <a14:foregroundMark x1="96667" y1="15972" x2="96667" y2="15972"/>
                        <a14:foregroundMark x1="8889" y1="17130" x2="8889" y2="17130"/>
                        <a14:foregroundMark x1="6111" y1="26505" x2="6111" y2="26505"/>
                        <a14:foregroundMark x1="4722" y1="15972" x2="4722" y2="15972"/>
                        <a14:foregroundMark x1="3333" y1="29861" x2="3333" y2="29861"/>
                        <a14:foregroundMark x1="2778" y1="16551" x2="2778" y2="16551"/>
                        <a14:foregroundMark x1="44722" y1="68750" x2="48333" y2="87269"/>
                        <a14:foregroundMark x1="48333" y1="87269" x2="48333" y2="87269"/>
                        <a14:foregroundMark x1="75000" y1="69329" x2="57222" y2="65162"/>
                        <a14:foregroundMark x1="57222" y1="65162" x2="35833" y2="64120"/>
                        <a14:foregroundMark x1="35833" y1="64120" x2="24722" y2="70833"/>
                        <a14:foregroundMark x1="24722" y1="70833" x2="51667" y2="73727"/>
                        <a14:foregroundMark x1="51667" y1="73727" x2="48889" y2="81250"/>
                        <a14:foregroundMark x1="48889" y1="81250" x2="35278" y2="93056"/>
                        <a14:foregroundMark x1="35278" y1="93056" x2="56667" y2="93171"/>
                        <a14:foregroundMark x1="56667" y1="93171" x2="47778" y2="85532"/>
                        <a14:foregroundMark x1="47778" y1="85532" x2="47222" y2="85532"/>
                        <a14:foregroundMark x1="27222" y1="67130" x2="21111" y2="73958"/>
                        <a14:foregroundMark x1="21111" y1="73958" x2="36111" y2="77662"/>
                        <a14:foregroundMark x1="36111" y1="77662" x2="36111" y2="77662"/>
                        <a14:foregroundMark x1="15000" y1="64468" x2="15000" y2="64468"/>
                        <a14:foregroundMark x1="26111" y1="64583" x2="26111" y2="64583"/>
                        <a14:foregroundMark x1="26111" y1="64583" x2="15556" y2="70370"/>
                        <a14:foregroundMark x1="15556" y1="70370" x2="14976" y2="71095"/>
                        <a14:foregroundMark x1="21667" y1="63773" x2="14802" y2="67366"/>
                        <a14:foregroundMark x1="13333" y1="64352" x2="12441" y2="64889"/>
                        <a14:foregroundMark x1="15000" y1="62963" x2="12864" y2="64921"/>
                        <a14:foregroundMark x1="14444" y1="63194" x2="12698" y2="64909"/>
                        <a14:foregroundMark x1="12519" y1="72924" x2="14444" y2="73611"/>
                        <a14:foregroundMark x1="71667" y1="63773" x2="82222" y2="71181"/>
                        <a14:foregroundMark x1="82222" y1="71181" x2="75833" y2="79167"/>
                        <a14:foregroundMark x1="75833" y1="79167" x2="62778" y2="86227"/>
                        <a14:foregroundMark x1="62778" y1="86227" x2="57222" y2="99074"/>
                        <a14:foregroundMark x1="57222" y1="99074" x2="57222" y2="99074"/>
                        <a14:foregroundMark x1="78611" y1="64583" x2="91944" y2="67130"/>
                        <a14:foregroundMark x1="85556" y1="63310" x2="88333" y2="66088"/>
                        <a14:foregroundMark x1="86111" y1="62963" x2="92222" y2="67130"/>
                        <a14:foregroundMark x1="33611" y1="81134" x2="31944" y2="91088"/>
                        <a14:foregroundMark x1="30278" y1="81713" x2="28333" y2="87616"/>
                        <a14:foregroundMark x1="27778" y1="81713" x2="28333" y2="94560"/>
                        <a14:foregroundMark x1="67222" y1="88426" x2="67222" y2="88426"/>
                        <a14:foregroundMark x1="66944" y1="92361" x2="66944" y2="92361"/>
                        <a14:foregroundMark x1="71667" y1="90162" x2="71667" y2="90162"/>
                        <a14:foregroundMark x1="71667" y1="87037" x2="71667" y2="87037"/>
                        <a14:foregroundMark x1="71667" y1="88889" x2="71667" y2="88889"/>
                        <a14:foregroundMark x1="69444" y1="93519" x2="69444" y2="93519"/>
                        <a14:foregroundMark x1="66944" y1="95023" x2="65556" y2="95949"/>
                        <a14:foregroundMark x1="65278" y1="96296" x2="65278" y2="96296"/>
                        <a14:backgroundMark x1="8333" y1="71644" x2="8611" y2="67477"/>
                        <a14:backgroundMark x1="8333" y1="67593" x2="9444" y2="73032"/>
                        <a14:backgroundMark x1="9444" y1="67940" x2="9444" y2="66435"/>
                        <a14:backgroundMark x1="10000" y1="64699" x2="7222" y2="70833"/>
                      </a14:backgroundRemoval>
                    </a14:imgEffect>
                  </a14:imgLayer>
                </a14:imgProps>
              </a:ext>
            </a:extLst>
          </a:blip>
          <a:stretch>
            <a:fillRect/>
          </a:stretch>
        </p:blipFill>
        <p:spPr>
          <a:xfrm rot="10800000">
            <a:off x="7010429" y="-27384"/>
            <a:ext cx="603776" cy="1449062"/>
          </a:xfrm>
          <a:prstGeom prst="rect">
            <a:avLst/>
          </a:prstGeom>
        </p:spPr>
      </p:pic>
      <p:sp>
        <p:nvSpPr>
          <p:cNvPr id="3" name="CuadroTexto 2">
            <a:extLst>
              <a:ext uri="{FF2B5EF4-FFF2-40B4-BE49-F238E27FC236}">
                <a16:creationId xmlns:a16="http://schemas.microsoft.com/office/drawing/2014/main" id="{4A1763EC-C255-F0C1-F655-AD70E783DA3F}"/>
              </a:ext>
            </a:extLst>
          </p:cNvPr>
          <p:cNvSpPr txBox="1"/>
          <p:nvPr/>
        </p:nvSpPr>
        <p:spPr>
          <a:xfrm>
            <a:off x="2969820" y="814903"/>
            <a:ext cx="2813271" cy="369332"/>
          </a:xfrm>
          <a:prstGeom prst="rect">
            <a:avLst/>
          </a:prstGeom>
        </p:spPr>
        <p:style>
          <a:lnRef idx="0">
            <a:schemeClr val="accent5"/>
          </a:lnRef>
          <a:fillRef idx="3">
            <a:schemeClr val="accent5"/>
          </a:fillRef>
          <a:effectRef idx="3">
            <a:schemeClr val="accent5"/>
          </a:effectRef>
          <a:fontRef idx="minor">
            <a:schemeClr val="lt1"/>
          </a:fontRef>
        </p:style>
        <p:txBody>
          <a:bodyPr wrap="none" rtlCol="0">
            <a:spAutoFit/>
          </a:bodyPr>
          <a:lstStyle/>
          <a:p>
            <a:r>
              <a:rPr lang="es-ES" b="1" dirty="0"/>
              <a:t>Conservaciones de recursos</a:t>
            </a:r>
            <a:endParaRPr lang="es-VE" b="1" dirty="0"/>
          </a:p>
        </p:txBody>
      </p:sp>
      <p:pic>
        <p:nvPicPr>
          <p:cNvPr id="17" name="Imagen 16">
            <a:extLst>
              <a:ext uri="{FF2B5EF4-FFF2-40B4-BE49-F238E27FC236}">
                <a16:creationId xmlns:a16="http://schemas.microsoft.com/office/drawing/2014/main" id="{2E6D3081-DF5F-8E26-20DC-838FB1C577C4}"/>
              </a:ext>
            </a:extLst>
          </p:cNvPr>
          <p:cNvPicPr>
            <a:picLocks noChangeAspect="1"/>
          </p:cNvPicPr>
          <p:nvPr/>
        </p:nvPicPr>
        <p:blipFill>
          <a:blip r:embed="rId12">
            <a:extLst>
              <a:ext uri="{BEBA8EAE-BF5A-486C-A8C5-ECC9F3942E4B}">
                <a14:imgProps xmlns:a14="http://schemas.microsoft.com/office/drawing/2010/main">
                  <a14:imgLayer r:embed="rId13">
                    <a14:imgEffect>
                      <a14:backgroundRemoval t="2203" b="99119" l="817" r="97139">
                        <a14:foregroundMark x1="1771" y1="8370" x2="1771" y2="92511"/>
                        <a14:foregroundMark x1="1771" y1="92511" x2="2861" y2="99559"/>
                        <a14:foregroundMark x1="10082" y1="13656" x2="89101" y2="23348"/>
                        <a14:foregroundMark x1="89101" y1="23348" x2="97139" y2="8370"/>
                        <a14:foregroundMark x1="75749" y1="7048" x2="32153" y2="14537"/>
                        <a14:foregroundMark x1="84060" y1="2643" x2="86104" y2="19383"/>
                        <a14:foregroundMark x1="91417" y1="11454" x2="67711" y2="8811"/>
                        <a14:foregroundMark x1="8174" y1="3084" x2="8719" y2="3965"/>
                        <a14:foregroundMark x1="15259" y1="3965" x2="15259" y2="3965"/>
                        <a14:foregroundMark x1="14169" y1="6608" x2="2997" y2="13656"/>
                        <a14:foregroundMark x1="14441" y1="51101" x2="58719" y2="46696"/>
                        <a14:foregroundMark x1="58719" y1="46696" x2="59264" y2="46696"/>
                        <a14:foregroundMark x1="53815" y1="50661" x2="1635" y2="49339"/>
                        <a14:foregroundMark x1="1635" y1="49339" x2="817" y2="50661"/>
                        <a14:foregroundMark x1="22343" y1="40529" x2="67984" y2="51101"/>
                        <a14:foregroundMark x1="73297" y1="50661" x2="82153" y2="50220"/>
                      </a14:backgroundRemoval>
                    </a14:imgEffect>
                  </a14:imgLayer>
                </a14:imgProps>
              </a:ext>
            </a:extLst>
          </a:blip>
          <a:stretch>
            <a:fillRect/>
          </a:stretch>
        </p:blipFill>
        <p:spPr>
          <a:xfrm>
            <a:off x="368300" y="1930576"/>
            <a:ext cx="7916323" cy="2448236"/>
          </a:xfrm>
          <a:prstGeom prst="rect">
            <a:avLst/>
          </a:prstGeom>
        </p:spPr>
      </p:pic>
      <p:pic>
        <p:nvPicPr>
          <p:cNvPr id="20" name="Imagen 19">
            <a:extLst>
              <a:ext uri="{FF2B5EF4-FFF2-40B4-BE49-F238E27FC236}">
                <a16:creationId xmlns:a16="http://schemas.microsoft.com/office/drawing/2014/main" id="{1807DA07-0CF2-65DA-44CE-A03A72F44FB0}"/>
              </a:ext>
            </a:extLst>
          </p:cNvPr>
          <p:cNvPicPr>
            <a:picLocks noChangeAspect="1"/>
          </p:cNvPicPr>
          <p:nvPr/>
        </p:nvPicPr>
        <p:blipFill>
          <a:blip r:embed="rId14"/>
          <a:stretch>
            <a:fillRect/>
          </a:stretch>
        </p:blipFill>
        <p:spPr>
          <a:xfrm>
            <a:off x="342278" y="4495445"/>
            <a:ext cx="1317643" cy="1764177"/>
          </a:xfrm>
          <a:prstGeom prst="rect">
            <a:avLst/>
          </a:prstGeom>
        </p:spPr>
      </p:pic>
      <p:pic>
        <p:nvPicPr>
          <p:cNvPr id="21" name="Imagen 20">
            <a:extLst>
              <a:ext uri="{FF2B5EF4-FFF2-40B4-BE49-F238E27FC236}">
                <a16:creationId xmlns:a16="http://schemas.microsoft.com/office/drawing/2014/main" id="{9EE1D8DC-AAE2-AFFA-B950-AA3C44FD1794}"/>
              </a:ext>
            </a:extLst>
          </p:cNvPr>
          <p:cNvPicPr>
            <a:picLocks noChangeAspect="1"/>
          </p:cNvPicPr>
          <p:nvPr/>
        </p:nvPicPr>
        <p:blipFill>
          <a:blip r:embed="rId15"/>
          <a:stretch>
            <a:fillRect/>
          </a:stretch>
        </p:blipFill>
        <p:spPr>
          <a:xfrm>
            <a:off x="2050096" y="4378812"/>
            <a:ext cx="2161863" cy="1678276"/>
          </a:xfrm>
          <a:prstGeom prst="rect">
            <a:avLst/>
          </a:prstGeom>
        </p:spPr>
      </p:pic>
    </p:spTree>
    <p:extLst>
      <p:ext uri="{BB962C8B-B14F-4D97-AF65-F5344CB8AC3E}">
        <p14:creationId xmlns:p14="http://schemas.microsoft.com/office/powerpoint/2010/main" val="3746591540"/>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5816DE-AED2-F70A-03A7-4945F51C7F31}"/>
            </a:ext>
          </a:extLst>
        </p:cNvPr>
        <p:cNvGrpSpPr/>
        <p:nvPr/>
      </p:nvGrpSpPr>
      <p:grpSpPr>
        <a:xfrm>
          <a:off x="0" y="0"/>
          <a:ext cx="0" cy="0"/>
          <a:chOff x="0" y="0"/>
          <a:chExt cx="0" cy="0"/>
        </a:xfrm>
      </p:grpSpPr>
      <p:pic>
        <p:nvPicPr>
          <p:cNvPr id="27" name="Picture 5">
            <a:extLst>
              <a:ext uri="{FF2B5EF4-FFF2-40B4-BE49-F238E27FC236}">
                <a16:creationId xmlns:a16="http://schemas.microsoft.com/office/drawing/2014/main" id="{204F462D-53DE-3227-6AA5-9056FB708CDA}"/>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100000" l="0" r="100000">
                        <a14:foregroundMark x1="90462" y1="41786" x2="91692" y2="40965"/>
                        <a14:foregroundMark x1="92923" y1="17454" x2="92923" y2="17454"/>
                        <a14:foregroundMark x1="86615" y1="10986" x2="86615" y2="10986"/>
                      </a14:backgroundRemoval>
                    </a14:imgEffect>
                  </a14:imgLayer>
                </a14:imgProps>
              </a:ext>
              <a:ext uri="{28A0092B-C50C-407E-A947-70E740481C1C}">
                <a14:useLocalDpi xmlns:a14="http://schemas.microsoft.com/office/drawing/2010/main" val="0"/>
              </a:ext>
            </a:extLst>
          </a:blip>
          <a:srcRect/>
          <a:stretch>
            <a:fillRect/>
          </a:stretch>
        </p:blipFill>
        <p:spPr bwMode="auto">
          <a:xfrm rot="1515417">
            <a:off x="2487217" y="3856800"/>
            <a:ext cx="1261710" cy="20027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13 Paralelogramo">
            <a:extLst>
              <a:ext uri="{FF2B5EF4-FFF2-40B4-BE49-F238E27FC236}">
                <a16:creationId xmlns:a16="http://schemas.microsoft.com/office/drawing/2014/main" id="{BD0B7FDB-9F3F-B71F-DE77-A003D00A79CE}"/>
              </a:ext>
            </a:extLst>
          </p:cNvPr>
          <p:cNvSpPr/>
          <p:nvPr/>
        </p:nvSpPr>
        <p:spPr>
          <a:xfrm>
            <a:off x="3059833" y="188640"/>
            <a:ext cx="3600400" cy="792088"/>
          </a:xfrm>
          <a:prstGeom prst="parallelogram">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15" name="14 Cheurón">
            <a:extLst>
              <a:ext uri="{FF2B5EF4-FFF2-40B4-BE49-F238E27FC236}">
                <a16:creationId xmlns:a16="http://schemas.microsoft.com/office/drawing/2014/main" id="{ED931B68-D117-161C-99A5-9B64EC63EF25}"/>
              </a:ext>
            </a:extLst>
          </p:cNvPr>
          <p:cNvSpPr/>
          <p:nvPr/>
        </p:nvSpPr>
        <p:spPr>
          <a:xfrm flipH="1">
            <a:off x="6099538" y="551629"/>
            <a:ext cx="504056" cy="481745"/>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solidFill>
                <a:schemeClr val="tx1"/>
              </a:solidFill>
            </a:endParaRPr>
          </a:p>
        </p:txBody>
      </p:sp>
      <p:sp>
        <p:nvSpPr>
          <p:cNvPr id="16" name="15 Cheurón">
            <a:extLst>
              <a:ext uri="{FF2B5EF4-FFF2-40B4-BE49-F238E27FC236}">
                <a16:creationId xmlns:a16="http://schemas.microsoft.com/office/drawing/2014/main" id="{AFE46080-1AEB-5781-7754-749A8E31DDE6}"/>
              </a:ext>
            </a:extLst>
          </p:cNvPr>
          <p:cNvSpPr/>
          <p:nvPr/>
        </p:nvSpPr>
        <p:spPr>
          <a:xfrm flipH="1">
            <a:off x="5610673" y="534033"/>
            <a:ext cx="504056" cy="481745"/>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solidFill>
                <a:schemeClr val="tx1"/>
              </a:solidFill>
            </a:endParaRPr>
          </a:p>
        </p:txBody>
      </p:sp>
      <p:pic>
        <p:nvPicPr>
          <p:cNvPr id="4" name="Picture 2">
            <a:extLst>
              <a:ext uri="{FF2B5EF4-FFF2-40B4-BE49-F238E27FC236}">
                <a16:creationId xmlns:a16="http://schemas.microsoft.com/office/drawing/2014/main" id="{D371B473-4F0B-10EF-4C8F-265D09CEE950}"/>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artisticPastelsSmooth/>
                    </a14:imgEffect>
                  </a14:imgLayer>
                </a14:imgProps>
              </a:ext>
              <a:ext uri="{28A0092B-C50C-407E-A947-70E740481C1C}">
                <a14:useLocalDpi xmlns:a14="http://schemas.microsoft.com/office/drawing/2010/main" val="0"/>
              </a:ext>
            </a:extLst>
          </a:blip>
          <a:srcRect l="33716" t="72024" r="18568" b="15674"/>
          <a:stretch/>
        </p:blipFill>
        <p:spPr bwMode="auto">
          <a:xfrm>
            <a:off x="110836" y="5661247"/>
            <a:ext cx="9033164" cy="11967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heurón">
            <a:extLst>
              <a:ext uri="{FF2B5EF4-FFF2-40B4-BE49-F238E27FC236}">
                <a16:creationId xmlns:a16="http://schemas.microsoft.com/office/drawing/2014/main" id="{005A7CA5-D002-AFD8-ECE3-3DB5F35DC6CB}"/>
              </a:ext>
            </a:extLst>
          </p:cNvPr>
          <p:cNvSpPr/>
          <p:nvPr/>
        </p:nvSpPr>
        <p:spPr>
          <a:xfrm>
            <a:off x="8676456" y="6259622"/>
            <a:ext cx="405497" cy="481745"/>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solidFill>
                <a:schemeClr val="tx1"/>
              </a:solidFill>
            </a:endParaRPr>
          </a:p>
        </p:txBody>
      </p:sp>
      <p:sp>
        <p:nvSpPr>
          <p:cNvPr id="6" name="5 Cheurón">
            <a:extLst>
              <a:ext uri="{FF2B5EF4-FFF2-40B4-BE49-F238E27FC236}">
                <a16:creationId xmlns:a16="http://schemas.microsoft.com/office/drawing/2014/main" id="{817160D7-D44A-697D-6EFA-84097819FB76}"/>
              </a:ext>
            </a:extLst>
          </p:cNvPr>
          <p:cNvSpPr/>
          <p:nvPr/>
        </p:nvSpPr>
        <p:spPr>
          <a:xfrm>
            <a:off x="8316416" y="6259623"/>
            <a:ext cx="405497" cy="481745"/>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solidFill>
                <a:schemeClr val="tx1"/>
              </a:solidFill>
            </a:endParaRPr>
          </a:p>
        </p:txBody>
      </p:sp>
      <p:sp>
        <p:nvSpPr>
          <p:cNvPr id="7" name="6 Cheurón">
            <a:extLst>
              <a:ext uri="{FF2B5EF4-FFF2-40B4-BE49-F238E27FC236}">
                <a16:creationId xmlns:a16="http://schemas.microsoft.com/office/drawing/2014/main" id="{8D8FF3A8-08E0-8D01-50F6-C8A85560C04F}"/>
              </a:ext>
            </a:extLst>
          </p:cNvPr>
          <p:cNvSpPr/>
          <p:nvPr/>
        </p:nvSpPr>
        <p:spPr>
          <a:xfrm>
            <a:off x="7982927" y="6259623"/>
            <a:ext cx="405497" cy="481745"/>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solidFill>
                <a:schemeClr val="tx1"/>
              </a:solidFill>
            </a:endParaRPr>
          </a:p>
        </p:txBody>
      </p:sp>
      <p:sp>
        <p:nvSpPr>
          <p:cNvPr id="8" name="7 Cheurón">
            <a:extLst>
              <a:ext uri="{FF2B5EF4-FFF2-40B4-BE49-F238E27FC236}">
                <a16:creationId xmlns:a16="http://schemas.microsoft.com/office/drawing/2014/main" id="{9EB34D86-C2B0-EF19-BC26-9FDB11BE8648}"/>
              </a:ext>
            </a:extLst>
          </p:cNvPr>
          <p:cNvSpPr/>
          <p:nvPr/>
        </p:nvSpPr>
        <p:spPr>
          <a:xfrm flipH="1">
            <a:off x="1187625" y="6376255"/>
            <a:ext cx="504056" cy="481745"/>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solidFill>
                <a:schemeClr val="tx1"/>
              </a:solidFill>
            </a:endParaRPr>
          </a:p>
        </p:txBody>
      </p:sp>
      <p:sp>
        <p:nvSpPr>
          <p:cNvPr id="9" name="8 Cheurón">
            <a:extLst>
              <a:ext uri="{FF2B5EF4-FFF2-40B4-BE49-F238E27FC236}">
                <a16:creationId xmlns:a16="http://schemas.microsoft.com/office/drawing/2014/main" id="{C339A00D-E125-E0DB-E735-F47D6DFCEE2A}"/>
              </a:ext>
            </a:extLst>
          </p:cNvPr>
          <p:cNvSpPr/>
          <p:nvPr/>
        </p:nvSpPr>
        <p:spPr>
          <a:xfrm flipH="1">
            <a:off x="1619672" y="6381328"/>
            <a:ext cx="504056" cy="481745"/>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solidFill>
                <a:schemeClr val="tx1"/>
              </a:solidFill>
            </a:endParaRPr>
          </a:p>
        </p:txBody>
      </p:sp>
      <p:pic>
        <p:nvPicPr>
          <p:cNvPr id="8194" name="Picture 2">
            <a:extLst>
              <a:ext uri="{FF2B5EF4-FFF2-40B4-BE49-F238E27FC236}">
                <a16:creationId xmlns:a16="http://schemas.microsoft.com/office/drawing/2014/main" id="{1B0A09AC-196D-5BF3-69DA-E984C46783DC}"/>
              </a:ext>
            </a:extLst>
          </p:cNvPr>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20443" b="29297" l="37775" r="66252"/>
                    </a14:imgEffect>
                    <a14:imgEffect>
                      <a14:artisticPastelsSmooth/>
                    </a14:imgEffect>
                  </a14:imgLayer>
                </a14:imgProps>
              </a:ext>
              <a:ext uri="{28A0092B-C50C-407E-A947-70E740481C1C}">
                <a14:useLocalDpi xmlns:a14="http://schemas.microsoft.com/office/drawing/2010/main" val="0"/>
              </a:ext>
            </a:extLst>
          </a:blip>
          <a:srcRect l="36812" t="19841" r="33316" b="73016"/>
          <a:stretch/>
        </p:blipFill>
        <p:spPr bwMode="auto">
          <a:xfrm>
            <a:off x="827584" y="-99392"/>
            <a:ext cx="5832648" cy="8742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descr="Resultado de imagen para fondo verde con hojas">
            <a:extLst>
              <a:ext uri="{FF2B5EF4-FFF2-40B4-BE49-F238E27FC236}">
                <a16:creationId xmlns:a16="http://schemas.microsoft.com/office/drawing/2014/main" id="{FE8BD3B0-5AF1-E046-BF7E-541330EB5EE0}"/>
              </a:ext>
            </a:extLst>
          </p:cNvPr>
          <p:cNvPicPr>
            <a:picLocks noChangeAspect="1" noChangeArrowheads="1"/>
          </p:cNvPicPr>
          <p:nvPr/>
        </p:nvPicPr>
        <p:blipFill rotWithShape="1">
          <a:blip r:embed="rId8">
            <a:extLst>
              <a:ext uri="{BEBA8EAE-BF5A-486C-A8C5-ECC9F3942E4B}">
                <a14:imgProps xmlns:a14="http://schemas.microsoft.com/office/drawing/2010/main">
                  <a14:imgLayer r:embed="rId9">
                    <a14:imgEffect>
                      <a14:backgroundRemoval t="0" b="35286" l="10429" r="100000"/>
                    </a14:imgEffect>
                  </a14:imgLayer>
                </a14:imgProps>
              </a:ext>
              <a:ext uri="{28A0092B-C50C-407E-A947-70E740481C1C}">
                <a14:useLocalDpi xmlns:a14="http://schemas.microsoft.com/office/drawing/2010/main" val="0"/>
              </a:ext>
            </a:extLst>
          </a:blip>
          <a:srcRect l="9243" b="60711"/>
          <a:stretch/>
        </p:blipFill>
        <p:spPr bwMode="auto">
          <a:xfrm rot="16200000">
            <a:off x="-475636" y="469597"/>
            <a:ext cx="2930986" cy="197971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F:\NAOMI BRITO PASANTIA\IMAGENES LOGOS\UNEG.png">
            <a:extLst>
              <a:ext uri="{FF2B5EF4-FFF2-40B4-BE49-F238E27FC236}">
                <a16:creationId xmlns:a16="http://schemas.microsoft.com/office/drawing/2014/main" id="{EB3446A1-B1C3-47E8-C325-3E0679530A4E}"/>
              </a:ext>
            </a:extLst>
          </p:cNvPr>
          <p:cNvPicPr>
            <a:picLocks noChangeAspect="1" noChangeArrowheads="1"/>
          </p:cNvPicPr>
          <p:nvPr/>
        </p:nvPicPr>
        <p:blipFill>
          <a:blip r:embed="rId10">
            <a:extLst>
              <a:ext uri="{BEBA8EAE-BF5A-486C-A8C5-ECC9F3942E4B}">
                <a14:imgProps xmlns:a14="http://schemas.microsoft.com/office/drawing/2010/main">
                  <a14:imgLayer r:embed="rId11">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8443729" y="46591"/>
            <a:ext cx="573287" cy="573287"/>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sp>
        <p:nvSpPr>
          <p:cNvPr id="19" name="18 CuadroTexto">
            <a:extLst>
              <a:ext uri="{FF2B5EF4-FFF2-40B4-BE49-F238E27FC236}">
                <a16:creationId xmlns:a16="http://schemas.microsoft.com/office/drawing/2014/main" id="{038B0C65-8B00-D1C3-996A-92E2F8BC32AF}"/>
              </a:ext>
            </a:extLst>
          </p:cNvPr>
          <p:cNvSpPr txBox="1"/>
          <p:nvPr/>
        </p:nvSpPr>
        <p:spPr>
          <a:xfrm>
            <a:off x="1115616" y="-27384"/>
            <a:ext cx="5400601" cy="892552"/>
          </a:xfrm>
          <a:prstGeom prst="rect">
            <a:avLst/>
          </a:prstGeom>
          <a:noFill/>
        </p:spPr>
        <p:txBody>
          <a:bodyPr wrap="square" rtlCol="0">
            <a:spAutoFit/>
          </a:bodyPr>
          <a:lstStyle/>
          <a:p>
            <a:pPr algn="ctr"/>
            <a:r>
              <a:rPr lang="es-VE" sz="2600" b="1" dirty="0">
                <a:latin typeface="Lucida Handwriting" pitchFamily="66" charset="0"/>
              </a:rPr>
              <a:t>Procedimientos  </a:t>
            </a:r>
          </a:p>
          <a:p>
            <a:pPr algn="ctr"/>
            <a:r>
              <a:rPr lang="es-VE" sz="2600" b="1" dirty="0">
                <a:latin typeface="Lucida Handwriting" pitchFamily="66" charset="0"/>
              </a:rPr>
              <a:t>empleados</a:t>
            </a:r>
          </a:p>
        </p:txBody>
      </p:sp>
      <p:sp>
        <p:nvSpPr>
          <p:cNvPr id="11" name="AutoShape 3" descr="Imagen relacionada">
            <a:extLst>
              <a:ext uri="{FF2B5EF4-FFF2-40B4-BE49-F238E27FC236}">
                <a16:creationId xmlns:a16="http://schemas.microsoft.com/office/drawing/2014/main" id="{206920E1-4D98-8A8C-EE67-BCB86670DA6B}"/>
              </a:ext>
            </a:extLst>
          </p:cNvPr>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VE"/>
          </a:p>
        </p:txBody>
      </p:sp>
      <p:pic>
        <p:nvPicPr>
          <p:cNvPr id="25" name="Imagen 24">
            <a:extLst>
              <a:ext uri="{FF2B5EF4-FFF2-40B4-BE49-F238E27FC236}">
                <a16:creationId xmlns:a16="http://schemas.microsoft.com/office/drawing/2014/main" id="{6B84EACD-3679-2C0F-ED34-131C93B0E67A}"/>
              </a:ext>
            </a:extLst>
          </p:cNvPr>
          <p:cNvPicPr>
            <a:picLocks noChangeAspect="1"/>
          </p:cNvPicPr>
          <p:nvPr/>
        </p:nvPicPr>
        <p:blipFill>
          <a:blip r:embed="rId12">
            <a:extLst>
              <a:ext uri="{BEBA8EAE-BF5A-486C-A8C5-ECC9F3942E4B}">
                <a14:imgProps xmlns:a14="http://schemas.microsoft.com/office/drawing/2010/main">
                  <a14:imgLayer r:embed="rId13">
                    <a14:imgEffect>
                      <a14:backgroundRemoval t="3704" b="99074" l="2778" r="96667">
                        <a14:foregroundMark x1="41389" y1="6019" x2="78611" y2="8218"/>
                        <a14:foregroundMark x1="78611" y1="8218" x2="89444" y2="16088"/>
                        <a14:foregroundMark x1="89444" y1="16088" x2="87222" y2="21296"/>
                        <a14:foregroundMark x1="43056" y1="3704" x2="43056" y2="3704"/>
                        <a14:foregroundMark x1="96667" y1="15972" x2="96667" y2="15972"/>
                        <a14:foregroundMark x1="8889" y1="17130" x2="8889" y2="17130"/>
                        <a14:foregroundMark x1="6111" y1="26505" x2="6111" y2="26505"/>
                        <a14:foregroundMark x1="4722" y1="15972" x2="4722" y2="15972"/>
                        <a14:foregroundMark x1="3333" y1="29861" x2="3333" y2="29861"/>
                        <a14:foregroundMark x1="2778" y1="16551" x2="2778" y2="16551"/>
                        <a14:foregroundMark x1="44722" y1="68750" x2="48333" y2="87269"/>
                        <a14:foregroundMark x1="48333" y1="87269" x2="48333" y2="87269"/>
                        <a14:foregroundMark x1="75000" y1="69329" x2="57222" y2="65162"/>
                        <a14:foregroundMark x1="57222" y1="65162" x2="35833" y2="64120"/>
                        <a14:foregroundMark x1="35833" y1="64120" x2="24722" y2="70833"/>
                        <a14:foregroundMark x1="24722" y1="70833" x2="51667" y2="73727"/>
                        <a14:foregroundMark x1="51667" y1="73727" x2="48889" y2="81250"/>
                        <a14:foregroundMark x1="48889" y1="81250" x2="35278" y2="93056"/>
                        <a14:foregroundMark x1="35278" y1="93056" x2="56667" y2="93171"/>
                        <a14:foregroundMark x1="56667" y1="93171" x2="47778" y2="85532"/>
                        <a14:foregroundMark x1="47778" y1="85532" x2="47222" y2="85532"/>
                        <a14:foregroundMark x1="27222" y1="67130" x2="21111" y2="73958"/>
                        <a14:foregroundMark x1="21111" y1="73958" x2="36111" y2="77662"/>
                        <a14:foregroundMark x1="36111" y1="77662" x2="36111" y2="77662"/>
                        <a14:foregroundMark x1="15000" y1="64468" x2="15000" y2="64468"/>
                        <a14:foregroundMark x1="26111" y1="64583" x2="26111" y2="64583"/>
                        <a14:foregroundMark x1="26111" y1="64583" x2="15556" y2="70370"/>
                        <a14:foregroundMark x1="15556" y1="70370" x2="14976" y2="71095"/>
                        <a14:foregroundMark x1="21667" y1="63773" x2="14802" y2="67366"/>
                        <a14:foregroundMark x1="13333" y1="64352" x2="12441" y2="64889"/>
                        <a14:foregroundMark x1="15000" y1="62963" x2="12864" y2="64921"/>
                        <a14:foregroundMark x1="14444" y1="63194" x2="12698" y2="64909"/>
                        <a14:foregroundMark x1="12519" y1="72924" x2="14444" y2="73611"/>
                        <a14:foregroundMark x1="71667" y1="63773" x2="82222" y2="71181"/>
                        <a14:foregroundMark x1="82222" y1="71181" x2="75833" y2="79167"/>
                        <a14:foregroundMark x1="75833" y1="79167" x2="62778" y2="86227"/>
                        <a14:foregroundMark x1="62778" y1="86227" x2="57222" y2="99074"/>
                        <a14:foregroundMark x1="57222" y1="99074" x2="57222" y2="99074"/>
                        <a14:foregroundMark x1="78611" y1="64583" x2="91944" y2="67130"/>
                        <a14:foregroundMark x1="85556" y1="63310" x2="88333" y2="66088"/>
                        <a14:foregroundMark x1="86111" y1="62963" x2="92222" y2="67130"/>
                        <a14:foregroundMark x1="33611" y1="81134" x2="31944" y2="91088"/>
                        <a14:foregroundMark x1="30278" y1="81713" x2="28333" y2="87616"/>
                        <a14:foregroundMark x1="27778" y1="81713" x2="28333" y2="94560"/>
                        <a14:foregroundMark x1="67222" y1="88426" x2="67222" y2="88426"/>
                        <a14:foregroundMark x1="66944" y1="92361" x2="66944" y2="92361"/>
                        <a14:foregroundMark x1="71667" y1="90162" x2="71667" y2="90162"/>
                        <a14:foregroundMark x1="71667" y1="87037" x2="71667" y2="87037"/>
                        <a14:foregroundMark x1="71667" y1="88889" x2="71667" y2="88889"/>
                        <a14:foregroundMark x1="69444" y1="93519" x2="69444" y2="93519"/>
                        <a14:foregroundMark x1="66944" y1="95023" x2="65556" y2="95949"/>
                        <a14:foregroundMark x1="65278" y1="96296" x2="65278" y2="96296"/>
                        <a14:backgroundMark x1="8333" y1="71644" x2="8611" y2="67477"/>
                        <a14:backgroundMark x1="8333" y1="67593" x2="9444" y2="73032"/>
                        <a14:backgroundMark x1="9444" y1="67940" x2="9444" y2="66435"/>
                        <a14:backgroundMark x1="10000" y1="64699" x2="7222" y2="70833"/>
                      </a14:backgroundRemoval>
                    </a14:imgEffect>
                  </a14:imgLayer>
                </a14:imgProps>
              </a:ext>
            </a:extLst>
          </a:blip>
          <a:stretch>
            <a:fillRect/>
          </a:stretch>
        </p:blipFill>
        <p:spPr>
          <a:xfrm rot="10800000">
            <a:off x="7010429" y="-27384"/>
            <a:ext cx="603776" cy="1449062"/>
          </a:xfrm>
          <a:prstGeom prst="rect">
            <a:avLst/>
          </a:prstGeom>
        </p:spPr>
      </p:pic>
      <p:sp>
        <p:nvSpPr>
          <p:cNvPr id="3" name="CuadroTexto 2">
            <a:extLst>
              <a:ext uri="{FF2B5EF4-FFF2-40B4-BE49-F238E27FC236}">
                <a16:creationId xmlns:a16="http://schemas.microsoft.com/office/drawing/2014/main" id="{6FFC3BF6-1D0A-F1FA-A6F7-C5E8E98CECD9}"/>
              </a:ext>
            </a:extLst>
          </p:cNvPr>
          <p:cNvSpPr txBox="1"/>
          <p:nvPr/>
        </p:nvSpPr>
        <p:spPr>
          <a:xfrm>
            <a:off x="2969820" y="814903"/>
            <a:ext cx="2813271" cy="369332"/>
          </a:xfrm>
          <a:prstGeom prst="rect">
            <a:avLst/>
          </a:prstGeom>
        </p:spPr>
        <p:style>
          <a:lnRef idx="0">
            <a:schemeClr val="accent5"/>
          </a:lnRef>
          <a:fillRef idx="3">
            <a:schemeClr val="accent5"/>
          </a:fillRef>
          <a:effectRef idx="3">
            <a:schemeClr val="accent5"/>
          </a:effectRef>
          <a:fontRef idx="minor">
            <a:schemeClr val="lt1"/>
          </a:fontRef>
        </p:style>
        <p:txBody>
          <a:bodyPr wrap="none" rtlCol="0">
            <a:spAutoFit/>
          </a:bodyPr>
          <a:lstStyle/>
          <a:p>
            <a:r>
              <a:rPr lang="es-ES" b="1" dirty="0"/>
              <a:t>Conservaciones de recursos</a:t>
            </a:r>
            <a:endParaRPr lang="es-VE" b="1" dirty="0"/>
          </a:p>
        </p:txBody>
      </p:sp>
      <p:pic>
        <p:nvPicPr>
          <p:cNvPr id="12" name="Imagen 11">
            <a:extLst>
              <a:ext uri="{FF2B5EF4-FFF2-40B4-BE49-F238E27FC236}">
                <a16:creationId xmlns:a16="http://schemas.microsoft.com/office/drawing/2014/main" id="{992D3514-1B8B-8845-AA43-00925C916E81}"/>
              </a:ext>
            </a:extLst>
          </p:cNvPr>
          <p:cNvPicPr>
            <a:picLocks noChangeAspect="1"/>
          </p:cNvPicPr>
          <p:nvPr/>
        </p:nvPicPr>
        <p:blipFill>
          <a:blip r:embed="rId14"/>
          <a:stretch>
            <a:fillRect/>
          </a:stretch>
        </p:blipFill>
        <p:spPr>
          <a:xfrm>
            <a:off x="110836" y="1300868"/>
            <a:ext cx="6553017" cy="2930986"/>
          </a:xfrm>
          <a:prstGeom prst="rect">
            <a:avLst/>
          </a:prstGeom>
          <a:ln>
            <a:solidFill>
              <a:schemeClr val="accent3">
                <a:lumMod val="75000"/>
              </a:schemeClr>
            </a:solidFill>
          </a:ln>
          <a:effectLst>
            <a:outerShdw blurRad="190500" algn="tl" rotWithShape="0">
              <a:srgbClr val="000000">
                <a:alpha val="70000"/>
              </a:srgbClr>
            </a:outerShdw>
          </a:effectLst>
        </p:spPr>
      </p:pic>
      <p:pic>
        <p:nvPicPr>
          <p:cNvPr id="13" name="Imagen 12">
            <a:extLst>
              <a:ext uri="{FF2B5EF4-FFF2-40B4-BE49-F238E27FC236}">
                <a16:creationId xmlns:a16="http://schemas.microsoft.com/office/drawing/2014/main" id="{00000000-0008-0000-0000-00002E000000}"/>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124033" y="1459451"/>
            <a:ext cx="1755171" cy="2360891"/>
          </a:xfrm>
          <a:prstGeom prst="rect">
            <a:avLst/>
          </a:prstGeom>
        </p:spPr>
      </p:pic>
      <p:pic>
        <p:nvPicPr>
          <p:cNvPr id="22" name="Imagen 21">
            <a:extLst>
              <a:ext uri="{FF2B5EF4-FFF2-40B4-BE49-F238E27FC236}">
                <a16:creationId xmlns:a16="http://schemas.microsoft.com/office/drawing/2014/main" id="{00000000-0008-0000-0000-00002F000000}"/>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96383" y="4348487"/>
            <a:ext cx="1882662" cy="2265867"/>
          </a:xfrm>
          <a:prstGeom prst="rect">
            <a:avLst/>
          </a:prstGeom>
        </p:spPr>
      </p:pic>
      <p:pic>
        <p:nvPicPr>
          <p:cNvPr id="24" name="Picture 5">
            <a:extLst>
              <a:ext uri="{FF2B5EF4-FFF2-40B4-BE49-F238E27FC236}">
                <a16:creationId xmlns:a16="http://schemas.microsoft.com/office/drawing/2014/main" id="{C1E29C89-8915-DB64-15F4-78F63D5414CC}"/>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100000" l="0" r="100000">
                        <a14:foregroundMark x1="90462" y1="41786" x2="91692" y2="40965"/>
                        <a14:foregroundMark x1="92923" y1="17454" x2="92923" y2="17454"/>
                        <a14:foregroundMark x1="86615" y1="10986" x2="86615" y2="10986"/>
                      </a14:backgroundRemoval>
                    </a14:imgEffect>
                  </a14:imgLayer>
                </a14:imgProps>
              </a:ext>
              <a:ext uri="{28A0092B-C50C-407E-A947-70E740481C1C}">
                <a14:useLocalDpi xmlns:a14="http://schemas.microsoft.com/office/drawing/2010/main" val="0"/>
              </a:ext>
            </a:extLst>
          </a:blip>
          <a:srcRect/>
          <a:stretch>
            <a:fillRect/>
          </a:stretch>
        </p:blipFill>
        <p:spPr bwMode="auto">
          <a:xfrm rot="11451539">
            <a:off x="7489669" y="3856799"/>
            <a:ext cx="1261710" cy="20027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 name="Imagen 25">
            <a:extLst>
              <a:ext uri="{FF2B5EF4-FFF2-40B4-BE49-F238E27FC236}">
                <a16:creationId xmlns:a16="http://schemas.microsoft.com/office/drawing/2014/main" id="{13D0E226-F822-E499-BD53-DDE64C5F3EED}"/>
              </a:ext>
            </a:extLst>
          </p:cNvPr>
          <p:cNvPicPr>
            <a:picLocks noChangeAspect="1"/>
          </p:cNvPicPr>
          <p:nvPr/>
        </p:nvPicPr>
        <p:blipFill>
          <a:blip r:embed="rId17"/>
          <a:stretch>
            <a:fillRect/>
          </a:stretch>
        </p:blipFill>
        <p:spPr>
          <a:xfrm>
            <a:off x="3929268" y="4348487"/>
            <a:ext cx="1940099" cy="1467788"/>
          </a:xfrm>
          <a:prstGeom prst="rect">
            <a:avLst/>
          </a:prstGeom>
        </p:spPr>
      </p:pic>
    </p:spTree>
    <p:extLst>
      <p:ext uri="{BB962C8B-B14F-4D97-AF65-F5344CB8AC3E}">
        <p14:creationId xmlns:p14="http://schemas.microsoft.com/office/powerpoint/2010/main" val="3465888655"/>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3 Paralelogramo"/>
          <p:cNvSpPr/>
          <p:nvPr/>
        </p:nvSpPr>
        <p:spPr>
          <a:xfrm>
            <a:off x="3059833" y="188640"/>
            <a:ext cx="3600400" cy="792088"/>
          </a:xfrm>
          <a:prstGeom prst="parallelogram">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15" name="14 Cheurón"/>
          <p:cNvSpPr/>
          <p:nvPr/>
        </p:nvSpPr>
        <p:spPr>
          <a:xfrm flipH="1">
            <a:off x="6099538" y="551629"/>
            <a:ext cx="504056" cy="481745"/>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solidFill>
                <a:schemeClr val="tx1"/>
              </a:solidFill>
            </a:endParaRPr>
          </a:p>
        </p:txBody>
      </p:sp>
      <p:sp>
        <p:nvSpPr>
          <p:cNvPr id="16" name="15 Cheurón"/>
          <p:cNvSpPr/>
          <p:nvPr/>
        </p:nvSpPr>
        <p:spPr>
          <a:xfrm flipH="1">
            <a:off x="5610673" y="534033"/>
            <a:ext cx="504056" cy="481745"/>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solidFill>
                <a:schemeClr val="tx1"/>
              </a:solidFill>
            </a:endParaRPr>
          </a:p>
        </p:txBody>
      </p:sp>
      <p:pic>
        <p:nvPicPr>
          <p:cNvPr id="4"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rcRect l="33716" t="72024" r="18568" b="15674"/>
          <a:stretch/>
        </p:blipFill>
        <p:spPr bwMode="auto">
          <a:xfrm>
            <a:off x="110836" y="5661247"/>
            <a:ext cx="9033164" cy="11967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heurón"/>
          <p:cNvSpPr/>
          <p:nvPr/>
        </p:nvSpPr>
        <p:spPr>
          <a:xfrm>
            <a:off x="8676456" y="6259622"/>
            <a:ext cx="405497" cy="481745"/>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solidFill>
                <a:schemeClr val="tx1"/>
              </a:solidFill>
            </a:endParaRPr>
          </a:p>
        </p:txBody>
      </p:sp>
      <p:sp>
        <p:nvSpPr>
          <p:cNvPr id="6" name="5 Cheurón"/>
          <p:cNvSpPr/>
          <p:nvPr/>
        </p:nvSpPr>
        <p:spPr>
          <a:xfrm>
            <a:off x="8316416" y="6259623"/>
            <a:ext cx="405497" cy="481745"/>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solidFill>
                <a:schemeClr val="tx1"/>
              </a:solidFill>
            </a:endParaRPr>
          </a:p>
        </p:txBody>
      </p:sp>
      <p:sp>
        <p:nvSpPr>
          <p:cNvPr id="7" name="6 Cheurón"/>
          <p:cNvSpPr/>
          <p:nvPr/>
        </p:nvSpPr>
        <p:spPr>
          <a:xfrm>
            <a:off x="7982927" y="6259623"/>
            <a:ext cx="405497" cy="481745"/>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solidFill>
                <a:schemeClr val="tx1"/>
              </a:solidFill>
            </a:endParaRPr>
          </a:p>
        </p:txBody>
      </p:sp>
      <p:sp>
        <p:nvSpPr>
          <p:cNvPr id="8" name="7 Cheurón"/>
          <p:cNvSpPr/>
          <p:nvPr/>
        </p:nvSpPr>
        <p:spPr>
          <a:xfrm flipH="1">
            <a:off x="1187625" y="6376255"/>
            <a:ext cx="504056" cy="481745"/>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solidFill>
                <a:schemeClr val="tx1"/>
              </a:solidFill>
            </a:endParaRPr>
          </a:p>
        </p:txBody>
      </p:sp>
      <p:sp>
        <p:nvSpPr>
          <p:cNvPr id="9" name="8 Cheurón"/>
          <p:cNvSpPr/>
          <p:nvPr/>
        </p:nvSpPr>
        <p:spPr>
          <a:xfrm flipH="1">
            <a:off x="1619672" y="6381328"/>
            <a:ext cx="504056" cy="481745"/>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solidFill>
                <a:schemeClr val="tx1"/>
              </a:solidFill>
            </a:endParaRPr>
          </a:p>
        </p:txBody>
      </p:sp>
      <p:pic>
        <p:nvPicPr>
          <p:cNvPr id="8194" name="Picture 2"/>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20443" b="29297" l="37775" r="66252"/>
                    </a14:imgEffect>
                    <a14:imgEffect>
                      <a14:artisticPastelsSmooth/>
                    </a14:imgEffect>
                  </a14:imgLayer>
                </a14:imgProps>
              </a:ext>
              <a:ext uri="{28A0092B-C50C-407E-A947-70E740481C1C}">
                <a14:useLocalDpi xmlns:a14="http://schemas.microsoft.com/office/drawing/2010/main" val="0"/>
              </a:ext>
            </a:extLst>
          </a:blip>
          <a:srcRect l="36812" t="19841" r="33316" b="73016"/>
          <a:stretch/>
        </p:blipFill>
        <p:spPr bwMode="auto">
          <a:xfrm>
            <a:off x="827584" y="-99392"/>
            <a:ext cx="5832648" cy="8742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2" descr="F:\NAOMI BRITO PASANTIA\IMAGENES LOGOS\UNEG.png"/>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8443729" y="46591"/>
            <a:ext cx="573287" cy="573287"/>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sp>
        <p:nvSpPr>
          <p:cNvPr id="19" name="18 CuadroTexto"/>
          <p:cNvSpPr txBox="1"/>
          <p:nvPr/>
        </p:nvSpPr>
        <p:spPr>
          <a:xfrm>
            <a:off x="1115616" y="-27384"/>
            <a:ext cx="5400601" cy="892552"/>
          </a:xfrm>
          <a:prstGeom prst="rect">
            <a:avLst/>
          </a:prstGeom>
          <a:noFill/>
        </p:spPr>
        <p:txBody>
          <a:bodyPr wrap="square" rtlCol="0">
            <a:spAutoFit/>
          </a:bodyPr>
          <a:lstStyle/>
          <a:p>
            <a:pPr algn="ctr"/>
            <a:r>
              <a:rPr lang="es-VE" sz="2600" b="1" dirty="0">
                <a:latin typeface="Lucida Handwriting" pitchFamily="66" charset="0"/>
              </a:rPr>
              <a:t>Procedimientos  </a:t>
            </a:r>
          </a:p>
          <a:p>
            <a:pPr algn="ctr"/>
            <a:r>
              <a:rPr lang="es-VE" sz="2600" b="1" dirty="0">
                <a:latin typeface="Lucida Handwriting" pitchFamily="66" charset="0"/>
              </a:rPr>
              <a:t>empleados</a:t>
            </a:r>
          </a:p>
        </p:txBody>
      </p:sp>
      <p:pic>
        <p:nvPicPr>
          <p:cNvPr id="10" name="Picture 2" descr="Resultado de imagen para fondo verde con hojas"/>
          <p:cNvPicPr>
            <a:picLocks noChangeAspect="1" noChangeArrowheads="1"/>
          </p:cNvPicPr>
          <p:nvPr/>
        </p:nvPicPr>
        <p:blipFill rotWithShape="1">
          <a:blip r:embed="rId8">
            <a:extLst>
              <a:ext uri="{BEBA8EAE-BF5A-486C-A8C5-ECC9F3942E4B}">
                <a14:imgProps xmlns:a14="http://schemas.microsoft.com/office/drawing/2010/main">
                  <a14:imgLayer r:embed="rId9">
                    <a14:imgEffect>
                      <a14:backgroundRemoval t="0" b="35286" l="10429" r="100000"/>
                    </a14:imgEffect>
                  </a14:imgLayer>
                </a14:imgProps>
              </a:ext>
              <a:ext uri="{28A0092B-C50C-407E-A947-70E740481C1C}">
                <a14:useLocalDpi xmlns:a14="http://schemas.microsoft.com/office/drawing/2010/main" val="0"/>
              </a:ext>
            </a:extLst>
          </a:blip>
          <a:srcRect l="9243" b="60711"/>
          <a:stretch/>
        </p:blipFill>
        <p:spPr bwMode="auto">
          <a:xfrm rot="16200000">
            <a:off x="-475636" y="469597"/>
            <a:ext cx="2930986" cy="1979710"/>
          </a:xfrm>
          <a:prstGeom prst="rect">
            <a:avLst/>
          </a:prstGeom>
          <a:noFill/>
          <a:extLst>
            <a:ext uri="{909E8E84-426E-40DD-AFC4-6F175D3DCCD1}">
              <a14:hiddenFill xmlns:a14="http://schemas.microsoft.com/office/drawing/2010/main">
                <a:solidFill>
                  <a:srgbClr val="FFFFFF"/>
                </a:solidFill>
              </a14:hiddenFill>
            </a:ext>
          </a:extLst>
        </p:spPr>
      </p:pic>
      <p:sp>
        <p:nvSpPr>
          <p:cNvPr id="13" name="12 Rectángulo"/>
          <p:cNvSpPr/>
          <p:nvPr/>
        </p:nvSpPr>
        <p:spPr>
          <a:xfrm rot="21272771">
            <a:off x="6179349" y="829075"/>
            <a:ext cx="2484005" cy="30479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dirty="0"/>
              <a:t>En este punto se analizó las posibles soluciones y herramientas a utilizar para optimizar el ahorro de los elementos presentes en la universidad</a:t>
            </a:r>
          </a:p>
        </p:txBody>
      </p:sp>
      <p:sp>
        <p:nvSpPr>
          <p:cNvPr id="21" name="20 CuadroTexto"/>
          <p:cNvSpPr txBox="1"/>
          <p:nvPr/>
        </p:nvSpPr>
        <p:spPr>
          <a:xfrm>
            <a:off x="5903123" y="780975"/>
            <a:ext cx="2762446" cy="523220"/>
          </a:xfrm>
          <a:prstGeom prst="rect">
            <a:avLst/>
          </a:prstGeom>
          <a:solidFill>
            <a:schemeClr val="accent5">
              <a:lumMod val="60000"/>
              <a:lumOff val="40000"/>
            </a:schemeClr>
          </a:solidFill>
          <a:ln w="57150">
            <a:solidFill>
              <a:schemeClr val="accent5">
                <a:lumMod val="60000"/>
                <a:lumOff val="40000"/>
              </a:schemeClr>
            </a:solidFill>
            <a:prstDash val="dash"/>
          </a:ln>
        </p:spPr>
        <p:txBody>
          <a:bodyPr wrap="square" rtlCol="0">
            <a:spAutoFit/>
          </a:bodyPr>
          <a:lstStyle/>
          <a:p>
            <a:pPr algn="just"/>
            <a:r>
              <a:rPr lang="es-VE" sz="1400" dirty="0">
                <a:latin typeface="Arial" panose="020B0604020202020204" pitchFamily="34" charset="0"/>
                <a:cs typeface="Arial" panose="020B0604020202020204" pitchFamily="34" charset="0"/>
              </a:rPr>
              <a:t>Implementación de prácticas de ahorro</a:t>
            </a:r>
          </a:p>
        </p:txBody>
      </p:sp>
      <p:pic>
        <p:nvPicPr>
          <p:cNvPr id="26" name="Imagen 25">
            <a:extLst>
              <a:ext uri="{FF2B5EF4-FFF2-40B4-BE49-F238E27FC236}">
                <a16:creationId xmlns:a16="http://schemas.microsoft.com/office/drawing/2014/main" id="{24DF5F6D-5743-4F6B-AE7D-3AF8AD9F20B6}"/>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9959" b="89627" l="6220" r="89952">
                        <a14:foregroundMark x1="49761" y1="36515" x2="47368" y2="60581"/>
                        <a14:foregroundMark x1="37799" y1="39004" x2="44498" y2="62241"/>
                        <a14:foregroundMark x1="56938" y1="35270" x2="58852" y2="53112"/>
                        <a14:foregroundMark x1="53110" y1="59751" x2="53110" y2="59751"/>
                        <a14:foregroundMark x1="6220" y1="51037" x2="6220" y2="43568"/>
                        <a14:foregroundMark x1="38278" y1="12033" x2="38278" y2="12033"/>
                        <a14:foregroundMark x1="42584" y1="11618" x2="31100" y2="11618"/>
                        <a14:foregroundMark x1="65550" y1="12863" x2="65550" y2="12863"/>
                        <a14:foregroundMark x1="71292" y1="13693" x2="71292" y2="13693"/>
                        <a14:foregroundMark x1="67943" y1="11618" x2="67943" y2="11618"/>
                        <a14:foregroundMark x1="82775" y1="28216" x2="82775" y2="28216"/>
                        <a14:foregroundMark x1="83732" y1="26556" x2="83732" y2="26556"/>
                        <a14:foregroundMark x1="85167" y1="25726" x2="85167" y2="25726"/>
                      </a14:backgroundRemoval>
                    </a14:imgEffect>
                  </a14:imgLayer>
                </a14:imgProps>
              </a:ext>
            </a:extLst>
          </a:blip>
          <a:stretch>
            <a:fillRect/>
          </a:stretch>
        </p:blipFill>
        <p:spPr>
          <a:xfrm>
            <a:off x="6342151" y="3769676"/>
            <a:ext cx="1990725" cy="2295525"/>
          </a:xfrm>
          <a:prstGeom prst="rect">
            <a:avLst/>
          </a:prstGeom>
        </p:spPr>
      </p:pic>
      <p:pic>
        <p:nvPicPr>
          <p:cNvPr id="3" name="Imagen 2">
            <a:extLst>
              <a:ext uri="{FF2B5EF4-FFF2-40B4-BE49-F238E27FC236}">
                <a16:creationId xmlns:a16="http://schemas.microsoft.com/office/drawing/2014/main" id="{361DAA6D-8258-355F-1518-2C8ACD7594DD}"/>
              </a:ext>
            </a:extLst>
          </p:cNvPr>
          <p:cNvPicPr>
            <a:picLocks noChangeAspect="1"/>
          </p:cNvPicPr>
          <p:nvPr/>
        </p:nvPicPr>
        <p:blipFill>
          <a:blip r:embed="rId12"/>
          <a:stretch>
            <a:fillRect/>
          </a:stretch>
        </p:blipFill>
        <p:spPr>
          <a:xfrm>
            <a:off x="0" y="1494987"/>
            <a:ext cx="6114729" cy="389543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259506612"/>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1005</TotalTime>
  <Words>652</Words>
  <Application>Microsoft Office PowerPoint</Application>
  <PresentationFormat>Presentación en pantalla (4:3)</PresentationFormat>
  <Paragraphs>78</Paragraphs>
  <Slides>18</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18</vt:i4>
      </vt:variant>
    </vt:vector>
  </HeadingPairs>
  <TitlesOfParts>
    <vt:vector size="25" baseType="lpstr">
      <vt:lpstr>Arial</vt:lpstr>
      <vt:lpstr>Arial Black</vt:lpstr>
      <vt:lpstr>Calibri</vt:lpstr>
      <vt:lpstr>Lucida Handwriting</vt:lpstr>
      <vt:lpstr>Times New Roman</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GLOBAL3</dc:creator>
  <cp:lastModifiedBy>Familia Perez Yance</cp:lastModifiedBy>
  <cp:revision>68</cp:revision>
  <dcterms:created xsi:type="dcterms:W3CDTF">2018-10-06T01:28:29Z</dcterms:created>
  <dcterms:modified xsi:type="dcterms:W3CDTF">2024-12-14T02:28:42Z</dcterms:modified>
</cp:coreProperties>
</file>