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es-E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709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2EB498B-96A9-4BA4-81AC-21D0C50DBFFC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710" name="3 Marcador de imagen de diapositiva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s-ES"/>
          </a:p>
        </p:txBody>
      </p:sp>
      <p:sp>
        <p:nvSpPr>
          <p:cNvPr id="1048711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712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713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3529575-1B72-4FC4-9607-22FA400F6F98}" type="slidenum">
              <a:rPr lang="es-ES" smtClean="0"/>
              <a:t>‹Nº›</a:t>
            </a:fld>
            <a:endParaRPr lang="es-E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1 Marcador de imagen de diapositiva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s-ES"/>
          </a:p>
        </p:txBody>
      </p:sp>
      <p:sp>
        <p:nvSpPr>
          <p:cNvPr id="104862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529575-1B72-4FC4-9607-22FA400F6F98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Diapositiva de título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591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592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  <p:sp>
        <p:nvSpPr>
          <p:cNvPr id="1048593" name="31 Rectángulo"/>
          <p:cNvSpPr/>
          <p:nvPr/>
        </p:nvSpPr>
        <p:spPr>
          <a:xfrm>
            <a:off x="0" y="-1"/>
            <a:ext cx="365760" cy="6854456"/>
          </a:xfrm>
          <a:prstGeom prst="rect"/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4" name="38 Rectángulo"/>
          <p:cNvSpPr/>
          <p:nvPr/>
        </p:nvSpPr>
        <p:spPr>
          <a:xfrm>
            <a:off x="309558" y="680477"/>
            <a:ext cx="45720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5" name="39 Rectángulo"/>
          <p:cNvSpPr/>
          <p:nvPr/>
        </p:nvSpPr>
        <p:spPr>
          <a:xfrm>
            <a:off x="269073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6" name="40 Rectángulo"/>
          <p:cNvSpPr/>
          <p:nvPr/>
        </p:nvSpPr>
        <p:spPr>
          <a:xfrm>
            <a:off x="250020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7" name="41 Rectángulo"/>
          <p:cNvSpPr/>
          <p:nvPr/>
        </p:nvSpPr>
        <p:spPr>
          <a:xfrm>
            <a:off x="221768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algn="l" marR="9144">
              <a:defRPr baseline="0" b="1" cap="all" sz="4000" spc="0">
                <a:effectLst>
                  <a:reflection algn="bl" blurRad="12700" dir="5400000" endA="740" endPos="53000" rotWithShape="0" stA="34000" sy="-100000"/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59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anchor="b" lIns="100584" tIns="45720"/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48600" name="55 Rectángulo"/>
          <p:cNvSpPr/>
          <p:nvPr/>
        </p:nvSpPr>
        <p:spPr>
          <a:xfrm>
            <a:off x="255291" y="5047394"/>
            <a:ext cx="73152" cy="169164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1" name="64 Rectángulo"/>
          <p:cNvSpPr/>
          <p:nvPr/>
        </p:nvSpPr>
        <p:spPr>
          <a:xfrm>
            <a:off x="255291" y="4796819"/>
            <a:ext cx="73152" cy="228600"/>
          </a:xfrm>
          <a:prstGeom prst="rect"/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2" name="65 Rectángulo"/>
          <p:cNvSpPr/>
          <p:nvPr/>
        </p:nvSpPr>
        <p:spPr>
          <a:xfrm>
            <a:off x="255291" y="4637685"/>
            <a:ext cx="73152" cy="137160"/>
          </a:xfrm>
          <a:prstGeom prst="rect"/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3" name="66 Rectángulo"/>
          <p:cNvSpPr/>
          <p:nvPr/>
        </p:nvSpPr>
        <p:spPr>
          <a:xfrm>
            <a:off x="255291" y="4542559"/>
            <a:ext cx="73152" cy="7315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1 Título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45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4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4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4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anchor="ctr" vert="eaVert"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3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3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3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3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1 Título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10" name="2 Marcador de contenido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11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12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13 Forma libre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0" name="14 Forma libre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1" name="12 Forma libre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2" name="15 Forma libre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3" name="16 Forma libre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4" name="17 Forma libre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5" name="18 Forma libre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6" name="19 Forma libre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7" name="20 Forma libre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8" name="21 Forma libre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9" name="22 Forma libre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0" name="23 Forma libre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1" name="24 Forma libre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2" name="25 Forma libre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3" name="26 Forma libre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4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anchor="t" bIns="0" lIns="82296" tIns="45720"/>
          <a:lstStyle>
            <a:lvl1pPr indent="0" marL="5486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6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6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6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  <p:sp>
        <p:nvSpPr>
          <p:cNvPr id="1048668" name="6 Rectángulo"/>
          <p:cNvSpPr/>
          <p:nvPr/>
        </p:nvSpPr>
        <p:spPr>
          <a:xfrm>
            <a:off x="363160" y="402264"/>
            <a:ext cx="8503920" cy="886265"/>
          </a:xfrm>
          <a:prstGeom prst="rect"/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9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baseline="0" b="0" cap="none" sz="3800" spc="-15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70" name="7 Rectángulo"/>
          <p:cNvSpPr/>
          <p:nvPr/>
        </p:nvSpPr>
        <p:spPr>
          <a:xfrm flipH="1">
            <a:off x="371538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1" name="8 Rectángulo"/>
          <p:cNvSpPr/>
          <p:nvPr/>
        </p:nvSpPr>
        <p:spPr>
          <a:xfrm flipH="1">
            <a:off x="411109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2" name="9 Rectángulo"/>
          <p:cNvSpPr/>
          <p:nvPr/>
        </p:nvSpPr>
        <p:spPr>
          <a:xfrm flipH="1">
            <a:off x="448450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3" name="10 Rectángulo"/>
          <p:cNvSpPr/>
          <p:nvPr/>
        </p:nvSpPr>
        <p:spPr>
          <a:xfrm flipH="1">
            <a:off x="476702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4" name="11 Rectángulo"/>
          <p:cNvSpPr/>
          <p:nvPr/>
        </p:nvSpPr>
        <p:spPr>
          <a:xfrm>
            <a:off x="500478" y="680477"/>
            <a:ext cx="36576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Dos objetos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76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77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7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7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8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ació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24 Rectángulo"/>
          <p:cNvSpPr/>
          <p:nvPr/>
        </p:nvSpPr>
        <p:spPr>
          <a:xfrm>
            <a:off x="0" y="402265"/>
            <a:ext cx="8867080" cy="886265"/>
          </a:xfrm>
          <a:prstGeom prst="rect"/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8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algn="l" indent="0" marL="73152">
              <a:buNone/>
              <a:defRPr b="1" sz="2400">
                <a:solidFill>
                  <a:schemeClr val="accent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8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indent="0" marL="73152">
              <a:buNone/>
              <a:defRPr b="1" sz="2400">
                <a:solidFill>
                  <a:schemeClr val="accent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8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8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8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8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8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  <p:sp>
        <p:nvSpPr>
          <p:cNvPr id="1048690" name="15 Rectángulo"/>
          <p:cNvSpPr/>
          <p:nvPr/>
        </p:nvSpPr>
        <p:spPr>
          <a:xfrm>
            <a:off x="87790" y="680477"/>
            <a:ext cx="45720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1" name="16 Rectángulo"/>
          <p:cNvSpPr/>
          <p:nvPr/>
        </p:nvSpPr>
        <p:spPr>
          <a:xfrm>
            <a:off x="47305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2" name="17 Rectángulo"/>
          <p:cNvSpPr/>
          <p:nvPr/>
        </p:nvSpPr>
        <p:spPr>
          <a:xfrm>
            <a:off x="28252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3" name="18 Rectángulo"/>
          <p:cNvSpPr/>
          <p:nvPr/>
        </p:nvSpPr>
        <p:spPr>
          <a:xfrm>
            <a:off x="0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4" name="19 Rectángulo"/>
          <p:cNvSpPr/>
          <p:nvPr/>
        </p:nvSpPr>
        <p:spPr>
          <a:xfrm flipH="1">
            <a:off x="149770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5" name="20 Rectángulo"/>
          <p:cNvSpPr/>
          <p:nvPr/>
        </p:nvSpPr>
        <p:spPr>
          <a:xfrm flipH="1">
            <a:off x="189341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6" name="21 Rectángulo"/>
          <p:cNvSpPr/>
          <p:nvPr/>
        </p:nvSpPr>
        <p:spPr>
          <a:xfrm flipH="1">
            <a:off x="226682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7" name="28 Rectángulo"/>
          <p:cNvSpPr/>
          <p:nvPr/>
        </p:nvSpPr>
        <p:spPr>
          <a:xfrm flipH="1">
            <a:off x="254934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8" name="29 Rectángulo"/>
          <p:cNvSpPr/>
          <p:nvPr/>
        </p:nvSpPr>
        <p:spPr>
          <a:xfrm>
            <a:off x="278710" y="680477"/>
            <a:ext cx="36576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baseline="0" cap="none" sz="4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29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30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631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En blanco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700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0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b="0" sz="3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70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indent="0" marL="54864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70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70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70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0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7 Rectángulo"/>
          <p:cNvSpPr/>
          <p:nvPr/>
        </p:nvSpPr>
        <p:spPr>
          <a:xfrm>
            <a:off x="368032" y="0"/>
            <a:ext cx="8778240" cy="1878037"/>
          </a:xfrm>
          <a:prstGeom prst="rect"/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cxnSp>
        <p:nvCxnSpPr>
          <p:cNvPr id="3145728" name="8 Conector recto"/>
          <p:cNvCxnSpPr>
            <a:cxnSpLocks/>
          </p:cNvCxnSpPr>
          <p:nvPr/>
        </p:nvCxnSpPr>
        <p:spPr>
          <a:xfrm flipV="1">
            <a:off x="363195" y="1885028"/>
            <a:ext cx="8782622" cy="0"/>
          </a:xfrm>
          <a:prstGeom prst="line"/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3145729" name="14 Conector recto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15 Conector recto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16 Conector recto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38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b="0" sz="21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3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1048640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indent="0" marL="27432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36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3145732" name="10 Conector recto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11 Conector recto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12 Conector recto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3145735" name="18 Conector recto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19 Conector recto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20 Conector recto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41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642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p>
            <a:endParaRPr lang="es-ES"/>
          </a:p>
        </p:txBody>
      </p:sp>
      <p:sp>
        <p:nvSpPr>
          <p:cNvPr id="104864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6 Rectángulo"/>
          <p:cNvSpPr/>
          <p:nvPr/>
        </p:nvSpPr>
        <p:spPr>
          <a:xfrm>
            <a:off x="0" y="-1"/>
            <a:ext cx="365760" cy="6854456"/>
          </a:xfrm>
          <a:prstGeom prst="rect"/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7 Rectángulo"/>
          <p:cNvSpPr/>
          <p:nvPr/>
        </p:nvSpPr>
        <p:spPr>
          <a:xfrm>
            <a:off x="255291" y="5047394"/>
            <a:ext cx="73152" cy="169164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8 Rectángulo"/>
          <p:cNvSpPr/>
          <p:nvPr/>
        </p:nvSpPr>
        <p:spPr>
          <a:xfrm>
            <a:off x="255291" y="4796819"/>
            <a:ext cx="73152" cy="228600"/>
          </a:xfrm>
          <a:prstGeom prst="rect"/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9 Rectángulo"/>
          <p:cNvSpPr/>
          <p:nvPr/>
        </p:nvSpPr>
        <p:spPr>
          <a:xfrm>
            <a:off x="255291" y="4637685"/>
            <a:ext cx="73152" cy="137160"/>
          </a:xfrm>
          <a:prstGeom prst="rect"/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10 Rectángulo"/>
          <p:cNvSpPr/>
          <p:nvPr/>
        </p:nvSpPr>
        <p:spPr>
          <a:xfrm>
            <a:off x="255291" y="4542559"/>
            <a:ext cx="73152" cy="7315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1" name="11 Rectángulo"/>
          <p:cNvSpPr/>
          <p:nvPr/>
        </p:nvSpPr>
        <p:spPr>
          <a:xfrm>
            <a:off x="309558" y="680477"/>
            <a:ext cx="45720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2" name="14 Rectángulo"/>
          <p:cNvSpPr/>
          <p:nvPr/>
        </p:nvSpPr>
        <p:spPr>
          <a:xfrm>
            <a:off x="269073" y="680477"/>
            <a:ext cx="27432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3" name="15 Rectángulo"/>
          <p:cNvSpPr/>
          <p:nvPr/>
        </p:nvSpPr>
        <p:spPr>
          <a:xfrm>
            <a:off x="250020" y="680477"/>
            <a:ext cx="9144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4" name="16 Rectángulo"/>
          <p:cNvSpPr/>
          <p:nvPr/>
        </p:nvSpPr>
        <p:spPr>
          <a:xfrm>
            <a:off x="221768" y="680477"/>
            <a:ext cx="9144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5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/>
        </p:spPr>
        <p:txBody>
          <a:bodyPr anchor="t" vert="horz">
            <a:noAutofit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586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  <a:p>
            <a:pPr eaLnBrk="1" hangingPunct="1" latinLnBrk="0" lvl="1"/>
            <a:r>
              <a:rPr kumimoji="0" lang="es-ES" smtClean="0"/>
              <a:t>Segundo nivel</a:t>
            </a:r>
          </a:p>
          <a:p>
            <a:pPr eaLnBrk="1" hangingPunct="1" latinLnBrk="0" lvl="2"/>
            <a:r>
              <a:rPr kumimoji="0" lang="es-ES" smtClean="0"/>
              <a:t>Tercer nivel</a:t>
            </a:r>
          </a:p>
          <a:p>
            <a:pPr eaLnBrk="1" hangingPunct="1" latinLnBrk="0" lvl="3"/>
            <a:r>
              <a:rPr kumimoji="0" lang="es-ES" smtClean="0"/>
              <a:t>Cuarto nivel</a:t>
            </a:r>
          </a:p>
          <a:p>
            <a:pPr eaLnBrk="1" hangingPunct="1" latinLnBrk="0" lvl="4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48587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fld id="{7043AB60-EEF0-44FC-B861-6E4D608D461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104858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1048589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AD89B6CA-1C8E-417C-A6B7-33DCDAA36D8C}" type="slidenum">
              <a:rPr lang="es-ES" smtClean="0"/>
              <a:t>‹Nº›</a:t>
            </a:fld>
            <a:endParaRPr lang="es-E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aseline="0" sz="4000" kern="1200" kumimoji="0" spc="-10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42900" latinLnBrk="0" marL="411480" rtl="0">
        <a:spcBef>
          <a:spcPts val="700"/>
        </a:spcBef>
        <a:buClr>
          <a:schemeClr val="tx2"/>
        </a:buClr>
        <a:buSzPct val="95000"/>
        <a:buFont typeface="Wingdings"/>
        <a:buChar char=""/>
        <a:defRPr sz="30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85750" latinLnBrk="0" marL="740664" rtl="0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996696" rtl="0">
        <a:spcBef>
          <a:spcPct val="20000"/>
        </a:spcBef>
        <a:buClr>
          <a:schemeClr val="accent2"/>
        </a:buClr>
        <a:buFont typeface="Wingdings 2"/>
        <a:buChar char="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261872" rtl="0">
        <a:spcBef>
          <a:spcPct val="20000"/>
        </a:spcBef>
        <a:buClr>
          <a:schemeClr val="accent3"/>
        </a:buClr>
        <a:buFont typeface="Wingdings 3"/>
        <a:buChar char="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81328" rtl="0"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09928" rtl="0">
        <a:spcBef>
          <a:spcPct val="20000"/>
        </a:spcBef>
        <a:buClr>
          <a:schemeClr val="accent3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01952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093976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286000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4 Rectángulo"/>
          <p:cNvSpPr/>
          <p:nvPr/>
        </p:nvSpPr>
        <p:spPr>
          <a:xfrm>
            <a:off x="1691680" y="476672"/>
            <a:ext cx="6768752" cy="1446743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12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Arial" pitchFamily="34" charset="0"/>
                <a:sym typeface="Inter Bold"/>
              </a:rPr>
              <a:t>UNIVERSIDAD NACIONAL EXPERIMENTAL DE GUAYANA </a:t>
            </a:r>
          </a:p>
          <a:p>
            <a:pPr algn="ctr">
              <a:lnSpc>
                <a:spcPct val="150000"/>
              </a:lnSpc>
            </a:pPr>
            <a:r>
              <a:rPr b="1" dirty="0" sz="12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Arial" pitchFamily="34" charset="0"/>
                <a:sym typeface="Inter Bold"/>
              </a:rPr>
              <a:t>VICERRECTORADO ACADÉMICO </a:t>
            </a:r>
          </a:p>
          <a:p>
            <a:pPr algn="ctr">
              <a:lnSpc>
                <a:spcPct val="150000"/>
              </a:lnSpc>
            </a:pPr>
            <a:r>
              <a:rPr b="1" dirty="0" sz="12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Arial" pitchFamily="34" charset="0"/>
                <a:sym typeface="Inter Bold"/>
              </a:rPr>
              <a:t>COORDINACIÓN GENERAL DE PREGRADO </a:t>
            </a:r>
          </a:p>
          <a:p>
            <a:pPr algn="ctr">
              <a:lnSpc>
                <a:spcPct val="150000"/>
              </a:lnSpc>
            </a:pPr>
            <a:r>
              <a:rPr b="1" dirty="0" sz="12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Arial" pitchFamily="34" charset="0"/>
                <a:sym typeface="Inter Bold"/>
              </a:rPr>
              <a:t>PROYECTO DE CARRERA: INGENIERÍA INDUSTRIAL</a:t>
            </a:r>
          </a:p>
          <a:p>
            <a:pPr algn="ctr">
              <a:lnSpc>
                <a:spcPct val="150000"/>
              </a:lnSpc>
            </a:pPr>
            <a:r>
              <a:rPr b="1" dirty="0" sz="12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Arial" pitchFamily="34" charset="0"/>
                <a:sym typeface="Inter Bold"/>
              </a:rPr>
              <a:t>UNIDAD CURRICULAR: INGENIERÍA DEL AMBIENTE</a:t>
            </a:r>
          </a:p>
        </p:txBody>
      </p:sp>
      <p:pic>
        <p:nvPicPr>
          <p:cNvPr id="2097152" name="Picture 2" descr="UnegInfoIND (@UnegInfo) | Twitte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692696"/>
            <a:ext cx="1224136" cy="1224136"/>
          </a:xfrm>
          <a:prstGeom prst="rect"/>
          <a:noFill/>
        </p:spPr>
      </p:pic>
      <p:sp>
        <p:nvSpPr>
          <p:cNvPr id="1048605" name="7 Rectángulo"/>
          <p:cNvSpPr/>
          <p:nvPr/>
        </p:nvSpPr>
        <p:spPr>
          <a:xfrm>
            <a:off x="1331640" y="2996952"/>
            <a:ext cx="6940959" cy="26568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sz="3200" lang="es-V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</a:t>
            </a:r>
            <a:r>
              <a:rPr b="1" cap="none" sz="3200" lang="es-V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rincipios de ecología en su campus de estudio</a:t>
            </a:r>
          </a:p>
          <a:p>
            <a:pPr algn="ctr"/>
            <a:r>
              <a:rPr b="1" cap="none" dirty="0" sz="5400" lang="es-V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b="1" cap="none" dirty="0" sz="5400" lang="es-V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</a:br>
            <a:endParaRPr b="1" cap="none" dirty="0" sz="5400" lang="es-ES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606" name="9 Rectángulo"/>
          <p:cNvSpPr/>
          <p:nvPr/>
        </p:nvSpPr>
        <p:spPr>
          <a:xfrm>
            <a:off x="971600" y="5013176"/>
            <a:ext cx="3384376" cy="702949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b="1" dirty="0" sz="14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Inter Bold"/>
                <a:sym typeface="Inter Bold"/>
              </a:rPr>
              <a:t>Profesora:</a:t>
            </a:r>
          </a:p>
          <a:p>
            <a:pPr algn="just">
              <a:lnSpc>
                <a:spcPct val="150000"/>
              </a:lnSpc>
            </a:pPr>
            <a:r>
              <a:rPr b="1" dirty="0" sz="14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Inter Bold"/>
                <a:sym typeface="Inter Bold"/>
              </a:rPr>
              <a:t>Arlenis Crespo</a:t>
            </a:r>
            <a:endParaRPr b="1" dirty="0" sz="1400" lang="en-US" spc="103">
              <a:solidFill>
                <a:srgbClr val="F5EDE6"/>
              </a:solidFill>
              <a:latin typeface="Comic Sans MS" pitchFamily="66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1048607" name="10 Rectángulo"/>
          <p:cNvSpPr/>
          <p:nvPr/>
        </p:nvSpPr>
        <p:spPr>
          <a:xfrm>
            <a:off x="4860032" y="5013176"/>
            <a:ext cx="3816424" cy="1026115"/>
          </a:xfrm>
          <a:prstGeom prst="rect"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dirty="0" sz="1400" lang="es-ES" smtClean="0">
                <a:latin typeface="Comic Sans MS" pitchFamily="66" charset="0"/>
              </a:rPr>
              <a:t>	Equipo 19:</a:t>
            </a:r>
          </a:p>
          <a:p>
            <a:pPr>
              <a:lnSpc>
                <a:spcPct val="150000"/>
              </a:lnSpc>
            </a:pPr>
            <a:r>
              <a:rPr dirty="0" sz="1400" lang="es-ES" smtClean="0">
                <a:latin typeface="Comic Sans MS" pitchFamily="66" charset="0"/>
              </a:rPr>
              <a:t>	Ligda Contreras C.I: 28.655.149</a:t>
            </a:r>
          </a:p>
          <a:p>
            <a:pPr>
              <a:lnSpc>
                <a:spcPct val="150000"/>
              </a:lnSpc>
            </a:pPr>
            <a:r>
              <a:rPr dirty="0" sz="1400" lang="es-ES" smtClean="0">
                <a:latin typeface="Comic Sans MS" pitchFamily="66" charset="0"/>
              </a:rPr>
              <a:t>	Samuel Muñoz C.I: 28.459.917</a:t>
            </a:r>
            <a:endParaRPr dirty="0" sz="1400" lang="es-ES">
              <a:latin typeface="Comic Sans MS" pitchFamily="66" charset="0"/>
            </a:endParaRPr>
          </a:p>
        </p:txBody>
      </p:sp>
      <p:sp>
        <p:nvSpPr>
          <p:cNvPr id="1048608" name="11 Rectángulo"/>
          <p:cNvSpPr/>
          <p:nvPr/>
        </p:nvSpPr>
        <p:spPr>
          <a:xfrm>
            <a:off x="2466643" y="6021288"/>
            <a:ext cx="3506169" cy="518921"/>
          </a:xfrm>
          <a:prstGeom prst="rect"/>
        </p:spPr>
        <p:txBody>
          <a:bodyPr wrap="none">
            <a:spAutoFit/>
          </a:bodyPr>
          <a:p>
            <a:pPr algn="ctr">
              <a:lnSpc>
                <a:spcPts val="3366"/>
              </a:lnSpc>
            </a:pPr>
            <a:r>
              <a:rPr b="1" dirty="0" sz="1400" lang="en-US" spc="103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Inter Bold"/>
                <a:sym typeface="Inter Bold"/>
              </a:rPr>
              <a:t>Ciudad Guayana, Diciembre del 2024</a:t>
            </a:r>
            <a:endParaRPr b="1" dirty="0" sz="1400" lang="en-US" spc="103">
              <a:solidFill>
                <a:srgbClr val="F5EDE6"/>
              </a:solidFill>
              <a:latin typeface="Comic Sans MS" pitchFamily="66" charset="0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3 Rectángulo"/>
          <p:cNvSpPr/>
          <p:nvPr/>
        </p:nvSpPr>
        <p:spPr>
          <a:xfrm>
            <a:off x="755576" y="188640"/>
            <a:ext cx="2380325" cy="1007745"/>
          </a:xfrm>
          <a:prstGeom prst="rect"/>
        </p:spPr>
        <p:txBody>
          <a:bodyPr wrap="square">
            <a:spAutoFit/>
          </a:bodyPr>
          <a:p>
            <a:pPr>
              <a:lnSpc>
                <a:spcPts val="7215"/>
              </a:lnSpc>
            </a:pPr>
            <a:r>
              <a:rPr b="1" dirty="0" sz="3200" i="1" lang="en-US" smtClean="0">
                <a:solidFill>
                  <a:srgbClr val="FFC000"/>
                </a:solidFill>
                <a:latin typeface="Comic Sans MS" pitchFamily="66" charset="0"/>
                <a:ea typeface="Adobe Gothic Std B" panose="020B0800000000000000" pitchFamily="34" charset="-128"/>
                <a:cs typeface="Agrandir"/>
                <a:sym typeface="Agrandir"/>
              </a:rPr>
              <a:t>Objetivos</a:t>
            </a:r>
            <a:r>
              <a:rPr b="1" dirty="0" sz="320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:</a:t>
            </a:r>
            <a:endParaRPr b="1" dirty="0" sz="3200" i="1" lang="en-US">
              <a:solidFill>
                <a:srgbClr val="FFC000"/>
              </a:solidFill>
              <a:latin typeface="Comic Sans MS" pitchFamily="66" charset="0"/>
              <a:ea typeface="Agrandir"/>
              <a:cs typeface="Agrandir"/>
              <a:sym typeface="Agrandir"/>
            </a:endParaRPr>
          </a:p>
        </p:txBody>
      </p:sp>
      <p:sp>
        <p:nvSpPr>
          <p:cNvPr id="1048615" name="TextBox 9"/>
          <p:cNvSpPr txBox="1"/>
          <p:nvPr/>
        </p:nvSpPr>
        <p:spPr>
          <a:xfrm>
            <a:off x="611560" y="1196753"/>
            <a:ext cx="4968552" cy="4501232"/>
          </a:xfrm>
          <a:prstGeom prst="rect"/>
        </p:spPr>
        <p:txBody>
          <a:bodyPr anchor="t" bIns="0" lIns="0" rIns="0" rtlCol="0" tIns="0" wrap="square">
            <a:spAutoFit/>
          </a:bodyPr>
          <a:p>
            <a:pPr algn="just">
              <a:lnSpc>
                <a:spcPts val="2735"/>
              </a:lnSpc>
              <a:buFont typeface="Arial" pitchFamily="34" charset="0"/>
              <a:buChar char="•"/>
            </a:pPr>
            <a:r>
              <a:rPr b="1" dirty="0" sz="1400" lang="en-US">
                <a:latin typeface="Comic Sans MS" pitchFamily="66" charset="0"/>
                <a:ea typeface="DM Sans Bold"/>
                <a:cs typeface="DM Sans Bold"/>
                <a:sym typeface="DM Sans Bold"/>
              </a:rPr>
              <a:t>Diversidad de seres vivos tanto a nivel de especies, como de genes y </a:t>
            </a:r>
            <a:r>
              <a:rPr b="1" dirty="0" sz="1400" lang="en-US" smtClean="0">
                <a:latin typeface="Comic Sans MS" pitchFamily="66" charset="0"/>
                <a:ea typeface="DM Sans Bold"/>
                <a:cs typeface="DM Sans Bold"/>
                <a:sym typeface="DM Sans Bold"/>
              </a:rPr>
              <a:t>ecosistemas</a:t>
            </a:r>
          </a:p>
          <a:p>
            <a:pPr algn="just">
              <a:lnSpc>
                <a:spcPts val="2735"/>
              </a:lnSpc>
              <a:buFont typeface="Arial" pitchFamily="34" charset="0"/>
              <a:buChar char="•"/>
            </a:pPr>
            <a:r>
              <a:rPr b="1" dirty="0" sz="2399" lang="en-US" smtClean="0">
                <a:latin typeface="DM Sans Bold"/>
                <a:ea typeface="DM Sans Bold"/>
                <a:cs typeface="DM Sans Bold"/>
                <a:sym typeface="DM Sans Bold"/>
              </a:rPr>
              <a:t>.</a:t>
            </a:r>
            <a:r>
              <a:rPr b="1" dirty="0" sz="1400" lang="es-VE" smtClean="0">
                <a:latin typeface="Comic Sans MS" pitchFamily="66" charset="0"/>
                <a:ea typeface="DM Sans Bold"/>
                <a:cs typeface="DM Sans Bold"/>
                <a:sym typeface="DM Sans Bold"/>
              </a:rPr>
              <a:t>Uso sostenible de los recursos naturales permitiendo su regeneración y disponibilidad a largo plazo</a:t>
            </a:r>
          </a:p>
          <a:p>
            <a:pPr algn="just">
              <a:lnSpc>
                <a:spcPts val="2735"/>
              </a:lnSpc>
              <a:buFont typeface="Arial" pitchFamily="34" charset="0"/>
              <a:buChar char="•"/>
            </a:pPr>
            <a:r>
              <a:rPr b="1" dirty="0" sz="1400" lang="en-US" smtClean="0">
                <a:latin typeface="Comic Sans MS" pitchFamily="66" charset="0"/>
                <a:ea typeface="DM Sans Bold"/>
                <a:cs typeface="DM Sans Bold"/>
                <a:sym typeface="DM Sans Bold"/>
              </a:rPr>
              <a:t>Se refiere a la adopción de medidas destinadas a reducir el consumo de recursos con el objetivo de fomentar la sostenibilidad.</a:t>
            </a:r>
          </a:p>
          <a:p>
            <a:pPr algn="just">
              <a:lnSpc>
                <a:spcPts val="2735"/>
              </a:lnSpc>
              <a:buFont typeface="Arial" pitchFamily="34" charset="0"/>
              <a:buChar char="•"/>
            </a:pPr>
            <a:r>
              <a:rPr b="1" dirty="0" sz="1400" lang="es-VE" smtClean="0">
                <a:latin typeface="Comic Sans MS" pitchFamily="66" charset="0"/>
                <a:ea typeface="DM Sans Bold"/>
                <a:cs typeface="DM Sans Bold"/>
                <a:sym typeface="DM Sans Bold"/>
              </a:rPr>
              <a:t>Conjunto de prácticas que se implementan para gestionar de manera responsable los desechos de las por actividades humanas</a:t>
            </a:r>
            <a:endParaRPr b="1" dirty="0" sz="1400" lang="en-US" smtClean="0">
              <a:latin typeface="Comic Sans MS" pitchFamily="66" charset="0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2735"/>
              </a:lnSpc>
            </a:pPr>
            <a:endParaRPr b="1" dirty="0" sz="1400" lang="es-VE" smtClean="0">
              <a:latin typeface="Comic Sans MS" pitchFamily="66" charset="0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2735"/>
              </a:lnSpc>
            </a:pPr>
            <a:endParaRPr b="1" dirty="0" sz="2399" lang="en-US" smtClean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2735"/>
              </a:lnSpc>
            </a:pPr>
            <a:endParaRPr b="1" dirty="0" sz="2399" lang="en-US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2097153" name="Picture 2" descr="Dibujo de La ecología pintado por en Dibujos.net el día 26-10-21 a las  15:45:42. Imprime, pinta o colorea tus propios dibujos!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300192" y="1268760"/>
            <a:ext cx="2261681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54" name="Picture 4" descr="Más de 7 000 imágenes gratis de Ecología y Naturaleza - Pixaba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156176" y="3717032"/>
            <a:ext cx="2627784" cy="1387799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3 Imagen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5576" y="1844824"/>
            <a:ext cx="7548729" cy="3889372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6" name="4 Rectángulo"/>
          <p:cNvSpPr/>
          <p:nvPr/>
        </p:nvSpPr>
        <p:spPr>
          <a:xfrm>
            <a:off x="755576" y="0"/>
            <a:ext cx="3888432" cy="1015663"/>
          </a:xfrm>
          <a:prstGeom prst="rect"/>
        </p:spPr>
        <p:txBody>
          <a:bodyPr wrap="square">
            <a:spAutoFit/>
          </a:bodyPr>
          <a:p>
            <a:pPr>
              <a:lnSpc>
                <a:spcPts val="7215"/>
              </a:lnSpc>
            </a:pPr>
            <a:r>
              <a:rPr b="1" dirty="0" sz="320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Areas a analizar</a:t>
            </a:r>
            <a:endParaRPr b="1" dirty="0" sz="3200" i="1" lang="en-US">
              <a:solidFill>
                <a:srgbClr val="FFC000"/>
              </a:solidFill>
              <a:latin typeface="Comic Sans MS" pitchFamily="66" charset="0"/>
              <a:ea typeface="Agrandir"/>
              <a:cs typeface="Agrandir"/>
              <a:sym typeface="Agrandir"/>
            </a:endParaRPr>
          </a:p>
        </p:txBody>
      </p:sp>
      <p:sp>
        <p:nvSpPr>
          <p:cNvPr id="1048617" name="5 CuadroTexto"/>
          <p:cNvSpPr txBox="1"/>
          <p:nvPr/>
        </p:nvSpPr>
        <p:spPr>
          <a:xfrm>
            <a:off x="827584" y="980728"/>
            <a:ext cx="669674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es-ES" smtClean="0">
                <a:latin typeface="Comic Sans MS" pitchFamily="66" charset="0"/>
              </a:rPr>
              <a:t>En este caso el área que nos toco estudiar fue el área numero  18 como se muestra en la siguiente imagen</a:t>
            </a:r>
            <a:endParaRPr dirty="0" sz="1400" lang="es-E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3 Rectángulo"/>
          <p:cNvSpPr/>
          <p:nvPr/>
        </p:nvSpPr>
        <p:spPr>
          <a:xfrm>
            <a:off x="755576" y="0"/>
            <a:ext cx="4608512" cy="1015663"/>
          </a:xfrm>
          <a:prstGeom prst="rect"/>
        </p:spPr>
        <p:txBody>
          <a:bodyPr wrap="square">
            <a:spAutoFit/>
          </a:bodyPr>
          <a:p>
            <a:pPr>
              <a:lnSpc>
                <a:spcPts val="7215"/>
              </a:lnSpc>
            </a:pPr>
            <a:r>
              <a:rPr b="1" dirty="0" sz="320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Parte 1:Biodiversidad</a:t>
            </a:r>
            <a:endParaRPr b="1" dirty="0" sz="3200" i="1" lang="en-US">
              <a:solidFill>
                <a:srgbClr val="FFC000"/>
              </a:solidFill>
              <a:latin typeface="Comic Sans MS" pitchFamily="66" charset="0"/>
              <a:ea typeface="Agrandir"/>
              <a:cs typeface="Agrandir"/>
              <a:sym typeface="Agrandir"/>
            </a:endParaRPr>
          </a:p>
        </p:txBody>
      </p:sp>
      <p:graphicFrame>
        <p:nvGraphicFramePr>
          <p:cNvPr id="4194304" name="4 Tabla"/>
          <p:cNvGraphicFramePr>
            <a:graphicFrameLocks noGrp="1"/>
          </p:cNvGraphicFramePr>
          <p:nvPr/>
        </p:nvGraphicFramePr>
        <p:xfrm>
          <a:off x="683568" y="908720"/>
          <a:ext cx="5404764" cy="44196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20314"/>
                <a:gridCol w="884534"/>
                <a:gridCol w="520314"/>
                <a:gridCol w="1138187"/>
                <a:gridCol w="962582"/>
                <a:gridCol w="1378833"/>
              </a:tblGrid>
              <a:tr h="294925"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1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BIODIVERSIDAD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(a)Cant. En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sz="1000" i="1" lang="es-ES" strike="noStrike" u="none">
                          <a:latin typeface="Comic Sans MS" pitchFamily="66" charset="0"/>
                        </a:rPr>
                      </a:br>
                      <a:r>
                        <a:rPr b="1" sz="1000" i="1" lang="es-ES" strike="noStrike" u="none">
                          <a:latin typeface="Comic Sans MS" pitchFamily="66" charset="0"/>
                        </a:rPr>
                        <a:t>Cant./m2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21475">
                <a:tc>
                  <a:txBody>
                    <a:bodyPr/>
                    <a:p>
                      <a:pPr algn="l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94925">
                <a:tc>
                  <a:txBody>
                    <a:bodyPr/>
                    <a:p>
                      <a:pPr algn="l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l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Arboles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l" fontAlgn="ctr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(a)Cant. En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sz="1000" i="1" lang="es-ES" strike="noStrike" u="none">
                          <a:latin typeface="Comic Sans MS" pitchFamily="66" charset="0"/>
                        </a:rPr>
                      </a:br>
                      <a:r>
                        <a:rPr b="1" sz="1000" i="1" lang="es-ES" strike="noStrike" u="none">
                          <a:latin typeface="Comic Sans MS" pitchFamily="66" charset="0"/>
                        </a:rPr>
                        <a:t>Cant./m2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ctr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8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1500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0,005333333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94925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Arbustos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(a)</a:t>
                      </a:r>
                      <a:r>
                        <a:rPr b="1" dirty="0" sz="1000" i="1" lang="es-ES" err="1" strike="noStrike" u="none">
                          <a:latin typeface="Comic Sans MS" pitchFamily="66" charset="0"/>
                        </a:rPr>
                        <a:t>Cant</a:t>
                      </a:r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. En Campus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dirty="0" sz="1000" i="1" lang="es-ES" strike="noStrike" u="none">
                          <a:latin typeface="Comic Sans MS" pitchFamily="66" charset="0"/>
                        </a:rPr>
                      </a:br>
                      <a:r>
                        <a:rPr b="1" dirty="0" sz="1000" i="1" lang="es-ES" err="1" strike="noStrike" u="none">
                          <a:latin typeface="Comic Sans MS" pitchFamily="66" charset="0"/>
                        </a:rPr>
                        <a:t>Cant</a:t>
                      </a:r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./m2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13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1500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0,008666667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94925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Pajaros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(a)</a:t>
                      </a:r>
                      <a:r>
                        <a:rPr b="1" dirty="0" sz="1000" i="1" lang="es-ES" err="1" strike="noStrike" u="none">
                          <a:latin typeface="Comic Sans MS" pitchFamily="66" charset="0"/>
                        </a:rPr>
                        <a:t>Cant</a:t>
                      </a:r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. En Campus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sz="1000" i="1" lang="es-ES" strike="noStrike" u="none">
                          <a:latin typeface="Comic Sans MS" pitchFamily="66" charset="0"/>
                        </a:rPr>
                      </a:br>
                      <a:r>
                        <a:rPr b="1" sz="1000" i="1" lang="es-ES" strike="noStrike" u="none">
                          <a:latin typeface="Comic Sans MS" pitchFamily="66" charset="0"/>
                        </a:rPr>
                        <a:t>Cant./m2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2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1500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0,001333333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94925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Lagartos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(a)</a:t>
                      </a:r>
                      <a:r>
                        <a:rPr b="1" dirty="0" sz="1000" i="1" lang="es-ES" err="1" strike="noStrike" u="none">
                          <a:latin typeface="Comic Sans MS" pitchFamily="66" charset="0"/>
                        </a:rPr>
                        <a:t>Cant</a:t>
                      </a:r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. En Campus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sz="1000" i="1" lang="es-ES" strike="noStrike" u="none">
                          <a:latin typeface="Comic Sans MS" pitchFamily="66" charset="0"/>
                        </a:rPr>
                      </a:br>
                      <a:r>
                        <a:rPr b="1" sz="1000" i="1" lang="es-ES" strike="noStrike" u="none">
                          <a:latin typeface="Comic Sans MS" pitchFamily="66" charset="0"/>
                        </a:rPr>
                        <a:t>Cant./m2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3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1500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0,002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94925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Hormigas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(a)Cant. En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dirty="0" sz="1000" i="1" lang="es-ES" strike="noStrike" u="none">
                          <a:latin typeface="Comic Sans MS" pitchFamily="66" charset="0"/>
                        </a:rPr>
                      </a:br>
                      <a:r>
                        <a:rPr b="1" dirty="0" sz="1000" i="1" lang="es-ES" err="1" strike="noStrike" u="none">
                          <a:latin typeface="Comic Sans MS" pitchFamily="66" charset="0"/>
                        </a:rPr>
                        <a:t>Cant</a:t>
                      </a:r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./m2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300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1500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0,2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47463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94925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Microorganismos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(a)Cant. En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sz="1000" i="1" lang="es-ES" strike="noStrike" u="none">
                          <a:latin typeface="Comic Sans MS" pitchFamily="66" charset="0"/>
                        </a:rPr>
                        <a:t>(b)m2 del Campus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(a)/(b)</a:t>
                      </a:r>
                      <a:br>
                        <a:rPr b="1" dirty="0" sz="1000" i="1" lang="es-ES" strike="noStrike" u="none">
                          <a:latin typeface="Comic Sans MS" pitchFamily="66" charset="0"/>
                        </a:rPr>
                      </a:br>
                      <a:r>
                        <a:rPr b="1" dirty="0" sz="1000" i="1" lang="es-ES" err="1" strike="noStrike" u="none">
                          <a:latin typeface="Comic Sans MS" pitchFamily="66" charset="0"/>
                        </a:rPr>
                        <a:t>Cant</a:t>
                      </a:r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./m2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294925">
                <a:tc>
                  <a:txBody>
                    <a:bodyPr/>
                    <a:p>
                      <a:pPr algn="l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1500000000000,00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sz="1000" i="1" lang="es-ES" strike="noStrike" u="none">
                          <a:latin typeface="Comic Sans MS" pitchFamily="66" charset="0"/>
                        </a:rPr>
                        <a:t>15000000</a:t>
                      </a:r>
                      <a:endParaRPr b="1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b="1" dirty="0" sz="1000" i="1" lang="es-ES" strike="noStrike" u="none">
                          <a:latin typeface="Comic Sans MS" pitchFamily="66" charset="0"/>
                        </a:rPr>
                        <a:t>0,00001</a:t>
                      </a:r>
                      <a:endParaRPr b="1" dirty="0" sz="1000" i="1" lang="es-ES" strike="noStrike" u="none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97156" name="3 Imagen" descr="WhatsApp Image 2024-11-18 at 8.19.59 PM (1).jpe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444208" y="836712"/>
            <a:ext cx="1368152" cy="1824203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7" name="4 Imagen" descr="WhatsApp Image 2024-11-18 at 8.19.58 PM (1).jpe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020272" y="2420888"/>
            <a:ext cx="1800200" cy="1350149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8" name="2 Imagen" descr="WhatsApp Image 2024-11-18 at 8.19.58 PM.jpe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300192" y="3645024"/>
            <a:ext cx="1872208" cy="14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19" name="8 Rectángulo"/>
          <p:cNvSpPr/>
          <p:nvPr/>
        </p:nvSpPr>
        <p:spPr>
          <a:xfrm>
            <a:off x="971600" y="5517232"/>
            <a:ext cx="7128792" cy="1005840"/>
          </a:xfrm>
          <a:prstGeom prst="rect"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b="1" dirty="0" sz="1400" lang="es-MX" spc="39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Inter Bold"/>
              </a:rPr>
              <a:t>Es </a:t>
            </a:r>
            <a:r>
              <a:rPr b="1" dirty="0" sz="1400" lang="es-MX" spc="39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Inter Bold"/>
              </a:rPr>
              <a:t>importante resaltar que </a:t>
            </a:r>
            <a:r>
              <a:rPr b="1" dirty="0" sz="1400" lang="es-MX" spc="39" smtClean="0">
                <a:solidFill>
                  <a:srgbClr val="F5EDE6"/>
                </a:solidFill>
                <a:latin typeface="Comic Sans MS" pitchFamily="66" charset="0"/>
                <a:ea typeface="Inter Bold"/>
                <a:cs typeface="Inter Bold"/>
              </a:rPr>
              <a:t>se requieren estudios más detallados para comprender mejor la dinámica de la vegetación, los factores que influyen en su distribución y las posibles amenazas a su conservación.</a:t>
            </a:r>
            <a:endParaRPr dirty="0" sz="1400" lang="es-E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3 Rectángulo"/>
          <p:cNvSpPr/>
          <p:nvPr/>
        </p:nvSpPr>
        <p:spPr>
          <a:xfrm>
            <a:off x="539552" y="0"/>
            <a:ext cx="6845144" cy="1015663"/>
          </a:xfrm>
          <a:prstGeom prst="rect"/>
        </p:spPr>
        <p:txBody>
          <a:bodyPr wrap="none">
            <a:spAutoFit/>
          </a:bodyPr>
          <a:p>
            <a:pPr>
              <a:lnSpc>
                <a:spcPts val="7215"/>
              </a:lnSpc>
            </a:pPr>
            <a:r>
              <a:rPr b="1" dirty="0" sz="320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Parte 2:Conservacion de recursos</a:t>
            </a:r>
            <a:endParaRPr b="1" dirty="0" sz="3200" i="1" lang="en-US">
              <a:solidFill>
                <a:srgbClr val="FFC000"/>
              </a:solidFill>
              <a:latin typeface="Comic Sans MS" pitchFamily="66" charset="0"/>
              <a:ea typeface="Agrandir"/>
              <a:cs typeface="Agrandir"/>
              <a:sym typeface="Agrandir"/>
            </a:endParaRPr>
          </a:p>
        </p:txBody>
      </p:sp>
      <p:graphicFrame>
        <p:nvGraphicFramePr>
          <p:cNvPr id="4194305" name="4 Tabla"/>
          <p:cNvGraphicFramePr>
            <a:graphicFrameLocks noGrp="1"/>
          </p:cNvGraphicFramePr>
          <p:nvPr/>
        </p:nvGraphicFramePr>
        <p:xfrm>
          <a:off x="611561" y="908721"/>
          <a:ext cx="6192689" cy="5486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63830"/>
                <a:gridCol w="618511"/>
                <a:gridCol w="363830"/>
                <a:gridCol w="795878"/>
                <a:gridCol w="673085"/>
                <a:gridCol w="964150"/>
                <a:gridCol w="382021"/>
                <a:gridCol w="503298"/>
                <a:gridCol w="691277"/>
                <a:gridCol w="836809"/>
              </a:tblGrid>
              <a:tr h="129767">
                <a:tc>
                  <a:txBody>
                    <a:bodyPr/>
                    <a:p>
                      <a:pPr algn="r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2,1</a:t>
                      </a:r>
                      <a:endParaRPr b="1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Consumo de Agua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59533"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p>
                      <a:pPr algn="l" fontAlgn="b"/>
                      <a:r>
                        <a:rPr sz="900" lang="es-VE" strike="noStrike" u="none">
                          <a:latin typeface="Comic Sans MS" pitchFamily="66" charset="0"/>
                        </a:rPr>
                        <a:t>2.1.1. Agua Potable (acta para el consumo humano)</a:t>
                      </a:r>
                      <a:endParaRPr b="0" sz="900" i="0" lang="es-VE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litros/persona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p>
                      <a:pPr algn="ct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3,2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 gridSpan="2">
                  <a:txBody>
                    <a:bodyPr/>
                    <a:p>
                      <a:pPr algn="ct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1760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</a:tr>
              <a:tr h="129767"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389300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2.1.2. Agua para Riego 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sz="900" lang="es-VE" strike="noStrike" u="none">
                          <a:latin typeface="Comic Sans MS" pitchFamily="66" charset="0"/>
                        </a:rPr>
                        <a:t>Cant. De Salidas de agua</a:t>
                      </a:r>
                      <a:endParaRPr b="0" sz="900" i="0" lang="es-VE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9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Caudal </a:t>
                      </a:r>
                      <a:br>
                        <a:rPr sz="900" lang="es-ES" strike="noStrike" u="none">
                          <a:latin typeface="Comic Sans MS" pitchFamily="66" charset="0"/>
                        </a:rPr>
                      </a:br>
                      <a:r>
                        <a:rPr sz="900" lang="es-ES" strike="noStrike" u="none">
                          <a:latin typeface="Comic Sans MS" pitchFamily="66" charset="0"/>
                        </a:rPr>
                        <a:t>litros/seg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0,471L/seg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Area de riego:</a:t>
                      </a:r>
                      <a:br>
                        <a:rPr sz="900" lang="es-ES" strike="noStrike" u="none">
                          <a:latin typeface="Comic Sans MS" pitchFamily="66" charset="0"/>
                        </a:rPr>
                      </a:br>
                      <a:r>
                        <a:rPr sz="900" lang="es-ES" strike="noStrike" u="none">
                          <a:latin typeface="Comic Sans MS" pitchFamily="66" charset="0"/>
                        </a:rPr>
                        <a:t>m2 a regar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9980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29767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389300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2.1.2 Agua para baños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Inodoros</a:t>
                      </a:r>
                      <a:br>
                        <a:rPr sz="900" lang="es-ES" strike="noStrike" u="none">
                          <a:latin typeface="Comic Sans MS" pitchFamily="66" charset="0"/>
                        </a:rPr>
                      </a:br>
                      <a:r>
                        <a:rPr sz="900" lang="es-ES" strike="noStrike" u="none">
                          <a:latin typeface="Comic Sans MS" pitchFamily="66" charset="0"/>
                        </a:rPr>
                        <a:t>litros/descarga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0,048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cant. Inodoros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10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usuarios/dia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400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519066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Lavamanos</a:t>
                      </a:r>
                      <a:br>
                        <a:rPr sz="900" lang="es-ES" strike="noStrike" u="none">
                          <a:latin typeface="Comic Sans MS" pitchFamily="66" charset="0"/>
                        </a:rPr>
                      </a:br>
                      <a:r>
                        <a:rPr sz="900" lang="es-ES" strike="noStrike" u="none">
                          <a:latin typeface="Comic Sans MS" pitchFamily="66" charset="0"/>
                        </a:rPr>
                        <a:t>litros/descarga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0,03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cant. De lavamanos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12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usuarios/dia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p>
                      <a:pPr algn="ct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400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</a:tr>
              <a:tr h="129767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648833"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2,2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Consumo de Energía Eléctrica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Aires Acondicionados / Consumo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0,0416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cant. Aires Acondicionados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Consumo Diario Total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480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519066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Bombillos/Consumo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2,14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cant. De bombillos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120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Consumo Diario Total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56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29767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389300">
                <a:tc>
                  <a:txBody>
                    <a:bodyPr/>
                    <a:p>
                      <a:pPr algn="r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2,3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p>
                      <a:pPr algn="l" fontAlgn="ctr"/>
                      <a:r>
                        <a:rPr sz="900" lang="es-ES" strike="noStrike" u="none">
                          <a:latin typeface="Comic Sans MS" pitchFamily="66" charset="0"/>
                        </a:rPr>
                        <a:t>Consumo de Materiales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Consumo calculado:</a:t>
                      </a:r>
                      <a:br>
                        <a:rPr dirty="0" sz="900" lang="es-ES" strike="noStrike" u="none">
                          <a:latin typeface="Comic Sans MS" pitchFamily="66" charset="0"/>
                        </a:rPr>
                      </a:br>
                      <a:r>
                        <a:rPr dirty="0" sz="900" lang="es-ES" strike="noStrike" u="none">
                          <a:latin typeface="Comic Sans MS" pitchFamily="66" charset="0"/>
                        </a:rPr>
                        <a:t>Kg/dia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Según </a:t>
                      </a:r>
                      <a:br>
                        <a:rPr dirty="0" sz="900" lang="es-ES" strike="noStrike" u="none">
                          <a:latin typeface="Comic Sans MS" pitchFamily="66" charset="0"/>
                        </a:rPr>
                      </a:br>
                      <a:r>
                        <a:rPr dirty="0" sz="900" lang="es-ES" strike="noStrike" u="none">
                          <a:latin typeface="Comic Sans MS" pitchFamily="66" charset="0"/>
                        </a:rPr>
                        <a:t>Norma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Estimado de </a:t>
                      </a:r>
                      <a:br>
                        <a:rPr sz="900" lang="es-ES" strike="noStrike" u="none">
                          <a:latin typeface="Comic Sans MS" pitchFamily="66" charset="0"/>
                        </a:rPr>
                      </a:br>
                      <a:r>
                        <a:rPr sz="900" lang="es-ES" strike="noStrike" u="none">
                          <a:latin typeface="Comic Sans MS" pitchFamily="66" charset="0"/>
                        </a:rPr>
                        <a:t>Kg/persona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Según </a:t>
                      </a:r>
                      <a:br>
                        <a:rPr sz="900" lang="es-ES" strike="noStrike" u="none">
                          <a:latin typeface="Comic Sans MS" pitchFamily="66" charset="0"/>
                        </a:rPr>
                      </a:br>
                      <a:r>
                        <a:rPr sz="900" lang="es-ES" strike="noStrike" u="none">
                          <a:latin typeface="Comic Sans MS" pitchFamily="66" charset="0"/>
                        </a:rPr>
                        <a:t>Norma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59533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2.3.1. Papel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225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59533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2.3.2. Bolígrafos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15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59533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2.3.3. Lápices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9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383212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2.3.4. Marcadores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r" fontAlgn="b"/>
                      <a:r>
                        <a:rPr sz="900" lang="es-ES" strike="noStrike" u="none">
                          <a:latin typeface="Comic Sans MS" pitchFamily="66" charset="0"/>
                        </a:rPr>
                        <a:t>35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259533"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2.3.5. Otros (especifique)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9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900" lang="es-ES" strike="noStrike" u="none">
                          <a:latin typeface="Comic Sans MS" pitchFamily="66" charset="0"/>
                        </a:rPr>
                        <a:t>No hay norma especifica</a:t>
                      </a:r>
                      <a:endParaRPr b="0" dirty="0" sz="9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97159" name="Picture 2" descr="Conservación del Agua en Parques Acuáticos: Un Compromiso Sostenible en el  Día Mundial del Agu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76256" y="1052736"/>
            <a:ext cx="2123727" cy="1192817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0" name="Picture 4" descr="Conservacion de los Recursos Naturales - Biometepe.or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948264" y="2564904"/>
            <a:ext cx="2053198" cy="1368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61" name="Picture 6" descr="Ilustración de recursos de ahorro de agua, ilustración de dibujos animados  de conservación de agua, fondo de pantalla de la computadora, hierba,  dibujos animados png | PNGWi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7020272" y="4149080"/>
            <a:ext cx="1835846" cy="2007458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3 Rectángulo"/>
          <p:cNvSpPr/>
          <p:nvPr/>
        </p:nvSpPr>
        <p:spPr>
          <a:xfrm>
            <a:off x="539552" y="188640"/>
            <a:ext cx="5777544" cy="1015663"/>
          </a:xfrm>
          <a:prstGeom prst="rect"/>
        </p:spPr>
        <p:txBody>
          <a:bodyPr wrap="none">
            <a:spAutoFit/>
          </a:bodyPr>
          <a:p>
            <a:pPr>
              <a:lnSpc>
                <a:spcPts val="7215"/>
              </a:lnSpc>
            </a:pPr>
            <a:r>
              <a:rPr b="1" dirty="0" sz="320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Parte 3:Practicas de ahorro</a:t>
            </a:r>
            <a:endParaRPr b="1" dirty="0" sz="3200" i="1" lang="en-US">
              <a:solidFill>
                <a:srgbClr val="FFC000"/>
              </a:solidFill>
              <a:latin typeface="Comic Sans MS" pitchFamily="66" charset="0"/>
              <a:ea typeface="Agrandir"/>
              <a:cs typeface="Agrandir"/>
              <a:sym typeface="Agrandir"/>
            </a:endParaRPr>
          </a:p>
        </p:txBody>
      </p:sp>
      <p:pic>
        <p:nvPicPr>
          <p:cNvPr id="2097162" name="11 Imagen" descr="IMG-20241206-WA0038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5576" y="1340768"/>
            <a:ext cx="1512168" cy="201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63" name="13 Imagen" descr="IMG-20241206-WA0046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763687" y="3212976"/>
            <a:ext cx="156617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22" name="8 CuadroTexto"/>
          <p:cNvSpPr txBox="1"/>
          <p:nvPr/>
        </p:nvSpPr>
        <p:spPr>
          <a:xfrm>
            <a:off x="3491880" y="1196752"/>
            <a:ext cx="5472608" cy="4401205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Arial" pitchFamily="34" charset="0"/>
              <a:buChar char="•"/>
            </a:pPr>
            <a:r>
              <a:rPr dirty="0" sz="1400" lang="es-VE" smtClean="0">
                <a:latin typeface="Comic Sans MS" pitchFamily="66" charset="0"/>
              </a:rPr>
              <a:t>Implementar un plan integral de gestión del agua en la universidad, que incluya la medición y monitoreo del consumo, la instalación de dispositivos de bajo flujo en las instalaciones,tambien la implementación de tecnologías sostenibles en el riego de jardines y áreas verdes y la reutilización de agua a traves de sistemas tratamiento de aguas grises.</a:t>
            </a:r>
          </a:p>
          <a:p>
            <a:pPr>
              <a:buFont typeface="Arial" pitchFamily="34" charset="0"/>
              <a:buChar char="•"/>
            </a:pPr>
            <a:endParaRPr dirty="0" sz="1400" lang="es-VE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dirty="0" sz="1400" lang="es-ES" smtClean="0">
                <a:latin typeface="Comic Sans MS" pitchFamily="66" charset="0"/>
              </a:rPr>
              <a:t>Promover el uso eficiente de la energia,implementando tecnologías de iluminación y equipamiento de bajo consumo, apostando por energías renovables, fomentando el transporte </a:t>
            </a:r>
          </a:p>
          <a:p>
            <a:pPr>
              <a:buFont typeface="Arial" pitchFamily="34" charset="0"/>
              <a:buChar char="•"/>
            </a:pPr>
            <a:endParaRPr dirty="0" sz="1400" lang="es-ES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dirty="0" sz="1400" lang="es-VE" smtClean="0">
                <a:latin typeface="Comic Sans MS" pitchFamily="66" charset="0"/>
              </a:rPr>
              <a:t>Utilizar formatos digitales para tomar apuntes y estudiar.En lugar de imprimir documentos o apuntes físicos, también se puede optar por utilizar dispositivos electrónicos como tabletas o computadoras para tomar notas y estudiar, tambien se puede utilizar la impresión a doble cara y reducir el tamaño de las letras  y márgenes al imprimir documentos asi de esta forma, se puede reducir la cantidad de papel utilizado. </a:t>
            </a:r>
            <a:endParaRPr dirty="0" sz="1400" lang="es-ES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dirty="0" sz="1400" lang="es-E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3 Rectángulo"/>
          <p:cNvSpPr/>
          <p:nvPr/>
        </p:nvSpPr>
        <p:spPr>
          <a:xfrm>
            <a:off x="467544" y="-243408"/>
            <a:ext cx="8263801" cy="842731"/>
          </a:xfrm>
          <a:prstGeom prst="rect"/>
        </p:spPr>
        <p:txBody>
          <a:bodyPr wrap="none">
            <a:spAutoFit/>
          </a:bodyPr>
          <a:p>
            <a:pPr>
              <a:lnSpc>
                <a:spcPts val="7215"/>
              </a:lnSpc>
            </a:pPr>
            <a:r>
              <a:rPr b="1" dirty="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Parte 4:</a:t>
            </a:r>
            <a:r>
              <a:rPr b="1" dirty="0" i="1" lang="es-VE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MANEJO ADECUADO DE RESIDUOS SOLIDOS Y LIQUIDOS</a:t>
            </a:r>
            <a:r>
              <a:rPr b="1" dirty="0" i="1" lang="en-US" smtClean="0">
                <a:solidFill>
                  <a:srgbClr val="FFC000"/>
                </a:solidFill>
                <a:latin typeface="Comic Sans MS" pitchFamily="66" charset="0"/>
                <a:ea typeface="Agrandir"/>
                <a:cs typeface="Agrandir"/>
                <a:sym typeface="Agrandir"/>
              </a:rPr>
              <a:t> </a:t>
            </a:r>
            <a:endParaRPr b="1" dirty="0" i="1" lang="en-US">
              <a:solidFill>
                <a:srgbClr val="FFC000"/>
              </a:solidFill>
              <a:latin typeface="Comic Sans MS" pitchFamily="66" charset="0"/>
              <a:ea typeface="Agrandir"/>
              <a:cs typeface="Agrandir"/>
              <a:sym typeface="Agrandir"/>
            </a:endParaRPr>
          </a:p>
        </p:txBody>
      </p:sp>
      <p:pic>
        <p:nvPicPr>
          <p:cNvPr id="2097164" name="15 Imagen" descr="IMG-20241206-WA0043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660232" y="1052736"/>
            <a:ext cx="1819448" cy="2425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65" name="14 Imagen" descr="IMG-20241206-WA003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292080" y="3140968"/>
            <a:ext cx="1686204" cy="22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graphicFrame>
        <p:nvGraphicFramePr>
          <p:cNvPr id="4194306" name="6 Tabla"/>
          <p:cNvGraphicFramePr>
            <a:graphicFrameLocks noGrp="1"/>
          </p:cNvGraphicFramePr>
          <p:nvPr/>
        </p:nvGraphicFramePr>
        <p:xfrm>
          <a:off x="539552" y="908720"/>
          <a:ext cx="5892800" cy="20650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61590"/>
                <a:gridCol w="1294702"/>
                <a:gridCol w="761590"/>
                <a:gridCol w="1665977"/>
                <a:gridCol w="1408941"/>
              </a:tblGrid>
              <a:tr h="200025">
                <a:tc>
                  <a:txBody>
                    <a:bodyPr/>
                    <a:p>
                      <a:pPr algn="r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4</a:t>
                      </a:r>
                      <a:endParaRPr b="1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p>
                      <a:pPr algn="l" fontAlgn="b"/>
                      <a:r>
                        <a:rPr sz="1200" lang="es-VE" strike="noStrike" u="none">
                          <a:latin typeface="Comic Sans MS" pitchFamily="66" charset="0"/>
                        </a:rPr>
                        <a:t>MANEJO ADECUADO DE RESIDUOS SOLIDOS Y LIQUIDOS</a:t>
                      </a:r>
                      <a:endParaRPr b="1" sz="1200" i="0" lang="es-VE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l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 </a:t>
                      </a:r>
                      <a:endParaRPr b="1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Kg/día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r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4,1</a:t>
                      </a:r>
                      <a:endParaRPr b="1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p>
                      <a:pPr algn="l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Orgánicos (restos de comida)</a:t>
                      </a:r>
                      <a:endParaRPr b="1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p>
                      <a:endParaRPr lang="es-ES"/>
                    </a:p>
                  </a:txBody>
                </a:tc>
                <a:tc>
                  <a:txBody>
                    <a:bodyPr/>
                    <a:p>
                      <a:pPr algn="l" fontAlgn="b"/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106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 </a:t>
                      </a:r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r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4,2</a:t>
                      </a:r>
                      <a:endParaRPr b="1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Inorgánicos</a:t>
                      </a:r>
                      <a:endParaRPr b="1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Anime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15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Papel</a:t>
                      </a:r>
                      <a:endParaRPr b="0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1366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Plástico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1587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Madera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1400</a:t>
                      </a:r>
                      <a:endParaRPr b="0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 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r>
                        <a:rPr sz="1200" lang="es-ES" strike="noStrike" u="none">
                          <a:latin typeface="Comic Sans MS" pitchFamily="66" charset="0"/>
                        </a:rPr>
                        <a:t>Vidrio</a:t>
                      </a:r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l" fontAlgn="b"/>
                      <a:endParaRPr b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 algn="ctr" fontAlgn="b"/>
                      <a:r>
                        <a:rPr dirty="0" sz="1200" lang="es-ES" strike="noStrike" u="none">
                          <a:latin typeface="Comic Sans MS" pitchFamily="66" charset="0"/>
                        </a:rPr>
                        <a:t>436</a:t>
                      </a:r>
                      <a:endParaRPr b="0" dirty="0" sz="1200" i="0" lang="es-ES" strike="noStrike" u="non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48627" name="7 Rectángulo"/>
          <p:cNvSpPr/>
          <p:nvPr/>
        </p:nvSpPr>
        <p:spPr>
          <a:xfrm>
            <a:off x="539552" y="3429000"/>
            <a:ext cx="4572000" cy="1600438"/>
          </a:xfrm>
          <a:prstGeom prst="rect"/>
        </p:spPr>
        <p:txBody>
          <a:bodyPr>
            <a:spAutoFit/>
          </a:bodyPr>
          <a:p>
            <a:r>
              <a:rPr dirty="0" sz="1400" lang="en-US" smtClean="0">
                <a:latin typeface="Comic Sans MS" pitchFamily="66" charset="0"/>
                <a:ea typeface="DM Sans"/>
                <a:cs typeface="DM Sans"/>
                <a:sym typeface="DM Sans"/>
              </a:rPr>
              <a:t>Para esta parte poder cumplir con el desarrollo y la obtención de los datos, se realizaron unos estudios de campo en el cual se buscaron y recolectaron varias cantidades de basura de la sede, y se separó tomando en cuenta el material con el cual estaba elaboro, y se investigó las leyes que regían el manejo de la basura o residuos.</a:t>
            </a:r>
            <a:endParaRPr dirty="0" sz="1400" lang="es-E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" rig="glow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algn="tl" flip="none" sx="80000" sy="8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Diapositiva 1</dc:title>
  <dc:creator>johan</dc:creator>
  <cp:lastModifiedBy>johan</cp:lastModifiedBy>
  <dcterms:created xsi:type="dcterms:W3CDTF">2024-12-14T10:21:33Z</dcterms:created>
  <dcterms:modified xsi:type="dcterms:W3CDTF">2025-01-18T23:44:17Z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09346f18b0a04cbdaac8a680ac2fbb1d</vt:lpwstr>
  </property>
</Properties>
</file>