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9" autoAdjust="0"/>
    <p:restoredTop sz="94660"/>
  </p:normalViewPr>
  <p:slideViewPr>
    <p:cSldViewPr snapToGrid="0">
      <p:cViewPr>
        <p:scale>
          <a:sx n="50" d="100"/>
          <a:sy n="50" d="100"/>
        </p:scale>
        <p:origin x="156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24B7-4460-4357-85E9-49201629459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D16E-4C8B-46CB-8E2F-B6158E481AB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34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24B7-4460-4357-85E9-49201629459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D16E-4C8B-46CB-8E2F-B6158E481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371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24B7-4460-4357-85E9-49201629459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D16E-4C8B-46CB-8E2F-B6158E481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463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24B7-4460-4357-85E9-49201629459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D16E-4C8B-46CB-8E2F-B6158E481AB2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955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24B7-4460-4357-85E9-49201629459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D16E-4C8B-46CB-8E2F-B6158E481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490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24B7-4460-4357-85E9-49201629459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D16E-4C8B-46CB-8E2F-B6158E481AB2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0813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24B7-4460-4357-85E9-49201629459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D16E-4C8B-46CB-8E2F-B6158E481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58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24B7-4460-4357-85E9-49201629459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D16E-4C8B-46CB-8E2F-B6158E481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843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24B7-4460-4357-85E9-49201629459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D16E-4C8B-46CB-8E2F-B6158E481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556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24B7-4460-4357-85E9-49201629459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D16E-4C8B-46CB-8E2F-B6158E481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34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24B7-4460-4357-85E9-49201629459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D16E-4C8B-46CB-8E2F-B6158E481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9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24B7-4460-4357-85E9-49201629459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D16E-4C8B-46CB-8E2F-B6158E481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88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24B7-4460-4357-85E9-49201629459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D16E-4C8B-46CB-8E2F-B6158E481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22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24B7-4460-4357-85E9-49201629459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D16E-4C8B-46CB-8E2F-B6158E481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60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24B7-4460-4357-85E9-49201629459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D16E-4C8B-46CB-8E2F-B6158E481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805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24B7-4460-4357-85E9-49201629459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D16E-4C8B-46CB-8E2F-B6158E481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06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24B7-4460-4357-85E9-49201629459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D16E-4C8B-46CB-8E2F-B6158E481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170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9E724B7-4460-4357-85E9-49201629459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556D16E-4C8B-46CB-8E2F-B6158E481A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742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3319890" y="927754"/>
            <a:ext cx="57132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VE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UNIVERSIDAD NACIONAL EXPERIMENTAL DE GUAYANA</a:t>
            </a:r>
            <a:endParaRPr lang="es-ES" sz="1600" dirty="0" smtClean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VE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VICERRECTORADO ACADÉMICO</a:t>
            </a:r>
            <a:endParaRPr lang="es-ES" sz="1600" dirty="0" smtClean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VE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COORDINACIÓN GENERAL DE PREGRADO</a:t>
            </a:r>
            <a:endParaRPr lang="es-ES" sz="1600" dirty="0" smtClean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VE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PROYECTO DE CARRERA:</a:t>
            </a:r>
            <a:r>
              <a:rPr lang="es-VE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INGENIERÍA INDUSTRIAL</a:t>
            </a:r>
            <a:endParaRPr lang="es-ES" sz="1600" dirty="0" smtClean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VE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UNIDAD CURRICULAR:</a:t>
            </a:r>
            <a:r>
              <a:rPr lang="es-VE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s-VE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INGENIERIA DEL AMBIENTE </a:t>
            </a:r>
            <a:endParaRPr lang="es-ES" sz="16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7393851" y="4423295"/>
            <a:ext cx="37672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s-VE" sz="16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INTEGRANTES:                                                                                                                   </a:t>
            </a:r>
            <a:r>
              <a:rPr lang="es-VE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TORO, JUAN. C.I: </a:t>
            </a:r>
            <a:r>
              <a:rPr lang="es-VE" sz="16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27.922.230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s-VE" sz="1600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VOLCAN, JESUS. C.I: 27.578.758</a:t>
            </a:r>
            <a:endParaRPr lang="es-E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319890" y="3171862"/>
            <a:ext cx="5402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2">
                    <a:lumMod val="50000"/>
                  </a:schemeClr>
                </a:solidFill>
              </a:rPr>
              <a:t>PRINCIPIOS DE ECOLOGÍA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74" y="3890274"/>
            <a:ext cx="1928100" cy="19281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6290283"/>
            <a:ext cx="12192000" cy="5677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35337" y="4423295"/>
            <a:ext cx="37672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VE" sz="16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PROFESORA:                                                                                                                   </a:t>
            </a:r>
            <a:r>
              <a:rPr lang="es-VE" sz="16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ARLENIS CRESPO</a:t>
            </a:r>
            <a:endParaRPr lang="es-E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114593" y="5854847"/>
            <a:ext cx="3767260" cy="41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Ciudad Guayana, Diciembre del 2024.</a:t>
            </a:r>
            <a:endParaRPr lang="es-E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96" y="962258"/>
            <a:ext cx="1310121" cy="1254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940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6290283"/>
            <a:ext cx="12192000" cy="5677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3963044" y="1431576"/>
            <a:ext cx="426591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600" b="1" dirty="0">
                <a:solidFill>
                  <a:schemeClr val="bg2">
                    <a:lumMod val="75000"/>
                  </a:schemeClr>
                </a:solidFill>
              </a:rPr>
              <a:t>¡MUCHAS </a:t>
            </a:r>
            <a:endParaRPr lang="es-ES" sz="6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ES" sz="6600" b="1" dirty="0" smtClean="0">
                <a:solidFill>
                  <a:schemeClr val="bg2">
                    <a:lumMod val="75000"/>
                  </a:schemeClr>
                </a:solidFill>
              </a:rPr>
              <a:t>GRACIAS</a:t>
            </a:r>
            <a:r>
              <a:rPr lang="es-ES" sz="6600" b="1" dirty="0">
                <a:solidFill>
                  <a:schemeClr val="bg2">
                    <a:lumMod val="75000"/>
                  </a:schemeClr>
                </a:solidFill>
              </a:rPr>
              <a:t>!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044" y="2765709"/>
            <a:ext cx="3722109" cy="37221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14" y="214815"/>
            <a:ext cx="1183369" cy="11833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97" y="5290081"/>
            <a:ext cx="1251337" cy="12513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816">
            <a:off x="7982306" y="1771384"/>
            <a:ext cx="993429" cy="99342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8" y="4933878"/>
            <a:ext cx="1379269" cy="13792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913" y="5170181"/>
            <a:ext cx="1120102" cy="112010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460" y="5263915"/>
            <a:ext cx="1052535" cy="105253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51551">
            <a:off x="2968745" y="1992512"/>
            <a:ext cx="933079" cy="93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981200" y="1017431"/>
            <a:ext cx="8229600" cy="64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573277" y="411602"/>
            <a:ext cx="323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2">
                    <a:lumMod val="50000"/>
                  </a:schemeClr>
                </a:solidFill>
              </a:rPr>
              <a:t>BIODIVERSIDAD</a:t>
            </a:r>
            <a:endParaRPr lang="es-E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559899" y="0"/>
            <a:ext cx="46321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232610"/>
              </p:ext>
            </p:extLst>
          </p:nvPr>
        </p:nvGraphicFramePr>
        <p:xfrm>
          <a:off x="332591" y="1428290"/>
          <a:ext cx="6972300" cy="1735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937">
                  <a:extLst>
                    <a:ext uri="{9D8B030D-6E8A-4147-A177-3AD203B41FA5}">
                      <a16:colId xmlns:a16="http://schemas.microsoft.com/office/drawing/2014/main" val="1118245363"/>
                    </a:ext>
                  </a:extLst>
                </a:gridCol>
                <a:gridCol w="1748004">
                  <a:extLst>
                    <a:ext uri="{9D8B030D-6E8A-4147-A177-3AD203B41FA5}">
                      <a16:colId xmlns:a16="http://schemas.microsoft.com/office/drawing/2014/main" val="1266809034"/>
                    </a:ext>
                  </a:extLst>
                </a:gridCol>
                <a:gridCol w="1396678">
                  <a:extLst>
                    <a:ext uri="{9D8B030D-6E8A-4147-A177-3AD203B41FA5}">
                      <a16:colId xmlns:a16="http://schemas.microsoft.com/office/drawing/2014/main" val="3587419448"/>
                    </a:ext>
                  </a:extLst>
                </a:gridCol>
                <a:gridCol w="889405">
                  <a:extLst>
                    <a:ext uri="{9D8B030D-6E8A-4147-A177-3AD203B41FA5}">
                      <a16:colId xmlns:a16="http://schemas.microsoft.com/office/drawing/2014/main" val="4067404009"/>
                    </a:ext>
                  </a:extLst>
                </a:gridCol>
                <a:gridCol w="1172109">
                  <a:extLst>
                    <a:ext uri="{9D8B030D-6E8A-4147-A177-3AD203B41FA5}">
                      <a16:colId xmlns:a16="http://schemas.microsoft.com/office/drawing/2014/main" val="2794260668"/>
                    </a:ext>
                  </a:extLst>
                </a:gridCol>
                <a:gridCol w="1245167">
                  <a:extLst>
                    <a:ext uri="{9D8B030D-6E8A-4147-A177-3AD203B41FA5}">
                      <a16:colId xmlns:a16="http://schemas.microsoft.com/office/drawing/2014/main" val="35568849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BIODIVERSIDAD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</a:rPr>
                        <a:t>(a)</a:t>
                      </a:r>
                      <a:r>
                        <a:rPr lang="es-ES" sz="1100" b="1" u="none" strike="noStrike" dirty="0" err="1">
                          <a:effectLst/>
                        </a:rPr>
                        <a:t>Cant</a:t>
                      </a:r>
                      <a:r>
                        <a:rPr lang="es-ES" sz="1100" b="1" u="none" strike="noStrike" dirty="0">
                          <a:effectLst/>
                        </a:rPr>
                        <a:t>. En Campus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</a:rPr>
                        <a:t>(b)m2 del Campus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effectLst/>
                        </a:rPr>
                        <a:t>(a)/(b)</a:t>
                      </a:r>
                      <a:br>
                        <a:rPr lang="es-ES" sz="1000" b="1" u="none" strike="noStrike" dirty="0">
                          <a:effectLst/>
                        </a:rPr>
                      </a:br>
                      <a:r>
                        <a:rPr lang="es-ES" sz="1000" b="1" u="none" strike="noStrike" dirty="0" err="1">
                          <a:effectLst/>
                        </a:rPr>
                        <a:t>Cant</a:t>
                      </a:r>
                      <a:r>
                        <a:rPr lang="es-ES" sz="1000" b="1" u="none" strike="noStrike" dirty="0">
                          <a:effectLst/>
                        </a:rPr>
                        <a:t>./m2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5724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Especies de Plantas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4630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Palma Areca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1500,0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0,0133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767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Calotropis Procera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1500,0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0,0033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3311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Ixora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1500,0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0.0007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6754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Stenotaphrum Secundatum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56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Yucca Aloifolia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1500,0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0,0027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244390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147268"/>
              </p:ext>
            </p:extLst>
          </p:nvPr>
        </p:nvGraphicFramePr>
        <p:xfrm>
          <a:off x="312143" y="3346409"/>
          <a:ext cx="6972300" cy="1070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463">
                  <a:extLst>
                    <a:ext uri="{9D8B030D-6E8A-4147-A177-3AD203B41FA5}">
                      <a16:colId xmlns:a16="http://schemas.microsoft.com/office/drawing/2014/main" val="3396690664"/>
                    </a:ext>
                  </a:extLst>
                </a:gridCol>
                <a:gridCol w="1756048">
                  <a:extLst>
                    <a:ext uri="{9D8B030D-6E8A-4147-A177-3AD203B41FA5}">
                      <a16:colId xmlns:a16="http://schemas.microsoft.com/office/drawing/2014/main" val="3755583838"/>
                    </a:ext>
                  </a:extLst>
                </a:gridCol>
                <a:gridCol w="1392118">
                  <a:extLst>
                    <a:ext uri="{9D8B030D-6E8A-4147-A177-3AD203B41FA5}">
                      <a16:colId xmlns:a16="http://schemas.microsoft.com/office/drawing/2014/main" val="3110941692"/>
                    </a:ext>
                  </a:extLst>
                </a:gridCol>
                <a:gridCol w="888595">
                  <a:extLst>
                    <a:ext uri="{9D8B030D-6E8A-4147-A177-3AD203B41FA5}">
                      <a16:colId xmlns:a16="http://schemas.microsoft.com/office/drawing/2014/main" val="3305738371"/>
                    </a:ext>
                  </a:extLst>
                </a:gridCol>
                <a:gridCol w="1171042">
                  <a:extLst>
                    <a:ext uri="{9D8B030D-6E8A-4147-A177-3AD203B41FA5}">
                      <a16:colId xmlns:a16="http://schemas.microsoft.com/office/drawing/2014/main" val="3927110495"/>
                    </a:ext>
                  </a:extLst>
                </a:gridCol>
                <a:gridCol w="1244034">
                  <a:extLst>
                    <a:ext uri="{9D8B030D-6E8A-4147-A177-3AD203B41FA5}">
                      <a16:colId xmlns:a16="http://schemas.microsoft.com/office/drawing/2014/main" val="115203851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1,2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Animales (vertebrados)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</a:rPr>
                        <a:t>(a)</a:t>
                      </a:r>
                      <a:r>
                        <a:rPr lang="es-ES" sz="1100" b="1" u="none" strike="noStrike" dirty="0" err="1">
                          <a:effectLst/>
                        </a:rPr>
                        <a:t>Cant</a:t>
                      </a:r>
                      <a:r>
                        <a:rPr lang="es-ES" sz="1100" b="1" u="none" strike="noStrike" dirty="0">
                          <a:effectLst/>
                        </a:rPr>
                        <a:t>. En Campus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</a:rPr>
                        <a:t>(b)m2 del Campus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effectLst/>
                        </a:rPr>
                        <a:t>(a)/(b)</a:t>
                      </a:r>
                      <a:br>
                        <a:rPr lang="es-ES" sz="1000" b="1" u="none" strike="noStrike" dirty="0">
                          <a:effectLst/>
                        </a:rPr>
                      </a:br>
                      <a:r>
                        <a:rPr lang="es-ES" sz="1000" b="1" u="none" strike="noStrike" dirty="0" err="1">
                          <a:effectLst/>
                        </a:rPr>
                        <a:t>Cant</a:t>
                      </a:r>
                      <a:r>
                        <a:rPr lang="es-ES" sz="1000" b="1" u="none" strike="noStrike" dirty="0">
                          <a:effectLst/>
                        </a:rPr>
                        <a:t>./m2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3056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Reptiles Marrones (Tuqueque)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3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1500,0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 smtClean="0">
                          <a:effectLst/>
                        </a:rPr>
                        <a:t>0,0020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2363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Reptilkes verdes (Lagartijas)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1500,0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 smtClean="0">
                          <a:effectLst/>
                        </a:rPr>
                        <a:t>0,0007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128707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019335"/>
              </p:ext>
            </p:extLst>
          </p:nvPr>
        </p:nvGraphicFramePr>
        <p:xfrm>
          <a:off x="312143" y="4589607"/>
          <a:ext cx="697230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463">
                  <a:extLst>
                    <a:ext uri="{9D8B030D-6E8A-4147-A177-3AD203B41FA5}">
                      <a16:colId xmlns:a16="http://schemas.microsoft.com/office/drawing/2014/main" val="1691150596"/>
                    </a:ext>
                  </a:extLst>
                </a:gridCol>
                <a:gridCol w="1756048">
                  <a:extLst>
                    <a:ext uri="{9D8B030D-6E8A-4147-A177-3AD203B41FA5}">
                      <a16:colId xmlns:a16="http://schemas.microsoft.com/office/drawing/2014/main" val="2865351901"/>
                    </a:ext>
                  </a:extLst>
                </a:gridCol>
                <a:gridCol w="1392118">
                  <a:extLst>
                    <a:ext uri="{9D8B030D-6E8A-4147-A177-3AD203B41FA5}">
                      <a16:colId xmlns:a16="http://schemas.microsoft.com/office/drawing/2014/main" val="1030819531"/>
                    </a:ext>
                  </a:extLst>
                </a:gridCol>
                <a:gridCol w="888595">
                  <a:extLst>
                    <a:ext uri="{9D8B030D-6E8A-4147-A177-3AD203B41FA5}">
                      <a16:colId xmlns:a16="http://schemas.microsoft.com/office/drawing/2014/main" val="3801073979"/>
                    </a:ext>
                  </a:extLst>
                </a:gridCol>
                <a:gridCol w="1171042">
                  <a:extLst>
                    <a:ext uri="{9D8B030D-6E8A-4147-A177-3AD203B41FA5}">
                      <a16:colId xmlns:a16="http://schemas.microsoft.com/office/drawing/2014/main" val="1223529095"/>
                    </a:ext>
                  </a:extLst>
                </a:gridCol>
                <a:gridCol w="1244034">
                  <a:extLst>
                    <a:ext uri="{9D8B030D-6E8A-4147-A177-3AD203B41FA5}">
                      <a16:colId xmlns:a16="http://schemas.microsoft.com/office/drawing/2014/main" val="166737071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1,3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Animales (invertebrados)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</a:rPr>
                        <a:t>(a)</a:t>
                      </a:r>
                      <a:r>
                        <a:rPr lang="es-ES" sz="1100" b="1" u="none" strike="noStrike" dirty="0" err="1">
                          <a:effectLst/>
                        </a:rPr>
                        <a:t>Cant</a:t>
                      </a:r>
                      <a:r>
                        <a:rPr lang="es-ES" sz="1100" b="1" u="none" strike="noStrike" dirty="0">
                          <a:effectLst/>
                        </a:rPr>
                        <a:t>. En Campus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</a:rPr>
                        <a:t>(b)m2 del Campus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effectLst/>
                        </a:rPr>
                        <a:t>(a)/(b)</a:t>
                      </a:r>
                      <a:br>
                        <a:rPr lang="es-ES" sz="1000" b="1" u="none" strike="noStrike" dirty="0">
                          <a:effectLst/>
                        </a:rPr>
                      </a:br>
                      <a:r>
                        <a:rPr lang="es-ES" sz="1000" b="1" u="none" strike="noStrike" dirty="0" err="1">
                          <a:effectLst/>
                        </a:rPr>
                        <a:t>Cant</a:t>
                      </a:r>
                      <a:r>
                        <a:rPr lang="es-ES" sz="1000" b="1" u="none" strike="noStrike" dirty="0">
                          <a:effectLst/>
                        </a:rPr>
                        <a:t>./m2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6642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Mariposa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1500,0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 smtClean="0">
                          <a:effectLst/>
                        </a:rPr>
                        <a:t>0,00066667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623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Saltamontes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1500,0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 smtClean="0">
                          <a:effectLst/>
                        </a:rPr>
                        <a:t>0,00333333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295590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795463"/>
              </p:ext>
            </p:extLst>
          </p:nvPr>
        </p:nvGraphicFramePr>
        <p:xfrm>
          <a:off x="332591" y="5520036"/>
          <a:ext cx="6972300" cy="581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937">
                  <a:extLst>
                    <a:ext uri="{9D8B030D-6E8A-4147-A177-3AD203B41FA5}">
                      <a16:colId xmlns:a16="http://schemas.microsoft.com/office/drawing/2014/main" val="435152593"/>
                    </a:ext>
                  </a:extLst>
                </a:gridCol>
                <a:gridCol w="762347">
                  <a:extLst>
                    <a:ext uri="{9D8B030D-6E8A-4147-A177-3AD203B41FA5}">
                      <a16:colId xmlns:a16="http://schemas.microsoft.com/office/drawing/2014/main" val="3124506003"/>
                    </a:ext>
                  </a:extLst>
                </a:gridCol>
                <a:gridCol w="2382335">
                  <a:extLst>
                    <a:ext uri="{9D8B030D-6E8A-4147-A177-3AD203B41FA5}">
                      <a16:colId xmlns:a16="http://schemas.microsoft.com/office/drawing/2014/main" val="1658158923"/>
                    </a:ext>
                  </a:extLst>
                </a:gridCol>
                <a:gridCol w="889405">
                  <a:extLst>
                    <a:ext uri="{9D8B030D-6E8A-4147-A177-3AD203B41FA5}">
                      <a16:colId xmlns:a16="http://schemas.microsoft.com/office/drawing/2014/main" val="2371996863"/>
                    </a:ext>
                  </a:extLst>
                </a:gridCol>
                <a:gridCol w="1172109">
                  <a:extLst>
                    <a:ext uri="{9D8B030D-6E8A-4147-A177-3AD203B41FA5}">
                      <a16:colId xmlns:a16="http://schemas.microsoft.com/office/drawing/2014/main" val="2574928550"/>
                    </a:ext>
                  </a:extLst>
                </a:gridCol>
                <a:gridCol w="1245167">
                  <a:extLst>
                    <a:ext uri="{9D8B030D-6E8A-4147-A177-3AD203B41FA5}">
                      <a16:colId xmlns:a16="http://schemas.microsoft.com/office/drawing/2014/main" val="118893156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1,4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Microorganismos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>
                          <a:effectLst/>
                        </a:rPr>
                        <a:t>(a)Cant. En Campus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</a:rPr>
                        <a:t>(b)m2 del Campus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effectLst/>
                        </a:rPr>
                        <a:t>(a)/(b)</a:t>
                      </a:r>
                      <a:br>
                        <a:rPr lang="es-ES" sz="1000" b="1" u="none" strike="noStrike" dirty="0">
                          <a:effectLst/>
                        </a:rPr>
                      </a:br>
                      <a:r>
                        <a:rPr lang="es-ES" sz="1000" b="1" u="none" strike="noStrike" dirty="0" err="1">
                          <a:effectLst/>
                        </a:rPr>
                        <a:t>Cant</a:t>
                      </a:r>
                      <a:r>
                        <a:rPr lang="es-ES" sz="1000" b="1" u="none" strike="noStrike" dirty="0">
                          <a:effectLst/>
                        </a:rPr>
                        <a:t>./m2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8216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1500,0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0,00066667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439932"/>
                  </a:ext>
                </a:extLst>
              </a:tr>
            </a:tbl>
          </a:graphicData>
        </a:graphic>
      </p:graphicFrame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24" y="173235"/>
            <a:ext cx="1183369" cy="118336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56" y="4431936"/>
            <a:ext cx="1003885" cy="100388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816">
            <a:off x="2727933" y="3393541"/>
            <a:ext cx="993429" cy="993429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51551">
            <a:off x="6358326" y="124984"/>
            <a:ext cx="933079" cy="93307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06" y="2069959"/>
            <a:ext cx="1061635" cy="106163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41" y="764919"/>
            <a:ext cx="1358899" cy="1812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uadroTexto 9"/>
          <p:cNvSpPr txBox="1"/>
          <p:nvPr/>
        </p:nvSpPr>
        <p:spPr>
          <a:xfrm>
            <a:off x="8695946" y="156012"/>
            <a:ext cx="2364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AREA ASIGNADA</a:t>
            </a:r>
            <a:endParaRPr lang="es-E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051" y="3392013"/>
            <a:ext cx="1065375" cy="1428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324" y="3394135"/>
            <a:ext cx="1103719" cy="1471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1" t="31500" r="21804" b="24607"/>
          <a:stretch/>
        </p:blipFill>
        <p:spPr>
          <a:xfrm>
            <a:off x="9272587" y="5337705"/>
            <a:ext cx="946298" cy="999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34" y="3396578"/>
            <a:ext cx="1164918" cy="1424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644" y="1043473"/>
            <a:ext cx="1675949" cy="1246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" name="CuadroTexto 28"/>
          <p:cNvSpPr txBox="1"/>
          <p:nvPr/>
        </p:nvSpPr>
        <p:spPr>
          <a:xfrm>
            <a:off x="8402273" y="2784457"/>
            <a:ext cx="2947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ESPECIES DE PLANTAS</a:t>
            </a:r>
            <a:endParaRPr lang="es-E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0" name="Conector recto 29"/>
          <p:cNvCxnSpPr/>
          <p:nvPr/>
        </p:nvCxnSpPr>
        <p:spPr>
          <a:xfrm>
            <a:off x="8376689" y="556535"/>
            <a:ext cx="3111909" cy="0"/>
          </a:xfrm>
          <a:prstGeom prst="line">
            <a:avLst/>
          </a:prstGeom>
          <a:ln w="28575">
            <a:solidFill>
              <a:schemeClr val="accent1">
                <a:lumMod val="25000"/>
                <a:lumOff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8189783" y="3180109"/>
            <a:ext cx="3111909" cy="0"/>
          </a:xfrm>
          <a:prstGeom prst="line">
            <a:avLst/>
          </a:prstGeom>
          <a:ln w="28575">
            <a:solidFill>
              <a:schemeClr val="accent1">
                <a:lumMod val="25000"/>
                <a:lumOff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ángulo 32"/>
          <p:cNvSpPr/>
          <p:nvPr/>
        </p:nvSpPr>
        <p:spPr>
          <a:xfrm>
            <a:off x="7893629" y="4904960"/>
            <a:ext cx="10775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ES" sz="11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Palma Areca</a:t>
            </a:r>
            <a:endParaRPr lang="es-ES" sz="1100" b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9272586" y="6384902"/>
            <a:ext cx="9462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11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Calotropis </a:t>
            </a:r>
            <a:endParaRPr lang="es-ES" sz="11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 fontAlgn="b"/>
            <a:r>
              <a:rPr lang="es-ES" sz="11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Procera</a:t>
            </a:r>
            <a:endParaRPr lang="es-ES" sz="11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10470908" y="4908311"/>
            <a:ext cx="12899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11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Yucca Aloifolia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9480279" y="4904960"/>
            <a:ext cx="5309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ES" sz="11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Ixora</a:t>
            </a:r>
            <a:endParaRPr lang="es-ES" sz="1100" b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372" y="5421316"/>
            <a:ext cx="1120102" cy="112010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752" y="5464433"/>
            <a:ext cx="1052535" cy="105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86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242" y="4187945"/>
            <a:ext cx="2309758" cy="2309758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3159911" y="1008143"/>
            <a:ext cx="8229600" cy="64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4878720" y="432656"/>
            <a:ext cx="6386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2">
                    <a:lumMod val="50000"/>
                  </a:schemeClr>
                </a:solidFill>
              </a:rPr>
              <a:t>CONSERVACIÓN DE RECURSOS	</a:t>
            </a:r>
          </a:p>
          <a:p>
            <a:endParaRPr lang="es-E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46321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4691493-DC0A-C8DB-D18A-0865669E24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023"/>
          <a:stretch/>
        </p:blipFill>
        <p:spPr>
          <a:xfrm>
            <a:off x="152495" y="1297443"/>
            <a:ext cx="2036992" cy="1945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18D5B5E-DF12-B0C2-39BE-EBB99C18EF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90" t="24541" r="20458" b="30367"/>
          <a:stretch/>
        </p:blipFill>
        <p:spPr>
          <a:xfrm>
            <a:off x="2409206" y="1297443"/>
            <a:ext cx="2003176" cy="1963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DBC16D9-CA56-DE98-78CB-2703784001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5" t="16502" r="12385" b="11419"/>
          <a:stretch/>
        </p:blipFill>
        <p:spPr>
          <a:xfrm>
            <a:off x="1170990" y="3872624"/>
            <a:ext cx="1940848" cy="2203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51386"/>
              </p:ext>
            </p:extLst>
          </p:nvPr>
        </p:nvGraphicFramePr>
        <p:xfrm>
          <a:off x="5577339" y="2497589"/>
          <a:ext cx="5688229" cy="5975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6499">
                  <a:extLst>
                    <a:ext uri="{9D8B030D-6E8A-4147-A177-3AD203B41FA5}">
                      <a16:colId xmlns:a16="http://schemas.microsoft.com/office/drawing/2014/main" val="3471707801"/>
                    </a:ext>
                  </a:extLst>
                </a:gridCol>
                <a:gridCol w="723359">
                  <a:extLst>
                    <a:ext uri="{9D8B030D-6E8A-4147-A177-3AD203B41FA5}">
                      <a16:colId xmlns:a16="http://schemas.microsoft.com/office/drawing/2014/main" val="4289493381"/>
                    </a:ext>
                  </a:extLst>
                </a:gridCol>
                <a:gridCol w="772678">
                  <a:extLst>
                    <a:ext uri="{9D8B030D-6E8A-4147-A177-3AD203B41FA5}">
                      <a16:colId xmlns:a16="http://schemas.microsoft.com/office/drawing/2014/main" val="2824562320"/>
                    </a:ext>
                  </a:extLst>
                </a:gridCol>
                <a:gridCol w="767198">
                  <a:extLst>
                    <a:ext uri="{9D8B030D-6E8A-4147-A177-3AD203B41FA5}">
                      <a16:colId xmlns:a16="http://schemas.microsoft.com/office/drawing/2014/main" val="407343888"/>
                    </a:ext>
                  </a:extLst>
                </a:gridCol>
                <a:gridCol w="799223">
                  <a:extLst>
                    <a:ext uri="{9D8B030D-6E8A-4147-A177-3AD203B41FA5}">
                      <a16:colId xmlns:a16="http://schemas.microsoft.com/office/drawing/2014/main" val="1893633997"/>
                    </a:ext>
                  </a:extLst>
                </a:gridCol>
                <a:gridCol w="926431">
                  <a:extLst>
                    <a:ext uri="{9D8B030D-6E8A-4147-A177-3AD203B41FA5}">
                      <a16:colId xmlns:a16="http://schemas.microsoft.com/office/drawing/2014/main" val="1788448857"/>
                    </a:ext>
                  </a:extLst>
                </a:gridCol>
                <a:gridCol w="271803">
                  <a:extLst>
                    <a:ext uri="{9D8B030D-6E8A-4147-A177-3AD203B41FA5}">
                      <a16:colId xmlns:a16="http://schemas.microsoft.com/office/drawing/2014/main" val="27254730"/>
                    </a:ext>
                  </a:extLst>
                </a:gridCol>
                <a:gridCol w="811038">
                  <a:extLst>
                    <a:ext uri="{9D8B030D-6E8A-4147-A177-3AD203B41FA5}">
                      <a16:colId xmlns:a16="http://schemas.microsoft.com/office/drawing/2014/main" val="4155922821"/>
                    </a:ext>
                  </a:extLst>
                </a:gridCol>
              </a:tblGrid>
              <a:tr h="21656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Consumo de Agua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litros/persona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3024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 </a:t>
                      </a:r>
                      <a:r>
                        <a:rPr lang="es-ES" sz="1000" b="1" u="none" strike="noStrike" dirty="0" smtClean="0">
                          <a:effectLst/>
                        </a:rPr>
                        <a:t>2.1.1. 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Agua </a:t>
                      </a:r>
                      <a:r>
                        <a:rPr lang="es-ES" sz="1000" b="1" u="none" strike="noStrike" dirty="0">
                          <a:effectLst/>
                        </a:rPr>
                        <a:t>Potable (acta para el consumo humano)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3446,428571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 err="1">
                          <a:effectLst/>
                        </a:rPr>
                        <a:t>lts</a:t>
                      </a:r>
                      <a:r>
                        <a:rPr lang="es-ES" sz="1000" u="none" strike="noStrike" dirty="0">
                          <a:effectLst/>
                        </a:rPr>
                        <a:t>/estudiantes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0091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206796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208974"/>
              </p:ext>
            </p:extLst>
          </p:nvPr>
        </p:nvGraphicFramePr>
        <p:xfrm>
          <a:off x="5577337" y="3378140"/>
          <a:ext cx="5688230" cy="720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3487">
                  <a:extLst>
                    <a:ext uri="{9D8B030D-6E8A-4147-A177-3AD203B41FA5}">
                      <a16:colId xmlns:a16="http://schemas.microsoft.com/office/drawing/2014/main" val="1350216334"/>
                    </a:ext>
                  </a:extLst>
                </a:gridCol>
                <a:gridCol w="670188">
                  <a:extLst>
                    <a:ext uri="{9D8B030D-6E8A-4147-A177-3AD203B41FA5}">
                      <a16:colId xmlns:a16="http://schemas.microsoft.com/office/drawing/2014/main" val="2563575150"/>
                    </a:ext>
                  </a:extLst>
                </a:gridCol>
                <a:gridCol w="306372">
                  <a:extLst>
                    <a:ext uri="{9D8B030D-6E8A-4147-A177-3AD203B41FA5}">
                      <a16:colId xmlns:a16="http://schemas.microsoft.com/office/drawing/2014/main" val="1754429089"/>
                    </a:ext>
                  </a:extLst>
                </a:gridCol>
                <a:gridCol w="698911">
                  <a:extLst>
                    <a:ext uri="{9D8B030D-6E8A-4147-A177-3AD203B41FA5}">
                      <a16:colId xmlns:a16="http://schemas.microsoft.com/office/drawing/2014/main" val="3050904851"/>
                    </a:ext>
                  </a:extLst>
                </a:gridCol>
                <a:gridCol w="852097">
                  <a:extLst>
                    <a:ext uri="{9D8B030D-6E8A-4147-A177-3AD203B41FA5}">
                      <a16:colId xmlns:a16="http://schemas.microsoft.com/office/drawing/2014/main" val="1046229586"/>
                    </a:ext>
                  </a:extLst>
                </a:gridCol>
                <a:gridCol w="947838">
                  <a:extLst>
                    <a:ext uri="{9D8B030D-6E8A-4147-A177-3AD203B41FA5}">
                      <a16:colId xmlns:a16="http://schemas.microsoft.com/office/drawing/2014/main" val="895750798"/>
                    </a:ext>
                  </a:extLst>
                </a:gridCol>
                <a:gridCol w="689337">
                  <a:extLst>
                    <a:ext uri="{9D8B030D-6E8A-4147-A177-3AD203B41FA5}">
                      <a16:colId xmlns:a16="http://schemas.microsoft.com/office/drawing/2014/main" val="1539556781"/>
                    </a:ext>
                  </a:extLst>
                </a:gridCol>
              </a:tblGrid>
              <a:tr h="83037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2.1.2. Agua para Riego 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8" marR="8248" marT="8248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8" marR="8248" marT="8248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8" marR="8248" marT="8248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8" marR="8248" marT="8248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8" marR="8248" marT="8248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8" marR="8248" marT="8248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8" marR="8248" marT="8248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825605"/>
                  </a:ext>
                </a:extLst>
              </a:tr>
              <a:tr h="560264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8" marR="8248" marT="8248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 err="1">
                          <a:effectLst/>
                        </a:rPr>
                        <a:t>Cant</a:t>
                      </a:r>
                      <a:r>
                        <a:rPr lang="es-ES" sz="1000" u="none" strike="noStrike" dirty="0">
                          <a:effectLst/>
                        </a:rPr>
                        <a:t>. De Salidas de agua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8" marR="8248" marT="8248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7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8" marR="8248" marT="8248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</a:rPr>
                        <a:t>Caudal </a:t>
                      </a:r>
                      <a:br>
                        <a:rPr lang="es-ES" sz="1000" u="none" strike="noStrike" dirty="0">
                          <a:effectLst/>
                        </a:rPr>
                      </a:br>
                      <a:r>
                        <a:rPr lang="es-ES" sz="1000" u="none" strike="noStrike" dirty="0">
                          <a:effectLst/>
                        </a:rPr>
                        <a:t>litros/</a:t>
                      </a:r>
                      <a:r>
                        <a:rPr lang="es-ES" sz="1000" u="none" strike="noStrike" dirty="0" err="1">
                          <a:effectLst/>
                        </a:rPr>
                        <a:t>seg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8" marR="8248" marT="8248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0,02140411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8" marR="8248" marT="8248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Area de riego:</a:t>
                      </a:r>
                      <a:br>
                        <a:rPr lang="es-ES" sz="1000" u="none" strike="noStrike">
                          <a:effectLst/>
                        </a:rPr>
                      </a:br>
                      <a:r>
                        <a:rPr lang="es-ES" sz="1000" u="none" strike="noStrike">
                          <a:effectLst/>
                        </a:rPr>
                        <a:t>m2 a regar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8" marR="8248" marT="8248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0,5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8" marR="8248" marT="8248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086732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229559"/>
              </p:ext>
            </p:extLst>
          </p:nvPr>
        </p:nvGraphicFramePr>
        <p:xfrm>
          <a:off x="5577339" y="4332192"/>
          <a:ext cx="5688227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7557">
                  <a:extLst>
                    <a:ext uri="{9D8B030D-6E8A-4147-A177-3AD203B41FA5}">
                      <a16:colId xmlns:a16="http://schemas.microsoft.com/office/drawing/2014/main" val="2211402915"/>
                    </a:ext>
                  </a:extLst>
                </a:gridCol>
                <a:gridCol w="1110597">
                  <a:extLst>
                    <a:ext uri="{9D8B030D-6E8A-4147-A177-3AD203B41FA5}">
                      <a16:colId xmlns:a16="http://schemas.microsoft.com/office/drawing/2014/main" val="2219233742"/>
                    </a:ext>
                  </a:extLst>
                </a:gridCol>
                <a:gridCol w="373391">
                  <a:extLst>
                    <a:ext uri="{9D8B030D-6E8A-4147-A177-3AD203B41FA5}">
                      <a16:colId xmlns:a16="http://schemas.microsoft.com/office/drawing/2014/main" val="4084531075"/>
                    </a:ext>
                  </a:extLst>
                </a:gridCol>
                <a:gridCol w="938263">
                  <a:extLst>
                    <a:ext uri="{9D8B030D-6E8A-4147-A177-3AD203B41FA5}">
                      <a16:colId xmlns:a16="http://schemas.microsoft.com/office/drawing/2014/main" val="4065530235"/>
                    </a:ext>
                  </a:extLst>
                </a:gridCol>
                <a:gridCol w="440409">
                  <a:extLst>
                    <a:ext uri="{9D8B030D-6E8A-4147-A177-3AD203B41FA5}">
                      <a16:colId xmlns:a16="http://schemas.microsoft.com/office/drawing/2014/main" val="2132215581"/>
                    </a:ext>
                  </a:extLst>
                </a:gridCol>
                <a:gridCol w="765929">
                  <a:extLst>
                    <a:ext uri="{9D8B030D-6E8A-4147-A177-3AD203B41FA5}">
                      <a16:colId xmlns:a16="http://schemas.microsoft.com/office/drawing/2014/main" val="2256502235"/>
                    </a:ext>
                  </a:extLst>
                </a:gridCol>
                <a:gridCol w="545725">
                  <a:extLst>
                    <a:ext uri="{9D8B030D-6E8A-4147-A177-3AD203B41FA5}">
                      <a16:colId xmlns:a16="http://schemas.microsoft.com/office/drawing/2014/main" val="1236245343"/>
                    </a:ext>
                  </a:extLst>
                </a:gridCol>
                <a:gridCol w="756356">
                  <a:extLst>
                    <a:ext uri="{9D8B030D-6E8A-4147-A177-3AD203B41FA5}">
                      <a16:colId xmlns:a16="http://schemas.microsoft.com/office/drawing/2014/main" val="3470210985"/>
                    </a:ext>
                  </a:extLst>
                </a:gridCol>
              </a:tblGrid>
              <a:tr h="295275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 2.1.3 </a:t>
                      </a:r>
                      <a:r>
                        <a:rPr lang="es-ES" sz="1000" b="1" u="none" strike="noStrike" dirty="0">
                          <a:effectLst/>
                        </a:rPr>
                        <a:t>Agua para baños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Inodoros</a:t>
                      </a:r>
                      <a:br>
                        <a:rPr lang="es-ES" sz="1000" u="none" strike="noStrike">
                          <a:effectLst/>
                        </a:rPr>
                      </a:br>
                      <a:r>
                        <a:rPr lang="es-ES" sz="1000" u="none" strike="noStrike">
                          <a:effectLst/>
                        </a:rPr>
                        <a:t>litros/descarga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 err="1">
                          <a:effectLst/>
                        </a:rPr>
                        <a:t>cant</a:t>
                      </a:r>
                      <a:r>
                        <a:rPr lang="es-ES" sz="1000" u="none" strike="noStrike" dirty="0">
                          <a:effectLst/>
                        </a:rPr>
                        <a:t>. Inodoros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18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usuarios/dia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1930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consumo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55328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Lavamanos</a:t>
                      </a:r>
                      <a:br>
                        <a:rPr lang="es-ES" sz="1000" u="none" strike="noStrike">
                          <a:effectLst/>
                        </a:rPr>
                      </a:br>
                      <a:r>
                        <a:rPr lang="es-ES" sz="1000" u="none" strike="noStrike">
                          <a:effectLst/>
                        </a:rPr>
                        <a:t>litros/descarga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5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 err="1">
                          <a:effectLst/>
                        </a:rPr>
                        <a:t>cant</a:t>
                      </a:r>
                      <a:r>
                        <a:rPr lang="es-ES" sz="1000" u="none" strike="noStrike" dirty="0">
                          <a:effectLst/>
                        </a:rPr>
                        <a:t>. De lavamanos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22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</a:rPr>
                        <a:t>usuarios/</a:t>
                      </a:r>
                      <a:r>
                        <a:rPr lang="es-ES" sz="1000" u="none" strike="noStrike" dirty="0" err="1">
                          <a:effectLst/>
                        </a:rPr>
                        <a:t>dia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1930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</a:rPr>
                        <a:t>consumo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942286"/>
                  </a:ext>
                </a:extLst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7034390" y="1780854"/>
            <a:ext cx="2744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2">
                    <a:lumMod val="75000"/>
                  </a:schemeClr>
                </a:solidFill>
              </a:rPr>
              <a:t>CONSUMO DE AGUA</a:t>
            </a:r>
            <a:endParaRPr lang="es-E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6859844" y="2189821"/>
            <a:ext cx="3111909" cy="0"/>
          </a:xfrm>
          <a:prstGeom prst="line">
            <a:avLst/>
          </a:prstGeom>
          <a:ln w="38100">
            <a:solidFill>
              <a:schemeClr val="accent1">
                <a:lumMod val="25000"/>
                <a:lumOff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10" y="194939"/>
            <a:ext cx="2244959" cy="224495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01" y="4960842"/>
            <a:ext cx="1860921" cy="1860921"/>
          </a:xfrm>
          <a:prstGeom prst="rect">
            <a:avLst/>
          </a:prstGeom>
        </p:spPr>
      </p:pic>
      <p:cxnSp>
        <p:nvCxnSpPr>
          <p:cNvPr id="18" name="Conector recto 17"/>
          <p:cNvCxnSpPr/>
          <p:nvPr/>
        </p:nvCxnSpPr>
        <p:spPr>
          <a:xfrm>
            <a:off x="668312" y="685885"/>
            <a:ext cx="3111909" cy="0"/>
          </a:xfrm>
          <a:prstGeom prst="line">
            <a:avLst/>
          </a:prstGeom>
          <a:ln w="28575">
            <a:solidFill>
              <a:schemeClr val="accent1">
                <a:lumMod val="25000"/>
                <a:lumOff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513598" y="3280738"/>
            <a:ext cx="1314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E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Bebederos </a:t>
            </a:r>
            <a:endParaRPr lang="es-ES" sz="1600" b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953779" y="3378140"/>
            <a:ext cx="9140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E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Tubería</a:t>
            </a:r>
            <a:endParaRPr lang="es-ES" sz="1600" b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691611" y="6159149"/>
            <a:ext cx="899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E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Baños  </a:t>
            </a:r>
            <a:endParaRPr lang="es-ES" sz="1600" b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569761" y="198528"/>
            <a:ext cx="1309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F</a:t>
            </a: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OTOS</a:t>
            </a:r>
            <a:endParaRPr lang="es-ES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337" y="1324610"/>
            <a:ext cx="1063430" cy="106343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15" y="5182541"/>
            <a:ext cx="893313" cy="89331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4" y="5182541"/>
            <a:ext cx="893313" cy="89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4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084876" y="1014848"/>
            <a:ext cx="8229600" cy="64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173051" y="442027"/>
            <a:ext cx="6386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2">
                    <a:lumMod val="50000"/>
                  </a:schemeClr>
                </a:solidFill>
              </a:rPr>
              <a:t>CONSERVACIÓN DE RECURSOS	</a:t>
            </a:r>
          </a:p>
          <a:p>
            <a:endParaRPr lang="es-E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559899" y="0"/>
            <a:ext cx="46321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2289088" y="1620434"/>
            <a:ext cx="310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2">
                    <a:lumMod val="75000"/>
                  </a:schemeClr>
                </a:solidFill>
              </a:rPr>
              <a:t>CONSUMO DE </a:t>
            </a:r>
            <a:r>
              <a:rPr lang="es-ES" sz="2000" b="1" dirty="0" smtClean="0">
                <a:solidFill>
                  <a:schemeClr val="bg2">
                    <a:lumMod val="75000"/>
                  </a:schemeClr>
                </a:solidFill>
              </a:rPr>
              <a:t>ENERGÍA</a:t>
            </a:r>
            <a:endParaRPr lang="es-E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7" name="Conector recto 16"/>
          <p:cNvCxnSpPr/>
          <p:nvPr/>
        </p:nvCxnSpPr>
        <p:spPr>
          <a:xfrm>
            <a:off x="2289088" y="2020544"/>
            <a:ext cx="3111909" cy="0"/>
          </a:xfrm>
          <a:prstGeom prst="line">
            <a:avLst/>
          </a:prstGeom>
          <a:ln w="38100">
            <a:solidFill>
              <a:schemeClr val="bg2">
                <a:lumMod val="20000"/>
                <a:lumOff val="8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087034"/>
              </p:ext>
            </p:extLst>
          </p:nvPr>
        </p:nvGraphicFramePr>
        <p:xfrm>
          <a:off x="545195" y="3320786"/>
          <a:ext cx="6592438" cy="2093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263">
                  <a:extLst>
                    <a:ext uri="{9D8B030D-6E8A-4147-A177-3AD203B41FA5}">
                      <a16:colId xmlns:a16="http://schemas.microsoft.com/office/drawing/2014/main" val="2174751726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405791546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340477931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4171145649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50688022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1102659526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1189561829"/>
                    </a:ext>
                  </a:extLst>
                </a:gridCol>
              </a:tblGrid>
              <a:tr h="30608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equipo 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err="1">
                          <a:effectLst/>
                        </a:rPr>
                        <a:t>cant</a:t>
                      </a:r>
                      <a:r>
                        <a:rPr lang="es-ES" sz="1000" b="1" u="none" strike="noStrike" dirty="0">
                          <a:effectLst/>
                        </a:rPr>
                        <a:t>. Total 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err="1">
                          <a:effectLst/>
                        </a:rPr>
                        <a:t>cant</a:t>
                      </a:r>
                      <a:r>
                        <a:rPr lang="es-ES" sz="1000" b="1" u="none" strike="noStrike" dirty="0">
                          <a:effectLst/>
                        </a:rPr>
                        <a:t>. Funcionando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err="1">
                          <a:effectLst/>
                        </a:rPr>
                        <a:t>cant</a:t>
                      </a:r>
                      <a:r>
                        <a:rPr lang="es-ES" sz="1000" b="1" u="none" strike="noStrike" dirty="0">
                          <a:effectLst/>
                        </a:rPr>
                        <a:t>. </a:t>
                      </a:r>
                      <a:r>
                        <a:rPr lang="es-ES" sz="1000" b="1" u="none" strike="noStrike" dirty="0" err="1">
                          <a:effectLst/>
                        </a:rPr>
                        <a:t>Fun</a:t>
                      </a:r>
                      <a:r>
                        <a:rPr lang="es-ES" sz="1000" b="1" u="none" strike="noStrike" dirty="0">
                          <a:effectLst/>
                        </a:rPr>
                        <a:t>/ consumo por hora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consumo/</a:t>
                      </a:r>
                      <a:r>
                        <a:rPr lang="es-ES" sz="1000" b="1" u="none" strike="noStrike" dirty="0" err="1">
                          <a:effectLst/>
                        </a:rPr>
                        <a:t>dia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consumo/mes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unidad 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681583"/>
                  </a:ext>
                </a:extLst>
              </a:tr>
              <a:tr h="16911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</a:rPr>
                        <a:t>luminarias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138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110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6600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52800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1267200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vatios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915656"/>
                  </a:ext>
                </a:extLst>
              </a:tr>
              <a:tr h="16911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</a:rPr>
                        <a:t>impresoras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4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8800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70400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1689600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vatios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39012"/>
                  </a:ext>
                </a:extLst>
              </a:tr>
              <a:tr h="16911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</a:rPr>
                        <a:t>aire acondicionado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52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14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21000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168000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4032000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vatios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781777"/>
                  </a:ext>
                </a:extLst>
              </a:tr>
              <a:tr h="16911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</a:rPr>
                        <a:t>monitores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55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55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1650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13200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316800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vatios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881749"/>
                  </a:ext>
                </a:extLst>
              </a:tr>
              <a:tr h="16911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CPU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55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55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9350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74800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1795200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vatios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669413"/>
                  </a:ext>
                </a:extLst>
              </a:tr>
              <a:tr h="16911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</a:rPr>
                        <a:t>Teclado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55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55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27,5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220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5280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vatios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716831"/>
                  </a:ext>
                </a:extLst>
              </a:tr>
              <a:tr h="16911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 err="1" smtClean="0">
                          <a:effectLst/>
                        </a:rPr>
                        <a:t>Raton</a:t>
                      </a:r>
                      <a:r>
                        <a:rPr lang="es-ES" sz="1000" u="none" strike="noStrike" dirty="0" smtClean="0">
                          <a:effectLst/>
                        </a:rPr>
                        <a:t>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55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55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88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2112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vatios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475156"/>
                  </a:ext>
                </a:extLst>
              </a:tr>
              <a:tr h="16911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 smtClean="0">
                          <a:effectLst/>
                        </a:rPr>
                        <a:t>Cafetera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3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1800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14400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345600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vatios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572712"/>
                  </a:ext>
                </a:extLst>
              </a:tr>
              <a:tr h="16911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8455" marR="8455" marT="845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041387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932929"/>
              </p:ext>
            </p:extLst>
          </p:nvPr>
        </p:nvGraphicFramePr>
        <p:xfrm>
          <a:off x="1015664" y="2597153"/>
          <a:ext cx="5651499" cy="504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4777">
                  <a:extLst>
                    <a:ext uri="{9D8B030D-6E8A-4147-A177-3AD203B41FA5}">
                      <a16:colId xmlns:a16="http://schemas.microsoft.com/office/drawing/2014/main" val="3970653203"/>
                    </a:ext>
                  </a:extLst>
                </a:gridCol>
                <a:gridCol w="1734524">
                  <a:extLst>
                    <a:ext uri="{9D8B030D-6E8A-4147-A177-3AD203B41FA5}">
                      <a16:colId xmlns:a16="http://schemas.microsoft.com/office/drawing/2014/main" val="4160891553"/>
                    </a:ext>
                  </a:extLst>
                </a:gridCol>
                <a:gridCol w="1648751">
                  <a:extLst>
                    <a:ext uri="{9D8B030D-6E8A-4147-A177-3AD203B41FA5}">
                      <a16:colId xmlns:a16="http://schemas.microsoft.com/office/drawing/2014/main" val="1004606526"/>
                    </a:ext>
                  </a:extLst>
                </a:gridCol>
                <a:gridCol w="791019">
                  <a:extLst>
                    <a:ext uri="{9D8B030D-6E8A-4147-A177-3AD203B41FA5}">
                      <a16:colId xmlns:a16="http://schemas.microsoft.com/office/drawing/2014/main" val="1138984824"/>
                    </a:ext>
                  </a:extLst>
                </a:gridCol>
                <a:gridCol w="762428">
                  <a:extLst>
                    <a:ext uri="{9D8B030D-6E8A-4147-A177-3AD203B41FA5}">
                      <a16:colId xmlns:a16="http://schemas.microsoft.com/office/drawing/2014/main" val="1078314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2.2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Consumo de </a:t>
                      </a:r>
                      <a:r>
                        <a:rPr lang="es-ES" sz="1000" b="1" u="none" strike="noStrike" dirty="0" err="1">
                          <a:effectLst/>
                        </a:rPr>
                        <a:t>Energia</a:t>
                      </a:r>
                      <a:r>
                        <a:rPr lang="es-ES" sz="1000" b="1" u="none" strike="noStrike" dirty="0">
                          <a:effectLst/>
                        </a:rPr>
                        <a:t> </a:t>
                      </a:r>
                      <a:r>
                        <a:rPr lang="es-ES" sz="1000" b="1" u="none" strike="noStrike" dirty="0" err="1">
                          <a:effectLst/>
                        </a:rPr>
                        <a:t>Eléc</a:t>
                      </a:r>
                      <a:r>
                        <a:rPr lang="es-ES" sz="1000" b="1" u="none" strike="noStrike" dirty="0">
                          <a:effectLst/>
                        </a:rPr>
                        <a:t>. mensual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9633792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unidad 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vatios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7096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consumo mensual 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9633,792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unidad 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 err="1">
                          <a:effectLst/>
                        </a:rPr>
                        <a:t>kw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216437"/>
                  </a:ext>
                </a:extLst>
              </a:tr>
            </a:tbl>
          </a:graphicData>
        </a:graphic>
      </p:graphicFrame>
      <p:pic>
        <p:nvPicPr>
          <p:cNvPr id="18" name="Imagen 17">
            <a:extLst>
              <a:ext uri="{FF2B5EF4-FFF2-40B4-BE49-F238E27FC236}">
                <a16:creationId xmlns:a16="http://schemas.microsoft.com/office/drawing/2014/main" id="{48552B42-E98C-F948-D11B-18376B9C35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3" t="16848" r="17235" b="25168"/>
          <a:stretch/>
        </p:blipFill>
        <p:spPr>
          <a:xfrm>
            <a:off x="7933130" y="1652064"/>
            <a:ext cx="1930750" cy="2327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8AA3D55-BAFB-8867-B30B-AFB741F15C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5" t="14811" r="6582" b="20141"/>
          <a:stretch/>
        </p:blipFill>
        <p:spPr>
          <a:xfrm>
            <a:off x="10087209" y="1759787"/>
            <a:ext cx="1935573" cy="2179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16" y="266626"/>
            <a:ext cx="1877273" cy="1877273"/>
          </a:xfrm>
          <a:prstGeom prst="rect">
            <a:avLst/>
          </a:prstGeom>
        </p:spPr>
      </p:pic>
      <p:cxnSp>
        <p:nvCxnSpPr>
          <p:cNvPr id="13" name="Conector recto 12"/>
          <p:cNvCxnSpPr/>
          <p:nvPr/>
        </p:nvCxnSpPr>
        <p:spPr>
          <a:xfrm>
            <a:off x="8550789" y="1002630"/>
            <a:ext cx="3111909" cy="0"/>
          </a:xfrm>
          <a:prstGeom prst="line">
            <a:avLst/>
          </a:prstGeom>
          <a:ln w="28575">
            <a:solidFill>
              <a:schemeClr val="accent1">
                <a:lumMod val="25000"/>
                <a:lumOff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9452238" y="515273"/>
            <a:ext cx="1309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F</a:t>
            </a: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OTOS</a:t>
            </a:r>
            <a:endParaRPr lang="es-ES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8552518" y="4198036"/>
            <a:ext cx="731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E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Aires </a:t>
            </a:r>
            <a:endParaRPr lang="es-ES" sz="1600" b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0505162" y="4198036"/>
            <a:ext cx="1241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E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Luminarias</a:t>
            </a:r>
            <a:endParaRPr lang="es-ES" sz="1600" b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517" y="5545148"/>
            <a:ext cx="1177792" cy="11777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491" y="4629434"/>
            <a:ext cx="2124502" cy="212450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302" y="1050694"/>
            <a:ext cx="1493321" cy="149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9813">
            <a:off x="9846539" y="4243069"/>
            <a:ext cx="1862131" cy="18621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017">
            <a:off x="144684" y="4710309"/>
            <a:ext cx="1571821" cy="1571821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1981200" y="1017431"/>
            <a:ext cx="8229600" cy="64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902576" y="432656"/>
            <a:ext cx="6386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2">
                    <a:lumMod val="50000"/>
                  </a:schemeClr>
                </a:solidFill>
              </a:rPr>
              <a:t>CONSERVACIÓN DE RECURSOS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351983" y="1789711"/>
            <a:ext cx="3488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2">
                    <a:lumMod val="75000"/>
                  </a:schemeClr>
                </a:solidFill>
              </a:rPr>
              <a:t>CONSUMO DE MATERIALES</a:t>
            </a:r>
            <a:endParaRPr lang="es-E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4540046" y="2189821"/>
            <a:ext cx="3111909" cy="0"/>
          </a:xfrm>
          <a:prstGeom prst="line">
            <a:avLst/>
          </a:prstGeom>
          <a:ln w="28575">
            <a:solidFill>
              <a:schemeClr val="bg2">
                <a:lumMod val="20000"/>
                <a:lumOff val="8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141790"/>
              </p:ext>
            </p:extLst>
          </p:nvPr>
        </p:nvGraphicFramePr>
        <p:xfrm>
          <a:off x="1536210" y="2891113"/>
          <a:ext cx="2380841" cy="2697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8454">
                  <a:extLst>
                    <a:ext uri="{9D8B030D-6E8A-4147-A177-3AD203B41FA5}">
                      <a16:colId xmlns:a16="http://schemas.microsoft.com/office/drawing/2014/main" val="686735118"/>
                    </a:ext>
                  </a:extLst>
                </a:gridCol>
                <a:gridCol w="962387">
                  <a:extLst>
                    <a:ext uri="{9D8B030D-6E8A-4147-A177-3AD203B41FA5}">
                      <a16:colId xmlns:a16="http://schemas.microsoft.com/office/drawing/2014/main" val="275910488"/>
                    </a:ext>
                  </a:extLst>
                </a:gridCol>
              </a:tblGrid>
              <a:tr h="1079150">
                <a:tc gridSpan="2"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dirty="0" smtClean="0">
                          <a:effectLst/>
                        </a:rPr>
                        <a:t>2.3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s-ES" sz="1200" b="1" u="none" strike="noStrike" dirty="0" smtClean="0">
                          <a:effectLst/>
                        </a:rPr>
                        <a:t>Consumo </a:t>
                      </a:r>
                      <a:r>
                        <a:rPr lang="es-ES" sz="1200" b="1" u="none" strike="noStrike" dirty="0">
                          <a:effectLst/>
                        </a:rPr>
                        <a:t>de Materiales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136354"/>
                  </a:ext>
                </a:extLst>
              </a:tr>
              <a:tr h="26978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2.3.1. Papel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887776"/>
                  </a:ext>
                </a:extLst>
              </a:tr>
              <a:tr h="26978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2.3.2. Boligrafos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596095"/>
                  </a:ext>
                </a:extLst>
              </a:tr>
              <a:tr h="26978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2.3.3. Lapices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39914"/>
                  </a:ext>
                </a:extLst>
              </a:tr>
              <a:tr h="26978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2.3.4. Marcadores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826394"/>
                  </a:ext>
                </a:extLst>
              </a:tr>
              <a:tr h="26978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2.3.5. cartulina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86512"/>
                  </a:ext>
                </a:extLst>
              </a:tr>
              <a:tr h="26978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2.3.6 carpetas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992905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645920"/>
              </p:ext>
            </p:extLst>
          </p:nvPr>
        </p:nvGraphicFramePr>
        <p:xfrm>
          <a:off x="4286254" y="2891113"/>
          <a:ext cx="6036840" cy="2697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7487">
                  <a:extLst>
                    <a:ext uri="{9D8B030D-6E8A-4147-A177-3AD203B41FA5}">
                      <a16:colId xmlns:a16="http://schemas.microsoft.com/office/drawing/2014/main" val="1234764065"/>
                    </a:ext>
                  </a:extLst>
                </a:gridCol>
                <a:gridCol w="1484593">
                  <a:extLst>
                    <a:ext uri="{9D8B030D-6E8A-4147-A177-3AD203B41FA5}">
                      <a16:colId xmlns:a16="http://schemas.microsoft.com/office/drawing/2014/main" val="3273305326"/>
                    </a:ext>
                  </a:extLst>
                </a:gridCol>
                <a:gridCol w="462660">
                  <a:extLst>
                    <a:ext uri="{9D8B030D-6E8A-4147-A177-3AD203B41FA5}">
                      <a16:colId xmlns:a16="http://schemas.microsoft.com/office/drawing/2014/main" val="1240811559"/>
                    </a:ext>
                  </a:extLst>
                </a:gridCol>
                <a:gridCol w="1005873">
                  <a:extLst>
                    <a:ext uri="{9D8B030D-6E8A-4147-A177-3AD203B41FA5}">
                      <a16:colId xmlns:a16="http://schemas.microsoft.com/office/drawing/2014/main" val="3391747857"/>
                    </a:ext>
                  </a:extLst>
                </a:gridCol>
                <a:gridCol w="1686227">
                  <a:extLst>
                    <a:ext uri="{9D8B030D-6E8A-4147-A177-3AD203B41FA5}">
                      <a16:colId xmlns:a16="http://schemas.microsoft.com/office/drawing/2014/main" val="3633778353"/>
                    </a:ext>
                  </a:extLst>
                </a:gridCol>
              </a:tblGrid>
              <a:tr h="1079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Consumo calculado:</a:t>
                      </a:r>
                      <a:br>
                        <a:rPr lang="es-ES" sz="1200" b="1" u="none" strike="noStrike" dirty="0">
                          <a:effectLst/>
                        </a:rPr>
                      </a:br>
                      <a:r>
                        <a:rPr lang="es-ES" sz="1200" b="1" u="none" strike="noStrike" dirty="0">
                          <a:effectLst/>
                        </a:rPr>
                        <a:t>Kg/</a:t>
                      </a:r>
                      <a:r>
                        <a:rPr lang="es-ES" sz="1200" b="1" u="none" strike="noStrike" dirty="0" err="1">
                          <a:effectLst/>
                        </a:rPr>
                        <a:t>dia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Según </a:t>
                      </a:r>
                      <a:br>
                        <a:rPr lang="es-ES" sz="1200" b="1" u="none" strike="noStrike" dirty="0">
                          <a:effectLst/>
                        </a:rPr>
                      </a:br>
                      <a:r>
                        <a:rPr lang="es-ES" sz="1200" b="1" u="none" strike="noStrike" dirty="0">
                          <a:effectLst/>
                        </a:rPr>
                        <a:t>Norma</a:t>
                      </a:r>
                      <a:br>
                        <a:rPr lang="es-ES" sz="1200" b="1" u="none" strike="noStrike" dirty="0">
                          <a:effectLst/>
                        </a:rPr>
                      </a:br>
                      <a:r>
                        <a:rPr lang="es-ES" sz="1200" b="1" u="none" strike="noStrike" dirty="0">
                          <a:effectLst/>
                        </a:rPr>
                        <a:t>(Consumo calculado - 5%)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Estimado de </a:t>
                      </a:r>
                      <a:br>
                        <a:rPr lang="es-ES" sz="1200" b="1" u="none" strike="noStrike" dirty="0">
                          <a:effectLst/>
                        </a:rPr>
                      </a:br>
                      <a:r>
                        <a:rPr lang="es-ES" sz="1200" b="1" u="none" strike="noStrike" dirty="0">
                          <a:effectLst/>
                        </a:rPr>
                        <a:t>Kg/persona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Según </a:t>
                      </a:r>
                      <a:br>
                        <a:rPr lang="es-ES" sz="1200" b="1" u="none" strike="noStrike" dirty="0">
                          <a:effectLst/>
                        </a:rPr>
                      </a:br>
                      <a:r>
                        <a:rPr lang="es-ES" sz="1200" b="1" u="none" strike="noStrike" dirty="0">
                          <a:effectLst/>
                        </a:rPr>
                        <a:t>Norma</a:t>
                      </a:r>
                      <a:br>
                        <a:rPr lang="es-ES" sz="1200" b="1" u="none" strike="noStrike" dirty="0">
                          <a:effectLst/>
                        </a:rPr>
                      </a:br>
                      <a:r>
                        <a:rPr lang="es-ES" sz="1200" b="1" u="none" strike="noStrike" dirty="0">
                          <a:effectLst/>
                        </a:rPr>
                        <a:t>(Estimado - 5%)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24695"/>
                  </a:ext>
                </a:extLst>
              </a:tr>
              <a:tr h="2697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0,02475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0,0235125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1,782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1,6929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946163"/>
                  </a:ext>
                </a:extLst>
              </a:tr>
              <a:tr h="2697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0,0013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0,001235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0,0936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0,08892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002204"/>
                  </a:ext>
                </a:extLst>
              </a:tr>
              <a:tr h="2697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0,00112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0,001064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0,08064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0,076608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693978"/>
                  </a:ext>
                </a:extLst>
              </a:tr>
              <a:tr h="2697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0,0039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0,003705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0,2808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0,26676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23564"/>
                  </a:ext>
                </a:extLst>
              </a:tr>
              <a:tr h="2697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0,0165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0,015675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1,188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1,1286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732404"/>
                  </a:ext>
                </a:extLst>
              </a:tr>
              <a:tr h="2697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0,00165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0,0015675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0,1188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0,11286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726740"/>
                  </a:ext>
                </a:extLst>
              </a:tr>
            </a:tbl>
          </a:graphicData>
        </a:graphic>
      </p:graphicFrame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99" y="623848"/>
            <a:ext cx="1565973" cy="15659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1" r="65792"/>
          <a:stretch/>
        </p:blipFill>
        <p:spPr>
          <a:xfrm rot="1947055">
            <a:off x="10010862" y="-133073"/>
            <a:ext cx="560297" cy="236540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6290283"/>
            <a:ext cx="12192000" cy="5677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663" y="1602206"/>
            <a:ext cx="1285732" cy="12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5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981200" y="1014848"/>
            <a:ext cx="8229600" cy="64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476727" y="461312"/>
            <a:ext cx="9238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2">
                    <a:lumMod val="50000"/>
                  </a:schemeClr>
                </a:solidFill>
              </a:rPr>
              <a:t>IMPLEMENTACIÓN DE PRACTICAS DE AHORRO</a:t>
            </a: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0E0E29B0-5D9F-653D-F86A-6D11FAE97CAC}"/>
              </a:ext>
            </a:extLst>
          </p:cNvPr>
          <p:cNvSpPr txBox="1"/>
          <p:nvPr/>
        </p:nvSpPr>
        <p:spPr>
          <a:xfrm>
            <a:off x="1981200" y="1915032"/>
            <a:ext cx="3545512" cy="1112724"/>
          </a:xfrm>
          <a:prstGeom prst="rect">
            <a:avLst/>
          </a:prstGeom>
          <a:noFill/>
          <a:ln w="9525" cmpd="sng"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VE" sz="1000" kern="1200" dirty="0">
                <a:solidFill>
                  <a:sysClr val="windowText" lastClr="000000"/>
                </a:solidFill>
                <a:latin typeface="+mj-lt"/>
              </a:rPr>
              <a:t>-Revisar que las llaves, duchas y </a:t>
            </a:r>
            <a:r>
              <a:rPr lang="es-VE" sz="1000" kern="1200" dirty="0" smtClean="0">
                <a:solidFill>
                  <a:sysClr val="windowText" lastClr="000000"/>
                </a:solidFill>
                <a:latin typeface="+mj-lt"/>
              </a:rPr>
              <a:t>tuberías </a:t>
            </a:r>
            <a:r>
              <a:rPr lang="es-VE" sz="1000" kern="1200" dirty="0">
                <a:solidFill>
                  <a:sysClr val="windowText" lastClr="000000"/>
                </a:solidFill>
                <a:latin typeface="+mj-lt"/>
              </a:rPr>
              <a:t>no presenten fugas,</a:t>
            </a:r>
          </a:p>
          <a:p>
            <a:pPr algn="just"/>
            <a:r>
              <a:rPr lang="es-VE" sz="1000" kern="1200" dirty="0">
                <a:solidFill>
                  <a:sysClr val="windowText" lastClr="000000"/>
                </a:solidFill>
                <a:latin typeface="+mj-lt"/>
              </a:rPr>
              <a:t>-Si se detecta alguna fuga de agua o </a:t>
            </a:r>
            <a:r>
              <a:rPr lang="es-VE" sz="1000" kern="1200" dirty="0" smtClean="0">
                <a:solidFill>
                  <a:sysClr val="windowText" lastClr="000000"/>
                </a:solidFill>
                <a:latin typeface="+mj-lt"/>
              </a:rPr>
              <a:t>algún </a:t>
            </a:r>
            <a:r>
              <a:rPr lang="es-VE" sz="1000" kern="1200" dirty="0">
                <a:solidFill>
                  <a:sysClr val="windowText" lastClr="000000"/>
                </a:solidFill>
                <a:latin typeface="+mj-lt"/>
              </a:rPr>
              <a:t>grifo que gotee avisar al servicio de mantenimiento</a:t>
            </a:r>
          </a:p>
          <a:p>
            <a:pPr algn="just"/>
            <a:r>
              <a:rPr lang="es-VE" sz="1000" kern="1200" dirty="0">
                <a:solidFill>
                  <a:sysClr val="windowText" lastClr="000000"/>
                </a:solidFill>
                <a:latin typeface="+mj-lt"/>
              </a:rPr>
              <a:t>-Educar la cultura del ahorro, colocar un sistema de riego adecuado para usar solo lo necesario para evitar el desperdicio de agua.</a:t>
            </a:r>
          </a:p>
        </p:txBody>
      </p:sp>
      <p:sp>
        <p:nvSpPr>
          <p:cNvPr id="12" name="CuadroTexto 10">
            <a:extLst>
              <a:ext uri="{FF2B5EF4-FFF2-40B4-BE49-F238E27FC236}">
                <a16:creationId xmlns:a16="http://schemas.microsoft.com/office/drawing/2014/main" id="{5F78D918-8651-4B18-8FF2-CA6139F02702}"/>
              </a:ext>
            </a:extLst>
          </p:cNvPr>
          <p:cNvSpPr txBox="1"/>
          <p:nvPr/>
        </p:nvSpPr>
        <p:spPr>
          <a:xfrm>
            <a:off x="1981200" y="3546220"/>
            <a:ext cx="3545512" cy="1353739"/>
          </a:xfrm>
          <a:prstGeom prst="rect">
            <a:avLst/>
          </a:prstGeom>
          <a:noFill/>
          <a:ln w="9525" cmpd="sng"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VE" sz="1000" kern="1200">
                <a:solidFill>
                  <a:sysClr val="windowText" lastClr="000000"/>
                </a:solidFill>
                <a:latin typeface="+mj-lt"/>
              </a:rPr>
              <a:t>-Usar</a:t>
            </a:r>
            <a:r>
              <a:rPr lang="es-VE" sz="1000" kern="1200" baseline="0">
                <a:solidFill>
                  <a:sysClr val="windowText" lastClr="000000"/>
                </a:solidFill>
                <a:latin typeface="+mj-lt"/>
              </a:rPr>
              <a:t> bombillos ahorradores que consuman 75% menos de energia.</a:t>
            </a:r>
          </a:p>
          <a:p>
            <a:pPr algn="just"/>
            <a:r>
              <a:rPr lang="es-VE" sz="1000" kern="1200" baseline="0">
                <a:solidFill>
                  <a:sysClr val="windowText" lastClr="000000"/>
                </a:solidFill>
                <a:latin typeface="+mj-lt"/>
              </a:rPr>
              <a:t>-Desconectar aparatos que no se esten utilizando, para optimizar el uso del aire acondicionado verificar que las puertas y ventanas cierren bien y limpiar los filtros una vez por semana.</a:t>
            </a:r>
          </a:p>
          <a:p>
            <a:pPr algn="just"/>
            <a:r>
              <a:rPr lang="es-VE" sz="1000" kern="1200" baseline="0">
                <a:solidFill>
                  <a:sysClr val="windowText" lastClr="000000"/>
                </a:solidFill>
                <a:latin typeface="+mj-lt"/>
              </a:rPr>
              <a:t>-Apagar la luz cuando las aulas y oficinas esten sin uso.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02838F7-B9E7-4D40-9558-0672E8163ADF}"/>
              </a:ext>
            </a:extLst>
          </p:cNvPr>
          <p:cNvSpPr txBox="1"/>
          <p:nvPr/>
        </p:nvSpPr>
        <p:spPr>
          <a:xfrm>
            <a:off x="1981200" y="5426756"/>
            <a:ext cx="3545512" cy="721180"/>
          </a:xfrm>
          <a:prstGeom prst="rect">
            <a:avLst/>
          </a:prstGeom>
          <a:noFill/>
          <a:ln w="9525" cmpd="sng"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VE" sz="1000" kern="1200" baseline="0">
                <a:solidFill>
                  <a:sysClr val="windowText" lastClr="000000"/>
                </a:solidFill>
                <a:latin typeface="+mj-lt"/>
              </a:rPr>
              <a:t>-Evitar imprimir documentos innecesarios.</a:t>
            </a:r>
          </a:p>
          <a:p>
            <a:pPr algn="just"/>
            <a:r>
              <a:rPr lang="es-VE" sz="1000" kern="1200" baseline="0">
                <a:solidFill>
                  <a:sysClr val="windowText" lastClr="000000"/>
                </a:solidFill>
                <a:latin typeface="+mj-lt"/>
              </a:rPr>
              <a:t>-Usar hojas reciclables</a:t>
            </a:r>
          </a:p>
          <a:p>
            <a:pPr algn="just"/>
            <a:r>
              <a:rPr lang="es-VE" sz="1000" kern="1200" baseline="0">
                <a:solidFill>
                  <a:sysClr val="windowText" lastClr="000000"/>
                </a:solidFill>
                <a:latin typeface="+mj-lt"/>
              </a:rPr>
              <a:t>-Digitalizar documentos.</a:t>
            </a:r>
          </a:p>
        </p:txBody>
      </p:sp>
      <p:sp>
        <p:nvSpPr>
          <p:cNvPr id="15" name="CuadroTexto 13">
            <a:extLst>
              <a:ext uri="{FF2B5EF4-FFF2-40B4-BE49-F238E27FC236}">
                <a16:creationId xmlns:a16="http://schemas.microsoft.com/office/drawing/2014/main" id="{EF5787DF-E6D5-4DD3-8363-02FA97DFC398}"/>
              </a:ext>
            </a:extLst>
          </p:cNvPr>
          <p:cNvSpPr txBox="1"/>
          <p:nvPr/>
        </p:nvSpPr>
        <p:spPr>
          <a:xfrm>
            <a:off x="6665288" y="1915032"/>
            <a:ext cx="3545512" cy="1112724"/>
          </a:xfrm>
          <a:prstGeom prst="rect">
            <a:avLst/>
          </a:prstGeom>
          <a:noFill/>
          <a:ln w="9525" cmpd="sng"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VE" sz="1000" kern="1200" baseline="0" dirty="0">
                <a:solidFill>
                  <a:sysClr val="windowText" lastClr="000000"/>
                </a:solidFill>
                <a:latin typeface="+mj-lt"/>
              </a:rPr>
              <a:t>-Mantenerlos en buen estado.</a:t>
            </a:r>
          </a:p>
          <a:p>
            <a:pPr algn="just"/>
            <a:r>
              <a:rPr lang="es-VE" sz="1000" kern="1200" baseline="0" dirty="0">
                <a:solidFill>
                  <a:sysClr val="windowText" lastClr="000000"/>
                </a:solidFill>
                <a:latin typeface="+mj-lt"/>
              </a:rPr>
              <a:t>-Utilizar </a:t>
            </a:r>
            <a:r>
              <a:rPr lang="es-VE" sz="1000" kern="1200" baseline="0" dirty="0" smtClean="0">
                <a:solidFill>
                  <a:sysClr val="windowText" lastClr="000000"/>
                </a:solidFill>
                <a:latin typeface="+mj-lt"/>
              </a:rPr>
              <a:t>bolígrafos </a:t>
            </a:r>
            <a:r>
              <a:rPr lang="es-VE" sz="1000" kern="1200" baseline="0" dirty="0">
                <a:solidFill>
                  <a:sysClr val="windowText" lastClr="000000"/>
                </a:solidFill>
                <a:latin typeface="+mj-lt"/>
              </a:rPr>
              <a:t>de buena calidad para que tengan una larga </a:t>
            </a:r>
            <a:r>
              <a:rPr lang="es-VE" sz="1000" kern="1200" baseline="0" dirty="0" smtClean="0">
                <a:solidFill>
                  <a:sysClr val="windowText" lastClr="000000"/>
                </a:solidFill>
                <a:latin typeface="+mj-lt"/>
              </a:rPr>
              <a:t>duración.</a:t>
            </a:r>
            <a:endParaRPr lang="es-VE" sz="1000" kern="1200" baseline="0" dirty="0">
              <a:solidFill>
                <a:sysClr val="windowText" lastClr="000000"/>
              </a:solidFill>
              <a:latin typeface="+mj-lt"/>
            </a:endParaRPr>
          </a:p>
          <a:p>
            <a:pPr algn="just"/>
            <a:endParaRPr lang="es-VE" sz="1000" kern="1200" baseline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6" name="CuadroTexto 14">
            <a:extLst>
              <a:ext uri="{FF2B5EF4-FFF2-40B4-BE49-F238E27FC236}">
                <a16:creationId xmlns:a16="http://schemas.microsoft.com/office/drawing/2014/main" id="{CF581321-C70C-4701-A4B1-2DB9234121D5}"/>
              </a:ext>
            </a:extLst>
          </p:cNvPr>
          <p:cNvSpPr txBox="1"/>
          <p:nvPr/>
        </p:nvSpPr>
        <p:spPr>
          <a:xfrm>
            <a:off x="6665288" y="3546219"/>
            <a:ext cx="3545512" cy="1353739"/>
          </a:xfrm>
          <a:prstGeom prst="rect">
            <a:avLst/>
          </a:prstGeom>
          <a:noFill/>
          <a:ln w="9525" cmpd="sng"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VE" sz="1000" kern="1200" baseline="0" dirty="0">
                <a:solidFill>
                  <a:sysClr val="windowText" lastClr="000000"/>
                </a:solidFill>
                <a:latin typeface="+mj-lt"/>
              </a:rPr>
              <a:t>-Usar </a:t>
            </a:r>
            <a:r>
              <a:rPr lang="es-VE" sz="1000" kern="1200" baseline="0" dirty="0" smtClean="0">
                <a:solidFill>
                  <a:sysClr val="windowText" lastClr="000000"/>
                </a:solidFill>
                <a:latin typeface="+mj-lt"/>
              </a:rPr>
              <a:t>lápices </a:t>
            </a:r>
            <a:r>
              <a:rPr lang="es-VE" sz="1000" kern="1200" baseline="0" dirty="0">
                <a:solidFill>
                  <a:sysClr val="windowText" lastClr="000000"/>
                </a:solidFill>
                <a:latin typeface="+mj-lt"/>
              </a:rPr>
              <a:t>de buena calidad y que tengan una larga </a:t>
            </a:r>
            <a:r>
              <a:rPr lang="es-VE" sz="1000" kern="1200" baseline="0" dirty="0" smtClean="0">
                <a:solidFill>
                  <a:sysClr val="windowText" lastClr="000000"/>
                </a:solidFill>
                <a:latin typeface="+mj-lt"/>
              </a:rPr>
              <a:t>duración</a:t>
            </a:r>
            <a:endParaRPr lang="es-VE" sz="1000" kern="1200" baseline="0" dirty="0">
              <a:solidFill>
                <a:sysClr val="windowText" lastClr="000000"/>
              </a:solidFill>
              <a:latin typeface="+mj-lt"/>
            </a:endParaRPr>
          </a:p>
          <a:p>
            <a:pPr algn="just"/>
            <a:r>
              <a:rPr lang="es-VE" sz="1000" kern="1200" baseline="0" dirty="0">
                <a:solidFill>
                  <a:sysClr val="windowText" lastClr="000000"/>
                </a:solidFill>
                <a:latin typeface="+mj-lt"/>
              </a:rPr>
              <a:t>-.Cuidarlos hasta su vida </a:t>
            </a:r>
            <a:r>
              <a:rPr lang="es-VE" sz="1000" kern="1200" baseline="0" dirty="0" smtClean="0">
                <a:solidFill>
                  <a:sysClr val="windowText" lastClr="000000"/>
                </a:solidFill>
                <a:latin typeface="+mj-lt"/>
              </a:rPr>
              <a:t>útil.</a:t>
            </a:r>
            <a:endParaRPr lang="es-VE" sz="1000" kern="1200" baseline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0" name="CuadroTexto 16">
            <a:extLst>
              <a:ext uri="{FF2B5EF4-FFF2-40B4-BE49-F238E27FC236}">
                <a16:creationId xmlns:a16="http://schemas.microsoft.com/office/drawing/2014/main" id="{882AB3A8-532F-4549-A716-4BDFAAB0A9B6}"/>
              </a:ext>
            </a:extLst>
          </p:cNvPr>
          <p:cNvSpPr txBox="1"/>
          <p:nvPr/>
        </p:nvSpPr>
        <p:spPr>
          <a:xfrm>
            <a:off x="6665288" y="5426756"/>
            <a:ext cx="3545512" cy="721180"/>
          </a:xfrm>
          <a:prstGeom prst="rect">
            <a:avLst/>
          </a:prstGeom>
          <a:noFill/>
          <a:ln w="9525" cmpd="sng"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VE" sz="1000" kern="1200" baseline="0" dirty="0">
                <a:solidFill>
                  <a:sysClr val="windowText" lastClr="000000"/>
                </a:solidFill>
                <a:latin typeface="+mj-lt"/>
              </a:rPr>
              <a:t>-Mantenerlos con tapa cerrada.</a:t>
            </a:r>
          </a:p>
          <a:p>
            <a:pPr algn="just"/>
            <a:r>
              <a:rPr lang="es-VE" sz="1000" kern="1200" baseline="0" dirty="0">
                <a:solidFill>
                  <a:sysClr val="windowText" lastClr="000000"/>
                </a:solidFill>
                <a:latin typeface="+mj-lt"/>
              </a:rPr>
              <a:t>-Elegir marcadores de buena calidad.</a:t>
            </a:r>
          </a:p>
          <a:p>
            <a:pPr algn="just"/>
            <a:r>
              <a:rPr lang="es-VE" sz="1000" kern="1200" baseline="0" dirty="0" smtClean="0">
                <a:solidFill>
                  <a:sysClr val="windowText" lastClr="000000"/>
                </a:solidFill>
                <a:latin typeface="+mj-lt"/>
              </a:rPr>
              <a:t>-Utilizarlos </a:t>
            </a:r>
            <a:r>
              <a:rPr lang="es-VE" sz="1000" kern="1200" baseline="0" dirty="0">
                <a:solidFill>
                  <a:sysClr val="windowText" lastClr="000000"/>
                </a:solidFill>
                <a:latin typeface="+mj-lt"/>
              </a:rPr>
              <a:t>hasta su vida </a:t>
            </a:r>
            <a:r>
              <a:rPr lang="es-VE" sz="1000" kern="1200" baseline="0" dirty="0" smtClean="0">
                <a:solidFill>
                  <a:sysClr val="windowText" lastClr="000000"/>
                </a:solidFill>
                <a:latin typeface="+mj-lt"/>
              </a:rPr>
              <a:t>útil.</a:t>
            </a:r>
            <a:endParaRPr lang="es-VE" sz="1000" kern="1200" baseline="0" dirty="0">
              <a:solidFill>
                <a:sysClr val="windowText" lastClr="000000"/>
              </a:solidFill>
              <a:latin typeface="+mj-lt"/>
            </a:endParaRPr>
          </a:p>
          <a:p>
            <a:pPr algn="just"/>
            <a:endParaRPr lang="es-VE" sz="1000" kern="1200" baseline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221641" y="1434996"/>
            <a:ext cx="321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Reducir consumo de agua</a:t>
            </a:r>
            <a:endParaRPr lang="es-ES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2" name="Conector recto 21"/>
          <p:cNvCxnSpPr/>
          <p:nvPr/>
        </p:nvCxnSpPr>
        <p:spPr>
          <a:xfrm>
            <a:off x="2221641" y="1805535"/>
            <a:ext cx="3111909" cy="0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2117034" y="3106488"/>
            <a:ext cx="342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Reducir consumo de energía</a:t>
            </a:r>
            <a:endParaRPr lang="es-ES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6" name="Conector recto 25"/>
          <p:cNvCxnSpPr/>
          <p:nvPr/>
        </p:nvCxnSpPr>
        <p:spPr>
          <a:xfrm>
            <a:off x="2221641" y="3477027"/>
            <a:ext cx="3111909" cy="0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2117034" y="4978691"/>
            <a:ext cx="321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Reducir consumo de papel</a:t>
            </a:r>
            <a:endParaRPr lang="es-ES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2117034" y="5349230"/>
            <a:ext cx="3111909" cy="0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6546689" y="1433205"/>
            <a:ext cx="366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Reducir consumo de bolígrafos</a:t>
            </a:r>
            <a:endParaRPr lang="es-ES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0" name="Conector recto 29"/>
          <p:cNvCxnSpPr/>
          <p:nvPr/>
        </p:nvCxnSpPr>
        <p:spPr>
          <a:xfrm>
            <a:off x="6797318" y="1802537"/>
            <a:ext cx="3111909" cy="0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6797317" y="3107394"/>
            <a:ext cx="3413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Reducir consumo de lápices</a:t>
            </a:r>
            <a:endParaRPr lang="es-ES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2" name="Conector recto 31"/>
          <p:cNvCxnSpPr/>
          <p:nvPr/>
        </p:nvCxnSpPr>
        <p:spPr>
          <a:xfrm>
            <a:off x="6797318" y="3477933"/>
            <a:ext cx="3111909" cy="0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6527623" y="4978691"/>
            <a:ext cx="395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Reducir consumo de marcadores</a:t>
            </a:r>
            <a:endParaRPr lang="es-ES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4" name="Conector recto 33"/>
          <p:cNvCxnSpPr/>
          <p:nvPr/>
        </p:nvCxnSpPr>
        <p:spPr>
          <a:xfrm>
            <a:off x="6797318" y="5349230"/>
            <a:ext cx="3111909" cy="0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0" y="5093173"/>
            <a:ext cx="1163954" cy="11639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31" y="3546219"/>
            <a:ext cx="1160594" cy="116059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5" y="2071122"/>
            <a:ext cx="1220032" cy="1220032"/>
          </a:xfrm>
          <a:prstGeom prst="rect">
            <a:avLst/>
          </a:prstGeom>
        </p:spPr>
      </p:pic>
      <p:sp>
        <p:nvSpPr>
          <p:cNvPr id="36" name="Rectángulo 35"/>
          <p:cNvSpPr/>
          <p:nvPr/>
        </p:nvSpPr>
        <p:spPr>
          <a:xfrm>
            <a:off x="0" y="6290283"/>
            <a:ext cx="12192000" cy="5677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489" y="4659898"/>
            <a:ext cx="1390967" cy="139096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602" y="1376931"/>
            <a:ext cx="1651703" cy="165170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875" y="3478588"/>
            <a:ext cx="1076711" cy="107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61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9700">
            <a:off x="5908171" y="1334181"/>
            <a:ext cx="2039704" cy="203970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8499">
            <a:off x="8294645" y="1517074"/>
            <a:ext cx="1648176" cy="16481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4105">
            <a:off x="4983919" y="4955138"/>
            <a:ext cx="1351356" cy="1351356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3400927" y="1017431"/>
            <a:ext cx="8229600" cy="64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4878720" y="432656"/>
            <a:ext cx="6386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2">
                    <a:lumMod val="50000"/>
                  </a:schemeClr>
                </a:solidFill>
              </a:rPr>
              <a:t>RECURSOS SOLIDOS Y LIQUIDOS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46321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187777"/>
              </p:ext>
            </p:extLst>
          </p:nvPr>
        </p:nvGraphicFramePr>
        <p:xfrm>
          <a:off x="5765530" y="2966930"/>
          <a:ext cx="5300536" cy="2005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814">
                  <a:extLst>
                    <a:ext uri="{9D8B030D-6E8A-4147-A177-3AD203B41FA5}">
                      <a16:colId xmlns:a16="http://schemas.microsoft.com/office/drawing/2014/main" val="590807214"/>
                    </a:ext>
                  </a:extLst>
                </a:gridCol>
                <a:gridCol w="1105050">
                  <a:extLst>
                    <a:ext uri="{9D8B030D-6E8A-4147-A177-3AD203B41FA5}">
                      <a16:colId xmlns:a16="http://schemas.microsoft.com/office/drawing/2014/main" val="4182008475"/>
                    </a:ext>
                  </a:extLst>
                </a:gridCol>
                <a:gridCol w="1698073">
                  <a:extLst>
                    <a:ext uri="{9D8B030D-6E8A-4147-A177-3AD203B41FA5}">
                      <a16:colId xmlns:a16="http://schemas.microsoft.com/office/drawing/2014/main" val="2189838818"/>
                    </a:ext>
                  </a:extLst>
                </a:gridCol>
                <a:gridCol w="716376">
                  <a:extLst>
                    <a:ext uri="{9D8B030D-6E8A-4147-A177-3AD203B41FA5}">
                      <a16:colId xmlns:a16="http://schemas.microsoft.com/office/drawing/2014/main" val="2897796855"/>
                    </a:ext>
                  </a:extLst>
                </a:gridCol>
                <a:gridCol w="1207223">
                  <a:extLst>
                    <a:ext uri="{9D8B030D-6E8A-4147-A177-3AD203B41FA5}">
                      <a16:colId xmlns:a16="http://schemas.microsoft.com/office/drawing/2014/main" val="3938340792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Kg/día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2917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4,1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>
                          <a:effectLst/>
                        </a:rPr>
                        <a:t>Orgánicos (restos de comida)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450g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2630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368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4,2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Inorgánicos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2,6g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2290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Papel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5kg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2311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Plástico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0g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3112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Madera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1.8kg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0411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Vidrio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600g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1376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812458"/>
                  </a:ext>
                </a:extLst>
              </a:tr>
            </a:tbl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E75BFDF2-9EF1-707A-51E8-D4F1AD9180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3" b="17770"/>
          <a:stretch/>
        </p:blipFill>
        <p:spPr>
          <a:xfrm>
            <a:off x="424630" y="2094150"/>
            <a:ext cx="3524250" cy="1570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Conector recto 7"/>
          <p:cNvCxnSpPr/>
          <p:nvPr/>
        </p:nvCxnSpPr>
        <p:spPr>
          <a:xfrm>
            <a:off x="572059" y="1017431"/>
            <a:ext cx="3111909" cy="0"/>
          </a:xfrm>
          <a:prstGeom prst="line">
            <a:avLst/>
          </a:prstGeom>
          <a:ln w="28575">
            <a:solidFill>
              <a:schemeClr val="accent1">
                <a:lumMod val="25000"/>
                <a:lumOff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1473508" y="530074"/>
            <a:ext cx="1309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F</a:t>
            </a: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OTOS</a:t>
            </a:r>
            <a:endParaRPr lang="es-ES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662980" y="3969912"/>
            <a:ext cx="930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E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Basura </a:t>
            </a:r>
            <a:endParaRPr lang="es-ES" sz="1600" b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194" y="5202106"/>
            <a:ext cx="1588326" cy="158832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478" y="4809076"/>
            <a:ext cx="1907175" cy="19071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16" y="4377098"/>
            <a:ext cx="1988782" cy="198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6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981200" y="1014848"/>
            <a:ext cx="8229600" cy="64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4580036" y="461312"/>
            <a:ext cx="3031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2">
                    <a:lumMod val="50000"/>
                  </a:schemeClr>
                </a:solidFill>
              </a:rPr>
              <a:t>CONCLUSIÓN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81200" y="1720840"/>
            <a:ext cx="8229600" cy="2948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VE" b="1" kern="1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El </a:t>
            </a:r>
            <a:r>
              <a:rPr lang="es-VE" b="1" kern="100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estudio ambiental de la universidad revela la necesidad de optimizar la gestión de recursos y residuos, y mejorar la biodiversidad, aunque el uso actual del agua y la vegetación es aceptable en general. Se identificaron áreas problemáticas como el consumo innecesario de agua y energía, así como el manejo inadecuado de residuos, requiriendo ajustes para lograr una mayor sostenibilidad ambiental.</a:t>
            </a:r>
            <a:endParaRPr lang="es-ES" sz="1600" b="1" kern="100" dirty="0">
              <a:solidFill>
                <a:schemeClr val="bg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6290283"/>
            <a:ext cx="12192000" cy="5677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55" y="4431509"/>
            <a:ext cx="1758213" cy="175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981200" y="1014848"/>
            <a:ext cx="8229600" cy="64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3676093" y="461312"/>
            <a:ext cx="4839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2">
                    <a:lumMod val="50000"/>
                  </a:schemeClr>
                </a:solidFill>
              </a:rPr>
              <a:t>FUENTES CONSULTADAS </a:t>
            </a:r>
          </a:p>
        </p:txBody>
      </p:sp>
      <p:sp>
        <p:nvSpPr>
          <p:cNvPr id="35" name="CuadroTexto 24">
            <a:extLst>
              <a:ext uri="{FF2B5EF4-FFF2-40B4-BE49-F238E27FC236}">
                <a16:creationId xmlns:a16="http://schemas.microsoft.com/office/drawing/2014/main" id="{E87DFD34-1A95-961A-F301-46ECB3586AE1}"/>
              </a:ext>
            </a:extLst>
          </p:cNvPr>
          <p:cNvSpPr txBox="1"/>
          <p:nvPr/>
        </p:nvSpPr>
        <p:spPr>
          <a:xfrm>
            <a:off x="1888958" y="1864895"/>
            <a:ext cx="8321842" cy="275523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1200" b="1" i="0" dirty="0" err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Dreyfus</a:t>
            </a:r>
            <a:r>
              <a:rPr lang="es-VE" sz="1200" b="1" i="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s-VE" sz="1200" b="1" i="0" dirty="0" err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Wals</a:t>
            </a:r>
            <a:r>
              <a:rPr lang="es-VE" sz="1200" b="1" i="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AEJ, van </a:t>
            </a:r>
            <a:r>
              <a:rPr lang="es-VE" sz="1200" b="1" i="0" dirty="0" err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Weelie</a:t>
            </a:r>
            <a:r>
              <a:rPr lang="es-VE" sz="1200" b="1" i="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 (1999) </a:t>
            </a:r>
            <a:r>
              <a:rPr lang="es-VE" sz="1200" b="1" i="0" dirty="0" err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Biodiversity</a:t>
            </a:r>
            <a:r>
              <a:rPr lang="es-VE" sz="1200" b="1" i="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es-VE" sz="1200" b="1" i="0" dirty="0" err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es-VE" sz="1200" b="1" i="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VE" sz="1200" b="1" i="0" dirty="0" err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VE" sz="1200" b="1" i="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VE" sz="1200" b="1" i="0" dirty="0" err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es-VE" sz="1200" b="1" i="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VE" sz="1200" b="1" i="0" dirty="0" err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es-VE" sz="1200" b="1" i="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En </a:t>
            </a:r>
            <a:r>
              <a:rPr lang="es-VE" sz="1200" b="1" i="0" dirty="0" err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Wals</a:t>
            </a:r>
            <a:r>
              <a:rPr lang="es-VE" sz="1200" b="1" i="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VE" sz="1200" b="1" i="0" dirty="0" err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VE" sz="1200" b="1" dirty="0" err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Consulta</a:t>
            </a:r>
            <a:r>
              <a:rPr lang="es-VE" sz="1200" b="1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VE" sz="1200" b="1" baseline="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2024, noviembre)</a:t>
            </a:r>
            <a:r>
              <a:rPr lang="es-VE" sz="1200" b="1" i="0" u="none" strike="noStrike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V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VE" sz="1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VE" sz="1200" b="1" i="0" dirty="0">
              <a:solidFill>
                <a:schemeClr val="dk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1200" b="1" i="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(Ed.) </a:t>
            </a:r>
            <a:r>
              <a:rPr lang="es-VE" sz="1200" b="1" i="1" dirty="0" err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es-VE" sz="1200" b="1" i="1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VE" sz="1200" b="1" i="1" dirty="0" err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es-VE" sz="1200" b="1" i="1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VE" sz="1200" b="1" i="1" dirty="0" err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biodiversity</a:t>
            </a:r>
            <a:r>
              <a:rPr lang="es-VE" sz="1200" b="1" i="1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VE" sz="1200" b="1" i="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VE" sz="1200" b="1" i="1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IKC </a:t>
            </a:r>
            <a:r>
              <a:rPr lang="es-VE" sz="1200" b="1" i="1" dirty="0" err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Natuurbeher</a:t>
            </a:r>
            <a:r>
              <a:rPr lang="es-VE" sz="1200" b="1" i="1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VE" sz="1200" b="1" i="1" dirty="0" err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es-VE" sz="1200" b="1" i="1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36</a:t>
            </a:r>
            <a:r>
              <a:rPr lang="es-VE" sz="1200" b="1" i="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VE" sz="1200" b="1" i="0" dirty="0" err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Wageningen</a:t>
            </a:r>
            <a:r>
              <a:rPr lang="es-VE" sz="1200" b="1" i="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Holanda. pp. 35-48.    </a:t>
            </a:r>
            <a:r>
              <a:rPr lang="es-VE" sz="1200" b="1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Consulta:</a:t>
            </a:r>
            <a:r>
              <a:rPr lang="es-VE" sz="1200" b="1" baseline="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2024, noviembre)</a:t>
            </a:r>
            <a:endParaRPr lang="es-VE" sz="1200" b="1" i="0" dirty="0">
              <a:solidFill>
                <a:schemeClr val="dk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VE" sz="12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12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Dirzo</a:t>
            </a:r>
            <a:r>
              <a:rPr lang="es-VE" sz="1200" b="1" kern="1200" dirty="0">
                <a:latin typeface="Arial" panose="020B0604020202020204" pitchFamily="34" charset="0"/>
                <a:cs typeface="Arial" panose="020B0604020202020204" pitchFamily="34" charset="0"/>
              </a:rPr>
              <a:t> R (1990) La biodiversidad como crisis ecológica actual ¿qué sabemos? Ciencias 4: 48-55.  </a:t>
            </a:r>
            <a:r>
              <a:rPr lang="es-VE" sz="1200" b="1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Consulta:</a:t>
            </a:r>
            <a:r>
              <a:rPr lang="es-VE" sz="1200" b="1" baseline="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2024, noviembre)</a:t>
            </a:r>
            <a:endParaRPr lang="es-VE" sz="12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VE" sz="12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VE" sz="1200" b="1" kern="1200" dirty="0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s-VE" sz="1200" b="1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VE" sz="1200" b="1" kern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Desconocido</a:t>
            </a:r>
            <a:r>
              <a:rPr lang="es-VE" sz="12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VE" sz="1200" b="1" kern="1200" dirty="0">
                <a:latin typeface="Arial" panose="020B0604020202020204" pitchFamily="34" charset="0"/>
                <a:cs typeface="Arial" panose="020B0604020202020204" pitchFamily="34" charset="0"/>
              </a:rPr>
              <a:t> (1977)</a:t>
            </a:r>
            <a:r>
              <a:rPr lang="es-VE" sz="1200" b="1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VE" sz="1200" b="1" kern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Conservacion</a:t>
            </a:r>
            <a:r>
              <a:rPr lang="es-VE" sz="1200" b="1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 de Recursos Naturales (Disponible en:</a:t>
            </a:r>
            <a:r>
              <a:rPr lang="es-VE" sz="1200" b="1" kern="1200" dirty="0">
                <a:latin typeface="Arial" panose="020B0604020202020204" pitchFamily="34" charset="0"/>
                <a:cs typeface="Arial" panose="020B0604020202020204" pitchFamily="34" charset="0"/>
              </a:rPr>
              <a:t> ttps://books.google.es/books?hl=es&amp;lr=&amp;id=0Z_KmG0yOvEC&amp;oi=fnd&amp;pg=PA1&amp;dq=conservacion+de+recursos+naturales&amp;ots=iCr6YFMvsS&amp;sig=SB-JzN0vNi25LJZmKxBfLuJZeG4#v=onepage&amp;q=conservacion%20de%20recursos%20naturales&amp;f=false) Consulta:</a:t>
            </a:r>
            <a:r>
              <a:rPr lang="es-VE" sz="1200" b="1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 2024, noviembre)</a:t>
            </a:r>
            <a:endParaRPr lang="es-VE" sz="12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VE" sz="12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6290283"/>
            <a:ext cx="12192000" cy="5677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674336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241</TotalTime>
  <Words>688</Words>
  <Application>Microsoft Office PowerPoint</Application>
  <PresentationFormat>Panorámica</PresentationFormat>
  <Paragraphs>318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SimSun</vt:lpstr>
      <vt:lpstr>Arial</vt:lpstr>
      <vt:lpstr>Calibri</vt:lpstr>
      <vt:lpstr>Century Gothic</vt:lpstr>
      <vt:lpstr>Times New Roman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</dc:creator>
  <cp:lastModifiedBy>Juan</cp:lastModifiedBy>
  <cp:revision>46</cp:revision>
  <dcterms:created xsi:type="dcterms:W3CDTF">2024-12-13T01:49:00Z</dcterms:created>
  <dcterms:modified xsi:type="dcterms:W3CDTF">2024-12-13T11:21:26Z</dcterms:modified>
</cp:coreProperties>
</file>