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</p:sldIdLst>
  <p:sldSz cx="18288000" cy="10287000"/>
  <p:notesSz cx="6858000" cy="9144000"/>
  <p:embeddedFontLst>
    <p:embeddedFont>
      <p:font typeface="Cranberry" charset="1" panose="00000000000000000000"/>
      <p:regular r:id="rId28"/>
    </p:embeddedFont>
    <p:embeddedFont>
      <p:font typeface="DM Sans Bold" charset="1" panose="00000000000000000000"/>
      <p:regular r:id="rId29"/>
    </p:embeddedFont>
    <p:embeddedFont>
      <p:font typeface="Open Sans Bold" charset="1" panose="020B0806030504020204"/>
      <p:regular r:id="rId30"/>
    </p:embeddedFont>
    <p:embeddedFont>
      <p:font typeface="DM Sans" charset="1" panose="00000000000000000000"/>
      <p:regular r:id="rId31"/>
    </p:embeddedFont>
    <p:embeddedFont>
      <p:font typeface="Open Sans" charset="1" panose="020B0606030504020204"/>
      <p:regular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slides/slide21.xml" Type="http://schemas.openxmlformats.org/officeDocument/2006/relationships/slide"/><Relationship Id="rId27" Target="slides/slide22.xml" Type="http://schemas.openxmlformats.org/officeDocument/2006/relationships/slide"/><Relationship Id="rId28" Target="fonts/font28.fntdata" Type="http://schemas.openxmlformats.org/officeDocument/2006/relationships/font"/><Relationship Id="rId29" Target="fonts/font29.fntdata" Type="http://schemas.openxmlformats.org/officeDocument/2006/relationships/font"/><Relationship Id="rId3" Target="viewProps.xml" Type="http://schemas.openxmlformats.org/officeDocument/2006/relationships/viewProps"/><Relationship Id="rId30" Target="fonts/font30.fntdata" Type="http://schemas.openxmlformats.org/officeDocument/2006/relationships/font"/><Relationship Id="rId31" Target="fonts/font31.fntdata" Type="http://schemas.openxmlformats.org/officeDocument/2006/relationships/font"/><Relationship Id="rId32" Target="fonts/font32.fntdata" Type="http://schemas.openxmlformats.org/officeDocument/2006/relationships/font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png" Type="http://schemas.openxmlformats.org/officeDocument/2006/relationships/image"/><Relationship Id="rId12" Target="../media/image11.svg" Type="http://schemas.openxmlformats.org/officeDocument/2006/relationships/image"/><Relationship Id="rId13" Target="../media/image12.png" Type="http://schemas.openxmlformats.org/officeDocument/2006/relationships/image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Relationship Id="rId3" Target="../media/image18.png" Type="http://schemas.openxmlformats.org/officeDocument/2006/relationships/image"/><Relationship Id="rId4" Target="../media/image36.png" Type="http://schemas.openxmlformats.org/officeDocument/2006/relationships/image"/><Relationship Id="rId5" Target="../media/image37.png" Type="http://schemas.openxmlformats.org/officeDocument/2006/relationships/image"/><Relationship Id="rId6" Target="../media/image38.png" Type="http://schemas.openxmlformats.org/officeDocument/2006/relationships/image"/><Relationship Id="rId7" Target="../media/image39.png" Type="http://schemas.openxmlformats.org/officeDocument/2006/relationships/image"/><Relationship Id="rId8" Target="../media/image40.png" Type="http://schemas.openxmlformats.org/officeDocument/2006/relationships/image"/><Relationship Id="rId9" Target="../media/image41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Relationship Id="rId3" Target="../media/image18.png" Type="http://schemas.openxmlformats.org/officeDocument/2006/relationships/image"/><Relationship Id="rId4" Target="../media/image42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Relationship Id="rId3" Target="../media/image43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Relationship Id="rId3" Target="../media/image44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Relationship Id="rId3" Target="../media/image45.png" Type="http://schemas.openxmlformats.org/officeDocument/2006/relationships/image"/><Relationship Id="rId4" Target="../media/image46.png" Type="http://schemas.openxmlformats.org/officeDocument/2006/relationships/image"/><Relationship Id="rId5" Target="../media/image47.png" Type="http://schemas.openxmlformats.org/officeDocument/2006/relationships/image"/><Relationship Id="rId6" Target="../media/image48.png" Type="http://schemas.openxmlformats.org/officeDocument/2006/relationships/image"/><Relationship Id="rId7" Target="../media/image49.pn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0.png" Type="http://schemas.openxmlformats.org/officeDocument/2006/relationships/image"/><Relationship Id="rId3" Target="../media/image6.pn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Relationship Id="rId3" Target="../media/image51.pn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Relationship Id="rId3" Target="../media/image52.png" Type="http://schemas.openxmlformats.org/officeDocument/2006/relationships/image"/><Relationship Id="rId4" Target="../media/image53.png" Type="http://schemas.openxmlformats.org/officeDocument/2006/relationships/image"/><Relationship Id="rId5" Target="../media/image54.png" Type="http://schemas.openxmlformats.org/officeDocument/2006/relationships/image"/><Relationship Id="rId6" Target="../media/image55.png" Type="http://schemas.openxmlformats.org/officeDocument/2006/relationships/image"/><Relationship Id="rId7" Target="../media/image56.png" Type="http://schemas.openxmlformats.org/officeDocument/2006/relationships/image"/><Relationship Id="rId8" Target="../media/image57.pn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Relationship Id="rId3" Target="../media/image58.pn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67.png" Type="http://schemas.openxmlformats.org/officeDocument/2006/relationships/image"/><Relationship Id="rId11" Target="../media/image68.svg" Type="http://schemas.openxmlformats.org/officeDocument/2006/relationships/image"/><Relationship Id="rId12" Target="../media/image69.png" Type="http://schemas.openxmlformats.org/officeDocument/2006/relationships/image"/><Relationship Id="rId13" Target="../media/image6.png" Type="http://schemas.openxmlformats.org/officeDocument/2006/relationships/image"/><Relationship Id="rId2" Target="../media/image59.png" Type="http://schemas.openxmlformats.org/officeDocument/2006/relationships/image"/><Relationship Id="rId3" Target="../media/image60.svg" Type="http://schemas.openxmlformats.org/officeDocument/2006/relationships/image"/><Relationship Id="rId4" Target="../media/image61.png" Type="http://schemas.openxmlformats.org/officeDocument/2006/relationships/image"/><Relationship Id="rId5" Target="../media/image62.svg" Type="http://schemas.openxmlformats.org/officeDocument/2006/relationships/image"/><Relationship Id="rId6" Target="../media/image63.png" Type="http://schemas.openxmlformats.org/officeDocument/2006/relationships/image"/><Relationship Id="rId7" Target="../media/image64.svg" Type="http://schemas.openxmlformats.org/officeDocument/2006/relationships/image"/><Relationship Id="rId8" Target="../media/image65.png" Type="http://schemas.openxmlformats.org/officeDocument/2006/relationships/image"/><Relationship Id="rId9" Target="../media/image66.sv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.png" Type="http://schemas.openxmlformats.org/officeDocument/2006/relationships/image"/><Relationship Id="rId3" Target="../media/image14.svg" Type="http://schemas.openxmlformats.org/officeDocument/2006/relationships/image"/><Relationship Id="rId4" Target="../media/image15.png" Type="http://schemas.openxmlformats.org/officeDocument/2006/relationships/image"/><Relationship Id="rId5" Target="../media/image16.png" Type="http://schemas.openxmlformats.org/officeDocument/2006/relationships/image"/><Relationship Id="rId6" Target="../media/image17.png" Type="http://schemas.openxmlformats.org/officeDocument/2006/relationships/image"/><Relationship Id="rId7" Target="../media/image18.pn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Relationship Id="rId3" Target="../media/image70.png" Type="http://schemas.openxmlformats.org/officeDocument/2006/relationships/image"/><Relationship Id="rId4" Target="../media/image71.pn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52.png" Type="http://schemas.openxmlformats.org/officeDocument/2006/relationships/image"/><Relationship Id="rId5" Target="../media/image6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Relationship Id="rId3" Target="../media/image19.png" Type="http://schemas.openxmlformats.org/officeDocument/2006/relationships/image"/><Relationship Id="rId4" Target="../media/image20.png" Type="http://schemas.openxmlformats.org/officeDocument/2006/relationships/image"/><Relationship Id="rId5" Target="../media/image21.png" Type="http://schemas.openxmlformats.org/officeDocument/2006/relationships/image"/><Relationship Id="rId6" Target="../media/image22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3.png" Type="http://schemas.openxmlformats.org/officeDocument/2006/relationships/image"/><Relationship Id="rId3" Target="../media/image24.svg" Type="http://schemas.openxmlformats.org/officeDocument/2006/relationships/image"/><Relationship Id="rId4" Target="../media/image25.png" Type="http://schemas.openxmlformats.org/officeDocument/2006/relationships/image"/><Relationship Id="rId5" Target="../media/image6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6.png" Type="http://schemas.openxmlformats.org/officeDocument/2006/relationships/image"/><Relationship Id="rId3" Target="../media/image6.png" Type="http://schemas.openxmlformats.org/officeDocument/2006/relationships/image"/><Relationship Id="rId4" Target="../media/image23.png" Type="http://schemas.openxmlformats.org/officeDocument/2006/relationships/image"/><Relationship Id="rId5" Target="../media/image24.sv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Relationship Id="rId3" Target="../media/image27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Relationship Id="rId3" Target="../media/image28.png" Type="http://schemas.openxmlformats.org/officeDocument/2006/relationships/image"/><Relationship Id="rId4" Target="../media/image29.png" Type="http://schemas.openxmlformats.org/officeDocument/2006/relationships/image"/><Relationship Id="rId5" Target="../media/image30.png" Type="http://schemas.openxmlformats.org/officeDocument/2006/relationships/image"/><Relationship Id="rId6" Target="../media/image31.png" Type="http://schemas.openxmlformats.org/officeDocument/2006/relationships/image"/><Relationship Id="rId7" Target="../media/image32.png" Type="http://schemas.openxmlformats.org/officeDocument/2006/relationships/image"/><Relationship Id="rId8" Target="../media/image33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Relationship Id="rId3" Target="../media/image18.png" Type="http://schemas.openxmlformats.org/officeDocument/2006/relationships/image"/><Relationship Id="rId4" Target="../media/image23.png" Type="http://schemas.openxmlformats.org/officeDocument/2006/relationships/image"/><Relationship Id="rId5" Target="../media/image24.svg" Type="http://schemas.openxmlformats.org/officeDocument/2006/relationships/image"/><Relationship Id="rId6" Target="../media/image34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Relationship Id="rId3" Target="../media/image35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208140" y="1436061"/>
            <a:ext cx="14223020" cy="7324855"/>
          </a:xfrm>
          <a:custGeom>
            <a:avLst/>
            <a:gdLst/>
            <a:ahLst/>
            <a:cxnLst/>
            <a:rect r="r" b="b" t="t" l="l"/>
            <a:pathLst>
              <a:path h="7324855" w="14223020">
                <a:moveTo>
                  <a:pt x="0" y="0"/>
                </a:moveTo>
                <a:lnTo>
                  <a:pt x="14223020" y="0"/>
                </a:lnTo>
                <a:lnTo>
                  <a:pt x="14223020" y="7324856"/>
                </a:lnTo>
                <a:lnTo>
                  <a:pt x="0" y="73248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4188620" y="2543990"/>
            <a:ext cx="10536566" cy="35321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2767"/>
              </a:lnSpc>
            </a:pPr>
            <a:r>
              <a:rPr lang="en-US" sz="12276">
                <a:solidFill>
                  <a:srgbClr val="47748D"/>
                </a:solidFill>
                <a:latin typeface="Cranberry"/>
                <a:ea typeface="Cranberry"/>
                <a:cs typeface="Cranberry"/>
                <a:sym typeface="Cranberry"/>
              </a:rPr>
              <a:t>principios de </a:t>
            </a:r>
          </a:p>
          <a:p>
            <a:pPr algn="l">
              <a:lnSpc>
                <a:spcPts val="12767"/>
              </a:lnSpc>
            </a:pPr>
          </a:p>
        </p:txBody>
      </p:sp>
      <p:sp>
        <p:nvSpPr>
          <p:cNvPr name="Freeform 5" id="5"/>
          <p:cNvSpPr/>
          <p:nvPr/>
        </p:nvSpPr>
        <p:spPr>
          <a:xfrm flipH="false" flipV="false" rot="-1858834">
            <a:off x="3122435" y="3967017"/>
            <a:ext cx="1717009" cy="2262945"/>
          </a:xfrm>
          <a:custGeom>
            <a:avLst/>
            <a:gdLst/>
            <a:ahLst/>
            <a:cxnLst/>
            <a:rect r="r" b="b" t="t" l="l"/>
            <a:pathLst>
              <a:path h="2262945" w="1717009">
                <a:moveTo>
                  <a:pt x="0" y="0"/>
                </a:moveTo>
                <a:lnTo>
                  <a:pt x="1717009" y="0"/>
                </a:lnTo>
                <a:lnTo>
                  <a:pt x="1717009" y="2262944"/>
                </a:lnTo>
                <a:lnTo>
                  <a:pt x="0" y="226294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425823">
            <a:off x="5943038" y="5655024"/>
            <a:ext cx="7027730" cy="2365698"/>
          </a:xfrm>
          <a:custGeom>
            <a:avLst/>
            <a:gdLst/>
            <a:ahLst/>
            <a:cxnLst/>
            <a:rect r="r" b="b" t="t" l="l"/>
            <a:pathLst>
              <a:path h="2365698" w="7027730">
                <a:moveTo>
                  <a:pt x="0" y="0"/>
                </a:moveTo>
                <a:lnTo>
                  <a:pt x="7027730" y="0"/>
                </a:lnTo>
                <a:lnTo>
                  <a:pt x="7027730" y="2365698"/>
                </a:lnTo>
                <a:lnTo>
                  <a:pt x="0" y="23656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3019451" y="238051"/>
            <a:ext cx="12759268" cy="2311429"/>
          </a:xfrm>
          <a:custGeom>
            <a:avLst/>
            <a:gdLst/>
            <a:ahLst/>
            <a:cxnLst/>
            <a:rect r="r" b="b" t="t" l="l"/>
            <a:pathLst>
              <a:path h="2311429" w="12759268">
                <a:moveTo>
                  <a:pt x="0" y="0"/>
                </a:moveTo>
                <a:lnTo>
                  <a:pt x="12759267" y="0"/>
                </a:lnTo>
                <a:lnTo>
                  <a:pt x="12759267" y="2311429"/>
                </a:lnTo>
                <a:lnTo>
                  <a:pt x="0" y="231142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-35553" r="0" b="-1758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1808506">
            <a:off x="-103511" y="2294995"/>
            <a:ext cx="2813027" cy="4114800"/>
          </a:xfrm>
          <a:custGeom>
            <a:avLst/>
            <a:gdLst/>
            <a:ahLst/>
            <a:cxnLst/>
            <a:rect r="r" b="b" t="t" l="l"/>
            <a:pathLst>
              <a:path h="4114800" w="2813027">
                <a:moveTo>
                  <a:pt x="0" y="0"/>
                </a:moveTo>
                <a:lnTo>
                  <a:pt x="2813027" y="0"/>
                </a:lnTo>
                <a:lnTo>
                  <a:pt x="281302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5515199" y="2549480"/>
            <a:ext cx="1624344" cy="1587796"/>
          </a:xfrm>
          <a:custGeom>
            <a:avLst/>
            <a:gdLst/>
            <a:ahLst/>
            <a:cxnLst/>
            <a:rect r="r" b="b" t="t" l="l"/>
            <a:pathLst>
              <a:path h="1587796" w="1624344">
                <a:moveTo>
                  <a:pt x="0" y="0"/>
                </a:moveTo>
                <a:lnTo>
                  <a:pt x="1624343" y="0"/>
                </a:lnTo>
                <a:lnTo>
                  <a:pt x="1624343" y="1587796"/>
                </a:lnTo>
                <a:lnTo>
                  <a:pt x="0" y="158779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-1898293">
            <a:off x="12394883" y="7523983"/>
            <a:ext cx="7315200" cy="2473868"/>
          </a:xfrm>
          <a:custGeom>
            <a:avLst/>
            <a:gdLst/>
            <a:ahLst/>
            <a:cxnLst/>
            <a:rect r="r" b="b" t="t" l="l"/>
            <a:pathLst>
              <a:path h="2473868" w="7315200">
                <a:moveTo>
                  <a:pt x="0" y="0"/>
                </a:moveTo>
                <a:lnTo>
                  <a:pt x="7315200" y="0"/>
                </a:lnTo>
                <a:lnTo>
                  <a:pt x="7315200" y="2473867"/>
                </a:lnTo>
                <a:lnTo>
                  <a:pt x="0" y="247386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446971" y="238051"/>
            <a:ext cx="2215514" cy="2014103"/>
          </a:xfrm>
          <a:custGeom>
            <a:avLst/>
            <a:gdLst/>
            <a:ahLst/>
            <a:cxnLst/>
            <a:rect r="r" b="b" t="t" l="l"/>
            <a:pathLst>
              <a:path h="2014103" w="2215514">
                <a:moveTo>
                  <a:pt x="0" y="0"/>
                </a:moveTo>
                <a:lnTo>
                  <a:pt x="2215514" y="0"/>
                </a:lnTo>
                <a:lnTo>
                  <a:pt x="2215514" y="2014104"/>
                </a:lnTo>
                <a:lnTo>
                  <a:pt x="0" y="201410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4374887" y="4089651"/>
            <a:ext cx="10557595" cy="19700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3172"/>
              </a:lnSpc>
              <a:spcBef>
                <a:spcPct val="0"/>
              </a:spcBef>
            </a:pPr>
            <a:r>
              <a:rPr lang="en-US" sz="12666">
                <a:solidFill>
                  <a:srgbClr val="096227"/>
                </a:solidFill>
                <a:latin typeface="Cranberry"/>
                <a:ea typeface="Cranberry"/>
                <a:cs typeface="Cranberry"/>
                <a:sym typeface="Cranberry"/>
              </a:rPr>
              <a:t>ecología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3502469" y="180901"/>
            <a:ext cx="11172745" cy="35745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26"/>
              </a:lnSpc>
            </a:pPr>
            <a:r>
              <a:rPr lang="en-US" sz="2518" b="true">
                <a:solidFill>
                  <a:srgbClr val="096227"/>
                </a:solidFill>
                <a:latin typeface="DM Sans Bold"/>
                <a:ea typeface="DM Sans Bold"/>
                <a:cs typeface="DM Sans Bold"/>
                <a:sym typeface="DM Sans Bold"/>
              </a:rPr>
              <a:t>Universidad Nacional Experimental De Guayana</a:t>
            </a:r>
          </a:p>
          <a:p>
            <a:pPr algn="ctr">
              <a:lnSpc>
                <a:spcPts val="3526"/>
              </a:lnSpc>
            </a:pPr>
            <a:r>
              <a:rPr lang="en-US" sz="2518" b="true">
                <a:solidFill>
                  <a:srgbClr val="096227"/>
                </a:solidFill>
                <a:latin typeface="DM Sans Bold"/>
                <a:ea typeface="DM Sans Bold"/>
                <a:cs typeface="DM Sans Bold"/>
                <a:sym typeface="DM Sans Bold"/>
              </a:rPr>
              <a:t>Vicerrectorado Académico</a:t>
            </a:r>
          </a:p>
          <a:p>
            <a:pPr algn="ctr">
              <a:lnSpc>
                <a:spcPts val="3526"/>
              </a:lnSpc>
            </a:pPr>
            <a:r>
              <a:rPr lang="en-US" sz="2518" b="true">
                <a:solidFill>
                  <a:srgbClr val="096227"/>
                </a:solidFill>
                <a:latin typeface="DM Sans Bold"/>
                <a:ea typeface="DM Sans Bold"/>
                <a:cs typeface="DM Sans Bold"/>
                <a:sym typeface="DM Sans Bold"/>
              </a:rPr>
              <a:t>Coordinación General De Pregrado</a:t>
            </a:r>
          </a:p>
          <a:p>
            <a:pPr algn="ctr">
              <a:lnSpc>
                <a:spcPts val="3526"/>
              </a:lnSpc>
            </a:pPr>
            <a:r>
              <a:rPr lang="en-US" sz="2518" b="true">
                <a:solidFill>
                  <a:srgbClr val="096227"/>
                </a:solidFill>
                <a:latin typeface="DM Sans Bold"/>
                <a:ea typeface="DM Sans Bold"/>
                <a:cs typeface="DM Sans Bold"/>
                <a:sym typeface="DM Sans Bold"/>
              </a:rPr>
              <a:t>Proyecto De Carrera: Ingeniería Industrial</a:t>
            </a:r>
          </a:p>
          <a:p>
            <a:pPr algn="ctr">
              <a:lnSpc>
                <a:spcPts val="3526"/>
              </a:lnSpc>
            </a:pPr>
            <a:r>
              <a:rPr lang="en-US" sz="2518" b="true">
                <a:solidFill>
                  <a:srgbClr val="096227"/>
                </a:solidFill>
                <a:latin typeface="DM Sans Bold"/>
                <a:ea typeface="DM Sans Bold"/>
                <a:cs typeface="DM Sans Bold"/>
                <a:sym typeface="DM Sans Bold"/>
              </a:rPr>
              <a:t>Unidad Curricular: Ingeniería Ambiental</a:t>
            </a:r>
          </a:p>
          <a:p>
            <a:pPr algn="ctr">
              <a:lnSpc>
                <a:spcPts val="3526"/>
              </a:lnSpc>
            </a:pPr>
          </a:p>
          <a:p>
            <a:pPr algn="ctr">
              <a:lnSpc>
                <a:spcPts val="3526"/>
              </a:lnSpc>
            </a:pPr>
          </a:p>
          <a:p>
            <a:pPr algn="ctr">
              <a:lnSpc>
                <a:spcPts val="3526"/>
              </a:lnSpc>
              <a:spcBef>
                <a:spcPct val="0"/>
              </a:spcBef>
            </a:pPr>
          </a:p>
        </p:txBody>
      </p:sp>
      <p:sp>
        <p:nvSpPr>
          <p:cNvPr name="TextBox 14" id="14"/>
          <p:cNvSpPr txBox="true"/>
          <p:nvPr/>
        </p:nvSpPr>
        <p:spPr>
          <a:xfrm rot="0">
            <a:off x="6733386" y="6409884"/>
            <a:ext cx="5556261" cy="8699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 b="true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RESULTADOS DE INVESTIGACION DE CAMPO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1855605" y="7584633"/>
            <a:ext cx="6801148" cy="679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b="true">
                <a:solidFill>
                  <a:srgbClr val="034D4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Integrantes de Grupo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2763698" y="8379125"/>
            <a:ext cx="4375845" cy="11804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734069" indent="-367035" lvl="1">
              <a:lnSpc>
                <a:spcPts val="4760"/>
              </a:lnSpc>
              <a:buFont typeface="Arial"/>
              <a:buChar char="•"/>
            </a:pPr>
            <a:r>
              <a:rPr lang="en-US" b="true" sz="3400">
                <a:solidFill>
                  <a:srgbClr val="096227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Carlos Gonzalez </a:t>
            </a:r>
          </a:p>
          <a:p>
            <a:pPr algn="ctr" marL="734069" indent="-367035" lvl="1">
              <a:lnSpc>
                <a:spcPts val="4760"/>
              </a:lnSpc>
              <a:buFont typeface="Arial"/>
              <a:buChar char="•"/>
            </a:pPr>
            <a:r>
              <a:rPr lang="en-US" b="true" sz="3400">
                <a:solidFill>
                  <a:srgbClr val="096227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Daniel Rodriguez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C3DDC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058758" y="356996"/>
            <a:ext cx="21133913" cy="1697633"/>
          </a:xfrm>
          <a:custGeom>
            <a:avLst/>
            <a:gdLst/>
            <a:ahLst/>
            <a:cxnLst/>
            <a:rect r="r" b="b" t="t" l="l"/>
            <a:pathLst>
              <a:path h="1697633" w="21133913">
                <a:moveTo>
                  <a:pt x="0" y="0"/>
                </a:moveTo>
                <a:lnTo>
                  <a:pt x="21133912" y="0"/>
                </a:lnTo>
                <a:lnTo>
                  <a:pt x="21133912" y="1697633"/>
                </a:lnTo>
                <a:lnTo>
                  <a:pt x="0" y="16976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04834" r="0" b="-104834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338031" y="429639"/>
            <a:ext cx="18340335" cy="27048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880"/>
              </a:lnSpc>
            </a:pPr>
            <a:r>
              <a:rPr lang="en-US" sz="8982">
                <a:solidFill>
                  <a:srgbClr val="034D4F"/>
                </a:solidFill>
                <a:latin typeface="Cranberry"/>
                <a:ea typeface="Cranberry"/>
                <a:cs typeface="Cranberry"/>
                <a:sym typeface="Cranberry"/>
              </a:rPr>
              <a:t>CONSERVACION DE RECURSOS</a:t>
            </a:r>
          </a:p>
          <a:p>
            <a:pPr algn="ctr" marL="0" indent="0" lvl="0">
              <a:lnSpc>
                <a:spcPts val="9880"/>
              </a:lnSpc>
            </a:pPr>
          </a:p>
        </p:txBody>
      </p:sp>
      <p:sp>
        <p:nvSpPr>
          <p:cNvPr name="Freeform 4" id="4"/>
          <p:cNvSpPr/>
          <p:nvPr/>
        </p:nvSpPr>
        <p:spPr>
          <a:xfrm flipH="false" flipV="false" rot="5856847">
            <a:off x="-134846" y="572825"/>
            <a:ext cx="2327092" cy="2161287"/>
          </a:xfrm>
          <a:custGeom>
            <a:avLst/>
            <a:gdLst/>
            <a:ahLst/>
            <a:cxnLst/>
            <a:rect r="r" b="b" t="t" l="l"/>
            <a:pathLst>
              <a:path h="2161287" w="2327092">
                <a:moveTo>
                  <a:pt x="0" y="0"/>
                </a:moveTo>
                <a:lnTo>
                  <a:pt x="2327092" y="0"/>
                </a:lnTo>
                <a:lnTo>
                  <a:pt x="2327092" y="2161287"/>
                </a:lnTo>
                <a:lnTo>
                  <a:pt x="0" y="21612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628649" y="2532548"/>
            <a:ext cx="5199950" cy="3164059"/>
          </a:xfrm>
          <a:custGeom>
            <a:avLst/>
            <a:gdLst/>
            <a:ahLst/>
            <a:cxnLst/>
            <a:rect r="r" b="b" t="t" l="l"/>
            <a:pathLst>
              <a:path h="3164059" w="5199950">
                <a:moveTo>
                  <a:pt x="0" y="0"/>
                </a:moveTo>
                <a:lnTo>
                  <a:pt x="5199950" y="0"/>
                </a:lnTo>
                <a:lnTo>
                  <a:pt x="5199950" y="3164059"/>
                </a:lnTo>
                <a:lnTo>
                  <a:pt x="0" y="316405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6848515" y="6486793"/>
            <a:ext cx="5197712" cy="3228606"/>
          </a:xfrm>
          <a:custGeom>
            <a:avLst/>
            <a:gdLst/>
            <a:ahLst/>
            <a:cxnLst/>
            <a:rect r="r" b="b" t="t" l="l"/>
            <a:pathLst>
              <a:path h="3228606" w="5197712">
                <a:moveTo>
                  <a:pt x="0" y="0"/>
                </a:moveTo>
                <a:lnTo>
                  <a:pt x="5197712" y="0"/>
                </a:lnTo>
                <a:lnTo>
                  <a:pt x="5197712" y="3228606"/>
                </a:lnTo>
                <a:lnTo>
                  <a:pt x="0" y="322860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17356" r="0" b="-17356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6848515" y="2434755"/>
            <a:ext cx="5197712" cy="3261852"/>
          </a:xfrm>
          <a:custGeom>
            <a:avLst/>
            <a:gdLst/>
            <a:ahLst/>
            <a:cxnLst/>
            <a:rect r="r" b="b" t="t" l="l"/>
            <a:pathLst>
              <a:path h="3261852" w="5197712">
                <a:moveTo>
                  <a:pt x="0" y="0"/>
                </a:moveTo>
                <a:lnTo>
                  <a:pt x="5197712" y="0"/>
                </a:lnTo>
                <a:lnTo>
                  <a:pt x="5197712" y="3261852"/>
                </a:lnTo>
                <a:lnTo>
                  <a:pt x="0" y="326185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1673" t="0" r="0" b="-66086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2701322" y="2318451"/>
            <a:ext cx="4894930" cy="3378155"/>
          </a:xfrm>
          <a:custGeom>
            <a:avLst/>
            <a:gdLst/>
            <a:ahLst/>
            <a:cxnLst/>
            <a:rect r="r" b="b" t="t" l="l"/>
            <a:pathLst>
              <a:path h="3378155" w="4894930">
                <a:moveTo>
                  <a:pt x="0" y="0"/>
                </a:moveTo>
                <a:lnTo>
                  <a:pt x="4894930" y="0"/>
                </a:lnTo>
                <a:lnTo>
                  <a:pt x="4894930" y="3378156"/>
                </a:lnTo>
                <a:lnTo>
                  <a:pt x="0" y="337815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-11049" r="0" b="-11049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2701322" y="6303348"/>
            <a:ext cx="4894930" cy="3595495"/>
          </a:xfrm>
          <a:custGeom>
            <a:avLst/>
            <a:gdLst/>
            <a:ahLst/>
            <a:cxnLst/>
            <a:rect r="r" b="b" t="t" l="l"/>
            <a:pathLst>
              <a:path h="3595495" w="4894930">
                <a:moveTo>
                  <a:pt x="0" y="0"/>
                </a:moveTo>
                <a:lnTo>
                  <a:pt x="4894930" y="0"/>
                </a:lnTo>
                <a:lnTo>
                  <a:pt x="4894930" y="3595495"/>
                </a:lnTo>
                <a:lnTo>
                  <a:pt x="0" y="359549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491" t="-16875" r="-491" b="-40653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628649" y="6344307"/>
            <a:ext cx="5199950" cy="3371092"/>
          </a:xfrm>
          <a:custGeom>
            <a:avLst/>
            <a:gdLst/>
            <a:ahLst/>
            <a:cxnLst/>
            <a:rect r="r" b="b" t="t" l="l"/>
            <a:pathLst>
              <a:path h="3371092" w="5199950">
                <a:moveTo>
                  <a:pt x="0" y="0"/>
                </a:moveTo>
                <a:lnTo>
                  <a:pt x="5199950" y="0"/>
                </a:lnTo>
                <a:lnTo>
                  <a:pt x="5199950" y="3371092"/>
                </a:lnTo>
                <a:lnTo>
                  <a:pt x="0" y="337109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20050" t="0" r="-26668" b="0"/>
            </a:stretch>
          </a:blipFill>
        </p:spPr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C3DDC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662902" y="528860"/>
            <a:ext cx="21133913" cy="2421081"/>
          </a:xfrm>
          <a:custGeom>
            <a:avLst/>
            <a:gdLst/>
            <a:ahLst/>
            <a:cxnLst/>
            <a:rect r="r" b="b" t="t" l="l"/>
            <a:pathLst>
              <a:path h="2421081" w="21133913">
                <a:moveTo>
                  <a:pt x="0" y="0"/>
                </a:moveTo>
                <a:lnTo>
                  <a:pt x="21133913" y="0"/>
                </a:lnTo>
                <a:lnTo>
                  <a:pt x="21133913" y="2421082"/>
                </a:lnTo>
                <a:lnTo>
                  <a:pt x="0" y="24210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3509" r="0" b="-43627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-52335" y="731867"/>
            <a:ext cx="18340335" cy="31976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010"/>
              </a:lnSpc>
            </a:pPr>
            <a:r>
              <a:rPr lang="en-US" sz="7282">
                <a:solidFill>
                  <a:srgbClr val="034D4F"/>
                </a:solidFill>
                <a:latin typeface="Cranberry"/>
                <a:ea typeface="Cranberry"/>
                <a:cs typeface="Cranberry"/>
                <a:sym typeface="Cranberry"/>
              </a:rPr>
              <a:t>IMPLEMENTACION DE PRACTICAS DE AHORRO</a:t>
            </a:r>
          </a:p>
          <a:p>
            <a:pPr algn="ctr" marL="0" indent="0" lvl="0">
              <a:lnSpc>
                <a:spcPts val="8010"/>
              </a:lnSpc>
            </a:pPr>
          </a:p>
        </p:txBody>
      </p:sp>
      <p:sp>
        <p:nvSpPr>
          <p:cNvPr name="Freeform 4" id="4"/>
          <p:cNvSpPr/>
          <p:nvPr/>
        </p:nvSpPr>
        <p:spPr>
          <a:xfrm flipH="false" flipV="false" rot="5856847">
            <a:off x="-134846" y="1552386"/>
            <a:ext cx="2327092" cy="2161287"/>
          </a:xfrm>
          <a:custGeom>
            <a:avLst/>
            <a:gdLst/>
            <a:ahLst/>
            <a:cxnLst/>
            <a:rect r="r" b="b" t="t" l="l"/>
            <a:pathLst>
              <a:path h="2161287" w="2327092">
                <a:moveTo>
                  <a:pt x="0" y="0"/>
                </a:moveTo>
                <a:lnTo>
                  <a:pt x="2327092" y="0"/>
                </a:lnTo>
                <a:lnTo>
                  <a:pt x="2327092" y="2161287"/>
                </a:lnTo>
                <a:lnTo>
                  <a:pt x="0" y="21612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204758" y="5567534"/>
            <a:ext cx="17826149" cy="3690766"/>
          </a:xfrm>
          <a:custGeom>
            <a:avLst/>
            <a:gdLst/>
            <a:ahLst/>
            <a:cxnLst/>
            <a:rect r="r" b="b" t="t" l="l"/>
            <a:pathLst>
              <a:path h="3690766" w="17826149">
                <a:moveTo>
                  <a:pt x="0" y="0"/>
                </a:moveTo>
                <a:lnTo>
                  <a:pt x="17826149" y="0"/>
                </a:lnTo>
                <a:lnTo>
                  <a:pt x="17826149" y="3690766"/>
                </a:lnTo>
                <a:lnTo>
                  <a:pt x="0" y="369076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835646" y="3238933"/>
            <a:ext cx="17002816" cy="2124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En este tema se tomó en cuenta todo lo que habíamos investigado hasta el momento y a través de un análisis se comprimió en una serie de recomendaciones e ideas para disminuir y controlar el consumo de recursos y el consumismo. </a:t>
            </a:r>
          </a:p>
          <a:p>
            <a:pPr algn="just">
              <a:lnSpc>
                <a:spcPts val="4200"/>
              </a:lnSpc>
            </a:pP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C3DDC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076589" y="749494"/>
            <a:ext cx="17240920" cy="2195737"/>
          </a:xfrm>
          <a:custGeom>
            <a:avLst/>
            <a:gdLst/>
            <a:ahLst/>
            <a:cxnLst/>
            <a:rect r="r" b="b" t="t" l="l"/>
            <a:pathLst>
              <a:path h="2195737" w="17240920">
                <a:moveTo>
                  <a:pt x="0" y="0"/>
                </a:moveTo>
                <a:lnTo>
                  <a:pt x="17240919" y="0"/>
                </a:lnTo>
                <a:lnTo>
                  <a:pt x="17240919" y="2195737"/>
                </a:lnTo>
                <a:lnTo>
                  <a:pt x="0" y="219573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66122" r="0" b="-29195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581514" y="3143297"/>
            <a:ext cx="17124971" cy="6472831"/>
          </a:xfrm>
          <a:custGeom>
            <a:avLst/>
            <a:gdLst/>
            <a:ahLst/>
            <a:cxnLst/>
            <a:rect r="r" b="b" t="t" l="l"/>
            <a:pathLst>
              <a:path h="6472831" w="17124971">
                <a:moveTo>
                  <a:pt x="0" y="0"/>
                </a:moveTo>
                <a:lnTo>
                  <a:pt x="17124972" y="0"/>
                </a:lnTo>
                <a:lnTo>
                  <a:pt x="17124972" y="6472832"/>
                </a:lnTo>
                <a:lnTo>
                  <a:pt x="0" y="64728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-281239" y="962025"/>
            <a:ext cx="15196311" cy="27753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10"/>
              </a:lnSpc>
            </a:pPr>
            <a:r>
              <a:rPr lang="en-US" sz="6282">
                <a:solidFill>
                  <a:srgbClr val="034D4F"/>
                </a:solidFill>
                <a:latin typeface="Cranberry"/>
                <a:ea typeface="Cranberry"/>
                <a:cs typeface="Cranberry"/>
                <a:sym typeface="Cranberry"/>
              </a:rPr>
              <a:t>IMPLEMENTACION DE PRACTICAS DE AHORRO</a:t>
            </a:r>
          </a:p>
          <a:p>
            <a:pPr algn="ctr" marL="0" indent="0" lvl="0">
              <a:lnSpc>
                <a:spcPts val="6910"/>
              </a:lnSpc>
            </a:pP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C3DDC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741567" y="859810"/>
            <a:ext cx="17240920" cy="2195737"/>
          </a:xfrm>
          <a:custGeom>
            <a:avLst/>
            <a:gdLst/>
            <a:ahLst/>
            <a:cxnLst/>
            <a:rect r="r" b="b" t="t" l="l"/>
            <a:pathLst>
              <a:path h="2195737" w="17240920">
                <a:moveTo>
                  <a:pt x="0" y="0"/>
                </a:moveTo>
                <a:lnTo>
                  <a:pt x="17240920" y="0"/>
                </a:lnTo>
                <a:lnTo>
                  <a:pt x="17240920" y="2195737"/>
                </a:lnTo>
                <a:lnTo>
                  <a:pt x="0" y="219573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66122" r="0" b="-29195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69841" y="3543739"/>
            <a:ext cx="17265932" cy="2553042"/>
          </a:xfrm>
          <a:custGeom>
            <a:avLst/>
            <a:gdLst/>
            <a:ahLst/>
            <a:cxnLst/>
            <a:rect r="r" b="b" t="t" l="l"/>
            <a:pathLst>
              <a:path h="2553042" w="17265932">
                <a:moveTo>
                  <a:pt x="0" y="0"/>
                </a:moveTo>
                <a:lnTo>
                  <a:pt x="17265933" y="0"/>
                </a:lnTo>
                <a:lnTo>
                  <a:pt x="17265933" y="2553042"/>
                </a:lnTo>
                <a:lnTo>
                  <a:pt x="0" y="255304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3406171" y="962025"/>
            <a:ext cx="15196311" cy="27753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10"/>
              </a:lnSpc>
            </a:pPr>
            <a:r>
              <a:rPr lang="en-US" sz="6282">
                <a:solidFill>
                  <a:srgbClr val="034D4F"/>
                </a:solidFill>
                <a:latin typeface="Cranberry"/>
                <a:ea typeface="Cranberry"/>
                <a:cs typeface="Cranberry"/>
                <a:sym typeface="Cranberry"/>
              </a:rPr>
              <a:t>IMPLEMENTACION DE PRACTICAS DE AHORRO</a:t>
            </a:r>
          </a:p>
          <a:p>
            <a:pPr algn="ctr" marL="0" indent="0" lvl="0">
              <a:lnSpc>
                <a:spcPts val="6910"/>
              </a:lnSpc>
            </a:pP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C3DDC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808994" y="335806"/>
            <a:ext cx="21763902" cy="2195737"/>
          </a:xfrm>
          <a:custGeom>
            <a:avLst/>
            <a:gdLst/>
            <a:ahLst/>
            <a:cxnLst/>
            <a:rect r="r" b="b" t="t" l="l"/>
            <a:pathLst>
              <a:path h="2195737" w="21763902">
                <a:moveTo>
                  <a:pt x="0" y="0"/>
                </a:moveTo>
                <a:lnTo>
                  <a:pt x="21763902" y="0"/>
                </a:lnTo>
                <a:lnTo>
                  <a:pt x="21763902" y="2195737"/>
                </a:lnTo>
                <a:lnTo>
                  <a:pt x="0" y="219573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6586" r="0" b="-49971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2656923" y="6399065"/>
            <a:ext cx="4602377" cy="3146194"/>
          </a:xfrm>
          <a:custGeom>
            <a:avLst/>
            <a:gdLst/>
            <a:ahLst/>
            <a:cxnLst/>
            <a:rect r="r" b="b" t="t" l="l"/>
            <a:pathLst>
              <a:path h="3146194" w="4602377">
                <a:moveTo>
                  <a:pt x="0" y="0"/>
                </a:moveTo>
                <a:lnTo>
                  <a:pt x="4602377" y="0"/>
                </a:lnTo>
                <a:lnTo>
                  <a:pt x="4602377" y="3146194"/>
                </a:lnTo>
                <a:lnTo>
                  <a:pt x="0" y="31461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17767" r="0" b="-28516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6355864" y="3343302"/>
            <a:ext cx="4600093" cy="5297580"/>
          </a:xfrm>
          <a:custGeom>
            <a:avLst/>
            <a:gdLst/>
            <a:ahLst/>
            <a:cxnLst/>
            <a:rect r="r" b="b" t="t" l="l"/>
            <a:pathLst>
              <a:path h="5297580" w="4600093">
                <a:moveTo>
                  <a:pt x="0" y="0"/>
                </a:moveTo>
                <a:lnTo>
                  <a:pt x="4600093" y="0"/>
                </a:lnTo>
                <a:lnTo>
                  <a:pt x="4600093" y="5297579"/>
                </a:lnTo>
                <a:lnTo>
                  <a:pt x="0" y="529757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2656923" y="2784813"/>
            <a:ext cx="4574797" cy="3207279"/>
          </a:xfrm>
          <a:custGeom>
            <a:avLst/>
            <a:gdLst/>
            <a:ahLst/>
            <a:cxnLst/>
            <a:rect r="r" b="b" t="t" l="l"/>
            <a:pathLst>
              <a:path h="3207279" w="4574797">
                <a:moveTo>
                  <a:pt x="0" y="0"/>
                </a:moveTo>
                <a:lnTo>
                  <a:pt x="4574798" y="0"/>
                </a:lnTo>
                <a:lnTo>
                  <a:pt x="4574798" y="3207279"/>
                </a:lnTo>
                <a:lnTo>
                  <a:pt x="0" y="320727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-12689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054886" y="6399065"/>
            <a:ext cx="3600011" cy="3484373"/>
          </a:xfrm>
          <a:custGeom>
            <a:avLst/>
            <a:gdLst/>
            <a:ahLst/>
            <a:cxnLst/>
            <a:rect r="r" b="b" t="t" l="l"/>
            <a:pathLst>
              <a:path h="3484373" w="3600011">
                <a:moveTo>
                  <a:pt x="0" y="0"/>
                </a:moveTo>
                <a:lnTo>
                  <a:pt x="3600011" y="0"/>
                </a:lnTo>
                <a:lnTo>
                  <a:pt x="3600011" y="3484374"/>
                </a:lnTo>
                <a:lnTo>
                  <a:pt x="0" y="348437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-2811" r="0" b="-2811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863225" y="2709749"/>
            <a:ext cx="3791672" cy="3282343"/>
          </a:xfrm>
          <a:custGeom>
            <a:avLst/>
            <a:gdLst/>
            <a:ahLst/>
            <a:cxnLst/>
            <a:rect r="r" b="b" t="t" l="l"/>
            <a:pathLst>
              <a:path h="3282343" w="3791672">
                <a:moveTo>
                  <a:pt x="0" y="0"/>
                </a:moveTo>
                <a:lnTo>
                  <a:pt x="3791672" y="0"/>
                </a:lnTo>
                <a:lnTo>
                  <a:pt x="3791672" y="3282343"/>
                </a:lnTo>
                <a:lnTo>
                  <a:pt x="0" y="328234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612553" y="428496"/>
            <a:ext cx="16619168" cy="30795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680"/>
              </a:lnSpc>
            </a:pPr>
            <a:r>
              <a:rPr lang="en-US" sz="6982">
                <a:solidFill>
                  <a:srgbClr val="034D4F"/>
                </a:solidFill>
                <a:latin typeface="Cranberry"/>
                <a:ea typeface="Cranberry"/>
                <a:cs typeface="Cranberry"/>
                <a:sym typeface="Cranberry"/>
              </a:rPr>
              <a:t>IMPLEMENTACION DE PRACTICAS DE AHORRO</a:t>
            </a:r>
          </a:p>
          <a:p>
            <a:pPr algn="ctr" marL="0" indent="0" lvl="0">
              <a:lnSpc>
                <a:spcPts val="7680"/>
              </a:lnSpc>
            </a:pP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C3DDC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825268" y="4692156"/>
            <a:ext cx="16637464" cy="4800197"/>
          </a:xfrm>
          <a:custGeom>
            <a:avLst/>
            <a:gdLst/>
            <a:ahLst/>
            <a:cxnLst/>
            <a:rect r="r" b="b" t="t" l="l"/>
            <a:pathLst>
              <a:path h="4800197" w="16637464">
                <a:moveTo>
                  <a:pt x="0" y="0"/>
                </a:moveTo>
                <a:lnTo>
                  <a:pt x="16637464" y="0"/>
                </a:lnTo>
                <a:lnTo>
                  <a:pt x="16637464" y="4800197"/>
                </a:lnTo>
                <a:lnTo>
                  <a:pt x="0" y="480019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785" t="0" r="-1785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808994" y="335806"/>
            <a:ext cx="21763902" cy="2195737"/>
          </a:xfrm>
          <a:custGeom>
            <a:avLst/>
            <a:gdLst/>
            <a:ahLst/>
            <a:cxnLst/>
            <a:rect r="r" b="b" t="t" l="l"/>
            <a:pathLst>
              <a:path h="2195737" w="21763902">
                <a:moveTo>
                  <a:pt x="0" y="0"/>
                </a:moveTo>
                <a:lnTo>
                  <a:pt x="21763902" y="0"/>
                </a:lnTo>
                <a:lnTo>
                  <a:pt x="21763902" y="2195737"/>
                </a:lnTo>
                <a:lnTo>
                  <a:pt x="0" y="219573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96586" r="0" b="-49971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612553" y="428496"/>
            <a:ext cx="16619168" cy="21079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7680"/>
              </a:lnSpc>
            </a:pPr>
            <a:r>
              <a:rPr lang="en-US" sz="6982">
                <a:solidFill>
                  <a:srgbClr val="034D4F"/>
                </a:solidFill>
                <a:latin typeface="Cranberry"/>
                <a:ea typeface="Cranberry"/>
                <a:cs typeface="Cranberry"/>
                <a:sym typeface="Cranberry"/>
              </a:rPr>
              <a:t>MANEJO ADECUADO DE RESIDUOS SOLIDOS Y LIQUIDOS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642592" y="2744611"/>
            <a:ext cx="17002816" cy="16713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79"/>
              </a:lnSpc>
            </a:pPr>
            <a:r>
              <a:rPr lang="en-US" sz="3199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Para el desarrollo y la obtención de los datos, se realizó un estudio de campo en el cual se recolecto la basura de la sede, y se separó tomando en cuenta el material con el cual estaba elaboro, y se investigó las leyes que regían el manejo de la basura o residuos.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C3DDC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983314" y="340735"/>
            <a:ext cx="24770030" cy="2195737"/>
          </a:xfrm>
          <a:custGeom>
            <a:avLst/>
            <a:gdLst/>
            <a:ahLst/>
            <a:cxnLst/>
            <a:rect r="r" b="b" t="t" l="l"/>
            <a:pathLst>
              <a:path h="2195737" w="24770030">
                <a:moveTo>
                  <a:pt x="0" y="0"/>
                </a:moveTo>
                <a:lnTo>
                  <a:pt x="24770030" y="0"/>
                </a:lnTo>
                <a:lnTo>
                  <a:pt x="24770030" y="2195737"/>
                </a:lnTo>
                <a:lnTo>
                  <a:pt x="0" y="219573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16833" r="0" b="-6378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969559" y="2887642"/>
            <a:ext cx="12348883" cy="6930512"/>
          </a:xfrm>
          <a:custGeom>
            <a:avLst/>
            <a:gdLst/>
            <a:ahLst/>
            <a:cxnLst/>
            <a:rect r="r" b="b" t="t" l="l"/>
            <a:pathLst>
              <a:path h="6930512" w="12348883">
                <a:moveTo>
                  <a:pt x="0" y="0"/>
                </a:moveTo>
                <a:lnTo>
                  <a:pt x="12348882" y="0"/>
                </a:lnTo>
                <a:lnTo>
                  <a:pt x="12348882" y="6930512"/>
                </a:lnTo>
                <a:lnTo>
                  <a:pt x="0" y="69305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2583" r="0" b="-2583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983314" y="428496"/>
            <a:ext cx="16619168" cy="21079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7680"/>
              </a:lnSpc>
            </a:pPr>
            <a:r>
              <a:rPr lang="en-US" sz="6982">
                <a:solidFill>
                  <a:srgbClr val="034D4F"/>
                </a:solidFill>
                <a:latin typeface="Cranberry"/>
                <a:ea typeface="Cranberry"/>
                <a:cs typeface="Cranberry"/>
                <a:sym typeface="Cranberry"/>
              </a:rPr>
              <a:t>MANEJO ADECUADO DE RESIDUOS SOLIDOS Y LIQUIDOS</a:t>
            </a: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C3DDC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8165817" y="584134"/>
            <a:ext cx="24770030" cy="2195737"/>
          </a:xfrm>
          <a:custGeom>
            <a:avLst/>
            <a:gdLst/>
            <a:ahLst/>
            <a:cxnLst/>
            <a:rect r="r" b="b" t="t" l="l"/>
            <a:pathLst>
              <a:path h="2195737" w="24770030">
                <a:moveTo>
                  <a:pt x="0" y="0"/>
                </a:moveTo>
                <a:lnTo>
                  <a:pt x="24770030" y="0"/>
                </a:lnTo>
                <a:lnTo>
                  <a:pt x="24770030" y="2195737"/>
                </a:lnTo>
                <a:lnTo>
                  <a:pt x="0" y="219573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16833" r="0" b="-6378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2497345" y="3067085"/>
            <a:ext cx="4928975" cy="3026996"/>
          </a:xfrm>
          <a:custGeom>
            <a:avLst/>
            <a:gdLst/>
            <a:ahLst/>
            <a:cxnLst/>
            <a:rect r="r" b="b" t="t" l="l"/>
            <a:pathLst>
              <a:path h="3026996" w="4928975">
                <a:moveTo>
                  <a:pt x="0" y="0"/>
                </a:moveTo>
                <a:lnTo>
                  <a:pt x="4928975" y="0"/>
                </a:lnTo>
                <a:lnTo>
                  <a:pt x="4928975" y="3026996"/>
                </a:lnTo>
                <a:lnTo>
                  <a:pt x="0" y="30269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7663" r="0" b="-7663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6635483" y="3099586"/>
            <a:ext cx="5133488" cy="3017246"/>
          </a:xfrm>
          <a:custGeom>
            <a:avLst/>
            <a:gdLst/>
            <a:ahLst/>
            <a:cxnLst/>
            <a:rect r="r" b="b" t="t" l="l"/>
            <a:pathLst>
              <a:path h="3017246" w="5133488">
                <a:moveTo>
                  <a:pt x="0" y="0"/>
                </a:moveTo>
                <a:lnTo>
                  <a:pt x="5133488" y="0"/>
                </a:lnTo>
                <a:lnTo>
                  <a:pt x="5133488" y="3017246"/>
                </a:lnTo>
                <a:lnTo>
                  <a:pt x="0" y="30172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6386" r="0" b="-6386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6635483" y="6381295"/>
            <a:ext cx="5133488" cy="3326711"/>
          </a:xfrm>
          <a:custGeom>
            <a:avLst/>
            <a:gdLst/>
            <a:ahLst/>
            <a:cxnLst/>
            <a:rect r="r" b="b" t="t" l="l"/>
            <a:pathLst>
              <a:path h="3326711" w="5133488">
                <a:moveTo>
                  <a:pt x="0" y="0"/>
                </a:moveTo>
                <a:lnTo>
                  <a:pt x="5133488" y="0"/>
                </a:lnTo>
                <a:lnTo>
                  <a:pt x="5133488" y="3326711"/>
                </a:lnTo>
                <a:lnTo>
                  <a:pt x="0" y="332671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6902" t="-20946" r="0" b="-4979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224589" y="3044334"/>
            <a:ext cx="4310498" cy="3072498"/>
          </a:xfrm>
          <a:custGeom>
            <a:avLst/>
            <a:gdLst/>
            <a:ahLst/>
            <a:cxnLst/>
            <a:rect r="r" b="b" t="t" l="l"/>
            <a:pathLst>
              <a:path h="3072498" w="4310498">
                <a:moveTo>
                  <a:pt x="0" y="0"/>
                </a:moveTo>
                <a:lnTo>
                  <a:pt x="4310498" y="0"/>
                </a:lnTo>
                <a:lnTo>
                  <a:pt x="4310498" y="3072498"/>
                </a:lnTo>
                <a:lnTo>
                  <a:pt x="0" y="307249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-5712" r="0" b="-5712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145418" y="6381295"/>
            <a:ext cx="4542069" cy="3326711"/>
          </a:xfrm>
          <a:custGeom>
            <a:avLst/>
            <a:gdLst/>
            <a:ahLst/>
            <a:cxnLst/>
            <a:rect r="r" b="b" t="t" l="l"/>
            <a:pathLst>
              <a:path h="3326711" w="4542069">
                <a:moveTo>
                  <a:pt x="0" y="0"/>
                </a:moveTo>
                <a:lnTo>
                  <a:pt x="4542069" y="0"/>
                </a:lnTo>
                <a:lnTo>
                  <a:pt x="4542069" y="3326711"/>
                </a:lnTo>
                <a:lnTo>
                  <a:pt x="0" y="332671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2497345" y="6381295"/>
            <a:ext cx="5183910" cy="3326711"/>
          </a:xfrm>
          <a:custGeom>
            <a:avLst/>
            <a:gdLst/>
            <a:ahLst/>
            <a:cxnLst/>
            <a:rect r="r" b="b" t="t" l="l"/>
            <a:pathLst>
              <a:path h="3326711" w="5183910">
                <a:moveTo>
                  <a:pt x="0" y="0"/>
                </a:moveTo>
                <a:lnTo>
                  <a:pt x="5183910" y="0"/>
                </a:lnTo>
                <a:lnTo>
                  <a:pt x="5183910" y="3326711"/>
                </a:lnTo>
                <a:lnTo>
                  <a:pt x="0" y="332671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-29905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-691865" y="589914"/>
            <a:ext cx="16619168" cy="21079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7680"/>
              </a:lnSpc>
            </a:pPr>
            <a:r>
              <a:rPr lang="en-US" sz="6982">
                <a:solidFill>
                  <a:srgbClr val="034D4F"/>
                </a:solidFill>
                <a:latin typeface="Cranberry"/>
                <a:ea typeface="Cranberry"/>
                <a:cs typeface="Cranberry"/>
                <a:sym typeface="Cranberry"/>
              </a:rPr>
              <a:t>MANEJO ADECUADO DE RESIDUOS SOLIDOS Y LIQUIDOS</a:t>
            </a:r>
          </a:p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C3DDC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4262847" y="338193"/>
            <a:ext cx="24770030" cy="1769362"/>
          </a:xfrm>
          <a:custGeom>
            <a:avLst/>
            <a:gdLst/>
            <a:ahLst/>
            <a:cxnLst/>
            <a:rect r="r" b="b" t="t" l="l"/>
            <a:pathLst>
              <a:path h="1769362" w="24770030">
                <a:moveTo>
                  <a:pt x="0" y="0"/>
                </a:moveTo>
                <a:lnTo>
                  <a:pt x="24770031" y="0"/>
                </a:lnTo>
                <a:lnTo>
                  <a:pt x="24770031" y="1769362"/>
                </a:lnTo>
                <a:lnTo>
                  <a:pt x="0" y="17693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44987" r="0" b="-10324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407270" y="2434972"/>
            <a:ext cx="17880730" cy="5236666"/>
          </a:xfrm>
          <a:custGeom>
            <a:avLst/>
            <a:gdLst/>
            <a:ahLst/>
            <a:cxnLst/>
            <a:rect r="r" b="b" t="t" l="l"/>
            <a:pathLst>
              <a:path h="5236666" w="17880730">
                <a:moveTo>
                  <a:pt x="0" y="0"/>
                </a:moveTo>
                <a:lnTo>
                  <a:pt x="17880730" y="0"/>
                </a:lnTo>
                <a:lnTo>
                  <a:pt x="17880730" y="5236666"/>
                </a:lnTo>
                <a:lnTo>
                  <a:pt x="0" y="523666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-728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834416" y="422387"/>
            <a:ext cx="16619168" cy="11364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7680"/>
              </a:lnSpc>
            </a:pPr>
            <a:r>
              <a:rPr lang="en-US" sz="6982">
                <a:solidFill>
                  <a:srgbClr val="034D4F"/>
                </a:solidFill>
                <a:latin typeface="Cranberry"/>
                <a:ea typeface="Cranberry"/>
                <a:cs typeface="Cranberry"/>
                <a:sym typeface="Cranberry"/>
              </a:rPr>
              <a:t>Fuentes Consultadas</a:t>
            </a:r>
          </a:p>
        </p:txBody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C3DDC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6762566">
            <a:off x="6907631" y="4899769"/>
            <a:ext cx="1013329" cy="625728"/>
          </a:xfrm>
          <a:custGeom>
            <a:avLst/>
            <a:gdLst/>
            <a:ahLst/>
            <a:cxnLst/>
            <a:rect r="r" b="b" t="t" l="l"/>
            <a:pathLst>
              <a:path h="625728" w="1013329">
                <a:moveTo>
                  <a:pt x="0" y="0"/>
                </a:moveTo>
                <a:lnTo>
                  <a:pt x="1013329" y="0"/>
                </a:lnTo>
                <a:lnTo>
                  <a:pt x="1013329" y="625729"/>
                </a:lnTo>
                <a:lnTo>
                  <a:pt x="0" y="6257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-9074614">
            <a:off x="10886780" y="4829630"/>
            <a:ext cx="1013329" cy="625728"/>
          </a:xfrm>
          <a:custGeom>
            <a:avLst/>
            <a:gdLst/>
            <a:ahLst/>
            <a:cxnLst/>
            <a:rect r="r" b="b" t="t" l="l"/>
            <a:pathLst>
              <a:path h="625728" w="1013329">
                <a:moveTo>
                  <a:pt x="1013329" y="0"/>
                </a:moveTo>
                <a:lnTo>
                  <a:pt x="0" y="0"/>
                </a:lnTo>
                <a:lnTo>
                  <a:pt x="0" y="625728"/>
                </a:lnTo>
                <a:lnTo>
                  <a:pt x="1013329" y="625728"/>
                </a:lnTo>
                <a:lnTo>
                  <a:pt x="101332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3209402" y="2769156"/>
            <a:ext cx="11584806" cy="1620403"/>
            <a:chOff x="0" y="0"/>
            <a:chExt cx="3051142" cy="426773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3051142" cy="426773"/>
            </a:xfrm>
            <a:custGeom>
              <a:avLst/>
              <a:gdLst/>
              <a:ahLst/>
              <a:cxnLst/>
              <a:rect r="r" b="b" t="t" l="l"/>
              <a:pathLst>
                <a:path h="426773" w="3051142">
                  <a:moveTo>
                    <a:pt x="0" y="0"/>
                  </a:moveTo>
                  <a:lnTo>
                    <a:pt x="3051142" y="0"/>
                  </a:lnTo>
                  <a:lnTo>
                    <a:pt x="3051142" y="426773"/>
                  </a:lnTo>
                  <a:lnTo>
                    <a:pt x="0" y="426773"/>
                  </a:lnTo>
                  <a:close/>
                </a:path>
              </a:pathLst>
            </a:custGeom>
            <a:solidFill>
              <a:srgbClr val="FAF2E9"/>
            </a:solidFill>
            <a:ln w="19050" cap="sq">
              <a:solidFill>
                <a:srgbClr val="000000"/>
              </a:solidFill>
              <a:prstDash val="dash"/>
              <a:miter/>
            </a:ln>
          </p:spPr>
        </p:sp>
        <p:sp>
          <p:nvSpPr>
            <p:cNvPr name="TextBox 6" id="6"/>
            <p:cNvSpPr txBox="true"/>
            <p:nvPr/>
          </p:nvSpPr>
          <p:spPr>
            <a:xfrm>
              <a:off x="0" y="-47625"/>
              <a:ext cx="3051142" cy="47439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l">
                <a:lnSpc>
                  <a:spcPts val="2659"/>
                </a:lnSpc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true" flipV="false" rot="-4127722">
            <a:off x="2699796" y="4937678"/>
            <a:ext cx="1019667" cy="507918"/>
          </a:xfrm>
          <a:custGeom>
            <a:avLst/>
            <a:gdLst/>
            <a:ahLst/>
            <a:cxnLst/>
            <a:rect r="r" b="b" t="t" l="l"/>
            <a:pathLst>
              <a:path h="507918" w="1019667">
                <a:moveTo>
                  <a:pt x="1019666" y="0"/>
                </a:moveTo>
                <a:lnTo>
                  <a:pt x="0" y="0"/>
                </a:lnTo>
                <a:lnTo>
                  <a:pt x="0" y="507917"/>
                </a:lnTo>
                <a:lnTo>
                  <a:pt x="1019666" y="507917"/>
                </a:lnTo>
                <a:lnTo>
                  <a:pt x="101966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857166" y="5993715"/>
            <a:ext cx="3862584" cy="984885"/>
            <a:chOff x="0" y="0"/>
            <a:chExt cx="921487" cy="234962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921487" cy="234962"/>
            </a:xfrm>
            <a:custGeom>
              <a:avLst/>
              <a:gdLst/>
              <a:ahLst/>
              <a:cxnLst/>
              <a:rect r="r" b="b" t="t" l="l"/>
              <a:pathLst>
                <a:path h="234962" w="921487">
                  <a:moveTo>
                    <a:pt x="22048" y="0"/>
                  </a:moveTo>
                  <a:lnTo>
                    <a:pt x="899440" y="0"/>
                  </a:lnTo>
                  <a:cubicBezTo>
                    <a:pt x="905287" y="0"/>
                    <a:pt x="910895" y="2323"/>
                    <a:pt x="915030" y="6458"/>
                  </a:cubicBezTo>
                  <a:cubicBezTo>
                    <a:pt x="919164" y="10592"/>
                    <a:pt x="921487" y="16200"/>
                    <a:pt x="921487" y="22048"/>
                  </a:cubicBezTo>
                  <a:lnTo>
                    <a:pt x="921487" y="212914"/>
                  </a:lnTo>
                  <a:cubicBezTo>
                    <a:pt x="921487" y="218761"/>
                    <a:pt x="919164" y="224369"/>
                    <a:pt x="915030" y="228504"/>
                  </a:cubicBezTo>
                  <a:cubicBezTo>
                    <a:pt x="910895" y="232639"/>
                    <a:pt x="905287" y="234962"/>
                    <a:pt x="899440" y="234962"/>
                  </a:cubicBezTo>
                  <a:lnTo>
                    <a:pt x="22048" y="234962"/>
                  </a:lnTo>
                  <a:cubicBezTo>
                    <a:pt x="16200" y="234962"/>
                    <a:pt x="10592" y="232639"/>
                    <a:pt x="6458" y="228504"/>
                  </a:cubicBezTo>
                  <a:cubicBezTo>
                    <a:pt x="2323" y="224369"/>
                    <a:pt x="0" y="218761"/>
                    <a:pt x="0" y="212914"/>
                  </a:cubicBezTo>
                  <a:lnTo>
                    <a:pt x="0" y="22048"/>
                  </a:lnTo>
                  <a:cubicBezTo>
                    <a:pt x="0" y="16200"/>
                    <a:pt x="2323" y="10592"/>
                    <a:pt x="6458" y="6458"/>
                  </a:cubicBezTo>
                  <a:cubicBezTo>
                    <a:pt x="10592" y="2323"/>
                    <a:pt x="16200" y="0"/>
                    <a:pt x="22048" y="0"/>
                  </a:cubicBezTo>
                  <a:close/>
                </a:path>
              </a:pathLst>
            </a:custGeom>
            <a:solidFill>
              <a:srgbClr val="6A9682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47625"/>
              <a:ext cx="921487" cy="28258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99"/>
                </a:lnSpc>
              </a:pPr>
              <a:r>
                <a:rPr lang="en-US" sz="2499">
                  <a:solidFill>
                    <a:srgbClr val="FFFFFF"/>
                  </a:solidFill>
                  <a:latin typeface="DM Sans"/>
                  <a:ea typeface="DM Sans"/>
                  <a:cs typeface="DM Sans"/>
                  <a:sym typeface="DM Sans"/>
                </a:rPr>
                <a:t>Mejora del Conocimiento Ecológico</a:t>
              </a: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5476602" y="5942363"/>
            <a:ext cx="3530669" cy="1333595"/>
            <a:chOff x="0" y="0"/>
            <a:chExt cx="842303" cy="318152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842303" cy="318152"/>
            </a:xfrm>
            <a:custGeom>
              <a:avLst/>
              <a:gdLst/>
              <a:ahLst/>
              <a:cxnLst/>
              <a:rect r="r" b="b" t="t" l="l"/>
              <a:pathLst>
                <a:path h="318152" w="842303">
                  <a:moveTo>
                    <a:pt x="24120" y="0"/>
                  </a:moveTo>
                  <a:lnTo>
                    <a:pt x="818183" y="0"/>
                  </a:lnTo>
                  <a:cubicBezTo>
                    <a:pt x="831504" y="0"/>
                    <a:pt x="842303" y="10799"/>
                    <a:pt x="842303" y="24120"/>
                  </a:cubicBezTo>
                  <a:lnTo>
                    <a:pt x="842303" y="294032"/>
                  </a:lnTo>
                  <a:cubicBezTo>
                    <a:pt x="842303" y="307353"/>
                    <a:pt x="831504" y="318152"/>
                    <a:pt x="818183" y="318152"/>
                  </a:cubicBezTo>
                  <a:lnTo>
                    <a:pt x="24120" y="318152"/>
                  </a:lnTo>
                  <a:cubicBezTo>
                    <a:pt x="10799" y="318152"/>
                    <a:pt x="0" y="307353"/>
                    <a:pt x="0" y="294032"/>
                  </a:cubicBezTo>
                  <a:lnTo>
                    <a:pt x="0" y="24120"/>
                  </a:lnTo>
                  <a:cubicBezTo>
                    <a:pt x="0" y="10799"/>
                    <a:pt x="10799" y="0"/>
                    <a:pt x="24120" y="0"/>
                  </a:cubicBezTo>
                  <a:close/>
                </a:path>
              </a:pathLst>
            </a:custGeom>
            <a:solidFill>
              <a:srgbClr val="034D4F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0" y="-47625"/>
              <a:ext cx="842303" cy="36577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99"/>
                </a:lnSpc>
              </a:pPr>
              <a:r>
                <a:rPr lang="en-US" sz="2499">
                  <a:solidFill>
                    <a:srgbClr val="FFFFFF"/>
                  </a:solidFill>
                  <a:latin typeface="DM Sans"/>
                  <a:ea typeface="DM Sans"/>
                  <a:cs typeface="DM Sans"/>
                  <a:sym typeface="DM Sans"/>
                </a:rPr>
                <a:t>Cambios en Actitudes y Comportamientos</a:t>
              </a: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9759746" y="5942363"/>
            <a:ext cx="3375586" cy="1161785"/>
            <a:chOff x="0" y="0"/>
            <a:chExt cx="805305" cy="277164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805305" cy="277164"/>
            </a:xfrm>
            <a:custGeom>
              <a:avLst/>
              <a:gdLst/>
              <a:ahLst/>
              <a:cxnLst/>
              <a:rect r="r" b="b" t="t" l="l"/>
              <a:pathLst>
                <a:path h="277164" w="805305">
                  <a:moveTo>
                    <a:pt x="25229" y="0"/>
                  </a:moveTo>
                  <a:lnTo>
                    <a:pt x="780077" y="0"/>
                  </a:lnTo>
                  <a:cubicBezTo>
                    <a:pt x="794010" y="0"/>
                    <a:pt x="805305" y="11295"/>
                    <a:pt x="805305" y="25229"/>
                  </a:cubicBezTo>
                  <a:lnTo>
                    <a:pt x="805305" y="251936"/>
                  </a:lnTo>
                  <a:cubicBezTo>
                    <a:pt x="805305" y="265869"/>
                    <a:pt x="794010" y="277164"/>
                    <a:pt x="780077" y="277164"/>
                  </a:cubicBezTo>
                  <a:lnTo>
                    <a:pt x="25229" y="277164"/>
                  </a:lnTo>
                  <a:cubicBezTo>
                    <a:pt x="11295" y="277164"/>
                    <a:pt x="0" y="265869"/>
                    <a:pt x="0" y="251936"/>
                  </a:cubicBezTo>
                  <a:lnTo>
                    <a:pt x="0" y="25229"/>
                  </a:lnTo>
                  <a:cubicBezTo>
                    <a:pt x="0" y="11295"/>
                    <a:pt x="11295" y="0"/>
                    <a:pt x="25229" y="0"/>
                  </a:cubicBezTo>
                  <a:close/>
                </a:path>
              </a:pathLst>
            </a:custGeom>
            <a:solidFill>
              <a:srgbClr val="6A9682"/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0" y="-47625"/>
              <a:ext cx="805305" cy="32478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99"/>
                </a:lnSpc>
              </a:pPr>
              <a:r>
                <a:rPr lang="en-US" sz="2499">
                  <a:solidFill>
                    <a:srgbClr val="FFFFFF"/>
                  </a:solidFill>
                  <a:latin typeface="DM Sans"/>
                  <a:ea typeface="DM Sans"/>
                  <a:cs typeface="DM Sans"/>
                  <a:sym typeface="DM Sans"/>
                </a:rPr>
                <a:t>Evaluación de Impactos</a:t>
              </a:r>
            </a:p>
          </p:txBody>
        </p:sp>
      </p:grpSp>
      <p:sp>
        <p:nvSpPr>
          <p:cNvPr name="Freeform 17" id="17"/>
          <p:cNvSpPr/>
          <p:nvPr/>
        </p:nvSpPr>
        <p:spPr>
          <a:xfrm flipH="false" flipV="false" rot="0">
            <a:off x="6072986" y="7418833"/>
            <a:ext cx="2337900" cy="1969681"/>
          </a:xfrm>
          <a:custGeom>
            <a:avLst/>
            <a:gdLst/>
            <a:ahLst/>
            <a:cxnLst/>
            <a:rect r="r" b="b" t="t" l="l"/>
            <a:pathLst>
              <a:path h="1969681" w="2337900">
                <a:moveTo>
                  <a:pt x="0" y="0"/>
                </a:moveTo>
                <a:lnTo>
                  <a:pt x="2337900" y="0"/>
                </a:lnTo>
                <a:lnTo>
                  <a:pt x="2337900" y="1969681"/>
                </a:lnTo>
                <a:lnTo>
                  <a:pt x="0" y="196968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538004" y="7362036"/>
            <a:ext cx="2490987" cy="1896264"/>
          </a:xfrm>
          <a:custGeom>
            <a:avLst/>
            <a:gdLst/>
            <a:ahLst/>
            <a:cxnLst/>
            <a:rect r="r" b="b" t="t" l="l"/>
            <a:pathLst>
              <a:path h="1896264" w="2490987">
                <a:moveTo>
                  <a:pt x="0" y="0"/>
                </a:moveTo>
                <a:lnTo>
                  <a:pt x="2490987" y="0"/>
                </a:lnTo>
                <a:lnTo>
                  <a:pt x="2490987" y="1896264"/>
                </a:lnTo>
                <a:lnTo>
                  <a:pt x="0" y="189626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14450322" y="7483626"/>
            <a:ext cx="2808978" cy="2215582"/>
          </a:xfrm>
          <a:custGeom>
            <a:avLst/>
            <a:gdLst/>
            <a:ahLst/>
            <a:cxnLst/>
            <a:rect r="r" b="b" t="t" l="l"/>
            <a:pathLst>
              <a:path h="2215582" w="2808978">
                <a:moveTo>
                  <a:pt x="0" y="0"/>
                </a:moveTo>
                <a:lnTo>
                  <a:pt x="2808978" y="0"/>
                </a:lnTo>
                <a:lnTo>
                  <a:pt x="2808978" y="2215582"/>
                </a:lnTo>
                <a:lnTo>
                  <a:pt x="0" y="221558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0" id="20"/>
          <p:cNvSpPr txBox="true"/>
          <p:nvPr/>
        </p:nvSpPr>
        <p:spPr>
          <a:xfrm rot="0">
            <a:off x="3553287" y="3141842"/>
            <a:ext cx="10897034" cy="9771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95"/>
              </a:lnSpc>
              <a:spcBef>
                <a:spcPct val="0"/>
              </a:spcBef>
            </a:pPr>
            <a:r>
              <a:rPr lang="en-US" sz="2199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Los resultados de estos estudios, contribuirían significativamente a formar ingenieros industriales más preparados y conscientes de la necesidad de un desarrollo sostenible. Entre </a:t>
            </a:r>
          </a:p>
        </p:txBody>
      </p:sp>
      <p:sp>
        <p:nvSpPr>
          <p:cNvPr name="Freeform 21" id="21"/>
          <p:cNvSpPr/>
          <p:nvPr/>
        </p:nvSpPr>
        <p:spPr>
          <a:xfrm flipH="true" flipV="true" rot="-7033231">
            <a:off x="14743414" y="4888535"/>
            <a:ext cx="1019667" cy="507918"/>
          </a:xfrm>
          <a:custGeom>
            <a:avLst/>
            <a:gdLst/>
            <a:ahLst/>
            <a:cxnLst/>
            <a:rect r="r" b="b" t="t" l="l"/>
            <a:pathLst>
              <a:path h="507918" w="1019667">
                <a:moveTo>
                  <a:pt x="1019667" y="507918"/>
                </a:moveTo>
                <a:lnTo>
                  <a:pt x="0" y="507918"/>
                </a:lnTo>
                <a:lnTo>
                  <a:pt x="0" y="0"/>
                </a:lnTo>
                <a:lnTo>
                  <a:pt x="1019667" y="0"/>
                </a:lnTo>
                <a:lnTo>
                  <a:pt x="1019667" y="507918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2" id="22"/>
          <p:cNvGrpSpPr/>
          <p:nvPr/>
        </p:nvGrpSpPr>
        <p:grpSpPr>
          <a:xfrm rot="0">
            <a:off x="13887807" y="5856458"/>
            <a:ext cx="3530669" cy="1333595"/>
            <a:chOff x="0" y="0"/>
            <a:chExt cx="842303" cy="318152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842303" cy="318152"/>
            </a:xfrm>
            <a:custGeom>
              <a:avLst/>
              <a:gdLst/>
              <a:ahLst/>
              <a:cxnLst/>
              <a:rect r="r" b="b" t="t" l="l"/>
              <a:pathLst>
                <a:path h="318152" w="842303">
                  <a:moveTo>
                    <a:pt x="24120" y="0"/>
                  </a:moveTo>
                  <a:lnTo>
                    <a:pt x="818183" y="0"/>
                  </a:lnTo>
                  <a:cubicBezTo>
                    <a:pt x="831504" y="0"/>
                    <a:pt x="842303" y="10799"/>
                    <a:pt x="842303" y="24120"/>
                  </a:cubicBezTo>
                  <a:lnTo>
                    <a:pt x="842303" y="294032"/>
                  </a:lnTo>
                  <a:cubicBezTo>
                    <a:pt x="842303" y="307353"/>
                    <a:pt x="831504" y="318152"/>
                    <a:pt x="818183" y="318152"/>
                  </a:cubicBezTo>
                  <a:lnTo>
                    <a:pt x="24120" y="318152"/>
                  </a:lnTo>
                  <a:cubicBezTo>
                    <a:pt x="10799" y="318152"/>
                    <a:pt x="0" y="307353"/>
                    <a:pt x="0" y="294032"/>
                  </a:cubicBezTo>
                  <a:lnTo>
                    <a:pt x="0" y="24120"/>
                  </a:lnTo>
                  <a:cubicBezTo>
                    <a:pt x="0" y="10799"/>
                    <a:pt x="10799" y="0"/>
                    <a:pt x="24120" y="0"/>
                  </a:cubicBezTo>
                  <a:close/>
                </a:path>
              </a:pathLst>
            </a:custGeom>
            <a:solidFill>
              <a:srgbClr val="034D4F"/>
            </a:solidFill>
          </p:spPr>
        </p:sp>
        <p:sp>
          <p:nvSpPr>
            <p:cNvPr name="TextBox 24" id="24"/>
            <p:cNvSpPr txBox="true"/>
            <p:nvPr/>
          </p:nvSpPr>
          <p:spPr>
            <a:xfrm>
              <a:off x="0" y="-47625"/>
              <a:ext cx="842303" cy="36577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99"/>
                </a:lnSpc>
              </a:pPr>
              <a:r>
                <a:rPr lang="en-US" sz="2499">
                  <a:solidFill>
                    <a:srgbClr val="FFFFFF"/>
                  </a:solidFill>
                  <a:latin typeface="DM Sans"/>
                  <a:ea typeface="DM Sans"/>
                  <a:cs typeface="DM Sans"/>
                  <a:sym typeface="DM Sans"/>
                </a:rPr>
                <a:t>Integración de Prácticas Sostenibles</a:t>
              </a:r>
            </a:p>
          </p:txBody>
        </p:sp>
      </p:grpSp>
      <p:sp>
        <p:nvSpPr>
          <p:cNvPr name="Freeform 25" id="25"/>
          <p:cNvSpPr/>
          <p:nvPr/>
        </p:nvSpPr>
        <p:spPr>
          <a:xfrm flipH="false" flipV="false" rot="0">
            <a:off x="10659580" y="7471111"/>
            <a:ext cx="1467729" cy="1787189"/>
          </a:xfrm>
          <a:custGeom>
            <a:avLst/>
            <a:gdLst/>
            <a:ahLst/>
            <a:cxnLst/>
            <a:rect r="r" b="b" t="t" l="l"/>
            <a:pathLst>
              <a:path h="1787189" w="1467729">
                <a:moveTo>
                  <a:pt x="0" y="0"/>
                </a:moveTo>
                <a:lnTo>
                  <a:pt x="1467729" y="0"/>
                </a:lnTo>
                <a:lnTo>
                  <a:pt x="1467729" y="1787189"/>
                </a:lnTo>
                <a:lnTo>
                  <a:pt x="0" y="178718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0">
            <a:off x="4001621" y="293467"/>
            <a:ext cx="10000367" cy="1839353"/>
          </a:xfrm>
          <a:custGeom>
            <a:avLst/>
            <a:gdLst/>
            <a:ahLst/>
            <a:cxnLst/>
            <a:rect r="r" b="b" t="t" l="l"/>
            <a:pathLst>
              <a:path h="1839353" w="10000367">
                <a:moveTo>
                  <a:pt x="0" y="0"/>
                </a:moveTo>
                <a:lnTo>
                  <a:pt x="10000367" y="0"/>
                </a:lnTo>
                <a:lnTo>
                  <a:pt x="10000367" y="1839354"/>
                </a:lnTo>
                <a:lnTo>
                  <a:pt x="0" y="183935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-17621" r="0" b="-17621"/>
            </a:stretch>
          </a:blipFill>
        </p:spPr>
      </p:sp>
      <p:sp>
        <p:nvSpPr>
          <p:cNvPr name="TextBox 27" id="27"/>
          <p:cNvSpPr txBox="true"/>
          <p:nvPr/>
        </p:nvSpPr>
        <p:spPr>
          <a:xfrm rot="0">
            <a:off x="3842480" y="436971"/>
            <a:ext cx="10318648" cy="27048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880"/>
              </a:lnSpc>
            </a:pPr>
            <a:r>
              <a:rPr lang="en-US" sz="8982">
                <a:solidFill>
                  <a:srgbClr val="034D4F"/>
                </a:solidFill>
                <a:latin typeface="Cranberry"/>
                <a:ea typeface="Cranberry"/>
                <a:cs typeface="Cranberry"/>
                <a:sym typeface="Cranberry"/>
              </a:rPr>
              <a:t>Resultados</a:t>
            </a:r>
          </a:p>
          <a:p>
            <a:pPr algn="ctr" marL="0" indent="0" lvl="0">
              <a:lnSpc>
                <a:spcPts val="9880"/>
              </a:lnSpc>
            </a:pP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6F6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84461" y="886818"/>
            <a:ext cx="5418364" cy="1083673"/>
          </a:xfrm>
          <a:custGeom>
            <a:avLst/>
            <a:gdLst/>
            <a:ahLst/>
            <a:cxnLst/>
            <a:rect r="r" b="b" t="t" l="l"/>
            <a:pathLst>
              <a:path h="1083673" w="5418364">
                <a:moveTo>
                  <a:pt x="0" y="0"/>
                </a:moveTo>
                <a:lnTo>
                  <a:pt x="5418364" y="0"/>
                </a:lnTo>
                <a:lnTo>
                  <a:pt x="5418364" y="1083672"/>
                </a:lnTo>
                <a:lnTo>
                  <a:pt x="0" y="10836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5476075" y="4896958"/>
            <a:ext cx="2939115" cy="5995795"/>
          </a:xfrm>
          <a:custGeom>
            <a:avLst/>
            <a:gdLst/>
            <a:ahLst/>
            <a:cxnLst/>
            <a:rect r="r" b="b" t="t" l="l"/>
            <a:pathLst>
              <a:path h="5995795" w="2939115">
                <a:moveTo>
                  <a:pt x="0" y="0"/>
                </a:moveTo>
                <a:lnTo>
                  <a:pt x="2939115" y="0"/>
                </a:lnTo>
                <a:lnTo>
                  <a:pt x="2939115" y="5995794"/>
                </a:lnTo>
                <a:lnTo>
                  <a:pt x="0" y="59957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6474554" y="-341420"/>
            <a:ext cx="7251903" cy="5680658"/>
          </a:xfrm>
          <a:custGeom>
            <a:avLst/>
            <a:gdLst/>
            <a:ahLst/>
            <a:cxnLst/>
            <a:rect r="r" b="b" t="t" l="l"/>
            <a:pathLst>
              <a:path h="5680658" w="7251903">
                <a:moveTo>
                  <a:pt x="0" y="0"/>
                </a:moveTo>
                <a:lnTo>
                  <a:pt x="7251903" y="0"/>
                </a:lnTo>
                <a:lnTo>
                  <a:pt x="7251903" y="5680658"/>
                </a:lnTo>
                <a:lnTo>
                  <a:pt x="0" y="568065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0007397" y="2303171"/>
            <a:ext cx="7251903" cy="5680658"/>
          </a:xfrm>
          <a:custGeom>
            <a:avLst/>
            <a:gdLst/>
            <a:ahLst/>
            <a:cxnLst/>
            <a:rect r="r" b="b" t="t" l="l"/>
            <a:pathLst>
              <a:path h="5680658" w="7251903">
                <a:moveTo>
                  <a:pt x="0" y="0"/>
                </a:moveTo>
                <a:lnTo>
                  <a:pt x="7251903" y="0"/>
                </a:lnTo>
                <a:lnTo>
                  <a:pt x="7251903" y="5680658"/>
                </a:lnTo>
                <a:lnTo>
                  <a:pt x="0" y="568065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795313" y="136665"/>
            <a:ext cx="6120327" cy="1336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9799"/>
              </a:lnSpc>
              <a:spcBef>
                <a:spcPct val="0"/>
              </a:spcBef>
            </a:pPr>
            <a:r>
              <a:rPr lang="en-US" sz="6999">
                <a:solidFill>
                  <a:srgbClr val="034D4F"/>
                </a:solidFill>
                <a:latin typeface="Cranberry"/>
                <a:ea typeface="Cranberry"/>
                <a:cs typeface="Cranberry"/>
                <a:sym typeface="Cranberry"/>
              </a:rPr>
              <a:t>CONTENIDO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733035" y="2446266"/>
            <a:ext cx="5324177" cy="5638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620"/>
              </a:lnSpc>
            </a:pPr>
            <a:r>
              <a:rPr lang="en-US" sz="3300" b="true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1    BIODIVERSIDAD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795313" y="3943596"/>
            <a:ext cx="6733410" cy="5638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620"/>
              </a:lnSpc>
            </a:pPr>
            <a:r>
              <a:rPr lang="en-US" sz="3300" b="true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2. CONSERVACION DE RECURSOS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795313" y="8827047"/>
            <a:ext cx="9305192" cy="5638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620"/>
              </a:lnSpc>
            </a:pPr>
            <a:r>
              <a:rPr lang="en-US" b="true" sz="330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5. FUENTES CONSULTADAS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733035" y="7330975"/>
            <a:ext cx="12466426" cy="5638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620"/>
              </a:lnSpc>
            </a:pPr>
            <a:r>
              <a:rPr lang="en-US" sz="3300" b="true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4. MANEJO ADECUADO DE RESIDUOS SOLIDOS Y LIQUIDOS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733035" y="5637286"/>
            <a:ext cx="12365212" cy="5638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620"/>
              </a:lnSpc>
            </a:pPr>
            <a:r>
              <a:rPr lang="en-US" sz="3300" b="true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3. IMPLEMENTACION DE PRACTICAS DE AHORRO</a:t>
            </a:r>
          </a:p>
        </p:txBody>
      </p:sp>
      <p:sp>
        <p:nvSpPr>
          <p:cNvPr name="Freeform 12" id="12"/>
          <p:cNvSpPr/>
          <p:nvPr/>
        </p:nvSpPr>
        <p:spPr>
          <a:xfrm flipH="false" flipV="false" rot="-5629609">
            <a:off x="16095754" y="2829782"/>
            <a:ext cx="2327092" cy="2161287"/>
          </a:xfrm>
          <a:custGeom>
            <a:avLst/>
            <a:gdLst/>
            <a:ahLst/>
            <a:cxnLst/>
            <a:rect r="r" b="b" t="t" l="l"/>
            <a:pathLst>
              <a:path h="2161287" w="2327092">
                <a:moveTo>
                  <a:pt x="0" y="0"/>
                </a:moveTo>
                <a:lnTo>
                  <a:pt x="2327092" y="0"/>
                </a:lnTo>
                <a:lnTo>
                  <a:pt x="2327092" y="2161287"/>
                </a:lnTo>
                <a:lnTo>
                  <a:pt x="0" y="216128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-3102802">
            <a:off x="14939864" y="2423454"/>
            <a:ext cx="2327092" cy="2161287"/>
          </a:xfrm>
          <a:custGeom>
            <a:avLst/>
            <a:gdLst/>
            <a:ahLst/>
            <a:cxnLst/>
            <a:rect r="r" b="b" t="t" l="l"/>
            <a:pathLst>
              <a:path h="2161287" w="2327092">
                <a:moveTo>
                  <a:pt x="0" y="0"/>
                </a:moveTo>
                <a:lnTo>
                  <a:pt x="2327092" y="0"/>
                </a:lnTo>
                <a:lnTo>
                  <a:pt x="2327092" y="2161287"/>
                </a:lnTo>
                <a:lnTo>
                  <a:pt x="0" y="216128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C3DDC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001621" y="293467"/>
            <a:ext cx="10000367" cy="1839353"/>
          </a:xfrm>
          <a:custGeom>
            <a:avLst/>
            <a:gdLst/>
            <a:ahLst/>
            <a:cxnLst/>
            <a:rect r="r" b="b" t="t" l="l"/>
            <a:pathLst>
              <a:path h="1839353" w="10000367">
                <a:moveTo>
                  <a:pt x="0" y="0"/>
                </a:moveTo>
                <a:lnTo>
                  <a:pt x="10000367" y="0"/>
                </a:lnTo>
                <a:lnTo>
                  <a:pt x="10000367" y="1839354"/>
                </a:lnTo>
                <a:lnTo>
                  <a:pt x="0" y="183935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7621" r="0" b="-17621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067702" y="5143500"/>
            <a:ext cx="7191598" cy="4322609"/>
          </a:xfrm>
          <a:custGeom>
            <a:avLst/>
            <a:gdLst/>
            <a:ahLst/>
            <a:cxnLst/>
            <a:rect r="r" b="b" t="t" l="l"/>
            <a:pathLst>
              <a:path h="4322609" w="7191598">
                <a:moveTo>
                  <a:pt x="0" y="0"/>
                </a:moveTo>
                <a:lnTo>
                  <a:pt x="7191598" y="0"/>
                </a:lnTo>
                <a:lnTo>
                  <a:pt x="7191598" y="4322609"/>
                </a:lnTo>
                <a:lnTo>
                  <a:pt x="0" y="432260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0958700" y="4125778"/>
            <a:ext cx="4952667" cy="745901"/>
            <a:chOff x="0" y="0"/>
            <a:chExt cx="1304406" cy="196451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304406" cy="196451"/>
            </a:xfrm>
            <a:custGeom>
              <a:avLst/>
              <a:gdLst/>
              <a:ahLst/>
              <a:cxnLst/>
              <a:rect r="r" b="b" t="t" l="l"/>
              <a:pathLst>
                <a:path h="196451" w="1304406">
                  <a:moveTo>
                    <a:pt x="15632" y="0"/>
                  </a:moveTo>
                  <a:lnTo>
                    <a:pt x="1288774" y="0"/>
                  </a:lnTo>
                  <a:cubicBezTo>
                    <a:pt x="1292920" y="0"/>
                    <a:pt x="1296896" y="1647"/>
                    <a:pt x="1299828" y="4578"/>
                  </a:cubicBezTo>
                  <a:cubicBezTo>
                    <a:pt x="1302759" y="7510"/>
                    <a:pt x="1304406" y="11486"/>
                    <a:pt x="1304406" y="15632"/>
                  </a:cubicBezTo>
                  <a:lnTo>
                    <a:pt x="1304406" y="180819"/>
                  </a:lnTo>
                  <a:cubicBezTo>
                    <a:pt x="1304406" y="184965"/>
                    <a:pt x="1302759" y="188941"/>
                    <a:pt x="1299828" y="191873"/>
                  </a:cubicBezTo>
                  <a:cubicBezTo>
                    <a:pt x="1296896" y="194804"/>
                    <a:pt x="1292920" y="196451"/>
                    <a:pt x="1288774" y="196451"/>
                  </a:cubicBezTo>
                  <a:lnTo>
                    <a:pt x="15632" y="196451"/>
                  </a:lnTo>
                  <a:cubicBezTo>
                    <a:pt x="11486" y="196451"/>
                    <a:pt x="7510" y="194804"/>
                    <a:pt x="4578" y="191873"/>
                  </a:cubicBezTo>
                  <a:cubicBezTo>
                    <a:pt x="1647" y="188941"/>
                    <a:pt x="0" y="184965"/>
                    <a:pt x="0" y="180819"/>
                  </a:cubicBezTo>
                  <a:lnTo>
                    <a:pt x="0" y="15632"/>
                  </a:lnTo>
                  <a:cubicBezTo>
                    <a:pt x="0" y="11486"/>
                    <a:pt x="1647" y="7510"/>
                    <a:pt x="4578" y="4578"/>
                  </a:cubicBezTo>
                  <a:cubicBezTo>
                    <a:pt x="7510" y="1647"/>
                    <a:pt x="11486" y="0"/>
                    <a:pt x="15632" y="0"/>
                  </a:cubicBezTo>
                  <a:close/>
                </a:path>
              </a:pathLst>
            </a:custGeom>
            <a:solidFill>
              <a:srgbClr val="034D4F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47625"/>
              <a:ext cx="1304406" cy="24407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0">
            <a:off x="2001855" y="5143500"/>
            <a:ext cx="6999949" cy="4207416"/>
          </a:xfrm>
          <a:custGeom>
            <a:avLst/>
            <a:gdLst/>
            <a:ahLst/>
            <a:cxnLst/>
            <a:rect r="r" b="b" t="t" l="l"/>
            <a:pathLst>
              <a:path h="4207416" w="6999949">
                <a:moveTo>
                  <a:pt x="0" y="0"/>
                </a:moveTo>
                <a:lnTo>
                  <a:pt x="6999950" y="0"/>
                </a:lnTo>
                <a:lnTo>
                  <a:pt x="6999950" y="4207416"/>
                </a:lnTo>
                <a:lnTo>
                  <a:pt x="0" y="420741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3842480" y="436971"/>
            <a:ext cx="10318648" cy="27048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880"/>
              </a:lnSpc>
            </a:pPr>
            <a:r>
              <a:rPr lang="en-US" sz="8982">
                <a:solidFill>
                  <a:srgbClr val="034D4F"/>
                </a:solidFill>
                <a:latin typeface="Cranberry"/>
                <a:ea typeface="Cranberry"/>
                <a:cs typeface="Cranberry"/>
                <a:sym typeface="Cranberry"/>
              </a:rPr>
              <a:t>Resultados</a:t>
            </a:r>
          </a:p>
          <a:p>
            <a:pPr algn="ctr" marL="0" indent="0" lvl="0">
              <a:lnSpc>
                <a:spcPts val="9880"/>
              </a:lnSpc>
            </a:pPr>
          </a:p>
        </p:txBody>
      </p:sp>
      <p:sp>
        <p:nvSpPr>
          <p:cNvPr name="TextBox 9" id="9"/>
          <p:cNvSpPr txBox="true"/>
          <p:nvPr/>
        </p:nvSpPr>
        <p:spPr>
          <a:xfrm rot="0">
            <a:off x="642592" y="2744611"/>
            <a:ext cx="17002816" cy="11093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79"/>
              </a:lnSpc>
            </a:pPr>
            <a:r>
              <a:rPr lang="en-US" sz="3199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Los resultados de estos estudios fueron procesados por el programa arena, con el cual se realizaron diagramas o graficas que da una vision mas amplia de lo estudiado.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2610145" y="4183451"/>
            <a:ext cx="3498580" cy="5638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620"/>
              </a:lnSpc>
              <a:spcBef>
                <a:spcPct val="0"/>
              </a:spcBef>
            </a:pPr>
            <a:r>
              <a:rPr lang="en-US" b="true" sz="3300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rPr>
              <a:t>Tema 4</a:t>
            </a:r>
          </a:p>
        </p:txBody>
      </p:sp>
      <p:grpSp>
        <p:nvGrpSpPr>
          <p:cNvPr name="Group 11" id="11"/>
          <p:cNvGrpSpPr/>
          <p:nvPr/>
        </p:nvGrpSpPr>
        <p:grpSpPr>
          <a:xfrm rot="0">
            <a:off x="3451539" y="4250126"/>
            <a:ext cx="4952667" cy="745901"/>
            <a:chOff x="0" y="0"/>
            <a:chExt cx="1304406" cy="196451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1304406" cy="196451"/>
            </a:xfrm>
            <a:custGeom>
              <a:avLst/>
              <a:gdLst/>
              <a:ahLst/>
              <a:cxnLst/>
              <a:rect r="r" b="b" t="t" l="l"/>
              <a:pathLst>
                <a:path h="196451" w="1304406">
                  <a:moveTo>
                    <a:pt x="15632" y="0"/>
                  </a:moveTo>
                  <a:lnTo>
                    <a:pt x="1288774" y="0"/>
                  </a:lnTo>
                  <a:cubicBezTo>
                    <a:pt x="1292920" y="0"/>
                    <a:pt x="1296896" y="1647"/>
                    <a:pt x="1299828" y="4578"/>
                  </a:cubicBezTo>
                  <a:cubicBezTo>
                    <a:pt x="1302759" y="7510"/>
                    <a:pt x="1304406" y="11486"/>
                    <a:pt x="1304406" y="15632"/>
                  </a:cubicBezTo>
                  <a:lnTo>
                    <a:pt x="1304406" y="180819"/>
                  </a:lnTo>
                  <a:cubicBezTo>
                    <a:pt x="1304406" y="184965"/>
                    <a:pt x="1302759" y="188941"/>
                    <a:pt x="1299828" y="191873"/>
                  </a:cubicBezTo>
                  <a:cubicBezTo>
                    <a:pt x="1296896" y="194804"/>
                    <a:pt x="1292920" y="196451"/>
                    <a:pt x="1288774" y="196451"/>
                  </a:cubicBezTo>
                  <a:lnTo>
                    <a:pt x="15632" y="196451"/>
                  </a:lnTo>
                  <a:cubicBezTo>
                    <a:pt x="11486" y="196451"/>
                    <a:pt x="7510" y="194804"/>
                    <a:pt x="4578" y="191873"/>
                  </a:cubicBezTo>
                  <a:cubicBezTo>
                    <a:pt x="1647" y="188941"/>
                    <a:pt x="0" y="184965"/>
                    <a:pt x="0" y="180819"/>
                  </a:cubicBezTo>
                  <a:lnTo>
                    <a:pt x="0" y="15632"/>
                  </a:lnTo>
                  <a:cubicBezTo>
                    <a:pt x="0" y="11486"/>
                    <a:pt x="1647" y="7510"/>
                    <a:pt x="4578" y="4578"/>
                  </a:cubicBezTo>
                  <a:cubicBezTo>
                    <a:pt x="7510" y="1647"/>
                    <a:pt x="11486" y="0"/>
                    <a:pt x="15632" y="0"/>
                  </a:cubicBezTo>
                  <a:close/>
                </a:path>
              </a:pathLst>
            </a:custGeom>
            <a:solidFill>
              <a:srgbClr val="034D4F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0" y="-47625"/>
              <a:ext cx="1304406" cy="24407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14" id="14"/>
          <p:cNvSpPr txBox="true"/>
          <p:nvPr/>
        </p:nvSpPr>
        <p:spPr>
          <a:xfrm rot="0">
            <a:off x="5102984" y="4307799"/>
            <a:ext cx="3498580" cy="5638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620"/>
              </a:lnSpc>
              <a:spcBef>
                <a:spcPct val="0"/>
              </a:spcBef>
            </a:pPr>
            <a:r>
              <a:rPr lang="en-US" b="true" sz="3300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rPr>
              <a:t>Tema 2</a:t>
            </a:r>
          </a:p>
        </p:txBody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C3DDC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682756" y="293980"/>
            <a:ext cx="10000367" cy="1839353"/>
          </a:xfrm>
          <a:custGeom>
            <a:avLst/>
            <a:gdLst/>
            <a:ahLst/>
            <a:cxnLst/>
            <a:rect r="r" b="b" t="t" l="l"/>
            <a:pathLst>
              <a:path h="1839353" w="10000367">
                <a:moveTo>
                  <a:pt x="0" y="0"/>
                </a:moveTo>
                <a:lnTo>
                  <a:pt x="10000368" y="0"/>
                </a:lnTo>
                <a:lnTo>
                  <a:pt x="10000368" y="1839354"/>
                </a:lnTo>
                <a:lnTo>
                  <a:pt x="0" y="183935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7621" r="0" b="-17621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3523616" y="437484"/>
            <a:ext cx="10318648" cy="14570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9880"/>
              </a:lnSpc>
            </a:pPr>
            <a:r>
              <a:rPr lang="en-US" sz="8982">
                <a:solidFill>
                  <a:srgbClr val="034D4F"/>
                </a:solidFill>
                <a:latin typeface="Cranberry"/>
                <a:ea typeface="Cranberry"/>
                <a:cs typeface="Cranberry"/>
                <a:sym typeface="Cranberry"/>
              </a:rPr>
              <a:t>Conclusion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376690" y="2559117"/>
            <a:ext cx="17534620" cy="48566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893"/>
              </a:lnSpc>
            </a:pPr>
            <a:r>
              <a:rPr lang="en-US" sz="3299" b="true">
                <a:solidFill>
                  <a:srgbClr val="034D4F"/>
                </a:solidFill>
                <a:latin typeface="DM Sans Bold"/>
                <a:ea typeface="DM Sans Bold"/>
                <a:cs typeface="DM Sans Bold"/>
                <a:sym typeface="DM Sans Bold"/>
              </a:rPr>
              <a:t>En conclusión, la comprensión y aplicación de los conceptos básicos de ecología es fundamental para los estudiantes de ingeniería industrial, ya que les permite desarrollar una visión integral y sostenible en su campo profesional. </a:t>
            </a:r>
          </a:p>
          <a:p>
            <a:pPr algn="just">
              <a:lnSpc>
                <a:spcPts val="3893"/>
              </a:lnSpc>
            </a:pPr>
          </a:p>
          <a:p>
            <a:pPr algn="just">
              <a:lnSpc>
                <a:spcPts val="3893"/>
              </a:lnSpc>
              <a:spcBef>
                <a:spcPct val="0"/>
              </a:spcBef>
            </a:pPr>
            <a:r>
              <a:rPr lang="en-US" b="true" sz="3299">
                <a:solidFill>
                  <a:srgbClr val="034D4F"/>
                </a:solidFill>
                <a:latin typeface="DM Sans Bold"/>
                <a:ea typeface="DM Sans Bold"/>
                <a:cs typeface="DM Sans Bold"/>
                <a:sym typeface="DM Sans Bold"/>
              </a:rPr>
              <a:t>La biodiversidad, la conservación de recursos, las prácticas de ahorro y el manejo adecuado de residuos son pilares esenciales que deben ser integrados en sus futuras prácticas y proyectos. Al adoptar estas medidas, no solo se contribuye a la preservación del medio ambiente, sino que también se promueve un desarrollo industrial más responsable y eficiente, alineado con los principios de sostenibilidad y respeto por nuestro planeta.</a:t>
            </a:r>
          </a:p>
        </p:txBody>
      </p: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681845" y="645796"/>
            <a:ext cx="16260482" cy="3588710"/>
          </a:xfrm>
          <a:custGeom>
            <a:avLst/>
            <a:gdLst/>
            <a:ahLst/>
            <a:cxnLst/>
            <a:rect r="r" b="b" t="t" l="l"/>
            <a:pathLst>
              <a:path h="3588710" w="16260482">
                <a:moveTo>
                  <a:pt x="0" y="0"/>
                </a:moveTo>
                <a:lnTo>
                  <a:pt x="16260482" y="0"/>
                </a:lnTo>
                <a:lnTo>
                  <a:pt x="16260482" y="3588709"/>
                </a:lnTo>
                <a:lnTo>
                  <a:pt x="0" y="358870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24338" r="0" b="-109008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6937767" y="5448269"/>
            <a:ext cx="5825562" cy="4125974"/>
          </a:xfrm>
          <a:custGeom>
            <a:avLst/>
            <a:gdLst/>
            <a:ahLst/>
            <a:cxnLst/>
            <a:rect r="r" b="b" t="t" l="l"/>
            <a:pathLst>
              <a:path h="4125974" w="5825562">
                <a:moveTo>
                  <a:pt x="0" y="0"/>
                </a:moveTo>
                <a:lnTo>
                  <a:pt x="5825562" y="0"/>
                </a:lnTo>
                <a:lnTo>
                  <a:pt x="5825562" y="4125974"/>
                </a:lnTo>
                <a:lnTo>
                  <a:pt x="0" y="41259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5347031" y="4408343"/>
            <a:ext cx="9696574" cy="1470315"/>
          </a:xfrm>
          <a:custGeom>
            <a:avLst/>
            <a:gdLst/>
            <a:ahLst/>
            <a:cxnLst/>
            <a:rect r="r" b="b" t="t" l="l"/>
            <a:pathLst>
              <a:path h="1470315" w="9696574">
                <a:moveTo>
                  <a:pt x="0" y="0"/>
                </a:moveTo>
                <a:lnTo>
                  <a:pt x="9696574" y="0"/>
                </a:lnTo>
                <a:lnTo>
                  <a:pt x="9696574" y="1470314"/>
                </a:lnTo>
                <a:lnTo>
                  <a:pt x="0" y="147031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46752" r="0" b="-17295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5054196" y="4660709"/>
            <a:ext cx="9592705" cy="7875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466"/>
              </a:lnSpc>
              <a:spcBef>
                <a:spcPct val="0"/>
              </a:spcBef>
            </a:pPr>
            <a:r>
              <a:rPr lang="en-US" b="true" sz="4618">
                <a:solidFill>
                  <a:srgbClr val="096227"/>
                </a:solidFill>
                <a:latin typeface="DM Sans Bold"/>
                <a:ea typeface="DM Sans Bold"/>
                <a:cs typeface="DM Sans Bold"/>
                <a:sym typeface="DM Sans Bold"/>
              </a:rPr>
              <a:t>Por: Grupo 17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003791" y="765881"/>
            <a:ext cx="10536566" cy="16742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1103"/>
              </a:lnSpc>
            </a:pPr>
            <a:r>
              <a:rPr lang="en-US" sz="10676">
                <a:solidFill>
                  <a:srgbClr val="47748D"/>
                </a:solidFill>
                <a:latin typeface="Cranberry"/>
                <a:ea typeface="Cranberry"/>
                <a:cs typeface="Cranberry"/>
                <a:sym typeface="Cranberry"/>
              </a:rPr>
              <a:t>Gracias por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4770103" y="2392526"/>
            <a:ext cx="10557595" cy="17624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1717"/>
              </a:lnSpc>
              <a:spcBef>
                <a:spcPct val="0"/>
              </a:spcBef>
            </a:pPr>
            <a:r>
              <a:rPr lang="en-US" sz="11266">
                <a:solidFill>
                  <a:srgbClr val="096227"/>
                </a:solidFill>
                <a:latin typeface="Cranberry"/>
                <a:ea typeface="Cranberry"/>
                <a:cs typeface="Cranberry"/>
                <a:sym typeface="Cranberry"/>
              </a:rPr>
              <a:t>tu atención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6F6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612413" y="332285"/>
            <a:ext cx="9229851" cy="1697633"/>
          </a:xfrm>
          <a:custGeom>
            <a:avLst/>
            <a:gdLst/>
            <a:ahLst/>
            <a:cxnLst/>
            <a:rect r="r" b="b" t="t" l="l"/>
            <a:pathLst>
              <a:path h="1697633" w="9229851">
                <a:moveTo>
                  <a:pt x="0" y="0"/>
                </a:moveTo>
                <a:lnTo>
                  <a:pt x="9229851" y="0"/>
                </a:lnTo>
                <a:lnTo>
                  <a:pt x="9229851" y="1697633"/>
                </a:lnTo>
                <a:lnTo>
                  <a:pt x="0" y="16976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7621" r="0" b="-17621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529862" y="5195099"/>
            <a:ext cx="2467360" cy="2467360"/>
          </a:xfrm>
          <a:custGeom>
            <a:avLst/>
            <a:gdLst/>
            <a:ahLst/>
            <a:cxnLst/>
            <a:rect r="r" b="b" t="t" l="l"/>
            <a:pathLst>
              <a:path h="2467360" w="2467360">
                <a:moveTo>
                  <a:pt x="0" y="0"/>
                </a:moveTo>
                <a:lnTo>
                  <a:pt x="2467360" y="0"/>
                </a:lnTo>
                <a:lnTo>
                  <a:pt x="2467360" y="2467361"/>
                </a:lnTo>
                <a:lnTo>
                  <a:pt x="0" y="246736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5434944" y="5195099"/>
            <a:ext cx="2561812" cy="2626858"/>
          </a:xfrm>
          <a:custGeom>
            <a:avLst/>
            <a:gdLst/>
            <a:ahLst/>
            <a:cxnLst/>
            <a:rect r="r" b="b" t="t" l="l"/>
            <a:pathLst>
              <a:path h="2626858" w="2561812">
                <a:moveTo>
                  <a:pt x="0" y="0"/>
                </a:moveTo>
                <a:lnTo>
                  <a:pt x="2561811" y="0"/>
                </a:lnTo>
                <a:lnTo>
                  <a:pt x="2561811" y="2626858"/>
                </a:lnTo>
                <a:lnTo>
                  <a:pt x="0" y="26268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9525095" y="5174177"/>
            <a:ext cx="2668703" cy="2668703"/>
          </a:xfrm>
          <a:custGeom>
            <a:avLst/>
            <a:gdLst/>
            <a:ahLst/>
            <a:cxnLst/>
            <a:rect r="r" b="b" t="t" l="l"/>
            <a:pathLst>
              <a:path h="2668703" w="2668703">
                <a:moveTo>
                  <a:pt x="0" y="0"/>
                </a:moveTo>
                <a:lnTo>
                  <a:pt x="2668703" y="0"/>
                </a:lnTo>
                <a:lnTo>
                  <a:pt x="2668703" y="2668703"/>
                </a:lnTo>
                <a:lnTo>
                  <a:pt x="0" y="266870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3926094" y="4984860"/>
            <a:ext cx="2962402" cy="2962402"/>
          </a:xfrm>
          <a:custGeom>
            <a:avLst/>
            <a:gdLst/>
            <a:ahLst/>
            <a:cxnLst/>
            <a:rect r="r" b="b" t="t" l="l"/>
            <a:pathLst>
              <a:path h="2962402" w="2962402">
                <a:moveTo>
                  <a:pt x="0" y="0"/>
                </a:moveTo>
                <a:lnTo>
                  <a:pt x="2962402" y="0"/>
                </a:lnTo>
                <a:lnTo>
                  <a:pt x="2962402" y="2962402"/>
                </a:lnTo>
                <a:lnTo>
                  <a:pt x="0" y="296240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3523616" y="437484"/>
            <a:ext cx="10318648" cy="27048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880"/>
              </a:lnSpc>
            </a:pPr>
            <a:r>
              <a:rPr lang="en-US" sz="8982">
                <a:solidFill>
                  <a:srgbClr val="034D4F"/>
                </a:solidFill>
                <a:latin typeface="Cranberry"/>
                <a:ea typeface="Cranberry"/>
                <a:cs typeface="Cranberry"/>
                <a:sym typeface="Cranberry"/>
              </a:rPr>
              <a:t>Objetivo</a:t>
            </a:r>
          </a:p>
          <a:p>
            <a:pPr algn="ctr" marL="0" indent="0" lvl="0">
              <a:lnSpc>
                <a:spcPts val="9880"/>
              </a:lnSpc>
            </a:pPr>
          </a:p>
        </p:txBody>
      </p:sp>
      <p:sp>
        <p:nvSpPr>
          <p:cNvPr name="TextBox 8" id="8"/>
          <p:cNvSpPr txBox="true"/>
          <p:nvPr/>
        </p:nvSpPr>
        <p:spPr>
          <a:xfrm rot="0">
            <a:off x="2470303" y="2176139"/>
            <a:ext cx="13347393" cy="19419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93"/>
              </a:lnSpc>
            </a:pPr>
            <a:r>
              <a:rPr lang="en-US" sz="3299" b="true">
                <a:solidFill>
                  <a:srgbClr val="034D4F"/>
                </a:solidFill>
                <a:latin typeface="DM Sans Bold"/>
                <a:ea typeface="DM Sans Bold"/>
                <a:cs typeface="DM Sans Bold"/>
                <a:sym typeface="DM Sans Bold"/>
              </a:rPr>
              <a:t>El objetivo de esta unidad  fue que los estudiantes de ingeniería industrial comprendan los conceptos básicos de ecología. En esta unidad se tocaron los siguientes puntos:</a:t>
            </a:r>
          </a:p>
          <a:p>
            <a:pPr algn="ctr">
              <a:lnSpc>
                <a:spcPts val="3893"/>
              </a:lnSpc>
              <a:spcBef>
                <a:spcPct val="0"/>
              </a:spcBef>
            </a:pPr>
          </a:p>
        </p:txBody>
      </p:sp>
      <p:sp>
        <p:nvSpPr>
          <p:cNvPr name="TextBox 9" id="9"/>
          <p:cNvSpPr txBox="true"/>
          <p:nvPr/>
        </p:nvSpPr>
        <p:spPr>
          <a:xfrm rot="0">
            <a:off x="1098848" y="7956787"/>
            <a:ext cx="3329387" cy="13803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735"/>
              </a:lnSpc>
            </a:pPr>
            <a:r>
              <a:rPr lang="en-US" b="true" sz="2399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Diversidad de seres vivos tanto a nivel de especies, como de genes y ecosistemas.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5266663" y="7949293"/>
            <a:ext cx="3191692" cy="20661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735"/>
              </a:lnSpc>
            </a:pPr>
            <a:r>
              <a:rPr lang="en-US" b="true" sz="2399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Uso sostenible de los recursos naturales permitiendo su regeneración y disponibilidad a largo plazo.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9297487" y="7949293"/>
            <a:ext cx="3561806" cy="20661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735"/>
              </a:lnSpc>
            </a:pPr>
            <a:r>
              <a:rPr lang="en-US" b="true" sz="2399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Se refiere a la adopción de medidas destinadas a reducir el consumo de recursos con el objetivo de fomentar la sostenibilidad.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3842264" y="7852405"/>
            <a:ext cx="3561806" cy="20661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735"/>
              </a:lnSpc>
            </a:pPr>
            <a:r>
              <a:rPr lang="en-US" b="true" sz="2399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Conjunto de prácticas que se implementan para gestionar de manera responsable los desechos de las por actividades humanas.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529862" y="4230536"/>
            <a:ext cx="2473970" cy="8699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 b="true">
                <a:solidFill>
                  <a:srgbClr val="096227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BIODIVERSIDAD</a:t>
            </a:r>
          </a:p>
          <a:p>
            <a:pPr algn="ctr">
              <a:lnSpc>
                <a:spcPts val="3500"/>
              </a:lnSpc>
            </a:pPr>
          </a:p>
        </p:txBody>
      </p:sp>
      <p:sp>
        <p:nvSpPr>
          <p:cNvPr name="TextBox 14" id="14"/>
          <p:cNvSpPr txBox="true"/>
          <p:nvPr/>
        </p:nvSpPr>
        <p:spPr>
          <a:xfrm rot="0">
            <a:off x="4592402" y="4154971"/>
            <a:ext cx="4246896" cy="10401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400" b="true">
                <a:solidFill>
                  <a:srgbClr val="096227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CONSERVACION DE RECURSOS</a:t>
            </a:r>
          </a:p>
          <a:p>
            <a:pPr algn="ctr">
              <a:lnSpc>
                <a:spcPts val="1680"/>
              </a:lnSpc>
            </a:pPr>
          </a:p>
        </p:txBody>
      </p:sp>
      <p:sp>
        <p:nvSpPr>
          <p:cNvPr name="TextBox 15" id="15"/>
          <p:cNvSpPr txBox="true"/>
          <p:nvPr/>
        </p:nvSpPr>
        <p:spPr>
          <a:xfrm rot="0">
            <a:off x="8861303" y="4154971"/>
            <a:ext cx="3332496" cy="10401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400" b="true">
                <a:solidFill>
                  <a:srgbClr val="096227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PRACTICAS DE AHORRO</a:t>
            </a:r>
          </a:p>
          <a:p>
            <a:pPr algn="ctr">
              <a:lnSpc>
                <a:spcPts val="1680"/>
              </a:lnSpc>
            </a:pPr>
          </a:p>
        </p:txBody>
      </p:sp>
      <p:sp>
        <p:nvSpPr>
          <p:cNvPr name="TextBox 16" id="16"/>
          <p:cNvSpPr txBox="true"/>
          <p:nvPr/>
        </p:nvSpPr>
        <p:spPr>
          <a:xfrm rot="0">
            <a:off x="13697494" y="4103372"/>
            <a:ext cx="3332496" cy="8153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400" b="true">
                <a:solidFill>
                  <a:srgbClr val="096227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MANEJO ADECUADO DE RESIDUOS</a:t>
            </a:r>
            <a:r>
              <a:rPr lang="en-US" sz="2400" b="true">
                <a:solidFill>
                  <a:srgbClr val="096227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C3DDC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198635" y="1028700"/>
            <a:ext cx="8321187" cy="1664237"/>
          </a:xfrm>
          <a:custGeom>
            <a:avLst/>
            <a:gdLst/>
            <a:ahLst/>
            <a:cxnLst/>
            <a:rect r="r" b="b" t="t" l="l"/>
            <a:pathLst>
              <a:path h="1664237" w="8321187">
                <a:moveTo>
                  <a:pt x="0" y="0"/>
                </a:moveTo>
                <a:lnTo>
                  <a:pt x="8321188" y="0"/>
                </a:lnTo>
                <a:lnTo>
                  <a:pt x="8321188" y="1664237"/>
                </a:lnTo>
                <a:lnTo>
                  <a:pt x="0" y="16642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532905" y="2924127"/>
            <a:ext cx="9775816" cy="5591715"/>
          </a:xfrm>
          <a:custGeom>
            <a:avLst/>
            <a:gdLst/>
            <a:ahLst/>
            <a:cxnLst/>
            <a:rect r="r" b="b" t="t" l="l"/>
            <a:pathLst>
              <a:path h="5591715" w="9775816">
                <a:moveTo>
                  <a:pt x="0" y="0"/>
                </a:moveTo>
                <a:lnTo>
                  <a:pt x="9775816" y="0"/>
                </a:lnTo>
                <a:lnTo>
                  <a:pt x="9775816" y="5591715"/>
                </a:lnTo>
                <a:lnTo>
                  <a:pt x="0" y="559171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0587923" y="2657967"/>
            <a:ext cx="7117972" cy="59518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339"/>
              </a:lnSpc>
            </a:pPr>
            <a:r>
              <a:rPr lang="en-US" sz="3099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Para el desarrollo de este tema, se llevó a cabo una exhaustiva revisión del área asignada, lo que implicó un análisis detallado de su biodiversidad. </a:t>
            </a:r>
          </a:p>
          <a:p>
            <a:pPr algn="just">
              <a:lnSpc>
                <a:spcPts val="4339"/>
              </a:lnSpc>
            </a:pPr>
          </a:p>
          <a:p>
            <a:pPr algn="just">
              <a:lnSpc>
                <a:spcPts val="4339"/>
              </a:lnSpc>
            </a:pPr>
            <a:r>
              <a:rPr lang="en-US" sz="3099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Durante esta investigación, se identificaron diversas especies de plantas y animales que habitan en la región, lo que permitió obtener una visión integral del ecosistema local. </a:t>
            </a:r>
          </a:p>
          <a:p>
            <a:pPr algn="just">
              <a:lnSpc>
                <a:spcPts val="4200"/>
              </a:lnSpc>
            </a:pPr>
          </a:p>
        </p:txBody>
      </p:sp>
      <p:sp>
        <p:nvSpPr>
          <p:cNvPr name="TextBox 5" id="5"/>
          <p:cNvSpPr txBox="true"/>
          <p:nvPr/>
        </p:nvSpPr>
        <p:spPr>
          <a:xfrm rot="0">
            <a:off x="11052739" y="1536489"/>
            <a:ext cx="7117972" cy="6794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599"/>
              </a:lnSpc>
              <a:spcBef>
                <a:spcPct val="0"/>
              </a:spcBef>
            </a:pPr>
            <a:r>
              <a:rPr lang="en-US" b="true" sz="3999">
                <a:solidFill>
                  <a:srgbClr val="442A2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ACTIVIDADES REALIZADAS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-600048" y="384575"/>
            <a:ext cx="11187971" cy="1697633"/>
          </a:xfrm>
          <a:custGeom>
            <a:avLst/>
            <a:gdLst/>
            <a:ahLst/>
            <a:cxnLst/>
            <a:rect r="r" b="b" t="t" l="l"/>
            <a:pathLst>
              <a:path h="1697633" w="11187971">
                <a:moveTo>
                  <a:pt x="0" y="0"/>
                </a:moveTo>
                <a:lnTo>
                  <a:pt x="11187971" y="0"/>
                </a:lnTo>
                <a:lnTo>
                  <a:pt x="11187971" y="1697633"/>
                </a:lnTo>
                <a:lnTo>
                  <a:pt x="0" y="169763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31967" r="0" b="-31967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-351836" y="457218"/>
            <a:ext cx="10318648" cy="14570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9880"/>
              </a:lnSpc>
            </a:pPr>
            <a:r>
              <a:rPr lang="en-US" sz="8982">
                <a:solidFill>
                  <a:srgbClr val="034D4F"/>
                </a:solidFill>
                <a:latin typeface="Cranberry"/>
                <a:ea typeface="Cranberry"/>
                <a:cs typeface="Cranberry"/>
                <a:sym typeface="Cranberry"/>
              </a:rPr>
              <a:t>Biodiversidad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C3DDC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8184782" y="2870050"/>
            <a:ext cx="9766115" cy="6115206"/>
          </a:xfrm>
          <a:custGeom>
            <a:avLst/>
            <a:gdLst/>
            <a:ahLst/>
            <a:cxnLst/>
            <a:rect r="r" b="b" t="t" l="l"/>
            <a:pathLst>
              <a:path h="6115206" w="9766115">
                <a:moveTo>
                  <a:pt x="0" y="0"/>
                </a:moveTo>
                <a:lnTo>
                  <a:pt x="9766115" y="0"/>
                </a:lnTo>
                <a:lnTo>
                  <a:pt x="9766115" y="6115206"/>
                </a:lnTo>
                <a:lnTo>
                  <a:pt x="0" y="61152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81" t="0" r="-981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8184782" y="356996"/>
            <a:ext cx="11890372" cy="1697633"/>
          </a:xfrm>
          <a:custGeom>
            <a:avLst/>
            <a:gdLst/>
            <a:ahLst/>
            <a:cxnLst/>
            <a:rect r="r" b="b" t="t" l="l"/>
            <a:pathLst>
              <a:path h="1697633" w="11890372">
                <a:moveTo>
                  <a:pt x="0" y="0"/>
                </a:moveTo>
                <a:lnTo>
                  <a:pt x="11890372" y="0"/>
                </a:lnTo>
                <a:lnTo>
                  <a:pt x="11890372" y="1697633"/>
                </a:lnTo>
                <a:lnTo>
                  <a:pt x="0" y="169763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37113" r="0" b="-37113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7977740" y="429639"/>
            <a:ext cx="10318648" cy="14570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9880"/>
              </a:lnSpc>
            </a:pPr>
            <a:r>
              <a:rPr lang="en-US" sz="8982">
                <a:solidFill>
                  <a:srgbClr val="034D4F"/>
                </a:solidFill>
                <a:latin typeface="Cranberry"/>
                <a:ea typeface="Cranberry"/>
                <a:cs typeface="Cranberry"/>
                <a:sym typeface="Cranberry"/>
              </a:rPr>
              <a:t>Biodiversidad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521529" y="3306445"/>
            <a:ext cx="7117972" cy="54089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339"/>
              </a:lnSpc>
            </a:pPr>
            <a:r>
              <a:rPr lang="en-US" sz="3099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Durante la revisión se estudió el número y especies de animales vertebrados e invertebrados que habitaban el área.</a:t>
            </a:r>
          </a:p>
          <a:p>
            <a:pPr algn="just">
              <a:lnSpc>
                <a:spcPts val="4339"/>
              </a:lnSpc>
            </a:pPr>
          </a:p>
          <a:p>
            <a:pPr algn="just">
              <a:lnSpc>
                <a:spcPts val="4339"/>
              </a:lnSpc>
            </a:pPr>
            <a:r>
              <a:rPr lang="en-US" sz="3099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Destacandose entre ellos, las Geekos (Tuqueques), las hormigas, Mariposas y los caracoles.</a:t>
            </a:r>
          </a:p>
          <a:p>
            <a:pPr algn="just">
              <a:lnSpc>
                <a:spcPts val="4339"/>
              </a:lnSpc>
            </a:pPr>
          </a:p>
          <a:p>
            <a:pPr algn="just">
              <a:lnSpc>
                <a:spcPts val="4200"/>
              </a:lnSpc>
            </a:pP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-136405" y="1205812"/>
            <a:ext cx="8321187" cy="1664237"/>
          </a:xfrm>
          <a:custGeom>
            <a:avLst/>
            <a:gdLst/>
            <a:ahLst/>
            <a:cxnLst/>
            <a:rect r="r" b="b" t="t" l="l"/>
            <a:pathLst>
              <a:path h="1664237" w="8321187">
                <a:moveTo>
                  <a:pt x="0" y="0"/>
                </a:moveTo>
                <a:lnTo>
                  <a:pt x="8321187" y="0"/>
                </a:lnTo>
                <a:lnTo>
                  <a:pt x="8321187" y="1664238"/>
                </a:lnTo>
                <a:lnTo>
                  <a:pt x="0" y="16642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717698" y="1713602"/>
            <a:ext cx="7117972" cy="6794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599"/>
              </a:lnSpc>
              <a:spcBef>
                <a:spcPct val="0"/>
              </a:spcBef>
            </a:pPr>
            <a:r>
              <a:rPr lang="en-US" b="true" sz="3999">
                <a:solidFill>
                  <a:srgbClr val="442A2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ACTIVIDADES REALIZADAS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C3DDC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058758" y="356996"/>
            <a:ext cx="21133913" cy="1697633"/>
          </a:xfrm>
          <a:custGeom>
            <a:avLst/>
            <a:gdLst/>
            <a:ahLst/>
            <a:cxnLst/>
            <a:rect r="r" b="b" t="t" l="l"/>
            <a:pathLst>
              <a:path h="1697633" w="21133913">
                <a:moveTo>
                  <a:pt x="0" y="0"/>
                </a:moveTo>
                <a:lnTo>
                  <a:pt x="21133912" y="0"/>
                </a:lnTo>
                <a:lnTo>
                  <a:pt x="21133912" y="1697633"/>
                </a:lnTo>
                <a:lnTo>
                  <a:pt x="0" y="16976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04834" r="0" b="-104834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606039" y="4847998"/>
            <a:ext cx="17127019" cy="2777354"/>
          </a:xfrm>
          <a:custGeom>
            <a:avLst/>
            <a:gdLst/>
            <a:ahLst/>
            <a:cxnLst/>
            <a:rect r="r" b="b" t="t" l="l"/>
            <a:pathLst>
              <a:path h="2777354" w="17127019">
                <a:moveTo>
                  <a:pt x="0" y="0"/>
                </a:moveTo>
                <a:lnTo>
                  <a:pt x="17127019" y="0"/>
                </a:lnTo>
                <a:lnTo>
                  <a:pt x="17127019" y="2777355"/>
                </a:lnTo>
                <a:lnTo>
                  <a:pt x="0" y="27773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338031" y="429639"/>
            <a:ext cx="18340335" cy="14570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9880"/>
              </a:lnSpc>
            </a:pPr>
            <a:r>
              <a:rPr lang="en-US" sz="8982">
                <a:solidFill>
                  <a:srgbClr val="034D4F"/>
                </a:solidFill>
                <a:latin typeface="Cranberry"/>
                <a:ea typeface="Cranberry"/>
                <a:cs typeface="Cranberry"/>
                <a:sym typeface="Cranberry"/>
              </a:rPr>
              <a:t>Biodiversidad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606039" y="2282652"/>
            <a:ext cx="17681961" cy="21081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219"/>
              </a:lnSpc>
            </a:pPr>
            <a:r>
              <a:rPr lang="en-US" sz="3013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Como otra actividad se considero el calcular el numero de microorganismo presente en el área, y aunque no se puede hacer de forma 100% precisa, se hizo una inferencia tomando en cuenta el espacio que ocupan, por lo cual, si en 1 mm, en teoría, caben 1000 microrganismo. podemos usar esto como referencia para sacar la cantidad de microorganismo en el campus.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C3DDC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058758" y="356996"/>
            <a:ext cx="21133913" cy="1697633"/>
          </a:xfrm>
          <a:custGeom>
            <a:avLst/>
            <a:gdLst/>
            <a:ahLst/>
            <a:cxnLst/>
            <a:rect r="r" b="b" t="t" l="l"/>
            <a:pathLst>
              <a:path h="1697633" w="21133913">
                <a:moveTo>
                  <a:pt x="0" y="0"/>
                </a:moveTo>
                <a:lnTo>
                  <a:pt x="21133912" y="0"/>
                </a:lnTo>
                <a:lnTo>
                  <a:pt x="21133912" y="1697633"/>
                </a:lnTo>
                <a:lnTo>
                  <a:pt x="0" y="16976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04834" r="0" b="-104834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6785689" y="2669136"/>
            <a:ext cx="5674780" cy="3440784"/>
          </a:xfrm>
          <a:custGeom>
            <a:avLst/>
            <a:gdLst/>
            <a:ahLst/>
            <a:cxnLst/>
            <a:rect r="r" b="b" t="t" l="l"/>
            <a:pathLst>
              <a:path h="3440784" w="5674780">
                <a:moveTo>
                  <a:pt x="0" y="0"/>
                </a:moveTo>
                <a:lnTo>
                  <a:pt x="5674780" y="0"/>
                </a:lnTo>
                <a:lnTo>
                  <a:pt x="5674780" y="3440784"/>
                </a:lnTo>
                <a:lnTo>
                  <a:pt x="0" y="34407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248" t="-19747" r="0" b="-19747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208228" y="2669136"/>
            <a:ext cx="5007111" cy="3440784"/>
          </a:xfrm>
          <a:custGeom>
            <a:avLst/>
            <a:gdLst/>
            <a:ahLst/>
            <a:cxnLst/>
            <a:rect r="r" b="b" t="t" l="l"/>
            <a:pathLst>
              <a:path h="3440784" w="5007111">
                <a:moveTo>
                  <a:pt x="0" y="0"/>
                </a:moveTo>
                <a:lnTo>
                  <a:pt x="5007111" y="0"/>
                </a:lnTo>
                <a:lnTo>
                  <a:pt x="5007111" y="3440784"/>
                </a:lnTo>
                <a:lnTo>
                  <a:pt x="0" y="344078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3404744" y="2760627"/>
            <a:ext cx="3854556" cy="3349293"/>
          </a:xfrm>
          <a:custGeom>
            <a:avLst/>
            <a:gdLst/>
            <a:ahLst/>
            <a:cxnLst/>
            <a:rect r="r" b="b" t="t" l="l"/>
            <a:pathLst>
              <a:path h="3349293" w="3854556">
                <a:moveTo>
                  <a:pt x="0" y="0"/>
                </a:moveTo>
                <a:lnTo>
                  <a:pt x="3854556" y="0"/>
                </a:lnTo>
                <a:lnTo>
                  <a:pt x="3854556" y="3349293"/>
                </a:lnTo>
                <a:lnTo>
                  <a:pt x="0" y="334929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9726" r="-31908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208228" y="6729045"/>
            <a:ext cx="5007111" cy="3229660"/>
          </a:xfrm>
          <a:custGeom>
            <a:avLst/>
            <a:gdLst/>
            <a:ahLst/>
            <a:cxnLst/>
            <a:rect r="r" b="b" t="t" l="l"/>
            <a:pathLst>
              <a:path h="3229660" w="5007111">
                <a:moveTo>
                  <a:pt x="0" y="0"/>
                </a:moveTo>
                <a:lnTo>
                  <a:pt x="5007111" y="0"/>
                </a:lnTo>
                <a:lnTo>
                  <a:pt x="5007111" y="3229661"/>
                </a:lnTo>
                <a:lnTo>
                  <a:pt x="0" y="322966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-17707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6730594" y="6628580"/>
            <a:ext cx="5729875" cy="3330126"/>
          </a:xfrm>
          <a:custGeom>
            <a:avLst/>
            <a:gdLst/>
            <a:ahLst/>
            <a:cxnLst/>
            <a:rect r="r" b="b" t="t" l="l"/>
            <a:pathLst>
              <a:path h="3330126" w="5729875">
                <a:moveTo>
                  <a:pt x="0" y="0"/>
                </a:moveTo>
                <a:lnTo>
                  <a:pt x="5729875" y="0"/>
                </a:lnTo>
                <a:lnTo>
                  <a:pt x="5729875" y="3330126"/>
                </a:lnTo>
                <a:lnTo>
                  <a:pt x="0" y="333012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-9354" r="0" b="-9354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2974819" y="6645032"/>
            <a:ext cx="4671063" cy="3297221"/>
          </a:xfrm>
          <a:custGeom>
            <a:avLst/>
            <a:gdLst/>
            <a:ahLst/>
            <a:cxnLst/>
            <a:rect r="r" b="b" t="t" l="l"/>
            <a:pathLst>
              <a:path h="3297221" w="4671063">
                <a:moveTo>
                  <a:pt x="0" y="0"/>
                </a:moveTo>
                <a:lnTo>
                  <a:pt x="4671063" y="0"/>
                </a:lnTo>
                <a:lnTo>
                  <a:pt x="4671063" y="3297221"/>
                </a:lnTo>
                <a:lnTo>
                  <a:pt x="0" y="329722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338031" y="429639"/>
            <a:ext cx="18340335" cy="14570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9880"/>
              </a:lnSpc>
            </a:pPr>
            <a:r>
              <a:rPr lang="en-US" sz="8982">
                <a:solidFill>
                  <a:srgbClr val="034D4F"/>
                </a:solidFill>
                <a:latin typeface="Cranberry"/>
                <a:ea typeface="Cranberry"/>
                <a:cs typeface="Cranberry"/>
                <a:sym typeface="Cranberry"/>
              </a:rPr>
              <a:t>Biodiversidad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C3DDC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422956" y="224903"/>
            <a:ext cx="21133913" cy="1697633"/>
          </a:xfrm>
          <a:custGeom>
            <a:avLst/>
            <a:gdLst/>
            <a:ahLst/>
            <a:cxnLst/>
            <a:rect r="r" b="b" t="t" l="l"/>
            <a:pathLst>
              <a:path h="1697633" w="21133913">
                <a:moveTo>
                  <a:pt x="0" y="0"/>
                </a:moveTo>
                <a:lnTo>
                  <a:pt x="21133912" y="0"/>
                </a:lnTo>
                <a:lnTo>
                  <a:pt x="21133912" y="1697634"/>
                </a:lnTo>
                <a:lnTo>
                  <a:pt x="0" y="16976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04834" r="0" b="-104834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5629609">
            <a:off x="16095754" y="355418"/>
            <a:ext cx="2327092" cy="2161287"/>
          </a:xfrm>
          <a:custGeom>
            <a:avLst/>
            <a:gdLst/>
            <a:ahLst/>
            <a:cxnLst/>
            <a:rect r="r" b="b" t="t" l="l"/>
            <a:pathLst>
              <a:path h="2161287" w="2327092">
                <a:moveTo>
                  <a:pt x="0" y="0"/>
                </a:moveTo>
                <a:lnTo>
                  <a:pt x="2327092" y="0"/>
                </a:lnTo>
                <a:lnTo>
                  <a:pt x="2327092" y="2161286"/>
                </a:lnTo>
                <a:lnTo>
                  <a:pt x="0" y="216128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256484" y="2092898"/>
            <a:ext cx="5762382" cy="1152476"/>
          </a:xfrm>
          <a:custGeom>
            <a:avLst/>
            <a:gdLst/>
            <a:ahLst/>
            <a:cxnLst/>
            <a:rect r="r" b="b" t="t" l="l"/>
            <a:pathLst>
              <a:path h="1152476" w="5762382">
                <a:moveTo>
                  <a:pt x="0" y="0"/>
                </a:moveTo>
                <a:lnTo>
                  <a:pt x="5762381" y="0"/>
                </a:lnTo>
                <a:lnTo>
                  <a:pt x="5762381" y="1152476"/>
                </a:lnTo>
                <a:lnTo>
                  <a:pt x="0" y="11524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6473568" y="3029119"/>
            <a:ext cx="11537357" cy="6126589"/>
          </a:xfrm>
          <a:custGeom>
            <a:avLst/>
            <a:gdLst/>
            <a:ahLst/>
            <a:cxnLst/>
            <a:rect r="r" b="b" t="t" l="l"/>
            <a:pathLst>
              <a:path h="6126589" w="11537357">
                <a:moveTo>
                  <a:pt x="0" y="0"/>
                </a:moveTo>
                <a:lnTo>
                  <a:pt x="11537357" y="0"/>
                </a:lnTo>
                <a:lnTo>
                  <a:pt x="11537357" y="6126589"/>
                </a:lnTo>
                <a:lnTo>
                  <a:pt x="0" y="61265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-1081035" y="341615"/>
            <a:ext cx="18340335" cy="14570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9880"/>
              </a:lnSpc>
            </a:pPr>
            <a:r>
              <a:rPr lang="en-US" sz="8982">
                <a:solidFill>
                  <a:srgbClr val="034D4F"/>
                </a:solidFill>
                <a:latin typeface="Cranberry"/>
                <a:ea typeface="Cranberry"/>
                <a:cs typeface="Cranberry"/>
                <a:sym typeface="Cranberry"/>
              </a:rPr>
              <a:t>CONSERVACION DE RECURSOS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256484" y="3473974"/>
            <a:ext cx="5520624" cy="5857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Durante la revisión se estudió el número consumo de agua y energía eléctrica dentro de la sede de villa Asia. </a:t>
            </a:r>
          </a:p>
          <a:p>
            <a:pPr algn="just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Esto con el fin de posteriormente proponer mejoras o recomendaciones que disminuyan el consumo de estos recursos.</a:t>
            </a:r>
          </a:p>
          <a:p>
            <a:pPr algn="just">
              <a:lnSpc>
                <a:spcPts val="4200"/>
              </a:lnSpc>
            </a:pPr>
          </a:p>
          <a:p>
            <a:pPr algn="just">
              <a:lnSpc>
                <a:spcPts val="4200"/>
              </a:lnSpc>
            </a:pPr>
          </a:p>
        </p:txBody>
      </p:sp>
      <p:sp>
        <p:nvSpPr>
          <p:cNvPr name="TextBox 8" id="8"/>
          <p:cNvSpPr txBox="true"/>
          <p:nvPr/>
        </p:nvSpPr>
        <p:spPr>
          <a:xfrm rot="0">
            <a:off x="847946" y="2449682"/>
            <a:ext cx="4929161" cy="4653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877"/>
              </a:lnSpc>
              <a:spcBef>
                <a:spcPct val="0"/>
              </a:spcBef>
            </a:pPr>
            <a:r>
              <a:rPr lang="en-US" b="true" sz="2769">
                <a:solidFill>
                  <a:srgbClr val="442A2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ACTIVIDADES REALIZADAS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C3DDC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623161" y="268972"/>
            <a:ext cx="16445455" cy="1697633"/>
          </a:xfrm>
          <a:custGeom>
            <a:avLst/>
            <a:gdLst/>
            <a:ahLst/>
            <a:cxnLst/>
            <a:rect r="r" b="b" t="t" l="l"/>
            <a:pathLst>
              <a:path h="1697633" w="16445455">
                <a:moveTo>
                  <a:pt x="0" y="0"/>
                </a:moveTo>
                <a:lnTo>
                  <a:pt x="16445456" y="0"/>
                </a:lnTo>
                <a:lnTo>
                  <a:pt x="16445456" y="1697633"/>
                </a:lnTo>
                <a:lnTo>
                  <a:pt x="0" y="16976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8664" t="-129118" r="0" b="-12911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28700" y="2222096"/>
            <a:ext cx="16170024" cy="7678796"/>
          </a:xfrm>
          <a:custGeom>
            <a:avLst/>
            <a:gdLst/>
            <a:ahLst/>
            <a:cxnLst/>
            <a:rect r="r" b="b" t="t" l="l"/>
            <a:pathLst>
              <a:path h="7678796" w="16170024">
                <a:moveTo>
                  <a:pt x="0" y="0"/>
                </a:moveTo>
                <a:lnTo>
                  <a:pt x="16170024" y="0"/>
                </a:lnTo>
                <a:lnTo>
                  <a:pt x="16170024" y="7678796"/>
                </a:lnTo>
                <a:lnTo>
                  <a:pt x="0" y="76787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-2073885" y="459406"/>
            <a:ext cx="18340335" cy="12405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8450"/>
              </a:lnSpc>
            </a:pPr>
            <a:r>
              <a:rPr lang="en-US" sz="7682">
                <a:solidFill>
                  <a:srgbClr val="034D4F"/>
                </a:solidFill>
                <a:latin typeface="Cranberry"/>
                <a:ea typeface="Cranberry"/>
                <a:cs typeface="Cranberry"/>
                <a:sym typeface="Cranberry"/>
              </a:rPr>
              <a:t>CONSERVACION DE RECURSOS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DAGYv-cgFN0</dc:identifier>
  <dcterms:modified xsi:type="dcterms:W3CDTF">2011-08-01T06:04:30Z</dcterms:modified>
  <cp:revision>1</cp:revision>
  <dc:title>Equipo 17 - Carlos y Daniel</dc:title>
</cp:coreProperties>
</file>