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9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grandir" pitchFamily="2" charset="0"/>
      <p:regular r:id="rId16"/>
    </p:embeddedFont>
    <p:embeddedFont>
      <p:font typeface="Agrandir Bold Italics" pitchFamily="2" charset="0"/>
      <p:regular r:id="rId17"/>
    </p:embeddedFont>
    <p:embeddedFont>
      <p:font typeface="Arial Black" panose="020B0604020202020204" pitchFamily="34" charset="0"/>
      <p:bold r:id="rId18"/>
    </p:embeddedFont>
    <p:embeddedFont>
      <p:font typeface="Bahnschrift SemiBold" panose="02000000000000000000" pitchFamily="2" charset="0"/>
      <p:bold r:id="rId19"/>
    </p:embeddedFont>
    <p:embeddedFont>
      <p:font typeface="Berlin Sans FB" panose="020E0602020502020306" pitchFamily="34" charset="0"/>
      <p:regular r:id="rId20"/>
      <p:bold r:id="rId21"/>
    </p:embeddedFont>
    <p:embeddedFont>
      <p:font typeface="Berlin Sans FB Demi" panose="020E0602020502020306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nter Bold" panose="020B08020300000000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400"/>
    <a:srgbClr val="39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26" Type="http://schemas.openxmlformats.org/officeDocument/2006/relationships/font" Target="fonts/font11.fntdata" /><Relationship Id="rId3" Type="http://schemas.openxmlformats.org/officeDocument/2006/relationships/slide" Target="slides/slide2.xml" /><Relationship Id="rId21" Type="http://schemas.openxmlformats.org/officeDocument/2006/relationships/font" Target="fonts/font6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font" Target="fonts/font10.fntdata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9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8.fntdata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7.fntdata" /><Relationship Id="rId27" Type="http://schemas.openxmlformats.org/officeDocument/2006/relationships/font" Target="fonts/font12.fntdata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sv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5.jpeg" /><Relationship Id="rId4" Type="http://schemas.openxmlformats.org/officeDocument/2006/relationships/image" Target="../media/image44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7" Type="http://schemas.microsoft.com/office/2007/relationships/hdphoto" Target="../media/hdphoto1.wdp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jpeg" /><Relationship Id="rId7" Type="http://schemas.openxmlformats.org/officeDocument/2006/relationships/image" Target="../media/image23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30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7" Type="http://schemas.openxmlformats.org/officeDocument/2006/relationships/image" Target="../media/image36.pn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1.png" /><Relationship Id="rId5" Type="http://schemas.openxmlformats.org/officeDocument/2006/relationships/image" Target="../media/image40.png" /><Relationship Id="rId4" Type="http://schemas.openxmlformats.org/officeDocument/2006/relationships/image" Target="../media/image3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7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upo 25"/>
          <p:cNvGrpSpPr/>
          <p:nvPr/>
        </p:nvGrpSpPr>
        <p:grpSpPr>
          <a:xfrm>
            <a:off x="1062899" y="76628"/>
            <a:ext cx="2712630" cy="2798095"/>
            <a:chOff x="833132" y="680424"/>
            <a:chExt cx="2089744" cy="2021850"/>
          </a:xfrm>
        </p:grpSpPr>
        <p:sp>
          <p:nvSpPr>
            <p:cNvPr id="4" name="Freeform 4"/>
            <p:cNvSpPr/>
            <p:nvPr/>
          </p:nvSpPr>
          <p:spPr>
            <a:xfrm>
              <a:off x="833132" y="680424"/>
              <a:ext cx="2089744" cy="2021850"/>
            </a:xfrm>
            <a:custGeom>
              <a:avLst/>
              <a:gdLst/>
              <a:ahLst/>
              <a:cxnLst/>
              <a:rect l="l" t="t" r="r" b="b"/>
              <a:pathLst>
                <a:path w="2089744" h="2021850">
                  <a:moveTo>
                    <a:pt x="0" y="0"/>
                  </a:moveTo>
                  <a:lnTo>
                    <a:pt x="2089744" y="0"/>
                  </a:lnTo>
                  <a:lnTo>
                    <a:pt x="2089744" y="2021850"/>
                  </a:lnTo>
                  <a:lnTo>
                    <a:pt x="0" y="2021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34010" y="1028700"/>
              <a:ext cx="1613278" cy="1463345"/>
              <a:chOff x="0" y="0"/>
              <a:chExt cx="2151037" cy="195112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50999" cy="1951101"/>
              </a:xfrm>
              <a:custGeom>
                <a:avLst/>
                <a:gdLst/>
                <a:ahLst/>
                <a:cxnLst/>
                <a:rect l="l" t="t" r="r" b="b"/>
                <a:pathLst>
                  <a:path w="2150999" h="1951101">
                    <a:moveTo>
                      <a:pt x="0" y="0"/>
                    </a:moveTo>
                    <a:lnTo>
                      <a:pt x="2150999" y="0"/>
                    </a:lnTo>
                    <a:lnTo>
                      <a:pt x="2150999" y="1951101"/>
                    </a:lnTo>
                    <a:lnTo>
                      <a:pt x="0" y="19511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t="-5123" r="-1" b="-5124"/>
                </a:stretch>
              </a:blipFill>
            </p:spPr>
          </p:sp>
        </p:grpSp>
      </p:grpSp>
      <p:sp>
        <p:nvSpPr>
          <p:cNvPr id="29" name="Rectángulo 28"/>
          <p:cNvSpPr/>
          <p:nvPr/>
        </p:nvSpPr>
        <p:spPr>
          <a:xfrm>
            <a:off x="0" y="2942678"/>
            <a:ext cx="18302802" cy="4886727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TextBox 10"/>
          <p:cNvSpPr txBox="1"/>
          <p:nvPr/>
        </p:nvSpPr>
        <p:spPr>
          <a:xfrm>
            <a:off x="3734237" y="3381564"/>
            <a:ext cx="10901218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7300" dirty="0">
                <a:ln>
                  <a:solidFill>
                    <a:schemeClr val="bg1"/>
                  </a:solidFill>
                </a:ln>
                <a:solidFill>
                  <a:srgbClr val="F5EDE6"/>
                </a:solidFill>
                <a:latin typeface="Arial Black" panose="020B0A04020102020204" pitchFamily="34" charset="0"/>
                <a:ea typeface="Agrandir"/>
                <a:cs typeface="Agrandir"/>
                <a:sym typeface="Agrandir"/>
              </a:rPr>
              <a:t>EVALUACIÓN DE LOS PRINCIPIOS DE LA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3756008" y="273985"/>
            <a:ext cx="10901218" cy="2689599"/>
            <a:chOff x="3693391" y="556856"/>
            <a:chExt cx="10901218" cy="2689599"/>
          </a:xfrm>
        </p:grpSpPr>
        <p:grpSp>
          <p:nvGrpSpPr>
            <p:cNvPr id="7" name="Group 7"/>
            <p:cNvGrpSpPr/>
            <p:nvPr/>
          </p:nvGrpSpPr>
          <p:grpSpPr>
            <a:xfrm>
              <a:off x="4493211" y="556856"/>
              <a:ext cx="9189884" cy="2689599"/>
              <a:chOff x="0" y="0"/>
              <a:chExt cx="2420381" cy="70837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20381" cy="708372"/>
              </a:xfrm>
              <a:custGeom>
                <a:avLst/>
                <a:gdLst/>
                <a:ahLst/>
                <a:cxnLst/>
                <a:rect l="l" t="t" r="r" b="b"/>
                <a:pathLst>
                  <a:path w="2420381" h="708372">
                    <a:moveTo>
                      <a:pt x="42964" y="0"/>
                    </a:moveTo>
                    <a:lnTo>
                      <a:pt x="2377417" y="0"/>
                    </a:lnTo>
                    <a:cubicBezTo>
                      <a:pt x="2388811" y="0"/>
                      <a:pt x="2399740" y="4527"/>
                      <a:pt x="2407797" y="12584"/>
                    </a:cubicBezTo>
                    <a:cubicBezTo>
                      <a:pt x="2415854" y="20641"/>
                      <a:pt x="2420381" y="31570"/>
                      <a:pt x="2420381" y="42964"/>
                    </a:cubicBezTo>
                    <a:lnTo>
                      <a:pt x="2420381" y="665407"/>
                    </a:lnTo>
                    <a:cubicBezTo>
                      <a:pt x="2420381" y="689136"/>
                      <a:pt x="2401145" y="708372"/>
                      <a:pt x="2377417" y="708372"/>
                    </a:cubicBezTo>
                    <a:lnTo>
                      <a:pt x="42964" y="708372"/>
                    </a:lnTo>
                    <a:cubicBezTo>
                      <a:pt x="19236" y="708372"/>
                      <a:pt x="0" y="689136"/>
                      <a:pt x="0" y="665407"/>
                    </a:cubicBezTo>
                    <a:lnTo>
                      <a:pt x="0" y="42964"/>
                    </a:lnTo>
                    <a:cubicBezTo>
                      <a:pt x="0" y="19236"/>
                      <a:pt x="19236" y="0"/>
                      <a:pt x="42964" y="0"/>
                    </a:cubicBezTo>
                    <a:close/>
                  </a:path>
                </a:pathLst>
              </a:custGeom>
              <a:solidFill>
                <a:srgbClr val="62683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20381" cy="7369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63"/>
                  </a:lnSpc>
                </a:pPr>
                <a:endParaRPr>
                  <a:latin typeface="Bahnschrift SemiBold" panose="020B0502040204020203" pitchFamily="34" charset="0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693391" y="919583"/>
              <a:ext cx="10901218" cy="2180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6"/>
                </a:lnSpc>
              </a:pP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Universidad Nacional Experimental de </a:t>
              </a: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Guayana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</a:t>
              </a:r>
            </a:p>
            <a:p>
              <a:pPr algn="ctr">
                <a:lnSpc>
                  <a:spcPts val="3366"/>
                </a:lnSpc>
              </a:pP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Vicerrectorado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Académico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</a:t>
              </a:r>
            </a:p>
            <a:p>
              <a:pPr algn="ctr">
                <a:lnSpc>
                  <a:spcPts val="3366"/>
                </a:lnSpc>
              </a:pP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Coordinación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General de </a:t>
              </a: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Pregrado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</a:t>
              </a:r>
            </a:p>
            <a:p>
              <a:pPr algn="ctr">
                <a:lnSpc>
                  <a:spcPts val="3366"/>
                </a:lnSpc>
              </a:pP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Proyecto de Carrera: </a:t>
              </a: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Ingeniería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Industrial</a:t>
              </a:r>
            </a:p>
            <a:p>
              <a:pPr algn="ctr">
                <a:lnSpc>
                  <a:spcPts val="3366"/>
                </a:lnSpc>
              </a:pP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Unidad Curricular: </a:t>
              </a: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Ingeniería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del </a:t>
              </a: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Ambiente</a:t>
              </a:r>
              <a:endParaRPr lang="en-US" sz="3200" b="1" spc="103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26242" y="5089462"/>
            <a:ext cx="12993424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14200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Ecología 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080179" y="7612275"/>
            <a:ext cx="3747397" cy="1133992"/>
            <a:chOff x="1080179" y="7612275"/>
            <a:chExt cx="3747397" cy="1133992"/>
          </a:xfrm>
        </p:grpSpPr>
        <p:grpSp>
          <p:nvGrpSpPr>
            <p:cNvPr id="13" name="Group 13"/>
            <p:cNvGrpSpPr/>
            <p:nvPr/>
          </p:nvGrpSpPr>
          <p:grpSpPr>
            <a:xfrm>
              <a:off x="1080179" y="7612275"/>
              <a:ext cx="3747397" cy="1133992"/>
              <a:chOff x="0" y="0"/>
              <a:chExt cx="986969" cy="29866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86969" cy="298665"/>
              </a:xfrm>
              <a:custGeom>
                <a:avLst/>
                <a:gdLst/>
                <a:ahLst/>
                <a:cxnLst/>
                <a:rect l="l" t="t" r="r" b="b"/>
                <a:pathLst>
                  <a:path w="986969" h="298665">
                    <a:moveTo>
                      <a:pt x="105363" y="0"/>
                    </a:moveTo>
                    <a:lnTo>
                      <a:pt x="881605" y="0"/>
                    </a:lnTo>
                    <a:cubicBezTo>
                      <a:pt x="909550" y="0"/>
                      <a:pt x="936349" y="11101"/>
                      <a:pt x="956109" y="30860"/>
                    </a:cubicBezTo>
                    <a:cubicBezTo>
                      <a:pt x="975868" y="50620"/>
                      <a:pt x="986969" y="77419"/>
                      <a:pt x="986969" y="105363"/>
                    </a:cubicBezTo>
                    <a:lnTo>
                      <a:pt x="986969" y="193301"/>
                    </a:lnTo>
                    <a:cubicBezTo>
                      <a:pt x="986969" y="221245"/>
                      <a:pt x="975868" y="248045"/>
                      <a:pt x="956109" y="267804"/>
                    </a:cubicBezTo>
                    <a:cubicBezTo>
                      <a:pt x="936349" y="287564"/>
                      <a:pt x="909550" y="298665"/>
                      <a:pt x="881605" y="298665"/>
                    </a:cubicBezTo>
                    <a:lnTo>
                      <a:pt x="105363" y="298665"/>
                    </a:lnTo>
                    <a:cubicBezTo>
                      <a:pt x="47173" y="298665"/>
                      <a:pt x="0" y="251492"/>
                      <a:pt x="0" y="193301"/>
                    </a:cubicBezTo>
                    <a:lnTo>
                      <a:pt x="0" y="105363"/>
                    </a:lnTo>
                    <a:cubicBezTo>
                      <a:pt x="0" y="77419"/>
                      <a:pt x="11101" y="50620"/>
                      <a:pt x="30860" y="30860"/>
                    </a:cubicBezTo>
                    <a:cubicBezTo>
                      <a:pt x="50620" y="11101"/>
                      <a:pt x="77419" y="0"/>
                      <a:pt x="105363" y="0"/>
                    </a:cubicBezTo>
                    <a:close/>
                  </a:path>
                </a:pathLst>
              </a:custGeom>
              <a:solidFill>
                <a:srgbClr val="62683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986969" cy="3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563"/>
                  </a:lnSpc>
                </a:pPr>
                <a:endParaRPr sz="2400">
                  <a:latin typeface="Bahnschrift SemiBold" panose="020B0502040204020203" pitchFamily="34" charset="0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17382" y="7688243"/>
              <a:ext cx="3123763" cy="872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66"/>
                </a:lnSpc>
              </a:pP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Profesora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:</a:t>
              </a:r>
            </a:p>
            <a:p>
              <a:pPr algn="just">
                <a:lnSpc>
                  <a:spcPts val="3366"/>
                </a:lnSpc>
              </a:pP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Arlenis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Crespo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1553832" y="7432290"/>
            <a:ext cx="6727398" cy="1525102"/>
            <a:chOff x="10531902" y="7571788"/>
            <a:chExt cx="6727398" cy="1525102"/>
          </a:xfrm>
        </p:grpSpPr>
        <p:grpSp>
          <p:nvGrpSpPr>
            <p:cNvPr id="17" name="Group 17"/>
            <p:cNvGrpSpPr/>
            <p:nvPr/>
          </p:nvGrpSpPr>
          <p:grpSpPr>
            <a:xfrm>
              <a:off x="10531902" y="7571788"/>
              <a:ext cx="6167665" cy="1525102"/>
              <a:chOff x="0" y="0"/>
              <a:chExt cx="1624406" cy="40167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624406" cy="401673"/>
              </a:xfrm>
              <a:custGeom>
                <a:avLst/>
                <a:gdLst/>
                <a:ahLst/>
                <a:cxnLst/>
                <a:rect l="l" t="t" r="r" b="b"/>
                <a:pathLst>
                  <a:path w="1624406" h="401673">
                    <a:moveTo>
                      <a:pt x="64017" y="0"/>
                    </a:moveTo>
                    <a:lnTo>
                      <a:pt x="1560388" y="0"/>
                    </a:lnTo>
                    <a:cubicBezTo>
                      <a:pt x="1595744" y="0"/>
                      <a:pt x="1624406" y="28662"/>
                      <a:pt x="1624406" y="64017"/>
                    </a:cubicBezTo>
                    <a:lnTo>
                      <a:pt x="1624406" y="337656"/>
                    </a:lnTo>
                    <a:cubicBezTo>
                      <a:pt x="1624406" y="373011"/>
                      <a:pt x="1595744" y="401673"/>
                      <a:pt x="1560388" y="401673"/>
                    </a:cubicBezTo>
                    <a:lnTo>
                      <a:pt x="64017" y="401673"/>
                    </a:lnTo>
                    <a:cubicBezTo>
                      <a:pt x="28662" y="401673"/>
                      <a:pt x="0" y="373011"/>
                      <a:pt x="0" y="337656"/>
                    </a:cubicBezTo>
                    <a:lnTo>
                      <a:pt x="0" y="64017"/>
                    </a:lnTo>
                    <a:cubicBezTo>
                      <a:pt x="0" y="28662"/>
                      <a:pt x="28662" y="0"/>
                      <a:pt x="64017" y="0"/>
                    </a:cubicBezTo>
                    <a:close/>
                  </a:path>
                </a:pathLst>
              </a:custGeom>
              <a:solidFill>
                <a:srgbClr val="62683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624406" cy="4302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563"/>
                  </a:lnSpc>
                </a:pPr>
                <a:endParaRPr sz="2400">
                  <a:latin typeface="Bahnschrift SemiBold" panose="020B0502040204020203" pitchFamily="34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0762588" y="7708901"/>
              <a:ext cx="6496712" cy="13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66"/>
                </a:lnSpc>
              </a:pPr>
              <a:r>
                <a:rPr lang="en-US" sz="3200" b="1" spc="103" dirty="0" err="1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Equipo</a:t>
              </a: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 9:</a:t>
              </a:r>
            </a:p>
            <a:p>
              <a:pPr algn="just">
                <a:lnSpc>
                  <a:spcPts val="3366"/>
                </a:lnSpc>
              </a:pP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Jenny Montaño C.I: 28.655.149</a:t>
              </a:r>
            </a:p>
            <a:p>
              <a:pPr algn="just">
                <a:lnSpc>
                  <a:spcPts val="3366"/>
                </a:lnSpc>
              </a:pPr>
              <a:r>
                <a:rPr lang="en-US" sz="3200" b="1" spc="103" dirty="0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Samuel Gómez C.I: 31.275.075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029200" y="9380824"/>
            <a:ext cx="7924800" cy="966769"/>
            <a:chOff x="5250246" y="9144515"/>
            <a:chExt cx="7675815" cy="966769"/>
          </a:xfrm>
        </p:grpSpPr>
        <p:grpSp>
          <p:nvGrpSpPr>
            <p:cNvPr id="21" name="Group 21"/>
            <p:cNvGrpSpPr/>
            <p:nvPr/>
          </p:nvGrpSpPr>
          <p:grpSpPr>
            <a:xfrm>
              <a:off x="5250246" y="9144515"/>
              <a:ext cx="7675815" cy="747462"/>
              <a:chOff x="0" y="0"/>
              <a:chExt cx="2021614" cy="19686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21614" cy="196862"/>
              </a:xfrm>
              <a:custGeom>
                <a:avLst/>
                <a:gdLst/>
                <a:ahLst/>
                <a:cxnLst/>
                <a:rect l="l" t="t" r="r" b="b"/>
                <a:pathLst>
                  <a:path w="2021614" h="196862">
                    <a:moveTo>
                      <a:pt x="51439" y="0"/>
                    </a:moveTo>
                    <a:lnTo>
                      <a:pt x="1970175" y="0"/>
                    </a:lnTo>
                    <a:cubicBezTo>
                      <a:pt x="1998584" y="0"/>
                      <a:pt x="2021614" y="23030"/>
                      <a:pt x="2021614" y="51439"/>
                    </a:cubicBezTo>
                    <a:lnTo>
                      <a:pt x="2021614" y="145423"/>
                    </a:lnTo>
                    <a:cubicBezTo>
                      <a:pt x="2021614" y="173832"/>
                      <a:pt x="1998584" y="196862"/>
                      <a:pt x="1970175" y="196862"/>
                    </a:cubicBezTo>
                    <a:lnTo>
                      <a:pt x="51439" y="196862"/>
                    </a:lnTo>
                    <a:cubicBezTo>
                      <a:pt x="23030" y="196862"/>
                      <a:pt x="0" y="173832"/>
                      <a:pt x="0" y="145423"/>
                    </a:cubicBezTo>
                    <a:lnTo>
                      <a:pt x="0" y="51439"/>
                    </a:lnTo>
                    <a:cubicBezTo>
                      <a:pt x="0" y="23030"/>
                      <a:pt x="23030" y="0"/>
                      <a:pt x="51439" y="0"/>
                    </a:cubicBezTo>
                    <a:close/>
                  </a:path>
                </a:pathLst>
              </a:custGeom>
              <a:solidFill>
                <a:srgbClr val="62683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021614" cy="2254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2563"/>
                  </a:lnSpc>
                </a:pPr>
                <a:endParaRPr sz="2400">
                  <a:latin typeface="Bahnschrift SemiBold" panose="020B0502040204020203" pitchFamily="34" charset="0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625401" y="9239250"/>
              <a:ext cx="7037198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66"/>
                </a:lnSpc>
              </a:pPr>
              <a:r>
                <a:rPr lang="en-US" sz="3200" b="1" spc="103">
                  <a:solidFill>
                    <a:srgbClr val="F5EDE6"/>
                  </a:solidFill>
                  <a:latin typeface="Bahnschrift SemiBold" panose="020B0502040204020203" pitchFamily="34" charset="0"/>
                  <a:ea typeface="Inter Bold"/>
                  <a:cs typeface="Inter Bold"/>
                  <a:sym typeface="Inter Bold"/>
                </a:rPr>
                <a:t>Ciudad Guayana, Diciembre del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67200" y="653012"/>
            <a:ext cx="11353800" cy="1039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4. </a:t>
            </a: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Desechos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 </a:t>
            </a: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Sólidos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10399" y="5899362"/>
            <a:ext cx="7098599" cy="38472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487"/>
              </a:lnSpc>
              <a:buFont typeface="Wingdings" panose="05000000000000000000" pitchFamily="2" charset="2"/>
              <a:buChar char="v"/>
            </a:pPr>
            <a:r>
              <a:rPr lang="es-MX" sz="2400" b="1" spc="37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La universidad genera una cantidad significativa de desechos sólidos, especialmente de papel, plástico y vidrio.</a:t>
            </a:r>
          </a:p>
          <a:p>
            <a:pPr marL="342900" indent="-342900" algn="just">
              <a:lnSpc>
                <a:spcPts val="2487"/>
              </a:lnSpc>
              <a:buFont typeface="Wingdings" panose="05000000000000000000" pitchFamily="2" charset="2"/>
              <a:buChar char="v"/>
            </a:pPr>
            <a:r>
              <a:rPr lang="es-MX" sz="2400" b="1" spc="37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La disposición inadecuada de estos residuos puede generar problemas ambientales, como la contaminación del suelo y del agua, y contribuir al cambio climático.</a:t>
            </a:r>
          </a:p>
          <a:p>
            <a:pPr marL="342900" indent="-342900" algn="just">
              <a:lnSpc>
                <a:spcPts val="2487"/>
              </a:lnSpc>
              <a:buFont typeface="Wingdings" panose="05000000000000000000" pitchFamily="2" charset="2"/>
              <a:buChar char="v"/>
            </a:pPr>
            <a:r>
              <a:rPr lang="es-MX" sz="2400" b="1" spc="37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Una parte importante de los residuos generados, como el papel, el plástico y el vidrio, pueden ser reciclados y reutilizados, lo que reduciría el impacto ambiental y los costos asociados a la gestión de residuos.</a:t>
            </a:r>
            <a:endParaRPr lang="en-US" sz="2400" b="1" spc="37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2509519"/>
            <a:ext cx="6572295" cy="6334762"/>
          </a:xfrm>
          <a:custGeom>
            <a:avLst/>
            <a:gdLst/>
            <a:ahLst/>
            <a:cxnLst/>
            <a:rect l="l" t="t" r="r" b="b"/>
            <a:pathLst>
              <a:path w="8474428" h="7945124">
                <a:moveTo>
                  <a:pt x="0" y="0"/>
                </a:moveTo>
                <a:lnTo>
                  <a:pt x="8474428" y="0"/>
                </a:lnTo>
                <a:lnTo>
                  <a:pt x="8474428" y="7945124"/>
                </a:lnTo>
                <a:lnTo>
                  <a:pt x="0" y="794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481" r="-248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72295" y="1894270"/>
            <a:ext cx="7536703" cy="3782630"/>
          </a:xfrm>
          <a:custGeom>
            <a:avLst/>
            <a:gdLst/>
            <a:ahLst/>
            <a:cxnLst/>
            <a:rect l="l" t="t" r="r" b="b"/>
            <a:pathLst>
              <a:path w="6142048" h="3027005">
                <a:moveTo>
                  <a:pt x="0" y="0"/>
                </a:moveTo>
                <a:lnTo>
                  <a:pt x="6142048" y="0"/>
                </a:lnTo>
                <a:lnTo>
                  <a:pt x="6142048" y="3027005"/>
                </a:lnTo>
                <a:lnTo>
                  <a:pt x="0" y="30270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47102" y="2023385"/>
            <a:ext cx="3359898" cy="3653515"/>
          </a:xfrm>
          <a:custGeom>
            <a:avLst/>
            <a:gdLst/>
            <a:ahLst/>
            <a:cxnLst/>
            <a:rect l="l" t="t" r="r" b="b"/>
            <a:pathLst>
              <a:path w="2712198" h="3120115">
                <a:moveTo>
                  <a:pt x="0" y="0"/>
                </a:moveTo>
                <a:lnTo>
                  <a:pt x="2712198" y="0"/>
                </a:lnTo>
                <a:lnTo>
                  <a:pt x="2712198" y="3120115"/>
                </a:lnTo>
                <a:lnTo>
                  <a:pt x="0" y="312011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</p:sp>
      <p:sp>
        <p:nvSpPr>
          <p:cNvPr id="7" name="Freeform 7"/>
          <p:cNvSpPr/>
          <p:nvPr/>
        </p:nvSpPr>
        <p:spPr>
          <a:xfrm>
            <a:off x="14547102" y="6012276"/>
            <a:ext cx="3359898" cy="3703224"/>
          </a:xfrm>
          <a:custGeom>
            <a:avLst/>
            <a:gdLst/>
            <a:ahLst/>
            <a:cxnLst/>
            <a:rect l="l" t="t" r="r" b="b"/>
            <a:pathLst>
              <a:path w="2712198" h="3120115">
                <a:moveTo>
                  <a:pt x="0" y="0"/>
                </a:moveTo>
                <a:lnTo>
                  <a:pt x="2712198" y="0"/>
                </a:lnTo>
                <a:lnTo>
                  <a:pt x="2712198" y="3120115"/>
                </a:lnTo>
                <a:lnTo>
                  <a:pt x="0" y="312011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A85A9F-4323-6750-2608-B518B2255714}"/>
              </a:ext>
            </a:extLst>
          </p:cNvPr>
          <p:cNvSpPr/>
          <p:nvPr/>
        </p:nvSpPr>
        <p:spPr>
          <a:xfrm>
            <a:off x="0" y="-339504"/>
            <a:ext cx="18691634" cy="1062650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700BDE6-7B79-D8E7-B970-7627CD8C61FB}"/>
              </a:ext>
            </a:extLst>
          </p:cNvPr>
          <p:cNvSpPr txBox="1"/>
          <p:nvPr/>
        </p:nvSpPr>
        <p:spPr>
          <a:xfrm>
            <a:off x="3538062" y="1380408"/>
            <a:ext cx="10815454" cy="2065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s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Fuentes Consultadas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DDD63-7362-7EE8-5768-E56184BC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r="2680"/>
          <a:stretch/>
        </p:blipFill>
        <p:spPr>
          <a:xfrm>
            <a:off x="1208940" y="4034027"/>
            <a:ext cx="16696305" cy="40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0886" y="1104900"/>
            <a:ext cx="18288000" cy="78684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TextBox 7"/>
          <p:cNvSpPr txBox="1"/>
          <p:nvPr/>
        </p:nvSpPr>
        <p:spPr>
          <a:xfrm>
            <a:off x="3538061" y="1380407"/>
            <a:ext cx="11211895" cy="103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Resultados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5300" y="2975974"/>
            <a:ext cx="17297400" cy="50978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Basados en los resultados de la investigación, se podrían proponer planes de acción específicos para mejorar la gestión de la biodiversidad, la conservación de los recursos y la reducción de los residuos en la UNEG.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Al analizar los datos a lo largo del tiempo, podremos identificar tendencias en la biodiversidad, el consumo de recursos y la generación de residuos, lo que permitirá evaluar el impacto de las medidas implementadas y predecir escenarios futuros.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Si se recolectan datos de otras universidades, será posible comparar el desempeño de la UNEG en materia de sostenibilidad y biodiversidad, identificando mejores prácticas y áreas de mejora.</a:t>
            </a:r>
            <a:endParaRPr lang="en-US" sz="28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886" y="2019300"/>
            <a:ext cx="18288000" cy="624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TextBox 7"/>
          <p:cNvSpPr txBox="1"/>
          <p:nvPr/>
        </p:nvSpPr>
        <p:spPr>
          <a:xfrm>
            <a:off x="3538052" y="2257790"/>
            <a:ext cx="1121189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Conclusión</a:t>
            </a:r>
            <a:r>
              <a:rPr lang="en-US" sz="7998" b="1" i="1" dirty="0">
                <a:solidFill>
                  <a:srgbClr val="F5EDE6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24200" y="3538022"/>
            <a:ext cx="12522563" cy="40010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4"/>
              </a:lnSpc>
            </a:pPr>
            <a:r>
              <a:rPr lang="es-MX" sz="32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La Universidad Nacional Experimental de Guayana (UNEG) alberga una rica variedad de vida, especialmente a nivel microscópico y en algunas especies de flora y fauna. Sin embargo, se necesitan más estudios para comprender a fondo esta biodiversidad y garantizar su conservación. </a:t>
            </a:r>
          </a:p>
          <a:p>
            <a:pPr algn="just">
              <a:lnSpc>
                <a:spcPts val="2564"/>
              </a:lnSpc>
            </a:pPr>
            <a:r>
              <a:rPr lang="es-MX" sz="32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En cuanto al uso de recursos, la UNEG tiene margen de mejora. Aunque existen algunas prácticas positivas, se debe optimizar el uso del agua y la energía, y reducir la generación de residuos.</a:t>
            </a:r>
          </a:p>
          <a:p>
            <a:pPr algn="just">
              <a:lnSpc>
                <a:spcPts val="2564"/>
              </a:lnSpc>
            </a:pPr>
            <a:r>
              <a:rPr lang="es-MX" sz="32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La gestión de los desechos sólidos es un aspecto que requiere atención especial. Es necesario implementar sistemas más eficientes de separación, reciclaje y compostaje, además de promover la reducción de residuos en la fuente.</a:t>
            </a:r>
            <a:endParaRPr lang="en-US" sz="32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2781300"/>
            <a:ext cx="18288000" cy="434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TextBox 4"/>
          <p:cNvSpPr txBox="1"/>
          <p:nvPr/>
        </p:nvSpPr>
        <p:spPr>
          <a:xfrm>
            <a:off x="4761573" y="3293823"/>
            <a:ext cx="876485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73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MUCHAS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47288" y="3999151"/>
            <a:ext cx="12993424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17000" b="1" i="1" dirty="0">
                <a:solidFill>
                  <a:srgbClr val="F5EDE6"/>
                </a:solidFill>
                <a:latin typeface="Berlin Sans FB Demi" panose="020E0802020502020306" pitchFamily="34" charset="0"/>
                <a:ea typeface="Agrandir Bold Italics"/>
                <a:cs typeface="Agrandir Bold Italics"/>
                <a:sym typeface="Agrandir Bold Italics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891" y="2841791"/>
            <a:ext cx="9144001" cy="476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225" lvl="1" indent="-392112" algn="l">
              <a:lnSpc>
                <a:spcPts val="7215"/>
              </a:lnSpc>
              <a:buAutoNum type="arabicPeriod"/>
            </a:pP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Biodiversidad </a:t>
            </a:r>
          </a:p>
          <a:p>
            <a:pPr marL="784225" lvl="1" indent="-392112" algn="l">
              <a:lnSpc>
                <a:spcPts val="7215"/>
              </a:lnSpc>
              <a:buAutoNum type="arabicPeriod"/>
            </a:pP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</a:t>
            </a:r>
            <a:r>
              <a:rPr lang="en-US" sz="7200" dirty="0" err="1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Conservación</a:t>
            </a: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de </a:t>
            </a:r>
            <a:r>
              <a:rPr lang="en-US" sz="7200" dirty="0" err="1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Recursos</a:t>
            </a:r>
            <a:endParaRPr lang="en-US" sz="7200" dirty="0">
              <a:solidFill>
                <a:srgbClr val="F5EDE6"/>
              </a:solidFill>
              <a:latin typeface="Berlin Sans FB" panose="020E0602020502020306" pitchFamily="34" charset="0"/>
              <a:ea typeface="Agrandir"/>
              <a:cs typeface="Agrandir"/>
              <a:sym typeface="Agrandir"/>
            </a:endParaRPr>
          </a:p>
          <a:p>
            <a:pPr marL="784225" lvl="1" indent="-392112" algn="l">
              <a:lnSpc>
                <a:spcPts val="7215"/>
              </a:lnSpc>
              <a:buAutoNum type="arabicPeriod"/>
            </a:pP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</a:t>
            </a:r>
            <a:r>
              <a:rPr lang="en-US" sz="7200" dirty="0" err="1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Prácticas</a:t>
            </a: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de </a:t>
            </a:r>
            <a:r>
              <a:rPr lang="en-US" sz="7200" dirty="0" err="1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Ahorro</a:t>
            </a:r>
            <a:endParaRPr lang="en-US" sz="7200" dirty="0">
              <a:solidFill>
                <a:srgbClr val="F5EDE6"/>
              </a:solidFill>
              <a:latin typeface="Berlin Sans FB" panose="020E0602020502020306" pitchFamily="34" charset="0"/>
              <a:ea typeface="Agrandir"/>
              <a:cs typeface="Agrandir"/>
              <a:sym typeface="Agrandir"/>
            </a:endParaRPr>
          </a:p>
          <a:p>
            <a:pPr marL="784225" lvl="1" indent="-392112" algn="l">
              <a:lnSpc>
                <a:spcPts val="7215"/>
              </a:lnSpc>
              <a:buAutoNum type="arabicPeriod"/>
            </a:pP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</a:t>
            </a:r>
            <a:r>
              <a:rPr lang="en-US" sz="7200" dirty="0" err="1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Desechos</a:t>
            </a: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</a:t>
            </a:r>
            <a:r>
              <a:rPr lang="en-US" sz="7200" dirty="0" err="1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Sólidos</a:t>
            </a:r>
            <a:r>
              <a:rPr lang="en-US" sz="7200" dirty="0">
                <a:solidFill>
                  <a:srgbClr val="F5EDE6"/>
                </a:solidFill>
                <a:latin typeface="Berlin Sans FB" panose="020E0602020502020306" pitchFamily="34" charset="0"/>
                <a:ea typeface="Agrandir"/>
                <a:cs typeface="Agrandir"/>
                <a:sym typeface="Agrandir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2010" y="1151931"/>
            <a:ext cx="7751989" cy="103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8000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Contenido</a:t>
            </a:r>
            <a:r>
              <a:rPr lang="en-US" sz="8000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:</a:t>
            </a:r>
          </a:p>
        </p:txBody>
      </p:sp>
      <p:sp>
        <p:nvSpPr>
          <p:cNvPr id="4" name="Freeform 4"/>
          <p:cNvSpPr/>
          <p:nvPr/>
        </p:nvSpPr>
        <p:spPr>
          <a:xfrm>
            <a:off x="10536011" y="0"/>
            <a:ext cx="7751989" cy="10236974"/>
          </a:xfrm>
          <a:custGeom>
            <a:avLst/>
            <a:gdLst/>
            <a:ahLst/>
            <a:cxnLst/>
            <a:rect l="l" t="t" r="r" b="b"/>
            <a:pathLst>
              <a:path w="7751989" h="10236974">
                <a:moveTo>
                  <a:pt x="0" y="0"/>
                </a:moveTo>
                <a:lnTo>
                  <a:pt x="7751989" y="0"/>
                </a:lnTo>
                <a:lnTo>
                  <a:pt x="7751989" y="10236974"/>
                </a:lnTo>
                <a:lnTo>
                  <a:pt x="0" y="1023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536011" y="0"/>
            <a:ext cx="7751989" cy="10236974"/>
            <a:chOff x="0" y="0"/>
            <a:chExt cx="10335985" cy="136492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36012" cy="13649283"/>
            </a:xfrm>
            <a:custGeom>
              <a:avLst/>
              <a:gdLst/>
              <a:ahLst/>
              <a:cxnLst/>
              <a:rect l="l" t="t" r="r" b="b"/>
              <a:pathLst>
                <a:path w="10336012" h="13649283">
                  <a:moveTo>
                    <a:pt x="10336012" y="0"/>
                  </a:moveTo>
                  <a:lnTo>
                    <a:pt x="10336012" y="13649283"/>
                  </a:lnTo>
                  <a:lnTo>
                    <a:pt x="0" y="13649283"/>
                  </a:lnTo>
                  <a:lnTo>
                    <a:pt x="0" y="0"/>
                  </a:lnTo>
                  <a:lnTo>
                    <a:pt x="10336012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53235" y="2169711"/>
            <a:ext cx="7696199" cy="2707106"/>
          </a:xfrm>
          <a:custGeom>
            <a:avLst/>
            <a:gdLst/>
            <a:ahLst/>
            <a:cxnLst/>
            <a:rect l="l" t="t" r="r" b="b"/>
            <a:pathLst>
              <a:path w="6880461" h="2707106">
                <a:moveTo>
                  <a:pt x="0" y="0"/>
                </a:moveTo>
                <a:lnTo>
                  <a:pt x="6880461" y="0"/>
                </a:lnTo>
                <a:lnTo>
                  <a:pt x="6880461" y="2707106"/>
                </a:lnTo>
                <a:lnTo>
                  <a:pt x="0" y="2707106"/>
                </a:lnTo>
                <a:lnTo>
                  <a:pt x="0" y="0"/>
                </a:lnTo>
                <a:close/>
              </a:path>
            </a:pathLst>
          </a:custGeom>
          <a:solidFill>
            <a:srgbClr val="777400"/>
          </a:solidFill>
        </p:spPr>
      </p:sp>
      <p:sp>
        <p:nvSpPr>
          <p:cNvPr id="3" name="TextBox 3"/>
          <p:cNvSpPr txBox="1"/>
          <p:nvPr/>
        </p:nvSpPr>
        <p:spPr>
          <a:xfrm>
            <a:off x="9670786" y="915978"/>
            <a:ext cx="666109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5"/>
              </a:lnSpc>
            </a:pPr>
            <a:r>
              <a:rPr lang="en-US" sz="8800" dirty="0" err="1">
                <a:solidFill>
                  <a:srgbClr val="F5EDE6"/>
                </a:solidFill>
                <a:latin typeface="Arial Black" panose="020B0A04020102020204" pitchFamily="34" charset="0"/>
                <a:ea typeface="Adobe Gothic Std B" panose="020B0800000000000000" pitchFamily="34" charset="-128"/>
                <a:cs typeface="Agrandir"/>
                <a:sym typeface="Agrandir"/>
              </a:rPr>
              <a:t>Objetivos</a:t>
            </a:r>
            <a:r>
              <a:rPr lang="en-US" sz="8800" dirty="0">
                <a:solidFill>
                  <a:srgbClr val="F5EDE6"/>
                </a:solidFill>
                <a:latin typeface="Arial Black" panose="020B0A04020102020204" pitchFamily="34" charset="0"/>
                <a:ea typeface="Agrandir"/>
                <a:cs typeface="Agrandir"/>
                <a:sym typeface="Agrandir"/>
              </a:rPr>
              <a:t>:</a:t>
            </a:r>
          </a:p>
        </p:txBody>
      </p:sp>
      <p:sp>
        <p:nvSpPr>
          <p:cNvPr id="5" name="Freeform 5"/>
          <p:cNvSpPr/>
          <p:nvPr/>
        </p:nvSpPr>
        <p:spPr>
          <a:xfrm>
            <a:off x="9164121" y="5290875"/>
            <a:ext cx="7685313" cy="1986225"/>
          </a:xfrm>
          <a:custGeom>
            <a:avLst/>
            <a:gdLst/>
            <a:ahLst/>
            <a:cxnLst/>
            <a:rect l="l" t="t" r="r" b="b"/>
            <a:pathLst>
              <a:path w="6880461" h="2707106">
                <a:moveTo>
                  <a:pt x="0" y="0"/>
                </a:moveTo>
                <a:lnTo>
                  <a:pt x="6880461" y="0"/>
                </a:lnTo>
                <a:lnTo>
                  <a:pt x="6880461" y="2707106"/>
                </a:lnTo>
                <a:lnTo>
                  <a:pt x="0" y="2707106"/>
                </a:lnTo>
                <a:lnTo>
                  <a:pt x="0" y="0"/>
                </a:lnTo>
                <a:close/>
              </a:path>
            </a:pathLst>
          </a:custGeom>
          <a:solidFill>
            <a:srgbClr val="777400"/>
          </a:solidFill>
        </p:spPr>
      </p:sp>
      <p:sp>
        <p:nvSpPr>
          <p:cNvPr id="6" name="TextBox 6"/>
          <p:cNvSpPr txBox="1"/>
          <p:nvPr/>
        </p:nvSpPr>
        <p:spPr>
          <a:xfrm>
            <a:off x="9091905" y="3059733"/>
            <a:ext cx="173236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93482" y="5798427"/>
            <a:ext cx="1329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52942" y="2472802"/>
            <a:ext cx="5724350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4"/>
              </a:lnSpc>
            </a:pP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Evaluar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el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cumplimiento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los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principios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ecología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en el campus,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cómo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la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biodiversidad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,  la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conservación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recursos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, la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reducción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contaminación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y la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promoción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la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sostenibilidad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</a:p>
          <a:p>
            <a:pPr algn="just">
              <a:lnSpc>
                <a:spcPts val="2564"/>
              </a:lnSpc>
            </a:pPr>
            <a:endParaRPr lang="en-US" sz="28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25200" y="5782098"/>
            <a:ext cx="545209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64"/>
              </a:lnSpc>
            </a:pP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Identificar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áreas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dónde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se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requieren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mejoras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en las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prácticas</a:t>
            </a:r>
            <a:r>
              <a:rPr lang="en-US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8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ambientales</a:t>
            </a:r>
            <a:endParaRPr lang="en-US" sz="28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  <a:sym typeface="Inter Bold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9" y="0"/>
            <a:ext cx="7694840" cy="1028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Freeform 5"/>
          <p:cNvSpPr/>
          <p:nvPr/>
        </p:nvSpPr>
        <p:spPr>
          <a:xfrm>
            <a:off x="9164121" y="7691158"/>
            <a:ext cx="7685313" cy="2252942"/>
          </a:xfrm>
          <a:custGeom>
            <a:avLst/>
            <a:gdLst/>
            <a:ahLst/>
            <a:cxnLst/>
            <a:rect l="l" t="t" r="r" b="b"/>
            <a:pathLst>
              <a:path w="6880461" h="2707106">
                <a:moveTo>
                  <a:pt x="0" y="0"/>
                </a:moveTo>
                <a:lnTo>
                  <a:pt x="6880461" y="0"/>
                </a:lnTo>
                <a:lnTo>
                  <a:pt x="6880461" y="2707106"/>
                </a:lnTo>
                <a:lnTo>
                  <a:pt x="0" y="2707106"/>
                </a:lnTo>
                <a:lnTo>
                  <a:pt x="0" y="0"/>
                </a:lnTo>
                <a:close/>
              </a:path>
            </a:pathLst>
          </a:custGeom>
          <a:solidFill>
            <a:srgbClr val="777400"/>
          </a:solidFill>
        </p:spPr>
      </p:sp>
      <p:sp>
        <p:nvSpPr>
          <p:cNvPr id="14" name="TextBox 7"/>
          <p:cNvSpPr txBox="1"/>
          <p:nvPr/>
        </p:nvSpPr>
        <p:spPr>
          <a:xfrm>
            <a:off x="9293481" y="8239367"/>
            <a:ext cx="1329209" cy="1018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03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1125200" y="7899440"/>
            <a:ext cx="54520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</a:rPr>
              <a:t>Fomentar una cultura de sostenibilidad y responsabilidad ambiental en toda la comunidad universitaria.</a:t>
            </a:r>
            <a:endParaRPr lang="es-VE" sz="28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0419" y="7957154"/>
            <a:ext cx="8229600" cy="1524000"/>
          </a:xfrm>
          <a:custGeom>
            <a:avLst/>
            <a:gdLst/>
            <a:ahLst/>
            <a:cxnLst/>
            <a:rect l="l" t="t" r="r" b="b"/>
            <a:pathLst>
              <a:path w="7591708" h="7362709">
                <a:moveTo>
                  <a:pt x="0" y="0"/>
                </a:moveTo>
                <a:lnTo>
                  <a:pt x="7591708" y="0"/>
                </a:lnTo>
                <a:lnTo>
                  <a:pt x="7591708" y="7362709"/>
                </a:lnTo>
                <a:lnTo>
                  <a:pt x="0" y="73627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02543" y="406146"/>
            <a:ext cx="3148292" cy="3782350"/>
          </a:xfrm>
          <a:custGeom>
            <a:avLst/>
            <a:gdLst/>
            <a:ahLst/>
            <a:cxnLst/>
            <a:rect l="l" t="t" r="r" b="b"/>
            <a:pathLst>
              <a:path w="2773763" h="3524819">
                <a:moveTo>
                  <a:pt x="0" y="0"/>
                </a:moveTo>
                <a:lnTo>
                  <a:pt x="2773763" y="0"/>
                </a:lnTo>
                <a:lnTo>
                  <a:pt x="2773763" y="3524819"/>
                </a:lnTo>
                <a:lnTo>
                  <a:pt x="0" y="35248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</p:sp>
      <p:sp>
        <p:nvSpPr>
          <p:cNvPr id="4" name="TextBox 4"/>
          <p:cNvSpPr txBox="1"/>
          <p:nvPr/>
        </p:nvSpPr>
        <p:spPr>
          <a:xfrm>
            <a:off x="3810000" y="387410"/>
            <a:ext cx="10439400" cy="1039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1. Biodiversidad:</a:t>
            </a:r>
          </a:p>
        </p:txBody>
      </p:sp>
      <p:sp>
        <p:nvSpPr>
          <p:cNvPr id="8" name="Freeform 2"/>
          <p:cNvSpPr/>
          <p:nvPr/>
        </p:nvSpPr>
        <p:spPr>
          <a:xfrm>
            <a:off x="437749" y="2579424"/>
            <a:ext cx="8229600" cy="4245429"/>
          </a:xfrm>
          <a:custGeom>
            <a:avLst/>
            <a:gdLst/>
            <a:ahLst/>
            <a:cxnLst/>
            <a:rect l="l" t="t" r="r" b="b"/>
            <a:pathLst>
              <a:path w="7591708" h="7362709">
                <a:moveTo>
                  <a:pt x="0" y="0"/>
                </a:moveTo>
                <a:lnTo>
                  <a:pt x="7591708" y="0"/>
                </a:lnTo>
                <a:lnTo>
                  <a:pt x="7591708" y="7362709"/>
                </a:lnTo>
                <a:lnTo>
                  <a:pt x="0" y="73627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7"/>
            </a:stretch>
          </a:blipFill>
        </p:spPr>
      </p:sp>
      <p:sp>
        <p:nvSpPr>
          <p:cNvPr id="11" name="Rectángulo 10"/>
          <p:cNvSpPr/>
          <p:nvPr/>
        </p:nvSpPr>
        <p:spPr>
          <a:xfrm>
            <a:off x="8944213" y="7957154"/>
            <a:ext cx="5791199" cy="175945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Organismos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como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lagartijas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y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pájaros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son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indicadores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la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calidad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ambiental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aunque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la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urbanización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y la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contaminación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pueden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afectar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este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equilibrio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543" y="4381499"/>
            <a:ext cx="3148292" cy="3228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ángulo 12"/>
          <p:cNvSpPr/>
          <p:nvPr/>
        </p:nvSpPr>
        <p:spPr>
          <a:xfrm>
            <a:off x="8823451" y="1816456"/>
            <a:ext cx="5942441" cy="23083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</a:rPr>
              <a:t>La presencia de diversas especies vegetales, aunque sea en bajas densidades, indica que el área alberga cierta biodiversidad y puede proporcionar hábitat para diferentes organismos.</a:t>
            </a:r>
            <a:endParaRPr lang="es-VE" sz="24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804000" y="4702139"/>
            <a:ext cx="5995708" cy="267765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</a:rPr>
              <a:t>El inventario presentado es un primer paso, pero se requieren estudios más detallados para comprender mejor la dinámica de la vegetación, los factores que influyen en su distribución y las posibles amenazas a su conservación.</a:t>
            </a:r>
            <a:endParaRPr lang="es-VE" sz="24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3800" y="7962900"/>
            <a:ext cx="2664139" cy="2121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850" y="415647"/>
            <a:ext cx="8681357" cy="2209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850" y="4587413"/>
            <a:ext cx="8763000" cy="1752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14400" y="8343900"/>
            <a:ext cx="16687800" cy="14260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ts val="2564"/>
              </a:lnSpc>
            </a:pP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Se propone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fomentar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la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conciencia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ecológica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entre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los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estudiantes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mediante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presentaciones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y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actividades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prácticas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involucrándolos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en la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recolección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y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análisis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datos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.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Esto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no solo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contribuye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su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formación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profesional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en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conservación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ambiental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sino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que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también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puede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generar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iniciativas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para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proteger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la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biodiversidad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en el campus y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sus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alrededores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64278" y="6572694"/>
            <a:ext cx="5606143" cy="10926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La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alta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densidad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de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microorganismos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en el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suelo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indica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actividad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biológica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spc="39" dirty="0" err="1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significativa</a:t>
            </a:r>
            <a:r>
              <a:rPr lang="en-US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. </a:t>
            </a:r>
          </a:p>
        </p:txBody>
      </p:sp>
      <p:sp>
        <p:nvSpPr>
          <p:cNvPr id="9" name="Freeform 6"/>
          <p:cNvSpPr/>
          <p:nvPr/>
        </p:nvSpPr>
        <p:spPr>
          <a:xfrm>
            <a:off x="10155479" y="2602680"/>
            <a:ext cx="3148292" cy="3962400"/>
          </a:xfrm>
          <a:custGeom>
            <a:avLst/>
            <a:gdLst/>
            <a:ahLst/>
            <a:cxnLst/>
            <a:rect l="l" t="t" r="r" b="b"/>
            <a:pathLst>
              <a:path w="2773763" h="3524819">
                <a:moveTo>
                  <a:pt x="0" y="0"/>
                </a:moveTo>
                <a:lnTo>
                  <a:pt x="2773763" y="0"/>
                </a:lnTo>
                <a:lnTo>
                  <a:pt x="2773763" y="3524818"/>
                </a:lnTo>
                <a:lnTo>
                  <a:pt x="0" y="35248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5686" y="992053"/>
            <a:ext cx="4450114" cy="3253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6586" y="4512781"/>
            <a:ext cx="3248314" cy="2829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ángulo 11"/>
          <p:cNvSpPr/>
          <p:nvPr/>
        </p:nvSpPr>
        <p:spPr>
          <a:xfrm>
            <a:off x="704850" y="2952814"/>
            <a:ext cx="9144000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</a:rPr>
              <a:t>Las áreas verdes de la universidad deben ser manejadas de manera sostenible para conservar los hábitats de los invertebrados y promover la biodiversidad.</a:t>
            </a:r>
            <a:endParaRPr lang="es-VE" sz="2400" b="1" spc="39" dirty="0">
              <a:solidFill>
                <a:srgbClr val="F5EDE6"/>
              </a:solidFill>
              <a:latin typeface="Bahnschrift SemiBold" panose="020B0502040204020203" pitchFamily="34" charset="0"/>
              <a:ea typeface="Inter Bold"/>
              <a:cs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3498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32826" y="1716671"/>
            <a:ext cx="9977974" cy="1521830"/>
          </a:xfrm>
          <a:custGeom>
            <a:avLst/>
            <a:gdLst/>
            <a:ahLst/>
            <a:cxnLst/>
            <a:rect l="l" t="t" r="r" b="b"/>
            <a:pathLst>
              <a:path w="9044450" h="2396164">
                <a:moveTo>
                  <a:pt x="0" y="0"/>
                </a:moveTo>
                <a:lnTo>
                  <a:pt x="9044450" y="0"/>
                </a:lnTo>
                <a:lnTo>
                  <a:pt x="9044450" y="2396164"/>
                </a:lnTo>
                <a:lnTo>
                  <a:pt x="0" y="2396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1999" y="563317"/>
            <a:ext cx="1725840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2. </a:t>
            </a: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Conservación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 de </a:t>
            </a: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Recursos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826" y="7569660"/>
            <a:ext cx="11872088" cy="2333972"/>
          </a:xfrm>
          <a:prstGeom prst="rect">
            <a:avLst/>
          </a:prstGeom>
          <a:solidFill>
            <a:srgbClr val="39471D"/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Se sugiere implementar sistemas de riego eficientes, como el riego por goteo o micro-aspersores, para reducir la evaporación y el desperdicio de agua.</a:t>
            </a:r>
          </a:p>
          <a:p>
            <a:pPr marL="34290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El caudal indicado podría ser un punto de partida para calcular el consumo total de agua en el riego y evaluar si se ajusta a las necesidades de las plantas y a las condiciones climáticas de la zona. </a:t>
            </a:r>
          </a:p>
          <a:p>
            <a:pPr marL="34290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El consumo de agua en los baños, puede ser elevado si no se toman medidas de eficiencia.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54597" y="4821101"/>
            <a:ext cx="11268750" cy="2365202"/>
            <a:chOff x="508086" y="4432043"/>
            <a:chExt cx="9757226" cy="1685198"/>
          </a:xfrm>
        </p:grpSpPr>
        <p:sp>
          <p:nvSpPr>
            <p:cNvPr id="7" name="Freeform 7"/>
            <p:cNvSpPr/>
            <p:nvPr/>
          </p:nvSpPr>
          <p:spPr>
            <a:xfrm>
              <a:off x="508086" y="4432043"/>
              <a:ext cx="2158914" cy="1685198"/>
            </a:xfrm>
            <a:custGeom>
              <a:avLst/>
              <a:gdLst/>
              <a:ahLst/>
              <a:cxnLst/>
              <a:rect l="l" t="t" r="r" b="b"/>
              <a:pathLst>
                <a:path w="10911820" h="1685198">
                  <a:moveTo>
                    <a:pt x="0" y="0"/>
                  </a:moveTo>
                  <a:lnTo>
                    <a:pt x="10911820" y="0"/>
                  </a:lnTo>
                  <a:lnTo>
                    <a:pt x="10911820" y="1685198"/>
                  </a:lnTo>
                  <a:lnTo>
                    <a:pt x="0" y="168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0" name="Freeform 7"/>
            <p:cNvSpPr/>
            <p:nvPr/>
          </p:nvSpPr>
          <p:spPr>
            <a:xfrm>
              <a:off x="2579206" y="4432043"/>
              <a:ext cx="7686106" cy="1685198"/>
            </a:xfrm>
            <a:custGeom>
              <a:avLst/>
              <a:gdLst/>
              <a:ahLst/>
              <a:cxnLst/>
              <a:rect l="l" t="t" r="r" b="b"/>
              <a:pathLst>
                <a:path w="10911820" h="1685198">
                  <a:moveTo>
                    <a:pt x="0" y="0"/>
                  </a:moveTo>
                  <a:lnTo>
                    <a:pt x="10911820" y="0"/>
                  </a:lnTo>
                  <a:lnTo>
                    <a:pt x="10911820" y="1685198"/>
                  </a:lnTo>
                  <a:lnTo>
                    <a:pt x="0" y="168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</p:grpSp>
      <p:sp>
        <p:nvSpPr>
          <p:cNvPr id="17" name="TextBox 6"/>
          <p:cNvSpPr txBox="1"/>
          <p:nvPr/>
        </p:nvSpPr>
        <p:spPr>
          <a:xfrm>
            <a:off x="232826" y="3558274"/>
            <a:ext cx="11872088" cy="1000274"/>
          </a:xfrm>
          <a:prstGeom prst="rect">
            <a:avLst/>
          </a:prstGeom>
          <a:solidFill>
            <a:srgbClr val="39471D"/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Según la organización mundial de la salud (OMS), una persona necesita entre 1,5 y 2 litros de agua potable al día para mantener una buena hidratación y el correcto funcionamiento de sus funciones corporales.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688" y="6106980"/>
            <a:ext cx="2863409" cy="37483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5884" y="6433186"/>
            <a:ext cx="2564523" cy="3430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8306" y="2092278"/>
            <a:ext cx="2822101" cy="3737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57117" y="2024087"/>
            <a:ext cx="2472037" cy="3775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>
          <a:xfrm>
            <a:off x="3124200" y="4610100"/>
            <a:ext cx="5764611" cy="2446355"/>
          </a:xfrm>
          <a:custGeom>
            <a:avLst/>
            <a:gdLst/>
            <a:ahLst/>
            <a:cxnLst/>
            <a:rect l="l" t="t" r="r" b="b"/>
            <a:pathLst>
              <a:path w="5314480" h="2115469">
                <a:moveTo>
                  <a:pt x="0" y="0"/>
                </a:moveTo>
                <a:lnTo>
                  <a:pt x="5314480" y="0"/>
                </a:lnTo>
                <a:lnTo>
                  <a:pt x="5314480" y="2115469"/>
                </a:lnTo>
                <a:lnTo>
                  <a:pt x="0" y="211546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upo 4"/>
          <p:cNvGrpSpPr/>
          <p:nvPr/>
        </p:nvGrpSpPr>
        <p:grpSpPr>
          <a:xfrm>
            <a:off x="468086" y="1189888"/>
            <a:ext cx="11653782" cy="1436291"/>
            <a:chOff x="508086" y="6450109"/>
            <a:chExt cx="10149820" cy="1055591"/>
          </a:xfrm>
        </p:grpSpPr>
        <p:sp>
          <p:nvSpPr>
            <p:cNvPr id="6" name="Freeform 8"/>
            <p:cNvSpPr/>
            <p:nvPr/>
          </p:nvSpPr>
          <p:spPr>
            <a:xfrm>
              <a:off x="508086" y="6452656"/>
              <a:ext cx="3606714" cy="1053044"/>
            </a:xfrm>
            <a:custGeom>
              <a:avLst/>
              <a:gdLst/>
              <a:ahLst/>
              <a:cxnLst/>
              <a:rect l="l" t="t" r="r" b="b"/>
              <a:pathLst>
                <a:path w="10911820" h="1047950">
                  <a:moveTo>
                    <a:pt x="0" y="0"/>
                  </a:moveTo>
                  <a:lnTo>
                    <a:pt x="10911820" y="0"/>
                  </a:lnTo>
                  <a:lnTo>
                    <a:pt x="10911820" y="1047950"/>
                  </a:lnTo>
                  <a:lnTo>
                    <a:pt x="0" y="1047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7" name="Freeform 8"/>
            <p:cNvSpPr/>
            <p:nvPr/>
          </p:nvSpPr>
          <p:spPr>
            <a:xfrm>
              <a:off x="4114800" y="6450109"/>
              <a:ext cx="6543106" cy="1055591"/>
            </a:xfrm>
            <a:custGeom>
              <a:avLst/>
              <a:gdLst/>
              <a:ahLst/>
              <a:cxnLst/>
              <a:rect l="l" t="t" r="r" b="b"/>
              <a:pathLst>
                <a:path w="10911820" h="1047950">
                  <a:moveTo>
                    <a:pt x="0" y="0"/>
                  </a:moveTo>
                  <a:lnTo>
                    <a:pt x="10911820" y="0"/>
                  </a:lnTo>
                  <a:lnTo>
                    <a:pt x="10911820" y="1047950"/>
                  </a:lnTo>
                  <a:lnTo>
                    <a:pt x="0" y="1047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</p:grpSp>
      <p:sp>
        <p:nvSpPr>
          <p:cNvPr id="8" name="Rectángulo 7"/>
          <p:cNvSpPr/>
          <p:nvPr/>
        </p:nvSpPr>
        <p:spPr>
          <a:xfrm>
            <a:off x="457200" y="2939766"/>
            <a:ext cx="11664667" cy="1426031"/>
          </a:xfrm>
          <a:prstGeom prst="rect">
            <a:avLst/>
          </a:prstGeom>
          <a:solidFill>
            <a:srgbClr val="39471D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Sumando el consumo de los aires acondicionados y las luces, se obtiene un consumo total de energía eléctrica de 536 kW por día.</a:t>
            </a:r>
          </a:p>
          <a:p>
            <a:pPr marL="342900" lvl="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Existe un gran potencial para reducir el consumo de energía eléctrica a través de medidas de eficiencia energética.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7200" y="7260662"/>
            <a:ext cx="11664667" cy="2092881"/>
          </a:xfrm>
          <a:prstGeom prst="rect">
            <a:avLst/>
          </a:prstGeom>
          <a:solidFill>
            <a:srgbClr val="39471D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Las unidades de medida utilizadas (kilogramos por día) pueden ser poco intuitivas para visualizar el consumo real de cada material.</a:t>
            </a:r>
          </a:p>
          <a:p>
            <a:pPr marL="342900" lvl="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Es importante remover el uso de documentos digitales en lugar de impresos para reducir el consumo de papel.</a:t>
            </a:r>
          </a:p>
          <a:p>
            <a:pPr marL="342900" lvl="0" indent="-342900" algn="just">
              <a:lnSpc>
                <a:spcPts val="2564"/>
              </a:lnSpc>
              <a:buFont typeface="Wingdings" panose="05000000000000000000" pitchFamily="2" charset="2"/>
              <a:buChar char="v"/>
            </a:pPr>
            <a:r>
              <a:rPr lang="es-MX" sz="2400" b="1" spc="39" dirty="0">
                <a:solidFill>
                  <a:srgbClr val="F5EDE6"/>
                </a:solidFill>
                <a:latin typeface="Bahnschrift SemiBold" panose="020B0502040204020203" pitchFamily="34" charset="0"/>
                <a:ea typeface="Inter Bold"/>
                <a:cs typeface="Inter Bold"/>
                <a:sym typeface="Inter Bold"/>
              </a:rPr>
              <a:t>Realizar campañas de concientización para fomentar la participación de la comunidad universitaria en el programa de reciclaje.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3029954" y="0"/>
            <a:ext cx="4343646" cy="10287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4621" y="366265"/>
            <a:ext cx="3622892" cy="3005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362" y="3638199"/>
            <a:ext cx="3205409" cy="3010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7200" y="6885614"/>
            <a:ext cx="3589153" cy="3226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915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468" y="2143097"/>
            <a:ext cx="13558157" cy="2009803"/>
          </a:xfrm>
          <a:custGeom>
            <a:avLst/>
            <a:gdLst/>
            <a:ahLst/>
            <a:cxnLst/>
            <a:rect l="l" t="t" r="r" b="b"/>
            <a:pathLst>
              <a:path w="11296924" h="2020320">
                <a:moveTo>
                  <a:pt x="0" y="0"/>
                </a:moveTo>
                <a:lnTo>
                  <a:pt x="11296924" y="0"/>
                </a:lnTo>
                <a:lnTo>
                  <a:pt x="11296924" y="2020320"/>
                </a:lnTo>
                <a:lnTo>
                  <a:pt x="0" y="20203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19400" y="423207"/>
            <a:ext cx="12573000" cy="1039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3. </a:t>
            </a: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Prácticas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 de </a:t>
            </a:r>
            <a:r>
              <a:rPr lang="en-US" sz="7998" b="1" i="1" dirty="0" err="1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Ahorro</a:t>
            </a:r>
            <a:r>
              <a:rPr lang="en-US" sz="7998" b="1" i="1" dirty="0">
                <a:solidFill>
                  <a:srgbClr val="F5EDE6"/>
                </a:solidFill>
                <a:latin typeface="Arial Black" panose="020B0A04020102020204" pitchFamily="34" charset="0"/>
                <a:ea typeface="Agrandir Bold Italics"/>
                <a:cs typeface="Agrandir Bold Italics"/>
                <a:sym typeface="Agrandir Bold Italics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355469" y="4790652"/>
            <a:ext cx="13569043" cy="2043775"/>
          </a:xfrm>
          <a:custGeom>
            <a:avLst/>
            <a:gdLst/>
            <a:ahLst/>
            <a:cxnLst/>
            <a:rect l="l" t="t" r="r" b="b"/>
            <a:pathLst>
              <a:path w="11296924" h="1493380">
                <a:moveTo>
                  <a:pt x="0" y="0"/>
                </a:moveTo>
                <a:lnTo>
                  <a:pt x="11296924" y="0"/>
                </a:lnTo>
                <a:lnTo>
                  <a:pt x="11296924" y="1493380"/>
                </a:lnTo>
                <a:lnTo>
                  <a:pt x="0" y="149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4583" y="7658100"/>
            <a:ext cx="13569043" cy="1983240"/>
          </a:xfrm>
          <a:custGeom>
            <a:avLst/>
            <a:gdLst/>
            <a:ahLst/>
            <a:cxnLst/>
            <a:rect l="l" t="t" r="r" b="b"/>
            <a:pathLst>
              <a:path w="11296924" h="1493380">
                <a:moveTo>
                  <a:pt x="0" y="0"/>
                </a:moveTo>
                <a:lnTo>
                  <a:pt x="11296924" y="0"/>
                </a:lnTo>
                <a:lnTo>
                  <a:pt x="11296924" y="1493380"/>
                </a:lnTo>
                <a:lnTo>
                  <a:pt x="0" y="149338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9400" y="1571118"/>
            <a:ext cx="3257550" cy="2163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1171" y="4317057"/>
            <a:ext cx="3257550" cy="2222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2942" y="7121167"/>
            <a:ext cx="3235779" cy="2520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3124200" y="488814"/>
            <a:ext cx="11809163" cy="2951005"/>
          </a:xfrm>
          <a:custGeom>
            <a:avLst/>
            <a:gdLst/>
            <a:ahLst/>
            <a:cxnLst/>
            <a:rect l="l" t="t" r="r" b="b"/>
            <a:pathLst>
              <a:path w="8690479" h="1665775">
                <a:moveTo>
                  <a:pt x="0" y="0"/>
                </a:moveTo>
                <a:lnTo>
                  <a:pt x="8690479" y="0"/>
                </a:lnTo>
                <a:lnTo>
                  <a:pt x="8690479" y="1665774"/>
                </a:lnTo>
                <a:lnTo>
                  <a:pt x="0" y="166577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8"/>
          <p:cNvSpPr/>
          <p:nvPr/>
        </p:nvSpPr>
        <p:spPr>
          <a:xfrm>
            <a:off x="3124199" y="7741688"/>
            <a:ext cx="11809163" cy="2126211"/>
          </a:xfrm>
          <a:custGeom>
            <a:avLst/>
            <a:gdLst/>
            <a:ahLst/>
            <a:cxnLst/>
            <a:rect l="l" t="t" r="r" b="b"/>
            <a:pathLst>
              <a:path w="8690479" h="976400">
                <a:moveTo>
                  <a:pt x="0" y="0"/>
                </a:moveTo>
                <a:lnTo>
                  <a:pt x="8690479" y="0"/>
                </a:lnTo>
                <a:lnTo>
                  <a:pt x="8690479" y="976400"/>
                </a:lnTo>
                <a:lnTo>
                  <a:pt x="0" y="97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Rectángulo 6"/>
          <p:cNvSpPr/>
          <p:nvPr/>
        </p:nvSpPr>
        <p:spPr>
          <a:xfrm>
            <a:off x="0" y="3619500"/>
            <a:ext cx="18288000" cy="3886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038449"/>
            <a:ext cx="5615192" cy="3159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5000" y="3997333"/>
            <a:ext cx="3833813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196" y="4020381"/>
            <a:ext cx="5156685" cy="3177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02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897</Words>
  <Application>Microsoft Office PowerPoint</Application>
  <PresentationFormat>Personalizado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Evaluacion-de-los-Principios-de-Ecologia (1).pptx_20241209_072240_0000.pptx</dc:title>
  <dc:creator>Academia</dc:creator>
  <cp:lastModifiedBy>jenny.montano.2003@gmail.com</cp:lastModifiedBy>
  <cp:revision>25</cp:revision>
  <dcterms:created xsi:type="dcterms:W3CDTF">2006-08-16T00:00:00Z</dcterms:created>
  <dcterms:modified xsi:type="dcterms:W3CDTF">2024-12-13T01:18:17Z</dcterms:modified>
  <dc:identifier>DAGZGtG3Xok</dc:identifier>
</cp:coreProperties>
</file>