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Arial" charset="1" panose="020B0502020202020204"/>
      <p:regular r:id="rId23"/>
    </p:embeddedFont>
    <p:embeddedFont>
      <p:font typeface="Arial Bold" charset="1" panose="020B0802020202020204"/>
      <p:regular r:id="rId24"/>
    </p:embeddedFont>
    <p:embeddedFont>
      <p:font typeface="Lora Bold" charset="1" panose="000008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5.jpe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jpe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124516" y="6759930"/>
            <a:ext cx="5708032" cy="4891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9"/>
              </a:lnSpc>
            </a:pPr>
            <a:r>
              <a:rPr lang="en-US" sz="27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Integrantes:</a:t>
            </a:r>
          </a:p>
          <a:p>
            <a:pPr algn="ctr">
              <a:lnSpc>
                <a:spcPts val="3889"/>
              </a:lnSpc>
            </a:pPr>
            <a:r>
              <a:rPr lang="en-US" sz="27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Daniela Boada - V28671228</a:t>
            </a:r>
          </a:p>
          <a:p>
            <a:pPr algn="ctr">
              <a:lnSpc>
                <a:spcPts val="3889"/>
              </a:lnSpc>
            </a:pPr>
            <a:r>
              <a:rPr lang="en-US" sz="27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Kevin Colmenares - V28530760</a:t>
            </a:r>
          </a:p>
          <a:p>
            <a:pPr algn="r">
              <a:lnSpc>
                <a:spcPts val="3889"/>
              </a:lnSpc>
            </a:pPr>
          </a:p>
          <a:p>
            <a:pPr algn="r">
              <a:lnSpc>
                <a:spcPts val="3889"/>
              </a:lnSpc>
            </a:pPr>
          </a:p>
          <a:p>
            <a:pPr algn="r">
              <a:lnSpc>
                <a:spcPts val="3889"/>
              </a:lnSpc>
            </a:pPr>
          </a:p>
          <a:p>
            <a:pPr algn="r">
              <a:lnSpc>
                <a:spcPts val="3889"/>
              </a:lnSpc>
            </a:pPr>
          </a:p>
          <a:p>
            <a:pPr algn="r">
              <a:lnSpc>
                <a:spcPts val="3889"/>
              </a:lnSpc>
            </a:pPr>
          </a:p>
          <a:p>
            <a:pPr algn="r">
              <a:lnSpc>
                <a:spcPts val="3889"/>
              </a:lnSpc>
            </a:pPr>
          </a:p>
          <a:p>
            <a:pPr algn="r">
              <a:lnSpc>
                <a:spcPts val="3889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5882069" y="8703310"/>
            <a:ext cx="6242447" cy="554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 Guayana, Diciembre del 2024.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98363" y="4981575"/>
            <a:ext cx="8891275" cy="765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b="true" sz="4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PRINCIPIOS DE ECOLOGÍA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672909" y="904875"/>
            <a:ext cx="8660766" cy="236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34"/>
              </a:lnSpc>
            </a:pPr>
            <a:r>
              <a:rPr lang="en-US" sz="3310" spc="-10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Universidad Experimental de Guayana</a:t>
            </a:r>
          </a:p>
          <a:p>
            <a:pPr algn="ctr">
              <a:lnSpc>
                <a:spcPts val="4634"/>
              </a:lnSpc>
            </a:pPr>
            <a:r>
              <a:rPr lang="en-US" sz="3310" spc="-10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Vicerrectorado Académico</a:t>
            </a:r>
          </a:p>
          <a:p>
            <a:pPr algn="ctr">
              <a:lnSpc>
                <a:spcPts val="4634"/>
              </a:lnSpc>
            </a:pPr>
            <a:r>
              <a:rPr lang="en-US" sz="3310" spc="-10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Proyecto de carrera: Ingeniería Industrial</a:t>
            </a:r>
          </a:p>
          <a:p>
            <a:pPr algn="ctr">
              <a:lnSpc>
                <a:spcPts val="4634"/>
              </a:lnSpc>
              <a:spcBef>
                <a:spcPct val="0"/>
              </a:spcBef>
            </a:pPr>
            <a:r>
              <a:rPr lang="en-US" sz="3310" spc="-10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Asignatura: Ingeniería del Ambiente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820351" y="1971445"/>
            <a:ext cx="7886504" cy="4081266"/>
          </a:xfrm>
          <a:custGeom>
            <a:avLst/>
            <a:gdLst/>
            <a:ahLst/>
            <a:cxnLst/>
            <a:rect r="r" b="b" t="t" l="l"/>
            <a:pathLst>
              <a:path h="4081266" w="7886504">
                <a:moveTo>
                  <a:pt x="0" y="0"/>
                </a:moveTo>
                <a:lnTo>
                  <a:pt x="7886504" y="0"/>
                </a:lnTo>
                <a:lnTo>
                  <a:pt x="7886504" y="4081265"/>
                </a:lnTo>
                <a:lnTo>
                  <a:pt x="0" y="4081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20490" y="2148999"/>
            <a:ext cx="5084421" cy="5117266"/>
          </a:xfrm>
          <a:custGeom>
            <a:avLst/>
            <a:gdLst/>
            <a:ahLst/>
            <a:cxnLst/>
            <a:rect r="r" b="b" t="t" l="l"/>
            <a:pathLst>
              <a:path h="5117266" w="5084421">
                <a:moveTo>
                  <a:pt x="0" y="0"/>
                </a:moveTo>
                <a:lnTo>
                  <a:pt x="5084421" y="0"/>
                </a:lnTo>
                <a:lnTo>
                  <a:pt x="5084421" y="5117266"/>
                </a:lnTo>
                <a:lnTo>
                  <a:pt x="0" y="5117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24561" y="4297772"/>
            <a:ext cx="2964589" cy="3509877"/>
          </a:xfrm>
          <a:custGeom>
            <a:avLst/>
            <a:gdLst/>
            <a:ahLst/>
            <a:cxnLst/>
            <a:rect r="r" b="b" t="t" l="l"/>
            <a:pathLst>
              <a:path h="3509877" w="2964589">
                <a:moveTo>
                  <a:pt x="0" y="0"/>
                </a:moveTo>
                <a:lnTo>
                  <a:pt x="2964589" y="0"/>
                </a:lnTo>
                <a:lnTo>
                  <a:pt x="2964589" y="3509877"/>
                </a:lnTo>
                <a:lnTo>
                  <a:pt x="0" y="35098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210" t="-10618" r="0" b="-1800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29525" y="904666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Conservación de recursos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07208" y="2169539"/>
            <a:ext cx="17473583" cy="6769285"/>
          </a:xfrm>
          <a:custGeom>
            <a:avLst/>
            <a:gdLst/>
            <a:ahLst/>
            <a:cxnLst/>
            <a:rect r="r" b="b" t="t" l="l"/>
            <a:pathLst>
              <a:path h="6769285" w="17473583">
                <a:moveTo>
                  <a:pt x="0" y="0"/>
                </a:moveTo>
                <a:lnTo>
                  <a:pt x="17473584" y="0"/>
                </a:lnTo>
                <a:lnTo>
                  <a:pt x="17473584" y="6769285"/>
                </a:lnTo>
                <a:lnTo>
                  <a:pt x="0" y="676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3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29525" y="904666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3B2615"/>
                </a:solidFill>
                <a:latin typeface="Arial Bold"/>
                <a:ea typeface="Arial Bold"/>
                <a:cs typeface="Arial Bold"/>
                <a:sym typeface="Arial Bold"/>
              </a:rPr>
              <a:t>Conservación de recursos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831385"/>
            <a:ext cx="16589945" cy="3950284"/>
          </a:xfrm>
          <a:custGeom>
            <a:avLst/>
            <a:gdLst/>
            <a:ahLst/>
            <a:cxnLst/>
            <a:rect r="r" b="b" t="t" l="l"/>
            <a:pathLst>
              <a:path h="3950284" w="16589945">
                <a:moveTo>
                  <a:pt x="0" y="0"/>
                </a:moveTo>
                <a:lnTo>
                  <a:pt x="16589945" y="0"/>
                </a:lnTo>
                <a:lnTo>
                  <a:pt x="16589945" y="3950284"/>
                </a:lnTo>
                <a:lnTo>
                  <a:pt x="0" y="395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4" t="-1045" r="0" b="-104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850384" y="5991219"/>
            <a:ext cx="3242111" cy="3970460"/>
          </a:xfrm>
          <a:custGeom>
            <a:avLst/>
            <a:gdLst/>
            <a:ahLst/>
            <a:cxnLst/>
            <a:rect r="r" b="b" t="t" l="l"/>
            <a:pathLst>
              <a:path h="3970460" w="3242111">
                <a:moveTo>
                  <a:pt x="0" y="0"/>
                </a:moveTo>
                <a:lnTo>
                  <a:pt x="3242111" y="0"/>
                </a:lnTo>
                <a:lnTo>
                  <a:pt x="3242111" y="3970460"/>
                </a:lnTo>
                <a:lnTo>
                  <a:pt x="0" y="3970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55" t="-1863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96260" y="5991219"/>
            <a:ext cx="3322385" cy="3970460"/>
          </a:xfrm>
          <a:custGeom>
            <a:avLst/>
            <a:gdLst/>
            <a:ahLst/>
            <a:cxnLst/>
            <a:rect r="r" b="b" t="t" l="l"/>
            <a:pathLst>
              <a:path h="3970460" w="3322385">
                <a:moveTo>
                  <a:pt x="0" y="0"/>
                </a:moveTo>
                <a:lnTo>
                  <a:pt x="3322385" y="0"/>
                </a:lnTo>
                <a:lnTo>
                  <a:pt x="3322385" y="3970460"/>
                </a:lnTo>
                <a:lnTo>
                  <a:pt x="0" y="3970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875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29525" y="904666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3B2615"/>
                </a:solidFill>
                <a:latin typeface="Arial Bold"/>
                <a:ea typeface="Arial Bold"/>
                <a:cs typeface="Arial Bold"/>
                <a:sym typeface="Arial Bold"/>
              </a:rPr>
              <a:t>Conservación de recursos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867902" y="2611530"/>
            <a:ext cx="4137640" cy="2756703"/>
          </a:xfrm>
          <a:custGeom>
            <a:avLst/>
            <a:gdLst/>
            <a:ahLst/>
            <a:cxnLst/>
            <a:rect r="r" b="b" t="t" l="l"/>
            <a:pathLst>
              <a:path h="2756703" w="4137640">
                <a:moveTo>
                  <a:pt x="0" y="0"/>
                </a:moveTo>
                <a:lnTo>
                  <a:pt x="4137640" y="0"/>
                </a:lnTo>
                <a:lnTo>
                  <a:pt x="4137640" y="2756702"/>
                </a:lnTo>
                <a:lnTo>
                  <a:pt x="0" y="2756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56555" y="6645209"/>
            <a:ext cx="4647665" cy="2774828"/>
          </a:xfrm>
          <a:custGeom>
            <a:avLst/>
            <a:gdLst/>
            <a:ahLst/>
            <a:cxnLst/>
            <a:rect r="r" b="b" t="t" l="l"/>
            <a:pathLst>
              <a:path h="2774828" w="4647665">
                <a:moveTo>
                  <a:pt x="0" y="0"/>
                </a:moveTo>
                <a:lnTo>
                  <a:pt x="4647665" y="0"/>
                </a:lnTo>
                <a:lnTo>
                  <a:pt x="4647665" y="2774828"/>
                </a:lnTo>
                <a:lnTo>
                  <a:pt x="0" y="2774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375139" y="2641968"/>
            <a:ext cx="4360036" cy="2365319"/>
          </a:xfrm>
          <a:custGeom>
            <a:avLst/>
            <a:gdLst/>
            <a:ahLst/>
            <a:cxnLst/>
            <a:rect r="r" b="b" t="t" l="l"/>
            <a:pathLst>
              <a:path h="2365319" w="4360036">
                <a:moveTo>
                  <a:pt x="0" y="0"/>
                </a:moveTo>
                <a:lnTo>
                  <a:pt x="4360036" y="0"/>
                </a:lnTo>
                <a:lnTo>
                  <a:pt x="4360036" y="2365319"/>
                </a:lnTo>
                <a:lnTo>
                  <a:pt x="0" y="2365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978218" y="5974022"/>
            <a:ext cx="3237502" cy="2946127"/>
          </a:xfrm>
          <a:custGeom>
            <a:avLst/>
            <a:gdLst/>
            <a:ahLst/>
            <a:cxnLst/>
            <a:rect r="r" b="b" t="t" l="l"/>
            <a:pathLst>
              <a:path h="2946127" w="3237502">
                <a:moveTo>
                  <a:pt x="0" y="0"/>
                </a:moveTo>
                <a:lnTo>
                  <a:pt x="3237503" y="0"/>
                </a:lnTo>
                <a:lnTo>
                  <a:pt x="3237503" y="2946127"/>
                </a:lnTo>
                <a:lnTo>
                  <a:pt x="0" y="2946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98709" y="5974022"/>
            <a:ext cx="2499371" cy="2670447"/>
          </a:xfrm>
          <a:custGeom>
            <a:avLst/>
            <a:gdLst/>
            <a:ahLst/>
            <a:cxnLst/>
            <a:rect r="r" b="b" t="t" l="l"/>
            <a:pathLst>
              <a:path h="2670447" w="2499371">
                <a:moveTo>
                  <a:pt x="0" y="0"/>
                </a:moveTo>
                <a:lnTo>
                  <a:pt x="2499371" y="0"/>
                </a:lnTo>
                <a:lnTo>
                  <a:pt x="2499371" y="2670447"/>
                </a:lnTo>
                <a:lnTo>
                  <a:pt x="0" y="26704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90312" y="7309245"/>
            <a:ext cx="1250817" cy="2154017"/>
          </a:xfrm>
          <a:custGeom>
            <a:avLst/>
            <a:gdLst/>
            <a:ahLst/>
            <a:cxnLst/>
            <a:rect r="r" b="b" t="t" l="l"/>
            <a:pathLst>
              <a:path h="2154017" w="1250817">
                <a:moveTo>
                  <a:pt x="0" y="0"/>
                </a:moveTo>
                <a:lnTo>
                  <a:pt x="1250817" y="0"/>
                </a:lnTo>
                <a:lnTo>
                  <a:pt x="1250817" y="2154018"/>
                </a:lnTo>
                <a:lnTo>
                  <a:pt x="0" y="2154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0742" t="-11781" r="-100180" b="-9009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29525" y="904666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3B2615"/>
                </a:solidFill>
                <a:latin typeface="Arial Bold"/>
                <a:ea typeface="Arial Bold"/>
                <a:cs typeface="Arial Bold"/>
                <a:sym typeface="Arial Bold"/>
              </a:rPr>
              <a:t>Practicas de Ahorros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06831" y="1850435"/>
            <a:ext cx="3798711" cy="43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b="true" sz="3000" spc="-99">
                <a:solidFill>
                  <a:srgbClr val="3B2615"/>
                </a:solidFill>
                <a:latin typeface="Arial Bold"/>
                <a:ea typeface="Arial Bold"/>
                <a:cs typeface="Arial Bold"/>
                <a:sym typeface="Arial Bold"/>
              </a:rPr>
              <a:t>Consumo de agua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62920" y="5646989"/>
            <a:ext cx="5834935" cy="773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b="true" sz="3000" spc="-99">
                <a:solidFill>
                  <a:srgbClr val="3B2615"/>
                </a:solidFill>
                <a:latin typeface="Arial Bold"/>
                <a:ea typeface="Arial Bold"/>
                <a:cs typeface="Arial Bold"/>
                <a:sym typeface="Arial Bold"/>
              </a:rPr>
              <a:t>Consumo de </a:t>
            </a:r>
          </a:p>
          <a:p>
            <a:pPr algn="ctr">
              <a:lnSpc>
                <a:spcPts val="2760"/>
              </a:lnSpc>
            </a:pPr>
            <a:r>
              <a:rPr lang="en-US" b="true" sz="3000" spc="-99">
                <a:solidFill>
                  <a:srgbClr val="3B2615"/>
                </a:solidFill>
                <a:latin typeface="Arial Bold"/>
                <a:ea typeface="Arial Bold"/>
                <a:cs typeface="Arial Bold"/>
                <a:sym typeface="Arial Bold"/>
              </a:rPr>
              <a:t>Energia Electrica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22354" y="4991042"/>
            <a:ext cx="7205466" cy="773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b="true" sz="3000" spc="-99">
                <a:solidFill>
                  <a:srgbClr val="3B2615"/>
                </a:solidFill>
                <a:latin typeface="Arial Bold"/>
                <a:ea typeface="Arial Bold"/>
                <a:cs typeface="Arial Bold"/>
                <a:sym typeface="Arial Bold"/>
              </a:rPr>
              <a:t>Consumo de Papel,</a:t>
            </a:r>
          </a:p>
          <a:p>
            <a:pPr algn="ctr">
              <a:lnSpc>
                <a:spcPts val="2760"/>
              </a:lnSpc>
            </a:pPr>
            <a:r>
              <a:rPr lang="en-US" b="true" sz="3000" spc="-99">
                <a:solidFill>
                  <a:srgbClr val="3B2615"/>
                </a:solidFill>
                <a:latin typeface="Arial Bold"/>
                <a:ea typeface="Arial Bold"/>
                <a:cs typeface="Arial Bold"/>
                <a:sym typeface="Arial Bold"/>
              </a:rPr>
              <a:t>Boligrafos y Lapices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375485" y="2181000"/>
            <a:ext cx="6359344" cy="43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b="true" sz="3000" spc="-99">
                <a:solidFill>
                  <a:srgbClr val="3B2615"/>
                </a:solidFill>
                <a:latin typeface="Arial Bold"/>
                <a:ea typeface="Arial Bold"/>
                <a:cs typeface="Arial Bold"/>
                <a:sym typeface="Arial Bold"/>
              </a:rPr>
              <a:t>Consumo de Marcadores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235207" y="2565175"/>
            <a:ext cx="10431072" cy="5404505"/>
          </a:xfrm>
          <a:custGeom>
            <a:avLst/>
            <a:gdLst/>
            <a:ahLst/>
            <a:cxnLst/>
            <a:rect r="r" b="b" t="t" l="l"/>
            <a:pathLst>
              <a:path h="5404505" w="10431072">
                <a:moveTo>
                  <a:pt x="0" y="0"/>
                </a:moveTo>
                <a:lnTo>
                  <a:pt x="10431072" y="0"/>
                </a:lnTo>
                <a:lnTo>
                  <a:pt x="10431072" y="5404505"/>
                </a:lnTo>
                <a:lnTo>
                  <a:pt x="0" y="54045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30543" y="5448776"/>
            <a:ext cx="3564445" cy="4114800"/>
          </a:xfrm>
          <a:custGeom>
            <a:avLst/>
            <a:gdLst/>
            <a:ahLst/>
            <a:cxnLst/>
            <a:rect r="r" b="b" t="t" l="l"/>
            <a:pathLst>
              <a:path h="4114800" w="3564445">
                <a:moveTo>
                  <a:pt x="0" y="0"/>
                </a:moveTo>
                <a:lnTo>
                  <a:pt x="3564445" y="0"/>
                </a:lnTo>
                <a:lnTo>
                  <a:pt x="35644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4018" y="6552543"/>
            <a:ext cx="2743480" cy="2705757"/>
          </a:xfrm>
          <a:custGeom>
            <a:avLst/>
            <a:gdLst/>
            <a:ahLst/>
            <a:cxnLst/>
            <a:rect r="r" b="b" t="t" l="l"/>
            <a:pathLst>
              <a:path h="2705757" w="2743480">
                <a:moveTo>
                  <a:pt x="0" y="0"/>
                </a:moveTo>
                <a:lnTo>
                  <a:pt x="2743480" y="0"/>
                </a:lnTo>
                <a:lnTo>
                  <a:pt x="2743480" y="2705757"/>
                </a:lnTo>
                <a:lnTo>
                  <a:pt x="0" y="2705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35392" y="1831385"/>
            <a:ext cx="2532106" cy="2550656"/>
          </a:xfrm>
          <a:custGeom>
            <a:avLst/>
            <a:gdLst/>
            <a:ahLst/>
            <a:cxnLst/>
            <a:rect r="r" b="b" t="t" l="l"/>
            <a:pathLst>
              <a:path h="2550656" w="2532106">
                <a:moveTo>
                  <a:pt x="0" y="0"/>
                </a:moveTo>
                <a:lnTo>
                  <a:pt x="2532106" y="0"/>
                </a:lnTo>
                <a:lnTo>
                  <a:pt x="2532106" y="2550656"/>
                </a:lnTo>
                <a:lnTo>
                  <a:pt x="0" y="2550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29525" y="904666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3B2615"/>
                </a:solidFill>
                <a:latin typeface="Arial Bold"/>
                <a:ea typeface="Arial Bold"/>
                <a:cs typeface="Arial Bold"/>
                <a:sym typeface="Arial Bold"/>
              </a:rPr>
              <a:t>Residuos solidos y liquidos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2129525" y="904666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Resultados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22782" y="1842095"/>
            <a:ext cx="14642435" cy="8236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11"/>
              </a:lnSpc>
            </a:pPr>
            <a:r>
              <a:rPr lang="en-US" b="true" sz="3607" spc="-11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La evaluación del área asignada nos permitió identificar el cumplimiento de los principios de ecología en el campus de estudio, se observa una biodiversidad moderada, llena de flores y algunos árboles.</a:t>
            </a:r>
          </a:p>
          <a:p>
            <a:pPr algn="just">
              <a:lnSpc>
                <a:spcPts val="5411"/>
              </a:lnSpc>
            </a:pPr>
            <a:r>
              <a:rPr lang="en-US" b="true" sz="3607" spc="-11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Igualmente es necesario seguir involucrando a los jóvenes en actividades de conservación y restauración para garantizar un entorno universitario sostenible.</a:t>
            </a:r>
          </a:p>
          <a:p>
            <a:pPr algn="just">
              <a:lnSpc>
                <a:spcPts val="5411"/>
              </a:lnSpc>
            </a:pPr>
            <a:r>
              <a:rPr lang="en-US" b="true" sz="3607" spc="-11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El manejo de los recursos es adecuado, sin embargo se necesita implementar practicas de ahorro para minimizar los impactos negativos en los ecosistemas y la biodiversidad para un crecimiento sostenible a largo plazo.</a:t>
            </a:r>
          </a:p>
          <a:p>
            <a:pPr algn="l">
              <a:lnSpc>
                <a:spcPts val="5261"/>
              </a:lnSpc>
            </a:pPr>
          </a:p>
          <a:p>
            <a:pPr algn="l">
              <a:lnSpc>
                <a:spcPts val="5261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2129525" y="904666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Conclusión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24018" y="2125854"/>
            <a:ext cx="14748173" cy="4844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14"/>
              </a:lnSpc>
            </a:pPr>
            <a:r>
              <a:rPr lang="en-US" sz="360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La conservación de recursos requiere la participación de todos los miembros de la comunidad universitaria: estudiantes, profesores, personal administrativo y de mantenimiento. Es esencial fomentar una cultura de sostenibilidad a través de campañas de concientización, programas educativos y la creación de equipos de trabajo.</a:t>
            </a:r>
          </a:p>
          <a:p>
            <a:pPr algn="l">
              <a:lnSpc>
                <a:spcPts val="5414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524018" y="6243799"/>
            <a:ext cx="15430079" cy="2786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14"/>
              </a:lnSpc>
            </a:pPr>
            <a:r>
              <a:rPr lang="en-US" sz="3609" spc="-11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La universidad puede fortalecer sus vínculos con la comunidad local al involucrarla en proyectos de conservación de la biodiversidad, promoviendo así un sentido de pertenencia y corresponsabilidad.</a:t>
            </a:r>
          </a:p>
          <a:p>
            <a:pPr algn="l">
              <a:lnSpc>
                <a:spcPts val="5414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CFC7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309304" y="3084047"/>
            <a:ext cx="9669393" cy="4271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46"/>
              </a:lnSpc>
            </a:pPr>
            <a:r>
              <a:rPr lang="en-US" b="true" sz="16607" spc="-102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¡MUCHAS GRACIAS!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18286" y="460282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1518286" y="9239250"/>
            <a:ext cx="15741014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5241828" y="1417929"/>
            <a:ext cx="7804344" cy="717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4"/>
              </a:lnSpc>
            </a:pPr>
            <a:r>
              <a:rPr lang="en-US" b="true" sz="4907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Contenido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12828" y="2248776"/>
            <a:ext cx="13862344" cy="670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Objetivo</a:t>
            </a:r>
          </a:p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Aspectos a evaluar </a:t>
            </a:r>
          </a:p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-Biodiversidad </a:t>
            </a:r>
          </a:p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-Conservación de recursos</a:t>
            </a:r>
          </a:p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-Implementacion de Practicas de ahorro</a:t>
            </a:r>
          </a:p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Manejo adecuado de residuos solidos y liquidos</a:t>
            </a:r>
          </a:p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Resultados</a:t>
            </a:r>
          </a:p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  <a:p>
            <a:pPr algn="l">
              <a:lnSpc>
                <a:spcPts val="5250"/>
              </a:lnSpc>
            </a:pPr>
          </a:p>
          <a:p>
            <a:pPr algn="l">
              <a:lnSpc>
                <a:spcPts val="525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822782" y="1323838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29525" y="2526644"/>
            <a:ext cx="14898016" cy="191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Evaluar el cumplimiento de los principios de ecología en el campus de estudio, Sede Villa Asia, identificando oportunidades para mejorar la sostenibilidad ambiental.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759301" y="2408716"/>
            <a:ext cx="4769398" cy="6359197"/>
          </a:xfrm>
          <a:custGeom>
            <a:avLst/>
            <a:gdLst/>
            <a:ahLst/>
            <a:cxnLst/>
            <a:rect r="r" b="b" t="t" l="l"/>
            <a:pathLst>
              <a:path h="6359197" w="4769398">
                <a:moveTo>
                  <a:pt x="0" y="0"/>
                </a:moveTo>
                <a:lnTo>
                  <a:pt x="4769398" y="0"/>
                </a:lnTo>
                <a:lnTo>
                  <a:pt x="4769398" y="6359197"/>
                </a:lnTo>
                <a:lnTo>
                  <a:pt x="0" y="6359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94584" y="2321637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4018" y="2321637"/>
            <a:ext cx="4264686" cy="6532845"/>
          </a:xfrm>
          <a:custGeom>
            <a:avLst/>
            <a:gdLst/>
            <a:ahLst/>
            <a:cxnLst/>
            <a:rect r="r" b="b" t="t" l="l"/>
            <a:pathLst>
              <a:path h="6532845" w="4264686">
                <a:moveTo>
                  <a:pt x="0" y="0"/>
                </a:moveTo>
                <a:lnTo>
                  <a:pt x="4264686" y="0"/>
                </a:lnTo>
                <a:lnTo>
                  <a:pt x="4264686" y="6532845"/>
                </a:lnTo>
                <a:lnTo>
                  <a:pt x="0" y="6532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206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53383" y="1048423"/>
            <a:ext cx="3605957" cy="739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b="true" sz="39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Area Asignada</a:t>
            </a:r>
            <a:r>
              <a:rPr lang="en-US" b="true" sz="39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85914" y="1048423"/>
            <a:ext cx="1817340" cy="739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b="true" sz="39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1500m2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714511" y="5377330"/>
            <a:ext cx="4764942" cy="4525577"/>
          </a:xfrm>
          <a:custGeom>
            <a:avLst/>
            <a:gdLst/>
            <a:ahLst/>
            <a:cxnLst/>
            <a:rect r="r" b="b" t="t" l="l"/>
            <a:pathLst>
              <a:path h="4525577" w="4764942">
                <a:moveTo>
                  <a:pt x="0" y="0"/>
                </a:moveTo>
                <a:lnTo>
                  <a:pt x="4764942" y="0"/>
                </a:lnTo>
                <a:lnTo>
                  <a:pt x="4764942" y="4525577"/>
                </a:lnTo>
                <a:lnTo>
                  <a:pt x="0" y="4525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28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18581" y="5377330"/>
            <a:ext cx="4525577" cy="4525577"/>
          </a:xfrm>
          <a:custGeom>
            <a:avLst/>
            <a:gdLst/>
            <a:ahLst/>
            <a:cxnLst/>
            <a:rect r="r" b="b" t="t" l="l"/>
            <a:pathLst>
              <a:path h="4525577" w="4525577">
                <a:moveTo>
                  <a:pt x="0" y="0"/>
                </a:moveTo>
                <a:lnTo>
                  <a:pt x="4525577" y="0"/>
                </a:lnTo>
                <a:lnTo>
                  <a:pt x="4525577" y="4525577"/>
                </a:lnTo>
                <a:lnTo>
                  <a:pt x="0" y="4525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16546" y="5377330"/>
            <a:ext cx="4764942" cy="4525577"/>
          </a:xfrm>
          <a:custGeom>
            <a:avLst/>
            <a:gdLst/>
            <a:ahLst/>
            <a:cxnLst/>
            <a:rect r="r" b="b" t="t" l="l"/>
            <a:pathLst>
              <a:path h="4525577" w="4764942">
                <a:moveTo>
                  <a:pt x="0" y="0"/>
                </a:moveTo>
                <a:lnTo>
                  <a:pt x="4764942" y="0"/>
                </a:lnTo>
                <a:lnTo>
                  <a:pt x="4764942" y="4525577"/>
                </a:lnTo>
                <a:lnTo>
                  <a:pt x="0" y="4525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28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22782" y="1084469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Biodiversidad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24018" y="2038383"/>
            <a:ext cx="15148399" cy="348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2010" indent="-421005" lvl="1">
              <a:lnSpc>
                <a:spcPts val="5459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Número de especies de plantas, animales y microorganismos presentes en el campus.</a:t>
            </a:r>
          </a:p>
          <a:p>
            <a:pPr algn="l" marL="842010" indent="-421005" lvl="1">
              <a:lnSpc>
                <a:spcPts val="5459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Presencia de especies amenazadas o en peligro de extinción.</a:t>
            </a:r>
          </a:p>
          <a:p>
            <a:pPr algn="l" marL="842010" indent="-421005" lvl="1">
              <a:lnSpc>
                <a:spcPts val="5459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Riqueza y diversidad de hábitats naturales. </a:t>
            </a:r>
          </a:p>
          <a:p>
            <a:pPr algn="l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143152"/>
            <a:ext cx="3089725" cy="4119633"/>
          </a:xfrm>
          <a:custGeom>
            <a:avLst/>
            <a:gdLst/>
            <a:ahLst/>
            <a:cxnLst/>
            <a:rect r="r" b="b" t="t" l="l"/>
            <a:pathLst>
              <a:path h="4119633" w="3089725">
                <a:moveTo>
                  <a:pt x="0" y="0"/>
                </a:moveTo>
                <a:lnTo>
                  <a:pt x="3089725" y="0"/>
                </a:lnTo>
                <a:lnTo>
                  <a:pt x="3089725" y="4119633"/>
                </a:lnTo>
                <a:lnTo>
                  <a:pt x="0" y="4119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87856" y="1965021"/>
            <a:ext cx="3124460" cy="4165947"/>
          </a:xfrm>
          <a:custGeom>
            <a:avLst/>
            <a:gdLst/>
            <a:ahLst/>
            <a:cxnLst/>
            <a:rect r="r" b="b" t="t" l="l"/>
            <a:pathLst>
              <a:path h="4165947" w="3124460">
                <a:moveTo>
                  <a:pt x="0" y="0"/>
                </a:moveTo>
                <a:lnTo>
                  <a:pt x="3124460" y="0"/>
                </a:lnTo>
                <a:lnTo>
                  <a:pt x="3124460" y="4165947"/>
                </a:lnTo>
                <a:lnTo>
                  <a:pt x="0" y="4165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01242" y="1637996"/>
            <a:ext cx="3258058" cy="4344078"/>
          </a:xfrm>
          <a:custGeom>
            <a:avLst/>
            <a:gdLst/>
            <a:ahLst/>
            <a:cxnLst/>
            <a:rect r="r" b="b" t="t" l="l"/>
            <a:pathLst>
              <a:path h="4344078" w="3258058">
                <a:moveTo>
                  <a:pt x="0" y="0"/>
                </a:moveTo>
                <a:lnTo>
                  <a:pt x="3258058" y="0"/>
                </a:lnTo>
                <a:lnTo>
                  <a:pt x="3258058" y="4344078"/>
                </a:lnTo>
                <a:lnTo>
                  <a:pt x="0" y="434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81656" y="5574577"/>
            <a:ext cx="2934751" cy="3913001"/>
          </a:xfrm>
          <a:custGeom>
            <a:avLst/>
            <a:gdLst/>
            <a:ahLst/>
            <a:cxnLst/>
            <a:rect r="r" b="b" t="t" l="l"/>
            <a:pathLst>
              <a:path h="3913001" w="2934751">
                <a:moveTo>
                  <a:pt x="0" y="0"/>
                </a:moveTo>
                <a:lnTo>
                  <a:pt x="2934750" y="0"/>
                </a:lnTo>
                <a:lnTo>
                  <a:pt x="2934750" y="3913001"/>
                </a:lnTo>
                <a:lnTo>
                  <a:pt x="0" y="391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688470" y="5345299"/>
            <a:ext cx="3106709" cy="4142279"/>
          </a:xfrm>
          <a:custGeom>
            <a:avLst/>
            <a:gdLst/>
            <a:ahLst/>
            <a:cxnLst/>
            <a:rect r="r" b="b" t="t" l="l"/>
            <a:pathLst>
              <a:path h="4142279" w="3106709">
                <a:moveTo>
                  <a:pt x="0" y="0"/>
                </a:moveTo>
                <a:lnTo>
                  <a:pt x="3106709" y="0"/>
                </a:lnTo>
                <a:lnTo>
                  <a:pt x="3106709" y="4142279"/>
                </a:lnTo>
                <a:lnTo>
                  <a:pt x="0" y="41422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129525" y="904666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Especies de plantas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642494" y="3999099"/>
            <a:ext cx="2213074" cy="1346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Popotillo Azul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(Schizachyrium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scoparium)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91025" y="6423399"/>
            <a:ext cx="2789634" cy="1346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Campanilla de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hoja de jengibre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(Ipomoea asarifolia)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984701" y="3704590"/>
            <a:ext cx="2544156" cy="1410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 spc="-85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Flor Blanca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 spc="-85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(Melochia Parvifolia Kunth)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203114" y="6245268"/>
            <a:ext cx="3053804" cy="1346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La malva de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los cerros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(Melochia tomentosa)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445803" y="6245268"/>
            <a:ext cx="2954982" cy="908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Algodón de seda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(Calotropis gigantea)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059384" y="1374424"/>
            <a:ext cx="4553588" cy="6376085"/>
          </a:xfrm>
          <a:custGeom>
            <a:avLst/>
            <a:gdLst/>
            <a:ahLst/>
            <a:cxnLst/>
            <a:rect r="r" b="b" t="t" l="l"/>
            <a:pathLst>
              <a:path h="6376085" w="4553588">
                <a:moveTo>
                  <a:pt x="0" y="0"/>
                </a:moveTo>
                <a:lnTo>
                  <a:pt x="4553588" y="0"/>
                </a:lnTo>
                <a:lnTo>
                  <a:pt x="4553588" y="6376086"/>
                </a:lnTo>
                <a:lnTo>
                  <a:pt x="0" y="6376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477" t="0" r="0" b="-2329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07661" y="1831385"/>
            <a:ext cx="4475149" cy="5919125"/>
          </a:xfrm>
          <a:custGeom>
            <a:avLst/>
            <a:gdLst/>
            <a:ahLst/>
            <a:cxnLst/>
            <a:rect r="r" b="b" t="t" l="l"/>
            <a:pathLst>
              <a:path h="5919125" w="4475149">
                <a:moveTo>
                  <a:pt x="0" y="0"/>
                </a:moveTo>
                <a:lnTo>
                  <a:pt x="4475149" y="0"/>
                </a:lnTo>
                <a:lnTo>
                  <a:pt x="4475149" y="5919125"/>
                </a:lnTo>
                <a:lnTo>
                  <a:pt x="0" y="5919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040" t="0" r="0" b="-2604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73182" y="1628483"/>
            <a:ext cx="4591520" cy="6122026"/>
          </a:xfrm>
          <a:custGeom>
            <a:avLst/>
            <a:gdLst/>
            <a:ahLst/>
            <a:cxnLst/>
            <a:rect r="r" b="b" t="t" l="l"/>
            <a:pathLst>
              <a:path h="6122026" w="4591520">
                <a:moveTo>
                  <a:pt x="0" y="0"/>
                </a:moveTo>
                <a:lnTo>
                  <a:pt x="4591520" y="0"/>
                </a:lnTo>
                <a:lnTo>
                  <a:pt x="4591520" y="6122027"/>
                </a:lnTo>
                <a:lnTo>
                  <a:pt x="0" y="6122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45482" y="5316441"/>
            <a:ext cx="2295760" cy="3061013"/>
          </a:xfrm>
          <a:custGeom>
            <a:avLst/>
            <a:gdLst/>
            <a:ahLst/>
            <a:cxnLst/>
            <a:rect r="r" b="b" t="t" l="l"/>
            <a:pathLst>
              <a:path h="3061013" w="2295760">
                <a:moveTo>
                  <a:pt x="0" y="0"/>
                </a:moveTo>
                <a:lnTo>
                  <a:pt x="2295760" y="0"/>
                </a:lnTo>
                <a:lnTo>
                  <a:pt x="2295760" y="3061013"/>
                </a:lnTo>
                <a:lnTo>
                  <a:pt x="0" y="3061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190810" y="911315"/>
            <a:ext cx="3308850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Animal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81912" y="803320"/>
            <a:ext cx="2574060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Arbol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938766" y="8509000"/>
            <a:ext cx="3812938" cy="908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Mariposa monarca (Danaus plexippus)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925813" y="8499475"/>
            <a:ext cx="2698849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 spc="-85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Cují yaque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 spc="-85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(Prosopis juliflora)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381648" y="1831385"/>
            <a:ext cx="14138189" cy="8253168"/>
          </a:xfrm>
          <a:custGeom>
            <a:avLst/>
            <a:gdLst/>
            <a:ahLst/>
            <a:cxnLst/>
            <a:rect r="r" b="b" t="t" l="l"/>
            <a:pathLst>
              <a:path h="8253168" w="14138189">
                <a:moveTo>
                  <a:pt x="0" y="0"/>
                </a:moveTo>
                <a:lnTo>
                  <a:pt x="14138190" y="0"/>
                </a:lnTo>
                <a:lnTo>
                  <a:pt x="14138190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29525" y="904666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Biodiversidad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524018" y="661988"/>
            <a:ext cx="15247943" cy="0"/>
          </a:xfrm>
          <a:prstGeom prst="line">
            <a:avLst/>
          </a:prstGeom>
          <a:ln cap="flat" w="9525">
            <a:solidFill>
              <a:srgbClr val="3B261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778102" y="5568659"/>
            <a:ext cx="5759762" cy="4061191"/>
          </a:xfrm>
          <a:custGeom>
            <a:avLst/>
            <a:gdLst/>
            <a:ahLst/>
            <a:cxnLst/>
            <a:rect r="r" b="b" t="t" l="l"/>
            <a:pathLst>
              <a:path h="4061191" w="5759762">
                <a:moveTo>
                  <a:pt x="0" y="0"/>
                </a:moveTo>
                <a:lnTo>
                  <a:pt x="5759762" y="0"/>
                </a:lnTo>
                <a:lnTo>
                  <a:pt x="5759762" y="4061192"/>
                </a:lnTo>
                <a:lnTo>
                  <a:pt x="0" y="406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2074" r="0" b="-702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636156" y="5047637"/>
            <a:ext cx="3623144" cy="4582214"/>
          </a:xfrm>
          <a:custGeom>
            <a:avLst/>
            <a:gdLst/>
            <a:ahLst/>
            <a:cxnLst/>
            <a:rect r="r" b="b" t="t" l="l"/>
            <a:pathLst>
              <a:path h="4582214" w="3623144">
                <a:moveTo>
                  <a:pt x="0" y="0"/>
                </a:moveTo>
                <a:lnTo>
                  <a:pt x="3623144" y="0"/>
                </a:lnTo>
                <a:lnTo>
                  <a:pt x="3623144" y="4582214"/>
                </a:lnTo>
                <a:lnTo>
                  <a:pt x="0" y="4582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8" t="0" r="-1068" b="-76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60111" y="5568659"/>
            <a:ext cx="3902050" cy="4061191"/>
          </a:xfrm>
          <a:custGeom>
            <a:avLst/>
            <a:gdLst/>
            <a:ahLst/>
            <a:cxnLst/>
            <a:rect r="r" b="b" t="t" l="l"/>
            <a:pathLst>
              <a:path h="4061191" w="3902050">
                <a:moveTo>
                  <a:pt x="0" y="0"/>
                </a:moveTo>
                <a:lnTo>
                  <a:pt x="3902050" y="0"/>
                </a:lnTo>
                <a:lnTo>
                  <a:pt x="3902050" y="4061192"/>
                </a:lnTo>
                <a:lnTo>
                  <a:pt x="0" y="4061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507" r="0" b="-360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4018" y="1565297"/>
            <a:ext cx="15247943" cy="348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</a:p>
          <a:p>
            <a:pPr algn="just" marL="842010" indent="-421005" lvl="1">
              <a:lnSpc>
                <a:spcPts val="5459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Consumo de agua, energía y materiales en el campus.</a:t>
            </a:r>
          </a:p>
          <a:p>
            <a:pPr algn="just" marL="842010" indent="-421005" lvl="1">
              <a:lnSpc>
                <a:spcPts val="5459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Implementación de prácticas de ahorro y eficiencia en el uso de recursos.</a:t>
            </a:r>
          </a:p>
          <a:p>
            <a:pPr algn="just" marL="842010" indent="-421005" lvl="1">
              <a:lnSpc>
                <a:spcPts val="5459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Manejo adecuado de residuos sólidos y líquidos.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29525" y="904666"/>
            <a:ext cx="14642435" cy="71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b="true" sz="4899" spc="-16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Conservación de recursos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DAGQmZwSZ6I</dc:identifier>
  <dcterms:modified xsi:type="dcterms:W3CDTF">2011-08-01T06:04:30Z</dcterms:modified>
  <cp:revision>1</cp:revision>
  <dc:title>Presentación Propuesta de Marketing Estrategia de Negocio Minimalista Morado</dc:title>
</cp:coreProperties>
</file>