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0" r:id="rId4"/>
    <p:sldId id="296" r:id="rId5"/>
    <p:sldId id="322" r:id="rId6"/>
    <p:sldId id="323" r:id="rId7"/>
    <p:sldId id="327" r:id="rId8"/>
    <p:sldId id="325" r:id="rId9"/>
    <p:sldId id="326" r:id="rId10"/>
    <p:sldId id="328" r:id="rId11"/>
    <p:sldId id="330" r:id="rId12"/>
    <p:sldId id="329" r:id="rId13"/>
    <p:sldId id="331" r:id="rId14"/>
    <p:sldId id="332" r:id="rId15"/>
    <p:sldId id="333" r:id="rId16"/>
    <p:sldId id="334" r:id="rId17"/>
    <p:sldId id="335" r:id="rId18"/>
    <p:sldId id="321" r:id="rId1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364" autoAdjust="0"/>
  </p:normalViewPr>
  <p:slideViewPr>
    <p:cSldViewPr>
      <p:cViewPr>
        <p:scale>
          <a:sx n="73" d="100"/>
          <a:sy n="73" d="100"/>
        </p:scale>
        <p:origin x="13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855C-8842-47A7-BE68-0D73CAB9AD20}" type="datetimeFigureOut">
              <a:rPr lang="es-VE" smtClean="0"/>
              <a:pPr/>
              <a:t>24/11/2024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5105400" y="5925259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VE" sz="2400" b="1" spc="-5" dirty="0" smtClean="0">
                <a:latin typeface="Georgia" pitchFamily="18" charset="0"/>
                <a:cs typeface="Carlito"/>
              </a:rPr>
              <a:t>Profesora: Zulma Díaz   </a:t>
            </a:r>
            <a:endParaRPr sz="2400" b="1" dirty="0">
              <a:latin typeface="Georgia" pitchFamily="18" charset="0"/>
              <a:cs typeface="Carlit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25387" y="3212976"/>
            <a:ext cx="8567935" cy="228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/>
              </a:rPr>
              <a:t>Técnicas de Programación 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/>
            </a:endParaRPr>
          </a:p>
          <a:p>
            <a:pPr algn="ctr">
              <a:spcBef>
                <a:spcPts val="110"/>
              </a:spcBef>
            </a:pPr>
            <a:r>
              <a:rPr lang="es-ES" sz="5400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Calibri"/>
              </a:rPr>
              <a:t>TEMA 2</a:t>
            </a:r>
          </a:p>
          <a:p>
            <a:pPr algn="ctr">
              <a:spcBef>
                <a:spcPts val="110"/>
              </a:spcBef>
            </a:pPr>
            <a:r>
              <a:rPr lang="es-VE" sz="4400" dirty="0">
                <a:solidFill>
                  <a:schemeClr val="tx2"/>
                </a:solidFill>
              </a:rPr>
              <a:t>Paradigmas de la programación </a:t>
            </a:r>
            <a:endParaRPr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96" r="4326" b="41616"/>
          <a:stretch/>
        </p:blipFill>
        <p:spPr>
          <a:xfrm>
            <a:off x="2915816" y="1340768"/>
            <a:ext cx="42484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4" y="1122399"/>
            <a:ext cx="8115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Narciso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1735" y="1916832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1.- Determinar la cantidad de dígitos de la Cifra.  </a:t>
            </a:r>
            <a:r>
              <a:rPr lang="es-VE" spc="-5" dirty="0" smtClean="0">
                <a:cs typeface="Calibri"/>
              </a:rPr>
              <a:t>¿</a:t>
            </a:r>
            <a:r>
              <a:rPr lang="es-ES" b="1" dirty="0" smtClean="0">
                <a:solidFill>
                  <a:srgbClr val="FF0000"/>
                </a:solidFill>
              </a:rPr>
              <a:t>Como lo hago</a:t>
            </a:r>
            <a:r>
              <a:rPr lang="es-VE" dirty="0" smtClean="0">
                <a:cs typeface="Calibri"/>
              </a:rPr>
              <a:t>?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lvl="1" algn="just"/>
            <a:r>
              <a:rPr lang="es-MX" sz="1600" dirty="0"/>
              <a:t>Para determinar la cantidad de dígitos de una cifra, puedes utilizar un enfoque matemático en el que </a:t>
            </a:r>
            <a:r>
              <a:rPr lang="es-MX" sz="1600" dirty="0" smtClean="0"/>
              <a:t>se divide </a:t>
            </a:r>
            <a:r>
              <a:rPr lang="es-MX" sz="1600" dirty="0"/>
              <a:t>el número por 10 repetidamente hasta que se convierta en 0. Cada división representa la eliminación de un dígito del número. Contar las divisiones te dará la cantidad total de dígitos</a:t>
            </a:r>
            <a:r>
              <a:rPr lang="es-MX" sz="1600" dirty="0" smtClean="0"/>
              <a:t>.</a:t>
            </a:r>
          </a:p>
          <a:p>
            <a:pPr lvl="1" algn="just"/>
            <a:endParaRPr lang="es-ES" sz="1600" dirty="0" smtClean="0"/>
          </a:p>
          <a:p>
            <a:pPr lvl="1" algn="just"/>
            <a:r>
              <a:rPr lang="es-ES" sz="1600" dirty="0"/>
              <a:t> </a:t>
            </a:r>
            <a:endParaRPr lang="es-ES" sz="1600" dirty="0" smtClean="0"/>
          </a:p>
          <a:p>
            <a:pPr lvl="1" algn="just"/>
            <a:r>
              <a:rPr lang="es-ES" dirty="0"/>
              <a:t> </a:t>
            </a:r>
            <a:r>
              <a:rPr lang="es-MX" dirty="0"/>
              <a:t>narciso</a:t>
            </a:r>
            <a:r>
              <a:rPr lang="es-VE" dirty="0"/>
              <a:t> </a:t>
            </a:r>
            <a:r>
              <a:rPr lang="es-VE" dirty="0"/>
              <a:t>= 0 </a:t>
            </a:r>
            <a:r>
              <a:rPr lang="it-IT" dirty="0"/>
              <a:t>;  </a:t>
            </a:r>
            <a:r>
              <a:rPr lang="es-VE" dirty="0"/>
              <a:t>// </a:t>
            </a:r>
            <a:r>
              <a:rPr lang="es-VE" dirty="0"/>
              <a:t>numero es narciso</a:t>
            </a:r>
            <a:endParaRPr lang="es-MX" dirty="0"/>
          </a:p>
          <a:p>
            <a:r>
              <a:rPr lang="es-ES" dirty="0" smtClean="0"/>
              <a:t>          </a:t>
            </a:r>
            <a:r>
              <a:rPr lang="es-ES" dirty="0" err="1" smtClean="0"/>
              <a:t>aux</a:t>
            </a:r>
            <a:r>
              <a:rPr lang="es-ES" dirty="0" smtClean="0"/>
              <a:t> </a:t>
            </a:r>
            <a:r>
              <a:rPr lang="es-VE" dirty="0" smtClean="0"/>
              <a:t>= n </a:t>
            </a:r>
            <a:r>
              <a:rPr lang="es-VE" dirty="0"/>
              <a:t>// </a:t>
            </a:r>
            <a:r>
              <a:rPr lang="es-VE" dirty="0" smtClean="0"/>
              <a:t> para no perder el numero original</a:t>
            </a:r>
            <a:endParaRPr lang="es-ES" dirty="0"/>
          </a:p>
          <a:p>
            <a:r>
              <a:rPr lang="es-ES" dirty="0" smtClean="0"/>
              <a:t>          </a:t>
            </a:r>
            <a:r>
              <a:rPr lang="es-VE" dirty="0" smtClean="0"/>
              <a:t>cantidad </a:t>
            </a:r>
            <a:r>
              <a:rPr lang="es-VE" dirty="0"/>
              <a:t>= 0 </a:t>
            </a:r>
            <a:endParaRPr lang="es-VE" dirty="0" smtClean="0"/>
          </a:p>
          <a:p>
            <a:r>
              <a:rPr lang="es-VE" dirty="0"/>
              <a:t> </a:t>
            </a:r>
            <a:r>
              <a:rPr lang="es-VE" dirty="0" smtClean="0"/>
              <a:t>         mientras n </a:t>
            </a:r>
            <a:r>
              <a:rPr lang="es-VE" dirty="0"/>
              <a:t>!= </a:t>
            </a:r>
            <a:r>
              <a:rPr lang="es-VE" dirty="0" smtClean="0"/>
              <a:t>0</a:t>
            </a:r>
          </a:p>
          <a:p>
            <a:r>
              <a:rPr lang="es-VE" dirty="0"/>
              <a:t> </a:t>
            </a:r>
            <a:r>
              <a:rPr lang="es-VE" dirty="0" smtClean="0"/>
              <a:t>                n </a:t>
            </a:r>
            <a:r>
              <a:rPr lang="es-VE" dirty="0"/>
              <a:t>= </a:t>
            </a:r>
            <a:r>
              <a:rPr lang="es-VE" dirty="0" smtClean="0"/>
              <a:t>n </a:t>
            </a:r>
            <a:r>
              <a:rPr lang="es-VE" dirty="0"/>
              <a:t>/ </a:t>
            </a:r>
            <a:r>
              <a:rPr lang="es-VE" dirty="0" smtClean="0"/>
              <a:t>10 </a:t>
            </a:r>
          </a:p>
          <a:p>
            <a:r>
              <a:rPr lang="es-VE" dirty="0"/>
              <a:t> </a:t>
            </a:r>
            <a:r>
              <a:rPr lang="es-VE" dirty="0" smtClean="0"/>
              <a:t>	cantidad = </a:t>
            </a:r>
            <a:r>
              <a:rPr lang="es-VE" dirty="0"/>
              <a:t>cantidad</a:t>
            </a:r>
            <a:r>
              <a:rPr lang="es-VE" dirty="0" smtClean="0"/>
              <a:t> </a:t>
            </a:r>
            <a:r>
              <a:rPr lang="es-VE" dirty="0"/>
              <a:t>+ 1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0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4" y="1122399"/>
            <a:ext cx="8115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Narciso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4334" y="1756439"/>
            <a:ext cx="79208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2.- </a:t>
            </a:r>
            <a:r>
              <a:rPr lang="es-ES" b="1" dirty="0" smtClean="0">
                <a:solidFill>
                  <a:srgbClr val="0070C0"/>
                </a:solidFill>
              </a:rPr>
              <a:t>Hay que </a:t>
            </a:r>
            <a:r>
              <a:rPr lang="es-ES" b="1" dirty="0">
                <a:solidFill>
                  <a:srgbClr val="0070C0"/>
                </a:solidFill>
              </a:rPr>
              <a:t>elevar cada digito de la cifra a la cantidad determinada en el paso 1</a:t>
            </a:r>
            <a:r>
              <a:rPr lang="es-ES" b="1" dirty="0" smtClean="0">
                <a:solidFill>
                  <a:srgbClr val="0070C0"/>
                </a:solidFill>
              </a:rPr>
              <a:t>.  </a:t>
            </a:r>
            <a:r>
              <a:rPr lang="es-VE" spc="-5" dirty="0" smtClean="0">
                <a:cs typeface="Calibri"/>
              </a:rPr>
              <a:t>¿</a:t>
            </a:r>
            <a:r>
              <a:rPr lang="es-ES" b="1" dirty="0" smtClean="0">
                <a:solidFill>
                  <a:srgbClr val="FF0000"/>
                </a:solidFill>
              </a:rPr>
              <a:t>Como lo hago</a:t>
            </a:r>
            <a:r>
              <a:rPr lang="es-VE" dirty="0" smtClean="0">
                <a:cs typeface="Calibri"/>
              </a:rPr>
              <a:t>?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lvl="1" algn="just"/>
            <a:r>
              <a:rPr lang="es-MX" sz="1600" dirty="0"/>
              <a:t>Para </a:t>
            </a:r>
            <a:r>
              <a:rPr lang="es-MX" sz="1600" dirty="0" smtClean="0"/>
              <a:t>separar la </a:t>
            </a:r>
            <a:r>
              <a:rPr lang="es-MX" sz="1600" dirty="0"/>
              <a:t>cantidad de dígitos de una cifra, puedes utilizar </a:t>
            </a:r>
            <a:r>
              <a:rPr lang="es-MX" sz="1600" dirty="0" smtClean="0"/>
              <a:t>el </a:t>
            </a:r>
            <a:r>
              <a:rPr lang="es-MX" sz="1600" dirty="0" err="1" smtClean="0"/>
              <a:t>mism</a:t>
            </a:r>
            <a:r>
              <a:rPr lang="es-MX" sz="1600" dirty="0" smtClean="0"/>
              <a:t> </a:t>
            </a:r>
            <a:r>
              <a:rPr lang="es-MX" sz="1600" dirty="0"/>
              <a:t>enfoque matemático en el que </a:t>
            </a:r>
            <a:r>
              <a:rPr lang="es-MX" sz="1600" dirty="0" smtClean="0"/>
              <a:t>se divide </a:t>
            </a:r>
            <a:r>
              <a:rPr lang="es-MX" sz="1600" dirty="0"/>
              <a:t>el número por 10 repetidamente hasta que se convierta en </a:t>
            </a:r>
            <a:r>
              <a:rPr lang="es-MX" sz="1600" dirty="0" smtClean="0"/>
              <a:t>0. Pero ante de realizar la división, extraer el modulo o residuo de la división del numero por 10, este resultado, se elevar a la potencia de la </a:t>
            </a:r>
            <a:r>
              <a:rPr lang="es-MX" sz="1600" dirty="0" smtClean="0">
                <a:solidFill>
                  <a:srgbClr val="FF0000"/>
                </a:solidFill>
              </a:rPr>
              <a:t>cantidad del paso 1</a:t>
            </a:r>
            <a:r>
              <a:rPr lang="es-MX" sz="1600" dirty="0" smtClean="0"/>
              <a:t>, y  se va acumulando la suma. Luego se  realiza la división por 10,  para ir disminuyendo el numero original y controlar el ciclo.</a:t>
            </a:r>
          </a:p>
          <a:p>
            <a:pPr lvl="1" algn="just"/>
            <a:endParaRPr lang="es-ES" sz="1600" dirty="0" smtClean="0"/>
          </a:p>
          <a:p>
            <a:r>
              <a:rPr lang="es-ES" dirty="0" smtClean="0"/>
              <a:t>          n </a:t>
            </a:r>
            <a:r>
              <a:rPr lang="es-VE" dirty="0" smtClean="0"/>
              <a:t>= </a:t>
            </a:r>
            <a:r>
              <a:rPr lang="es-VE" dirty="0" err="1" smtClean="0"/>
              <a:t>aux</a:t>
            </a:r>
            <a:r>
              <a:rPr lang="es-VE" dirty="0" smtClean="0"/>
              <a:t> </a:t>
            </a:r>
            <a:r>
              <a:rPr lang="es-VE" dirty="0"/>
              <a:t>// </a:t>
            </a:r>
            <a:r>
              <a:rPr lang="es-VE" dirty="0" smtClean="0"/>
              <a:t> para no perder el numero original</a:t>
            </a:r>
            <a:endParaRPr lang="es-ES" dirty="0"/>
          </a:p>
          <a:p>
            <a:r>
              <a:rPr lang="es-ES" dirty="0" smtClean="0"/>
              <a:t>          </a:t>
            </a:r>
            <a:r>
              <a:rPr lang="es-VE" dirty="0" smtClean="0"/>
              <a:t>suma </a:t>
            </a:r>
            <a:r>
              <a:rPr lang="es-VE" dirty="0"/>
              <a:t>= 0 </a:t>
            </a:r>
            <a:r>
              <a:rPr lang="es-VE" dirty="0" smtClean="0"/>
              <a:t>, </a:t>
            </a:r>
            <a:r>
              <a:rPr lang="es-VE" dirty="0" err="1" smtClean="0"/>
              <a:t>temp</a:t>
            </a:r>
            <a:r>
              <a:rPr lang="es-VE" dirty="0"/>
              <a:t> = 0</a:t>
            </a:r>
            <a:endParaRPr lang="es-VE" dirty="0" smtClean="0"/>
          </a:p>
          <a:p>
            <a:r>
              <a:rPr lang="es-VE" dirty="0"/>
              <a:t> </a:t>
            </a:r>
            <a:r>
              <a:rPr lang="es-VE" dirty="0" smtClean="0"/>
              <a:t>         mientras n </a:t>
            </a:r>
            <a:r>
              <a:rPr lang="es-VE" dirty="0"/>
              <a:t>!= </a:t>
            </a:r>
            <a:r>
              <a:rPr lang="es-VE" dirty="0" smtClean="0"/>
              <a:t>0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</a:t>
            </a:r>
            <a:r>
              <a:rPr lang="es-ES" dirty="0" err="1" smtClean="0"/>
              <a:t>temp</a:t>
            </a:r>
            <a:r>
              <a:rPr lang="es-ES" dirty="0" smtClean="0"/>
              <a:t> </a:t>
            </a:r>
            <a:r>
              <a:rPr lang="es-VE" dirty="0" smtClean="0"/>
              <a:t>= </a:t>
            </a:r>
            <a:r>
              <a:rPr lang="es-VE" dirty="0"/>
              <a:t>n % 10 </a:t>
            </a:r>
            <a:r>
              <a:rPr lang="es-VE" dirty="0" smtClean="0"/>
              <a:t> </a:t>
            </a:r>
          </a:p>
          <a:p>
            <a:r>
              <a:rPr lang="es-VE" dirty="0" smtClean="0"/>
              <a:t>                 suma </a:t>
            </a:r>
            <a:r>
              <a:rPr lang="es-VE" dirty="0"/>
              <a:t>+= </a:t>
            </a:r>
            <a:r>
              <a:rPr lang="es-VE" dirty="0" smtClean="0"/>
              <a:t> </a:t>
            </a:r>
            <a:r>
              <a:rPr lang="es-VE" dirty="0" err="1" smtClean="0"/>
              <a:t>pow</a:t>
            </a:r>
            <a:r>
              <a:rPr lang="es-VE" dirty="0" smtClean="0"/>
              <a:t>(</a:t>
            </a:r>
            <a:r>
              <a:rPr lang="es-VE" dirty="0" err="1"/>
              <a:t>temp</a:t>
            </a:r>
            <a:r>
              <a:rPr lang="es-VE" dirty="0" smtClean="0"/>
              <a:t>, </a:t>
            </a:r>
            <a:r>
              <a:rPr lang="es-VE" dirty="0"/>
              <a:t>cantidad</a:t>
            </a:r>
            <a:r>
              <a:rPr lang="es-VE" dirty="0" smtClean="0"/>
              <a:t>);</a:t>
            </a:r>
          </a:p>
          <a:p>
            <a:r>
              <a:rPr lang="es-VE" dirty="0"/>
              <a:t> </a:t>
            </a:r>
            <a:r>
              <a:rPr lang="es-VE" dirty="0" smtClean="0"/>
              <a:t>                n </a:t>
            </a:r>
            <a:r>
              <a:rPr lang="es-VE" dirty="0"/>
              <a:t>= </a:t>
            </a:r>
            <a:r>
              <a:rPr lang="es-VE" dirty="0" smtClean="0"/>
              <a:t>n </a:t>
            </a:r>
            <a:r>
              <a:rPr lang="es-VE" dirty="0"/>
              <a:t>/ </a:t>
            </a:r>
            <a:r>
              <a:rPr lang="es-VE" dirty="0" smtClean="0"/>
              <a:t>10 </a:t>
            </a:r>
          </a:p>
          <a:p>
            <a:r>
              <a:rPr lang="es-ES" dirty="0"/>
              <a:t> </a:t>
            </a:r>
            <a:r>
              <a:rPr lang="es-ES" dirty="0" smtClean="0"/>
              <a:t>         fin de mientras</a:t>
            </a:r>
          </a:p>
          <a:p>
            <a:r>
              <a:rPr lang="es-ES" dirty="0"/>
              <a:t> </a:t>
            </a:r>
            <a:r>
              <a:rPr lang="es-ES" dirty="0" smtClean="0"/>
              <a:t>          </a:t>
            </a:r>
            <a:r>
              <a:rPr lang="es-ES" dirty="0"/>
              <a:t>n </a:t>
            </a:r>
            <a:r>
              <a:rPr lang="es-VE" dirty="0"/>
              <a:t>= </a:t>
            </a:r>
            <a:r>
              <a:rPr lang="es-VE" dirty="0" err="1"/>
              <a:t>aux</a:t>
            </a:r>
            <a:r>
              <a:rPr lang="es-VE" dirty="0"/>
              <a:t> //  para no perder el numero original</a:t>
            </a:r>
            <a:endParaRPr lang="es-ES" dirty="0"/>
          </a:p>
          <a:p>
            <a:endParaRPr lang="es-VE" dirty="0" smtClean="0"/>
          </a:p>
          <a:p>
            <a:r>
              <a:rPr lang="es-VE" dirty="0"/>
              <a:t> </a:t>
            </a:r>
            <a:r>
              <a:rPr lang="es-VE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0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4" y="1122399"/>
            <a:ext cx="8115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Narciso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57301" y="19888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3</a:t>
            </a:r>
            <a:r>
              <a:rPr lang="es-ES" b="1" dirty="0" smtClean="0">
                <a:solidFill>
                  <a:srgbClr val="00B050"/>
                </a:solidFill>
              </a:rPr>
              <a:t>.- Revisar si numero es igual a la suma </a:t>
            </a:r>
            <a:endParaRPr lang="es-VE" b="1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6047" y="2852936"/>
            <a:ext cx="8102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600" dirty="0" smtClean="0"/>
              <a:t>Si </a:t>
            </a:r>
            <a:r>
              <a:rPr lang="es-ES" sz="1600" dirty="0" err="1" smtClean="0"/>
              <a:t>num</a:t>
            </a:r>
            <a:r>
              <a:rPr lang="es-ES" sz="1600" dirty="0" smtClean="0"/>
              <a:t> </a:t>
            </a:r>
            <a:r>
              <a:rPr lang="es-VE" sz="1600" dirty="0"/>
              <a:t>= </a:t>
            </a:r>
            <a:r>
              <a:rPr lang="es-VE" sz="1600" dirty="0" smtClean="0"/>
              <a:t>suma</a:t>
            </a:r>
          </a:p>
          <a:p>
            <a:pPr lvl="1" algn="just"/>
            <a:r>
              <a:rPr lang="es-ES" sz="1600" dirty="0"/>
              <a:t> </a:t>
            </a:r>
            <a:r>
              <a:rPr lang="es-ES" sz="1600" dirty="0" smtClean="0"/>
              <a:t>  </a:t>
            </a:r>
            <a:r>
              <a:rPr lang="es-MX" sz="1600" dirty="0"/>
              <a:t> </a:t>
            </a:r>
            <a:r>
              <a:rPr lang="es-VE" sz="1600" dirty="0"/>
              <a:t>//</a:t>
            </a:r>
            <a:r>
              <a:rPr lang="es-MX" sz="1600" dirty="0"/>
              <a:t> </a:t>
            </a:r>
            <a:r>
              <a:rPr lang="es-ES" sz="1600" dirty="0" smtClean="0"/>
              <a:t> mensaje numero es narciso</a:t>
            </a:r>
          </a:p>
          <a:p>
            <a:pPr lvl="1" algn="just"/>
            <a:r>
              <a:rPr lang="es-ES" sz="1600" dirty="0" smtClean="0"/>
              <a:t>De lo contrario</a:t>
            </a:r>
          </a:p>
          <a:p>
            <a:pPr lvl="1" algn="just"/>
            <a:r>
              <a:rPr lang="es-ES" sz="1600" dirty="0" smtClean="0"/>
              <a:t>    </a:t>
            </a:r>
            <a:r>
              <a:rPr lang="es-MX" sz="1600" dirty="0"/>
              <a:t> </a:t>
            </a:r>
            <a:r>
              <a:rPr lang="es-VE" sz="1600" dirty="0"/>
              <a:t>//</a:t>
            </a:r>
            <a:r>
              <a:rPr lang="es-MX" sz="1600" dirty="0"/>
              <a:t> </a:t>
            </a:r>
            <a:r>
              <a:rPr lang="es-ES" sz="1600" dirty="0"/>
              <a:t> mensaje numero </a:t>
            </a:r>
            <a:r>
              <a:rPr lang="es-ES" sz="1600" dirty="0" smtClean="0"/>
              <a:t>no es </a:t>
            </a:r>
            <a:r>
              <a:rPr lang="es-ES" sz="1600" dirty="0"/>
              <a:t>narciso</a:t>
            </a:r>
            <a:endParaRPr lang="es-VE" sz="1600" dirty="0" smtClean="0"/>
          </a:p>
          <a:p>
            <a:pPr lvl="1" algn="just"/>
            <a:r>
              <a:rPr lang="es-VE" sz="1600" dirty="0"/>
              <a:t> </a:t>
            </a:r>
            <a:r>
              <a:rPr lang="es-VE" sz="1600" dirty="0" smtClean="0"/>
              <a:t>      </a:t>
            </a:r>
            <a:r>
              <a:rPr lang="es-ES" sz="1600" dirty="0" smtClean="0"/>
              <a:t>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64889" y="1058845"/>
            <a:ext cx="6164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Narciso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86000" y="163232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math.h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declaracion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variables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numero;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contador = 0, suma= 0;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aux,temp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entrada de datos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("Ingrese un número: ");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("%d", &amp;numero);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Determinar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digitos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numero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numero; //  para no perder el numero original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(numero != 0) {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numero = numero / 10;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contador++;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Sacar la potencia de cada digito a la cantidad determinada en el paso anterior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numero =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(numero != 0) {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numero % 10  ; //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extrae el numero 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suma +=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contador);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numero = numero / 10 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numero =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Determina si es narciso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(suma == numero)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("El número %d es  %d narciso\n", numero, suma);  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s-V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("El número %d no es  %d narciso\n", numero, suma);  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VE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VE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</a:p>
          <a:p>
            <a:r>
              <a:rPr lang="es-V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94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27584" y="3284984"/>
            <a:ext cx="7647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>
              <a:spcBef>
                <a:spcPts val="100"/>
              </a:spcBef>
            </a:pPr>
            <a:r>
              <a:rPr lang="es-VE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QUÉ SON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PERFECTO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1036" y="215858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Números perfectos, son aquellos números que la suma de sus divisores (números que divide a otro de manera exacta), es igual al numero. Se excluye el mismo número</a:t>
            </a:r>
            <a:endParaRPr lang="es-VE" sz="2000" dirty="0"/>
          </a:p>
        </p:txBody>
      </p:sp>
      <p:sp>
        <p:nvSpPr>
          <p:cNvPr id="6" name="Rectángulo 5"/>
          <p:cNvSpPr/>
          <p:nvPr/>
        </p:nvSpPr>
        <p:spPr>
          <a:xfrm>
            <a:off x="4429746" y="5421560"/>
            <a:ext cx="4689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Determinar los divisores y sumar.  </a:t>
            </a:r>
            <a:endParaRPr lang="es-VE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436096" y="4906034"/>
            <a:ext cx="279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HAY QUE HACER</a:t>
            </a:r>
            <a:r>
              <a:rPr lang="es-V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s-V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86815" y="1208640"/>
            <a:ext cx="7647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>
              <a:spcBef>
                <a:spcPts val="100"/>
              </a:spcBef>
            </a:pPr>
            <a:r>
              <a:rPr lang="es-VE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QUÉ SON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PERFECTO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/>
          <a:srcRect l="8667" t="43778" r="40143" b="38351"/>
          <a:stretch/>
        </p:blipFill>
        <p:spPr bwMode="auto">
          <a:xfrm>
            <a:off x="2598983" y="3386699"/>
            <a:ext cx="3917233" cy="1357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78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4" y="1122399"/>
            <a:ext cx="825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1735" y="1916832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Determinar los divisores y sumar.  </a:t>
            </a:r>
            <a:r>
              <a:rPr lang="es-VE" spc="-5" dirty="0" smtClean="0">
                <a:cs typeface="Calibri"/>
              </a:rPr>
              <a:t>¿</a:t>
            </a:r>
            <a:r>
              <a:rPr lang="es-ES" b="1" dirty="0" smtClean="0">
                <a:solidFill>
                  <a:srgbClr val="FF0000"/>
                </a:solidFill>
              </a:rPr>
              <a:t>Como lo hago</a:t>
            </a:r>
            <a:r>
              <a:rPr lang="es-VE" dirty="0" smtClean="0">
                <a:cs typeface="Calibri"/>
              </a:rPr>
              <a:t>?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lvl="1" algn="just"/>
            <a:r>
              <a:rPr lang="es-MX" sz="1600" dirty="0" smtClean="0"/>
              <a:t>Para determinar </a:t>
            </a:r>
            <a:r>
              <a:rPr lang="es-MX" sz="1600" dirty="0"/>
              <a:t>los divisores de un número, puedes iterar desde 1 hasta </a:t>
            </a:r>
            <a:r>
              <a:rPr lang="es-MX" sz="1600" dirty="0" smtClean="0"/>
              <a:t>menor al </a:t>
            </a:r>
            <a:r>
              <a:rPr lang="es-MX" sz="1600" dirty="0"/>
              <a:t>propio número y verificar si cada valor en ese rango es un divisor. Un divisor es un número que divide al número original sin dejar </a:t>
            </a:r>
            <a:r>
              <a:rPr lang="es-MX" sz="1600" dirty="0" smtClean="0"/>
              <a:t>residuo.</a:t>
            </a:r>
          </a:p>
          <a:p>
            <a:pPr lvl="1" algn="just"/>
            <a:endParaRPr lang="es-ES" sz="1600" dirty="0" smtClean="0"/>
          </a:p>
          <a:p>
            <a:pPr lvl="1" algn="just"/>
            <a:r>
              <a:rPr lang="es-VE" sz="1400" dirty="0" smtClean="0"/>
              <a:t>                     suma </a:t>
            </a:r>
            <a:r>
              <a:rPr lang="es-VE" sz="1400" dirty="0"/>
              <a:t>= 0 </a:t>
            </a:r>
            <a:endParaRPr lang="es-VE" sz="1400" dirty="0" smtClean="0"/>
          </a:p>
          <a:p>
            <a:pPr lvl="2"/>
            <a:r>
              <a:rPr lang="es-VE" sz="1400" dirty="0"/>
              <a:t> </a:t>
            </a:r>
            <a:r>
              <a:rPr lang="es-VE" sz="1400" dirty="0" smtClean="0"/>
              <a:t>         para </a:t>
            </a:r>
            <a:r>
              <a:rPr lang="es-V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VE" sz="1400" dirty="0"/>
              <a:t>  = </a:t>
            </a:r>
            <a:r>
              <a:rPr lang="es-VE" sz="1400" dirty="0" smtClean="0"/>
              <a:t> 1,   i </a:t>
            </a:r>
            <a:r>
              <a:rPr lang="es-V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s-VE" sz="1400" dirty="0"/>
              <a:t> </a:t>
            </a:r>
            <a:r>
              <a:rPr lang="es-VE" sz="1400" dirty="0" smtClean="0"/>
              <a:t>n , i++</a:t>
            </a:r>
          </a:p>
          <a:p>
            <a:pPr lvl="2"/>
            <a:r>
              <a:rPr lang="es-VE" sz="1400" dirty="0" smtClean="0"/>
              <a:t>                si n </a:t>
            </a:r>
            <a:r>
              <a:rPr lang="es-V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</a:t>
            </a:r>
            <a:r>
              <a:rPr lang="es-VE" sz="1400" dirty="0"/>
              <a:t> </a:t>
            </a:r>
            <a:r>
              <a:rPr lang="es-VE" sz="1400" dirty="0" smtClean="0"/>
              <a:t> =</a:t>
            </a:r>
            <a:r>
              <a:rPr lang="es-VE" sz="1400" dirty="0"/>
              <a:t> </a:t>
            </a:r>
            <a:r>
              <a:rPr lang="es-VE" sz="1400" dirty="0" smtClean="0"/>
              <a:t>= 0</a:t>
            </a:r>
          </a:p>
          <a:p>
            <a:pPr lvl="2"/>
            <a:r>
              <a:rPr lang="es-VE" sz="1400" dirty="0" smtClean="0"/>
              <a:t> 	    suma </a:t>
            </a:r>
            <a:r>
              <a:rPr lang="es-V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s-V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2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fin si</a:t>
            </a:r>
          </a:p>
          <a:p>
            <a:pPr lvl="2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fin para</a:t>
            </a:r>
          </a:p>
          <a:p>
            <a:pPr lvl="2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 suma </a:t>
            </a:r>
            <a:r>
              <a:rPr lang="es-VE" sz="1400" dirty="0"/>
              <a:t>= </a:t>
            </a:r>
            <a:r>
              <a:rPr lang="es-VE" sz="1400" dirty="0" smtClean="0"/>
              <a:t>= n</a:t>
            </a:r>
          </a:p>
          <a:p>
            <a:pPr lvl="2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VE" sz="1400" dirty="0" smtClean="0"/>
              <a:t>//</a:t>
            </a:r>
            <a:r>
              <a:rPr lang="es-MX" sz="1400" dirty="0" smtClean="0"/>
              <a:t> </a:t>
            </a:r>
            <a:r>
              <a:rPr lang="es-ES" sz="1400" dirty="0" smtClean="0"/>
              <a:t> </a:t>
            </a:r>
            <a:r>
              <a:rPr lang="es-ES" sz="1400" dirty="0"/>
              <a:t>mensaje numero </a:t>
            </a:r>
            <a:r>
              <a:rPr lang="es-ES" sz="1400" dirty="0" smtClean="0"/>
              <a:t>es perfecto</a:t>
            </a:r>
          </a:p>
          <a:p>
            <a:pPr lvl="2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de lo contrario</a:t>
            </a:r>
          </a:p>
          <a:p>
            <a:pPr lvl="2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400" dirty="0"/>
              <a:t>//</a:t>
            </a:r>
            <a:r>
              <a:rPr lang="es-MX" sz="1400" dirty="0"/>
              <a:t> </a:t>
            </a:r>
            <a:r>
              <a:rPr lang="es-ES" sz="1400" dirty="0"/>
              <a:t> mensaje numero </a:t>
            </a:r>
            <a:r>
              <a:rPr lang="es-ES" sz="1400" dirty="0" smtClean="0"/>
              <a:t>no es </a:t>
            </a:r>
            <a:r>
              <a:rPr lang="es-ES" sz="1400" dirty="0"/>
              <a:t>perfecto</a:t>
            </a:r>
            <a:endParaRPr lang="es-V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68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4" y="1122399"/>
            <a:ext cx="825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1735" y="1916832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#</a:t>
            </a:r>
            <a:r>
              <a:rPr lang="es-ES" sz="1100" dirty="0" err="1"/>
              <a:t>include</a:t>
            </a:r>
            <a:r>
              <a:rPr lang="es-ES" sz="1100" dirty="0"/>
              <a:t> &lt;</a:t>
            </a:r>
            <a:r>
              <a:rPr lang="es-ES" sz="1100" dirty="0" err="1"/>
              <a:t>stdio.h</a:t>
            </a:r>
            <a:r>
              <a:rPr lang="es-ES" sz="1100" dirty="0"/>
              <a:t>&gt;</a:t>
            </a:r>
          </a:p>
          <a:p>
            <a:endParaRPr lang="es-ES" sz="1100" dirty="0"/>
          </a:p>
          <a:p>
            <a:r>
              <a:rPr lang="es-ES" sz="1100" dirty="0" err="1"/>
              <a:t>int</a:t>
            </a:r>
            <a:r>
              <a:rPr lang="es-ES" sz="1100" dirty="0"/>
              <a:t> </a:t>
            </a:r>
            <a:r>
              <a:rPr lang="es-ES" sz="1100" dirty="0" err="1"/>
              <a:t>main</a:t>
            </a:r>
            <a:r>
              <a:rPr lang="es-ES" sz="1100" dirty="0"/>
              <a:t>() {</a:t>
            </a:r>
          </a:p>
          <a:p>
            <a:r>
              <a:rPr lang="es-ES" sz="1100" dirty="0"/>
              <a:t>    // </a:t>
            </a:r>
            <a:r>
              <a:rPr lang="es-ES" sz="1100" dirty="0" err="1"/>
              <a:t>declaracion</a:t>
            </a:r>
            <a:r>
              <a:rPr lang="es-ES" sz="1100" dirty="0"/>
              <a:t> de variables </a:t>
            </a:r>
          </a:p>
          <a:p>
            <a:r>
              <a:rPr lang="es-ES" sz="1100" dirty="0"/>
              <a:t>	</a:t>
            </a:r>
            <a:r>
              <a:rPr lang="es-ES" sz="1100" dirty="0" err="1"/>
              <a:t>int</a:t>
            </a:r>
            <a:r>
              <a:rPr lang="es-ES" sz="1100" dirty="0"/>
              <a:t> numero, suma = 0;</a:t>
            </a:r>
          </a:p>
          <a:p>
            <a:r>
              <a:rPr lang="es-ES" sz="1100" dirty="0"/>
              <a:t>	// Ingreso de  datos </a:t>
            </a:r>
          </a:p>
          <a:p>
            <a:r>
              <a:rPr lang="es-ES" sz="1100" dirty="0"/>
              <a:t>	</a:t>
            </a:r>
            <a:r>
              <a:rPr lang="es-ES" sz="1100" dirty="0" err="1"/>
              <a:t>printf</a:t>
            </a:r>
            <a:r>
              <a:rPr lang="es-ES" sz="1100" dirty="0"/>
              <a:t>("Ingrese un numero: ");</a:t>
            </a:r>
          </a:p>
          <a:p>
            <a:r>
              <a:rPr lang="es-ES" sz="1100" dirty="0"/>
              <a:t>	</a:t>
            </a:r>
            <a:r>
              <a:rPr lang="es-ES" sz="1100" dirty="0" err="1"/>
              <a:t>scanf</a:t>
            </a:r>
            <a:r>
              <a:rPr lang="es-ES" sz="1100" dirty="0"/>
              <a:t>("%d", &amp;numero);</a:t>
            </a:r>
          </a:p>
          <a:p>
            <a:r>
              <a:rPr lang="es-ES" sz="1100" dirty="0"/>
              <a:t>	// suma de divisores</a:t>
            </a:r>
          </a:p>
          <a:p>
            <a:r>
              <a:rPr lang="es-ES" sz="1100" dirty="0"/>
              <a:t>	</a:t>
            </a:r>
            <a:r>
              <a:rPr lang="es-ES" sz="1100" dirty="0" err="1"/>
              <a:t>for</a:t>
            </a:r>
            <a:r>
              <a:rPr lang="es-ES" sz="1100" dirty="0"/>
              <a:t> (</a:t>
            </a:r>
            <a:r>
              <a:rPr lang="es-ES" sz="1100" dirty="0" err="1"/>
              <a:t>int</a:t>
            </a:r>
            <a:r>
              <a:rPr lang="es-ES" sz="1100" dirty="0"/>
              <a:t> i = 1; i &lt; numero; i++) {</a:t>
            </a:r>
          </a:p>
          <a:p>
            <a:r>
              <a:rPr lang="es-ES" sz="1100" dirty="0"/>
              <a:t>	</a:t>
            </a:r>
            <a:r>
              <a:rPr lang="es-ES" sz="1100" dirty="0" smtClean="0"/>
              <a:t>      </a:t>
            </a:r>
            <a:r>
              <a:rPr lang="es-ES" sz="1100" dirty="0" err="1" smtClean="0"/>
              <a:t>if</a:t>
            </a:r>
            <a:r>
              <a:rPr lang="es-ES" sz="1100" dirty="0" smtClean="0"/>
              <a:t> </a:t>
            </a:r>
            <a:r>
              <a:rPr lang="es-ES" sz="1100" dirty="0"/>
              <a:t>(numero % i == 0)</a:t>
            </a:r>
          </a:p>
          <a:p>
            <a:r>
              <a:rPr lang="es-ES" sz="1100" dirty="0"/>
              <a:t>	</a:t>
            </a:r>
            <a:r>
              <a:rPr lang="es-ES" sz="1100" dirty="0" smtClean="0"/>
              <a:t>        {</a:t>
            </a:r>
            <a:endParaRPr lang="es-ES" sz="1100" dirty="0"/>
          </a:p>
          <a:p>
            <a:r>
              <a:rPr lang="es-ES" sz="1100" dirty="0"/>
              <a:t>	</a:t>
            </a:r>
            <a:r>
              <a:rPr lang="es-ES" sz="1100" dirty="0" smtClean="0"/>
              <a:t>           suma  </a:t>
            </a:r>
            <a:r>
              <a:rPr lang="es-ES" sz="1100" dirty="0"/>
              <a:t>+= i;</a:t>
            </a:r>
          </a:p>
          <a:p>
            <a:r>
              <a:rPr lang="es-ES" sz="1100" dirty="0"/>
              <a:t>	</a:t>
            </a:r>
            <a:r>
              <a:rPr lang="es-ES" sz="1100" dirty="0" smtClean="0"/>
              <a:t>        }</a:t>
            </a:r>
            <a:endParaRPr lang="es-ES" sz="1100" dirty="0"/>
          </a:p>
          <a:p>
            <a:r>
              <a:rPr lang="es-ES" sz="1100" dirty="0"/>
              <a:t>	}</a:t>
            </a:r>
          </a:p>
          <a:p>
            <a:r>
              <a:rPr lang="es-ES" sz="1100" dirty="0"/>
              <a:t>	// Salida de resultado</a:t>
            </a:r>
          </a:p>
          <a:p>
            <a:r>
              <a:rPr lang="es-ES" sz="1100" dirty="0"/>
              <a:t>	</a:t>
            </a:r>
            <a:r>
              <a:rPr lang="es-ES" sz="1100" dirty="0" err="1"/>
              <a:t>if</a:t>
            </a:r>
            <a:r>
              <a:rPr lang="es-ES" sz="1100" dirty="0"/>
              <a:t> (suma == numero)</a:t>
            </a:r>
          </a:p>
          <a:p>
            <a:r>
              <a:rPr lang="es-ES" sz="1100" dirty="0"/>
              <a:t>	</a:t>
            </a:r>
            <a:r>
              <a:rPr lang="es-ES" sz="1100" dirty="0" smtClean="0"/>
              <a:t> {</a:t>
            </a:r>
            <a:endParaRPr lang="es-ES" sz="1100" dirty="0"/>
          </a:p>
          <a:p>
            <a:r>
              <a:rPr lang="es-ES" sz="1100" dirty="0"/>
              <a:t>	 </a:t>
            </a:r>
            <a:r>
              <a:rPr lang="es-ES" sz="1100" dirty="0" smtClean="0"/>
              <a:t>   </a:t>
            </a:r>
            <a:r>
              <a:rPr lang="es-ES" sz="1100" dirty="0" err="1"/>
              <a:t>printf</a:t>
            </a:r>
            <a:r>
              <a:rPr lang="es-ES" sz="1100" dirty="0"/>
              <a:t>(" es perfecto\n");</a:t>
            </a:r>
          </a:p>
          <a:p>
            <a:r>
              <a:rPr lang="es-ES" sz="1100" dirty="0"/>
              <a:t>	</a:t>
            </a:r>
            <a:r>
              <a:rPr lang="es-ES" sz="1100" dirty="0" smtClean="0"/>
              <a:t>  }</a:t>
            </a:r>
            <a:endParaRPr lang="es-ES" sz="1100" dirty="0"/>
          </a:p>
          <a:p>
            <a:r>
              <a:rPr lang="es-ES" sz="1100" dirty="0"/>
              <a:t>	</a:t>
            </a:r>
            <a:r>
              <a:rPr lang="es-ES" sz="1100" dirty="0" err="1"/>
              <a:t>else</a:t>
            </a:r>
            <a:endParaRPr lang="es-ES" sz="1100" dirty="0"/>
          </a:p>
          <a:p>
            <a:r>
              <a:rPr lang="es-ES" sz="1100" dirty="0"/>
              <a:t>    </a:t>
            </a:r>
            <a:r>
              <a:rPr lang="es-ES" sz="1100" dirty="0" smtClean="0"/>
              <a:t>                            </a:t>
            </a:r>
            <a:r>
              <a:rPr lang="es-ES" sz="1100" dirty="0"/>
              <a:t>{</a:t>
            </a:r>
          </a:p>
          <a:p>
            <a:r>
              <a:rPr lang="es-ES" sz="1100" dirty="0"/>
              <a:t>        </a:t>
            </a:r>
            <a:r>
              <a:rPr lang="es-ES" sz="1100" dirty="0" smtClean="0"/>
              <a:t>                           </a:t>
            </a:r>
            <a:r>
              <a:rPr lang="es-ES" sz="1100" dirty="0" err="1" smtClean="0"/>
              <a:t>printf</a:t>
            </a:r>
            <a:r>
              <a:rPr lang="es-ES" sz="1100" dirty="0"/>
              <a:t>(" no es perfecto\n");</a:t>
            </a:r>
          </a:p>
          <a:p>
            <a:r>
              <a:rPr lang="es-ES" sz="1100" dirty="0"/>
              <a:t>     </a:t>
            </a:r>
            <a:r>
              <a:rPr lang="es-ES" sz="1100" dirty="0" smtClean="0"/>
              <a:t>                           }</a:t>
            </a:r>
            <a:endParaRPr lang="es-ES" sz="1100" dirty="0"/>
          </a:p>
          <a:p>
            <a:r>
              <a:rPr lang="es-ES" sz="1100" dirty="0"/>
              <a:t>	</a:t>
            </a:r>
            <a:r>
              <a:rPr lang="es-ES" sz="1100" dirty="0" err="1"/>
              <a:t>return</a:t>
            </a:r>
            <a:r>
              <a:rPr lang="es-ES" sz="1100" dirty="0"/>
              <a:t> 0;</a:t>
            </a:r>
          </a:p>
          <a:p>
            <a:r>
              <a:rPr lang="es-ES" sz="1100" dirty="0" smtClean="0"/>
              <a:t>}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7382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61271" y="2708920"/>
            <a:ext cx="58349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8000" spc="-5" dirty="0">
                <a:cs typeface="Calibri"/>
              </a:rPr>
              <a:t>¿</a:t>
            </a:r>
            <a:r>
              <a:rPr lang="es-VE" sz="9600" dirty="0">
                <a:cs typeface="Calibri"/>
              </a:rPr>
              <a:t>P</a:t>
            </a:r>
            <a:r>
              <a:rPr lang="es-VE" sz="7200" spc="-5" dirty="0">
                <a:cs typeface="Calibri"/>
              </a:rPr>
              <a:t>REGUNTA</a:t>
            </a:r>
            <a:r>
              <a:rPr lang="es-VE" sz="7200" spc="35" dirty="0">
                <a:cs typeface="Calibri"/>
              </a:rPr>
              <a:t>S</a:t>
            </a:r>
            <a:r>
              <a:rPr lang="es-VE" sz="8000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65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-119260" y="1051216"/>
            <a:ext cx="1228190" cy="540212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G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sz="5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10" name="6 Conector recto"/>
          <p:cNvCxnSpPr/>
          <p:nvPr/>
        </p:nvCxnSpPr>
        <p:spPr>
          <a:xfrm>
            <a:off x="1043608" y="1340768"/>
            <a:ext cx="0" cy="4897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523047" y="2204864"/>
            <a:ext cx="69373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PRIMOS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NÚMEROS NARCISOS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PERFECTOS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897" y="1606809"/>
            <a:ext cx="87502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1.- </a:t>
            </a:r>
            <a:r>
              <a:rPr lang="es-MX" sz="1200" dirty="0" smtClean="0"/>
              <a:t>Considerando una </a:t>
            </a:r>
            <a:r>
              <a:rPr lang="es-MX" sz="1200" dirty="0"/>
              <a:t>secuencia de enteros positivos </a:t>
            </a:r>
            <a:r>
              <a:rPr lang="es-MX" sz="1200" dirty="0" smtClean="0"/>
              <a:t>que debe finalizar en </a:t>
            </a:r>
            <a:r>
              <a:rPr lang="es-MX" sz="1200" dirty="0"/>
              <a:t>cero, </a:t>
            </a:r>
            <a:r>
              <a:rPr lang="es-MX" sz="1200" dirty="0" smtClean="0"/>
              <a:t>realizar </a:t>
            </a:r>
            <a:r>
              <a:rPr lang="es-MX" sz="1200" dirty="0"/>
              <a:t>un algoritmo </a:t>
            </a:r>
            <a:r>
              <a:rPr lang="es-MX" sz="1200" dirty="0" smtClean="0"/>
              <a:t>que:</a:t>
            </a:r>
          </a:p>
          <a:p>
            <a:pPr algn="just"/>
            <a:r>
              <a:rPr lang="es-MX" sz="1200" dirty="0" smtClean="0"/>
              <a:t> </a:t>
            </a:r>
            <a:r>
              <a:rPr lang="es-MX" sz="1200" dirty="0"/>
              <a:t>a) </a:t>
            </a:r>
            <a:r>
              <a:rPr lang="es-MX" sz="1200" dirty="0" smtClean="0"/>
              <a:t>Calcular </a:t>
            </a:r>
            <a:r>
              <a:rPr lang="es-MX" sz="1200" dirty="0"/>
              <a:t>el porcentaje de números impares y el porcentaje de números pares</a:t>
            </a:r>
            <a:r>
              <a:rPr lang="es-MX" sz="1200" dirty="0" smtClean="0"/>
              <a:t>.</a:t>
            </a:r>
          </a:p>
          <a:p>
            <a:pPr algn="just"/>
            <a:r>
              <a:rPr lang="es-MX" sz="1200" dirty="0" smtClean="0"/>
              <a:t> </a:t>
            </a:r>
            <a:r>
              <a:rPr lang="es-MX" sz="1200" dirty="0"/>
              <a:t>b) Calcule la cantidad de valores iguales a un valor N dado por el usuario. </a:t>
            </a:r>
            <a:endParaRPr lang="es-MX" sz="1200" dirty="0" smtClean="0"/>
          </a:p>
          <a:p>
            <a:pPr algn="just"/>
            <a:r>
              <a:rPr lang="es-MX" sz="1200" dirty="0"/>
              <a:t> </a:t>
            </a:r>
            <a:r>
              <a:rPr lang="es-MX" sz="1200" dirty="0" smtClean="0"/>
              <a:t>c</a:t>
            </a:r>
            <a:r>
              <a:rPr lang="es-MX" sz="1200" dirty="0"/>
              <a:t>) El número mayor y el menor de la secuencia </a:t>
            </a:r>
            <a:endParaRPr lang="es-MX" sz="1200" dirty="0" smtClean="0"/>
          </a:p>
          <a:p>
            <a:pPr algn="just"/>
            <a:r>
              <a:rPr lang="es-MX" sz="1200" dirty="0"/>
              <a:t> </a:t>
            </a:r>
            <a:r>
              <a:rPr lang="es-MX" sz="1200" dirty="0" smtClean="0"/>
              <a:t>d</a:t>
            </a:r>
            <a:r>
              <a:rPr lang="es-MX" sz="1200" dirty="0"/>
              <a:t>) Contar la cantidad de números </a:t>
            </a:r>
            <a:r>
              <a:rPr lang="es-MX" sz="1200" dirty="0" err="1" smtClean="0"/>
              <a:t>narcista</a:t>
            </a:r>
            <a:r>
              <a:rPr lang="es-MX" sz="1200" dirty="0" smtClean="0"/>
              <a:t>.</a:t>
            </a:r>
          </a:p>
          <a:p>
            <a:pPr algn="just"/>
            <a:r>
              <a:rPr lang="es-MX" sz="1200" dirty="0" smtClean="0"/>
              <a:t> </a:t>
            </a:r>
            <a:r>
              <a:rPr lang="es-MX" sz="1200" dirty="0"/>
              <a:t>e ) Contar la cantidad de números primos.</a:t>
            </a:r>
          </a:p>
          <a:p>
            <a:pPr algn="just"/>
            <a:r>
              <a:rPr lang="es-MX" sz="1200" dirty="0" smtClean="0"/>
              <a:t> f </a:t>
            </a:r>
            <a:r>
              <a:rPr lang="es-MX" sz="1200" dirty="0"/>
              <a:t>) Contar la cantidad de números </a:t>
            </a:r>
            <a:r>
              <a:rPr lang="es-MX" sz="1200" dirty="0" smtClean="0"/>
              <a:t>perfectos.</a:t>
            </a:r>
            <a:endParaRPr lang="es-MX" sz="1200" dirty="0"/>
          </a:p>
          <a:p>
            <a:pPr algn="just"/>
            <a:endParaRPr lang="es-MX" sz="1200" dirty="0"/>
          </a:p>
          <a:p>
            <a:pPr algn="just"/>
            <a:r>
              <a:rPr lang="es-MX" sz="1200" dirty="0" smtClean="0"/>
              <a:t>Nota: </a:t>
            </a:r>
            <a:r>
              <a:rPr lang="es-MX" sz="1200" dirty="0"/>
              <a:t>En matemáticas, un número primo es</a:t>
            </a:r>
            <a:r>
              <a:rPr lang="es-MX" sz="1200" b="1" dirty="0"/>
              <a:t> un número natural mayor que 1 que tiene únicamente dos divisores positivos distintos:</a:t>
            </a:r>
            <a:r>
              <a:rPr lang="es-MX" sz="1200" dirty="0"/>
              <a:t> él mismo y el </a:t>
            </a:r>
            <a:r>
              <a:rPr lang="es-MX" sz="1200" dirty="0" smtClean="0"/>
              <a:t> numero 1.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/>
              <a:t>Un número narcisista, es aquel que es igual a la suma de cada uno de sus dígitos elevados a la “n” potencia (donde “n” es el número de cifras del número). Por ejemplo, el 153 es un número narcisista puesto que 1 3 + 5 3 + 3 3 = 1 + 125 + 27 = 153</a:t>
            </a:r>
            <a:r>
              <a:rPr lang="es-MX" sz="1200" dirty="0" smtClean="0"/>
              <a:t>.</a:t>
            </a:r>
          </a:p>
          <a:p>
            <a:r>
              <a:rPr lang="es-ES" sz="1200" dirty="0"/>
              <a:t>Números perfectos</a:t>
            </a:r>
            <a:r>
              <a:rPr lang="es-ES" sz="1200" dirty="0" smtClean="0"/>
              <a:t>, son </a:t>
            </a:r>
            <a:r>
              <a:rPr lang="es-ES" sz="1200" dirty="0"/>
              <a:t>aquellos números que la suma de sus divisores (números que divide a otro de manera exacta</a:t>
            </a:r>
            <a:r>
              <a:rPr lang="es-ES" sz="1200" dirty="0" smtClean="0"/>
              <a:t>), es igual al numero. </a:t>
            </a:r>
            <a:r>
              <a:rPr lang="es-ES" sz="1200" dirty="0"/>
              <a:t>Se excluye el mismo número</a:t>
            </a:r>
            <a:endParaRPr lang="es-VE" sz="1200" dirty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 smtClean="0"/>
          </a:p>
          <a:p>
            <a:pPr algn="just"/>
            <a:r>
              <a:rPr lang="es-MX" sz="1200" dirty="0"/>
              <a:t>2</a:t>
            </a:r>
            <a:r>
              <a:rPr lang="es-MX" sz="1200" dirty="0" smtClean="0"/>
              <a:t>.- Realice un </a:t>
            </a:r>
            <a:r>
              <a:rPr lang="es-MX" sz="1200" dirty="0"/>
              <a:t>programa que </a:t>
            </a:r>
            <a:r>
              <a:rPr lang="es-MX" sz="1200" dirty="0" smtClean="0"/>
              <a:t>pida los </a:t>
            </a:r>
            <a:r>
              <a:rPr lang="es-MX" sz="1200" dirty="0"/>
              <a:t>elementos de una secuencia de números enteros que termina con un 0. Si la secuencia es estrictamente descendente el programa debe escribir el mensaje “Su lista de N elementos es descendente”, donde N es la cantidad de elementos de la lista, incluyendo el 0. Si la secuencia no es estrictamente descendente debe escribir el mensaje “Su lista de N elementos no es descendente, ya que aparece A seguido de B”, donde A y B son dos números que aparecen en la secuencia, A inmediatamente antes de B y B no es menor que A. Por ejemplo, si la secuencia en la entrada es </a:t>
            </a:r>
            <a:r>
              <a:rPr lang="es-MX" sz="1200" dirty="0" smtClean="0"/>
              <a:t>12, 11, 5, 1, </a:t>
            </a:r>
            <a:r>
              <a:rPr lang="es-MX" sz="1200" dirty="0"/>
              <a:t>0, la salida debe ser : Su lista de 5 elementos es descendente. Por otra parte, si la secuencia en la entrada es </a:t>
            </a:r>
            <a:r>
              <a:rPr lang="es-MX" sz="1200" dirty="0" smtClean="0"/>
              <a:t>9, 8, 6, 17, </a:t>
            </a:r>
            <a:r>
              <a:rPr lang="es-MX" sz="1200" dirty="0"/>
              <a:t>6, 8, 0, la salida debe ser: Su lista de 7 elementos NO es descendente, ya que aparece </a:t>
            </a:r>
            <a:r>
              <a:rPr lang="es-MX" sz="1200" dirty="0" smtClean="0"/>
              <a:t>6 </a:t>
            </a:r>
            <a:r>
              <a:rPr lang="es-MX" sz="1200" dirty="0"/>
              <a:t>seguido de </a:t>
            </a:r>
            <a:r>
              <a:rPr lang="es-MX" sz="1200" dirty="0" smtClean="0"/>
              <a:t>17. </a:t>
            </a:r>
            <a:r>
              <a:rPr lang="es-MX" sz="1200" dirty="0"/>
              <a:t>De igual manera para la lista </a:t>
            </a:r>
            <a:r>
              <a:rPr lang="es-MX" sz="1200" dirty="0" smtClean="0"/>
              <a:t>8, 5, 5, </a:t>
            </a:r>
            <a:r>
              <a:rPr lang="es-MX" sz="1200" dirty="0"/>
              <a:t>0, la salida debe ser: Su lista de 4 elementos NO es descendente ya que aparece </a:t>
            </a:r>
            <a:r>
              <a:rPr lang="es-MX" sz="1200" dirty="0" smtClean="0"/>
              <a:t>5 </a:t>
            </a:r>
            <a:r>
              <a:rPr lang="es-MX" sz="1200" dirty="0"/>
              <a:t>seguido de </a:t>
            </a:r>
            <a:r>
              <a:rPr lang="es-MX" sz="1200" dirty="0" smtClean="0"/>
              <a:t>5.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17982" y="1071546"/>
            <a:ext cx="182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Ejercicios </a:t>
            </a:r>
            <a:endParaRPr lang="es-VE" sz="3200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8667" t="43778" r="40143" b="38351"/>
          <a:stretch/>
        </p:blipFill>
        <p:spPr bwMode="auto">
          <a:xfrm>
            <a:off x="2583226" y="4293096"/>
            <a:ext cx="2762885" cy="541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45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03648" y="2996952"/>
            <a:ext cx="7182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QUÉ SON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V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PRIMOS</a:t>
            </a:r>
            <a:r>
              <a:rPr lang="es-V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56559" y="1452238"/>
            <a:ext cx="7182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QUÉ SON NUMEROS PRIMOS</a:t>
            </a:r>
            <a:r>
              <a:rPr lang="es-V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7581" y="2279275"/>
            <a:ext cx="8460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NUMEROS ENTEROS POSITIVOS, QUE TIENEN SOLO 2 DIVISORES.</a:t>
            </a:r>
          </a:p>
          <a:p>
            <a:endParaRPr lang="es-ES" sz="2400" dirty="0"/>
          </a:p>
          <a:p>
            <a:endParaRPr lang="es-VE" sz="24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47467" y="2867150"/>
            <a:ext cx="3756008" cy="12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148064" y="2879439"/>
            <a:ext cx="36004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 abajo 14"/>
          <p:cNvSpPr/>
          <p:nvPr/>
        </p:nvSpPr>
        <p:spPr>
          <a:xfrm>
            <a:off x="2195736" y="3358862"/>
            <a:ext cx="1368152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Flecha abajo 15"/>
          <p:cNvSpPr/>
          <p:nvPr/>
        </p:nvSpPr>
        <p:spPr>
          <a:xfrm>
            <a:off x="6084168" y="3381638"/>
            <a:ext cx="1368152" cy="158417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CuadroTexto 16"/>
          <p:cNvSpPr txBox="1"/>
          <p:nvPr/>
        </p:nvSpPr>
        <p:spPr>
          <a:xfrm>
            <a:off x="1156559" y="5575018"/>
            <a:ext cx="3830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NUMEROS MAYORES QUE CERO - 0</a:t>
            </a:r>
            <a:endParaRPr lang="es-VE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600614" y="5221075"/>
            <a:ext cx="332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LA UNIDAD- 1 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EL PROPIO NUMERO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18302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5" y="1340320"/>
            <a:ext cx="7955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primo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23120" y="2192281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primo</a:t>
            </a:r>
            <a:r>
              <a:rPr lang="es-VE" dirty="0" smtClean="0"/>
              <a:t> </a:t>
            </a:r>
            <a:r>
              <a:rPr lang="es-VE" dirty="0"/>
              <a:t>= </a:t>
            </a:r>
            <a:r>
              <a:rPr lang="es-VE" dirty="0" smtClean="0"/>
              <a:t>0 </a:t>
            </a:r>
            <a:r>
              <a:rPr lang="it-IT" dirty="0" smtClean="0"/>
              <a:t>;  </a:t>
            </a:r>
            <a:r>
              <a:rPr lang="es-VE" dirty="0" smtClean="0"/>
              <a:t>// es primo</a:t>
            </a:r>
            <a:endParaRPr lang="es-MX" dirty="0" smtClean="0"/>
          </a:p>
          <a:p>
            <a:r>
              <a:rPr lang="es-MX" dirty="0" smtClean="0"/>
              <a:t>Si </a:t>
            </a:r>
            <a:r>
              <a:rPr lang="es-MX" dirty="0"/>
              <a:t>𝑛 es menor que 2, </a:t>
            </a:r>
            <a:r>
              <a:rPr lang="es-MX" dirty="0" smtClean="0"/>
              <a:t>primo </a:t>
            </a:r>
            <a:r>
              <a:rPr lang="es-VE" dirty="0"/>
              <a:t>= </a:t>
            </a:r>
            <a:r>
              <a:rPr lang="es-VE" dirty="0" smtClean="0"/>
              <a:t>1 </a:t>
            </a:r>
            <a:r>
              <a:rPr lang="it-IT" dirty="0"/>
              <a:t>;  </a:t>
            </a:r>
            <a:r>
              <a:rPr lang="es-VE" dirty="0"/>
              <a:t>// </a:t>
            </a:r>
            <a:r>
              <a:rPr lang="es-VE" dirty="0" smtClean="0"/>
              <a:t>no es </a:t>
            </a:r>
            <a:r>
              <a:rPr lang="es-VE" dirty="0"/>
              <a:t>primo</a:t>
            </a:r>
            <a:endParaRPr lang="es-MX" dirty="0"/>
          </a:p>
          <a:p>
            <a:endParaRPr lang="es-MX" dirty="0"/>
          </a:p>
          <a:p>
            <a:r>
              <a:rPr lang="es-MX" dirty="0" smtClean="0"/>
              <a:t>Si </a:t>
            </a:r>
            <a:r>
              <a:rPr lang="es-MX" dirty="0"/>
              <a:t>𝑛 </a:t>
            </a:r>
            <a:r>
              <a:rPr lang="es-VE" dirty="0"/>
              <a:t>= = </a:t>
            </a:r>
            <a:r>
              <a:rPr lang="es-MX" dirty="0" smtClean="0"/>
              <a:t>2</a:t>
            </a:r>
            <a:r>
              <a:rPr lang="es-MX" dirty="0"/>
              <a:t>, primo</a:t>
            </a:r>
            <a:r>
              <a:rPr lang="es-VE" dirty="0"/>
              <a:t> = </a:t>
            </a:r>
            <a:r>
              <a:rPr lang="es-VE" dirty="0" smtClean="0"/>
              <a:t>0</a:t>
            </a:r>
            <a:r>
              <a:rPr lang="it-IT" dirty="0"/>
              <a:t> ;</a:t>
            </a:r>
            <a:r>
              <a:rPr lang="es-VE" dirty="0" smtClean="0"/>
              <a:t> </a:t>
            </a:r>
            <a:r>
              <a:rPr lang="es-VE" dirty="0"/>
              <a:t>// </a:t>
            </a:r>
            <a:r>
              <a:rPr lang="es-MX" dirty="0" smtClean="0"/>
              <a:t>(</a:t>
            </a:r>
            <a:r>
              <a:rPr lang="es-MX" dirty="0"/>
              <a:t>es el único número par primo</a:t>
            </a:r>
            <a:r>
              <a:rPr lang="es-MX" dirty="0" smtClean="0"/>
              <a:t>).</a:t>
            </a:r>
          </a:p>
          <a:p>
            <a:endParaRPr lang="es-MX" dirty="0" smtClean="0"/>
          </a:p>
          <a:p>
            <a:r>
              <a:rPr lang="es-MX" dirty="0" smtClean="0"/>
              <a:t>Si n </a:t>
            </a:r>
            <a:r>
              <a:rPr lang="it-IT" dirty="0"/>
              <a:t>% </a:t>
            </a:r>
            <a:r>
              <a:rPr lang="it-IT" dirty="0" smtClean="0"/>
              <a:t>2 </a:t>
            </a:r>
            <a:r>
              <a:rPr lang="it-IT" dirty="0"/>
              <a:t>== 0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es-MX" dirty="0" smtClean="0"/>
              <a:t>primo </a:t>
            </a:r>
            <a:r>
              <a:rPr lang="es-VE" dirty="0"/>
              <a:t>= 1</a:t>
            </a:r>
            <a:r>
              <a:rPr lang="es-MX" dirty="0" smtClean="0"/>
              <a:t> </a:t>
            </a:r>
            <a:r>
              <a:rPr lang="it-IT" dirty="0"/>
              <a:t>;</a:t>
            </a:r>
            <a:r>
              <a:rPr lang="es-VE" dirty="0"/>
              <a:t> //</a:t>
            </a:r>
            <a:r>
              <a:rPr lang="es-MX" dirty="0" smtClean="0"/>
              <a:t> </a:t>
            </a:r>
            <a:r>
              <a:rPr lang="es-VE" dirty="0" smtClean="0"/>
              <a:t> </a:t>
            </a:r>
            <a:r>
              <a:rPr lang="es-VE" dirty="0"/>
              <a:t>no es </a:t>
            </a:r>
            <a:r>
              <a:rPr lang="es-VE" dirty="0" smtClean="0"/>
              <a:t>primo </a:t>
            </a:r>
            <a:r>
              <a:rPr lang="es-MX" dirty="0" smtClean="0"/>
              <a:t>(ya </a:t>
            </a:r>
            <a:r>
              <a:rPr lang="es-MX" dirty="0"/>
              <a:t>que se puede dividir por 2).</a:t>
            </a:r>
          </a:p>
          <a:p>
            <a:r>
              <a:rPr lang="es-MX" dirty="0" smtClean="0"/>
              <a:t>De lo contrario</a:t>
            </a:r>
          </a:p>
          <a:p>
            <a:r>
              <a:rPr lang="es-MX" dirty="0"/>
              <a:t> </a:t>
            </a:r>
            <a:r>
              <a:rPr lang="es-MX" dirty="0" smtClean="0"/>
              <a:t>    </a:t>
            </a:r>
            <a:r>
              <a:rPr lang="es-VE" sz="1600" dirty="0" smtClean="0"/>
              <a:t>//</a:t>
            </a:r>
            <a:r>
              <a:rPr lang="es-MX" sz="1600" dirty="0" smtClean="0"/>
              <a:t> Para </a:t>
            </a:r>
            <a:r>
              <a:rPr lang="es-MX" sz="1600" dirty="0"/>
              <a:t>los números </a:t>
            </a:r>
            <a:r>
              <a:rPr lang="es-MX" sz="1600" dirty="0" smtClean="0"/>
              <a:t>impares, se verifica </a:t>
            </a:r>
            <a:r>
              <a:rPr lang="es-MX" sz="1600" dirty="0"/>
              <a:t>si el número tiene algún divisor entre 3 y </a:t>
            </a:r>
            <a:r>
              <a:rPr lang="es-MX" sz="1600" dirty="0" smtClean="0"/>
              <a:t>n </a:t>
            </a:r>
            <a:r>
              <a:rPr lang="es-MX" sz="1600" dirty="0"/>
              <a:t>/ 2 </a:t>
            </a:r>
          </a:p>
          <a:p>
            <a:r>
              <a:rPr lang="es-MX" dirty="0" smtClean="0"/>
              <a:t>     </a:t>
            </a:r>
            <a:r>
              <a:rPr lang="es-MX" dirty="0"/>
              <a:t> </a:t>
            </a:r>
            <a:r>
              <a:rPr lang="es-VE" dirty="0"/>
              <a:t>//</a:t>
            </a:r>
            <a:r>
              <a:rPr lang="es-MX" dirty="0"/>
              <a:t> </a:t>
            </a:r>
            <a:r>
              <a:rPr lang="es-VE" dirty="0" smtClean="0"/>
              <a:t>Para(</a:t>
            </a:r>
            <a:r>
              <a:rPr lang="es-VE" dirty="0" err="1" smtClean="0"/>
              <a:t>indice</a:t>
            </a:r>
            <a:r>
              <a:rPr lang="es-VE" dirty="0" smtClean="0"/>
              <a:t> </a:t>
            </a:r>
            <a:r>
              <a:rPr lang="es-VE" dirty="0"/>
              <a:t>= </a:t>
            </a:r>
            <a:r>
              <a:rPr lang="es-VE" dirty="0" smtClean="0"/>
              <a:t>3; </a:t>
            </a:r>
            <a:r>
              <a:rPr lang="es-VE" dirty="0" err="1"/>
              <a:t>indice</a:t>
            </a:r>
            <a:r>
              <a:rPr lang="es-VE" dirty="0"/>
              <a:t> &lt; </a:t>
            </a:r>
            <a:r>
              <a:rPr lang="es-VE" dirty="0" err="1" smtClean="0"/>
              <a:t>sqrt</a:t>
            </a:r>
            <a:r>
              <a:rPr lang="es-VE" dirty="0" smtClean="0"/>
              <a:t>(n); </a:t>
            </a:r>
            <a:r>
              <a:rPr lang="es-VE" dirty="0" err="1"/>
              <a:t>indice</a:t>
            </a:r>
            <a:r>
              <a:rPr lang="es-VE" dirty="0" smtClean="0"/>
              <a:t>++)</a:t>
            </a:r>
            <a:r>
              <a:rPr lang="es-MX" dirty="0"/>
              <a:t> </a:t>
            </a:r>
            <a:r>
              <a:rPr lang="es-VE" dirty="0"/>
              <a:t>//</a:t>
            </a:r>
            <a:r>
              <a:rPr lang="es-MX" dirty="0"/>
              <a:t> </a:t>
            </a:r>
            <a:r>
              <a:rPr lang="es-MX" dirty="0" smtClean="0"/>
              <a:t> mas eficiente</a:t>
            </a:r>
            <a:endParaRPr lang="es-VE" dirty="0" smtClean="0"/>
          </a:p>
          <a:p>
            <a:r>
              <a:rPr lang="es-VE" dirty="0" smtClean="0"/>
              <a:t>     Para(</a:t>
            </a:r>
            <a:r>
              <a:rPr lang="es-VE" dirty="0" err="1" smtClean="0"/>
              <a:t>indice</a:t>
            </a:r>
            <a:r>
              <a:rPr lang="es-VE" dirty="0" smtClean="0"/>
              <a:t> </a:t>
            </a:r>
            <a:r>
              <a:rPr lang="es-VE" dirty="0"/>
              <a:t>= 3; </a:t>
            </a:r>
            <a:r>
              <a:rPr lang="es-VE" dirty="0" err="1"/>
              <a:t>indice</a:t>
            </a:r>
            <a:r>
              <a:rPr lang="es-VE" dirty="0"/>
              <a:t> &lt; n / 2; </a:t>
            </a:r>
            <a:r>
              <a:rPr lang="es-VE" dirty="0" err="1"/>
              <a:t>indice</a:t>
            </a:r>
            <a:r>
              <a:rPr lang="es-VE" dirty="0"/>
              <a:t>++)</a:t>
            </a:r>
            <a:endParaRPr lang="es-MX" dirty="0"/>
          </a:p>
          <a:p>
            <a:r>
              <a:rPr lang="it-IT" dirty="0" smtClean="0"/>
              <a:t>           si (n </a:t>
            </a:r>
            <a:r>
              <a:rPr lang="it-IT" dirty="0"/>
              <a:t>% indice == 0)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</a:t>
            </a:r>
            <a:r>
              <a:rPr lang="es-MX" dirty="0" smtClean="0"/>
              <a:t>primo </a:t>
            </a:r>
            <a:r>
              <a:rPr lang="es-VE" dirty="0"/>
              <a:t>= 1 </a:t>
            </a:r>
            <a:r>
              <a:rPr lang="it-IT" dirty="0"/>
              <a:t>;  </a:t>
            </a:r>
            <a:r>
              <a:rPr lang="es-VE" dirty="0"/>
              <a:t>// </a:t>
            </a:r>
            <a:r>
              <a:rPr lang="it-IT" dirty="0" smtClean="0"/>
              <a:t>no es primo;</a:t>
            </a:r>
            <a:endParaRPr lang="it-IT" dirty="0"/>
          </a:p>
          <a:p>
            <a:r>
              <a:rPr lang="it-IT" dirty="0"/>
              <a:t>            </a:t>
            </a:r>
            <a:r>
              <a:rPr lang="it-IT" dirty="0" smtClean="0"/>
              <a:t>finsi    </a:t>
            </a:r>
            <a:endParaRPr lang="es-MX" dirty="0" smtClean="0"/>
          </a:p>
          <a:p>
            <a:r>
              <a:rPr lang="es-MX" dirty="0" smtClean="0"/>
              <a:t>      </a:t>
            </a:r>
            <a:r>
              <a:rPr lang="es-MX" dirty="0" err="1" smtClean="0"/>
              <a:t>finpara</a:t>
            </a:r>
            <a:endParaRPr lang="es-MX" dirty="0" smtClean="0"/>
          </a:p>
          <a:p>
            <a:r>
              <a:rPr lang="es-MX" dirty="0" err="1" smtClean="0"/>
              <a:t>finSi</a:t>
            </a:r>
            <a:r>
              <a:rPr lang="es-MX" dirty="0" smtClean="0"/>
              <a:t>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523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335" y="1102606"/>
            <a:ext cx="7955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determino si un número es primo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23120" y="184124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000" dirty="0"/>
              <a:t>#</a:t>
            </a:r>
            <a:r>
              <a:rPr lang="es-VE" sz="1000" dirty="0" err="1"/>
              <a:t>include</a:t>
            </a:r>
            <a:r>
              <a:rPr lang="es-VE" sz="1000" dirty="0"/>
              <a:t> &lt;</a:t>
            </a:r>
            <a:r>
              <a:rPr lang="es-VE" sz="1000" dirty="0" err="1"/>
              <a:t>stdio.h</a:t>
            </a:r>
            <a:r>
              <a:rPr lang="es-VE" sz="1000" dirty="0"/>
              <a:t>&gt;</a:t>
            </a:r>
          </a:p>
          <a:p>
            <a:endParaRPr lang="es-VE" sz="1000" dirty="0"/>
          </a:p>
          <a:p>
            <a:r>
              <a:rPr lang="es-VE" sz="1000" dirty="0" err="1"/>
              <a:t>int</a:t>
            </a:r>
            <a:r>
              <a:rPr lang="es-VE" sz="1000" dirty="0"/>
              <a:t> </a:t>
            </a:r>
            <a:r>
              <a:rPr lang="es-VE" sz="1000" dirty="0" err="1"/>
              <a:t>main</a:t>
            </a:r>
            <a:r>
              <a:rPr lang="es-VE" sz="1000" dirty="0"/>
              <a:t>() {</a:t>
            </a:r>
          </a:p>
          <a:p>
            <a:r>
              <a:rPr lang="es-VE" sz="1000" dirty="0"/>
              <a:t>    </a:t>
            </a:r>
            <a:r>
              <a:rPr lang="es-VE" sz="1000" dirty="0" err="1"/>
              <a:t>int</a:t>
            </a:r>
            <a:r>
              <a:rPr lang="es-VE" sz="1000" dirty="0"/>
              <a:t> numero, primo = 0;  // primo = 0 significa que inicialmente asumimos que es primo</a:t>
            </a:r>
          </a:p>
          <a:p>
            <a:r>
              <a:rPr lang="es-VE" sz="1000" dirty="0"/>
              <a:t>    </a:t>
            </a:r>
            <a:r>
              <a:rPr lang="es-VE" sz="1000" dirty="0" err="1"/>
              <a:t>printf</a:t>
            </a:r>
            <a:r>
              <a:rPr lang="es-VE" sz="1000" dirty="0"/>
              <a:t>("Ingrese un número: ");</a:t>
            </a:r>
          </a:p>
          <a:p>
            <a:r>
              <a:rPr lang="es-VE" sz="1000" dirty="0"/>
              <a:t>    </a:t>
            </a:r>
            <a:r>
              <a:rPr lang="es-VE" sz="1000" dirty="0" err="1"/>
              <a:t>scanf</a:t>
            </a:r>
            <a:r>
              <a:rPr lang="es-VE" sz="1000" dirty="0"/>
              <a:t>("%d", &amp;numero);</a:t>
            </a:r>
          </a:p>
          <a:p>
            <a:endParaRPr lang="es-VE" sz="1000" dirty="0"/>
          </a:p>
          <a:p>
            <a:r>
              <a:rPr lang="es-VE" sz="1000" dirty="0"/>
              <a:t>    </a:t>
            </a:r>
            <a:r>
              <a:rPr lang="es-VE" sz="1000" dirty="0" err="1"/>
              <a:t>if</a:t>
            </a:r>
            <a:r>
              <a:rPr lang="es-VE" sz="1000" dirty="0"/>
              <a:t> (numero &lt; 2) {</a:t>
            </a:r>
          </a:p>
          <a:p>
            <a:r>
              <a:rPr lang="es-VE" sz="1000" dirty="0"/>
              <a:t>        primo = 1;  // no es primo</a:t>
            </a:r>
          </a:p>
          <a:p>
            <a:r>
              <a:rPr lang="es-VE" sz="1000" dirty="0"/>
              <a:t>    } </a:t>
            </a:r>
            <a:r>
              <a:rPr lang="es-VE" sz="1000" dirty="0" err="1"/>
              <a:t>else</a:t>
            </a:r>
            <a:r>
              <a:rPr lang="es-VE" sz="1000" dirty="0"/>
              <a:t> </a:t>
            </a:r>
            <a:r>
              <a:rPr lang="es-VE" sz="1000" dirty="0" err="1"/>
              <a:t>if</a:t>
            </a:r>
            <a:r>
              <a:rPr lang="es-VE" sz="1000" dirty="0"/>
              <a:t> (numero == 2) {</a:t>
            </a:r>
          </a:p>
          <a:p>
            <a:r>
              <a:rPr lang="es-VE" sz="1000" dirty="0"/>
              <a:t>        primo = 0;  // es primo (2 es el único número par primo)</a:t>
            </a:r>
          </a:p>
          <a:p>
            <a:r>
              <a:rPr lang="es-VE" sz="1000" dirty="0"/>
              <a:t>    } </a:t>
            </a:r>
            <a:r>
              <a:rPr lang="es-VE" sz="1000" dirty="0" err="1"/>
              <a:t>else</a:t>
            </a:r>
            <a:r>
              <a:rPr lang="es-VE" sz="1000" dirty="0"/>
              <a:t> </a:t>
            </a:r>
            <a:r>
              <a:rPr lang="es-VE" sz="1000" dirty="0" err="1"/>
              <a:t>if</a:t>
            </a:r>
            <a:r>
              <a:rPr lang="es-VE" sz="1000" dirty="0"/>
              <a:t> (numero % 2 == 0) {</a:t>
            </a:r>
          </a:p>
          <a:p>
            <a:r>
              <a:rPr lang="es-VE" sz="1000" dirty="0"/>
              <a:t>        primo = 1;  // no es primo (es divisible por 2)</a:t>
            </a:r>
          </a:p>
          <a:p>
            <a:r>
              <a:rPr lang="es-VE" sz="1000" dirty="0"/>
              <a:t>    } </a:t>
            </a:r>
            <a:r>
              <a:rPr lang="es-VE" sz="1000" dirty="0" err="1"/>
              <a:t>else</a:t>
            </a:r>
            <a:r>
              <a:rPr lang="es-VE" sz="1000" dirty="0"/>
              <a:t> {</a:t>
            </a:r>
          </a:p>
          <a:p>
            <a:r>
              <a:rPr lang="es-VE" sz="1000" dirty="0"/>
              <a:t>        // Para los números impares, se verifica si el número tiene algún divisor entre 3 y n / 2</a:t>
            </a:r>
          </a:p>
          <a:p>
            <a:r>
              <a:rPr lang="es-VE" sz="1000" dirty="0"/>
              <a:t>        </a:t>
            </a:r>
            <a:r>
              <a:rPr lang="es-VE" sz="1000" dirty="0" err="1"/>
              <a:t>for</a:t>
            </a:r>
            <a:r>
              <a:rPr lang="es-VE" sz="1000" dirty="0"/>
              <a:t> (</a:t>
            </a:r>
            <a:r>
              <a:rPr lang="es-VE" sz="1000" dirty="0" err="1"/>
              <a:t>int</a:t>
            </a:r>
            <a:r>
              <a:rPr lang="es-VE" sz="1000" dirty="0"/>
              <a:t> </a:t>
            </a:r>
            <a:r>
              <a:rPr lang="es-VE" sz="1000" dirty="0" err="1"/>
              <a:t>indice</a:t>
            </a:r>
            <a:r>
              <a:rPr lang="es-VE" sz="1000" dirty="0"/>
              <a:t> = 3; </a:t>
            </a:r>
            <a:r>
              <a:rPr lang="es-VE" sz="1000" dirty="0" err="1"/>
              <a:t>indice</a:t>
            </a:r>
            <a:r>
              <a:rPr lang="es-VE" sz="1000" dirty="0"/>
              <a:t> &lt;= numero / 2; </a:t>
            </a:r>
            <a:r>
              <a:rPr lang="es-VE" sz="1000" dirty="0" err="1"/>
              <a:t>indice</a:t>
            </a:r>
            <a:r>
              <a:rPr lang="es-VE" sz="1000" dirty="0"/>
              <a:t>++) {</a:t>
            </a:r>
          </a:p>
          <a:p>
            <a:r>
              <a:rPr lang="es-VE" sz="1000" dirty="0"/>
              <a:t>            </a:t>
            </a:r>
            <a:r>
              <a:rPr lang="es-VE" sz="1000" dirty="0" err="1"/>
              <a:t>if</a:t>
            </a:r>
            <a:r>
              <a:rPr lang="es-VE" sz="1000" dirty="0"/>
              <a:t> (numero % </a:t>
            </a:r>
            <a:r>
              <a:rPr lang="es-VE" sz="1000" dirty="0" err="1"/>
              <a:t>indice</a:t>
            </a:r>
            <a:r>
              <a:rPr lang="es-VE" sz="1000" dirty="0"/>
              <a:t> == 0) {</a:t>
            </a:r>
          </a:p>
          <a:p>
            <a:r>
              <a:rPr lang="es-VE" sz="1000" dirty="0"/>
              <a:t>                primo = 1;  // no es primo</a:t>
            </a:r>
          </a:p>
          <a:p>
            <a:r>
              <a:rPr lang="es-VE" sz="1000" dirty="0"/>
              <a:t>                break;      // no necesitamos seguir verificando más</a:t>
            </a:r>
          </a:p>
          <a:p>
            <a:r>
              <a:rPr lang="es-VE" sz="1000" dirty="0"/>
              <a:t>            }</a:t>
            </a:r>
          </a:p>
          <a:p>
            <a:r>
              <a:rPr lang="es-VE" sz="1000" dirty="0"/>
              <a:t>        }</a:t>
            </a:r>
          </a:p>
          <a:p>
            <a:r>
              <a:rPr lang="es-VE" sz="1000" dirty="0"/>
              <a:t>    }</a:t>
            </a:r>
          </a:p>
          <a:p>
            <a:endParaRPr lang="es-VE" sz="1000" dirty="0"/>
          </a:p>
          <a:p>
            <a:r>
              <a:rPr lang="es-VE" sz="1000" dirty="0"/>
              <a:t>    </a:t>
            </a:r>
            <a:r>
              <a:rPr lang="es-VE" sz="1000" dirty="0" err="1"/>
              <a:t>if</a:t>
            </a:r>
            <a:r>
              <a:rPr lang="es-VE" sz="1000" dirty="0"/>
              <a:t> (primo == 0) {</a:t>
            </a:r>
          </a:p>
          <a:p>
            <a:r>
              <a:rPr lang="es-VE" sz="1000" dirty="0"/>
              <a:t>        </a:t>
            </a:r>
            <a:r>
              <a:rPr lang="es-VE" sz="1000" dirty="0" err="1"/>
              <a:t>printf</a:t>
            </a:r>
            <a:r>
              <a:rPr lang="es-VE" sz="1000" dirty="0"/>
              <a:t>("%d es un número primo\n", numero);</a:t>
            </a:r>
          </a:p>
          <a:p>
            <a:r>
              <a:rPr lang="es-VE" sz="1000" dirty="0"/>
              <a:t>    } </a:t>
            </a:r>
            <a:r>
              <a:rPr lang="es-VE" sz="1000" dirty="0" err="1"/>
              <a:t>else</a:t>
            </a:r>
            <a:r>
              <a:rPr lang="es-VE" sz="1000" dirty="0"/>
              <a:t> {</a:t>
            </a:r>
          </a:p>
          <a:p>
            <a:r>
              <a:rPr lang="es-VE" sz="1000" dirty="0"/>
              <a:t>        </a:t>
            </a:r>
            <a:r>
              <a:rPr lang="es-VE" sz="1000" dirty="0" err="1"/>
              <a:t>printf</a:t>
            </a:r>
            <a:r>
              <a:rPr lang="es-VE" sz="1000" dirty="0"/>
              <a:t>("%d no es un número primo\n", numero);</a:t>
            </a:r>
          </a:p>
          <a:p>
            <a:r>
              <a:rPr lang="es-VE" sz="1000" dirty="0"/>
              <a:t>    }</a:t>
            </a:r>
          </a:p>
          <a:p>
            <a:endParaRPr lang="es-VE" sz="1000" dirty="0"/>
          </a:p>
          <a:p>
            <a:r>
              <a:rPr lang="es-VE" sz="1000" dirty="0"/>
              <a:t>    </a:t>
            </a:r>
            <a:r>
              <a:rPr lang="es-VE" sz="1000" dirty="0" err="1"/>
              <a:t>return</a:t>
            </a:r>
            <a:r>
              <a:rPr lang="es-VE" sz="1000" dirty="0"/>
              <a:t> 0;</a:t>
            </a:r>
          </a:p>
          <a:p>
            <a:r>
              <a:rPr lang="es-VE" sz="1000" dirty="0"/>
              <a:t>}</a:t>
            </a:r>
          </a:p>
          <a:p>
            <a:endParaRPr lang="es-VE" sz="1000" dirty="0"/>
          </a:p>
        </p:txBody>
      </p:sp>
    </p:spTree>
    <p:extLst>
      <p:ext uri="{BB962C8B-B14F-4D97-AF65-F5344CB8AC3E}">
        <p14:creationId xmlns:p14="http://schemas.microsoft.com/office/powerpoint/2010/main" val="40906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73893" y="328498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>
              <a:spcBef>
                <a:spcPts val="100"/>
              </a:spcBef>
            </a:pPr>
            <a:r>
              <a:rPr lang="es-VE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QUÉ SON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NARCISOS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75656" y="1228389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>
              <a:spcBef>
                <a:spcPts val="100"/>
              </a:spcBef>
            </a:pPr>
            <a:r>
              <a:rPr lang="es-VE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QUÉ SON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NARCISOS</a:t>
            </a:r>
            <a:r>
              <a:rPr lang="es-V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V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2132856"/>
            <a:ext cx="7992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Un número </a:t>
            </a:r>
            <a:r>
              <a:rPr lang="es-MX" sz="2000" dirty="0" smtClean="0">
                <a:solidFill>
                  <a:srgbClr val="FF0000"/>
                </a:solidFill>
              </a:rPr>
              <a:t>Narciso</a:t>
            </a:r>
            <a:r>
              <a:rPr lang="es-MX" dirty="0" smtClean="0"/>
              <a:t>, </a:t>
            </a:r>
            <a:r>
              <a:rPr lang="es-MX" dirty="0"/>
              <a:t>es aquel que es igual a la suma de cada uno de sus dígitos elevados a la “n” potencia (donde “n” es el número de cifras del número).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Por </a:t>
            </a:r>
            <a:r>
              <a:rPr lang="es-MX" dirty="0"/>
              <a:t>ejemplo, el 153 es un número narcisista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sz="2000" dirty="0" smtClean="0"/>
              <a:t>puesto </a:t>
            </a:r>
            <a:r>
              <a:rPr lang="es-MX" sz="2000" dirty="0"/>
              <a:t>que </a:t>
            </a:r>
            <a:r>
              <a:rPr lang="es-MX" sz="2000" dirty="0" smtClean="0"/>
              <a:t>1</a:t>
            </a:r>
            <a:r>
              <a:rPr lang="es-VE" sz="2000" dirty="0" smtClean="0"/>
              <a:t>^</a:t>
            </a:r>
            <a:r>
              <a:rPr lang="es-MX" sz="2000" dirty="0" smtClean="0"/>
              <a:t>3 </a:t>
            </a:r>
            <a:r>
              <a:rPr lang="es-MX" sz="2000" dirty="0"/>
              <a:t>+ </a:t>
            </a:r>
            <a:r>
              <a:rPr lang="es-MX" sz="2000" dirty="0" smtClean="0"/>
              <a:t>5</a:t>
            </a:r>
            <a:r>
              <a:rPr lang="es-VE" sz="2000" dirty="0" smtClean="0"/>
              <a:t>^</a:t>
            </a:r>
            <a:r>
              <a:rPr lang="es-MX" sz="2000" dirty="0" smtClean="0"/>
              <a:t>3 </a:t>
            </a:r>
            <a:r>
              <a:rPr lang="es-MX" sz="2000" dirty="0"/>
              <a:t>+ </a:t>
            </a:r>
            <a:r>
              <a:rPr lang="es-MX" sz="2000" dirty="0" smtClean="0"/>
              <a:t>3</a:t>
            </a:r>
            <a:r>
              <a:rPr lang="es-VE" sz="2000" dirty="0" smtClean="0"/>
              <a:t>^</a:t>
            </a:r>
            <a:r>
              <a:rPr lang="es-MX" sz="2000" dirty="0" smtClean="0"/>
              <a:t>3 </a:t>
            </a:r>
            <a:r>
              <a:rPr lang="es-MX" sz="2000" dirty="0"/>
              <a:t>= </a:t>
            </a:r>
            <a:endParaRPr lang="es-MX" sz="2000" dirty="0" smtClean="0"/>
          </a:p>
          <a:p>
            <a:pPr algn="just"/>
            <a:r>
              <a:rPr lang="es-MX" sz="2000" dirty="0"/>
              <a:t> </a:t>
            </a:r>
            <a:r>
              <a:rPr lang="es-MX" sz="2000" dirty="0" smtClean="0"/>
              <a:t>                      1   + </a:t>
            </a:r>
            <a:r>
              <a:rPr lang="es-MX" sz="2000" dirty="0"/>
              <a:t>125 + 27 = </a:t>
            </a:r>
            <a:endParaRPr lang="es-MX" sz="2000" dirty="0" smtClean="0"/>
          </a:p>
          <a:p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                             153.</a:t>
            </a:r>
            <a:endParaRPr lang="es-MX" sz="2000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39792" y="4638592"/>
            <a:ext cx="4689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600" b="1" dirty="0">
                <a:solidFill>
                  <a:srgbClr val="FF0000"/>
                </a:solidFill>
              </a:rPr>
              <a:t>Determinar la cantidad de dígitos de la Cifra</a:t>
            </a:r>
            <a:r>
              <a:rPr lang="es-ES" sz="16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b="1" dirty="0">
                <a:solidFill>
                  <a:srgbClr val="0070C0"/>
                </a:solidFill>
              </a:rPr>
              <a:t>Hay que elevar cada digito de la cifra a la cantidad determinada en el paso </a:t>
            </a:r>
            <a:r>
              <a:rPr lang="es-ES" sz="1600" b="1" dirty="0" smtClean="0">
                <a:solidFill>
                  <a:srgbClr val="0070C0"/>
                </a:solidFill>
              </a:rPr>
              <a:t>1.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b="1" dirty="0">
                <a:solidFill>
                  <a:srgbClr val="00B050"/>
                </a:solidFill>
              </a:rPr>
              <a:t>Revisar si numero es igual a la </a:t>
            </a:r>
            <a:r>
              <a:rPr lang="es-ES" sz="1600" b="1" dirty="0" smtClean="0">
                <a:solidFill>
                  <a:srgbClr val="00B050"/>
                </a:solidFill>
              </a:rPr>
              <a:t>suma. </a:t>
            </a:r>
            <a:endParaRPr lang="es-VE" sz="1600" b="1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VE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076056" y="3992261"/>
            <a:ext cx="279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HAY QUE HACER</a:t>
            </a:r>
            <a:r>
              <a:rPr lang="es-V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s-V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1629</Words>
  <Application>Microsoft Office PowerPoint</Application>
  <PresentationFormat>Presentación en pantalla (4:3)</PresentationFormat>
  <Paragraphs>272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Berlin Sans FB</vt:lpstr>
      <vt:lpstr>Broadway</vt:lpstr>
      <vt:lpstr>Calibri</vt:lpstr>
      <vt:lpstr>Carlito</vt:lpstr>
      <vt:lpstr>Georgia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EQUIPO11</dc:creator>
  <cp:lastModifiedBy>Admin</cp:lastModifiedBy>
  <cp:revision>357</cp:revision>
  <dcterms:created xsi:type="dcterms:W3CDTF">2021-12-03T15:37:06Z</dcterms:created>
  <dcterms:modified xsi:type="dcterms:W3CDTF">2024-11-24T21:01:16Z</dcterms:modified>
</cp:coreProperties>
</file>