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7" r:id="rId2"/>
    <p:sldId id="258" r:id="rId3"/>
    <p:sldId id="259" r:id="rId4"/>
    <p:sldId id="260" r:id="rId5"/>
    <p:sldId id="261" r:id="rId6"/>
    <p:sldId id="262" r:id="rId7"/>
    <p:sldId id="270" r:id="rId8"/>
    <p:sldId id="263" r:id="rId9"/>
    <p:sldId id="264" r:id="rId10"/>
    <p:sldId id="265" r:id="rId11"/>
    <p:sldId id="266" r:id="rId12"/>
    <p:sldId id="267" r:id="rId13"/>
    <p:sldId id="268" r:id="rId14"/>
    <p:sldId id="282" r:id="rId15"/>
    <p:sldId id="283" r:id="rId16"/>
    <p:sldId id="281" r:id="rId17"/>
    <p:sldId id="269" r:id="rId18"/>
    <p:sldId id="271" r:id="rId19"/>
    <p:sldId id="276" r:id="rId20"/>
    <p:sldId id="272" r:id="rId21"/>
    <p:sldId id="277" r:id="rId22"/>
    <p:sldId id="273" r:id="rId23"/>
    <p:sldId id="278" r:id="rId24"/>
    <p:sldId id="274" r:id="rId25"/>
    <p:sldId id="279" r:id="rId26"/>
    <p:sldId id="275" r:id="rId27"/>
    <p:sldId id="280" r:id="rId28"/>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66"/>
    <a:srgbClr val="00FFFF"/>
    <a:srgbClr val="009900"/>
    <a:srgbClr val="CC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2" d="100"/>
          <a:sy n="72" d="100"/>
        </p:scale>
        <p:origin x="130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8669" name="Rectangle 2"/>
          <p:cNvSpPr>
            <a:spLocks noGrp="1" noChangeArrowheads="1"/>
          </p:cNvSpPr>
          <p:nvPr>
            <p:ph type="hdr" sz="quarter"/>
          </p:nvPr>
        </p:nvSpPr>
        <p:spPr bwMode="auto">
          <a:xfrm>
            <a:off x="2" y="1"/>
            <a:ext cx="3076575" cy="512763"/>
          </a:xfrm>
          <a:prstGeom prst="rect">
            <a:avLst/>
          </a:prstGeom>
          <a:noFill/>
          <a:ln w="9525">
            <a:noFill/>
            <a:miter lim="800000"/>
            <a:headEnd/>
            <a:tailEnd/>
          </a:ln>
          <a:effectLst/>
        </p:spPr>
        <p:txBody>
          <a:bodyPr vert="horz" wrap="square" lIns="91492" tIns="45745" rIns="91492" bIns="45745" numCol="1" anchor="t" anchorCtr="0" compatLnSpc="1">
            <a:prstTxWarp prst="textNoShape">
              <a:avLst/>
            </a:prstTxWarp>
          </a:bodyPr>
          <a:lstStyle>
            <a:lvl1pPr algn="l">
              <a:defRPr sz="1100"/>
            </a:lvl1pPr>
          </a:lstStyle>
          <a:p>
            <a:endParaRPr lang="en-US" dirty="0"/>
          </a:p>
        </p:txBody>
      </p:sp>
      <p:sp>
        <p:nvSpPr>
          <p:cNvPr id="1048670" name="Rectangle 3"/>
          <p:cNvSpPr>
            <a:spLocks noGrp="1" noChangeArrowheads="1"/>
          </p:cNvSpPr>
          <p:nvPr>
            <p:ph type="dt" idx="1"/>
          </p:nvPr>
        </p:nvSpPr>
        <p:spPr bwMode="auto">
          <a:xfrm>
            <a:off x="4021139" y="1"/>
            <a:ext cx="3076575" cy="512763"/>
          </a:xfrm>
          <a:prstGeom prst="rect">
            <a:avLst/>
          </a:prstGeom>
          <a:noFill/>
          <a:ln w="9525">
            <a:noFill/>
            <a:miter lim="800000"/>
            <a:headEnd/>
            <a:tailEnd/>
          </a:ln>
          <a:effectLst/>
        </p:spPr>
        <p:txBody>
          <a:bodyPr vert="horz" wrap="square" lIns="91492" tIns="45745" rIns="91492" bIns="45745" numCol="1" anchor="t" anchorCtr="0" compatLnSpc="1">
            <a:prstTxWarp prst="textNoShape">
              <a:avLst/>
            </a:prstTxWarp>
          </a:bodyPr>
          <a:lstStyle>
            <a:lvl1pPr algn="r">
              <a:defRPr sz="1100"/>
            </a:lvl1pPr>
          </a:lstStyle>
          <a:p>
            <a:endParaRPr lang="en-US" dirty="0"/>
          </a:p>
        </p:txBody>
      </p:sp>
      <p:sp>
        <p:nvSpPr>
          <p:cNvPr id="1048671" name="Rectangle 4"/>
          <p:cNvSpPr>
            <a:spLocks noGrp="1" noRot="1" noChangeAspect="1" noChangeArrowheads="1" noTextEdit="1"/>
          </p:cNvSpPr>
          <p:nvPr>
            <p:ph type="sldImg" idx="2"/>
          </p:nvPr>
        </p:nvSpPr>
        <p:spPr bwMode="auto">
          <a:xfrm>
            <a:off x="990600" y="766763"/>
            <a:ext cx="5118100" cy="3838575"/>
          </a:xfrm>
          <a:prstGeom prst="rect">
            <a:avLst/>
          </a:prstGeom>
          <a:noFill/>
          <a:ln w="9525">
            <a:solidFill>
              <a:srgbClr val="000000"/>
            </a:solidFill>
            <a:miter lim="800000"/>
            <a:headEnd/>
            <a:tailEnd/>
          </a:ln>
          <a:effectLst/>
        </p:spPr>
      </p:sp>
      <p:sp>
        <p:nvSpPr>
          <p:cNvPr id="1048672" name="Rectangle 5"/>
          <p:cNvSpPr>
            <a:spLocks noGrp="1" noChangeArrowheads="1"/>
          </p:cNvSpPr>
          <p:nvPr>
            <p:ph type="body" sz="quarter" idx="3"/>
          </p:nvPr>
        </p:nvSpPr>
        <p:spPr bwMode="auto">
          <a:xfrm>
            <a:off x="709614" y="4862514"/>
            <a:ext cx="5680075" cy="4605337"/>
          </a:xfrm>
          <a:prstGeom prst="rect">
            <a:avLst/>
          </a:prstGeom>
          <a:noFill/>
          <a:ln w="9525">
            <a:noFill/>
            <a:miter lim="800000"/>
            <a:headEnd/>
            <a:tailEnd/>
          </a:ln>
          <a:effectLst/>
        </p:spPr>
        <p:txBody>
          <a:bodyPr vert="horz" wrap="square" lIns="91492" tIns="45745" rIns="91492" bIns="45745"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48673" name="Rectangle 6"/>
          <p:cNvSpPr>
            <a:spLocks noGrp="1" noChangeArrowheads="1"/>
          </p:cNvSpPr>
          <p:nvPr>
            <p:ph type="ftr" sz="quarter" idx="4"/>
          </p:nvPr>
        </p:nvSpPr>
        <p:spPr bwMode="auto">
          <a:xfrm>
            <a:off x="2" y="9720264"/>
            <a:ext cx="3076575" cy="512762"/>
          </a:xfrm>
          <a:prstGeom prst="rect">
            <a:avLst/>
          </a:prstGeom>
          <a:noFill/>
          <a:ln w="9525">
            <a:noFill/>
            <a:miter lim="800000"/>
            <a:headEnd/>
            <a:tailEnd/>
          </a:ln>
          <a:effectLst/>
        </p:spPr>
        <p:txBody>
          <a:bodyPr vert="horz" wrap="square" lIns="91492" tIns="45745" rIns="91492" bIns="45745" numCol="1" anchor="b" anchorCtr="0" compatLnSpc="1">
            <a:prstTxWarp prst="textNoShape">
              <a:avLst/>
            </a:prstTxWarp>
          </a:bodyPr>
          <a:lstStyle>
            <a:lvl1pPr algn="l">
              <a:defRPr sz="1100"/>
            </a:lvl1pPr>
          </a:lstStyle>
          <a:p>
            <a:endParaRPr lang="en-US" dirty="0"/>
          </a:p>
        </p:txBody>
      </p:sp>
      <p:sp>
        <p:nvSpPr>
          <p:cNvPr id="1048674" name="Rectangle 7"/>
          <p:cNvSpPr>
            <a:spLocks noGrp="1" noChangeArrowheads="1"/>
          </p:cNvSpPr>
          <p:nvPr>
            <p:ph type="sldNum" sz="quarter" idx="5"/>
          </p:nvPr>
        </p:nvSpPr>
        <p:spPr bwMode="auto">
          <a:xfrm>
            <a:off x="4021139" y="9720264"/>
            <a:ext cx="3076575" cy="512762"/>
          </a:xfrm>
          <a:prstGeom prst="rect">
            <a:avLst/>
          </a:prstGeom>
          <a:noFill/>
          <a:ln w="9525">
            <a:noFill/>
            <a:miter lim="800000"/>
            <a:headEnd/>
            <a:tailEnd/>
          </a:ln>
          <a:effectLst/>
        </p:spPr>
        <p:txBody>
          <a:bodyPr vert="horz" wrap="square" lIns="91492" tIns="45745" rIns="91492" bIns="45745" numCol="1" anchor="b" anchorCtr="0" compatLnSpc="1">
            <a:prstTxWarp prst="textNoShape">
              <a:avLst/>
            </a:prstTxWarp>
          </a:bodyPr>
          <a:lstStyle>
            <a:lvl1pPr algn="r">
              <a:defRPr sz="1100"/>
            </a:lvl1pPr>
          </a:lstStyle>
          <a:p>
            <a:fld id="{A9A0EA98-5831-4853-B862-C702E6EB345C}" type="slidenum">
              <a:rPr lang="en-US"/>
              <a:t>‹Nº›</a:t>
            </a:fld>
            <a:endParaRPr lang="en-US" dirty="0"/>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48581" name="Title 1"/>
          <p:cNvSpPr>
            <a:spLocks noGrp="1"/>
          </p:cNvSpPr>
          <p:nvPr>
            <p:ph type="ctrTitle"/>
          </p:nvPr>
        </p:nvSpPr>
        <p:spPr>
          <a:xfrm>
            <a:off x="685800" y="1122363"/>
            <a:ext cx="7772400" cy="2387600"/>
          </a:xfrm>
        </p:spPr>
        <p:txBody>
          <a:bodyPr anchor="b"/>
          <a:lstStyle>
            <a:lvl1pPr algn="ctr">
              <a:defRPr sz="6000"/>
            </a:lvl1pPr>
          </a:lstStyle>
          <a:p>
            <a:r>
              <a:rPr lang="en-US" altLang="zh-CN" smtClean="0"/>
              <a:t>Click to edit Master title style</a:t>
            </a:r>
            <a:endParaRPr lang="en-US" dirty="0"/>
          </a:p>
        </p:txBody>
      </p:sp>
      <p:sp>
        <p:nvSpPr>
          <p:cNvPr id="1048582"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smtClean="0"/>
              <a:t>Click to edit Master subtitle style</a:t>
            </a:r>
            <a:endParaRPr lang="en-US" dirty="0"/>
          </a:p>
        </p:txBody>
      </p:sp>
      <p:sp>
        <p:nvSpPr>
          <p:cNvPr id="1048583" name="Date Placeholder 3"/>
          <p:cNvSpPr>
            <a:spLocks noGrp="1"/>
          </p:cNvSpPr>
          <p:nvPr>
            <p:ph type="dt" sz="half" idx="10"/>
          </p:nvPr>
        </p:nvSpPr>
        <p:spPr/>
        <p:txBody>
          <a:bodyPr/>
          <a:lstStyle/>
          <a:p>
            <a:fld id="{70BC1078-46ED-40F9-8930-935BAD7C2B02}" type="datetimeFigureOut">
              <a:rPr lang="zh-CN" altLang="en-US" smtClean="0"/>
              <a:t>2024/11/7</a:t>
            </a:fld>
            <a:endParaRPr lang="zh-CN" altLang="en-US"/>
          </a:p>
        </p:txBody>
      </p:sp>
      <p:sp>
        <p:nvSpPr>
          <p:cNvPr id="1048584" name="Footer Placeholder 4"/>
          <p:cNvSpPr>
            <a:spLocks noGrp="1"/>
          </p:cNvSpPr>
          <p:nvPr>
            <p:ph type="ftr" sz="quarter" idx="11"/>
          </p:nvPr>
        </p:nvSpPr>
        <p:spPr/>
        <p:txBody>
          <a:bodyPr/>
          <a:lstStyle/>
          <a:p>
            <a:endParaRPr lang="zh-CN" altLang="en-US"/>
          </a:p>
        </p:txBody>
      </p:sp>
      <p:sp>
        <p:nvSpPr>
          <p:cNvPr id="1048585" name="Slide Number Placeholder 5"/>
          <p:cNvSpPr>
            <a:spLocks noGrp="1"/>
          </p:cNvSpPr>
          <p:nvPr>
            <p:ph type="sldNum" sz="quarter" idx="12"/>
          </p:nvPr>
        </p:nvSpPr>
        <p:spPr/>
        <p:txBody>
          <a:bodyPr/>
          <a:lstStyle/>
          <a:p>
            <a:fld id="{D5B52ADC-5BFA-4FBD-BEE2-16096B7F4166}" type="slidenum">
              <a:rPr lang="zh-CN" altLang="en-US" smtClean="0"/>
              <a:t>‹Nº›</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48639" name="Title 1"/>
          <p:cNvSpPr>
            <a:spLocks noGrp="1"/>
          </p:cNvSpPr>
          <p:nvPr>
            <p:ph type="title"/>
          </p:nvPr>
        </p:nvSpPr>
        <p:spPr/>
        <p:txBody>
          <a:bodyPr/>
          <a:lstStyle/>
          <a:p>
            <a:r>
              <a:rPr lang="en-US" altLang="zh-CN" smtClean="0"/>
              <a:t>Click to edit Master title style</a:t>
            </a:r>
            <a:endParaRPr lang="en-US" dirty="0"/>
          </a:p>
        </p:txBody>
      </p:sp>
      <p:sp>
        <p:nvSpPr>
          <p:cNvPr id="1048640" name="Vertical Text Placeholder 2"/>
          <p:cNvSpPr>
            <a:spLocks noGrp="1"/>
          </p:cNvSpPr>
          <p:nvPr>
            <p:ph type="body" orient="vert" idx="1"/>
          </p:nvPr>
        </p:nvSpPr>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1048641" name="Date Placeholder 3"/>
          <p:cNvSpPr>
            <a:spLocks noGrp="1"/>
          </p:cNvSpPr>
          <p:nvPr>
            <p:ph type="dt" sz="half" idx="10"/>
          </p:nvPr>
        </p:nvSpPr>
        <p:spPr/>
        <p:txBody>
          <a:bodyPr/>
          <a:lstStyle/>
          <a:p>
            <a:fld id="{70BC1078-46ED-40F9-8930-935BAD7C2B02}" type="datetimeFigureOut">
              <a:rPr lang="zh-CN" altLang="en-US" smtClean="0"/>
              <a:t>2024/11/7</a:t>
            </a:fld>
            <a:endParaRPr lang="zh-CN" altLang="en-US"/>
          </a:p>
        </p:txBody>
      </p:sp>
      <p:sp>
        <p:nvSpPr>
          <p:cNvPr id="1048642" name="Footer Placeholder 4"/>
          <p:cNvSpPr>
            <a:spLocks noGrp="1"/>
          </p:cNvSpPr>
          <p:nvPr>
            <p:ph type="ftr" sz="quarter" idx="11"/>
          </p:nvPr>
        </p:nvSpPr>
        <p:spPr/>
        <p:txBody>
          <a:bodyPr/>
          <a:lstStyle/>
          <a:p>
            <a:endParaRPr lang="zh-CN" altLang="en-US"/>
          </a:p>
        </p:txBody>
      </p:sp>
      <p:sp>
        <p:nvSpPr>
          <p:cNvPr id="1048643" name="Slide Number Placeholder 5"/>
          <p:cNvSpPr>
            <a:spLocks noGrp="1"/>
          </p:cNvSpPr>
          <p:nvPr>
            <p:ph type="sldNum" sz="quarter" idx="12"/>
          </p:nvPr>
        </p:nvSpPr>
        <p:spPr/>
        <p:txBody>
          <a:bodyPr/>
          <a:lstStyle/>
          <a:p>
            <a:fld id="{D5B52ADC-5BFA-4FBD-BEE2-16096B7F4166}" type="slidenum">
              <a:rPr lang="zh-CN" altLang="en-US" smtClean="0"/>
              <a:t>‹Nº›</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048623" name="Vertical Title 1"/>
          <p:cNvSpPr>
            <a:spLocks noGrp="1"/>
          </p:cNvSpPr>
          <p:nvPr>
            <p:ph type="title" orient="vert"/>
          </p:nvPr>
        </p:nvSpPr>
        <p:spPr>
          <a:xfrm>
            <a:off x="6543675" y="365125"/>
            <a:ext cx="1971675" cy="5811838"/>
          </a:xfrm>
        </p:spPr>
        <p:txBody>
          <a:bodyPr vert="eaVert"/>
          <a:lstStyle/>
          <a:p>
            <a:r>
              <a:rPr lang="en-US" altLang="zh-CN" smtClean="0"/>
              <a:t>Click to edit Master title style</a:t>
            </a:r>
            <a:endParaRPr lang="en-US" dirty="0"/>
          </a:p>
        </p:txBody>
      </p:sp>
      <p:sp>
        <p:nvSpPr>
          <p:cNvPr id="1048624" name="Vertical Text Placeholder 2"/>
          <p:cNvSpPr>
            <a:spLocks noGrp="1"/>
          </p:cNvSpPr>
          <p:nvPr>
            <p:ph type="body" orient="vert" idx="1"/>
          </p:nvPr>
        </p:nvSpPr>
        <p:spPr>
          <a:xfrm>
            <a:off x="628650" y="365125"/>
            <a:ext cx="5800725" cy="5811838"/>
          </a:xfrm>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1048625" name="Date Placeholder 3"/>
          <p:cNvSpPr>
            <a:spLocks noGrp="1"/>
          </p:cNvSpPr>
          <p:nvPr>
            <p:ph type="dt" sz="half" idx="10"/>
          </p:nvPr>
        </p:nvSpPr>
        <p:spPr/>
        <p:txBody>
          <a:bodyPr/>
          <a:lstStyle/>
          <a:p>
            <a:fld id="{70BC1078-46ED-40F9-8930-935BAD7C2B02}" type="datetimeFigureOut">
              <a:rPr lang="zh-CN" altLang="en-US" smtClean="0"/>
              <a:t>2024/11/7</a:t>
            </a:fld>
            <a:endParaRPr lang="zh-CN" altLang="en-US"/>
          </a:p>
        </p:txBody>
      </p:sp>
      <p:sp>
        <p:nvSpPr>
          <p:cNvPr id="1048626" name="Footer Placeholder 4"/>
          <p:cNvSpPr>
            <a:spLocks noGrp="1"/>
          </p:cNvSpPr>
          <p:nvPr>
            <p:ph type="ftr" sz="quarter" idx="11"/>
          </p:nvPr>
        </p:nvSpPr>
        <p:spPr/>
        <p:txBody>
          <a:bodyPr/>
          <a:lstStyle/>
          <a:p>
            <a:endParaRPr lang="zh-CN" altLang="en-US"/>
          </a:p>
        </p:txBody>
      </p:sp>
      <p:sp>
        <p:nvSpPr>
          <p:cNvPr id="1048627" name="Slide Number Placeholder 5"/>
          <p:cNvSpPr>
            <a:spLocks noGrp="1"/>
          </p:cNvSpPr>
          <p:nvPr>
            <p:ph type="sldNum" sz="quarter" idx="12"/>
          </p:nvPr>
        </p:nvSpPr>
        <p:spPr/>
        <p:txBody>
          <a:bodyPr/>
          <a:lstStyle/>
          <a:p>
            <a:fld id="{D5B52ADC-5BFA-4FBD-BEE2-16096B7F4166}" type="slidenum">
              <a:rPr lang="zh-CN" altLang="en-US" smtClean="0"/>
              <a:t>‹Nº›</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48628" name="Title 1"/>
          <p:cNvSpPr>
            <a:spLocks noGrp="1"/>
          </p:cNvSpPr>
          <p:nvPr>
            <p:ph type="title"/>
          </p:nvPr>
        </p:nvSpPr>
        <p:spPr/>
        <p:txBody>
          <a:bodyPr/>
          <a:lstStyle/>
          <a:p>
            <a:r>
              <a:rPr lang="en-US" altLang="zh-CN" smtClean="0"/>
              <a:t>Click to edit Master title style</a:t>
            </a:r>
            <a:endParaRPr lang="en-US" dirty="0"/>
          </a:p>
        </p:txBody>
      </p:sp>
      <p:sp>
        <p:nvSpPr>
          <p:cNvPr id="1048629" name="Content Placeholder 2"/>
          <p:cNvSpPr>
            <a:spLocks noGrp="1"/>
          </p:cNvSpPr>
          <p:nvPr>
            <p:ph idx="1"/>
          </p:nvPr>
        </p:nvSpPr>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1048630" name="Date Placeholder 3"/>
          <p:cNvSpPr>
            <a:spLocks noGrp="1"/>
          </p:cNvSpPr>
          <p:nvPr>
            <p:ph type="dt" sz="half" idx="10"/>
          </p:nvPr>
        </p:nvSpPr>
        <p:spPr/>
        <p:txBody>
          <a:bodyPr/>
          <a:lstStyle/>
          <a:p>
            <a:fld id="{70BC1078-46ED-40F9-8930-935BAD7C2B02}" type="datetimeFigureOut">
              <a:rPr lang="zh-CN" altLang="en-US" smtClean="0"/>
              <a:t>2024/11/7</a:t>
            </a:fld>
            <a:endParaRPr lang="zh-CN" altLang="en-US"/>
          </a:p>
        </p:txBody>
      </p:sp>
      <p:sp>
        <p:nvSpPr>
          <p:cNvPr id="1048631" name="Footer Placeholder 4"/>
          <p:cNvSpPr>
            <a:spLocks noGrp="1"/>
          </p:cNvSpPr>
          <p:nvPr>
            <p:ph type="ftr" sz="quarter" idx="11"/>
          </p:nvPr>
        </p:nvSpPr>
        <p:spPr/>
        <p:txBody>
          <a:bodyPr/>
          <a:lstStyle/>
          <a:p>
            <a:endParaRPr lang="zh-CN" altLang="en-US"/>
          </a:p>
        </p:txBody>
      </p:sp>
      <p:sp>
        <p:nvSpPr>
          <p:cNvPr id="1048632" name="Slide Number Placeholder 5"/>
          <p:cNvSpPr>
            <a:spLocks noGrp="1"/>
          </p:cNvSpPr>
          <p:nvPr>
            <p:ph type="sldNum" sz="quarter" idx="12"/>
          </p:nvPr>
        </p:nvSpPr>
        <p:spPr/>
        <p:txBody>
          <a:bodyPr/>
          <a:lstStyle/>
          <a:p>
            <a:fld id="{D5B52ADC-5BFA-4FBD-BEE2-16096B7F4166}" type="slidenum">
              <a:rPr lang="zh-CN" altLang="en-US" smtClean="0"/>
              <a:t>‹Nº›</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48644" name="Title 1"/>
          <p:cNvSpPr>
            <a:spLocks noGrp="1"/>
          </p:cNvSpPr>
          <p:nvPr>
            <p:ph type="title"/>
          </p:nvPr>
        </p:nvSpPr>
        <p:spPr>
          <a:xfrm>
            <a:off x="623888" y="1709739"/>
            <a:ext cx="7886700" cy="2852737"/>
          </a:xfrm>
        </p:spPr>
        <p:txBody>
          <a:bodyPr anchor="b"/>
          <a:lstStyle>
            <a:lvl1pPr>
              <a:defRPr sz="6000"/>
            </a:lvl1pPr>
          </a:lstStyle>
          <a:p>
            <a:r>
              <a:rPr lang="en-US" altLang="zh-CN" smtClean="0"/>
              <a:t>Click to edit Master title style</a:t>
            </a:r>
            <a:endParaRPr lang="en-US" dirty="0"/>
          </a:p>
        </p:txBody>
      </p:sp>
      <p:sp>
        <p:nvSpPr>
          <p:cNvPr id="1048645"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zh-CN" smtClean="0"/>
              <a:t>Click to edit Master text styles</a:t>
            </a:r>
          </a:p>
        </p:txBody>
      </p:sp>
      <p:sp>
        <p:nvSpPr>
          <p:cNvPr id="1048646" name="Date Placeholder 3"/>
          <p:cNvSpPr>
            <a:spLocks noGrp="1"/>
          </p:cNvSpPr>
          <p:nvPr>
            <p:ph type="dt" sz="half" idx="10"/>
          </p:nvPr>
        </p:nvSpPr>
        <p:spPr/>
        <p:txBody>
          <a:bodyPr/>
          <a:lstStyle/>
          <a:p>
            <a:fld id="{70BC1078-46ED-40F9-8930-935BAD7C2B02}" type="datetimeFigureOut">
              <a:rPr lang="zh-CN" altLang="en-US" smtClean="0"/>
              <a:t>2024/11/7</a:t>
            </a:fld>
            <a:endParaRPr lang="zh-CN" altLang="en-US"/>
          </a:p>
        </p:txBody>
      </p:sp>
      <p:sp>
        <p:nvSpPr>
          <p:cNvPr id="1048647" name="Footer Placeholder 4"/>
          <p:cNvSpPr>
            <a:spLocks noGrp="1"/>
          </p:cNvSpPr>
          <p:nvPr>
            <p:ph type="ftr" sz="quarter" idx="11"/>
          </p:nvPr>
        </p:nvSpPr>
        <p:spPr/>
        <p:txBody>
          <a:bodyPr/>
          <a:lstStyle/>
          <a:p>
            <a:endParaRPr lang="zh-CN" altLang="en-US"/>
          </a:p>
        </p:txBody>
      </p:sp>
      <p:sp>
        <p:nvSpPr>
          <p:cNvPr id="1048648" name="Slide Number Placeholder 5"/>
          <p:cNvSpPr>
            <a:spLocks noGrp="1"/>
          </p:cNvSpPr>
          <p:nvPr>
            <p:ph type="sldNum" sz="quarter" idx="12"/>
          </p:nvPr>
        </p:nvSpPr>
        <p:spPr/>
        <p:txBody>
          <a:bodyPr/>
          <a:lstStyle/>
          <a:p>
            <a:fld id="{D5B52ADC-5BFA-4FBD-BEE2-16096B7F4166}" type="slidenum">
              <a:rPr lang="zh-CN" altLang="en-US" smtClean="0"/>
              <a:t>‹Nº›</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48649" name="Title 1"/>
          <p:cNvSpPr>
            <a:spLocks noGrp="1"/>
          </p:cNvSpPr>
          <p:nvPr>
            <p:ph type="title"/>
          </p:nvPr>
        </p:nvSpPr>
        <p:spPr/>
        <p:txBody>
          <a:bodyPr/>
          <a:lstStyle/>
          <a:p>
            <a:r>
              <a:rPr lang="en-US" altLang="zh-CN" smtClean="0"/>
              <a:t>Click to edit Master title style</a:t>
            </a:r>
            <a:endParaRPr lang="en-US" dirty="0"/>
          </a:p>
        </p:txBody>
      </p:sp>
      <p:sp>
        <p:nvSpPr>
          <p:cNvPr id="1048650" name="Content Placeholder 2"/>
          <p:cNvSpPr>
            <a:spLocks noGrp="1"/>
          </p:cNvSpPr>
          <p:nvPr>
            <p:ph sz="half" idx="1"/>
          </p:nvPr>
        </p:nvSpPr>
        <p:spPr>
          <a:xfrm>
            <a:off x="628650" y="1825625"/>
            <a:ext cx="3886200" cy="4351338"/>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1048651" name="Content Placeholder 3"/>
          <p:cNvSpPr>
            <a:spLocks noGrp="1"/>
          </p:cNvSpPr>
          <p:nvPr>
            <p:ph sz="half" idx="2"/>
          </p:nvPr>
        </p:nvSpPr>
        <p:spPr>
          <a:xfrm>
            <a:off x="4629150" y="1825625"/>
            <a:ext cx="3886200" cy="4351338"/>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1048652" name="Date Placeholder 4"/>
          <p:cNvSpPr>
            <a:spLocks noGrp="1"/>
          </p:cNvSpPr>
          <p:nvPr>
            <p:ph type="dt" sz="half" idx="10"/>
          </p:nvPr>
        </p:nvSpPr>
        <p:spPr/>
        <p:txBody>
          <a:bodyPr/>
          <a:lstStyle/>
          <a:p>
            <a:fld id="{70BC1078-46ED-40F9-8930-935BAD7C2B02}" type="datetimeFigureOut">
              <a:rPr lang="zh-CN" altLang="en-US" smtClean="0"/>
              <a:t>2024/11/7</a:t>
            </a:fld>
            <a:endParaRPr lang="zh-CN" altLang="en-US"/>
          </a:p>
        </p:txBody>
      </p:sp>
      <p:sp>
        <p:nvSpPr>
          <p:cNvPr id="1048653" name="Footer Placeholder 5"/>
          <p:cNvSpPr>
            <a:spLocks noGrp="1"/>
          </p:cNvSpPr>
          <p:nvPr>
            <p:ph type="ftr" sz="quarter" idx="11"/>
          </p:nvPr>
        </p:nvSpPr>
        <p:spPr/>
        <p:txBody>
          <a:bodyPr/>
          <a:lstStyle/>
          <a:p>
            <a:endParaRPr lang="zh-CN" altLang="en-US"/>
          </a:p>
        </p:txBody>
      </p:sp>
      <p:sp>
        <p:nvSpPr>
          <p:cNvPr id="1048654" name="Slide Number Placeholder 6"/>
          <p:cNvSpPr>
            <a:spLocks noGrp="1"/>
          </p:cNvSpPr>
          <p:nvPr>
            <p:ph type="sldNum" sz="quarter" idx="12"/>
          </p:nvPr>
        </p:nvSpPr>
        <p:spPr/>
        <p:txBody>
          <a:bodyPr/>
          <a:lstStyle/>
          <a:p>
            <a:fld id="{D5B52ADC-5BFA-4FBD-BEE2-16096B7F4166}" type="slidenum">
              <a:rPr lang="zh-CN" altLang="en-US" smtClean="0"/>
              <a:t>‹Nº›</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48655" name="Title 1"/>
          <p:cNvSpPr>
            <a:spLocks noGrp="1"/>
          </p:cNvSpPr>
          <p:nvPr>
            <p:ph type="title"/>
          </p:nvPr>
        </p:nvSpPr>
        <p:spPr>
          <a:xfrm>
            <a:off x="629841" y="365126"/>
            <a:ext cx="7886700" cy="1325563"/>
          </a:xfrm>
        </p:spPr>
        <p:txBody>
          <a:bodyPr/>
          <a:lstStyle/>
          <a:p>
            <a:r>
              <a:rPr lang="en-US" altLang="zh-CN" smtClean="0"/>
              <a:t>Click to edit Master title style</a:t>
            </a:r>
            <a:endParaRPr lang="en-US" dirty="0"/>
          </a:p>
        </p:txBody>
      </p:sp>
      <p:sp>
        <p:nvSpPr>
          <p:cNvPr id="1048656"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1048657" name="Content Placeholder 3"/>
          <p:cNvSpPr>
            <a:spLocks noGrp="1"/>
          </p:cNvSpPr>
          <p:nvPr>
            <p:ph sz="half" idx="2"/>
          </p:nvPr>
        </p:nvSpPr>
        <p:spPr>
          <a:xfrm>
            <a:off x="629842" y="2505075"/>
            <a:ext cx="3868340" cy="3684588"/>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1048658"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1048659" name="Content Placeholder 5"/>
          <p:cNvSpPr>
            <a:spLocks noGrp="1"/>
          </p:cNvSpPr>
          <p:nvPr>
            <p:ph sz="quarter" idx="4"/>
          </p:nvPr>
        </p:nvSpPr>
        <p:spPr>
          <a:xfrm>
            <a:off x="4629150" y="2505075"/>
            <a:ext cx="3887391" cy="3684588"/>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1048660" name="Date Placeholder 6"/>
          <p:cNvSpPr>
            <a:spLocks noGrp="1"/>
          </p:cNvSpPr>
          <p:nvPr>
            <p:ph type="dt" sz="half" idx="10"/>
          </p:nvPr>
        </p:nvSpPr>
        <p:spPr/>
        <p:txBody>
          <a:bodyPr/>
          <a:lstStyle/>
          <a:p>
            <a:fld id="{70BC1078-46ED-40F9-8930-935BAD7C2B02}" type="datetimeFigureOut">
              <a:rPr lang="zh-CN" altLang="en-US" smtClean="0"/>
              <a:t>2024/11/7</a:t>
            </a:fld>
            <a:endParaRPr lang="zh-CN" altLang="en-US"/>
          </a:p>
        </p:txBody>
      </p:sp>
      <p:sp>
        <p:nvSpPr>
          <p:cNvPr id="1048661" name="Footer Placeholder 7"/>
          <p:cNvSpPr>
            <a:spLocks noGrp="1"/>
          </p:cNvSpPr>
          <p:nvPr>
            <p:ph type="ftr" sz="quarter" idx="11"/>
          </p:nvPr>
        </p:nvSpPr>
        <p:spPr/>
        <p:txBody>
          <a:bodyPr/>
          <a:lstStyle/>
          <a:p>
            <a:endParaRPr lang="zh-CN" altLang="en-US"/>
          </a:p>
        </p:txBody>
      </p:sp>
      <p:sp>
        <p:nvSpPr>
          <p:cNvPr id="1048662" name="Slide Number Placeholder 8"/>
          <p:cNvSpPr>
            <a:spLocks noGrp="1"/>
          </p:cNvSpPr>
          <p:nvPr>
            <p:ph type="sldNum" sz="quarter" idx="12"/>
          </p:nvPr>
        </p:nvSpPr>
        <p:spPr/>
        <p:txBody>
          <a:bodyPr/>
          <a:lstStyle/>
          <a:p>
            <a:fld id="{D5B52ADC-5BFA-4FBD-BEE2-16096B7F4166}" type="slidenum">
              <a:rPr lang="zh-CN" altLang="en-US" smtClean="0"/>
              <a:t>‹Nº›</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48619" name="Title 1"/>
          <p:cNvSpPr>
            <a:spLocks noGrp="1"/>
          </p:cNvSpPr>
          <p:nvPr>
            <p:ph type="title"/>
          </p:nvPr>
        </p:nvSpPr>
        <p:spPr/>
        <p:txBody>
          <a:bodyPr/>
          <a:lstStyle/>
          <a:p>
            <a:r>
              <a:rPr lang="en-US" altLang="zh-CN" smtClean="0"/>
              <a:t>Click to edit Master title style</a:t>
            </a:r>
            <a:endParaRPr lang="en-US" dirty="0"/>
          </a:p>
        </p:txBody>
      </p:sp>
      <p:sp>
        <p:nvSpPr>
          <p:cNvPr id="1048620" name="Date Placeholder 2"/>
          <p:cNvSpPr>
            <a:spLocks noGrp="1"/>
          </p:cNvSpPr>
          <p:nvPr>
            <p:ph type="dt" sz="half" idx="10"/>
          </p:nvPr>
        </p:nvSpPr>
        <p:spPr/>
        <p:txBody>
          <a:bodyPr/>
          <a:lstStyle/>
          <a:p>
            <a:fld id="{70BC1078-46ED-40F9-8930-935BAD7C2B02}" type="datetimeFigureOut">
              <a:rPr lang="zh-CN" altLang="en-US" smtClean="0"/>
              <a:t>2024/11/7</a:t>
            </a:fld>
            <a:endParaRPr lang="zh-CN" altLang="en-US"/>
          </a:p>
        </p:txBody>
      </p:sp>
      <p:sp>
        <p:nvSpPr>
          <p:cNvPr id="1048621" name="Footer Placeholder 3"/>
          <p:cNvSpPr>
            <a:spLocks noGrp="1"/>
          </p:cNvSpPr>
          <p:nvPr>
            <p:ph type="ftr" sz="quarter" idx="11"/>
          </p:nvPr>
        </p:nvSpPr>
        <p:spPr/>
        <p:txBody>
          <a:bodyPr/>
          <a:lstStyle/>
          <a:p>
            <a:endParaRPr lang="zh-CN" altLang="en-US"/>
          </a:p>
        </p:txBody>
      </p:sp>
      <p:sp>
        <p:nvSpPr>
          <p:cNvPr id="1048622" name="Slide Number Placeholder 4"/>
          <p:cNvSpPr>
            <a:spLocks noGrp="1"/>
          </p:cNvSpPr>
          <p:nvPr>
            <p:ph type="sldNum" sz="quarter" idx="12"/>
          </p:nvPr>
        </p:nvSpPr>
        <p:spPr/>
        <p:txBody>
          <a:bodyPr/>
          <a:lstStyle/>
          <a:p>
            <a:fld id="{D5B52ADC-5BFA-4FBD-BEE2-16096B7F4166}" type="slidenum">
              <a:rPr lang="zh-CN" altLang="en-US" smtClean="0"/>
              <a:t>‹Nº›</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48588" name="Date Placeholder 1"/>
          <p:cNvSpPr>
            <a:spLocks noGrp="1"/>
          </p:cNvSpPr>
          <p:nvPr>
            <p:ph type="dt" sz="half" idx="10"/>
          </p:nvPr>
        </p:nvSpPr>
        <p:spPr/>
        <p:txBody>
          <a:bodyPr/>
          <a:lstStyle/>
          <a:p>
            <a:fld id="{70BC1078-46ED-40F9-8930-935BAD7C2B02}" type="datetimeFigureOut">
              <a:rPr lang="zh-CN" altLang="en-US" smtClean="0"/>
              <a:t>2024/11/7</a:t>
            </a:fld>
            <a:endParaRPr lang="zh-CN" altLang="en-US"/>
          </a:p>
        </p:txBody>
      </p:sp>
      <p:sp>
        <p:nvSpPr>
          <p:cNvPr id="1048589" name="Footer Placeholder 2"/>
          <p:cNvSpPr>
            <a:spLocks noGrp="1"/>
          </p:cNvSpPr>
          <p:nvPr>
            <p:ph type="ftr" sz="quarter" idx="11"/>
          </p:nvPr>
        </p:nvSpPr>
        <p:spPr/>
        <p:txBody>
          <a:bodyPr/>
          <a:lstStyle/>
          <a:p>
            <a:endParaRPr lang="zh-CN" altLang="en-US"/>
          </a:p>
        </p:txBody>
      </p:sp>
      <p:sp>
        <p:nvSpPr>
          <p:cNvPr id="1048590" name="Slide Number Placeholder 3"/>
          <p:cNvSpPr>
            <a:spLocks noGrp="1"/>
          </p:cNvSpPr>
          <p:nvPr>
            <p:ph type="sldNum" sz="quarter" idx="12"/>
          </p:nvPr>
        </p:nvSpPr>
        <p:spPr/>
        <p:txBody>
          <a:bodyPr/>
          <a:lstStyle/>
          <a:p>
            <a:fld id="{D5B52ADC-5BFA-4FBD-BEE2-16096B7F4166}" type="slidenum">
              <a:rPr lang="zh-CN" altLang="en-US" smtClean="0"/>
              <a:t>‹Nº›</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048663" name="Title 1"/>
          <p:cNvSpPr>
            <a:spLocks noGrp="1"/>
          </p:cNvSpPr>
          <p:nvPr>
            <p:ph type="title"/>
          </p:nvPr>
        </p:nvSpPr>
        <p:spPr>
          <a:xfrm>
            <a:off x="629841" y="457200"/>
            <a:ext cx="2949178" cy="1600200"/>
          </a:xfrm>
        </p:spPr>
        <p:txBody>
          <a:bodyPr anchor="b"/>
          <a:lstStyle>
            <a:lvl1pPr>
              <a:defRPr sz="3200"/>
            </a:lvl1pPr>
          </a:lstStyle>
          <a:p>
            <a:r>
              <a:rPr lang="en-US" altLang="zh-CN" smtClean="0"/>
              <a:t>Click to edit Master title style</a:t>
            </a:r>
            <a:endParaRPr lang="en-US" dirty="0"/>
          </a:p>
        </p:txBody>
      </p:sp>
      <p:sp>
        <p:nvSpPr>
          <p:cNvPr id="1048664"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1048665"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smtClean="0"/>
              <a:t>Click to edit Master text styles</a:t>
            </a:r>
          </a:p>
        </p:txBody>
      </p:sp>
      <p:sp>
        <p:nvSpPr>
          <p:cNvPr id="1048666" name="Date Placeholder 4"/>
          <p:cNvSpPr>
            <a:spLocks noGrp="1"/>
          </p:cNvSpPr>
          <p:nvPr>
            <p:ph type="dt" sz="half" idx="10"/>
          </p:nvPr>
        </p:nvSpPr>
        <p:spPr/>
        <p:txBody>
          <a:bodyPr/>
          <a:lstStyle/>
          <a:p>
            <a:fld id="{70BC1078-46ED-40F9-8930-935BAD7C2B02}" type="datetimeFigureOut">
              <a:rPr lang="zh-CN" altLang="en-US" smtClean="0"/>
              <a:t>2024/11/7</a:t>
            </a:fld>
            <a:endParaRPr lang="zh-CN" altLang="en-US"/>
          </a:p>
        </p:txBody>
      </p:sp>
      <p:sp>
        <p:nvSpPr>
          <p:cNvPr id="1048667" name="Footer Placeholder 5"/>
          <p:cNvSpPr>
            <a:spLocks noGrp="1"/>
          </p:cNvSpPr>
          <p:nvPr>
            <p:ph type="ftr" sz="quarter" idx="11"/>
          </p:nvPr>
        </p:nvSpPr>
        <p:spPr/>
        <p:txBody>
          <a:bodyPr/>
          <a:lstStyle/>
          <a:p>
            <a:endParaRPr lang="zh-CN" altLang="en-US"/>
          </a:p>
        </p:txBody>
      </p:sp>
      <p:sp>
        <p:nvSpPr>
          <p:cNvPr id="1048668" name="Slide Number Placeholder 6"/>
          <p:cNvSpPr>
            <a:spLocks noGrp="1"/>
          </p:cNvSpPr>
          <p:nvPr>
            <p:ph type="sldNum" sz="quarter" idx="12"/>
          </p:nvPr>
        </p:nvSpPr>
        <p:spPr/>
        <p:txBody>
          <a:bodyPr/>
          <a:lstStyle/>
          <a:p>
            <a:fld id="{D5B52ADC-5BFA-4FBD-BEE2-16096B7F4166}" type="slidenum">
              <a:rPr lang="zh-CN" altLang="en-US" smtClean="0"/>
              <a:t>‹Nº›</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48633" name="Title 1"/>
          <p:cNvSpPr>
            <a:spLocks noGrp="1"/>
          </p:cNvSpPr>
          <p:nvPr>
            <p:ph type="title"/>
          </p:nvPr>
        </p:nvSpPr>
        <p:spPr>
          <a:xfrm>
            <a:off x="629841" y="457200"/>
            <a:ext cx="2949178" cy="1600200"/>
          </a:xfrm>
        </p:spPr>
        <p:txBody>
          <a:bodyPr anchor="b"/>
          <a:lstStyle>
            <a:lvl1pPr>
              <a:defRPr sz="3200"/>
            </a:lvl1pPr>
          </a:lstStyle>
          <a:p>
            <a:r>
              <a:rPr lang="en-US" altLang="zh-CN" smtClean="0"/>
              <a:t>Click to edit Master title style</a:t>
            </a:r>
            <a:endParaRPr lang="en-US" dirty="0"/>
          </a:p>
        </p:txBody>
      </p:sp>
      <p:sp>
        <p:nvSpPr>
          <p:cNvPr id="1048634"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dirty="0" smtClean="0"/>
              <a:t>Click icon to add picture</a:t>
            </a:r>
            <a:endParaRPr lang="en-US" dirty="0"/>
          </a:p>
        </p:txBody>
      </p:sp>
      <p:sp>
        <p:nvSpPr>
          <p:cNvPr id="1048635"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smtClean="0"/>
              <a:t>Click to edit Master text styles</a:t>
            </a:r>
          </a:p>
        </p:txBody>
      </p:sp>
      <p:sp>
        <p:nvSpPr>
          <p:cNvPr id="1048636" name="Date Placeholder 4"/>
          <p:cNvSpPr>
            <a:spLocks noGrp="1"/>
          </p:cNvSpPr>
          <p:nvPr>
            <p:ph type="dt" sz="half" idx="10"/>
          </p:nvPr>
        </p:nvSpPr>
        <p:spPr/>
        <p:txBody>
          <a:bodyPr/>
          <a:lstStyle/>
          <a:p>
            <a:fld id="{70BC1078-46ED-40F9-8930-935BAD7C2B02}" type="datetimeFigureOut">
              <a:rPr lang="zh-CN" altLang="en-US" smtClean="0"/>
              <a:t>2024/11/7</a:t>
            </a:fld>
            <a:endParaRPr lang="zh-CN" altLang="en-US"/>
          </a:p>
        </p:txBody>
      </p:sp>
      <p:sp>
        <p:nvSpPr>
          <p:cNvPr id="1048637" name="Footer Placeholder 5"/>
          <p:cNvSpPr>
            <a:spLocks noGrp="1"/>
          </p:cNvSpPr>
          <p:nvPr>
            <p:ph type="ftr" sz="quarter" idx="11"/>
          </p:nvPr>
        </p:nvSpPr>
        <p:spPr/>
        <p:txBody>
          <a:bodyPr/>
          <a:lstStyle/>
          <a:p>
            <a:endParaRPr lang="zh-CN" altLang="en-US"/>
          </a:p>
        </p:txBody>
      </p:sp>
      <p:sp>
        <p:nvSpPr>
          <p:cNvPr id="1048638" name="Slide Number Placeholder 6"/>
          <p:cNvSpPr>
            <a:spLocks noGrp="1"/>
          </p:cNvSpPr>
          <p:nvPr>
            <p:ph type="sldNum" sz="quarter" idx="12"/>
          </p:nvPr>
        </p:nvSpPr>
        <p:spPr/>
        <p:txBody>
          <a:bodyPr/>
          <a:lstStyle/>
          <a:p>
            <a:fld id="{D5B52ADC-5BFA-4FBD-BEE2-16096B7F4166}" type="slidenum">
              <a:rPr lang="zh-CN" altLang="en-US" smtClean="0"/>
              <a:t>‹Nº›</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576"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ltLang="zh-CN" smtClean="0"/>
              <a:t>Click to edit Master title style</a:t>
            </a:r>
            <a:endParaRPr lang="en-US" dirty="0"/>
          </a:p>
        </p:txBody>
      </p:sp>
      <p:sp>
        <p:nvSpPr>
          <p:cNvPr id="1048577"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1048578"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BC1078-46ED-40F9-8930-935BAD7C2B02}" type="datetimeFigureOut">
              <a:rPr lang="zh-CN" altLang="en-US" smtClean="0"/>
              <a:t>2024/11/7</a:t>
            </a:fld>
            <a:endParaRPr lang="zh-CN" altLang="en-US"/>
          </a:p>
        </p:txBody>
      </p:sp>
      <p:sp>
        <p:nvSpPr>
          <p:cNvPr id="1048579"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1048580"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B52ADC-5BFA-4FBD-BEE2-16096B7F4166}" type="slidenum">
              <a:rPr lang="zh-CN" altLang="en-US" smtClean="0"/>
              <a:t>‹Nº›</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6" name="Title 1"/>
          <p:cNvSpPr>
            <a:spLocks noGrp="1"/>
          </p:cNvSpPr>
          <p:nvPr>
            <p:ph type="ctrTitle"/>
          </p:nvPr>
        </p:nvSpPr>
        <p:spPr>
          <a:xfrm>
            <a:off x="685800" y="2235199"/>
            <a:ext cx="7772400" cy="2387600"/>
          </a:xfrm>
        </p:spPr>
        <p:txBody>
          <a:bodyPr/>
          <a:lstStyle/>
          <a:p>
            <a:r>
              <a:rPr lang="en-US" altLang="zh-CN" dirty="0" err="1"/>
              <a:t>Principios</a:t>
            </a:r>
            <a:r>
              <a:rPr lang="en-US" altLang="zh-CN" dirty="0"/>
              <a:t> de </a:t>
            </a:r>
            <a:r>
              <a:rPr lang="en-US" altLang="zh-CN" dirty="0" err="1"/>
              <a:t>Ecología</a:t>
            </a:r>
            <a:r>
              <a:rPr lang="en-US" altLang="zh-CN" dirty="0"/>
              <a:t> </a:t>
            </a:r>
          </a:p>
        </p:txBody>
      </p:sp>
      <p:sp>
        <p:nvSpPr>
          <p:cNvPr id="1048587" name="Subtitle 2"/>
          <p:cNvSpPr>
            <a:spLocks noGrp="1"/>
          </p:cNvSpPr>
          <p:nvPr>
            <p:ph type="subTitle" idx="1"/>
          </p:nvPr>
        </p:nvSpPr>
        <p:spPr>
          <a:xfrm>
            <a:off x="1142999" y="5202238"/>
            <a:ext cx="6858000" cy="1655762"/>
          </a:xfrm>
        </p:spPr>
        <p:txBody>
          <a:bodyPr/>
          <a:lstStyle/>
          <a:p>
            <a:r>
              <a:rPr lang="en-US" altLang="zh-CN"/>
              <a:t>Curso: Ingeniería del Ambiente</a:t>
            </a:r>
          </a:p>
          <a:p>
            <a:r>
              <a:rPr lang="en-US" altLang="zh-CN"/>
              <a:t>Profa. Arlenis Crespo </a:t>
            </a:r>
          </a:p>
        </p:txBody>
      </p:sp>
      <p:pic>
        <p:nvPicPr>
          <p:cNvPr id="2097152" name="Imagen 2097151"/>
          <p:cNvPicPr>
            <a:picLocks/>
          </p:cNvPicPr>
          <p:nvPr/>
        </p:nvPicPr>
        <p:blipFill>
          <a:blip r:embed="rId2"/>
          <a:stretch>
            <a:fillRect/>
          </a:stretch>
        </p:blipFill>
        <p:spPr>
          <a:xfrm>
            <a:off x="1608638" y="260613"/>
            <a:ext cx="6392361" cy="2852098"/>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5" name="CuadroTexto 1048604"/>
          <p:cNvSpPr txBox="1"/>
          <p:nvPr/>
        </p:nvSpPr>
        <p:spPr>
          <a:xfrm>
            <a:off x="-395558" y="0"/>
            <a:ext cx="9679913" cy="1082040"/>
          </a:xfrm>
          <a:prstGeom prst="rect">
            <a:avLst/>
          </a:prstGeom>
        </p:spPr>
        <p:txBody>
          <a:bodyPr wrap="square" rtlCol="0">
            <a:spAutoFit/>
          </a:bodyPr>
          <a:lstStyle/>
          <a:p>
            <a:pPr algn="ctr"/>
            <a:r>
              <a:rPr lang="es-ES" sz="3300" b="1">
                <a:solidFill>
                  <a:srgbClr val="000000"/>
                </a:solidFill>
              </a:rPr>
              <a:t>Importancia de la ecología para la ingeniería industrial:</a:t>
            </a:r>
          </a:p>
        </p:txBody>
      </p:sp>
      <p:sp>
        <p:nvSpPr>
          <p:cNvPr id="1048606" name="CuadroTexto 1048605"/>
          <p:cNvSpPr txBox="1"/>
          <p:nvPr/>
        </p:nvSpPr>
        <p:spPr>
          <a:xfrm>
            <a:off x="303950" y="4071827"/>
            <a:ext cx="8675335" cy="156966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txBody>
          <a:bodyPr wrap="square" rtlCol="0">
            <a:spAutoFit/>
          </a:bodyPr>
          <a:lstStyle/>
          <a:p>
            <a:r>
              <a:rPr lang="es-ES" sz="3200" dirty="0" smtClean="0">
                <a:solidFill>
                  <a:srgbClr val="000000"/>
                </a:solidFill>
              </a:rPr>
              <a:t>por </a:t>
            </a:r>
            <a:r>
              <a:rPr lang="es-ES" sz="3200" dirty="0">
                <a:solidFill>
                  <a:srgbClr val="000000"/>
                </a:solidFill>
              </a:rPr>
              <a:t>lo que es importante que los </a:t>
            </a:r>
            <a:r>
              <a:rPr lang="es-ES" sz="3200" u="sng" dirty="0">
                <a:solidFill>
                  <a:srgbClr val="000000"/>
                </a:solidFill>
              </a:rPr>
              <a:t>ingenieros industriales tengan un conocimiento básico de la ecología</a:t>
            </a:r>
          </a:p>
        </p:txBody>
      </p:sp>
      <p:sp>
        <p:nvSpPr>
          <p:cNvPr id="1048607" name="CuadroTexto 1048606"/>
          <p:cNvSpPr txBox="1"/>
          <p:nvPr/>
        </p:nvSpPr>
        <p:spPr>
          <a:xfrm>
            <a:off x="0" y="5928359"/>
            <a:ext cx="9283236" cy="929640"/>
          </a:xfrm>
          <a:prstGeom prst="rect">
            <a:avLst/>
          </a:prstGeom>
          <a:solidFill>
            <a:srgbClr val="FFFFFF"/>
          </a:solidFill>
          <a:ln w="50800">
            <a:solidFill>
              <a:srgbClr val="008000"/>
            </a:solidFill>
            <a:prstDash val="solid"/>
          </a:ln>
        </p:spPr>
        <p:txBody>
          <a:bodyPr wrap="square" rtlCol="0">
            <a:spAutoFit/>
          </a:bodyPr>
          <a:lstStyle/>
          <a:p>
            <a:r>
              <a:rPr lang="es-ES" sz="2800">
                <a:solidFill>
                  <a:srgbClr val="000000"/>
                </a:solidFill>
              </a:rPr>
              <a:t>Botkin, D. B., &amp; Keller, E. A. (2007). Environmental science: Earth as a living planet. Wiley.</a:t>
            </a:r>
          </a:p>
        </p:txBody>
      </p:sp>
      <p:sp>
        <p:nvSpPr>
          <p:cNvPr id="2" name="Rectángulo 1"/>
          <p:cNvSpPr/>
          <p:nvPr/>
        </p:nvSpPr>
        <p:spPr>
          <a:xfrm>
            <a:off x="463869" y="1058932"/>
            <a:ext cx="8355496" cy="830997"/>
          </a:xfrm>
          <a:prstGeom prst="rect">
            <a:avLst/>
          </a:prstGeom>
        </p:spPr>
        <p:txBody>
          <a:bodyPr wrap="square">
            <a:spAutoFit/>
          </a:bodyPr>
          <a:lstStyle/>
          <a:p>
            <a:r>
              <a:rPr lang="es-ES" sz="2400" b="1" dirty="0">
                <a:solidFill>
                  <a:srgbClr val="000000"/>
                </a:solidFill>
              </a:rPr>
              <a:t>La ecología es </a:t>
            </a:r>
            <a:r>
              <a:rPr lang="es-ES" sz="2400" b="1" dirty="0" smtClean="0">
                <a:solidFill>
                  <a:srgbClr val="000000"/>
                </a:solidFill>
              </a:rPr>
              <a:t>una </a:t>
            </a:r>
            <a:r>
              <a:rPr lang="es-ES" sz="2400" b="1" u="sng" dirty="0">
                <a:solidFill>
                  <a:srgbClr val="000000"/>
                </a:solidFill>
              </a:rPr>
              <a:t>ciencia fundamental </a:t>
            </a:r>
            <a:r>
              <a:rPr lang="es-ES" sz="2400" b="1" dirty="0">
                <a:solidFill>
                  <a:srgbClr val="000000"/>
                </a:solidFill>
              </a:rPr>
              <a:t>para la </a:t>
            </a:r>
            <a:r>
              <a:rPr lang="es-ES" sz="2400" b="1" u="sng" dirty="0">
                <a:solidFill>
                  <a:srgbClr val="000000"/>
                </a:solidFill>
              </a:rPr>
              <a:t>ingeniería industrial</a:t>
            </a:r>
            <a:r>
              <a:rPr lang="es-ES" sz="2400" b="1" dirty="0">
                <a:solidFill>
                  <a:srgbClr val="000000"/>
                </a:solidFill>
              </a:rPr>
              <a:t>, </a:t>
            </a:r>
            <a:endParaRPr lang="en-US" sz="2400" b="1" dirty="0"/>
          </a:p>
        </p:txBody>
      </p:sp>
      <p:sp>
        <p:nvSpPr>
          <p:cNvPr id="3" name="Rectángulo 2"/>
          <p:cNvSpPr/>
          <p:nvPr/>
        </p:nvSpPr>
        <p:spPr>
          <a:xfrm>
            <a:off x="463869" y="1430163"/>
            <a:ext cx="7719392" cy="830997"/>
          </a:xfrm>
          <a:prstGeom prst="rect">
            <a:avLst/>
          </a:prstGeom>
        </p:spPr>
        <p:txBody>
          <a:bodyPr wrap="square">
            <a:spAutoFit/>
          </a:bodyPr>
          <a:lstStyle/>
          <a:p>
            <a:r>
              <a:rPr lang="es-ES" sz="2400" b="1" dirty="0" smtClean="0">
                <a:solidFill>
                  <a:srgbClr val="000000"/>
                </a:solidFill>
              </a:rPr>
              <a:t>                    ya </a:t>
            </a:r>
            <a:r>
              <a:rPr lang="es-ES" sz="2400" b="1" dirty="0">
                <a:solidFill>
                  <a:srgbClr val="000000"/>
                </a:solidFill>
              </a:rPr>
              <a:t>que </a:t>
            </a:r>
            <a:r>
              <a:rPr lang="es-ES" sz="2400" b="1" u="sng" dirty="0">
                <a:solidFill>
                  <a:srgbClr val="000000"/>
                </a:solidFill>
              </a:rPr>
              <a:t>permite comprender </a:t>
            </a:r>
            <a:r>
              <a:rPr lang="es-ES" sz="2400" b="1" dirty="0">
                <a:solidFill>
                  <a:srgbClr val="000000"/>
                </a:solidFill>
              </a:rPr>
              <a:t>el </a:t>
            </a:r>
            <a:r>
              <a:rPr lang="es-ES" sz="2400" b="1" u="sng" dirty="0">
                <a:solidFill>
                  <a:srgbClr val="000000"/>
                </a:solidFill>
              </a:rPr>
              <a:t>impacto de las actividades industriales en el medio ambiente</a:t>
            </a:r>
            <a:r>
              <a:rPr lang="es-ES" sz="2400" b="1" dirty="0">
                <a:solidFill>
                  <a:srgbClr val="000000"/>
                </a:solidFill>
              </a:rPr>
              <a:t>. </a:t>
            </a:r>
            <a:endParaRPr lang="en-US" sz="2400" b="1" dirty="0"/>
          </a:p>
        </p:txBody>
      </p:sp>
      <p:sp>
        <p:nvSpPr>
          <p:cNvPr id="4" name="Rectángulo 3"/>
          <p:cNvSpPr/>
          <p:nvPr/>
        </p:nvSpPr>
        <p:spPr>
          <a:xfrm>
            <a:off x="303950" y="2473996"/>
            <a:ext cx="8535250" cy="1384995"/>
          </a:xfrm>
          <a:prstGeom prst="rect">
            <a:avLst/>
          </a:prstGeom>
          <a:solidFill>
            <a:srgbClr val="0070C0"/>
          </a:solidFill>
          <a:scene3d>
            <a:camera prst="orthographicFront"/>
            <a:lightRig rig="threePt" dir="t"/>
          </a:scene3d>
          <a:sp3d>
            <a:bevelT/>
          </a:sp3d>
        </p:spPr>
        <p:txBody>
          <a:bodyPr wrap="square">
            <a:spAutoFit/>
          </a:bodyPr>
          <a:lstStyle/>
          <a:p>
            <a:r>
              <a:rPr lang="es-ES" sz="2800" b="1" dirty="0">
                <a:solidFill>
                  <a:schemeClr val="bg1"/>
                </a:solidFill>
              </a:rPr>
              <a:t>La </a:t>
            </a:r>
            <a:r>
              <a:rPr lang="es-ES" sz="2800" b="1" u="sng" dirty="0">
                <a:solidFill>
                  <a:schemeClr val="bg1"/>
                </a:solidFill>
              </a:rPr>
              <a:t>ingeniería industrial </a:t>
            </a:r>
            <a:r>
              <a:rPr lang="es-ES" sz="2800" b="1" dirty="0">
                <a:solidFill>
                  <a:schemeClr val="bg1"/>
                </a:solidFill>
              </a:rPr>
              <a:t>tiene como </a:t>
            </a:r>
            <a:r>
              <a:rPr lang="es-ES" sz="2800" b="1" u="sng" dirty="0">
                <a:solidFill>
                  <a:schemeClr val="bg1"/>
                </a:solidFill>
              </a:rPr>
              <a:t>objetivo diseñar, operar y mejorar sistemas productivos de forma sostenible</a:t>
            </a:r>
            <a:r>
              <a:rPr lang="es-ES" sz="2800" b="1" dirty="0">
                <a:solidFill>
                  <a:schemeClr val="bg1"/>
                </a:solidFill>
              </a:rPr>
              <a:t>,</a:t>
            </a:r>
            <a:endParaRPr lang="en-US" sz="2800"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48606">
                                            <p:txEl>
                                              <p:pRg st="0" end="0"/>
                                            </p:txEl>
                                          </p:spTgt>
                                        </p:tgtEl>
                                        <p:attrNameLst>
                                          <p:attrName>style.visibility</p:attrName>
                                        </p:attrNameLst>
                                      </p:cBhvr>
                                      <p:to>
                                        <p:strVal val="visible"/>
                                      </p:to>
                                    </p:set>
                                    <p:anim calcmode="lin" valueType="num">
                                      <p:cBhvr additive="base">
                                        <p:cTn id="19" dur="500" fill="hold"/>
                                        <p:tgtEl>
                                          <p:spTgt spid="1048606">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4860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8" name="CuadroTexto 1048607"/>
          <p:cNvSpPr txBox="1"/>
          <p:nvPr/>
        </p:nvSpPr>
        <p:spPr>
          <a:xfrm>
            <a:off x="2571999" y="0"/>
            <a:ext cx="4000000" cy="510540"/>
          </a:xfrm>
          <a:prstGeom prst="rect">
            <a:avLst/>
          </a:prstGeom>
        </p:spPr>
        <p:txBody>
          <a:bodyPr wrap="square" rtlCol="0">
            <a:spAutoFit/>
          </a:bodyPr>
          <a:lstStyle/>
          <a:p>
            <a:r>
              <a:rPr lang="en-US" sz="2800">
                <a:solidFill>
                  <a:srgbClr val="000000"/>
                </a:solidFill>
              </a:rPr>
              <a:t>Pregunt</a:t>
            </a:r>
            <a:r>
              <a:rPr lang="es-ES" altLang="en-US" sz="2800">
                <a:solidFill>
                  <a:srgbClr val="000000"/>
                </a:solidFill>
              </a:rPr>
              <a:t>ás ❓</a:t>
            </a:r>
            <a:endParaRPr lang="es-ES" sz="2800">
              <a:solidFill>
                <a:srgbClr val="000000"/>
              </a:solidFill>
            </a:endParaRPr>
          </a:p>
        </p:txBody>
      </p:sp>
      <p:sp>
        <p:nvSpPr>
          <p:cNvPr id="1048609" name="CuadroTexto 1048608"/>
          <p:cNvSpPr txBox="1"/>
          <p:nvPr/>
        </p:nvSpPr>
        <p:spPr>
          <a:xfrm>
            <a:off x="337951" y="1158084"/>
            <a:ext cx="8468097" cy="4401205"/>
          </a:xfrm>
          <a:prstGeom prst="rect">
            <a:avLst/>
          </a:prstGeom>
          <a:ln w="38100">
            <a:solidFill>
              <a:srgbClr val="66FF66"/>
            </a:solidFill>
          </a:ln>
        </p:spPr>
        <p:txBody>
          <a:bodyPr wrap="square" rtlCol="0">
            <a:spAutoFit/>
          </a:bodyPr>
          <a:lstStyle/>
          <a:p>
            <a:r>
              <a:rPr lang="es-ES" sz="2800" dirty="0">
                <a:solidFill>
                  <a:srgbClr val="000000"/>
                </a:solidFill>
              </a:rPr>
              <a:t>
</a:t>
            </a:r>
            <a:r>
              <a:rPr lang="es-ES" sz="2800" dirty="0" smtClean="0">
                <a:solidFill>
                  <a:srgbClr val="000000"/>
                </a:solidFill>
              </a:rPr>
              <a:t>1. ¿Cuál </a:t>
            </a:r>
            <a:r>
              <a:rPr lang="es-ES" sz="2800" dirty="0">
                <a:solidFill>
                  <a:srgbClr val="000000"/>
                </a:solidFill>
              </a:rPr>
              <a:t>de las siguientes es la definición de ecología?</a:t>
            </a:r>
          </a:p>
          <a:p>
            <a:r>
              <a:rPr lang="es-ES" sz="2800" dirty="0">
                <a:solidFill>
                  <a:srgbClr val="000000"/>
                </a:solidFill>
              </a:rPr>
              <a:t>
</a:t>
            </a:r>
            <a:r>
              <a:rPr lang="en-US" sz="2800" dirty="0">
                <a:solidFill>
                  <a:srgbClr val="000000"/>
                </a:solidFill>
              </a:rPr>
              <a:t>A. </a:t>
            </a:r>
            <a:r>
              <a:rPr lang="es-ES" sz="2800" dirty="0">
                <a:solidFill>
                  <a:srgbClr val="000000"/>
                </a:solidFill>
              </a:rPr>
              <a:t>La ciencia que estudia las relaciones entre los seres vivos y su entorno.</a:t>
            </a:r>
          </a:p>
          <a:p>
            <a:r>
              <a:rPr lang="es-ES" sz="2800" dirty="0">
                <a:solidFill>
                  <a:srgbClr val="000000"/>
                </a:solidFill>
              </a:rPr>
              <a:t>
</a:t>
            </a:r>
            <a:r>
              <a:rPr lang="en-US" sz="2800" dirty="0">
                <a:solidFill>
                  <a:srgbClr val="000000"/>
                </a:solidFill>
              </a:rPr>
              <a:t>B. </a:t>
            </a:r>
            <a:r>
              <a:rPr lang="es-ES" sz="2800" dirty="0">
                <a:solidFill>
                  <a:srgbClr val="000000"/>
                </a:solidFill>
              </a:rPr>
              <a:t>La ciencia que estudia la composición y estructura de las comunidades biológicas.</a:t>
            </a:r>
          </a:p>
          <a:p>
            <a:r>
              <a:rPr lang="es-ES" sz="2800" dirty="0">
                <a:solidFill>
                  <a:srgbClr val="000000"/>
                </a:solidFill>
              </a:rPr>
              <a:t>
</a:t>
            </a:r>
            <a:r>
              <a:rPr lang="en-US" sz="2800" dirty="0">
                <a:solidFill>
                  <a:srgbClr val="000000"/>
                </a:solidFill>
              </a:rPr>
              <a:t>C. </a:t>
            </a:r>
            <a:r>
              <a:rPr lang="es-ES" sz="2800" dirty="0">
                <a:solidFill>
                  <a:srgbClr val="000000"/>
                </a:solidFill>
              </a:rPr>
              <a:t>La ciencia que estudia la evolución de los seres vivos.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0" name="CuadroTexto 1048609"/>
          <p:cNvSpPr txBox="1"/>
          <p:nvPr/>
        </p:nvSpPr>
        <p:spPr>
          <a:xfrm>
            <a:off x="2571999" y="0"/>
            <a:ext cx="4000000" cy="510540"/>
          </a:xfrm>
          <a:prstGeom prst="rect">
            <a:avLst/>
          </a:prstGeom>
        </p:spPr>
        <p:txBody>
          <a:bodyPr wrap="square" rtlCol="0">
            <a:spAutoFit/>
          </a:bodyPr>
          <a:lstStyle/>
          <a:p>
            <a:r>
              <a:rPr lang="en-US" sz="2800">
                <a:solidFill>
                  <a:srgbClr val="000000"/>
                </a:solidFill>
              </a:rPr>
              <a:t>Pregunt</a:t>
            </a:r>
            <a:r>
              <a:rPr lang="es-ES" altLang="en-US" sz="2800">
                <a:solidFill>
                  <a:srgbClr val="000000"/>
                </a:solidFill>
              </a:rPr>
              <a:t>ás ❓</a:t>
            </a:r>
            <a:endParaRPr lang="es-ES" sz="2800">
              <a:solidFill>
                <a:srgbClr val="000000"/>
              </a:solidFill>
            </a:endParaRPr>
          </a:p>
        </p:txBody>
      </p:sp>
      <p:sp>
        <p:nvSpPr>
          <p:cNvPr id="1048611" name="CuadroTexto 1048610"/>
          <p:cNvSpPr txBox="1"/>
          <p:nvPr/>
        </p:nvSpPr>
        <p:spPr>
          <a:xfrm>
            <a:off x="902468" y="1482519"/>
            <a:ext cx="7263028" cy="2677656"/>
          </a:xfrm>
          <a:prstGeom prst="rect">
            <a:avLst/>
          </a:prstGeom>
          <a:ln w="38100">
            <a:solidFill>
              <a:srgbClr val="002060"/>
            </a:solidFill>
          </a:ln>
        </p:spPr>
        <p:txBody>
          <a:bodyPr wrap="square" rtlCol="0">
            <a:spAutoFit/>
          </a:bodyPr>
          <a:lstStyle/>
          <a:p>
            <a:r>
              <a:rPr lang="es-ES" sz="2800" dirty="0" smtClean="0">
                <a:solidFill>
                  <a:srgbClr val="000000"/>
                </a:solidFill>
              </a:rPr>
              <a:t>2. ¿Cuál </a:t>
            </a:r>
            <a:r>
              <a:rPr lang="es-ES" sz="2800" dirty="0">
                <a:solidFill>
                  <a:srgbClr val="000000"/>
                </a:solidFill>
              </a:rPr>
              <a:t>de los siguientes es un ejemplo de un factor abiótico?</a:t>
            </a:r>
          </a:p>
          <a:p>
            <a:r>
              <a:rPr lang="es-ES" sz="2800" dirty="0">
                <a:solidFill>
                  <a:srgbClr val="000000"/>
                </a:solidFill>
              </a:rPr>
              <a:t>
</a:t>
            </a:r>
            <a:r>
              <a:rPr lang="en-US" sz="2800" dirty="0">
                <a:solidFill>
                  <a:srgbClr val="000000"/>
                </a:solidFill>
              </a:rPr>
              <a:t>A. </a:t>
            </a:r>
            <a:r>
              <a:rPr lang="es-ES" sz="2800" dirty="0">
                <a:solidFill>
                  <a:srgbClr val="000000"/>
                </a:solidFill>
              </a:rPr>
              <a:t>Un árbol
</a:t>
            </a:r>
            <a:r>
              <a:rPr lang="en-US" sz="2800" dirty="0">
                <a:solidFill>
                  <a:srgbClr val="000000"/>
                </a:solidFill>
              </a:rPr>
              <a:t>B. </a:t>
            </a:r>
            <a:r>
              <a:rPr lang="es-ES" sz="2800" dirty="0">
                <a:solidFill>
                  <a:srgbClr val="000000"/>
                </a:solidFill>
              </a:rPr>
              <a:t>Un hongo
</a:t>
            </a:r>
            <a:r>
              <a:rPr lang="en-US" sz="2800" dirty="0">
                <a:solidFill>
                  <a:srgbClr val="000000"/>
                </a:solidFill>
              </a:rPr>
              <a:t>C. </a:t>
            </a:r>
            <a:r>
              <a:rPr lang="es-ES" sz="2800" dirty="0">
                <a:solidFill>
                  <a:srgbClr val="000000"/>
                </a:solidFill>
              </a:rPr>
              <a:t>La luz solar</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2" name="CuadroTexto 1048611"/>
          <p:cNvSpPr txBox="1"/>
          <p:nvPr/>
        </p:nvSpPr>
        <p:spPr>
          <a:xfrm>
            <a:off x="371061" y="651450"/>
            <a:ext cx="8428382" cy="5632311"/>
          </a:xfrm>
          <a:prstGeom prst="rect">
            <a:avLst/>
          </a:prstGeom>
          <a:ln w="38100">
            <a:solidFill>
              <a:schemeClr val="accent5"/>
            </a:solidFill>
          </a:ln>
        </p:spPr>
        <p:txBody>
          <a:bodyPr wrap="square" rtlCol="0">
            <a:spAutoFit/>
          </a:bodyPr>
          <a:lstStyle/>
          <a:p>
            <a:r>
              <a:rPr lang="es-ES" sz="3600" b="1" dirty="0" smtClean="0">
                <a:solidFill>
                  <a:srgbClr val="000000"/>
                </a:solidFill>
              </a:rPr>
              <a:t>3. </a:t>
            </a:r>
            <a:r>
              <a:rPr lang="en-US" sz="2400" b="1" dirty="0"/>
              <a:t>¿</a:t>
            </a:r>
            <a:r>
              <a:rPr lang="en-US" sz="2400" b="1" dirty="0" err="1"/>
              <a:t>Cuál</a:t>
            </a:r>
            <a:r>
              <a:rPr lang="en-US" sz="2400" b="1" dirty="0"/>
              <a:t> de las </a:t>
            </a:r>
            <a:r>
              <a:rPr lang="en-US" sz="2400" b="1" dirty="0" err="1"/>
              <a:t>siguientes</a:t>
            </a:r>
            <a:r>
              <a:rPr lang="en-US" sz="2400" b="1" dirty="0"/>
              <a:t> </a:t>
            </a:r>
            <a:r>
              <a:rPr lang="en-US" sz="2400" b="1" dirty="0" err="1"/>
              <a:t>opciones</a:t>
            </a:r>
            <a:r>
              <a:rPr lang="en-US" sz="2400" b="1" dirty="0"/>
              <a:t> define </a:t>
            </a:r>
            <a:r>
              <a:rPr lang="en-US" sz="2400" b="1" dirty="0" err="1"/>
              <a:t>mejor</a:t>
            </a:r>
            <a:r>
              <a:rPr lang="en-US" sz="2400" b="1" dirty="0"/>
              <a:t> a </a:t>
            </a:r>
            <a:r>
              <a:rPr lang="en-US" sz="2400" b="1" dirty="0" err="1"/>
              <a:t>una</a:t>
            </a:r>
            <a:r>
              <a:rPr lang="en-US" sz="2400" b="1" dirty="0"/>
              <a:t> </a:t>
            </a:r>
            <a:r>
              <a:rPr lang="en-US" sz="2400" b="1" dirty="0" err="1"/>
              <a:t>biocenosis</a:t>
            </a:r>
            <a:r>
              <a:rPr lang="en-US" sz="2400" b="1" dirty="0"/>
              <a:t>?</a:t>
            </a:r>
          </a:p>
          <a:p>
            <a:r>
              <a:rPr lang="en-US" sz="2400" b="1" dirty="0"/>
              <a:t> </a:t>
            </a:r>
          </a:p>
          <a:p>
            <a:pPr marL="457200" indent="-457200">
              <a:buAutoNum type="alphaLcParenR"/>
            </a:pPr>
            <a:r>
              <a:rPr lang="en-US" sz="2400" b="1" dirty="0" smtClean="0"/>
              <a:t>El </a:t>
            </a:r>
            <a:r>
              <a:rPr lang="en-US" sz="2400" b="1" dirty="0" err="1"/>
              <a:t>conjunto</a:t>
            </a:r>
            <a:r>
              <a:rPr lang="en-US" sz="2400" b="1" dirty="0"/>
              <a:t> de </a:t>
            </a:r>
            <a:r>
              <a:rPr lang="en-US" sz="2400" b="1" dirty="0" err="1"/>
              <a:t>todos</a:t>
            </a:r>
            <a:r>
              <a:rPr lang="en-US" sz="2400" b="1" dirty="0"/>
              <a:t> </a:t>
            </a:r>
            <a:r>
              <a:rPr lang="en-US" sz="2400" b="1" dirty="0" err="1"/>
              <a:t>los</a:t>
            </a:r>
            <a:r>
              <a:rPr lang="en-US" sz="2400" b="1" dirty="0"/>
              <a:t> </a:t>
            </a:r>
            <a:r>
              <a:rPr lang="en-US" sz="2400" b="1" dirty="0" err="1"/>
              <a:t>seres</a:t>
            </a:r>
            <a:r>
              <a:rPr lang="en-US" sz="2400" b="1" dirty="0"/>
              <a:t> </a:t>
            </a:r>
            <a:r>
              <a:rPr lang="en-US" sz="2400" b="1" dirty="0" err="1"/>
              <a:t>vivos</a:t>
            </a:r>
            <a:r>
              <a:rPr lang="en-US" sz="2400" b="1" dirty="0"/>
              <a:t> y el </a:t>
            </a:r>
            <a:r>
              <a:rPr lang="en-US" sz="2400" b="1" dirty="0" err="1"/>
              <a:t>entorno</a:t>
            </a:r>
            <a:r>
              <a:rPr lang="en-US" sz="2400" b="1" dirty="0"/>
              <a:t> </a:t>
            </a:r>
            <a:r>
              <a:rPr lang="en-US" sz="2400" b="1" dirty="0" err="1"/>
              <a:t>físico</a:t>
            </a:r>
            <a:r>
              <a:rPr lang="en-US" sz="2400" b="1" dirty="0"/>
              <a:t> </a:t>
            </a:r>
            <a:r>
              <a:rPr lang="en-US" sz="2400" b="1" dirty="0" err="1"/>
              <a:t>donde</a:t>
            </a:r>
            <a:r>
              <a:rPr lang="en-US" sz="2400" b="1" dirty="0"/>
              <a:t> </a:t>
            </a:r>
            <a:r>
              <a:rPr lang="en-US" sz="2400" b="1" dirty="0" err="1"/>
              <a:t>habitan</a:t>
            </a:r>
            <a:r>
              <a:rPr lang="en-US" sz="2400" b="1" dirty="0" smtClean="0"/>
              <a:t>.</a:t>
            </a:r>
          </a:p>
          <a:p>
            <a:endParaRPr lang="en-US" sz="2400" b="1" dirty="0"/>
          </a:p>
          <a:p>
            <a:r>
              <a:rPr lang="en-US" sz="2400" b="1" dirty="0"/>
              <a:t>b) El </a:t>
            </a:r>
            <a:r>
              <a:rPr lang="en-US" sz="2400" b="1" dirty="0" err="1"/>
              <a:t>conjunto</a:t>
            </a:r>
            <a:r>
              <a:rPr lang="en-US" sz="2400" b="1" dirty="0"/>
              <a:t> de </a:t>
            </a:r>
            <a:r>
              <a:rPr lang="en-US" sz="2400" b="1" dirty="0" err="1"/>
              <a:t>todos</a:t>
            </a:r>
            <a:r>
              <a:rPr lang="en-US" sz="2400" b="1" dirty="0"/>
              <a:t> </a:t>
            </a:r>
            <a:r>
              <a:rPr lang="en-US" sz="2400" b="1" dirty="0" err="1"/>
              <a:t>los</a:t>
            </a:r>
            <a:r>
              <a:rPr lang="en-US" sz="2400" b="1" dirty="0"/>
              <a:t> </a:t>
            </a:r>
            <a:r>
              <a:rPr lang="en-US" sz="2400" b="1" dirty="0" err="1"/>
              <a:t>seres</a:t>
            </a:r>
            <a:r>
              <a:rPr lang="en-US" sz="2400" b="1" dirty="0"/>
              <a:t> </a:t>
            </a:r>
            <a:r>
              <a:rPr lang="en-US" sz="2400" b="1" dirty="0" err="1"/>
              <a:t>vivos</a:t>
            </a:r>
            <a:r>
              <a:rPr lang="en-US" sz="2400" b="1" dirty="0"/>
              <a:t> que </a:t>
            </a:r>
            <a:r>
              <a:rPr lang="en-US" sz="2400" b="1" dirty="0" err="1"/>
              <a:t>habitan</a:t>
            </a:r>
            <a:r>
              <a:rPr lang="en-US" sz="2400" b="1" dirty="0"/>
              <a:t> en un </a:t>
            </a:r>
            <a:r>
              <a:rPr lang="en-US" sz="2400" b="1" dirty="0" err="1"/>
              <a:t>lugar</a:t>
            </a:r>
            <a:r>
              <a:rPr lang="en-US" sz="2400" b="1" dirty="0"/>
              <a:t> </a:t>
            </a:r>
            <a:r>
              <a:rPr lang="en-US" sz="2400" b="1" dirty="0" err="1"/>
              <a:t>determinado</a:t>
            </a:r>
            <a:r>
              <a:rPr lang="en-US" sz="2400" b="1" dirty="0" smtClean="0"/>
              <a:t>.</a:t>
            </a:r>
          </a:p>
          <a:p>
            <a:endParaRPr lang="en-US" sz="2400" b="1" dirty="0"/>
          </a:p>
          <a:p>
            <a:r>
              <a:rPr lang="en-US" sz="2400" b="1" dirty="0"/>
              <a:t>c) El </a:t>
            </a:r>
            <a:r>
              <a:rPr lang="en-US" sz="2400" b="1" dirty="0" err="1"/>
              <a:t>lugar</a:t>
            </a:r>
            <a:r>
              <a:rPr lang="en-US" sz="2400" b="1" dirty="0"/>
              <a:t> </a:t>
            </a:r>
            <a:r>
              <a:rPr lang="en-US" sz="2400" b="1" dirty="0" err="1"/>
              <a:t>físico</a:t>
            </a:r>
            <a:r>
              <a:rPr lang="en-US" sz="2400" b="1" dirty="0"/>
              <a:t> </a:t>
            </a:r>
            <a:r>
              <a:rPr lang="en-US" sz="2400" b="1" dirty="0" err="1"/>
              <a:t>donde</a:t>
            </a:r>
            <a:r>
              <a:rPr lang="en-US" sz="2400" b="1" dirty="0"/>
              <a:t> </a:t>
            </a:r>
            <a:r>
              <a:rPr lang="en-US" sz="2400" b="1" dirty="0" err="1"/>
              <a:t>viven</a:t>
            </a:r>
            <a:r>
              <a:rPr lang="en-US" sz="2400" b="1" dirty="0"/>
              <a:t> </a:t>
            </a:r>
            <a:r>
              <a:rPr lang="en-US" sz="2400" b="1" dirty="0" err="1"/>
              <a:t>los</a:t>
            </a:r>
            <a:r>
              <a:rPr lang="en-US" sz="2400" b="1" dirty="0"/>
              <a:t> </a:t>
            </a:r>
            <a:r>
              <a:rPr lang="en-US" sz="2400" b="1" dirty="0" err="1"/>
              <a:t>seres</a:t>
            </a:r>
            <a:r>
              <a:rPr lang="en-US" sz="2400" b="1" dirty="0"/>
              <a:t> </a:t>
            </a:r>
            <a:r>
              <a:rPr lang="en-US" sz="2400" b="1" dirty="0" err="1"/>
              <a:t>vivos</a:t>
            </a:r>
            <a:r>
              <a:rPr lang="en-US" sz="2400" b="1" dirty="0" smtClean="0"/>
              <a:t>.</a:t>
            </a:r>
          </a:p>
          <a:p>
            <a:endParaRPr lang="en-US" sz="2400" b="1" dirty="0"/>
          </a:p>
          <a:p>
            <a:r>
              <a:rPr lang="en-US" sz="2400" b="1" dirty="0"/>
              <a:t>d) La </a:t>
            </a:r>
            <a:r>
              <a:rPr lang="en-US" sz="2400" b="1" dirty="0" err="1"/>
              <a:t>relación</a:t>
            </a:r>
            <a:r>
              <a:rPr lang="en-US" sz="2400" b="1" dirty="0"/>
              <a:t> entre </a:t>
            </a:r>
            <a:r>
              <a:rPr lang="en-US" sz="2400" b="1" dirty="0" err="1"/>
              <a:t>los</a:t>
            </a:r>
            <a:r>
              <a:rPr lang="en-US" sz="2400" b="1" dirty="0"/>
              <a:t> </a:t>
            </a:r>
            <a:r>
              <a:rPr lang="en-US" sz="2400" b="1" dirty="0" err="1"/>
              <a:t>seres</a:t>
            </a:r>
            <a:r>
              <a:rPr lang="en-US" sz="2400" b="1" dirty="0"/>
              <a:t> </a:t>
            </a:r>
            <a:r>
              <a:rPr lang="en-US" sz="2400" b="1" dirty="0" err="1"/>
              <a:t>vivos</a:t>
            </a:r>
            <a:r>
              <a:rPr lang="en-US" sz="2400" b="1" dirty="0"/>
              <a:t> y el </a:t>
            </a:r>
            <a:r>
              <a:rPr lang="en-US" sz="2400" b="1" dirty="0" err="1"/>
              <a:t>entorno</a:t>
            </a:r>
            <a:r>
              <a:rPr lang="en-US" sz="2400" b="1" dirty="0"/>
              <a:t> </a:t>
            </a:r>
            <a:r>
              <a:rPr lang="en-US" sz="2400" b="1" dirty="0" err="1"/>
              <a:t>físico</a:t>
            </a:r>
            <a:r>
              <a:rPr lang="en-US" sz="2400" b="1" dirty="0" smtClean="0"/>
              <a:t>.</a:t>
            </a:r>
          </a:p>
          <a:p>
            <a:endParaRPr lang="en-US" sz="2400" b="1" dirty="0"/>
          </a:p>
          <a:p>
            <a:endParaRPr lang="es-ES" sz="3600" b="1" dirty="0">
              <a:solidFill>
                <a:srgbClr val="000000"/>
              </a:solidFill>
            </a:endParaRPr>
          </a:p>
        </p:txBody>
      </p:sp>
      <p:sp>
        <p:nvSpPr>
          <p:cNvPr id="1048613" name="CuadroTexto 1048612"/>
          <p:cNvSpPr txBox="1"/>
          <p:nvPr/>
        </p:nvSpPr>
        <p:spPr>
          <a:xfrm>
            <a:off x="2571999" y="0"/>
            <a:ext cx="4000000" cy="510540"/>
          </a:xfrm>
          <a:prstGeom prst="rect">
            <a:avLst/>
          </a:prstGeom>
        </p:spPr>
        <p:txBody>
          <a:bodyPr wrap="square" rtlCol="0">
            <a:spAutoFit/>
          </a:bodyPr>
          <a:lstStyle/>
          <a:p>
            <a:r>
              <a:rPr lang="en-US" sz="2800">
                <a:solidFill>
                  <a:srgbClr val="000000"/>
                </a:solidFill>
              </a:rPr>
              <a:t>Pregunt</a:t>
            </a:r>
            <a:r>
              <a:rPr lang="es-ES" altLang="en-US" sz="2800">
                <a:solidFill>
                  <a:srgbClr val="000000"/>
                </a:solidFill>
              </a:rPr>
              <a:t>ás ❓</a:t>
            </a:r>
            <a:endParaRPr lang="es-ES" sz="2800">
              <a:solidFill>
                <a:srgbClr val="00000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98175" y="216860"/>
            <a:ext cx="8474764" cy="830997"/>
          </a:xfrm>
          <a:prstGeom prst="rect">
            <a:avLst/>
          </a:prstGeom>
          <a:ln w="38100">
            <a:solidFill>
              <a:srgbClr val="7030A0"/>
            </a:solidFill>
          </a:ln>
        </p:spPr>
        <p:txBody>
          <a:bodyPr wrap="square">
            <a:spAutoFit/>
          </a:bodyPr>
          <a:lstStyle/>
          <a:p>
            <a:r>
              <a:rPr lang="en-US" sz="2400" b="1" dirty="0" smtClean="0"/>
              <a:t>4. ¿</a:t>
            </a:r>
            <a:r>
              <a:rPr lang="en-US" sz="2400" b="1" dirty="0" err="1" smtClean="0"/>
              <a:t>Cuál</a:t>
            </a:r>
            <a:r>
              <a:rPr lang="en-US" sz="2400" b="1" dirty="0" smtClean="0"/>
              <a:t> </a:t>
            </a:r>
            <a:r>
              <a:rPr lang="en-US" sz="2400" b="1" dirty="0"/>
              <a:t>de </a:t>
            </a:r>
            <a:r>
              <a:rPr lang="en-US" sz="2400" b="1" dirty="0" err="1"/>
              <a:t>estos</a:t>
            </a:r>
            <a:r>
              <a:rPr lang="en-US" sz="2400" b="1" dirty="0"/>
              <a:t> </a:t>
            </a:r>
            <a:r>
              <a:rPr lang="en-US" sz="2400" b="1" dirty="0" err="1"/>
              <a:t>elementos</a:t>
            </a:r>
            <a:r>
              <a:rPr lang="en-US" sz="2400" b="1" dirty="0"/>
              <a:t> NO forma parte de </a:t>
            </a:r>
            <a:r>
              <a:rPr lang="en-US" sz="2400" b="1" dirty="0" err="1"/>
              <a:t>una</a:t>
            </a:r>
            <a:r>
              <a:rPr lang="en-US" sz="2400" b="1" dirty="0"/>
              <a:t> </a:t>
            </a:r>
            <a:r>
              <a:rPr lang="en-US" sz="2400" b="1" dirty="0" err="1"/>
              <a:t>biocenosis</a:t>
            </a:r>
            <a:r>
              <a:rPr lang="en-US" sz="2400" b="1" dirty="0" smtClean="0"/>
              <a:t>?</a:t>
            </a:r>
          </a:p>
          <a:p>
            <a:r>
              <a:rPr lang="en-US" sz="2400" b="1" dirty="0"/>
              <a:t>a) Plantas    b) </a:t>
            </a:r>
            <a:r>
              <a:rPr lang="en-US" sz="2400" b="1" dirty="0" err="1"/>
              <a:t>Animales</a:t>
            </a:r>
            <a:r>
              <a:rPr lang="en-US" sz="2400" b="1" dirty="0"/>
              <a:t>    c) </a:t>
            </a:r>
            <a:r>
              <a:rPr lang="en-US" sz="2400" b="1" dirty="0" err="1"/>
              <a:t>Rocas</a:t>
            </a:r>
            <a:r>
              <a:rPr lang="en-US" sz="2400" b="1" dirty="0"/>
              <a:t>    d) </a:t>
            </a:r>
            <a:r>
              <a:rPr lang="en-US" sz="2400" b="1" dirty="0" err="1" smtClean="0"/>
              <a:t>Microorganismos</a:t>
            </a:r>
            <a:endParaRPr lang="en-US" sz="2400" b="1" dirty="0"/>
          </a:p>
        </p:txBody>
      </p:sp>
      <p:sp>
        <p:nvSpPr>
          <p:cNvPr id="4" name="CuadroTexto 3"/>
          <p:cNvSpPr txBox="1"/>
          <p:nvPr/>
        </p:nvSpPr>
        <p:spPr>
          <a:xfrm>
            <a:off x="298175" y="1889153"/>
            <a:ext cx="8633790" cy="4801314"/>
          </a:xfrm>
          <a:prstGeom prst="rect">
            <a:avLst/>
          </a:prstGeom>
          <a:noFill/>
          <a:ln w="38100">
            <a:solidFill>
              <a:schemeClr val="accent4"/>
            </a:solidFill>
          </a:ln>
        </p:spPr>
        <p:txBody>
          <a:bodyPr wrap="square" rtlCol="0">
            <a:spAutoFit/>
          </a:bodyPr>
          <a:lstStyle/>
          <a:p>
            <a:r>
              <a:rPr lang="en-US" sz="2400" b="1" dirty="0" smtClean="0"/>
              <a:t>5. </a:t>
            </a:r>
            <a:r>
              <a:rPr lang="en-US" sz="2400" b="1" dirty="0" err="1" smtClean="0"/>
              <a:t>Cuál</a:t>
            </a:r>
            <a:r>
              <a:rPr lang="en-US" sz="2400" b="1" dirty="0" smtClean="0"/>
              <a:t> </a:t>
            </a:r>
            <a:r>
              <a:rPr lang="en-US" sz="2400" b="1" dirty="0" err="1"/>
              <a:t>es</a:t>
            </a:r>
            <a:r>
              <a:rPr lang="en-US" sz="2400" b="1" dirty="0"/>
              <a:t> la principal </a:t>
            </a:r>
            <a:r>
              <a:rPr lang="en-US" sz="2400" b="1" dirty="0" err="1"/>
              <a:t>diferencia</a:t>
            </a:r>
            <a:r>
              <a:rPr lang="en-US" sz="2400" b="1" dirty="0"/>
              <a:t> entre un </a:t>
            </a:r>
            <a:r>
              <a:rPr lang="en-US" sz="2400" b="1" dirty="0" err="1"/>
              <a:t>ecosistema</a:t>
            </a:r>
            <a:r>
              <a:rPr lang="en-US" sz="2400" b="1" dirty="0"/>
              <a:t> y </a:t>
            </a:r>
            <a:r>
              <a:rPr lang="en-US" sz="2400" b="1" dirty="0" err="1"/>
              <a:t>una</a:t>
            </a:r>
            <a:r>
              <a:rPr lang="en-US" sz="2400" b="1" dirty="0"/>
              <a:t> </a:t>
            </a:r>
            <a:r>
              <a:rPr lang="en-US" sz="2400" b="1" dirty="0" err="1"/>
              <a:t>biocenosis</a:t>
            </a:r>
            <a:r>
              <a:rPr lang="en-US" sz="2400" b="1" dirty="0"/>
              <a:t>?</a:t>
            </a:r>
          </a:p>
          <a:p>
            <a:r>
              <a:rPr lang="en-US" sz="2400" b="1" dirty="0"/>
              <a:t> </a:t>
            </a:r>
          </a:p>
          <a:p>
            <a:pPr marL="457200" indent="-457200">
              <a:buAutoNum type="alphaLcParenR"/>
            </a:pPr>
            <a:r>
              <a:rPr lang="en-US" sz="2400" b="1" dirty="0" smtClean="0"/>
              <a:t>Un </a:t>
            </a:r>
            <a:r>
              <a:rPr lang="en-US" sz="2400" b="1" dirty="0" err="1"/>
              <a:t>ecosistema</a:t>
            </a:r>
            <a:r>
              <a:rPr lang="en-US" sz="2400" b="1" dirty="0"/>
              <a:t> </a:t>
            </a:r>
            <a:r>
              <a:rPr lang="en-US" sz="2400" b="1" dirty="0" err="1"/>
              <a:t>incluye</a:t>
            </a:r>
            <a:r>
              <a:rPr lang="en-US" sz="2400" b="1" dirty="0"/>
              <a:t> solo </a:t>
            </a:r>
            <a:r>
              <a:rPr lang="en-US" sz="2400" b="1" dirty="0" err="1"/>
              <a:t>seres</a:t>
            </a:r>
            <a:r>
              <a:rPr lang="en-US" sz="2400" b="1" dirty="0"/>
              <a:t> </a:t>
            </a:r>
            <a:r>
              <a:rPr lang="en-US" sz="2400" b="1" dirty="0" err="1"/>
              <a:t>vivos</a:t>
            </a:r>
            <a:r>
              <a:rPr lang="en-US" sz="2400" b="1" dirty="0"/>
              <a:t>, </a:t>
            </a:r>
            <a:r>
              <a:rPr lang="en-US" sz="2400" b="1" dirty="0" err="1"/>
              <a:t>mientras</a:t>
            </a:r>
            <a:r>
              <a:rPr lang="en-US" sz="2400" b="1" dirty="0"/>
              <a:t> que </a:t>
            </a:r>
            <a:r>
              <a:rPr lang="en-US" sz="2400" b="1" dirty="0" err="1"/>
              <a:t>una</a:t>
            </a:r>
            <a:r>
              <a:rPr lang="en-US" sz="2400" b="1" dirty="0"/>
              <a:t> </a:t>
            </a:r>
            <a:r>
              <a:rPr lang="en-US" sz="2400" b="1" dirty="0" err="1"/>
              <a:t>biocenosis</a:t>
            </a:r>
            <a:r>
              <a:rPr lang="en-US" sz="2400" b="1" dirty="0"/>
              <a:t> </a:t>
            </a:r>
            <a:r>
              <a:rPr lang="en-US" sz="2400" b="1" dirty="0" err="1"/>
              <a:t>incluye</a:t>
            </a:r>
            <a:r>
              <a:rPr lang="en-US" sz="2400" b="1" dirty="0"/>
              <a:t> </a:t>
            </a:r>
            <a:r>
              <a:rPr lang="en-US" sz="2400" b="1" dirty="0" err="1"/>
              <a:t>también</a:t>
            </a:r>
            <a:r>
              <a:rPr lang="en-US" sz="2400" b="1" dirty="0"/>
              <a:t> el </a:t>
            </a:r>
            <a:r>
              <a:rPr lang="en-US" sz="2400" b="1" dirty="0" err="1"/>
              <a:t>entorno</a:t>
            </a:r>
            <a:r>
              <a:rPr lang="en-US" sz="2400" b="1" dirty="0"/>
              <a:t> </a:t>
            </a:r>
            <a:r>
              <a:rPr lang="en-US" sz="2400" b="1" dirty="0" err="1"/>
              <a:t>físico</a:t>
            </a:r>
            <a:r>
              <a:rPr lang="en-US" sz="2400" b="1" dirty="0" smtClean="0"/>
              <a:t>.</a:t>
            </a:r>
          </a:p>
          <a:p>
            <a:endParaRPr lang="en-US" sz="2400" b="1" dirty="0"/>
          </a:p>
          <a:p>
            <a:r>
              <a:rPr lang="en-US" sz="2400" b="1" dirty="0"/>
              <a:t>b) </a:t>
            </a:r>
            <a:r>
              <a:rPr lang="en-US" sz="2400" b="1" dirty="0" err="1"/>
              <a:t>Una</a:t>
            </a:r>
            <a:r>
              <a:rPr lang="en-US" sz="2400" b="1" dirty="0"/>
              <a:t> </a:t>
            </a:r>
            <a:r>
              <a:rPr lang="en-US" sz="2400" b="1" dirty="0" err="1"/>
              <a:t>biocenosis</a:t>
            </a:r>
            <a:r>
              <a:rPr lang="en-US" sz="2400" b="1" dirty="0"/>
              <a:t> </a:t>
            </a:r>
            <a:r>
              <a:rPr lang="en-US" sz="2400" b="1" dirty="0" err="1"/>
              <a:t>incluye</a:t>
            </a:r>
            <a:r>
              <a:rPr lang="en-US" sz="2400" b="1" dirty="0"/>
              <a:t> solo </a:t>
            </a:r>
            <a:r>
              <a:rPr lang="en-US" sz="2400" b="1" dirty="0" err="1"/>
              <a:t>seres</a:t>
            </a:r>
            <a:r>
              <a:rPr lang="en-US" sz="2400" b="1" dirty="0"/>
              <a:t> </a:t>
            </a:r>
            <a:r>
              <a:rPr lang="en-US" sz="2400" b="1" dirty="0" err="1"/>
              <a:t>vivos</a:t>
            </a:r>
            <a:r>
              <a:rPr lang="en-US" sz="2400" b="1" dirty="0"/>
              <a:t>, </a:t>
            </a:r>
            <a:r>
              <a:rPr lang="en-US" sz="2400" b="1" dirty="0" err="1"/>
              <a:t>mientras</a:t>
            </a:r>
            <a:r>
              <a:rPr lang="en-US" sz="2400" b="1" dirty="0"/>
              <a:t> que un </a:t>
            </a:r>
            <a:r>
              <a:rPr lang="en-US" sz="2400" b="1" dirty="0" err="1"/>
              <a:t>ecosistema</a:t>
            </a:r>
            <a:r>
              <a:rPr lang="en-US" sz="2400" b="1" dirty="0"/>
              <a:t> </a:t>
            </a:r>
            <a:r>
              <a:rPr lang="en-US" sz="2400" b="1" dirty="0" err="1"/>
              <a:t>incluye</a:t>
            </a:r>
            <a:r>
              <a:rPr lang="en-US" sz="2400" b="1" dirty="0"/>
              <a:t> </a:t>
            </a:r>
            <a:r>
              <a:rPr lang="en-US" sz="2400" b="1" dirty="0" err="1"/>
              <a:t>también</a:t>
            </a:r>
            <a:r>
              <a:rPr lang="en-US" sz="2400" b="1" dirty="0"/>
              <a:t> el </a:t>
            </a:r>
            <a:r>
              <a:rPr lang="en-US" sz="2400" b="1" dirty="0" err="1"/>
              <a:t>entorno</a:t>
            </a:r>
            <a:r>
              <a:rPr lang="en-US" sz="2400" b="1" dirty="0"/>
              <a:t> </a:t>
            </a:r>
            <a:r>
              <a:rPr lang="en-US" sz="2400" b="1" dirty="0" err="1"/>
              <a:t>físico</a:t>
            </a:r>
            <a:r>
              <a:rPr lang="en-US" sz="2400" b="1" dirty="0" smtClean="0"/>
              <a:t>.</a:t>
            </a:r>
          </a:p>
          <a:p>
            <a:endParaRPr lang="en-US" sz="2400" b="1" dirty="0"/>
          </a:p>
          <a:p>
            <a:r>
              <a:rPr lang="en-US" sz="2400" b="1" dirty="0"/>
              <a:t>c) Un </a:t>
            </a:r>
            <a:r>
              <a:rPr lang="en-US" sz="2400" b="1" dirty="0" err="1"/>
              <a:t>ecosistema</a:t>
            </a:r>
            <a:r>
              <a:rPr lang="en-US" sz="2400" b="1" dirty="0"/>
              <a:t> </a:t>
            </a:r>
            <a:r>
              <a:rPr lang="en-US" sz="2400" b="1" dirty="0" err="1"/>
              <a:t>es</a:t>
            </a:r>
            <a:r>
              <a:rPr lang="en-US" sz="2400" b="1" dirty="0"/>
              <a:t> </a:t>
            </a:r>
            <a:r>
              <a:rPr lang="en-US" sz="2400" b="1" dirty="0" err="1"/>
              <a:t>más</a:t>
            </a:r>
            <a:r>
              <a:rPr lang="en-US" sz="2400" b="1" dirty="0"/>
              <a:t> </a:t>
            </a:r>
            <a:r>
              <a:rPr lang="en-US" sz="2400" b="1" dirty="0" err="1"/>
              <a:t>grande</a:t>
            </a:r>
            <a:r>
              <a:rPr lang="en-US" sz="2400" b="1" dirty="0"/>
              <a:t> que </a:t>
            </a:r>
            <a:r>
              <a:rPr lang="en-US" sz="2400" b="1" dirty="0" err="1"/>
              <a:t>una</a:t>
            </a:r>
            <a:r>
              <a:rPr lang="en-US" sz="2400" b="1" dirty="0"/>
              <a:t> </a:t>
            </a:r>
            <a:r>
              <a:rPr lang="en-US" sz="2400" b="1" dirty="0" err="1"/>
              <a:t>biocenosis</a:t>
            </a:r>
            <a:r>
              <a:rPr lang="en-US" sz="2400" b="1" dirty="0" smtClean="0"/>
              <a:t>.</a:t>
            </a:r>
          </a:p>
          <a:p>
            <a:endParaRPr lang="en-US" sz="2400" b="1" dirty="0"/>
          </a:p>
          <a:p>
            <a:r>
              <a:rPr lang="en-US" sz="2400" b="1" dirty="0"/>
              <a:t>d) No hay </a:t>
            </a:r>
            <a:r>
              <a:rPr lang="en-US" sz="2400" b="1" dirty="0" err="1"/>
              <a:t>diferencia</a:t>
            </a:r>
            <a:r>
              <a:rPr lang="en-US" sz="2400" b="1" dirty="0"/>
              <a:t> entre ambos </a:t>
            </a:r>
            <a:r>
              <a:rPr lang="en-US" sz="2400" b="1" dirty="0" err="1"/>
              <a:t>términos</a:t>
            </a:r>
            <a:r>
              <a:rPr lang="en-US" sz="2400" b="1" dirty="0"/>
              <a:t>.</a:t>
            </a:r>
          </a:p>
          <a:p>
            <a:endParaRPr lang="en-US" b="1" dirty="0"/>
          </a:p>
        </p:txBody>
      </p:sp>
    </p:spTree>
    <p:extLst>
      <p:ext uri="{BB962C8B-B14F-4D97-AF65-F5344CB8AC3E}">
        <p14:creationId xmlns:p14="http://schemas.microsoft.com/office/powerpoint/2010/main" val="729522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357809" y="459134"/>
            <a:ext cx="8282608" cy="1938992"/>
          </a:xfrm>
          <a:prstGeom prst="rect">
            <a:avLst/>
          </a:prstGeom>
          <a:noFill/>
          <a:ln w="38100">
            <a:solidFill>
              <a:schemeClr val="accent2">
                <a:lumMod val="75000"/>
              </a:schemeClr>
            </a:solidFill>
          </a:ln>
        </p:spPr>
        <p:txBody>
          <a:bodyPr wrap="square" rtlCol="0">
            <a:spAutoFit/>
          </a:bodyPr>
          <a:lstStyle/>
          <a:p>
            <a:r>
              <a:rPr lang="en-US" sz="2400" b="1" dirty="0" smtClean="0"/>
              <a:t>6. Si </a:t>
            </a:r>
            <a:r>
              <a:rPr lang="en-US" sz="2400" b="1" dirty="0" err="1"/>
              <a:t>hablamos</a:t>
            </a:r>
            <a:r>
              <a:rPr lang="en-US" sz="2400" b="1" dirty="0"/>
              <a:t> de </a:t>
            </a:r>
            <a:r>
              <a:rPr lang="en-US" sz="2400" b="1" dirty="0" err="1"/>
              <a:t>todos</a:t>
            </a:r>
            <a:r>
              <a:rPr lang="en-US" sz="2400" b="1" dirty="0"/>
              <a:t> </a:t>
            </a:r>
            <a:r>
              <a:rPr lang="en-US" sz="2400" b="1" dirty="0" err="1"/>
              <a:t>los</a:t>
            </a:r>
            <a:r>
              <a:rPr lang="en-US" sz="2400" b="1" dirty="0"/>
              <a:t> </a:t>
            </a:r>
            <a:r>
              <a:rPr lang="en-US" sz="2400" b="1" dirty="0" err="1"/>
              <a:t>peces</a:t>
            </a:r>
            <a:r>
              <a:rPr lang="en-US" sz="2400" b="1" dirty="0"/>
              <a:t> que </a:t>
            </a:r>
            <a:r>
              <a:rPr lang="en-US" sz="2400" b="1" dirty="0" err="1"/>
              <a:t>habitan</a:t>
            </a:r>
            <a:r>
              <a:rPr lang="en-US" sz="2400" b="1" dirty="0"/>
              <a:t> en un </a:t>
            </a:r>
            <a:r>
              <a:rPr lang="en-US" sz="2400" b="1" dirty="0" err="1"/>
              <a:t>lago</a:t>
            </a:r>
            <a:r>
              <a:rPr lang="en-US" sz="2400" b="1" dirty="0"/>
              <a:t>, ¿a </a:t>
            </a:r>
            <a:r>
              <a:rPr lang="en-US" sz="2400" b="1" dirty="0" err="1"/>
              <a:t>qué</a:t>
            </a:r>
            <a:r>
              <a:rPr lang="en-US" sz="2400" b="1" dirty="0"/>
              <a:t> </a:t>
            </a:r>
            <a:r>
              <a:rPr lang="en-US" sz="2400" b="1" dirty="0" err="1"/>
              <a:t>nos</a:t>
            </a:r>
            <a:r>
              <a:rPr lang="en-US" sz="2400" b="1" dirty="0"/>
              <a:t> </a:t>
            </a:r>
            <a:r>
              <a:rPr lang="en-US" sz="2400" b="1" dirty="0" err="1"/>
              <a:t>estamos</a:t>
            </a:r>
            <a:r>
              <a:rPr lang="en-US" sz="2400" b="1" dirty="0"/>
              <a:t> </a:t>
            </a:r>
            <a:r>
              <a:rPr lang="en-US" sz="2400" b="1" dirty="0" err="1"/>
              <a:t>refiriendo</a:t>
            </a:r>
            <a:r>
              <a:rPr lang="en-US" sz="2400" b="1" dirty="0"/>
              <a:t>?</a:t>
            </a:r>
          </a:p>
          <a:p>
            <a:r>
              <a:rPr lang="en-US" sz="2400" b="1" dirty="0"/>
              <a:t> </a:t>
            </a:r>
          </a:p>
          <a:p>
            <a:r>
              <a:rPr lang="en-US" sz="2400" b="1" dirty="0"/>
              <a:t>a) A un </a:t>
            </a:r>
            <a:r>
              <a:rPr lang="en-US" sz="2400" b="1" dirty="0" err="1" smtClean="0"/>
              <a:t>ecosistema</a:t>
            </a:r>
            <a:r>
              <a:rPr lang="en-US" sz="2400" b="1" dirty="0"/>
              <a:t> </a:t>
            </a:r>
            <a:r>
              <a:rPr lang="en-US" sz="2400" b="1" dirty="0" smtClean="0"/>
              <a:t>   b</a:t>
            </a:r>
            <a:r>
              <a:rPr lang="en-US" sz="2400" b="1" dirty="0"/>
              <a:t>) A </a:t>
            </a:r>
            <a:r>
              <a:rPr lang="en-US" sz="2400" b="1" dirty="0" err="1"/>
              <a:t>una</a:t>
            </a:r>
            <a:r>
              <a:rPr lang="en-US" sz="2400" b="1" dirty="0"/>
              <a:t> </a:t>
            </a:r>
            <a:r>
              <a:rPr lang="en-US" sz="2400" b="1" dirty="0" err="1" smtClean="0"/>
              <a:t>biocenosis</a:t>
            </a:r>
            <a:r>
              <a:rPr lang="en-US" sz="2400" b="1" dirty="0"/>
              <a:t> </a:t>
            </a:r>
            <a:r>
              <a:rPr lang="en-US" sz="2400" b="1" dirty="0" smtClean="0"/>
              <a:t>  c</a:t>
            </a:r>
            <a:r>
              <a:rPr lang="en-US" sz="2400" b="1" dirty="0"/>
              <a:t>) A un </a:t>
            </a:r>
            <a:r>
              <a:rPr lang="en-US" sz="2400" b="1" dirty="0" err="1" smtClean="0"/>
              <a:t>biotopo</a:t>
            </a:r>
            <a:r>
              <a:rPr lang="en-US" sz="2400" b="1" dirty="0" smtClean="0"/>
              <a:t>     d</a:t>
            </a:r>
            <a:r>
              <a:rPr lang="en-US" sz="2400" b="1" dirty="0"/>
              <a:t>) A </a:t>
            </a:r>
            <a:r>
              <a:rPr lang="en-US" sz="2400" b="1" dirty="0" err="1"/>
              <a:t>una</a:t>
            </a:r>
            <a:r>
              <a:rPr lang="en-US" sz="2400" b="1" dirty="0"/>
              <a:t> </a:t>
            </a:r>
            <a:r>
              <a:rPr lang="en-US" sz="2400" b="1" dirty="0" err="1" smtClean="0"/>
              <a:t>población</a:t>
            </a:r>
            <a:endParaRPr lang="en-US" sz="2400" b="1" dirty="0"/>
          </a:p>
        </p:txBody>
      </p:sp>
      <p:sp>
        <p:nvSpPr>
          <p:cNvPr id="3" name="Rectángulo 2"/>
          <p:cNvSpPr/>
          <p:nvPr/>
        </p:nvSpPr>
        <p:spPr>
          <a:xfrm>
            <a:off x="357809" y="2621684"/>
            <a:ext cx="8746435" cy="3978205"/>
          </a:xfrm>
          <a:prstGeom prst="rect">
            <a:avLst/>
          </a:prstGeom>
          <a:ln w="38100">
            <a:solidFill>
              <a:srgbClr val="92D050"/>
            </a:solidFill>
          </a:ln>
        </p:spPr>
        <p:txBody>
          <a:bodyPr wrap="square">
            <a:spAutoFit/>
          </a:bodyPr>
          <a:lstStyle/>
          <a:p>
            <a:pPr>
              <a:lnSpc>
                <a:spcPct val="115000"/>
              </a:lnSpc>
              <a:spcAft>
                <a:spcPts val="1000"/>
              </a:spcAft>
            </a:pPr>
            <a:r>
              <a:rPr lang="en-US" sz="2400" b="1" dirty="0" smtClean="0">
                <a:latin typeface="Calibri" panose="020F0502020204030204" pitchFamily="34" charset="0"/>
                <a:ea typeface="SimSun" panose="02010600030101010101" pitchFamily="2" charset="-122"/>
                <a:cs typeface="Times New Roman" panose="02020603050405020304" pitchFamily="18" charset="0"/>
              </a:rPr>
              <a:t>7. </a:t>
            </a:r>
            <a:r>
              <a:rPr lang="en-US" sz="2400" b="1" dirty="0" err="1" smtClean="0">
                <a:latin typeface="Calibri" panose="020F0502020204030204" pitchFamily="34" charset="0"/>
                <a:ea typeface="SimSun" panose="02010600030101010101" pitchFamily="2" charset="-122"/>
                <a:cs typeface="Times New Roman" panose="02020603050405020304" pitchFamily="18" charset="0"/>
              </a:rPr>
              <a:t>ʕCuál</a:t>
            </a:r>
            <a:r>
              <a:rPr lang="en-US" sz="2400" b="1" dirty="0" smtClean="0">
                <a:latin typeface="Calibri" panose="020F0502020204030204" pitchFamily="34" charset="0"/>
                <a:ea typeface="SimSun" panose="02010600030101010101" pitchFamily="2" charset="-122"/>
                <a:cs typeface="Times New Roman" panose="02020603050405020304" pitchFamily="18" charset="0"/>
              </a:rPr>
              <a:t> </a:t>
            </a:r>
            <a:r>
              <a:rPr lang="en-US" sz="2400" b="1" dirty="0">
                <a:latin typeface="Calibri" panose="020F0502020204030204" pitchFamily="34" charset="0"/>
                <a:ea typeface="SimSun" panose="02010600030101010101" pitchFamily="2" charset="-122"/>
                <a:cs typeface="Times New Roman" panose="02020603050405020304" pitchFamily="18" charset="0"/>
              </a:rPr>
              <a:t>de las </a:t>
            </a:r>
            <a:r>
              <a:rPr lang="en-US" sz="2400" b="1" dirty="0" err="1">
                <a:latin typeface="Calibri" panose="020F0502020204030204" pitchFamily="34" charset="0"/>
                <a:ea typeface="SimSun" panose="02010600030101010101" pitchFamily="2" charset="-122"/>
                <a:cs typeface="Times New Roman" panose="02020603050405020304" pitchFamily="18" charset="0"/>
              </a:rPr>
              <a:t>siguientes</a:t>
            </a:r>
            <a:r>
              <a:rPr lang="en-US" sz="2400" b="1" dirty="0">
                <a:latin typeface="Calibri" panose="020F0502020204030204" pitchFamily="34" charset="0"/>
                <a:ea typeface="SimSun" panose="02010600030101010101" pitchFamily="2" charset="-122"/>
                <a:cs typeface="Times New Roman" panose="02020603050405020304" pitchFamily="18" charset="0"/>
              </a:rPr>
              <a:t> </a:t>
            </a:r>
            <a:r>
              <a:rPr lang="en-US" sz="2400" b="1" dirty="0" err="1">
                <a:latin typeface="Calibri" panose="020F0502020204030204" pitchFamily="34" charset="0"/>
                <a:ea typeface="SimSun" panose="02010600030101010101" pitchFamily="2" charset="-122"/>
                <a:cs typeface="Times New Roman" panose="02020603050405020304" pitchFamily="18" charset="0"/>
              </a:rPr>
              <a:t>opciones</a:t>
            </a:r>
            <a:r>
              <a:rPr lang="en-US" sz="2400" b="1" dirty="0">
                <a:latin typeface="Calibri" panose="020F0502020204030204" pitchFamily="34" charset="0"/>
                <a:ea typeface="SimSun" panose="02010600030101010101" pitchFamily="2" charset="-122"/>
                <a:cs typeface="Times New Roman" panose="02020603050405020304" pitchFamily="18" charset="0"/>
              </a:rPr>
              <a:t> define </a:t>
            </a:r>
            <a:r>
              <a:rPr lang="en-US" sz="2400" b="1" dirty="0" err="1">
                <a:latin typeface="Calibri" panose="020F0502020204030204" pitchFamily="34" charset="0"/>
                <a:ea typeface="SimSun" panose="02010600030101010101" pitchFamily="2" charset="-122"/>
                <a:cs typeface="Times New Roman" panose="02020603050405020304" pitchFamily="18" charset="0"/>
              </a:rPr>
              <a:t>mejor</a:t>
            </a:r>
            <a:r>
              <a:rPr lang="en-US" sz="2400" b="1" dirty="0">
                <a:latin typeface="Calibri" panose="020F0502020204030204" pitchFamily="34" charset="0"/>
                <a:ea typeface="SimSun" panose="02010600030101010101" pitchFamily="2" charset="-122"/>
                <a:cs typeface="Times New Roman" panose="02020603050405020304" pitchFamily="18" charset="0"/>
              </a:rPr>
              <a:t> la </a:t>
            </a:r>
            <a:r>
              <a:rPr lang="en-US" sz="2400" b="1" dirty="0" err="1">
                <a:latin typeface="Calibri" panose="020F0502020204030204" pitchFamily="34" charset="0"/>
                <a:ea typeface="SimSun" panose="02010600030101010101" pitchFamily="2" charset="-122"/>
                <a:cs typeface="Times New Roman" panose="02020603050405020304" pitchFamily="18" charset="0"/>
              </a:rPr>
              <a:t>biodiversidad</a:t>
            </a:r>
            <a:r>
              <a:rPr lang="en-US" sz="2400" b="1" dirty="0">
                <a:latin typeface="Calibri" panose="020F0502020204030204" pitchFamily="34" charset="0"/>
                <a:ea typeface="SimSun" panose="02010600030101010101" pitchFamily="2" charset="-122"/>
                <a:cs typeface="Times New Roman" panose="02020603050405020304" pitchFamily="18" charset="0"/>
              </a:rPr>
              <a:t>?</a:t>
            </a:r>
          </a:p>
          <a:p>
            <a:pPr>
              <a:lnSpc>
                <a:spcPct val="115000"/>
              </a:lnSpc>
              <a:spcAft>
                <a:spcPts val="1000"/>
              </a:spcAft>
            </a:pPr>
            <a:r>
              <a:rPr lang="en-US" sz="2400" b="1" dirty="0">
                <a:latin typeface="Calibri" panose="020F0502020204030204" pitchFamily="34" charset="0"/>
                <a:ea typeface="SimSun" panose="02010600030101010101" pitchFamily="2" charset="-122"/>
                <a:cs typeface="Times New Roman" panose="02020603050405020304" pitchFamily="18" charset="0"/>
              </a:rPr>
              <a:t> </a:t>
            </a:r>
            <a:r>
              <a:rPr lang="en-US" sz="2400" b="1" dirty="0" smtClean="0">
                <a:latin typeface="Calibri" panose="020F0502020204030204" pitchFamily="34" charset="0"/>
                <a:ea typeface="SimSun" panose="02010600030101010101" pitchFamily="2" charset="-122"/>
                <a:cs typeface="Times New Roman" panose="02020603050405020304" pitchFamily="18" charset="0"/>
              </a:rPr>
              <a:t>a</a:t>
            </a:r>
            <a:r>
              <a:rPr lang="en-US" sz="2400" b="1" dirty="0">
                <a:latin typeface="Calibri" panose="020F0502020204030204" pitchFamily="34" charset="0"/>
                <a:ea typeface="SimSun" panose="02010600030101010101" pitchFamily="2" charset="-122"/>
                <a:cs typeface="Times New Roman" panose="02020603050405020304" pitchFamily="18" charset="0"/>
              </a:rPr>
              <a:t>) El </a:t>
            </a:r>
            <a:r>
              <a:rPr lang="en-US" sz="2400" b="1" dirty="0" err="1">
                <a:latin typeface="Calibri" panose="020F0502020204030204" pitchFamily="34" charset="0"/>
                <a:ea typeface="SimSun" panose="02010600030101010101" pitchFamily="2" charset="-122"/>
                <a:cs typeface="Times New Roman" panose="02020603050405020304" pitchFamily="18" charset="0"/>
              </a:rPr>
              <a:t>número</a:t>
            </a:r>
            <a:r>
              <a:rPr lang="en-US" sz="2400" b="1" dirty="0">
                <a:latin typeface="Calibri" panose="020F0502020204030204" pitchFamily="34" charset="0"/>
                <a:ea typeface="SimSun" panose="02010600030101010101" pitchFamily="2" charset="-122"/>
                <a:cs typeface="Times New Roman" panose="02020603050405020304" pitchFamily="18" charset="0"/>
              </a:rPr>
              <a:t> total de </a:t>
            </a:r>
            <a:r>
              <a:rPr lang="en-US" sz="2400" b="1" dirty="0" err="1">
                <a:latin typeface="Calibri" panose="020F0502020204030204" pitchFamily="34" charset="0"/>
                <a:ea typeface="SimSun" panose="02010600030101010101" pitchFamily="2" charset="-122"/>
                <a:cs typeface="Times New Roman" panose="02020603050405020304" pitchFamily="18" charset="0"/>
              </a:rPr>
              <a:t>individuos</a:t>
            </a:r>
            <a:r>
              <a:rPr lang="en-US" sz="2400" b="1" dirty="0">
                <a:latin typeface="Calibri" panose="020F0502020204030204" pitchFamily="34" charset="0"/>
                <a:ea typeface="SimSun" panose="02010600030101010101" pitchFamily="2" charset="-122"/>
                <a:cs typeface="Times New Roman" panose="02020603050405020304" pitchFamily="18" charset="0"/>
              </a:rPr>
              <a:t> de </a:t>
            </a:r>
            <a:r>
              <a:rPr lang="en-US" sz="2400" b="1" dirty="0" err="1">
                <a:latin typeface="Calibri" panose="020F0502020204030204" pitchFamily="34" charset="0"/>
                <a:ea typeface="SimSun" panose="02010600030101010101" pitchFamily="2" charset="-122"/>
                <a:cs typeface="Times New Roman" panose="02020603050405020304" pitchFamily="18" charset="0"/>
              </a:rPr>
              <a:t>una</a:t>
            </a:r>
            <a:r>
              <a:rPr lang="en-US" sz="2400" b="1" dirty="0">
                <a:latin typeface="Calibri" panose="020F0502020204030204" pitchFamily="34" charset="0"/>
                <a:ea typeface="SimSun" panose="02010600030101010101" pitchFamily="2" charset="-122"/>
                <a:cs typeface="Times New Roman" panose="02020603050405020304" pitchFamily="18" charset="0"/>
              </a:rPr>
              <a:t> </a:t>
            </a:r>
            <a:r>
              <a:rPr lang="en-US" sz="2400" b="1" dirty="0" err="1">
                <a:latin typeface="Calibri" panose="020F0502020204030204" pitchFamily="34" charset="0"/>
                <a:ea typeface="SimSun" panose="02010600030101010101" pitchFamily="2" charset="-122"/>
                <a:cs typeface="Times New Roman" panose="02020603050405020304" pitchFamily="18" charset="0"/>
              </a:rPr>
              <a:t>misma</a:t>
            </a:r>
            <a:r>
              <a:rPr lang="en-US" sz="2400" b="1" dirty="0">
                <a:latin typeface="Calibri" panose="020F0502020204030204" pitchFamily="34" charset="0"/>
                <a:ea typeface="SimSun" panose="02010600030101010101" pitchFamily="2" charset="-122"/>
                <a:cs typeface="Times New Roman" panose="02020603050405020304" pitchFamily="18" charset="0"/>
              </a:rPr>
              <a:t> </a:t>
            </a:r>
            <a:r>
              <a:rPr lang="en-US" sz="2400" b="1" dirty="0" err="1">
                <a:latin typeface="Calibri" panose="020F0502020204030204" pitchFamily="34" charset="0"/>
                <a:ea typeface="SimSun" panose="02010600030101010101" pitchFamily="2" charset="-122"/>
                <a:cs typeface="Times New Roman" panose="02020603050405020304" pitchFamily="18" charset="0"/>
              </a:rPr>
              <a:t>especie</a:t>
            </a:r>
            <a:r>
              <a:rPr lang="en-US" sz="2400" b="1" dirty="0">
                <a:latin typeface="Calibri" panose="020F0502020204030204" pitchFamily="34" charset="0"/>
                <a:ea typeface="SimSun" panose="02010600030101010101" pitchFamily="2" charset="-122"/>
                <a:cs typeface="Times New Roman" panose="02020603050405020304" pitchFamily="18" charset="0"/>
              </a:rPr>
              <a:t> en un </a:t>
            </a:r>
            <a:r>
              <a:rPr lang="en-US" sz="2400" b="1" dirty="0" err="1">
                <a:latin typeface="Calibri" panose="020F0502020204030204" pitchFamily="34" charset="0"/>
                <a:ea typeface="SimSun" panose="02010600030101010101" pitchFamily="2" charset="-122"/>
                <a:cs typeface="Times New Roman" panose="02020603050405020304" pitchFamily="18" charset="0"/>
              </a:rPr>
              <a:t>lugar</a:t>
            </a:r>
            <a:r>
              <a:rPr lang="en-US" sz="2400" b="1" dirty="0">
                <a:latin typeface="Calibri" panose="020F0502020204030204" pitchFamily="34" charset="0"/>
                <a:ea typeface="SimSun" panose="02010600030101010101" pitchFamily="2" charset="-122"/>
                <a:cs typeface="Times New Roman" panose="02020603050405020304" pitchFamily="18" charset="0"/>
              </a:rPr>
              <a:t> </a:t>
            </a:r>
            <a:r>
              <a:rPr lang="en-US" sz="2400" b="1" dirty="0" err="1">
                <a:latin typeface="Calibri" panose="020F0502020204030204" pitchFamily="34" charset="0"/>
                <a:ea typeface="SimSun" panose="02010600030101010101" pitchFamily="2" charset="-122"/>
                <a:cs typeface="Times New Roman" panose="02020603050405020304" pitchFamily="18" charset="0"/>
              </a:rPr>
              <a:t>determinado</a:t>
            </a:r>
            <a:r>
              <a:rPr lang="en-US" sz="2400" b="1" dirty="0">
                <a:latin typeface="Calibri" panose="020F0502020204030204" pitchFamily="34" charset="0"/>
                <a:ea typeface="SimSun" panose="02010600030101010101" pitchFamily="2" charset="-122"/>
                <a:cs typeface="Times New Roman" panose="02020603050405020304" pitchFamily="18" charset="0"/>
              </a:rPr>
              <a:t>.</a:t>
            </a:r>
          </a:p>
          <a:p>
            <a:pPr>
              <a:lnSpc>
                <a:spcPct val="115000"/>
              </a:lnSpc>
              <a:spcAft>
                <a:spcPts val="1000"/>
              </a:spcAft>
            </a:pPr>
            <a:r>
              <a:rPr lang="en-US" sz="2400" b="1" dirty="0">
                <a:latin typeface="Calibri" panose="020F0502020204030204" pitchFamily="34" charset="0"/>
                <a:ea typeface="SimSun" panose="02010600030101010101" pitchFamily="2" charset="-122"/>
                <a:cs typeface="Times New Roman" panose="02020603050405020304" pitchFamily="18" charset="0"/>
              </a:rPr>
              <a:t>b) La </a:t>
            </a:r>
            <a:r>
              <a:rPr lang="en-US" sz="2400" b="1" dirty="0" err="1">
                <a:latin typeface="Calibri" panose="020F0502020204030204" pitchFamily="34" charset="0"/>
                <a:ea typeface="SimSun" panose="02010600030101010101" pitchFamily="2" charset="-122"/>
                <a:cs typeface="Times New Roman" panose="02020603050405020304" pitchFamily="18" charset="0"/>
              </a:rPr>
              <a:t>variedad</a:t>
            </a:r>
            <a:r>
              <a:rPr lang="en-US" sz="2400" b="1" dirty="0">
                <a:latin typeface="Calibri" panose="020F0502020204030204" pitchFamily="34" charset="0"/>
                <a:ea typeface="SimSun" panose="02010600030101010101" pitchFamily="2" charset="-122"/>
                <a:cs typeface="Times New Roman" panose="02020603050405020304" pitchFamily="18" charset="0"/>
              </a:rPr>
              <a:t> de </a:t>
            </a:r>
            <a:r>
              <a:rPr lang="en-US" sz="2400" b="1" dirty="0" err="1">
                <a:latin typeface="Calibri" panose="020F0502020204030204" pitchFamily="34" charset="0"/>
                <a:ea typeface="SimSun" panose="02010600030101010101" pitchFamily="2" charset="-122"/>
                <a:cs typeface="Times New Roman" panose="02020603050405020304" pitchFamily="18" charset="0"/>
              </a:rPr>
              <a:t>vida</a:t>
            </a:r>
            <a:r>
              <a:rPr lang="en-US" sz="2400" b="1" dirty="0">
                <a:latin typeface="Calibri" panose="020F0502020204030204" pitchFamily="34" charset="0"/>
                <a:ea typeface="SimSun" panose="02010600030101010101" pitchFamily="2" charset="-122"/>
                <a:cs typeface="Times New Roman" panose="02020603050405020304" pitchFamily="18" charset="0"/>
              </a:rPr>
              <a:t> en la Tierra, </a:t>
            </a:r>
            <a:r>
              <a:rPr lang="en-US" sz="2400" b="1" dirty="0" err="1">
                <a:latin typeface="Calibri" panose="020F0502020204030204" pitchFamily="34" charset="0"/>
                <a:ea typeface="SimSun" panose="02010600030101010101" pitchFamily="2" charset="-122"/>
                <a:cs typeface="Times New Roman" panose="02020603050405020304" pitchFamily="18" charset="0"/>
              </a:rPr>
              <a:t>incluyendo</a:t>
            </a:r>
            <a:r>
              <a:rPr lang="en-US" sz="2400" b="1" dirty="0">
                <a:latin typeface="Calibri" panose="020F0502020204030204" pitchFamily="34" charset="0"/>
                <a:ea typeface="SimSun" panose="02010600030101010101" pitchFamily="2" charset="-122"/>
                <a:cs typeface="Times New Roman" panose="02020603050405020304" pitchFamily="18" charset="0"/>
              </a:rPr>
              <a:t> </a:t>
            </a:r>
            <a:r>
              <a:rPr lang="en-US" sz="2400" b="1" dirty="0" err="1">
                <a:latin typeface="Calibri" panose="020F0502020204030204" pitchFamily="34" charset="0"/>
                <a:ea typeface="SimSun" panose="02010600030101010101" pitchFamily="2" charset="-122"/>
                <a:cs typeface="Times New Roman" panose="02020603050405020304" pitchFamily="18" charset="0"/>
              </a:rPr>
              <a:t>todas</a:t>
            </a:r>
            <a:r>
              <a:rPr lang="en-US" sz="2400" b="1" dirty="0">
                <a:latin typeface="Calibri" panose="020F0502020204030204" pitchFamily="34" charset="0"/>
                <a:ea typeface="SimSun" panose="02010600030101010101" pitchFamily="2" charset="-122"/>
                <a:cs typeface="Times New Roman" panose="02020603050405020304" pitchFamily="18" charset="0"/>
              </a:rPr>
              <a:t> las </a:t>
            </a:r>
            <a:r>
              <a:rPr lang="en-US" sz="2400" b="1" dirty="0" err="1">
                <a:latin typeface="Calibri" panose="020F0502020204030204" pitchFamily="34" charset="0"/>
                <a:ea typeface="SimSun" panose="02010600030101010101" pitchFamily="2" charset="-122"/>
                <a:cs typeface="Times New Roman" panose="02020603050405020304" pitchFamily="18" charset="0"/>
              </a:rPr>
              <a:t>formas</a:t>
            </a:r>
            <a:r>
              <a:rPr lang="en-US" sz="2400" b="1" dirty="0">
                <a:latin typeface="Calibri" panose="020F0502020204030204" pitchFamily="34" charset="0"/>
                <a:ea typeface="SimSun" panose="02010600030101010101" pitchFamily="2" charset="-122"/>
                <a:cs typeface="Times New Roman" panose="02020603050405020304" pitchFamily="18" charset="0"/>
              </a:rPr>
              <a:t> de </a:t>
            </a:r>
            <a:r>
              <a:rPr lang="en-US" sz="2400" b="1" dirty="0" err="1">
                <a:latin typeface="Calibri" panose="020F0502020204030204" pitchFamily="34" charset="0"/>
                <a:ea typeface="SimSun" panose="02010600030101010101" pitchFamily="2" charset="-122"/>
                <a:cs typeface="Times New Roman" panose="02020603050405020304" pitchFamily="18" charset="0"/>
              </a:rPr>
              <a:t>vida</a:t>
            </a:r>
            <a:r>
              <a:rPr lang="en-US" sz="2400" b="1" dirty="0">
                <a:latin typeface="Calibri" panose="020F0502020204030204" pitchFamily="34" charset="0"/>
                <a:ea typeface="SimSun" panose="02010600030101010101" pitchFamily="2" charset="-122"/>
                <a:cs typeface="Times New Roman" panose="02020603050405020304" pitchFamily="18" charset="0"/>
              </a:rPr>
              <a:t>, </a:t>
            </a:r>
            <a:r>
              <a:rPr lang="en-US" sz="2400" b="1" dirty="0" err="1">
                <a:latin typeface="Calibri" panose="020F0502020204030204" pitchFamily="34" charset="0"/>
                <a:ea typeface="SimSun" panose="02010600030101010101" pitchFamily="2" charset="-122"/>
                <a:cs typeface="Times New Roman" panose="02020603050405020304" pitchFamily="18" charset="0"/>
              </a:rPr>
              <a:t>desde</a:t>
            </a:r>
            <a:r>
              <a:rPr lang="en-US" sz="2400" b="1" dirty="0">
                <a:latin typeface="Calibri" panose="020F0502020204030204" pitchFamily="34" charset="0"/>
                <a:ea typeface="SimSun" panose="02010600030101010101" pitchFamily="2" charset="-122"/>
                <a:cs typeface="Times New Roman" panose="02020603050405020304" pitchFamily="18" charset="0"/>
              </a:rPr>
              <a:t> </a:t>
            </a:r>
            <a:r>
              <a:rPr lang="en-US" sz="2400" b="1" dirty="0" err="1">
                <a:latin typeface="Calibri" panose="020F0502020204030204" pitchFamily="34" charset="0"/>
                <a:ea typeface="SimSun" panose="02010600030101010101" pitchFamily="2" charset="-122"/>
                <a:cs typeface="Times New Roman" panose="02020603050405020304" pitchFamily="18" charset="0"/>
              </a:rPr>
              <a:t>los</a:t>
            </a:r>
            <a:r>
              <a:rPr lang="en-US" sz="2400" b="1" dirty="0">
                <a:latin typeface="Calibri" panose="020F0502020204030204" pitchFamily="34" charset="0"/>
                <a:ea typeface="SimSun" panose="02010600030101010101" pitchFamily="2" charset="-122"/>
                <a:cs typeface="Times New Roman" panose="02020603050405020304" pitchFamily="18" charset="0"/>
              </a:rPr>
              <a:t> </a:t>
            </a:r>
            <a:r>
              <a:rPr lang="en-US" sz="2400" b="1" dirty="0" err="1">
                <a:latin typeface="Calibri" panose="020F0502020204030204" pitchFamily="34" charset="0"/>
                <a:ea typeface="SimSun" panose="02010600030101010101" pitchFamily="2" charset="-122"/>
                <a:cs typeface="Times New Roman" panose="02020603050405020304" pitchFamily="18" charset="0"/>
              </a:rPr>
              <a:t>microorganismos</a:t>
            </a:r>
            <a:r>
              <a:rPr lang="en-US" sz="2400" b="1" dirty="0">
                <a:latin typeface="Calibri" panose="020F0502020204030204" pitchFamily="34" charset="0"/>
                <a:ea typeface="SimSun" panose="02010600030101010101" pitchFamily="2" charset="-122"/>
                <a:cs typeface="Times New Roman" panose="02020603050405020304" pitchFamily="18" charset="0"/>
              </a:rPr>
              <a:t> hasta las </a:t>
            </a:r>
            <a:r>
              <a:rPr lang="en-US" sz="2400" b="1" dirty="0" err="1">
                <a:latin typeface="Calibri" panose="020F0502020204030204" pitchFamily="34" charset="0"/>
                <a:ea typeface="SimSun" panose="02010600030101010101" pitchFamily="2" charset="-122"/>
                <a:cs typeface="Times New Roman" panose="02020603050405020304" pitchFamily="18" charset="0"/>
              </a:rPr>
              <a:t>plantas</a:t>
            </a:r>
            <a:r>
              <a:rPr lang="en-US" sz="2400" b="1" dirty="0">
                <a:latin typeface="Calibri" panose="020F0502020204030204" pitchFamily="34" charset="0"/>
                <a:ea typeface="SimSun" panose="02010600030101010101" pitchFamily="2" charset="-122"/>
                <a:cs typeface="Times New Roman" panose="02020603050405020304" pitchFamily="18" charset="0"/>
              </a:rPr>
              <a:t> y </a:t>
            </a:r>
            <a:r>
              <a:rPr lang="en-US" sz="2400" b="1" dirty="0" err="1">
                <a:latin typeface="Calibri" panose="020F0502020204030204" pitchFamily="34" charset="0"/>
                <a:ea typeface="SimSun" panose="02010600030101010101" pitchFamily="2" charset="-122"/>
                <a:cs typeface="Times New Roman" panose="02020603050405020304" pitchFamily="18" charset="0"/>
              </a:rPr>
              <a:t>los</a:t>
            </a:r>
            <a:r>
              <a:rPr lang="en-US" sz="2400" b="1" dirty="0">
                <a:latin typeface="Calibri" panose="020F0502020204030204" pitchFamily="34" charset="0"/>
                <a:ea typeface="SimSun" panose="02010600030101010101" pitchFamily="2" charset="-122"/>
                <a:cs typeface="Times New Roman" panose="02020603050405020304" pitchFamily="18" charset="0"/>
              </a:rPr>
              <a:t> </a:t>
            </a:r>
            <a:r>
              <a:rPr lang="en-US" sz="2400" b="1" dirty="0" err="1">
                <a:latin typeface="Calibri" panose="020F0502020204030204" pitchFamily="34" charset="0"/>
                <a:ea typeface="SimSun" panose="02010600030101010101" pitchFamily="2" charset="-122"/>
                <a:cs typeface="Times New Roman" panose="02020603050405020304" pitchFamily="18" charset="0"/>
              </a:rPr>
              <a:t>animales</a:t>
            </a:r>
            <a:r>
              <a:rPr lang="en-US" sz="2400" b="1" dirty="0">
                <a:latin typeface="Calibri" panose="020F0502020204030204" pitchFamily="34" charset="0"/>
                <a:ea typeface="SimSun" panose="02010600030101010101" pitchFamily="2" charset="-122"/>
                <a:cs typeface="Times New Roman" panose="02020603050405020304" pitchFamily="18" charset="0"/>
              </a:rPr>
              <a:t>.</a:t>
            </a:r>
          </a:p>
          <a:p>
            <a:pPr>
              <a:lnSpc>
                <a:spcPct val="115000"/>
              </a:lnSpc>
              <a:spcAft>
                <a:spcPts val="1000"/>
              </a:spcAft>
            </a:pPr>
            <a:r>
              <a:rPr lang="en-US" sz="2400" b="1" dirty="0">
                <a:latin typeface="Calibri" panose="020F0502020204030204" pitchFamily="34" charset="0"/>
                <a:ea typeface="SimSun" panose="02010600030101010101" pitchFamily="2" charset="-122"/>
                <a:cs typeface="Times New Roman" panose="02020603050405020304" pitchFamily="18" charset="0"/>
              </a:rPr>
              <a:t>c) La </a:t>
            </a:r>
            <a:r>
              <a:rPr lang="en-US" sz="2400" b="1" dirty="0" err="1">
                <a:latin typeface="Calibri" panose="020F0502020204030204" pitchFamily="34" charset="0"/>
                <a:ea typeface="SimSun" panose="02010600030101010101" pitchFamily="2" charset="-122"/>
                <a:cs typeface="Times New Roman" panose="02020603050405020304" pitchFamily="18" charset="0"/>
              </a:rPr>
              <a:t>capacidad</a:t>
            </a:r>
            <a:r>
              <a:rPr lang="en-US" sz="2400" b="1" dirty="0">
                <a:latin typeface="Calibri" panose="020F0502020204030204" pitchFamily="34" charset="0"/>
                <a:ea typeface="SimSun" panose="02010600030101010101" pitchFamily="2" charset="-122"/>
                <a:cs typeface="Times New Roman" panose="02020603050405020304" pitchFamily="18" charset="0"/>
              </a:rPr>
              <a:t> de un </a:t>
            </a:r>
            <a:r>
              <a:rPr lang="en-US" sz="2400" b="1" dirty="0" err="1">
                <a:latin typeface="Calibri" panose="020F0502020204030204" pitchFamily="34" charset="0"/>
                <a:ea typeface="SimSun" panose="02010600030101010101" pitchFamily="2" charset="-122"/>
                <a:cs typeface="Times New Roman" panose="02020603050405020304" pitchFamily="18" charset="0"/>
              </a:rPr>
              <a:t>ecosistema</a:t>
            </a:r>
            <a:r>
              <a:rPr lang="en-US" sz="2400" b="1" dirty="0">
                <a:latin typeface="Calibri" panose="020F0502020204030204" pitchFamily="34" charset="0"/>
                <a:ea typeface="SimSun" panose="02010600030101010101" pitchFamily="2" charset="-122"/>
                <a:cs typeface="Times New Roman" panose="02020603050405020304" pitchFamily="18" charset="0"/>
              </a:rPr>
              <a:t> para </a:t>
            </a:r>
            <a:r>
              <a:rPr lang="en-US" sz="2400" b="1" dirty="0" err="1">
                <a:latin typeface="Calibri" panose="020F0502020204030204" pitchFamily="34" charset="0"/>
                <a:ea typeface="SimSun" panose="02010600030101010101" pitchFamily="2" charset="-122"/>
                <a:cs typeface="Times New Roman" panose="02020603050405020304" pitchFamily="18" charset="0"/>
              </a:rPr>
              <a:t>recuperarse</a:t>
            </a:r>
            <a:r>
              <a:rPr lang="en-US" sz="2400" b="1" dirty="0">
                <a:latin typeface="Calibri" panose="020F0502020204030204" pitchFamily="34" charset="0"/>
                <a:ea typeface="SimSun" panose="02010600030101010101" pitchFamily="2" charset="-122"/>
                <a:cs typeface="Times New Roman" panose="02020603050405020304" pitchFamily="18" charset="0"/>
              </a:rPr>
              <a:t> </a:t>
            </a:r>
            <a:r>
              <a:rPr lang="en-US" sz="2400" b="1" dirty="0" err="1">
                <a:latin typeface="Calibri" panose="020F0502020204030204" pitchFamily="34" charset="0"/>
                <a:ea typeface="SimSun" panose="02010600030101010101" pitchFamily="2" charset="-122"/>
                <a:cs typeface="Times New Roman" panose="02020603050405020304" pitchFamily="18" charset="0"/>
              </a:rPr>
              <a:t>después</a:t>
            </a:r>
            <a:r>
              <a:rPr lang="en-US" sz="2400" b="1" dirty="0">
                <a:latin typeface="Calibri" panose="020F0502020204030204" pitchFamily="34" charset="0"/>
                <a:ea typeface="SimSun" panose="02010600030101010101" pitchFamily="2" charset="-122"/>
                <a:cs typeface="Times New Roman" panose="02020603050405020304" pitchFamily="18" charset="0"/>
              </a:rPr>
              <a:t> de </a:t>
            </a:r>
            <a:r>
              <a:rPr lang="en-US" sz="2400" b="1" dirty="0" err="1">
                <a:latin typeface="Calibri" panose="020F0502020204030204" pitchFamily="34" charset="0"/>
                <a:ea typeface="SimSun" panose="02010600030101010101" pitchFamily="2" charset="-122"/>
                <a:cs typeface="Times New Roman" panose="02020603050405020304" pitchFamily="18" charset="0"/>
              </a:rPr>
              <a:t>una</a:t>
            </a:r>
            <a:r>
              <a:rPr lang="en-US" sz="2400" b="1" dirty="0">
                <a:latin typeface="Calibri" panose="020F0502020204030204" pitchFamily="34" charset="0"/>
                <a:ea typeface="SimSun" panose="02010600030101010101" pitchFamily="2" charset="-122"/>
                <a:cs typeface="Times New Roman" panose="02020603050405020304" pitchFamily="18" charset="0"/>
              </a:rPr>
              <a:t> </a:t>
            </a:r>
            <a:r>
              <a:rPr lang="en-US" sz="2400" b="1" dirty="0" err="1">
                <a:latin typeface="Calibri" panose="020F0502020204030204" pitchFamily="34" charset="0"/>
                <a:ea typeface="SimSun" panose="02010600030101010101" pitchFamily="2" charset="-122"/>
                <a:cs typeface="Times New Roman" panose="02020603050405020304" pitchFamily="18" charset="0"/>
              </a:rPr>
              <a:t>perturbación</a:t>
            </a:r>
            <a:r>
              <a:rPr lang="en-US" sz="2400" b="1" dirty="0">
                <a:latin typeface="Calibri" panose="020F0502020204030204" pitchFamily="34" charset="0"/>
                <a:ea typeface="SimSun" panose="02010600030101010101" pitchFamily="2" charset="-122"/>
                <a:cs typeface="Times New Roman" panose="02020603050405020304" pitchFamily="18" charset="0"/>
              </a:rPr>
              <a:t>.</a:t>
            </a:r>
          </a:p>
          <a:p>
            <a:pPr>
              <a:lnSpc>
                <a:spcPct val="115000"/>
              </a:lnSpc>
              <a:spcAft>
                <a:spcPts val="1000"/>
              </a:spcAft>
            </a:pPr>
            <a:r>
              <a:rPr lang="en-US" sz="2400" b="1" dirty="0">
                <a:latin typeface="Calibri" panose="020F0502020204030204" pitchFamily="34" charset="0"/>
                <a:ea typeface="SimSun" panose="02010600030101010101" pitchFamily="2" charset="-122"/>
                <a:cs typeface="Times New Roman" panose="02020603050405020304" pitchFamily="18" charset="0"/>
              </a:rPr>
              <a:t>d) La </a:t>
            </a:r>
            <a:r>
              <a:rPr lang="en-US" sz="2400" b="1" dirty="0" err="1">
                <a:latin typeface="Calibri" panose="020F0502020204030204" pitchFamily="34" charset="0"/>
                <a:ea typeface="SimSun" panose="02010600030101010101" pitchFamily="2" charset="-122"/>
                <a:cs typeface="Times New Roman" panose="02020603050405020304" pitchFamily="18" charset="0"/>
              </a:rPr>
              <a:t>interacción</a:t>
            </a:r>
            <a:r>
              <a:rPr lang="en-US" sz="2400" b="1" dirty="0">
                <a:latin typeface="Calibri" panose="020F0502020204030204" pitchFamily="34" charset="0"/>
                <a:ea typeface="SimSun" panose="02010600030101010101" pitchFamily="2" charset="-122"/>
                <a:cs typeface="Times New Roman" panose="02020603050405020304" pitchFamily="18" charset="0"/>
              </a:rPr>
              <a:t> entre </a:t>
            </a:r>
            <a:r>
              <a:rPr lang="en-US" sz="2400" b="1" dirty="0" err="1">
                <a:latin typeface="Calibri" panose="020F0502020204030204" pitchFamily="34" charset="0"/>
                <a:ea typeface="SimSun" panose="02010600030101010101" pitchFamily="2" charset="-122"/>
                <a:cs typeface="Times New Roman" panose="02020603050405020304" pitchFamily="18" charset="0"/>
              </a:rPr>
              <a:t>los</a:t>
            </a:r>
            <a:r>
              <a:rPr lang="en-US" sz="2400" b="1" dirty="0">
                <a:latin typeface="Calibri" panose="020F0502020204030204" pitchFamily="34" charset="0"/>
                <a:ea typeface="SimSun" panose="02010600030101010101" pitchFamily="2" charset="-122"/>
                <a:cs typeface="Times New Roman" panose="02020603050405020304" pitchFamily="18" charset="0"/>
              </a:rPr>
              <a:t> </a:t>
            </a:r>
            <a:r>
              <a:rPr lang="en-US" sz="2400" b="1" dirty="0" err="1">
                <a:latin typeface="Calibri" panose="020F0502020204030204" pitchFamily="34" charset="0"/>
                <a:ea typeface="SimSun" panose="02010600030101010101" pitchFamily="2" charset="-122"/>
                <a:cs typeface="Times New Roman" panose="02020603050405020304" pitchFamily="18" charset="0"/>
              </a:rPr>
              <a:t>seres</a:t>
            </a:r>
            <a:r>
              <a:rPr lang="en-US" sz="2400" b="1" dirty="0">
                <a:latin typeface="Calibri" panose="020F0502020204030204" pitchFamily="34" charset="0"/>
                <a:ea typeface="SimSun" panose="02010600030101010101" pitchFamily="2" charset="-122"/>
                <a:cs typeface="Times New Roman" panose="02020603050405020304" pitchFamily="18" charset="0"/>
              </a:rPr>
              <a:t> </a:t>
            </a:r>
            <a:r>
              <a:rPr lang="en-US" sz="2400" b="1" dirty="0" err="1">
                <a:latin typeface="Calibri" panose="020F0502020204030204" pitchFamily="34" charset="0"/>
                <a:ea typeface="SimSun" panose="02010600030101010101" pitchFamily="2" charset="-122"/>
                <a:cs typeface="Times New Roman" panose="02020603050405020304" pitchFamily="18" charset="0"/>
              </a:rPr>
              <a:t>vivos</a:t>
            </a:r>
            <a:r>
              <a:rPr lang="en-US" sz="2400" b="1" dirty="0">
                <a:latin typeface="Calibri" panose="020F0502020204030204" pitchFamily="34" charset="0"/>
                <a:ea typeface="SimSun" panose="02010600030101010101" pitchFamily="2" charset="-122"/>
                <a:cs typeface="Times New Roman" panose="02020603050405020304" pitchFamily="18" charset="0"/>
              </a:rPr>
              <a:t> y </a:t>
            </a:r>
            <a:r>
              <a:rPr lang="en-US" sz="2400" b="1" dirty="0" err="1">
                <a:latin typeface="Calibri" panose="020F0502020204030204" pitchFamily="34" charset="0"/>
                <a:ea typeface="SimSun" panose="02010600030101010101" pitchFamily="2" charset="-122"/>
                <a:cs typeface="Times New Roman" panose="02020603050405020304" pitchFamily="18" charset="0"/>
              </a:rPr>
              <a:t>su</a:t>
            </a:r>
            <a:r>
              <a:rPr lang="en-US" sz="2400" b="1" dirty="0">
                <a:latin typeface="Calibri" panose="020F0502020204030204" pitchFamily="34" charset="0"/>
                <a:ea typeface="SimSun" panose="02010600030101010101" pitchFamily="2" charset="-122"/>
                <a:cs typeface="Times New Roman" panose="02020603050405020304" pitchFamily="18" charset="0"/>
              </a:rPr>
              <a:t> </a:t>
            </a:r>
            <a:r>
              <a:rPr lang="en-US" sz="2400" b="1" dirty="0" err="1">
                <a:latin typeface="Calibri" panose="020F0502020204030204" pitchFamily="34" charset="0"/>
                <a:ea typeface="SimSun" panose="02010600030101010101" pitchFamily="2" charset="-122"/>
                <a:cs typeface="Times New Roman" panose="02020603050405020304" pitchFamily="18" charset="0"/>
              </a:rPr>
              <a:t>entorno</a:t>
            </a:r>
            <a:r>
              <a:rPr lang="en-US" sz="2400" b="1" dirty="0">
                <a:latin typeface="Calibri" panose="020F0502020204030204" pitchFamily="34" charset="0"/>
                <a:ea typeface="SimSun" panose="02010600030101010101" pitchFamily="2" charset="-122"/>
                <a:cs typeface="Times New Roman" panose="02020603050405020304" pitchFamily="18" charset="0"/>
              </a:rPr>
              <a:t> </a:t>
            </a:r>
            <a:r>
              <a:rPr lang="en-US" sz="2400" b="1" dirty="0" err="1">
                <a:latin typeface="Calibri" panose="020F0502020204030204" pitchFamily="34" charset="0"/>
                <a:ea typeface="SimSun" panose="02010600030101010101" pitchFamily="2" charset="-122"/>
                <a:cs typeface="Times New Roman" panose="02020603050405020304" pitchFamily="18" charset="0"/>
              </a:rPr>
              <a:t>físico</a:t>
            </a:r>
            <a:r>
              <a:rPr lang="en-US" sz="2400" b="1" dirty="0">
                <a:latin typeface="Calibri" panose="020F0502020204030204" pitchFamily="34" charset="0"/>
                <a:ea typeface="SimSun" panose="02010600030101010101" pitchFamily="2" charset="-122"/>
                <a:cs typeface="Times New Roman" panose="02020603050405020304" pitchFamily="18" charset="0"/>
              </a:rPr>
              <a:t>.</a:t>
            </a:r>
          </a:p>
        </p:txBody>
      </p:sp>
    </p:spTree>
    <p:extLst>
      <p:ext uri="{BB962C8B-B14F-4D97-AF65-F5344CB8AC3E}">
        <p14:creationId xmlns:p14="http://schemas.microsoft.com/office/powerpoint/2010/main" val="1477527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3" name="CuadroTexto 1048612"/>
          <p:cNvSpPr txBox="1"/>
          <p:nvPr/>
        </p:nvSpPr>
        <p:spPr>
          <a:xfrm>
            <a:off x="2571999" y="0"/>
            <a:ext cx="4000000" cy="510540"/>
          </a:xfrm>
          <a:prstGeom prst="rect">
            <a:avLst/>
          </a:prstGeom>
        </p:spPr>
        <p:txBody>
          <a:bodyPr wrap="square" rtlCol="0">
            <a:spAutoFit/>
          </a:bodyPr>
          <a:lstStyle/>
          <a:p>
            <a:r>
              <a:rPr lang="en-US" sz="2800">
                <a:solidFill>
                  <a:srgbClr val="000000"/>
                </a:solidFill>
              </a:rPr>
              <a:t>Pregunt</a:t>
            </a:r>
            <a:r>
              <a:rPr lang="es-ES" altLang="en-US" sz="2800">
                <a:solidFill>
                  <a:srgbClr val="000000"/>
                </a:solidFill>
              </a:rPr>
              <a:t>ás ❓</a:t>
            </a:r>
            <a:endParaRPr lang="es-ES" sz="2800">
              <a:solidFill>
                <a:srgbClr val="000000"/>
              </a:solidFill>
            </a:endParaRPr>
          </a:p>
        </p:txBody>
      </p:sp>
      <p:sp>
        <p:nvSpPr>
          <p:cNvPr id="2" name="Rectángulo 1"/>
          <p:cNvSpPr/>
          <p:nvPr/>
        </p:nvSpPr>
        <p:spPr>
          <a:xfrm>
            <a:off x="285998" y="622096"/>
            <a:ext cx="8738731" cy="1282402"/>
          </a:xfrm>
          <a:prstGeom prst="rect">
            <a:avLst/>
          </a:prstGeom>
          <a:ln w="38100">
            <a:solidFill>
              <a:srgbClr val="00B0F0"/>
            </a:solidFill>
          </a:ln>
        </p:spPr>
        <p:txBody>
          <a:bodyPr wrap="square">
            <a:spAutoFit/>
          </a:bodyPr>
          <a:lstStyle/>
          <a:p>
            <a:pPr>
              <a:lnSpc>
                <a:spcPct val="115000"/>
              </a:lnSpc>
              <a:spcAft>
                <a:spcPts val="1000"/>
              </a:spcAft>
            </a:pPr>
            <a:r>
              <a:rPr lang="en-US" sz="2000" b="1" dirty="0" smtClean="0">
                <a:latin typeface="Calibri" panose="020F0502020204030204" pitchFamily="34" charset="0"/>
                <a:ea typeface="SimSun" panose="02010600030101010101" pitchFamily="2" charset="-122"/>
                <a:cs typeface="Times New Roman" panose="02020603050405020304" pitchFamily="18" charset="0"/>
              </a:rPr>
              <a:t>8. ¿</a:t>
            </a:r>
            <a:r>
              <a:rPr lang="en-US" sz="2000" b="1" dirty="0" err="1" smtClean="0">
                <a:latin typeface="Calibri" panose="020F0502020204030204" pitchFamily="34" charset="0"/>
                <a:ea typeface="SimSun" panose="02010600030101010101" pitchFamily="2" charset="-122"/>
                <a:cs typeface="Times New Roman" panose="02020603050405020304" pitchFamily="18" charset="0"/>
              </a:rPr>
              <a:t>Cuál</a:t>
            </a:r>
            <a:r>
              <a:rPr lang="en-US" sz="2000" b="1" dirty="0" smtClean="0">
                <a:latin typeface="Calibri" panose="020F0502020204030204" pitchFamily="34" charset="0"/>
                <a:ea typeface="SimSun" panose="02010600030101010101" pitchFamily="2" charset="-122"/>
                <a:cs typeface="Times New Roman" panose="02020603050405020304" pitchFamily="18" charset="0"/>
              </a:rPr>
              <a:t> </a:t>
            </a:r>
            <a:r>
              <a:rPr lang="en-US" sz="2000" b="1" dirty="0">
                <a:latin typeface="Calibri" panose="020F0502020204030204" pitchFamily="34" charset="0"/>
                <a:ea typeface="SimSun" panose="02010600030101010101" pitchFamily="2" charset="-122"/>
                <a:cs typeface="Times New Roman" panose="02020603050405020304" pitchFamily="18" charset="0"/>
              </a:rPr>
              <a:t>de </a:t>
            </a:r>
            <a:r>
              <a:rPr lang="en-US" sz="2000" b="1" dirty="0" err="1">
                <a:latin typeface="Calibri" panose="020F0502020204030204" pitchFamily="34" charset="0"/>
                <a:ea typeface="SimSun" panose="02010600030101010101" pitchFamily="2" charset="-122"/>
                <a:cs typeface="Times New Roman" panose="02020603050405020304" pitchFamily="18" charset="0"/>
              </a:rPr>
              <a:t>los</a:t>
            </a:r>
            <a:r>
              <a:rPr lang="en-US" sz="2000" b="1" dirty="0">
                <a:latin typeface="Calibri" panose="020F0502020204030204" pitchFamily="34" charset="0"/>
                <a:ea typeface="SimSun" panose="02010600030101010101" pitchFamily="2" charset="-122"/>
                <a:cs typeface="Times New Roman" panose="02020603050405020304" pitchFamily="18" charset="0"/>
              </a:rPr>
              <a:t> </a:t>
            </a:r>
            <a:r>
              <a:rPr lang="en-US" sz="2000" b="1" dirty="0" err="1">
                <a:latin typeface="Calibri" panose="020F0502020204030204" pitchFamily="34" charset="0"/>
                <a:ea typeface="SimSun" panose="02010600030101010101" pitchFamily="2" charset="-122"/>
                <a:cs typeface="Times New Roman" panose="02020603050405020304" pitchFamily="18" charset="0"/>
              </a:rPr>
              <a:t>siguientes</a:t>
            </a:r>
            <a:r>
              <a:rPr lang="en-US" sz="2000" b="1" dirty="0">
                <a:latin typeface="Calibri" panose="020F0502020204030204" pitchFamily="34" charset="0"/>
                <a:ea typeface="SimSun" panose="02010600030101010101" pitchFamily="2" charset="-122"/>
                <a:cs typeface="Times New Roman" panose="02020603050405020304" pitchFamily="18" charset="0"/>
              </a:rPr>
              <a:t> </a:t>
            </a:r>
            <a:r>
              <a:rPr lang="en-US" sz="2000" b="1" dirty="0" err="1">
                <a:latin typeface="Calibri" panose="020F0502020204030204" pitchFamily="34" charset="0"/>
                <a:ea typeface="SimSun" panose="02010600030101010101" pitchFamily="2" charset="-122"/>
                <a:cs typeface="Times New Roman" panose="02020603050405020304" pitchFamily="18" charset="0"/>
              </a:rPr>
              <a:t>factores</a:t>
            </a:r>
            <a:r>
              <a:rPr lang="en-US" sz="2000" b="1" dirty="0">
                <a:latin typeface="Calibri" panose="020F0502020204030204" pitchFamily="34" charset="0"/>
                <a:ea typeface="SimSun" panose="02010600030101010101" pitchFamily="2" charset="-122"/>
                <a:cs typeface="Times New Roman" panose="02020603050405020304" pitchFamily="18" charset="0"/>
              </a:rPr>
              <a:t> NO </a:t>
            </a:r>
            <a:r>
              <a:rPr lang="en-US" sz="2000" b="1" dirty="0" err="1">
                <a:latin typeface="Calibri" panose="020F0502020204030204" pitchFamily="34" charset="0"/>
                <a:ea typeface="SimSun" panose="02010600030101010101" pitchFamily="2" charset="-122"/>
                <a:cs typeface="Times New Roman" panose="02020603050405020304" pitchFamily="18" charset="0"/>
              </a:rPr>
              <a:t>contribuye</a:t>
            </a:r>
            <a:r>
              <a:rPr lang="en-US" sz="2000" b="1" dirty="0">
                <a:latin typeface="Calibri" panose="020F0502020204030204" pitchFamily="34" charset="0"/>
                <a:ea typeface="SimSun" panose="02010600030101010101" pitchFamily="2" charset="-122"/>
                <a:cs typeface="Times New Roman" panose="02020603050405020304" pitchFamily="18" charset="0"/>
              </a:rPr>
              <a:t> a la </a:t>
            </a:r>
            <a:r>
              <a:rPr lang="en-US" sz="2000" b="1" dirty="0" err="1">
                <a:latin typeface="Calibri" panose="020F0502020204030204" pitchFamily="34" charset="0"/>
                <a:ea typeface="SimSun" panose="02010600030101010101" pitchFamily="2" charset="-122"/>
                <a:cs typeface="Times New Roman" panose="02020603050405020304" pitchFamily="18" charset="0"/>
              </a:rPr>
              <a:t>pérdida</a:t>
            </a:r>
            <a:r>
              <a:rPr lang="en-US" sz="2000" b="1" dirty="0">
                <a:latin typeface="Calibri" panose="020F0502020204030204" pitchFamily="34" charset="0"/>
                <a:ea typeface="SimSun" panose="02010600030101010101" pitchFamily="2" charset="-122"/>
                <a:cs typeface="Times New Roman" panose="02020603050405020304" pitchFamily="18" charset="0"/>
              </a:rPr>
              <a:t> de </a:t>
            </a:r>
            <a:r>
              <a:rPr lang="en-US" sz="2000" b="1" dirty="0" err="1">
                <a:latin typeface="Calibri" panose="020F0502020204030204" pitchFamily="34" charset="0"/>
                <a:ea typeface="SimSun" panose="02010600030101010101" pitchFamily="2" charset="-122"/>
                <a:cs typeface="Times New Roman" panose="02020603050405020304" pitchFamily="18" charset="0"/>
              </a:rPr>
              <a:t>biodiversidad</a:t>
            </a:r>
            <a:r>
              <a:rPr lang="en-US" sz="2000" b="1" dirty="0">
                <a:latin typeface="Calibri" panose="020F0502020204030204" pitchFamily="34" charset="0"/>
                <a:ea typeface="SimSun" panose="02010600030101010101" pitchFamily="2" charset="-122"/>
                <a:cs typeface="Times New Roman" panose="02020603050405020304" pitchFamily="18" charset="0"/>
              </a:rPr>
              <a:t>?</a:t>
            </a:r>
          </a:p>
          <a:p>
            <a:pPr>
              <a:lnSpc>
                <a:spcPct val="115000"/>
              </a:lnSpc>
              <a:spcAft>
                <a:spcPts val="1000"/>
              </a:spcAft>
            </a:pPr>
            <a:r>
              <a:rPr lang="en-US" sz="2000" b="1" dirty="0">
                <a:latin typeface="Calibri" panose="020F0502020204030204" pitchFamily="34" charset="0"/>
                <a:ea typeface="SimSun" panose="02010600030101010101" pitchFamily="2" charset="-122"/>
                <a:cs typeface="Times New Roman" panose="02020603050405020304" pitchFamily="18" charset="0"/>
              </a:rPr>
              <a:t> </a:t>
            </a:r>
            <a:r>
              <a:rPr lang="en-US" sz="2000" b="1" dirty="0" smtClean="0">
                <a:latin typeface="Calibri" panose="020F0502020204030204" pitchFamily="34" charset="0"/>
                <a:ea typeface="SimSun" panose="02010600030101010101" pitchFamily="2" charset="-122"/>
                <a:cs typeface="Times New Roman" panose="02020603050405020304" pitchFamily="18" charset="0"/>
              </a:rPr>
              <a:t>a</a:t>
            </a:r>
            <a:r>
              <a:rPr lang="en-US" sz="2000" b="1" dirty="0">
                <a:latin typeface="Calibri" panose="020F0502020204030204" pitchFamily="34" charset="0"/>
                <a:ea typeface="SimSun" panose="02010600030101010101" pitchFamily="2" charset="-122"/>
                <a:cs typeface="Times New Roman" panose="02020603050405020304" pitchFamily="18" charset="0"/>
              </a:rPr>
              <a:t>) </a:t>
            </a:r>
            <a:r>
              <a:rPr lang="en-US" sz="2000" b="1" dirty="0" err="1">
                <a:latin typeface="Calibri" panose="020F0502020204030204" pitchFamily="34" charset="0"/>
                <a:ea typeface="SimSun" panose="02010600030101010101" pitchFamily="2" charset="-122"/>
                <a:cs typeface="Times New Roman" panose="02020603050405020304" pitchFamily="18" charset="0"/>
              </a:rPr>
              <a:t>Destrucción</a:t>
            </a:r>
            <a:r>
              <a:rPr lang="en-US" sz="2000" b="1" dirty="0">
                <a:latin typeface="Calibri" panose="020F0502020204030204" pitchFamily="34" charset="0"/>
                <a:ea typeface="SimSun" panose="02010600030101010101" pitchFamily="2" charset="-122"/>
                <a:cs typeface="Times New Roman" panose="02020603050405020304" pitchFamily="18" charset="0"/>
              </a:rPr>
              <a:t> de </a:t>
            </a:r>
            <a:r>
              <a:rPr lang="en-US" sz="2000" b="1" dirty="0" smtClean="0">
                <a:latin typeface="Calibri" panose="020F0502020204030204" pitchFamily="34" charset="0"/>
                <a:ea typeface="SimSun" panose="02010600030101010101" pitchFamily="2" charset="-122"/>
                <a:cs typeface="Times New Roman" panose="02020603050405020304" pitchFamily="18" charset="0"/>
              </a:rPr>
              <a:t>habitats                                                        b</a:t>
            </a:r>
            <a:r>
              <a:rPr lang="en-US" sz="2000" b="1" dirty="0">
                <a:latin typeface="Calibri" panose="020F0502020204030204" pitchFamily="34" charset="0"/>
                <a:ea typeface="SimSun" panose="02010600030101010101" pitchFamily="2" charset="-122"/>
                <a:cs typeface="Times New Roman" panose="02020603050405020304" pitchFamily="18" charset="0"/>
              </a:rPr>
              <a:t>) </a:t>
            </a:r>
            <a:r>
              <a:rPr lang="en-US" sz="2000" b="1" dirty="0" err="1">
                <a:latin typeface="Calibri" panose="020F0502020204030204" pitchFamily="34" charset="0"/>
                <a:ea typeface="SimSun" panose="02010600030101010101" pitchFamily="2" charset="-122"/>
                <a:cs typeface="Times New Roman" panose="02020603050405020304" pitchFamily="18" charset="0"/>
              </a:rPr>
              <a:t>Cambio</a:t>
            </a:r>
            <a:r>
              <a:rPr lang="en-US" sz="2000" b="1" dirty="0">
                <a:latin typeface="Calibri" panose="020F0502020204030204" pitchFamily="34" charset="0"/>
                <a:ea typeface="SimSun" panose="02010600030101010101" pitchFamily="2" charset="-122"/>
                <a:cs typeface="Times New Roman" panose="02020603050405020304" pitchFamily="18" charset="0"/>
              </a:rPr>
              <a:t> </a:t>
            </a:r>
            <a:r>
              <a:rPr lang="en-US" sz="2000" b="1" dirty="0" err="1" smtClean="0">
                <a:latin typeface="Calibri" panose="020F0502020204030204" pitchFamily="34" charset="0"/>
                <a:ea typeface="SimSun" panose="02010600030101010101" pitchFamily="2" charset="-122"/>
                <a:cs typeface="Times New Roman" panose="02020603050405020304" pitchFamily="18" charset="0"/>
              </a:rPr>
              <a:t>climático</a:t>
            </a:r>
            <a:r>
              <a:rPr lang="en-US" sz="2000" b="1" dirty="0" smtClean="0">
                <a:latin typeface="Calibri" panose="020F0502020204030204" pitchFamily="34" charset="0"/>
                <a:ea typeface="SimSun" panose="02010600030101010101" pitchFamily="2" charset="-122"/>
                <a:cs typeface="Times New Roman" panose="02020603050405020304" pitchFamily="18" charset="0"/>
              </a:rPr>
              <a:t>      c</a:t>
            </a:r>
            <a:r>
              <a:rPr lang="en-US" sz="2000" b="1" dirty="0">
                <a:latin typeface="Calibri" panose="020F0502020204030204" pitchFamily="34" charset="0"/>
                <a:ea typeface="SimSun" panose="02010600030101010101" pitchFamily="2" charset="-122"/>
                <a:cs typeface="Times New Roman" panose="02020603050405020304" pitchFamily="18" charset="0"/>
              </a:rPr>
              <a:t>) </a:t>
            </a:r>
            <a:r>
              <a:rPr lang="en-US" sz="2000" b="1" dirty="0" err="1">
                <a:latin typeface="Calibri" panose="020F0502020204030204" pitchFamily="34" charset="0"/>
                <a:ea typeface="SimSun" panose="02010600030101010101" pitchFamily="2" charset="-122"/>
                <a:cs typeface="Times New Roman" panose="02020603050405020304" pitchFamily="18" charset="0"/>
              </a:rPr>
              <a:t>Protección</a:t>
            </a:r>
            <a:r>
              <a:rPr lang="en-US" sz="2000" b="1" dirty="0">
                <a:latin typeface="Calibri" panose="020F0502020204030204" pitchFamily="34" charset="0"/>
                <a:ea typeface="SimSun" panose="02010600030101010101" pitchFamily="2" charset="-122"/>
                <a:cs typeface="Times New Roman" panose="02020603050405020304" pitchFamily="18" charset="0"/>
              </a:rPr>
              <a:t> de </a:t>
            </a:r>
            <a:r>
              <a:rPr lang="en-US" sz="2000" b="1" dirty="0" err="1">
                <a:latin typeface="Calibri" panose="020F0502020204030204" pitchFamily="34" charset="0"/>
                <a:ea typeface="SimSun" panose="02010600030101010101" pitchFamily="2" charset="-122"/>
                <a:cs typeface="Times New Roman" panose="02020603050405020304" pitchFamily="18" charset="0"/>
              </a:rPr>
              <a:t>áreas</a:t>
            </a:r>
            <a:r>
              <a:rPr lang="en-US" sz="2000" b="1" dirty="0">
                <a:latin typeface="Calibri" panose="020F0502020204030204" pitchFamily="34" charset="0"/>
                <a:ea typeface="SimSun" panose="02010600030101010101" pitchFamily="2" charset="-122"/>
                <a:cs typeface="Times New Roman" panose="02020603050405020304" pitchFamily="18" charset="0"/>
              </a:rPr>
              <a:t> </a:t>
            </a:r>
            <a:r>
              <a:rPr lang="en-US" sz="2000" b="1" dirty="0" err="1" smtClean="0">
                <a:latin typeface="Calibri" panose="020F0502020204030204" pitchFamily="34" charset="0"/>
                <a:ea typeface="SimSun" panose="02010600030101010101" pitchFamily="2" charset="-122"/>
                <a:cs typeface="Times New Roman" panose="02020603050405020304" pitchFamily="18" charset="0"/>
              </a:rPr>
              <a:t>naturales</a:t>
            </a:r>
            <a:r>
              <a:rPr lang="en-US" sz="2000" b="1" dirty="0" smtClean="0">
                <a:latin typeface="Calibri" panose="020F0502020204030204" pitchFamily="34" charset="0"/>
                <a:ea typeface="SimSun" panose="02010600030101010101" pitchFamily="2" charset="-122"/>
                <a:cs typeface="Times New Roman" panose="02020603050405020304" pitchFamily="18" charset="0"/>
              </a:rPr>
              <a:t>            d</a:t>
            </a:r>
            <a:r>
              <a:rPr lang="en-US" sz="2000" b="1" dirty="0">
                <a:latin typeface="Calibri" panose="020F0502020204030204" pitchFamily="34" charset="0"/>
                <a:ea typeface="SimSun" panose="02010600030101010101" pitchFamily="2" charset="-122"/>
                <a:cs typeface="Times New Roman" panose="02020603050405020304" pitchFamily="18" charset="0"/>
              </a:rPr>
              <a:t>) </a:t>
            </a:r>
            <a:r>
              <a:rPr lang="en-US" sz="2000" b="1" dirty="0" err="1" smtClean="0">
                <a:latin typeface="Calibri" panose="020F0502020204030204" pitchFamily="34" charset="0"/>
                <a:ea typeface="SimSun" panose="02010600030101010101" pitchFamily="2" charset="-122"/>
                <a:cs typeface="Times New Roman" panose="02020603050405020304" pitchFamily="18" charset="0"/>
              </a:rPr>
              <a:t>Sobre</a:t>
            </a:r>
            <a:r>
              <a:rPr lang="en-US" sz="2000" b="1" dirty="0" smtClean="0">
                <a:latin typeface="Calibri" panose="020F0502020204030204" pitchFamily="34" charset="0"/>
                <a:ea typeface="SimSun" panose="02010600030101010101" pitchFamily="2" charset="-122"/>
                <a:cs typeface="Times New Roman" panose="02020603050405020304" pitchFamily="18" charset="0"/>
              </a:rPr>
              <a:t> </a:t>
            </a:r>
            <a:r>
              <a:rPr lang="en-US" sz="2000" b="1" dirty="0" err="1" smtClean="0">
                <a:latin typeface="Calibri" panose="020F0502020204030204" pitchFamily="34" charset="0"/>
                <a:ea typeface="SimSun" panose="02010600030101010101" pitchFamily="2" charset="-122"/>
                <a:cs typeface="Times New Roman" panose="02020603050405020304" pitchFamily="18" charset="0"/>
              </a:rPr>
              <a:t>explotación</a:t>
            </a:r>
            <a:r>
              <a:rPr lang="en-US" sz="2000" b="1" dirty="0" smtClean="0">
                <a:latin typeface="Calibri" panose="020F0502020204030204" pitchFamily="34" charset="0"/>
                <a:ea typeface="SimSun" panose="02010600030101010101" pitchFamily="2" charset="-122"/>
                <a:cs typeface="Times New Roman" panose="02020603050405020304" pitchFamily="18" charset="0"/>
              </a:rPr>
              <a:t> </a:t>
            </a:r>
            <a:r>
              <a:rPr lang="en-US" sz="2000" b="1" dirty="0">
                <a:latin typeface="Calibri" panose="020F0502020204030204" pitchFamily="34" charset="0"/>
                <a:ea typeface="SimSun" panose="02010600030101010101" pitchFamily="2" charset="-122"/>
                <a:cs typeface="Times New Roman" panose="02020603050405020304" pitchFamily="18" charset="0"/>
              </a:rPr>
              <a:t>de </a:t>
            </a:r>
            <a:r>
              <a:rPr lang="en-US" sz="2000" b="1" dirty="0" err="1">
                <a:latin typeface="Calibri" panose="020F0502020204030204" pitchFamily="34" charset="0"/>
                <a:ea typeface="SimSun" panose="02010600030101010101" pitchFamily="2" charset="-122"/>
                <a:cs typeface="Times New Roman" panose="02020603050405020304" pitchFamily="18" charset="0"/>
              </a:rPr>
              <a:t>recursos</a:t>
            </a:r>
            <a:r>
              <a:rPr lang="en-US" sz="2000" b="1" dirty="0">
                <a:latin typeface="Calibri" panose="020F0502020204030204" pitchFamily="34" charset="0"/>
                <a:ea typeface="SimSun" panose="02010600030101010101" pitchFamily="2" charset="-122"/>
                <a:cs typeface="Times New Roman" panose="02020603050405020304" pitchFamily="18" charset="0"/>
              </a:rPr>
              <a:t> </a:t>
            </a:r>
            <a:r>
              <a:rPr lang="en-US" sz="2000" b="1" dirty="0" err="1">
                <a:latin typeface="Calibri" panose="020F0502020204030204" pitchFamily="34" charset="0"/>
                <a:ea typeface="SimSun" panose="02010600030101010101" pitchFamily="2" charset="-122"/>
                <a:cs typeface="Times New Roman" panose="02020603050405020304" pitchFamily="18" charset="0"/>
              </a:rPr>
              <a:t>naturales</a:t>
            </a:r>
            <a:endParaRPr lang="en-US" sz="2000" b="1" dirty="0">
              <a:latin typeface="Calibri" panose="020F0502020204030204" pitchFamily="34" charset="0"/>
              <a:ea typeface="SimSun" panose="02010600030101010101" pitchFamily="2" charset="-122"/>
              <a:cs typeface="Times New Roman" panose="02020603050405020304" pitchFamily="18" charset="0"/>
            </a:endParaRPr>
          </a:p>
        </p:txBody>
      </p:sp>
      <p:sp>
        <p:nvSpPr>
          <p:cNvPr id="3" name="Rectángulo 2"/>
          <p:cNvSpPr/>
          <p:nvPr/>
        </p:nvSpPr>
        <p:spPr>
          <a:xfrm>
            <a:off x="285997" y="2290876"/>
            <a:ext cx="8738731" cy="2728952"/>
          </a:xfrm>
          <a:prstGeom prst="rect">
            <a:avLst/>
          </a:prstGeom>
          <a:ln w="38100">
            <a:solidFill>
              <a:schemeClr val="accent6">
                <a:lumMod val="75000"/>
              </a:schemeClr>
            </a:solidFill>
          </a:ln>
        </p:spPr>
        <p:txBody>
          <a:bodyPr wrap="square">
            <a:spAutoFit/>
          </a:bodyPr>
          <a:lstStyle/>
          <a:p>
            <a:pPr>
              <a:lnSpc>
                <a:spcPct val="115000"/>
              </a:lnSpc>
              <a:spcAft>
                <a:spcPts val="1000"/>
              </a:spcAft>
            </a:pPr>
            <a:r>
              <a:rPr lang="en-US" sz="2000" b="1" dirty="0" smtClean="0">
                <a:latin typeface="Calibri" panose="020F0502020204030204" pitchFamily="34" charset="0"/>
                <a:ea typeface="SimSun" panose="02010600030101010101" pitchFamily="2" charset="-122"/>
                <a:cs typeface="Times New Roman" panose="02020603050405020304" pitchFamily="18" charset="0"/>
              </a:rPr>
              <a:t>9. ¿</a:t>
            </a:r>
            <a:r>
              <a:rPr lang="en-US" sz="2000" b="1" dirty="0" err="1" smtClean="0">
                <a:latin typeface="Calibri" panose="020F0502020204030204" pitchFamily="34" charset="0"/>
                <a:ea typeface="SimSun" panose="02010600030101010101" pitchFamily="2" charset="-122"/>
                <a:cs typeface="Times New Roman" panose="02020603050405020304" pitchFamily="18" charset="0"/>
              </a:rPr>
              <a:t>Cuál</a:t>
            </a:r>
            <a:r>
              <a:rPr lang="en-US" sz="2000" b="1" dirty="0" smtClean="0">
                <a:latin typeface="Calibri" panose="020F0502020204030204" pitchFamily="34" charset="0"/>
                <a:ea typeface="SimSun" panose="02010600030101010101" pitchFamily="2" charset="-122"/>
                <a:cs typeface="Times New Roman" panose="02020603050405020304" pitchFamily="18" charset="0"/>
              </a:rPr>
              <a:t> </a:t>
            </a:r>
            <a:r>
              <a:rPr lang="en-US" sz="2000" b="1" dirty="0">
                <a:latin typeface="Calibri" panose="020F0502020204030204" pitchFamily="34" charset="0"/>
                <a:ea typeface="SimSun" panose="02010600030101010101" pitchFamily="2" charset="-122"/>
                <a:cs typeface="Times New Roman" panose="02020603050405020304" pitchFamily="18" charset="0"/>
              </a:rPr>
              <a:t>de las </a:t>
            </a:r>
            <a:r>
              <a:rPr lang="en-US" sz="2000" b="1" dirty="0" err="1">
                <a:latin typeface="Calibri" panose="020F0502020204030204" pitchFamily="34" charset="0"/>
                <a:ea typeface="SimSun" panose="02010600030101010101" pitchFamily="2" charset="-122"/>
                <a:cs typeface="Times New Roman" panose="02020603050405020304" pitchFamily="18" charset="0"/>
              </a:rPr>
              <a:t>siguientes</a:t>
            </a:r>
            <a:r>
              <a:rPr lang="en-US" sz="2000" b="1" dirty="0">
                <a:latin typeface="Calibri" panose="020F0502020204030204" pitchFamily="34" charset="0"/>
                <a:ea typeface="SimSun" panose="02010600030101010101" pitchFamily="2" charset="-122"/>
                <a:cs typeface="Times New Roman" panose="02020603050405020304" pitchFamily="18" charset="0"/>
              </a:rPr>
              <a:t> </a:t>
            </a:r>
            <a:r>
              <a:rPr lang="en-US" sz="2000" b="1" dirty="0" err="1">
                <a:latin typeface="Calibri" panose="020F0502020204030204" pitchFamily="34" charset="0"/>
                <a:ea typeface="SimSun" panose="02010600030101010101" pitchFamily="2" charset="-122"/>
                <a:cs typeface="Times New Roman" panose="02020603050405020304" pitchFamily="18" charset="0"/>
              </a:rPr>
              <a:t>afirmaciones</a:t>
            </a:r>
            <a:r>
              <a:rPr lang="en-US" sz="2000" b="1" dirty="0">
                <a:latin typeface="Calibri" panose="020F0502020204030204" pitchFamily="34" charset="0"/>
                <a:ea typeface="SimSun" panose="02010600030101010101" pitchFamily="2" charset="-122"/>
                <a:cs typeface="Times New Roman" panose="02020603050405020304" pitchFamily="18" charset="0"/>
              </a:rPr>
              <a:t> </a:t>
            </a:r>
            <a:r>
              <a:rPr lang="en-US" sz="2000" b="1" dirty="0" err="1">
                <a:latin typeface="Calibri" panose="020F0502020204030204" pitchFamily="34" charset="0"/>
                <a:ea typeface="SimSun" panose="02010600030101010101" pitchFamily="2" charset="-122"/>
                <a:cs typeface="Times New Roman" panose="02020603050405020304" pitchFamily="18" charset="0"/>
              </a:rPr>
              <a:t>sobre</a:t>
            </a:r>
            <a:r>
              <a:rPr lang="en-US" sz="2000" b="1" dirty="0">
                <a:latin typeface="Calibri" panose="020F0502020204030204" pitchFamily="34" charset="0"/>
                <a:ea typeface="SimSun" panose="02010600030101010101" pitchFamily="2" charset="-122"/>
                <a:cs typeface="Times New Roman" panose="02020603050405020304" pitchFamily="18" charset="0"/>
              </a:rPr>
              <a:t> la </a:t>
            </a:r>
            <a:r>
              <a:rPr lang="en-US" sz="2000" b="1" dirty="0" err="1">
                <a:latin typeface="Calibri" panose="020F0502020204030204" pitchFamily="34" charset="0"/>
                <a:ea typeface="SimSun" panose="02010600030101010101" pitchFamily="2" charset="-122"/>
                <a:cs typeface="Times New Roman" panose="02020603050405020304" pitchFamily="18" charset="0"/>
              </a:rPr>
              <a:t>biodiversidad</a:t>
            </a:r>
            <a:r>
              <a:rPr lang="en-US" sz="2000" b="1" dirty="0">
                <a:latin typeface="Calibri" panose="020F0502020204030204" pitchFamily="34" charset="0"/>
                <a:ea typeface="SimSun" panose="02010600030101010101" pitchFamily="2" charset="-122"/>
                <a:cs typeface="Times New Roman" panose="02020603050405020304" pitchFamily="18" charset="0"/>
              </a:rPr>
              <a:t> </a:t>
            </a:r>
            <a:r>
              <a:rPr lang="en-US" sz="2000" b="1" dirty="0" err="1">
                <a:latin typeface="Calibri" panose="020F0502020204030204" pitchFamily="34" charset="0"/>
                <a:ea typeface="SimSun" panose="02010600030101010101" pitchFamily="2" charset="-122"/>
                <a:cs typeface="Times New Roman" panose="02020603050405020304" pitchFamily="18" charset="0"/>
              </a:rPr>
              <a:t>es</a:t>
            </a:r>
            <a:r>
              <a:rPr lang="en-US" sz="2000" b="1" dirty="0">
                <a:latin typeface="Calibri" panose="020F0502020204030204" pitchFamily="34" charset="0"/>
                <a:ea typeface="SimSun" panose="02010600030101010101" pitchFamily="2" charset="-122"/>
                <a:cs typeface="Times New Roman" panose="02020603050405020304" pitchFamily="18" charset="0"/>
              </a:rPr>
              <a:t> FALSA?</a:t>
            </a:r>
          </a:p>
          <a:p>
            <a:pPr>
              <a:lnSpc>
                <a:spcPct val="115000"/>
              </a:lnSpc>
              <a:spcAft>
                <a:spcPts val="1000"/>
              </a:spcAft>
            </a:pPr>
            <a:r>
              <a:rPr lang="en-US" sz="2000" b="1" dirty="0">
                <a:latin typeface="Calibri" panose="020F0502020204030204" pitchFamily="34" charset="0"/>
                <a:ea typeface="SimSun" panose="02010600030101010101" pitchFamily="2" charset="-122"/>
                <a:cs typeface="Times New Roman" panose="02020603050405020304" pitchFamily="18" charset="0"/>
              </a:rPr>
              <a:t> </a:t>
            </a:r>
            <a:r>
              <a:rPr lang="en-US" sz="2000" b="1" dirty="0" smtClean="0">
                <a:latin typeface="Calibri" panose="020F0502020204030204" pitchFamily="34" charset="0"/>
                <a:ea typeface="SimSun" panose="02010600030101010101" pitchFamily="2" charset="-122"/>
                <a:cs typeface="Times New Roman" panose="02020603050405020304" pitchFamily="18" charset="0"/>
              </a:rPr>
              <a:t>a</a:t>
            </a:r>
            <a:r>
              <a:rPr lang="en-US" sz="2000" b="1" dirty="0">
                <a:latin typeface="Calibri" panose="020F0502020204030204" pitchFamily="34" charset="0"/>
                <a:ea typeface="SimSun" panose="02010600030101010101" pitchFamily="2" charset="-122"/>
                <a:cs typeface="Times New Roman" panose="02020603050405020304" pitchFamily="18" charset="0"/>
              </a:rPr>
              <a:t>) La </a:t>
            </a:r>
            <a:r>
              <a:rPr lang="en-US" sz="2000" b="1" dirty="0" err="1">
                <a:latin typeface="Calibri" panose="020F0502020204030204" pitchFamily="34" charset="0"/>
                <a:ea typeface="SimSun" panose="02010600030101010101" pitchFamily="2" charset="-122"/>
                <a:cs typeface="Times New Roman" panose="02020603050405020304" pitchFamily="18" charset="0"/>
              </a:rPr>
              <a:t>biodiversidad</a:t>
            </a:r>
            <a:r>
              <a:rPr lang="en-US" sz="2000" b="1" dirty="0">
                <a:latin typeface="Calibri" panose="020F0502020204030204" pitchFamily="34" charset="0"/>
                <a:ea typeface="SimSun" panose="02010600030101010101" pitchFamily="2" charset="-122"/>
                <a:cs typeface="Times New Roman" panose="02020603050405020304" pitchFamily="18" charset="0"/>
              </a:rPr>
              <a:t> </a:t>
            </a:r>
            <a:r>
              <a:rPr lang="en-US" sz="2000" b="1" dirty="0" err="1">
                <a:latin typeface="Calibri" panose="020F0502020204030204" pitchFamily="34" charset="0"/>
                <a:ea typeface="SimSun" panose="02010600030101010101" pitchFamily="2" charset="-122"/>
                <a:cs typeface="Times New Roman" panose="02020603050405020304" pitchFamily="18" charset="0"/>
              </a:rPr>
              <a:t>es</a:t>
            </a:r>
            <a:r>
              <a:rPr lang="en-US" sz="2000" b="1" dirty="0">
                <a:latin typeface="Calibri" panose="020F0502020204030204" pitchFamily="34" charset="0"/>
                <a:ea typeface="SimSun" panose="02010600030101010101" pitchFamily="2" charset="-122"/>
                <a:cs typeface="Times New Roman" panose="02020603050405020304" pitchFamily="18" charset="0"/>
              </a:rPr>
              <a:t> </a:t>
            </a:r>
            <a:r>
              <a:rPr lang="en-US" sz="2000" b="1" dirty="0" err="1">
                <a:latin typeface="Calibri" panose="020F0502020204030204" pitchFamily="34" charset="0"/>
                <a:ea typeface="SimSun" panose="02010600030101010101" pitchFamily="2" charset="-122"/>
                <a:cs typeface="Times New Roman" panose="02020603050405020304" pitchFamily="18" charset="0"/>
              </a:rPr>
              <a:t>importante</a:t>
            </a:r>
            <a:r>
              <a:rPr lang="en-US" sz="2000" b="1" dirty="0">
                <a:latin typeface="Calibri" panose="020F0502020204030204" pitchFamily="34" charset="0"/>
                <a:ea typeface="SimSun" panose="02010600030101010101" pitchFamily="2" charset="-122"/>
                <a:cs typeface="Times New Roman" panose="02020603050405020304" pitchFamily="18" charset="0"/>
              </a:rPr>
              <a:t> para el </a:t>
            </a:r>
            <a:r>
              <a:rPr lang="en-US" sz="2000" b="1" dirty="0" err="1">
                <a:latin typeface="Calibri" panose="020F0502020204030204" pitchFamily="34" charset="0"/>
                <a:ea typeface="SimSun" panose="02010600030101010101" pitchFamily="2" charset="-122"/>
                <a:cs typeface="Times New Roman" panose="02020603050405020304" pitchFamily="18" charset="0"/>
              </a:rPr>
              <a:t>funcionamiento</a:t>
            </a:r>
            <a:r>
              <a:rPr lang="en-US" sz="2000" b="1" dirty="0">
                <a:latin typeface="Calibri" panose="020F0502020204030204" pitchFamily="34" charset="0"/>
                <a:ea typeface="SimSun" panose="02010600030101010101" pitchFamily="2" charset="-122"/>
                <a:cs typeface="Times New Roman" panose="02020603050405020304" pitchFamily="18" charset="0"/>
              </a:rPr>
              <a:t> de </a:t>
            </a:r>
            <a:r>
              <a:rPr lang="en-US" sz="2000" b="1" dirty="0" err="1">
                <a:latin typeface="Calibri" panose="020F0502020204030204" pitchFamily="34" charset="0"/>
                <a:ea typeface="SimSun" panose="02010600030101010101" pitchFamily="2" charset="-122"/>
                <a:cs typeface="Times New Roman" panose="02020603050405020304" pitchFamily="18" charset="0"/>
              </a:rPr>
              <a:t>los</a:t>
            </a:r>
            <a:r>
              <a:rPr lang="en-US" sz="2000" b="1" dirty="0">
                <a:latin typeface="Calibri" panose="020F0502020204030204" pitchFamily="34" charset="0"/>
                <a:ea typeface="SimSun" panose="02010600030101010101" pitchFamily="2" charset="-122"/>
                <a:cs typeface="Times New Roman" panose="02020603050405020304" pitchFamily="18" charset="0"/>
              </a:rPr>
              <a:t> </a:t>
            </a:r>
            <a:r>
              <a:rPr lang="en-US" sz="2000" b="1" dirty="0" err="1">
                <a:latin typeface="Calibri" panose="020F0502020204030204" pitchFamily="34" charset="0"/>
                <a:ea typeface="SimSun" panose="02010600030101010101" pitchFamily="2" charset="-122"/>
                <a:cs typeface="Times New Roman" panose="02020603050405020304" pitchFamily="18" charset="0"/>
              </a:rPr>
              <a:t>ecosistemas</a:t>
            </a:r>
            <a:r>
              <a:rPr lang="en-US" sz="2000" b="1" dirty="0">
                <a:latin typeface="Calibri" panose="020F0502020204030204" pitchFamily="34" charset="0"/>
                <a:ea typeface="SimSun" panose="02010600030101010101" pitchFamily="2" charset="-122"/>
                <a:cs typeface="Times New Roman" panose="02020603050405020304" pitchFamily="18" charset="0"/>
              </a:rPr>
              <a:t>.</a:t>
            </a:r>
          </a:p>
          <a:p>
            <a:pPr>
              <a:lnSpc>
                <a:spcPct val="115000"/>
              </a:lnSpc>
              <a:spcAft>
                <a:spcPts val="1000"/>
              </a:spcAft>
            </a:pPr>
            <a:r>
              <a:rPr lang="en-US" sz="2000" b="1" dirty="0">
                <a:latin typeface="Calibri" panose="020F0502020204030204" pitchFamily="34" charset="0"/>
                <a:ea typeface="SimSun" panose="02010600030101010101" pitchFamily="2" charset="-122"/>
                <a:cs typeface="Times New Roman" panose="02020603050405020304" pitchFamily="18" charset="0"/>
              </a:rPr>
              <a:t>b) La </a:t>
            </a:r>
            <a:r>
              <a:rPr lang="en-US" sz="2000" b="1" dirty="0" err="1">
                <a:latin typeface="Calibri" panose="020F0502020204030204" pitchFamily="34" charset="0"/>
                <a:ea typeface="SimSun" panose="02010600030101010101" pitchFamily="2" charset="-122"/>
                <a:cs typeface="Times New Roman" panose="02020603050405020304" pitchFamily="18" charset="0"/>
              </a:rPr>
              <a:t>biodiversidad</a:t>
            </a:r>
            <a:r>
              <a:rPr lang="en-US" sz="2000" b="1" dirty="0">
                <a:latin typeface="Calibri" panose="020F0502020204030204" pitchFamily="34" charset="0"/>
                <a:ea typeface="SimSun" panose="02010600030101010101" pitchFamily="2" charset="-122"/>
                <a:cs typeface="Times New Roman" panose="02020603050405020304" pitchFamily="18" charset="0"/>
              </a:rPr>
              <a:t> no </a:t>
            </a:r>
            <a:r>
              <a:rPr lang="en-US" sz="2000" b="1" dirty="0" err="1">
                <a:latin typeface="Calibri" panose="020F0502020204030204" pitchFamily="34" charset="0"/>
                <a:ea typeface="SimSun" panose="02010600030101010101" pitchFamily="2" charset="-122"/>
                <a:cs typeface="Times New Roman" panose="02020603050405020304" pitchFamily="18" charset="0"/>
              </a:rPr>
              <a:t>tiene</a:t>
            </a:r>
            <a:r>
              <a:rPr lang="en-US" sz="2000" b="1" dirty="0">
                <a:latin typeface="Calibri" panose="020F0502020204030204" pitchFamily="34" charset="0"/>
                <a:ea typeface="SimSun" panose="02010600030101010101" pitchFamily="2" charset="-122"/>
                <a:cs typeface="Times New Roman" panose="02020603050405020304" pitchFamily="18" charset="0"/>
              </a:rPr>
              <a:t> </a:t>
            </a:r>
            <a:r>
              <a:rPr lang="en-US" sz="2000" b="1" dirty="0" err="1">
                <a:latin typeface="Calibri" panose="020F0502020204030204" pitchFamily="34" charset="0"/>
                <a:ea typeface="SimSun" panose="02010600030101010101" pitchFamily="2" charset="-122"/>
                <a:cs typeface="Times New Roman" panose="02020603050405020304" pitchFamily="18" charset="0"/>
              </a:rPr>
              <a:t>ningún</a:t>
            </a:r>
            <a:r>
              <a:rPr lang="en-US" sz="2000" b="1" dirty="0">
                <a:latin typeface="Calibri" panose="020F0502020204030204" pitchFamily="34" charset="0"/>
                <a:ea typeface="SimSun" panose="02010600030101010101" pitchFamily="2" charset="-122"/>
                <a:cs typeface="Times New Roman" panose="02020603050405020304" pitchFamily="18" charset="0"/>
              </a:rPr>
              <a:t> </a:t>
            </a:r>
            <a:r>
              <a:rPr lang="en-US" sz="2000" b="1" dirty="0" err="1">
                <a:latin typeface="Calibri" panose="020F0502020204030204" pitchFamily="34" charset="0"/>
                <a:ea typeface="SimSun" panose="02010600030101010101" pitchFamily="2" charset="-122"/>
                <a:cs typeface="Times New Roman" panose="02020603050405020304" pitchFamily="18" charset="0"/>
              </a:rPr>
              <a:t>impacto</a:t>
            </a:r>
            <a:r>
              <a:rPr lang="en-US" sz="2000" b="1" dirty="0">
                <a:latin typeface="Calibri" panose="020F0502020204030204" pitchFamily="34" charset="0"/>
                <a:ea typeface="SimSun" panose="02010600030101010101" pitchFamily="2" charset="-122"/>
                <a:cs typeface="Times New Roman" panose="02020603050405020304" pitchFamily="18" charset="0"/>
              </a:rPr>
              <a:t> en la </a:t>
            </a:r>
            <a:r>
              <a:rPr lang="en-US" sz="2000" b="1" dirty="0" err="1">
                <a:latin typeface="Calibri" panose="020F0502020204030204" pitchFamily="34" charset="0"/>
                <a:ea typeface="SimSun" panose="02010600030101010101" pitchFamily="2" charset="-122"/>
                <a:cs typeface="Times New Roman" panose="02020603050405020304" pitchFamily="18" charset="0"/>
              </a:rPr>
              <a:t>vida</a:t>
            </a:r>
            <a:r>
              <a:rPr lang="en-US" sz="2000" b="1" dirty="0">
                <a:latin typeface="Calibri" panose="020F0502020204030204" pitchFamily="34" charset="0"/>
                <a:ea typeface="SimSun" panose="02010600030101010101" pitchFamily="2" charset="-122"/>
                <a:cs typeface="Times New Roman" panose="02020603050405020304" pitchFamily="18" charset="0"/>
              </a:rPr>
              <a:t> </a:t>
            </a:r>
            <a:r>
              <a:rPr lang="en-US" sz="2000" b="1" dirty="0" err="1">
                <a:latin typeface="Calibri" panose="020F0502020204030204" pitchFamily="34" charset="0"/>
                <a:ea typeface="SimSun" panose="02010600030101010101" pitchFamily="2" charset="-122"/>
                <a:cs typeface="Times New Roman" panose="02020603050405020304" pitchFamily="18" charset="0"/>
              </a:rPr>
              <a:t>humana</a:t>
            </a:r>
            <a:r>
              <a:rPr lang="en-US" sz="2000" b="1" dirty="0">
                <a:latin typeface="Calibri" panose="020F0502020204030204" pitchFamily="34" charset="0"/>
                <a:ea typeface="SimSun" panose="02010600030101010101" pitchFamily="2" charset="-122"/>
                <a:cs typeface="Times New Roman" panose="02020603050405020304" pitchFamily="18" charset="0"/>
              </a:rPr>
              <a:t>.</a:t>
            </a:r>
          </a:p>
          <a:p>
            <a:pPr>
              <a:lnSpc>
                <a:spcPct val="115000"/>
              </a:lnSpc>
              <a:spcAft>
                <a:spcPts val="1000"/>
              </a:spcAft>
            </a:pPr>
            <a:r>
              <a:rPr lang="en-US" sz="2000" b="1" dirty="0">
                <a:latin typeface="Calibri" panose="020F0502020204030204" pitchFamily="34" charset="0"/>
                <a:ea typeface="SimSun" panose="02010600030101010101" pitchFamily="2" charset="-122"/>
                <a:cs typeface="Times New Roman" panose="02020603050405020304" pitchFamily="18" charset="0"/>
              </a:rPr>
              <a:t>c) La </a:t>
            </a:r>
            <a:r>
              <a:rPr lang="en-US" sz="2000" b="1" dirty="0" err="1">
                <a:latin typeface="Calibri" panose="020F0502020204030204" pitchFamily="34" charset="0"/>
                <a:ea typeface="SimSun" panose="02010600030101010101" pitchFamily="2" charset="-122"/>
                <a:cs typeface="Times New Roman" panose="02020603050405020304" pitchFamily="18" charset="0"/>
              </a:rPr>
              <a:t>pérdida</a:t>
            </a:r>
            <a:r>
              <a:rPr lang="en-US" sz="2000" b="1" dirty="0">
                <a:latin typeface="Calibri" panose="020F0502020204030204" pitchFamily="34" charset="0"/>
                <a:ea typeface="SimSun" panose="02010600030101010101" pitchFamily="2" charset="-122"/>
                <a:cs typeface="Times New Roman" panose="02020603050405020304" pitchFamily="18" charset="0"/>
              </a:rPr>
              <a:t> de </a:t>
            </a:r>
            <a:r>
              <a:rPr lang="en-US" sz="2000" b="1" dirty="0" err="1">
                <a:latin typeface="Calibri" panose="020F0502020204030204" pitchFamily="34" charset="0"/>
                <a:ea typeface="SimSun" panose="02010600030101010101" pitchFamily="2" charset="-122"/>
                <a:cs typeface="Times New Roman" panose="02020603050405020304" pitchFamily="18" charset="0"/>
              </a:rPr>
              <a:t>biodiversidad</a:t>
            </a:r>
            <a:r>
              <a:rPr lang="en-US" sz="2000" b="1" dirty="0">
                <a:latin typeface="Calibri" panose="020F0502020204030204" pitchFamily="34" charset="0"/>
                <a:ea typeface="SimSun" panose="02010600030101010101" pitchFamily="2" charset="-122"/>
                <a:cs typeface="Times New Roman" panose="02020603050405020304" pitchFamily="18" charset="0"/>
              </a:rPr>
              <a:t> </a:t>
            </a:r>
            <a:r>
              <a:rPr lang="en-US" sz="2000" b="1" dirty="0" err="1">
                <a:latin typeface="Calibri" panose="020F0502020204030204" pitchFamily="34" charset="0"/>
                <a:ea typeface="SimSun" panose="02010600030101010101" pitchFamily="2" charset="-122"/>
                <a:cs typeface="Times New Roman" panose="02020603050405020304" pitchFamily="18" charset="0"/>
              </a:rPr>
              <a:t>puede</a:t>
            </a:r>
            <a:r>
              <a:rPr lang="en-US" sz="2000" b="1" dirty="0">
                <a:latin typeface="Calibri" panose="020F0502020204030204" pitchFamily="34" charset="0"/>
                <a:ea typeface="SimSun" panose="02010600030101010101" pitchFamily="2" charset="-122"/>
                <a:cs typeface="Times New Roman" panose="02020603050405020304" pitchFamily="18" charset="0"/>
              </a:rPr>
              <a:t> </a:t>
            </a:r>
            <a:r>
              <a:rPr lang="en-US" sz="2000" b="1" dirty="0" err="1">
                <a:latin typeface="Calibri" panose="020F0502020204030204" pitchFamily="34" charset="0"/>
                <a:ea typeface="SimSun" panose="02010600030101010101" pitchFamily="2" charset="-122"/>
                <a:cs typeface="Times New Roman" panose="02020603050405020304" pitchFamily="18" charset="0"/>
              </a:rPr>
              <a:t>tener</a:t>
            </a:r>
            <a:r>
              <a:rPr lang="en-US" sz="2000" b="1" dirty="0">
                <a:latin typeface="Calibri" panose="020F0502020204030204" pitchFamily="34" charset="0"/>
                <a:ea typeface="SimSun" panose="02010600030101010101" pitchFamily="2" charset="-122"/>
                <a:cs typeface="Times New Roman" panose="02020603050405020304" pitchFamily="18" charset="0"/>
              </a:rPr>
              <a:t> </a:t>
            </a:r>
            <a:r>
              <a:rPr lang="en-US" sz="2000" b="1" dirty="0" err="1">
                <a:latin typeface="Calibri" panose="020F0502020204030204" pitchFamily="34" charset="0"/>
                <a:ea typeface="SimSun" panose="02010600030101010101" pitchFamily="2" charset="-122"/>
                <a:cs typeface="Times New Roman" panose="02020603050405020304" pitchFamily="18" charset="0"/>
              </a:rPr>
              <a:t>consecuencias</a:t>
            </a:r>
            <a:r>
              <a:rPr lang="en-US" sz="2000" b="1" dirty="0">
                <a:latin typeface="Calibri" panose="020F0502020204030204" pitchFamily="34" charset="0"/>
                <a:ea typeface="SimSun" panose="02010600030101010101" pitchFamily="2" charset="-122"/>
                <a:cs typeface="Times New Roman" panose="02020603050405020304" pitchFamily="18" charset="0"/>
              </a:rPr>
              <a:t> </a:t>
            </a:r>
            <a:r>
              <a:rPr lang="en-US" sz="2000" b="1" dirty="0" err="1">
                <a:latin typeface="Calibri" panose="020F0502020204030204" pitchFamily="34" charset="0"/>
                <a:ea typeface="SimSun" panose="02010600030101010101" pitchFamily="2" charset="-122"/>
                <a:cs typeface="Times New Roman" panose="02020603050405020304" pitchFamily="18" charset="0"/>
              </a:rPr>
              <a:t>negativas</a:t>
            </a:r>
            <a:r>
              <a:rPr lang="en-US" sz="2000" b="1" dirty="0">
                <a:latin typeface="Calibri" panose="020F0502020204030204" pitchFamily="34" charset="0"/>
                <a:ea typeface="SimSun" panose="02010600030101010101" pitchFamily="2" charset="-122"/>
                <a:cs typeface="Times New Roman" panose="02020603050405020304" pitchFamily="18" charset="0"/>
              </a:rPr>
              <a:t> para la </a:t>
            </a:r>
            <a:r>
              <a:rPr lang="en-US" sz="2000" b="1" dirty="0" err="1">
                <a:latin typeface="Calibri" panose="020F0502020204030204" pitchFamily="34" charset="0"/>
                <a:ea typeface="SimSun" panose="02010600030101010101" pitchFamily="2" charset="-122"/>
                <a:cs typeface="Times New Roman" panose="02020603050405020304" pitchFamily="18" charset="0"/>
              </a:rPr>
              <a:t>economía</a:t>
            </a:r>
            <a:r>
              <a:rPr lang="en-US" sz="2000" b="1" dirty="0">
                <a:latin typeface="Calibri" panose="020F0502020204030204" pitchFamily="34" charset="0"/>
                <a:ea typeface="SimSun" panose="02010600030101010101" pitchFamily="2" charset="-122"/>
                <a:cs typeface="Times New Roman" panose="02020603050405020304" pitchFamily="18" charset="0"/>
              </a:rPr>
              <a:t>.</a:t>
            </a:r>
          </a:p>
          <a:p>
            <a:pPr>
              <a:lnSpc>
                <a:spcPct val="115000"/>
              </a:lnSpc>
              <a:spcAft>
                <a:spcPts val="1000"/>
              </a:spcAft>
            </a:pPr>
            <a:r>
              <a:rPr lang="en-US" sz="2000" b="1" dirty="0">
                <a:latin typeface="Calibri" panose="020F0502020204030204" pitchFamily="34" charset="0"/>
                <a:ea typeface="SimSun" panose="02010600030101010101" pitchFamily="2" charset="-122"/>
                <a:cs typeface="Times New Roman" panose="02020603050405020304" pitchFamily="18" charset="0"/>
              </a:rPr>
              <a:t>d) La </a:t>
            </a:r>
            <a:r>
              <a:rPr lang="en-US" sz="2000" b="1" dirty="0" err="1">
                <a:latin typeface="Calibri" panose="020F0502020204030204" pitchFamily="34" charset="0"/>
                <a:ea typeface="SimSun" panose="02010600030101010101" pitchFamily="2" charset="-122"/>
                <a:cs typeface="Times New Roman" panose="02020603050405020304" pitchFamily="18" charset="0"/>
              </a:rPr>
              <a:t>biodiversidad</a:t>
            </a:r>
            <a:r>
              <a:rPr lang="en-US" sz="2000" b="1" dirty="0">
                <a:latin typeface="Calibri" panose="020F0502020204030204" pitchFamily="34" charset="0"/>
                <a:ea typeface="SimSun" panose="02010600030101010101" pitchFamily="2" charset="-122"/>
                <a:cs typeface="Times New Roman" panose="02020603050405020304" pitchFamily="18" charset="0"/>
              </a:rPr>
              <a:t> </a:t>
            </a:r>
            <a:r>
              <a:rPr lang="en-US" sz="2000" b="1" dirty="0" err="1">
                <a:latin typeface="Calibri" panose="020F0502020204030204" pitchFamily="34" charset="0"/>
                <a:ea typeface="SimSun" panose="02010600030101010101" pitchFamily="2" charset="-122"/>
                <a:cs typeface="Times New Roman" panose="02020603050405020304" pitchFamily="18" charset="0"/>
              </a:rPr>
              <a:t>es</a:t>
            </a:r>
            <a:r>
              <a:rPr lang="en-US" sz="2000" b="1" dirty="0">
                <a:latin typeface="Calibri" panose="020F0502020204030204" pitchFamily="34" charset="0"/>
                <a:ea typeface="SimSun" panose="02010600030101010101" pitchFamily="2" charset="-122"/>
                <a:cs typeface="Times New Roman" panose="02020603050405020304" pitchFamily="18" charset="0"/>
              </a:rPr>
              <a:t> </a:t>
            </a:r>
            <a:r>
              <a:rPr lang="en-US" sz="2000" b="1" dirty="0" err="1">
                <a:latin typeface="Calibri" panose="020F0502020204030204" pitchFamily="34" charset="0"/>
                <a:ea typeface="SimSun" panose="02010600030101010101" pitchFamily="2" charset="-122"/>
                <a:cs typeface="Times New Roman" panose="02020603050405020304" pitchFamily="18" charset="0"/>
              </a:rPr>
              <a:t>esencial</a:t>
            </a:r>
            <a:r>
              <a:rPr lang="en-US" sz="2000" b="1" dirty="0">
                <a:latin typeface="Calibri" panose="020F0502020204030204" pitchFamily="34" charset="0"/>
                <a:ea typeface="SimSun" panose="02010600030101010101" pitchFamily="2" charset="-122"/>
                <a:cs typeface="Times New Roman" panose="02020603050405020304" pitchFamily="18" charset="0"/>
              </a:rPr>
              <a:t> para el </a:t>
            </a:r>
            <a:r>
              <a:rPr lang="en-US" sz="2000" b="1" dirty="0" err="1">
                <a:latin typeface="Calibri" panose="020F0502020204030204" pitchFamily="34" charset="0"/>
                <a:ea typeface="SimSun" panose="02010600030101010101" pitchFamily="2" charset="-122"/>
                <a:cs typeface="Times New Roman" panose="02020603050405020304" pitchFamily="18" charset="0"/>
              </a:rPr>
              <a:t>desarrollo</a:t>
            </a:r>
            <a:r>
              <a:rPr lang="en-US" sz="2000" b="1" dirty="0">
                <a:latin typeface="Calibri" panose="020F0502020204030204" pitchFamily="34" charset="0"/>
                <a:ea typeface="SimSun" panose="02010600030101010101" pitchFamily="2" charset="-122"/>
                <a:cs typeface="Times New Roman" panose="02020603050405020304" pitchFamily="18" charset="0"/>
              </a:rPr>
              <a:t> de </a:t>
            </a:r>
            <a:r>
              <a:rPr lang="en-US" sz="2000" b="1" dirty="0" err="1">
                <a:latin typeface="Calibri" panose="020F0502020204030204" pitchFamily="34" charset="0"/>
                <a:ea typeface="SimSun" panose="02010600030101010101" pitchFamily="2" charset="-122"/>
                <a:cs typeface="Times New Roman" panose="02020603050405020304" pitchFamily="18" charset="0"/>
              </a:rPr>
              <a:t>nuevos</a:t>
            </a:r>
            <a:r>
              <a:rPr lang="en-US" sz="2000" b="1" dirty="0">
                <a:latin typeface="Calibri" panose="020F0502020204030204" pitchFamily="34" charset="0"/>
                <a:ea typeface="SimSun" panose="02010600030101010101" pitchFamily="2" charset="-122"/>
                <a:cs typeface="Times New Roman" panose="02020603050405020304" pitchFamily="18" charset="0"/>
              </a:rPr>
              <a:t> </a:t>
            </a:r>
            <a:r>
              <a:rPr lang="en-US" sz="2000" b="1" dirty="0" err="1">
                <a:latin typeface="Calibri" panose="020F0502020204030204" pitchFamily="34" charset="0"/>
                <a:ea typeface="SimSun" panose="02010600030101010101" pitchFamily="2" charset="-122"/>
                <a:cs typeface="Times New Roman" panose="02020603050405020304" pitchFamily="18" charset="0"/>
              </a:rPr>
              <a:t>medicamentos</a:t>
            </a:r>
            <a:r>
              <a:rPr lang="en-US" sz="2000" b="1" dirty="0">
                <a:latin typeface="Calibri" panose="020F0502020204030204" pitchFamily="34" charset="0"/>
                <a:ea typeface="SimSun" panose="02010600030101010101" pitchFamily="2" charset="-122"/>
                <a:cs typeface="Times New Roman" panose="02020603050405020304" pitchFamily="18" charset="0"/>
              </a:rPr>
              <a:t>.</a:t>
            </a:r>
          </a:p>
        </p:txBody>
      </p:sp>
      <p:sp>
        <p:nvSpPr>
          <p:cNvPr id="4" name="Rectángulo 3"/>
          <p:cNvSpPr/>
          <p:nvPr/>
        </p:nvSpPr>
        <p:spPr>
          <a:xfrm>
            <a:off x="285997" y="5234226"/>
            <a:ext cx="8738731" cy="1636345"/>
          </a:xfrm>
          <a:prstGeom prst="rect">
            <a:avLst/>
          </a:prstGeom>
          <a:ln w="38100">
            <a:solidFill>
              <a:srgbClr val="00FFFF"/>
            </a:solidFill>
          </a:ln>
        </p:spPr>
        <p:txBody>
          <a:bodyPr wrap="square">
            <a:spAutoFit/>
          </a:bodyPr>
          <a:lstStyle/>
          <a:p>
            <a:pPr>
              <a:lnSpc>
                <a:spcPct val="115000"/>
              </a:lnSpc>
              <a:spcAft>
                <a:spcPts val="1000"/>
              </a:spcAft>
            </a:pPr>
            <a:r>
              <a:rPr lang="en-US" sz="2000" b="1" dirty="0" smtClean="0">
                <a:latin typeface="Calibri" panose="020F0502020204030204" pitchFamily="34" charset="0"/>
                <a:ea typeface="SimSun" panose="02010600030101010101" pitchFamily="2" charset="-122"/>
                <a:cs typeface="Times New Roman" panose="02020603050405020304" pitchFamily="18" charset="0"/>
              </a:rPr>
              <a:t>10. ¿</a:t>
            </a:r>
            <a:r>
              <a:rPr lang="en-US" sz="2000" b="1" dirty="0" err="1" smtClean="0">
                <a:latin typeface="Calibri" panose="020F0502020204030204" pitchFamily="34" charset="0"/>
                <a:ea typeface="SimSun" panose="02010600030101010101" pitchFamily="2" charset="-122"/>
                <a:cs typeface="Times New Roman" panose="02020603050405020304" pitchFamily="18" charset="0"/>
              </a:rPr>
              <a:t>Cuál</a:t>
            </a:r>
            <a:r>
              <a:rPr lang="en-US" sz="2000" b="1" dirty="0" smtClean="0">
                <a:latin typeface="Calibri" panose="020F0502020204030204" pitchFamily="34" charset="0"/>
                <a:ea typeface="SimSun" panose="02010600030101010101" pitchFamily="2" charset="-122"/>
                <a:cs typeface="Times New Roman" panose="02020603050405020304" pitchFamily="18" charset="0"/>
              </a:rPr>
              <a:t> </a:t>
            </a:r>
            <a:r>
              <a:rPr lang="en-US" sz="2000" b="1" dirty="0">
                <a:latin typeface="Calibri" panose="020F0502020204030204" pitchFamily="34" charset="0"/>
                <a:ea typeface="SimSun" panose="02010600030101010101" pitchFamily="2" charset="-122"/>
                <a:cs typeface="Times New Roman" panose="02020603050405020304" pitchFamily="18" charset="0"/>
              </a:rPr>
              <a:t>de </a:t>
            </a:r>
            <a:r>
              <a:rPr lang="en-US" sz="2000" b="1" dirty="0" err="1">
                <a:latin typeface="Calibri" panose="020F0502020204030204" pitchFamily="34" charset="0"/>
                <a:ea typeface="SimSun" panose="02010600030101010101" pitchFamily="2" charset="-122"/>
                <a:cs typeface="Times New Roman" panose="02020603050405020304" pitchFamily="18" charset="0"/>
              </a:rPr>
              <a:t>los</a:t>
            </a:r>
            <a:r>
              <a:rPr lang="en-US" sz="2000" b="1" dirty="0">
                <a:latin typeface="Calibri" panose="020F0502020204030204" pitchFamily="34" charset="0"/>
                <a:ea typeface="SimSun" panose="02010600030101010101" pitchFamily="2" charset="-122"/>
                <a:cs typeface="Times New Roman" panose="02020603050405020304" pitchFamily="18" charset="0"/>
              </a:rPr>
              <a:t> </a:t>
            </a:r>
            <a:r>
              <a:rPr lang="en-US" sz="2000" b="1" dirty="0" err="1">
                <a:latin typeface="Calibri" panose="020F0502020204030204" pitchFamily="34" charset="0"/>
                <a:ea typeface="SimSun" panose="02010600030101010101" pitchFamily="2" charset="-122"/>
                <a:cs typeface="Times New Roman" panose="02020603050405020304" pitchFamily="18" charset="0"/>
              </a:rPr>
              <a:t>siguientes</a:t>
            </a:r>
            <a:r>
              <a:rPr lang="en-US" sz="2000" b="1" dirty="0">
                <a:latin typeface="Calibri" panose="020F0502020204030204" pitchFamily="34" charset="0"/>
                <a:ea typeface="SimSun" panose="02010600030101010101" pitchFamily="2" charset="-122"/>
                <a:cs typeface="Times New Roman" panose="02020603050405020304" pitchFamily="18" charset="0"/>
              </a:rPr>
              <a:t> </a:t>
            </a:r>
            <a:r>
              <a:rPr lang="en-US" sz="2000" b="1" dirty="0" err="1">
                <a:latin typeface="Calibri" panose="020F0502020204030204" pitchFamily="34" charset="0"/>
                <a:ea typeface="SimSun" panose="02010600030101010101" pitchFamily="2" charset="-122"/>
                <a:cs typeface="Times New Roman" panose="02020603050405020304" pitchFamily="18" charset="0"/>
              </a:rPr>
              <a:t>es</a:t>
            </a:r>
            <a:r>
              <a:rPr lang="en-US" sz="2000" b="1" dirty="0">
                <a:latin typeface="Calibri" panose="020F0502020204030204" pitchFamily="34" charset="0"/>
                <a:ea typeface="SimSun" panose="02010600030101010101" pitchFamily="2" charset="-122"/>
                <a:cs typeface="Times New Roman" panose="02020603050405020304" pitchFamily="18" charset="0"/>
              </a:rPr>
              <a:t> un </a:t>
            </a:r>
            <a:r>
              <a:rPr lang="en-US" sz="2000" b="1" dirty="0" err="1">
                <a:latin typeface="Calibri" panose="020F0502020204030204" pitchFamily="34" charset="0"/>
                <a:ea typeface="SimSun" panose="02010600030101010101" pitchFamily="2" charset="-122"/>
                <a:cs typeface="Times New Roman" panose="02020603050405020304" pitchFamily="18" charset="0"/>
              </a:rPr>
              <a:t>ejemplo</a:t>
            </a:r>
            <a:r>
              <a:rPr lang="en-US" sz="2000" b="1" dirty="0">
                <a:latin typeface="Calibri" panose="020F0502020204030204" pitchFamily="34" charset="0"/>
                <a:ea typeface="SimSun" panose="02010600030101010101" pitchFamily="2" charset="-122"/>
                <a:cs typeface="Times New Roman" panose="02020603050405020304" pitchFamily="18" charset="0"/>
              </a:rPr>
              <a:t> de </a:t>
            </a:r>
            <a:r>
              <a:rPr lang="en-US" sz="2000" b="1" dirty="0" err="1">
                <a:latin typeface="Calibri" panose="020F0502020204030204" pitchFamily="34" charset="0"/>
                <a:ea typeface="SimSun" panose="02010600030101010101" pitchFamily="2" charset="-122"/>
                <a:cs typeface="Times New Roman" panose="02020603050405020304" pitchFamily="18" charset="0"/>
              </a:rPr>
              <a:t>ecosistema</a:t>
            </a:r>
            <a:r>
              <a:rPr lang="en-US" sz="2000" b="1" dirty="0">
                <a:latin typeface="Calibri" panose="020F0502020204030204" pitchFamily="34" charset="0"/>
                <a:ea typeface="SimSun" panose="02010600030101010101" pitchFamily="2" charset="-122"/>
                <a:cs typeface="Times New Roman" panose="02020603050405020304" pitchFamily="18" charset="0"/>
              </a:rPr>
              <a:t> </a:t>
            </a:r>
            <a:r>
              <a:rPr lang="en-US" sz="2000" b="1" dirty="0" err="1">
                <a:latin typeface="Calibri" panose="020F0502020204030204" pitchFamily="34" charset="0"/>
                <a:ea typeface="SimSun" panose="02010600030101010101" pitchFamily="2" charset="-122"/>
                <a:cs typeface="Times New Roman" panose="02020603050405020304" pitchFamily="18" charset="0"/>
              </a:rPr>
              <a:t>modificado</a:t>
            </a:r>
            <a:r>
              <a:rPr lang="en-US" sz="2000" b="1" dirty="0">
                <a:latin typeface="Calibri" panose="020F0502020204030204" pitchFamily="34" charset="0"/>
                <a:ea typeface="SimSun" panose="02010600030101010101" pitchFamily="2" charset="-122"/>
                <a:cs typeface="Times New Roman" panose="02020603050405020304" pitchFamily="18" charset="0"/>
              </a:rPr>
              <a:t> </a:t>
            </a:r>
            <a:r>
              <a:rPr lang="en-US" sz="2000" b="1" dirty="0" err="1">
                <a:latin typeface="Calibri" panose="020F0502020204030204" pitchFamily="34" charset="0"/>
                <a:ea typeface="SimSun" panose="02010600030101010101" pitchFamily="2" charset="-122"/>
                <a:cs typeface="Times New Roman" panose="02020603050405020304" pitchFamily="18" charset="0"/>
              </a:rPr>
              <a:t>por</a:t>
            </a:r>
            <a:r>
              <a:rPr lang="en-US" sz="2000" b="1" dirty="0">
                <a:latin typeface="Calibri" panose="020F0502020204030204" pitchFamily="34" charset="0"/>
                <a:ea typeface="SimSun" panose="02010600030101010101" pitchFamily="2" charset="-122"/>
                <a:cs typeface="Times New Roman" panose="02020603050405020304" pitchFamily="18" charset="0"/>
              </a:rPr>
              <a:t> la </a:t>
            </a:r>
            <a:r>
              <a:rPr lang="en-US" sz="2000" b="1" dirty="0" err="1">
                <a:latin typeface="Calibri" panose="020F0502020204030204" pitchFamily="34" charset="0"/>
                <a:ea typeface="SimSun" panose="02010600030101010101" pitchFamily="2" charset="-122"/>
                <a:cs typeface="Times New Roman" panose="02020603050405020304" pitchFamily="18" charset="0"/>
              </a:rPr>
              <a:t>actividad</a:t>
            </a:r>
            <a:r>
              <a:rPr lang="en-US" sz="2000" b="1" dirty="0">
                <a:latin typeface="Calibri" panose="020F0502020204030204" pitchFamily="34" charset="0"/>
                <a:ea typeface="SimSun" panose="02010600030101010101" pitchFamily="2" charset="-122"/>
                <a:cs typeface="Times New Roman" panose="02020603050405020304" pitchFamily="18" charset="0"/>
              </a:rPr>
              <a:t> </a:t>
            </a:r>
            <a:r>
              <a:rPr lang="en-US" sz="2000" b="1" dirty="0" err="1">
                <a:latin typeface="Calibri" panose="020F0502020204030204" pitchFamily="34" charset="0"/>
                <a:ea typeface="SimSun" panose="02010600030101010101" pitchFamily="2" charset="-122"/>
                <a:cs typeface="Times New Roman" panose="02020603050405020304" pitchFamily="18" charset="0"/>
              </a:rPr>
              <a:t>humana</a:t>
            </a:r>
            <a:r>
              <a:rPr lang="en-US" sz="2000" b="1" dirty="0">
                <a:latin typeface="Calibri" panose="020F0502020204030204" pitchFamily="34" charset="0"/>
                <a:ea typeface="SimSun" panose="02010600030101010101" pitchFamily="2" charset="-122"/>
                <a:cs typeface="Times New Roman" panose="02020603050405020304" pitchFamily="18" charset="0"/>
              </a:rPr>
              <a:t>?</a:t>
            </a:r>
          </a:p>
          <a:p>
            <a:pPr>
              <a:lnSpc>
                <a:spcPct val="115000"/>
              </a:lnSpc>
              <a:spcAft>
                <a:spcPts val="1000"/>
              </a:spcAft>
            </a:pPr>
            <a:r>
              <a:rPr lang="en-US" sz="2000" b="1" dirty="0" smtClean="0">
                <a:latin typeface="Calibri" panose="020F0502020204030204" pitchFamily="34" charset="0"/>
                <a:ea typeface="SimSun" panose="02010600030101010101" pitchFamily="2" charset="-122"/>
                <a:cs typeface="Times New Roman" panose="02020603050405020304" pitchFamily="18" charset="0"/>
              </a:rPr>
              <a:t>a</a:t>
            </a:r>
            <a:r>
              <a:rPr lang="en-US" sz="2000" b="1" dirty="0">
                <a:latin typeface="Calibri" panose="020F0502020204030204" pitchFamily="34" charset="0"/>
                <a:ea typeface="SimSun" panose="02010600030101010101" pitchFamily="2" charset="-122"/>
                <a:cs typeface="Times New Roman" panose="02020603050405020304" pitchFamily="18" charset="0"/>
              </a:rPr>
              <a:t>) Un </a:t>
            </a:r>
            <a:r>
              <a:rPr lang="en-US" sz="2000" b="1" dirty="0" err="1">
                <a:latin typeface="Calibri" panose="020F0502020204030204" pitchFamily="34" charset="0"/>
                <a:ea typeface="SimSun" panose="02010600030101010101" pitchFamily="2" charset="-122"/>
                <a:cs typeface="Times New Roman" panose="02020603050405020304" pitchFamily="18" charset="0"/>
              </a:rPr>
              <a:t>bosque</a:t>
            </a:r>
            <a:r>
              <a:rPr lang="en-US" sz="2000" b="1" dirty="0">
                <a:latin typeface="Calibri" panose="020F0502020204030204" pitchFamily="34" charset="0"/>
                <a:ea typeface="SimSun" panose="02010600030101010101" pitchFamily="2" charset="-122"/>
                <a:cs typeface="Times New Roman" panose="02020603050405020304" pitchFamily="18" charset="0"/>
              </a:rPr>
              <a:t> tropical </a:t>
            </a:r>
            <a:r>
              <a:rPr lang="en-US" sz="2000" b="1" dirty="0" err="1" smtClean="0">
                <a:latin typeface="Calibri" panose="020F0502020204030204" pitchFamily="34" charset="0"/>
                <a:ea typeface="SimSun" panose="02010600030101010101" pitchFamily="2" charset="-122"/>
                <a:cs typeface="Times New Roman" panose="02020603050405020304" pitchFamily="18" charset="0"/>
              </a:rPr>
              <a:t>lluvioso</a:t>
            </a:r>
            <a:r>
              <a:rPr lang="en-US" sz="2000" b="1" dirty="0" smtClean="0">
                <a:latin typeface="Calibri" panose="020F0502020204030204" pitchFamily="34" charset="0"/>
                <a:ea typeface="SimSun" panose="02010600030101010101" pitchFamily="2" charset="-122"/>
                <a:cs typeface="Times New Roman" panose="02020603050405020304" pitchFamily="18" charset="0"/>
              </a:rPr>
              <a:t>.  b</a:t>
            </a:r>
            <a:r>
              <a:rPr lang="en-US" sz="2000" b="1" dirty="0">
                <a:latin typeface="Calibri" panose="020F0502020204030204" pitchFamily="34" charset="0"/>
                <a:ea typeface="SimSun" panose="02010600030101010101" pitchFamily="2" charset="-122"/>
                <a:cs typeface="Times New Roman" panose="02020603050405020304" pitchFamily="18" charset="0"/>
              </a:rPr>
              <a:t>) Un </a:t>
            </a:r>
            <a:r>
              <a:rPr lang="en-US" sz="2000" b="1" dirty="0" err="1">
                <a:latin typeface="Calibri" panose="020F0502020204030204" pitchFamily="34" charset="0"/>
                <a:ea typeface="SimSun" panose="02010600030101010101" pitchFamily="2" charset="-122"/>
                <a:cs typeface="Times New Roman" panose="02020603050405020304" pitchFamily="18" charset="0"/>
              </a:rPr>
              <a:t>arrecife</a:t>
            </a:r>
            <a:r>
              <a:rPr lang="en-US" sz="2000" b="1" dirty="0">
                <a:latin typeface="Calibri" panose="020F0502020204030204" pitchFamily="34" charset="0"/>
                <a:ea typeface="SimSun" panose="02010600030101010101" pitchFamily="2" charset="-122"/>
                <a:cs typeface="Times New Roman" panose="02020603050405020304" pitchFamily="18" charset="0"/>
              </a:rPr>
              <a:t> de </a:t>
            </a:r>
            <a:r>
              <a:rPr lang="en-US" sz="2000" b="1" dirty="0" smtClean="0">
                <a:latin typeface="Calibri" panose="020F0502020204030204" pitchFamily="34" charset="0"/>
                <a:ea typeface="SimSun" panose="02010600030101010101" pitchFamily="2" charset="-122"/>
                <a:cs typeface="Times New Roman" panose="02020603050405020304" pitchFamily="18" charset="0"/>
              </a:rPr>
              <a:t>coral.  c</a:t>
            </a:r>
            <a:r>
              <a:rPr lang="en-US" sz="2000" b="1" dirty="0">
                <a:latin typeface="Calibri" panose="020F0502020204030204" pitchFamily="34" charset="0"/>
                <a:ea typeface="SimSun" panose="02010600030101010101" pitchFamily="2" charset="-122"/>
                <a:cs typeface="Times New Roman" panose="02020603050405020304" pitchFamily="18" charset="0"/>
              </a:rPr>
              <a:t>) </a:t>
            </a:r>
            <a:r>
              <a:rPr lang="en-US" sz="2000" b="1" dirty="0" err="1">
                <a:latin typeface="Calibri" panose="020F0502020204030204" pitchFamily="34" charset="0"/>
                <a:ea typeface="SimSun" panose="02010600030101010101" pitchFamily="2" charset="-122"/>
                <a:cs typeface="Times New Roman" panose="02020603050405020304" pitchFamily="18" charset="0"/>
              </a:rPr>
              <a:t>Una</a:t>
            </a:r>
            <a:r>
              <a:rPr lang="en-US" sz="2000" b="1" dirty="0">
                <a:latin typeface="Calibri" panose="020F0502020204030204" pitchFamily="34" charset="0"/>
                <a:ea typeface="SimSun" panose="02010600030101010101" pitchFamily="2" charset="-122"/>
                <a:cs typeface="Times New Roman" panose="02020603050405020304" pitchFamily="18" charset="0"/>
              </a:rPr>
              <a:t> </a:t>
            </a:r>
            <a:r>
              <a:rPr lang="en-US" sz="2000" b="1" dirty="0" smtClean="0">
                <a:latin typeface="Calibri" panose="020F0502020204030204" pitchFamily="34" charset="0"/>
                <a:ea typeface="SimSun" panose="02010600030101010101" pitchFamily="2" charset="-122"/>
                <a:cs typeface="Times New Roman" panose="02020603050405020304" pitchFamily="18" charset="0"/>
              </a:rPr>
              <a:t>ciudad.     d</a:t>
            </a:r>
            <a:r>
              <a:rPr lang="en-US" sz="2000" b="1" dirty="0">
                <a:latin typeface="Calibri" panose="020F0502020204030204" pitchFamily="34" charset="0"/>
                <a:ea typeface="SimSun" panose="02010600030101010101" pitchFamily="2" charset="-122"/>
                <a:cs typeface="Times New Roman" panose="02020603050405020304" pitchFamily="18" charset="0"/>
              </a:rPr>
              <a:t>) Un </a:t>
            </a:r>
            <a:r>
              <a:rPr lang="en-US" sz="2000" b="1" dirty="0" err="1">
                <a:latin typeface="Calibri" panose="020F0502020204030204" pitchFamily="34" charset="0"/>
                <a:ea typeface="SimSun" panose="02010600030101010101" pitchFamily="2" charset="-122"/>
                <a:cs typeface="Times New Roman" panose="02020603050405020304" pitchFamily="18" charset="0"/>
              </a:rPr>
              <a:t>desierto</a:t>
            </a:r>
            <a:r>
              <a:rPr lang="en-US" sz="2000" b="1" dirty="0">
                <a:latin typeface="Calibri" panose="020F0502020204030204" pitchFamily="34" charset="0"/>
                <a:ea typeface="SimSun" panose="02010600030101010101" pitchFamily="2" charset="-122"/>
                <a:cs typeface="Times New Roman" panose="02020603050405020304" pitchFamily="18" charset="0"/>
              </a:rPr>
              <a:t>.</a:t>
            </a:r>
          </a:p>
        </p:txBody>
      </p:sp>
    </p:spTree>
    <p:extLst>
      <p:ext uri="{BB962C8B-B14F-4D97-AF65-F5344CB8AC3E}">
        <p14:creationId xmlns:p14="http://schemas.microsoft.com/office/powerpoint/2010/main" val="4241346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redondeado 1"/>
          <p:cNvSpPr/>
          <p:nvPr/>
        </p:nvSpPr>
        <p:spPr>
          <a:xfrm>
            <a:off x="1736035" y="2292626"/>
            <a:ext cx="5897217" cy="1802296"/>
          </a:xfrm>
          <a:prstGeom prst="roundRect">
            <a:avLst/>
          </a:prstGeom>
          <a:solidFill>
            <a:srgbClr val="009900"/>
          </a:solidFill>
          <a:ln w="5715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8617" name="CuadroTexto 1048616"/>
          <p:cNvSpPr txBox="1"/>
          <p:nvPr/>
        </p:nvSpPr>
        <p:spPr>
          <a:xfrm>
            <a:off x="0" y="975359"/>
            <a:ext cx="9230140" cy="3108543"/>
          </a:xfrm>
          <a:prstGeom prst="rect">
            <a:avLst/>
          </a:prstGeom>
        </p:spPr>
        <p:txBody>
          <a:bodyPr wrap="square" rtlCol="0">
            <a:spAutoFit/>
          </a:bodyPr>
          <a:lstStyle/>
          <a:p>
            <a:r>
              <a:rPr lang="es-ES" sz="2800" dirty="0">
                <a:solidFill>
                  <a:srgbClr val="000000"/>
                </a:solidFill>
              </a:rPr>
              <a:t>Para comprender mejor los conceptos básicos de la ecología,  los estudiantes </a:t>
            </a:r>
            <a:r>
              <a:rPr lang="en-US" sz="2800" dirty="0">
                <a:solidFill>
                  <a:srgbClr val="000000"/>
                </a:solidFill>
              </a:rPr>
              <a:t>realizarán </a:t>
            </a:r>
            <a:r>
              <a:rPr lang="es-ES" sz="2800" dirty="0">
                <a:solidFill>
                  <a:srgbClr val="000000"/>
                </a:solidFill>
              </a:rPr>
              <a:t>una investigación adicional sobre los siguientes temas</a:t>
            </a:r>
            <a:r>
              <a:rPr lang="es-ES" sz="2800" dirty="0" smtClean="0">
                <a:solidFill>
                  <a:srgbClr val="000000"/>
                </a:solidFill>
              </a:rPr>
              <a:t>:</a:t>
            </a:r>
          </a:p>
          <a:p>
            <a:pPr algn="ctr"/>
            <a:r>
              <a:rPr lang="es-ES" sz="2800" b="1" dirty="0" smtClean="0">
                <a:solidFill>
                  <a:schemeClr val="bg1"/>
                </a:solidFill>
              </a:rPr>
              <a:t>Estructura </a:t>
            </a:r>
            <a:r>
              <a:rPr lang="es-ES" sz="2800" b="1" dirty="0">
                <a:solidFill>
                  <a:schemeClr val="bg1"/>
                </a:solidFill>
              </a:rPr>
              <a:t>y función de los ecosistemas
Cadenas y redes tróficas
Ciclos biogeoquímicos
</a:t>
            </a:r>
            <a:r>
              <a:rPr lang="es-ES" sz="2800" b="1" dirty="0" smtClean="0">
                <a:solidFill>
                  <a:schemeClr val="bg1"/>
                </a:solidFill>
              </a:rPr>
              <a:t>Evolución</a:t>
            </a:r>
          </a:p>
        </p:txBody>
      </p:sp>
      <p:sp>
        <p:nvSpPr>
          <p:cNvPr id="1048618" name="CuadroTexto 1048617"/>
          <p:cNvSpPr txBox="1"/>
          <p:nvPr/>
        </p:nvSpPr>
        <p:spPr>
          <a:xfrm>
            <a:off x="34445" y="-419100"/>
            <a:ext cx="9195695" cy="1348740"/>
          </a:xfrm>
          <a:prstGeom prst="rect">
            <a:avLst/>
          </a:prstGeom>
          <a:ln w="38100">
            <a:solidFill>
              <a:srgbClr val="00B050"/>
            </a:solidFill>
            <a:prstDash val="solid"/>
          </a:ln>
        </p:spPr>
        <p:txBody>
          <a:bodyPr vert="horz" wrap="square" rtlCol="0" anchor="ctr" anchorCtr="1">
            <a:spAutoFit/>
          </a:bodyPr>
          <a:lstStyle/>
          <a:p>
            <a:pPr algn="ctr"/>
            <a:endParaRPr lang="es-ES" sz="2800" b="1" dirty="0">
              <a:solidFill>
                <a:srgbClr val="000000"/>
              </a:solidFill>
            </a:endParaRPr>
          </a:p>
          <a:p>
            <a:pPr algn="ctr"/>
            <a:r>
              <a:rPr lang="en-US" sz="2800" b="1" dirty="0" err="1">
                <a:solidFill>
                  <a:srgbClr val="000000"/>
                </a:solidFill>
              </a:rPr>
              <a:t>Investigar</a:t>
            </a:r>
            <a:r>
              <a:rPr lang="en-US" sz="2800" b="1" dirty="0">
                <a:solidFill>
                  <a:srgbClr val="000000"/>
                </a:solidFill>
              </a:rPr>
              <a:t>, </a:t>
            </a:r>
            <a:r>
              <a:rPr lang="en-US" sz="2800" b="1" dirty="0" err="1">
                <a:solidFill>
                  <a:srgbClr val="000000"/>
                </a:solidFill>
              </a:rPr>
              <a:t>Preparar</a:t>
            </a:r>
            <a:r>
              <a:rPr lang="en-US" sz="2800" b="1" dirty="0">
                <a:solidFill>
                  <a:srgbClr val="000000"/>
                </a:solidFill>
              </a:rPr>
              <a:t> </a:t>
            </a:r>
            <a:r>
              <a:rPr lang="en-US" sz="2800" b="1" dirty="0" err="1">
                <a:solidFill>
                  <a:srgbClr val="000000"/>
                </a:solidFill>
              </a:rPr>
              <a:t>su</a:t>
            </a:r>
            <a:r>
              <a:rPr lang="en-US" sz="2800" b="1" dirty="0">
                <a:solidFill>
                  <a:srgbClr val="000000"/>
                </a:solidFill>
              </a:rPr>
              <a:t> </a:t>
            </a:r>
            <a:r>
              <a:rPr lang="en-US" sz="2800" b="1" dirty="0" err="1">
                <a:solidFill>
                  <a:srgbClr val="000000"/>
                </a:solidFill>
              </a:rPr>
              <a:t>comentario</a:t>
            </a:r>
            <a:r>
              <a:rPr lang="en-US" sz="2800" b="1" dirty="0">
                <a:solidFill>
                  <a:srgbClr val="000000"/>
                </a:solidFill>
              </a:rPr>
              <a:t> y </a:t>
            </a:r>
            <a:r>
              <a:rPr lang="en-US" sz="2800" b="1" dirty="0" err="1">
                <a:solidFill>
                  <a:srgbClr val="000000"/>
                </a:solidFill>
              </a:rPr>
              <a:t>publicar</a:t>
            </a:r>
            <a:r>
              <a:rPr lang="en-US" sz="2800" b="1" dirty="0">
                <a:solidFill>
                  <a:srgbClr val="000000"/>
                </a:solidFill>
              </a:rPr>
              <a:t> en el </a:t>
            </a:r>
            <a:r>
              <a:rPr lang="en-US" sz="2800" b="1" dirty="0" err="1">
                <a:solidFill>
                  <a:srgbClr val="000000"/>
                </a:solidFill>
              </a:rPr>
              <a:t>Foro</a:t>
            </a:r>
            <a:r>
              <a:rPr lang="en-US" sz="2800" b="1" dirty="0">
                <a:solidFill>
                  <a:srgbClr val="000000"/>
                </a:solidFill>
              </a:rPr>
              <a:t> del </a:t>
            </a:r>
            <a:r>
              <a:rPr lang="en-US" sz="2800" b="1" dirty="0" err="1">
                <a:solidFill>
                  <a:srgbClr val="000000"/>
                </a:solidFill>
              </a:rPr>
              <a:t>Tema</a:t>
            </a:r>
            <a:r>
              <a:rPr lang="en-US" sz="2800" b="1" dirty="0">
                <a:solidFill>
                  <a:srgbClr val="000000"/>
                </a:solidFill>
              </a:rPr>
              <a:t> 1</a:t>
            </a:r>
            <a:endParaRPr lang="es-ES" sz="2800" b="1" dirty="0">
              <a:solidFill>
                <a:srgbClr val="000000"/>
              </a:solidFill>
            </a:endParaRPr>
          </a:p>
        </p:txBody>
      </p:sp>
      <p:sp>
        <p:nvSpPr>
          <p:cNvPr id="3" name="Rectángulo 2"/>
          <p:cNvSpPr/>
          <p:nvPr/>
        </p:nvSpPr>
        <p:spPr>
          <a:xfrm>
            <a:off x="112642" y="4919008"/>
            <a:ext cx="9031357" cy="1015663"/>
          </a:xfrm>
          <a:prstGeom prst="rect">
            <a:avLst/>
          </a:prstGeom>
        </p:spPr>
        <p:txBody>
          <a:bodyPr wrap="square">
            <a:spAutoFit/>
          </a:bodyPr>
          <a:lstStyle/>
          <a:p>
            <a:r>
              <a:rPr lang="es-ES" sz="2000" b="1" dirty="0">
                <a:solidFill>
                  <a:srgbClr val="000000"/>
                </a:solidFill>
              </a:rPr>
              <a:t>Trabajo en grupo de </a:t>
            </a:r>
            <a:r>
              <a:rPr lang="es-ES" sz="2000" b="1" dirty="0" smtClean="0">
                <a:solidFill>
                  <a:srgbClr val="000000"/>
                </a:solidFill>
              </a:rPr>
              <a:t>sólo </a:t>
            </a:r>
            <a:r>
              <a:rPr lang="es-ES" sz="2000" b="1" dirty="0">
                <a:solidFill>
                  <a:srgbClr val="000000"/>
                </a:solidFill>
              </a:rPr>
              <a:t>2 estudiantes, seleccione a su compañero  y escoja un número del 1 al 20</a:t>
            </a:r>
            <a:r>
              <a:rPr lang="es-ES" sz="2000" b="1" dirty="0" smtClean="0">
                <a:solidFill>
                  <a:srgbClr val="000000"/>
                </a:solidFill>
              </a:rPr>
              <a:t>. El profesor según el número que escogió le entregara el punto que va a investigar y compartir en el foro siguiendo las instrucciones del </a:t>
            </a:r>
            <a:r>
              <a:rPr lang="es-ES" sz="2000" b="1" dirty="0" smtClean="0">
                <a:solidFill>
                  <a:srgbClr val="000000"/>
                </a:solidFill>
              </a:rPr>
              <a:t>mismo.</a:t>
            </a:r>
            <a:endParaRPr lang="es-ES" sz="2000" b="1" dirty="0">
              <a:solidFill>
                <a:srgbClr val="000000"/>
              </a:solidFill>
            </a:endParaRPr>
          </a:p>
        </p:txBody>
      </p:sp>
      <p:sp>
        <p:nvSpPr>
          <p:cNvPr id="4" name="Rectángulo 3"/>
          <p:cNvSpPr/>
          <p:nvPr/>
        </p:nvSpPr>
        <p:spPr>
          <a:xfrm>
            <a:off x="34445" y="4129621"/>
            <a:ext cx="4023987" cy="707886"/>
          </a:xfrm>
          <a:prstGeom prst="rect">
            <a:avLst/>
          </a:prstGeom>
        </p:spPr>
        <p:txBody>
          <a:bodyPr wrap="none">
            <a:spAutoFit/>
          </a:bodyPr>
          <a:lstStyle/>
          <a:p>
            <a:r>
              <a:rPr lang="en-US" sz="2000" b="1" dirty="0" err="1" smtClean="0">
                <a:solidFill>
                  <a:srgbClr val="000000"/>
                </a:solidFill>
              </a:rPr>
              <a:t>Tarea</a:t>
            </a:r>
            <a:r>
              <a:rPr lang="en-US" sz="2000" b="1" dirty="0" smtClean="0">
                <a:solidFill>
                  <a:srgbClr val="000000"/>
                </a:solidFill>
              </a:rPr>
              <a:t>:</a:t>
            </a:r>
          </a:p>
          <a:p>
            <a:r>
              <a:rPr lang="en-US" sz="2000" b="1" dirty="0" err="1" smtClean="0">
                <a:solidFill>
                  <a:srgbClr val="000000"/>
                </a:solidFill>
              </a:rPr>
              <a:t>Compartir</a:t>
            </a:r>
            <a:r>
              <a:rPr lang="en-US" sz="2000" b="1" dirty="0" smtClean="0">
                <a:solidFill>
                  <a:srgbClr val="000000"/>
                </a:solidFill>
              </a:rPr>
              <a:t> </a:t>
            </a:r>
            <a:r>
              <a:rPr lang="en-US" sz="2000" b="1" dirty="0">
                <a:solidFill>
                  <a:srgbClr val="000000"/>
                </a:solidFill>
              </a:rPr>
              <a:t>en el </a:t>
            </a:r>
            <a:r>
              <a:rPr lang="en-US" sz="2000" b="1" dirty="0" err="1">
                <a:solidFill>
                  <a:srgbClr val="000000"/>
                </a:solidFill>
              </a:rPr>
              <a:t>Foro</a:t>
            </a:r>
            <a:r>
              <a:rPr lang="en-US" sz="2000" b="1" dirty="0">
                <a:solidFill>
                  <a:srgbClr val="000000"/>
                </a:solidFill>
              </a:rPr>
              <a:t> del aula virtual</a:t>
            </a:r>
            <a:endParaRPr lang="es-ES" sz="2000" b="1" dirty="0">
              <a:solidFill>
                <a:srgbClr val="000000"/>
              </a:solidFill>
            </a:endParaRPr>
          </a:p>
        </p:txBody>
      </p:sp>
      <p:sp>
        <p:nvSpPr>
          <p:cNvPr id="5" name="CuadroTexto 4"/>
          <p:cNvSpPr txBox="1"/>
          <p:nvPr/>
        </p:nvSpPr>
        <p:spPr>
          <a:xfrm>
            <a:off x="212035" y="6056243"/>
            <a:ext cx="8242852" cy="369332"/>
          </a:xfrm>
          <a:prstGeom prst="rect">
            <a:avLst/>
          </a:prstGeom>
          <a:solidFill>
            <a:srgbClr val="FFC000"/>
          </a:solidFill>
        </p:spPr>
        <p:txBody>
          <a:bodyPr wrap="square" rtlCol="0">
            <a:spAutoFit/>
          </a:bodyPr>
          <a:lstStyle/>
          <a:p>
            <a:r>
              <a:rPr lang="en-US" b="1" dirty="0" err="1" smtClean="0"/>
              <a:t>Ver</a:t>
            </a:r>
            <a:r>
              <a:rPr lang="en-US" b="1" dirty="0" smtClean="0"/>
              <a:t> </a:t>
            </a:r>
            <a:r>
              <a:rPr lang="en-US" b="1" dirty="0" err="1" smtClean="0"/>
              <a:t>archivo</a:t>
            </a:r>
            <a:r>
              <a:rPr lang="en-US" b="1" dirty="0" smtClean="0"/>
              <a:t> </a:t>
            </a:r>
            <a:r>
              <a:rPr lang="en-US" b="1" dirty="0" err="1" smtClean="0"/>
              <a:t>Tema</a:t>
            </a:r>
            <a:r>
              <a:rPr lang="en-US" b="1" dirty="0" smtClean="0"/>
              <a:t> 1_Preguntas de </a:t>
            </a:r>
            <a:r>
              <a:rPr lang="en-US" b="1" dirty="0" err="1" smtClean="0"/>
              <a:t>Investigación</a:t>
            </a:r>
            <a:endParaRPr lang="en-US" b="1"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811923" y="0"/>
            <a:ext cx="7330965" cy="1323439"/>
          </a:xfrm>
          <a:prstGeom prst="rect">
            <a:avLst/>
          </a:prstGeom>
          <a:noFill/>
        </p:spPr>
        <p:txBody>
          <a:bodyPr wrap="square" rtlCol="0">
            <a:spAutoFit/>
          </a:bodyPr>
          <a:lstStyle/>
          <a:p>
            <a:pPr algn="ctr"/>
            <a:r>
              <a:rPr lang="es-ES" sz="2000" b="1" dirty="0" smtClean="0">
                <a:solidFill>
                  <a:srgbClr val="000000"/>
                </a:solidFill>
                <a:latin typeface="google sans"/>
              </a:rPr>
              <a:t>Problemas </a:t>
            </a:r>
            <a:r>
              <a:rPr lang="es-ES" sz="2000" b="1" dirty="0">
                <a:solidFill>
                  <a:srgbClr val="000000"/>
                </a:solidFill>
                <a:latin typeface="google sans"/>
              </a:rPr>
              <a:t>prácticos de cálculo </a:t>
            </a:r>
            <a:r>
              <a:rPr lang="es-ES" sz="2000" b="1" dirty="0" smtClean="0">
                <a:solidFill>
                  <a:srgbClr val="000000"/>
                </a:solidFill>
                <a:latin typeface="google sans"/>
              </a:rPr>
              <a:t>para </a:t>
            </a:r>
            <a:r>
              <a:rPr lang="es-ES" sz="2000" b="1" dirty="0">
                <a:solidFill>
                  <a:srgbClr val="000000"/>
                </a:solidFill>
                <a:latin typeface="google sans"/>
              </a:rPr>
              <a:t>evaluar los principios de </a:t>
            </a:r>
            <a:r>
              <a:rPr lang="es-ES" sz="2000" b="1" dirty="0" smtClean="0">
                <a:solidFill>
                  <a:srgbClr val="000000"/>
                </a:solidFill>
                <a:latin typeface="google sans"/>
              </a:rPr>
              <a:t>ecología aplicados a estudiantes </a:t>
            </a:r>
            <a:r>
              <a:rPr lang="es-ES" sz="2000" b="1" dirty="0">
                <a:solidFill>
                  <a:srgbClr val="000000"/>
                </a:solidFill>
                <a:latin typeface="google sans"/>
              </a:rPr>
              <a:t>de </a:t>
            </a:r>
            <a:r>
              <a:rPr lang="es-ES" sz="2000" b="1" dirty="0" smtClean="0">
                <a:solidFill>
                  <a:srgbClr val="000000"/>
                </a:solidFill>
                <a:latin typeface="google sans"/>
              </a:rPr>
              <a:t>Ingeniería Industrial</a:t>
            </a:r>
            <a:r>
              <a:rPr lang="es-ES" sz="2000" b="1" dirty="0">
                <a:solidFill>
                  <a:srgbClr val="000000"/>
                </a:solidFill>
                <a:latin typeface="google sans"/>
              </a:rPr>
              <a:t>:</a:t>
            </a:r>
          </a:p>
          <a:p>
            <a:pPr algn="ctr"/>
            <a:endParaRPr lang="en-US" sz="2000" b="1" dirty="0"/>
          </a:p>
        </p:txBody>
      </p:sp>
      <p:sp>
        <p:nvSpPr>
          <p:cNvPr id="3" name="CuadroTexto 2"/>
          <p:cNvSpPr txBox="1"/>
          <p:nvPr/>
        </p:nvSpPr>
        <p:spPr>
          <a:xfrm>
            <a:off x="520260" y="1071423"/>
            <a:ext cx="7914290" cy="1692771"/>
          </a:xfrm>
          <a:prstGeom prst="rect">
            <a:avLst/>
          </a:prstGeom>
          <a:noFill/>
        </p:spPr>
        <p:txBody>
          <a:bodyPr wrap="square" rtlCol="0">
            <a:spAutoFit/>
          </a:bodyPr>
          <a:lstStyle/>
          <a:p>
            <a:r>
              <a:rPr lang="es-ES" sz="2000" u="sng" dirty="0">
                <a:solidFill>
                  <a:srgbClr val="000000"/>
                </a:solidFill>
                <a:latin typeface="google sans"/>
              </a:rPr>
              <a:t>Problema 1</a:t>
            </a:r>
            <a:r>
              <a:rPr lang="es-ES" sz="2000" dirty="0">
                <a:solidFill>
                  <a:srgbClr val="000000"/>
                </a:solidFill>
                <a:latin typeface="google sans"/>
              </a:rPr>
              <a:t>: Una planta de energía produce 100 toneladas de dióxido de carbono por día. Si la tasa de absorción de dióxido de carbono </a:t>
            </a:r>
            <a:r>
              <a:rPr lang="es-ES" sz="2000" dirty="0" smtClean="0">
                <a:solidFill>
                  <a:srgbClr val="000000"/>
                </a:solidFill>
                <a:latin typeface="google sans"/>
              </a:rPr>
              <a:t>(C0</a:t>
            </a:r>
            <a:r>
              <a:rPr lang="es-ES" sz="1200" dirty="0" smtClean="0">
                <a:solidFill>
                  <a:srgbClr val="000000"/>
                </a:solidFill>
                <a:latin typeface="google sans"/>
              </a:rPr>
              <a:t>2</a:t>
            </a:r>
            <a:r>
              <a:rPr lang="es-ES" sz="2000" dirty="0" smtClean="0">
                <a:solidFill>
                  <a:srgbClr val="000000"/>
                </a:solidFill>
                <a:latin typeface="google sans"/>
              </a:rPr>
              <a:t>) de </a:t>
            </a:r>
            <a:r>
              <a:rPr lang="es-ES" sz="2000" dirty="0">
                <a:solidFill>
                  <a:srgbClr val="000000"/>
                </a:solidFill>
                <a:latin typeface="google sans"/>
              </a:rPr>
              <a:t>un </a:t>
            </a:r>
            <a:r>
              <a:rPr lang="es-ES" sz="2000" dirty="0" smtClean="0">
                <a:solidFill>
                  <a:srgbClr val="000000"/>
                </a:solidFill>
                <a:latin typeface="google sans"/>
              </a:rPr>
              <a:t>bosque, </a:t>
            </a:r>
            <a:r>
              <a:rPr lang="es-ES" sz="2000" dirty="0">
                <a:solidFill>
                  <a:srgbClr val="000000"/>
                </a:solidFill>
                <a:latin typeface="google sans"/>
              </a:rPr>
              <a:t>es de 10 toneladas por hectárea por año, ¿cuánto bosque se necesita para absorber la totalidad de las emisiones de dióxido de carbono de la planta de energía</a:t>
            </a:r>
            <a:r>
              <a:rPr lang="es-ES" sz="2000" dirty="0" smtClean="0">
                <a:solidFill>
                  <a:srgbClr val="000000"/>
                </a:solidFill>
                <a:latin typeface="google sans"/>
              </a:rPr>
              <a:t>?</a:t>
            </a:r>
            <a:endParaRPr lang="es-ES" sz="2000" dirty="0">
              <a:solidFill>
                <a:srgbClr val="000000"/>
              </a:solidFill>
              <a:latin typeface="google sans"/>
            </a:endParaRPr>
          </a:p>
        </p:txBody>
      </p:sp>
      <p:sp>
        <p:nvSpPr>
          <p:cNvPr id="4" name="CuadroTexto 3"/>
          <p:cNvSpPr txBox="1"/>
          <p:nvPr/>
        </p:nvSpPr>
        <p:spPr>
          <a:xfrm>
            <a:off x="520260" y="4512726"/>
            <a:ext cx="8374357" cy="1323439"/>
          </a:xfrm>
          <a:prstGeom prst="rect">
            <a:avLst/>
          </a:prstGeom>
          <a:noFill/>
        </p:spPr>
        <p:txBody>
          <a:bodyPr wrap="square" rtlCol="0">
            <a:spAutoFit/>
          </a:bodyPr>
          <a:lstStyle/>
          <a:p>
            <a:r>
              <a:rPr lang="es-ES" sz="2000" u="sng" dirty="0" smtClean="0">
                <a:solidFill>
                  <a:srgbClr val="000000"/>
                </a:solidFill>
                <a:latin typeface="google sans"/>
              </a:rPr>
              <a:t>Ámbito de aplicación</a:t>
            </a:r>
            <a:r>
              <a:rPr lang="es-ES" sz="2000" dirty="0" smtClean="0">
                <a:solidFill>
                  <a:srgbClr val="000000"/>
                </a:solidFill>
                <a:latin typeface="google sans"/>
              </a:rPr>
              <a:t>: Este </a:t>
            </a:r>
            <a:r>
              <a:rPr lang="es-ES" sz="2000" dirty="0">
                <a:solidFill>
                  <a:srgbClr val="000000"/>
                </a:solidFill>
                <a:latin typeface="google sans"/>
              </a:rPr>
              <a:t>problema evalúa la comprensión del estudiante del ciclo del carbono y de la capacidad de los ecosistemas para absorber gases de efecto invernadero.</a:t>
            </a:r>
          </a:p>
          <a:p>
            <a:endParaRPr lang="en-US" sz="2000" dirty="0"/>
          </a:p>
        </p:txBody>
      </p:sp>
    </p:spTree>
    <p:extLst>
      <p:ext uri="{BB962C8B-B14F-4D97-AF65-F5344CB8AC3E}">
        <p14:creationId xmlns:p14="http://schemas.microsoft.com/office/powerpoint/2010/main" val="33533084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46190" y="369332"/>
            <a:ext cx="8997810" cy="1754326"/>
          </a:xfrm>
          <a:prstGeom prst="rect">
            <a:avLst/>
          </a:prstGeom>
          <a:noFill/>
        </p:spPr>
        <p:txBody>
          <a:bodyPr wrap="square" rtlCol="0">
            <a:spAutoFit/>
          </a:bodyPr>
          <a:lstStyle/>
          <a:p>
            <a:r>
              <a:rPr lang="es-ES" b="1" dirty="0" smtClean="0">
                <a:solidFill>
                  <a:srgbClr val="000000"/>
                </a:solidFill>
                <a:latin typeface="google sans"/>
              </a:rPr>
              <a:t>ANALISIS</a:t>
            </a:r>
            <a:endParaRPr lang="es-ES" b="1" dirty="0">
              <a:solidFill>
                <a:srgbClr val="000000"/>
              </a:solidFill>
              <a:latin typeface="google sans"/>
            </a:endParaRPr>
          </a:p>
          <a:p>
            <a:r>
              <a:rPr lang="es-ES" dirty="0">
                <a:solidFill>
                  <a:srgbClr val="000000"/>
                </a:solidFill>
                <a:latin typeface="google sans"/>
              </a:rPr>
              <a:t>La tasa de absorción de dióxido de carbono de un bosque es de 10 toneladas por hectárea por año. Si la planta de energía produce 100 toneladas de dióxido de carbono por día, entonces necesitaría absorber 3.650 toneladas de dióxido de carbono por año. Para calcular la cantidad de bosque necesaria, dividimos la cantidad de dióxido de carbono que necesita absorberse por la tasa de absorción del bosque</a:t>
            </a:r>
            <a:r>
              <a:rPr lang="es-ES" dirty="0" smtClean="0">
                <a:solidFill>
                  <a:srgbClr val="000000"/>
                </a:solidFill>
                <a:latin typeface="google sans"/>
              </a:rPr>
              <a:t>:</a:t>
            </a:r>
            <a:endParaRPr lang="es-ES" dirty="0">
              <a:solidFill>
                <a:srgbClr val="000000"/>
              </a:solidFill>
              <a:latin typeface="google sans"/>
            </a:endParaRPr>
          </a:p>
        </p:txBody>
      </p:sp>
      <p:sp>
        <p:nvSpPr>
          <p:cNvPr id="3" name="CuadroTexto 2"/>
          <p:cNvSpPr txBox="1"/>
          <p:nvPr/>
        </p:nvSpPr>
        <p:spPr>
          <a:xfrm>
            <a:off x="0" y="0"/>
            <a:ext cx="9144000" cy="369332"/>
          </a:xfrm>
          <a:prstGeom prst="rect">
            <a:avLst/>
          </a:prstGeom>
          <a:solidFill>
            <a:srgbClr val="92D050"/>
          </a:solidFill>
        </p:spPr>
        <p:txBody>
          <a:bodyPr wrap="square" rtlCol="0">
            <a:spAutoFit/>
          </a:bodyPr>
          <a:lstStyle/>
          <a:p>
            <a:r>
              <a:rPr lang="en-US" b="1" dirty="0" smtClean="0"/>
              <a:t>SOLUCION PROBLEMA 1</a:t>
            </a:r>
            <a:endParaRPr lang="en-US" b="1" dirty="0"/>
          </a:p>
        </p:txBody>
      </p:sp>
      <p:sp>
        <p:nvSpPr>
          <p:cNvPr id="4" name="CuadroTexto 3"/>
          <p:cNvSpPr txBox="1"/>
          <p:nvPr/>
        </p:nvSpPr>
        <p:spPr>
          <a:xfrm>
            <a:off x="187961" y="2123658"/>
            <a:ext cx="8475159" cy="923330"/>
          </a:xfrm>
          <a:prstGeom prst="rect">
            <a:avLst/>
          </a:prstGeom>
          <a:solidFill>
            <a:srgbClr val="CCFF99"/>
          </a:solidFill>
        </p:spPr>
        <p:txBody>
          <a:bodyPr wrap="square" rtlCol="0">
            <a:spAutoFit/>
          </a:bodyPr>
          <a:lstStyle/>
          <a:p>
            <a:r>
              <a:rPr lang="en-US" b="1" dirty="0" err="1" smtClean="0"/>
              <a:t>Datos</a:t>
            </a:r>
            <a:r>
              <a:rPr lang="en-US" b="1" dirty="0" smtClean="0"/>
              <a:t>:</a:t>
            </a:r>
          </a:p>
          <a:p>
            <a:r>
              <a:rPr lang="en-US" dirty="0" err="1" smtClean="0"/>
              <a:t>Tasa</a:t>
            </a:r>
            <a:r>
              <a:rPr lang="en-US" dirty="0" smtClean="0"/>
              <a:t> de </a:t>
            </a:r>
            <a:r>
              <a:rPr lang="en-US" dirty="0" err="1" smtClean="0"/>
              <a:t>Absorcion</a:t>
            </a:r>
            <a:r>
              <a:rPr lang="en-US" dirty="0" smtClean="0"/>
              <a:t> del </a:t>
            </a:r>
            <a:r>
              <a:rPr lang="en-US" dirty="0" err="1" smtClean="0"/>
              <a:t>bosque</a:t>
            </a:r>
            <a:r>
              <a:rPr lang="en-US" dirty="0" smtClean="0"/>
              <a:t>=  10 T/ha/</a:t>
            </a:r>
            <a:r>
              <a:rPr lang="es-ES" dirty="0">
                <a:solidFill>
                  <a:srgbClr val="000000"/>
                </a:solidFill>
                <a:latin typeface="google sans"/>
              </a:rPr>
              <a:t> </a:t>
            </a:r>
            <a:r>
              <a:rPr lang="es-ES" dirty="0" smtClean="0">
                <a:solidFill>
                  <a:srgbClr val="000000"/>
                </a:solidFill>
                <a:latin typeface="google sans"/>
              </a:rPr>
              <a:t>año</a:t>
            </a:r>
          </a:p>
          <a:p>
            <a:r>
              <a:rPr lang="es-ES" dirty="0" err="1" smtClean="0">
                <a:solidFill>
                  <a:srgbClr val="000000"/>
                </a:solidFill>
                <a:latin typeface="google sans"/>
              </a:rPr>
              <a:t>Produccion</a:t>
            </a:r>
            <a:r>
              <a:rPr lang="es-ES" dirty="0" smtClean="0">
                <a:solidFill>
                  <a:srgbClr val="000000"/>
                </a:solidFill>
                <a:latin typeface="google sans"/>
              </a:rPr>
              <a:t> de CO</a:t>
            </a:r>
            <a:r>
              <a:rPr lang="es-ES" sz="1200" dirty="0" smtClean="0">
                <a:solidFill>
                  <a:srgbClr val="000000"/>
                </a:solidFill>
                <a:latin typeface="google sans"/>
              </a:rPr>
              <a:t>2</a:t>
            </a:r>
            <a:r>
              <a:rPr lang="es-ES" dirty="0" smtClean="0">
                <a:solidFill>
                  <a:srgbClr val="000000"/>
                </a:solidFill>
                <a:latin typeface="google sans"/>
              </a:rPr>
              <a:t> de la planta = 100 T/</a:t>
            </a:r>
            <a:r>
              <a:rPr lang="es-ES" dirty="0">
                <a:solidFill>
                  <a:srgbClr val="000000"/>
                </a:solidFill>
                <a:latin typeface="google sans"/>
              </a:rPr>
              <a:t> </a:t>
            </a:r>
            <a:r>
              <a:rPr lang="es-ES" dirty="0" smtClean="0">
                <a:solidFill>
                  <a:srgbClr val="000000"/>
                </a:solidFill>
                <a:latin typeface="google sans"/>
              </a:rPr>
              <a:t>día                  Cantidad de bosque = ?</a:t>
            </a:r>
            <a:endParaRPr lang="en-US" dirty="0"/>
          </a:p>
        </p:txBody>
      </p:sp>
      <mc:AlternateContent xmlns:mc="http://schemas.openxmlformats.org/markup-compatibility/2006" xmlns:a14="http://schemas.microsoft.com/office/drawing/2010/main">
        <mc:Choice Requires="a14">
          <p:sp>
            <p:nvSpPr>
              <p:cNvPr id="5" name="CuadroTexto 4"/>
              <p:cNvSpPr txBox="1"/>
              <p:nvPr/>
            </p:nvSpPr>
            <p:spPr>
              <a:xfrm>
                <a:off x="185739" y="5170647"/>
                <a:ext cx="8756072" cy="1648015"/>
              </a:xfrm>
              <a:prstGeom prst="rect">
                <a:avLst/>
              </a:prstGeom>
              <a:noFill/>
            </p:spPr>
            <p:txBody>
              <a:bodyPr wrap="square" rtlCol="0">
                <a:spAutoFit/>
              </a:bodyPr>
              <a:lstStyle/>
              <a:p>
                <a:endParaRPr lang="es-ES" dirty="0" smtClean="0">
                  <a:solidFill>
                    <a:srgbClr val="000000"/>
                  </a:solidFill>
                  <a:latin typeface="google sans"/>
                </a:endParaRPr>
              </a:p>
              <a:p>
                <a:r>
                  <a:rPr lang="es-ES" dirty="0" smtClean="0">
                    <a:solidFill>
                      <a:srgbClr val="000000"/>
                    </a:solidFill>
                    <a:latin typeface="google sans"/>
                  </a:rPr>
                  <a:t>3. Tendremos lo siguiente</a:t>
                </a:r>
              </a:p>
              <a:p>
                <a:r>
                  <a:rPr lang="es-ES" dirty="0" smtClean="0">
                    <a:solidFill>
                      <a:srgbClr val="000000"/>
                    </a:solidFill>
                    <a:latin typeface="google sans"/>
                  </a:rPr>
                  <a:t>Área de bosque necesaria = </a:t>
                </a:r>
                <a:r>
                  <a:rPr lang="es-ES" sz="4000" dirty="0" smtClean="0">
                    <a:solidFill>
                      <a:srgbClr val="000000"/>
                    </a:solidFill>
                    <a:latin typeface="google sans"/>
                  </a:rPr>
                  <a:t>  </a:t>
                </a:r>
                <a14:m>
                  <m:oMath xmlns:m="http://schemas.openxmlformats.org/officeDocument/2006/math">
                    <m:f>
                      <m:fPr>
                        <m:ctrlPr>
                          <a:rPr lang="es-ES" sz="2800" i="1" smtClean="0">
                            <a:solidFill>
                              <a:srgbClr val="000000"/>
                            </a:solidFill>
                            <a:latin typeface="Cambria Math" panose="02040503050406030204" pitchFamily="18" charset="0"/>
                          </a:rPr>
                        </m:ctrlPr>
                      </m:fPr>
                      <m:num>
                        <m:r>
                          <a:rPr lang="es-VE" sz="2800" b="0" i="1" smtClean="0">
                            <a:solidFill>
                              <a:srgbClr val="000000"/>
                            </a:solidFill>
                            <a:latin typeface="Cambria Math" panose="02040503050406030204" pitchFamily="18" charset="0"/>
                          </a:rPr>
                          <m:t>3650</m:t>
                        </m:r>
                      </m:num>
                      <m:den>
                        <m:r>
                          <a:rPr lang="es-VE" sz="2800" b="0" i="1" smtClean="0">
                            <a:solidFill>
                              <a:srgbClr val="000000"/>
                            </a:solidFill>
                            <a:latin typeface="Cambria Math" panose="02040503050406030204" pitchFamily="18" charset="0"/>
                          </a:rPr>
                          <m:t>10</m:t>
                        </m:r>
                      </m:den>
                    </m:f>
                  </m:oMath>
                </a14:m>
                <a:r>
                  <a:rPr lang="es-ES" dirty="0" smtClean="0">
                    <a:solidFill>
                      <a:srgbClr val="000000"/>
                    </a:solidFill>
                    <a:latin typeface="google sans"/>
                  </a:rPr>
                  <a:t>   </a:t>
                </a:r>
                <a14:m>
                  <m:oMath xmlns:m="http://schemas.openxmlformats.org/officeDocument/2006/math">
                    <m:f>
                      <m:fPr>
                        <m:ctrlPr>
                          <a:rPr lang="es-ES" sz="2400" i="1">
                            <a:solidFill>
                              <a:srgbClr val="000000"/>
                            </a:solidFill>
                            <a:latin typeface="Cambria Math" panose="02040503050406030204" pitchFamily="18" charset="0"/>
                          </a:rPr>
                        </m:ctrlPr>
                      </m:fPr>
                      <m:num>
                        <m:r>
                          <a:rPr lang="es-VE" sz="2400" b="0" i="1" smtClean="0">
                            <a:solidFill>
                              <a:srgbClr val="000000"/>
                            </a:solidFill>
                            <a:latin typeface="Cambria Math" panose="02040503050406030204" pitchFamily="18" charset="0"/>
                          </a:rPr>
                          <m:t>𝑇</m:t>
                        </m:r>
                        <m:r>
                          <a:rPr lang="es-VE" sz="2400" b="0" i="1" smtClean="0">
                            <a:solidFill>
                              <a:srgbClr val="000000"/>
                            </a:solidFill>
                            <a:latin typeface="Cambria Math" panose="02040503050406030204" pitchFamily="18" charset="0"/>
                          </a:rPr>
                          <m:t>/</m:t>
                        </m:r>
                        <m:r>
                          <a:rPr lang="es-VE" sz="2400" b="0" i="1" smtClean="0">
                            <a:solidFill>
                              <a:srgbClr val="000000"/>
                            </a:solidFill>
                            <a:latin typeface="Cambria Math" panose="02040503050406030204" pitchFamily="18" charset="0"/>
                          </a:rPr>
                          <m:t>𝑎𝑛𝑜</m:t>
                        </m:r>
                      </m:num>
                      <m:den>
                        <m:f>
                          <m:fPr>
                            <m:ctrlPr>
                              <a:rPr lang="es-VE" sz="2400" b="0" i="1" smtClean="0">
                                <a:solidFill>
                                  <a:srgbClr val="000000"/>
                                </a:solidFill>
                                <a:latin typeface="Cambria Math" panose="02040503050406030204" pitchFamily="18" charset="0"/>
                              </a:rPr>
                            </m:ctrlPr>
                          </m:fPr>
                          <m:num>
                            <m:r>
                              <a:rPr lang="es-VE" sz="2400" b="0" i="1" smtClean="0">
                                <a:solidFill>
                                  <a:srgbClr val="000000"/>
                                </a:solidFill>
                                <a:latin typeface="Cambria Math" panose="02040503050406030204" pitchFamily="18" charset="0"/>
                              </a:rPr>
                              <m:t>𝑇</m:t>
                            </m:r>
                          </m:num>
                          <m:den>
                            <m:r>
                              <a:rPr lang="es-VE" sz="2400" b="0" i="1" smtClean="0">
                                <a:solidFill>
                                  <a:srgbClr val="000000"/>
                                </a:solidFill>
                                <a:latin typeface="Cambria Math" panose="02040503050406030204" pitchFamily="18" charset="0"/>
                              </a:rPr>
                              <m:t>h𝑎</m:t>
                            </m:r>
                            <m:r>
                              <a:rPr lang="es-VE" sz="2400" b="0" i="1" smtClean="0">
                                <a:solidFill>
                                  <a:srgbClr val="000000"/>
                                </a:solidFill>
                                <a:latin typeface="Cambria Math" panose="02040503050406030204" pitchFamily="18" charset="0"/>
                              </a:rPr>
                              <m:t> </m:t>
                            </m:r>
                            <m:r>
                              <a:rPr lang="es-VE" sz="2400" b="0" i="1" smtClean="0">
                                <a:solidFill>
                                  <a:srgbClr val="000000"/>
                                </a:solidFill>
                                <a:latin typeface="Cambria Math" panose="02040503050406030204" pitchFamily="18" charset="0"/>
                              </a:rPr>
                              <m:t>𝑥</m:t>
                            </m:r>
                            <m:r>
                              <a:rPr lang="es-VE" sz="2400" b="0" i="1" smtClean="0">
                                <a:solidFill>
                                  <a:srgbClr val="000000"/>
                                </a:solidFill>
                                <a:latin typeface="Cambria Math" panose="02040503050406030204" pitchFamily="18" charset="0"/>
                              </a:rPr>
                              <m:t> </m:t>
                            </m:r>
                            <m:r>
                              <a:rPr lang="es-VE" sz="2400" b="0" i="1" smtClean="0">
                                <a:solidFill>
                                  <a:srgbClr val="000000"/>
                                </a:solidFill>
                                <a:latin typeface="Cambria Math" panose="02040503050406030204" pitchFamily="18" charset="0"/>
                              </a:rPr>
                              <m:t>𝑎𝑛𝑜</m:t>
                            </m:r>
                          </m:den>
                        </m:f>
                      </m:den>
                    </m:f>
                  </m:oMath>
                </a14:m>
                <a:r>
                  <a:rPr lang="es-ES" sz="2400" dirty="0">
                    <a:solidFill>
                      <a:srgbClr val="000000"/>
                    </a:solidFill>
                    <a:latin typeface="google sans"/>
                  </a:rPr>
                  <a:t> </a:t>
                </a:r>
                <a:r>
                  <a:rPr lang="es-ES" sz="2400" dirty="0" smtClean="0">
                    <a:solidFill>
                      <a:srgbClr val="000000"/>
                    </a:solidFill>
                    <a:latin typeface="google sans"/>
                  </a:rPr>
                  <a:t>=  </a:t>
                </a:r>
                <a:r>
                  <a:rPr lang="es-ES" sz="2000" dirty="0" smtClean="0">
                    <a:solidFill>
                      <a:srgbClr val="000000"/>
                    </a:solidFill>
                  </a:rPr>
                  <a:t>365 ha de bosque se necesitan para absorber 100 toneladas de CO</a:t>
                </a:r>
                <a:r>
                  <a:rPr lang="es-ES" sz="1400" dirty="0" smtClean="0">
                    <a:solidFill>
                      <a:srgbClr val="000000"/>
                    </a:solidFill>
                  </a:rPr>
                  <a:t>2</a:t>
                </a:r>
                <a:endParaRPr lang="es-ES" sz="2000" dirty="0">
                  <a:solidFill>
                    <a:srgbClr val="000000"/>
                  </a:solidFill>
                </a:endParaRPr>
              </a:p>
            </p:txBody>
          </p:sp>
        </mc:Choice>
        <mc:Fallback xmlns="">
          <p:sp>
            <p:nvSpPr>
              <p:cNvPr id="5" name="CuadroTexto 4"/>
              <p:cNvSpPr txBox="1">
                <a:spLocks noRot="1" noChangeAspect="1" noMove="1" noResize="1" noEditPoints="1" noAdjustHandles="1" noChangeArrowheads="1" noChangeShapeType="1" noTextEdit="1"/>
              </p:cNvSpPr>
              <p:nvPr/>
            </p:nvSpPr>
            <p:spPr>
              <a:xfrm>
                <a:off x="185739" y="5170647"/>
                <a:ext cx="8756072" cy="1648015"/>
              </a:xfrm>
              <a:prstGeom prst="rect">
                <a:avLst/>
              </a:prstGeom>
              <a:blipFill>
                <a:blip r:embed="rId2"/>
                <a:stretch>
                  <a:fillRect l="-696" b="-5535"/>
                </a:stretch>
              </a:blipFill>
            </p:spPr>
            <p:txBody>
              <a:bodyPr/>
              <a:lstStyle/>
              <a:p>
                <a:r>
                  <a:rPr lang="en-US">
                    <a:noFill/>
                  </a:rPr>
                  <a:t> </a:t>
                </a:r>
              </a:p>
            </p:txBody>
          </p:sp>
        </mc:Fallback>
      </mc:AlternateContent>
      <p:sp>
        <p:nvSpPr>
          <p:cNvPr id="6" name="Rectángulo 5"/>
          <p:cNvSpPr/>
          <p:nvPr/>
        </p:nvSpPr>
        <p:spPr>
          <a:xfrm>
            <a:off x="146190" y="3046988"/>
            <a:ext cx="8835170" cy="1200329"/>
          </a:xfrm>
          <a:prstGeom prst="rect">
            <a:avLst/>
          </a:prstGeom>
        </p:spPr>
        <p:txBody>
          <a:bodyPr wrap="square">
            <a:spAutoFit/>
          </a:bodyPr>
          <a:lstStyle/>
          <a:p>
            <a:r>
              <a:rPr lang="en-US" b="1" dirty="0"/>
              <a:t>SOLUCION:</a:t>
            </a:r>
          </a:p>
          <a:p>
            <a:pPr marL="342900" indent="-342900">
              <a:buAutoNum type="arabicPeriod"/>
            </a:pPr>
            <a:r>
              <a:rPr lang="en-US" dirty="0" err="1"/>
              <a:t>Necesitamos</a:t>
            </a:r>
            <a:r>
              <a:rPr lang="en-US" dirty="0"/>
              <a:t> </a:t>
            </a:r>
            <a:r>
              <a:rPr lang="en-US" dirty="0" err="1"/>
              <a:t>manejar</a:t>
            </a:r>
            <a:r>
              <a:rPr lang="en-US" dirty="0"/>
              <a:t> las </a:t>
            </a:r>
            <a:r>
              <a:rPr lang="en-US" dirty="0" err="1"/>
              <a:t>mismas</a:t>
            </a:r>
            <a:r>
              <a:rPr lang="en-US" dirty="0"/>
              <a:t> </a:t>
            </a:r>
            <a:r>
              <a:rPr lang="en-US" dirty="0" err="1"/>
              <a:t>unidades</a:t>
            </a:r>
            <a:r>
              <a:rPr lang="en-US" dirty="0"/>
              <a:t>, </a:t>
            </a:r>
            <a:r>
              <a:rPr lang="en-US" dirty="0" err="1"/>
              <a:t>llevamos</a:t>
            </a:r>
            <a:r>
              <a:rPr lang="en-US" dirty="0"/>
              <a:t> la </a:t>
            </a:r>
            <a:r>
              <a:rPr lang="es-VE" dirty="0"/>
              <a:t>producción</a:t>
            </a:r>
            <a:r>
              <a:rPr lang="en-US" dirty="0"/>
              <a:t> a T/</a:t>
            </a:r>
            <a:r>
              <a:rPr lang="es-ES" dirty="0">
                <a:solidFill>
                  <a:srgbClr val="000000"/>
                </a:solidFill>
                <a:latin typeface="google sans"/>
              </a:rPr>
              <a:t>año</a:t>
            </a:r>
          </a:p>
          <a:p>
            <a:r>
              <a:rPr lang="es-ES" dirty="0">
                <a:solidFill>
                  <a:srgbClr val="000000"/>
                </a:solidFill>
                <a:latin typeface="google sans"/>
              </a:rPr>
              <a:t>      </a:t>
            </a:r>
          </a:p>
          <a:p>
            <a:r>
              <a:rPr lang="es-ES" dirty="0">
                <a:solidFill>
                  <a:srgbClr val="000000"/>
                </a:solidFill>
                <a:latin typeface="google sans"/>
              </a:rPr>
              <a:t>      P CO2= 100T/día x365dias/año = 3650 T/año</a:t>
            </a:r>
          </a:p>
        </p:txBody>
      </p:sp>
      <p:sp>
        <p:nvSpPr>
          <p:cNvPr id="7" name="Rectángulo 6"/>
          <p:cNvSpPr/>
          <p:nvPr/>
        </p:nvSpPr>
        <p:spPr>
          <a:xfrm>
            <a:off x="146190" y="4247317"/>
            <a:ext cx="8719514" cy="923330"/>
          </a:xfrm>
          <a:prstGeom prst="rect">
            <a:avLst/>
          </a:prstGeom>
        </p:spPr>
        <p:txBody>
          <a:bodyPr wrap="square">
            <a:spAutoFit/>
          </a:bodyPr>
          <a:lstStyle/>
          <a:p>
            <a:r>
              <a:rPr lang="es-ES" dirty="0">
                <a:solidFill>
                  <a:srgbClr val="000000"/>
                </a:solidFill>
                <a:latin typeface="google sans"/>
              </a:rPr>
              <a:t>2. En la Tasa de Absorción del bosque, nos dice que por cada hectárea por año, absorbe 10 Toneladas, las hectáreas nos dirán la cantidad de bosque. Recuerda que Hectárea es una unidad de área de superficie.</a:t>
            </a:r>
          </a:p>
        </p:txBody>
      </p:sp>
    </p:spTree>
    <p:extLst>
      <p:ext uri="{BB962C8B-B14F-4D97-AF65-F5344CB8AC3E}">
        <p14:creationId xmlns:p14="http://schemas.microsoft.com/office/powerpoint/2010/main" val="382021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500" fill="hold"/>
                                        <p:tgtEl>
                                          <p:spTgt spid="5"/>
                                        </p:tgtEl>
                                        <p:attrNameLst>
                                          <p:attrName>ppt_x</p:attrName>
                                        </p:attrNameLst>
                                      </p:cBhvr>
                                      <p:tavLst>
                                        <p:tav tm="0">
                                          <p:val>
                                            <p:strVal val="#ppt_x"/>
                                          </p:val>
                                        </p:tav>
                                        <p:tav tm="100000">
                                          <p:val>
                                            <p:strVal val="#ppt_x"/>
                                          </p:val>
                                        </p:tav>
                                      </p:tavLst>
                                    </p:anim>
                                    <p:anim calcmode="lin" valueType="num">
                                      <p:cBhvr additive="base">
                                        <p:cTn id="3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p:bldP spid="6"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53" name="Imagen 2097152"/>
          <p:cNvPicPr>
            <a:picLocks/>
          </p:cNvPicPr>
          <p:nvPr/>
        </p:nvPicPr>
        <p:blipFill>
          <a:blip r:embed="rId2"/>
          <a:stretch>
            <a:fillRect/>
          </a:stretch>
        </p:blipFill>
        <p:spPr>
          <a:xfrm>
            <a:off x="3296282" y="2735556"/>
            <a:ext cx="5847718" cy="4122443"/>
          </a:xfrm>
          <a:prstGeom prst="rect">
            <a:avLst/>
          </a:prstGeom>
        </p:spPr>
      </p:pic>
      <p:sp>
        <p:nvSpPr>
          <p:cNvPr id="1048591" name="CuadroTexto 1048590"/>
          <p:cNvSpPr txBox="1"/>
          <p:nvPr/>
        </p:nvSpPr>
        <p:spPr>
          <a:xfrm>
            <a:off x="0" y="129515"/>
            <a:ext cx="4000000" cy="2631440"/>
          </a:xfrm>
          <a:prstGeom prst="rect">
            <a:avLst/>
          </a:prstGeom>
        </p:spPr>
        <p:txBody>
          <a:bodyPr wrap="square" rtlCol="0">
            <a:spAutoFit/>
          </a:bodyPr>
          <a:lstStyle/>
          <a:p>
            <a:r>
              <a:rPr lang="en-US" sz="3000" b="1">
                <a:solidFill>
                  <a:srgbClr val="000000"/>
                </a:solidFill>
              </a:rPr>
              <a:t>Objetivo:</a:t>
            </a:r>
            <a:endParaRPr lang="es-ES" sz="3000" b="1">
              <a:solidFill>
                <a:srgbClr val="000000"/>
              </a:solidFill>
            </a:endParaRPr>
          </a:p>
          <a:p>
            <a:r>
              <a:rPr lang="en-US" sz="2800">
                <a:solidFill>
                  <a:srgbClr val="000000"/>
                </a:solidFill>
              </a:rPr>
              <a:t>Que los estudiantes de Ingeniería Industrial comprendan los conceptos básicos de la ecología.</a:t>
            </a:r>
            <a:endParaRPr lang="es-ES" sz="2800">
              <a:solidFill>
                <a:srgbClr val="00000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84409" y="149001"/>
            <a:ext cx="8071945" cy="3170099"/>
          </a:xfrm>
          <a:prstGeom prst="rect">
            <a:avLst/>
          </a:prstGeom>
        </p:spPr>
        <p:txBody>
          <a:bodyPr wrap="square">
            <a:spAutoFit/>
          </a:bodyPr>
          <a:lstStyle/>
          <a:p>
            <a:r>
              <a:rPr lang="es-ES" dirty="0">
                <a:solidFill>
                  <a:srgbClr val="000000"/>
                </a:solidFill>
                <a:latin typeface="google sans"/>
              </a:rPr>
              <a:t>Problema 2: Una granja de ganado produce 10 toneladas de estiércol por día. Si la tasa de descomposición del estiércol es de 1 tonelada por hectárea por año, ¿cuánto terreno se necesita para compostar el estiércol de la granja?</a:t>
            </a:r>
          </a:p>
          <a:p>
            <a:r>
              <a:rPr lang="es-ES" dirty="0">
                <a:solidFill>
                  <a:srgbClr val="000000"/>
                </a:solidFill>
                <a:latin typeface="google sans"/>
              </a:rPr>
              <a:t/>
            </a:r>
            <a:br>
              <a:rPr lang="es-ES" dirty="0">
                <a:solidFill>
                  <a:srgbClr val="000000"/>
                </a:solidFill>
                <a:latin typeface="google sans"/>
              </a:rPr>
            </a:br>
            <a:endParaRPr lang="es-ES" dirty="0">
              <a:solidFill>
                <a:srgbClr val="000000"/>
              </a:solidFill>
              <a:latin typeface="google sans"/>
            </a:endParaRPr>
          </a:p>
          <a:p>
            <a:r>
              <a:rPr lang="es-ES" u="sng" dirty="0">
                <a:solidFill>
                  <a:srgbClr val="000000"/>
                </a:solidFill>
                <a:latin typeface="google sans"/>
              </a:rPr>
              <a:t>Ámbito de aplicación</a:t>
            </a:r>
            <a:r>
              <a:rPr lang="es-ES" dirty="0">
                <a:solidFill>
                  <a:srgbClr val="000000"/>
                </a:solidFill>
                <a:latin typeface="google sans"/>
              </a:rPr>
              <a:t>: </a:t>
            </a:r>
            <a:r>
              <a:rPr lang="es-ES" dirty="0" smtClean="0">
                <a:solidFill>
                  <a:srgbClr val="1F1F1F"/>
                </a:solidFill>
                <a:latin typeface="google sans"/>
              </a:rPr>
              <a:t>Este </a:t>
            </a:r>
            <a:r>
              <a:rPr lang="es-ES" dirty="0">
                <a:solidFill>
                  <a:srgbClr val="1F1F1F"/>
                </a:solidFill>
                <a:latin typeface="google sans"/>
              </a:rPr>
              <a:t>problema evalúa la comprensión del estudiante del ciclo del nitrógeno y de la capacidad de los ecosistemas para descomponer la materia orgánica.</a:t>
            </a:r>
            <a:r>
              <a:rPr lang="es-ES" dirty="0">
                <a:solidFill>
                  <a:srgbClr val="000000"/>
                </a:solidFill>
                <a:latin typeface="google sans"/>
              </a:rPr>
              <a:t/>
            </a:r>
            <a:br>
              <a:rPr lang="es-ES" dirty="0">
                <a:solidFill>
                  <a:srgbClr val="000000"/>
                </a:solidFill>
                <a:latin typeface="google sans"/>
              </a:rPr>
            </a:br>
            <a:endParaRPr lang="es-ES" dirty="0">
              <a:solidFill>
                <a:srgbClr val="000000"/>
              </a:solidFill>
              <a:latin typeface="google sans"/>
            </a:endParaRPr>
          </a:p>
          <a:p>
            <a:r>
              <a:rPr lang="es-ES" dirty="0">
                <a:solidFill>
                  <a:srgbClr val="1F1F1F"/>
                </a:solidFill>
                <a:latin typeface="google sans"/>
              </a:rPr>
              <a:t/>
            </a:r>
            <a:br>
              <a:rPr lang="es-ES" dirty="0">
                <a:solidFill>
                  <a:srgbClr val="1F1F1F"/>
                </a:solidFill>
                <a:latin typeface="google sans"/>
              </a:rPr>
            </a:br>
            <a:endParaRPr lang="es-ES" dirty="0">
              <a:solidFill>
                <a:srgbClr val="000000"/>
              </a:solidFill>
              <a:latin typeface="google sans"/>
            </a:endParaRPr>
          </a:p>
        </p:txBody>
      </p:sp>
    </p:spTree>
    <p:extLst>
      <p:ext uri="{BB962C8B-B14F-4D97-AF65-F5344CB8AC3E}">
        <p14:creationId xmlns:p14="http://schemas.microsoft.com/office/powerpoint/2010/main" val="25728529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46190" y="369332"/>
            <a:ext cx="8997810" cy="369332"/>
          </a:xfrm>
          <a:prstGeom prst="rect">
            <a:avLst/>
          </a:prstGeom>
          <a:noFill/>
        </p:spPr>
        <p:txBody>
          <a:bodyPr wrap="square" rtlCol="0">
            <a:spAutoFit/>
          </a:bodyPr>
          <a:lstStyle/>
          <a:p>
            <a:r>
              <a:rPr lang="es-ES" b="1" dirty="0" smtClean="0">
                <a:solidFill>
                  <a:srgbClr val="000000"/>
                </a:solidFill>
                <a:latin typeface="google sans"/>
              </a:rPr>
              <a:t>ANALISIS</a:t>
            </a:r>
            <a:endParaRPr lang="es-ES" b="1" dirty="0">
              <a:solidFill>
                <a:srgbClr val="000000"/>
              </a:solidFill>
              <a:latin typeface="google sans"/>
            </a:endParaRPr>
          </a:p>
        </p:txBody>
      </p:sp>
      <p:sp>
        <p:nvSpPr>
          <p:cNvPr id="3" name="CuadroTexto 2"/>
          <p:cNvSpPr txBox="1"/>
          <p:nvPr/>
        </p:nvSpPr>
        <p:spPr>
          <a:xfrm>
            <a:off x="0" y="0"/>
            <a:ext cx="9144000" cy="369332"/>
          </a:xfrm>
          <a:prstGeom prst="rect">
            <a:avLst/>
          </a:prstGeom>
          <a:solidFill>
            <a:srgbClr val="92D050"/>
          </a:solidFill>
        </p:spPr>
        <p:txBody>
          <a:bodyPr wrap="square" rtlCol="0">
            <a:spAutoFit/>
          </a:bodyPr>
          <a:lstStyle/>
          <a:p>
            <a:r>
              <a:rPr lang="en-US" b="1" dirty="0" smtClean="0"/>
              <a:t>SOLUCION PROBLEMA 2</a:t>
            </a:r>
            <a:endParaRPr lang="en-US" b="1" dirty="0"/>
          </a:p>
        </p:txBody>
      </p:sp>
      <p:sp>
        <p:nvSpPr>
          <p:cNvPr id="4" name="CuadroTexto 3"/>
          <p:cNvSpPr txBox="1"/>
          <p:nvPr/>
        </p:nvSpPr>
        <p:spPr>
          <a:xfrm>
            <a:off x="267058" y="2123658"/>
            <a:ext cx="8475159" cy="369332"/>
          </a:xfrm>
          <a:prstGeom prst="rect">
            <a:avLst/>
          </a:prstGeom>
          <a:solidFill>
            <a:srgbClr val="CCFF99"/>
          </a:solidFill>
        </p:spPr>
        <p:txBody>
          <a:bodyPr wrap="square" rtlCol="0">
            <a:spAutoFit/>
          </a:bodyPr>
          <a:lstStyle/>
          <a:p>
            <a:r>
              <a:rPr lang="en-US" b="1" dirty="0" err="1" smtClean="0"/>
              <a:t>Datos</a:t>
            </a:r>
            <a:r>
              <a:rPr lang="en-US" b="1" dirty="0" smtClean="0"/>
              <a:t>:</a:t>
            </a:r>
          </a:p>
        </p:txBody>
      </p:sp>
      <p:sp>
        <p:nvSpPr>
          <p:cNvPr id="5" name="CuadroTexto 4"/>
          <p:cNvSpPr txBox="1"/>
          <p:nvPr/>
        </p:nvSpPr>
        <p:spPr>
          <a:xfrm>
            <a:off x="193964" y="2769897"/>
            <a:ext cx="8756072" cy="1754326"/>
          </a:xfrm>
          <a:prstGeom prst="rect">
            <a:avLst/>
          </a:prstGeom>
          <a:noFill/>
        </p:spPr>
        <p:txBody>
          <a:bodyPr wrap="square" rtlCol="0">
            <a:spAutoFit/>
          </a:bodyPr>
          <a:lstStyle/>
          <a:p>
            <a:r>
              <a:rPr lang="en-US" b="1" dirty="0" smtClean="0"/>
              <a:t>SOLUCION:</a:t>
            </a:r>
          </a:p>
          <a:p>
            <a:endParaRPr lang="es-ES" dirty="0">
              <a:solidFill>
                <a:srgbClr val="000000"/>
              </a:solidFill>
              <a:latin typeface="google sans"/>
            </a:endParaRPr>
          </a:p>
          <a:p>
            <a:endParaRPr lang="es-ES" dirty="0">
              <a:solidFill>
                <a:srgbClr val="000000"/>
              </a:solidFill>
              <a:latin typeface="google sans"/>
            </a:endParaRPr>
          </a:p>
          <a:p>
            <a:r>
              <a:rPr lang="es-ES" dirty="0" smtClean="0">
                <a:solidFill>
                  <a:srgbClr val="000000"/>
                </a:solidFill>
                <a:latin typeface="google sans"/>
              </a:rPr>
              <a:t> </a:t>
            </a:r>
            <a:endParaRPr lang="es-ES" dirty="0">
              <a:solidFill>
                <a:srgbClr val="000000"/>
              </a:solidFill>
              <a:latin typeface="google sans"/>
            </a:endParaRPr>
          </a:p>
          <a:p>
            <a:endParaRPr lang="es-ES" dirty="0">
              <a:solidFill>
                <a:srgbClr val="000000"/>
              </a:solidFill>
              <a:latin typeface="google sans"/>
            </a:endParaRPr>
          </a:p>
          <a:p>
            <a:r>
              <a:rPr lang="en-US" dirty="0" smtClean="0"/>
              <a:t> </a:t>
            </a:r>
            <a:endParaRPr lang="en-US" dirty="0"/>
          </a:p>
        </p:txBody>
      </p:sp>
    </p:spTree>
    <p:extLst>
      <p:ext uri="{BB962C8B-B14F-4D97-AF65-F5344CB8AC3E}">
        <p14:creationId xmlns:p14="http://schemas.microsoft.com/office/powerpoint/2010/main" val="13781626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78373" y="365172"/>
            <a:ext cx="7803930" cy="2616101"/>
          </a:xfrm>
          <a:prstGeom prst="rect">
            <a:avLst/>
          </a:prstGeom>
        </p:spPr>
        <p:txBody>
          <a:bodyPr wrap="square">
            <a:spAutoFit/>
          </a:bodyPr>
          <a:lstStyle/>
          <a:p>
            <a:r>
              <a:rPr lang="es-ES" dirty="0">
                <a:solidFill>
                  <a:srgbClr val="1F1F1F"/>
                </a:solidFill>
                <a:latin typeface="google sans"/>
              </a:rPr>
              <a:t>Problema 3: Un río transporta una carga de sedimento de 100 toneladas por día. Si la tasa de sedimentación del río es de 1 tonelada por hectárea por año, ¿cuánto tiempo tardará en acumularse una capa de sedimento de 1 metro de espesor?</a:t>
            </a:r>
          </a:p>
          <a:p>
            <a:r>
              <a:rPr lang="es-ES" dirty="0">
                <a:solidFill>
                  <a:srgbClr val="000000"/>
                </a:solidFill>
                <a:latin typeface="google sans"/>
              </a:rPr>
              <a:t/>
            </a:r>
            <a:br>
              <a:rPr lang="es-ES" dirty="0">
                <a:solidFill>
                  <a:srgbClr val="000000"/>
                </a:solidFill>
                <a:latin typeface="google sans"/>
              </a:rPr>
            </a:br>
            <a:endParaRPr lang="es-ES" dirty="0">
              <a:solidFill>
                <a:srgbClr val="000000"/>
              </a:solidFill>
              <a:latin typeface="google sans"/>
            </a:endParaRPr>
          </a:p>
          <a:p>
            <a:r>
              <a:rPr lang="es-ES" u="sng" dirty="0">
                <a:solidFill>
                  <a:srgbClr val="000000"/>
                </a:solidFill>
                <a:latin typeface="google sans"/>
              </a:rPr>
              <a:t>Ámbito de aplicación</a:t>
            </a:r>
            <a:r>
              <a:rPr lang="es-ES" dirty="0">
                <a:solidFill>
                  <a:srgbClr val="000000"/>
                </a:solidFill>
                <a:latin typeface="google sans"/>
              </a:rPr>
              <a:t>: </a:t>
            </a:r>
            <a:r>
              <a:rPr lang="es-ES" dirty="0" smtClean="0">
                <a:solidFill>
                  <a:srgbClr val="1F1F1F"/>
                </a:solidFill>
                <a:latin typeface="google sans"/>
              </a:rPr>
              <a:t>Este </a:t>
            </a:r>
            <a:r>
              <a:rPr lang="es-ES" dirty="0">
                <a:solidFill>
                  <a:srgbClr val="1F1F1F"/>
                </a:solidFill>
                <a:latin typeface="google sans"/>
              </a:rPr>
              <a:t>problema evalúa la comprensión del estudiante del ciclo del agua y de la capacidad de los ecosistemas para transportar y depositar sedimentos</a:t>
            </a:r>
            <a:r>
              <a:rPr lang="es-ES" dirty="0" smtClean="0">
                <a:solidFill>
                  <a:srgbClr val="1F1F1F"/>
                </a:solidFill>
                <a:latin typeface="google sans"/>
              </a:rPr>
              <a:t>.</a:t>
            </a:r>
            <a:endParaRPr lang="es-ES" dirty="0">
              <a:solidFill>
                <a:srgbClr val="1F1F1F"/>
              </a:solidFill>
              <a:latin typeface="google sans"/>
            </a:endParaRPr>
          </a:p>
        </p:txBody>
      </p:sp>
    </p:spTree>
    <p:extLst>
      <p:ext uri="{BB962C8B-B14F-4D97-AF65-F5344CB8AC3E}">
        <p14:creationId xmlns:p14="http://schemas.microsoft.com/office/powerpoint/2010/main" val="27060098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46190" y="369332"/>
            <a:ext cx="8997810" cy="369332"/>
          </a:xfrm>
          <a:prstGeom prst="rect">
            <a:avLst/>
          </a:prstGeom>
          <a:noFill/>
        </p:spPr>
        <p:txBody>
          <a:bodyPr wrap="square" rtlCol="0">
            <a:spAutoFit/>
          </a:bodyPr>
          <a:lstStyle/>
          <a:p>
            <a:r>
              <a:rPr lang="es-ES" b="1" dirty="0" smtClean="0">
                <a:solidFill>
                  <a:srgbClr val="000000"/>
                </a:solidFill>
                <a:latin typeface="google sans"/>
              </a:rPr>
              <a:t>ANALISIS</a:t>
            </a:r>
            <a:endParaRPr lang="es-ES" b="1" dirty="0">
              <a:solidFill>
                <a:srgbClr val="000000"/>
              </a:solidFill>
              <a:latin typeface="google sans"/>
            </a:endParaRPr>
          </a:p>
        </p:txBody>
      </p:sp>
      <p:sp>
        <p:nvSpPr>
          <p:cNvPr id="3" name="CuadroTexto 2"/>
          <p:cNvSpPr txBox="1"/>
          <p:nvPr/>
        </p:nvSpPr>
        <p:spPr>
          <a:xfrm>
            <a:off x="0" y="0"/>
            <a:ext cx="9144000" cy="369332"/>
          </a:xfrm>
          <a:prstGeom prst="rect">
            <a:avLst/>
          </a:prstGeom>
          <a:solidFill>
            <a:srgbClr val="92D050"/>
          </a:solidFill>
        </p:spPr>
        <p:txBody>
          <a:bodyPr wrap="square" rtlCol="0">
            <a:spAutoFit/>
          </a:bodyPr>
          <a:lstStyle/>
          <a:p>
            <a:r>
              <a:rPr lang="en-US" b="1" dirty="0" smtClean="0"/>
              <a:t>SOLUCION PROBLEMA 3</a:t>
            </a:r>
            <a:endParaRPr lang="en-US" b="1" dirty="0"/>
          </a:p>
        </p:txBody>
      </p:sp>
      <p:sp>
        <p:nvSpPr>
          <p:cNvPr id="4" name="CuadroTexto 3"/>
          <p:cNvSpPr txBox="1"/>
          <p:nvPr/>
        </p:nvSpPr>
        <p:spPr>
          <a:xfrm>
            <a:off x="267058" y="2123658"/>
            <a:ext cx="8475159" cy="369332"/>
          </a:xfrm>
          <a:prstGeom prst="rect">
            <a:avLst/>
          </a:prstGeom>
          <a:solidFill>
            <a:srgbClr val="CCFF99"/>
          </a:solidFill>
        </p:spPr>
        <p:txBody>
          <a:bodyPr wrap="square" rtlCol="0">
            <a:spAutoFit/>
          </a:bodyPr>
          <a:lstStyle/>
          <a:p>
            <a:r>
              <a:rPr lang="en-US" b="1" dirty="0" err="1" smtClean="0"/>
              <a:t>Datos</a:t>
            </a:r>
            <a:r>
              <a:rPr lang="en-US" b="1" dirty="0" smtClean="0"/>
              <a:t>:</a:t>
            </a:r>
          </a:p>
        </p:txBody>
      </p:sp>
      <p:sp>
        <p:nvSpPr>
          <p:cNvPr id="5" name="CuadroTexto 4"/>
          <p:cNvSpPr txBox="1"/>
          <p:nvPr/>
        </p:nvSpPr>
        <p:spPr>
          <a:xfrm>
            <a:off x="193964" y="2769897"/>
            <a:ext cx="8756072" cy="1754326"/>
          </a:xfrm>
          <a:prstGeom prst="rect">
            <a:avLst/>
          </a:prstGeom>
          <a:noFill/>
        </p:spPr>
        <p:txBody>
          <a:bodyPr wrap="square" rtlCol="0">
            <a:spAutoFit/>
          </a:bodyPr>
          <a:lstStyle/>
          <a:p>
            <a:r>
              <a:rPr lang="en-US" b="1" dirty="0" smtClean="0"/>
              <a:t>SOLUCION:</a:t>
            </a:r>
          </a:p>
          <a:p>
            <a:endParaRPr lang="es-ES" dirty="0">
              <a:solidFill>
                <a:srgbClr val="000000"/>
              </a:solidFill>
              <a:latin typeface="google sans"/>
            </a:endParaRPr>
          </a:p>
          <a:p>
            <a:endParaRPr lang="es-ES" dirty="0">
              <a:solidFill>
                <a:srgbClr val="000000"/>
              </a:solidFill>
              <a:latin typeface="google sans"/>
            </a:endParaRPr>
          </a:p>
          <a:p>
            <a:r>
              <a:rPr lang="es-ES" dirty="0" smtClean="0">
                <a:solidFill>
                  <a:srgbClr val="000000"/>
                </a:solidFill>
                <a:latin typeface="google sans"/>
              </a:rPr>
              <a:t> </a:t>
            </a:r>
            <a:endParaRPr lang="es-ES" dirty="0">
              <a:solidFill>
                <a:srgbClr val="000000"/>
              </a:solidFill>
              <a:latin typeface="google sans"/>
            </a:endParaRPr>
          </a:p>
          <a:p>
            <a:endParaRPr lang="es-ES" dirty="0">
              <a:solidFill>
                <a:srgbClr val="000000"/>
              </a:solidFill>
              <a:latin typeface="google sans"/>
            </a:endParaRPr>
          </a:p>
          <a:p>
            <a:r>
              <a:rPr lang="en-US" dirty="0" smtClean="0"/>
              <a:t> </a:t>
            </a:r>
            <a:endParaRPr lang="en-US" dirty="0"/>
          </a:p>
        </p:txBody>
      </p:sp>
    </p:spTree>
    <p:extLst>
      <p:ext uri="{BB962C8B-B14F-4D97-AF65-F5344CB8AC3E}">
        <p14:creationId xmlns:p14="http://schemas.microsoft.com/office/powerpoint/2010/main" val="40669634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38614" y="251145"/>
            <a:ext cx="8418787" cy="1785104"/>
          </a:xfrm>
          <a:prstGeom prst="rect">
            <a:avLst/>
          </a:prstGeom>
        </p:spPr>
        <p:txBody>
          <a:bodyPr wrap="square">
            <a:spAutoFit/>
          </a:bodyPr>
          <a:lstStyle/>
          <a:p>
            <a:r>
              <a:rPr lang="es-ES" dirty="0">
                <a:solidFill>
                  <a:srgbClr val="1F1F1F"/>
                </a:solidFill>
                <a:latin typeface="google sans"/>
              </a:rPr>
              <a:t>Problema 4: Una población de peces en un lago tiene una tasa de crecimiento anual del 5%. Si la población actual es de 10.000 peces, ¿cuál será la población en 10 años?</a:t>
            </a:r>
          </a:p>
          <a:p>
            <a:endParaRPr lang="es-ES" dirty="0" smtClean="0">
              <a:solidFill>
                <a:srgbClr val="1F1F1F"/>
              </a:solidFill>
              <a:latin typeface="google sans"/>
            </a:endParaRPr>
          </a:p>
          <a:p>
            <a:r>
              <a:rPr lang="es-ES" u="sng" dirty="0">
                <a:solidFill>
                  <a:srgbClr val="000000"/>
                </a:solidFill>
                <a:latin typeface="google sans"/>
              </a:rPr>
              <a:t>Ámbito de aplicación</a:t>
            </a:r>
            <a:r>
              <a:rPr lang="es-ES" dirty="0">
                <a:solidFill>
                  <a:srgbClr val="000000"/>
                </a:solidFill>
                <a:latin typeface="google sans"/>
              </a:rPr>
              <a:t>: </a:t>
            </a:r>
            <a:r>
              <a:rPr lang="es-ES" dirty="0" smtClean="0">
                <a:solidFill>
                  <a:srgbClr val="1F1F1F"/>
                </a:solidFill>
                <a:latin typeface="google sans"/>
              </a:rPr>
              <a:t>Este </a:t>
            </a:r>
            <a:r>
              <a:rPr lang="es-ES" dirty="0">
                <a:solidFill>
                  <a:srgbClr val="1F1F1F"/>
                </a:solidFill>
                <a:latin typeface="google sans"/>
              </a:rPr>
              <a:t>problema evalúa la comprensión del estudiante de la dinámica de las poblaciones y de las tasas de crecimiento</a:t>
            </a:r>
            <a:r>
              <a:rPr lang="es-ES" dirty="0" smtClean="0">
                <a:solidFill>
                  <a:srgbClr val="1F1F1F"/>
                </a:solidFill>
                <a:latin typeface="google sans"/>
              </a:rPr>
              <a:t>.</a:t>
            </a:r>
            <a:endParaRPr lang="es-ES" dirty="0">
              <a:solidFill>
                <a:srgbClr val="1F1F1F"/>
              </a:solidFill>
              <a:latin typeface="google sans"/>
            </a:endParaRPr>
          </a:p>
        </p:txBody>
      </p:sp>
    </p:spTree>
    <p:extLst>
      <p:ext uri="{BB962C8B-B14F-4D97-AF65-F5344CB8AC3E}">
        <p14:creationId xmlns:p14="http://schemas.microsoft.com/office/powerpoint/2010/main" val="331885455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46190" y="369332"/>
            <a:ext cx="8997810" cy="369332"/>
          </a:xfrm>
          <a:prstGeom prst="rect">
            <a:avLst/>
          </a:prstGeom>
          <a:noFill/>
        </p:spPr>
        <p:txBody>
          <a:bodyPr wrap="square" rtlCol="0">
            <a:spAutoFit/>
          </a:bodyPr>
          <a:lstStyle/>
          <a:p>
            <a:r>
              <a:rPr lang="es-ES" b="1" dirty="0" smtClean="0">
                <a:solidFill>
                  <a:srgbClr val="000000"/>
                </a:solidFill>
                <a:latin typeface="google sans"/>
              </a:rPr>
              <a:t>ANALISIS</a:t>
            </a:r>
            <a:endParaRPr lang="es-ES" b="1" dirty="0">
              <a:solidFill>
                <a:srgbClr val="000000"/>
              </a:solidFill>
              <a:latin typeface="google sans"/>
            </a:endParaRPr>
          </a:p>
        </p:txBody>
      </p:sp>
      <p:sp>
        <p:nvSpPr>
          <p:cNvPr id="3" name="CuadroTexto 2"/>
          <p:cNvSpPr txBox="1"/>
          <p:nvPr/>
        </p:nvSpPr>
        <p:spPr>
          <a:xfrm>
            <a:off x="0" y="0"/>
            <a:ext cx="9144000" cy="369332"/>
          </a:xfrm>
          <a:prstGeom prst="rect">
            <a:avLst/>
          </a:prstGeom>
          <a:solidFill>
            <a:srgbClr val="92D050"/>
          </a:solidFill>
        </p:spPr>
        <p:txBody>
          <a:bodyPr wrap="square" rtlCol="0">
            <a:spAutoFit/>
          </a:bodyPr>
          <a:lstStyle/>
          <a:p>
            <a:r>
              <a:rPr lang="en-US" b="1" dirty="0" smtClean="0"/>
              <a:t>SOLUCION PROBLEMA 4</a:t>
            </a:r>
            <a:endParaRPr lang="en-US" b="1" dirty="0"/>
          </a:p>
        </p:txBody>
      </p:sp>
      <p:sp>
        <p:nvSpPr>
          <p:cNvPr id="4" name="CuadroTexto 3"/>
          <p:cNvSpPr txBox="1"/>
          <p:nvPr/>
        </p:nvSpPr>
        <p:spPr>
          <a:xfrm>
            <a:off x="267058" y="2123658"/>
            <a:ext cx="8475159" cy="369332"/>
          </a:xfrm>
          <a:prstGeom prst="rect">
            <a:avLst/>
          </a:prstGeom>
          <a:solidFill>
            <a:srgbClr val="CCFF99"/>
          </a:solidFill>
        </p:spPr>
        <p:txBody>
          <a:bodyPr wrap="square" rtlCol="0">
            <a:spAutoFit/>
          </a:bodyPr>
          <a:lstStyle/>
          <a:p>
            <a:r>
              <a:rPr lang="en-US" b="1" dirty="0" err="1" smtClean="0"/>
              <a:t>Datos</a:t>
            </a:r>
            <a:r>
              <a:rPr lang="en-US" b="1" dirty="0" smtClean="0"/>
              <a:t>:</a:t>
            </a:r>
          </a:p>
        </p:txBody>
      </p:sp>
      <p:sp>
        <p:nvSpPr>
          <p:cNvPr id="5" name="CuadroTexto 4"/>
          <p:cNvSpPr txBox="1"/>
          <p:nvPr/>
        </p:nvSpPr>
        <p:spPr>
          <a:xfrm>
            <a:off x="193964" y="2769897"/>
            <a:ext cx="8756072" cy="1754326"/>
          </a:xfrm>
          <a:prstGeom prst="rect">
            <a:avLst/>
          </a:prstGeom>
          <a:noFill/>
        </p:spPr>
        <p:txBody>
          <a:bodyPr wrap="square" rtlCol="0">
            <a:spAutoFit/>
          </a:bodyPr>
          <a:lstStyle/>
          <a:p>
            <a:r>
              <a:rPr lang="en-US" b="1" dirty="0" smtClean="0"/>
              <a:t>SOLUCION:</a:t>
            </a:r>
          </a:p>
          <a:p>
            <a:endParaRPr lang="es-ES" dirty="0">
              <a:solidFill>
                <a:srgbClr val="000000"/>
              </a:solidFill>
              <a:latin typeface="google sans"/>
            </a:endParaRPr>
          </a:p>
          <a:p>
            <a:endParaRPr lang="es-ES" dirty="0">
              <a:solidFill>
                <a:srgbClr val="000000"/>
              </a:solidFill>
              <a:latin typeface="google sans"/>
            </a:endParaRPr>
          </a:p>
          <a:p>
            <a:r>
              <a:rPr lang="es-ES" dirty="0" smtClean="0">
                <a:solidFill>
                  <a:srgbClr val="000000"/>
                </a:solidFill>
                <a:latin typeface="google sans"/>
              </a:rPr>
              <a:t> </a:t>
            </a:r>
            <a:endParaRPr lang="es-ES" dirty="0">
              <a:solidFill>
                <a:srgbClr val="000000"/>
              </a:solidFill>
              <a:latin typeface="google sans"/>
            </a:endParaRPr>
          </a:p>
          <a:p>
            <a:endParaRPr lang="es-ES" dirty="0">
              <a:solidFill>
                <a:srgbClr val="000000"/>
              </a:solidFill>
              <a:latin typeface="google sans"/>
            </a:endParaRPr>
          </a:p>
          <a:p>
            <a:r>
              <a:rPr lang="en-US" dirty="0" smtClean="0"/>
              <a:t> </a:t>
            </a:r>
            <a:endParaRPr lang="en-US" dirty="0"/>
          </a:p>
        </p:txBody>
      </p:sp>
    </p:spTree>
    <p:extLst>
      <p:ext uri="{BB962C8B-B14F-4D97-AF65-F5344CB8AC3E}">
        <p14:creationId xmlns:p14="http://schemas.microsoft.com/office/powerpoint/2010/main" val="289523493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02514" y="212828"/>
            <a:ext cx="8483677" cy="1508105"/>
          </a:xfrm>
          <a:prstGeom prst="rect">
            <a:avLst/>
          </a:prstGeom>
        </p:spPr>
        <p:txBody>
          <a:bodyPr wrap="square">
            <a:spAutoFit/>
          </a:bodyPr>
          <a:lstStyle/>
          <a:p>
            <a:r>
              <a:rPr lang="es-ES" dirty="0">
                <a:solidFill>
                  <a:srgbClr val="1F1F1F"/>
                </a:solidFill>
                <a:latin typeface="google sans"/>
              </a:rPr>
              <a:t>Problema 5: Una cadena alimentaria tiene cuatro niveles tróficos. Si la productividad primaria es de 10.000 kilocalorías por hectárea por año, ¿cuál será la productividad secundaria en el cuarto nivel trófico</a:t>
            </a:r>
            <a:r>
              <a:rPr lang="es-ES" dirty="0" smtClean="0">
                <a:solidFill>
                  <a:srgbClr val="1F1F1F"/>
                </a:solidFill>
                <a:latin typeface="google sans"/>
              </a:rPr>
              <a:t>?</a:t>
            </a:r>
          </a:p>
          <a:p>
            <a:endParaRPr lang="es-ES" dirty="0">
              <a:solidFill>
                <a:srgbClr val="1F1F1F"/>
              </a:solidFill>
              <a:latin typeface="google sans"/>
            </a:endParaRPr>
          </a:p>
          <a:p>
            <a:r>
              <a:rPr lang="es-ES" u="sng" dirty="0">
                <a:solidFill>
                  <a:srgbClr val="000000"/>
                </a:solidFill>
                <a:latin typeface="google sans"/>
              </a:rPr>
              <a:t>Ámbito de aplicación</a:t>
            </a:r>
            <a:r>
              <a:rPr lang="es-ES" dirty="0">
                <a:solidFill>
                  <a:srgbClr val="000000"/>
                </a:solidFill>
                <a:latin typeface="google sans"/>
              </a:rPr>
              <a:t>:</a:t>
            </a:r>
            <a:endParaRPr lang="es-ES" dirty="0">
              <a:solidFill>
                <a:srgbClr val="1F1F1F"/>
              </a:solidFill>
              <a:latin typeface="google sans"/>
            </a:endParaRPr>
          </a:p>
        </p:txBody>
      </p:sp>
    </p:spTree>
    <p:extLst>
      <p:ext uri="{BB962C8B-B14F-4D97-AF65-F5344CB8AC3E}">
        <p14:creationId xmlns:p14="http://schemas.microsoft.com/office/powerpoint/2010/main" val="269792887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46190" y="369332"/>
            <a:ext cx="8997810" cy="369332"/>
          </a:xfrm>
          <a:prstGeom prst="rect">
            <a:avLst/>
          </a:prstGeom>
          <a:noFill/>
        </p:spPr>
        <p:txBody>
          <a:bodyPr wrap="square" rtlCol="0">
            <a:spAutoFit/>
          </a:bodyPr>
          <a:lstStyle/>
          <a:p>
            <a:r>
              <a:rPr lang="es-ES" b="1" dirty="0" smtClean="0">
                <a:solidFill>
                  <a:srgbClr val="000000"/>
                </a:solidFill>
                <a:latin typeface="google sans"/>
              </a:rPr>
              <a:t>ANALISIS</a:t>
            </a:r>
            <a:endParaRPr lang="es-ES" b="1" dirty="0">
              <a:solidFill>
                <a:srgbClr val="000000"/>
              </a:solidFill>
              <a:latin typeface="google sans"/>
            </a:endParaRPr>
          </a:p>
        </p:txBody>
      </p:sp>
      <p:sp>
        <p:nvSpPr>
          <p:cNvPr id="3" name="CuadroTexto 2"/>
          <p:cNvSpPr txBox="1"/>
          <p:nvPr/>
        </p:nvSpPr>
        <p:spPr>
          <a:xfrm>
            <a:off x="0" y="0"/>
            <a:ext cx="9144000" cy="369332"/>
          </a:xfrm>
          <a:prstGeom prst="rect">
            <a:avLst/>
          </a:prstGeom>
          <a:solidFill>
            <a:srgbClr val="92D050"/>
          </a:solidFill>
        </p:spPr>
        <p:txBody>
          <a:bodyPr wrap="square" rtlCol="0">
            <a:spAutoFit/>
          </a:bodyPr>
          <a:lstStyle/>
          <a:p>
            <a:r>
              <a:rPr lang="en-US" b="1" dirty="0" smtClean="0"/>
              <a:t>SOLUCION PROBLEMA 5</a:t>
            </a:r>
            <a:endParaRPr lang="en-US" b="1" dirty="0"/>
          </a:p>
        </p:txBody>
      </p:sp>
      <p:sp>
        <p:nvSpPr>
          <p:cNvPr id="4" name="CuadroTexto 3"/>
          <p:cNvSpPr txBox="1"/>
          <p:nvPr/>
        </p:nvSpPr>
        <p:spPr>
          <a:xfrm>
            <a:off x="267058" y="2123658"/>
            <a:ext cx="8475159" cy="369332"/>
          </a:xfrm>
          <a:prstGeom prst="rect">
            <a:avLst/>
          </a:prstGeom>
          <a:solidFill>
            <a:srgbClr val="CCFF99"/>
          </a:solidFill>
        </p:spPr>
        <p:txBody>
          <a:bodyPr wrap="square" rtlCol="0">
            <a:spAutoFit/>
          </a:bodyPr>
          <a:lstStyle/>
          <a:p>
            <a:r>
              <a:rPr lang="en-US" b="1" dirty="0" err="1" smtClean="0"/>
              <a:t>Datos</a:t>
            </a:r>
            <a:r>
              <a:rPr lang="en-US" b="1" dirty="0" smtClean="0"/>
              <a:t>:</a:t>
            </a:r>
          </a:p>
        </p:txBody>
      </p:sp>
      <p:sp>
        <p:nvSpPr>
          <p:cNvPr id="5" name="CuadroTexto 4"/>
          <p:cNvSpPr txBox="1"/>
          <p:nvPr/>
        </p:nvSpPr>
        <p:spPr>
          <a:xfrm>
            <a:off x="193964" y="2769897"/>
            <a:ext cx="8756072" cy="1754326"/>
          </a:xfrm>
          <a:prstGeom prst="rect">
            <a:avLst/>
          </a:prstGeom>
          <a:noFill/>
        </p:spPr>
        <p:txBody>
          <a:bodyPr wrap="square" rtlCol="0">
            <a:spAutoFit/>
          </a:bodyPr>
          <a:lstStyle/>
          <a:p>
            <a:r>
              <a:rPr lang="en-US" b="1" dirty="0" smtClean="0"/>
              <a:t>SOLUCION:</a:t>
            </a:r>
          </a:p>
          <a:p>
            <a:endParaRPr lang="es-ES" dirty="0">
              <a:solidFill>
                <a:srgbClr val="000000"/>
              </a:solidFill>
              <a:latin typeface="google sans"/>
            </a:endParaRPr>
          </a:p>
          <a:p>
            <a:endParaRPr lang="es-ES" dirty="0">
              <a:solidFill>
                <a:srgbClr val="000000"/>
              </a:solidFill>
              <a:latin typeface="google sans"/>
            </a:endParaRPr>
          </a:p>
          <a:p>
            <a:r>
              <a:rPr lang="es-ES" dirty="0" smtClean="0">
                <a:solidFill>
                  <a:srgbClr val="000000"/>
                </a:solidFill>
                <a:latin typeface="google sans"/>
              </a:rPr>
              <a:t> </a:t>
            </a:r>
            <a:endParaRPr lang="es-ES" dirty="0">
              <a:solidFill>
                <a:srgbClr val="000000"/>
              </a:solidFill>
              <a:latin typeface="google sans"/>
            </a:endParaRPr>
          </a:p>
          <a:p>
            <a:endParaRPr lang="es-ES" dirty="0">
              <a:solidFill>
                <a:srgbClr val="000000"/>
              </a:solidFill>
              <a:latin typeface="google sans"/>
            </a:endParaRPr>
          </a:p>
          <a:p>
            <a:r>
              <a:rPr lang="en-US" dirty="0" smtClean="0"/>
              <a:t> </a:t>
            </a:r>
            <a:endParaRPr lang="en-US" dirty="0"/>
          </a:p>
        </p:txBody>
      </p:sp>
    </p:spTree>
    <p:extLst>
      <p:ext uri="{BB962C8B-B14F-4D97-AF65-F5344CB8AC3E}">
        <p14:creationId xmlns:p14="http://schemas.microsoft.com/office/powerpoint/2010/main" val="1040998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2" name="CuadroTexto 1048591"/>
          <p:cNvSpPr txBox="1"/>
          <p:nvPr/>
        </p:nvSpPr>
        <p:spPr>
          <a:xfrm>
            <a:off x="2292018" y="0"/>
            <a:ext cx="4000000" cy="510540"/>
          </a:xfrm>
          <a:prstGeom prst="rect">
            <a:avLst/>
          </a:prstGeom>
        </p:spPr>
        <p:txBody>
          <a:bodyPr wrap="square" rtlCol="0">
            <a:spAutoFit/>
          </a:bodyPr>
          <a:lstStyle/>
          <a:p>
            <a:r>
              <a:rPr lang="en-US" sz="3000" b="1">
                <a:solidFill>
                  <a:srgbClr val="000000"/>
                </a:solidFill>
              </a:rPr>
              <a:t>Definiciones Básicas:</a:t>
            </a:r>
            <a:endParaRPr lang="es-ES" sz="3000" b="1">
              <a:solidFill>
                <a:srgbClr val="000000"/>
              </a:solidFill>
            </a:endParaRPr>
          </a:p>
        </p:txBody>
      </p:sp>
      <p:sp>
        <p:nvSpPr>
          <p:cNvPr id="1048593" name="CuadroTexto 1048592"/>
          <p:cNvSpPr txBox="1"/>
          <p:nvPr/>
        </p:nvSpPr>
        <p:spPr>
          <a:xfrm>
            <a:off x="1110755" y="859895"/>
            <a:ext cx="6362526" cy="1501141"/>
          </a:xfrm>
          <a:prstGeom prst="rect">
            <a:avLst/>
          </a:prstGeom>
        </p:spPr>
        <p:txBody>
          <a:bodyPr wrap="square" rtlCol="0">
            <a:spAutoFit/>
          </a:bodyPr>
          <a:lstStyle/>
          <a:p>
            <a:r>
              <a:rPr lang="en-US" sz="3000" b="1" dirty="0" err="1">
                <a:solidFill>
                  <a:srgbClr val="000000"/>
                </a:solidFill>
              </a:rPr>
              <a:t>Ecología</a:t>
            </a:r>
            <a:r>
              <a:rPr lang="en-US" sz="3000" b="1" dirty="0">
                <a:solidFill>
                  <a:srgbClr val="000000"/>
                </a:solidFill>
              </a:rPr>
              <a:t>:</a:t>
            </a:r>
            <a:r>
              <a:rPr lang="en-US" sz="2800" dirty="0">
                <a:solidFill>
                  <a:srgbClr val="000000"/>
                </a:solidFill>
              </a:rPr>
              <a:t> </a:t>
            </a:r>
            <a:r>
              <a:rPr lang="en-US" sz="3100" dirty="0" err="1">
                <a:solidFill>
                  <a:srgbClr val="000000"/>
                </a:solidFill>
              </a:rPr>
              <a:t>Ciencia</a:t>
            </a:r>
            <a:r>
              <a:rPr lang="en-US" sz="3100" dirty="0">
                <a:solidFill>
                  <a:srgbClr val="000000"/>
                </a:solidFill>
              </a:rPr>
              <a:t> que </a:t>
            </a:r>
            <a:r>
              <a:rPr lang="en-US" sz="3100" dirty="0" err="1">
                <a:solidFill>
                  <a:srgbClr val="000000"/>
                </a:solidFill>
              </a:rPr>
              <a:t>estudia</a:t>
            </a:r>
            <a:r>
              <a:rPr lang="en-US" sz="3100" dirty="0">
                <a:solidFill>
                  <a:srgbClr val="000000"/>
                </a:solidFill>
              </a:rPr>
              <a:t> las </a:t>
            </a:r>
            <a:r>
              <a:rPr lang="en-US" sz="3100" dirty="0" err="1">
                <a:solidFill>
                  <a:srgbClr val="000000"/>
                </a:solidFill>
              </a:rPr>
              <a:t>relaciones</a:t>
            </a:r>
            <a:r>
              <a:rPr lang="en-US" sz="3100" dirty="0">
                <a:solidFill>
                  <a:srgbClr val="000000"/>
                </a:solidFill>
              </a:rPr>
              <a:t> entre </a:t>
            </a:r>
            <a:r>
              <a:rPr lang="en-US" sz="3100" dirty="0" err="1">
                <a:solidFill>
                  <a:srgbClr val="000000"/>
                </a:solidFill>
              </a:rPr>
              <a:t>los</a:t>
            </a:r>
            <a:r>
              <a:rPr lang="en-US" sz="3100" dirty="0">
                <a:solidFill>
                  <a:srgbClr val="000000"/>
                </a:solidFill>
              </a:rPr>
              <a:t> </a:t>
            </a:r>
            <a:r>
              <a:rPr lang="en-US" sz="3100" dirty="0" err="1">
                <a:solidFill>
                  <a:srgbClr val="000000"/>
                </a:solidFill>
              </a:rPr>
              <a:t>seres</a:t>
            </a:r>
            <a:r>
              <a:rPr lang="en-US" sz="3100" dirty="0">
                <a:solidFill>
                  <a:srgbClr val="000000"/>
                </a:solidFill>
              </a:rPr>
              <a:t> </a:t>
            </a:r>
            <a:r>
              <a:rPr lang="en-US" sz="3100" dirty="0" err="1">
                <a:solidFill>
                  <a:srgbClr val="000000"/>
                </a:solidFill>
              </a:rPr>
              <a:t>vivos</a:t>
            </a:r>
            <a:r>
              <a:rPr lang="en-US" sz="3100" dirty="0">
                <a:solidFill>
                  <a:srgbClr val="000000"/>
                </a:solidFill>
              </a:rPr>
              <a:t> y </a:t>
            </a:r>
            <a:r>
              <a:rPr lang="en-US" sz="3100" dirty="0" err="1">
                <a:solidFill>
                  <a:srgbClr val="000000"/>
                </a:solidFill>
              </a:rPr>
              <a:t>su</a:t>
            </a:r>
            <a:r>
              <a:rPr lang="en-US" sz="3100" dirty="0">
                <a:solidFill>
                  <a:srgbClr val="000000"/>
                </a:solidFill>
              </a:rPr>
              <a:t> </a:t>
            </a:r>
            <a:r>
              <a:rPr lang="en-US" sz="3100" dirty="0" err="1">
                <a:solidFill>
                  <a:srgbClr val="000000"/>
                </a:solidFill>
              </a:rPr>
              <a:t>entorno</a:t>
            </a:r>
            <a:r>
              <a:rPr lang="en-US" sz="3100" dirty="0">
                <a:solidFill>
                  <a:srgbClr val="000000"/>
                </a:solidFill>
              </a:rPr>
              <a:t>.</a:t>
            </a:r>
            <a:endParaRPr lang="es-ES" sz="3100" dirty="0">
              <a:solidFill>
                <a:srgbClr val="000000"/>
              </a:solidFill>
            </a:endParaRPr>
          </a:p>
        </p:txBody>
      </p:sp>
      <p:pic>
        <p:nvPicPr>
          <p:cNvPr id="2097154" name="Imagen 2097153"/>
          <p:cNvPicPr>
            <a:picLocks/>
          </p:cNvPicPr>
          <p:nvPr/>
        </p:nvPicPr>
        <p:blipFill>
          <a:blip r:embed="rId2"/>
          <a:stretch>
            <a:fillRect/>
          </a:stretch>
        </p:blipFill>
        <p:spPr>
          <a:xfrm>
            <a:off x="3629753" y="1943010"/>
            <a:ext cx="5324531" cy="2377893"/>
          </a:xfrm>
          <a:prstGeom prst="rect">
            <a:avLst/>
          </a:prstGeom>
        </p:spPr>
      </p:pic>
      <p:sp>
        <p:nvSpPr>
          <p:cNvPr id="2" name="CuadroTexto 1"/>
          <p:cNvSpPr txBox="1"/>
          <p:nvPr/>
        </p:nvSpPr>
        <p:spPr>
          <a:xfrm>
            <a:off x="397565" y="3034748"/>
            <a:ext cx="3021496" cy="707886"/>
          </a:xfrm>
          <a:prstGeom prst="rect">
            <a:avLst/>
          </a:prstGeom>
          <a:noFill/>
        </p:spPr>
        <p:txBody>
          <a:bodyPr wrap="square" rtlCol="0">
            <a:spAutoFit/>
          </a:bodyPr>
          <a:lstStyle/>
          <a:p>
            <a:r>
              <a:rPr lang="en-US" sz="2000" b="1" dirty="0" smtClean="0"/>
              <a:t>¿Qué observamos en </a:t>
            </a:r>
            <a:r>
              <a:rPr lang="es-VE" sz="2000" b="1" dirty="0"/>
              <a:t>é</a:t>
            </a:r>
            <a:r>
              <a:rPr lang="es-VE" sz="2000" b="1" dirty="0" smtClean="0"/>
              <a:t>sta</a:t>
            </a:r>
            <a:r>
              <a:rPr lang="en-US" sz="2000" b="1" dirty="0" smtClean="0"/>
              <a:t> </a:t>
            </a:r>
            <a:r>
              <a:rPr lang="es-VE" sz="2000" b="1" dirty="0" smtClean="0"/>
              <a:t>imagen?</a:t>
            </a:r>
            <a:endParaRPr lang="es-VE" sz="2000" b="1" dirty="0"/>
          </a:p>
        </p:txBody>
      </p:sp>
      <p:sp>
        <p:nvSpPr>
          <p:cNvPr id="3" name="Flecha derecha 2"/>
          <p:cNvSpPr/>
          <p:nvPr/>
        </p:nvSpPr>
        <p:spPr>
          <a:xfrm>
            <a:off x="2120348" y="3432313"/>
            <a:ext cx="1298713" cy="248766"/>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uadroTexto 3"/>
          <p:cNvSpPr txBox="1"/>
          <p:nvPr/>
        </p:nvSpPr>
        <p:spPr>
          <a:xfrm>
            <a:off x="1378226" y="4733163"/>
            <a:ext cx="3140766" cy="707886"/>
          </a:xfrm>
          <a:prstGeom prst="rect">
            <a:avLst/>
          </a:prstGeom>
          <a:noFill/>
        </p:spPr>
        <p:txBody>
          <a:bodyPr wrap="square" rtlCol="0">
            <a:spAutoFit/>
          </a:bodyPr>
          <a:lstStyle/>
          <a:p>
            <a:r>
              <a:rPr lang="en-US" sz="2000" dirty="0" smtClean="0"/>
              <a:t>Seres Vivos= </a:t>
            </a:r>
            <a:r>
              <a:rPr lang="en-US" sz="2000" dirty="0" err="1" smtClean="0"/>
              <a:t>peces</a:t>
            </a:r>
            <a:r>
              <a:rPr lang="en-US" sz="2000" dirty="0" smtClean="0"/>
              <a:t>, </a:t>
            </a:r>
            <a:r>
              <a:rPr lang="en-US" sz="2000" dirty="0" err="1" smtClean="0"/>
              <a:t>plantas</a:t>
            </a:r>
            <a:r>
              <a:rPr lang="en-US" sz="2000" dirty="0" smtClean="0"/>
              <a:t> marinas, </a:t>
            </a:r>
            <a:r>
              <a:rPr lang="en-US" sz="2000" dirty="0" err="1" smtClean="0"/>
              <a:t>corales</a:t>
            </a:r>
            <a:r>
              <a:rPr lang="en-US" sz="2000" dirty="0" smtClean="0"/>
              <a:t>.</a:t>
            </a:r>
            <a:endParaRPr lang="en-US" sz="2000" dirty="0"/>
          </a:p>
        </p:txBody>
      </p:sp>
      <p:sp>
        <p:nvSpPr>
          <p:cNvPr id="5" name="CuadroTexto 4"/>
          <p:cNvSpPr txBox="1"/>
          <p:nvPr/>
        </p:nvSpPr>
        <p:spPr>
          <a:xfrm>
            <a:off x="5618922" y="4876800"/>
            <a:ext cx="3246782" cy="400110"/>
          </a:xfrm>
          <a:prstGeom prst="rect">
            <a:avLst/>
          </a:prstGeom>
          <a:noFill/>
        </p:spPr>
        <p:txBody>
          <a:bodyPr wrap="square" rtlCol="0">
            <a:spAutoFit/>
          </a:bodyPr>
          <a:lstStyle/>
          <a:p>
            <a:r>
              <a:rPr lang="en-US" sz="2000" dirty="0" err="1" smtClean="0"/>
              <a:t>Entorno</a:t>
            </a:r>
            <a:r>
              <a:rPr lang="en-US" sz="2000" dirty="0" smtClean="0"/>
              <a:t>: </a:t>
            </a:r>
            <a:r>
              <a:rPr lang="en-US" sz="2000" dirty="0" err="1" smtClean="0"/>
              <a:t>agua</a:t>
            </a:r>
            <a:r>
              <a:rPr lang="en-US" sz="2000" dirty="0" smtClean="0"/>
              <a:t>, </a:t>
            </a:r>
            <a:r>
              <a:rPr lang="en-US" sz="2000" dirty="0" err="1" smtClean="0"/>
              <a:t>fondo</a:t>
            </a:r>
            <a:r>
              <a:rPr lang="en-US" sz="2000" dirty="0" smtClean="0"/>
              <a:t> </a:t>
            </a:r>
            <a:r>
              <a:rPr lang="en-US" sz="2000" dirty="0" err="1" smtClean="0"/>
              <a:t>marino</a:t>
            </a:r>
            <a:endParaRPr lang="en-US" sz="2000" dirty="0"/>
          </a:p>
        </p:txBody>
      </p:sp>
      <p:cxnSp>
        <p:nvCxnSpPr>
          <p:cNvPr id="7" name="Conector recto de flecha 6"/>
          <p:cNvCxnSpPr/>
          <p:nvPr/>
        </p:nvCxnSpPr>
        <p:spPr>
          <a:xfrm flipV="1">
            <a:off x="4426226" y="5061466"/>
            <a:ext cx="1192696" cy="25640"/>
          </a:xfrm>
          <a:prstGeom prst="straightConnector1">
            <a:avLst/>
          </a:prstGeom>
          <a:ln w="50800" cmpd="sng">
            <a:solidFill>
              <a:srgbClr val="FFC000"/>
            </a:solidFill>
            <a:headEnd type="arrow"/>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048593"/>
                                        </p:tgtEl>
                                        <p:attrNameLst>
                                          <p:attrName>style.visibility</p:attrName>
                                        </p:attrNameLst>
                                      </p:cBhvr>
                                      <p:to>
                                        <p:strVal val="visible"/>
                                      </p:to>
                                    </p:set>
                                    <p:anim calcmode="lin" valueType="num">
                                      <p:cBhvr additive="base">
                                        <p:cTn id="27" dur="500" fill="hold"/>
                                        <p:tgtEl>
                                          <p:spTgt spid="1048593"/>
                                        </p:tgtEl>
                                        <p:attrNameLst>
                                          <p:attrName>ppt_x</p:attrName>
                                        </p:attrNameLst>
                                      </p:cBhvr>
                                      <p:tavLst>
                                        <p:tav tm="0">
                                          <p:val>
                                            <p:strVal val="#ppt_x"/>
                                          </p:val>
                                        </p:tav>
                                        <p:tav tm="100000">
                                          <p:val>
                                            <p:strVal val="#ppt_x"/>
                                          </p:val>
                                        </p:tav>
                                      </p:tavLst>
                                    </p:anim>
                                    <p:anim calcmode="lin" valueType="num">
                                      <p:cBhvr additive="base">
                                        <p:cTn id="28" dur="500" fill="hold"/>
                                        <p:tgtEl>
                                          <p:spTgt spid="104859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593" grpId="0"/>
      <p:bldP spid="4"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4" name="CuadroTexto 1048593"/>
          <p:cNvSpPr txBox="1"/>
          <p:nvPr/>
        </p:nvSpPr>
        <p:spPr>
          <a:xfrm>
            <a:off x="510652" y="1085644"/>
            <a:ext cx="8122697" cy="1526541"/>
          </a:xfrm>
          <a:prstGeom prst="rect">
            <a:avLst/>
          </a:prstGeom>
        </p:spPr>
        <p:txBody>
          <a:bodyPr wrap="square" rtlCol="0">
            <a:spAutoFit/>
          </a:bodyPr>
          <a:lstStyle/>
          <a:p>
            <a:r>
              <a:rPr lang="es-ES" sz="3300" b="1" dirty="0">
                <a:solidFill>
                  <a:srgbClr val="000000"/>
                </a:solidFill>
              </a:rPr>
              <a:t>Ecosistema:</a:t>
            </a:r>
            <a:r>
              <a:rPr lang="es-ES" sz="3100" dirty="0">
                <a:solidFill>
                  <a:srgbClr val="000000"/>
                </a:solidFill>
              </a:rPr>
              <a:t> Sistema formado por los seres vivos y los factores abióticos que interactúan entre sí.</a:t>
            </a:r>
          </a:p>
        </p:txBody>
      </p:sp>
      <p:sp>
        <p:nvSpPr>
          <p:cNvPr id="1048595" name="CuadroTexto 1048594"/>
          <p:cNvSpPr txBox="1"/>
          <p:nvPr/>
        </p:nvSpPr>
        <p:spPr>
          <a:xfrm>
            <a:off x="2292018" y="0"/>
            <a:ext cx="4000000" cy="553998"/>
          </a:xfrm>
          <a:prstGeom prst="rect">
            <a:avLst/>
          </a:prstGeom>
        </p:spPr>
        <p:txBody>
          <a:bodyPr wrap="square" rtlCol="0">
            <a:spAutoFit/>
          </a:bodyPr>
          <a:lstStyle/>
          <a:p>
            <a:r>
              <a:rPr lang="es-VE" sz="3000" b="1" dirty="0" smtClean="0">
                <a:solidFill>
                  <a:srgbClr val="000000"/>
                </a:solidFill>
              </a:rPr>
              <a:t>Definiciones</a:t>
            </a:r>
            <a:r>
              <a:rPr lang="en-US" sz="3000" b="1" dirty="0" smtClean="0">
                <a:solidFill>
                  <a:srgbClr val="000000"/>
                </a:solidFill>
              </a:rPr>
              <a:t> </a:t>
            </a:r>
            <a:r>
              <a:rPr lang="es-VE" sz="3000" b="1" dirty="0" smtClean="0">
                <a:solidFill>
                  <a:srgbClr val="000000"/>
                </a:solidFill>
              </a:rPr>
              <a:t>Básicas</a:t>
            </a:r>
            <a:r>
              <a:rPr lang="en-US" sz="3000" b="1" dirty="0" smtClean="0">
                <a:solidFill>
                  <a:srgbClr val="000000"/>
                </a:solidFill>
              </a:rPr>
              <a:t>:</a:t>
            </a:r>
            <a:endParaRPr lang="es-ES" sz="3000" b="1" dirty="0">
              <a:solidFill>
                <a:srgbClr val="000000"/>
              </a:solidFill>
            </a:endParaRPr>
          </a:p>
        </p:txBody>
      </p:sp>
      <p:pic>
        <p:nvPicPr>
          <p:cNvPr id="2097155" name="Imagen 2097154"/>
          <p:cNvPicPr>
            <a:picLocks/>
          </p:cNvPicPr>
          <p:nvPr/>
        </p:nvPicPr>
        <p:blipFill>
          <a:blip r:embed="rId2"/>
          <a:stretch>
            <a:fillRect/>
          </a:stretch>
        </p:blipFill>
        <p:spPr>
          <a:xfrm>
            <a:off x="3491660" y="2564728"/>
            <a:ext cx="5635390" cy="2177562"/>
          </a:xfrm>
          <a:prstGeom prst="rect">
            <a:avLst/>
          </a:prstGeom>
        </p:spPr>
      </p:pic>
      <p:sp>
        <p:nvSpPr>
          <p:cNvPr id="5" name="CuadroTexto 4"/>
          <p:cNvSpPr txBox="1"/>
          <p:nvPr/>
        </p:nvSpPr>
        <p:spPr>
          <a:xfrm>
            <a:off x="397565" y="3034748"/>
            <a:ext cx="3021496" cy="707886"/>
          </a:xfrm>
          <a:prstGeom prst="rect">
            <a:avLst/>
          </a:prstGeom>
          <a:noFill/>
        </p:spPr>
        <p:txBody>
          <a:bodyPr wrap="square" rtlCol="0">
            <a:spAutoFit/>
          </a:bodyPr>
          <a:lstStyle/>
          <a:p>
            <a:r>
              <a:rPr lang="en-US" sz="2000" b="1" dirty="0" smtClean="0"/>
              <a:t>¿Qué observamos en </a:t>
            </a:r>
            <a:r>
              <a:rPr lang="es-VE" sz="2000" b="1" dirty="0"/>
              <a:t>é</a:t>
            </a:r>
            <a:r>
              <a:rPr lang="es-VE" sz="2000" b="1" dirty="0" smtClean="0"/>
              <a:t>sta</a:t>
            </a:r>
            <a:r>
              <a:rPr lang="en-US" sz="2000" b="1" dirty="0" smtClean="0"/>
              <a:t> </a:t>
            </a:r>
            <a:r>
              <a:rPr lang="es-VE" sz="2000" b="1" dirty="0" smtClean="0"/>
              <a:t>imagen?</a:t>
            </a:r>
            <a:endParaRPr lang="es-VE" sz="2000" b="1" dirty="0"/>
          </a:p>
        </p:txBody>
      </p:sp>
      <p:sp>
        <p:nvSpPr>
          <p:cNvPr id="6" name="Flecha derecha 5"/>
          <p:cNvSpPr/>
          <p:nvPr/>
        </p:nvSpPr>
        <p:spPr>
          <a:xfrm>
            <a:off x="2120348" y="3432313"/>
            <a:ext cx="1298713" cy="248766"/>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uadroTexto 1"/>
          <p:cNvSpPr txBox="1"/>
          <p:nvPr/>
        </p:nvSpPr>
        <p:spPr>
          <a:xfrm>
            <a:off x="797450" y="5815541"/>
            <a:ext cx="2740880" cy="646331"/>
          </a:xfrm>
          <a:prstGeom prst="rect">
            <a:avLst/>
          </a:prstGeom>
          <a:noFill/>
        </p:spPr>
        <p:txBody>
          <a:bodyPr wrap="square" rtlCol="0">
            <a:spAutoFit/>
          </a:bodyPr>
          <a:lstStyle/>
          <a:p>
            <a:r>
              <a:rPr lang="en-US" dirty="0" smtClean="0"/>
              <a:t>Venados, Plantas</a:t>
            </a:r>
            <a:r>
              <a:rPr lang="en-US" dirty="0"/>
              <a:t> </a:t>
            </a:r>
            <a:r>
              <a:rPr lang="en-US" dirty="0" smtClean="0"/>
              <a:t>(árboles, arbustos, hierba)</a:t>
            </a:r>
            <a:endParaRPr lang="en-US" dirty="0"/>
          </a:p>
        </p:txBody>
      </p:sp>
      <p:sp>
        <p:nvSpPr>
          <p:cNvPr id="8" name="CuadroTexto 7"/>
          <p:cNvSpPr txBox="1"/>
          <p:nvPr/>
        </p:nvSpPr>
        <p:spPr>
          <a:xfrm>
            <a:off x="4042217" y="5626910"/>
            <a:ext cx="2888670" cy="646331"/>
          </a:xfrm>
          <a:prstGeom prst="rect">
            <a:avLst/>
          </a:prstGeom>
          <a:noFill/>
        </p:spPr>
        <p:txBody>
          <a:bodyPr wrap="square" rtlCol="0">
            <a:spAutoFit/>
          </a:bodyPr>
          <a:lstStyle/>
          <a:p>
            <a:r>
              <a:rPr lang="en-US" dirty="0" smtClean="0"/>
              <a:t>Cielo </a:t>
            </a:r>
            <a:r>
              <a:rPr lang="en-US" dirty="0"/>
              <a:t>á</a:t>
            </a:r>
            <a:r>
              <a:rPr lang="en-US" dirty="0" smtClean="0"/>
              <a:t>zul, tierra, montaña, otros.</a:t>
            </a:r>
            <a:endParaRPr lang="en-US" dirty="0"/>
          </a:p>
        </p:txBody>
      </p:sp>
      <p:sp>
        <p:nvSpPr>
          <p:cNvPr id="3" name="CuadroTexto 2"/>
          <p:cNvSpPr txBox="1"/>
          <p:nvPr/>
        </p:nvSpPr>
        <p:spPr>
          <a:xfrm>
            <a:off x="1125827" y="5292321"/>
            <a:ext cx="1378226" cy="400110"/>
          </a:xfrm>
          <a:prstGeom prst="rect">
            <a:avLst/>
          </a:prstGeom>
          <a:noFill/>
        </p:spPr>
        <p:txBody>
          <a:bodyPr wrap="square" rtlCol="0">
            <a:spAutoFit/>
          </a:bodyPr>
          <a:lstStyle/>
          <a:p>
            <a:r>
              <a:rPr lang="en-US" sz="2000" b="1" dirty="0" smtClean="0">
                <a:solidFill>
                  <a:srgbClr val="FF0000"/>
                </a:solidFill>
              </a:rPr>
              <a:t>Seres Vivos</a:t>
            </a:r>
            <a:endParaRPr lang="en-US" sz="2000" b="1" dirty="0">
              <a:solidFill>
                <a:srgbClr val="FF0000"/>
              </a:solidFill>
            </a:endParaRPr>
          </a:p>
        </p:txBody>
      </p:sp>
      <p:sp>
        <p:nvSpPr>
          <p:cNvPr id="10" name="CuadroTexto 9"/>
          <p:cNvSpPr txBox="1"/>
          <p:nvPr/>
        </p:nvSpPr>
        <p:spPr>
          <a:xfrm>
            <a:off x="4042217" y="5179424"/>
            <a:ext cx="3180521" cy="400110"/>
          </a:xfrm>
          <a:prstGeom prst="rect">
            <a:avLst/>
          </a:prstGeom>
          <a:noFill/>
        </p:spPr>
        <p:txBody>
          <a:bodyPr wrap="square" rtlCol="0">
            <a:spAutoFit/>
          </a:bodyPr>
          <a:lstStyle/>
          <a:p>
            <a:r>
              <a:rPr lang="en-US" sz="2000" b="1" dirty="0" smtClean="0">
                <a:solidFill>
                  <a:schemeClr val="accent2">
                    <a:lumMod val="50000"/>
                  </a:schemeClr>
                </a:solidFill>
              </a:rPr>
              <a:t>Factores abióticos</a:t>
            </a:r>
            <a:endParaRPr lang="en-US" sz="2000" b="1" dirty="0">
              <a:solidFill>
                <a:schemeClr val="accent2">
                  <a:lumMod val="50000"/>
                </a:schemeClr>
              </a:solidFill>
            </a:endParaRPr>
          </a:p>
        </p:txBody>
      </p:sp>
      <p:grpSp>
        <p:nvGrpSpPr>
          <p:cNvPr id="16" name="Grupo 15"/>
          <p:cNvGrpSpPr/>
          <p:nvPr/>
        </p:nvGrpSpPr>
        <p:grpSpPr>
          <a:xfrm>
            <a:off x="105714" y="1330824"/>
            <a:ext cx="6825173" cy="5527175"/>
            <a:chOff x="105714" y="1330824"/>
            <a:chExt cx="6825173" cy="5527175"/>
          </a:xfrm>
        </p:grpSpPr>
        <p:sp>
          <p:nvSpPr>
            <p:cNvPr id="4" name="Elipse 3"/>
            <p:cNvSpPr/>
            <p:nvPr/>
          </p:nvSpPr>
          <p:spPr>
            <a:xfrm>
              <a:off x="145774" y="4837042"/>
              <a:ext cx="6785113" cy="2020957"/>
            </a:xfrm>
            <a:prstGeom prst="ellipse">
              <a:avLst/>
            </a:prstGeom>
            <a:noFill/>
            <a:ln w="38100">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Conector angular 8"/>
            <p:cNvCxnSpPr/>
            <p:nvPr/>
          </p:nvCxnSpPr>
          <p:spPr>
            <a:xfrm rot="16200000" flipV="1">
              <a:off x="-1909015" y="3345554"/>
              <a:ext cx="4248712" cy="219251"/>
            </a:xfrm>
            <a:prstGeom prst="bentConnector3">
              <a:avLst/>
            </a:prstGeom>
            <a:ln w="38100">
              <a:solidFill>
                <a:srgbClr val="0099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ector angular 12"/>
            <p:cNvCxnSpPr/>
            <p:nvPr/>
          </p:nvCxnSpPr>
          <p:spPr>
            <a:xfrm>
              <a:off x="105714" y="1330824"/>
              <a:ext cx="404938" cy="12700"/>
            </a:xfrm>
            <a:prstGeom prst="bentConnector3">
              <a:avLst/>
            </a:prstGeom>
            <a:ln w="38100">
              <a:solidFill>
                <a:srgbClr val="009900"/>
              </a:solidFill>
              <a:tailEnd type="triangle"/>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048594"/>
                                        </p:tgtEl>
                                        <p:attrNameLst>
                                          <p:attrName>style.visibility</p:attrName>
                                        </p:attrNameLst>
                                      </p:cBhvr>
                                      <p:to>
                                        <p:strVal val="visible"/>
                                      </p:to>
                                    </p:set>
                                    <p:animEffect transition="in" filter="fade">
                                      <p:cBhvr>
                                        <p:cTn id="32" dur="1000"/>
                                        <p:tgtEl>
                                          <p:spTgt spid="1048594"/>
                                        </p:tgtEl>
                                      </p:cBhvr>
                                    </p:animEffect>
                                    <p:anim calcmode="lin" valueType="num">
                                      <p:cBhvr>
                                        <p:cTn id="33" dur="1000" fill="hold"/>
                                        <p:tgtEl>
                                          <p:spTgt spid="1048594"/>
                                        </p:tgtEl>
                                        <p:attrNameLst>
                                          <p:attrName>ppt_x</p:attrName>
                                        </p:attrNameLst>
                                      </p:cBhvr>
                                      <p:tavLst>
                                        <p:tav tm="0">
                                          <p:val>
                                            <p:strVal val="#ppt_x"/>
                                          </p:val>
                                        </p:tav>
                                        <p:tav tm="100000">
                                          <p:val>
                                            <p:strVal val="#ppt_x"/>
                                          </p:val>
                                        </p:tav>
                                      </p:tavLst>
                                    </p:anim>
                                    <p:anim calcmode="lin" valueType="num">
                                      <p:cBhvr>
                                        <p:cTn id="34" dur="1000" fill="hold"/>
                                        <p:tgtEl>
                                          <p:spTgt spid="10485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594" grpId="0"/>
      <p:bldP spid="2" grpId="0"/>
      <p:bldP spid="8" grpId="0"/>
      <p:bldP spid="3"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6" name="CuadroTexto 1048595"/>
          <p:cNvSpPr txBox="1"/>
          <p:nvPr/>
        </p:nvSpPr>
        <p:spPr>
          <a:xfrm>
            <a:off x="2292018" y="0"/>
            <a:ext cx="4000000" cy="553998"/>
          </a:xfrm>
          <a:prstGeom prst="rect">
            <a:avLst/>
          </a:prstGeom>
        </p:spPr>
        <p:txBody>
          <a:bodyPr wrap="square" rtlCol="0">
            <a:spAutoFit/>
          </a:bodyPr>
          <a:lstStyle/>
          <a:p>
            <a:r>
              <a:rPr lang="es-VE" sz="3000" b="1" dirty="0" smtClean="0">
                <a:solidFill>
                  <a:srgbClr val="000000"/>
                </a:solidFill>
              </a:rPr>
              <a:t>Definiciones</a:t>
            </a:r>
            <a:r>
              <a:rPr lang="en-US" sz="3000" b="1" dirty="0" smtClean="0">
                <a:solidFill>
                  <a:srgbClr val="000000"/>
                </a:solidFill>
              </a:rPr>
              <a:t> </a:t>
            </a:r>
            <a:r>
              <a:rPr lang="es-VE" sz="3000" b="1" dirty="0" smtClean="0">
                <a:solidFill>
                  <a:srgbClr val="000000"/>
                </a:solidFill>
              </a:rPr>
              <a:t>Básicas</a:t>
            </a:r>
            <a:r>
              <a:rPr lang="en-US" sz="3000" b="1" dirty="0" smtClean="0">
                <a:solidFill>
                  <a:srgbClr val="000000"/>
                </a:solidFill>
              </a:rPr>
              <a:t>:</a:t>
            </a:r>
            <a:endParaRPr lang="es-ES" sz="3000" b="1" dirty="0">
              <a:solidFill>
                <a:srgbClr val="000000"/>
              </a:solidFill>
            </a:endParaRPr>
          </a:p>
        </p:txBody>
      </p:sp>
      <p:sp>
        <p:nvSpPr>
          <p:cNvPr id="1048597" name="CuadroTexto 1048596"/>
          <p:cNvSpPr txBox="1"/>
          <p:nvPr/>
        </p:nvSpPr>
        <p:spPr>
          <a:xfrm>
            <a:off x="835325" y="1095912"/>
            <a:ext cx="7100318" cy="1031240"/>
          </a:xfrm>
          <a:prstGeom prst="rect">
            <a:avLst/>
          </a:prstGeom>
        </p:spPr>
        <p:txBody>
          <a:bodyPr wrap="square" rtlCol="0">
            <a:spAutoFit/>
          </a:bodyPr>
          <a:lstStyle/>
          <a:p>
            <a:r>
              <a:rPr lang="es-ES" sz="3300" b="1" dirty="0">
                <a:solidFill>
                  <a:srgbClr val="000000"/>
                </a:solidFill>
              </a:rPr>
              <a:t>Biósfera</a:t>
            </a:r>
            <a:r>
              <a:rPr lang="es-ES" sz="3100" dirty="0">
                <a:solidFill>
                  <a:srgbClr val="000000"/>
                </a:solidFill>
              </a:rPr>
              <a:t>: Capa de la Tierra que alberga la vida.</a:t>
            </a:r>
          </a:p>
        </p:txBody>
      </p:sp>
      <p:pic>
        <p:nvPicPr>
          <p:cNvPr id="2097156" name="Imagen 2097155"/>
          <p:cNvPicPr>
            <a:picLocks/>
          </p:cNvPicPr>
          <p:nvPr/>
        </p:nvPicPr>
        <p:blipFill>
          <a:blip r:embed="rId2"/>
          <a:stretch>
            <a:fillRect/>
          </a:stretch>
        </p:blipFill>
        <p:spPr>
          <a:xfrm>
            <a:off x="1713935" y="2669066"/>
            <a:ext cx="7430065" cy="4099948"/>
          </a:xfrm>
          <a:prstGeom prst="rect">
            <a:avLst/>
          </a:prstGeom>
        </p:spPr>
      </p:pic>
      <p:sp>
        <p:nvSpPr>
          <p:cNvPr id="5" name="CuadroTexto 4"/>
          <p:cNvSpPr txBox="1"/>
          <p:nvPr/>
        </p:nvSpPr>
        <p:spPr>
          <a:xfrm>
            <a:off x="203187" y="3097720"/>
            <a:ext cx="2274970" cy="707886"/>
          </a:xfrm>
          <a:prstGeom prst="rect">
            <a:avLst/>
          </a:prstGeom>
          <a:noFill/>
        </p:spPr>
        <p:txBody>
          <a:bodyPr wrap="square" rtlCol="0">
            <a:spAutoFit/>
          </a:bodyPr>
          <a:lstStyle/>
          <a:p>
            <a:r>
              <a:rPr lang="en-US" sz="2000" b="1" dirty="0" smtClean="0"/>
              <a:t>¿Qué observamos en </a:t>
            </a:r>
            <a:r>
              <a:rPr lang="es-VE" sz="2000" b="1" dirty="0"/>
              <a:t>é</a:t>
            </a:r>
            <a:r>
              <a:rPr lang="es-VE" sz="2000" b="1" dirty="0" smtClean="0"/>
              <a:t>sta</a:t>
            </a:r>
            <a:r>
              <a:rPr lang="en-US" sz="2000" b="1" dirty="0" smtClean="0"/>
              <a:t> </a:t>
            </a:r>
            <a:r>
              <a:rPr lang="es-VE" sz="2000" b="1" dirty="0" smtClean="0"/>
              <a:t>imagen?</a:t>
            </a:r>
            <a:endParaRPr lang="es-VE" sz="2000" b="1" dirty="0"/>
          </a:p>
        </p:txBody>
      </p:sp>
      <p:sp>
        <p:nvSpPr>
          <p:cNvPr id="6" name="Flecha derecha 5"/>
          <p:cNvSpPr/>
          <p:nvPr/>
        </p:nvSpPr>
        <p:spPr>
          <a:xfrm>
            <a:off x="1432828" y="3681223"/>
            <a:ext cx="1298713" cy="248766"/>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uadroTexto 1"/>
          <p:cNvSpPr txBox="1"/>
          <p:nvPr/>
        </p:nvSpPr>
        <p:spPr>
          <a:xfrm>
            <a:off x="6292019" y="3031944"/>
            <a:ext cx="731634" cy="369332"/>
          </a:xfrm>
          <a:prstGeom prst="rect">
            <a:avLst/>
          </a:prstGeom>
          <a:noFill/>
        </p:spPr>
        <p:txBody>
          <a:bodyPr wrap="square" rtlCol="0">
            <a:spAutoFit/>
          </a:bodyPr>
          <a:lstStyle/>
          <a:p>
            <a:r>
              <a:rPr lang="en-US" b="1" dirty="0" smtClean="0"/>
              <a:t>Aire</a:t>
            </a:r>
            <a:endParaRPr lang="en-US" b="1" dirty="0"/>
          </a:p>
        </p:txBody>
      </p:sp>
      <p:sp>
        <p:nvSpPr>
          <p:cNvPr id="8" name="CuadroTexto 7"/>
          <p:cNvSpPr txBox="1"/>
          <p:nvPr/>
        </p:nvSpPr>
        <p:spPr>
          <a:xfrm>
            <a:off x="6681299" y="4956491"/>
            <a:ext cx="819432" cy="369332"/>
          </a:xfrm>
          <a:prstGeom prst="rect">
            <a:avLst/>
          </a:prstGeom>
          <a:noFill/>
        </p:spPr>
        <p:txBody>
          <a:bodyPr wrap="square" rtlCol="0">
            <a:spAutoFit/>
          </a:bodyPr>
          <a:lstStyle/>
          <a:p>
            <a:r>
              <a:rPr lang="en-US" b="1" dirty="0" smtClean="0"/>
              <a:t>Agua</a:t>
            </a:r>
            <a:endParaRPr lang="en-US" b="1" dirty="0"/>
          </a:p>
        </p:txBody>
      </p:sp>
      <p:sp>
        <p:nvSpPr>
          <p:cNvPr id="9" name="CuadroTexto 8"/>
          <p:cNvSpPr txBox="1"/>
          <p:nvPr/>
        </p:nvSpPr>
        <p:spPr>
          <a:xfrm>
            <a:off x="3473161" y="5141157"/>
            <a:ext cx="1448911" cy="369332"/>
          </a:xfrm>
          <a:prstGeom prst="rect">
            <a:avLst/>
          </a:prstGeom>
          <a:noFill/>
        </p:spPr>
        <p:txBody>
          <a:bodyPr wrap="square" rtlCol="0">
            <a:spAutoFit/>
          </a:bodyPr>
          <a:lstStyle/>
          <a:p>
            <a:r>
              <a:rPr lang="en-US" b="1" dirty="0" smtClean="0"/>
              <a:t>Tierra</a:t>
            </a:r>
            <a:endParaRPr lang="en-US" b="1" dirty="0"/>
          </a:p>
        </p:txBody>
      </p:sp>
      <p:sp>
        <p:nvSpPr>
          <p:cNvPr id="10" name="CuadroTexto 9"/>
          <p:cNvSpPr txBox="1"/>
          <p:nvPr/>
        </p:nvSpPr>
        <p:spPr>
          <a:xfrm>
            <a:off x="4488859" y="3477481"/>
            <a:ext cx="1448911" cy="369332"/>
          </a:xfrm>
          <a:prstGeom prst="rect">
            <a:avLst/>
          </a:prstGeom>
          <a:noFill/>
        </p:spPr>
        <p:txBody>
          <a:bodyPr wrap="square" rtlCol="0">
            <a:spAutoFit/>
          </a:bodyPr>
          <a:lstStyle/>
          <a:p>
            <a:r>
              <a:rPr lang="en-US" b="1" dirty="0" smtClean="0">
                <a:solidFill>
                  <a:srgbClr val="FF0000"/>
                </a:solidFill>
              </a:rPr>
              <a:t>Ser vivo</a:t>
            </a:r>
            <a:endParaRPr lang="en-US" b="1" dirty="0">
              <a:solidFill>
                <a:srgbClr val="FF0000"/>
              </a:solidFill>
            </a:endParaRPr>
          </a:p>
        </p:txBody>
      </p:sp>
      <p:sp>
        <p:nvSpPr>
          <p:cNvPr id="3" name="CuadroTexto 2"/>
          <p:cNvSpPr txBox="1"/>
          <p:nvPr/>
        </p:nvSpPr>
        <p:spPr>
          <a:xfrm>
            <a:off x="4385484" y="4599243"/>
            <a:ext cx="1328845" cy="369332"/>
          </a:xfrm>
          <a:prstGeom prst="rect">
            <a:avLst/>
          </a:prstGeom>
          <a:noFill/>
        </p:spPr>
        <p:txBody>
          <a:bodyPr wrap="square" rtlCol="0">
            <a:spAutoFit/>
          </a:bodyPr>
          <a:lstStyle/>
          <a:p>
            <a:r>
              <a:rPr lang="en-US" b="1" dirty="0" smtClean="0"/>
              <a:t>Vegetación</a:t>
            </a:r>
            <a:endParaRPr 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048597"/>
                                        </p:tgtEl>
                                        <p:attrNameLst>
                                          <p:attrName>style.visibility</p:attrName>
                                        </p:attrNameLst>
                                      </p:cBhvr>
                                      <p:to>
                                        <p:strVal val="visible"/>
                                      </p:to>
                                    </p:set>
                                    <p:animEffect transition="in" filter="fade">
                                      <p:cBhvr>
                                        <p:cTn id="27" dur="1000"/>
                                        <p:tgtEl>
                                          <p:spTgt spid="1048597"/>
                                        </p:tgtEl>
                                      </p:cBhvr>
                                    </p:animEffect>
                                    <p:anim calcmode="lin" valueType="num">
                                      <p:cBhvr>
                                        <p:cTn id="28" dur="1000" fill="hold"/>
                                        <p:tgtEl>
                                          <p:spTgt spid="1048597"/>
                                        </p:tgtEl>
                                        <p:attrNameLst>
                                          <p:attrName>ppt_x</p:attrName>
                                        </p:attrNameLst>
                                      </p:cBhvr>
                                      <p:tavLst>
                                        <p:tav tm="0">
                                          <p:val>
                                            <p:strVal val="#ppt_x"/>
                                          </p:val>
                                        </p:tav>
                                        <p:tav tm="100000">
                                          <p:val>
                                            <p:strVal val="#ppt_x"/>
                                          </p:val>
                                        </p:tav>
                                      </p:tavLst>
                                    </p:anim>
                                    <p:anim calcmode="lin" valueType="num">
                                      <p:cBhvr>
                                        <p:cTn id="29" dur="1000" fill="hold"/>
                                        <p:tgtEl>
                                          <p:spTgt spid="104859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597" grpId="0"/>
      <p:bldP spid="2" grpId="0"/>
      <p:bldP spid="8" grpId="0"/>
      <p:bldP spid="9" grpId="0"/>
      <p:bldP spid="10"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8" name="CuadroTexto 1048597"/>
          <p:cNvSpPr txBox="1"/>
          <p:nvPr/>
        </p:nvSpPr>
        <p:spPr>
          <a:xfrm>
            <a:off x="2292018" y="0"/>
            <a:ext cx="4000000" cy="553998"/>
          </a:xfrm>
          <a:prstGeom prst="rect">
            <a:avLst/>
          </a:prstGeom>
        </p:spPr>
        <p:txBody>
          <a:bodyPr wrap="square" rtlCol="0">
            <a:spAutoFit/>
          </a:bodyPr>
          <a:lstStyle/>
          <a:p>
            <a:r>
              <a:rPr lang="en-US" sz="3000" b="1" dirty="0">
                <a:solidFill>
                  <a:srgbClr val="000000"/>
                </a:solidFill>
              </a:rPr>
              <a:t>Definiciones Básicas:</a:t>
            </a:r>
            <a:endParaRPr lang="es-ES" sz="3000" b="1" dirty="0">
              <a:solidFill>
                <a:srgbClr val="000000"/>
              </a:solidFill>
            </a:endParaRPr>
          </a:p>
        </p:txBody>
      </p:sp>
      <p:sp>
        <p:nvSpPr>
          <p:cNvPr id="1048599" name="CuadroTexto 1048598"/>
          <p:cNvSpPr txBox="1"/>
          <p:nvPr/>
        </p:nvSpPr>
        <p:spPr>
          <a:xfrm>
            <a:off x="960140" y="870625"/>
            <a:ext cx="7722035" cy="1539240"/>
          </a:xfrm>
          <a:prstGeom prst="rect">
            <a:avLst/>
          </a:prstGeom>
        </p:spPr>
        <p:txBody>
          <a:bodyPr wrap="square" rtlCol="0">
            <a:spAutoFit/>
          </a:bodyPr>
          <a:lstStyle/>
          <a:p>
            <a:r>
              <a:rPr lang="es-ES" sz="3300" b="1" dirty="0">
                <a:solidFill>
                  <a:srgbClr val="000000"/>
                </a:solidFill>
              </a:rPr>
              <a:t>Biodiversidad</a:t>
            </a:r>
            <a:r>
              <a:rPr lang="es-ES" sz="3200" dirty="0">
                <a:solidFill>
                  <a:srgbClr val="000000"/>
                </a:solidFill>
              </a:rPr>
              <a:t>: Diversidad de seres vivos, tanto a nivel de especies, como de genes y ecosistemas.</a:t>
            </a:r>
          </a:p>
        </p:txBody>
      </p:sp>
      <p:pic>
        <p:nvPicPr>
          <p:cNvPr id="2097157" name="Imagen 2097156"/>
          <p:cNvPicPr>
            <a:picLocks/>
          </p:cNvPicPr>
          <p:nvPr/>
        </p:nvPicPr>
        <p:blipFill>
          <a:blip r:embed="rId2"/>
          <a:stretch>
            <a:fillRect/>
          </a:stretch>
        </p:blipFill>
        <p:spPr>
          <a:xfrm>
            <a:off x="269084" y="2769950"/>
            <a:ext cx="3740721" cy="2749442"/>
          </a:xfrm>
          <a:prstGeom prst="rect">
            <a:avLst/>
          </a:prstGeom>
        </p:spPr>
      </p:pic>
      <p:pic>
        <p:nvPicPr>
          <p:cNvPr id="2097158" name="Imagen 2097157"/>
          <p:cNvPicPr>
            <a:picLocks/>
          </p:cNvPicPr>
          <p:nvPr/>
        </p:nvPicPr>
        <p:blipFill>
          <a:blip r:embed="rId3"/>
          <a:stretch>
            <a:fillRect/>
          </a:stretch>
        </p:blipFill>
        <p:spPr>
          <a:xfrm>
            <a:off x="4716304" y="2769950"/>
            <a:ext cx="3965870" cy="3548710"/>
          </a:xfrm>
          <a:prstGeom prst="rect">
            <a:avLst/>
          </a:prstGeom>
        </p:spPr>
      </p:pic>
      <p:sp>
        <p:nvSpPr>
          <p:cNvPr id="6" name="CuadroTexto 5"/>
          <p:cNvSpPr txBox="1"/>
          <p:nvPr/>
        </p:nvSpPr>
        <p:spPr>
          <a:xfrm>
            <a:off x="480167" y="6056243"/>
            <a:ext cx="3021496" cy="707886"/>
          </a:xfrm>
          <a:prstGeom prst="rect">
            <a:avLst/>
          </a:prstGeom>
          <a:noFill/>
        </p:spPr>
        <p:txBody>
          <a:bodyPr wrap="square" rtlCol="0">
            <a:spAutoFit/>
          </a:bodyPr>
          <a:lstStyle/>
          <a:p>
            <a:r>
              <a:rPr lang="en-US" sz="2000" b="1" dirty="0" smtClean="0"/>
              <a:t>¿Qué observamos en </a:t>
            </a:r>
            <a:r>
              <a:rPr lang="es-VE" sz="2000" b="1" dirty="0"/>
              <a:t>é</a:t>
            </a:r>
            <a:r>
              <a:rPr lang="es-VE" sz="2000" b="1" dirty="0" smtClean="0"/>
              <a:t>sta</a:t>
            </a:r>
            <a:r>
              <a:rPr lang="en-US" sz="2000" b="1" dirty="0" smtClean="0"/>
              <a:t> </a:t>
            </a:r>
            <a:r>
              <a:rPr lang="es-VE" sz="2000" b="1" dirty="0" smtClean="0"/>
              <a:t>imagen?</a:t>
            </a:r>
            <a:endParaRPr lang="es-VE" sz="2000" b="1" dirty="0"/>
          </a:p>
        </p:txBody>
      </p:sp>
      <p:sp>
        <p:nvSpPr>
          <p:cNvPr id="7" name="Flecha derecha 6"/>
          <p:cNvSpPr/>
          <p:nvPr/>
        </p:nvSpPr>
        <p:spPr>
          <a:xfrm>
            <a:off x="3417591" y="6161420"/>
            <a:ext cx="1298713" cy="248766"/>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echa derecha 7"/>
          <p:cNvSpPr/>
          <p:nvPr/>
        </p:nvSpPr>
        <p:spPr>
          <a:xfrm rot="16200000">
            <a:off x="-13205" y="5834885"/>
            <a:ext cx="813345" cy="248767"/>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9715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48599"/>
                                        </p:tgtEl>
                                        <p:attrNameLst>
                                          <p:attrName>style.visibility</p:attrName>
                                        </p:attrNameLst>
                                      </p:cBhvr>
                                      <p:to>
                                        <p:strVal val="visible"/>
                                      </p:to>
                                    </p:set>
                                    <p:anim calcmode="lin" valueType="num">
                                      <p:cBhvr additive="base">
                                        <p:cTn id="13" dur="500" fill="hold"/>
                                        <p:tgtEl>
                                          <p:spTgt spid="1048599"/>
                                        </p:tgtEl>
                                        <p:attrNameLst>
                                          <p:attrName>ppt_x</p:attrName>
                                        </p:attrNameLst>
                                      </p:cBhvr>
                                      <p:tavLst>
                                        <p:tav tm="0">
                                          <p:val>
                                            <p:strVal val="#ppt_x"/>
                                          </p:val>
                                        </p:tav>
                                        <p:tav tm="100000">
                                          <p:val>
                                            <p:strVal val="#ppt_x"/>
                                          </p:val>
                                        </p:tav>
                                      </p:tavLst>
                                    </p:anim>
                                    <p:anim calcmode="lin" valueType="num">
                                      <p:cBhvr additive="base">
                                        <p:cTn id="14" dur="500" fill="hold"/>
                                        <p:tgtEl>
                                          <p:spTgt spid="10485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599" grpId="0"/>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374073" y="221673"/>
            <a:ext cx="4724400" cy="369332"/>
          </a:xfrm>
          <a:prstGeom prst="rect">
            <a:avLst/>
          </a:prstGeom>
          <a:noFill/>
        </p:spPr>
        <p:txBody>
          <a:bodyPr wrap="square" rtlCol="0">
            <a:spAutoFit/>
          </a:bodyPr>
          <a:lstStyle/>
          <a:p>
            <a:r>
              <a:rPr lang="en-US" b="1" dirty="0" smtClean="0"/>
              <a:t>BIOCENOSIS</a:t>
            </a:r>
            <a:endParaRPr lang="en-US" b="1" dirty="0"/>
          </a:p>
        </p:txBody>
      </p:sp>
      <p:sp>
        <p:nvSpPr>
          <p:cNvPr id="3" name="CuadroTexto 2"/>
          <p:cNvSpPr txBox="1"/>
          <p:nvPr/>
        </p:nvSpPr>
        <p:spPr>
          <a:xfrm>
            <a:off x="360218" y="718480"/>
            <a:ext cx="7994072" cy="830997"/>
          </a:xfrm>
          <a:prstGeom prst="rect">
            <a:avLst/>
          </a:prstGeom>
          <a:noFill/>
        </p:spPr>
        <p:txBody>
          <a:bodyPr wrap="square" rtlCol="0">
            <a:spAutoFit/>
          </a:bodyPr>
          <a:lstStyle/>
          <a:p>
            <a:r>
              <a:rPr lang="en-US" sz="2400" dirty="0" smtClean="0"/>
              <a:t>“</a:t>
            </a:r>
            <a:r>
              <a:rPr lang="en-US" sz="2400" dirty="0" err="1" smtClean="0"/>
              <a:t>Conjunto</a:t>
            </a:r>
            <a:r>
              <a:rPr lang="en-US" sz="2400" dirty="0" smtClean="0"/>
              <a:t> de </a:t>
            </a:r>
            <a:r>
              <a:rPr lang="en-US" sz="2400" dirty="0" err="1" smtClean="0"/>
              <a:t>seres</a:t>
            </a:r>
            <a:r>
              <a:rPr lang="en-US" sz="2400" dirty="0" smtClean="0"/>
              <a:t> </a:t>
            </a:r>
            <a:r>
              <a:rPr lang="en-US" sz="2400" dirty="0" err="1" smtClean="0"/>
              <a:t>vivos</a:t>
            </a:r>
            <a:r>
              <a:rPr lang="en-US" sz="2400" dirty="0" smtClean="0"/>
              <a:t> que </a:t>
            </a:r>
            <a:r>
              <a:rPr lang="en-US" sz="2400" dirty="0" err="1" smtClean="0"/>
              <a:t>habitan</a:t>
            </a:r>
            <a:r>
              <a:rPr lang="en-US" sz="2400" dirty="0" smtClean="0"/>
              <a:t> en un </a:t>
            </a:r>
            <a:r>
              <a:rPr lang="en-US" sz="2400" dirty="0" err="1" smtClean="0"/>
              <a:t>determinado</a:t>
            </a:r>
            <a:r>
              <a:rPr lang="en-US" sz="2400" dirty="0" smtClean="0"/>
              <a:t> </a:t>
            </a:r>
            <a:r>
              <a:rPr lang="en-US" sz="2400" dirty="0" err="1" smtClean="0"/>
              <a:t>lugar</a:t>
            </a:r>
            <a:r>
              <a:rPr lang="en-US" sz="2400" dirty="0" smtClean="0"/>
              <a:t>. </a:t>
            </a:r>
            <a:r>
              <a:rPr lang="en-US" sz="2400" dirty="0" err="1" smtClean="0"/>
              <a:t>Ejemplos</a:t>
            </a:r>
            <a:r>
              <a:rPr lang="en-US" sz="2400" dirty="0" smtClean="0"/>
              <a:t>: </a:t>
            </a:r>
            <a:r>
              <a:rPr lang="en-US" sz="2400" dirty="0" err="1" smtClean="0"/>
              <a:t>peces</a:t>
            </a:r>
            <a:r>
              <a:rPr lang="en-US" sz="2400" dirty="0" smtClean="0"/>
              <a:t>, </a:t>
            </a:r>
            <a:r>
              <a:rPr lang="en-US" sz="2400" dirty="0" err="1" smtClean="0"/>
              <a:t>aves</a:t>
            </a:r>
            <a:r>
              <a:rPr lang="en-US" sz="2400" dirty="0" smtClean="0"/>
              <a:t>, </a:t>
            </a:r>
            <a:r>
              <a:rPr lang="en-US" sz="2400" dirty="0" err="1" smtClean="0"/>
              <a:t>plantas</a:t>
            </a:r>
            <a:r>
              <a:rPr lang="en-US" sz="2400" dirty="0" smtClean="0"/>
              <a:t>, </a:t>
            </a:r>
            <a:r>
              <a:rPr lang="en-US" sz="2400" dirty="0" err="1" smtClean="0"/>
              <a:t>corales</a:t>
            </a:r>
            <a:r>
              <a:rPr lang="en-US" sz="2400" dirty="0" smtClean="0"/>
              <a:t>, bacteria, … </a:t>
            </a:r>
            <a:r>
              <a:rPr lang="en-US" sz="2400" dirty="0" err="1" smtClean="0"/>
              <a:t>etc</a:t>
            </a:r>
            <a:r>
              <a:rPr lang="en-US" sz="2400" dirty="0" smtClean="0"/>
              <a:t>)”(1)</a:t>
            </a:r>
            <a:endParaRPr lang="en-US" sz="2400" dirty="0"/>
          </a:p>
        </p:txBody>
      </p:sp>
      <p:sp>
        <p:nvSpPr>
          <p:cNvPr id="4" name="CuadroTexto 3"/>
          <p:cNvSpPr txBox="1"/>
          <p:nvPr/>
        </p:nvSpPr>
        <p:spPr>
          <a:xfrm>
            <a:off x="374073" y="4170218"/>
            <a:ext cx="4724400" cy="369332"/>
          </a:xfrm>
          <a:prstGeom prst="rect">
            <a:avLst/>
          </a:prstGeom>
          <a:noFill/>
        </p:spPr>
        <p:txBody>
          <a:bodyPr wrap="square" rtlCol="0">
            <a:spAutoFit/>
          </a:bodyPr>
          <a:lstStyle/>
          <a:p>
            <a:r>
              <a:rPr lang="en-US" b="1" dirty="0" smtClean="0"/>
              <a:t>BIOTIPO</a:t>
            </a:r>
            <a:endParaRPr lang="en-US" b="1" dirty="0"/>
          </a:p>
        </p:txBody>
      </p:sp>
      <p:sp>
        <p:nvSpPr>
          <p:cNvPr id="5" name="CuadroTexto 4"/>
          <p:cNvSpPr txBox="1"/>
          <p:nvPr/>
        </p:nvSpPr>
        <p:spPr>
          <a:xfrm>
            <a:off x="374073" y="4779817"/>
            <a:ext cx="7994072" cy="1200329"/>
          </a:xfrm>
          <a:prstGeom prst="rect">
            <a:avLst/>
          </a:prstGeom>
          <a:noFill/>
        </p:spPr>
        <p:txBody>
          <a:bodyPr wrap="square" rtlCol="0">
            <a:spAutoFit/>
          </a:bodyPr>
          <a:lstStyle/>
          <a:p>
            <a:r>
              <a:rPr lang="en-US" sz="2400" dirty="0" smtClean="0"/>
              <a:t>“</a:t>
            </a:r>
            <a:r>
              <a:rPr lang="en-US" sz="2400" dirty="0" err="1" smtClean="0"/>
              <a:t>Es</a:t>
            </a:r>
            <a:r>
              <a:rPr lang="en-US" sz="2400" dirty="0" smtClean="0"/>
              <a:t> el </a:t>
            </a:r>
            <a:r>
              <a:rPr lang="en-US" sz="2400" dirty="0" err="1" smtClean="0"/>
              <a:t>espacio</a:t>
            </a:r>
            <a:r>
              <a:rPr lang="en-US" sz="2400" dirty="0" smtClean="0"/>
              <a:t> </a:t>
            </a:r>
            <a:r>
              <a:rPr lang="en-US" sz="2400" dirty="0" err="1" smtClean="0"/>
              <a:t>físico</a:t>
            </a:r>
            <a:r>
              <a:rPr lang="en-US" sz="2400" dirty="0" smtClean="0"/>
              <a:t>, natural de un </a:t>
            </a:r>
            <a:r>
              <a:rPr lang="en-US" sz="2400" dirty="0" err="1" smtClean="0"/>
              <a:t>determinado</a:t>
            </a:r>
            <a:r>
              <a:rPr lang="en-US" sz="2400" dirty="0" smtClean="0"/>
              <a:t> </a:t>
            </a:r>
            <a:r>
              <a:rPr lang="en-US" sz="2400" dirty="0" err="1" smtClean="0"/>
              <a:t>lugar</a:t>
            </a:r>
            <a:r>
              <a:rPr lang="en-US" sz="2400" dirty="0" smtClean="0"/>
              <a:t> </a:t>
            </a:r>
            <a:r>
              <a:rPr lang="en-US" sz="2400" dirty="0" err="1" smtClean="0"/>
              <a:t>donde</a:t>
            </a:r>
            <a:r>
              <a:rPr lang="en-US" sz="2400" dirty="0" smtClean="0"/>
              <a:t> se </a:t>
            </a:r>
            <a:r>
              <a:rPr lang="en-US" sz="2400" dirty="0" err="1" smtClean="0"/>
              <a:t>desarrolla</a:t>
            </a:r>
            <a:r>
              <a:rPr lang="en-US" sz="2400" dirty="0" smtClean="0"/>
              <a:t> la </a:t>
            </a:r>
            <a:r>
              <a:rPr lang="en-US" sz="2400" dirty="0" err="1" smtClean="0"/>
              <a:t>biocenosis</a:t>
            </a:r>
            <a:r>
              <a:rPr lang="en-US" sz="2400" dirty="0" smtClean="0"/>
              <a:t> (parte viva del </a:t>
            </a:r>
            <a:r>
              <a:rPr lang="en-US" sz="2400" dirty="0" err="1" smtClean="0"/>
              <a:t>escosistema</a:t>
            </a:r>
            <a:r>
              <a:rPr lang="en-US" sz="2400" dirty="0" smtClean="0"/>
              <a:t>)”(1)</a:t>
            </a:r>
          </a:p>
          <a:p>
            <a:r>
              <a:rPr lang="en-US" sz="2400" dirty="0" err="1" smtClean="0"/>
              <a:t>Ejemplos</a:t>
            </a:r>
            <a:r>
              <a:rPr lang="en-US" sz="2400" dirty="0" smtClean="0"/>
              <a:t>: el </a:t>
            </a:r>
            <a:r>
              <a:rPr lang="en-US" sz="2400" dirty="0" err="1" smtClean="0"/>
              <a:t>agua</a:t>
            </a:r>
            <a:r>
              <a:rPr lang="en-US" sz="2400" dirty="0" smtClean="0"/>
              <a:t>, la tierra, el </a:t>
            </a:r>
            <a:r>
              <a:rPr lang="en-US" sz="2400" dirty="0" err="1" smtClean="0"/>
              <a:t>aire</a:t>
            </a:r>
            <a:r>
              <a:rPr lang="en-US" sz="2400" dirty="0" smtClean="0"/>
              <a:t>, las </a:t>
            </a:r>
            <a:r>
              <a:rPr lang="en-US" sz="2400" dirty="0" err="1" smtClean="0"/>
              <a:t>piedras</a:t>
            </a:r>
            <a:r>
              <a:rPr lang="en-US" sz="2400" dirty="0" smtClean="0"/>
              <a:t>…, </a:t>
            </a:r>
            <a:r>
              <a:rPr lang="en-US" sz="2400" dirty="0" err="1" smtClean="0"/>
              <a:t>etc</a:t>
            </a:r>
            <a:endParaRPr lang="en-US" sz="2400" dirty="0"/>
          </a:p>
        </p:txBody>
      </p:sp>
      <p:sp>
        <p:nvSpPr>
          <p:cNvPr id="6" name="CuadroTexto 5"/>
          <p:cNvSpPr txBox="1"/>
          <p:nvPr/>
        </p:nvSpPr>
        <p:spPr>
          <a:xfrm>
            <a:off x="0" y="6220413"/>
            <a:ext cx="8714509" cy="369332"/>
          </a:xfrm>
          <a:prstGeom prst="rect">
            <a:avLst/>
          </a:prstGeom>
          <a:noFill/>
        </p:spPr>
        <p:txBody>
          <a:bodyPr wrap="square" rtlCol="0">
            <a:spAutoFit/>
          </a:bodyPr>
          <a:lstStyle/>
          <a:p>
            <a:r>
              <a:rPr lang="en-US" dirty="0" smtClean="0"/>
              <a:t>1. www.um.es&gt;docs-cmsweb</a:t>
            </a:r>
            <a:endParaRPr lang="en-US" dirty="0"/>
          </a:p>
        </p:txBody>
      </p:sp>
      <p:cxnSp>
        <p:nvCxnSpPr>
          <p:cNvPr id="8" name="Conector angular 7"/>
          <p:cNvCxnSpPr/>
          <p:nvPr/>
        </p:nvCxnSpPr>
        <p:spPr>
          <a:xfrm rot="16200000" flipH="1">
            <a:off x="2929121" y="2097847"/>
            <a:ext cx="3230340" cy="2133600"/>
          </a:xfrm>
          <a:prstGeom prst="bentConnector3">
            <a:avLst/>
          </a:prstGeom>
          <a:ln w="76200">
            <a:solidFill>
              <a:srgbClr val="92D050"/>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34496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0" name="CuadroTexto 1048599"/>
          <p:cNvSpPr txBox="1"/>
          <p:nvPr/>
        </p:nvSpPr>
        <p:spPr>
          <a:xfrm>
            <a:off x="2292018" y="0"/>
            <a:ext cx="4000000" cy="510540"/>
          </a:xfrm>
          <a:prstGeom prst="rect">
            <a:avLst/>
          </a:prstGeom>
        </p:spPr>
        <p:txBody>
          <a:bodyPr wrap="square" rtlCol="0">
            <a:spAutoFit/>
          </a:bodyPr>
          <a:lstStyle/>
          <a:p>
            <a:r>
              <a:rPr lang="en-US" sz="3000" b="1">
                <a:solidFill>
                  <a:srgbClr val="000000"/>
                </a:solidFill>
              </a:rPr>
              <a:t>Definiciones Básicas:</a:t>
            </a:r>
            <a:endParaRPr lang="es-ES" sz="3000" b="1">
              <a:solidFill>
                <a:srgbClr val="000000"/>
              </a:solidFill>
            </a:endParaRPr>
          </a:p>
        </p:txBody>
      </p:sp>
      <p:sp>
        <p:nvSpPr>
          <p:cNvPr id="1048601" name="CuadroTexto 1048600"/>
          <p:cNvSpPr txBox="1"/>
          <p:nvPr/>
        </p:nvSpPr>
        <p:spPr>
          <a:xfrm>
            <a:off x="697512" y="938835"/>
            <a:ext cx="7748977" cy="1564640"/>
          </a:xfrm>
          <a:prstGeom prst="rect">
            <a:avLst/>
          </a:prstGeom>
        </p:spPr>
        <p:txBody>
          <a:bodyPr wrap="square" rtlCol="0">
            <a:spAutoFit/>
          </a:bodyPr>
          <a:lstStyle/>
          <a:p>
            <a:r>
              <a:rPr lang="es-ES" sz="3400" b="1" dirty="0">
                <a:solidFill>
                  <a:srgbClr val="000000"/>
                </a:solidFill>
              </a:rPr>
              <a:t>Ecosistemas naturales</a:t>
            </a:r>
            <a:r>
              <a:rPr lang="es-ES" sz="3200" dirty="0">
                <a:solidFill>
                  <a:srgbClr val="000000"/>
                </a:solidFill>
              </a:rPr>
              <a:t>: Ecosistemas que no han sido alterados por la actividad humana.</a:t>
            </a:r>
          </a:p>
        </p:txBody>
      </p:sp>
      <p:pic>
        <p:nvPicPr>
          <p:cNvPr id="2097159" name="Imagen 2097158"/>
          <p:cNvPicPr>
            <a:picLocks/>
          </p:cNvPicPr>
          <p:nvPr/>
        </p:nvPicPr>
        <p:blipFill>
          <a:blip r:embed="rId2"/>
          <a:stretch>
            <a:fillRect/>
          </a:stretch>
        </p:blipFill>
        <p:spPr>
          <a:xfrm>
            <a:off x="697512" y="2503475"/>
            <a:ext cx="7705277" cy="3078775"/>
          </a:xfrm>
          <a:prstGeom prst="rect">
            <a:avLst/>
          </a:prstGeom>
        </p:spPr>
      </p:pic>
      <p:sp>
        <p:nvSpPr>
          <p:cNvPr id="1048602" name="CuadroTexto 1048601"/>
          <p:cNvSpPr txBox="1"/>
          <p:nvPr/>
        </p:nvSpPr>
        <p:spPr>
          <a:xfrm>
            <a:off x="1107108" y="5582250"/>
            <a:ext cx="6886083" cy="510541"/>
          </a:xfrm>
          <a:prstGeom prst="rect">
            <a:avLst/>
          </a:prstGeom>
        </p:spPr>
        <p:txBody>
          <a:bodyPr wrap="square" rtlCol="0">
            <a:spAutoFit/>
          </a:bodyPr>
          <a:lstStyle/>
          <a:p>
            <a:r>
              <a:rPr lang="en-US" sz="2800" dirty="0" err="1">
                <a:solidFill>
                  <a:srgbClr val="000000"/>
                </a:solidFill>
              </a:rPr>
              <a:t>Imagen</a:t>
            </a:r>
            <a:r>
              <a:rPr lang="en-US" sz="2800" dirty="0">
                <a:solidFill>
                  <a:srgbClr val="000000"/>
                </a:solidFill>
              </a:rPr>
              <a:t> del Salto </a:t>
            </a:r>
            <a:r>
              <a:rPr lang="es-ES" altLang="en-US" sz="2800" dirty="0">
                <a:solidFill>
                  <a:srgbClr val="000000"/>
                </a:solidFill>
              </a:rPr>
              <a:t>Ángel </a:t>
            </a:r>
            <a:r>
              <a:rPr lang="en-US" altLang="en-US" sz="2800" dirty="0">
                <a:solidFill>
                  <a:srgbClr val="000000"/>
                </a:solidFill>
              </a:rPr>
              <a:t>(</a:t>
            </a:r>
            <a:r>
              <a:rPr lang="en-US" altLang="en-US" sz="2800" dirty="0" err="1">
                <a:solidFill>
                  <a:srgbClr val="000000"/>
                </a:solidFill>
              </a:rPr>
              <a:t>Kerepakupai</a:t>
            </a:r>
            <a:r>
              <a:rPr lang="en-US" altLang="en-US" sz="2800" dirty="0">
                <a:solidFill>
                  <a:srgbClr val="000000"/>
                </a:solidFill>
              </a:rPr>
              <a:t>)  </a:t>
            </a:r>
            <a:endParaRPr lang="es-ES" sz="2800" dirty="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48602"/>
                                        </p:tgtEl>
                                        <p:attrNameLst>
                                          <p:attrName>style.visibility</p:attrName>
                                        </p:attrNameLst>
                                      </p:cBhvr>
                                      <p:to>
                                        <p:strVal val="visible"/>
                                      </p:to>
                                    </p:set>
                                    <p:anim calcmode="lin" valueType="num">
                                      <p:cBhvr additive="base">
                                        <p:cTn id="7" dur="500" fill="hold"/>
                                        <p:tgtEl>
                                          <p:spTgt spid="1048602"/>
                                        </p:tgtEl>
                                        <p:attrNameLst>
                                          <p:attrName>ppt_x</p:attrName>
                                        </p:attrNameLst>
                                      </p:cBhvr>
                                      <p:tavLst>
                                        <p:tav tm="0">
                                          <p:val>
                                            <p:strVal val="#ppt_x"/>
                                          </p:val>
                                        </p:tav>
                                        <p:tav tm="100000">
                                          <p:val>
                                            <p:strVal val="#ppt_x"/>
                                          </p:val>
                                        </p:tav>
                                      </p:tavLst>
                                    </p:anim>
                                    <p:anim calcmode="lin" valueType="num">
                                      <p:cBhvr additive="base">
                                        <p:cTn id="8" dur="500" fill="hold"/>
                                        <p:tgtEl>
                                          <p:spTgt spid="104860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48601"/>
                                        </p:tgtEl>
                                        <p:attrNameLst>
                                          <p:attrName>style.visibility</p:attrName>
                                        </p:attrNameLst>
                                      </p:cBhvr>
                                      <p:to>
                                        <p:strVal val="visible"/>
                                      </p:to>
                                    </p:set>
                                    <p:anim calcmode="lin" valueType="num">
                                      <p:cBhvr additive="base">
                                        <p:cTn id="13" dur="500" fill="hold"/>
                                        <p:tgtEl>
                                          <p:spTgt spid="1048601"/>
                                        </p:tgtEl>
                                        <p:attrNameLst>
                                          <p:attrName>ppt_x</p:attrName>
                                        </p:attrNameLst>
                                      </p:cBhvr>
                                      <p:tavLst>
                                        <p:tav tm="0">
                                          <p:val>
                                            <p:strVal val="#ppt_x"/>
                                          </p:val>
                                        </p:tav>
                                        <p:tav tm="100000">
                                          <p:val>
                                            <p:strVal val="#ppt_x"/>
                                          </p:val>
                                        </p:tav>
                                      </p:tavLst>
                                    </p:anim>
                                    <p:anim calcmode="lin" valueType="num">
                                      <p:cBhvr additive="base">
                                        <p:cTn id="14" dur="500" fill="hold"/>
                                        <p:tgtEl>
                                          <p:spTgt spid="104860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1" grpId="0"/>
      <p:bldP spid="104860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3" name="CuadroTexto 1048602"/>
          <p:cNvSpPr txBox="1"/>
          <p:nvPr/>
        </p:nvSpPr>
        <p:spPr>
          <a:xfrm>
            <a:off x="2292018" y="0"/>
            <a:ext cx="4000000" cy="510540"/>
          </a:xfrm>
          <a:prstGeom prst="rect">
            <a:avLst/>
          </a:prstGeom>
        </p:spPr>
        <p:txBody>
          <a:bodyPr wrap="square" rtlCol="0">
            <a:spAutoFit/>
          </a:bodyPr>
          <a:lstStyle/>
          <a:p>
            <a:r>
              <a:rPr lang="en-US" sz="3000" b="1">
                <a:solidFill>
                  <a:srgbClr val="000000"/>
                </a:solidFill>
              </a:rPr>
              <a:t>Definiciones Básicas:</a:t>
            </a:r>
            <a:endParaRPr lang="es-ES" sz="3000" b="1">
              <a:solidFill>
                <a:srgbClr val="000000"/>
              </a:solidFill>
            </a:endParaRPr>
          </a:p>
        </p:txBody>
      </p:sp>
      <p:sp>
        <p:nvSpPr>
          <p:cNvPr id="1048604" name="CuadroTexto 1048603"/>
          <p:cNvSpPr txBox="1"/>
          <p:nvPr/>
        </p:nvSpPr>
        <p:spPr>
          <a:xfrm>
            <a:off x="960600" y="515968"/>
            <a:ext cx="6662836" cy="1539240"/>
          </a:xfrm>
          <a:prstGeom prst="rect">
            <a:avLst/>
          </a:prstGeom>
        </p:spPr>
        <p:txBody>
          <a:bodyPr wrap="square" rtlCol="0">
            <a:spAutoFit/>
          </a:bodyPr>
          <a:lstStyle/>
          <a:p>
            <a:r>
              <a:rPr lang="es-ES" sz="3400" b="1" dirty="0">
                <a:solidFill>
                  <a:srgbClr val="000000"/>
                </a:solidFill>
              </a:rPr>
              <a:t>Ecosistemas modificados: </a:t>
            </a:r>
            <a:r>
              <a:rPr lang="es-ES" sz="3200" dirty="0">
                <a:solidFill>
                  <a:srgbClr val="000000"/>
                </a:solidFill>
              </a:rPr>
              <a:t>Ecosistemas que han sido alterados por la actividad humana</a:t>
            </a:r>
          </a:p>
        </p:txBody>
      </p:sp>
      <p:pic>
        <p:nvPicPr>
          <p:cNvPr id="2097160" name="Imagen 2097159"/>
          <p:cNvPicPr>
            <a:picLocks/>
          </p:cNvPicPr>
          <p:nvPr/>
        </p:nvPicPr>
        <p:blipFill>
          <a:blip r:embed="rId2"/>
          <a:stretch>
            <a:fillRect/>
          </a:stretch>
        </p:blipFill>
        <p:spPr>
          <a:xfrm>
            <a:off x="200479" y="2484733"/>
            <a:ext cx="4183077" cy="3223735"/>
          </a:xfrm>
          <a:prstGeom prst="rect">
            <a:avLst/>
          </a:prstGeom>
        </p:spPr>
      </p:pic>
      <p:pic>
        <p:nvPicPr>
          <p:cNvPr id="2097161" name="Imagen 2097160"/>
          <p:cNvPicPr>
            <a:picLocks/>
          </p:cNvPicPr>
          <p:nvPr/>
        </p:nvPicPr>
        <p:blipFill>
          <a:blip r:embed="rId3"/>
          <a:stretch>
            <a:fillRect/>
          </a:stretch>
        </p:blipFill>
        <p:spPr>
          <a:xfrm>
            <a:off x="4881304" y="2709331"/>
            <a:ext cx="3725455" cy="3151304"/>
          </a:xfrm>
          <a:prstGeom prst="rect">
            <a:avLst/>
          </a:prstGeom>
        </p:spPr>
      </p:pic>
      <p:sp>
        <p:nvSpPr>
          <p:cNvPr id="6" name="CuadroTexto 5"/>
          <p:cNvSpPr txBox="1"/>
          <p:nvPr/>
        </p:nvSpPr>
        <p:spPr>
          <a:xfrm>
            <a:off x="200479" y="6137993"/>
            <a:ext cx="3021496" cy="707886"/>
          </a:xfrm>
          <a:prstGeom prst="rect">
            <a:avLst/>
          </a:prstGeom>
          <a:noFill/>
        </p:spPr>
        <p:txBody>
          <a:bodyPr wrap="square" rtlCol="0">
            <a:spAutoFit/>
          </a:bodyPr>
          <a:lstStyle/>
          <a:p>
            <a:r>
              <a:rPr lang="en-US" sz="2000" b="1" dirty="0" smtClean="0"/>
              <a:t>¿Qué observamos en </a:t>
            </a:r>
            <a:r>
              <a:rPr lang="es-VE" sz="2000" b="1" dirty="0"/>
              <a:t>é</a:t>
            </a:r>
            <a:r>
              <a:rPr lang="es-VE" sz="2000" b="1" dirty="0" smtClean="0"/>
              <a:t>sta</a:t>
            </a:r>
            <a:r>
              <a:rPr lang="en-US" sz="2000" b="1" dirty="0" smtClean="0"/>
              <a:t> </a:t>
            </a:r>
            <a:r>
              <a:rPr lang="es-VE" sz="2000" b="1" dirty="0" smtClean="0"/>
              <a:t>imagen?</a:t>
            </a:r>
            <a:endParaRPr lang="es-VE" sz="2000" b="1" dirty="0"/>
          </a:p>
        </p:txBody>
      </p:sp>
      <p:sp>
        <p:nvSpPr>
          <p:cNvPr id="7" name="Flecha derecha 6"/>
          <p:cNvSpPr/>
          <p:nvPr/>
        </p:nvSpPr>
        <p:spPr>
          <a:xfrm rot="16200000">
            <a:off x="-262878" y="6053403"/>
            <a:ext cx="926714" cy="236844"/>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echa derecha 7"/>
          <p:cNvSpPr/>
          <p:nvPr/>
        </p:nvSpPr>
        <p:spPr>
          <a:xfrm rot="20255778">
            <a:off x="3211263" y="5957062"/>
            <a:ext cx="1655206" cy="324228"/>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9716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048604"/>
                                        </p:tgtEl>
                                        <p:attrNameLst>
                                          <p:attrName>style.visibility</p:attrName>
                                        </p:attrNameLst>
                                      </p:cBhvr>
                                      <p:to>
                                        <p:strVal val="visible"/>
                                      </p:to>
                                    </p:set>
                                    <p:animEffect transition="in" filter="fade">
                                      <p:cBhvr>
                                        <p:cTn id="13" dur="1000"/>
                                        <p:tgtEl>
                                          <p:spTgt spid="1048604"/>
                                        </p:tgtEl>
                                      </p:cBhvr>
                                    </p:animEffect>
                                    <p:anim calcmode="lin" valueType="num">
                                      <p:cBhvr>
                                        <p:cTn id="14" dur="1000" fill="hold"/>
                                        <p:tgtEl>
                                          <p:spTgt spid="1048604"/>
                                        </p:tgtEl>
                                        <p:attrNameLst>
                                          <p:attrName>ppt_x</p:attrName>
                                        </p:attrNameLst>
                                      </p:cBhvr>
                                      <p:tavLst>
                                        <p:tav tm="0">
                                          <p:val>
                                            <p:strVal val="#ppt_x"/>
                                          </p:val>
                                        </p:tav>
                                        <p:tav tm="100000">
                                          <p:val>
                                            <p:strVal val="#ppt_x"/>
                                          </p:val>
                                        </p:tav>
                                      </p:tavLst>
                                    </p:anim>
                                    <p:anim calcmode="lin" valueType="num">
                                      <p:cBhvr>
                                        <p:cTn id="15" dur="1000" fill="hold"/>
                                        <p:tgtEl>
                                          <p:spTgt spid="10486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4" grpId="0"/>
      <p:bldP spid="8"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665</TotalTime>
  <Words>961</Words>
  <Application>Microsoft Office PowerPoint</Application>
  <PresentationFormat>Presentación en pantalla (4:3)</PresentationFormat>
  <Paragraphs>167</Paragraphs>
  <Slides>27</Slides>
  <Notes>0</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27</vt:i4>
      </vt:variant>
    </vt:vector>
  </HeadingPairs>
  <TitlesOfParts>
    <vt:vector size="36" baseType="lpstr">
      <vt:lpstr>SimSun</vt:lpstr>
      <vt:lpstr>SimSun</vt:lpstr>
      <vt:lpstr>Arial</vt:lpstr>
      <vt:lpstr>Calibri</vt:lpstr>
      <vt:lpstr>Calibri Light</vt:lpstr>
      <vt:lpstr>Cambria Math</vt:lpstr>
      <vt:lpstr>google sans</vt:lpstr>
      <vt:lpstr>Times New Roman</vt:lpstr>
      <vt:lpstr>Office Theme</vt:lpstr>
      <vt:lpstr>Principios de Ecología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Principios de Ecología </dc:title>
  <dc:creator>21061119DG</dc:creator>
  <cp:lastModifiedBy>Arlenis Crespo</cp:lastModifiedBy>
  <cp:revision>35</cp:revision>
  <dcterms:created xsi:type="dcterms:W3CDTF">2015-05-13T03:30:45Z</dcterms:created>
  <dcterms:modified xsi:type="dcterms:W3CDTF">2024-11-07T23:06:10Z</dcterms:modified>
</cp:coreProperties>
</file>