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4" r:id="rId9"/>
    <p:sldId id="263" r:id="rId10"/>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9F70-52F5-4272-A5B6-75E9E50E118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5AC03591-CD96-4E05-A4BC-B9D14678C5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36CDB43A-0220-41A3-A80D-40D76DEAAA47}"/>
              </a:ext>
            </a:extLst>
          </p:cNvPr>
          <p:cNvSpPr>
            <a:spLocks noGrp="1"/>
          </p:cNvSpPr>
          <p:nvPr>
            <p:ph type="dt" sz="half" idx="10"/>
          </p:nvPr>
        </p:nvSpPr>
        <p:spPr/>
        <p:txBody>
          <a:bodyPr/>
          <a:lstStyle/>
          <a:p>
            <a:fld id="{D8400F63-738D-4700-A396-265F4EE2FB1A}" type="datetimeFigureOut">
              <a:rPr lang="es-VE" smtClean="0"/>
              <a:t>28/6/2025</a:t>
            </a:fld>
            <a:endParaRPr lang="es-VE"/>
          </a:p>
        </p:txBody>
      </p:sp>
      <p:sp>
        <p:nvSpPr>
          <p:cNvPr id="5" name="Marcador de pie de página 4">
            <a:extLst>
              <a:ext uri="{FF2B5EF4-FFF2-40B4-BE49-F238E27FC236}">
                <a16:creationId xmlns:a16="http://schemas.microsoft.com/office/drawing/2014/main" id="{E30F52AF-E2B6-4D54-B915-9F1CC20946B0}"/>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0FD89B89-4A30-47C7-AA39-05F54C6D9A2C}"/>
              </a:ext>
            </a:extLst>
          </p:cNvPr>
          <p:cNvSpPr>
            <a:spLocks noGrp="1"/>
          </p:cNvSpPr>
          <p:nvPr>
            <p:ph type="sldNum" sz="quarter" idx="12"/>
          </p:nvPr>
        </p:nvSpPr>
        <p:spPr/>
        <p:txBody>
          <a:bodyPr/>
          <a:lstStyle/>
          <a:p>
            <a:fld id="{638E1507-6F33-4706-803D-F2FB730D2B29}" type="slidenum">
              <a:rPr lang="es-VE" smtClean="0"/>
              <a:t>‹Nº›</a:t>
            </a:fld>
            <a:endParaRPr lang="es-VE"/>
          </a:p>
        </p:txBody>
      </p:sp>
    </p:spTree>
    <p:extLst>
      <p:ext uri="{BB962C8B-B14F-4D97-AF65-F5344CB8AC3E}">
        <p14:creationId xmlns:p14="http://schemas.microsoft.com/office/powerpoint/2010/main" val="79570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50A14-8A44-4D5B-90E7-33FB377B7021}"/>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8FC465B8-AB0D-478E-B37E-53730123532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0BFB3225-95A5-45C3-B046-E72D1E7647A0}"/>
              </a:ext>
            </a:extLst>
          </p:cNvPr>
          <p:cNvSpPr>
            <a:spLocks noGrp="1"/>
          </p:cNvSpPr>
          <p:nvPr>
            <p:ph type="dt" sz="half" idx="10"/>
          </p:nvPr>
        </p:nvSpPr>
        <p:spPr/>
        <p:txBody>
          <a:bodyPr/>
          <a:lstStyle/>
          <a:p>
            <a:fld id="{D8400F63-738D-4700-A396-265F4EE2FB1A}" type="datetimeFigureOut">
              <a:rPr lang="es-VE" smtClean="0"/>
              <a:t>28/6/2025</a:t>
            </a:fld>
            <a:endParaRPr lang="es-VE"/>
          </a:p>
        </p:txBody>
      </p:sp>
      <p:sp>
        <p:nvSpPr>
          <p:cNvPr id="5" name="Marcador de pie de página 4">
            <a:extLst>
              <a:ext uri="{FF2B5EF4-FFF2-40B4-BE49-F238E27FC236}">
                <a16:creationId xmlns:a16="http://schemas.microsoft.com/office/drawing/2014/main" id="{15FC2314-929E-44B9-AF70-A07173F56FE7}"/>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2A34ACB4-6FDD-4438-94E5-9D5A1F8920C2}"/>
              </a:ext>
            </a:extLst>
          </p:cNvPr>
          <p:cNvSpPr>
            <a:spLocks noGrp="1"/>
          </p:cNvSpPr>
          <p:nvPr>
            <p:ph type="sldNum" sz="quarter" idx="12"/>
          </p:nvPr>
        </p:nvSpPr>
        <p:spPr/>
        <p:txBody>
          <a:bodyPr/>
          <a:lstStyle/>
          <a:p>
            <a:fld id="{638E1507-6F33-4706-803D-F2FB730D2B29}" type="slidenum">
              <a:rPr lang="es-VE" smtClean="0"/>
              <a:t>‹Nº›</a:t>
            </a:fld>
            <a:endParaRPr lang="es-VE"/>
          </a:p>
        </p:txBody>
      </p:sp>
    </p:spTree>
    <p:extLst>
      <p:ext uri="{BB962C8B-B14F-4D97-AF65-F5344CB8AC3E}">
        <p14:creationId xmlns:p14="http://schemas.microsoft.com/office/powerpoint/2010/main" val="138181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2745666-EA13-48F5-858B-9F8BCE98A40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90D62543-0035-4267-BFD4-7C4FCD3CCB1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40DA5193-F1BB-4D26-9770-8C1BE2AFE22B}"/>
              </a:ext>
            </a:extLst>
          </p:cNvPr>
          <p:cNvSpPr>
            <a:spLocks noGrp="1"/>
          </p:cNvSpPr>
          <p:nvPr>
            <p:ph type="dt" sz="half" idx="10"/>
          </p:nvPr>
        </p:nvSpPr>
        <p:spPr/>
        <p:txBody>
          <a:bodyPr/>
          <a:lstStyle/>
          <a:p>
            <a:fld id="{D8400F63-738D-4700-A396-265F4EE2FB1A}" type="datetimeFigureOut">
              <a:rPr lang="es-VE" smtClean="0"/>
              <a:t>28/6/2025</a:t>
            </a:fld>
            <a:endParaRPr lang="es-VE"/>
          </a:p>
        </p:txBody>
      </p:sp>
      <p:sp>
        <p:nvSpPr>
          <p:cNvPr id="5" name="Marcador de pie de página 4">
            <a:extLst>
              <a:ext uri="{FF2B5EF4-FFF2-40B4-BE49-F238E27FC236}">
                <a16:creationId xmlns:a16="http://schemas.microsoft.com/office/drawing/2014/main" id="{141B2D61-3B2B-4FEF-BB73-05719A04D1E2}"/>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8EB21A54-47A6-43EC-9136-179A0EDFF5E5}"/>
              </a:ext>
            </a:extLst>
          </p:cNvPr>
          <p:cNvSpPr>
            <a:spLocks noGrp="1"/>
          </p:cNvSpPr>
          <p:nvPr>
            <p:ph type="sldNum" sz="quarter" idx="12"/>
          </p:nvPr>
        </p:nvSpPr>
        <p:spPr/>
        <p:txBody>
          <a:bodyPr/>
          <a:lstStyle/>
          <a:p>
            <a:fld id="{638E1507-6F33-4706-803D-F2FB730D2B29}" type="slidenum">
              <a:rPr lang="es-VE" smtClean="0"/>
              <a:t>‹Nº›</a:t>
            </a:fld>
            <a:endParaRPr lang="es-VE"/>
          </a:p>
        </p:txBody>
      </p:sp>
    </p:spTree>
    <p:extLst>
      <p:ext uri="{BB962C8B-B14F-4D97-AF65-F5344CB8AC3E}">
        <p14:creationId xmlns:p14="http://schemas.microsoft.com/office/powerpoint/2010/main" val="418126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79C25-340C-4443-B8FF-0408D451D570}"/>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D8512D00-2C67-417F-96AE-D01A82BD82F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7226550C-48E2-4EBC-A76E-9EB88AC2271F}"/>
              </a:ext>
            </a:extLst>
          </p:cNvPr>
          <p:cNvSpPr>
            <a:spLocks noGrp="1"/>
          </p:cNvSpPr>
          <p:nvPr>
            <p:ph type="dt" sz="half" idx="10"/>
          </p:nvPr>
        </p:nvSpPr>
        <p:spPr/>
        <p:txBody>
          <a:bodyPr/>
          <a:lstStyle/>
          <a:p>
            <a:fld id="{D8400F63-738D-4700-A396-265F4EE2FB1A}" type="datetimeFigureOut">
              <a:rPr lang="es-VE" smtClean="0"/>
              <a:t>28/6/2025</a:t>
            </a:fld>
            <a:endParaRPr lang="es-VE"/>
          </a:p>
        </p:txBody>
      </p:sp>
      <p:sp>
        <p:nvSpPr>
          <p:cNvPr id="5" name="Marcador de pie de página 4">
            <a:extLst>
              <a:ext uri="{FF2B5EF4-FFF2-40B4-BE49-F238E27FC236}">
                <a16:creationId xmlns:a16="http://schemas.microsoft.com/office/drawing/2014/main" id="{4E5C0BC9-F596-4867-96DC-C833949CC413}"/>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1646A7D7-0B82-4E77-9F4F-F54FFEF77986}"/>
              </a:ext>
            </a:extLst>
          </p:cNvPr>
          <p:cNvSpPr>
            <a:spLocks noGrp="1"/>
          </p:cNvSpPr>
          <p:nvPr>
            <p:ph type="sldNum" sz="quarter" idx="12"/>
          </p:nvPr>
        </p:nvSpPr>
        <p:spPr/>
        <p:txBody>
          <a:bodyPr/>
          <a:lstStyle/>
          <a:p>
            <a:fld id="{638E1507-6F33-4706-803D-F2FB730D2B29}" type="slidenum">
              <a:rPr lang="es-VE" smtClean="0"/>
              <a:t>‹Nº›</a:t>
            </a:fld>
            <a:endParaRPr lang="es-VE"/>
          </a:p>
        </p:txBody>
      </p:sp>
    </p:spTree>
    <p:extLst>
      <p:ext uri="{BB962C8B-B14F-4D97-AF65-F5344CB8AC3E}">
        <p14:creationId xmlns:p14="http://schemas.microsoft.com/office/powerpoint/2010/main" val="386626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014C5-A651-4074-B82E-32C7353DE4E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37F563DA-1F1F-4F10-A79C-F00C857A2E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44933BD-6C45-47CD-8863-269EACD4CE68}"/>
              </a:ext>
            </a:extLst>
          </p:cNvPr>
          <p:cNvSpPr>
            <a:spLocks noGrp="1"/>
          </p:cNvSpPr>
          <p:nvPr>
            <p:ph type="dt" sz="half" idx="10"/>
          </p:nvPr>
        </p:nvSpPr>
        <p:spPr/>
        <p:txBody>
          <a:bodyPr/>
          <a:lstStyle/>
          <a:p>
            <a:fld id="{D8400F63-738D-4700-A396-265F4EE2FB1A}" type="datetimeFigureOut">
              <a:rPr lang="es-VE" smtClean="0"/>
              <a:t>28/6/2025</a:t>
            </a:fld>
            <a:endParaRPr lang="es-VE"/>
          </a:p>
        </p:txBody>
      </p:sp>
      <p:sp>
        <p:nvSpPr>
          <p:cNvPr id="5" name="Marcador de pie de página 4">
            <a:extLst>
              <a:ext uri="{FF2B5EF4-FFF2-40B4-BE49-F238E27FC236}">
                <a16:creationId xmlns:a16="http://schemas.microsoft.com/office/drawing/2014/main" id="{15E316E8-25A2-4C3D-A5A8-249646CAF145}"/>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E6F502A9-7B19-4FC6-BE2E-B338AB88547D}"/>
              </a:ext>
            </a:extLst>
          </p:cNvPr>
          <p:cNvSpPr>
            <a:spLocks noGrp="1"/>
          </p:cNvSpPr>
          <p:nvPr>
            <p:ph type="sldNum" sz="quarter" idx="12"/>
          </p:nvPr>
        </p:nvSpPr>
        <p:spPr/>
        <p:txBody>
          <a:bodyPr/>
          <a:lstStyle/>
          <a:p>
            <a:fld id="{638E1507-6F33-4706-803D-F2FB730D2B29}" type="slidenum">
              <a:rPr lang="es-VE" smtClean="0"/>
              <a:t>‹Nº›</a:t>
            </a:fld>
            <a:endParaRPr lang="es-VE"/>
          </a:p>
        </p:txBody>
      </p:sp>
    </p:spTree>
    <p:extLst>
      <p:ext uri="{BB962C8B-B14F-4D97-AF65-F5344CB8AC3E}">
        <p14:creationId xmlns:p14="http://schemas.microsoft.com/office/powerpoint/2010/main" val="180882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9289B-5398-495D-8C90-60464FC5FB3F}"/>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46E31E6E-6624-4277-A5BF-01541679D39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EC322159-A309-4490-A7C7-EFAE3E8B534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63CC8AB2-2FC8-44F3-B231-1089688DE79A}"/>
              </a:ext>
            </a:extLst>
          </p:cNvPr>
          <p:cNvSpPr>
            <a:spLocks noGrp="1"/>
          </p:cNvSpPr>
          <p:nvPr>
            <p:ph type="dt" sz="half" idx="10"/>
          </p:nvPr>
        </p:nvSpPr>
        <p:spPr/>
        <p:txBody>
          <a:bodyPr/>
          <a:lstStyle/>
          <a:p>
            <a:fld id="{D8400F63-738D-4700-A396-265F4EE2FB1A}" type="datetimeFigureOut">
              <a:rPr lang="es-VE" smtClean="0"/>
              <a:t>28/6/2025</a:t>
            </a:fld>
            <a:endParaRPr lang="es-VE"/>
          </a:p>
        </p:txBody>
      </p:sp>
      <p:sp>
        <p:nvSpPr>
          <p:cNvPr id="6" name="Marcador de pie de página 5">
            <a:extLst>
              <a:ext uri="{FF2B5EF4-FFF2-40B4-BE49-F238E27FC236}">
                <a16:creationId xmlns:a16="http://schemas.microsoft.com/office/drawing/2014/main" id="{98101705-57BB-4A40-A6ED-45A52B310F86}"/>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E1318264-1594-4478-8B2A-4F6A42F42EAB}"/>
              </a:ext>
            </a:extLst>
          </p:cNvPr>
          <p:cNvSpPr>
            <a:spLocks noGrp="1"/>
          </p:cNvSpPr>
          <p:nvPr>
            <p:ph type="sldNum" sz="quarter" idx="12"/>
          </p:nvPr>
        </p:nvSpPr>
        <p:spPr/>
        <p:txBody>
          <a:bodyPr/>
          <a:lstStyle/>
          <a:p>
            <a:fld id="{638E1507-6F33-4706-803D-F2FB730D2B29}" type="slidenum">
              <a:rPr lang="es-VE" smtClean="0"/>
              <a:t>‹Nº›</a:t>
            </a:fld>
            <a:endParaRPr lang="es-VE"/>
          </a:p>
        </p:txBody>
      </p:sp>
    </p:spTree>
    <p:extLst>
      <p:ext uri="{BB962C8B-B14F-4D97-AF65-F5344CB8AC3E}">
        <p14:creationId xmlns:p14="http://schemas.microsoft.com/office/powerpoint/2010/main" val="300326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B332A-8854-4447-974F-57E55E0895B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904D4A6D-C2B5-42F3-8680-FA4D8B4EF9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87521E1-296F-4B9C-B5BB-1D464FDCA00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57EE8DC8-CA07-40BD-BB6C-C6D219D26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215B1-D6BE-461A-83BF-7D411992871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341768B2-92B1-4B98-A642-BA410ED46150}"/>
              </a:ext>
            </a:extLst>
          </p:cNvPr>
          <p:cNvSpPr>
            <a:spLocks noGrp="1"/>
          </p:cNvSpPr>
          <p:nvPr>
            <p:ph type="dt" sz="half" idx="10"/>
          </p:nvPr>
        </p:nvSpPr>
        <p:spPr/>
        <p:txBody>
          <a:bodyPr/>
          <a:lstStyle/>
          <a:p>
            <a:fld id="{D8400F63-738D-4700-A396-265F4EE2FB1A}" type="datetimeFigureOut">
              <a:rPr lang="es-VE" smtClean="0"/>
              <a:t>28/6/2025</a:t>
            </a:fld>
            <a:endParaRPr lang="es-VE"/>
          </a:p>
        </p:txBody>
      </p:sp>
      <p:sp>
        <p:nvSpPr>
          <p:cNvPr id="8" name="Marcador de pie de página 7">
            <a:extLst>
              <a:ext uri="{FF2B5EF4-FFF2-40B4-BE49-F238E27FC236}">
                <a16:creationId xmlns:a16="http://schemas.microsoft.com/office/drawing/2014/main" id="{06D5F201-F0F7-4690-92D3-E8C9F8ADE1F8}"/>
              </a:ext>
            </a:extLst>
          </p:cNvPr>
          <p:cNvSpPr>
            <a:spLocks noGrp="1"/>
          </p:cNvSpPr>
          <p:nvPr>
            <p:ph type="ftr" sz="quarter" idx="11"/>
          </p:nvPr>
        </p:nvSpPr>
        <p:spPr/>
        <p:txBody>
          <a:bodyPr/>
          <a:lstStyle/>
          <a:p>
            <a:endParaRPr lang="es-VE"/>
          </a:p>
        </p:txBody>
      </p:sp>
      <p:sp>
        <p:nvSpPr>
          <p:cNvPr id="9" name="Marcador de número de diapositiva 8">
            <a:extLst>
              <a:ext uri="{FF2B5EF4-FFF2-40B4-BE49-F238E27FC236}">
                <a16:creationId xmlns:a16="http://schemas.microsoft.com/office/drawing/2014/main" id="{9C9A6EDC-47C4-48E8-97D1-9ECE326766AF}"/>
              </a:ext>
            </a:extLst>
          </p:cNvPr>
          <p:cNvSpPr>
            <a:spLocks noGrp="1"/>
          </p:cNvSpPr>
          <p:nvPr>
            <p:ph type="sldNum" sz="quarter" idx="12"/>
          </p:nvPr>
        </p:nvSpPr>
        <p:spPr/>
        <p:txBody>
          <a:bodyPr/>
          <a:lstStyle/>
          <a:p>
            <a:fld id="{638E1507-6F33-4706-803D-F2FB730D2B29}" type="slidenum">
              <a:rPr lang="es-VE" smtClean="0"/>
              <a:t>‹Nº›</a:t>
            </a:fld>
            <a:endParaRPr lang="es-VE"/>
          </a:p>
        </p:txBody>
      </p:sp>
    </p:spTree>
    <p:extLst>
      <p:ext uri="{BB962C8B-B14F-4D97-AF65-F5344CB8AC3E}">
        <p14:creationId xmlns:p14="http://schemas.microsoft.com/office/powerpoint/2010/main" val="194819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A74AE-54DC-4B01-8A80-11255FC3BD05}"/>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48ACFAB5-9DCA-47F1-B9A3-3E3AFFA47C25}"/>
              </a:ext>
            </a:extLst>
          </p:cNvPr>
          <p:cNvSpPr>
            <a:spLocks noGrp="1"/>
          </p:cNvSpPr>
          <p:nvPr>
            <p:ph type="dt" sz="half" idx="10"/>
          </p:nvPr>
        </p:nvSpPr>
        <p:spPr/>
        <p:txBody>
          <a:bodyPr/>
          <a:lstStyle/>
          <a:p>
            <a:fld id="{D8400F63-738D-4700-A396-265F4EE2FB1A}" type="datetimeFigureOut">
              <a:rPr lang="es-VE" smtClean="0"/>
              <a:t>28/6/2025</a:t>
            </a:fld>
            <a:endParaRPr lang="es-VE"/>
          </a:p>
        </p:txBody>
      </p:sp>
      <p:sp>
        <p:nvSpPr>
          <p:cNvPr id="4" name="Marcador de pie de página 3">
            <a:extLst>
              <a:ext uri="{FF2B5EF4-FFF2-40B4-BE49-F238E27FC236}">
                <a16:creationId xmlns:a16="http://schemas.microsoft.com/office/drawing/2014/main" id="{7AF1DCE9-CD00-4827-9F01-D0C874876D5F}"/>
              </a:ext>
            </a:extLst>
          </p:cNvPr>
          <p:cNvSpPr>
            <a:spLocks noGrp="1"/>
          </p:cNvSpPr>
          <p:nvPr>
            <p:ph type="ftr" sz="quarter" idx="11"/>
          </p:nvPr>
        </p:nvSpPr>
        <p:spPr/>
        <p:txBody>
          <a:bodyPr/>
          <a:lstStyle/>
          <a:p>
            <a:endParaRPr lang="es-VE"/>
          </a:p>
        </p:txBody>
      </p:sp>
      <p:sp>
        <p:nvSpPr>
          <p:cNvPr id="5" name="Marcador de número de diapositiva 4">
            <a:extLst>
              <a:ext uri="{FF2B5EF4-FFF2-40B4-BE49-F238E27FC236}">
                <a16:creationId xmlns:a16="http://schemas.microsoft.com/office/drawing/2014/main" id="{8044C486-BB43-4EA1-85E1-6DC461F979A2}"/>
              </a:ext>
            </a:extLst>
          </p:cNvPr>
          <p:cNvSpPr>
            <a:spLocks noGrp="1"/>
          </p:cNvSpPr>
          <p:nvPr>
            <p:ph type="sldNum" sz="quarter" idx="12"/>
          </p:nvPr>
        </p:nvSpPr>
        <p:spPr/>
        <p:txBody>
          <a:bodyPr/>
          <a:lstStyle/>
          <a:p>
            <a:fld id="{638E1507-6F33-4706-803D-F2FB730D2B29}" type="slidenum">
              <a:rPr lang="es-VE" smtClean="0"/>
              <a:t>‹Nº›</a:t>
            </a:fld>
            <a:endParaRPr lang="es-VE"/>
          </a:p>
        </p:txBody>
      </p:sp>
    </p:spTree>
    <p:extLst>
      <p:ext uri="{BB962C8B-B14F-4D97-AF65-F5344CB8AC3E}">
        <p14:creationId xmlns:p14="http://schemas.microsoft.com/office/powerpoint/2010/main" val="119894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3972E0A-F9D0-4335-A4BB-8C7CF06B02E8}"/>
              </a:ext>
            </a:extLst>
          </p:cNvPr>
          <p:cNvSpPr>
            <a:spLocks noGrp="1"/>
          </p:cNvSpPr>
          <p:nvPr>
            <p:ph type="dt" sz="half" idx="10"/>
          </p:nvPr>
        </p:nvSpPr>
        <p:spPr/>
        <p:txBody>
          <a:bodyPr/>
          <a:lstStyle/>
          <a:p>
            <a:fld id="{D8400F63-738D-4700-A396-265F4EE2FB1A}" type="datetimeFigureOut">
              <a:rPr lang="es-VE" smtClean="0"/>
              <a:t>28/6/2025</a:t>
            </a:fld>
            <a:endParaRPr lang="es-VE"/>
          </a:p>
        </p:txBody>
      </p:sp>
      <p:sp>
        <p:nvSpPr>
          <p:cNvPr id="3" name="Marcador de pie de página 2">
            <a:extLst>
              <a:ext uri="{FF2B5EF4-FFF2-40B4-BE49-F238E27FC236}">
                <a16:creationId xmlns:a16="http://schemas.microsoft.com/office/drawing/2014/main" id="{B1C2BDFA-8CAB-4778-938B-57F1720C2574}"/>
              </a:ext>
            </a:extLst>
          </p:cNvPr>
          <p:cNvSpPr>
            <a:spLocks noGrp="1"/>
          </p:cNvSpPr>
          <p:nvPr>
            <p:ph type="ftr" sz="quarter" idx="11"/>
          </p:nvPr>
        </p:nvSpPr>
        <p:spPr/>
        <p:txBody>
          <a:bodyPr/>
          <a:lstStyle/>
          <a:p>
            <a:endParaRPr lang="es-VE"/>
          </a:p>
        </p:txBody>
      </p:sp>
      <p:sp>
        <p:nvSpPr>
          <p:cNvPr id="4" name="Marcador de número de diapositiva 3">
            <a:extLst>
              <a:ext uri="{FF2B5EF4-FFF2-40B4-BE49-F238E27FC236}">
                <a16:creationId xmlns:a16="http://schemas.microsoft.com/office/drawing/2014/main" id="{694BB164-DA51-48E8-AECC-C9329F6239A8}"/>
              </a:ext>
            </a:extLst>
          </p:cNvPr>
          <p:cNvSpPr>
            <a:spLocks noGrp="1"/>
          </p:cNvSpPr>
          <p:nvPr>
            <p:ph type="sldNum" sz="quarter" idx="12"/>
          </p:nvPr>
        </p:nvSpPr>
        <p:spPr/>
        <p:txBody>
          <a:bodyPr/>
          <a:lstStyle/>
          <a:p>
            <a:fld id="{638E1507-6F33-4706-803D-F2FB730D2B29}" type="slidenum">
              <a:rPr lang="es-VE" smtClean="0"/>
              <a:t>‹Nº›</a:t>
            </a:fld>
            <a:endParaRPr lang="es-VE"/>
          </a:p>
        </p:txBody>
      </p:sp>
    </p:spTree>
    <p:extLst>
      <p:ext uri="{BB962C8B-B14F-4D97-AF65-F5344CB8AC3E}">
        <p14:creationId xmlns:p14="http://schemas.microsoft.com/office/powerpoint/2010/main" val="159706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93565F-98A3-42B8-8B65-02889971A27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A5494BBF-D960-4248-89E8-AAD65F15A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9D03A250-18E6-43F5-98D8-7F5D83178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60A0C1-3CAF-4042-920D-330B3E4D2832}"/>
              </a:ext>
            </a:extLst>
          </p:cNvPr>
          <p:cNvSpPr>
            <a:spLocks noGrp="1"/>
          </p:cNvSpPr>
          <p:nvPr>
            <p:ph type="dt" sz="half" idx="10"/>
          </p:nvPr>
        </p:nvSpPr>
        <p:spPr/>
        <p:txBody>
          <a:bodyPr/>
          <a:lstStyle/>
          <a:p>
            <a:fld id="{D8400F63-738D-4700-A396-265F4EE2FB1A}" type="datetimeFigureOut">
              <a:rPr lang="es-VE" smtClean="0"/>
              <a:t>28/6/2025</a:t>
            </a:fld>
            <a:endParaRPr lang="es-VE"/>
          </a:p>
        </p:txBody>
      </p:sp>
      <p:sp>
        <p:nvSpPr>
          <p:cNvPr id="6" name="Marcador de pie de página 5">
            <a:extLst>
              <a:ext uri="{FF2B5EF4-FFF2-40B4-BE49-F238E27FC236}">
                <a16:creationId xmlns:a16="http://schemas.microsoft.com/office/drawing/2014/main" id="{66242166-16C1-4689-81FA-1AB59A820E1F}"/>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6880405D-FD89-4FDE-B099-025177F39F9D}"/>
              </a:ext>
            </a:extLst>
          </p:cNvPr>
          <p:cNvSpPr>
            <a:spLocks noGrp="1"/>
          </p:cNvSpPr>
          <p:nvPr>
            <p:ph type="sldNum" sz="quarter" idx="12"/>
          </p:nvPr>
        </p:nvSpPr>
        <p:spPr/>
        <p:txBody>
          <a:bodyPr/>
          <a:lstStyle/>
          <a:p>
            <a:fld id="{638E1507-6F33-4706-803D-F2FB730D2B29}" type="slidenum">
              <a:rPr lang="es-VE" smtClean="0"/>
              <a:t>‹Nº›</a:t>
            </a:fld>
            <a:endParaRPr lang="es-VE"/>
          </a:p>
        </p:txBody>
      </p:sp>
    </p:spTree>
    <p:extLst>
      <p:ext uri="{BB962C8B-B14F-4D97-AF65-F5344CB8AC3E}">
        <p14:creationId xmlns:p14="http://schemas.microsoft.com/office/powerpoint/2010/main" val="115145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88B27-E2EB-4F69-AA59-D96748C6A10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9FC24DA6-7680-42C6-8C18-1C769ACB54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a:extLst>
              <a:ext uri="{FF2B5EF4-FFF2-40B4-BE49-F238E27FC236}">
                <a16:creationId xmlns:a16="http://schemas.microsoft.com/office/drawing/2014/main" id="{A74C6C6B-520F-411D-94D5-27E2C4513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6B90BD-2E23-4224-864F-BDB2A3980B8C}"/>
              </a:ext>
            </a:extLst>
          </p:cNvPr>
          <p:cNvSpPr>
            <a:spLocks noGrp="1"/>
          </p:cNvSpPr>
          <p:nvPr>
            <p:ph type="dt" sz="half" idx="10"/>
          </p:nvPr>
        </p:nvSpPr>
        <p:spPr/>
        <p:txBody>
          <a:bodyPr/>
          <a:lstStyle/>
          <a:p>
            <a:fld id="{D8400F63-738D-4700-A396-265F4EE2FB1A}" type="datetimeFigureOut">
              <a:rPr lang="es-VE" smtClean="0"/>
              <a:t>28/6/2025</a:t>
            </a:fld>
            <a:endParaRPr lang="es-VE"/>
          </a:p>
        </p:txBody>
      </p:sp>
      <p:sp>
        <p:nvSpPr>
          <p:cNvPr id="6" name="Marcador de pie de página 5">
            <a:extLst>
              <a:ext uri="{FF2B5EF4-FFF2-40B4-BE49-F238E27FC236}">
                <a16:creationId xmlns:a16="http://schemas.microsoft.com/office/drawing/2014/main" id="{F63E961A-B806-4BCA-AAF2-D1B87F7B4C41}"/>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E8AC0299-F4B1-49B3-90D5-354ACF80D1BF}"/>
              </a:ext>
            </a:extLst>
          </p:cNvPr>
          <p:cNvSpPr>
            <a:spLocks noGrp="1"/>
          </p:cNvSpPr>
          <p:nvPr>
            <p:ph type="sldNum" sz="quarter" idx="12"/>
          </p:nvPr>
        </p:nvSpPr>
        <p:spPr/>
        <p:txBody>
          <a:bodyPr/>
          <a:lstStyle/>
          <a:p>
            <a:fld id="{638E1507-6F33-4706-803D-F2FB730D2B29}" type="slidenum">
              <a:rPr lang="es-VE" smtClean="0"/>
              <a:t>‹Nº›</a:t>
            </a:fld>
            <a:endParaRPr lang="es-VE"/>
          </a:p>
        </p:txBody>
      </p:sp>
    </p:spTree>
    <p:extLst>
      <p:ext uri="{BB962C8B-B14F-4D97-AF65-F5344CB8AC3E}">
        <p14:creationId xmlns:p14="http://schemas.microsoft.com/office/powerpoint/2010/main" val="2545085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99826F8-1555-4135-B237-226EF9D9E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68EE074C-703A-4C8A-9D32-9D486A35E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A7217B6E-BB2A-438F-AB2C-C87FE1881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00F63-738D-4700-A396-265F4EE2FB1A}" type="datetimeFigureOut">
              <a:rPr lang="es-VE" smtClean="0"/>
              <a:t>28/6/2025</a:t>
            </a:fld>
            <a:endParaRPr lang="es-VE"/>
          </a:p>
        </p:txBody>
      </p:sp>
      <p:sp>
        <p:nvSpPr>
          <p:cNvPr id="5" name="Marcador de pie de página 4">
            <a:extLst>
              <a:ext uri="{FF2B5EF4-FFF2-40B4-BE49-F238E27FC236}">
                <a16:creationId xmlns:a16="http://schemas.microsoft.com/office/drawing/2014/main" id="{2E7CF01E-4CFC-4A3F-9AC1-37A3C43636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a:extLst>
              <a:ext uri="{FF2B5EF4-FFF2-40B4-BE49-F238E27FC236}">
                <a16:creationId xmlns:a16="http://schemas.microsoft.com/office/drawing/2014/main" id="{37C5EDEC-2BC1-4EB8-9285-975567CD3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E1507-6F33-4706-803D-F2FB730D2B29}" type="slidenum">
              <a:rPr lang="es-VE" smtClean="0"/>
              <a:t>‹Nº›</a:t>
            </a:fld>
            <a:endParaRPr lang="es-VE"/>
          </a:p>
        </p:txBody>
      </p:sp>
    </p:spTree>
    <p:extLst>
      <p:ext uri="{BB962C8B-B14F-4D97-AF65-F5344CB8AC3E}">
        <p14:creationId xmlns:p14="http://schemas.microsoft.com/office/powerpoint/2010/main" val="1008318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g" /><Relationship Id="rId1" Type="http://schemas.openxmlformats.org/officeDocument/2006/relationships/slideLayout" Target="../slideLayouts/slideLayout1.xml" /><Relationship Id="rId6" Type="http://schemas.microsoft.com/office/2007/relationships/hdphoto" Target="../media/hdphoto2.wdp" /><Relationship Id="rId5" Type="http://schemas.openxmlformats.org/officeDocument/2006/relationships/image" Target="../media/image5.png" /><Relationship Id="rId4" Type="http://schemas.microsoft.com/office/2007/relationships/hdphoto" Target="../media/hdphoto1.wdp" /></Relationships>
</file>

<file path=ppt/slides/_rels/slide3.xml.rels><?xml version="1.0" encoding="UTF-8" standalone="yes"?>
<Relationships xmlns="http://schemas.openxmlformats.org/package/2006/relationships"><Relationship Id="rId8" Type="http://schemas.openxmlformats.org/officeDocument/2006/relationships/image" Target="../media/image9.png" /><Relationship Id="rId13" Type="http://schemas.microsoft.com/office/2007/relationships/hdphoto" Target="../media/hdphoto8.wdp" /><Relationship Id="rId3" Type="http://schemas.microsoft.com/office/2007/relationships/hdphoto" Target="../media/hdphoto3.wdp" /><Relationship Id="rId7" Type="http://schemas.microsoft.com/office/2007/relationships/hdphoto" Target="../media/hdphoto5.wdp" /><Relationship Id="rId12" Type="http://schemas.openxmlformats.org/officeDocument/2006/relationships/image" Target="../media/image11.png" /><Relationship Id="rId2" Type="http://schemas.openxmlformats.org/officeDocument/2006/relationships/image" Target="../media/image6.png" /><Relationship Id="rId1" Type="http://schemas.openxmlformats.org/officeDocument/2006/relationships/slideLayout" Target="../slideLayouts/slideLayout1.xml" /><Relationship Id="rId6" Type="http://schemas.openxmlformats.org/officeDocument/2006/relationships/image" Target="../media/image8.png" /><Relationship Id="rId11" Type="http://schemas.microsoft.com/office/2007/relationships/hdphoto" Target="../media/hdphoto7.wdp" /><Relationship Id="rId5" Type="http://schemas.microsoft.com/office/2007/relationships/hdphoto" Target="../media/hdphoto4.wdp" /><Relationship Id="rId10" Type="http://schemas.openxmlformats.org/officeDocument/2006/relationships/image" Target="../media/image10.png" /><Relationship Id="rId4" Type="http://schemas.openxmlformats.org/officeDocument/2006/relationships/image" Target="../media/image7.png" /><Relationship Id="rId9" Type="http://schemas.microsoft.com/office/2007/relationships/hdphoto" Target="../media/hdphoto6.wdp" /></Relationships>
</file>

<file path=ppt/slides/_rels/slide4.xml.rels><?xml version="1.0" encoding="UTF-8" standalone="yes"?>
<Relationships xmlns="http://schemas.openxmlformats.org/package/2006/relationships"><Relationship Id="rId8" Type="http://schemas.openxmlformats.org/officeDocument/2006/relationships/image" Target="../media/image15.png" /><Relationship Id="rId3" Type="http://schemas.microsoft.com/office/2007/relationships/hdphoto" Target="../media/hdphoto9.wdp" /><Relationship Id="rId7" Type="http://schemas.microsoft.com/office/2007/relationships/hdphoto" Target="../media/hdphoto11.wdp" /><Relationship Id="rId2" Type="http://schemas.openxmlformats.org/officeDocument/2006/relationships/image" Target="../media/image12.png" /><Relationship Id="rId1" Type="http://schemas.openxmlformats.org/officeDocument/2006/relationships/slideLayout" Target="../slideLayouts/slideLayout1.xml" /><Relationship Id="rId6" Type="http://schemas.openxmlformats.org/officeDocument/2006/relationships/image" Target="../media/image14.png" /><Relationship Id="rId5" Type="http://schemas.microsoft.com/office/2007/relationships/hdphoto" Target="../media/hdphoto10.wdp" /><Relationship Id="rId4" Type="http://schemas.openxmlformats.org/officeDocument/2006/relationships/image" Target="../media/image13.png" /><Relationship Id="rId9" Type="http://schemas.microsoft.com/office/2007/relationships/hdphoto" Target="../media/hdphoto12.wdp"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8" Type="http://schemas.openxmlformats.org/officeDocument/2006/relationships/image" Target="../media/image19.png" /><Relationship Id="rId13" Type="http://schemas.microsoft.com/office/2007/relationships/hdphoto" Target="../media/hdphoto18.wdp" /><Relationship Id="rId3" Type="http://schemas.microsoft.com/office/2007/relationships/hdphoto" Target="../media/hdphoto13.wdp" /><Relationship Id="rId7" Type="http://schemas.microsoft.com/office/2007/relationships/hdphoto" Target="../media/hdphoto15.wdp" /><Relationship Id="rId12" Type="http://schemas.openxmlformats.org/officeDocument/2006/relationships/image" Target="../media/image21.png" /><Relationship Id="rId2" Type="http://schemas.openxmlformats.org/officeDocument/2006/relationships/image" Target="../media/image16.png" /><Relationship Id="rId1" Type="http://schemas.openxmlformats.org/officeDocument/2006/relationships/slideLayout" Target="../slideLayouts/slideLayout1.xml" /><Relationship Id="rId6" Type="http://schemas.openxmlformats.org/officeDocument/2006/relationships/image" Target="../media/image18.png" /><Relationship Id="rId11" Type="http://schemas.microsoft.com/office/2007/relationships/hdphoto" Target="../media/hdphoto17.wdp" /><Relationship Id="rId5" Type="http://schemas.microsoft.com/office/2007/relationships/hdphoto" Target="../media/hdphoto14.wdp" /><Relationship Id="rId10" Type="http://schemas.openxmlformats.org/officeDocument/2006/relationships/image" Target="../media/image20.png" /><Relationship Id="rId4" Type="http://schemas.openxmlformats.org/officeDocument/2006/relationships/image" Target="../media/image17.png" /><Relationship Id="rId9" Type="http://schemas.microsoft.com/office/2007/relationships/hdphoto" Target="../media/hdphoto16.wdp"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616A7889-BABC-4D1D-A67E-44D6FE1AA01D}"/>
              </a:ext>
            </a:extLst>
          </p:cNvPr>
          <p:cNvSpPr>
            <a:spLocks noGrp="1"/>
          </p:cNvSpPr>
          <p:nvPr>
            <p:ph type="subTitle" idx="1"/>
          </p:nvPr>
        </p:nvSpPr>
        <p:spPr>
          <a:xfrm>
            <a:off x="2492828" y="743540"/>
            <a:ext cx="7206343" cy="2009501"/>
          </a:xfrm>
        </p:spPr>
        <p:txBody>
          <a:bodyPr>
            <a:normAutofit fontScale="40000" lnSpcReduction="20000"/>
          </a:bodyPr>
          <a:lstStyle/>
          <a:p>
            <a:r>
              <a:rPr lang="es-VE" sz="5000" dirty="0">
                <a:solidFill>
                  <a:srgbClr val="002060"/>
                </a:solidFill>
                <a:latin typeface="Times New Roman" panose="02020603050405020304" pitchFamily="18" charset="0"/>
                <a:cs typeface="Times New Roman" panose="02020603050405020304" pitchFamily="18" charset="0"/>
              </a:rPr>
              <a:t>Universidad Nacional Experimental de Guayana.</a:t>
            </a:r>
          </a:p>
          <a:p>
            <a:r>
              <a:rPr lang="es-VE" sz="5000" dirty="0">
                <a:solidFill>
                  <a:srgbClr val="002060"/>
                </a:solidFill>
                <a:latin typeface="Times New Roman" panose="02020603050405020304" pitchFamily="18" charset="0"/>
                <a:cs typeface="Times New Roman" panose="02020603050405020304" pitchFamily="18" charset="0"/>
              </a:rPr>
              <a:t>Vicerrectorado Académico.</a:t>
            </a:r>
          </a:p>
          <a:p>
            <a:r>
              <a:rPr lang="es-VE" sz="5000" dirty="0">
                <a:solidFill>
                  <a:srgbClr val="002060"/>
                </a:solidFill>
                <a:latin typeface="Times New Roman" panose="02020603050405020304" pitchFamily="18" charset="0"/>
                <a:cs typeface="Times New Roman" panose="02020603050405020304" pitchFamily="18" charset="0"/>
              </a:rPr>
              <a:t>Coordinación General de Pregrado.</a:t>
            </a:r>
          </a:p>
          <a:p>
            <a:r>
              <a:rPr lang="es-VE" sz="5000" dirty="0">
                <a:solidFill>
                  <a:srgbClr val="002060"/>
                </a:solidFill>
                <a:latin typeface="Times New Roman" panose="02020603050405020304" pitchFamily="18" charset="0"/>
                <a:cs typeface="Times New Roman" panose="02020603050405020304" pitchFamily="18" charset="0"/>
              </a:rPr>
              <a:t>Coordinación de Ingeniería Industrial.</a:t>
            </a:r>
          </a:p>
          <a:p>
            <a:r>
              <a:rPr lang="es-VE" sz="5000" dirty="0">
                <a:solidFill>
                  <a:srgbClr val="002060"/>
                </a:solidFill>
                <a:latin typeface="Times New Roman" panose="02020603050405020304" pitchFamily="18" charset="0"/>
                <a:cs typeface="Times New Roman" panose="02020603050405020304" pitchFamily="18" charset="0"/>
              </a:rPr>
              <a:t>Cátedra: Ingeniería del Ambiente.</a:t>
            </a:r>
          </a:p>
          <a:p>
            <a:r>
              <a:rPr lang="es-VE" sz="5000" dirty="0">
                <a:solidFill>
                  <a:srgbClr val="002060"/>
                </a:solidFill>
                <a:latin typeface="Times New Roman" panose="02020603050405020304" pitchFamily="18" charset="0"/>
                <a:cs typeface="Times New Roman" panose="02020603050405020304" pitchFamily="18" charset="0"/>
              </a:rPr>
              <a:t>Sección 1, Semestre IX.</a:t>
            </a:r>
          </a:p>
          <a:p>
            <a:endParaRPr lang="es-VE" dirty="0"/>
          </a:p>
        </p:txBody>
      </p:sp>
      <p:pic>
        <p:nvPicPr>
          <p:cNvPr id="5" name="Image1">
            <a:extLst>
              <a:ext uri="{FF2B5EF4-FFF2-40B4-BE49-F238E27FC236}">
                <a16:creationId xmlns:a16="http://schemas.microsoft.com/office/drawing/2014/main" id="{4AF225B6-161F-481B-829E-4401B6FE6BE8}"/>
              </a:ext>
            </a:extLst>
          </p:cNvPr>
          <p:cNvPicPr/>
          <p:nvPr/>
        </p:nvPicPr>
        <p:blipFill>
          <a:blip r:embed="rId2">
            <a:lum/>
            <a:alphaModFix/>
          </a:blip>
          <a:srcRect/>
          <a:stretch>
            <a:fillRect/>
          </a:stretch>
        </p:blipFill>
        <p:spPr>
          <a:xfrm>
            <a:off x="1098798" y="629829"/>
            <a:ext cx="850401" cy="985066"/>
          </a:xfrm>
          <a:prstGeom prst="rect">
            <a:avLst/>
          </a:prstGeom>
          <a:noFill/>
          <a:ln>
            <a:noFill/>
            <a:prstDash/>
          </a:ln>
        </p:spPr>
      </p:pic>
      <p:sp>
        <p:nvSpPr>
          <p:cNvPr id="6" name="CuadroTexto 5">
            <a:extLst>
              <a:ext uri="{FF2B5EF4-FFF2-40B4-BE49-F238E27FC236}">
                <a16:creationId xmlns:a16="http://schemas.microsoft.com/office/drawing/2014/main" id="{7765B3B0-645C-4799-9196-41911FA4FFEE}"/>
              </a:ext>
            </a:extLst>
          </p:cNvPr>
          <p:cNvSpPr txBox="1"/>
          <p:nvPr/>
        </p:nvSpPr>
        <p:spPr>
          <a:xfrm>
            <a:off x="3233055" y="3207019"/>
            <a:ext cx="5725887" cy="1384995"/>
          </a:xfrm>
          <a:prstGeom prst="rect">
            <a:avLst/>
          </a:prstGeom>
          <a:noFill/>
        </p:spPr>
        <p:txBody>
          <a:bodyPr wrap="square" rtlCol="0">
            <a:spAutoFit/>
          </a:bodyPr>
          <a:lstStyle/>
          <a:p>
            <a:pPr algn="ctr"/>
            <a:r>
              <a:rPr lang="es-VE" sz="2800" b="1" dirty="0">
                <a:solidFill>
                  <a:srgbClr val="002060"/>
                </a:solidFill>
                <a:latin typeface="Times New Roman" panose="02020603050405020304" pitchFamily="18" charset="0"/>
                <a:cs typeface="Times New Roman" panose="02020603050405020304" pitchFamily="18" charset="0"/>
              </a:rPr>
              <a:t>Tema 3: Control y Evaluación de la Contaminación del Agua</a:t>
            </a:r>
          </a:p>
          <a:p>
            <a:pPr algn="ctr"/>
            <a:r>
              <a:rPr lang="es-VE" sz="2800" b="1" dirty="0">
                <a:solidFill>
                  <a:srgbClr val="002060"/>
                </a:solidFill>
                <a:latin typeface="Times New Roman" panose="02020603050405020304" pitchFamily="18" charset="0"/>
                <a:cs typeface="Times New Roman" panose="02020603050405020304" pitchFamily="18" charset="0"/>
              </a:rPr>
              <a:t>Experimento 1 y 2</a:t>
            </a:r>
            <a:endParaRPr lang="es-VE" sz="2800" dirty="0">
              <a:solidFill>
                <a:srgbClr val="002060"/>
              </a:solidFill>
              <a:latin typeface="Times New Roman" panose="02020603050405020304" pitchFamily="18" charset="0"/>
              <a:cs typeface="Times New Roman" panose="02020603050405020304" pitchFamily="18" charset="0"/>
            </a:endParaRPr>
          </a:p>
        </p:txBody>
      </p:sp>
      <p:sp>
        <p:nvSpPr>
          <p:cNvPr id="7" name="Subtítulo 2">
            <a:extLst>
              <a:ext uri="{FF2B5EF4-FFF2-40B4-BE49-F238E27FC236}">
                <a16:creationId xmlns:a16="http://schemas.microsoft.com/office/drawing/2014/main" id="{0C67682E-1A7D-49E7-9690-C1884415A3E7}"/>
              </a:ext>
            </a:extLst>
          </p:cNvPr>
          <p:cNvSpPr txBox="1">
            <a:spLocks/>
          </p:cNvSpPr>
          <p:nvPr/>
        </p:nvSpPr>
        <p:spPr>
          <a:xfrm>
            <a:off x="240144" y="4623163"/>
            <a:ext cx="3875314" cy="9850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VE" sz="2200" b="1" dirty="0">
                <a:solidFill>
                  <a:srgbClr val="002060"/>
                </a:solidFill>
                <a:latin typeface="Times New Roman" panose="02020603050405020304" pitchFamily="18" charset="0"/>
                <a:cs typeface="Times New Roman" panose="02020603050405020304" pitchFamily="18" charset="0"/>
              </a:rPr>
              <a:t>Profesora:</a:t>
            </a:r>
          </a:p>
          <a:p>
            <a:r>
              <a:rPr lang="es-VE" sz="2200" dirty="0">
                <a:solidFill>
                  <a:srgbClr val="002060"/>
                </a:solidFill>
                <a:latin typeface="Times New Roman" panose="02020603050405020304" pitchFamily="18" charset="0"/>
                <a:cs typeface="Times New Roman" panose="02020603050405020304" pitchFamily="18" charset="0"/>
              </a:rPr>
              <a:t>Arlenis Crespo</a:t>
            </a:r>
            <a:r>
              <a:rPr lang="es-VE" sz="2200" dirty="0">
                <a:latin typeface="Times New Roman" panose="02020603050405020304" pitchFamily="18" charset="0"/>
                <a:cs typeface="Times New Roman" panose="02020603050405020304" pitchFamily="18" charset="0"/>
              </a:rPr>
              <a:t>.</a:t>
            </a:r>
          </a:p>
        </p:txBody>
      </p:sp>
      <p:sp>
        <p:nvSpPr>
          <p:cNvPr id="8" name="Subtítulo 2">
            <a:extLst>
              <a:ext uri="{FF2B5EF4-FFF2-40B4-BE49-F238E27FC236}">
                <a16:creationId xmlns:a16="http://schemas.microsoft.com/office/drawing/2014/main" id="{FBBEA177-C004-4973-86EC-F4AC27673A63}"/>
              </a:ext>
            </a:extLst>
          </p:cNvPr>
          <p:cNvSpPr txBox="1">
            <a:spLocks/>
          </p:cNvSpPr>
          <p:nvPr/>
        </p:nvSpPr>
        <p:spPr>
          <a:xfrm>
            <a:off x="8076543" y="4623163"/>
            <a:ext cx="4332514" cy="20095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VE" sz="2200" b="1" dirty="0">
                <a:solidFill>
                  <a:srgbClr val="002060"/>
                </a:solidFill>
                <a:latin typeface="Times New Roman" panose="02020603050405020304" pitchFamily="18" charset="0"/>
                <a:cs typeface="Times New Roman" panose="02020603050405020304" pitchFamily="18" charset="0"/>
              </a:rPr>
              <a:t>Elaborado por:</a:t>
            </a:r>
          </a:p>
          <a:p>
            <a:r>
              <a:rPr lang="es-VE" sz="2200" dirty="0">
                <a:solidFill>
                  <a:srgbClr val="002060"/>
                </a:solidFill>
                <a:latin typeface="Times New Roman" panose="02020603050405020304" pitchFamily="18" charset="0"/>
                <a:cs typeface="Times New Roman" panose="02020603050405020304" pitchFamily="18" charset="0"/>
              </a:rPr>
              <a:t>Haider Aray.</a:t>
            </a:r>
          </a:p>
          <a:p>
            <a:r>
              <a:rPr lang="es-VE" sz="2200" dirty="0">
                <a:solidFill>
                  <a:srgbClr val="002060"/>
                </a:solidFill>
                <a:latin typeface="Times New Roman" panose="02020603050405020304" pitchFamily="18" charset="0"/>
                <a:cs typeface="Times New Roman" panose="02020603050405020304" pitchFamily="18" charset="0"/>
              </a:rPr>
              <a:t>C.I: 27.940.834</a:t>
            </a:r>
          </a:p>
          <a:p>
            <a:endParaRPr lang="es-VE" dirty="0"/>
          </a:p>
        </p:txBody>
      </p:sp>
      <p:sp>
        <p:nvSpPr>
          <p:cNvPr id="9" name="Subtítulo 2">
            <a:extLst>
              <a:ext uri="{FF2B5EF4-FFF2-40B4-BE49-F238E27FC236}">
                <a16:creationId xmlns:a16="http://schemas.microsoft.com/office/drawing/2014/main" id="{797EE5E8-C647-4D61-A550-69AA7E568184}"/>
              </a:ext>
            </a:extLst>
          </p:cNvPr>
          <p:cNvSpPr txBox="1">
            <a:spLocks/>
          </p:cNvSpPr>
          <p:nvPr/>
        </p:nvSpPr>
        <p:spPr>
          <a:xfrm>
            <a:off x="3929742" y="6256019"/>
            <a:ext cx="4332514" cy="37664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VE" dirty="0">
                <a:solidFill>
                  <a:srgbClr val="002060"/>
                </a:solidFill>
                <a:latin typeface="Times New Roman" panose="02020603050405020304" pitchFamily="18" charset="0"/>
                <a:cs typeface="Times New Roman" panose="02020603050405020304" pitchFamily="18" charset="0"/>
              </a:rPr>
              <a:t>Puerto Ordaz, Junio 2025</a:t>
            </a:r>
            <a:r>
              <a:rPr lang="es-VE" dirty="0">
                <a:latin typeface="Arial" panose="020B0604020202020204" pitchFamily="34" charset="0"/>
                <a:cs typeface="Arial" panose="020B0604020202020204" pitchFamily="34" charset="0"/>
              </a:rPr>
              <a:t>.</a:t>
            </a:r>
          </a:p>
          <a:p>
            <a:endParaRPr lang="es-VE" dirty="0"/>
          </a:p>
        </p:txBody>
      </p:sp>
    </p:spTree>
    <p:extLst>
      <p:ext uri="{BB962C8B-B14F-4D97-AF65-F5344CB8AC3E}">
        <p14:creationId xmlns:p14="http://schemas.microsoft.com/office/powerpoint/2010/main" val="262411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0746C7-AE8C-4FDD-8525-D97CD204F33D}"/>
              </a:ext>
            </a:extLst>
          </p:cNvPr>
          <p:cNvSpPr txBox="1"/>
          <p:nvPr/>
        </p:nvSpPr>
        <p:spPr>
          <a:xfrm>
            <a:off x="631371" y="233614"/>
            <a:ext cx="11386458" cy="707886"/>
          </a:xfrm>
          <a:prstGeom prst="rect">
            <a:avLst/>
          </a:prstGeom>
          <a:noFill/>
        </p:spPr>
        <p:txBody>
          <a:bodyPr wrap="square" rtlCol="0">
            <a:spAutoFit/>
          </a:bodyPr>
          <a:lstStyle/>
          <a:p>
            <a:pPr algn="ctr"/>
            <a:r>
              <a:rPr lang="es-VE" sz="4000" b="1" dirty="0">
                <a:solidFill>
                  <a:srgbClr val="002060"/>
                </a:solidFill>
                <a:latin typeface="Times New Roman" panose="02020603050405020304" pitchFamily="18" charset="0"/>
                <a:cs typeface="Times New Roman" panose="02020603050405020304" pitchFamily="18" charset="0"/>
              </a:rPr>
              <a:t>Experimento 1: Tratamiento de agua</a:t>
            </a:r>
          </a:p>
        </p:txBody>
      </p:sp>
      <p:sp>
        <p:nvSpPr>
          <p:cNvPr id="3" name="CuadroTexto 2">
            <a:extLst>
              <a:ext uri="{FF2B5EF4-FFF2-40B4-BE49-F238E27FC236}">
                <a16:creationId xmlns:a16="http://schemas.microsoft.com/office/drawing/2014/main" id="{DB192241-1474-41BC-8F9F-55890F99E6D2}"/>
              </a:ext>
            </a:extLst>
          </p:cNvPr>
          <p:cNvSpPr txBox="1"/>
          <p:nvPr/>
        </p:nvSpPr>
        <p:spPr>
          <a:xfrm>
            <a:off x="534075" y="1377020"/>
            <a:ext cx="5302043" cy="5324535"/>
          </a:xfrm>
          <a:prstGeom prst="rect">
            <a:avLst/>
          </a:prstGeom>
          <a:noFill/>
        </p:spPr>
        <p:txBody>
          <a:bodyPr wrap="square" rtlCol="0">
            <a:spAutoFit/>
          </a:bodyPr>
          <a:lstStyle/>
          <a:p>
            <a:pPr algn="just"/>
            <a:r>
              <a:rPr lang="es-VE" sz="3200" b="1" dirty="0">
                <a:solidFill>
                  <a:srgbClr val="002060"/>
                </a:solidFill>
                <a:latin typeface="Times New Roman" panose="02020603050405020304" pitchFamily="18" charset="0"/>
                <a:cs typeface="Times New Roman" panose="02020603050405020304" pitchFamily="18" charset="0"/>
              </a:rPr>
              <a:t>Materiales usados:</a:t>
            </a:r>
          </a:p>
          <a:p>
            <a:pPr algn="just"/>
            <a:endParaRPr lang="es-VE" sz="2800" dirty="0">
              <a:solidFill>
                <a:srgbClr val="002060"/>
              </a:solidFill>
              <a:latin typeface="Times New Roman" panose="02020603050405020304" pitchFamily="18" charset="0"/>
              <a:cs typeface="Times New Roman" panose="02020603050405020304" pitchFamily="18" charset="0"/>
            </a:endParaRPr>
          </a:p>
          <a:p>
            <a:pPr marL="457200" indent="-457200" algn="just">
              <a:buAutoNum type="arabicPeriod"/>
            </a:pPr>
            <a:r>
              <a:rPr lang="es-VE" sz="2800" dirty="0">
                <a:solidFill>
                  <a:srgbClr val="002060"/>
                </a:solidFill>
                <a:latin typeface="Times New Roman" panose="02020603050405020304" pitchFamily="18" charset="0"/>
                <a:cs typeface="Times New Roman" panose="02020603050405020304" pitchFamily="18" charset="0"/>
              </a:rPr>
              <a:t>Agua residual simulada:</a:t>
            </a:r>
          </a:p>
          <a:p>
            <a:pPr marL="800100" lvl="1" indent="-3429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½ taza de tierra.</a:t>
            </a:r>
          </a:p>
          <a:p>
            <a:pPr marL="800100" lvl="1" indent="-3429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¼ taza de arena.</a:t>
            </a:r>
          </a:p>
          <a:p>
            <a:pPr marL="800100" lvl="1" indent="-3429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Servilletas.</a:t>
            </a:r>
          </a:p>
          <a:p>
            <a:pPr algn="just"/>
            <a:r>
              <a:rPr lang="es-VE" sz="2800" dirty="0">
                <a:solidFill>
                  <a:srgbClr val="002060"/>
                </a:solidFill>
                <a:latin typeface="Times New Roman" panose="02020603050405020304" pitchFamily="18" charset="0"/>
                <a:cs typeface="Times New Roman" panose="02020603050405020304" pitchFamily="18" charset="0"/>
              </a:rPr>
              <a:t>2. Coladores: </a:t>
            </a:r>
          </a:p>
          <a:p>
            <a:pPr marL="800100" lvl="1" indent="-3429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Filtro de tela.</a:t>
            </a:r>
          </a:p>
          <a:p>
            <a:pPr marL="800100" lvl="1" indent="-3429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Un filtro de papel.</a:t>
            </a:r>
          </a:p>
          <a:p>
            <a:pPr marL="800100" lvl="1" indent="-3429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Dos (02) litros de agua.</a:t>
            </a:r>
          </a:p>
          <a:p>
            <a:pPr marL="800100" lvl="1" indent="-3429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Un peso.</a:t>
            </a:r>
          </a:p>
          <a:p>
            <a:pPr marL="800100" lvl="1" indent="-3429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Dos (02) recipientes limpios.</a:t>
            </a:r>
          </a:p>
        </p:txBody>
      </p:sp>
      <p:pic>
        <p:nvPicPr>
          <p:cNvPr id="5" name="Imagen 4">
            <a:extLst>
              <a:ext uri="{FF2B5EF4-FFF2-40B4-BE49-F238E27FC236}">
                <a16:creationId xmlns:a16="http://schemas.microsoft.com/office/drawing/2014/main" id="{EAECC3A4-7C29-44EC-BEDA-4AD968C1B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8337" y="1468655"/>
            <a:ext cx="1927974" cy="2570632"/>
          </a:xfrm>
          <a:prstGeom prst="rect">
            <a:avLst/>
          </a:prstGeom>
        </p:spPr>
      </p:pic>
      <p:pic>
        <p:nvPicPr>
          <p:cNvPr id="6" name="4 Marcador de contenido" descr="WhatsApp Image 2025-06-07 at 10.37.17.jpeg">
            <a:extLst>
              <a:ext uri="{FF2B5EF4-FFF2-40B4-BE49-F238E27FC236}">
                <a16:creationId xmlns:a16="http://schemas.microsoft.com/office/drawing/2014/main" id="{D454EEB7-A2EB-4DB2-B696-57C7B7241BF3}"/>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7948215" y="2522965"/>
            <a:ext cx="1927973" cy="2570632"/>
          </a:xfrm>
          <a:prstGeom prst="rect">
            <a:avLst/>
          </a:prstGeom>
        </p:spPr>
      </p:pic>
      <p:pic>
        <p:nvPicPr>
          <p:cNvPr id="7" name="9 Imagen" descr="WhatsApp Image 2025-06-07 at 11.11.08.jpeg">
            <a:extLst>
              <a:ext uri="{FF2B5EF4-FFF2-40B4-BE49-F238E27FC236}">
                <a16:creationId xmlns:a16="http://schemas.microsoft.com/office/drawing/2014/main" id="{E14B63EE-7349-4ABB-87DD-19EC76530A3C}"/>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6324600" y="3808281"/>
            <a:ext cx="1927974" cy="2570632"/>
          </a:xfrm>
          <a:prstGeom prst="rect">
            <a:avLst/>
          </a:prstGeom>
        </p:spPr>
      </p:pic>
    </p:spTree>
    <p:extLst>
      <p:ext uri="{BB962C8B-B14F-4D97-AF65-F5344CB8AC3E}">
        <p14:creationId xmlns:p14="http://schemas.microsoft.com/office/powerpoint/2010/main" val="294990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F62C7B-0164-46B8-BB4B-4D334652DC11}"/>
              </a:ext>
            </a:extLst>
          </p:cNvPr>
          <p:cNvSpPr txBox="1"/>
          <p:nvPr/>
        </p:nvSpPr>
        <p:spPr>
          <a:xfrm>
            <a:off x="631371" y="233614"/>
            <a:ext cx="11386458" cy="707886"/>
          </a:xfrm>
          <a:prstGeom prst="rect">
            <a:avLst/>
          </a:prstGeom>
          <a:noFill/>
        </p:spPr>
        <p:txBody>
          <a:bodyPr wrap="square" rtlCol="0">
            <a:spAutoFit/>
          </a:bodyPr>
          <a:lstStyle/>
          <a:p>
            <a:pPr algn="ctr"/>
            <a:r>
              <a:rPr lang="es-VE" sz="4000" b="1" dirty="0">
                <a:solidFill>
                  <a:srgbClr val="002060"/>
                </a:solidFill>
                <a:latin typeface="Times New Roman" panose="02020603050405020304" pitchFamily="18" charset="0"/>
                <a:cs typeface="Times New Roman" panose="02020603050405020304" pitchFamily="18" charset="0"/>
              </a:rPr>
              <a:t>Experimento 1: Tratamiento de agua</a:t>
            </a:r>
          </a:p>
        </p:txBody>
      </p:sp>
      <p:sp>
        <p:nvSpPr>
          <p:cNvPr id="3" name="CuadroTexto 2">
            <a:extLst>
              <a:ext uri="{FF2B5EF4-FFF2-40B4-BE49-F238E27FC236}">
                <a16:creationId xmlns:a16="http://schemas.microsoft.com/office/drawing/2014/main" id="{AAF0ED3A-DE07-4AF1-A88B-706B0356054E}"/>
              </a:ext>
            </a:extLst>
          </p:cNvPr>
          <p:cNvSpPr txBox="1"/>
          <p:nvPr/>
        </p:nvSpPr>
        <p:spPr>
          <a:xfrm>
            <a:off x="631371" y="1684420"/>
            <a:ext cx="4736318" cy="954107"/>
          </a:xfrm>
          <a:prstGeom prst="rect">
            <a:avLst/>
          </a:prstGeom>
          <a:noFill/>
        </p:spPr>
        <p:txBody>
          <a:bodyPr wrap="square" rtlCol="0">
            <a:spAutoFit/>
          </a:bodyPr>
          <a:lstStyle/>
          <a:p>
            <a:pPr algn="just"/>
            <a:r>
              <a:rPr lang="es-ES" sz="2800" b="1" dirty="0">
                <a:solidFill>
                  <a:srgbClr val="002060"/>
                </a:solidFill>
                <a:latin typeface="Times New Roman" panose="02020603050405020304" pitchFamily="18" charset="0"/>
                <a:cs typeface="Times New Roman" panose="02020603050405020304" pitchFamily="18" charset="0"/>
              </a:rPr>
              <a:t>A. Pesar cada colador y filtro limpio.</a:t>
            </a:r>
            <a:endParaRPr lang="es-VE" sz="2800" b="1" dirty="0">
              <a:solidFill>
                <a:srgbClr val="002060"/>
              </a:solidFill>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8DC02ABA-C60C-4400-AFC5-2E38AE760AAE}"/>
              </a:ext>
            </a:extLst>
          </p:cNvPr>
          <p:cNvSpPr txBox="1"/>
          <p:nvPr/>
        </p:nvSpPr>
        <p:spPr>
          <a:xfrm>
            <a:off x="6445198" y="1682692"/>
            <a:ext cx="4736318" cy="523220"/>
          </a:xfrm>
          <a:prstGeom prst="rect">
            <a:avLst/>
          </a:prstGeom>
          <a:noFill/>
        </p:spPr>
        <p:txBody>
          <a:bodyPr wrap="square" rtlCol="0">
            <a:spAutoFit/>
          </a:bodyPr>
          <a:lstStyle/>
          <a:p>
            <a:pPr algn="just"/>
            <a:r>
              <a:rPr lang="es-ES" sz="2800" b="1" dirty="0">
                <a:solidFill>
                  <a:srgbClr val="002060"/>
                </a:solidFill>
                <a:latin typeface="Times New Roman" panose="02020603050405020304" pitchFamily="18" charset="0"/>
                <a:cs typeface="Times New Roman" panose="02020603050405020304" pitchFamily="18" charset="0"/>
              </a:rPr>
              <a:t>B. Proceso de filtrado</a:t>
            </a:r>
            <a:r>
              <a:rPr lang="es-ES" sz="2400" b="1" dirty="0">
                <a:solidFill>
                  <a:srgbClr val="002060"/>
                </a:solidFill>
                <a:latin typeface="Arial" panose="020B0604020202020204" pitchFamily="34" charset="0"/>
                <a:cs typeface="Arial" panose="020B0604020202020204" pitchFamily="34" charset="0"/>
              </a:rPr>
              <a:t>.</a:t>
            </a:r>
            <a:endParaRPr lang="es-VE" sz="2400" b="1" dirty="0">
              <a:solidFill>
                <a:srgbClr val="00206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6A80389-53B9-4D17-BE41-A0228BDA4556}"/>
              </a:ext>
            </a:extLst>
          </p:cNvPr>
          <p:cNvSpPr txBox="1"/>
          <p:nvPr/>
        </p:nvSpPr>
        <p:spPr>
          <a:xfrm>
            <a:off x="2558456" y="2286402"/>
            <a:ext cx="3859730" cy="1938992"/>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a:solidFill>
                  <a:srgbClr val="002060"/>
                </a:solidFill>
                <a:latin typeface="Times New Roman" panose="02020603050405020304" pitchFamily="18" charset="0"/>
                <a:cs typeface="Times New Roman" panose="02020603050405020304" pitchFamily="18" charset="0"/>
              </a:rPr>
              <a:t>Peso Colador 1: 20gr.</a:t>
            </a:r>
          </a:p>
          <a:p>
            <a:pPr marL="342900" indent="-342900" algn="just">
              <a:buFont typeface="Arial" panose="020B0604020202020204" pitchFamily="34" charset="0"/>
              <a:buChar char="•"/>
            </a:pPr>
            <a:r>
              <a:rPr lang="es-ES" sz="2400" dirty="0">
                <a:solidFill>
                  <a:srgbClr val="002060"/>
                </a:solidFill>
                <a:latin typeface="Times New Roman" panose="02020603050405020304" pitchFamily="18" charset="0"/>
                <a:cs typeface="Times New Roman" panose="02020603050405020304" pitchFamily="18" charset="0"/>
              </a:rPr>
              <a:t>Peso Colador 2: 20gr.</a:t>
            </a:r>
          </a:p>
          <a:p>
            <a:pPr marL="342900" indent="-342900" algn="just">
              <a:buFont typeface="Arial" panose="020B0604020202020204" pitchFamily="34" charset="0"/>
              <a:buChar char="•"/>
            </a:pPr>
            <a:r>
              <a:rPr lang="es-ES" sz="2400" dirty="0">
                <a:solidFill>
                  <a:srgbClr val="002060"/>
                </a:solidFill>
                <a:latin typeface="Times New Roman" panose="02020603050405020304" pitchFamily="18" charset="0"/>
                <a:cs typeface="Times New Roman" panose="02020603050405020304" pitchFamily="18" charset="0"/>
              </a:rPr>
              <a:t>Peso Colador 3: 20gr.</a:t>
            </a:r>
          </a:p>
          <a:p>
            <a:pPr marL="342900" indent="-342900" algn="just">
              <a:buFont typeface="Arial" panose="020B0604020202020204" pitchFamily="34" charset="0"/>
              <a:buChar char="•"/>
            </a:pPr>
            <a:r>
              <a:rPr lang="es-ES" sz="2400" dirty="0">
                <a:solidFill>
                  <a:srgbClr val="002060"/>
                </a:solidFill>
                <a:latin typeface="Times New Roman" panose="02020603050405020304" pitchFamily="18" charset="0"/>
                <a:cs typeface="Times New Roman" panose="02020603050405020304" pitchFamily="18" charset="0"/>
              </a:rPr>
              <a:t>Peso Filtro Papel: 3gr.</a:t>
            </a:r>
          </a:p>
          <a:p>
            <a:pPr marL="342900" indent="-342900" algn="just">
              <a:buFont typeface="Arial" panose="020B0604020202020204" pitchFamily="34" charset="0"/>
              <a:buChar char="•"/>
            </a:pPr>
            <a:r>
              <a:rPr lang="es-ES" sz="2400" dirty="0">
                <a:solidFill>
                  <a:srgbClr val="002060"/>
                </a:solidFill>
                <a:latin typeface="Times New Roman" panose="02020603050405020304" pitchFamily="18" charset="0"/>
                <a:cs typeface="Times New Roman" panose="02020603050405020304" pitchFamily="18" charset="0"/>
              </a:rPr>
              <a:t>Peso Filtro Tela: 8gr.</a:t>
            </a:r>
            <a:endParaRPr lang="es-VE" sz="2400" dirty="0">
              <a:solidFill>
                <a:srgbClr val="002060"/>
              </a:solidFill>
              <a:latin typeface="Times New Roman" panose="02020603050405020304" pitchFamily="18" charset="0"/>
              <a:cs typeface="Times New Roman" panose="02020603050405020304" pitchFamily="18" charset="0"/>
            </a:endParaRPr>
          </a:p>
        </p:txBody>
      </p:sp>
      <p:pic>
        <p:nvPicPr>
          <p:cNvPr id="6" name="10 Imagen" descr="WhatsApp Image 2025-06-07 at 11.02.34.jpeg">
            <a:extLst>
              <a:ext uri="{FF2B5EF4-FFF2-40B4-BE49-F238E27FC236}">
                <a16:creationId xmlns:a16="http://schemas.microsoft.com/office/drawing/2014/main" id="{CEA9EA91-4984-4A5C-8F96-7BA1C67CE727}"/>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Lst>
          </a:blip>
          <a:srcRect l="10345" t="30450" r="31034" b="39756"/>
          <a:stretch>
            <a:fillRect/>
          </a:stretch>
        </p:blipFill>
        <p:spPr>
          <a:xfrm>
            <a:off x="2874401" y="4591271"/>
            <a:ext cx="2737127" cy="1597774"/>
          </a:xfrm>
          <a:prstGeom prst="rect">
            <a:avLst/>
          </a:prstGeom>
        </p:spPr>
      </p:pic>
      <p:pic>
        <p:nvPicPr>
          <p:cNvPr id="7" name="8 Imagen" descr="WhatsApp Image 2025-06-07 at 11.11.09.jpeg">
            <a:extLst>
              <a:ext uri="{FF2B5EF4-FFF2-40B4-BE49-F238E27FC236}">
                <a16:creationId xmlns:a16="http://schemas.microsoft.com/office/drawing/2014/main" id="{F5D30331-6DC1-4EB6-A6F2-535E947D75CF}"/>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631371" y="2954955"/>
            <a:ext cx="1781933" cy="3234089"/>
          </a:xfrm>
          <a:prstGeom prst="rect">
            <a:avLst/>
          </a:prstGeom>
        </p:spPr>
      </p:pic>
      <p:pic>
        <p:nvPicPr>
          <p:cNvPr id="8" name="Imagen 7">
            <a:extLst>
              <a:ext uri="{FF2B5EF4-FFF2-40B4-BE49-F238E27FC236}">
                <a16:creationId xmlns:a16="http://schemas.microsoft.com/office/drawing/2014/main" id="{F47DC457-C138-4523-94BB-FA76B4D69B4B}"/>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a:ext>
            </a:extLst>
          </a:blip>
          <a:srcRect/>
          <a:stretch/>
        </p:blipFill>
        <p:spPr>
          <a:xfrm>
            <a:off x="6563337" y="2419741"/>
            <a:ext cx="1872207" cy="1597773"/>
          </a:xfrm>
          <a:prstGeom prst="rect">
            <a:avLst/>
          </a:prstGeom>
        </p:spPr>
      </p:pic>
      <p:pic>
        <p:nvPicPr>
          <p:cNvPr id="9" name="7 Imagen">
            <a:extLst>
              <a:ext uri="{FF2B5EF4-FFF2-40B4-BE49-F238E27FC236}">
                <a16:creationId xmlns:a16="http://schemas.microsoft.com/office/drawing/2014/main" id="{5997A92C-A1C0-418D-A64C-55D1211DEBBE}"/>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7200"/>
                    </a14:imgEffect>
                  </a14:imgLayer>
                </a14:imgProps>
              </a:ext>
            </a:extLst>
          </a:blip>
          <a:stretch>
            <a:fillRect/>
          </a:stretch>
        </p:blipFill>
        <p:spPr>
          <a:xfrm>
            <a:off x="8813357" y="2419741"/>
            <a:ext cx="1872208" cy="1597773"/>
          </a:xfrm>
          <a:prstGeom prst="rect">
            <a:avLst/>
          </a:prstGeom>
        </p:spPr>
      </p:pic>
      <p:pic>
        <p:nvPicPr>
          <p:cNvPr id="10" name="6 Imagen">
            <a:extLst>
              <a:ext uri="{FF2B5EF4-FFF2-40B4-BE49-F238E27FC236}">
                <a16:creationId xmlns:a16="http://schemas.microsoft.com/office/drawing/2014/main" id="{C592D427-DF11-4A61-B5EA-C16C4A157974}"/>
              </a:ext>
            </a:extLst>
          </p:cNvPr>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7200"/>
                    </a14:imgEffect>
                  </a14:imgLayer>
                </a14:imgProps>
              </a:ext>
            </a:extLst>
          </a:blip>
          <a:stretch>
            <a:fillRect/>
          </a:stretch>
        </p:blipFill>
        <p:spPr>
          <a:xfrm>
            <a:off x="6563337" y="4660715"/>
            <a:ext cx="1872206" cy="1597773"/>
          </a:xfrm>
          <a:prstGeom prst="rect">
            <a:avLst/>
          </a:prstGeom>
        </p:spPr>
      </p:pic>
      <p:pic>
        <p:nvPicPr>
          <p:cNvPr id="11" name="13 Imagen">
            <a:extLst>
              <a:ext uri="{FF2B5EF4-FFF2-40B4-BE49-F238E27FC236}">
                <a16:creationId xmlns:a16="http://schemas.microsoft.com/office/drawing/2014/main" id="{3DF8F740-5470-4589-8D13-516F0D91713F}"/>
              </a:ext>
            </a:extLst>
          </p:cNvPr>
          <p:cNvPicPr>
            <a:picLocks noChangeAspect="1"/>
          </p:cNvPicPr>
          <p:nvPr/>
        </p:nvPicPr>
        <p:blipFill>
          <a:blip r:embed="rId12" cstate="print">
            <a:extLst>
              <a:ext uri="{BEBA8EAE-BF5A-486C-A8C5-ECC9F3942E4B}">
                <a14:imgProps xmlns:a14="http://schemas.microsoft.com/office/drawing/2010/main">
                  <a14:imgLayer r:embed="rId13">
                    <a14:imgEffect>
                      <a14:colorTemperature colorTemp="7200"/>
                    </a14:imgEffect>
                  </a14:imgLayer>
                </a14:imgProps>
              </a:ext>
            </a:extLst>
          </a:blip>
          <a:stretch>
            <a:fillRect/>
          </a:stretch>
        </p:blipFill>
        <p:spPr>
          <a:xfrm>
            <a:off x="8813357" y="4660715"/>
            <a:ext cx="1872206" cy="1597773"/>
          </a:xfrm>
          <a:prstGeom prst="rect">
            <a:avLst/>
          </a:prstGeom>
        </p:spPr>
      </p:pic>
      <p:sp>
        <p:nvSpPr>
          <p:cNvPr id="12" name="CuadroTexto 11">
            <a:extLst>
              <a:ext uri="{FF2B5EF4-FFF2-40B4-BE49-F238E27FC236}">
                <a16:creationId xmlns:a16="http://schemas.microsoft.com/office/drawing/2014/main" id="{BA78F408-D66C-45E8-8AB6-9EB10F495A75}"/>
              </a:ext>
            </a:extLst>
          </p:cNvPr>
          <p:cNvSpPr txBox="1"/>
          <p:nvPr/>
        </p:nvSpPr>
        <p:spPr>
          <a:xfrm>
            <a:off x="6788668" y="4071506"/>
            <a:ext cx="4392848" cy="461665"/>
          </a:xfrm>
          <a:prstGeom prst="rect">
            <a:avLst/>
          </a:prstGeom>
          <a:noFill/>
        </p:spPr>
        <p:txBody>
          <a:bodyPr wrap="square" rtlCol="0">
            <a:spAutoFit/>
          </a:bodyPr>
          <a:lstStyle/>
          <a:p>
            <a:pPr algn="just"/>
            <a:r>
              <a:rPr lang="es-ES" sz="2400" b="1" dirty="0">
                <a:solidFill>
                  <a:srgbClr val="002060"/>
                </a:solidFill>
                <a:latin typeface="Times New Roman" panose="02020603050405020304" pitchFamily="18" charset="0"/>
                <a:cs typeface="Times New Roman" panose="02020603050405020304" pitchFamily="18" charset="0"/>
              </a:rPr>
              <a:t>Filtrado 1               Filtrado 2</a:t>
            </a:r>
            <a:endParaRPr lang="es-VE" sz="2400" b="1" dirty="0">
              <a:solidFill>
                <a:srgbClr val="002060"/>
              </a:solidFill>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68A13FF1-CFB9-40BC-BC07-02EEC8D1BD97}"/>
              </a:ext>
            </a:extLst>
          </p:cNvPr>
          <p:cNvSpPr txBox="1"/>
          <p:nvPr/>
        </p:nvSpPr>
        <p:spPr>
          <a:xfrm>
            <a:off x="6788668" y="6320009"/>
            <a:ext cx="4392848" cy="461665"/>
          </a:xfrm>
          <a:prstGeom prst="rect">
            <a:avLst/>
          </a:prstGeom>
          <a:noFill/>
        </p:spPr>
        <p:txBody>
          <a:bodyPr wrap="square" rtlCol="0">
            <a:spAutoFit/>
          </a:bodyPr>
          <a:lstStyle/>
          <a:p>
            <a:pPr algn="just"/>
            <a:r>
              <a:rPr lang="es-ES" sz="2400" b="1" dirty="0">
                <a:solidFill>
                  <a:srgbClr val="002060"/>
                </a:solidFill>
                <a:latin typeface="Times New Roman" panose="02020603050405020304" pitchFamily="18" charset="0"/>
                <a:cs typeface="Times New Roman" panose="02020603050405020304" pitchFamily="18" charset="0"/>
              </a:rPr>
              <a:t>Filtrado 3               Filtrado 4</a:t>
            </a:r>
            <a:endParaRPr lang="es-VE"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58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5E395FB-8AC6-456F-839C-6C76E6DE50DD}"/>
              </a:ext>
            </a:extLst>
          </p:cNvPr>
          <p:cNvSpPr txBox="1"/>
          <p:nvPr/>
        </p:nvSpPr>
        <p:spPr>
          <a:xfrm>
            <a:off x="631371" y="233614"/>
            <a:ext cx="11386458" cy="707886"/>
          </a:xfrm>
          <a:prstGeom prst="rect">
            <a:avLst/>
          </a:prstGeom>
          <a:noFill/>
        </p:spPr>
        <p:txBody>
          <a:bodyPr wrap="square" rtlCol="0">
            <a:spAutoFit/>
          </a:bodyPr>
          <a:lstStyle/>
          <a:p>
            <a:pPr algn="ctr"/>
            <a:r>
              <a:rPr lang="es-VE" sz="4000" b="1" dirty="0">
                <a:solidFill>
                  <a:srgbClr val="002060"/>
                </a:solidFill>
                <a:latin typeface="Times New Roman" panose="02020603050405020304" pitchFamily="18" charset="0"/>
                <a:cs typeface="Times New Roman" panose="02020603050405020304" pitchFamily="18" charset="0"/>
              </a:rPr>
              <a:t>Experimento 1: Tratamiento de agua</a:t>
            </a:r>
          </a:p>
        </p:txBody>
      </p:sp>
      <p:sp>
        <p:nvSpPr>
          <p:cNvPr id="3" name="CuadroTexto 2">
            <a:extLst>
              <a:ext uri="{FF2B5EF4-FFF2-40B4-BE49-F238E27FC236}">
                <a16:creationId xmlns:a16="http://schemas.microsoft.com/office/drawing/2014/main" id="{F9BA103D-0879-46D3-85C9-AA1E2EFE25C4}"/>
              </a:ext>
            </a:extLst>
          </p:cNvPr>
          <p:cNvSpPr txBox="1"/>
          <p:nvPr/>
        </p:nvSpPr>
        <p:spPr>
          <a:xfrm>
            <a:off x="631371" y="1650873"/>
            <a:ext cx="4736318" cy="954107"/>
          </a:xfrm>
          <a:prstGeom prst="rect">
            <a:avLst/>
          </a:prstGeom>
          <a:noFill/>
        </p:spPr>
        <p:txBody>
          <a:bodyPr wrap="square" rtlCol="0">
            <a:spAutoFit/>
          </a:bodyPr>
          <a:lstStyle/>
          <a:p>
            <a:pPr algn="just"/>
            <a:r>
              <a:rPr lang="es-ES" sz="2800" b="1" dirty="0">
                <a:solidFill>
                  <a:srgbClr val="002060"/>
                </a:solidFill>
                <a:latin typeface="Times New Roman" panose="02020603050405020304" pitchFamily="18" charset="0"/>
                <a:cs typeface="Times New Roman" panose="02020603050405020304" pitchFamily="18" charset="0"/>
              </a:rPr>
              <a:t>C. Pesar cada colador y cada filtro sucio.</a:t>
            </a:r>
            <a:endParaRPr lang="es-VE" sz="2800" b="1" dirty="0">
              <a:solidFill>
                <a:srgbClr val="002060"/>
              </a:solidFill>
              <a:latin typeface="Times New Roman" panose="02020603050405020304" pitchFamily="18" charset="0"/>
              <a:cs typeface="Times New Roman" panose="02020603050405020304" pitchFamily="18" charset="0"/>
            </a:endParaRPr>
          </a:p>
        </p:txBody>
      </p:sp>
      <p:sp>
        <p:nvSpPr>
          <p:cNvPr id="5" name="7 CuadroTexto">
            <a:extLst>
              <a:ext uri="{FF2B5EF4-FFF2-40B4-BE49-F238E27FC236}">
                <a16:creationId xmlns:a16="http://schemas.microsoft.com/office/drawing/2014/main" id="{E3AFA814-1FAD-493A-9972-0F9D8C110F6D}"/>
              </a:ext>
            </a:extLst>
          </p:cNvPr>
          <p:cNvSpPr txBox="1"/>
          <p:nvPr/>
        </p:nvSpPr>
        <p:spPr>
          <a:xfrm>
            <a:off x="2054832" y="2486456"/>
            <a:ext cx="3566733" cy="1200329"/>
          </a:xfrm>
          <a:prstGeom prst="rect">
            <a:avLst/>
          </a:prstGeom>
          <a:noFill/>
        </p:spPr>
        <p:txBody>
          <a:bodyPr wrap="square" rtlCol="0">
            <a:spAutoFit/>
          </a:bodyPr>
          <a:lstStyle/>
          <a:p>
            <a:pPr marL="342900" indent="-342900" algn="just">
              <a:buFont typeface="Arial" panose="020B0604020202020204" pitchFamily="34" charset="0"/>
              <a:buChar char="•"/>
            </a:pPr>
            <a:r>
              <a:rPr lang="es-US" sz="2400" dirty="0">
                <a:solidFill>
                  <a:srgbClr val="002060"/>
                </a:solidFill>
                <a:latin typeface="Times New Roman" panose="02020603050405020304" pitchFamily="18" charset="0"/>
                <a:cs typeface="Times New Roman" panose="02020603050405020304" pitchFamily="18" charset="0"/>
              </a:rPr>
              <a:t>Peso Colador 1: 455gr.</a:t>
            </a:r>
          </a:p>
          <a:p>
            <a:pPr marL="342900" indent="-342900" algn="just">
              <a:buFont typeface="Arial" panose="020B0604020202020204" pitchFamily="34" charset="0"/>
              <a:buChar char="•"/>
            </a:pPr>
            <a:r>
              <a:rPr lang="es-US" sz="2400" dirty="0">
                <a:solidFill>
                  <a:srgbClr val="002060"/>
                </a:solidFill>
                <a:latin typeface="Times New Roman" panose="02020603050405020304" pitchFamily="18" charset="0"/>
                <a:cs typeface="Times New Roman" panose="02020603050405020304" pitchFamily="18" charset="0"/>
              </a:rPr>
              <a:t>Peso Colador 2: 334gr.</a:t>
            </a:r>
          </a:p>
          <a:p>
            <a:pPr marL="342900" indent="-342900" algn="just">
              <a:buFont typeface="Arial" panose="020B0604020202020204" pitchFamily="34" charset="0"/>
              <a:buChar char="•"/>
            </a:pPr>
            <a:r>
              <a:rPr lang="es-US" sz="2400" dirty="0">
                <a:solidFill>
                  <a:srgbClr val="002060"/>
                </a:solidFill>
                <a:latin typeface="Times New Roman" panose="02020603050405020304" pitchFamily="18" charset="0"/>
                <a:cs typeface="Times New Roman" panose="02020603050405020304" pitchFamily="18" charset="0"/>
              </a:rPr>
              <a:t>Peso Colador </a:t>
            </a:r>
            <a:r>
              <a:rPr lang="es-ES" sz="2400" dirty="0">
                <a:solidFill>
                  <a:srgbClr val="002060"/>
                </a:solidFill>
                <a:latin typeface="Times New Roman" panose="02020603050405020304" pitchFamily="18" charset="0"/>
                <a:cs typeface="Times New Roman" panose="02020603050405020304" pitchFamily="18" charset="0"/>
              </a:rPr>
              <a:t>3: 67gr.</a:t>
            </a:r>
            <a:endParaRPr lang="es-US" sz="2400" dirty="0">
              <a:solidFill>
                <a:srgbClr val="002060"/>
              </a:solidFill>
              <a:latin typeface="Times New Roman" panose="02020603050405020304" pitchFamily="18" charset="0"/>
              <a:cs typeface="Times New Roman" panose="02020603050405020304" pitchFamily="18" charset="0"/>
            </a:endParaRPr>
          </a:p>
        </p:txBody>
      </p:sp>
      <p:sp>
        <p:nvSpPr>
          <p:cNvPr id="6" name="7 CuadroTexto">
            <a:extLst>
              <a:ext uri="{FF2B5EF4-FFF2-40B4-BE49-F238E27FC236}">
                <a16:creationId xmlns:a16="http://schemas.microsoft.com/office/drawing/2014/main" id="{DEC02CB6-3A84-4CCF-B4CF-5DE5E4FBC53D}"/>
              </a:ext>
            </a:extLst>
          </p:cNvPr>
          <p:cNvSpPr txBox="1"/>
          <p:nvPr/>
        </p:nvSpPr>
        <p:spPr>
          <a:xfrm>
            <a:off x="2661587" y="3686785"/>
            <a:ext cx="3566733" cy="830997"/>
          </a:xfrm>
          <a:prstGeom prst="rect">
            <a:avLst/>
          </a:prstGeom>
          <a:noFill/>
        </p:spPr>
        <p:txBody>
          <a:bodyPr wrap="square" rtlCol="0">
            <a:spAutoFit/>
          </a:bodyPr>
          <a:lstStyle/>
          <a:p>
            <a:pPr marL="342900" indent="-342900" algn="just">
              <a:buFont typeface="Arial" panose="020B0604020202020204" pitchFamily="34" charset="0"/>
              <a:buChar char="•"/>
            </a:pPr>
            <a:r>
              <a:rPr lang="es-US" sz="2400" dirty="0">
                <a:solidFill>
                  <a:srgbClr val="002060"/>
                </a:solidFill>
                <a:latin typeface="Times New Roman" panose="02020603050405020304" pitchFamily="18" charset="0"/>
                <a:cs typeface="Times New Roman" panose="02020603050405020304" pitchFamily="18" charset="0"/>
              </a:rPr>
              <a:t>Peso Filtro Tela: 35gr.</a:t>
            </a:r>
          </a:p>
          <a:p>
            <a:pPr marL="342900" indent="-342900" algn="just">
              <a:buFont typeface="Arial" panose="020B0604020202020204" pitchFamily="34" charset="0"/>
              <a:buChar char="•"/>
            </a:pPr>
            <a:r>
              <a:rPr lang="es-US" sz="2400" dirty="0">
                <a:solidFill>
                  <a:srgbClr val="002060"/>
                </a:solidFill>
                <a:latin typeface="Times New Roman" panose="02020603050405020304" pitchFamily="18" charset="0"/>
                <a:cs typeface="Times New Roman" panose="02020603050405020304" pitchFamily="18" charset="0"/>
              </a:rPr>
              <a:t>Peso Filtro Papel: 12gr. </a:t>
            </a:r>
          </a:p>
        </p:txBody>
      </p:sp>
      <p:pic>
        <p:nvPicPr>
          <p:cNvPr id="7" name="8 Imagen" descr="WhatsApp Image 2025-06-07 at 11.36.49 (1).jpeg">
            <a:extLst>
              <a:ext uri="{FF2B5EF4-FFF2-40B4-BE49-F238E27FC236}">
                <a16:creationId xmlns:a16="http://schemas.microsoft.com/office/drawing/2014/main" id="{1A6F1402-7494-4C75-8925-69F1D699D8A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650676" y="2645574"/>
            <a:ext cx="1404156" cy="1872208"/>
          </a:xfrm>
          <a:prstGeom prst="rect">
            <a:avLst/>
          </a:prstGeom>
        </p:spPr>
      </p:pic>
      <p:pic>
        <p:nvPicPr>
          <p:cNvPr id="8" name="3 Marcador de contenido" descr="WhatsApp Image 2025-06-07 at 12.00.26.jpeg">
            <a:extLst>
              <a:ext uri="{FF2B5EF4-FFF2-40B4-BE49-F238E27FC236}">
                <a16:creationId xmlns:a16="http://schemas.microsoft.com/office/drawing/2014/main" id="{6AC3B070-E46C-4AE1-9371-F7C37D9F468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1112799" y="3913822"/>
            <a:ext cx="1368152" cy="1872208"/>
          </a:xfrm>
          <a:prstGeom prst="rect">
            <a:avLst/>
          </a:prstGeom>
        </p:spPr>
      </p:pic>
      <p:pic>
        <p:nvPicPr>
          <p:cNvPr id="9" name="7 Imagen" descr="WhatsApp Image 2025-06-07 at 11.36.49 (2).jpeg">
            <a:extLst>
              <a:ext uri="{FF2B5EF4-FFF2-40B4-BE49-F238E27FC236}">
                <a16:creationId xmlns:a16="http://schemas.microsoft.com/office/drawing/2014/main" id="{5197A30F-2B77-42C3-B7C3-C5B9E2ABBDA3}"/>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8800"/>
                    </a14:imgEffect>
                  </a14:imgLayer>
                </a14:imgProps>
              </a:ext>
            </a:extLst>
          </a:blip>
          <a:srcRect l="6709" t="36263" r="12781" b="29553"/>
          <a:stretch>
            <a:fillRect/>
          </a:stretch>
        </p:blipFill>
        <p:spPr>
          <a:xfrm>
            <a:off x="2661587" y="4829294"/>
            <a:ext cx="3123196" cy="1467544"/>
          </a:xfrm>
          <a:prstGeom prst="rect">
            <a:avLst/>
          </a:prstGeom>
        </p:spPr>
      </p:pic>
      <p:sp>
        <p:nvSpPr>
          <p:cNvPr id="10" name="CuadroTexto 9">
            <a:extLst>
              <a:ext uri="{FF2B5EF4-FFF2-40B4-BE49-F238E27FC236}">
                <a16:creationId xmlns:a16="http://schemas.microsoft.com/office/drawing/2014/main" id="{1431EB15-B66E-42DA-AD22-56626730DC68}"/>
              </a:ext>
            </a:extLst>
          </p:cNvPr>
          <p:cNvSpPr txBox="1"/>
          <p:nvPr/>
        </p:nvSpPr>
        <p:spPr>
          <a:xfrm>
            <a:off x="6824311" y="1650873"/>
            <a:ext cx="4736318" cy="1384995"/>
          </a:xfrm>
          <a:prstGeom prst="rect">
            <a:avLst/>
          </a:prstGeom>
          <a:noFill/>
        </p:spPr>
        <p:txBody>
          <a:bodyPr wrap="square" rtlCol="0">
            <a:spAutoFit/>
          </a:bodyPr>
          <a:lstStyle/>
          <a:p>
            <a:pPr algn="just"/>
            <a:r>
              <a:rPr lang="es-ES" sz="2800" b="1" dirty="0">
                <a:solidFill>
                  <a:srgbClr val="002060"/>
                </a:solidFill>
                <a:latin typeface="Times New Roman" panose="02020603050405020304" pitchFamily="18" charset="0"/>
                <a:cs typeface="Times New Roman" panose="02020603050405020304" pitchFamily="18" charset="0"/>
              </a:rPr>
              <a:t>D. </a:t>
            </a:r>
            <a:r>
              <a:rPr lang="es-US" sz="2800" b="1" dirty="0">
                <a:solidFill>
                  <a:srgbClr val="002060"/>
                </a:solidFill>
                <a:latin typeface="Times New Roman" panose="02020603050405020304" pitchFamily="18" charset="0"/>
                <a:cs typeface="Times New Roman" panose="02020603050405020304" pitchFamily="18" charset="0"/>
              </a:rPr>
              <a:t>Se comparó el color y olor con agua comercial y otra con agua del chorro</a:t>
            </a:r>
            <a:r>
              <a:rPr lang="es-VE" sz="2800" b="1" dirty="0">
                <a:solidFill>
                  <a:srgbClr val="002060"/>
                </a:solidFill>
                <a:latin typeface="Times New Roman" panose="02020603050405020304" pitchFamily="18" charset="0"/>
                <a:cs typeface="Times New Roman" panose="02020603050405020304" pitchFamily="18" charset="0"/>
              </a:rPr>
              <a:t>.</a:t>
            </a:r>
            <a:endParaRPr lang="es-ES" sz="2800" b="1" dirty="0">
              <a:solidFill>
                <a:srgbClr val="002060"/>
              </a:solidFill>
              <a:latin typeface="Times New Roman" panose="02020603050405020304" pitchFamily="18" charset="0"/>
              <a:cs typeface="Times New Roman" panose="02020603050405020304" pitchFamily="18" charset="0"/>
            </a:endParaRPr>
          </a:p>
        </p:txBody>
      </p:sp>
      <p:pic>
        <p:nvPicPr>
          <p:cNvPr id="13" name="Imagen 12">
            <a:extLst>
              <a:ext uri="{FF2B5EF4-FFF2-40B4-BE49-F238E27FC236}">
                <a16:creationId xmlns:a16="http://schemas.microsoft.com/office/drawing/2014/main" id="{F8F08789-7710-45DE-AE75-9A41CF143744}"/>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tretch>
            <a:fillRect/>
          </a:stretch>
        </p:blipFill>
        <p:spPr>
          <a:xfrm>
            <a:off x="7315833" y="3429000"/>
            <a:ext cx="3991544" cy="2993658"/>
          </a:xfrm>
          <a:prstGeom prst="rect">
            <a:avLst/>
          </a:prstGeom>
        </p:spPr>
      </p:pic>
    </p:spTree>
    <p:extLst>
      <p:ext uri="{BB962C8B-B14F-4D97-AF65-F5344CB8AC3E}">
        <p14:creationId xmlns:p14="http://schemas.microsoft.com/office/powerpoint/2010/main" val="355963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13E20C-6801-4973-9174-F77C4C1D2D91}"/>
              </a:ext>
            </a:extLst>
          </p:cNvPr>
          <p:cNvSpPr txBox="1"/>
          <p:nvPr/>
        </p:nvSpPr>
        <p:spPr>
          <a:xfrm>
            <a:off x="631371" y="233614"/>
            <a:ext cx="11386458" cy="707886"/>
          </a:xfrm>
          <a:prstGeom prst="rect">
            <a:avLst/>
          </a:prstGeom>
          <a:noFill/>
        </p:spPr>
        <p:txBody>
          <a:bodyPr wrap="square" rtlCol="0">
            <a:spAutoFit/>
          </a:bodyPr>
          <a:lstStyle/>
          <a:p>
            <a:pPr algn="ctr"/>
            <a:r>
              <a:rPr lang="es-VE" sz="4000" b="1" dirty="0">
                <a:solidFill>
                  <a:srgbClr val="002060"/>
                </a:solidFill>
                <a:latin typeface="Times New Roman" panose="02020603050405020304" pitchFamily="18" charset="0"/>
                <a:cs typeface="Times New Roman" panose="02020603050405020304" pitchFamily="18" charset="0"/>
              </a:rPr>
              <a:t>Experimento 1: Tratamiento de agua</a:t>
            </a:r>
          </a:p>
        </p:txBody>
      </p:sp>
      <p:sp>
        <p:nvSpPr>
          <p:cNvPr id="3" name="CuadroTexto 2">
            <a:extLst>
              <a:ext uri="{FF2B5EF4-FFF2-40B4-BE49-F238E27FC236}">
                <a16:creationId xmlns:a16="http://schemas.microsoft.com/office/drawing/2014/main" id="{28722E3C-09FE-4E40-8A7C-F9E6D2F829A9}"/>
              </a:ext>
            </a:extLst>
          </p:cNvPr>
          <p:cNvSpPr txBox="1"/>
          <p:nvPr/>
        </p:nvSpPr>
        <p:spPr>
          <a:xfrm>
            <a:off x="631371" y="1396270"/>
            <a:ext cx="11011280" cy="5324535"/>
          </a:xfrm>
          <a:prstGeom prst="rect">
            <a:avLst/>
          </a:prstGeom>
          <a:noFill/>
        </p:spPr>
        <p:txBody>
          <a:bodyPr wrap="square" rtlCol="0">
            <a:spAutoFit/>
          </a:bodyPr>
          <a:lstStyle/>
          <a:p>
            <a:pPr algn="just"/>
            <a:r>
              <a:rPr lang="es-ES" sz="2800" b="1" dirty="0">
                <a:solidFill>
                  <a:srgbClr val="002060"/>
                </a:solidFill>
                <a:latin typeface="Times New Roman" panose="02020603050405020304" pitchFamily="18" charset="0"/>
                <a:cs typeface="Times New Roman" panose="02020603050405020304" pitchFamily="18" charset="0"/>
              </a:rPr>
              <a:t>Preguntas para discusión:</a:t>
            </a:r>
          </a:p>
          <a:p>
            <a:pPr marL="342900" indent="-342900" algn="just">
              <a:buFont typeface="Arial" panose="020B0604020202020204" pitchFamily="34" charset="0"/>
              <a:buChar char="•"/>
            </a:pPr>
            <a:r>
              <a:rPr lang="es-ES" sz="2400" b="1" dirty="0">
                <a:solidFill>
                  <a:srgbClr val="002060"/>
                </a:solidFill>
                <a:latin typeface="Times New Roman" panose="02020603050405020304" pitchFamily="18" charset="0"/>
                <a:cs typeface="Times New Roman" panose="02020603050405020304" pitchFamily="18" charset="0"/>
              </a:rPr>
              <a:t>¿Qué tipo de contaminantes se eliminaron en el tratamiento primario?</a:t>
            </a:r>
          </a:p>
          <a:p>
            <a:pPr algn="just"/>
            <a:r>
              <a:rPr lang="es-ES" sz="2400" dirty="0">
                <a:solidFill>
                  <a:srgbClr val="002060"/>
                </a:solidFill>
                <a:latin typeface="Times New Roman" panose="02020603050405020304" pitchFamily="18" charset="0"/>
                <a:cs typeface="Times New Roman" panose="02020603050405020304" pitchFamily="18" charset="0"/>
              </a:rPr>
              <a:t>Grandes piezas de tierra, arena, sólidos y restos de semillas.</a:t>
            </a:r>
          </a:p>
          <a:p>
            <a:pPr marL="342900" indent="-342900" algn="just">
              <a:buFont typeface="Arial" panose="020B0604020202020204" pitchFamily="34" charset="0"/>
              <a:buChar char="•"/>
            </a:pPr>
            <a:r>
              <a:rPr lang="es-ES" sz="2400" b="1" dirty="0">
                <a:solidFill>
                  <a:srgbClr val="002060"/>
                </a:solidFill>
                <a:latin typeface="Times New Roman" panose="02020603050405020304" pitchFamily="18" charset="0"/>
                <a:cs typeface="Times New Roman" panose="02020603050405020304" pitchFamily="18" charset="0"/>
              </a:rPr>
              <a:t>¿Qué tipo de contaminantes se eliminaron en el tratamiento secundario?</a:t>
            </a:r>
          </a:p>
          <a:p>
            <a:pPr algn="just"/>
            <a:r>
              <a:rPr lang="es-ES" sz="2400" dirty="0">
                <a:solidFill>
                  <a:srgbClr val="002060"/>
                </a:solidFill>
                <a:latin typeface="Times New Roman" panose="02020603050405020304" pitchFamily="18" charset="0"/>
                <a:cs typeface="Times New Roman" panose="02020603050405020304" pitchFamily="18" charset="0"/>
              </a:rPr>
              <a:t>Contaminantes orgánicos y pequeñas partículas de tierra y arena. El agua mantuvo un color turbio.</a:t>
            </a:r>
          </a:p>
          <a:p>
            <a:pPr marL="342900" indent="-342900" algn="just">
              <a:buFont typeface="Arial" panose="020B0604020202020204" pitchFamily="34" charset="0"/>
              <a:buChar char="•"/>
            </a:pPr>
            <a:r>
              <a:rPr lang="es-ES" sz="2400" b="1" dirty="0">
                <a:solidFill>
                  <a:srgbClr val="002060"/>
                </a:solidFill>
                <a:latin typeface="Times New Roman" panose="02020603050405020304" pitchFamily="18" charset="0"/>
                <a:cs typeface="Times New Roman" panose="02020603050405020304" pitchFamily="18" charset="0"/>
              </a:rPr>
              <a:t>¿Qué importancia tiene cada proceso de tratamiento para la calidad del agua?</a:t>
            </a:r>
          </a:p>
          <a:p>
            <a:pPr algn="just"/>
            <a:r>
              <a:rPr lang="es-ES" sz="2400" dirty="0">
                <a:solidFill>
                  <a:srgbClr val="002060"/>
                </a:solidFill>
                <a:latin typeface="Times New Roman" panose="02020603050405020304" pitchFamily="18" charset="0"/>
                <a:cs typeface="Times New Roman" panose="02020603050405020304" pitchFamily="18" charset="0"/>
              </a:rPr>
              <a:t>Eliminan contaminantes e impurezas para obtener agua limpia y segura, garantizando su reintroducción natural.</a:t>
            </a:r>
          </a:p>
          <a:p>
            <a:pPr marL="342900" indent="-342900" algn="just">
              <a:buFont typeface="Arial" panose="020B0604020202020204" pitchFamily="34" charset="0"/>
              <a:buChar char="•"/>
            </a:pPr>
            <a:r>
              <a:rPr lang="es-ES" sz="2400" b="1" dirty="0">
                <a:solidFill>
                  <a:srgbClr val="002060"/>
                </a:solidFill>
                <a:latin typeface="Times New Roman" panose="02020603050405020304" pitchFamily="18" charset="0"/>
                <a:cs typeface="Times New Roman" panose="02020603050405020304" pitchFamily="18" charset="0"/>
              </a:rPr>
              <a:t>¿Cuál es el valor del peso del filtro de papel luego del tiempo de secado?</a:t>
            </a:r>
          </a:p>
          <a:p>
            <a:pPr algn="just"/>
            <a:r>
              <a:rPr lang="es-ES" sz="2400" dirty="0">
                <a:solidFill>
                  <a:srgbClr val="002060"/>
                </a:solidFill>
                <a:latin typeface="Times New Roman" panose="02020603050405020304" pitchFamily="18" charset="0"/>
                <a:cs typeface="Times New Roman" panose="02020603050405020304" pitchFamily="18" charset="0"/>
              </a:rPr>
              <a:t>Es de 3 gramos y vuelve a su peso original.</a:t>
            </a:r>
          </a:p>
          <a:p>
            <a:pPr marL="342900" indent="-342900" algn="just">
              <a:buFont typeface="Arial" panose="020B0604020202020204" pitchFamily="34" charset="0"/>
              <a:buChar char="•"/>
            </a:pPr>
            <a:r>
              <a:rPr lang="es-ES" sz="2400" b="1" dirty="0">
                <a:solidFill>
                  <a:srgbClr val="002060"/>
                </a:solidFill>
                <a:latin typeface="Times New Roman" panose="02020603050405020304" pitchFamily="18" charset="0"/>
                <a:cs typeface="Times New Roman" panose="02020603050405020304" pitchFamily="18" charset="0"/>
              </a:rPr>
              <a:t>¿Para usted, cuál debe ser el objetivo del experimento realizado?</a:t>
            </a:r>
          </a:p>
          <a:p>
            <a:pPr algn="just"/>
            <a:r>
              <a:rPr lang="es-ES" sz="2400" dirty="0">
                <a:solidFill>
                  <a:srgbClr val="002060"/>
                </a:solidFill>
                <a:latin typeface="Times New Roman" panose="02020603050405020304" pitchFamily="18" charset="0"/>
                <a:cs typeface="Times New Roman" panose="02020603050405020304" pitchFamily="18" charset="0"/>
              </a:rPr>
              <a:t>Demostrar la efectividad de los procesos de tratamiento de agua para eliminar contaminantes y obtener agua apta para reúso.</a:t>
            </a:r>
          </a:p>
        </p:txBody>
      </p:sp>
    </p:spTree>
    <p:extLst>
      <p:ext uri="{BB962C8B-B14F-4D97-AF65-F5344CB8AC3E}">
        <p14:creationId xmlns:p14="http://schemas.microsoft.com/office/powerpoint/2010/main" val="363408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FCBC4A6-6ECE-465A-9649-84569B1F2C99}"/>
              </a:ext>
            </a:extLst>
          </p:cNvPr>
          <p:cNvSpPr txBox="1"/>
          <p:nvPr/>
        </p:nvSpPr>
        <p:spPr>
          <a:xfrm>
            <a:off x="631371" y="233614"/>
            <a:ext cx="11386458" cy="707886"/>
          </a:xfrm>
          <a:prstGeom prst="rect">
            <a:avLst/>
          </a:prstGeom>
          <a:noFill/>
        </p:spPr>
        <p:txBody>
          <a:bodyPr wrap="square" rtlCol="0">
            <a:spAutoFit/>
          </a:bodyPr>
          <a:lstStyle/>
          <a:p>
            <a:pPr algn="ctr"/>
            <a:r>
              <a:rPr lang="es-VE" sz="4000" b="1" dirty="0">
                <a:solidFill>
                  <a:srgbClr val="002060"/>
                </a:solidFill>
                <a:latin typeface="Times New Roman" panose="02020603050405020304" pitchFamily="18" charset="0"/>
                <a:cs typeface="Times New Roman" panose="02020603050405020304" pitchFamily="18" charset="0"/>
              </a:rPr>
              <a:t>Experimento 1: Tratamiento de agua</a:t>
            </a:r>
          </a:p>
        </p:txBody>
      </p:sp>
      <p:sp>
        <p:nvSpPr>
          <p:cNvPr id="3" name="CuadroTexto 2">
            <a:extLst>
              <a:ext uri="{FF2B5EF4-FFF2-40B4-BE49-F238E27FC236}">
                <a16:creationId xmlns:a16="http://schemas.microsoft.com/office/drawing/2014/main" id="{58852604-251F-4FF6-81D0-FA541FFC267A}"/>
              </a:ext>
            </a:extLst>
          </p:cNvPr>
          <p:cNvSpPr txBox="1"/>
          <p:nvPr/>
        </p:nvSpPr>
        <p:spPr>
          <a:xfrm>
            <a:off x="299643" y="1299851"/>
            <a:ext cx="11592714" cy="5324535"/>
          </a:xfrm>
          <a:prstGeom prst="rect">
            <a:avLst/>
          </a:prstGeom>
          <a:noFill/>
        </p:spPr>
        <p:txBody>
          <a:bodyPr wrap="square" rtlCol="0">
            <a:spAutoFit/>
          </a:bodyPr>
          <a:lstStyle/>
          <a:p>
            <a:pPr algn="just"/>
            <a:r>
              <a:rPr lang="es-ES" sz="2800" b="1" dirty="0">
                <a:solidFill>
                  <a:srgbClr val="002060"/>
                </a:solidFill>
                <a:latin typeface="Times New Roman" panose="02020603050405020304" pitchFamily="18" charset="0"/>
                <a:cs typeface="Times New Roman" panose="02020603050405020304" pitchFamily="18" charset="0"/>
              </a:rPr>
              <a:t>Preguntas Adicionales:</a:t>
            </a:r>
          </a:p>
          <a:p>
            <a:pPr marL="342900" indent="-342900" algn="just">
              <a:buFont typeface="Arial" panose="020B0604020202020204" pitchFamily="34" charset="0"/>
              <a:buChar char="•"/>
            </a:pPr>
            <a:r>
              <a:rPr lang="es-ES" sz="2400" b="1" dirty="0">
                <a:solidFill>
                  <a:srgbClr val="002060"/>
                </a:solidFill>
                <a:latin typeface="Times New Roman" panose="02020603050405020304" pitchFamily="18" charset="0"/>
                <a:cs typeface="Times New Roman" panose="02020603050405020304" pitchFamily="18" charset="0"/>
              </a:rPr>
              <a:t>¿Cómo se podría mejorar el experimento para hacerlo más realista?</a:t>
            </a:r>
            <a:r>
              <a:rPr lang="es-ES" sz="2400" dirty="0">
                <a:solidFill>
                  <a:srgbClr val="002060"/>
                </a:solidFill>
                <a:latin typeface="Times New Roman" panose="02020603050405020304" pitchFamily="18" charset="0"/>
                <a:cs typeface="Times New Roman" panose="02020603050405020304" pitchFamily="18" charset="0"/>
              </a:rPr>
              <a:t> </a:t>
            </a:r>
          </a:p>
          <a:p>
            <a:pPr algn="just"/>
            <a:r>
              <a:rPr lang="es-ES" sz="2400" dirty="0">
                <a:solidFill>
                  <a:srgbClr val="002060"/>
                </a:solidFill>
                <a:latin typeface="Times New Roman" panose="02020603050405020304" pitchFamily="18" charset="0"/>
                <a:cs typeface="Times New Roman" panose="02020603050405020304" pitchFamily="18" charset="0"/>
              </a:rPr>
              <a:t>Se podría mejorar utilizando muestras de aguas residuales reales en un entorno controlado y añadiendo diferentes tipos de contaminantes para simular condiciones más parecidas a las del mundo real.</a:t>
            </a:r>
          </a:p>
          <a:p>
            <a:pPr marL="342900" indent="-342900" algn="just">
              <a:buFont typeface="Arial" panose="020B0604020202020204" pitchFamily="34" charset="0"/>
              <a:buChar char="•"/>
            </a:pPr>
            <a:r>
              <a:rPr lang="es-ES" sz="2400" b="1" dirty="0">
                <a:solidFill>
                  <a:srgbClr val="002060"/>
                </a:solidFill>
                <a:latin typeface="Times New Roman" panose="02020603050405020304" pitchFamily="18" charset="0"/>
                <a:cs typeface="Times New Roman" panose="02020603050405020304" pitchFamily="18" charset="0"/>
              </a:rPr>
              <a:t>¿Qué otras variables podía investigar?</a:t>
            </a:r>
          </a:p>
          <a:p>
            <a:pPr algn="just"/>
            <a:r>
              <a:rPr lang="es-ES" sz="2400" dirty="0">
                <a:solidFill>
                  <a:srgbClr val="002060"/>
                </a:solidFill>
                <a:latin typeface="Times New Roman" panose="02020603050405020304" pitchFamily="18" charset="0"/>
                <a:cs typeface="Times New Roman" panose="02020603050405020304" pitchFamily="18" charset="0"/>
              </a:rPr>
              <a:t>Se podría investigar la eficacia de diferentes tipos de filtros, el tiempo de tratamiento y la adición de químicos, así como el impacto de distintas concentraciones de contaminantes.</a:t>
            </a:r>
          </a:p>
          <a:p>
            <a:pPr marL="342900" indent="-342900" algn="just">
              <a:buFont typeface="Arial" panose="020B0604020202020204" pitchFamily="34" charset="0"/>
              <a:buChar char="•"/>
            </a:pPr>
            <a:r>
              <a:rPr lang="es-ES" sz="2400" b="1" dirty="0">
                <a:solidFill>
                  <a:srgbClr val="002060"/>
                </a:solidFill>
                <a:latin typeface="Times New Roman" panose="02020603050405020304" pitchFamily="18" charset="0"/>
                <a:cs typeface="Times New Roman" panose="02020603050405020304" pitchFamily="18" charset="0"/>
              </a:rPr>
              <a:t>¿Cómo podría utilizar este experimento para educar al público sobre el tratamiento de aguas residuales?</a:t>
            </a:r>
          </a:p>
          <a:p>
            <a:pPr algn="just"/>
            <a:r>
              <a:rPr lang="es-ES" sz="2400" dirty="0">
                <a:solidFill>
                  <a:srgbClr val="002060"/>
                </a:solidFill>
                <a:latin typeface="Times New Roman" panose="02020603050405020304" pitchFamily="18" charset="0"/>
                <a:cs typeface="Times New Roman" panose="02020603050405020304" pitchFamily="18" charset="0"/>
              </a:rPr>
              <a:t>Se podría mostrar el proceso de tratamiento en maquetas interactivas, visitas a plantas depuradoras o videos explicativos. También se podrían desarrollar programas educativos en escuelas para concienciar sobre la importancia del tratamiento del agua y el uso responsable de este recurso.</a:t>
            </a:r>
          </a:p>
        </p:txBody>
      </p:sp>
    </p:spTree>
    <p:extLst>
      <p:ext uri="{BB962C8B-B14F-4D97-AF65-F5344CB8AC3E}">
        <p14:creationId xmlns:p14="http://schemas.microsoft.com/office/powerpoint/2010/main" val="137286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1EC17C3-3B92-4F43-BBA0-518589A311B3}"/>
              </a:ext>
            </a:extLst>
          </p:cNvPr>
          <p:cNvSpPr txBox="1"/>
          <p:nvPr/>
        </p:nvSpPr>
        <p:spPr>
          <a:xfrm>
            <a:off x="631371" y="294391"/>
            <a:ext cx="11386458" cy="646331"/>
          </a:xfrm>
          <a:prstGeom prst="rect">
            <a:avLst/>
          </a:prstGeom>
          <a:noFill/>
        </p:spPr>
        <p:txBody>
          <a:bodyPr wrap="square" rtlCol="0">
            <a:spAutoFit/>
          </a:bodyPr>
          <a:lstStyle/>
          <a:p>
            <a:pPr algn="ctr"/>
            <a:r>
              <a:rPr lang="es-VE" sz="3600" b="1" dirty="0">
                <a:solidFill>
                  <a:srgbClr val="002060"/>
                </a:solidFill>
                <a:latin typeface="Times New Roman" panose="02020603050405020304" pitchFamily="18" charset="0"/>
                <a:cs typeface="Times New Roman" panose="02020603050405020304" pitchFamily="18" charset="0"/>
              </a:rPr>
              <a:t>Experimento 2: Medición de la calidad del agua potable</a:t>
            </a:r>
          </a:p>
        </p:txBody>
      </p:sp>
      <p:sp>
        <p:nvSpPr>
          <p:cNvPr id="3" name="CuadroTexto 2">
            <a:extLst>
              <a:ext uri="{FF2B5EF4-FFF2-40B4-BE49-F238E27FC236}">
                <a16:creationId xmlns:a16="http://schemas.microsoft.com/office/drawing/2014/main" id="{53505964-23CE-4A4A-88C7-DCA22C2C8CF9}"/>
              </a:ext>
            </a:extLst>
          </p:cNvPr>
          <p:cNvSpPr txBox="1"/>
          <p:nvPr/>
        </p:nvSpPr>
        <p:spPr>
          <a:xfrm>
            <a:off x="793957" y="1396270"/>
            <a:ext cx="5302043" cy="2800767"/>
          </a:xfrm>
          <a:prstGeom prst="rect">
            <a:avLst/>
          </a:prstGeom>
          <a:noFill/>
        </p:spPr>
        <p:txBody>
          <a:bodyPr wrap="square" rtlCol="0">
            <a:spAutoFit/>
          </a:bodyPr>
          <a:lstStyle/>
          <a:p>
            <a:pPr algn="just"/>
            <a:r>
              <a:rPr lang="es-VE" sz="3200" b="1" dirty="0">
                <a:solidFill>
                  <a:srgbClr val="002060"/>
                </a:solidFill>
                <a:latin typeface="Times New Roman" panose="02020603050405020304" pitchFamily="18" charset="0"/>
                <a:cs typeface="Times New Roman" panose="02020603050405020304" pitchFamily="18" charset="0"/>
              </a:rPr>
              <a:t>Materiales usados:</a:t>
            </a:r>
          </a:p>
          <a:p>
            <a:pPr algn="just"/>
            <a:endParaRPr lang="es-VE" sz="3200"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Tela de franela blanca limpia.</a:t>
            </a:r>
          </a:p>
          <a:p>
            <a:pPr marL="457200" indent="-4572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Algodón.</a:t>
            </a:r>
          </a:p>
          <a:p>
            <a:pPr marL="457200" indent="-4572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Tijeras.</a:t>
            </a:r>
          </a:p>
          <a:p>
            <a:pPr marL="457200" indent="-457200" algn="just">
              <a:buFont typeface="Arial" panose="020B0604020202020204" pitchFamily="34" charset="0"/>
              <a:buChar char="•"/>
            </a:pPr>
            <a:r>
              <a:rPr lang="es-VE" sz="2800" dirty="0">
                <a:solidFill>
                  <a:srgbClr val="002060"/>
                </a:solidFill>
                <a:latin typeface="Times New Roman" panose="02020603050405020304" pitchFamily="18" charset="0"/>
                <a:cs typeface="Times New Roman" panose="02020603050405020304" pitchFamily="18" charset="0"/>
              </a:rPr>
              <a:t>Grifo de lavaplatos.</a:t>
            </a:r>
          </a:p>
        </p:txBody>
      </p:sp>
      <p:pic>
        <p:nvPicPr>
          <p:cNvPr id="4" name="4 Imagen" descr="WhatsApp Image 2025-06-07 at 12.12.45.jpeg">
            <a:extLst>
              <a:ext uri="{FF2B5EF4-FFF2-40B4-BE49-F238E27FC236}">
                <a16:creationId xmlns:a16="http://schemas.microsoft.com/office/drawing/2014/main" id="{DB403C9D-0B26-459A-8B0C-9E16A780CDFF}"/>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Lst>
          </a:blip>
          <a:srcRect b="35714"/>
          <a:stretch>
            <a:fillRect/>
          </a:stretch>
        </p:blipFill>
        <p:spPr>
          <a:xfrm>
            <a:off x="6218311" y="1442028"/>
            <a:ext cx="2411428" cy="2066938"/>
          </a:xfrm>
          <a:prstGeom prst="rect">
            <a:avLst/>
          </a:prstGeom>
        </p:spPr>
      </p:pic>
      <p:pic>
        <p:nvPicPr>
          <p:cNvPr id="5" name="Picture 375">
            <a:extLst>
              <a:ext uri="{FF2B5EF4-FFF2-40B4-BE49-F238E27FC236}">
                <a16:creationId xmlns:a16="http://schemas.microsoft.com/office/drawing/2014/main" id="{45AD0051-B170-458B-BA96-24EDACD008B5}"/>
              </a:ext>
            </a:extLst>
          </p:cNvPr>
          <p:cNvPicPr/>
          <p:nvPr/>
        </p:nvPicPr>
        <p:blipFill>
          <a:blip r:embed="rId4">
            <a:alphaModFix amt="85000"/>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a:off x="8629739" y="1282095"/>
            <a:ext cx="1900917" cy="2226871"/>
          </a:xfrm>
          <a:prstGeom prst="rect">
            <a:avLst/>
          </a:prstGeom>
        </p:spPr>
      </p:pic>
      <p:pic>
        <p:nvPicPr>
          <p:cNvPr id="6" name="Picture 377">
            <a:extLst>
              <a:ext uri="{FF2B5EF4-FFF2-40B4-BE49-F238E27FC236}">
                <a16:creationId xmlns:a16="http://schemas.microsoft.com/office/drawing/2014/main" id="{79A06479-93CD-4208-B2F7-C12BEEB1FDBE}"/>
              </a:ext>
            </a:extLst>
          </p:cNvPr>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Lst>
          </a:blip>
          <a:stretch>
            <a:fillRect/>
          </a:stretch>
        </p:blipFill>
        <p:spPr>
          <a:xfrm>
            <a:off x="7766304" y="2856872"/>
            <a:ext cx="1813893" cy="1971396"/>
          </a:xfrm>
          <a:prstGeom prst="rect">
            <a:avLst/>
          </a:prstGeom>
        </p:spPr>
      </p:pic>
      <p:pic>
        <p:nvPicPr>
          <p:cNvPr id="7" name="Imagen 6">
            <a:extLst>
              <a:ext uri="{FF2B5EF4-FFF2-40B4-BE49-F238E27FC236}">
                <a16:creationId xmlns:a16="http://schemas.microsoft.com/office/drawing/2014/main" id="{E09C649F-886A-440F-B3E4-6881338E4B95}"/>
              </a:ext>
            </a:extLst>
          </p:cNvPr>
          <p:cNvPicPr>
            <a:picLocks noChangeAspect="1"/>
          </p:cNvPicPr>
          <p:nvPr/>
        </p:nvPicPr>
        <p:blipFill>
          <a:blip r:embed="rId8" cstate="screen">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a:ext>
            </a:extLst>
          </a:blip>
          <a:srcRect/>
          <a:stretch/>
        </p:blipFill>
        <p:spPr>
          <a:xfrm>
            <a:off x="9580198" y="2228292"/>
            <a:ext cx="2351716" cy="2265416"/>
          </a:xfrm>
          <a:prstGeom prst="rect">
            <a:avLst/>
          </a:prstGeom>
        </p:spPr>
      </p:pic>
      <p:sp>
        <p:nvSpPr>
          <p:cNvPr id="8" name="CuadroTexto 7">
            <a:extLst>
              <a:ext uri="{FF2B5EF4-FFF2-40B4-BE49-F238E27FC236}">
                <a16:creationId xmlns:a16="http://schemas.microsoft.com/office/drawing/2014/main" id="{ED826149-5A16-414E-83DB-6A7AE3407D2A}"/>
              </a:ext>
            </a:extLst>
          </p:cNvPr>
          <p:cNvSpPr txBox="1"/>
          <p:nvPr/>
        </p:nvSpPr>
        <p:spPr>
          <a:xfrm>
            <a:off x="793956" y="5461730"/>
            <a:ext cx="5302043" cy="1077218"/>
          </a:xfrm>
          <a:prstGeom prst="rect">
            <a:avLst/>
          </a:prstGeom>
          <a:noFill/>
        </p:spPr>
        <p:txBody>
          <a:bodyPr wrap="square" rtlCol="0">
            <a:spAutoFit/>
          </a:bodyPr>
          <a:lstStyle/>
          <a:p>
            <a:pPr algn="just"/>
            <a:r>
              <a:rPr lang="es-VE" sz="3200" b="1" dirty="0">
                <a:solidFill>
                  <a:srgbClr val="002060"/>
                </a:solidFill>
                <a:latin typeface="Times New Roman" panose="02020603050405020304" pitchFamily="18" charset="0"/>
                <a:cs typeface="Times New Roman" panose="02020603050405020304" pitchFamily="18" charset="0"/>
              </a:rPr>
              <a:t>Muestra de filtro (antes y después):</a:t>
            </a:r>
          </a:p>
        </p:txBody>
      </p:sp>
      <p:pic>
        <p:nvPicPr>
          <p:cNvPr id="9" name="Picture 404">
            <a:extLst>
              <a:ext uri="{FF2B5EF4-FFF2-40B4-BE49-F238E27FC236}">
                <a16:creationId xmlns:a16="http://schemas.microsoft.com/office/drawing/2014/main" id="{B32220E7-DC66-4E23-8DB7-F6E2135CE06B}"/>
              </a:ext>
            </a:extLst>
          </p:cNvPr>
          <p:cNvPicPr/>
          <p:nvPr/>
        </p:nvPicPr>
        <p:blipFill>
          <a:blip r:embed="rId10">
            <a:extLst>
              <a:ext uri="{BEBA8EAE-BF5A-486C-A8C5-ECC9F3942E4B}">
                <a14:imgProps xmlns:a14="http://schemas.microsoft.com/office/drawing/2010/main">
                  <a14:imgLayer r:embed="rId11">
                    <a14:imgEffect>
                      <a14:colorTemperature colorTemp="8800"/>
                    </a14:imgEffect>
                  </a14:imgLayer>
                </a14:imgProps>
              </a:ext>
            </a:extLst>
          </a:blip>
          <a:stretch>
            <a:fillRect/>
          </a:stretch>
        </p:blipFill>
        <p:spPr>
          <a:xfrm rot="5399999">
            <a:off x="6798140" y="4788883"/>
            <a:ext cx="1728193" cy="2134961"/>
          </a:xfrm>
          <a:prstGeom prst="rect">
            <a:avLst/>
          </a:prstGeom>
        </p:spPr>
      </p:pic>
      <p:pic>
        <p:nvPicPr>
          <p:cNvPr id="10" name="Picture 400">
            <a:extLst>
              <a:ext uri="{FF2B5EF4-FFF2-40B4-BE49-F238E27FC236}">
                <a16:creationId xmlns:a16="http://schemas.microsoft.com/office/drawing/2014/main" id="{37964115-6CCF-4349-8DED-6D49D6AA0E8E}"/>
              </a:ext>
            </a:extLst>
          </p:cNvPr>
          <p:cNvPicPr/>
          <p:nvPr/>
        </p:nvPicPr>
        <p:blipFill>
          <a:blip r:embed="rId12">
            <a:alphaModFix amt="85000"/>
            <a:extLst>
              <a:ext uri="{BEBA8EAE-BF5A-486C-A8C5-ECC9F3942E4B}">
                <a14:imgProps xmlns:a14="http://schemas.microsoft.com/office/drawing/2010/main">
                  <a14:imgLayer r:embed="rId13">
                    <a14:imgEffect>
                      <a14:colorTemperature colorTemp="8800"/>
                    </a14:imgEffect>
                  </a14:imgLayer>
                </a14:imgProps>
              </a:ext>
            </a:extLst>
          </a:blip>
          <a:stretch>
            <a:fillRect/>
          </a:stretch>
        </p:blipFill>
        <p:spPr>
          <a:xfrm rot="16199999">
            <a:off x="9272182" y="4788884"/>
            <a:ext cx="1728190" cy="2134964"/>
          </a:xfrm>
          <a:prstGeom prst="rect">
            <a:avLst/>
          </a:prstGeom>
        </p:spPr>
      </p:pic>
    </p:spTree>
    <p:extLst>
      <p:ext uri="{BB962C8B-B14F-4D97-AF65-F5344CB8AC3E}">
        <p14:creationId xmlns:p14="http://schemas.microsoft.com/office/powerpoint/2010/main" val="175176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F7448E-823A-41FC-8D53-6BD9FDE44A2A}"/>
              </a:ext>
            </a:extLst>
          </p:cNvPr>
          <p:cNvSpPr txBox="1"/>
          <p:nvPr/>
        </p:nvSpPr>
        <p:spPr>
          <a:xfrm>
            <a:off x="631371" y="294391"/>
            <a:ext cx="11386458" cy="707886"/>
          </a:xfrm>
          <a:prstGeom prst="rect">
            <a:avLst/>
          </a:prstGeom>
          <a:noFill/>
        </p:spPr>
        <p:txBody>
          <a:bodyPr wrap="square" rtlCol="0">
            <a:spAutoFit/>
          </a:bodyPr>
          <a:lstStyle/>
          <a:p>
            <a:pPr algn="ctr"/>
            <a:r>
              <a:rPr lang="es-VE" sz="4000" b="1" dirty="0">
                <a:solidFill>
                  <a:srgbClr val="002060"/>
                </a:solidFill>
                <a:latin typeface="Times New Roman" panose="02020603050405020304" pitchFamily="18" charset="0"/>
                <a:cs typeface="Times New Roman" panose="02020603050405020304" pitchFamily="18" charset="0"/>
              </a:rPr>
              <a:t>Conclusiones</a:t>
            </a:r>
            <a:endParaRPr lang="es-VE" sz="3600" b="1" dirty="0">
              <a:solidFill>
                <a:srgbClr val="002060"/>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69DC44F3-1155-4797-876A-7DD788173ABE}"/>
              </a:ext>
            </a:extLst>
          </p:cNvPr>
          <p:cNvSpPr txBox="1"/>
          <p:nvPr/>
        </p:nvSpPr>
        <p:spPr>
          <a:xfrm>
            <a:off x="299643" y="1299851"/>
            <a:ext cx="11212172" cy="5293757"/>
          </a:xfrm>
          <a:prstGeom prst="rect">
            <a:avLst/>
          </a:prstGeom>
          <a:noFill/>
        </p:spPr>
        <p:txBody>
          <a:bodyPr wrap="square" rtlCol="0">
            <a:spAutoFit/>
          </a:bodyPr>
          <a:lstStyle/>
          <a:p>
            <a:pPr algn="just"/>
            <a:r>
              <a:rPr lang="es-ES" sz="2600" dirty="0">
                <a:solidFill>
                  <a:srgbClr val="002060"/>
                </a:solidFill>
                <a:latin typeface="Times New Roman" panose="02020603050405020304" pitchFamily="18" charset="0"/>
                <a:cs typeface="Times New Roman" panose="02020603050405020304" pitchFamily="18" charset="0"/>
              </a:rPr>
              <a:t>El proceso de tratamiento primario es crucial para la eliminación de contaminantes de gran tamaño, como tierra, arena, sólidos y restos de semillas, lo que prepara el agua para etapas posteriores. Aunque el tratamiento secundario logra reducir contaminantes orgánicos y partículas finas, la persistencia de cierta turbidez en el agua sugiere que una eliminación completa de todos los sólidos finos y contaminantes en suspensión podría requerir procesos adicionales o más avanzados. </a:t>
            </a:r>
          </a:p>
          <a:p>
            <a:pPr algn="just"/>
            <a:r>
              <a:rPr lang="es-ES" sz="2600" dirty="0">
                <a:solidFill>
                  <a:srgbClr val="002060"/>
                </a:solidFill>
                <a:latin typeface="Times New Roman" panose="02020603050405020304" pitchFamily="18" charset="0"/>
                <a:cs typeface="Times New Roman" panose="02020603050405020304" pitchFamily="18" charset="0"/>
              </a:rPr>
              <a:t>La importancia de cada etapa del tratamiento es fundamental para garantizar que el agua sea limpia y segura, lo que permite su reutilización o su reintroducción segura en el ciclo natural. El experimento demostró que, aunque en condiciones de laboratorio se pueden alcanzar pesos específicos del filtro, el objetivo principal debe ser evidenciar la eficacia general de estos procesos en la remoción de impurezas. </a:t>
            </a:r>
          </a:p>
        </p:txBody>
      </p:sp>
    </p:spTree>
    <p:extLst>
      <p:ext uri="{BB962C8B-B14F-4D97-AF65-F5344CB8AC3E}">
        <p14:creationId xmlns:p14="http://schemas.microsoft.com/office/powerpoint/2010/main" val="282806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57E383-1075-4E54-B933-2EDB2A25A9A2}"/>
              </a:ext>
            </a:extLst>
          </p:cNvPr>
          <p:cNvSpPr txBox="1"/>
          <p:nvPr/>
        </p:nvSpPr>
        <p:spPr>
          <a:xfrm>
            <a:off x="631371" y="294391"/>
            <a:ext cx="11386458" cy="707886"/>
          </a:xfrm>
          <a:prstGeom prst="rect">
            <a:avLst/>
          </a:prstGeom>
          <a:noFill/>
        </p:spPr>
        <p:txBody>
          <a:bodyPr wrap="square" rtlCol="0">
            <a:spAutoFit/>
          </a:bodyPr>
          <a:lstStyle/>
          <a:p>
            <a:pPr algn="ctr"/>
            <a:r>
              <a:rPr lang="es-VE" sz="4000" b="1" dirty="0">
                <a:solidFill>
                  <a:srgbClr val="002060"/>
                </a:solidFill>
                <a:latin typeface="Times New Roman" panose="02020603050405020304" pitchFamily="18" charset="0"/>
                <a:cs typeface="Times New Roman" panose="02020603050405020304" pitchFamily="18" charset="0"/>
              </a:rPr>
              <a:t>Recomendaciones</a:t>
            </a:r>
            <a:endParaRPr lang="es-VE" sz="3600" b="1" dirty="0">
              <a:solidFill>
                <a:srgbClr val="002060"/>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20555307-9CB8-435C-8B6D-2EF426FD3BDF}"/>
              </a:ext>
            </a:extLst>
          </p:cNvPr>
          <p:cNvSpPr txBox="1"/>
          <p:nvPr/>
        </p:nvSpPr>
        <p:spPr>
          <a:xfrm>
            <a:off x="299643" y="1299851"/>
            <a:ext cx="11212172" cy="4493538"/>
          </a:xfrm>
          <a:prstGeom prst="rect">
            <a:avLst/>
          </a:prstGeom>
          <a:noFill/>
        </p:spPr>
        <p:txBody>
          <a:bodyPr wrap="square" rtlCol="0">
            <a:spAutoFit/>
          </a:bodyPr>
          <a:lstStyle/>
          <a:p>
            <a:pPr marL="457200" indent="-457200" algn="just">
              <a:buFont typeface="Arial" panose="020B0604020202020204" pitchFamily="34" charset="0"/>
              <a:buChar char="•"/>
            </a:pPr>
            <a:r>
              <a:rPr lang="es-ES" sz="2600" dirty="0">
                <a:solidFill>
                  <a:srgbClr val="002060"/>
                </a:solidFill>
                <a:latin typeface="Times New Roman" panose="02020603050405020304" pitchFamily="18" charset="0"/>
                <a:cs typeface="Times New Roman" panose="02020603050405020304" pitchFamily="18" charset="0"/>
              </a:rPr>
              <a:t>Investigar métodos adicionales para eliminar por completo la turbidez y contaminantes finos </a:t>
            </a:r>
            <a:r>
              <a:rPr lang="es-ES" sz="2600" dirty="0" err="1">
                <a:solidFill>
                  <a:srgbClr val="002060"/>
                </a:solidFill>
                <a:latin typeface="Times New Roman" panose="02020603050405020304" pitchFamily="18" charset="0"/>
                <a:cs typeface="Times New Roman" panose="02020603050405020304" pitchFamily="18" charset="0"/>
              </a:rPr>
              <a:t>post-tratamiento</a:t>
            </a:r>
            <a:r>
              <a:rPr lang="es-ES" sz="2600" dirty="0">
                <a:solidFill>
                  <a:srgbClr val="002060"/>
                </a:solidFill>
                <a:latin typeface="Times New Roman" panose="02020603050405020304" pitchFamily="18" charset="0"/>
                <a:cs typeface="Times New Roman" panose="02020603050405020304" pitchFamily="18" charset="0"/>
              </a:rPr>
              <a:t> secundario.</a:t>
            </a:r>
          </a:p>
          <a:p>
            <a:pPr marL="457200" indent="-457200" algn="just">
              <a:buFont typeface="Arial" panose="020B0604020202020204" pitchFamily="34" charset="0"/>
              <a:buChar char="•"/>
            </a:pPr>
            <a:endParaRPr lang="es-ES" sz="2600"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s-ES" sz="2600" dirty="0">
                <a:solidFill>
                  <a:srgbClr val="002060"/>
                </a:solidFill>
                <a:latin typeface="Times New Roman" panose="02020603050405020304" pitchFamily="18" charset="0"/>
                <a:cs typeface="Times New Roman" panose="02020603050405020304" pitchFamily="18" charset="0"/>
              </a:rPr>
              <a:t>Emplear muestras de aguas residuales reales y variar parámetros (filtros, químicos, tiempo) para simular mejor las condiciones de la vida real.</a:t>
            </a:r>
          </a:p>
          <a:p>
            <a:pPr marL="457200" indent="-457200" algn="just">
              <a:buFont typeface="Arial" panose="020B0604020202020204" pitchFamily="34" charset="0"/>
              <a:buChar char="•"/>
            </a:pPr>
            <a:endParaRPr lang="es-ES" sz="2600"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s-ES" sz="2600" dirty="0">
                <a:solidFill>
                  <a:srgbClr val="002060"/>
                </a:solidFill>
                <a:latin typeface="Times New Roman" panose="02020603050405020304" pitchFamily="18" charset="0"/>
                <a:cs typeface="Times New Roman" panose="02020603050405020304" pitchFamily="18" charset="0"/>
              </a:rPr>
              <a:t>Utilizar modelos interactivos y programas educativos para concienciar al público sobre la importancia del tratamiento y la gestión del agua.</a:t>
            </a:r>
          </a:p>
          <a:p>
            <a:pPr marL="457200" indent="-457200" algn="just">
              <a:buFont typeface="Arial" panose="020B0604020202020204" pitchFamily="34" charset="0"/>
              <a:buChar char="•"/>
            </a:pPr>
            <a:endParaRPr lang="es-ES" sz="2600"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s-ES" sz="2600" dirty="0">
                <a:solidFill>
                  <a:srgbClr val="002060"/>
                </a:solidFill>
                <a:latin typeface="Times New Roman" panose="02020603050405020304" pitchFamily="18" charset="0"/>
                <a:cs typeface="Times New Roman" panose="02020603050405020304" pitchFamily="18" charset="0"/>
              </a:rPr>
              <a:t>Enfocarse en la demostración clara de la capacidad de los procesos para lograr agua segura para el </a:t>
            </a:r>
            <a:r>
              <a:rPr lang="es-ES" sz="2600" dirty="0" err="1">
                <a:solidFill>
                  <a:srgbClr val="002060"/>
                </a:solidFill>
                <a:latin typeface="Times New Roman" panose="02020603050405020304" pitchFamily="18" charset="0"/>
                <a:cs typeface="Times New Roman" panose="02020603050405020304" pitchFamily="18" charset="0"/>
              </a:rPr>
              <a:t>reuso</a:t>
            </a:r>
            <a:r>
              <a:rPr lang="es-ES" sz="2600" dirty="0">
                <a:solidFill>
                  <a:srgbClr val="002060"/>
                </a:solidFill>
                <a:latin typeface="Times New Roman" panose="02020603050405020304" pitchFamily="18" charset="0"/>
                <a:cs typeface="Times New Roman" panose="02020603050405020304" pitchFamily="18" charset="0"/>
              </a:rPr>
              <a:t> y el medio ambiente.</a:t>
            </a:r>
          </a:p>
        </p:txBody>
      </p:sp>
    </p:spTree>
    <p:extLst>
      <p:ext uri="{BB962C8B-B14F-4D97-AF65-F5344CB8AC3E}">
        <p14:creationId xmlns:p14="http://schemas.microsoft.com/office/powerpoint/2010/main" val="11024125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821</Words>
  <Application>Microsoft Office PowerPoint</Application>
  <PresentationFormat>Panorámica</PresentationFormat>
  <Paragraphs>84</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Rosannys Blanca</dc:creator>
  <cp:lastModifiedBy>arayhaider@gmail.com</cp:lastModifiedBy>
  <cp:revision>8</cp:revision>
  <dcterms:created xsi:type="dcterms:W3CDTF">2025-06-28T17:13:40Z</dcterms:created>
  <dcterms:modified xsi:type="dcterms:W3CDTF">2025-06-28T18:20:19Z</dcterms:modified>
</cp:coreProperties>
</file>