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033" autoAdjust="0"/>
  </p:normalViewPr>
  <p:slideViewPr>
    <p:cSldViewPr snapToGrid="0">
      <p:cViewPr varScale="1">
        <p:scale>
          <a:sx n="78" d="100"/>
          <a:sy n="78" d="100"/>
        </p:scale>
        <p:origin x="878"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dirty="0">
                <a:latin typeface="Arial" panose="020B0604020202020204" pitchFamily="34" charset="0"/>
                <a:cs typeface="Arial" panose="020B0604020202020204" pitchFamily="34" charset="0"/>
              </a:rPr>
              <a:t>Peso (g)</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VE"/>
        </a:p>
      </c:txPr>
    </c:title>
    <c:autoTitleDeleted val="0"/>
    <c:plotArea>
      <c:layout/>
      <c:barChart>
        <c:barDir val="col"/>
        <c:grouping val="clustered"/>
        <c:varyColors val="0"/>
        <c:ser>
          <c:idx val="0"/>
          <c:order val="0"/>
          <c:tx>
            <c:strRef>
              <c:f>Hoja1!$B$1</c:f>
              <c:strCache>
                <c:ptCount val="1"/>
                <c:pt idx="0">
                  <c:v>Peso (g)</c:v>
                </c:pt>
              </c:strCache>
            </c:strRef>
          </c:tx>
          <c:spPr>
            <a:solidFill>
              <a:schemeClr val="accent1"/>
            </a:solidFill>
            <a:ln>
              <a:noFill/>
            </a:ln>
            <a:effectLst/>
          </c:spPr>
          <c:invertIfNegative val="0"/>
          <c:cat>
            <c:strRef>
              <c:f>Hoja1!$A$2:$A$12</c:f>
              <c:strCache>
                <c:ptCount val="11"/>
                <c:pt idx="0">
                  <c:v>Pcl1</c:v>
                </c:pt>
                <c:pt idx="1">
                  <c:v>Pcl2</c:v>
                </c:pt>
                <c:pt idx="2">
                  <c:v>Pcl3</c:v>
                </c:pt>
                <c:pt idx="3">
                  <c:v>Pcr1</c:v>
                </c:pt>
                <c:pt idx="4">
                  <c:v>Pcr2</c:v>
                </c:pt>
                <c:pt idx="5">
                  <c:v>Pcr3</c:v>
                </c:pt>
                <c:pt idx="6">
                  <c:v>Pfl</c:v>
                </c:pt>
                <c:pt idx="7">
                  <c:v>Ptl</c:v>
                </c:pt>
                <c:pt idx="8">
                  <c:v>Pfth</c:v>
                </c:pt>
                <c:pt idx="9">
                  <c:v>Pfprh</c:v>
                </c:pt>
                <c:pt idx="10">
                  <c:v>Pfprs</c:v>
                </c:pt>
              </c:strCache>
            </c:strRef>
          </c:cat>
          <c:val>
            <c:numRef>
              <c:f>Hoja1!$B$2:$B$12</c:f>
              <c:numCache>
                <c:formatCode>General</c:formatCode>
                <c:ptCount val="11"/>
                <c:pt idx="0">
                  <c:v>141</c:v>
                </c:pt>
                <c:pt idx="1">
                  <c:v>88</c:v>
                </c:pt>
                <c:pt idx="2">
                  <c:v>21</c:v>
                </c:pt>
                <c:pt idx="3">
                  <c:v>502</c:v>
                </c:pt>
                <c:pt idx="4">
                  <c:v>92</c:v>
                </c:pt>
                <c:pt idx="5">
                  <c:v>23</c:v>
                </c:pt>
                <c:pt idx="6">
                  <c:v>2</c:v>
                </c:pt>
                <c:pt idx="7">
                  <c:v>3</c:v>
                </c:pt>
                <c:pt idx="8">
                  <c:v>18</c:v>
                </c:pt>
                <c:pt idx="9">
                  <c:v>16</c:v>
                </c:pt>
                <c:pt idx="10">
                  <c:v>2</c:v>
                </c:pt>
              </c:numCache>
            </c:numRef>
          </c:val>
          <c:extLst>
            <c:ext xmlns:c16="http://schemas.microsoft.com/office/drawing/2014/chart" uri="{C3380CC4-5D6E-409C-BE32-E72D297353CC}">
              <c16:uniqueId val="{00000000-02B7-4D9F-96E7-0277287AF48B}"/>
            </c:ext>
          </c:extLst>
        </c:ser>
        <c:dLbls>
          <c:showLegendKey val="0"/>
          <c:showVal val="0"/>
          <c:showCatName val="0"/>
          <c:showSerName val="0"/>
          <c:showPercent val="0"/>
          <c:showBubbleSize val="0"/>
        </c:dLbls>
        <c:gapWidth val="219"/>
        <c:overlap val="-27"/>
        <c:axId val="1266929824"/>
        <c:axId val="1266923104"/>
      </c:barChart>
      <c:catAx>
        <c:axId val="1266929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VE"/>
          </a:p>
        </c:txPr>
        <c:crossAx val="1266923104"/>
        <c:crosses val="autoZero"/>
        <c:auto val="1"/>
        <c:lblAlgn val="ctr"/>
        <c:lblOffset val="100"/>
        <c:noMultiLvlLbl val="0"/>
      </c:catAx>
      <c:valAx>
        <c:axId val="1266923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VE"/>
          </a:p>
        </c:txPr>
        <c:crossAx val="1266929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V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V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6/27/2025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6/27/2025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6/27/2025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6/27/2025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6/27/2025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6/27/2025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6/27/2025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6/27/2025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6/27/2025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6/27/2025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6/27/2025</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wikipedia.org/wiki/Ciudad_Bol%C3%ADvar" TargetMode="Externa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B620D0-E86A-A1FD-5924-0F8E58FF92F5}"/>
              </a:ext>
            </a:extLst>
          </p:cNvPr>
          <p:cNvSpPr>
            <a:spLocks noGrp="1"/>
          </p:cNvSpPr>
          <p:nvPr>
            <p:ph type="ctrTitle"/>
          </p:nvPr>
        </p:nvSpPr>
        <p:spPr>
          <a:xfrm>
            <a:off x="1751011" y="1153727"/>
            <a:ext cx="8689976" cy="1371599"/>
          </a:xfrm>
        </p:spPr>
        <p:txBody>
          <a:bodyPr>
            <a:noAutofit/>
          </a:bodyPr>
          <a:lstStyle/>
          <a:p>
            <a:r>
              <a:rPr lang="es-VE" sz="2000" b="1" dirty="0">
                <a:latin typeface="Arial Black" panose="020B0A04020102020204" pitchFamily="34" charset="0"/>
                <a:cs typeface="Arial" panose="020B0604020202020204" pitchFamily="34" charset="0"/>
              </a:rPr>
              <a:t>Universidad Nacional Experimental de Guayana</a:t>
            </a:r>
            <a:br>
              <a:rPr lang="es-VE" sz="2000" b="1" dirty="0">
                <a:latin typeface="Arial Black" panose="020B0A04020102020204" pitchFamily="34" charset="0"/>
                <a:cs typeface="Arial" panose="020B0604020202020204" pitchFamily="34" charset="0"/>
              </a:rPr>
            </a:br>
            <a:r>
              <a:rPr lang="es-VE" sz="2000" b="1" dirty="0">
                <a:latin typeface="Arial Black" panose="020B0A04020102020204" pitchFamily="34" charset="0"/>
                <a:cs typeface="Arial" panose="020B0604020202020204" pitchFamily="34" charset="0"/>
              </a:rPr>
              <a:t>Vicerrectorado Académico</a:t>
            </a:r>
            <a:br>
              <a:rPr lang="es-VE" sz="2000" b="1" dirty="0">
                <a:latin typeface="Arial Black" panose="020B0A04020102020204" pitchFamily="34" charset="0"/>
                <a:cs typeface="Arial" panose="020B0604020202020204" pitchFamily="34" charset="0"/>
              </a:rPr>
            </a:br>
            <a:r>
              <a:rPr lang="es-VE" sz="2000" b="1" dirty="0">
                <a:latin typeface="Arial Black" panose="020B0A04020102020204" pitchFamily="34" charset="0"/>
                <a:cs typeface="Arial" panose="020B0604020202020204" pitchFamily="34" charset="0"/>
              </a:rPr>
              <a:t>Coordinación General de Pregrado</a:t>
            </a:r>
            <a:br>
              <a:rPr lang="es-VE" sz="2000" b="1" dirty="0">
                <a:latin typeface="Arial Black" panose="020B0A04020102020204" pitchFamily="34" charset="0"/>
                <a:cs typeface="Arial" panose="020B0604020202020204" pitchFamily="34" charset="0"/>
              </a:rPr>
            </a:br>
            <a:r>
              <a:rPr lang="es-VE" sz="2000" b="1" dirty="0">
                <a:latin typeface="Arial Black" panose="020B0A04020102020204" pitchFamily="34" charset="0"/>
                <a:cs typeface="Arial" panose="020B0604020202020204" pitchFamily="34" charset="0"/>
              </a:rPr>
              <a:t>Proyecto de Carrera: Ingeniería Industrial</a:t>
            </a:r>
            <a:br>
              <a:rPr lang="es-VE" sz="2000" b="1" dirty="0">
                <a:latin typeface="Arial Black" panose="020B0A04020102020204" pitchFamily="34" charset="0"/>
                <a:cs typeface="Arial" panose="020B0604020202020204" pitchFamily="34" charset="0"/>
              </a:rPr>
            </a:br>
            <a:r>
              <a:rPr lang="es-VE" sz="2000" b="1" dirty="0">
                <a:latin typeface="Arial Black" panose="020B0A04020102020204" pitchFamily="34" charset="0"/>
                <a:cs typeface="Arial" panose="020B0604020202020204" pitchFamily="34" charset="0"/>
              </a:rPr>
              <a:t>Asignatura: Ingeniería del Ambiente</a:t>
            </a:r>
            <a:endParaRPr lang="es-VE" sz="2000" dirty="0">
              <a:latin typeface="Arial Black" panose="020B0A04020102020204" pitchFamily="34" charset="0"/>
            </a:endParaRPr>
          </a:p>
        </p:txBody>
      </p:sp>
      <p:sp>
        <p:nvSpPr>
          <p:cNvPr id="3" name="Subtítulo 2">
            <a:extLst>
              <a:ext uri="{FF2B5EF4-FFF2-40B4-BE49-F238E27FC236}">
                <a16:creationId xmlns:a16="http://schemas.microsoft.com/office/drawing/2014/main" id="{9A41B066-D84B-13BB-0AE9-3FEE32477B11}"/>
              </a:ext>
            </a:extLst>
          </p:cNvPr>
          <p:cNvSpPr>
            <a:spLocks noGrp="1"/>
          </p:cNvSpPr>
          <p:nvPr>
            <p:ph type="subTitle" idx="1"/>
          </p:nvPr>
        </p:nvSpPr>
        <p:spPr>
          <a:xfrm>
            <a:off x="1751011" y="3429000"/>
            <a:ext cx="8689976" cy="1371599"/>
          </a:xfrm>
        </p:spPr>
        <p:txBody>
          <a:bodyPr>
            <a:normAutofit/>
          </a:bodyPr>
          <a:lstStyle/>
          <a:p>
            <a:r>
              <a:rPr lang="es-VE" sz="3600" b="1" dirty="0">
                <a:solidFill>
                  <a:schemeClr val="tx1"/>
                </a:solidFill>
                <a:latin typeface="Arial Black" panose="020B0A04020102020204" pitchFamily="34" charset="0"/>
                <a:cs typeface="Arial" panose="020B0604020202020204" pitchFamily="34" charset="0"/>
              </a:rPr>
              <a:t>TEMA 3: Experimento 1 y 2</a:t>
            </a:r>
          </a:p>
        </p:txBody>
      </p:sp>
      <p:pic>
        <p:nvPicPr>
          <p:cNvPr id="6" name="Imagen 5" descr="Logotipo&#10;&#10;El contenido generado por IA puede ser incorrecto.">
            <a:extLst>
              <a:ext uri="{FF2B5EF4-FFF2-40B4-BE49-F238E27FC236}">
                <a16:creationId xmlns:a16="http://schemas.microsoft.com/office/drawing/2014/main" id="{01714E78-510F-14F6-91C4-1753D81DFFDF}"/>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5752905" y="353938"/>
            <a:ext cx="686189" cy="621382"/>
          </a:xfrm>
          <a:prstGeom prst="rect">
            <a:avLst/>
          </a:prstGeom>
        </p:spPr>
      </p:pic>
      <p:sp>
        <p:nvSpPr>
          <p:cNvPr id="8" name="CuadroTexto 7">
            <a:extLst>
              <a:ext uri="{FF2B5EF4-FFF2-40B4-BE49-F238E27FC236}">
                <a16:creationId xmlns:a16="http://schemas.microsoft.com/office/drawing/2014/main" id="{431F5EFF-CE65-BB30-0CD4-8A0930B82782}"/>
              </a:ext>
            </a:extLst>
          </p:cNvPr>
          <p:cNvSpPr txBox="1"/>
          <p:nvPr/>
        </p:nvSpPr>
        <p:spPr>
          <a:xfrm>
            <a:off x="778294" y="5236349"/>
            <a:ext cx="2356792" cy="707886"/>
          </a:xfrm>
          <a:prstGeom prst="rect">
            <a:avLst/>
          </a:prstGeom>
          <a:noFill/>
        </p:spPr>
        <p:txBody>
          <a:bodyPr wrap="square" rtlCol="0">
            <a:spAutoFit/>
          </a:bodyPr>
          <a:lstStyle/>
          <a:p>
            <a:r>
              <a:rPr lang="es-US" sz="2000" b="1" dirty="0">
                <a:latin typeface="Arial Black" panose="020B0A04020102020204" pitchFamily="34" charset="0"/>
                <a:cs typeface="Arial" panose="020B0604020202020204" pitchFamily="34" charset="0"/>
              </a:rPr>
              <a:t>Profesora:</a:t>
            </a:r>
          </a:p>
          <a:p>
            <a:r>
              <a:rPr lang="es-US" sz="2000" b="1" dirty="0">
                <a:latin typeface="Arial Black" panose="020B0A04020102020204" pitchFamily="34" charset="0"/>
                <a:cs typeface="Arial" panose="020B0604020202020204" pitchFamily="34" charset="0"/>
              </a:rPr>
              <a:t>Arlenis Crespo</a:t>
            </a:r>
            <a:endParaRPr lang="es-VE" sz="2000" b="1" dirty="0">
              <a:latin typeface="Arial Black" panose="020B0A040201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F68A2551-AF93-D2F4-297D-D94A3400719B}"/>
              </a:ext>
            </a:extLst>
          </p:cNvPr>
          <p:cNvSpPr txBox="1"/>
          <p:nvPr/>
        </p:nvSpPr>
        <p:spPr>
          <a:xfrm>
            <a:off x="8835687" y="5236349"/>
            <a:ext cx="2953542" cy="1015663"/>
          </a:xfrm>
          <a:prstGeom prst="rect">
            <a:avLst/>
          </a:prstGeom>
          <a:noFill/>
        </p:spPr>
        <p:txBody>
          <a:bodyPr wrap="square" rtlCol="0">
            <a:spAutoFit/>
          </a:bodyPr>
          <a:lstStyle/>
          <a:p>
            <a:r>
              <a:rPr lang="es-US" sz="2000" b="1" dirty="0">
                <a:latin typeface="Arial Black" panose="020B0A04020102020204" pitchFamily="34" charset="0"/>
                <a:cs typeface="Arial" panose="020B0604020202020204" pitchFamily="34" charset="0"/>
              </a:rPr>
              <a:t>Bachiller:</a:t>
            </a:r>
          </a:p>
          <a:p>
            <a:r>
              <a:rPr lang="es-US" sz="2000" b="1" dirty="0">
                <a:latin typeface="Arial Black" panose="020B0A04020102020204" pitchFamily="34" charset="0"/>
                <a:cs typeface="Arial" panose="020B0604020202020204" pitchFamily="34" charset="0"/>
              </a:rPr>
              <a:t>Andreina Gonzalez</a:t>
            </a:r>
          </a:p>
          <a:p>
            <a:r>
              <a:rPr lang="es-US" sz="2000" b="1" dirty="0">
                <a:latin typeface="Arial Black" panose="020B0A04020102020204" pitchFamily="34" charset="0"/>
                <a:cs typeface="Arial" panose="020B0604020202020204" pitchFamily="34" charset="0"/>
              </a:rPr>
              <a:t>C.I: 26.444.568</a:t>
            </a:r>
            <a:endParaRPr lang="es-VE" sz="2000" b="1"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49128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0B8CB7-7457-E442-A3F3-5102633DC668}"/>
              </a:ext>
            </a:extLst>
          </p:cNvPr>
          <p:cNvSpPr>
            <a:spLocks noGrp="1"/>
          </p:cNvSpPr>
          <p:nvPr>
            <p:ph type="title"/>
          </p:nvPr>
        </p:nvSpPr>
        <p:spPr>
          <a:xfrm>
            <a:off x="913774" y="201941"/>
            <a:ext cx="10364451" cy="466653"/>
          </a:xfrm>
        </p:spPr>
        <p:txBody>
          <a:bodyPr>
            <a:normAutofit fontScale="90000"/>
          </a:bodyPr>
          <a:lstStyle/>
          <a:p>
            <a:r>
              <a:rPr lang="es-US" dirty="0">
                <a:latin typeface="Arial Black" panose="020B0A04020102020204" pitchFamily="34" charset="0"/>
              </a:rPr>
              <a:t>Experimento 1</a:t>
            </a:r>
            <a:endParaRPr lang="es-VE" dirty="0">
              <a:latin typeface="Arial Black" panose="020B0A04020102020204" pitchFamily="34" charset="0"/>
            </a:endParaRPr>
          </a:p>
        </p:txBody>
      </p:sp>
      <p:sp>
        <p:nvSpPr>
          <p:cNvPr id="11" name="Marcador de contenido 2">
            <a:extLst>
              <a:ext uri="{FF2B5EF4-FFF2-40B4-BE49-F238E27FC236}">
                <a16:creationId xmlns:a16="http://schemas.microsoft.com/office/drawing/2014/main" id="{8343B821-6B0A-5495-3933-B8505211FE29}"/>
              </a:ext>
            </a:extLst>
          </p:cNvPr>
          <p:cNvSpPr>
            <a:spLocks noGrp="1"/>
          </p:cNvSpPr>
          <p:nvPr>
            <p:ph sz="quarter" idx="13"/>
          </p:nvPr>
        </p:nvSpPr>
        <p:spPr>
          <a:xfrm>
            <a:off x="0" y="848258"/>
            <a:ext cx="12192000" cy="3424237"/>
          </a:xfrm>
        </p:spPr>
        <p:txBody>
          <a:bodyPr>
            <a:noAutofit/>
          </a:bodyPr>
          <a:lstStyle/>
          <a:p>
            <a:pPr marL="0" indent="0" algn="ctr">
              <a:buNone/>
            </a:pPr>
            <a:r>
              <a:rPr lang="es-VE" b="1" cap="none" dirty="0">
                <a:latin typeface="Arial" panose="020B0604020202020204" pitchFamily="34" charset="0"/>
                <a:cs typeface="Arial" panose="020B0604020202020204" pitchFamily="34" charset="0"/>
              </a:rPr>
              <a:t>PREGUNTAS ADICIONALES</a:t>
            </a:r>
          </a:p>
          <a:p>
            <a:pPr marL="0" indent="0">
              <a:buNone/>
            </a:pPr>
            <a:r>
              <a:rPr lang="es-VE" b="1" cap="none" dirty="0">
                <a:latin typeface="Arial" panose="020B0604020202020204" pitchFamily="34" charset="0"/>
                <a:cs typeface="Arial" panose="020B0604020202020204" pitchFamily="34" charset="0"/>
              </a:rPr>
              <a:t>¿Cómo se podría mejorar el experimento para hacerlo más realista?</a:t>
            </a:r>
            <a:endParaRPr lang="es-VE" cap="none" dirty="0">
              <a:latin typeface="Arial" panose="020B0604020202020204" pitchFamily="34" charset="0"/>
              <a:cs typeface="Arial" panose="020B0604020202020204" pitchFamily="34" charset="0"/>
            </a:endParaRPr>
          </a:p>
          <a:p>
            <a:pPr marL="0" indent="0">
              <a:buNone/>
            </a:pPr>
            <a:r>
              <a:rPr lang="es-VE" cap="none" dirty="0">
                <a:latin typeface="Arial" panose="020B0604020202020204" pitchFamily="34" charset="0"/>
                <a:cs typeface="Arial" panose="020B0604020202020204" pitchFamily="34" charset="0"/>
              </a:rPr>
              <a:t>Se podría usar una muestra de agua residual real (por ejemplo, agua de lavado de platos), además de medir parámetros adicionales como </a:t>
            </a:r>
            <a:r>
              <a:rPr lang="es-VE" cap="none" dirty="0" err="1">
                <a:latin typeface="Arial" panose="020B0604020202020204" pitchFamily="34" charset="0"/>
                <a:cs typeface="Arial" panose="020B0604020202020204" pitchFamily="34" charset="0"/>
              </a:rPr>
              <a:t>ph</a:t>
            </a:r>
            <a:r>
              <a:rPr lang="es-VE" cap="none" dirty="0">
                <a:latin typeface="Arial" panose="020B0604020202020204" pitchFamily="34" charset="0"/>
                <a:cs typeface="Arial" panose="020B0604020202020204" pitchFamily="34" charset="0"/>
              </a:rPr>
              <a:t>, temperatura y turbidez con instrumentos y quizás Incorporar un paso de desinfección (cloro, </a:t>
            </a:r>
            <a:r>
              <a:rPr lang="es-VE" cap="none" dirty="0" err="1">
                <a:latin typeface="Arial" panose="020B0604020202020204" pitchFamily="34" charset="0"/>
                <a:cs typeface="Arial" panose="020B0604020202020204" pitchFamily="34" charset="0"/>
              </a:rPr>
              <a:t>uv</a:t>
            </a:r>
            <a:r>
              <a:rPr lang="es-VE" cap="none" dirty="0">
                <a:latin typeface="Arial" panose="020B0604020202020204" pitchFamily="34" charset="0"/>
                <a:cs typeface="Arial" panose="020B0604020202020204" pitchFamily="34" charset="0"/>
              </a:rPr>
              <a:t>, ebullición).</a:t>
            </a:r>
          </a:p>
          <a:p>
            <a:pPr marL="0" indent="0">
              <a:buNone/>
            </a:pPr>
            <a:r>
              <a:rPr lang="es-VE" b="1" cap="none" dirty="0">
                <a:latin typeface="Arial" panose="020B0604020202020204" pitchFamily="34" charset="0"/>
                <a:cs typeface="Arial" panose="020B0604020202020204" pitchFamily="34" charset="0"/>
              </a:rPr>
              <a:t>¿Qué otras variables podría investigar?</a:t>
            </a:r>
            <a:endParaRPr lang="es-VE" cap="none" dirty="0">
              <a:latin typeface="Arial" panose="020B0604020202020204" pitchFamily="34" charset="0"/>
              <a:cs typeface="Arial" panose="020B0604020202020204" pitchFamily="34" charset="0"/>
            </a:endParaRPr>
          </a:p>
          <a:p>
            <a:pPr>
              <a:buFont typeface="Arial" panose="020B0604020202020204" pitchFamily="34" charset="0"/>
              <a:buChar char="•"/>
            </a:pPr>
            <a:r>
              <a:rPr lang="es-VE" cap="none" dirty="0">
                <a:latin typeface="Arial" panose="020B0604020202020204" pitchFamily="34" charset="0"/>
                <a:cs typeface="Arial" panose="020B0604020202020204" pitchFamily="34" charset="0"/>
              </a:rPr>
              <a:t>Tiempo de filtrado vs eficiencia, tamaño de partículas retenidas en cada etapa, calidad organoléptica del agua (olor, sabor, color) y reducción de sólidos totales disueltos (</a:t>
            </a:r>
            <a:r>
              <a:rPr lang="es-VE" cap="none" dirty="0" err="1">
                <a:latin typeface="Arial" panose="020B0604020202020204" pitchFamily="34" charset="0"/>
                <a:cs typeface="Arial" panose="020B0604020202020204" pitchFamily="34" charset="0"/>
              </a:rPr>
              <a:t>tds</a:t>
            </a:r>
            <a:r>
              <a:rPr lang="es-VE" cap="none" dirty="0">
                <a:latin typeface="Arial" panose="020B0604020202020204" pitchFamily="34" charset="0"/>
                <a:cs typeface="Arial" panose="020B0604020202020204" pitchFamily="34" charset="0"/>
              </a:rPr>
              <a:t>).</a:t>
            </a:r>
          </a:p>
          <a:p>
            <a:pPr marL="0" indent="0">
              <a:buNone/>
            </a:pPr>
            <a:r>
              <a:rPr lang="es-VE" b="1" cap="none" dirty="0">
                <a:latin typeface="Arial" panose="020B0604020202020204" pitchFamily="34" charset="0"/>
                <a:cs typeface="Arial" panose="020B0604020202020204" pitchFamily="34" charset="0"/>
              </a:rPr>
              <a:t>¿Cómo podría utilizar este experimento para educar al público sobre el tratamiento de aguas residuales?</a:t>
            </a:r>
            <a:endParaRPr lang="es-VE" cap="none" dirty="0">
              <a:latin typeface="Arial" panose="020B0604020202020204" pitchFamily="34" charset="0"/>
              <a:cs typeface="Arial" panose="020B0604020202020204" pitchFamily="34" charset="0"/>
            </a:endParaRPr>
          </a:p>
          <a:p>
            <a:pPr>
              <a:buFont typeface="Arial" panose="020B0604020202020204" pitchFamily="34" charset="0"/>
              <a:buChar char="•"/>
            </a:pPr>
            <a:r>
              <a:rPr lang="es-VE" cap="none" dirty="0">
                <a:latin typeface="Arial" panose="020B0604020202020204" pitchFamily="34" charset="0"/>
                <a:cs typeface="Arial" panose="020B0604020202020204" pitchFamily="34" charset="0"/>
              </a:rPr>
              <a:t>Mostrar visualmente cómo el agua sucia puede volverse clara (o menos turbia) con procesos simples, realizar talleres escolares o comunitarios con este procedimiento, generar conciencia sobre la contaminación doméstica del agua e incentivar el tratamiento doméstico o comunitario del agua residual.</a:t>
            </a:r>
          </a:p>
        </p:txBody>
      </p:sp>
    </p:spTree>
    <p:extLst>
      <p:ext uri="{BB962C8B-B14F-4D97-AF65-F5344CB8AC3E}">
        <p14:creationId xmlns:p14="http://schemas.microsoft.com/office/powerpoint/2010/main" val="1440293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0B8CB7-7457-E442-A3F3-5102633DC668}"/>
              </a:ext>
            </a:extLst>
          </p:cNvPr>
          <p:cNvSpPr>
            <a:spLocks noGrp="1"/>
          </p:cNvSpPr>
          <p:nvPr>
            <p:ph type="title"/>
          </p:nvPr>
        </p:nvSpPr>
        <p:spPr>
          <a:xfrm>
            <a:off x="761374" y="0"/>
            <a:ext cx="10364451" cy="707887"/>
          </a:xfrm>
        </p:spPr>
        <p:txBody>
          <a:bodyPr>
            <a:normAutofit/>
          </a:bodyPr>
          <a:lstStyle/>
          <a:p>
            <a:r>
              <a:rPr lang="es-US" dirty="0">
                <a:latin typeface="Arial Black" panose="020B0A04020102020204" pitchFamily="34" charset="0"/>
              </a:rPr>
              <a:t>Experimento 2</a:t>
            </a:r>
            <a:endParaRPr lang="es-VE" dirty="0">
              <a:latin typeface="Arial Black" panose="020B0A04020102020204" pitchFamily="34" charset="0"/>
            </a:endParaRPr>
          </a:p>
        </p:txBody>
      </p:sp>
      <p:sp>
        <p:nvSpPr>
          <p:cNvPr id="3" name="Marcador de contenido 2">
            <a:extLst>
              <a:ext uri="{FF2B5EF4-FFF2-40B4-BE49-F238E27FC236}">
                <a16:creationId xmlns:a16="http://schemas.microsoft.com/office/drawing/2014/main" id="{EBAAAEDE-7E9E-470F-CC59-16426A952778}"/>
              </a:ext>
            </a:extLst>
          </p:cNvPr>
          <p:cNvSpPr>
            <a:spLocks noGrp="1"/>
          </p:cNvSpPr>
          <p:nvPr>
            <p:ph sz="quarter" idx="13"/>
          </p:nvPr>
        </p:nvSpPr>
        <p:spPr>
          <a:xfrm>
            <a:off x="212422" y="1533621"/>
            <a:ext cx="4022120" cy="3585839"/>
          </a:xfrm>
        </p:spPr>
        <p:txBody>
          <a:bodyPr>
            <a:noAutofit/>
          </a:bodyPr>
          <a:lstStyle/>
          <a:p>
            <a:pPr marL="0" indent="0">
              <a:buNone/>
            </a:pPr>
            <a:r>
              <a:rPr lang="es-VE" sz="2400" b="1" dirty="0">
                <a:latin typeface="Arial" panose="020B0604020202020204" pitchFamily="34" charset="0"/>
                <a:cs typeface="Arial" panose="020B0604020202020204" pitchFamily="34" charset="0"/>
              </a:rPr>
              <a:t>Materiales</a:t>
            </a:r>
          </a:p>
          <a:p>
            <a:r>
              <a:rPr lang="es-VE" dirty="0">
                <a:latin typeface="Arial" panose="020B0604020202020204" pitchFamily="34" charset="0"/>
                <a:cs typeface="Arial" panose="020B0604020202020204" pitchFamily="34" charset="0"/>
              </a:rPr>
              <a:t>Tela de franela blanca limpia </a:t>
            </a:r>
          </a:p>
          <a:p>
            <a:r>
              <a:rPr lang="es-VE" dirty="0">
                <a:latin typeface="Arial" panose="020B0604020202020204" pitchFamily="34" charset="0"/>
                <a:cs typeface="Arial" panose="020B0604020202020204" pitchFamily="34" charset="0"/>
              </a:rPr>
              <a:t> Algodón </a:t>
            </a:r>
          </a:p>
          <a:p>
            <a:r>
              <a:rPr lang="es-VE" dirty="0">
                <a:latin typeface="Arial" panose="020B0604020202020204" pitchFamily="34" charset="0"/>
                <a:cs typeface="Arial" panose="020B0604020202020204" pitchFamily="34" charset="0"/>
              </a:rPr>
              <a:t>Tijeras </a:t>
            </a:r>
          </a:p>
          <a:p>
            <a:r>
              <a:rPr lang="es-VE" dirty="0">
                <a:latin typeface="Arial" panose="020B0604020202020204" pitchFamily="34" charset="0"/>
                <a:cs typeface="Arial" panose="020B0604020202020204" pitchFamily="34" charset="0"/>
              </a:rPr>
              <a:t>Grifo de lavaplatos </a:t>
            </a:r>
          </a:p>
        </p:txBody>
      </p:sp>
      <p:pic>
        <p:nvPicPr>
          <p:cNvPr id="5" name="Imagen 4">
            <a:extLst>
              <a:ext uri="{FF2B5EF4-FFF2-40B4-BE49-F238E27FC236}">
                <a16:creationId xmlns:a16="http://schemas.microsoft.com/office/drawing/2014/main" id="{E24D2AC1-593F-15EE-CC0C-E5A3934066C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103913" y="2101763"/>
            <a:ext cx="2547673" cy="4530832"/>
          </a:xfrm>
          <a:prstGeom prst="rect">
            <a:avLst/>
          </a:prstGeom>
        </p:spPr>
      </p:pic>
      <p:pic>
        <p:nvPicPr>
          <p:cNvPr id="7" name="Imagen 6">
            <a:extLst>
              <a:ext uri="{FF2B5EF4-FFF2-40B4-BE49-F238E27FC236}">
                <a16:creationId xmlns:a16="http://schemas.microsoft.com/office/drawing/2014/main" id="{39D67A48-4195-48C0-9BBE-27B67C6DCB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67909" y="2101763"/>
            <a:ext cx="2547673" cy="4530833"/>
          </a:xfrm>
          <a:prstGeom prst="rect">
            <a:avLst/>
          </a:prstGeom>
        </p:spPr>
      </p:pic>
      <p:pic>
        <p:nvPicPr>
          <p:cNvPr id="8" name="Imagen 7">
            <a:extLst>
              <a:ext uri="{FF2B5EF4-FFF2-40B4-BE49-F238E27FC236}">
                <a16:creationId xmlns:a16="http://schemas.microsoft.com/office/drawing/2014/main" id="{FE7B2107-0A5C-6FA3-AB07-06F95E3E35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31905" y="2101763"/>
            <a:ext cx="2547672" cy="4530832"/>
          </a:xfrm>
          <a:prstGeom prst="rect">
            <a:avLst/>
          </a:prstGeom>
        </p:spPr>
      </p:pic>
      <p:sp>
        <p:nvSpPr>
          <p:cNvPr id="12" name="CuadroTexto 11">
            <a:extLst>
              <a:ext uri="{FF2B5EF4-FFF2-40B4-BE49-F238E27FC236}">
                <a16:creationId xmlns:a16="http://schemas.microsoft.com/office/drawing/2014/main" id="{C6C12E1A-3144-D727-242E-96F936C26735}"/>
              </a:ext>
            </a:extLst>
          </p:cNvPr>
          <p:cNvSpPr txBox="1"/>
          <p:nvPr/>
        </p:nvSpPr>
        <p:spPr>
          <a:xfrm>
            <a:off x="9316207" y="938572"/>
            <a:ext cx="2663995" cy="1015663"/>
          </a:xfrm>
          <a:prstGeom prst="rect">
            <a:avLst/>
          </a:prstGeom>
          <a:noFill/>
        </p:spPr>
        <p:txBody>
          <a:bodyPr wrap="square" rtlCol="0">
            <a:spAutoFit/>
          </a:bodyPr>
          <a:lstStyle/>
          <a:p>
            <a:pPr algn="ctr"/>
            <a:r>
              <a:rPr lang="es-US" sz="2000" dirty="0">
                <a:latin typeface="Arial" panose="020B0604020202020204" pitchFamily="34" charset="0"/>
                <a:cs typeface="Arial" panose="020B0604020202020204" pitchFamily="34" charset="0"/>
              </a:rPr>
              <a:t>Muestras antes y después de colocar el filtro</a:t>
            </a:r>
            <a:endParaRPr lang="es-VE" sz="2000" dirty="0">
              <a:latin typeface="Arial" panose="020B0604020202020204" pitchFamily="34" charset="0"/>
              <a:cs typeface="Arial" panose="020B0604020202020204" pitchFamily="34" charset="0"/>
            </a:endParaRPr>
          </a:p>
        </p:txBody>
      </p:sp>
      <p:sp>
        <p:nvSpPr>
          <p:cNvPr id="14" name="CuadroTexto 13">
            <a:extLst>
              <a:ext uri="{FF2B5EF4-FFF2-40B4-BE49-F238E27FC236}">
                <a16:creationId xmlns:a16="http://schemas.microsoft.com/office/drawing/2014/main" id="{C71B13F8-D849-52DF-9BCC-3ED9B11B6518}"/>
              </a:ext>
            </a:extLst>
          </p:cNvPr>
          <p:cNvSpPr txBox="1"/>
          <p:nvPr/>
        </p:nvSpPr>
        <p:spPr>
          <a:xfrm>
            <a:off x="7166795" y="1179678"/>
            <a:ext cx="1918475" cy="707886"/>
          </a:xfrm>
          <a:prstGeom prst="rect">
            <a:avLst/>
          </a:prstGeom>
          <a:noFill/>
        </p:spPr>
        <p:txBody>
          <a:bodyPr wrap="square" rtlCol="0">
            <a:spAutoFit/>
          </a:bodyPr>
          <a:lstStyle/>
          <a:p>
            <a:pPr algn="ctr"/>
            <a:r>
              <a:rPr lang="es-US" sz="2000" dirty="0">
                <a:latin typeface="Arial" panose="020B0604020202020204" pitchFamily="34" charset="0"/>
                <a:cs typeface="Arial" panose="020B0604020202020204" pitchFamily="34" charset="0"/>
              </a:rPr>
              <a:t>Filtro colocado en el grifo</a:t>
            </a:r>
            <a:endParaRPr lang="es-VE" sz="2000" dirty="0">
              <a:latin typeface="Arial" panose="020B060402020202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id="{5E2D00B4-F4E3-6971-2E06-46BBD8FE7CFF}"/>
              </a:ext>
            </a:extLst>
          </p:cNvPr>
          <p:cNvSpPr txBox="1"/>
          <p:nvPr/>
        </p:nvSpPr>
        <p:spPr>
          <a:xfrm>
            <a:off x="212422" y="4611628"/>
            <a:ext cx="1918475" cy="1015663"/>
          </a:xfrm>
          <a:prstGeom prst="rect">
            <a:avLst/>
          </a:prstGeom>
          <a:noFill/>
        </p:spPr>
        <p:txBody>
          <a:bodyPr wrap="square" rtlCol="0">
            <a:spAutoFit/>
          </a:bodyPr>
          <a:lstStyle/>
          <a:p>
            <a:pPr algn="ctr"/>
            <a:r>
              <a:rPr lang="es-US" sz="2000" dirty="0">
                <a:latin typeface="Arial" panose="020B0604020202020204" pitchFamily="34" charset="0"/>
                <a:cs typeface="Arial" panose="020B0604020202020204" pitchFamily="34" charset="0"/>
              </a:rPr>
              <a:t>Experimento iniciado el 07/06/2025</a:t>
            </a:r>
            <a:endParaRPr lang="es-V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8331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0B8CB7-7457-E442-A3F3-5102633DC668}"/>
              </a:ext>
            </a:extLst>
          </p:cNvPr>
          <p:cNvSpPr>
            <a:spLocks noGrp="1"/>
          </p:cNvSpPr>
          <p:nvPr>
            <p:ph type="title"/>
          </p:nvPr>
        </p:nvSpPr>
        <p:spPr>
          <a:xfrm>
            <a:off x="913774" y="620485"/>
            <a:ext cx="10364451" cy="418544"/>
          </a:xfrm>
        </p:spPr>
        <p:txBody>
          <a:bodyPr>
            <a:normAutofit fontScale="90000"/>
          </a:bodyPr>
          <a:lstStyle/>
          <a:p>
            <a:r>
              <a:rPr lang="es-US" dirty="0">
                <a:latin typeface="Arial Black" panose="020B0A04020102020204" pitchFamily="34" charset="0"/>
              </a:rPr>
              <a:t>IMPRESIONES Y CONCLUSIONES</a:t>
            </a:r>
            <a:endParaRPr lang="es-VE" dirty="0">
              <a:latin typeface="Arial Black" panose="020B0A04020102020204" pitchFamily="34" charset="0"/>
            </a:endParaRPr>
          </a:p>
        </p:txBody>
      </p:sp>
      <p:pic>
        <p:nvPicPr>
          <p:cNvPr id="6" name="Imagen 5">
            <a:extLst>
              <a:ext uri="{FF2B5EF4-FFF2-40B4-BE49-F238E27FC236}">
                <a16:creationId xmlns:a16="http://schemas.microsoft.com/office/drawing/2014/main" id="{E3A2E165-FD3B-10D1-65B1-C02EDB37C2F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5598" y="2209801"/>
            <a:ext cx="2264771" cy="4027714"/>
          </a:xfrm>
          <a:prstGeom prst="rect">
            <a:avLst/>
          </a:prstGeom>
        </p:spPr>
      </p:pic>
      <p:sp>
        <p:nvSpPr>
          <p:cNvPr id="9" name="CuadroTexto 8">
            <a:extLst>
              <a:ext uri="{FF2B5EF4-FFF2-40B4-BE49-F238E27FC236}">
                <a16:creationId xmlns:a16="http://schemas.microsoft.com/office/drawing/2014/main" id="{2E0DFFFC-D45A-324A-EA51-7EAA67873815}"/>
              </a:ext>
            </a:extLst>
          </p:cNvPr>
          <p:cNvSpPr txBox="1"/>
          <p:nvPr/>
        </p:nvSpPr>
        <p:spPr>
          <a:xfrm>
            <a:off x="748745" y="1598063"/>
            <a:ext cx="1918475" cy="400110"/>
          </a:xfrm>
          <a:prstGeom prst="rect">
            <a:avLst/>
          </a:prstGeom>
          <a:noFill/>
        </p:spPr>
        <p:txBody>
          <a:bodyPr wrap="square" rtlCol="0">
            <a:spAutoFit/>
          </a:bodyPr>
          <a:lstStyle/>
          <a:p>
            <a:pPr algn="ctr"/>
            <a:r>
              <a:rPr lang="es-US" sz="2000" dirty="0">
                <a:latin typeface="Arial" panose="020B0604020202020204" pitchFamily="34" charset="0"/>
                <a:cs typeface="Arial" panose="020B0604020202020204" pitchFamily="34" charset="0"/>
              </a:rPr>
              <a:t>Filtro seco</a:t>
            </a:r>
            <a:endParaRPr lang="es-VE" sz="2000" dirty="0">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599D3A95-316D-BECD-9CFC-C520DFEECD67}"/>
              </a:ext>
            </a:extLst>
          </p:cNvPr>
          <p:cNvSpPr txBox="1"/>
          <p:nvPr/>
        </p:nvSpPr>
        <p:spPr>
          <a:xfrm>
            <a:off x="2989006" y="1697370"/>
            <a:ext cx="8878529" cy="4708981"/>
          </a:xfrm>
          <a:prstGeom prst="rect">
            <a:avLst/>
          </a:prstGeom>
          <a:noFill/>
        </p:spPr>
        <p:txBody>
          <a:bodyPr wrap="square">
            <a:spAutoFit/>
          </a:bodyPr>
          <a:lstStyle/>
          <a:p>
            <a:pPr algn="ctr"/>
            <a:r>
              <a:rPr lang="es-VE" sz="2000" dirty="0">
                <a:latin typeface="Arial" panose="020B0604020202020204" pitchFamily="34" charset="0"/>
                <a:cs typeface="Arial" panose="020B0604020202020204" pitchFamily="34" charset="0"/>
              </a:rPr>
              <a:t>En el experimento 2, se evaluó la calidad del agua del grifo mediante un filtro casero usando un trozo de franela y algodón. Inicialmente, el agua sin filtrar (Frasco 1) se observó aparentemente cristalina, lo que dio la impresión de una buena calidad visual desde el principio. Al pasar el agua por el filtro recién instalado y recogerla en el Frasco 2, el resultado fue prácticamente el mismo, el agua cristalina, lo que llevó a la impresión de que el filtro no generó un cambio inmediato perceptible en la claridad. </a:t>
            </a:r>
          </a:p>
          <a:p>
            <a:pPr algn="ctr"/>
            <a:r>
              <a:rPr lang="es-VE" sz="2000" dirty="0">
                <a:latin typeface="Arial" panose="020B0604020202020204" pitchFamily="34" charset="0"/>
                <a:cs typeface="Arial" panose="020B0604020202020204" pitchFamily="34" charset="0"/>
              </a:rPr>
              <a:t>Al retirar y dejar secar el filtro usado, se hizo evidente una notoria mancha de coloración similar al óxido en el algodón. Esta observación es crucial, ya que, aunque el agua parecía limpia al ojo, el filtro logró retener partículas o minerales que se acumularon con el tiempo y se hicieron visibles tras la oxidación, sugiriendo la presencia de elementos como hierro en el agua del grifo. Esto demuestra que un filtro básico puede capturar impurezas no evidentes a simple vista y resalta la importancia de la filtración continua para mejorar la calidad del agua, incluso cuando esta parece potable inicialmente.</a:t>
            </a:r>
          </a:p>
        </p:txBody>
      </p:sp>
    </p:spTree>
    <p:extLst>
      <p:ext uri="{BB962C8B-B14F-4D97-AF65-F5344CB8AC3E}">
        <p14:creationId xmlns:p14="http://schemas.microsoft.com/office/powerpoint/2010/main" val="2239637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0B8CB7-7457-E442-A3F3-5102633DC668}"/>
              </a:ext>
            </a:extLst>
          </p:cNvPr>
          <p:cNvSpPr>
            <a:spLocks noGrp="1"/>
          </p:cNvSpPr>
          <p:nvPr>
            <p:ph type="title"/>
          </p:nvPr>
        </p:nvSpPr>
        <p:spPr>
          <a:xfrm>
            <a:off x="913774" y="-188089"/>
            <a:ext cx="10364451" cy="1596177"/>
          </a:xfrm>
        </p:spPr>
        <p:txBody>
          <a:bodyPr>
            <a:normAutofit/>
          </a:bodyPr>
          <a:lstStyle/>
          <a:p>
            <a:r>
              <a:rPr lang="es-US" dirty="0">
                <a:latin typeface="Arial Black" panose="020B0A04020102020204" pitchFamily="34" charset="0"/>
              </a:rPr>
              <a:t>Experimento 1</a:t>
            </a:r>
            <a:endParaRPr lang="es-VE" dirty="0">
              <a:latin typeface="Arial Black" panose="020B0A04020102020204" pitchFamily="34" charset="0"/>
            </a:endParaRPr>
          </a:p>
        </p:txBody>
      </p:sp>
      <p:sp>
        <p:nvSpPr>
          <p:cNvPr id="3" name="Marcador de contenido 2">
            <a:extLst>
              <a:ext uri="{FF2B5EF4-FFF2-40B4-BE49-F238E27FC236}">
                <a16:creationId xmlns:a16="http://schemas.microsoft.com/office/drawing/2014/main" id="{EBAAAEDE-7E9E-470F-CC59-16426A952778}"/>
              </a:ext>
            </a:extLst>
          </p:cNvPr>
          <p:cNvSpPr>
            <a:spLocks noGrp="1"/>
          </p:cNvSpPr>
          <p:nvPr>
            <p:ph sz="quarter" idx="13"/>
          </p:nvPr>
        </p:nvSpPr>
        <p:spPr>
          <a:xfrm>
            <a:off x="402145" y="1148275"/>
            <a:ext cx="4664548" cy="3585839"/>
          </a:xfrm>
        </p:spPr>
        <p:txBody>
          <a:bodyPr>
            <a:noAutofit/>
          </a:bodyPr>
          <a:lstStyle/>
          <a:p>
            <a:pPr marL="0" indent="0">
              <a:buNone/>
            </a:pPr>
            <a:r>
              <a:rPr lang="es-VE" sz="2400" b="1" dirty="0">
                <a:latin typeface="Arial" panose="020B0604020202020204" pitchFamily="34" charset="0"/>
                <a:cs typeface="Arial" panose="020B0604020202020204" pitchFamily="34" charset="0"/>
              </a:rPr>
              <a:t>Materiales</a:t>
            </a:r>
          </a:p>
          <a:p>
            <a:r>
              <a:rPr lang="es-VE" dirty="0">
                <a:latin typeface="Arial" panose="020B0604020202020204" pitchFamily="34" charset="0"/>
                <a:cs typeface="Arial" panose="020B0604020202020204" pitchFamily="34" charset="0"/>
              </a:rPr>
              <a:t>Agua residual simulada, (1/2 taza de tierra, 1/4 taza de arena, TROZOS DE SERVILLETA, 1 taza de restos de comida)</a:t>
            </a:r>
          </a:p>
          <a:p>
            <a:r>
              <a:rPr lang="es-VE" dirty="0">
                <a:latin typeface="Arial" panose="020B0604020202020204" pitchFamily="34" charset="0"/>
                <a:cs typeface="Arial" panose="020B0604020202020204" pitchFamily="34" charset="0"/>
              </a:rPr>
              <a:t>3 coladores</a:t>
            </a:r>
          </a:p>
          <a:p>
            <a:r>
              <a:rPr lang="es-VE" dirty="0">
                <a:latin typeface="Arial" panose="020B0604020202020204" pitchFamily="34" charset="0"/>
                <a:cs typeface="Arial" panose="020B0604020202020204" pitchFamily="34" charset="0"/>
              </a:rPr>
              <a:t>1 Filtro de tela </a:t>
            </a:r>
          </a:p>
          <a:p>
            <a:r>
              <a:rPr lang="es-VE" dirty="0">
                <a:latin typeface="Arial" panose="020B0604020202020204" pitchFamily="34" charset="0"/>
                <a:cs typeface="Arial" panose="020B0604020202020204" pitchFamily="34" charset="0"/>
              </a:rPr>
              <a:t>1 filtro de papel</a:t>
            </a:r>
          </a:p>
          <a:p>
            <a:r>
              <a:rPr lang="es-VE" dirty="0">
                <a:latin typeface="Arial" panose="020B0604020202020204" pitchFamily="34" charset="0"/>
                <a:cs typeface="Arial" panose="020B0604020202020204" pitchFamily="34" charset="0"/>
              </a:rPr>
              <a:t>Un peso</a:t>
            </a:r>
          </a:p>
          <a:p>
            <a:r>
              <a:rPr lang="es-VE" dirty="0">
                <a:latin typeface="Arial" panose="020B0604020202020204" pitchFamily="34" charset="0"/>
                <a:cs typeface="Arial" panose="020B0604020202020204" pitchFamily="34" charset="0"/>
              </a:rPr>
              <a:t>3 baldes</a:t>
            </a:r>
          </a:p>
          <a:p>
            <a:r>
              <a:rPr lang="es-VE" dirty="0">
                <a:latin typeface="Arial" panose="020B0604020202020204" pitchFamily="34" charset="0"/>
                <a:cs typeface="Arial" panose="020B0604020202020204" pitchFamily="34" charset="0"/>
              </a:rPr>
              <a:t>2 litros de agua del chorro. </a:t>
            </a:r>
          </a:p>
          <a:p>
            <a:r>
              <a:rPr lang="es-VE" dirty="0">
                <a:latin typeface="Arial" panose="020B0604020202020204" pitchFamily="34" charset="0"/>
                <a:cs typeface="Arial" panose="020B0604020202020204" pitchFamily="34" charset="0"/>
              </a:rPr>
              <a:t>1 botella de agua</a:t>
            </a:r>
          </a:p>
        </p:txBody>
      </p:sp>
      <p:pic>
        <p:nvPicPr>
          <p:cNvPr id="4" name="Imagen 3">
            <a:extLst>
              <a:ext uri="{FF2B5EF4-FFF2-40B4-BE49-F238E27FC236}">
                <a16:creationId xmlns:a16="http://schemas.microsoft.com/office/drawing/2014/main" id="{18983069-811A-D8F5-94E1-2BBD427EFB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69331" y="1566099"/>
            <a:ext cx="3458585" cy="2192695"/>
          </a:xfrm>
          <a:prstGeom prst="rect">
            <a:avLst/>
          </a:prstGeom>
        </p:spPr>
      </p:pic>
      <p:pic>
        <p:nvPicPr>
          <p:cNvPr id="5" name="Imagen 4">
            <a:extLst>
              <a:ext uri="{FF2B5EF4-FFF2-40B4-BE49-F238E27FC236}">
                <a16:creationId xmlns:a16="http://schemas.microsoft.com/office/drawing/2014/main" id="{E24D2AC1-593F-15EE-CC0C-E5A3934066C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30552" y="1566099"/>
            <a:ext cx="2547673" cy="4701413"/>
          </a:xfrm>
          <a:prstGeom prst="rect">
            <a:avLst/>
          </a:prstGeom>
        </p:spPr>
      </p:pic>
      <p:pic>
        <p:nvPicPr>
          <p:cNvPr id="6" name="Imagen 5">
            <a:extLst>
              <a:ext uri="{FF2B5EF4-FFF2-40B4-BE49-F238E27FC236}">
                <a16:creationId xmlns:a16="http://schemas.microsoft.com/office/drawing/2014/main" id="{2CFC20D9-88ED-4B8E-A7E4-C962E90DAAF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169330" y="3916805"/>
            <a:ext cx="3458585" cy="2322720"/>
          </a:xfrm>
          <a:prstGeom prst="rect">
            <a:avLst/>
          </a:prstGeom>
        </p:spPr>
      </p:pic>
    </p:spTree>
    <p:extLst>
      <p:ext uri="{BB962C8B-B14F-4D97-AF65-F5344CB8AC3E}">
        <p14:creationId xmlns:p14="http://schemas.microsoft.com/office/powerpoint/2010/main" val="4249274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0B8CB7-7457-E442-A3F3-5102633DC668}"/>
              </a:ext>
            </a:extLst>
          </p:cNvPr>
          <p:cNvSpPr>
            <a:spLocks noGrp="1"/>
          </p:cNvSpPr>
          <p:nvPr>
            <p:ph type="title"/>
          </p:nvPr>
        </p:nvSpPr>
        <p:spPr>
          <a:xfrm>
            <a:off x="913774" y="201941"/>
            <a:ext cx="10364451" cy="1596177"/>
          </a:xfrm>
        </p:spPr>
        <p:txBody>
          <a:bodyPr>
            <a:normAutofit/>
          </a:bodyPr>
          <a:lstStyle/>
          <a:p>
            <a:r>
              <a:rPr lang="es-US" dirty="0">
                <a:latin typeface="Arial Black" panose="020B0A04020102020204" pitchFamily="34" charset="0"/>
              </a:rPr>
              <a:t>Experimento 1</a:t>
            </a:r>
            <a:endParaRPr lang="es-VE" dirty="0">
              <a:latin typeface="Arial Black" panose="020B0A04020102020204" pitchFamily="34" charset="0"/>
            </a:endParaRPr>
          </a:p>
        </p:txBody>
      </p:sp>
      <p:sp>
        <p:nvSpPr>
          <p:cNvPr id="3" name="Marcador de contenido 2">
            <a:extLst>
              <a:ext uri="{FF2B5EF4-FFF2-40B4-BE49-F238E27FC236}">
                <a16:creationId xmlns:a16="http://schemas.microsoft.com/office/drawing/2014/main" id="{EBAAAEDE-7E9E-470F-CC59-16426A952778}"/>
              </a:ext>
            </a:extLst>
          </p:cNvPr>
          <p:cNvSpPr>
            <a:spLocks noGrp="1"/>
          </p:cNvSpPr>
          <p:nvPr>
            <p:ph sz="quarter" idx="13"/>
          </p:nvPr>
        </p:nvSpPr>
        <p:spPr>
          <a:xfrm>
            <a:off x="575429" y="1251965"/>
            <a:ext cx="4421113" cy="833309"/>
          </a:xfrm>
        </p:spPr>
        <p:txBody>
          <a:bodyPr>
            <a:noAutofit/>
          </a:bodyPr>
          <a:lstStyle/>
          <a:p>
            <a:pPr marL="0" indent="0" algn="ctr">
              <a:buNone/>
            </a:pPr>
            <a:r>
              <a:rPr lang="es-VE" sz="2400" b="1" dirty="0">
                <a:latin typeface="Arial" panose="020B0604020202020204" pitchFamily="34" charset="0"/>
                <a:cs typeface="Arial" panose="020B0604020202020204" pitchFamily="34" charset="0"/>
              </a:rPr>
              <a:t>Preparación del agua residual SIMULADA</a:t>
            </a:r>
            <a:endParaRPr lang="es-VE" sz="2400" dirty="0">
              <a:latin typeface="Arial" panose="020B0604020202020204" pitchFamily="34" charset="0"/>
              <a:cs typeface="Arial" panose="020B0604020202020204" pitchFamily="34" charset="0"/>
            </a:endParaRPr>
          </a:p>
        </p:txBody>
      </p:sp>
      <p:pic>
        <p:nvPicPr>
          <p:cNvPr id="7" name="Imagen 6">
            <a:extLst>
              <a:ext uri="{FF2B5EF4-FFF2-40B4-BE49-F238E27FC236}">
                <a16:creationId xmlns:a16="http://schemas.microsoft.com/office/drawing/2014/main" id="{D171A324-8E81-689F-3699-08847C1D13B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82351" y="2214772"/>
            <a:ext cx="3242796" cy="2107074"/>
          </a:xfrm>
          <a:prstGeom prst="rect">
            <a:avLst/>
          </a:prstGeom>
        </p:spPr>
      </p:pic>
      <p:pic>
        <p:nvPicPr>
          <p:cNvPr id="8" name="Imagen 7">
            <a:extLst>
              <a:ext uri="{FF2B5EF4-FFF2-40B4-BE49-F238E27FC236}">
                <a16:creationId xmlns:a16="http://schemas.microsoft.com/office/drawing/2014/main" id="{16DF525B-9D8F-3FFA-44D8-D96D5759E72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13774" y="4451344"/>
            <a:ext cx="1645087" cy="2204715"/>
          </a:xfrm>
          <a:prstGeom prst="rect">
            <a:avLst/>
          </a:prstGeom>
        </p:spPr>
      </p:pic>
      <p:pic>
        <p:nvPicPr>
          <p:cNvPr id="9" name="Imagen 8">
            <a:extLst>
              <a:ext uri="{FF2B5EF4-FFF2-40B4-BE49-F238E27FC236}">
                <a16:creationId xmlns:a16="http://schemas.microsoft.com/office/drawing/2014/main" id="{96E686B3-9D6A-5BE8-6A9C-D04E66EAD31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680059" y="4451344"/>
            <a:ext cx="1645087" cy="2204715"/>
          </a:xfrm>
          <a:prstGeom prst="rect">
            <a:avLst/>
          </a:prstGeom>
        </p:spPr>
      </p:pic>
      <p:sp>
        <p:nvSpPr>
          <p:cNvPr id="11" name="Marcador de contenido 2">
            <a:extLst>
              <a:ext uri="{FF2B5EF4-FFF2-40B4-BE49-F238E27FC236}">
                <a16:creationId xmlns:a16="http://schemas.microsoft.com/office/drawing/2014/main" id="{531DB708-C5E5-65C7-8F3A-AA04DEDF91CA}"/>
              </a:ext>
            </a:extLst>
          </p:cNvPr>
          <p:cNvSpPr txBox="1">
            <a:spLocks/>
          </p:cNvSpPr>
          <p:nvPr/>
        </p:nvSpPr>
        <p:spPr>
          <a:xfrm>
            <a:off x="6410172" y="1381463"/>
            <a:ext cx="4551742" cy="4786072"/>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Font typeface="Arial" panose="020B0604020202020204" pitchFamily="34" charset="0"/>
              <a:buNone/>
            </a:pPr>
            <a:r>
              <a:rPr lang="es-VE" sz="2400" b="1" dirty="0">
                <a:latin typeface="Arial" panose="020B0604020202020204" pitchFamily="34" charset="0"/>
                <a:cs typeface="Arial" panose="020B0604020202020204" pitchFamily="34" charset="0"/>
              </a:rPr>
              <a:t>Peso Coladores LIMPIOS</a:t>
            </a:r>
          </a:p>
          <a:p>
            <a:pPr marL="0" indent="0" algn="ctr">
              <a:buFont typeface="Arial" panose="020B0604020202020204" pitchFamily="34" charset="0"/>
              <a:buNone/>
            </a:pPr>
            <a:endParaRPr lang="es-VE" sz="1800" b="1" dirty="0">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US"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Pcl1: 141g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US"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Pcl2: 88g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US"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Pcl3: 21g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US"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US"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Total: 250g</a:t>
            </a:r>
            <a:endParaRPr kumimoji="0" lang="es-VE" i="0" u="none" strike="noStrike" kern="1200"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s-VE" sz="1200" cap="none" dirty="0">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s-VE" sz="2400" b="1" cap="none" dirty="0">
                <a:latin typeface="Arial" panose="020B0604020202020204" pitchFamily="34" charset="0"/>
                <a:cs typeface="Arial" panose="020B0604020202020204" pitchFamily="34" charset="0"/>
              </a:rPr>
              <a:t>PESO FILTROS LIMPIOS</a:t>
            </a:r>
          </a:p>
          <a:p>
            <a:pPr marL="0" indent="0" algn="ctr">
              <a:buFont typeface="Arial" panose="020B0604020202020204" pitchFamily="34" charset="0"/>
              <a:buNone/>
            </a:pPr>
            <a:endParaRPr lang="es-VE" sz="1800" b="1" cap="none" dirty="0">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s-VE" cap="none" dirty="0" err="1">
                <a:latin typeface="Arial" panose="020B0604020202020204" pitchFamily="34" charset="0"/>
                <a:cs typeface="Arial" panose="020B0604020202020204" pitchFamily="34" charset="0"/>
              </a:rPr>
              <a:t>Pfl</a:t>
            </a:r>
            <a:r>
              <a:rPr lang="es-VE" cap="none" dirty="0">
                <a:latin typeface="Arial" panose="020B0604020202020204" pitchFamily="34" charset="0"/>
                <a:cs typeface="Arial" panose="020B0604020202020204" pitchFamily="34" charset="0"/>
              </a:rPr>
              <a:t>: 2g</a:t>
            </a:r>
          </a:p>
          <a:p>
            <a:pPr marL="0" indent="0" algn="ctr">
              <a:buFont typeface="Arial" panose="020B0604020202020204" pitchFamily="34" charset="0"/>
              <a:buNone/>
            </a:pPr>
            <a:r>
              <a:rPr lang="es-VE" cap="none" dirty="0" err="1">
                <a:latin typeface="Arial" panose="020B0604020202020204" pitchFamily="34" charset="0"/>
                <a:cs typeface="Arial" panose="020B0604020202020204" pitchFamily="34" charset="0"/>
              </a:rPr>
              <a:t>Ptl</a:t>
            </a:r>
            <a:r>
              <a:rPr lang="es-VE" cap="none" dirty="0">
                <a:latin typeface="Arial" panose="020B0604020202020204" pitchFamily="34" charset="0"/>
                <a:cs typeface="Arial" panose="020B0604020202020204" pitchFamily="34" charset="0"/>
              </a:rPr>
              <a:t>: 3g</a:t>
            </a:r>
          </a:p>
          <a:p>
            <a:pPr marL="0" indent="0">
              <a:buFont typeface="Arial" panose="020B0604020202020204" pitchFamily="34" charset="0"/>
              <a:buNone/>
            </a:pPr>
            <a:endParaRPr lang="es-VE" sz="1200"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7503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0B8CB7-7457-E442-A3F3-5102633DC668}"/>
              </a:ext>
            </a:extLst>
          </p:cNvPr>
          <p:cNvSpPr>
            <a:spLocks noGrp="1"/>
          </p:cNvSpPr>
          <p:nvPr>
            <p:ph type="title"/>
          </p:nvPr>
        </p:nvSpPr>
        <p:spPr>
          <a:xfrm>
            <a:off x="913774" y="201941"/>
            <a:ext cx="10364451" cy="1596177"/>
          </a:xfrm>
        </p:spPr>
        <p:txBody>
          <a:bodyPr>
            <a:normAutofit/>
          </a:bodyPr>
          <a:lstStyle/>
          <a:p>
            <a:r>
              <a:rPr lang="es-US" dirty="0">
                <a:latin typeface="Arial Black" panose="020B0A04020102020204" pitchFamily="34" charset="0"/>
              </a:rPr>
              <a:t>Experimento 1</a:t>
            </a:r>
            <a:endParaRPr lang="es-VE" dirty="0">
              <a:latin typeface="Arial Black" panose="020B0A04020102020204" pitchFamily="34" charset="0"/>
            </a:endParaRPr>
          </a:p>
        </p:txBody>
      </p:sp>
      <p:sp>
        <p:nvSpPr>
          <p:cNvPr id="3" name="Marcador de contenido 2">
            <a:extLst>
              <a:ext uri="{FF2B5EF4-FFF2-40B4-BE49-F238E27FC236}">
                <a16:creationId xmlns:a16="http://schemas.microsoft.com/office/drawing/2014/main" id="{EBAAAEDE-7E9E-470F-CC59-16426A952778}"/>
              </a:ext>
            </a:extLst>
          </p:cNvPr>
          <p:cNvSpPr>
            <a:spLocks noGrp="1"/>
          </p:cNvSpPr>
          <p:nvPr>
            <p:ph sz="quarter" idx="13"/>
          </p:nvPr>
        </p:nvSpPr>
        <p:spPr>
          <a:xfrm>
            <a:off x="4084939" y="1381463"/>
            <a:ext cx="4022120" cy="833309"/>
          </a:xfrm>
        </p:spPr>
        <p:txBody>
          <a:bodyPr>
            <a:noAutofit/>
          </a:bodyPr>
          <a:lstStyle/>
          <a:p>
            <a:pPr marL="0" indent="0" algn="ctr">
              <a:buNone/>
            </a:pPr>
            <a:r>
              <a:rPr lang="es-VE" sz="2400" b="1" dirty="0">
                <a:latin typeface="Arial" panose="020B0604020202020204" pitchFamily="34" charset="0"/>
                <a:cs typeface="Arial" panose="020B0604020202020204" pitchFamily="34" charset="0"/>
              </a:rPr>
              <a:t>COLADO</a:t>
            </a:r>
          </a:p>
        </p:txBody>
      </p:sp>
      <p:pic>
        <p:nvPicPr>
          <p:cNvPr id="6" name="Imagen 5">
            <a:extLst>
              <a:ext uri="{FF2B5EF4-FFF2-40B4-BE49-F238E27FC236}">
                <a16:creationId xmlns:a16="http://schemas.microsoft.com/office/drawing/2014/main" id="{1423707F-09B2-73D9-4426-FF0DCC468C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3227" y="2311299"/>
            <a:ext cx="2185440" cy="3880360"/>
          </a:xfrm>
          <a:prstGeom prst="rect">
            <a:avLst/>
          </a:prstGeom>
        </p:spPr>
      </p:pic>
      <p:pic>
        <p:nvPicPr>
          <p:cNvPr id="10" name="Imagen 9">
            <a:extLst>
              <a:ext uri="{FF2B5EF4-FFF2-40B4-BE49-F238E27FC236}">
                <a16:creationId xmlns:a16="http://schemas.microsoft.com/office/drawing/2014/main" id="{40498542-E5A0-B177-4F8B-7D07CF4D3F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0585" y="2311299"/>
            <a:ext cx="2185440" cy="3880360"/>
          </a:xfrm>
          <a:prstGeom prst="rect">
            <a:avLst/>
          </a:prstGeom>
        </p:spPr>
      </p:pic>
      <p:pic>
        <p:nvPicPr>
          <p:cNvPr id="12" name="Imagen 11">
            <a:extLst>
              <a:ext uri="{FF2B5EF4-FFF2-40B4-BE49-F238E27FC236}">
                <a16:creationId xmlns:a16="http://schemas.microsoft.com/office/drawing/2014/main" id="{695A387E-F2C0-0E90-779F-4D06DA73EC1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17943" y="2311299"/>
            <a:ext cx="2185441" cy="3880362"/>
          </a:xfrm>
          <a:prstGeom prst="rect">
            <a:avLst/>
          </a:prstGeom>
        </p:spPr>
      </p:pic>
      <p:pic>
        <p:nvPicPr>
          <p:cNvPr id="14" name="Imagen 13">
            <a:extLst>
              <a:ext uri="{FF2B5EF4-FFF2-40B4-BE49-F238E27FC236}">
                <a16:creationId xmlns:a16="http://schemas.microsoft.com/office/drawing/2014/main" id="{2AE2293E-2B72-DBE0-EDA8-A8D40816E486}"/>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835848" y="2311299"/>
            <a:ext cx="1545567" cy="1843313"/>
          </a:xfrm>
          <a:prstGeom prst="rect">
            <a:avLst/>
          </a:prstGeom>
        </p:spPr>
      </p:pic>
      <p:pic>
        <p:nvPicPr>
          <p:cNvPr id="15" name="Imagen 14">
            <a:extLst>
              <a:ext uri="{FF2B5EF4-FFF2-40B4-BE49-F238E27FC236}">
                <a16:creationId xmlns:a16="http://schemas.microsoft.com/office/drawing/2014/main" id="{AF83C4FA-CDCB-79E1-63AE-6AB9008AACC6}"/>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7835848" y="4348346"/>
            <a:ext cx="1580538" cy="1843313"/>
          </a:xfrm>
          <a:prstGeom prst="rect">
            <a:avLst/>
          </a:prstGeom>
        </p:spPr>
      </p:pic>
      <p:pic>
        <p:nvPicPr>
          <p:cNvPr id="16" name="Imagen 15">
            <a:extLst>
              <a:ext uri="{FF2B5EF4-FFF2-40B4-BE49-F238E27FC236}">
                <a16:creationId xmlns:a16="http://schemas.microsoft.com/office/drawing/2014/main" id="{3518F5F2-40CB-13AA-E43A-59447D6864A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640321" y="2311299"/>
            <a:ext cx="2119616" cy="3880360"/>
          </a:xfrm>
          <a:prstGeom prst="rect">
            <a:avLst/>
          </a:prstGeom>
        </p:spPr>
      </p:pic>
    </p:spTree>
    <p:extLst>
      <p:ext uri="{BB962C8B-B14F-4D97-AF65-F5344CB8AC3E}">
        <p14:creationId xmlns:p14="http://schemas.microsoft.com/office/powerpoint/2010/main" val="3820397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0B8CB7-7457-E442-A3F3-5102633DC668}"/>
              </a:ext>
            </a:extLst>
          </p:cNvPr>
          <p:cNvSpPr>
            <a:spLocks noGrp="1"/>
          </p:cNvSpPr>
          <p:nvPr>
            <p:ph type="title"/>
          </p:nvPr>
        </p:nvSpPr>
        <p:spPr>
          <a:xfrm>
            <a:off x="913774" y="201941"/>
            <a:ext cx="10364451" cy="1596177"/>
          </a:xfrm>
        </p:spPr>
        <p:txBody>
          <a:bodyPr>
            <a:normAutofit/>
          </a:bodyPr>
          <a:lstStyle/>
          <a:p>
            <a:r>
              <a:rPr lang="es-US" dirty="0">
                <a:latin typeface="Arial Black" panose="020B0A04020102020204" pitchFamily="34" charset="0"/>
              </a:rPr>
              <a:t>Experimento 1</a:t>
            </a:r>
            <a:endParaRPr lang="es-VE" dirty="0">
              <a:latin typeface="Arial Black" panose="020B0A04020102020204" pitchFamily="34" charset="0"/>
            </a:endParaRPr>
          </a:p>
        </p:txBody>
      </p:sp>
      <p:sp>
        <p:nvSpPr>
          <p:cNvPr id="11" name="Marcador de contenido 2">
            <a:extLst>
              <a:ext uri="{FF2B5EF4-FFF2-40B4-BE49-F238E27FC236}">
                <a16:creationId xmlns:a16="http://schemas.microsoft.com/office/drawing/2014/main" id="{531DB708-C5E5-65C7-8F3A-AA04DEDF91CA}"/>
              </a:ext>
            </a:extLst>
          </p:cNvPr>
          <p:cNvSpPr txBox="1">
            <a:spLocks/>
          </p:cNvSpPr>
          <p:nvPr/>
        </p:nvSpPr>
        <p:spPr>
          <a:xfrm>
            <a:off x="7912401" y="1353471"/>
            <a:ext cx="4022120" cy="4786072"/>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Font typeface="Arial" panose="020B0604020202020204" pitchFamily="34" charset="0"/>
              <a:buNone/>
            </a:pPr>
            <a:r>
              <a:rPr lang="es-VE" sz="2400" b="1" dirty="0">
                <a:latin typeface="Arial" panose="020B0604020202020204" pitchFamily="34" charset="0"/>
                <a:cs typeface="Arial" panose="020B0604020202020204" pitchFamily="34" charset="0"/>
              </a:rPr>
              <a:t>Peso Coladores sucios</a:t>
            </a:r>
          </a:p>
          <a:p>
            <a:pPr marL="0" indent="0" algn="ctr">
              <a:buFont typeface="Arial" panose="020B0604020202020204" pitchFamily="34" charset="0"/>
              <a:buNone/>
            </a:pPr>
            <a:endParaRPr lang="es-VE" sz="1800" b="1" dirty="0">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US"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Pcr1: 502g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US"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Pcr2: 92g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US"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Pcr3: </a:t>
            </a:r>
            <a:r>
              <a:rPr lang="es-US" cap="none" dirty="0">
                <a:solidFill>
                  <a:prstClr val="black"/>
                </a:solidFill>
                <a:latin typeface="Arial" panose="020B0604020202020204" pitchFamily="34" charset="0"/>
                <a:cs typeface="Arial" panose="020B0604020202020204" pitchFamily="34" charset="0"/>
              </a:rPr>
              <a:t>23</a:t>
            </a:r>
            <a:r>
              <a:rPr kumimoji="0" lang="es-US"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US"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US"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Total: 617g</a:t>
            </a:r>
            <a:endParaRPr kumimoji="0" lang="es-VE" i="0" u="none" strike="noStrike" kern="1200"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VE" sz="1200" cap="none" dirty="0">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FCB6E8C8-B92F-C949-5496-F8BB4FA5B8D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4589" y="1964108"/>
            <a:ext cx="2270238" cy="4037436"/>
          </a:xfrm>
          <a:prstGeom prst="rect">
            <a:avLst/>
          </a:prstGeom>
        </p:spPr>
      </p:pic>
      <p:pic>
        <p:nvPicPr>
          <p:cNvPr id="5" name="Imagen 4">
            <a:extLst>
              <a:ext uri="{FF2B5EF4-FFF2-40B4-BE49-F238E27FC236}">
                <a16:creationId xmlns:a16="http://schemas.microsoft.com/office/drawing/2014/main" id="{4EE3262E-5597-74E7-8621-3077B8D718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73653" y="1964108"/>
            <a:ext cx="2270238" cy="4037436"/>
          </a:xfrm>
          <a:prstGeom prst="rect">
            <a:avLst/>
          </a:prstGeom>
        </p:spPr>
      </p:pic>
      <p:pic>
        <p:nvPicPr>
          <p:cNvPr id="6" name="Imagen 5">
            <a:extLst>
              <a:ext uri="{FF2B5EF4-FFF2-40B4-BE49-F238E27FC236}">
                <a16:creationId xmlns:a16="http://schemas.microsoft.com/office/drawing/2014/main" id="{F9EC15BB-764E-B29E-AF8F-56C98728953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49010" y="1964108"/>
            <a:ext cx="2270238" cy="4037436"/>
          </a:xfrm>
          <a:prstGeom prst="rect">
            <a:avLst/>
          </a:prstGeom>
        </p:spPr>
      </p:pic>
    </p:spTree>
    <p:extLst>
      <p:ext uri="{BB962C8B-B14F-4D97-AF65-F5344CB8AC3E}">
        <p14:creationId xmlns:p14="http://schemas.microsoft.com/office/powerpoint/2010/main" val="2793767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0B8CB7-7457-E442-A3F3-5102633DC668}"/>
              </a:ext>
            </a:extLst>
          </p:cNvPr>
          <p:cNvSpPr>
            <a:spLocks noGrp="1"/>
          </p:cNvSpPr>
          <p:nvPr>
            <p:ph type="title"/>
          </p:nvPr>
        </p:nvSpPr>
        <p:spPr>
          <a:xfrm>
            <a:off x="913773" y="8586"/>
            <a:ext cx="10364451" cy="1596177"/>
          </a:xfrm>
        </p:spPr>
        <p:txBody>
          <a:bodyPr>
            <a:normAutofit/>
          </a:bodyPr>
          <a:lstStyle/>
          <a:p>
            <a:r>
              <a:rPr lang="es-US" dirty="0">
                <a:latin typeface="Arial Black" panose="020B0A04020102020204" pitchFamily="34" charset="0"/>
              </a:rPr>
              <a:t>Experimento 1</a:t>
            </a:r>
            <a:endParaRPr lang="es-VE" dirty="0">
              <a:latin typeface="Arial Black" panose="020B0A04020102020204" pitchFamily="34" charset="0"/>
            </a:endParaRPr>
          </a:p>
        </p:txBody>
      </p:sp>
      <p:sp>
        <p:nvSpPr>
          <p:cNvPr id="3" name="Marcador de contenido 2">
            <a:extLst>
              <a:ext uri="{FF2B5EF4-FFF2-40B4-BE49-F238E27FC236}">
                <a16:creationId xmlns:a16="http://schemas.microsoft.com/office/drawing/2014/main" id="{EBAAAEDE-7E9E-470F-CC59-16426A952778}"/>
              </a:ext>
            </a:extLst>
          </p:cNvPr>
          <p:cNvSpPr>
            <a:spLocks noGrp="1"/>
          </p:cNvSpPr>
          <p:nvPr>
            <p:ph sz="quarter" idx="13"/>
          </p:nvPr>
        </p:nvSpPr>
        <p:spPr>
          <a:xfrm>
            <a:off x="4084938" y="964807"/>
            <a:ext cx="4022120" cy="833309"/>
          </a:xfrm>
        </p:spPr>
        <p:txBody>
          <a:bodyPr>
            <a:noAutofit/>
          </a:bodyPr>
          <a:lstStyle/>
          <a:p>
            <a:pPr marL="0" indent="0" algn="ctr">
              <a:buNone/>
            </a:pPr>
            <a:r>
              <a:rPr lang="es-VE" sz="2400" b="1" dirty="0">
                <a:latin typeface="Arial" panose="020B0604020202020204" pitchFamily="34" charset="0"/>
                <a:cs typeface="Arial" panose="020B0604020202020204" pitchFamily="34" charset="0"/>
              </a:rPr>
              <a:t>FILTRADO</a:t>
            </a:r>
          </a:p>
        </p:txBody>
      </p:sp>
      <p:pic>
        <p:nvPicPr>
          <p:cNvPr id="6" name="Imagen 5">
            <a:extLst>
              <a:ext uri="{FF2B5EF4-FFF2-40B4-BE49-F238E27FC236}">
                <a16:creationId xmlns:a16="http://schemas.microsoft.com/office/drawing/2014/main" id="{1423707F-09B2-73D9-4426-FF0DCC468C2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72598" y="2311299"/>
            <a:ext cx="2185439" cy="3880360"/>
          </a:xfrm>
          <a:prstGeom prst="rect">
            <a:avLst/>
          </a:prstGeom>
        </p:spPr>
      </p:pic>
      <p:sp>
        <p:nvSpPr>
          <p:cNvPr id="5" name="Marcador de contenido 2">
            <a:extLst>
              <a:ext uri="{FF2B5EF4-FFF2-40B4-BE49-F238E27FC236}">
                <a16:creationId xmlns:a16="http://schemas.microsoft.com/office/drawing/2014/main" id="{E163842C-6833-7251-FBE1-E44325639C95}"/>
              </a:ext>
            </a:extLst>
          </p:cNvPr>
          <p:cNvSpPr txBox="1">
            <a:spLocks/>
          </p:cNvSpPr>
          <p:nvPr/>
        </p:nvSpPr>
        <p:spPr>
          <a:xfrm>
            <a:off x="5469532" y="1604763"/>
            <a:ext cx="4473042" cy="2008047"/>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Font typeface="Arial" panose="020B0604020202020204" pitchFamily="34" charset="0"/>
              <a:buNone/>
            </a:pPr>
            <a:r>
              <a:rPr lang="es-VE" sz="2400" b="1" dirty="0">
                <a:latin typeface="Arial" panose="020B0604020202020204" pitchFamily="34" charset="0"/>
                <a:cs typeface="Arial" panose="020B0604020202020204" pitchFamily="34" charset="0"/>
              </a:rPr>
              <a:t>filtro de tela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US"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Pfth</a:t>
            </a:r>
            <a:r>
              <a:rPr kumimoji="0" lang="es-US"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18g</a:t>
            </a:r>
            <a:endParaRPr lang="es-VE" cap="none" dirty="0">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s-VE" sz="2400" b="1" cap="none" dirty="0">
                <a:latin typeface="Arial" panose="020B0604020202020204" pitchFamily="34" charset="0"/>
                <a:cs typeface="Arial" panose="020B0604020202020204" pitchFamily="34" charset="0"/>
              </a:rPr>
              <a:t>FILTRO DE PAPEL</a:t>
            </a:r>
          </a:p>
          <a:p>
            <a:pPr marL="0" indent="0" algn="ctr">
              <a:buNone/>
            </a:pPr>
            <a:r>
              <a:rPr lang="es-VE" cap="none" dirty="0" err="1">
                <a:latin typeface="Arial" panose="020B0604020202020204" pitchFamily="34" charset="0"/>
                <a:cs typeface="Arial" panose="020B0604020202020204" pitchFamily="34" charset="0"/>
              </a:rPr>
              <a:t>Tfp</a:t>
            </a:r>
            <a:r>
              <a:rPr lang="es-VE" cap="none" dirty="0">
                <a:latin typeface="Arial" panose="020B0604020202020204" pitchFamily="34" charset="0"/>
                <a:cs typeface="Arial" panose="020B0604020202020204" pitchFamily="34" charset="0"/>
              </a:rPr>
              <a:t>: 1.405 segundos</a:t>
            </a:r>
          </a:p>
          <a:p>
            <a:pPr marL="0" indent="0" algn="ctr">
              <a:buNone/>
            </a:pPr>
            <a:r>
              <a:rPr lang="es-VE" cap="none" dirty="0" err="1">
                <a:latin typeface="Arial" panose="020B0604020202020204" pitchFamily="34" charset="0"/>
                <a:cs typeface="Arial" panose="020B0604020202020204" pitchFamily="34" charset="0"/>
              </a:rPr>
              <a:t>Pfprh</a:t>
            </a:r>
            <a:r>
              <a:rPr lang="es-VE" cap="none" dirty="0">
                <a:latin typeface="Arial" panose="020B0604020202020204" pitchFamily="34" charset="0"/>
                <a:cs typeface="Arial" panose="020B0604020202020204" pitchFamily="34" charset="0"/>
              </a:rPr>
              <a:t>: 16g</a:t>
            </a:r>
          </a:p>
          <a:p>
            <a:pPr marL="0" indent="0" algn="ctr">
              <a:buNone/>
            </a:pPr>
            <a:r>
              <a:rPr lang="es-VE" cap="none" dirty="0" err="1">
                <a:latin typeface="Arial" panose="020B0604020202020204" pitchFamily="34" charset="0"/>
                <a:cs typeface="Arial" panose="020B0604020202020204" pitchFamily="34" charset="0"/>
              </a:rPr>
              <a:t>Pfprs</a:t>
            </a:r>
            <a:r>
              <a:rPr lang="es-VE" cap="none" dirty="0">
                <a:latin typeface="Arial" panose="020B0604020202020204" pitchFamily="34" charset="0"/>
                <a:cs typeface="Arial" panose="020B0604020202020204" pitchFamily="34" charset="0"/>
              </a:rPr>
              <a:t>: 2g</a:t>
            </a:r>
          </a:p>
          <a:p>
            <a:pPr marL="0" indent="0" algn="ctr">
              <a:buNone/>
            </a:pPr>
            <a:endParaRPr lang="es-VE" sz="1200" cap="none" dirty="0">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s-VE" sz="1200" cap="none" dirty="0">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s-VE" sz="1800" b="1" cap="none"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VE" sz="1200" cap="none" dirty="0">
              <a:latin typeface="Arial" panose="020B0604020202020204" pitchFamily="34" charset="0"/>
              <a:cs typeface="Arial" panose="020B0604020202020204" pitchFamily="34" charset="0"/>
            </a:endParaRPr>
          </a:p>
        </p:txBody>
      </p:sp>
      <p:pic>
        <p:nvPicPr>
          <p:cNvPr id="7" name="Imagen 6">
            <a:extLst>
              <a:ext uri="{FF2B5EF4-FFF2-40B4-BE49-F238E27FC236}">
                <a16:creationId xmlns:a16="http://schemas.microsoft.com/office/drawing/2014/main" id="{8F96EBCD-6A7C-1D60-8F28-F2085A11AA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33009" y="2311299"/>
            <a:ext cx="2185440" cy="3880360"/>
          </a:xfrm>
          <a:prstGeom prst="rect">
            <a:avLst/>
          </a:prstGeom>
        </p:spPr>
      </p:pic>
      <p:pic>
        <p:nvPicPr>
          <p:cNvPr id="8" name="Imagen 7">
            <a:extLst>
              <a:ext uri="{FF2B5EF4-FFF2-40B4-BE49-F238E27FC236}">
                <a16:creationId xmlns:a16="http://schemas.microsoft.com/office/drawing/2014/main" id="{A106CCE8-30A1-2EA0-64C2-912FADFAA29A}"/>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rot="16200000">
            <a:off x="5517638" y="4553943"/>
            <a:ext cx="2251149" cy="1969678"/>
          </a:xfrm>
          <a:prstGeom prst="rect">
            <a:avLst/>
          </a:prstGeom>
        </p:spPr>
      </p:pic>
      <p:pic>
        <p:nvPicPr>
          <p:cNvPr id="9" name="Imagen 8">
            <a:extLst>
              <a:ext uri="{FF2B5EF4-FFF2-40B4-BE49-F238E27FC236}">
                <a16:creationId xmlns:a16="http://schemas.microsoft.com/office/drawing/2014/main" id="{30AAD3F0-9ABA-CBC2-3D59-505AAA330DF7}"/>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811638" y="4437904"/>
            <a:ext cx="1969677" cy="2226453"/>
          </a:xfrm>
          <a:prstGeom prst="rect">
            <a:avLst/>
          </a:prstGeom>
        </p:spPr>
      </p:pic>
      <p:pic>
        <p:nvPicPr>
          <p:cNvPr id="4" name="Imagen 3">
            <a:extLst>
              <a:ext uri="{FF2B5EF4-FFF2-40B4-BE49-F238E27FC236}">
                <a16:creationId xmlns:a16="http://schemas.microsoft.com/office/drawing/2014/main" id="{AF956C55-6910-39A0-FCED-3B4F3522656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64901" y="2393309"/>
            <a:ext cx="1969677" cy="3502913"/>
          </a:xfrm>
          <a:prstGeom prst="rect">
            <a:avLst/>
          </a:prstGeom>
        </p:spPr>
      </p:pic>
    </p:spTree>
    <p:extLst>
      <p:ext uri="{BB962C8B-B14F-4D97-AF65-F5344CB8AC3E}">
        <p14:creationId xmlns:p14="http://schemas.microsoft.com/office/powerpoint/2010/main" val="1765979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0B8CB7-7457-E442-A3F3-5102633DC668}"/>
              </a:ext>
            </a:extLst>
          </p:cNvPr>
          <p:cNvSpPr>
            <a:spLocks noGrp="1"/>
          </p:cNvSpPr>
          <p:nvPr>
            <p:ph type="title"/>
          </p:nvPr>
        </p:nvSpPr>
        <p:spPr>
          <a:xfrm>
            <a:off x="913774" y="201941"/>
            <a:ext cx="10364451" cy="1596177"/>
          </a:xfrm>
        </p:spPr>
        <p:txBody>
          <a:bodyPr>
            <a:normAutofit/>
          </a:bodyPr>
          <a:lstStyle/>
          <a:p>
            <a:r>
              <a:rPr lang="es-US" dirty="0">
                <a:latin typeface="Arial Black" panose="020B0A04020102020204" pitchFamily="34" charset="0"/>
              </a:rPr>
              <a:t>Experimento 1</a:t>
            </a:r>
            <a:endParaRPr lang="es-VE" dirty="0">
              <a:latin typeface="Arial Black" panose="020B0A04020102020204" pitchFamily="34" charset="0"/>
            </a:endParaRPr>
          </a:p>
        </p:txBody>
      </p:sp>
      <p:sp>
        <p:nvSpPr>
          <p:cNvPr id="3" name="Marcador de contenido 2">
            <a:extLst>
              <a:ext uri="{FF2B5EF4-FFF2-40B4-BE49-F238E27FC236}">
                <a16:creationId xmlns:a16="http://schemas.microsoft.com/office/drawing/2014/main" id="{EBAAAEDE-7E9E-470F-CC59-16426A952778}"/>
              </a:ext>
            </a:extLst>
          </p:cNvPr>
          <p:cNvSpPr>
            <a:spLocks noGrp="1"/>
          </p:cNvSpPr>
          <p:nvPr>
            <p:ph sz="quarter" idx="13"/>
          </p:nvPr>
        </p:nvSpPr>
        <p:spPr>
          <a:xfrm>
            <a:off x="4084940" y="1375331"/>
            <a:ext cx="4022120" cy="502022"/>
          </a:xfrm>
        </p:spPr>
        <p:txBody>
          <a:bodyPr>
            <a:noAutofit/>
          </a:bodyPr>
          <a:lstStyle/>
          <a:p>
            <a:pPr marL="0" indent="0" algn="ctr">
              <a:buNone/>
            </a:pPr>
            <a:r>
              <a:rPr lang="es-VE" sz="2400" b="1" dirty="0">
                <a:latin typeface="Arial" panose="020B0604020202020204" pitchFamily="34" charset="0"/>
                <a:cs typeface="Arial" panose="020B0604020202020204" pitchFamily="34" charset="0"/>
              </a:rPr>
              <a:t>APRECIACIONES</a:t>
            </a:r>
          </a:p>
        </p:txBody>
      </p:sp>
      <p:graphicFrame>
        <p:nvGraphicFramePr>
          <p:cNvPr id="14" name="Tabla 13">
            <a:extLst>
              <a:ext uri="{FF2B5EF4-FFF2-40B4-BE49-F238E27FC236}">
                <a16:creationId xmlns:a16="http://schemas.microsoft.com/office/drawing/2014/main" id="{2201D2CB-D210-EB23-1698-37D354839496}"/>
              </a:ext>
            </a:extLst>
          </p:cNvPr>
          <p:cNvGraphicFramePr>
            <a:graphicFrameLocks noGrp="1"/>
          </p:cNvGraphicFramePr>
          <p:nvPr>
            <p:extLst>
              <p:ext uri="{D42A27DB-BD31-4B8C-83A1-F6EECF244321}">
                <p14:modId xmlns:p14="http://schemas.microsoft.com/office/powerpoint/2010/main" val="3566403043"/>
              </p:ext>
            </p:extLst>
          </p:nvPr>
        </p:nvGraphicFramePr>
        <p:xfrm>
          <a:off x="301171" y="2433567"/>
          <a:ext cx="8127999" cy="31089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653720533"/>
                    </a:ext>
                  </a:extLst>
                </a:gridCol>
                <a:gridCol w="2709333">
                  <a:extLst>
                    <a:ext uri="{9D8B030D-6E8A-4147-A177-3AD203B41FA5}">
                      <a16:colId xmlns:a16="http://schemas.microsoft.com/office/drawing/2014/main" val="3894697475"/>
                    </a:ext>
                  </a:extLst>
                </a:gridCol>
                <a:gridCol w="2709333">
                  <a:extLst>
                    <a:ext uri="{9D8B030D-6E8A-4147-A177-3AD203B41FA5}">
                      <a16:colId xmlns:a16="http://schemas.microsoft.com/office/drawing/2014/main" val="2678575974"/>
                    </a:ext>
                  </a:extLst>
                </a:gridCol>
              </a:tblGrid>
              <a:tr h="320749">
                <a:tc>
                  <a:txBody>
                    <a:bodyPr/>
                    <a:lstStyle/>
                    <a:p>
                      <a:r>
                        <a:rPr lang="es-VE" sz="2000" dirty="0">
                          <a:latin typeface="Arial" panose="020B0604020202020204" pitchFamily="34" charset="0"/>
                          <a:cs typeface="Arial" panose="020B0604020202020204" pitchFamily="34" charset="0"/>
                        </a:rPr>
                        <a:t>Tipo de Agua</a:t>
                      </a:r>
                    </a:p>
                  </a:txBody>
                  <a:tcPr anchor="ctr"/>
                </a:tc>
                <a:tc>
                  <a:txBody>
                    <a:bodyPr/>
                    <a:lstStyle/>
                    <a:p>
                      <a:r>
                        <a:rPr lang="es-VE" sz="2000">
                          <a:latin typeface="Arial" panose="020B0604020202020204" pitchFamily="34" charset="0"/>
                          <a:cs typeface="Arial" panose="020B0604020202020204" pitchFamily="34" charset="0"/>
                        </a:rPr>
                        <a:t>Color Observado</a:t>
                      </a:r>
                    </a:p>
                  </a:txBody>
                  <a:tcPr anchor="ctr"/>
                </a:tc>
                <a:tc>
                  <a:txBody>
                    <a:bodyPr/>
                    <a:lstStyle/>
                    <a:p>
                      <a:r>
                        <a:rPr lang="es-VE" sz="2000" dirty="0">
                          <a:latin typeface="Arial" panose="020B0604020202020204" pitchFamily="34" charset="0"/>
                          <a:cs typeface="Arial" panose="020B0604020202020204" pitchFamily="34" charset="0"/>
                        </a:rPr>
                        <a:t>Apreciación General</a:t>
                      </a:r>
                    </a:p>
                  </a:txBody>
                  <a:tcPr anchor="ctr"/>
                </a:tc>
                <a:extLst>
                  <a:ext uri="{0D108BD9-81ED-4DB2-BD59-A6C34878D82A}">
                    <a16:rowId xmlns:a16="http://schemas.microsoft.com/office/drawing/2014/main" val="1510819097"/>
                  </a:ext>
                </a:extLst>
              </a:tr>
              <a:tr h="553621">
                <a:tc>
                  <a:txBody>
                    <a:bodyPr/>
                    <a:lstStyle/>
                    <a:p>
                      <a:r>
                        <a:rPr lang="es-VE" sz="2000" b="1" dirty="0">
                          <a:latin typeface="Arial" panose="020B0604020202020204" pitchFamily="34" charset="0"/>
                          <a:cs typeface="Arial" panose="020B0604020202020204" pitchFamily="34" charset="0"/>
                        </a:rPr>
                        <a:t>Agua residual simulada</a:t>
                      </a:r>
                      <a:endParaRPr lang="es-VE" sz="2000" dirty="0">
                        <a:latin typeface="Arial" panose="020B0604020202020204" pitchFamily="34" charset="0"/>
                        <a:cs typeface="Arial" panose="020B0604020202020204" pitchFamily="34" charset="0"/>
                      </a:endParaRPr>
                    </a:p>
                  </a:txBody>
                  <a:tcPr anchor="ctr"/>
                </a:tc>
                <a:tc>
                  <a:txBody>
                    <a:bodyPr/>
                    <a:lstStyle/>
                    <a:p>
                      <a:r>
                        <a:rPr lang="es-VE" sz="2000" dirty="0">
                          <a:latin typeface="Arial" panose="020B0604020202020204" pitchFamily="34" charset="0"/>
                          <a:cs typeface="Arial" panose="020B0604020202020204" pitchFamily="34" charset="0"/>
                        </a:rPr>
                        <a:t>Marrón/turbio</a:t>
                      </a:r>
                    </a:p>
                  </a:txBody>
                  <a:tcPr anchor="ctr"/>
                </a:tc>
                <a:tc>
                  <a:txBody>
                    <a:bodyPr/>
                    <a:lstStyle/>
                    <a:p>
                      <a:r>
                        <a:rPr lang="es-VE" sz="2000" dirty="0">
                          <a:latin typeface="Arial" panose="020B0604020202020204" pitchFamily="34" charset="0"/>
                          <a:cs typeface="Arial" panose="020B0604020202020204" pitchFamily="34" charset="0"/>
                        </a:rPr>
                        <a:t>Olor a restos de comida y tierra.</a:t>
                      </a:r>
                    </a:p>
                  </a:txBody>
                  <a:tcPr anchor="ctr"/>
                </a:tc>
                <a:extLst>
                  <a:ext uri="{0D108BD9-81ED-4DB2-BD59-A6C34878D82A}">
                    <a16:rowId xmlns:a16="http://schemas.microsoft.com/office/drawing/2014/main" val="328879744"/>
                  </a:ext>
                </a:extLst>
              </a:tr>
              <a:tr h="553621">
                <a:tc>
                  <a:txBody>
                    <a:bodyPr/>
                    <a:lstStyle/>
                    <a:p>
                      <a:r>
                        <a:rPr lang="es-VE" sz="2000" b="1" dirty="0">
                          <a:latin typeface="Arial" panose="020B0604020202020204" pitchFamily="34" charset="0"/>
                          <a:cs typeface="Arial" panose="020B0604020202020204" pitchFamily="34" charset="0"/>
                        </a:rPr>
                        <a:t>Agua del chorro</a:t>
                      </a:r>
                      <a:endParaRPr lang="es-VE" sz="2000" dirty="0">
                        <a:latin typeface="Arial" panose="020B0604020202020204" pitchFamily="34" charset="0"/>
                        <a:cs typeface="Arial" panose="020B0604020202020204" pitchFamily="34" charset="0"/>
                      </a:endParaRPr>
                    </a:p>
                  </a:txBody>
                  <a:tcPr anchor="ctr"/>
                </a:tc>
                <a:tc>
                  <a:txBody>
                    <a:bodyPr/>
                    <a:lstStyle/>
                    <a:p>
                      <a:r>
                        <a:rPr lang="es-VE" sz="2000" dirty="0">
                          <a:latin typeface="Arial" panose="020B0604020202020204" pitchFamily="34" charset="0"/>
                          <a:cs typeface="Arial" panose="020B0604020202020204" pitchFamily="34" charset="0"/>
                        </a:rPr>
                        <a:t>Transparente</a:t>
                      </a:r>
                    </a:p>
                  </a:txBody>
                  <a:tcPr anchor="ctr"/>
                </a:tc>
                <a:tc>
                  <a:txBody>
                    <a:bodyPr/>
                    <a:lstStyle/>
                    <a:p>
                      <a:r>
                        <a:rPr lang="es-VE" sz="2000" dirty="0">
                          <a:latin typeface="Arial" panose="020B0604020202020204" pitchFamily="34" charset="0"/>
                          <a:cs typeface="Arial" panose="020B0604020202020204" pitchFamily="34" charset="0"/>
                        </a:rPr>
                        <a:t>Sin olor. Aparentemente potable.</a:t>
                      </a:r>
                    </a:p>
                  </a:txBody>
                  <a:tcPr anchor="ctr"/>
                </a:tc>
                <a:extLst>
                  <a:ext uri="{0D108BD9-81ED-4DB2-BD59-A6C34878D82A}">
                    <a16:rowId xmlns:a16="http://schemas.microsoft.com/office/drawing/2014/main" val="3090006274"/>
                  </a:ext>
                </a:extLst>
              </a:tr>
              <a:tr h="685729">
                <a:tc>
                  <a:txBody>
                    <a:bodyPr/>
                    <a:lstStyle/>
                    <a:p>
                      <a:r>
                        <a:rPr lang="es-VE" sz="2000" b="1">
                          <a:latin typeface="Arial" panose="020B0604020202020204" pitchFamily="34" charset="0"/>
                          <a:cs typeface="Arial" panose="020B0604020202020204" pitchFamily="34" charset="0"/>
                        </a:rPr>
                        <a:t>Agua comercial embotellada</a:t>
                      </a:r>
                      <a:endParaRPr lang="es-VE" sz="2000">
                        <a:latin typeface="Arial" panose="020B0604020202020204" pitchFamily="34" charset="0"/>
                        <a:cs typeface="Arial" panose="020B0604020202020204" pitchFamily="34" charset="0"/>
                      </a:endParaRPr>
                    </a:p>
                  </a:txBody>
                  <a:tcPr anchor="ctr"/>
                </a:tc>
                <a:tc>
                  <a:txBody>
                    <a:bodyPr/>
                    <a:lstStyle/>
                    <a:p>
                      <a:r>
                        <a:rPr lang="es-VE" sz="2000">
                          <a:latin typeface="Arial" panose="020B0604020202020204" pitchFamily="34" charset="0"/>
                          <a:cs typeface="Arial" panose="020B0604020202020204" pitchFamily="34" charset="0"/>
                        </a:rPr>
                        <a:t>Transparente</a:t>
                      </a:r>
                    </a:p>
                  </a:txBody>
                  <a:tcPr anchor="ctr"/>
                </a:tc>
                <a:tc>
                  <a:txBody>
                    <a:bodyPr/>
                    <a:lstStyle/>
                    <a:p>
                      <a:r>
                        <a:rPr lang="es-VE" sz="2000" dirty="0">
                          <a:latin typeface="Arial" panose="020B0604020202020204" pitchFamily="34" charset="0"/>
                          <a:cs typeface="Arial" panose="020B0604020202020204" pitchFamily="34" charset="0"/>
                        </a:rPr>
                        <a:t>Limpia, sin impurezas visibles ni olores detectables. </a:t>
                      </a:r>
                    </a:p>
                  </a:txBody>
                  <a:tcPr anchor="ctr"/>
                </a:tc>
                <a:extLst>
                  <a:ext uri="{0D108BD9-81ED-4DB2-BD59-A6C34878D82A}">
                    <a16:rowId xmlns:a16="http://schemas.microsoft.com/office/drawing/2014/main" val="144547338"/>
                  </a:ext>
                </a:extLst>
              </a:tr>
            </a:tbl>
          </a:graphicData>
        </a:graphic>
      </p:graphicFrame>
      <p:pic>
        <p:nvPicPr>
          <p:cNvPr id="15" name="Imagen 14">
            <a:extLst>
              <a:ext uri="{FF2B5EF4-FFF2-40B4-BE49-F238E27FC236}">
                <a16:creationId xmlns:a16="http://schemas.microsoft.com/office/drawing/2014/main" id="{60313921-959B-0062-FF5B-9E1D2E1713F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12989" y="2514600"/>
            <a:ext cx="3277840" cy="2946895"/>
          </a:xfrm>
          <a:prstGeom prst="rect">
            <a:avLst/>
          </a:prstGeom>
        </p:spPr>
      </p:pic>
    </p:spTree>
    <p:extLst>
      <p:ext uri="{BB962C8B-B14F-4D97-AF65-F5344CB8AC3E}">
        <p14:creationId xmlns:p14="http://schemas.microsoft.com/office/powerpoint/2010/main" val="2447981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0B8CB7-7457-E442-A3F3-5102633DC668}"/>
              </a:ext>
            </a:extLst>
          </p:cNvPr>
          <p:cNvSpPr>
            <a:spLocks noGrp="1"/>
          </p:cNvSpPr>
          <p:nvPr>
            <p:ph type="title"/>
          </p:nvPr>
        </p:nvSpPr>
        <p:spPr>
          <a:xfrm>
            <a:off x="913774" y="201941"/>
            <a:ext cx="10364451" cy="1596177"/>
          </a:xfrm>
        </p:spPr>
        <p:txBody>
          <a:bodyPr>
            <a:normAutofit/>
          </a:bodyPr>
          <a:lstStyle/>
          <a:p>
            <a:r>
              <a:rPr lang="es-US" dirty="0">
                <a:latin typeface="Arial Black" panose="020B0A04020102020204" pitchFamily="34" charset="0"/>
              </a:rPr>
              <a:t>Experimento 1</a:t>
            </a:r>
            <a:endParaRPr lang="es-VE" dirty="0">
              <a:latin typeface="Arial Black" panose="020B0A04020102020204" pitchFamily="34" charset="0"/>
            </a:endParaRPr>
          </a:p>
        </p:txBody>
      </p:sp>
      <p:sp>
        <p:nvSpPr>
          <p:cNvPr id="3" name="Marcador de contenido 2">
            <a:extLst>
              <a:ext uri="{FF2B5EF4-FFF2-40B4-BE49-F238E27FC236}">
                <a16:creationId xmlns:a16="http://schemas.microsoft.com/office/drawing/2014/main" id="{EBAAAEDE-7E9E-470F-CC59-16426A952778}"/>
              </a:ext>
            </a:extLst>
          </p:cNvPr>
          <p:cNvSpPr>
            <a:spLocks noGrp="1"/>
          </p:cNvSpPr>
          <p:nvPr>
            <p:ph sz="quarter" idx="13"/>
          </p:nvPr>
        </p:nvSpPr>
        <p:spPr>
          <a:xfrm>
            <a:off x="4084939" y="1296096"/>
            <a:ext cx="4022120" cy="502022"/>
          </a:xfrm>
        </p:spPr>
        <p:txBody>
          <a:bodyPr>
            <a:noAutofit/>
          </a:bodyPr>
          <a:lstStyle/>
          <a:p>
            <a:pPr marL="0" indent="0" algn="ctr">
              <a:buNone/>
            </a:pPr>
            <a:r>
              <a:rPr lang="es-VE" sz="2400" b="1" dirty="0">
                <a:latin typeface="Arial" panose="020B0604020202020204" pitchFamily="34" charset="0"/>
                <a:cs typeface="Arial" panose="020B0604020202020204" pitchFamily="34" charset="0"/>
              </a:rPr>
              <a:t>Datos</a:t>
            </a:r>
          </a:p>
        </p:txBody>
      </p:sp>
      <p:graphicFrame>
        <p:nvGraphicFramePr>
          <p:cNvPr id="4" name="Tabla 3">
            <a:extLst>
              <a:ext uri="{FF2B5EF4-FFF2-40B4-BE49-F238E27FC236}">
                <a16:creationId xmlns:a16="http://schemas.microsoft.com/office/drawing/2014/main" id="{F6DE736C-1E20-8873-75E4-59C1F89E92E7}"/>
              </a:ext>
            </a:extLst>
          </p:cNvPr>
          <p:cNvGraphicFramePr>
            <a:graphicFrameLocks noGrp="1"/>
          </p:cNvGraphicFramePr>
          <p:nvPr>
            <p:extLst>
              <p:ext uri="{D42A27DB-BD31-4B8C-83A1-F6EECF244321}">
                <p14:modId xmlns:p14="http://schemas.microsoft.com/office/powerpoint/2010/main" val="1781872317"/>
              </p:ext>
            </p:extLst>
          </p:nvPr>
        </p:nvGraphicFramePr>
        <p:xfrm>
          <a:off x="678424" y="1414130"/>
          <a:ext cx="3312663" cy="5151120"/>
        </p:xfrm>
        <a:graphic>
          <a:graphicData uri="http://schemas.openxmlformats.org/drawingml/2006/table">
            <a:tbl>
              <a:tblPr firstRow="1" bandRow="1">
                <a:tableStyleId>{5C22544A-7EE6-4342-B048-85BDC9FD1C3A}</a:tableStyleId>
              </a:tblPr>
              <a:tblGrid>
                <a:gridCol w="1226576">
                  <a:extLst>
                    <a:ext uri="{9D8B030D-6E8A-4147-A177-3AD203B41FA5}">
                      <a16:colId xmlns:a16="http://schemas.microsoft.com/office/drawing/2014/main" val="3806816761"/>
                    </a:ext>
                  </a:extLst>
                </a:gridCol>
                <a:gridCol w="2086087">
                  <a:extLst>
                    <a:ext uri="{9D8B030D-6E8A-4147-A177-3AD203B41FA5}">
                      <a16:colId xmlns:a16="http://schemas.microsoft.com/office/drawing/2014/main" val="1615832786"/>
                    </a:ext>
                  </a:extLst>
                </a:gridCol>
              </a:tblGrid>
              <a:tr h="370840">
                <a:tc>
                  <a:txBody>
                    <a:bodyPr/>
                    <a:lstStyle/>
                    <a:p>
                      <a:r>
                        <a:rPr lang="es-VE" sz="2000" dirty="0">
                          <a:latin typeface="Arial" panose="020B0604020202020204" pitchFamily="34" charset="0"/>
                          <a:cs typeface="Arial" panose="020B0604020202020204" pitchFamily="34" charset="0"/>
                        </a:rPr>
                        <a:t>Medidas</a:t>
                      </a:r>
                    </a:p>
                  </a:txBody>
                  <a:tcPr anchor="ctr"/>
                </a:tc>
                <a:tc>
                  <a:txBody>
                    <a:bodyPr/>
                    <a:lstStyle/>
                    <a:p>
                      <a:r>
                        <a:rPr lang="es-VE" sz="2000" dirty="0">
                          <a:latin typeface="Arial" panose="020B0604020202020204" pitchFamily="34" charset="0"/>
                          <a:cs typeface="Arial" panose="020B0604020202020204" pitchFamily="34" charset="0"/>
                        </a:rPr>
                        <a:t>Valor</a:t>
                      </a:r>
                    </a:p>
                  </a:txBody>
                  <a:tcPr anchor="ctr"/>
                </a:tc>
                <a:extLst>
                  <a:ext uri="{0D108BD9-81ED-4DB2-BD59-A6C34878D82A}">
                    <a16:rowId xmlns:a16="http://schemas.microsoft.com/office/drawing/2014/main" val="737996260"/>
                  </a:ext>
                </a:extLst>
              </a:tr>
              <a:tr h="370840">
                <a:tc>
                  <a:txBody>
                    <a:bodyPr/>
                    <a:lstStyle/>
                    <a:p>
                      <a:r>
                        <a:rPr lang="es-VE" sz="2000" dirty="0">
                          <a:latin typeface="Arial" panose="020B0604020202020204" pitchFamily="34" charset="0"/>
                          <a:cs typeface="Arial" panose="020B0604020202020204" pitchFamily="34" charset="0"/>
                        </a:rPr>
                        <a:t>Pcl1</a:t>
                      </a:r>
                    </a:p>
                  </a:txBody>
                  <a:tcPr anchor="ctr"/>
                </a:tc>
                <a:tc>
                  <a:txBody>
                    <a:bodyPr/>
                    <a:lstStyle/>
                    <a:p>
                      <a:r>
                        <a:rPr lang="es-VE" sz="2000">
                          <a:latin typeface="Arial" panose="020B0604020202020204" pitchFamily="34" charset="0"/>
                          <a:cs typeface="Arial" panose="020B0604020202020204" pitchFamily="34" charset="0"/>
                        </a:rPr>
                        <a:t>141g</a:t>
                      </a:r>
                    </a:p>
                  </a:txBody>
                  <a:tcPr anchor="ctr"/>
                </a:tc>
                <a:extLst>
                  <a:ext uri="{0D108BD9-81ED-4DB2-BD59-A6C34878D82A}">
                    <a16:rowId xmlns:a16="http://schemas.microsoft.com/office/drawing/2014/main" val="24057278"/>
                  </a:ext>
                </a:extLst>
              </a:tr>
              <a:tr h="370840">
                <a:tc>
                  <a:txBody>
                    <a:bodyPr/>
                    <a:lstStyle/>
                    <a:p>
                      <a:r>
                        <a:rPr lang="es-VE" sz="2000" dirty="0">
                          <a:latin typeface="Arial" panose="020B0604020202020204" pitchFamily="34" charset="0"/>
                          <a:cs typeface="Arial" panose="020B0604020202020204" pitchFamily="34" charset="0"/>
                        </a:rPr>
                        <a:t>Pcl2</a:t>
                      </a:r>
                    </a:p>
                  </a:txBody>
                  <a:tcPr anchor="ctr"/>
                </a:tc>
                <a:tc>
                  <a:txBody>
                    <a:bodyPr/>
                    <a:lstStyle/>
                    <a:p>
                      <a:r>
                        <a:rPr lang="es-VE" sz="2000">
                          <a:latin typeface="Arial" panose="020B0604020202020204" pitchFamily="34" charset="0"/>
                          <a:cs typeface="Arial" panose="020B0604020202020204" pitchFamily="34" charset="0"/>
                        </a:rPr>
                        <a:t>88g</a:t>
                      </a:r>
                    </a:p>
                  </a:txBody>
                  <a:tcPr anchor="ctr"/>
                </a:tc>
                <a:extLst>
                  <a:ext uri="{0D108BD9-81ED-4DB2-BD59-A6C34878D82A}">
                    <a16:rowId xmlns:a16="http://schemas.microsoft.com/office/drawing/2014/main" val="892009422"/>
                  </a:ext>
                </a:extLst>
              </a:tr>
              <a:tr h="370840">
                <a:tc>
                  <a:txBody>
                    <a:bodyPr/>
                    <a:lstStyle/>
                    <a:p>
                      <a:r>
                        <a:rPr lang="es-VE" sz="2000" dirty="0">
                          <a:latin typeface="Arial" panose="020B0604020202020204" pitchFamily="34" charset="0"/>
                          <a:cs typeface="Arial" panose="020B0604020202020204" pitchFamily="34" charset="0"/>
                        </a:rPr>
                        <a:t>Pcl3</a:t>
                      </a:r>
                    </a:p>
                  </a:txBody>
                  <a:tcPr anchor="ctr"/>
                </a:tc>
                <a:tc>
                  <a:txBody>
                    <a:bodyPr/>
                    <a:lstStyle/>
                    <a:p>
                      <a:r>
                        <a:rPr lang="es-VE" sz="2000">
                          <a:latin typeface="Arial" panose="020B0604020202020204" pitchFamily="34" charset="0"/>
                          <a:cs typeface="Arial" panose="020B0604020202020204" pitchFamily="34" charset="0"/>
                        </a:rPr>
                        <a:t>21g</a:t>
                      </a:r>
                    </a:p>
                  </a:txBody>
                  <a:tcPr anchor="ctr"/>
                </a:tc>
                <a:extLst>
                  <a:ext uri="{0D108BD9-81ED-4DB2-BD59-A6C34878D82A}">
                    <a16:rowId xmlns:a16="http://schemas.microsoft.com/office/drawing/2014/main" val="1185055791"/>
                  </a:ext>
                </a:extLst>
              </a:tr>
              <a:tr h="370840">
                <a:tc>
                  <a:txBody>
                    <a:bodyPr/>
                    <a:lstStyle/>
                    <a:p>
                      <a:r>
                        <a:rPr lang="es-VE" sz="2000" dirty="0">
                          <a:latin typeface="Arial" panose="020B0604020202020204" pitchFamily="34" charset="0"/>
                          <a:cs typeface="Arial" panose="020B0604020202020204" pitchFamily="34" charset="0"/>
                        </a:rPr>
                        <a:t>Pcr1</a:t>
                      </a:r>
                    </a:p>
                  </a:txBody>
                  <a:tcPr anchor="ctr"/>
                </a:tc>
                <a:tc>
                  <a:txBody>
                    <a:bodyPr/>
                    <a:lstStyle/>
                    <a:p>
                      <a:r>
                        <a:rPr lang="es-VE" sz="2000">
                          <a:latin typeface="Arial" panose="020B0604020202020204" pitchFamily="34" charset="0"/>
                          <a:cs typeface="Arial" panose="020B0604020202020204" pitchFamily="34" charset="0"/>
                        </a:rPr>
                        <a:t>502g</a:t>
                      </a:r>
                    </a:p>
                  </a:txBody>
                  <a:tcPr anchor="ctr"/>
                </a:tc>
                <a:extLst>
                  <a:ext uri="{0D108BD9-81ED-4DB2-BD59-A6C34878D82A}">
                    <a16:rowId xmlns:a16="http://schemas.microsoft.com/office/drawing/2014/main" val="446038667"/>
                  </a:ext>
                </a:extLst>
              </a:tr>
              <a:tr h="370840">
                <a:tc>
                  <a:txBody>
                    <a:bodyPr/>
                    <a:lstStyle/>
                    <a:p>
                      <a:r>
                        <a:rPr lang="es-VE" sz="2000" dirty="0">
                          <a:latin typeface="Arial" panose="020B0604020202020204" pitchFamily="34" charset="0"/>
                          <a:cs typeface="Arial" panose="020B0604020202020204" pitchFamily="34" charset="0"/>
                        </a:rPr>
                        <a:t>Pcr2</a:t>
                      </a:r>
                    </a:p>
                  </a:txBody>
                  <a:tcPr anchor="ctr"/>
                </a:tc>
                <a:tc>
                  <a:txBody>
                    <a:bodyPr/>
                    <a:lstStyle/>
                    <a:p>
                      <a:r>
                        <a:rPr lang="es-VE" sz="2000">
                          <a:latin typeface="Arial" panose="020B0604020202020204" pitchFamily="34" charset="0"/>
                          <a:cs typeface="Arial" panose="020B0604020202020204" pitchFamily="34" charset="0"/>
                        </a:rPr>
                        <a:t>92g</a:t>
                      </a:r>
                    </a:p>
                  </a:txBody>
                  <a:tcPr anchor="ctr"/>
                </a:tc>
                <a:extLst>
                  <a:ext uri="{0D108BD9-81ED-4DB2-BD59-A6C34878D82A}">
                    <a16:rowId xmlns:a16="http://schemas.microsoft.com/office/drawing/2014/main" val="2432996736"/>
                  </a:ext>
                </a:extLst>
              </a:tr>
              <a:tr h="370840">
                <a:tc>
                  <a:txBody>
                    <a:bodyPr/>
                    <a:lstStyle/>
                    <a:p>
                      <a:r>
                        <a:rPr lang="es-VE" sz="2000" dirty="0">
                          <a:latin typeface="Arial" panose="020B0604020202020204" pitchFamily="34" charset="0"/>
                          <a:cs typeface="Arial" panose="020B0604020202020204" pitchFamily="34" charset="0"/>
                        </a:rPr>
                        <a:t>Pcr3</a:t>
                      </a:r>
                    </a:p>
                  </a:txBody>
                  <a:tcPr anchor="ctr"/>
                </a:tc>
                <a:tc>
                  <a:txBody>
                    <a:bodyPr/>
                    <a:lstStyle/>
                    <a:p>
                      <a:r>
                        <a:rPr lang="es-VE" sz="2000">
                          <a:latin typeface="Arial" panose="020B0604020202020204" pitchFamily="34" charset="0"/>
                          <a:cs typeface="Arial" panose="020B0604020202020204" pitchFamily="34" charset="0"/>
                        </a:rPr>
                        <a:t>23g</a:t>
                      </a:r>
                    </a:p>
                  </a:txBody>
                  <a:tcPr anchor="ctr"/>
                </a:tc>
                <a:extLst>
                  <a:ext uri="{0D108BD9-81ED-4DB2-BD59-A6C34878D82A}">
                    <a16:rowId xmlns:a16="http://schemas.microsoft.com/office/drawing/2014/main" val="1637945966"/>
                  </a:ext>
                </a:extLst>
              </a:tr>
              <a:tr h="370840">
                <a:tc>
                  <a:txBody>
                    <a:bodyPr/>
                    <a:lstStyle/>
                    <a:p>
                      <a:r>
                        <a:rPr lang="es-VE" sz="2000" dirty="0" err="1">
                          <a:latin typeface="Arial" panose="020B0604020202020204" pitchFamily="34" charset="0"/>
                          <a:cs typeface="Arial" panose="020B0604020202020204" pitchFamily="34" charset="0"/>
                        </a:rPr>
                        <a:t>Pfl</a:t>
                      </a:r>
                      <a:endParaRPr lang="es-VE" sz="2000" dirty="0">
                        <a:latin typeface="Arial" panose="020B0604020202020204" pitchFamily="34" charset="0"/>
                        <a:cs typeface="Arial" panose="020B0604020202020204" pitchFamily="34" charset="0"/>
                      </a:endParaRPr>
                    </a:p>
                  </a:txBody>
                  <a:tcPr anchor="ctr"/>
                </a:tc>
                <a:tc>
                  <a:txBody>
                    <a:bodyPr/>
                    <a:lstStyle/>
                    <a:p>
                      <a:r>
                        <a:rPr lang="es-VE" sz="2000">
                          <a:latin typeface="Arial" panose="020B0604020202020204" pitchFamily="34" charset="0"/>
                          <a:cs typeface="Arial" panose="020B0604020202020204" pitchFamily="34" charset="0"/>
                        </a:rPr>
                        <a:t>2g</a:t>
                      </a:r>
                    </a:p>
                  </a:txBody>
                  <a:tcPr anchor="ctr"/>
                </a:tc>
                <a:extLst>
                  <a:ext uri="{0D108BD9-81ED-4DB2-BD59-A6C34878D82A}">
                    <a16:rowId xmlns:a16="http://schemas.microsoft.com/office/drawing/2014/main" val="2547767625"/>
                  </a:ext>
                </a:extLst>
              </a:tr>
              <a:tr h="370840">
                <a:tc>
                  <a:txBody>
                    <a:bodyPr/>
                    <a:lstStyle/>
                    <a:p>
                      <a:r>
                        <a:rPr lang="es-VE" sz="2000" dirty="0" err="1">
                          <a:latin typeface="Arial" panose="020B0604020202020204" pitchFamily="34" charset="0"/>
                          <a:cs typeface="Arial" panose="020B0604020202020204" pitchFamily="34" charset="0"/>
                        </a:rPr>
                        <a:t>Ptl</a:t>
                      </a:r>
                      <a:endParaRPr lang="es-VE" sz="2000" dirty="0">
                        <a:latin typeface="Arial" panose="020B0604020202020204" pitchFamily="34" charset="0"/>
                        <a:cs typeface="Arial" panose="020B0604020202020204" pitchFamily="34" charset="0"/>
                      </a:endParaRPr>
                    </a:p>
                  </a:txBody>
                  <a:tcPr anchor="ctr"/>
                </a:tc>
                <a:tc>
                  <a:txBody>
                    <a:bodyPr/>
                    <a:lstStyle/>
                    <a:p>
                      <a:r>
                        <a:rPr lang="es-VE" sz="2000">
                          <a:latin typeface="Arial" panose="020B0604020202020204" pitchFamily="34" charset="0"/>
                          <a:cs typeface="Arial" panose="020B0604020202020204" pitchFamily="34" charset="0"/>
                        </a:rPr>
                        <a:t>3g</a:t>
                      </a:r>
                    </a:p>
                  </a:txBody>
                  <a:tcPr anchor="ctr"/>
                </a:tc>
                <a:extLst>
                  <a:ext uri="{0D108BD9-81ED-4DB2-BD59-A6C34878D82A}">
                    <a16:rowId xmlns:a16="http://schemas.microsoft.com/office/drawing/2014/main" val="4278537780"/>
                  </a:ext>
                </a:extLst>
              </a:tr>
              <a:tr h="370840">
                <a:tc>
                  <a:txBody>
                    <a:bodyPr/>
                    <a:lstStyle/>
                    <a:p>
                      <a:r>
                        <a:rPr lang="pt-BR" sz="2000" dirty="0" err="1">
                          <a:latin typeface="Arial" panose="020B0604020202020204" pitchFamily="34" charset="0"/>
                          <a:cs typeface="Arial" panose="020B0604020202020204" pitchFamily="34" charset="0"/>
                        </a:rPr>
                        <a:t>Pfth</a:t>
                      </a:r>
                      <a:endParaRPr lang="pt-BR" sz="2000" dirty="0">
                        <a:latin typeface="Arial" panose="020B0604020202020204" pitchFamily="34" charset="0"/>
                        <a:cs typeface="Arial" panose="020B0604020202020204" pitchFamily="34" charset="0"/>
                      </a:endParaRPr>
                    </a:p>
                  </a:txBody>
                  <a:tcPr anchor="ctr"/>
                </a:tc>
                <a:tc>
                  <a:txBody>
                    <a:bodyPr/>
                    <a:lstStyle/>
                    <a:p>
                      <a:r>
                        <a:rPr lang="es-VE" sz="2000">
                          <a:latin typeface="Arial" panose="020B0604020202020204" pitchFamily="34" charset="0"/>
                          <a:cs typeface="Arial" panose="020B0604020202020204" pitchFamily="34" charset="0"/>
                        </a:rPr>
                        <a:t>18g</a:t>
                      </a:r>
                    </a:p>
                  </a:txBody>
                  <a:tcPr anchor="ctr"/>
                </a:tc>
                <a:extLst>
                  <a:ext uri="{0D108BD9-81ED-4DB2-BD59-A6C34878D82A}">
                    <a16:rowId xmlns:a16="http://schemas.microsoft.com/office/drawing/2014/main" val="912903911"/>
                  </a:ext>
                </a:extLst>
              </a:tr>
              <a:tr h="370840">
                <a:tc>
                  <a:txBody>
                    <a:bodyPr/>
                    <a:lstStyle/>
                    <a:p>
                      <a:r>
                        <a:rPr lang="es-VE" sz="2000" dirty="0" err="1">
                          <a:latin typeface="Arial" panose="020B0604020202020204" pitchFamily="34" charset="0"/>
                          <a:cs typeface="Arial" panose="020B0604020202020204" pitchFamily="34" charset="0"/>
                        </a:rPr>
                        <a:t>Tfp</a:t>
                      </a:r>
                      <a:endParaRPr lang="es-VE" sz="2000" dirty="0">
                        <a:latin typeface="Arial" panose="020B0604020202020204" pitchFamily="34" charset="0"/>
                        <a:cs typeface="Arial" panose="020B0604020202020204" pitchFamily="34" charset="0"/>
                      </a:endParaRPr>
                    </a:p>
                  </a:txBody>
                  <a:tcPr anchor="ctr"/>
                </a:tc>
                <a:tc>
                  <a:txBody>
                    <a:bodyPr/>
                    <a:lstStyle/>
                    <a:p>
                      <a:r>
                        <a:rPr lang="es-VE" sz="2000">
                          <a:latin typeface="Arial" panose="020B0604020202020204" pitchFamily="34" charset="0"/>
                          <a:cs typeface="Arial" panose="020B0604020202020204" pitchFamily="34" charset="0"/>
                        </a:rPr>
                        <a:t>1405 s</a:t>
                      </a:r>
                    </a:p>
                  </a:txBody>
                  <a:tcPr anchor="ctr"/>
                </a:tc>
                <a:extLst>
                  <a:ext uri="{0D108BD9-81ED-4DB2-BD59-A6C34878D82A}">
                    <a16:rowId xmlns:a16="http://schemas.microsoft.com/office/drawing/2014/main" val="3888070199"/>
                  </a:ext>
                </a:extLst>
              </a:tr>
              <a:tr h="370840">
                <a:tc>
                  <a:txBody>
                    <a:bodyPr/>
                    <a:lstStyle/>
                    <a:p>
                      <a:r>
                        <a:rPr lang="pt-BR" sz="2000" dirty="0" err="1">
                          <a:latin typeface="Arial" panose="020B0604020202020204" pitchFamily="34" charset="0"/>
                          <a:cs typeface="Arial" panose="020B0604020202020204" pitchFamily="34" charset="0"/>
                        </a:rPr>
                        <a:t>Pfprh</a:t>
                      </a:r>
                      <a:endParaRPr lang="pt-BR" sz="2000" dirty="0">
                        <a:latin typeface="Arial" panose="020B0604020202020204" pitchFamily="34" charset="0"/>
                        <a:cs typeface="Arial" panose="020B0604020202020204" pitchFamily="34" charset="0"/>
                      </a:endParaRPr>
                    </a:p>
                  </a:txBody>
                  <a:tcPr anchor="ctr"/>
                </a:tc>
                <a:tc>
                  <a:txBody>
                    <a:bodyPr/>
                    <a:lstStyle/>
                    <a:p>
                      <a:r>
                        <a:rPr lang="es-VE" sz="2000">
                          <a:latin typeface="Arial" panose="020B0604020202020204" pitchFamily="34" charset="0"/>
                          <a:cs typeface="Arial" panose="020B0604020202020204" pitchFamily="34" charset="0"/>
                        </a:rPr>
                        <a:t>16g</a:t>
                      </a:r>
                    </a:p>
                  </a:txBody>
                  <a:tcPr anchor="ctr"/>
                </a:tc>
                <a:extLst>
                  <a:ext uri="{0D108BD9-81ED-4DB2-BD59-A6C34878D82A}">
                    <a16:rowId xmlns:a16="http://schemas.microsoft.com/office/drawing/2014/main" val="1733025311"/>
                  </a:ext>
                </a:extLst>
              </a:tr>
              <a:tr h="370840">
                <a:tc>
                  <a:txBody>
                    <a:bodyPr/>
                    <a:lstStyle/>
                    <a:p>
                      <a:r>
                        <a:rPr lang="es-VE" sz="2000" dirty="0" err="1">
                          <a:latin typeface="Arial" panose="020B0604020202020204" pitchFamily="34" charset="0"/>
                          <a:cs typeface="Arial" panose="020B0604020202020204" pitchFamily="34" charset="0"/>
                        </a:rPr>
                        <a:t>Pfprs</a:t>
                      </a:r>
                      <a:endParaRPr lang="es-VE" sz="2000" dirty="0">
                        <a:latin typeface="Arial" panose="020B0604020202020204" pitchFamily="34" charset="0"/>
                        <a:cs typeface="Arial" panose="020B0604020202020204" pitchFamily="34" charset="0"/>
                      </a:endParaRPr>
                    </a:p>
                  </a:txBody>
                  <a:tcPr anchor="ctr"/>
                </a:tc>
                <a:tc>
                  <a:txBody>
                    <a:bodyPr/>
                    <a:lstStyle/>
                    <a:p>
                      <a:r>
                        <a:rPr lang="es-VE" sz="2000" dirty="0">
                          <a:latin typeface="Arial" panose="020B0604020202020204" pitchFamily="34" charset="0"/>
                          <a:cs typeface="Arial" panose="020B0604020202020204" pitchFamily="34" charset="0"/>
                        </a:rPr>
                        <a:t>2g</a:t>
                      </a:r>
                    </a:p>
                  </a:txBody>
                  <a:tcPr anchor="ctr"/>
                </a:tc>
                <a:extLst>
                  <a:ext uri="{0D108BD9-81ED-4DB2-BD59-A6C34878D82A}">
                    <a16:rowId xmlns:a16="http://schemas.microsoft.com/office/drawing/2014/main" val="1998322532"/>
                  </a:ext>
                </a:extLst>
              </a:tr>
            </a:tbl>
          </a:graphicData>
        </a:graphic>
      </p:graphicFrame>
      <p:graphicFrame>
        <p:nvGraphicFramePr>
          <p:cNvPr id="13" name="Gráfico 12">
            <a:extLst>
              <a:ext uri="{FF2B5EF4-FFF2-40B4-BE49-F238E27FC236}">
                <a16:creationId xmlns:a16="http://schemas.microsoft.com/office/drawing/2014/main" id="{1E2D4D6A-2888-48AB-F55E-3B9BD8C6E6EE}"/>
              </a:ext>
            </a:extLst>
          </p:cNvPr>
          <p:cNvGraphicFramePr/>
          <p:nvPr>
            <p:extLst>
              <p:ext uri="{D42A27DB-BD31-4B8C-83A1-F6EECF244321}">
                <p14:modId xmlns:p14="http://schemas.microsoft.com/office/powerpoint/2010/main" val="3547039780"/>
              </p:ext>
            </p:extLst>
          </p:nvPr>
        </p:nvGraphicFramePr>
        <p:xfrm>
          <a:off x="5732835" y="1744329"/>
          <a:ext cx="5780740" cy="48209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08323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contenido 2">
            <a:extLst>
              <a:ext uri="{FF2B5EF4-FFF2-40B4-BE49-F238E27FC236}">
                <a16:creationId xmlns:a16="http://schemas.microsoft.com/office/drawing/2014/main" id="{8343B821-6B0A-5495-3933-B8505211FE29}"/>
              </a:ext>
            </a:extLst>
          </p:cNvPr>
          <p:cNvSpPr>
            <a:spLocks noGrp="1"/>
          </p:cNvSpPr>
          <p:nvPr>
            <p:ph sz="quarter" idx="13"/>
          </p:nvPr>
        </p:nvSpPr>
        <p:spPr>
          <a:xfrm>
            <a:off x="0" y="4763"/>
            <a:ext cx="12192000" cy="3424237"/>
          </a:xfrm>
        </p:spPr>
        <p:txBody>
          <a:bodyPr>
            <a:noAutofit/>
          </a:bodyPr>
          <a:lstStyle/>
          <a:p>
            <a:pPr marL="0" indent="0" algn="ctr">
              <a:buNone/>
            </a:pPr>
            <a:r>
              <a:rPr lang="es-VE" sz="1750" b="1" cap="none" dirty="0">
                <a:latin typeface="Arial" panose="020B0604020202020204" pitchFamily="34" charset="0"/>
                <a:cs typeface="Arial" panose="020B0604020202020204" pitchFamily="34" charset="0"/>
              </a:rPr>
              <a:t>PREGUNTAS PARA DISCUSIÓN</a:t>
            </a:r>
          </a:p>
          <a:p>
            <a:pPr marL="0" indent="0">
              <a:buNone/>
            </a:pPr>
            <a:r>
              <a:rPr lang="es-VE" sz="1750" b="1" cap="none" dirty="0">
                <a:latin typeface="Arial" panose="020B0604020202020204" pitchFamily="34" charset="0"/>
                <a:cs typeface="Arial" panose="020B0604020202020204" pitchFamily="34" charset="0"/>
              </a:rPr>
              <a:t>¿Qué tipo de contaminantes se eliminaron en el tratamiento primario?</a:t>
            </a:r>
            <a:br>
              <a:rPr lang="es-VE" sz="1750" cap="none" dirty="0">
                <a:latin typeface="Arial" panose="020B0604020202020204" pitchFamily="34" charset="0"/>
                <a:cs typeface="Arial" panose="020B0604020202020204" pitchFamily="34" charset="0"/>
              </a:rPr>
            </a:br>
            <a:r>
              <a:rPr lang="es-VE" sz="1750" cap="none" dirty="0">
                <a:latin typeface="Arial" panose="020B0604020202020204" pitchFamily="34" charset="0"/>
                <a:cs typeface="Arial" panose="020B0604020202020204" pitchFamily="34" charset="0"/>
              </a:rPr>
              <a:t>Se eliminaron principalmente sólidos gruesos y sedimentos pesados como restos de comida, servilleta, tierra y arena. Estos fueron retenidos por el colador.</a:t>
            </a:r>
          </a:p>
          <a:p>
            <a:pPr marL="0" indent="0">
              <a:buNone/>
            </a:pPr>
            <a:r>
              <a:rPr lang="es-VE" sz="1750" b="1" cap="none" dirty="0">
                <a:latin typeface="Arial" panose="020B0604020202020204" pitchFamily="34" charset="0"/>
                <a:cs typeface="Arial" panose="020B0604020202020204" pitchFamily="34" charset="0"/>
              </a:rPr>
              <a:t>¿Qué tipo de contaminantes se eliminaron en el tratamiento secundario?</a:t>
            </a:r>
            <a:br>
              <a:rPr lang="es-VE" sz="1750" cap="none" dirty="0">
                <a:latin typeface="Arial" panose="020B0604020202020204" pitchFamily="34" charset="0"/>
                <a:cs typeface="Arial" panose="020B0604020202020204" pitchFamily="34" charset="0"/>
              </a:rPr>
            </a:br>
            <a:r>
              <a:rPr lang="es-VE" sz="1750" cap="none" dirty="0">
                <a:latin typeface="Arial" panose="020B0604020202020204" pitchFamily="34" charset="0"/>
                <a:cs typeface="Arial" panose="020B0604020202020204" pitchFamily="34" charset="0"/>
              </a:rPr>
              <a:t>Se eliminaron sólidos finos y partículas pequeñas en suspensión, como fibras de papel, residuos más finos y turbidez. Esto ocurrió durante el filtrado con filtro de tela.</a:t>
            </a:r>
          </a:p>
          <a:p>
            <a:pPr marL="0" indent="0">
              <a:buNone/>
            </a:pPr>
            <a:r>
              <a:rPr lang="es-VE" sz="1750" b="1" cap="none" dirty="0">
                <a:latin typeface="Arial" panose="020B0604020202020204" pitchFamily="34" charset="0"/>
                <a:cs typeface="Arial" panose="020B0604020202020204" pitchFamily="34" charset="0"/>
              </a:rPr>
              <a:t>¿Qué tipo de contaminantes se eliminaron en el tratamiento terciario (si se utilizó)?</a:t>
            </a:r>
            <a:br>
              <a:rPr lang="es-VE" sz="1750" cap="none" dirty="0">
                <a:latin typeface="Arial" panose="020B0604020202020204" pitchFamily="34" charset="0"/>
                <a:cs typeface="Arial" panose="020B0604020202020204" pitchFamily="34" charset="0"/>
              </a:rPr>
            </a:br>
            <a:r>
              <a:rPr lang="es-VE" sz="1750" cap="none" dirty="0">
                <a:latin typeface="Arial" panose="020B0604020202020204" pitchFamily="34" charset="0"/>
                <a:cs typeface="Arial" panose="020B0604020202020204" pitchFamily="34" charset="0"/>
              </a:rPr>
              <a:t>Se eliminaron contaminantes disueltos y se redujo aún más la turbidez y el olor, al usar el filtro de papel.</a:t>
            </a:r>
          </a:p>
          <a:p>
            <a:pPr marL="0" indent="0">
              <a:buNone/>
            </a:pPr>
            <a:r>
              <a:rPr lang="es-VE" sz="1750" b="1" cap="none" dirty="0">
                <a:latin typeface="Arial" panose="020B0604020202020204" pitchFamily="34" charset="0"/>
                <a:cs typeface="Arial" panose="020B0604020202020204" pitchFamily="34" charset="0"/>
              </a:rPr>
              <a:t>¿Qué importancia tiene cada proceso de tratamiento para la calidad del agua?</a:t>
            </a:r>
            <a:br>
              <a:rPr lang="es-VE" sz="1750" cap="none" dirty="0">
                <a:latin typeface="Arial" panose="020B0604020202020204" pitchFamily="34" charset="0"/>
                <a:cs typeface="Arial" panose="020B0604020202020204" pitchFamily="34" charset="0"/>
              </a:rPr>
            </a:br>
            <a:r>
              <a:rPr lang="es-VE" sz="1750" cap="none" dirty="0">
                <a:latin typeface="Arial" panose="020B0604020202020204" pitchFamily="34" charset="0"/>
                <a:cs typeface="Arial" panose="020B0604020202020204" pitchFamily="34" charset="0"/>
              </a:rPr>
              <a:t>El primario reduce la carga física de contaminantes, el secundario mejora la claridad y elimina partículas más finas y el terciario afina el agua para uso más seguro, incluso potable, si se combina con desinfección o destilación.</a:t>
            </a:r>
          </a:p>
          <a:p>
            <a:pPr marL="0" indent="0">
              <a:buNone/>
            </a:pPr>
            <a:r>
              <a:rPr lang="es-VE" sz="1750" b="1" cap="none" dirty="0">
                <a:latin typeface="Arial" panose="020B0604020202020204" pitchFamily="34" charset="0"/>
                <a:cs typeface="Arial" panose="020B0604020202020204" pitchFamily="34" charset="0"/>
              </a:rPr>
              <a:t>¿Cuál es el valor del peso del filtro de papel luego del tiempo de secado?</a:t>
            </a:r>
            <a:br>
              <a:rPr lang="es-VE" sz="1750" cap="none" dirty="0">
                <a:latin typeface="Arial" panose="020B0604020202020204" pitchFamily="34" charset="0"/>
                <a:cs typeface="Arial" panose="020B0604020202020204" pitchFamily="34" charset="0"/>
              </a:rPr>
            </a:br>
            <a:r>
              <a:rPr lang="es-VE" sz="1750" cap="none" dirty="0" err="1">
                <a:latin typeface="Arial" panose="020B0604020202020204" pitchFamily="34" charset="0"/>
                <a:cs typeface="Arial" panose="020B0604020202020204" pitchFamily="34" charset="0"/>
              </a:rPr>
              <a:t>Pfprs</a:t>
            </a:r>
            <a:r>
              <a:rPr lang="es-VE" sz="1750" cap="none" dirty="0">
                <a:latin typeface="Arial" panose="020B0604020202020204" pitchFamily="34" charset="0"/>
                <a:cs typeface="Arial" panose="020B0604020202020204" pitchFamily="34" charset="0"/>
              </a:rPr>
              <a:t> = 2g (el mismo peso que el filtro de papel limpio, lo que indica que el agua filtrada ya no dejó residuos adicionales).</a:t>
            </a:r>
          </a:p>
          <a:p>
            <a:pPr marL="0" indent="0">
              <a:buNone/>
            </a:pPr>
            <a:r>
              <a:rPr lang="es-VE" sz="1750" b="1" cap="none" dirty="0">
                <a:latin typeface="Arial" panose="020B0604020202020204" pitchFamily="34" charset="0"/>
                <a:cs typeface="Arial" panose="020B0604020202020204" pitchFamily="34" charset="0"/>
              </a:rPr>
              <a:t>Para usted, ¿cuál debería ser el objetivo del experimento realizado?</a:t>
            </a:r>
            <a:br>
              <a:rPr lang="es-VE" sz="1750" cap="none" dirty="0">
                <a:latin typeface="Arial" panose="020B0604020202020204" pitchFamily="34" charset="0"/>
                <a:cs typeface="Arial" panose="020B0604020202020204" pitchFamily="34" charset="0"/>
              </a:rPr>
            </a:br>
            <a:r>
              <a:rPr lang="es-VE" sz="1750" cap="none" dirty="0">
                <a:latin typeface="Arial" panose="020B0604020202020204" pitchFamily="34" charset="0"/>
                <a:cs typeface="Arial" panose="020B0604020202020204" pitchFamily="34" charset="0"/>
              </a:rPr>
              <a:t>El objetivo debería ser comprender y evidenciar el proceso de tratamiento del agua residual doméstica, identificando qué tipo de contaminantes se eliminan en cada etapa y resaltando la importancia de tratar el agua antes de verterla o reutilizarla.</a:t>
            </a:r>
          </a:p>
          <a:p>
            <a:pPr marL="0" indent="0">
              <a:buNone/>
            </a:pPr>
            <a:endParaRPr lang="es-VE"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8612558"/>
      </p:ext>
    </p:extLst>
  </p:cSld>
  <p:clrMapOvr>
    <a:masterClrMapping/>
  </p:clrMapOvr>
</p:sld>
</file>

<file path=ppt/theme/theme1.xml><?xml version="1.0" encoding="utf-8"?>
<a:theme xmlns:a="http://schemas.openxmlformats.org/drawingml/2006/main" name="Gota">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TM04033925[[fn=Gota]]</Template>
  <TotalTime>344</TotalTime>
  <Words>947</Words>
  <Application>Microsoft Office PowerPoint</Application>
  <PresentationFormat>Panorámica</PresentationFormat>
  <Paragraphs>122</Paragraphs>
  <Slides>12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12</vt:i4>
      </vt:variant>
    </vt:vector>
  </HeadingPairs>
  <TitlesOfParts>
    <vt:vector size="16" baseType="lpstr">
      <vt:lpstr>Arial</vt:lpstr>
      <vt:lpstr>Arial Black</vt:lpstr>
      <vt:lpstr>Tw Cen MT</vt:lpstr>
      <vt:lpstr>Gota</vt:lpstr>
      <vt:lpstr>Universidad Nacional Experimental de Guayana Vicerrectorado Académico Coordinación General de Pregrado Proyecto de Carrera: Ingeniería Industrial Asignatura: Ingeniería del Ambiente</vt:lpstr>
      <vt:lpstr>Experimento 1</vt:lpstr>
      <vt:lpstr>Experimento 1</vt:lpstr>
      <vt:lpstr>Experimento 1</vt:lpstr>
      <vt:lpstr>Experimento 1</vt:lpstr>
      <vt:lpstr>Experimento 1</vt:lpstr>
      <vt:lpstr>Experimento 1</vt:lpstr>
      <vt:lpstr>Experimento 1</vt:lpstr>
      <vt:lpstr>Presentación de PowerPoint</vt:lpstr>
      <vt:lpstr>Experimento 1</vt:lpstr>
      <vt:lpstr>Experimento 2</vt:lpstr>
      <vt:lpstr>IMPRESIONES Y CONCLUSIONES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Andreina Gonzalez</dc:creator>
  <cp:lastModifiedBy>Andreina Gonzalez</cp:lastModifiedBy>
  <cp:revision>9</cp:revision>
  <dcterms:created xsi:type="dcterms:W3CDTF">2025-06-27T19:11:46Z</dcterms:created>
  <dcterms:modified xsi:type="dcterms:W3CDTF">2025-06-28T02:17:12Z</dcterms:modified>
</cp:coreProperties>
</file>