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Cranberry" charset="1" panose="00000000000000000000"/>
      <p:regular r:id="rId17"/>
    </p:embeddedFont>
    <p:embeddedFont>
      <p:font typeface="DM Sans Bold" charset="1" panose="00000000000000000000"/>
      <p:regular r:id="rId18"/>
    </p:embeddedFont>
    <p:embeddedFont>
      <p:font typeface="Open Sans Bold" charset="1" panose="020B0806030504020204"/>
      <p:regular r:id="rId19"/>
    </p:embeddedFont>
    <p:embeddedFont>
      <p:font typeface="DM Sans" charset="1" panose="00000000000000000000"/>
      <p:regular r:id="rId20"/>
    </p:embeddedFont>
    <p:embeddedFont>
      <p:font typeface="Open Sans" charset="1" panose="020B060603050402020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50.pn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5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 Id="rId8"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2" Target="../media/image5.pn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 Id="rId9" Target="../media/image3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png" Type="http://schemas.openxmlformats.org/officeDocument/2006/relationships/image"/><Relationship Id="rId2" Target="../media/image5.pn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 Id="rId8" Target="../media/image4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208140" y="1436061"/>
            <a:ext cx="14223020" cy="7324855"/>
          </a:xfrm>
          <a:custGeom>
            <a:avLst/>
            <a:gdLst/>
            <a:ahLst/>
            <a:cxnLst/>
            <a:rect r="r" b="b" t="t" l="l"/>
            <a:pathLst>
              <a:path h="7324855" w="14223020">
                <a:moveTo>
                  <a:pt x="0" y="0"/>
                </a:moveTo>
                <a:lnTo>
                  <a:pt x="14223020" y="0"/>
                </a:lnTo>
                <a:lnTo>
                  <a:pt x="14223020" y="7324856"/>
                </a:lnTo>
                <a:lnTo>
                  <a:pt x="0" y="7324856"/>
                </a:lnTo>
                <a:lnTo>
                  <a:pt x="0" y="0"/>
                </a:lnTo>
                <a:close/>
              </a:path>
            </a:pathLst>
          </a:custGeom>
          <a:blipFill>
            <a:blip r:embed="rId3"/>
            <a:stretch>
              <a:fillRect l="0" t="0" r="0" b="0"/>
            </a:stretch>
          </a:blipFill>
        </p:spPr>
      </p:sp>
      <p:sp>
        <p:nvSpPr>
          <p:cNvPr name="TextBox 4" id="4"/>
          <p:cNvSpPr txBox="true"/>
          <p:nvPr/>
        </p:nvSpPr>
        <p:spPr>
          <a:xfrm rot="0">
            <a:off x="3507407" y="2436072"/>
            <a:ext cx="12545076" cy="1916323"/>
          </a:xfrm>
          <a:prstGeom prst="rect">
            <a:avLst/>
          </a:prstGeom>
        </p:spPr>
        <p:txBody>
          <a:bodyPr anchor="t" rtlCol="false" tIns="0" lIns="0" bIns="0" rIns="0">
            <a:spAutoFit/>
          </a:bodyPr>
          <a:lstStyle/>
          <a:p>
            <a:pPr algn="l">
              <a:lnSpc>
                <a:spcPts val="12767"/>
              </a:lnSpc>
            </a:pPr>
            <a:r>
              <a:rPr lang="en-US" sz="12276">
                <a:solidFill>
                  <a:srgbClr val="6F463A"/>
                </a:solidFill>
                <a:latin typeface="Cranberry"/>
                <a:ea typeface="Cranberry"/>
                <a:cs typeface="Cranberry"/>
                <a:sym typeface="Cranberry"/>
              </a:rPr>
              <a:t>Contaminación </a:t>
            </a:r>
          </a:p>
        </p:txBody>
      </p:sp>
      <p:sp>
        <p:nvSpPr>
          <p:cNvPr name="Freeform 5" id="5"/>
          <p:cNvSpPr/>
          <p:nvPr/>
        </p:nvSpPr>
        <p:spPr>
          <a:xfrm flipH="false" flipV="false" rot="425823">
            <a:off x="5943038" y="5655024"/>
            <a:ext cx="7027730" cy="2365698"/>
          </a:xfrm>
          <a:custGeom>
            <a:avLst/>
            <a:gdLst/>
            <a:ahLst/>
            <a:cxnLst/>
            <a:rect r="r" b="b" t="t" l="l"/>
            <a:pathLst>
              <a:path h="2365698" w="7027730">
                <a:moveTo>
                  <a:pt x="0" y="0"/>
                </a:moveTo>
                <a:lnTo>
                  <a:pt x="7027730" y="0"/>
                </a:lnTo>
                <a:lnTo>
                  <a:pt x="7027730" y="2365698"/>
                </a:lnTo>
                <a:lnTo>
                  <a:pt x="0" y="23656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019451" y="238051"/>
            <a:ext cx="12759268" cy="2311429"/>
          </a:xfrm>
          <a:custGeom>
            <a:avLst/>
            <a:gdLst/>
            <a:ahLst/>
            <a:cxnLst/>
            <a:rect r="r" b="b" t="t" l="l"/>
            <a:pathLst>
              <a:path h="2311429" w="12759268">
                <a:moveTo>
                  <a:pt x="0" y="0"/>
                </a:moveTo>
                <a:lnTo>
                  <a:pt x="12759267" y="0"/>
                </a:lnTo>
                <a:lnTo>
                  <a:pt x="12759267" y="2311429"/>
                </a:lnTo>
                <a:lnTo>
                  <a:pt x="0" y="2311429"/>
                </a:lnTo>
                <a:lnTo>
                  <a:pt x="0" y="0"/>
                </a:lnTo>
                <a:close/>
              </a:path>
            </a:pathLst>
          </a:custGeom>
          <a:blipFill>
            <a:blip r:embed="rId6"/>
            <a:stretch>
              <a:fillRect l="0" t="-35553" r="0" b="-1758"/>
            </a:stretch>
          </a:blipFill>
        </p:spPr>
      </p:sp>
      <p:sp>
        <p:nvSpPr>
          <p:cNvPr name="Freeform 7" id="7"/>
          <p:cNvSpPr/>
          <p:nvPr/>
        </p:nvSpPr>
        <p:spPr>
          <a:xfrm flipH="false" flipV="false" rot="-1898293">
            <a:off x="12394883" y="7523983"/>
            <a:ext cx="7315200" cy="2473868"/>
          </a:xfrm>
          <a:custGeom>
            <a:avLst/>
            <a:gdLst/>
            <a:ahLst/>
            <a:cxnLst/>
            <a:rect r="r" b="b" t="t" l="l"/>
            <a:pathLst>
              <a:path h="2473868" w="7315200">
                <a:moveTo>
                  <a:pt x="0" y="0"/>
                </a:moveTo>
                <a:lnTo>
                  <a:pt x="7315200" y="0"/>
                </a:lnTo>
                <a:lnTo>
                  <a:pt x="7315200" y="2473867"/>
                </a:lnTo>
                <a:lnTo>
                  <a:pt x="0" y="24738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46971" y="238051"/>
            <a:ext cx="2215514" cy="2014103"/>
          </a:xfrm>
          <a:custGeom>
            <a:avLst/>
            <a:gdLst/>
            <a:ahLst/>
            <a:cxnLst/>
            <a:rect r="r" b="b" t="t" l="l"/>
            <a:pathLst>
              <a:path h="2014103" w="2215514">
                <a:moveTo>
                  <a:pt x="0" y="0"/>
                </a:moveTo>
                <a:lnTo>
                  <a:pt x="2215514" y="0"/>
                </a:lnTo>
                <a:lnTo>
                  <a:pt x="2215514" y="2014104"/>
                </a:lnTo>
                <a:lnTo>
                  <a:pt x="0" y="2014104"/>
                </a:lnTo>
                <a:lnTo>
                  <a:pt x="0" y="0"/>
                </a:lnTo>
                <a:close/>
              </a:path>
            </a:pathLst>
          </a:custGeom>
          <a:blipFill>
            <a:blip r:embed="rId9"/>
            <a:stretch>
              <a:fillRect l="0" t="0" r="0" b="0"/>
            </a:stretch>
          </a:blipFill>
        </p:spPr>
      </p:sp>
      <p:sp>
        <p:nvSpPr>
          <p:cNvPr name="Freeform 9" id="9"/>
          <p:cNvSpPr/>
          <p:nvPr/>
        </p:nvSpPr>
        <p:spPr>
          <a:xfrm flipH="false" flipV="false" rot="-2578313">
            <a:off x="13129614" y="4558228"/>
            <a:ext cx="2776824" cy="2838656"/>
          </a:xfrm>
          <a:custGeom>
            <a:avLst/>
            <a:gdLst/>
            <a:ahLst/>
            <a:cxnLst/>
            <a:rect r="r" b="b" t="t" l="l"/>
            <a:pathLst>
              <a:path h="2838656" w="2776824">
                <a:moveTo>
                  <a:pt x="0" y="0"/>
                </a:moveTo>
                <a:lnTo>
                  <a:pt x="2776824" y="0"/>
                </a:lnTo>
                <a:lnTo>
                  <a:pt x="2776824" y="2838656"/>
                </a:lnTo>
                <a:lnTo>
                  <a:pt x="0" y="2838656"/>
                </a:lnTo>
                <a:lnTo>
                  <a:pt x="0" y="0"/>
                </a:lnTo>
                <a:close/>
              </a:path>
            </a:pathLst>
          </a:custGeom>
          <a:blipFill>
            <a:blip r:embed="rId10"/>
            <a:stretch>
              <a:fillRect l="0" t="0" r="0" b="0"/>
            </a:stretch>
          </a:blipFill>
        </p:spPr>
      </p:sp>
      <p:sp>
        <p:nvSpPr>
          <p:cNvPr name="Freeform 10" id="10"/>
          <p:cNvSpPr/>
          <p:nvPr/>
        </p:nvSpPr>
        <p:spPr>
          <a:xfrm flipH="false" flipV="false" rot="0">
            <a:off x="2662485" y="4265558"/>
            <a:ext cx="3047306" cy="3047306"/>
          </a:xfrm>
          <a:custGeom>
            <a:avLst/>
            <a:gdLst/>
            <a:ahLst/>
            <a:cxnLst/>
            <a:rect r="r" b="b" t="t" l="l"/>
            <a:pathLst>
              <a:path h="3047306" w="3047306">
                <a:moveTo>
                  <a:pt x="0" y="0"/>
                </a:moveTo>
                <a:lnTo>
                  <a:pt x="3047305" y="0"/>
                </a:lnTo>
                <a:lnTo>
                  <a:pt x="3047305" y="3047306"/>
                </a:lnTo>
                <a:lnTo>
                  <a:pt x="0" y="3047306"/>
                </a:lnTo>
                <a:lnTo>
                  <a:pt x="0" y="0"/>
                </a:lnTo>
                <a:close/>
              </a:path>
            </a:pathLst>
          </a:custGeom>
          <a:blipFill>
            <a:blip r:embed="rId11"/>
            <a:stretch>
              <a:fillRect l="0" t="0" r="0" b="0"/>
            </a:stretch>
          </a:blipFill>
        </p:spPr>
      </p:sp>
      <p:sp>
        <p:nvSpPr>
          <p:cNvPr name="TextBox 11" id="11"/>
          <p:cNvSpPr txBox="true"/>
          <p:nvPr/>
        </p:nvSpPr>
        <p:spPr>
          <a:xfrm rot="0">
            <a:off x="4374887" y="4089651"/>
            <a:ext cx="10557595" cy="1970051"/>
          </a:xfrm>
          <a:prstGeom prst="rect">
            <a:avLst/>
          </a:prstGeom>
        </p:spPr>
        <p:txBody>
          <a:bodyPr anchor="t" rtlCol="false" tIns="0" lIns="0" bIns="0" rIns="0">
            <a:spAutoFit/>
          </a:bodyPr>
          <a:lstStyle/>
          <a:p>
            <a:pPr algn="ctr" marL="0" indent="0" lvl="0">
              <a:lnSpc>
                <a:spcPts val="13172"/>
              </a:lnSpc>
              <a:spcBef>
                <a:spcPct val="0"/>
              </a:spcBef>
            </a:pPr>
            <a:r>
              <a:rPr lang="en-US" sz="12666">
                <a:solidFill>
                  <a:srgbClr val="096227"/>
                </a:solidFill>
                <a:latin typeface="Cranberry"/>
                <a:ea typeface="Cranberry"/>
                <a:cs typeface="Cranberry"/>
                <a:sym typeface="Cranberry"/>
              </a:rPr>
              <a:t>del Agua</a:t>
            </a:r>
            <a:r>
              <a:rPr lang="en-US" sz="12666">
                <a:solidFill>
                  <a:srgbClr val="096227"/>
                </a:solidFill>
                <a:latin typeface="Cranberry"/>
                <a:ea typeface="Cranberry"/>
                <a:cs typeface="Cranberry"/>
                <a:sym typeface="Cranberry"/>
              </a:rPr>
              <a:t> </a:t>
            </a:r>
          </a:p>
        </p:txBody>
      </p:sp>
      <p:sp>
        <p:nvSpPr>
          <p:cNvPr name="TextBox 12" id="12"/>
          <p:cNvSpPr txBox="true"/>
          <p:nvPr/>
        </p:nvSpPr>
        <p:spPr>
          <a:xfrm rot="0">
            <a:off x="3345282" y="180901"/>
            <a:ext cx="11172745" cy="3574574"/>
          </a:xfrm>
          <a:prstGeom prst="rect">
            <a:avLst/>
          </a:prstGeom>
        </p:spPr>
        <p:txBody>
          <a:bodyPr anchor="t" rtlCol="false" tIns="0" lIns="0" bIns="0" rIns="0">
            <a:spAutoFit/>
          </a:bodyPr>
          <a:lstStyle/>
          <a:p>
            <a:pPr algn="ctr">
              <a:lnSpc>
                <a:spcPts val="3526"/>
              </a:lnSpc>
            </a:pPr>
            <a:r>
              <a:rPr lang="en-US" sz="2518" b="true">
                <a:solidFill>
                  <a:srgbClr val="346480"/>
                </a:solidFill>
                <a:latin typeface="DM Sans Bold"/>
                <a:ea typeface="DM Sans Bold"/>
                <a:cs typeface="DM Sans Bold"/>
                <a:sym typeface="DM Sans Bold"/>
              </a:rPr>
              <a:t>Universidad Nacional Experimental De Guayana</a:t>
            </a:r>
          </a:p>
          <a:p>
            <a:pPr algn="ctr">
              <a:lnSpc>
                <a:spcPts val="3526"/>
              </a:lnSpc>
            </a:pPr>
            <a:r>
              <a:rPr lang="en-US" sz="2518" b="true">
                <a:solidFill>
                  <a:srgbClr val="346480"/>
                </a:solidFill>
                <a:latin typeface="DM Sans Bold"/>
                <a:ea typeface="DM Sans Bold"/>
                <a:cs typeface="DM Sans Bold"/>
                <a:sym typeface="DM Sans Bold"/>
              </a:rPr>
              <a:t>Vicerrectorado Académico</a:t>
            </a:r>
          </a:p>
          <a:p>
            <a:pPr algn="ctr">
              <a:lnSpc>
                <a:spcPts val="3526"/>
              </a:lnSpc>
            </a:pPr>
            <a:r>
              <a:rPr lang="en-US" sz="2518" b="true">
                <a:solidFill>
                  <a:srgbClr val="346480"/>
                </a:solidFill>
                <a:latin typeface="DM Sans Bold"/>
                <a:ea typeface="DM Sans Bold"/>
                <a:cs typeface="DM Sans Bold"/>
                <a:sym typeface="DM Sans Bold"/>
              </a:rPr>
              <a:t>Coordinación General De Pregrado</a:t>
            </a:r>
          </a:p>
          <a:p>
            <a:pPr algn="ctr">
              <a:lnSpc>
                <a:spcPts val="3526"/>
              </a:lnSpc>
            </a:pPr>
            <a:r>
              <a:rPr lang="en-US" sz="2518" b="true">
                <a:solidFill>
                  <a:srgbClr val="346480"/>
                </a:solidFill>
                <a:latin typeface="DM Sans Bold"/>
                <a:ea typeface="DM Sans Bold"/>
                <a:cs typeface="DM Sans Bold"/>
                <a:sym typeface="DM Sans Bold"/>
              </a:rPr>
              <a:t>Proyecto De Carrera: Ingeniería Industrial</a:t>
            </a:r>
          </a:p>
          <a:p>
            <a:pPr algn="ctr">
              <a:lnSpc>
                <a:spcPts val="3526"/>
              </a:lnSpc>
            </a:pPr>
            <a:r>
              <a:rPr lang="en-US" sz="2518" b="true">
                <a:solidFill>
                  <a:srgbClr val="346480"/>
                </a:solidFill>
                <a:latin typeface="DM Sans Bold"/>
                <a:ea typeface="DM Sans Bold"/>
                <a:cs typeface="DM Sans Bold"/>
                <a:sym typeface="DM Sans Bold"/>
              </a:rPr>
              <a:t>Unidad Curricular: Ingeniería Ambiental</a:t>
            </a:r>
          </a:p>
          <a:p>
            <a:pPr algn="ctr">
              <a:lnSpc>
                <a:spcPts val="3526"/>
              </a:lnSpc>
            </a:pPr>
          </a:p>
          <a:p>
            <a:pPr algn="ctr">
              <a:lnSpc>
                <a:spcPts val="3526"/>
              </a:lnSpc>
            </a:pPr>
          </a:p>
          <a:p>
            <a:pPr algn="ctr">
              <a:lnSpc>
                <a:spcPts val="3526"/>
              </a:lnSpc>
              <a:spcBef>
                <a:spcPct val="0"/>
              </a:spcBef>
            </a:pPr>
          </a:p>
        </p:txBody>
      </p:sp>
      <p:sp>
        <p:nvSpPr>
          <p:cNvPr name="TextBox 13" id="13"/>
          <p:cNvSpPr txBox="true"/>
          <p:nvPr/>
        </p:nvSpPr>
        <p:spPr>
          <a:xfrm rot="0">
            <a:off x="6733386" y="6409884"/>
            <a:ext cx="5556261" cy="869949"/>
          </a:xfrm>
          <a:prstGeom prst="rect">
            <a:avLst/>
          </a:prstGeom>
        </p:spPr>
        <p:txBody>
          <a:bodyPr anchor="t" rtlCol="false" tIns="0" lIns="0" bIns="0" rIns="0">
            <a:spAutoFit/>
          </a:bodyPr>
          <a:lstStyle/>
          <a:p>
            <a:pPr algn="ctr">
              <a:lnSpc>
                <a:spcPts val="3500"/>
              </a:lnSpc>
            </a:pPr>
            <a:r>
              <a:rPr lang="en-US" sz="2500" b="true">
                <a:solidFill>
                  <a:srgbClr val="FFFFFF"/>
                </a:solidFill>
                <a:latin typeface="Open Sans Bold"/>
                <a:ea typeface="Open Sans Bold"/>
                <a:cs typeface="Open Sans Bold"/>
                <a:sym typeface="Open Sans Bold"/>
              </a:rPr>
              <a:t>RESULTADOS DE INVESTIGACION Y EXPERIMENTOS</a:t>
            </a:r>
          </a:p>
        </p:txBody>
      </p:sp>
      <p:sp>
        <p:nvSpPr>
          <p:cNvPr name="TextBox 14" id="14"/>
          <p:cNvSpPr txBox="true"/>
          <p:nvPr/>
        </p:nvSpPr>
        <p:spPr>
          <a:xfrm rot="0">
            <a:off x="11855605" y="7584633"/>
            <a:ext cx="6801148" cy="679450"/>
          </a:xfrm>
          <a:prstGeom prst="rect">
            <a:avLst/>
          </a:prstGeom>
        </p:spPr>
        <p:txBody>
          <a:bodyPr anchor="t" rtlCol="false" tIns="0" lIns="0" bIns="0" rIns="0">
            <a:spAutoFit/>
          </a:bodyPr>
          <a:lstStyle/>
          <a:p>
            <a:pPr algn="ctr">
              <a:lnSpc>
                <a:spcPts val="5599"/>
              </a:lnSpc>
            </a:pPr>
            <a:r>
              <a:rPr lang="en-US" sz="3999" b="true">
                <a:solidFill>
                  <a:srgbClr val="034D4F"/>
                </a:solidFill>
                <a:latin typeface="Open Sans Bold"/>
                <a:ea typeface="Open Sans Bold"/>
                <a:cs typeface="Open Sans Bold"/>
                <a:sym typeface="Open Sans Bold"/>
              </a:rPr>
              <a:t>Alumno:</a:t>
            </a:r>
          </a:p>
        </p:txBody>
      </p:sp>
      <p:sp>
        <p:nvSpPr>
          <p:cNvPr name="TextBox 15" id="15"/>
          <p:cNvSpPr txBox="true"/>
          <p:nvPr/>
        </p:nvSpPr>
        <p:spPr>
          <a:xfrm rot="0">
            <a:off x="12833002" y="8379125"/>
            <a:ext cx="4237236" cy="580389"/>
          </a:xfrm>
          <a:prstGeom prst="rect">
            <a:avLst/>
          </a:prstGeom>
        </p:spPr>
        <p:txBody>
          <a:bodyPr anchor="t" rtlCol="false" tIns="0" lIns="0" bIns="0" rIns="0">
            <a:spAutoFit/>
          </a:bodyPr>
          <a:lstStyle/>
          <a:p>
            <a:pPr algn="ctr" marL="734069" indent="-367035" lvl="1">
              <a:lnSpc>
                <a:spcPts val="4760"/>
              </a:lnSpc>
              <a:buFont typeface="Arial"/>
              <a:buChar char="•"/>
            </a:pPr>
            <a:r>
              <a:rPr lang="en-US" b="true" sz="3400">
                <a:solidFill>
                  <a:srgbClr val="2F2E47"/>
                </a:solidFill>
                <a:latin typeface="Open Sans Bold"/>
                <a:ea typeface="Open Sans Bold"/>
                <a:cs typeface="Open Sans Bold"/>
                <a:sym typeface="Open Sans Bold"/>
              </a:rPr>
              <a:t>Carlos Gonzalez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491820"/>
          </a:xfrm>
          <a:custGeom>
            <a:avLst/>
            <a:gdLst/>
            <a:ahLst/>
            <a:cxnLst/>
            <a:rect r="r" b="b" t="t" l="l"/>
            <a:pathLst>
              <a:path h="1491820" w="17775479">
                <a:moveTo>
                  <a:pt x="0" y="0"/>
                </a:moveTo>
                <a:lnTo>
                  <a:pt x="17775478" y="0"/>
                </a:lnTo>
                <a:lnTo>
                  <a:pt x="17775478" y="1491820"/>
                </a:lnTo>
                <a:lnTo>
                  <a:pt x="0" y="1491820"/>
                </a:lnTo>
                <a:lnTo>
                  <a:pt x="0" y="0"/>
                </a:lnTo>
                <a:close/>
              </a:path>
            </a:pathLst>
          </a:custGeom>
          <a:blipFill>
            <a:blip r:embed="rId2"/>
            <a:stretch>
              <a:fillRect l="0" t="-114235" r="0" b="-82157"/>
            </a:stretch>
          </a:blipFill>
        </p:spPr>
      </p:sp>
      <p:sp>
        <p:nvSpPr>
          <p:cNvPr name="Freeform 3" id="3"/>
          <p:cNvSpPr/>
          <p:nvPr/>
        </p:nvSpPr>
        <p:spPr>
          <a:xfrm flipH="false" flipV="false" rot="0">
            <a:off x="1523999" y="4897314"/>
            <a:ext cx="3477075" cy="3751462"/>
          </a:xfrm>
          <a:custGeom>
            <a:avLst/>
            <a:gdLst/>
            <a:ahLst/>
            <a:cxnLst/>
            <a:rect r="r" b="b" t="t" l="l"/>
            <a:pathLst>
              <a:path h="3751462" w="3477075">
                <a:moveTo>
                  <a:pt x="0" y="0"/>
                </a:moveTo>
                <a:lnTo>
                  <a:pt x="3477075" y="0"/>
                </a:lnTo>
                <a:lnTo>
                  <a:pt x="3477075" y="3751462"/>
                </a:lnTo>
                <a:lnTo>
                  <a:pt x="0" y="3751462"/>
                </a:lnTo>
                <a:lnTo>
                  <a:pt x="0" y="0"/>
                </a:lnTo>
                <a:close/>
              </a:path>
            </a:pathLst>
          </a:custGeom>
          <a:blipFill>
            <a:blip r:embed="rId3"/>
            <a:stretch>
              <a:fillRect l="0" t="-16450" r="0" b="-7130"/>
            </a:stretch>
          </a:blipFill>
        </p:spPr>
      </p:sp>
      <p:sp>
        <p:nvSpPr>
          <p:cNvPr name="Freeform 4" id="4"/>
          <p:cNvSpPr/>
          <p:nvPr/>
        </p:nvSpPr>
        <p:spPr>
          <a:xfrm flipH="false" flipV="false" rot="0">
            <a:off x="1648644" y="2016005"/>
            <a:ext cx="3360747" cy="2713034"/>
          </a:xfrm>
          <a:custGeom>
            <a:avLst/>
            <a:gdLst/>
            <a:ahLst/>
            <a:cxnLst/>
            <a:rect r="r" b="b" t="t" l="l"/>
            <a:pathLst>
              <a:path h="2713034" w="3360747">
                <a:moveTo>
                  <a:pt x="0" y="0"/>
                </a:moveTo>
                <a:lnTo>
                  <a:pt x="3360747" y="0"/>
                </a:lnTo>
                <a:lnTo>
                  <a:pt x="3360747" y="2713034"/>
                </a:lnTo>
                <a:lnTo>
                  <a:pt x="0" y="2713034"/>
                </a:lnTo>
                <a:lnTo>
                  <a:pt x="0" y="0"/>
                </a:lnTo>
                <a:close/>
              </a:path>
            </a:pathLst>
          </a:custGeom>
          <a:blipFill>
            <a:blip r:embed="rId4"/>
            <a:stretch>
              <a:fillRect l="0" t="-25376" r="-4538" b="-47284"/>
            </a:stretch>
          </a:blipFill>
        </p:spPr>
      </p:sp>
      <p:sp>
        <p:nvSpPr>
          <p:cNvPr name="Freeform 5" id="5"/>
          <p:cNvSpPr/>
          <p:nvPr/>
        </p:nvSpPr>
        <p:spPr>
          <a:xfrm flipH="false" flipV="false" rot="0">
            <a:off x="7466101" y="2062125"/>
            <a:ext cx="3355798" cy="2643398"/>
          </a:xfrm>
          <a:custGeom>
            <a:avLst/>
            <a:gdLst/>
            <a:ahLst/>
            <a:cxnLst/>
            <a:rect r="r" b="b" t="t" l="l"/>
            <a:pathLst>
              <a:path h="2643398" w="3355798">
                <a:moveTo>
                  <a:pt x="0" y="0"/>
                </a:moveTo>
                <a:lnTo>
                  <a:pt x="3355798" y="0"/>
                </a:lnTo>
                <a:lnTo>
                  <a:pt x="3355798" y="2643399"/>
                </a:lnTo>
                <a:lnTo>
                  <a:pt x="0" y="2643399"/>
                </a:lnTo>
                <a:lnTo>
                  <a:pt x="0" y="0"/>
                </a:lnTo>
                <a:close/>
              </a:path>
            </a:pathLst>
          </a:custGeom>
          <a:blipFill>
            <a:blip r:embed="rId5"/>
            <a:stretch>
              <a:fillRect l="0" t="-39931" r="0" b="-29334"/>
            </a:stretch>
          </a:blipFill>
        </p:spPr>
      </p:sp>
      <p:sp>
        <p:nvSpPr>
          <p:cNvPr name="Freeform 6" id="6"/>
          <p:cNvSpPr/>
          <p:nvPr/>
        </p:nvSpPr>
        <p:spPr>
          <a:xfrm flipH="false" flipV="false" rot="0">
            <a:off x="7479621" y="5010324"/>
            <a:ext cx="3428742" cy="3638452"/>
          </a:xfrm>
          <a:custGeom>
            <a:avLst/>
            <a:gdLst/>
            <a:ahLst/>
            <a:cxnLst/>
            <a:rect r="r" b="b" t="t" l="l"/>
            <a:pathLst>
              <a:path h="3638452" w="3428742">
                <a:moveTo>
                  <a:pt x="0" y="0"/>
                </a:moveTo>
                <a:lnTo>
                  <a:pt x="3428742" y="0"/>
                </a:lnTo>
                <a:lnTo>
                  <a:pt x="3428742" y="3638452"/>
                </a:lnTo>
                <a:lnTo>
                  <a:pt x="0" y="3638452"/>
                </a:lnTo>
                <a:lnTo>
                  <a:pt x="0" y="0"/>
                </a:lnTo>
                <a:close/>
              </a:path>
            </a:pathLst>
          </a:custGeom>
          <a:blipFill>
            <a:blip r:embed="rId6"/>
            <a:stretch>
              <a:fillRect l="0" t="0" r="0" b="-25648"/>
            </a:stretch>
          </a:blipFill>
        </p:spPr>
      </p:sp>
      <p:sp>
        <p:nvSpPr>
          <p:cNvPr name="Freeform 7" id="7"/>
          <p:cNvSpPr/>
          <p:nvPr/>
        </p:nvSpPr>
        <p:spPr>
          <a:xfrm flipH="false" flipV="false" rot="0">
            <a:off x="13279349" y="2062125"/>
            <a:ext cx="3481314" cy="2526582"/>
          </a:xfrm>
          <a:custGeom>
            <a:avLst/>
            <a:gdLst/>
            <a:ahLst/>
            <a:cxnLst/>
            <a:rect r="r" b="b" t="t" l="l"/>
            <a:pathLst>
              <a:path h="2526582" w="3481314">
                <a:moveTo>
                  <a:pt x="0" y="0"/>
                </a:moveTo>
                <a:lnTo>
                  <a:pt x="3481313" y="0"/>
                </a:lnTo>
                <a:lnTo>
                  <a:pt x="3481313" y="2526582"/>
                </a:lnTo>
                <a:lnTo>
                  <a:pt x="0" y="2526582"/>
                </a:lnTo>
                <a:lnTo>
                  <a:pt x="0" y="0"/>
                </a:lnTo>
                <a:close/>
              </a:path>
            </a:pathLst>
          </a:custGeom>
          <a:blipFill>
            <a:blip r:embed="rId7"/>
            <a:stretch>
              <a:fillRect l="0" t="-41757" r="0" b="-41959"/>
            </a:stretch>
          </a:blipFill>
        </p:spPr>
      </p:sp>
      <p:sp>
        <p:nvSpPr>
          <p:cNvPr name="Freeform 8" id="8"/>
          <p:cNvSpPr/>
          <p:nvPr/>
        </p:nvSpPr>
        <p:spPr>
          <a:xfrm flipH="false" flipV="false" rot="0">
            <a:off x="13279349" y="5010324"/>
            <a:ext cx="3481314" cy="3638452"/>
          </a:xfrm>
          <a:custGeom>
            <a:avLst/>
            <a:gdLst/>
            <a:ahLst/>
            <a:cxnLst/>
            <a:rect r="r" b="b" t="t" l="l"/>
            <a:pathLst>
              <a:path h="3638452" w="3481314">
                <a:moveTo>
                  <a:pt x="0" y="0"/>
                </a:moveTo>
                <a:lnTo>
                  <a:pt x="3481313" y="0"/>
                </a:lnTo>
                <a:lnTo>
                  <a:pt x="3481313" y="3638452"/>
                </a:lnTo>
                <a:lnTo>
                  <a:pt x="0" y="3638452"/>
                </a:lnTo>
                <a:lnTo>
                  <a:pt x="0" y="0"/>
                </a:lnTo>
                <a:close/>
              </a:path>
            </a:pathLst>
          </a:custGeom>
          <a:blipFill>
            <a:blip r:embed="rId8"/>
            <a:stretch>
              <a:fillRect l="0" t="-13787" r="0" b="-13787"/>
            </a:stretch>
          </a:blipFill>
        </p:spPr>
      </p:sp>
      <p:sp>
        <p:nvSpPr>
          <p:cNvPr name="TextBox 9" id="9"/>
          <p:cNvSpPr txBox="true"/>
          <p:nvPr/>
        </p:nvSpPr>
        <p:spPr>
          <a:xfrm rot="0">
            <a:off x="1028700" y="198242"/>
            <a:ext cx="16434395" cy="3093440"/>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NO.2: Medición de la calidad del agua potable.</a:t>
            </a:r>
          </a:p>
          <a:p>
            <a:pPr algn="ctr">
              <a:lnSpc>
                <a:spcPts val="5374"/>
              </a:lnSpc>
            </a:pPr>
          </a:p>
          <a:p>
            <a:pPr algn="ctr" marL="0" indent="0" lvl="0">
              <a:lnSpc>
                <a:spcPts val="7441"/>
              </a:lnSpc>
            </a:pPr>
          </a:p>
        </p:txBody>
      </p:sp>
      <p:sp>
        <p:nvSpPr>
          <p:cNvPr name="TextBox 10" id="10"/>
          <p:cNvSpPr txBox="true"/>
          <p:nvPr/>
        </p:nvSpPr>
        <p:spPr>
          <a:xfrm rot="0">
            <a:off x="12451694" y="8982151"/>
            <a:ext cx="5011401" cy="1137880"/>
          </a:xfrm>
          <a:prstGeom prst="rect">
            <a:avLst/>
          </a:prstGeom>
        </p:spPr>
        <p:txBody>
          <a:bodyPr anchor="t" rtlCol="false" tIns="0" lIns="0" bIns="0" rIns="0">
            <a:spAutoFit/>
          </a:bodyPr>
          <a:lstStyle/>
          <a:p>
            <a:pPr algn="ctr">
              <a:lnSpc>
                <a:spcPts val="3022"/>
              </a:lnSpc>
            </a:pPr>
            <a:r>
              <a:rPr lang="en-US" sz="2748">
                <a:solidFill>
                  <a:srgbClr val="000000"/>
                </a:solidFill>
                <a:latin typeface="Open Sans"/>
                <a:ea typeface="Open Sans"/>
                <a:cs typeface="Open Sans"/>
                <a:sym typeface="Open Sans"/>
              </a:rPr>
              <a:t>Muestra de agua con el filtro</a:t>
            </a:r>
          </a:p>
          <a:p>
            <a:pPr algn="ctr">
              <a:lnSpc>
                <a:spcPts val="3022"/>
              </a:lnSpc>
            </a:pPr>
            <a:r>
              <a:rPr lang="en-US" sz="2748">
                <a:solidFill>
                  <a:srgbClr val="000000"/>
                </a:solidFill>
                <a:latin typeface="Open Sans"/>
                <a:ea typeface="Open Sans"/>
                <a:cs typeface="Open Sans"/>
                <a:sym typeface="Open Sans"/>
              </a:rPr>
              <a:t>01/02/2025</a:t>
            </a:r>
          </a:p>
          <a:p>
            <a:pPr algn="ctr">
              <a:lnSpc>
                <a:spcPts val="3022"/>
              </a:lnSpc>
              <a:spcBef>
                <a:spcPct val="0"/>
              </a:spcBef>
            </a:pPr>
          </a:p>
        </p:txBody>
      </p:sp>
      <p:sp>
        <p:nvSpPr>
          <p:cNvPr name="TextBox 11" id="11"/>
          <p:cNvSpPr txBox="true"/>
          <p:nvPr/>
        </p:nvSpPr>
        <p:spPr>
          <a:xfrm rot="0">
            <a:off x="823317" y="8982151"/>
            <a:ext cx="5011401" cy="1137880"/>
          </a:xfrm>
          <a:prstGeom prst="rect">
            <a:avLst/>
          </a:prstGeom>
        </p:spPr>
        <p:txBody>
          <a:bodyPr anchor="t" rtlCol="false" tIns="0" lIns="0" bIns="0" rIns="0">
            <a:spAutoFit/>
          </a:bodyPr>
          <a:lstStyle/>
          <a:p>
            <a:pPr algn="ctr">
              <a:lnSpc>
                <a:spcPts val="3022"/>
              </a:lnSpc>
            </a:pPr>
            <a:r>
              <a:rPr lang="en-US" sz="2748">
                <a:solidFill>
                  <a:srgbClr val="000000"/>
                </a:solidFill>
                <a:latin typeface="Open Sans"/>
                <a:ea typeface="Open Sans"/>
                <a:cs typeface="Open Sans"/>
                <a:sym typeface="Open Sans"/>
              </a:rPr>
              <a:t>Muestra de agua con el filtro</a:t>
            </a:r>
          </a:p>
          <a:p>
            <a:pPr algn="ctr">
              <a:lnSpc>
                <a:spcPts val="3022"/>
              </a:lnSpc>
            </a:pPr>
            <a:r>
              <a:rPr lang="en-US" sz="2748">
                <a:solidFill>
                  <a:srgbClr val="000000"/>
                </a:solidFill>
                <a:latin typeface="Open Sans"/>
                <a:ea typeface="Open Sans"/>
                <a:cs typeface="Open Sans"/>
                <a:sym typeface="Open Sans"/>
              </a:rPr>
              <a:t>22/01/2025</a:t>
            </a:r>
          </a:p>
          <a:p>
            <a:pPr algn="ctr">
              <a:lnSpc>
                <a:spcPts val="3022"/>
              </a:lnSpc>
              <a:spcBef>
                <a:spcPct val="0"/>
              </a:spcBef>
            </a:pPr>
          </a:p>
        </p:txBody>
      </p:sp>
      <p:sp>
        <p:nvSpPr>
          <p:cNvPr name="TextBox 12" id="12"/>
          <p:cNvSpPr txBox="true"/>
          <p:nvPr/>
        </p:nvSpPr>
        <p:spPr>
          <a:xfrm rot="0">
            <a:off x="6637506" y="8982151"/>
            <a:ext cx="5011401" cy="1137880"/>
          </a:xfrm>
          <a:prstGeom prst="rect">
            <a:avLst/>
          </a:prstGeom>
        </p:spPr>
        <p:txBody>
          <a:bodyPr anchor="t" rtlCol="false" tIns="0" lIns="0" bIns="0" rIns="0">
            <a:spAutoFit/>
          </a:bodyPr>
          <a:lstStyle/>
          <a:p>
            <a:pPr algn="ctr">
              <a:lnSpc>
                <a:spcPts val="3022"/>
              </a:lnSpc>
            </a:pPr>
            <a:r>
              <a:rPr lang="en-US" sz="2748">
                <a:solidFill>
                  <a:srgbClr val="000000"/>
                </a:solidFill>
                <a:latin typeface="Open Sans"/>
                <a:ea typeface="Open Sans"/>
                <a:cs typeface="Open Sans"/>
                <a:sym typeface="Open Sans"/>
              </a:rPr>
              <a:t>Muestra de agua con el filtro</a:t>
            </a:r>
          </a:p>
          <a:p>
            <a:pPr algn="ctr">
              <a:lnSpc>
                <a:spcPts val="3022"/>
              </a:lnSpc>
            </a:pPr>
            <a:r>
              <a:rPr lang="en-US" sz="2748">
                <a:solidFill>
                  <a:srgbClr val="000000"/>
                </a:solidFill>
                <a:latin typeface="Open Sans"/>
                <a:ea typeface="Open Sans"/>
                <a:cs typeface="Open Sans"/>
                <a:sym typeface="Open Sans"/>
              </a:rPr>
              <a:t>27/01/2025</a:t>
            </a:r>
          </a:p>
          <a:p>
            <a:pPr algn="ctr">
              <a:lnSpc>
                <a:spcPts val="3022"/>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4182869" y="306233"/>
            <a:ext cx="9922262" cy="1444934"/>
          </a:xfrm>
          <a:custGeom>
            <a:avLst/>
            <a:gdLst/>
            <a:ahLst/>
            <a:cxnLst/>
            <a:rect r="r" b="b" t="t" l="l"/>
            <a:pathLst>
              <a:path h="1444934" w="9922262">
                <a:moveTo>
                  <a:pt x="0" y="0"/>
                </a:moveTo>
                <a:lnTo>
                  <a:pt x="9922262" y="0"/>
                </a:lnTo>
                <a:lnTo>
                  <a:pt x="9922262" y="1444934"/>
                </a:lnTo>
                <a:lnTo>
                  <a:pt x="0" y="1444934"/>
                </a:lnTo>
                <a:lnTo>
                  <a:pt x="0" y="0"/>
                </a:lnTo>
                <a:close/>
              </a:path>
            </a:pathLst>
          </a:custGeom>
          <a:blipFill>
            <a:blip r:embed="rId2"/>
            <a:stretch>
              <a:fillRect l="0" t="-35407" r="0" b="-35407"/>
            </a:stretch>
          </a:blipFill>
        </p:spPr>
      </p:sp>
      <p:sp>
        <p:nvSpPr>
          <p:cNvPr name="TextBox 3" id="3"/>
          <p:cNvSpPr txBox="true"/>
          <p:nvPr/>
        </p:nvSpPr>
        <p:spPr>
          <a:xfrm rot="0">
            <a:off x="3984676" y="360631"/>
            <a:ext cx="10318648" cy="1416457"/>
          </a:xfrm>
          <a:prstGeom prst="rect">
            <a:avLst/>
          </a:prstGeom>
        </p:spPr>
        <p:txBody>
          <a:bodyPr anchor="t" rtlCol="false" tIns="0" lIns="0" bIns="0" rIns="0">
            <a:spAutoFit/>
          </a:bodyPr>
          <a:lstStyle/>
          <a:p>
            <a:pPr algn="ctr" marL="0" indent="0" lvl="0">
              <a:lnSpc>
                <a:spcPts val="9660"/>
              </a:lnSpc>
            </a:pPr>
            <a:r>
              <a:rPr lang="en-US" sz="8782">
                <a:solidFill>
                  <a:srgbClr val="034D4F"/>
                </a:solidFill>
                <a:latin typeface="Cranberry"/>
                <a:ea typeface="Cranberry"/>
                <a:cs typeface="Cranberry"/>
                <a:sym typeface="Cranberry"/>
              </a:rPr>
              <a:t>Observaciones</a:t>
            </a:r>
          </a:p>
        </p:txBody>
      </p:sp>
      <p:sp>
        <p:nvSpPr>
          <p:cNvPr name="TextBox 4" id="4"/>
          <p:cNvSpPr txBox="true"/>
          <p:nvPr/>
        </p:nvSpPr>
        <p:spPr>
          <a:xfrm rot="0">
            <a:off x="447583" y="1915771"/>
            <a:ext cx="17392833" cy="2980690"/>
          </a:xfrm>
          <a:prstGeom prst="rect">
            <a:avLst/>
          </a:prstGeom>
        </p:spPr>
        <p:txBody>
          <a:bodyPr anchor="t" rtlCol="false" tIns="0" lIns="0" bIns="0" rIns="0">
            <a:spAutoFit/>
          </a:bodyPr>
          <a:lstStyle/>
          <a:p>
            <a:pPr algn="just">
              <a:lnSpc>
                <a:spcPts val="4759"/>
              </a:lnSpc>
            </a:pPr>
            <a:r>
              <a:rPr lang="en-US" sz="3399">
                <a:solidFill>
                  <a:srgbClr val="000000"/>
                </a:solidFill>
                <a:latin typeface="DM Sans"/>
                <a:ea typeface="DM Sans"/>
                <a:cs typeface="DM Sans"/>
                <a:sym typeface="DM Sans"/>
              </a:rPr>
              <a:t>Debido a que el lugar de la vivienda es un edificio que utiliza bombas de agua para distribuir el liquido, no se puede tomar como referencia para saber cual es la calidad del agua que llega desde la calle pero se pudo concluir de que a pesar del filtrado de la bomba, a la vivienda sigue llegado agua con pequeñas particulas que pueden afectar la salud humana.</a:t>
            </a:r>
          </a:p>
        </p:txBody>
      </p:sp>
      <p:sp>
        <p:nvSpPr>
          <p:cNvPr name="Freeform 5" id="5"/>
          <p:cNvSpPr/>
          <p:nvPr/>
        </p:nvSpPr>
        <p:spPr>
          <a:xfrm flipH="false" flipV="false" rot="0">
            <a:off x="3582641" y="4896461"/>
            <a:ext cx="9922262" cy="1444934"/>
          </a:xfrm>
          <a:custGeom>
            <a:avLst/>
            <a:gdLst/>
            <a:ahLst/>
            <a:cxnLst/>
            <a:rect r="r" b="b" t="t" l="l"/>
            <a:pathLst>
              <a:path h="1444934" w="9922262">
                <a:moveTo>
                  <a:pt x="0" y="0"/>
                </a:moveTo>
                <a:lnTo>
                  <a:pt x="9922262" y="0"/>
                </a:lnTo>
                <a:lnTo>
                  <a:pt x="9922262" y="1444934"/>
                </a:lnTo>
                <a:lnTo>
                  <a:pt x="0" y="1444934"/>
                </a:lnTo>
                <a:lnTo>
                  <a:pt x="0" y="0"/>
                </a:lnTo>
                <a:close/>
              </a:path>
            </a:pathLst>
          </a:custGeom>
          <a:blipFill>
            <a:blip r:embed="rId2"/>
            <a:stretch>
              <a:fillRect l="0" t="-35407" r="0" b="-35407"/>
            </a:stretch>
          </a:blipFill>
        </p:spPr>
      </p:sp>
      <p:sp>
        <p:nvSpPr>
          <p:cNvPr name="TextBox 6" id="6"/>
          <p:cNvSpPr txBox="true"/>
          <p:nvPr/>
        </p:nvSpPr>
        <p:spPr>
          <a:xfrm rot="0">
            <a:off x="3384448" y="4950859"/>
            <a:ext cx="10318648" cy="1416457"/>
          </a:xfrm>
          <a:prstGeom prst="rect">
            <a:avLst/>
          </a:prstGeom>
        </p:spPr>
        <p:txBody>
          <a:bodyPr anchor="t" rtlCol="false" tIns="0" lIns="0" bIns="0" rIns="0">
            <a:spAutoFit/>
          </a:bodyPr>
          <a:lstStyle/>
          <a:p>
            <a:pPr algn="ctr" marL="0" indent="0" lvl="0">
              <a:lnSpc>
                <a:spcPts val="9660"/>
              </a:lnSpc>
            </a:pPr>
            <a:r>
              <a:rPr lang="en-US" sz="8782">
                <a:solidFill>
                  <a:srgbClr val="034D4F"/>
                </a:solidFill>
                <a:latin typeface="Cranberry"/>
                <a:ea typeface="Cranberry"/>
                <a:cs typeface="Cranberry"/>
                <a:sym typeface="Cranberry"/>
              </a:rPr>
              <a:t>Conclusion</a:t>
            </a:r>
          </a:p>
        </p:txBody>
      </p:sp>
      <p:sp>
        <p:nvSpPr>
          <p:cNvPr name="TextBox 7" id="7"/>
          <p:cNvSpPr txBox="true"/>
          <p:nvPr/>
        </p:nvSpPr>
        <p:spPr>
          <a:xfrm rot="0">
            <a:off x="447583" y="6529241"/>
            <a:ext cx="17840417" cy="3580765"/>
          </a:xfrm>
          <a:prstGeom prst="rect">
            <a:avLst/>
          </a:prstGeom>
        </p:spPr>
        <p:txBody>
          <a:bodyPr anchor="t" rtlCol="false" tIns="0" lIns="0" bIns="0" rIns="0">
            <a:spAutoFit/>
          </a:bodyPr>
          <a:lstStyle/>
          <a:p>
            <a:pPr algn="just">
              <a:lnSpc>
                <a:spcPts val="4759"/>
              </a:lnSpc>
            </a:pPr>
            <a:r>
              <a:rPr lang="en-US" sz="3399">
                <a:solidFill>
                  <a:srgbClr val="000000"/>
                </a:solidFill>
                <a:latin typeface="DM Sans"/>
                <a:ea typeface="DM Sans"/>
                <a:cs typeface="DM Sans"/>
                <a:sym typeface="DM Sans"/>
              </a:rPr>
              <a:t>Con estos experimentos se aprendio el como a pesar de que el agua se pueda ver limpia a simple vista, esta puede llevar particulas perjudicales para la salud, y que por lo tanto el agua distribuida para la poblacion no optima para el consumo humano. Tambien aprendimos sobre la importancia del filtrado para las aguas residuales, y como un proceso optimo puede ayudar a que no se le libren particulas dañinas al medio ambiente.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4182869" y="306233"/>
            <a:ext cx="9922262" cy="1444934"/>
          </a:xfrm>
          <a:custGeom>
            <a:avLst/>
            <a:gdLst/>
            <a:ahLst/>
            <a:cxnLst/>
            <a:rect r="r" b="b" t="t" l="l"/>
            <a:pathLst>
              <a:path h="1444934" w="9922262">
                <a:moveTo>
                  <a:pt x="0" y="0"/>
                </a:moveTo>
                <a:lnTo>
                  <a:pt x="9922262" y="0"/>
                </a:lnTo>
                <a:lnTo>
                  <a:pt x="9922262" y="1444934"/>
                </a:lnTo>
                <a:lnTo>
                  <a:pt x="0" y="1444934"/>
                </a:lnTo>
                <a:lnTo>
                  <a:pt x="0" y="0"/>
                </a:lnTo>
                <a:close/>
              </a:path>
            </a:pathLst>
          </a:custGeom>
          <a:blipFill>
            <a:blip r:embed="rId2"/>
            <a:stretch>
              <a:fillRect l="0" t="-35407" r="0" b="-35407"/>
            </a:stretch>
          </a:blipFill>
        </p:spPr>
      </p:sp>
      <p:sp>
        <p:nvSpPr>
          <p:cNvPr name="Freeform 3" id="3"/>
          <p:cNvSpPr/>
          <p:nvPr/>
        </p:nvSpPr>
        <p:spPr>
          <a:xfrm flipH="false" flipV="false" rot="0">
            <a:off x="11543042" y="1904773"/>
            <a:ext cx="5520565" cy="7761778"/>
          </a:xfrm>
          <a:custGeom>
            <a:avLst/>
            <a:gdLst/>
            <a:ahLst/>
            <a:cxnLst/>
            <a:rect r="r" b="b" t="t" l="l"/>
            <a:pathLst>
              <a:path h="7761778" w="5520565">
                <a:moveTo>
                  <a:pt x="0" y="0"/>
                </a:moveTo>
                <a:lnTo>
                  <a:pt x="5520565" y="0"/>
                </a:lnTo>
                <a:lnTo>
                  <a:pt x="5520565" y="7761778"/>
                </a:lnTo>
                <a:lnTo>
                  <a:pt x="0" y="7761778"/>
                </a:lnTo>
                <a:lnTo>
                  <a:pt x="0" y="0"/>
                </a:lnTo>
                <a:close/>
              </a:path>
            </a:pathLst>
          </a:custGeom>
          <a:blipFill>
            <a:blip r:embed="rId3"/>
            <a:stretch>
              <a:fillRect l="0" t="0" r="0" b="0"/>
            </a:stretch>
          </a:blipFill>
        </p:spPr>
      </p:sp>
      <p:sp>
        <p:nvSpPr>
          <p:cNvPr name="TextBox 4" id="4"/>
          <p:cNvSpPr txBox="true"/>
          <p:nvPr/>
        </p:nvSpPr>
        <p:spPr>
          <a:xfrm rot="0">
            <a:off x="3984676" y="360631"/>
            <a:ext cx="10318648" cy="2635657"/>
          </a:xfrm>
          <a:prstGeom prst="rect">
            <a:avLst/>
          </a:prstGeom>
        </p:spPr>
        <p:txBody>
          <a:bodyPr anchor="t" rtlCol="false" tIns="0" lIns="0" bIns="0" rIns="0">
            <a:spAutoFit/>
          </a:bodyPr>
          <a:lstStyle/>
          <a:p>
            <a:pPr algn="ctr">
              <a:lnSpc>
                <a:spcPts val="9660"/>
              </a:lnSpc>
            </a:pPr>
            <a:r>
              <a:rPr lang="en-US" sz="8782">
                <a:solidFill>
                  <a:srgbClr val="034D4F"/>
                </a:solidFill>
                <a:latin typeface="Cranberry"/>
                <a:ea typeface="Cranberry"/>
                <a:cs typeface="Cranberry"/>
                <a:sym typeface="Cranberry"/>
              </a:rPr>
              <a:t>UBICACIÓN </a:t>
            </a:r>
          </a:p>
          <a:p>
            <a:pPr algn="ctr" marL="0" indent="0" lvl="0">
              <a:lnSpc>
                <a:spcPts val="9660"/>
              </a:lnSpc>
            </a:pPr>
          </a:p>
        </p:txBody>
      </p:sp>
      <p:sp>
        <p:nvSpPr>
          <p:cNvPr name="TextBox 5" id="5"/>
          <p:cNvSpPr txBox="true"/>
          <p:nvPr/>
        </p:nvSpPr>
        <p:spPr>
          <a:xfrm rot="0">
            <a:off x="1253617" y="2097440"/>
            <a:ext cx="9632977" cy="3580765"/>
          </a:xfrm>
          <a:prstGeom prst="rect">
            <a:avLst/>
          </a:prstGeom>
        </p:spPr>
        <p:txBody>
          <a:bodyPr anchor="t" rtlCol="false" tIns="0" lIns="0" bIns="0" rIns="0">
            <a:spAutoFit/>
          </a:bodyPr>
          <a:lstStyle/>
          <a:p>
            <a:pPr algn="just">
              <a:lnSpc>
                <a:spcPts val="4759"/>
              </a:lnSpc>
            </a:pPr>
            <a:r>
              <a:rPr lang="en-US" sz="3399">
                <a:solidFill>
                  <a:srgbClr val="000000"/>
                </a:solidFill>
                <a:latin typeface="DM Sans"/>
                <a:ea typeface="DM Sans"/>
                <a:cs typeface="DM Sans"/>
                <a:sym typeface="DM Sans"/>
              </a:rPr>
              <a:t>La ubicación en la que se realizaron los experimentos 1 y 2 fue el Estado Bolívar, municipio Caroní, parroquia Universidad. La dirección específica del lugar seria Villa Granada, Avenida Jamaica, Edificio Suramerica Suite.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072964"/>
          </a:xfrm>
          <a:custGeom>
            <a:avLst/>
            <a:gdLst/>
            <a:ahLst/>
            <a:cxnLst/>
            <a:rect r="r" b="b" t="t" l="l"/>
            <a:pathLst>
              <a:path h="1072964" w="17775479">
                <a:moveTo>
                  <a:pt x="0" y="0"/>
                </a:moveTo>
                <a:lnTo>
                  <a:pt x="17775478" y="0"/>
                </a:lnTo>
                <a:lnTo>
                  <a:pt x="17775478" y="1072963"/>
                </a:lnTo>
                <a:lnTo>
                  <a:pt x="0" y="1072963"/>
                </a:lnTo>
                <a:lnTo>
                  <a:pt x="0" y="0"/>
                </a:lnTo>
                <a:close/>
              </a:path>
            </a:pathLst>
          </a:custGeom>
          <a:blipFill>
            <a:blip r:embed="rId2"/>
            <a:stretch>
              <a:fillRect l="0" t="-158830" r="0" b="-153266"/>
            </a:stretch>
          </a:blipFill>
        </p:spPr>
      </p:sp>
      <p:sp>
        <p:nvSpPr>
          <p:cNvPr name="Freeform 3" id="3"/>
          <p:cNvSpPr/>
          <p:nvPr/>
        </p:nvSpPr>
        <p:spPr>
          <a:xfrm flipH="false" flipV="false" rot="0">
            <a:off x="7926046" y="1676373"/>
            <a:ext cx="1976246" cy="2634994"/>
          </a:xfrm>
          <a:custGeom>
            <a:avLst/>
            <a:gdLst/>
            <a:ahLst/>
            <a:cxnLst/>
            <a:rect r="r" b="b" t="t" l="l"/>
            <a:pathLst>
              <a:path h="2634994" w="1976246">
                <a:moveTo>
                  <a:pt x="0" y="0"/>
                </a:moveTo>
                <a:lnTo>
                  <a:pt x="1976246" y="0"/>
                </a:lnTo>
                <a:lnTo>
                  <a:pt x="1976246" y="2634994"/>
                </a:lnTo>
                <a:lnTo>
                  <a:pt x="0" y="2634994"/>
                </a:lnTo>
                <a:lnTo>
                  <a:pt x="0" y="0"/>
                </a:lnTo>
                <a:close/>
              </a:path>
            </a:pathLst>
          </a:custGeom>
          <a:blipFill>
            <a:blip r:embed="rId3"/>
            <a:stretch>
              <a:fillRect l="0" t="0" r="0" b="0"/>
            </a:stretch>
          </a:blipFill>
        </p:spPr>
      </p:sp>
      <p:sp>
        <p:nvSpPr>
          <p:cNvPr name="Freeform 4" id="4"/>
          <p:cNvSpPr/>
          <p:nvPr/>
        </p:nvSpPr>
        <p:spPr>
          <a:xfrm flipH="false" flipV="false" rot="0">
            <a:off x="10479397" y="1676373"/>
            <a:ext cx="2915307" cy="2634994"/>
          </a:xfrm>
          <a:custGeom>
            <a:avLst/>
            <a:gdLst/>
            <a:ahLst/>
            <a:cxnLst/>
            <a:rect r="r" b="b" t="t" l="l"/>
            <a:pathLst>
              <a:path h="2634994" w="2915307">
                <a:moveTo>
                  <a:pt x="0" y="0"/>
                </a:moveTo>
                <a:lnTo>
                  <a:pt x="2915307" y="0"/>
                </a:lnTo>
                <a:lnTo>
                  <a:pt x="2915307" y="2634994"/>
                </a:lnTo>
                <a:lnTo>
                  <a:pt x="0" y="2634994"/>
                </a:lnTo>
                <a:lnTo>
                  <a:pt x="0" y="0"/>
                </a:lnTo>
                <a:close/>
              </a:path>
            </a:pathLst>
          </a:custGeom>
          <a:blipFill>
            <a:blip r:embed="rId4"/>
            <a:stretch>
              <a:fillRect l="0" t="-24861" r="-8273" b="-34861"/>
            </a:stretch>
          </a:blipFill>
        </p:spPr>
      </p:sp>
      <p:sp>
        <p:nvSpPr>
          <p:cNvPr name="Freeform 5" id="5"/>
          <p:cNvSpPr/>
          <p:nvPr/>
        </p:nvSpPr>
        <p:spPr>
          <a:xfrm flipH="false" flipV="false" rot="0">
            <a:off x="7926046" y="4673317"/>
            <a:ext cx="2048525" cy="2511698"/>
          </a:xfrm>
          <a:custGeom>
            <a:avLst/>
            <a:gdLst/>
            <a:ahLst/>
            <a:cxnLst/>
            <a:rect r="r" b="b" t="t" l="l"/>
            <a:pathLst>
              <a:path h="2511698" w="2048525">
                <a:moveTo>
                  <a:pt x="0" y="0"/>
                </a:moveTo>
                <a:lnTo>
                  <a:pt x="2048526" y="0"/>
                </a:lnTo>
                <a:lnTo>
                  <a:pt x="2048526" y="2511699"/>
                </a:lnTo>
                <a:lnTo>
                  <a:pt x="0" y="2511699"/>
                </a:lnTo>
                <a:lnTo>
                  <a:pt x="0" y="0"/>
                </a:lnTo>
                <a:close/>
              </a:path>
            </a:pathLst>
          </a:custGeom>
          <a:blipFill>
            <a:blip r:embed="rId5"/>
            <a:stretch>
              <a:fillRect l="-5866" t="-2075" r="0" b="-13050"/>
            </a:stretch>
          </a:blipFill>
        </p:spPr>
      </p:sp>
      <p:sp>
        <p:nvSpPr>
          <p:cNvPr name="Freeform 6" id="6"/>
          <p:cNvSpPr/>
          <p:nvPr/>
        </p:nvSpPr>
        <p:spPr>
          <a:xfrm flipH="false" flipV="false" rot="0">
            <a:off x="10479397" y="4673317"/>
            <a:ext cx="2915307" cy="2511698"/>
          </a:xfrm>
          <a:custGeom>
            <a:avLst/>
            <a:gdLst/>
            <a:ahLst/>
            <a:cxnLst/>
            <a:rect r="r" b="b" t="t" l="l"/>
            <a:pathLst>
              <a:path h="2511698" w="2915307">
                <a:moveTo>
                  <a:pt x="0" y="0"/>
                </a:moveTo>
                <a:lnTo>
                  <a:pt x="2915307" y="0"/>
                </a:lnTo>
                <a:lnTo>
                  <a:pt x="2915307" y="2511699"/>
                </a:lnTo>
                <a:lnTo>
                  <a:pt x="0" y="2511699"/>
                </a:lnTo>
                <a:lnTo>
                  <a:pt x="0" y="0"/>
                </a:lnTo>
                <a:close/>
              </a:path>
            </a:pathLst>
          </a:custGeom>
          <a:blipFill>
            <a:blip r:embed="rId6"/>
            <a:stretch>
              <a:fillRect l="-14384" t="0" r="-5842" b="-4660"/>
            </a:stretch>
          </a:blipFill>
        </p:spPr>
      </p:sp>
      <p:sp>
        <p:nvSpPr>
          <p:cNvPr name="TextBox 7" id="7"/>
          <p:cNvSpPr txBox="true"/>
          <p:nvPr/>
        </p:nvSpPr>
        <p:spPr>
          <a:xfrm rot="0">
            <a:off x="681902" y="390379"/>
            <a:ext cx="16434395" cy="1739778"/>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NO.1: TRATAMIENTO DE AGUAS RESIDUALES</a:t>
            </a:r>
          </a:p>
          <a:p>
            <a:pPr algn="ctr" marL="0" indent="0" lvl="0">
              <a:lnSpc>
                <a:spcPts val="7441"/>
              </a:lnSpc>
            </a:pPr>
          </a:p>
        </p:txBody>
      </p:sp>
      <p:sp>
        <p:nvSpPr>
          <p:cNvPr name="TextBox 8" id="8"/>
          <p:cNvSpPr txBox="true"/>
          <p:nvPr/>
        </p:nvSpPr>
        <p:spPr>
          <a:xfrm rot="0">
            <a:off x="681902" y="1450706"/>
            <a:ext cx="7117972" cy="679451"/>
          </a:xfrm>
          <a:prstGeom prst="rect">
            <a:avLst/>
          </a:prstGeom>
        </p:spPr>
        <p:txBody>
          <a:bodyPr anchor="t" rtlCol="false" tIns="0" lIns="0" bIns="0" rIns="0">
            <a:spAutoFit/>
          </a:bodyPr>
          <a:lstStyle/>
          <a:p>
            <a:pPr algn="l">
              <a:lnSpc>
                <a:spcPts val="5599"/>
              </a:lnSpc>
              <a:spcBef>
                <a:spcPct val="0"/>
              </a:spcBef>
            </a:pPr>
            <a:r>
              <a:rPr lang="en-US" b="true" sz="3999">
                <a:solidFill>
                  <a:srgbClr val="442A22"/>
                </a:solidFill>
                <a:latin typeface="Open Sans Bold"/>
                <a:ea typeface="Open Sans Bold"/>
                <a:cs typeface="Open Sans Bold"/>
                <a:sym typeface="Open Sans Bold"/>
              </a:rPr>
              <a:t>Materiales Empleados</a:t>
            </a:r>
          </a:p>
        </p:txBody>
      </p:sp>
      <p:sp>
        <p:nvSpPr>
          <p:cNvPr name="TextBox 9" id="9"/>
          <p:cNvSpPr txBox="true"/>
          <p:nvPr/>
        </p:nvSpPr>
        <p:spPr>
          <a:xfrm rot="0">
            <a:off x="681902" y="2677160"/>
            <a:ext cx="7117972" cy="5951855"/>
          </a:xfrm>
          <a:prstGeom prst="rect">
            <a:avLst/>
          </a:prstGeom>
        </p:spPr>
        <p:txBody>
          <a:bodyPr anchor="t" rtlCol="false" tIns="0" lIns="0" bIns="0" rIns="0">
            <a:spAutoFit/>
          </a:bodyPr>
          <a:lstStyle/>
          <a:p>
            <a:pPr algn="just" marL="669289" indent="-334645" lvl="1">
              <a:lnSpc>
                <a:spcPts val="4339"/>
              </a:lnSpc>
              <a:buFont typeface="Arial"/>
              <a:buChar char="•"/>
            </a:pPr>
            <a:r>
              <a:rPr lang="en-US" sz="3099">
                <a:solidFill>
                  <a:srgbClr val="000000"/>
                </a:solidFill>
                <a:latin typeface="DM Sans"/>
                <a:ea typeface="DM Sans"/>
                <a:cs typeface="DM Sans"/>
                <a:sym typeface="DM Sans"/>
              </a:rPr>
              <a:t>Agua residual simulada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3 coladores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Filtro de tela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Un filtro de papel</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Un peso o balanza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2 </a:t>
            </a:r>
            <a:r>
              <a:rPr lang="en-US" sz="3099">
                <a:solidFill>
                  <a:srgbClr val="000000"/>
                </a:solidFill>
                <a:latin typeface="DM Sans"/>
                <a:ea typeface="DM Sans"/>
                <a:cs typeface="DM Sans"/>
                <a:sym typeface="DM Sans"/>
              </a:rPr>
              <a:t>recipientes limpios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Dos 2 litros de agua del chorro.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Una botella de agua comercial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1/2 taza de tierra</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1/4 taza de arena</a:t>
            </a:r>
          </a:p>
          <a:p>
            <a:pPr algn="just">
              <a:lnSpc>
                <a:spcPts val="4200"/>
              </a:lnSpc>
            </a:pPr>
          </a:p>
        </p:txBody>
      </p:sp>
      <p:sp>
        <p:nvSpPr>
          <p:cNvPr name="Freeform 10" id="10"/>
          <p:cNvSpPr/>
          <p:nvPr/>
        </p:nvSpPr>
        <p:spPr>
          <a:xfrm flipH="false" flipV="false" rot="0">
            <a:off x="13975729" y="1676373"/>
            <a:ext cx="2487269" cy="2634994"/>
          </a:xfrm>
          <a:custGeom>
            <a:avLst/>
            <a:gdLst/>
            <a:ahLst/>
            <a:cxnLst/>
            <a:rect r="r" b="b" t="t" l="l"/>
            <a:pathLst>
              <a:path h="2634994" w="2487269">
                <a:moveTo>
                  <a:pt x="0" y="0"/>
                </a:moveTo>
                <a:lnTo>
                  <a:pt x="2487269" y="0"/>
                </a:lnTo>
                <a:lnTo>
                  <a:pt x="2487269" y="2634994"/>
                </a:lnTo>
                <a:lnTo>
                  <a:pt x="0" y="2634994"/>
                </a:lnTo>
                <a:lnTo>
                  <a:pt x="0" y="0"/>
                </a:lnTo>
                <a:close/>
              </a:path>
            </a:pathLst>
          </a:custGeom>
          <a:blipFill>
            <a:blip r:embed="rId7"/>
            <a:stretch>
              <a:fillRect l="-4121" t="-20202" r="0" b="-10842"/>
            </a:stretch>
          </a:blipFill>
        </p:spPr>
      </p:sp>
      <p:sp>
        <p:nvSpPr>
          <p:cNvPr name="Freeform 11" id="11"/>
          <p:cNvSpPr/>
          <p:nvPr/>
        </p:nvSpPr>
        <p:spPr>
          <a:xfrm flipH="false" flipV="false" rot="0">
            <a:off x="13975729" y="4673317"/>
            <a:ext cx="2347831" cy="2511698"/>
          </a:xfrm>
          <a:custGeom>
            <a:avLst/>
            <a:gdLst/>
            <a:ahLst/>
            <a:cxnLst/>
            <a:rect r="r" b="b" t="t" l="l"/>
            <a:pathLst>
              <a:path h="2511698" w="2347831">
                <a:moveTo>
                  <a:pt x="0" y="0"/>
                </a:moveTo>
                <a:lnTo>
                  <a:pt x="2347831" y="0"/>
                </a:lnTo>
                <a:lnTo>
                  <a:pt x="2347831" y="2511699"/>
                </a:lnTo>
                <a:lnTo>
                  <a:pt x="0" y="2511699"/>
                </a:lnTo>
                <a:lnTo>
                  <a:pt x="0" y="0"/>
                </a:lnTo>
                <a:close/>
              </a:path>
            </a:pathLst>
          </a:custGeom>
          <a:blipFill>
            <a:blip r:embed="rId8"/>
            <a:stretch>
              <a:fillRect l="-2139" t="0" r="-2139" b="-29968"/>
            </a:stretch>
          </a:blipFill>
        </p:spPr>
      </p:sp>
      <p:sp>
        <p:nvSpPr>
          <p:cNvPr name="Freeform 12" id="12"/>
          <p:cNvSpPr/>
          <p:nvPr/>
        </p:nvSpPr>
        <p:spPr>
          <a:xfrm flipH="false" flipV="false" rot="0">
            <a:off x="7878438" y="7546966"/>
            <a:ext cx="2143742" cy="2383339"/>
          </a:xfrm>
          <a:custGeom>
            <a:avLst/>
            <a:gdLst/>
            <a:ahLst/>
            <a:cxnLst/>
            <a:rect r="r" b="b" t="t" l="l"/>
            <a:pathLst>
              <a:path h="2383339" w="2143742">
                <a:moveTo>
                  <a:pt x="0" y="0"/>
                </a:moveTo>
                <a:lnTo>
                  <a:pt x="2143742" y="0"/>
                </a:lnTo>
                <a:lnTo>
                  <a:pt x="2143742" y="2383339"/>
                </a:lnTo>
                <a:lnTo>
                  <a:pt x="0" y="2383339"/>
                </a:lnTo>
                <a:lnTo>
                  <a:pt x="0" y="0"/>
                </a:lnTo>
                <a:close/>
              </a:path>
            </a:pathLst>
          </a:custGeom>
          <a:blipFill>
            <a:blip r:embed="rId9"/>
            <a:stretch>
              <a:fillRect l="-25504" t="-14214" r="-2314" b="-39078"/>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072964"/>
          </a:xfrm>
          <a:custGeom>
            <a:avLst/>
            <a:gdLst/>
            <a:ahLst/>
            <a:cxnLst/>
            <a:rect r="r" b="b" t="t" l="l"/>
            <a:pathLst>
              <a:path h="1072964" w="17775479">
                <a:moveTo>
                  <a:pt x="0" y="0"/>
                </a:moveTo>
                <a:lnTo>
                  <a:pt x="17775478" y="0"/>
                </a:lnTo>
                <a:lnTo>
                  <a:pt x="17775478" y="1072963"/>
                </a:lnTo>
                <a:lnTo>
                  <a:pt x="0" y="1072963"/>
                </a:lnTo>
                <a:lnTo>
                  <a:pt x="0" y="0"/>
                </a:lnTo>
                <a:close/>
              </a:path>
            </a:pathLst>
          </a:custGeom>
          <a:blipFill>
            <a:blip r:embed="rId2"/>
            <a:stretch>
              <a:fillRect l="0" t="-158830" r="0" b="-153266"/>
            </a:stretch>
          </a:blipFill>
        </p:spPr>
      </p:sp>
      <p:sp>
        <p:nvSpPr>
          <p:cNvPr name="Freeform 3" id="3"/>
          <p:cNvSpPr/>
          <p:nvPr/>
        </p:nvSpPr>
        <p:spPr>
          <a:xfrm flipH="false" flipV="false" rot="0">
            <a:off x="2777465" y="2569971"/>
            <a:ext cx="2396045" cy="3308547"/>
          </a:xfrm>
          <a:custGeom>
            <a:avLst/>
            <a:gdLst/>
            <a:ahLst/>
            <a:cxnLst/>
            <a:rect r="r" b="b" t="t" l="l"/>
            <a:pathLst>
              <a:path h="3308547" w="2396045">
                <a:moveTo>
                  <a:pt x="0" y="0"/>
                </a:moveTo>
                <a:lnTo>
                  <a:pt x="2396045" y="0"/>
                </a:lnTo>
                <a:lnTo>
                  <a:pt x="2396045" y="3308547"/>
                </a:lnTo>
                <a:lnTo>
                  <a:pt x="0" y="3308547"/>
                </a:lnTo>
                <a:lnTo>
                  <a:pt x="0" y="0"/>
                </a:lnTo>
                <a:close/>
              </a:path>
            </a:pathLst>
          </a:custGeom>
          <a:blipFill>
            <a:blip r:embed="rId3"/>
            <a:stretch>
              <a:fillRect l="-8687" t="-2474" r="0" b="-2474"/>
            </a:stretch>
          </a:blipFill>
        </p:spPr>
      </p:sp>
      <p:grpSp>
        <p:nvGrpSpPr>
          <p:cNvPr name="Group 4" id="4"/>
          <p:cNvGrpSpPr/>
          <p:nvPr/>
        </p:nvGrpSpPr>
        <p:grpSpPr>
          <a:xfrm rot="0">
            <a:off x="7365328" y="3586803"/>
            <a:ext cx="1274882" cy="1274882"/>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sp>
        <p:sp>
          <p:nvSpPr>
            <p:cNvPr name="TextBox 6" id="6"/>
            <p:cNvSpPr txBox="true"/>
            <p:nvPr/>
          </p:nvSpPr>
          <p:spPr>
            <a:xfrm>
              <a:off x="0" y="146050"/>
              <a:ext cx="711200" cy="463550"/>
            </a:xfrm>
            <a:prstGeom prst="rect">
              <a:avLst/>
            </a:prstGeom>
          </p:spPr>
          <p:txBody>
            <a:bodyPr anchor="ctr" rtlCol="false" tIns="50800" lIns="50800" bIns="50800" rIns="50800"/>
            <a:lstStyle/>
            <a:p>
              <a:pPr algn="ctr">
                <a:lnSpc>
                  <a:spcPts val="3500"/>
                </a:lnSpc>
              </a:pPr>
            </a:p>
          </p:txBody>
        </p:sp>
      </p:grpSp>
      <p:sp>
        <p:nvSpPr>
          <p:cNvPr name="Freeform 7" id="7"/>
          <p:cNvSpPr/>
          <p:nvPr/>
        </p:nvSpPr>
        <p:spPr>
          <a:xfrm flipH="false" flipV="false" rot="0">
            <a:off x="9470059" y="1760116"/>
            <a:ext cx="2695146" cy="3308547"/>
          </a:xfrm>
          <a:custGeom>
            <a:avLst/>
            <a:gdLst/>
            <a:ahLst/>
            <a:cxnLst/>
            <a:rect r="r" b="b" t="t" l="l"/>
            <a:pathLst>
              <a:path h="3308547" w="2695146">
                <a:moveTo>
                  <a:pt x="0" y="0"/>
                </a:moveTo>
                <a:lnTo>
                  <a:pt x="2695146" y="0"/>
                </a:lnTo>
                <a:lnTo>
                  <a:pt x="2695146" y="3308547"/>
                </a:lnTo>
                <a:lnTo>
                  <a:pt x="0" y="3308547"/>
                </a:lnTo>
                <a:lnTo>
                  <a:pt x="0" y="0"/>
                </a:lnTo>
                <a:close/>
              </a:path>
            </a:pathLst>
          </a:custGeom>
          <a:blipFill>
            <a:blip r:embed="rId4"/>
            <a:stretch>
              <a:fillRect l="0" t="0" r="0" b="-8613"/>
            </a:stretch>
          </a:blipFill>
        </p:spPr>
      </p:sp>
      <p:sp>
        <p:nvSpPr>
          <p:cNvPr name="Freeform 8" id="8"/>
          <p:cNvSpPr/>
          <p:nvPr/>
        </p:nvSpPr>
        <p:spPr>
          <a:xfrm flipH="false" flipV="false" rot="0">
            <a:off x="12165205" y="1711602"/>
            <a:ext cx="2554182" cy="3357062"/>
          </a:xfrm>
          <a:custGeom>
            <a:avLst/>
            <a:gdLst/>
            <a:ahLst/>
            <a:cxnLst/>
            <a:rect r="r" b="b" t="t" l="l"/>
            <a:pathLst>
              <a:path h="3357062" w="2554182">
                <a:moveTo>
                  <a:pt x="0" y="0"/>
                </a:moveTo>
                <a:lnTo>
                  <a:pt x="2554182" y="0"/>
                </a:lnTo>
                <a:lnTo>
                  <a:pt x="2554182" y="3357061"/>
                </a:lnTo>
                <a:lnTo>
                  <a:pt x="0" y="3357061"/>
                </a:lnTo>
                <a:lnTo>
                  <a:pt x="0" y="0"/>
                </a:lnTo>
                <a:close/>
              </a:path>
            </a:pathLst>
          </a:custGeom>
          <a:blipFill>
            <a:blip r:embed="rId5"/>
            <a:stretch>
              <a:fillRect l="0" t="0" r="0" b="-1445"/>
            </a:stretch>
          </a:blipFill>
        </p:spPr>
      </p:sp>
      <p:sp>
        <p:nvSpPr>
          <p:cNvPr name="Freeform 9" id="9"/>
          <p:cNvSpPr/>
          <p:nvPr/>
        </p:nvSpPr>
        <p:spPr>
          <a:xfrm flipH="false" flipV="false" rot="0">
            <a:off x="9470059" y="5068663"/>
            <a:ext cx="2767918" cy="3308547"/>
          </a:xfrm>
          <a:custGeom>
            <a:avLst/>
            <a:gdLst/>
            <a:ahLst/>
            <a:cxnLst/>
            <a:rect r="r" b="b" t="t" l="l"/>
            <a:pathLst>
              <a:path h="3308547" w="2767918">
                <a:moveTo>
                  <a:pt x="0" y="0"/>
                </a:moveTo>
                <a:lnTo>
                  <a:pt x="2767917" y="0"/>
                </a:lnTo>
                <a:lnTo>
                  <a:pt x="2767917" y="3308548"/>
                </a:lnTo>
                <a:lnTo>
                  <a:pt x="0" y="3308548"/>
                </a:lnTo>
                <a:lnTo>
                  <a:pt x="0" y="0"/>
                </a:lnTo>
                <a:close/>
              </a:path>
            </a:pathLst>
          </a:custGeom>
          <a:blipFill>
            <a:blip r:embed="rId6"/>
            <a:stretch>
              <a:fillRect l="0" t="-5773" r="0" b="-5773"/>
            </a:stretch>
          </a:blipFill>
        </p:spPr>
      </p:sp>
      <p:sp>
        <p:nvSpPr>
          <p:cNvPr name="Freeform 10" id="10"/>
          <p:cNvSpPr/>
          <p:nvPr/>
        </p:nvSpPr>
        <p:spPr>
          <a:xfrm flipH="false" flipV="false" rot="0">
            <a:off x="12237976" y="5068663"/>
            <a:ext cx="2481410" cy="3308547"/>
          </a:xfrm>
          <a:custGeom>
            <a:avLst/>
            <a:gdLst/>
            <a:ahLst/>
            <a:cxnLst/>
            <a:rect r="r" b="b" t="t" l="l"/>
            <a:pathLst>
              <a:path h="3308547" w="2481410">
                <a:moveTo>
                  <a:pt x="0" y="0"/>
                </a:moveTo>
                <a:lnTo>
                  <a:pt x="2481411" y="0"/>
                </a:lnTo>
                <a:lnTo>
                  <a:pt x="2481411" y="3308548"/>
                </a:lnTo>
                <a:lnTo>
                  <a:pt x="0" y="3308548"/>
                </a:lnTo>
                <a:lnTo>
                  <a:pt x="0" y="0"/>
                </a:lnTo>
                <a:close/>
              </a:path>
            </a:pathLst>
          </a:custGeom>
          <a:blipFill>
            <a:blip r:embed="rId7"/>
            <a:stretch>
              <a:fillRect l="0" t="0" r="0" b="0"/>
            </a:stretch>
          </a:blipFill>
        </p:spPr>
      </p:sp>
      <p:sp>
        <p:nvSpPr>
          <p:cNvPr name="Freeform 11" id="11"/>
          <p:cNvSpPr/>
          <p:nvPr/>
        </p:nvSpPr>
        <p:spPr>
          <a:xfrm flipH="false" flipV="false" rot="0">
            <a:off x="14719387" y="3724070"/>
            <a:ext cx="2539913" cy="3386551"/>
          </a:xfrm>
          <a:custGeom>
            <a:avLst/>
            <a:gdLst/>
            <a:ahLst/>
            <a:cxnLst/>
            <a:rect r="r" b="b" t="t" l="l"/>
            <a:pathLst>
              <a:path h="3386551" w="2539913">
                <a:moveTo>
                  <a:pt x="0" y="0"/>
                </a:moveTo>
                <a:lnTo>
                  <a:pt x="2539913" y="0"/>
                </a:lnTo>
                <a:lnTo>
                  <a:pt x="2539913" y="3386551"/>
                </a:lnTo>
                <a:lnTo>
                  <a:pt x="0" y="3386551"/>
                </a:lnTo>
                <a:lnTo>
                  <a:pt x="0" y="0"/>
                </a:lnTo>
                <a:close/>
              </a:path>
            </a:pathLst>
          </a:custGeom>
          <a:blipFill>
            <a:blip r:embed="rId8"/>
            <a:stretch>
              <a:fillRect l="0" t="0" r="0" b="0"/>
            </a:stretch>
          </a:blipFill>
        </p:spPr>
      </p:sp>
      <p:sp>
        <p:nvSpPr>
          <p:cNvPr name="TextBox 12" id="12"/>
          <p:cNvSpPr txBox="true"/>
          <p:nvPr/>
        </p:nvSpPr>
        <p:spPr>
          <a:xfrm rot="0">
            <a:off x="681902" y="390379"/>
            <a:ext cx="16434395" cy="1739778"/>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NO.1: TRATAMIENTO DE AGUAS RESIDUALES</a:t>
            </a:r>
          </a:p>
          <a:p>
            <a:pPr algn="ctr" marL="0" indent="0" lvl="0">
              <a:lnSpc>
                <a:spcPts val="7441"/>
              </a:lnSpc>
            </a:pPr>
          </a:p>
        </p:txBody>
      </p:sp>
      <p:sp>
        <p:nvSpPr>
          <p:cNvPr name="TextBox 13" id="13"/>
          <p:cNvSpPr txBox="true"/>
          <p:nvPr/>
        </p:nvSpPr>
        <p:spPr>
          <a:xfrm rot="0">
            <a:off x="678454" y="1359861"/>
            <a:ext cx="7117972" cy="679451"/>
          </a:xfrm>
          <a:prstGeom prst="rect">
            <a:avLst/>
          </a:prstGeom>
        </p:spPr>
        <p:txBody>
          <a:bodyPr anchor="t" rtlCol="false" tIns="0" lIns="0" bIns="0" rIns="0">
            <a:spAutoFit/>
          </a:bodyPr>
          <a:lstStyle/>
          <a:p>
            <a:pPr algn="l">
              <a:lnSpc>
                <a:spcPts val="5599"/>
              </a:lnSpc>
              <a:spcBef>
                <a:spcPct val="0"/>
              </a:spcBef>
            </a:pPr>
            <a:r>
              <a:rPr lang="en-US" b="true" sz="3999">
                <a:solidFill>
                  <a:srgbClr val="442A22"/>
                </a:solidFill>
                <a:latin typeface="Open Sans Bold"/>
                <a:ea typeface="Open Sans Bold"/>
                <a:cs typeface="Open Sans Bold"/>
                <a:sym typeface="Open Sans Bold"/>
              </a:rPr>
              <a:t>Procedimiento</a:t>
            </a:r>
          </a:p>
        </p:txBody>
      </p:sp>
      <p:sp>
        <p:nvSpPr>
          <p:cNvPr name="TextBox 14" id="14"/>
          <p:cNvSpPr txBox="true"/>
          <p:nvPr/>
        </p:nvSpPr>
        <p:spPr>
          <a:xfrm rot="0">
            <a:off x="1286050" y="6162560"/>
            <a:ext cx="5378875" cy="948061"/>
          </a:xfrm>
          <a:prstGeom prst="rect">
            <a:avLst/>
          </a:prstGeom>
        </p:spPr>
        <p:txBody>
          <a:bodyPr anchor="t" rtlCol="false" tIns="0" lIns="0" bIns="0" rIns="0">
            <a:spAutoFit/>
          </a:bodyPr>
          <a:lstStyle/>
          <a:p>
            <a:pPr algn="ctr">
              <a:lnSpc>
                <a:spcPts val="3740"/>
              </a:lnSpc>
              <a:spcBef>
                <a:spcPct val="0"/>
              </a:spcBef>
            </a:pPr>
            <a:r>
              <a:rPr lang="en-US" sz="3400">
                <a:solidFill>
                  <a:srgbClr val="000000"/>
                </a:solidFill>
                <a:latin typeface="Open Sans"/>
                <a:ea typeface="Open Sans"/>
                <a:cs typeface="Open Sans"/>
                <a:sym typeface="Open Sans"/>
              </a:rPr>
              <a:t>Preparación del Agua Residual Simulada</a:t>
            </a:r>
          </a:p>
        </p:txBody>
      </p:sp>
      <p:sp>
        <p:nvSpPr>
          <p:cNvPr name="TextBox 15" id="15"/>
          <p:cNvSpPr txBox="true"/>
          <p:nvPr/>
        </p:nvSpPr>
        <p:spPr>
          <a:xfrm rot="0">
            <a:off x="10491573" y="8798557"/>
            <a:ext cx="4481360" cy="948061"/>
          </a:xfrm>
          <a:prstGeom prst="rect">
            <a:avLst/>
          </a:prstGeom>
        </p:spPr>
        <p:txBody>
          <a:bodyPr anchor="t" rtlCol="false" tIns="0" lIns="0" bIns="0" rIns="0">
            <a:spAutoFit/>
          </a:bodyPr>
          <a:lstStyle/>
          <a:p>
            <a:pPr algn="ctr">
              <a:lnSpc>
                <a:spcPts val="3740"/>
              </a:lnSpc>
              <a:spcBef>
                <a:spcPct val="0"/>
              </a:spcBef>
            </a:pPr>
            <a:r>
              <a:rPr lang="en-US" sz="3400">
                <a:solidFill>
                  <a:srgbClr val="000000"/>
                </a:solidFill>
                <a:latin typeface="Open Sans"/>
                <a:ea typeface="Open Sans"/>
                <a:cs typeface="Open Sans"/>
                <a:sym typeface="Open Sans"/>
              </a:rPr>
              <a:t>Proceso de Pesado de Filtros Limpios</a:t>
            </a:r>
          </a:p>
        </p:txBody>
      </p:sp>
      <p:sp>
        <p:nvSpPr>
          <p:cNvPr name="TextBox 16" id="16"/>
          <p:cNvSpPr txBox="true"/>
          <p:nvPr/>
        </p:nvSpPr>
        <p:spPr>
          <a:xfrm rot="0">
            <a:off x="256261" y="7672596"/>
            <a:ext cx="8421042" cy="1881511"/>
          </a:xfrm>
          <a:prstGeom prst="rect">
            <a:avLst/>
          </a:prstGeom>
        </p:spPr>
        <p:txBody>
          <a:bodyPr anchor="t" rtlCol="false" tIns="0" lIns="0" bIns="0" rIns="0">
            <a:spAutoFit/>
          </a:bodyPr>
          <a:lstStyle/>
          <a:p>
            <a:pPr algn="just">
              <a:lnSpc>
                <a:spcPts val="3740"/>
              </a:lnSpc>
              <a:spcBef>
                <a:spcPct val="0"/>
              </a:spcBef>
            </a:pPr>
            <a:r>
              <a:rPr lang="en-US" b="true" sz="3400">
                <a:solidFill>
                  <a:srgbClr val="000000"/>
                </a:solidFill>
                <a:latin typeface="Open Sans Bold"/>
                <a:ea typeface="Open Sans Bold"/>
                <a:cs typeface="Open Sans Bold"/>
                <a:sym typeface="Open Sans Bold"/>
              </a:rPr>
              <a:t>Aclaracion:</a:t>
            </a:r>
            <a:r>
              <a:rPr lang="en-US" sz="3400">
                <a:solidFill>
                  <a:srgbClr val="000000"/>
                </a:solidFill>
                <a:latin typeface="Open Sans"/>
                <a:ea typeface="Open Sans"/>
                <a:cs typeface="Open Sans"/>
                <a:sym typeface="Open Sans"/>
              </a:rPr>
              <a:t> Cuando se uso de una base en la medicion, se empleo la funcion tara para no tara en cuenta el peso de la pase en la recoleccion de datos.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072964"/>
          </a:xfrm>
          <a:custGeom>
            <a:avLst/>
            <a:gdLst/>
            <a:ahLst/>
            <a:cxnLst/>
            <a:rect r="r" b="b" t="t" l="l"/>
            <a:pathLst>
              <a:path h="1072964" w="17775479">
                <a:moveTo>
                  <a:pt x="0" y="0"/>
                </a:moveTo>
                <a:lnTo>
                  <a:pt x="17775478" y="0"/>
                </a:lnTo>
                <a:lnTo>
                  <a:pt x="17775478" y="1072963"/>
                </a:lnTo>
                <a:lnTo>
                  <a:pt x="0" y="1072963"/>
                </a:lnTo>
                <a:lnTo>
                  <a:pt x="0" y="0"/>
                </a:lnTo>
                <a:close/>
              </a:path>
            </a:pathLst>
          </a:custGeom>
          <a:blipFill>
            <a:blip r:embed="rId2"/>
            <a:stretch>
              <a:fillRect l="0" t="-158830" r="0" b="-153266"/>
            </a:stretch>
          </a:blipFill>
        </p:spPr>
      </p:sp>
      <p:grpSp>
        <p:nvGrpSpPr>
          <p:cNvPr name="Group 3" id="3"/>
          <p:cNvGrpSpPr/>
          <p:nvPr/>
        </p:nvGrpSpPr>
        <p:grpSpPr>
          <a:xfrm rot="0">
            <a:off x="8630889" y="3148079"/>
            <a:ext cx="1030299" cy="103029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sp>
        <p:sp>
          <p:nvSpPr>
            <p:cNvPr name="TextBox 5" id="5"/>
            <p:cNvSpPr txBox="true"/>
            <p:nvPr/>
          </p:nvSpPr>
          <p:spPr>
            <a:xfrm>
              <a:off x="0" y="146050"/>
              <a:ext cx="711200" cy="463550"/>
            </a:xfrm>
            <a:prstGeom prst="rect">
              <a:avLst/>
            </a:prstGeom>
          </p:spPr>
          <p:txBody>
            <a:bodyPr anchor="ctr" rtlCol="false" tIns="50800" lIns="50800" bIns="50800" rIns="50800"/>
            <a:lstStyle/>
            <a:p>
              <a:pPr algn="ctr">
                <a:lnSpc>
                  <a:spcPts val="3500"/>
                </a:lnSpc>
              </a:pPr>
            </a:p>
          </p:txBody>
        </p:sp>
      </p:grpSp>
      <p:sp>
        <p:nvSpPr>
          <p:cNvPr name="Freeform 6" id="6"/>
          <p:cNvSpPr/>
          <p:nvPr/>
        </p:nvSpPr>
        <p:spPr>
          <a:xfrm flipH="false" flipV="false" rot="0">
            <a:off x="2139030" y="2218703"/>
            <a:ext cx="2873416" cy="2889052"/>
          </a:xfrm>
          <a:custGeom>
            <a:avLst/>
            <a:gdLst/>
            <a:ahLst/>
            <a:cxnLst/>
            <a:rect r="r" b="b" t="t" l="l"/>
            <a:pathLst>
              <a:path h="2889052" w="2873416">
                <a:moveTo>
                  <a:pt x="0" y="0"/>
                </a:moveTo>
                <a:lnTo>
                  <a:pt x="2873416" y="0"/>
                </a:lnTo>
                <a:lnTo>
                  <a:pt x="2873416" y="2889052"/>
                </a:lnTo>
                <a:lnTo>
                  <a:pt x="0" y="2889052"/>
                </a:lnTo>
                <a:lnTo>
                  <a:pt x="0" y="0"/>
                </a:lnTo>
                <a:close/>
              </a:path>
            </a:pathLst>
          </a:custGeom>
          <a:blipFill>
            <a:blip r:embed="rId3"/>
            <a:stretch>
              <a:fillRect l="0" t="0" r="-5063" b="-39326"/>
            </a:stretch>
          </a:blipFill>
        </p:spPr>
      </p:sp>
      <p:sp>
        <p:nvSpPr>
          <p:cNvPr name="Freeform 7" id="7"/>
          <p:cNvSpPr/>
          <p:nvPr/>
        </p:nvSpPr>
        <p:spPr>
          <a:xfrm flipH="false" flipV="false" rot="0">
            <a:off x="5012446" y="2200207"/>
            <a:ext cx="2608904" cy="2907548"/>
          </a:xfrm>
          <a:custGeom>
            <a:avLst/>
            <a:gdLst/>
            <a:ahLst/>
            <a:cxnLst/>
            <a:rect r="r" b="b" t="t" l="l"/>
            <a:pathLst>
              <a:path h="2907548" w="2608904">
                <a:moveTo>
                  <a:pt x="0" y="0"/>
                </a:moveTo>
                <a:lnTo>
                  <a:pt x="2608905" y="0"/>
                </a:lnTo>
                <a:lnTo>
                  <a:pt x="2608905" y="2907548"/>
                </a:lnTo>
                <a:lnTo>
                  <a:pt x="0" y="2907548"/>
                </a:lnTo>
                <a:lnTo>
                  <a:pt x="0" y="0"/>
                </a:lnTo>
                <a:close/>
              </a:path>
            </a:pathLst>
          </a:custGeom>
          <a:blipFill>
            <a:blip r:embed="rId4"/>
            <a:stretch>
              <a:fillRect l="0" t="-7694" r="0" b="-11943"/>
            </a:stretch>
          </a:blipFill>
        </p:spPr>
      </p:sp>
      <p:sp>
        <p:nvSpPr>
          <p:cNvPr name="Freeform 8" id="8"/>
          <p:cNvSpPr/>
          <p:nvPr/>
        </p:nvSpPr>
        <p:spPr>
          <a:xfrm flipH="false" flipV="false" rot="0">
            <a:off x="10219760" y="2039313"/>
            <a:ext cx="2509168" cy="3068442"/>
          </a:xfrm>
          <a:custGeom>
            <a:avLst/>
            <a:gdLst/>
            <a:ahLst/>
            <a:cxnLst/>
            <a:rect r="r" b="b" t="t" l="l"/>
            <a:pathLst>
              <a:path h="3068442" w="2509168">
                <a:moveTo>
                  <a:pt x="0" y="0"/>
                </a:moveTo>
                <a:lnTo>
                  <a:pt x="2509168" y="0"/>
                </a:lnTo>
                <a:lnTo>
                  <a:pt x="2509168" y="3068442"/>
                </a:lnTo>
                <a:lnTo>
                  <a:pt x="0" y="3068442"/>
                </a:lnTo>
                <a:lnTo>
                  <a:pt x="0" y="0"/>
                </a:lnTo>
                <a:close/>
              </a:path>
            </a:pathLst>
          </a:custGeom>
          <a:blipFill>
            <a:blip r:embed="rId5"/>
            <a:stretch>
              <a:fillRect l="0" t="0" r="0" b="-9031"/>
            </a:stretch>
          </a:blipFill>
        </p:spPr>
      </p:sp>
      <p:sp>
        <p:nvSpPr>
          <p:cNvPr name="Freeform 9" id="9"/>
          <p:cNvSpPr/>
          <p:nvPr/>
        </p:nvSpPr>
        <p:spPr>
          <a:xfrm flipH="false" flipV="false" rot="0">
            <a:off x="12728928" y="2048560"/>
            <a:ext cx="2502232" cy="3059194"/>
          </a:xfrm>
          <a:custGeom>
            <a:avLst/>
            <a:gdLst/>
            <a:ahLst/>
            <a:cxnLst/>
            <a:rect r="r" b="b" t="t" l="l"/>
            <a:pathLst>
              <a:path h="3059194" w="2502232">
                <a:moveTo>
                  <a:pt x="0" y="0"/>
                </a:moveTo>
                <a:lnTo>
                  <a:pt x="2502233" y="0"/>
                </a:lnTo>
                <a:lnTo>
                  <a:pt x="2502233" y="3059195"/>
                </a:lnTo>
                <a:lnTo>
                  <a:pt x="0" y="3059195"/>
                </a:lnTo>
                <a:lnTo>
                  <a:pt x="0" y="0"/>
                </a:lnTo>
                <a:close/>
              </a:path>
            </a:pathLst>
          </a:custGeom>
          <a:blipFill>
            <a:blip r:embed="rId6"/>
            <a:stretch>
              <a:fillRect l="0" t="0" r="0" b="-9058"/>
            </a:stretch>
          </a:blipFill>
        </p:spPr>
      </p:sp>
      <p:grpSp>
        <p:nvGrpSpPr>
          <p:cNvPr name="Group 10" id="10"/>
          <p:cNvGrpSpPr/>
          <p:nvPr/>
        </p:nvGrpSpPr>
        <p:grpSpPr>
          <a:xfrm rot="-10800000">
            <a:off x="15826378" y="7311371"/>
            <a:ext cx="1004439" cy="100443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sp>
        <p:sp>
          <p:nvSpPr>
            <p:cNvPr name="TextBox 12" id="12"/>
            <p:cNvSpPr txBox="true"/>
            <p:nvPr/>
          </p:nvSpPr>
          <p:spPr>
            <a:xfrm>
              <a:off x="0" y="146050"/>
              <a:ext cx="711200" cy="463550"/>
            </a:xfrm>
            <a:prstGeom prst="rect">
              <a:avLst/>
            </a:prstGeom>
          </p:spPr>
          <p:txBody>
            <a:bodyPr anchor="ctr" rtlCol="false" tIns="50800" lIns="50800" bIns="50800" rIns="50800"/>
            <a:lstStyle/>
            <a:p>
              <a:pPr algn="ctr">
                <a:lnSpc>
                  <a:spcPts val="3500"/>
                </a:lnSpc>
              </a:pPr>
            </a:p>
          </p:txBody>
        </p:sp>
      </p:grpSp>
      <p:sp>
        <p:nvSpPr>
          <p:cNvPr name="Freeform 13" id="13"/>
          <p:cNvSpPr/>
          <p:nvPr/>
        </p:nvSpPr>
        <p:spPr>
          <a:xfrm flipH="false" flipV="false" rot="0">
            <a:off x="10219760" y="6396305"/>
            <a:ext cx="2499400" cy="2834572"/>
          </a:xfrm>
          <a:custGeom>
            <a:avLst/>
            <a:gdLst/>
            <a:ahLst/>
            <a:cxnLst/>
            <a:rect r="r" b="b" t="t" l="l"/>
            <a:pathLst>
              <a:path h="2834572" w="2499400">
                <a:moveTo>
                  <a:pt x="0" y="0"/>
                </a:moveTo>
                <a:lnTo>
                  <a:pt x="2499400" y="0"/>
                </a:lnTo>
                <a:lnTo>
                  <a:pt x="2499400" y="2834572"/>
                </a:lnTo>
                <a:lnTo>
                  <a:pt x="0" y="2834572"/>
                </a:lnTo>
                <a:lnTo>
                  <a:pt x="0" y="0"/>
                </a:lnTo>
                <a:close/>
              </a:path>
            </a:pathLst>
          </a:custGeom>
          <a:blipFill>
            <a:blip r:embed="rId7"/>
            <a:stretch>
              <a:fillRect l="0" t="-8783" r="0" b="-8783"/>
            </a:stretch>
          </a:blipFill>
        </p:spPr>
      </p:sp>
      <p:sp>
        <p:nvSpPr>
          <p:cNvPr name="Freeform 14" id="14"/>
          <p:cNvSpPr/>
          <p:nvPr/>
        </p:nvSpPr>
        <p:spPr>
          <a:xfrm flipH="false" flipV="false" rot="0">
            <a:off x="12747825" y="6444829"/>
            <a:ext cx="2661177" cy="2786047"/>
          </a:xfrm>
          <a:custGeom>
            <a:avLst/>
            <a:gdLst/>
            <a:ahLst/>
            <a:cxnLst/>
            <a:rect r="r" b="b" t="t" l="l"/>
            <a:pathLst>
              <a:path h="2786047" w="2661177">
                <a:moveTo>
                  <a:pt x="0" y="0"/>
                </a:moveTo>
                <a:lnTo>
                  <a:pt x="2661177" y="0"/>
                </a:lnTo>
                <a:lnTo>
                  <a:pt x="2661177" y="2786048"/>
                </a:lnTo>
                <a:lnTo>
                  <a:pt x="0" y="2786048"/>
                </a:lnTo>
                <a:lnTo>
                  <a:pt x="0" y="0"/>
                </a:lnTo>
                <a:close/>
              </a:path>
            </a:pathLst>
          </a:custGeom>
          <a:blipFill>
            <a:blip r:embed="rId8"/>
            <a:stretch>
              <a:fillRect l="0" t="-16798" r="0" b="-10559"/>
            </a:stretch>
          </a:blipFill>
        </p:spPr>
      </p:sp>
      <p:sp>
        <p:nvSpPr>
          <p:cNvPr name="Freeform 15" id="15"/>
          <p:cNvSpPr/>
          <p:nvPr/>
        </p:nvSpPr>
        <p:spPr>
          <a:xfrm flipH="false" flipV="false" rot="0">
            <a:off x="2320487" y="6396305"/>
            <a:ext cx="2531805" cy="2982412"/>
          </a:xfrm>
          <a:custGeom>
            <a:avLst/>
            <a:gdLst/>
            <a:ahLst/>
            <a:cxnLst/>
            <a:rect r="r" b="b" t="t" l="l"/>
            <a:pathLst>
              <a:path h="2982412" w="2531805">
                <a:moveTo>
                  <a:pt x="0" y="0"/>
                </a:moveTo>
                <a:lnTo>
                  <a:pt x="2531805" y="0"/>
                </a:lnTo>
                <a:lnTo>
                  <a:pt x="2531805" y="2982412"/>
                </a:lnTo>
                <a:lnTo>
                  <a:pt x="0" y="2982412"/>
                </a:lnTo>
                <a:lnTo>
                  <a:pt x="0" y="0"/>
                </a:lnTo>
                <a:close/>
              </a:path>
            </a:pathLst>
          </a:custGeom>
          <a:blipFill>
            <a:blip r:embed="rId9"/>
            <a:stretch>
              <a:fillRect l="0" t="-6594" r="0" b="-6594"/>
            </a:stretch>
          </a:blipFill>
        </p:spPr>
      </p:sp>
      <p:sp>
        <p:nvSpPr>
          <p:cNvPr name="Freeform 16" id="16"/>
          <p:cNvSpPr/>
          <p:nvPr/>
        </p:nvSpPr>
        <p:spPr>
          <a:xfrm flipH="false" flipV="false" rot="0">
            <a:off x="4882310" y="6396305"/>
            <a:ext cx="2706687" cy="2982412"/>
          </a:xfrm>
          <a:custGeom>
            <a:avLst/>
            <a:gdLst/>
            <a:ahLst/>
            <a:cxnLst/>
            <a:rect r="r" b="b" t="t" l="l"/>
            <a:pathLst>
              <a:path h="2982412" w="2706687">
                <a:moveTo>
                  <a:pt x="0" y="0"/>
                </a:moveTo>
                <a:lnTo>
                  <a:pt x="2706687" y="0"/>
                </a:lnTo>
                <a:lnTo>
                  <a:pt x="2706687" y="2982412"/>
                </a:lnTo>
                <a:lnTo>
                  <a:pt x="0" y="2982412"/>
                </a:lnTo>
                <a:lnTo>
                  <a:pt x="0" y="0"/>
                </a:lnTo>
                <a:close/>
              </a:path>
            </a:pathLst>
          </a:custGeom>
          <a:blipFill>
            <a:blip r:embed="rId10"/>
            <a:stretch>
              <a:fillRect l="0" t="-8003" r="0" b="-13002"/>
            </a:stretch>
          </a:blipFill>
        </p:spPr>
      </p:sp>
      <p:grpSp>
        <p:nvGrpSpPr>
          <p:cNvPr name="Group 17" id="17"/>
          <p:cNvGrpSpPr/>
          <p:nvPr/>
        </p:nvGrpSpPr>
        <p:grpSpPr>
          <a:xfrm rot="-10800000">
            <a:off x="8396879" y="7311371"/>
            <a:ext cx="1004439" cy="1004439"/>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sp>
        <p:sp>
          <p:nvSpPr>
            <p:cNvPr name="TextBox 19" id="19"/>
            <p:cNvSpPr txBox="true"/>
            <p:nvPr/>
          </p:nvSpPr>
          <p:spPr>
            <a:xfrm>
              <a:off x="0" y="146050"/>
              <a:ext cx="711200" cy="463550"/>
            </a:xfrm>
            <a:prstGeom prst="rect">
              <a:avLst/>
            </a:prstGeom>
          </p:spPr>
          <p:txBody>
            <a:bodyPr anchor="ctr" rtlCol="false" tIns="50800" lIns="50800" bIns="50800" rIns="50800"/>
            <a:lstStyle/>
            <a:p>
              <a:pPr algn="ctr">
                <a:lnSpc>
                  <a:spcPts val="3500"/>
                </a:lnSpc>
              </a:pPr>
            </a:p>
          </p:txBody>
        </p:sp>
      </p:grpSp>
      <p:grpSp>
        <p:nvGrpSpPr>
          <p:cNvPr name="Group 20" id="20"/>
          <p:cNvGrpSpPr/>
          <p:nvPr/>
        </p:nvGrpSpPr>
        <p:grpSpPr>
          <a:xfrm rot="0">
            <a:off x="16740854" y="3327761"/>
            <a:ext cx="518446" cy="4737276"/>
            <a:chOff x="0" y="0"/>
            <a:chExt cx="136545" cy="1247678"/>
          </a:xfrm>
        </p:grpSpPr>
        <p:sp>
          <p:nvSpPr>
            <p:cNvPr name="Freeform 21" id="21"/>
            <p:cNvSpPr/>
            <p:nvPr/>
          </p:nvSpPr>
          <p:spPr>
            <a:xfrm flipH="false" flipV="false" rot="0">
              <a:off x="0" y="0"/>
              <a:ext cx="136545" cy="1247678"/>
            </a:xfrm>
            <a:custGeom>
              <a:avLst/>
              <a:gdLst/>
              <a:ahLst/>
              <a:cxnLst/>
              <a:rect r="r" b="b" t="t" l="l"/>
              <a:pathLst>
                <a:path h="1247678" w="136545">
                  <a:moveTo>
                    <a:pt x="0" y="0"/>
                  </a:moveTo>
                  <a:lnTo>
                    <a:pt x="136545" y="0"/>
                  </a:lnTo>
                  <a:lnTo>
                    <a:pt x="136545" y="1247678"/>
                  </a:lnTo>
                  <a:lnTo>
                    <a:pt x="0" y="1247678"/>
                  </a:lnTo>
                  <a:close/>
                </a:path>
              </a:pathLst>
            </a:custGeom>
            <a:solidFill>
              <a:srgbClr val="000000"/>
            </a:solidFill>
          </p:spPr>
        </p:sp>
        <p:sp>
          <p:nvSpPr>
            <p:cNvPr name="TextBox 22" id="22"/>
            <p:cNvSpPr txBox="true"/>
            <p:nvPr/>
          </p:nvSpPr>
          <p:spPr>
            <a:xfrm>
              <a:off x="0" y="-57150"/>
              <a:ext cx="136545" cy="1304828"/>
            </a:xfrm>
            <a:prstGeom prst="rect">
              <a:avLst/>
            </a:prstGeom>
          </p:spPr>
          <p:txBody>
            <a:bodyPr anchor="ctr" rtlCol="false" tIns="50800" lIns="50800" bIns="50800" rIns="50800"/>
            <a:lstStyle/>
            <a:p>
              <a:pPr algn="ctr">
                <a:lnSpc>
                  <a:spcPts val="3500"/>
                </a:lnSpc>
              </a:pPr>
            </a:p>
          </p:txBody>
        </p:sp>
      </p:grpSp>
      <p:sp>
        <p:nvSpPr>
          <p:cNvPr name="TextBox 23" id="23"/>
          <p:cNvSpPr txBox="true"/>
          <p:nvPr/>
        </p:nvSpPr>
        <p:spPr>
          <a:xfrm rot="0">
            <a:off x="681902" y="390379"/>
            <a:ext cx="16434395" cy="1739778"/>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NO.1: TRATAMIENTO DE AGUAS RESIDUALES</a:t>
            </a:r>
          </a:p>
          <a:p>
            <a:pPr algn="ctr" marL="0" indent="0" lvl="0">
              <a:lnSpc>
                <a:spcPts val="7441"/>
              </a:lnSpc>
            </a:pPr>
          </a:p>
        </p:txBody>
      </p:sp>
      <p:sp>
        <p:nvSpPr>
          <p:cNvPr name="TextBox 24" id="24"/>
          <p:cNvSpPr txBox="true"/>
          <p:nvPr/>
        </p:nvSpPr>
        <p:spPr>
          <a:xfrm rot="0">
            <a:off x="678454" y="1359861"/>
            <a:ext cx="7117972" cy="679451"/>
          </a:xfrm>
          <a:prstGeom prst="rect">
            <a:avLst/>
          </a:prstGeom>
        </p:spPr>
        <p:txBody>
          <a:bodyPr anchor="t" rtlCol="false" tIns="0" lIns="0" bIns="0" rIns="0">
            <a:spAutoFit/>
          </a:bodyPr>
          <a:lstStyle/>
          <a:p>
            <a:pPr algn="l">
              <a:lnSpc>
                <a:spcPts val="5599"/>
              </a:lnSpc>
              <a:spcBef>
                <a:spcPct val="0"/>
              </a:spcBef>
            </a:pPr>
            <a:r>
              <a:rPr lang="en-US" b="true" sz="3999">
                <a:solidFill>
                  <a:srgbClr val="442A22"/>
                </a:solidFill>
                <a:latin typeface="Open Sans Bold"/>
                <a:ea typeface="Open Sans Bold"/>
                <a:cs typeface="Open Sans Bold"/>
                <a:sym typeface="Open Sans Bold"/>
              </a:rPr>
              <a:t>Procedimiento</a:t>
            </a:r>
          </a:p>
        </p:txBody>
      </p:sp>
      <p:sp>
        <p:nvSpPr>
          <p:cNvPr name="TextBox 25" id="25"/>
          <p:cNvSpPr txBox="true"/>
          <p:nvPr/>
        </p:nvSpPr>
        <p:spPr>
          <a:xfrm rot="0">
            <a:off x="2996382" y="5413445"/>
            <a:ext cx="4346950" cy="383510"/>
          </a:xfrm>
          <a:prstGeom prst="rect">
            <a:avLst/>
          </a:prstGeom>
        </p:spPr>
        <p:txBody>
          <a:bodyPr anchor="t" rtlCol="false" tIns="0" lIns="0" bIns="0" rIns="0">
            <a:spAutoFit/>
          </a:bodyPr>
          <a:lstStyle/>
          <a:p>
            <a:pPr algn="ctr">
              <a:lnSpc>
                <a:spcPts val="3022"/>
              </a:lnSpc>
              <a:spcBef>
                <a:spcPct val="0"/>
              </a:spcBef>
            </a:pPr>
            <a:r>
              <a:rPr lang="en-US" sz="2748">
                <a:solidFill>
                  <a:srgbClr val="000000"/>
                </a:solidFill>
                <a:latin typeface="Open Sans"/>
                <a:ea typeface="Open Sans"/>
                <a:cs typeface="Open Sans"/>
                <a:sym typeface="Open Sans"/>
              </a:rPr>
              <a:t>Proceso de Filtrado 1</a:t>
            </a:r>
          </a:p>
        </p:txBody>
      </p:sp>
      <p:sp>
        <p:nvSpPr>
          <p:cNvPr name="TextBox 26" id="26"/>
          <p:cNvSpPr txBox="true"/>
          <p:nvPr/>
        </p:nvSpPr>
        <p:spPr>
          <a:xfrm rot="0">
            <a:off x="10555453" y="5413445"/>
            <a:ext cx="4346950" cy="383510"/>
          </a:xfrm>
          <a:prstGeom prst="rect">
            <a:avLst/>
          </a:prstGeom>
        </p:spPr>
        <p:txBody>
          <a:bodyPr anchor="t" rtlCol="false" tIns="0" lIns="0" bIns="0" rIns="0">
            <a:spAutoFit/>
          </a:bodyPr>
          <a:lstStyle/>
          <a:p>
            <a:pPr algn="ctr">
              <a:lnSpc>
                <a:spcPts val="3022"/>
              </a:lnSpc>
              <a:spcBef>
                <a:spcPct val="0"/>
              </a:spcBef>
            </a:pPr>
            <a:r>
              <a:rPr lang="en-US" sz="2748">
                <a:solidFill>
                  <a:srgbClr val="000000"/>
                </a:solidFill>
                <a:latin typeface="Open Sans"/>
                <a:ea typeface="Open Sans"/>
                <a:cs typeface="Open Sans"/>
                <a:sym typeface="Open Sans"/>
              </a:rPr>
              <a:t>Proceso de Filtrado 2</a:t>
            </a:r>
          </a:p>
        </p:txBody>
      </p:sp>
      <p:sp>
        <p:nvSpPr>
          <p:cNvPr name="TextBox 27" id="27"/>
          <p:cNvSpPr txBox="true"/>
          <p:nvPr/>
        </p:nvSpPr>
        <p:spPr>
          <a:xfrm rot="0">
            <a:off x="10782362" y="9520087"/>
            <a:ext cx="4237846" cy="382692"/>
          </a:xfrm>
          <a:prstGeom prst="rect">
            <a:avLst/>
          </a:prstGeom>
        </p:spPr>
        <p:txBody>
          <a:bodyPr anchor="t" rtlCol="false" tIns="0" lIns="0" bIns="0" rIns="0">
            <a:spAutoFit/>
          </a:bodyPr>
          <a:lstStyle/>
          <a:p>
            <a:pPr algn="ctr">
              <a:lnSpc>
                <a:spcPts val="2947"/>
              </a:lnSpc>
              <a:spcBef>
                <a:spcPct val="0"/>
              </a:spcBef>
            </a:pPr>
            <a:r>
              <a:rPr lang="en-US" sz="2679">
                <a:solidFill>
                  <a:srgbClr val="000000"/>
                </a:solidFill>
                <a:latin typeface="Open Sans"/>
                <a:ea typeface="Open Sans"/>
                <a:cs typeface="Open Sans"/>
                <a:sym typeface="Open Sans"/>
              </a:rPr>
              <a:t>Proceso de Filtrado 3</a:t>
            </a:r>
          </a:p>
        </p:txBody>
      </p:sp>
      <p:sp>
        <p:nvSpPr>
          <p:cNvPr name="TextBox 28" id="28"/>
          <p:cNvSpPr txBox="true"/>
          <p:nvPr/>
        </p:nvSpPr>
        <p:spPr>
          <a:xfrm rot="0">
            <a:off x="2733370" y="9667927"/>
            <a:ext cx="4237846" cy="382692"/>
          </a:xfrm>
          <a:prstGeom prst="rect">
            <a:avLst/>
          </a:prstGeom>
        </p:spPr>
        <p:txBody>
          <a:bodyPr anchor="t" rtlCol="false" tIns="0" lIns="0" bIns="0" rIns="0">
            <a:spAutoFit/>
          </a:bodyPr>
          <a:lstStyle/>
          <a:p>
            <a:pPr algn="ctr">
              <a:lnSpc>
                <a:spcPts val="2947"/>
              </a:lnSpc>
              <a:spcBef>
                <a:spcPct val="0"/>
              </a:spcBef>
            </a:pPr>
            <a:r>
              <a:rPr lang="en-US" sz="2679">
                <a:solidFill>
                  <a:srgbClr val="000000"/>
                </a:solidFill>
                <a:latin typeface="Open Sans"/>
                <a:ea typeface="Open Sans"/>
                <a:cs typeface="Open Sans"/>
                <a:sym typeface="Open Sans"/>
              </a:rPr>
              <a:t>Proceso de Filtrado 4</a:t>
            </a:r>
          </a:p>
        </p:txBody>
      </p:sp>
      <p:grpSp>
        <p:nvGrpSpPr>
          <p:cNvPr name="Group 29" id="29"/>
          <p:cNvGrpSpPr/>
          <p:nvPr/>
        </p:nvGrpSpPr>
        <p:grpSpPr>
          <a:xfrm rot="5400000">
            <a:off x="16251752" y="2825209"/>
            <a:ext cx="518446" cy="1496650"/>
            <a:chOff x="0" y="0"/>
            <a:chExt cx="136545" cy="394179"/>
          </a:xfrm>
        </p:grpSpPr>
        <p:sp>
          <p:nvSpPr>
            <p:cNvPr name="Freeform 30" id="30"/>
            <p:cNvSpPr/>
            <p:nvPr/>
          </p:nvSpPr>
          <p:spPr>
            <a:xfrm flipH="false" flipV="false" rot="0">
              <a:off x="0" y="0"/>
              <a:ext cx="136545" cy="394179"/>
            </a:xfrm>
            <a:custGeom>
              <a:avLst/>
              <a:gdLst/>
              <a:ahLst/>
              <a:cxnLst/>
              <a:rect r="r" b="b" t="t" l="l"/>
              <a:pathLst>
                <a:path h="394179" w="136545">
                  <a:moveTo>
                    <a:pt x="0" y="0"/>
                  </a:moveTo>
                  <a:lnTo>
                    <a:pt x="136545" y="0"/>
                  </a:lnTo>
                  <a:lnTo>
                    <a:pt x="136545" y="394179"/>
                  </a:lnTo>
                  <a:lnTo>
                    <a:pt x="0" y="394179"/>
                  </a:lnTo>
                  <a:close/>
                </a:path>
              </a:pathLst>
            </a:custGeom>
            <a:solidFill>
              <a:srgbClr val="000000"/>
            </a:solidFill>
          </p:spPr>
        </p:sp>
        <p:sp>
          <p:nvSpPr>
            <p:cNvPr name="TextBox 31" id="31"/>
            <p:cNvSpPr txBox="true"/>
            <p:nvPr/>
          </p:nvSpPr>
          <p:spPr>
            <a:xfrm>
              <a:off x="0" y="-57150"/>
              <a:ext cx="136545" cy="451329"/>
            </a:xfrm>
            <a:prstGeom prst="rect">
              <a:avLst/>
            </a:prstGeom>
          </p:spPr>
          <p:txBody>
            <a:bodyPr anchor="ctr" rtlCol="false" tIns="50800" lIns="50800" bIns="50800" rIns="50800"/>
            <a:lstStyle/>
            <a:p>
              <a:pPr algn="ctr">
                <a:lnSpc>
                  <a:spcPts val="3500"/>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072964"/>
          </a:xfrm>
          <a:custGeom>
            <a:avLst/>
            <a:gdLst/>
            <a:ahLst/>
            <a:cxnLst/>
            <a:rect r="r" b="b" t="t" l="l"/>
            <a:pathLst>
              <a:path h="1072964" w="17775479">
                <a:moveTo>
                  <a:pt x="0" y="0"/>
                </a:moveTo>
                <a:lnTo>
                  <a:pt x="17775478" y="0"/>
                </a:lnTo>
                <a:lnTo>
                  <a:pt x="17775478" y="1072963"/>
                </a:lnTo>
                <a:lnTo>
                  <a:pt x="0" y="1072963"/>
                </a:lnTo>
                <a:lnTo>
                  <a:pt x="0" y="0"/>
                </a:lnTo>
                <a:close/>
              </a:path>
            </a:pathLst>
          </a:custGeom>
          <a:blipFill>
            <a:blip r:embed="rId2"/>
            <a:stretch>
              <a:fillRect l="0" t="-158830" r="0" b="-153266"/>
            </a:stretch>
          </a:blipFill>
        </p:spPr>
      </p:sp>
      <p:grpSp>
        <p:nvGrpSpPr>
          <p:cNvPr name="Group 3" id="3"/>
          <p:cNvGrpSpPr/>
          <p:nvPr/>
        </p:nvGrpSpPr>
        <p:grpSpPr>
          <a:xfrm rot="0">
            <a:off x="7727165" y="3327761"/>
            <a:ext cx="1030299" cy="103029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sp>
        <p:sp>
          <p:nvSpPr>
            <p:cNvPr name="TextBox 5" id="5"/>
            <p:cNvSpPr txBox="true"/>
            <p:nvPr/>
          </p:nvSpPr>
          <p:spPr>
            <a:xfrm>
              <a:off x="0" y="146050"/>
              <a:ext cx="711200" cy="463550"/>
            </a:xfrm>
            <a:prstGeom prst="rect">
              <a:avLst/>
            </a:prstGeom>
          </p:spPr>
          <p:txBody>
            <a:bodyPr anchor="ctr" rtlCol="false" tIns="50800" lIns="50800" bIns="50800" rIns="50800"/>
            <a:lstStyle/>
            <a:p>
              <a:pPr algn="ctr">
                <a:lnSpc>
                  <a:spcPts val="3500"/>
                </a:lnSpc>
              </a:pPr>
            </a:p>
          </p:txBody>
        </p:sp>
      </p:grpSp>
      <p:sp>
        <p:nvSpPr>
          <p:cNvPr name="Freeform 6" id="6"/>
          <p:cNvSpPr/>
          <p:nvPr/>
        </p:nvSpPr>
        <p:spPr>
          <a:xfrm flipH="false" flipV="false" rot="0">
            <a:off x="1565813" y="2312390"/>
            <a:ext cx="2383859" cy="2890247"/>
          </a:xfrm>
          <a:custGeom>
            <a:avLst/>
            <a:gdLst/>
            <a:ahLst/>
            <a:cxnLst/>
            <a:rect r="r" b="b" t="t" l="l"/>
            <a:pathLst>
              <a:path h="2890247" w="2383859">
                <a:moveTo>
                  <a:pt x="0" y="0"/>
                </a:moveTo>
                <a:lnTo>
                  <a:pt x="2383859" y="0"/>
                </a:lnTo>
                <a:lnTo>
                  <a:pt x="2383859" y="2890247"/>
                </a:lnTo>
                <a:lnTo>
                  <a:pt x="0" y="2890247"/>
                </a:lnTo>
                <a:lnTo>
                  <a:pt x="0" y="0"/>
                </a:lnTo>
                <a:close/>
              </a:path>
            </a:pathLst>
          </a:custGeom>
          <a:blipFill>
            <a:blip r:embed="rId3"/>
            <a:stretch>
              <a:fillRect l="-4556" t="-19993" r="-4556" b="0"/>
            </a:stretch>
          </a:blipFill>
        </p:spPr>
      </p:sp>
      <p:sp>
        <p:nvSpPr>
          <p:cNvPr name="Freeform 7" id="7"/>
          <p:cNvSpPr/>
          <p:nvPr/>
        </p:nvSpPr>
        <p:spPr>
          <a:xfrm flipH="false" flipV="false" rot="0">
            <a:off x="3949672" y="2312390"/>
            <a:ext cx="2684800" cy="2831110"/>
          </a:xfrm>
          <a:custGeom>
            <a:avLst/>
            <a:gdLst/>
            <a:ahLst/>
            <a:cxnLst/>
            <a:rect r="r" b="b" t="t" l="l"/>
            <a:pathLst>
              <a:path h="2831110" w="2684800">
                <a:moveTo>
                  <a:pt x="0" y="0"/>
                </a:moveTo>
                <a:lnTo>
                  <a:pt x="2684800" y="0"/>
                </a:lnTo>
                <a:lnTo>
                  <a:pt x="2684800" y="2831110"/>
                </a:lnTo>
                <a:lnTo>
                  <a:pt x="0" y="2831110"/>
                </a:lnTo>
                <a:lnTo>
                  <a:pt x="0" y="0"/>
                </a:lnTo>
                <a:close/>
              </a:path>
            </a:pathLst>
          </a:custGeom>
          <a:blipFill>
            <a:blip r:embed="rId4"/>
            <a:stretch>
              <a:fillRect l="-15466" t="0" r="-25132" b="0"/>
            </a:stretch>
          </a:blipFill>
        </p:spPr>
      </p:sp>
      <p:grpSp>
        <p:nvGrpSpPr>
          <p:cNvPr name="Group 8" id="8"/>
          <p:cNvGrpSpPr/>
          <p:nvPr/>
        </p:nvGrpSpPr>
        <p:grpSpPr>
          <a:xfrm rot="-10800000">
            <a:off x="7774449" y="7137481"/>
            <a:ext cx="1004439" cy="100443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sp>
        <p:sp>
          <p:nvSpPr>
            <p:cNvPr name="TextBox 10" id="10"/>
            <p:cNvSpPr txBox="true"/>
            <p:nvPr/>
          </p:nvSpPr>
          <p:spPr>
            <a:xfrm>
              <a:off x="0" y="146050"/>
              <a:ext cx="711200" cy="463550"/>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9711045" y="2130157"/>
            <a:ext cx="2238888" cy="2985184"/>
          </a:xfrm>
          <a:custGeom>
            <a:avLst/>
            <a:gdLst/>
            <a:ahLst/>
            <a:cxnLst/>
            <a:rect r="r" b="b" t="t" l="l"/>
            <a:pathLst>
              <a:path h="2985184" w="2238888">
                <a:moveTo>
                  <a:pt x="0" y="0"/>
                </a:moveTo>
                <a:lnTo>
                  <a:pt x="2238888" y="0"/>
                </a:lnTo>
                <a:lnTo>
                  <a:pt x="2238888" y="2985184"/>
                </a:lnTo>
                <a:lnTo>
                  <a:pt x="0" y="2985184"/>
                </a:lnTo>
                <a:lnTo>
                  <a:pt x="0" y="0"/>
                </a:lnTo>
                <a:close/>
              </a:path>
            </a:pathLst>
          </a:custGeom>
          <a:blipFill>
            <a:blip r:embed="rId5"/>
            <a:stretch>
              <a:fillRect l="0" t="0" r="0" b="0"/>
            </a:stretch>
          </a:blipFill>
        </p:spPr>
      </p:sp>
      <p:sp>
        <p:nvSpPr>
          <p:cNvPr name="Freeform 12" id="12"/>
          <p:cNvSpPr/>
          <p:nvPr/>
        </p:nvSpPr>
        <p:spPr>
          <a:xfrm flipH="false" flipV="false" rot="0">
            <a:off x="11949933" y="2115624"/>
            <a:ext cx="2260688" cy="3014251"/>
          </a:xfrm>
          <a:custGeom>
            <a:avLst/>
            <a:gdLst/>
            <a:ahLst/>
            <a:cxnLst/>
            <a:rect r="r" b="b" t="t" l="l"/>
            <a:pathLst>
              <a:path h="3014251" w="2260688">
                <a:moveTo>
                  <a:pt x="0" y="0"/>
                </a:moveTo>
                <a:lnTo>
                  <a:pt x="2260688" y="0"/>
                </a:lnTo>
                <a:lnTo>
                  <a:pt x="2260688" y="3014251"/>
                </a:lnTo>
                <a:lnTo>
                  <a:pt x="0" y="3014251"/>
                </a:lnTo>
                <a:lnTo>
                  <a:pt x="0" y="0"/>
                </a:lnTo>
                <a:close/>
              </a:path>
            </a:pathLst>
          </a:custGeom>
          <a:blipFill>
            <a:blip r:embed="rId6"/>
            <a:stretch>
              <a:fillRect l="0" t="0" r="0" b="0"/>
            </a:stretch>
          </a:blipFill>
        </p:spPr>
      </p:sp>
      <p:sp>
        <p:nvSpPr>
          <p:cNvPr name="Freeform 13" id="13"/>
          <p:cNvSpPr/>
          <p:nvPr/>
        </p:nvSpPr>
        <p:spPr>
          <a:xfrm flipH="false" flipV="false" rot="0">
            <a:off x="14210621" y="2115624"/>
            <a:ext cx="2234478" cy="2979304"/>
          </a:xfrm>
          <a:custGeom>
            <a:avLst/>
            <a:gdLst/>
            <a:ahLst/>
            <a:cxnLst/>
            <a:rect r="r" b="b" t="t" l="l"/>
            <a:pathLst>
              <a:path h="2979304" w="2234478">
                <a:moveTo>
                  <a:pt x="0" y="0"/>
                </a:moveTo>
                <a:lnTo>
                  <a:pt x="2234478" y="0"/>
                </a:lnTo>
                <a:lnTo>
                  <a:pt x="2234478" y="2979304"/>
                </a:lnTo>
                <a:lnTo>
                  <a:pt x="0" y="2979304"/>
                </a:lnTo>
                <a:lnTo>
                  <a:pt x="0" y="0"/>
                </a:lnTo>
                <a:close/>
              </a:path>
            </a:pathLst>
          </a:custGeom>
          <a:blipFill>
            <a:blip r:embed="rId7"/>
            <a:stretch>
              <a:fillRect l="0" t="0" r="0" b="0"/>
            </a:stretch>
          </a:blipFill>
        </p:spPr>
      </p:sp>
      <p:sp>
        <p:nvSpPr>
          <p:cNvPr name="Freeform 14" id="14"/>
          <p:cNvSpPr/>
          <p:nvPr/>
        </p:nvSpPr>
        <p:spPr>
          <a:xfrm flipH="false" flipV="false" rot="0">
            <a:off x="9711045" y="5143500"/>
            <a:ext cx="2248815" cy="2998420"/>
          </a:xfrm>
          <a:custGeom>
            <a:avLst/>
            <a:gdLst/>
            <a:ahLst/>
            <a:cxnLst/>
            <a:rect r="r" b="b" t="t" l="l"/>
            <a:pathLst>
              <a:path h="2998420" w="2248815">
                <a:moveTo>
                  <a:pt x="0" y="0"/>
                </a:moveTo>
                <a:lnTo>
                  <a:pt x="2248815" y="0"/>
                </a:lnTo>
                <a:lnTo>
                  <a:pt x="2248815" y="2998420"/>
                </a:lnTo>
                <a:lnTo>
                  <a:pt x="0" y="2998420"/>
                </a:lnTo>
                <a:lnTo>
                  <a:pt x="0" y="0"/>
                </a:lnTo>
                <a:close/>
              </a:path>
            </a:pathLst>
          </a:custGeom>
          <a:blipFill>
            <a:blip r:embed="rId8"/>
            <a:stretch>
              <a:fillRect l="0" t="0" r="0" b="0"/>
            </a:stretch>
          </a:blipFill>
        </p:spPr>
      </p:sp>
      <p:sp>
        <p:nvSpPr>
          <p:cNvPr name="Freeform 15" id="15"/>
          <p:cNvSpPr/>
          <p:nvPr/>
        </p:nvSpPr>
        <p:spPr>
          <a:xfrm flipH="false" flipV="false" rot="0">
            <a:off x="11959860" y="5129875"/>
            <a:ext cx="2250761" cy="3001015"/>
          </a:xfrm>
          <a:custGeom>
            <a:avLst/>
            <a:gdLst/>
            <a:ahLst/>
            <a:cxnLst/>
            <a:rect r="r" b="b" t="t" l="l"/>
            <a:pathLst>
              <a:path h="3001015" w="2250761">
                <a:moveTo>
                  <a:pt x="0" y="0"/>
                </a:moveTo>
                <a:lnTo>
                  <a:pt x="2250761" y="0"/>
                </a:lnTo>
                <a:lnTo>
                  <a:pt x="2250761" y="3001014"/>
                </a:lnTo>
                <a:lnTo>
                  <a:pt x="0" y="3001014"/>
                </a:lnTo>
                <a:lnTo>
                  <a:pt x="0" y="0"/>
                </a:lnTo>
                <a:close/>
              </a:path>
            </a:pathLst>
          </a:custGeom>
          <a:blipFill>
            <a:blip r:embed="rId9"/>
            <a:stretch>
              <a:fillRect l="0" t="0" r="0" b="0"/>
            </a:stretch>
          </a:blipFill>
        </p:spPr>
      </p:sp>
      <p:sp>
        <p:nvSpPr>
          <p:cNvPr name="Freeform 16" id="16"/>
          <p:cNvSpPr/>
          <p:nvPr/>
        </p:nvSpPr>
        <p:spPr>
          <a:xfrm flipH="false" flipV="false" rot="0">
            <a:off x="14210621" y="5094928"/>
            <a:ext cx="2234478" cy="3035962"/>
          </a:xfrm>
          <a:custGeom>
            <a:avLst/>
            <a:gdLst/>
            <a:ahLst/>
            <a:cxnLst/>
            <a:rect r="r" b="b" t="t" l="l"/>
            <a:pathLst>
              <a:path h="3035962" w="2234478">
                <a:moveTo>
                  <a:pt x="0" y="0"/>
                </a:moveTo>
                <a:lnTo>
                  <a:pt x="2234478" y="0"/>
                </a:lnTo>
                <a:lnTo>
                  <a:pt x="2234478" y="3035961"/>
                </a:lnTo>
                <a:lnTo>
                  <a:pt x="0" y="3035961"/>
                </a:lnTo>
                <a:lnTo>
                  <a:pt x="0" y="0"/>
                </a:lnTo>
                <a:close/>
              </a:path>
            </a:pathLst>
          </a:custGeom>
          <a:blipFill>
            <a:blip r:embed="rId10"/>
            <a:stretch>
              <a:fillRect l="0" t="-4259" r="-10583" b="-4259"/>
            </a:stretch>
          </a:blipFill>
        </p:spPr>
      </p:sp>
      <p:sp>
        <p:nvSpPr>
          <p:cNvPr name="Freeform 17" id="17"/>
          <p:cNvSpPr/>
          <p:nvPr/>
        </p:nvSpPr>
        <p:spPr>
          <a:xfrm flipH="false" flipV="false" rot="0">
            <a:off x="3105027" y="6071922"/>
            <a:ext cx="2264826" cy="2947180"/>
          </a:xfrm>
          <a:custGeom>
            <a:avLst/>
            <a:gdLst/>
            <a:ahLst/>
            <a:cxnLst/>
            <a:rect r="r" b="b" t="t" l="l"/>
            <a:pathLst>
              <a:path h="2947180" w="2264826">
                <a:moveTo>
                  <a:pt x="0" y="0"/>
                </a:moveTo>
                <a:lnTo>
                  <a:pt x="2264827" y="0"/>
                </a:lnTo>
                <a:lnTo>
                  <a:pt x="2264827" y="2947180"/>
                </a:lnTo>
                <a:lnTo>
                  <a:pt x="0" y="2947180"/>
                </a:lnTo>
                <a:lnTo>
                  <a:pt x="0" y="0"/>
                </a:lnTo>
                <a:close/>
              </a:path>
            </a:pathLst>
          </a:custGeom>
          <a:blipFill>
            <a:blip r:embed="rId11"/>
            <a:stretch>
              <a:fillRect l="0" t="0" r="-43336" b="-36832"/>
            </a:stretch>
          </a:blipFill>
        </p:spPr>
      </p:sp>
      <p:sp>
        <p:nvSpPr>
          <p:cNvPr name="TextBox 18" id="18"/>
          <p:cNvSpPr txBox="true"/>
          <p:nvPr/>
        </p:nvSpPr>
        <p:spPr>
          <a:xfrm rot="0">
            <a:off x="681902" y="390379"/>
            <a:ext cx="16434395" cy="1739778"/>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NO.1: TRATAMIENTO DE AGUAS RESIDUALES</a:t>
            </a:r>
          </a:p>
          <a:p>
            <a:pPr algn="ctr" marL="0" indent="0" lvl="0">
              <a:lnSpc>
                <a:spcPts val="7441"/>
              </a:lnSpc>
            </a:pPr>
          </a:p>
        </p:txBody>
      </p:sp>
      <p:sp>
        <p:nvSpPr>
          <p:cNvPr name="TextBox 19" id="19"/>
          <p:cNvSpPr txBox="true"/>
          <p:nvPr/>
        </p:nvSpPr>
        <p:spPr>
          <a:xfrm rot="0">
            <a:off x="678454" y="1359861"/>
            <a:ext cx="7117972" cy="679451"/>
          </a:xfrm>
          <a:prstGeom prst="rect">
            <a:avLst/>
          </a:prstGeom>
        </p:spPr>
        <p:txBody>
          <a:bodyPr anchor="t" rtlCol="false" tIns="0" lIns="0" bIns="0" rIns="0">
            <a:spAutoFit/>
          </a:bodyPr>
          <a:lstStyle/>
          <a:p>
            <a:pPr algn="l">
              <a:lnSpc>
                <a:spcPts val="5599"/>
              </a:lnSpc>
              <a:spcBef>
                <a:spcPct val="0"/>
              </a:spcBef>
            </a:pPr>
            <a:r>
              <a:rPr lang="en-US" b="true" sz="3999">
                <a:solidFill>
                  <a:srgbClr val="442A22"/>
                </a:solidFill>
                <a:latin typeface="Open Sans Bold"/>
                <a:ea typeface="Open Sans Bold"/>
                <a:cs typeface="Open Sans Bold"/>
                <a:sym typeface="Open Sans Bold"/>
              </a:rPr>
              <a:t>Procedimiento</a:t>
            </a:r>
          </a:p>
        </p:txBody>
      </p:sp>
      <p:sp>
        <p:nvSpPr>
          <p:cNvPr name="TextBox 20" id="20"/>
          <p:cNvSpPr txBox="true"/>
          <p:nvPr/>
        </p:nvSpPr>
        <p:spPr>
          <a:xfrm rot="0">
            <a:off x="2063966" y="5507437"/>
            <a:ext cx="4346950" cy="383510"/>
          </a:xfrm>
          <a:prstGeom prst="rect">
            <a:avLst/>
          </a:prstGeom>
        </p:spPr>
        <p:txBody>
          <a:bodyPr anchor="t" rtlCol="false" tIns="0" lIns="0" bIns="0" rIns="0">
            <a:spAutoFit/>
          </a:bodyPr>
          <a:lstStyle/>
          <a:p>
            <a:pPr algn="ctr">
              <a:lnSpc>
                <a:spcPts val="3022"/>
              </a:lnSpc>
              <a:spcBef>
                <a:spcPct val="0"/>
              </a:spcBef>
            </a:pPr>
            <a:r>
              <a:rPr lang="en-US" sz="2748">
                <a:solidFill>
                  <a:srgbClr val="000000"/>
                </a:solidFill>
                <a:latin typeface="Open Sans"/>
                <a:ea typeface="Open Sans"/>
                <a:cs typeface="Open Sans"/>
                <a:sym typeface="Open Sans"/>
              </a:rPr>
              <a:t>Proceso de Filtrado 5</a:t>
            </a:r>
          </a:p>
        </p:txBody>
      </p:sp>
      <p:sp>
        <p:nvSpPr>
          <p:cNvPr name="TextBox 21" id="21"/>
          <p:cNvSpPr txBox="true"/>
          <p:nvPr/>
        </p:nvSpPr>
        <p:spPr>
          <a:xfrm rot="0">
            <a:off x="10579540" y="8664010"/>
            <a:ext cx="5011401" cy="760695"/>
          </a:xfrm>
          <a:prstGeom prst="rect">
            <a:avLst/>
          </a:prstGeom>
        </p:spPr>
        <p:txBody>
          <a:bodyPr anchor="t" rtlCol="false" tIns="0" lIns="0" bIns="0" rIns="0">
            <a:spAutoFit/>
          </a:bodyPr>
          <a:lstStyle/>
          <a:p>
            <a:pPr algn="ctr">
              <a:lnSpc>
                <a:spcPts val="3022"/>
              </a:lnSpc>
              <a:spcBef>
                <a:spcPct val="0"/>
              </a:spcBef>
            </a:pPr>
            <a:r>
              <a:rPr lang="en-US" sz="2748">
                <a:solidFill>
                  <a:srgbClr val="000000"/>
                </a:solidFill>
                <a:latin typeface="Open Sans"/>
                <a:ea typeface="Open Sans"/>
                <a:cs typeface="Open Sans"/>
                <a:sym typeface="Open Sans"/>
              </a:rPr>
              <a:t>Proceso de Pesado Filtros Sucios</a:t>
            </a:r>
          </a:p>
        </p:txBody>
      </p:sp>
      <p:sp>
        <p:nvSpPr>
          <p:cNvPr name="TextBox 22" id="22"/>
          <p:cNvSpPr txBox="true"/>
          <p:nvPr/>
        </p:nvSpPr>
        <p:spPr>
          <a:xfrm rot="0">
            <a:off x="1731740" y="9323902"/>
            <a:ext cx="5011401" cy="760695"/>
          </a:xfrm>
          <a:prstGeom prst="rect">
            <a:avLst/>
          </a:prstGeom>
        </p:spPr>
        <p:txBody>
          <a:bodyPr anchor="t" rtlCol="false" tIns="0" lIns="0" bIns="0" rIns="0">
            <a:spAutoFit/>
          </a:bodyPr>
          <a:lstStyle/>
          <a:p>
            <a:pPr algn="ctr">
              <a:lnSpc>
                <a:spcPts val="3022"/>
              </a:lnSpc>
              <a:spcBef>
                <a:spcPct val="0"/>
              </a:spcBef>
            </a:pPr>
            <a:r>
              <a:rPr lang="en-US" sz="2748">
                <a:solidFill>
                  <a:srgbClr val="000000"/>
                </a:solidFill>
                <a:latin typeface="Open Sans"/>
                <a:ea typeface="Open Sans"/>
                <a:cs typeface="Open Sans"/>
                <a:sym typeface="Open Sans"/>
              </a:rPr>
              <a:t>Datos Recopilados Durante el Proceso</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072964"/>
          </a:xfrm>
          <a:custGeom>
            <a:avLst/>
            <a:gdLst/>
            <a:ahLst/>
            <a:cxnLst/>
            <a:rect r="r" b="b" t="t" l="l"/>
            <a:pathLst>
              <a:path h="1072964" w="17775479">
                <a:moveTo>
                  <a:pt x="0" y="0"/>
                </a:moveTo>
                <a:lnTo>
                  <a:pt x="17775478" y="0"/>
                </a:lnTo>
                <a:lnTo>
                  <a:pt x="17775478" y="1072963"/>
                </a:lnTo>
                <a:lnTo>
                  <a:pt x="0" y="1072963"/>
                </a:lnTo>
                <a:lnTo>
                  <a:pt x="0" y="0"/>
                </a:lnTo>
                <a:close/>
              </a:path>
            </a:pathLst>
          </a:custGeom>
          <a:blipFill>
            <a:blip r:embed="rId2"/>
            <a:stretch>
              <a:fillRect l="0" t="-158830" r="0" b="-153266"/>
            </a:stretch>
          </a:blipFill>
        </p:spPr>
      </p:sp>
      <p:sp>
        <p:nvSpPr>
          <p:cNvPr name="Freeform 3" id="3"/>
          <p:cNvSpPr/>
          <p:nvPr/>
        </p:nvSpPr>
        <p:spPr>
          <a:xfrm flipH="false" flipV="false" rot="0">
            <a:off x="9525331" y="2244457"/>
            <a:ext cx="7590966" cy="4406939"/>
          </a:xfrm>
          <a:custGeom>
            <a:avLst/>
            <a:gdLst/>
            <a:ahLst/>
            <a:cxnLst/>
            <a:rect r="r" b="b" t="t" l="l"/>
            <a:pathLst>
              <a:path h="4406939" w="7590966">
                <a:moveTo>
                  <a:pt x="0" y="0"/>
                </a:moveTo>
                <a:lnTo>
                  <a:pt x="7590966" y="0"/>
                </a:lnTo>
                <a:lnTo>
                  <a:pt x="7590966" y="4406939"/>
                </a:lnTo>
                <a:lnTo>
                  <a:pt x="0" y="4406939"/>
                </a:lnTo>
                <a:lnTo>
                  <a:pt x="0" y="0"/>
                </a:lnTo>
                <a:close/>
              </a:path>
            </a:pathLst>
          </a:custGeom>
          <a:blipFill>
            <a:blip r:embed="rId3"/>
            <a:stretch>
              <a:fillRect l="0" t="0" r="0" b="-3533"/>
            </a:stretch>
          </a:blipFill>
        </p:spPr>
      </p:sp>
      <p:sp>
        <p:nvSpPr>
          <p:cNvPr name="TextBox 4" id="4"/>
          <p:cNvSpPr txBox="true"/>
          <p:nvPr/>
        </p:nvSpPr>
        <p:spPr>
          <a:xfrm rot="0">
            <a:off x="681902" y="390379"/>
            <a:ext cx="16434395" cy="1739778"/>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NO.1: TRATAMIENTO DE AGUAS RESIDUALES</a:t>
            </a:r>
          </a:p>
          <a:p>
            <a:pPr algn="ctr" marL="0" indent="0" lvl="0">
              <a:lnSpc>
                <a:spcPts val="7441"/>
              </a:lnSpc>
            </a:pPr>
          </a:p>
        </p:txBody>
      </p:sp>
      <p:sp>
        <p:nvSpPr>
          <p:cNvPr name="TextBox 5" id="5"/>
          <p:cNvSpPr txBox="true"/>
          <p:nvPr/>
        </p:nvSpPr>
        <p:spPr>
          <a:xfrm rot="0">
            <a:off x="3262248" y="1450706"/>
            <a:ext cx="11763505" cy="679451"/>
          </a:xfrm>
          <a:prstGeom prst="rect">
            <a:avLst/>
          </a:prstGeom>
        </p:spPr>
        <p:txBody>
          <a:bodyPr anchor="t" rtlCol="false" tIns="0" lIns="0" bIns="0" rIns="0">
            <a:spAutoFit/>
          </a:bodyPr>
          <a:lstStyle/>
          <a:p>
            <a:pPr algn="ctr">
              <a:lnSpc>
                <a:spcPts val="5599"/>
              </a:lnSpc>
              <a:spcBef>
                <a:spcPct val="0"/>
              </a:spcBef>
            </a:pPr>
            <a:r>
              <a:rPr lang="en-US" b="true" sz="3999">
                <a:solidFill>
                  <a:srgbClr val="442A22"/>
                </a:solidFill>
                <a:latin typeface="Open Sans Bold"/>
                <a:ea typeface="Open Sans Bold"/>
                <a:cs typeface="Open Sans Bold"/>
                <a:sym typeface="Open Sans Bold"/>
              </a:rPr>
              <a:t>Analisis de Datos Por Programa Informático</a:t>
            </a:r>
          </a:p>
        </p:txBody>
      </p:sp>
      <p:sp>
        <p:nvSpPr>
          <p:cNvPr name="TextBox 6" id="6"/>
          <p:cNvSpPr txBox="true"/>
          <p:nvPr/>
        </p:nvSpPr>
        <p:spPr>
          <a:xfrm rot="0">
            <a:off x="432036" y="2513221"/>
            <a:ext cx="8467063" cy="2814295"/>
          </a:xfrm>
          <a:prstGeom prst="rect">
            <a:avLst/>
          </a:prstGeom>
        </p:spPr>
        <p:txBody>
          <a:bodyPr anchor="t" rtlCol="false" tIns="0" lIns="0" bIns="0" rIns="0">
            <a:spAutoFit/>
          </a:bodyPr>
          <a:lstStyle/>
          <a:p>
            <a:pPr algn="just">
              <a:lnSpc>
                <a:spcPts val="3682"/>
              </a:lnSpc>
              <a:spcBef>
                <a:spcPct val="0"/>
              </a:spcBef>
            </a:pPr>
            <a:r>
              <a:rPr lang="en-US" sz="3348">
                <a:solidFill>
                  <a:srgbClr val="000000"/>
                </a:solidFill>
                <a:latin typeface="Open Sans"/>
                <a:ea typeface="Open Sans"/>
                <a:cs typeface="Open Sans"/>
                <a:sym typeface="Open Sans"/>
              </a:rPr>
              <a:t>A través de programa de Excel si hizo un análisis de los datos recopilados durante los experimentos, destacando como cada filtro cumplió función, y fueron recolectando partículas más pequeñas y de menor peso.</a:t>
            </a:r>
          </a:p>
        </p:txBody>
      </p:sp>
      <p:sp>
        <p:nvSpPr>
          <p:cNvPr name="TextBox 7" id="7"/>
          <p:cNvSpPr txBox="true"/>
          <p:nvPr/>
        </p:nvSpPr>
        <p:spPr>
          <a:xfrm rot="0">
            <a:off x="3017347" y="6845212"/>
            <a:ext cx="11763505" cy="679451"/>
          </a:xfrm>
          <a:prstGeom prst="rect">
            <a:avLst/>
          </a:prstGeom>
        </p:spPr>
        <p:txBody>
          <a:bodyPr anchor="t" rtlCol="false" tIns="0" lIns="0" bIns="0" rIns="0">
            <a:spAutoFit/>
          </a:bodyPr>
          <a:lstStyle/>
          <a:p>
            <a:pPr algn="ctr">
              <a:lnSpc>
                <a:spcPts val="5599"/>
              </a:lnSpc>
              <a:spcBef>
                <a:spcPct val="0"/>
              </a:spcBef>
            </a:pPr>
            <a:r>
              <a:rPr lang="en-US" b="true" sz="3999">
                <a:solidFill>
                  <a:srgbClr val="442A22"/>
                </a:solidFill>
                <a:latin typeface="Open Sans Bold"/>
                <a:ea typeface="Open Sans Bold"/>
                <a:cs typeface="Open Sans Bold"/>
                <a:sym typeface="Open Sans Bold"/>
              </a:rPr>
              <a:t>Dato de Tiempo en el Filtro de Papel</a:t>
            </a:r>
          </a:p>
        </p:txBody>
      </p:sp>
      <p:sp>
        <p:nvSpPr>
          <p:cNvPr name="TextBox 8" id="8"/>
          <p:cNvSpPr txBox="true"/>
          <p:nvPr/>
        </p:nvSpPr>
        <p:spPr>
          <a:xfrm rot="0">
            <a:off x="1028700" y="7762789"/>
            <a:ext cx="15761836" cy="1414120"/>
          </a:xfrm>
          <a:prstGeom prst="rect">
            <a:avLst/>
          </a:prstGeom>
        </p:spPr>
        <p:txBody>
          <a:bodyPr anchor="t" rtlCol="false" tIns="0" lIns="0" bIns="0" rIns="0">
            <a:spAutoFit/>
          </a:bodyPr>
          <a:lstStyle/>
          <a:p>
            <a:pPr algn="just">
              <a:lnSpc>
                <a:spcPts val="3682"/>
              </a:lnSpc>
              <a:spcBef>
                <a:spcPct val="0"/>
              </a:spcBef>
            </a:pPr>
            <a:r>
              <a:rPr lang="en-US" sz="3348">
                <a:solidFill>
                  <a:srgbClr val="000000"/>
                </a:solidFill>
                <a:latin typeface="Open Sans"/>
                <a:ea typeface="Open Sans"/>
                <a:cs typeface="Open Sans"/>
                <a:sym typeface="Open Sans"/>
              </a:rPr>
              <a:t>El tiempo que tardo en pasar toda el agua residual fue de 54 min y 30 segundos, lo que quiere decir que por minuto se filtro 36,69 ml de agua residual.</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491820"/>
          </a:xfrm>
          <a:custGeom>
            <a:avLst/>
            <a:gdLst/>
            <a:ahLst/>
            <a:cxnLst/>
            <a:rect r="r" b="b" t="t" l="l"/>
            <a:pathLst>
              <a:path h="1491820" w="17775479">
                <a:moveTo>
                  <a:pt x="0" y="0"/>
                </a:moveTo>
                <a:lnTo>
                  <a:pt x="17775478" y="0"/>
                </a:lnTo>
                <a:lnTo>
                  <a:pt x="17775478" y="1491820"/>
                </a:lnTo>
                <a:lnTo>
                  <a:pt x="0" y="1491820"/>
                </a:lnTo>
                <a:lnTo>
                  <a:pt x="0" y="0"/>
                </a:lnTo>
                <a:close/>
              </a:path>
            </a:pathLst>
          </a:custGeom>
          <a:blipFill>
            <a:blip r:embed="rId2"/>
            <a:stretch>
              <a:fillRect l="0" t="-114235" r="0" b="-82157"/>
            </a:stretch>
          </a:blipFill>
        </p:spPr>
      </p:sp>
      <p:sp>
        <p:nvSpPr>
          <p:cNvPr name="Freeform 3" id="3"/>
          <p:cNvSpPr/>
          <p:nvPr/>
        </p:nvSpPr>
        <p:spPr>
          <a:xfrm flipH="false" flipV="false" rot="0">
            <a:off x="7613744" y="2742412"/>
            <a:ext cx="2927153" cy="3902871"/>
          </a:xfrm>
          <a:custGeom>
            <a:avLst/>
            <a:gdLst/>
            <a:ahLst/>
            <a:cxnLst/>
            <a:rect r="r" b="b" t="t" l="l"/>
            <a:pathLst>
              <a:path h="3902871" w="2927153">
                <a:moveTo>
                  <a:pt x="0" y="0"/>
                </a:moveTo>
                <a:lnTo>
                  <a:pt x="2927153" y="0"/>
                </a:lnTo>
                <a:lnTo>
                  <a:pt x="2927153" y="3902871"/>
                </a:lnTo>
                <a:lnTo>
                  <a:pt x="0" y="3902871"/>
                </a:lnTo>
                <a:lnTo>
                  <a:pt x="0" y="0"/>
                </a:lnTo>
                <a:close/>
              </a:path>
            </a:pathLst>
          </a:custGeom>
          <a:blipFill>
            <a:blip r:embed="rId3"/>
            <a:stretch>
              <a:fillRect l="0" t="0" r="0" b="0"/>
            </a:stretch>
          </a:blipFill>
        </p:spPr>
      </p:sp>
      <p:sp>
        <p:nvSpPr>
          <p:cNvPr name="Freeform 4" id="4"/>
          <p:cNvSpPr/>
          <p:nvPr/>
        </p:nvSpPr>
        <p:spPr>
          <a:xfrm flipH="false" flipV="false" rot="0">
            <a:off x="11912287" y="2746588"/>
            <a:ext cx="3638240" cy="3740788"/>
          </a:xfrm>
          <a:custGeom>
            <a:avLst/>
            <a:gdLst/>
            <a:ahLst/>
            <a:cxnLst/>
            <a:rect r="r" b="b" t="t" l="l"/>
            <a:pathLst>
              <a:path h="3740788" w="3638240">
                <a:moveTo>
                  <a:pt x="0" y="0"/>
                </a:moveTo>
                <a:lnTo>
                  <a:pt x="3638240" y="0"/>
                </a:lnTo>
                <a:lnTo>
                  <a:pt x="3638240" y="3740788"/>
                </a:lnTo>
                <a:lnTo>
                  <a:pt x="0" y="3740788"/>
                </a:lnTo>
                <a:lnTo>
                  <a:pt x="0" y="0"/>
                </a:lnTo>
                <a:close/>
              </a:path>
            </a:pathLst>
          </a:custGeom>
          <a:blipFill>
            <a:blip r:embed="rId4"/>
            <a:stretch>
              <a:fillRect l="-31044" t="-62304" r="0" b="-7631"/>
            </a:stretch>
          </a:blipFill>
        </p:spPr>
      </p:sp>
      <p:sp>
        <p:nvSpPr>
          <p:cNvPr name="TextBox 5" id="5"/>
          <p:cNvSpPr txBox="true"/>
          <p:nvPr/>
        </p:nvSpPr>
        <p:spPr>
          <a:xfrm rot="0">
            <a:off x="678454" y="364427"/>
            <a:ext cx="16434395" cy="3093440"/>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NO.2: Medición de la calidad del agua potable.</a:t>
            </a:r>
          </a:p>
          <a:p>
            <a:pPr algn="ctr">
              <a:lnSpc>
                <a:spcPts val="5374"/>
              </a:lnSpc>
            </a:pPr>
          </a:p>
          <a:p>
            <a:pPr algn="ctr" marL="0" indent="0" lvl="0">
              <a:lnSpc>
                <a:spcPts val="7441"/>
              </a:lnSpc>
            </a:pPr>
          </a:p>
        </p:txBody>
      </p:sp>
      <p:sp>
        <p:nvSpPr>
          <p:cNvPr name="TextBox 6" id="6"/>
          <p:cNvSpPr txBox="true"/>
          <p:nvPr/>
        </p:nvSpPr>
        <p:spPr>
          <a:xfrm rot="0">
            <a:off x="681902" y="1862935"/>
            <a:ext cx="7117972" cy="679451"/>
          </a:xfrm>
          <a:prstGeom prst="rect">
            <a:avLst/>
          </a:prstGeom>
        </p:spPr>
        <p:txBody>
          <a:bodyPr anchor="t" rtlCol="false" tIns="0" lIns="0" bIns="0" rIns="0">
            <a:spAutoFit/>
          </a:bodyPr>
          <a:lstStyle/>
          <a:p>
            <a:pPr algn="l">
              <a:lnSpc>
                <a:spcPts val="5599"/>
              </a:lnSpc>
              <a:spcBef>
                <a:spcPct val="0"/>
              </a:spcBef>
            </a:pPr>
            <a:r>
              <a:rPr lang="en-US" b="true" sz="3999">
                <a:solidFill>
                  <a:srgbClr val="442A22"/>
                </a:solidFill>
                <a:latin typeface="Open Sans Bold"/>
                <a:ea typeface="Open Sans Bold"/>
                <a:cs typeface="Open Sans Bold"/>
                <a:sym typeface="Open Sans Bold"/>
              </a:rPr>
              <a:t>Materiales Empleados</a:t>
            </a:r>
          </a:p>
        </p:txBody>
      </p:sp>
      <p:sp>
        <p:nvSpPr>
          <p:cNvPr name="TextBox 7" id="7"/>
          <p:cNvSpPr txBox="true"/>
          <p:nvPr/>
        </p:nvSpPr>
        <p:spPr>
          <a:xfrm rot="0">
            <a:off x="863571" y="3484613"/>
            <a:ext cx="7117972" cy="2694305"/>
          </a:xfrm>
          <a:prstGeom prst="rect">
            <a:avLst/>
          </a:prstGeom>
        </p:spPr>
        <p:txBody>
          <a:bodyPr anchor="t" rtlCol="false" tIns="0" lIns="0" bIns="0" rIns="0">
            <a:spAutoFit/>
          </a:bodyPr>
          <a:lstStyle/>
          <a:p>
            <a:pPr algn="just" marL="669289" indent="-334645" lvl="1">
              <a:lnSpc>
                <a:spcPts val="4339"/>
              </a:lnSpc>
              <a:buFont typeface="Arial"/>
              <a:buChar char="•"/>
            </a:pPr>
            <a:r>
              <a:rPr lang="en-US" sz="3099">
                <a:solidFill>
                  <a:srgbClr val="000000"/>
                </a:solidFill>
                <a:latin typeface="DM Sans"/>
                <a:ea typeface="DM Sans"/>
                <a:cs typeface="DM Sans"/>
                <a:sym typeface="DM Sans"/>
              </a:rPr>
              <a:t>Tela de franela blanca limpia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Algodón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Tijeras </a:t>
            </a:r>
          </a:p>
          <a:p>
            <a:pPr algn="just" marL="669289" indent="-334645" lvl="1">
              <a:lnSpc>
                <a:spcPts val="4339"/>
              </a:lnSpc>
              <a:buFont typeface="Arial"/>
              <a:buChar char="•"/>
            </a:pPr>
            <a:r>
              <a:rPr lang="en-US" sz="3099">
                <a:solidFill>
                  <a:srgbClr val="000000"/>
                </a:solidFill>
                <a:latin typeface="DM Sans"/>
                <a:ea typeface="DM Sans"/>
                <a:cs typeface="DM Sans"/>
                <a:sym typeface="DM Sans"/>
              </a:rPr>
              <a:t>Grifo de lavaplatos </a:t>
            </a:r>
          </a:p>
          <a:p>
            <a:pPr algn="just">
              <a:lnSpc>
                <a:spcPts val="420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6F6FF"/>
        </a:solidFill>
      </p:bgPr>
    </p:bg>
    <p:spTree>
      <p:nvGrpSpPr>
        <p:cNvPr id="1" name=""/>
        <p:cNvGrpSpPr/>
        <p:nvPr/>
      </p:nvGrpSpPr>
      <p:grpSpPr>
        <a:xfrm>
          <a:off x="0" y="0"/>
          <a:ext cx="0" cy="0"/>
          <a:chOff x="0" y="0"/>
          <a:chExt cx="0" cy="0"/>
        </a:xfrm>
      </p:grpSpPr>
      <p:sp>
        <p:nvSpPr>
          <p:cNvPr name="Freeform 2" id="2"/>
          <p:cNvSpPr/>
          <p:nvPr/>
        </p:nvSpPr>
        <p:spPr>
          <a:xfrm flipH="false" flipV="false" rot="0">
            <a:off x="256261" y="245867"/>
            <a:ext cx="17775479" cy="1491820"/>
          </a:xfrm>
          <a:custGeom>
            <a:avLst/>
            <a:gdLst/>
            <a:ahLst/>
            <a:cxnLst/>
            <a:rect r="r" b="b" t="t" l="l"/>
            <a:pathLst>
              <a:path h="1491820" w="17775479">
                <a:moveTo>
                  <a:pt x="0" y="0"/>
                </a:moveTo>
                <a:lnTo>
                  <a:pt x="17775478" y="0"/>
                </a:lnTo>
                <a:lnTo>
                  <a:pt x="17775478" y="1491820"/>
                </a:lnTo>
                <a:lnTo>
                  <a:pt x="0" y="1491820"/>
                </a:lnTo>
                <a:lnTo>
                  <a:pt x="0" y="0"/>
                </a:lnTo>
                <a:close/>
              </a:path>
            </a:pathLst>
          </a:custGeom>
          <a:blipFill>
            <a:blip r:embed="rId2"/>
            <a:stretch>
              <a:fillRect l="0" t="-114235" r="0" b="-82157"/>
            </a:stretch>
          </a:blipFill>
        </p:spPr>
      </p:sp>
      <p:sp>
        <p:nvSpPr>
          <p:cNvPr name="Freeform 3" id="3"/>
          <p:cNvSpPr/>
          <p:nvPr/>
        </p:nvSpPr>
        <p:spPr>
          <a:xfrm flipH="false" flipV="false" rot="0">
            <a:off x="1525481" y="2016005"/>
            <a:ext cx="3040119" cy="2575327"/>
          </a:xfrm>
          <a:custGeom>
            <a:avLst/>
            <a:gdLst/>
            <a:ahLst/>
            <a:cxnLst/>
            <a:rect r="r" b="b" t="t" l="l"/>
            <a:pathLst>
              <a:path h="2575327" w="3040119">
                <a:moveTo>
                  <a:pt x="0" y="0"/>
                </a:moveTo>
                <a:lnTo>
                  <a:pt x="3040119" y="0"/>
                </a:lnTo>
                <a:lnTo>
                  <a:pt x="3040119" y="2575327"/>
                </a:lnTo>
                <a:lnTo>
                  <a:pt x="0" y="2575327"/>
                </a:lnTo>
                <a:lnTo>
                  <a:pt x="0" y="0"/>
                </a:lnTo>
                <a:close/>
              </a:path>
            </a:pathLst>
          </a:custGeom>
          <a:blipFill>
            <a:blip r:embed="rId3"/>
            <a:stretch>
              <a:fillRect l="0" t="-32247" r="-12121" b="-44228"/>
            </a:stretch>
          </a:blipFill>
        </p:spPr>
      </p:sp>
      <p:sp>
        <p:nvSpPr>
          <p:cNvPr name="Freeform 4" id="4"/>
          <p:cNvSpPr/>
          <p:nvPr/>
        </p:nvSpPr>
        <p:spPr>
          <a:xfrm flipH="false" flipV="false" rot="0">
            <a:off x="1465791" y="4897314"/>
            <a:ext cx="3099809" cy="3751462"/>
          </a:xfrm>
          <a:custGeom>
            <a:avLst/>
            <a:gdLst/>
            <a:ahLst/>
            <a:cxnLst/>
            <a:rect r="r" b="b" t="t" l="l"/>
            <a:pathLst>
              <a:path h="3751462" w="3099809">
                <a:moveTo>
                  <a:pt x="0" y="0"/>
                </a:moveTo>
                <a:lnTo>
                  <a:pt x="3099809" y="0"/>
                </a:lnTo>
                <a:lnTo>
                  <a:pt x="3099809" y="3751462"/>
                </a:lnTo>
                <a:lnTo>
                  <a:pt x="0" y="3751462"/>
                </a:lnTo>
                <a:lnTo>
                  <a:pt x="0" y="0"/>
                </a:lnTo>
                <a:close/>
              </a:path>
            </a:pathLst>
          </a:custGeom>
          <a:blipFill>
            <a:blip r:embed="rId4"/>
            <a:stretch>
              <a:fillRect l="-6724" t="-9685" r="-9787" b="-18678"/>
            </a:stretch>
          </a:blipFill>
        </p:spPr>
      </p:sp>
      <p:sp>
        <p:nvSpPr>
          <p:cNvPr name="Freeform 5" id="5"/>
          <p:cNvSpPr/>
          <p:nvPr/>
        </p:nvSpPr>
        <p:spPr>
          <a:xfrm flipH="false" flipV="false" rot="0">
            <a:off x="7534724" y="4897314"/>
            <a:ext cx="3303168" cy="3751462"/>
          </a:xfrm>
          <a:custGeom>
            <a:avLst/>
            <a:gdLst/>
            <a:ahLst/>
            <a:cxnLst/>
            <a:rect r="r" b="b" t="t" l="l"/>
            <a:pathLst>
              <a:path h="3751462" w="3303168">
                <a:moveTo>
                  <a:pt x="0" y="0"/>
                </a:moveTo>
                <a:lnTo>
                  <a:pt x="3303168" y="0"/>
                </a:lnTo>
                <a:lnTo>
                  <a:pt x="3303168" y="3751462"/>
                </a:lnTo>
                <a:lnTo>
                  <a:pt x="0" y="3751462"/>
                </a:lnTo>
                <a:lnTo>
                  <a:pt x="0" y="0"/>
                </a:lnTo>
                <a:close/>
              </a:path>
            </a:pathLst>
          </a:custGeom>
          <a:blipFill>
            <a:blip r:embed="rId5"/>
            <a:stretch>
              <a:fillRect l="0" t="-17400" r="0" b="0"/>
            </a:stretch>
          </a:blipFill>
        </p:spPr>
      </p:sp>
      <p:sp>
        <p:nvSpPr>
          <p:cNvPr name="Freeform 6" id="6"/>
          <p:cNvSpPr/>
          <p:nvPr/>
        </p:nvSpPr>
        <p:spPr>
          <a:xfrm flipH="false" flipV="false" rot="0">
            <a:off x="7534724" y="2016005"/>
            <a:ext cx="3303168" cy="2575327"/>
          </a:xfrm>
          <a:custGeom>
            <a:avLst/>
            <a:gdLst/>
            <a:ahLst/>
            <a:cxnLst/>
            <a:rect r="r" b="b" t="t" l="l"/>
            <a:pathLst>
              <a:path h="2575327" w="3303168">
                <a:moveTo>
                  <a:pt x="0" y="0"/>
                </a:moveTo>
                <a:lnTo>
                  <a:pt x="3303168" y="0"/>
                </a:lnTo>
                <a:lnTo>
                  <a:pt x="3303168" y="2575327"/>
                </a:lnTo>
                <a:lnTo>
                  <a:pt x="0" y="2575327"/>
                </a:lnTo>
                <a:lnTo>
                  <a:pt x="0" y="0"/>
                </a:lnTo>
                <a:close/>
              </a:path>
            </a:pathLst>
          </a:custGeom>
          <a:blipFill>
            <a:blip r:embed="rId6"/>
            <a:stretch>
              <a:fillRect l="0" t="-64014" r="0" b="-7002"/>
            </a:stretch>
          </a:blipFill>
        </p:spPr>
      </p:sp>
      <p:sp>
        <p:nvSpPr>
          <p:cNvPr name="Freeform 7" id="7"/>
          <p:cNvSpPr/>
          <p:nvPr/>
        </p:nvSpPr>
        <p:spPr>
          <a:xfrm flipH="false" flipV="false" rot="0">
            <a:off x="13373973" y="2016005"/>
            <a:ext cx="3358893" cy="2575327"/>
          </a:xfrm>
          <a:custGeom>
            <a:avLst/>
            <a:gdLst/>
            <a:ahLst/>
            <a:cxnLst/>
            <a:rect r="r" b="b" t="t" l="l"/>
            <a:pathLst>
              <a:path h="2575327" w="3358893">
                <a:moveTo>
                  <a:pt x="0" y="0"/>
                </a:moveTo>
                <a:lnTo>
                  <a:pt x="3358893" y="0"/>
                </a:lnTo>
                <a:lnTo>
                  <a:pt x="3358893" y="2575327"/>
                </a:lnTo>
                <a:lnTo>
                  <a:pt x="0" y="2575327"/>
                </a:lnTo>
                <a:lnTo>
                  <a:pt x="0" y="0"/>
                </a:lnTo>
                <a:close/>
              </a:path>
            </a:pathLst>
          </a:custGeom>
          <a:blipFill>
            <a:blip r:embed="rId7"/>
            <a:stretch>
              <a:fillRect l="0" t="-36950" r="0" b="-36950"/>
            </a:stretch>
          </a:blipFill>
        </p:spPr>
      </p:sp>
      <p:sp>
        <p:nvSpPr>
          <p:cNvPr name="Freeform 8" id="8"/>
          <p:cNvSpPr/>
          <p:nvPr/>
        </p:nvSpPr>
        <p:spPr>
          <a:xfrm flipH="false" flipV="false" rot="0">
            <a:off x="13373973" y="5010324"/>
            <a:ext cx="3358893" cy="3638452"/>
          </a:xfrm>
          <a:custGeom>
            <a:avLst/>
            <a:gdLst/>
            <a:ahLst/>
            <a:cxnLst/>
            <a:rect r="r" b="b" t="t" l="l"/>
            <a:pathLst>
              <a:path h="3638452" w="3358893">
                <a:moveTo>
                  <a:pt x="0" y="0"/>
                </a:moveTo>
                <a:lnTo>
                  <a:pt x="3358893" y="0"/>
                </a:lnTo>
                <a:lnTo>
                  <a:pt x="3358893" y="3638452"/>
                </a:lnTo>
                <a:lnTo>
                  <a:pt x="0" y="3638452"/>
                </a:lnTo>
                <a:lnTo>
                  <a:pt x="0" y="0"/>
                </a:lnTo>
                <a:close/>
              </a:path>
            </a:pathLst>
          </a:custGeom>
          <a:blipFill>
            <a:blip r:embed="rId8"/>
            <a:stretch>
              <a:fillRect l="0" t="-15692" r="-6739" b="-15692"/>
            </a:stretch>
          </a:blipFill>
        </p:spPr>
      </p:sp>
      <p:sp>
        <p:nvSpPr>
          <p:cNvPr name="TextBox 9" id="9"/>
          <p:cNvSpPr txBox="true"/>
          <p:nvPr/>
        </p:nvSpPr>
        <p:spPr>
          <a:xfrm rot="0">
            <a:off x="1028700" y="198242"/>
            <a:ext cx="16434395" cy="3093440"/>
          </a:xfrm>
          <a:prstGeom prst="rect">
            <a:avLst/>
          </a:prstGeom>
        </p:spPr>
        <p:txBody>
          <a:bodyPr anchor="t" rtlCol="false" tIns="0" lIns="0" bIns="0" rIns="0">
            <a:spAutoFit/>
          </a:bodyPr>
          <a:lstStyle/>
          <a:p>
            <a:pPr algn="ctr">
              <a:lnSpc>
                <a:spcPts val="5374"/>
              </a:lnSpc>
            </a:pPr>
            <a:r>
              <a:rPr lang="en-US" sz="4886">
                <a:solidFill>
                  <a:srgbClr val="034D4F"/>
                </a:solidFill>
                <a:latin typeface="Cranberry"/>
                <a:ea typeface="Cranberry"/>
                <a:cs typeface="Cranberry"/>
                <a:sym typeface="Cranberry"/>
              </a:rPr>
              <a:t>EXPERIMENTO NO.2: Medición de la calidad del agua potable.</a:t>
            </a:r>
          </a:p>
          <a:p>
            <a:pPr algn="ctr">
              <a:lnSpc>
                <a:spcPts val="5374"/>
              </a:lnSpc>
            </a:pPr>
          </a:p>
          <a:p>
            <a:pPr algn="ctr" marL="0" indent="0" lvl="0">
              <a:lnSpc>
                <a:spcPts val="7441"/>
              </a:lnSpc>
            </a:pPr>
          </a:p>
        </p:txBody>
      </p:sp>
      <p:sp>
        <p:nvSpPr>
          <p:cNvPr name="TextBox 10" id="10"/>
          <p:cNvSpPr txBox="true"/>
          <p:nvPr/>
        </p:nvSpPr>
        <p:spPr>
          <a:xfrm rot="0">
            <a:off x="539840" y="8982151"/>
            <a:ext cx="5011401" cy="1137880"/>
          </a:xfrm>
          <a:prstGeom prst="rect">
            <a:avLst/>
          </a:prstGeom>
        </p:spPr>
        <p:txBody>
          <a:bodyPr anchor="t" rtlCol="false" tIns="0" lIns="0" bIns="0" rIns="0">
            <a:spAutoFit/>
          </a:bodyPr>
          <a:lstStyle/>
          <a:p>
            <a:pPr algn="ctr">
              <a:lnSpc>
                <a:spcPts val="3022"/>
              </a:lnSpc>
            </a:pPr>
            <a:r>
              <a:rPr lang="en-US" sz="2748">
                <a:solidFill>
                  <a:srgbClr val="000000"/>
                </a:solidFill>
                <a:latin typeface="Open Sans"/>
                <a:ea typeface="Open Sans"/>
                <a:cs typeface="Open Sans"/>
                <a:sym typeface="Open Sans"/>
              </a:rPr>
              <a:t>Muestra de agua antes de implementar el filtro</a:t>
            </a:r>
          </a:p>
          <a:p>
            <a:pPr algn="ctr">
              <a:lnSpc>
                <a:spcPts val="3022"/>
              </a:lnSpc>
              <a:spcBef>
                <a:spcPct val="0"/>
              </a:spcBef>
            </a:pPr>
          </a:p>
        </p:txBody>
      </p:sp>
      <p:sp>
        <p:nvSpPr>
          <p:cNvPr name="TextBox 11" id="11"/>
          <p:cNvSpPr txBox="true"/>
          <p:nvPr/>
        </p:nvSpPr>
        <p:spPr>
          <a:xfrm rot="0">
            <a:off x="6495767" y="8982151"/>
            <a:ext cx="5011401" cy="1137880"/>
          </a:xfrm>
          <a:prstGeom prst="rect">
            <a:avLst/>
          </a:prstGeom>
        </p:spPr>
        <p:txBody>
          <a:bodyPr anchor="t" rtlCol="false" tIns="0" lIns="0" bIns="0" rIns="0">
            <a:spAutoFit/>
          </a:bodyPr>
          <a:lstStyle/>
          <a:p>
            <a:pPr algn="ctr">
              <a:lnSpc>
                <a:spcPts val="3022"/>
              </a:lnSpc>
            </a:pPr>
            <a:r>
              <a:rPr lang="en-US" sz="2748">
                <a:solidFill>
                  <a:srgbClr val="000000"/>
                </a:solidFill>
                <a:latin typeface="Open Sans"/>
                <a:ea typeface="Open Sans"/>
                <a:cs typeface="Open Sans"/>
                <a:sym typeface="Open Sans"/>
              </a:rPr>
              <a:t>Muestra de agua con el filtro</a:t>
            </a:r>
          </a:p>
          <a:p>
            <a:pPr algn="ctr">
              <a:lnSpc>
                <a:spcPts val="3022"/>
              </a:lnSpc>
            </a:pPr>
            <a:r>
              <a:rPr lang="en-US" sz="2748">
                <a:solidFill>
                  <a:srgbClr val="000000"/>
                </a:solidFill>
                <a:latin typeface="Open Sans"/>
                <a:ea typeface="Open Sans"/>
                <a:cs typeface="Open Sans"/>
                <a:sym typeface="Open Sans"/>
              </a:rPr>
              <a:t>15/01/2025</a:t>
            </a:r>
          </a:p>
          <a:p>
            <a:pPr algn="ctr">
              <a:lnSpc>
                <a:spcPts val="3022"/>
              </a:lnSpc>
              <a:spcBef>
                <a:spcPct val="0"/>
              </a:spcBef>
            </a:pPr>
          </a:p>
        </p:txBody>
      </p:sp>
      <p:sp>
        <p:nvSpPr>
          <p:cNvPr name="TextBox 12" id="12"/>
          <p:cNvSpPr txBox="true"/>
          <p:nvPr/>
        </p:nvSpPr>
        <p:spPr>
          <a:xfrm rot="0">
            <a:off x="12451694" y="8982151"/>
            <a:ext cx="5011401" cy="1137880"/>
          </a:xfrm>
          <a:prstGeom prst="rect">
            <a:avLst/>
          </a:prstGeom>
        </p:spPr>
        <p:txBody>
          <a:bodyPr anchor="t" rtlCol="false" tIns="0" lIns="0" bIns="0" rIns="0">
            <a:spAutoFit/>
          </a:bodyPr>
          <a:lstStyle/>
          <a:p>
            <a:pPr algn="ctr">
              <a:lnSpc>
                <a:spcPts val="3022"/>
              </a:lnSpc>
            </a:pPr>
            <a:r>
              <a:rPr lang="en-US" sz="2748">
                <a:solidFill>
                  <a:srgbClr val="000000"/>
                </a:solidFill>
                <a:latin typeface="Open Sans"/>
                <a:ea typeface="Open Sans"/>
                <a:cs typeface="Open Sans"/>
                <a:sym typeface="Open Sans"/>
              </a:rPr>
              <a:t>Muestra de agua con el filtro</a:t>
            </a:r>
          </a:p>
          <a:p>
            <a:pPr algn="ctr">
              <a:lnSpc>
                <a:spcPts val="3022"/>
              </a:lnSpc>
            </a:pPr>
            <a:r>
              <a:rPr lang="en-US" sz="2748">
                <a:solidFill>
                  <a:srgbClr val="000000"/>
                </a:solidFill>
                <a:latin typeface="Open Sans"/>
                <a:ea typeface="Open Sans"/>
                <a:cs typeface="Open Sans"/>
                <a:sym typeface="Open Sans"/>
              </a:rPr>
              <a:t>17/01/2025</a:t>
            </a:r>
          </a:p>
          <a:p>
            <a:pPr algn="ctr">
              <a:lnSpc>
                <a:spcPts val="3022"/>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DAGeL33UVLA</dc:identifier>
  <dcterms:modified xsi:type="dcterms:W3CDTF">2011-08-01T06:04:30Z</dcterms:modified>
  <cp:revision>1</cp:revision>
  <dc:title>Tema 3. Experimento 1 y 2. Carlos Gonzalez</dc:title>
</cp:coreProperties>
</file>