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7" r:id="rId2"/>
    <p:sldId id="269" r:id="rId3"/>
    <p:sldId id="258" r:id="rId4"/>
    <p:sldId id="259" r:id="rId5"/>
    <p:sldId id="260" r:id="rId6"/>
    <p:sldId id="261" r:id="rId7"/>
    <p:sldId id="262" r:id="rId8"/>
    <p:sldId id="263" r:id="rId9"/>
  </p:sldIdLst>
  <p:sldSz cx="9144000" cy="6858000" type="screen4x3"/>
  <p:notesSz cx="6858000" cy="9144000"/>
  <p:defaultTextStyle>
    <a:defPPr>
      <a:defRPr lang="es-V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7E8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78" autoAdjust="0"/>
    <p:restoredTop sz="94671" autoAdjust="0"/>
  </p:normalViewPr>
  <p:slideViewPr>
    <p:cSldViewPr>
      <p:cViewPr varScale="1">
        <p:scale>
          <a:sx n="76" d="100"/>
          <a:sy n="76" d="100"/>
        </p:scale>
        <p:origin x="272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0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29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VE"/>
          </a:p>
        </p:txBody>
      </p:sp>
      <p:sp>
        <p:nvSpPr>
          <p:cNvPr id="1048730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7A01AC-8EC8-42B1-A951-ACA47F868B64}" type="datetimeFigureOut">
              <a:rPr lang="es-VE" smtClean="0"/>
              <a:t>4/2/2025</a:t>
            </a:fld>
            <a:endParaRPr lang="es-VE"/>
          </a:p>
        </p:txBody>
      </p:sp>
      <p:sp>
        <p:nvSpPr>
          <p:cNvPr id="1048731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VE"/>
          </a:p>
        </p:txBody>
      </p:sp>
      <p:sp>
        <p:nvSpPr>
          <p:cNvPr id="1048732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VE"/>
          </a:p>
        </p:txBody>
      </p:sp>
      <p:sp>
        <p:nvSpPr>
          <p:cNvPr id="1048733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VE"/>
          </a:p>
        </p:txBody>
      </p:sp>
      <p:sp>
        <p:nvSpPr>
          <p:cNvPr id="1048734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9AB3C2-A4F6-40CF-87D7-1C8FE570C4DB}" type="slidenum">
              <a:rPr lang="es-VE" smtClean="0"/>
              <a:t>‹Nº›</a:t>
            </a:fld>
            <a:endParaRPr lang="es-V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9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620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VE" dirty="0"/>
          </a:p>
        </p:txBody>
      </p:sp>
      <p:sp>
        <p:nvSpPr>
          <p:cNvPr id="1048621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9AB3C2-A4F6-40CF-87D7-1C8FE570C4DB}" type="slidenum">
              <a:rPr lang="es-VE" smtClean="0"/>
              <a:t>1</a:t>
            </a:fld>
            <a:endParaRPr lang="es-V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3145730" name="Straight Connector 16"/>
            <p:cNvCxnSpPr>
              <a:cxnSpLocks/>
            </p:cNvCxnSpPr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5731" name="Straight Connector 17"/>
            <p:cNvCxnSpPr>
              <a:cxnSpLocks/>
            </p:cNvCxnSpPr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48601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48602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48603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48604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48605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48606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48607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4860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048609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048610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10486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47DE0-19A8-4E7B-A345-24A10D9305A2}" type="datetimeFigureOut">
              <a:rPr lang="es-VE" smtClean="0"/>
              <a:t>4/2/2025</a:t>
            </a:fld>
            <a:endParaRPr lang="es-VE"/>
          </a:p>
        </p:txBody>
      </p:sp>
      <p:sp>
        <p:nvSpPr>
          <p:cNvPr id="10486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10486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58D52-00DA-4C26-95F2-94F7C73B1B18}" type="slidenum">
              <a:rPr lang="es-VE" smtClean="0"/>
              <a:t>‹Nº›</a:t>
            </a:fld>
            <a:endParaRPr lang="es-V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01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048702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104870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47DE0-19A8-4E7B-A345-24A10D9305A2}" type="datetimeFigureOut">
              <a:rPr lang="es-VE" smtClean="0"/>
              <a:t>4/2/2025</a:t>
            </a:fld>
            <a:endParaRPr lang="es-VE"/>
          </a:p>
        </p:txBody>
      </p:sp>
      <p:sp>
        <p:nvSpPr>
          <p:cNvPr id="104870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104870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58D52-00DA-4C26-95F2-94F7C73B1B18}" type="slidenum">
              <a:rPr lang="es-VE" smtClean="0"/>
              <a:t>‹Nº›</a:t>
            </a:fld>
            <a:endParaRPr lang="es-V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4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048665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</a:lvl2pPr>
            <a:lvl3pPr marL="914400" indent="0">
              <a:buFontTx/>
              <a:buNone/>
            </a:lvl3pPr>
            <a:lvl4pPr marL="1371600" indent="0">
              <a:buFontTx/>
              <a:buNone/>
            </a:lvl4pPr>
            <a:lvl5pPr marL="1828800" indent="0">
              <a:buFontTx/>
              <a:buNone/>
            </a:lvl5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1048666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104866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47DE0-19A8-4E7B-A345-24A10D9305A2}" type="datetimeFigureOut">
              <a:rPr lang="es-VE" smtClean="0"/>
              <a:t>4/2/2025</a:t>
            </a:fld>
            <a:endParaRPr lang="es-VE"/>
          </a:p>
        </p:txBody>
      </p:sp>
      <p:sp>
        <p:nvSpPr>
          <p:cNvPr id="104866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104866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58D52-00DA-4C26-95F2-94F7C73B1B18}" type="slidenum">
              <a:rPr lang="es-VE" smtClean="0"/>
              <a:t>‹Nº›</a:t>
            </a:fld>
            <a:endParaRPr lang="es-VE"/>
          </a:p>
        </p:txBody>
      </p:sp>
      <p:sp>
        <p:nvSpPr>
          <p:cNvPr id="1048670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048671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96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048697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104869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47DE0-19A8-4E7B-A345-24A10D9305A2}" type="datetimeFigureOut">
              <a:rPr lang="es-VE" smtClean="0"/>
              <a:t>4/2/2025</a:t>
            </a:fld>
            <a:endParaRPr lang="es-VE"/>
          </a:p>
        </p:txBody>
      </p:sp>
      <p:sp>
        <p:nvSpPr>
          <p:cNvPr id="104869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104870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58D52-00DA-4C26-95F2-94F7C73B1B18}" type="slidenum">
              <a:rPr lang="es-VE" smtClean="0"/>
              <a:t>‹Nº›</a:t>
            </a:fld>
            <a:endParaRPr lang="es-VE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6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048657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</a:lvl2pPr>
            <a:lvl3pPr marL="914400" indent="0">
              <a:buFontTx/>
              <a:buNone/>
            </a:lvl3pPr>
            <a:lvl4pPr marL="1371600" indent="0">
              <a:buFontTx/>
              <a:buNone/>
            </a:lvl4pPr>
            <a:lvl5pPr marL="1828800" indent="0">
              <a:buFontTx/>
              <a:buNone/>
            </a:lvl5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1048658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104865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47DE0-19A8-4E7B-A345-24A10D9305A2}" type="datetimeFigureOut">
              <a:rPr lang="es-VE" smtClean="0"/>
              <a:t>4/2/2025</a:t>
            </a:fld>
            <a:endParaRPr lang="es-VE"/>
          </a:p>
        </p:txBody>
      </p:sp>
      <p:sp>
        <p:nvSpPr>
          <p:cNvPr id="104866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104866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58D52-00DA-4C26-95F2-94F7C73B1B18}" type="slidenum">
              <a:rPr lang="es-VE" smtClean="0"/>
              <a:t>‹Nº›</a:t>
            </a:fld>
            <a:endParaRPr lang="es-VE"/>
          </a:p>
        </p:txBody>
      </p:sp>
      <p:sp>
        <p:nvSpPr>
          <p:cNvPr id="1048662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048663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1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0487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</a:lvl2pPr>
            <a:lvl3pPr marL="914400" indent="0">
              <a:buFontTx/>
              <a:buNone/>
            </a:lvl3pPr>
            <a:lvl4pPr marL="1371600" indent="0">
              <a:buFontTx/>
              <a:buNone/>
            </a:lvl4pPr>
            <a:lvl5pPr marL="1828800" indent="0">
              <a:buFontTx/>
              <a:buNone/>
            </a:lvl5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1048714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104871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47DE0-19A8-4E7B-A345-24A10D9305A2}" type="datetimeFigureOut">
              <a:rPr lang="es-VE" smtClean="0"/>
              <a:t>4/2/2025</a:t>
            </a:fld>
            <a:endParaRPr lang="es-VE"/>
          </a:p>
        </p:txBody>
      </p:sp>
      <p:sp>
        <p:nvSpPr>
          <p:cNvPr id="104871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104871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58D52-00DA-4C26-95F2-94F7C73B1B18}" type="slidenum">
              <a:rPr lang="es-VE" smtClean="0"/>
              <a:t>‹Nº›</a:t>
            </a:fld>
            <a:endParaRPr lang="es-VE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048679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104868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47DE0-19A8-4E7B-A345-24A10D9305A2}" type="datetimeFigureOut">
              <a:rPr lang="es-VE" smtClean="0"/>
              <a:t>4/2/2025</a:t>
            </a:fld>
            <a:endParaRPr lang="es-VE"/>
          </a:p>
        </p:txBody>
      </p:sp>
      <p:sp>
        <p:nvSpPr>
          <p:cNvPr id="104868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104868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58D52-00DA-4C26-95F2-94F7C73B1B18}" type="slidenum">
              <a:rPr lang="es-VE" smtClean="0"/>
              <a:t>‹Nº›</a:t>
            </a:fld>
            <a:endParaRPr lang="es-VE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24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>
            <a:normAutofit fontScale="90000"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048725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104872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47DE0-19A8-4E7B-A345-24A10D9305A2}" type="datetimeFigureOut">
              <a:rPr lang="es-VE" smtClean="0"/>
              <a:t>4/2/2025</a:t>
            </a:fld>
            <a:endParaRPr lang="es-VE"/>
          </a:p>
        </p:txBody>
      </p:sp>
      <p:sp>
        <p:nvSpPr>
          <p:cNvPr id="104872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104872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58D52-00DA-4C26-95F2-94F7C73B1B18}" type="slidenum">
              <a:rPr lang="es-VE" smtClean="0"/>
              <a:t>‹Nº›</a:t>
            </a:fld>
            <a:endParaRPr lang="es-V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04862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104862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47DE0-19A8-4E7B-A345-24A10D9305A2}" type="datetimeFigureOut">
              <a:rPr lang="es-VE" smtClean="0"/>
              <a:t>4/2/2025</a:t>
            </a:fld>
            <a:endParaRPr lang="es-VE"/>
          </a:p>
        </p:txBody>
      </p:sp>
      <p:sp>
        <p:nvSpPr>
          <p:cNvPr id="104863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104863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58D52-00DA-4C26-95F2-94F7C73B1B18}" type="slidenum">
              <a:rPr lang="es-VE" smtClean="0"/>
              <a:t>‹Nº›</a:t>
            </a:fld>
            <a:endParaRPr lang="es-V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3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048684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104868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47DE0-19A8-4E7B-A345-24A10D9305A2}" type="datetimeFigureOut">
              <a:rPr lang="es-VE" smtClean="0"/>
              <a:t>4/2/2025</a:t>
            </a:fld>
            <a:endParaRPr lang="es-VE"/>
          </a:p>
        </p:txBody>
      </p:sp>
      <p:sp>
        <p:nvSpPr>
          <p:cNvPr id="104868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104868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58D52-00DA-4C26-95F2-94F7C73B1B18}" type="slidenum">
              <a:rPr lang="es-VE" smtClean="0"/>
              <a:t>‹Nº›</a:t>
            </a:fld>
            <a:endParaRPr lang="es-V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06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048707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1048708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104870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47DE0-19A8-4E7B-A345-24A10D9305A2}" type="datetimeFigureOut">
              <a:rPr lang="es-VE" smtClean="0"/>
              <a:t>4/2/2025</a:t>
            </a:fld>
            <a:endParaRPr lang="es-VE"/>
          </a:p>
        </p:txBody>
      </p:sp>
      <p:sp>
        <p:nvSpPr>
          <p:cNvPr id="10487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10487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58D52-00DA-4C26-95F2-94F7C73B1B18}" type="slidenum">
              <a:rPr lang="es-VE" smtClean="0"/>
              <a:t>‹Nº›</a:t>
            </a:fld>
            <a:endParaRPr lang="es-V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8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048689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1048690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1048691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1048692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104869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47DE0-19A8-4E7B-A345-24A10D9305A2}" type="datetimeFigureOut">
              <a:rPr lang="es-VE" smtClean="0"/>
              <a:t>4/2/2025</a:t>
            </a:fld>
            <a:endParaRPr lang="es-VE"/>
          </a:p>
        </p:txBody>
      </p:sp>
      <p:sp>
        <p:nvSpPr>
          <p:cNvPr id="1048694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1048695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58D52-00DA-4C26-95F2-94F7C73B1B18}" type="slidenum">
              <a:rPr lang="es-VE" smtClean="0"/>
              <a:t>‹Nº›</a:t>
            </a:fld>
            <a:endParaRPr lang="es-V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04865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47DE0-19A8-4E7B-A345-24A10D9305A2}" type="datetimeFigureOut">
              <a:rPr lang="es-VE" smtClean="0"/>
              <a:t>4/2/2025</a:t>
            </a:fld>
            <a:endParaRPr lang="es-VE"/>
          </a:p>
        </p:txBody>
      </p:sp>
      <p:sp>
        <p:nvSpPr>
          <p:cNvPr id="104865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104865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58D52-00DA-4C26-95F2-94F7C73B1B18}" type="slidenum">
              <a:rPr lang="es-VE" smtClean="0"/>
              <a:t>‹Nº›</a:t>
            </a:fld>
            <a:endParaRPr lang="es-V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9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47DE0-19A8-4E7B-A345-24A10D9305A2}" type="datetimeFigureOut">
              <a:rPr lang="es-VE" smtClean="0"/>
              <a:t>4/2/2025</a:t>
            </a:fld>
            <a:endParaRPr lang="es-VE"/>
          </a:p>
        </p:txBody>
      </p:sp>
      <p:sp>
        <p:nvSpPr>
          <p:cNvPr id="1048590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104859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58D52-00DA-4C26-95F2-94F7C73B1B18}" type="slidenum">
              <a:rPr lang="es-VE" smtClean="0"/>
              <a:t>‹Nº›</a:t>
            </a:fld>
            <a:endParaRPr lang="es-V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18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048719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1048720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104872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47DE0-19A8-4E7B-A345-24A10D9305A2}" type="datetimeFigureOut">
              <a:rPr lang="es-VE" smtClean="0"/>
              <a:t>4/2/2025</a:t>
            </a:fld>
            <a:endParaRPr lang="es-VE"/>
          </a:p>
        </p:txBody>
      </p:sp>
      <p:sp>
        <p:nvSpPr>
          <p:cNvPr id="104872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104872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58D52-00DA-4C26-95F2-94F7C73B1B18}" type="slidenum">
              <a:rPr lang="es-VE" smtClean="0"/>
              <a:t>‹Nº›</a:t>
            </a:fld>
            <a:endParaRPr lang="es-V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 fontScale="90000"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04867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104867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104867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47DE0-19A8-4E7B-A345-24A10D9305A2}" type="datetimeFigureOut">
              <a:rPr lang="es-VE" smtClean="0"/>
              <a:t>4/2/2025</a:t>
            </a:fld>
            <a:endParaRPr lang="es-VE"/>
          </a:p>
        </p:txBody>
      </p:sp>
      <p:sp>
        <p:nvSpPr>
          <p:cNvPr id="104867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104867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58D52-00DA-4C26-95F2-94F7C73B1B18}" type="slidenum">
              <a:rPr lang="es-VE" smtClean="0"/>
              <a:t>‹Nº›</a:t>
            </a:fld>
            <a:endParaRPr lang="es-V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1048576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3145728" name="Straight Connector 7"/>
            <p:cNvCxnSpPr>
              <a:cxnSpLocks/>
            </p:cNvCxnSpPr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5729" name="Straight Connector 8"/>
            <p:cNvCxnSpPr>
              <a:cxnSpLocks/>
            </p:cNvCxnSpPr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48577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48578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48579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48580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48581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48582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48583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048584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048585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1048586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B47DE0-19A8-4E7B-A345-24A10D9305A2}" type="datetimeFigureOut">
              <a:rPr lang="es-VE" smtClean="0"/>
              <a:t>4/2/2025</a:t>
            </a:fld>
            <a:endParaRPr lang="es-VE"/>
          </a:p>
        </p:txBody>
      </p:sp>
      <p:sp>
        <p:nvSpPr>
          <p:cNvPr id="104858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VE"/>
          </a:p>
        </p:txBody>
      </p:sp>
      <p:sp>
        <p:nvSpPr>
          <p:cNvPr id="104858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4A158D52-00DA-4C26-95F2-94F7C73B1B18}" type="slidenum">
              <a:rPr lang="es-VE" smtClean="0"/>
              <a:t>‹Nº›</a:t>
            </a:fld>
            <a:endParaRPr lang="es-V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10" Type="http://schemas.openxmlformats.org/officeDocument/2006/relationships/image" Target="../media/image29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3549" y="217592"/>
            <a:ext cx="1082891" cy="1167197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</p:spPr>
      </p:pic>
      <p:sp>
        <p:nvSpPr>
          <p:cNvPr id="1048614" name="13 CuadroTexto"/>
          <p:cNvSpPr txBox="1"/>
          <p:nvPr/>
        </p:nvSpPr>
        <p:spPr>
          <a:xfrm>
            <a:off x="1341199" y="621548"/>
            <a:ext cx="7020272" cy="1297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VE" sz="1600" b="1" dirty="0" smtClean="0">
                <a:latin typeface="Arial" pitchFamily="34" charset="0"/>
                <a:cs typeface="Arial" pitchFamily="34" charset="0"/>
              </a:rPr>
              <a:t>Universidad Nacional Experimental de Guayana</a:t>
            </a:r>
          </a:p>
          <a:p>
            <a:pPr algn="ctr"/>
            <a:r>
              <a:rPr lang="es-VE" sz="1600" b="1" dirty="0" smtClean="0">
                <a:latin typeface="Arial" pitchFamily="34" charset="0"/>
                <a:cs typeface="Arial" pitchFamily="34" charset="0"/>
              </a:rPr>
              <a:t>Vicerrectorado Académico</a:t>
            </a:r>
          </a:p>
          <a:p>
            <a:pPr algn="ctr"/>
            <a:r>
              <a:rPr lang="es-VE" sz="1600" b="1" dirty="0" smtClean="0">
                <a:latin typeface="Arial" pitchFamily="34" charset="0"/>
                <a:cs typeface="Arial" pitchFamily="34" charset="0"/>
              </a:rPr>
              <a:t>Proyecto de Carrera: Ingeniería Industrial</a:t>
            </a:r>
          </a:p>
          <a:p>
            <a:pPr algn="ctr"/>
            <a:r>
              <a:rPr lang="es-VE" sz="1600" b="1" dirty="0" smtClean="0">
                <a:latin typeface="Arial" pitchFamily="34" charset="0"/>
                <a:cs typeface="Arial" pitchFamily="34" charset="0"/>
              </a:rPr>
              <a:t>Unidad curricular: 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Ingeniería del Ambiente </a:t>
            </a:r>
            <a:endParaRPr lang="es-VE" sz="16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s-VE" sz="1600" b="1" dirty="0" smtClean="0">
                <a:latin typeface="Arial" pitchFamily="34" charset="0"/>
                <a:cs typeface="Arial" pitchFamily="34" charset="0"/>
              </a:rPr>
              <a:t>Sección 1</a:t>
            </a:r>
          </a:p>
        </p:txBody>
      </p:sp>
      <p:sp>
        <p:nvSpPr>
          <p:cNvPr id="1048615" name="8 CuadroTexto"/>
          <p:cNvSpPr txBox="1"/>
          <p:nvPr/>
        </p:nvSpPr>
        <p:spPr>
          <a:xfrm>
            <a:off x="2803432" y="6021288"/>
            <a:ext cx="41044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VE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Ciudad Guayana, </a:t>
            </a:r>
            <a:r>
              <a:rPr lang="es-VE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04 </a:t>
            </a: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Febrero del 2025</a:t>
            </a:r>
            <a:endParaRPr lang="es-VE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048616" name="9 CuadroTexto"/>
          <p:cNvSpPr txBox="1"/>
          <p:nvPr/>
        </p:nvSpPr>
        <p:spPr>
          <a:xfrm>
            <a:off x="824813" y="4054161"/>
            <a:ext cx="2664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VE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profesora</a:t>
            </a: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:</a:t>
            </a:r>
            <a:endParaRPr lang="zh-CN" altLang="en-US" sz="1600" dirty="0"/>
          </a:p>
          <a:p>
            <a:r>
              <a:rPr lang="en-US" alt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Ing. Arlenis Crespo </a:t>
            </a:r>
            <a:endParaRPr lang="zh-CN" altLang="en-US" sz="1600" dirty="0"/>
          </a:p>
        </p:txBody>
      </p:sp>
      <p:sp>
        <p:nvSpPr>
          <p:cNvPr id="1048617" name="14 CuadroTexto"/>
          <p:cNvSpPr txBox="1"/>
          <p:nvPr/>
        </p:nvSpPr>
        <p:spPr>
          <a:xfrm>
            <a:off x="4851335" y="4054161"/>
            <a:ext cx="3744416" cy="8153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Bachiller:</a:t>
            </a:r>
            <a:endParaRPr lang="zh-CN" altLang="en-US" sz="1600" dirty="0"/>
          </a:p>
          <a:p>
            <a:r>
              <a:rPr lang="es-E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Noelkis Bonalde CI: 26.582.369</a:t>
            </a:r>
          </a:p>
          <a:p>
            <a:endParaRPr lang="zh-CN" altLang="en-US" sz="1600" dirty="0"/>
          </a:p>
        </p:txBody>
      </p:sp>
      <p:sp>
        <p:nvSpPr>
          <p:cNvPr id="1048618" name="10 Título"/>
          <p:cNvSpPr>
            <a:spLocks noGrp="1"/>
          </p:cNvSpPr>
          <p:nvPr>
            <p:ph type="ctrTitle"/>
          </p:nvPr>
        </p:nvSpPr>
        <p:spPr>
          <a:xfrm flipH="1">
            <a:off x="1043608" y="2354016"/>
            <a:ext cx="8064897" cy="696770"/>
          </a:xfrm>
        </p:spPr>
        <p:txBody>
          <a:bodyPr>
            <a:noAutofit/>
          </a:bodyPr>
          <a:lstStyle/>
          <a:p>
            <a:pPr algn="l"/>
            <a:r>
              <a:rPr lang="en-US" sz="2400" b="1" i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 y evaluación de la contaminación del agua </a:t>
            </a:r>
            <a:endParaRPr lang="es-VE" sz="2400" b="1" i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38" name="CuadroTexto 1"/>
          <p:cNvSpPr txBox="1"/>
          <p:nvPr/>
        </p:nvSpPr>
        <p:spPr>
          <a:xfrm>
            <a:off x="2781350" y="528173"/>
            <a:ext cx="3038965" cy="396240"/>
          </a:xfrm>
          <a:prstGeom prst="rect">
            <a:avLst/>
          </a:prstGeom>
          <a:solidFill>
            <a:srgbClr val="1CADE4"/>
          </a:solidFill>
          <a:ln w="19050" cap="rnd" cmpd="sng" algn="ctr">
            <a:solidFill>
              <a:srgbClr val="1CADE4"/>
            </a:solidFill>
            <a:prstDash val="solid"/>
          </a:ln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es-VE"/>
            </a:defPPr>
            <a:lvl1pPr marL="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 smtClean="0">
                <a:latin typeface="Trebuchet MS"/>
              </a:rPr>
              <a:t>Ubicación Geografía </a:t>
            </a:r>
            <a:endParaRPr lang="en-US" sz="2000" b="1" dirty="0"/>
          </a:p>
        </p:txBody>
      </p:sp>
      <p:sp>
        <p:nvSpPr>
          <p:cNvPr id="1048740" name="CuadroTexto 1048739"/>
          <p:cNvSpPr txBox="1"/>
          <p:nvPr/>
        </p:nvSpPr>
        <p:spPr>
          <a:xfrm>
            <a:off x="654260" y="1832172"/>
            <a:ext cx="3493442" cy="2225040"/>
          </a:xfrm>
          <a:prstGeom prst="rect">
            <a:avLst/>
          </a:prstGeom>
        </p:spPr>
        <p:txBody>
          <a:bodyPr wrap="square" rtlCol="0" anchor="t" anchorCtr="1">
            <a:spAutoFit/>
          </a:bodyPr>
          <a:lstStyle/>
          <a:p>
            <a:pPr algn="ctr"/>
            <a:r>
              <a:rPr lang="en-US" sz="2000">
                <a:solidFill>
                  <a:srgbClr val="000000"/>
                </a:solidFill>
              </a:rPr>
              <a:t>Ubicación Geografía donde realice mi experimento, Estado Bolívar, Puerto Ordaz, Avenida Atlántico,urbanización altos del Atlántico. Frente Villa Upata. Calle N</a:t>
            </a:r>
            <a:r>
              <a:rPr lang="es-US" altLang="en-US" sz="2000">
                <a:solidFill>
                  <a:srgbClr val="000000"/>
                </a:solidFill>
              </a:rPr>
              <a:t>°</a:t>
            </a:r>
            <a:r>
              <a:rPr lang="en-US" altLang="en-US" sz="2000">
                <a:solidFill>
                  <a:srgbClr val="000000"/>
                </a:solidFill>
              </a:rPr>
              <a:t>13 Casa N</a:t>
            </a:r>
            <a:r>
              <a:rPr lang="es-US" altLang="en-US" sz="2000">
                <a:solidFill>
                  <a:srgbClr val="000000"/>
                </a:solidFill>
              </a:rPr>
              <a:t>°</a:t>
            </a:r>
            <a:r>
              <a:rPr lang="en-US" altLang="en-US" sz="2000">
                <a:solidFill>
                  <a:srgbClr val="000000"/>
                </a:solidFill>
              </a:rPr>
              <a:t> 3 </a:t>
            </a:r>
            <a:endParaRPr lang="es-US" sz="2000">
              <a:solidFill>
                <a:srgbClr val="000000"/>
              </a:solidFill>
            </a:endParaRPr>
          </a:p>
        </p:txBody>
      </p:sp>
      <p:pic>
        <p:nvPicPr>
          <p:cNvPr id="2097188" name="Imagen 2097187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4300830" y="1246910"/>
            <a:ext cx="3057626" cy="407966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2" name="CuadroTexto 1"/>
          <p:cNvSpPr txBox="1"/>
          <p:nvPr/>
        </p:nvSpPr>
        <p:spPr>
          <a:xfrm>
            <a:off x="755576" y="405292"/>
            <a:ext cx="7056784" cy="369332"/>
          </a:xfrm>
          <a:prstGeom prst="rect">
            <a:avLst/>
          </a:prstGeom>
          <a:solidFill>
            <a:schemeClr val="accent1"/>
          </a:solidFill>
          <a:effectLst>
            <a:softEdge rad="635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MX" b="1" dirty="0" smtClean="0"/>
              <a:t>EXPERIMENTO N</a:t>
            </a:r>
            <a:r>
              <a:rPr lang="es-MX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°.1: Tratamiento de Aguas Residuales</a:t>
            </a:r>
            <a:endParaRPr lang="en-US" b="1" dirty="0"/>
          </a:p>
        </p:txBody>
      </p:sp>
      <p:sp>
        <p:nvSpPr>
          <p:cNvPr id="1048595" name="CuadroTexto 6"/>
          <p:cNvSpPr txBox="1"/>
          <p:nvPr/>
        </p:nvSpPr>
        <p:spPr>
          <a:xfrm>
            <a:off x="3291199" y="1031655"/>
            <a:ext cx="1336121" cy="369332"/>
          </a:xfrm>
          <a:prstGeom prst="rect">
            <a:avLst/>
          </a:prstGeom>
          <a:solidFill>
            <a:schemeClr val="accent1"/>
          </a:solidFill>
          <a:effectLst>
            <a:softEdge rad="635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MX" b="1" dirty="0" smtClean="0"/>
              <a:t>Materiales</a:t>
            </a:r>
            <a:endParaRPr lang="en-US" b="1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8" t="33599" r="388" b="5501"/>
          <a:stretch/>
        </p:blipFill>
        <p:spPr>
          <a:xfrm>
            <a:off x="797080" y="1747755"/>
            <a:ext cx="3002148" cy="1371212"/>
          </a:xfrm>
          <a:prstGeom prst="rect">
            <a:avLst/>
          </a:prstGeom>
        </p:spPr>
      </p:pic>
      <p:sp>
        <p:nvSpPr>
          <p:cNvPr id="13" name="CuadroTexto 7"/>
          <p:cNvSpPr txBox="1"/>
          <p:nvPr/>
        </p:nvSpPr>
        <p:spPr>
          <a:xfrm>
            <a:off x="1755559" y="3090798"/>
            <a:ext cx="1656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Baldes Limpio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6" t="23750" r="3538"/>
          <a:stretch/>
        </p:blipFill>
        <p:spPr>
          <a:xfrm>
            <a:off x="4283968" y="1816989"/>
            <a:ext cx="2160240" cy="1289396"/>
          </a:xfrm>
          <a:prstGeom prst="rect">
            <a:avLst/>
          </a:prstGeom>
        </p:spPr>
      </p:pic>
      <p:sp>
        <p:nvSpPr>
          <p:cNvPr id="15" name="CuadroTexto 7"/>
          <p:cNvSpPr txBox="1"/>
          <p:nvPr/>
        </p:nvSpPr>
        <p:spPr>
          <a:xfrm>
            <a:off x="4294406" y="3096403"/>
            <a:ext cx="16561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s-ES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Tierra (1/2), Arena (1/4) y servilleta </a:t>
            </a:r>
            <a:endParaRPr lang="en-US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defTabSz="457200"/>
            <a:r>
              <a:rPr lang="es-ES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57" y="3835067"/>
            <a:ext cx="1440040" cy="2002121"/>
          </a:xfrm>
          <a:prstGeom prst="rect">
            <a:avLst/>
          </a:prstGeom>
        </p:spPr>
      </p:pic>
      <p:sp>
        <p:nvSpPr>
          <p:cNvPr id="17" name="CuadroTexto 7"/>
          <p:cNvSpPr txBox="1"/>
          <p:nvPr/>
        </p:nvSpPr>
        <p:spPr>
          <a:xfrm>
            <a:off x="444938" y="5876537"/>
            <a:ext cx="186918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s-ES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Litros de agua del chorro y 1 comercial</a:t>
            </a:r>
            <a:endParaRPr lang="en-US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defTabSz="457200"/>
            <a:r>
              <a:rPr lang="es-ES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01"/>
          <a:stretch/>
        </p:blipFill>
        <p:spPr>
          <a:xfrm>
            <a:off x="2284869" y="4221092"/>
            <a:ext cx="2935132" cy="1609179"/>
          </a:xfrm>
          <a:prstGeom prst="rect">
            <a:avLst/>
          </a:prstGeom>
        </p:spPr>
      </p:pic>
      <p:sp>
        <p:nvSpPr>
          <p:cNvPr id="19" name="CuadroTexto 7"/>
          <p:cNvSpPr txBox="1"/>
          <p:nvPr/>
        </p:nvSpPr>
        <p:spPr>
          <a:xfrm>
            <a:off x="2971136" y="5837188"/>
            <a:ext cx="1656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Restos de comida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00" b="2751"/>
          <a:stretch/>
        </p:blipFill>
        <p:spPr>
          <a:xfrm>
            <a:off x="5499893" y="4221092"/>
            <a:ext cx="1952427" cy="1620151"/>
          </a:xfrm>
          <a:prstGeom prst="rect">
            <a:avLst/>
          </a:prstGeom>
        </p:spPr>
      </p:pic>
      <p:sp>
        <p:nvSpPr>
          <p:cNvPr id="21" name="CuadroTexto 7"/>
          <p:cNvSpPr txBox="1"/>
          <p:nvPr/>
        </p:nvSpPr>
        <p:spPr>
          <a:xfrm>
            <a:off x="5696528" y="5826608"/>
            <a:ext cx="1656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2 coladores, tela y papel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9" name="CuadroTexto 6"/>
          <p:cNvSpPr txBox="1"/>
          <p:nvPr/>
        </p:nvSpPr>
        <p:spPr>
          <a:xfrm>
            <a:off x="882038" y="332656"/>
            <a:ext cx="5544618" cy="369332"/>
          </a:xfrm>
          <a:prstGeom prst="rect">
            <a:avLst/>
          </a:prstGeom>
          <a:solidFill>
            <a:schemeClr val="accent1"/>
          </a:solidFill>
          <a:effectLst>
            <a:softEdge rad="635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MX" b="1" dirty="0" smtClean="0"/>
              <a:t>procedimiento</a:t>
            </a:r>
            <a:r>
              <a:rPr lang="es-MX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s-MX" b="1" dirty="0" smtClean="0"/>
              <a:t>Preparación del Agua Residuales</a:t>
            </a:r>
            <a:endParaRPr lang="en-US" b="1" dirty="0"/>
          </a:p>
        </p:txBody>
      </p:sp>
      <p:sp>
        <p:nvSpPr>
          <p:cNvPr id="12" name="CuadroTexto 7"/>
          <p:cNvSpPr txBox="1"/>
          <p:nvPr/>
        </p:nvSpPr>
        <p:spPr>
          <a:xfrm>
            <a:off x="936482" y="2857490"/>
            <a:ext cx="1656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2 Litros de Agua en el balde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939272"/>
            <a:ext cx="1441933" cy="1922577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1" y="939272"/>
            <a:ext cx="1469457" cy="1948900"/>
          </a:xfrm>
          <a:prstGeom prst="rect">
            <a:avLst/>
          </a:prstGeom>
        </p:spPr>
      </p:pic>
      <p:sp>
        <p:nvSpPr>
          <p:cNvPr id="15" name="CuadroTexto 7"/>
          <p:cNvSpPr txBox="1"/>
          <p:nvPr/>
        </p:nvSpPr>
        <p:spPr>
          <a:xfrm>
            <a:off x="2614091" y="2865420"/>
            <a:ext cx="1656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Agregue restos de comida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152" y="939273"/>
            <a:ext cx="1461674" cy="1948899"/>
          </a:xfrm>
          <a:prstGeom prst="rect">
            <a:avLst/>
          </a:prstGeom>
        </p:spPr>
      </p:pic>
      <p:sp>
        <p:nvSpPr>
          <p:cNvPr id="17" name="CuadroTexto 7"/>
          <p:cNvSpPr txBox="1"/>
          <p:nvPr/>
        </p:nvSpPr>
        <p:spPr>
          <a:xfrm>
            <a:off x="4291700" y="2856978"/>
            <a:ext cx="1656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Luego la Tierra y Arena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0336" y="939272"/>
            <a:ext cx="1461675" cy="1948900"/>
          </a:xfrm>
          <a:prstGeom prst="rect">
            <a:avLst/>
          </a:prstGeom>
        </p:spPr>
      </p:pic>
      <p:sp>
        <p:nvSpPr>
          <p:cNvPr id="19" name="CuadroTexto 7"/>
          <p:cNvSpPr txBox="1"/>
          <p:nvPr/>
        </p:nvSpPr>
        <p:spPr>
          <a:xfrm>
            <a:off x="6000730" y="2888343"/>
            <a:ext cx="1656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servilleta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51"/>
          <a:stretch/>
        </p:blipFill>
        <p:spPr>
          <a:xfrm>
            <a:off x="744096" y="3780067"/>
            <a:ext cx="1913601" cy="2052646"/>
          </a:xfrm>
          <a:prstGeom prst="rect">
            <a:avLst/>
          </a:prstGeom>
        </p:spPr>
      </p:pic>
      <p:sp>
        <p:nvSpPr>
          <p:cNvPr id="21" name="CuadroTexto 7"/>
          <p:cNvSpPr txBox="1"/>
          <p:nvPr/>
        </p:nvSpPr>
        <p:spPr>
          <a:xfrm>
            <a:off x="872805" y="5806390"/>
            <a:ext cx="16561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Mezcle todo bien y espere 10 minutos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6" t="3801" r="20863" b="13250"/>
          <a:stretch/>
        </p:blipFill>
        <p:spPr>
          <a:xfrm>
            <a:off x="2845929" y="4005621"/>
            <a:ext cx="2179535" cy="1812456"/>
          </a:xfrm>
          <a:prstGeom prst="rect">
            <a:avLst/>
          </a:prstGeom>
        </p:spPr>
      </p:pic>
      <p:sp>
        <p:nvSpPr>
          <p:cNvPr id="23" name="CuadroTexto 7"/>
          <p:cNvSpPr txBox="1"/>
          <p:nvPr/>
        </p:nvSpPr>
        <p:spPr>
          <a:xfrm>
            <a:off x="2918513" y="5867945"/>
            <a:ext cx="1656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Filtro de papel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0" t="15351" r="23625" b="1700"/>
          <a:stretch/>
        </p:blipFill>
        <p:spPr>
          <a:xfrm>
            <a:off x="5232844" y="4005621"/>
            <a:ext cx="2053190" cy="1812456"/>
          </a:xfrm>
          <a:prstGeom prst="rect">
            <a:avLst/>
          </a:prstGeom>
        </p:spPr>
      </p:pic>
      <p:sp>
        <p:nvSpPr>
          <p:cNvPr id="25" name="CuadroTexto 7"/>
          <p:cNvSpPr txBox="1"/>
          <p:nvPr/>
        </p:nvSpPr>
        <p:spPr>
          <a:xfrm>
            <a:off x="5431347" y="5850171"/>
            <a:ext cx="1656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Filtro de Tela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3" name="CuadroTexto 4"/>
          <p:cNvSpPr txBox="1"/>
          <p:nvPr/>
        </p:nvSpPr>
        <p:spPr>
          <a:xfrm>
            <a:off x="1331640" y="332656"/>
            <a:ext cx="4104456" cy="369332"/>
          </a:xfrm>
          <a:prstGeom prst="rect">
            <a:avLst/>
          </a:prstGeom>
          <a:solidFill>
            <a:schemeClr val="accent1"/>
          </a:solidFill>
          <a:effectLst>
            <a:softEdge rad="635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MX" b="1" dirty="0" smtClean="0"/>
              <a:t>Tratamiento y Pesaje coladores</a:t>
            </a:r>
            <a:r>
              <a:rPr lang="es-MX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en-US" b="1" dirty="0"/>
          </a:p>
        </p:txBody>
      </p:sp>
      <p:sp>
        <p:nvSpPr>
          <p:cNvPr id="13" name="CuadroTexto 7"/>
          <p:cNvSpPr txBox="1"/>
          <p:nvPr/>
        </p:nvSpPr>
        <p:spPr>
          <a:xfrm>
            <a:off x="1043608" y="980728"/>
            <a:ext cx="1656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Colador N°. 1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288505"/>
            <a:ext cx="1815666" cy="242088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3861047"/>
            <a:ext cx="1815666" cy="2420889"/>
          </a:xfrm>
          <a:prstGeom prst="rect">
            <a:avLst/>
          </a:prstGeom>
        </p:spPr>
      </p:pic>
      <p:sp>
        <p:nvSpPr>
          <p:cNvPr id="17" name="CuadroTexto 7"/>
          <p:cNvSpPr txBox="1"/>
          <p:nvPr/>
        </p:nvSpPr>
        <p:spPr>
          <a:xfrm>
            <a:off x="3275856" y="977328"/>
            <a:ext cx="1656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Colador N°. 2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1309127"/>
            <a:ext cx="1800200" cy="240026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2538" y="3861047"/>
            <a:ext cx="1803517" cy="2404689"/>
          </a:xfrm>
          <a:prstGeom prst="rect">
            <a:avLst/>
          </a:prstGeom>
        </p:spPr>
      </p:pic>
      <p:sp>
        <p:nvSpPr>
          <p:cNvPr id="20" name="CuadroTexto 7"/>
          <p:cNvSpPr txBox="1"/>
          <p:nvPr/>
        </p:nvSpPr>
        <p:spPr>
          <a:xfrm>
            <a:off x="5508104" y="1001350"/>
            <a:ext cx="1656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Colador N°. 3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0351" y="1282698"/>
            <a:ext cx="1915945" cy="2426695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5970" y="3847391"/>
            <a:ext cx="1850326" cy="241834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uadroTexto 7"/>
          <p:cNvSpPr txBox="1"/>
          <p:nvPr/>
        </p:nvSpPr>
        <p:spPr>
          <a:xfrm>
            <a:off x="890590" y="260976"/>
            <a:ext cx="16561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Filtro de Papel. Tiempo 5 min,45 seg.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977347"/>
            <a:ext cx="1800330" cy="1803581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590" y="980728"/>
            <a:ext cx="1674186" cy="18002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7" y="2945267"/>
            <a:ext cx="1800331" cy="1707869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881590" y="2924944"/>
            <a:ext cx="1674185" cy="1728192"/>
          </a:xfrm>
          <a:prstGeom prst="rect">
            <a:avLst/>
          </a:prstGeom>
        </p:spPr>
      </p:pic>
      <p:sp>
        <p:nvSpPr>
          <p:cNvPr id="21" name="CuadroTexto 7"/>
          <p:cNvSpPr txBox="1"/>
          <p:nvPr/>
        </p:nvSpPr>
        <p:spPr>
          <a:xfrm>
            <a:off x="2843807" y="669570"/>
            <a:ext cx="1656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Filtro de Tela N°1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CuadroTexto 7"/>
          <p:cNvSpPr txBox="1"/>
          <p:nvPr/>
        </p:nvSpPr>
        <p:spPr>
          <a:xfrm>
            <a:off x="5148064" y="702568"/>
            <a:ext cx="1656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Filtro de Tela N°2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187" y="1010345"/>
            <a:ext cx="1853486" cy="1770583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187" y="2920787"/>
            <a:ext cx="1853486" cy="1732349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591" y="4774874"/>
            <a:ext cx="1708338" cy="1954527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51"/>
          <a:stretch/>
        </p:blipFill>
        <p:spPr>
          <a:xfrm flipV="1">
            <a:off x="5076188" y="4774872"/>
            <a:ext cx="1853486" cy="1954527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4757715"/>
            <a:ext cx="1800330" cy="1971684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106506"/>
            <a:ext cx="3439800" cy="3978678"/>
          </a:xfrm>
          <a:prstGeom prst="rect">
            <a:avLst/>
          </a:prstGeom>
        </p:spPr>
      </p:pic>
      <p:sp>
        <p:nvSpPr>
          <p:cNvPr id="10" name="CuadroTexto 4"/>
          <p:cNvSpPr txBox="1"/>
          <p:nvPr/>
        </p:nvSpPr>
        <p:spPr>
          <a:xfrm>
            <a:off x="2843808" y="346577"/>
            <a:ext cx="2536864" cy="369332"/>
          </a:xfrm>
          <a:prstGeom prst="rect">
            <a:avLst/>
          </a:prstGeom>
          <a:solidFill>
            <a:schemeClr val="accent1"/>
          </a:solidFill>
          <a:effectLst>
            <a:softEdge rad="635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MX" b="1" dirty="0" smtClean="0"/>
              <a:t>Resultados Final </a:t>
            </a:r>
            <a:endParaRPr lang="en-US" b="1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1106506"/>
            <a:ext cx="3003798" cy="3982880"/>
          </a:xfrm>
          <a:prstGeom prst="rect">
            <a:avLst/>
          </a:prstGeom>
        </p:spPr>
      </p:pic>
      <p:sp>
        <p:nvSpPr>
          <p:cNvPr id="12" name="CuadroTexto 7"/>
          <p:cNvSpPr txBox="1"/>
          <p:nvPr/>
        </p:nvSpPr>
        <p:spPr>
          <a:xfrm>
            <a:off x="1115616" y="5125911"/>
            <a:ext cx="2232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Agua comercial y Agua contaminada 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uadroTexto 7"/>
          <p:cNvSpPr txBox="1"/>
          <p:nvPr/>
        </p:nvSpPr>
        <p:spPr>
          <a:xfrm>
            <a:off x="4932040" y="5125911"/>
            <a:ext cx="2232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Agua del chorro y Agua comercial  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uadroTexto 7"/>
          <p:cNvSpPr txBox="1"/>
          <p:nvPr/>
        </p:nvSpPr>
        <p:spPr>
          <a:xfrm>
            <a:off x="2132020" y="758002"/>
            <a:ext cx="3960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Comparación del Estado del Agua Tratada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836712"/>
            <a:ext cx="8115700" cy="453650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aceta">
  <a:themeElements>
    <a:clrScheme name="Azul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Fac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214</Words>
  <Application>Microsoft Office PowerPoint</Application>
  <PresentationFormat>Presentación en pantalla (4:3)</PresentationFormat>
  <Paragraphs>42</Paragraphs>
  <Slides>8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8</vt:i4>
      </vt:variant>
    </vt:vector>
  </HeadingPairs>
  <TitlesOfParts>
    <vt:vector size="14" baseType="lpstr">
      <vt:lpstr>Arial</vt:lpstr>
      <vt:lpstr>Calibri</vt:lpstr>
      <vt:lpstr>华文新魏</vt:lpstr>
      <vt:lpstr>Trebuchet MS</vt:lpstr>
      <vt:lpstr>Wingdings 3</vt:lpstr>
      <vt:lpstr>Faceta</vt:lpstr>
      <vt:lpstr>Control y evaluación de la contaminación del agua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OJIVA</dc:title>
  <dc:creator>Noelkis bonalde</dc:creator>
  <cp:lastModifiedBy>pc</cp:lastModifiedBy>
  <cp:revision>10</cp:revision>
  <dcterms:created xsi:type="dcterms:W3CDTF">2018-01-28T21:57:19Z</dcterms:created>
  <dcterms:modified xsi:type="dcterms:W3CDTF">2025-02-05T00:53:07Z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b644cb3fcf15447ca9c47ca84aa25e61</vt:lpwstr>
  </property>
</Properties>
</file>