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3"/>
  </p:notesMasterIdLst>
  <p:handoutMasterIdLst>
    <p:handoutMasterId r:id="rId14"/>
  </p:handoutMasterIdLst>
  <p:sldIdLst>
    <p:sldId id="256" r:id="rId5"/>
    <p:sldId id="257" r:id="rId6"/>
    <p:sldId id="258" r:id="rId7"/>
    <p:sldId id="259" r:id="rId8"/>
    <p:sldId id="260" r:id="rId9"/>
    <p:sldId id="261" r:id="rId10"/>
    <p:sldId id="262" r:id="rId11"/>
    <p:sldId id="264"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8" autoAdjust="0"/>
    <p:restoredTop sz="94660"/>
  </p:normalViewPr>
  <p:slideViewPr>
    <p:cSldViewPr snapToGrid="0">
      <p:cViewPr>
        <p:scale>
          <a:sx n="59" d="100"/>
          <a:sy n="59" d="100"/>
        </p:scale>
        <p:origin x="372" y="396"/>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16498C-2B53-4A10-949A-A552A57475B9}" type="datetime1">
              <a:rPr lang="es-ES" smtClean="0"/>
              <a:t>04/02/2025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es-ES" smtClean="0"/>
              <a:t>‹Nº›</a:t>
            </a:fld>
            <a:endParaRPr lang="es-ES"/>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3684745-BA50-4801-A8CC-4F97725A600A}" type="datetime1">
              <a:rPr lang="es-ES" noProof="0" smtClean="0"/>
              <a:t>04/02/2025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6B3765-1535-41FB-A927-AAD2D1E85382}" type="slidenum">
              <a:rPr lang="es-ES" noProof="0" smtClean="0"/>
              <a:t>‹Nº›</a:t>
            </a:fld>
            <a:endParaRPr lang="es-ES" noProof="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F6B3765-1535-41FB-A927-AAD2D1E85382}" type="slidenum">
              <a:rPr lang="es-ES" smtClean="0"/>
              <a:t>1</a:t>
            </a:fld>
            <a:endParaRPr lang="es-ES"/>
          </a:p>
        </p:txBody>
      </p:sp>
    </p:spTree>
    <p:extLst>
      <p:ext uri="{BB962C8B-B14F-4D97-AF65-F5344CB8AC3E}">
        <p14:creationId xmlns:p14="http://schemas.microsoft.com/office/powerpoint/2010/main" val="299427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hasCustomPrompt="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Marcador de fecha 6"/>
          <p:cNvSpPr>
            <a:spLocks noGrp="1"/>
          </p:cNvSpPr>
          <p:nvPr>
            <p:ph type="dt" sz="half" idx="10"/>
          </p:nvPr>
        </p:nvSpPr>
        <p:spPr/>
        <p:txBody>
          <a:bodyPr rtlCol="0"/>
          <a:lstStyle/>
          <a:p>
            <a:pPr rtl="0"/>
            <a:fld id="{77243749-A12B-4BFB-84D3-E511AF2A6465}" type="datetime1">
              <a:rPr lang="es-ES" noProof="0" smtClean="0"/>
              <a:t>04/02/2025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367160"/>
            <a:ext cx="10515600" cy="819355"/>
          </a:xfrm>
        </p:spPr>
        <p:txBody>
          <a:bodyPr rtlCol="0" anchor="b"/>
          <a:lstStyle>
            <a:lvl1pPr>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0A59E6F8-60C0-48F0-98C6-5EFF3B9A2736}" type="datetime1">
              <a:rPr lang="es-ES" noProof="0" smtClean="0"/>
              <a:t>04/02/2025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3534344"/>
          </a:xfrm>
        </p:spPr>
        <p:txBody>
          <a:bodyPr rtlCol="0" anchor="ctr"/>
          <a:lstStyle>
            <a:lvl1pPr>
              <a:defRPr sz="320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824E7E3D-E6BA-4EFA-A989-F946DD513DC3}" type="datetime1">
              <a:rPr lang="es-ES" noProof="0" smtClean="0"/>
              <a:t>04/02/2025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446212" y="372940"/>
            <a:ext cx="9302752" cy="2992904"/>
          </a:xfrm>
        </p:spPr>
        <p:txBody>
          <a:bodyPr rtlCol="0" anchor="ctr"/>
          <a:lstStyle>
            <a:lvl1pPr>
              <a:defRPr sz="4400"/>
            </a:lvl1pPr>
          </a:lstStyle>
          <a:p>
            <a:pPr rtl="0"/>
            <a:r>
              <a:rPr lang="es-ES" noProof="0"/>
              <a:t>Haga clic para modificar el estilo del título del patrón</a:t>
            </a:r>
          </a:p>
        </p:txBody>
      </p:sp>
      <p:sp>
        <p:nvSpPr>
          <p:cNvPr id="12" name="Marcador de texto 3"/>
          <p:cNvSpPr>
            <a:spLocks noGrp="1"/>
          </p:cNvSpPr>
          <p:nvPr>
            <p:ph type="body" sz="half" idx="13"/>
          </p:nvPr>
        </p:nvSpPr>
        <p:spPr>
          <a:xfrm>
            <a:off x="1720644" y="3373372"/>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4" name="Marcador de posición de texto 3"/>
          <p:cNvSpPr>
            <a:spLocks noGrp="1"/>
          </p:cNvSpPr>
          <p:nvPr>
            <p:ph type="body" sz="half" idx="2"/>
          </p:nvPr>
        </p:nvSpPr>
        <p:spPr>
          <a:xfrm>
            <a:off x="838200" y="4509544"/>
            <a:ext cx="10512424" cy="1489496"/>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a:xfrm>
            <a:off x="838200" y="6364165"/>
            <a:ext cx="2743200" cy="365125"/>
          </a:xfrm>
        </p:spPr>
        <p:txBody>
          <a:bodyPr rtlCol="0"/>
          <a:lstStyle/>
          <a:p>
            <a:pPr rtl="0"/>
            <a:fld id="{B74CF458-5FDF-4F4A-AA33-5C8225FAC882}" type="datetime1">
              <a:rPr lang="es-ES" noProof="0" smtClean="0"/>
              <a:t>04/02/2025</a:t>
            </a:fld>
            <a:endParaRPr lang="es-ES" noProof="0"/>
          </a:p>
        </p:txBody>
      </p:sp>
      <p:sp>
        <p:nvSpPr>
          <p:cNvPr id="6" name="Marcador de pie de página 5"/>
          <p:cNvSpPr>
            <a:spLocks noGrp="1"/>
          </p:cNvSpPr>
          <p:nvPr>
            <p:ph type="ftr" sz="quarter" idx="11"/>
          </p:nvPr>
        </p:nvSpPr>
        <p:spPr>
          <a:xfrm>
            <a:off x="4038600" y="6364165"/>
            <a:ext cx="4114800" cy="365125"/>
          </a:xfrm>
        </p:spPr>
        <p:txBody>
          <a:bodyPr rtlCol="0"/>
          <a:lstStyle/>
          <a:p>
            <a:pPr rtl="0"/>
            <a:endParaRPr lang="es-ES" noProof="0"/>
          </a:p>
        </p:txBody>
      </p:sp>
      <p:sp>
        <p:nvSpPr>
          <p:cNvPr id="7" name="Marcador de posición de número de diapositiva 6"/>
          <p:cNvSpPr>
            <a:spLocks noGrp="1"/>
          </p:cNvSpPr>
          <p:nvPr>
            <p:ph type="sldNum" sz="quarter" idx="12"/>
          </p:nvPr>
        </p:nvSpPr>
        <p:spPr>
          <a:xfrm>
            <a:off x="8610600" y="6364165"/>
            <a:ext cx="2743200" cy="365125"/>
          </a:xfrm>
        </p:spPr>
        <p:txBody>
          <a:bodyPr rtlCol="0"/>
          <a:lstStyle/>
          <a:p>
            <a:pPr rtl="0"/>
            <a:fld id="{6D22F896-40B5-4ADD-8801-0D06FADFA095}" type="slidenum">
              <a:rPr lang="es-ES" noProof="0" smtClean="0"/>
              <a:t>‹Nº›</a:t>
            </a:fld>
            <a:endParaRPr lang="es-ES" noProof="0"/>
          </a:p>
        </p:txBody>
      </p:sp>
      <p:sp>
        <p:nvSpPr>
          <p:cNvPr id="9" name="Cuadro de texto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a:solidFill>
                  <a:schemeClr val="tx1"/>
                </a:solidFill>
                <a:effectLst/>
              </a:rPr>
              <a:t>“</a:t>
            </a:r>
          </a:p>
        </p:txBody>
      </p:sp>
      <p:sp>
        <p:nvSpPr>
          <p:cNvPr id="10" name="Cuadro de texto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839788" y="2326967"/>
            <a:ext cx="10515600" cy="2511835"/>
          </a:xfrm>
        </p:spPr>
        <p:txBody>
          <a:bodyPr rtlCol="0" anchor="b">
            <a:normAutofit/>
          </a:bodyPr>
          <a:lstStyle>
            <a:lvl1pPr>
              <a:defRPr sz="540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C0EA0163-65AB-4C2A-A3C4-29EF5BA754AF}" type="datetime1">
              <a:rPr lang="es-ES" noProof="0" smtClean="0"/>
              <a:t>04/02/2025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838200" y="365125"/>
            <a:ext cx="10515600" cy="1325563"/>
          </a:xfrm>
        </p:spPr>
        <p:txBody>
          <a:bodyPr rtlCol="0"/>
          <a:lstStyle/>
          <a:p>
            <a:pPr rtl="0"/>
            <a:r>
              <a:rPr lang="es-ES" noProof="0" smtClean="0"/>
              <a:t>Haga clic para modificar el estilo de título del patrón</a:t>
            </a:r>
            <a:endParaRPr lang="es-ES" noProof="0"/>
          </a:p>
        </p:txBody>
      </p:sp>
      <p:sp>
        <p:nvSpPr>
          <p:cNvPr id="7" name="Marcador de posición de texto 2"/>
          <p:cNvSpPr>
            <a:spLocks noGrp="1"/>
          </p:cNvSpPr>
          <p:nvPr>
            <p:ph type="body" idx="1"/>
          </p:nvPr>
        </p:nvSpPr>
        <p:spPr>
          <a:xfrm>
            <a:off x="1337282" y="1885950"/>
            <a:ext cx="2946866" cy="576262"/>
          </a:xfrm>
        </p:spPr>
        <p:txBody>
          <a:bodyPr rtlCol="0"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8" name="Marcador de posición de texto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9" name="Marcador de posición de texto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s-ES" noProof="0" smtClean="0"/>
              <a:t>Editar el estilo de texto del patrón</a:t>
            </a:r>
          </a:p>
        </p:txBody>
      </p:sp>
      <p:sp>
        <p:nvSpPr>
          <p:cNvPr id="10" name="Marcador de posición de texto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11" name="Marcador de posición de texto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s-ES" noProof="0" smtClean="0"/>
              <a:t>Editar el estilo de texto del patrón</a:t>
            </a:r>
          </a:p>
        </p:txBody>
      </p:sp>
      <p:sp>
        <p:nvSpPr>
          <p:cNvPr id="12" name="Marcador de posición de texto 3"/>
          <p:cNvSpPr>
            <a:spLocks noGrp="1"/>
          </p:cNvSpPr>
          <p:nvPr>
            <p:ph type="body" sz="half" idx="17"/>
          </p:nvPr>
        </p:nvSpPr>
        <p:spPr>
          <a:xfrm>
            <a:off x="7829035" y="257175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3" name="Marcador de fecha 2"/>
          <p:cNvSpPr>
            <a:spLocks noGrp="1"/>
          </p:cNvSpPr>
          <p:nvPr>
            <p:ph type="dt" sz="half" idx="10"/>
          </p:nvPr>
        </p:nvSpPr>
        <p:spPr/>
        <p:txBody>
          <a:bodyPr rtlCol="0"/>
          <a:lstStyle/>
          <a:p>
            <a:pPr rtl="0"/>
            <a:fld id="{5F4275CA-E3C5-416C-8E06-9975E317BF96}" type="datetime1">
              <a:rPr lang="es-ES" noProof="0" smtClean="0"/>
              <a:t>04/02/2025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838200" y="365125"/>
            <a:ext cx="10515600" cy="1325563"/>
          </a:xfrm>
        </p:spPr>
        <p:txBody>
          <a:bodyPr rtlCol="0"/>
          <a:lstStyle/>
          <a:p>
            <a:pPr rtl="0"/>
            <a:r>
              <a:rPr lang="es-ES" noProof="0" smtClean="0"/>
              <a:t>Haga clic para modificar el estilo de título del patrón</a:t>
            </a:r>
            <a:endParaRPr lang="es-ES" noProof="0"/>
          </a:p>
        </p:txBody>
      </p:sp>
      <p:sp>
        <p:nvSpPr>
          <p:cNvPr id="19" name="Marcador de texto 2"/>
          <p:cNvSpPr>
            <a:spLocks noGrp="1"/>
          </p:cNvSpPr>
          <p:nvPr>
            <p:ph type="body" idx="1"/>
          </p:nvPr>
        </p:nvSpPr>
        <p:spPr>
          <a:xfrm>
            <a:off x="1332085" y="4297503"/>
            <a:ext cx="2940050"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20" name="Marcador de posición de imagen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21" name="Marcador de posición de texto 3"/>
          <p:cNvSpPr>
            <a:spLocks noGrp="1"/>
          </p:cNvSpPr>
          <p:nvPr>
            <p:ph type="body" sz="half" idx="18"/>
          </p:nvPr>
        </p:nvSpPr>
        <p:spPr>
          <a:xfrm>
            <a:off x="1332085" y="4873765"/>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22" name="Marcador de posición de texto 4"/>
          <p:cNvSpPr>
            <a:spLocks noGrp="1"/>
          </p:cNvSpPr>
          <p:nvPr>
            <p:ph type="body" sz="quarter" idx="3"/>
          </p:nvPr>
        </p:nvSpPr>
        <p:spPr>
          <a:xfrm>
            <a:off x="4568997" y="4297503"/>
            <a:ext cx="2930525"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23" name="Marcador de posición de imagen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24" name="Marcador de posición de texto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25" name="Marcador de posición de texto 4"/>
          <p:cNvSpPr>
            <a:spLocks noGrp="1"/>
          </p:cNvSpPr>
          <p:nvPr>
            <p:ph type="body" sz="quarter" idx="13"/>
          </p:nvPr>
        </p:nvSpPr>
        <p:spPr>
          <a:xfrm>
            <a:off x="7804322" y="4297503"/>
            <a:ext cx="2932113"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26" name="Marcador de posición de imagen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27" name="Marcador de posición de texto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3" name="Marcador de fecha 2"/>
          <p:cNvSpPr>
            <a:spLocks noGrp="1"/>
          </p:cNvSpPr>
          <p:nvPr>
            <p:ph type="dt" sz="half" idx="10"/>
          </p:nvPr>
        </p:nvSpPr>
        <p:spPr/>
        <p:txBody>
          <a:bodyPr rtlCol="0"/>
          <a:lstStyle/>
          <a:p>
            <a:pPr rtl="0"/>
            <a:fld id="{B6ACF6BA-0CE7-44B0-9EFE-C8B099EF9A24}" type="datetime1">
              <a:rPr lang="es-ES" noProof="0" smtClean="0"/>
              <a:t>04/02/2025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FF275F0E-816A-4632-9878-F44F8A8F87E1}" type="datetime1">
              <a:rPr lang="es-ES" noProof="0" smtClean="0"/>
              <a:t>04/02/2025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p:nvPr>
        </p:nvSpPr>
        <p:spPr>
          <a:xfrm>
            <a:off x="838200" y="365125"/>
            <a:ext cx="7734300" cy="5811838"/>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C25C98F3-7299-4C21-BF16-543EE1FC358A}" type="datetime1">
              <a:rPr lang="es-ES" noProof="0" smtClean="0"/>
              <a:t>04/02/2025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8"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A91FF272-6E87-482E-B602-6BCFEE59358E}" type="datetime1">
              <a:rPr lang="es-ES" noProof="0" smtClean="0"/>
              <a:t>04/02/2025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ítulo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s-ES" noProof="0" smtClean="0"/>
              <a:t>Haga clic para modificar el estilo de título del patrón</a:t>
            </a:r>
            <a:endParaRPr lang="es-ES" noProof="0"/>
          </a:p>
        </p:txBody>
      </p:sp>
      <p:sp>
        <p:nvSpPr>
          <p:cNvPr id="8" name="Subtítulo 2"/>
          <p:cNvSpPr>
            <a:spLocks noGrp="1"/>
          </p:cNvSpPr>
          <p:nvPr>
            <p:ph type="subTitle" idx="1" hasCustomPrompt="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p:cNvSpPr>
            <a:spLocks noGrp="1"/>
          </p:cNvSpPr>
          <p:nvPr>
            <p:ph type="dt" sz="half" idx="10"/>
          </p:nvPr>
        </p:nvSpPr>
        <p:spPr/>
        <p:txBody>
          <a:bodyPr rtlCol="0"/>
          <a:lstStyle/>
          <a:p>
            <a:pPr rtl="0"/>
            <a:fld id="{C7D94DCE-EB9A-4EA5-B709-51CE30EB4252}" type="datetime1">
              <a:rPr lang="es-ES" noProof="0" smtClean="0"/>
              <a:t>04/02/2025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p:nvPr>
        </p:nvSpPr>
        <p:spPr>
          <a:xfrm>
            <a:off x="1120000" y="1825625"/>
            <a:ext cx="5025216" cy="435133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posición de contenido 3"/>
          <p:cNvSpPr>
            <a:spLocks noGrp="1"/>
          </p:cNvSpPr>
          <p:nvPr>
            <p:ph sz="half" idx="2"/>
          </p:nvPr>
        </p:nvSpPr>
        <p:spPr>
          <a:xfrm>
            <a:off x="6319840" y="1825625"/>
            <a:ext cx="5033960" cy="435133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5" name="Marcador de fecha 4"/>
          <p:cNvSpPr>
            <a:spLocks noGrp="1"/>
          </p:cNvSpPr>
          <p:nvPr>
            <p:ph type="dt" sz="half" idx="10"/>
          </p:nvPr>
        </p:nvSpPr>
        <p:spPr/>
        <p:txBody>
          <a:bodyPr rtlCol="0"/>
          <a:lstStyle/>
          <a:p>
            <a:pPr rtl="0"/>
            <a:fld id="{8628AC7D-8D75-46F2-B398-277C906F42FE}" type="datetime1">
              <a:rPr lang="es-ES" noProof="0" smtClean="0"/>
              <a:t>04/02/2025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rtlCol="0"/>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120000" y="2505075"/>
            <a:ext cx="5025216" cy="36845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5" name="Marcador de posición de texto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s-ES" noProof="0" smtClean="0"/>
              <a:t>Editar el estilo de texto del patrón</a:t>
            </a:r>
          </a:p>
        </p:txBody>
      </p:sp>
      <p:sp>
        <p:nvSpPr>
          <p:cNvPr id="6" name="Marcador de posición de contenido 5"/>
          <p:cNvSpPr>
            <a:spLocks noGrp="1"/>
          </p:cNvSpPr>
          <p:nvPr>
            <p:ph sz="quarter" idx="4"/>
          </p:nvPr>
        </p:nvSpPr>
        <p:spPr>
          <a:xfrm>
            <a:off x="6319840" y="2505075"/>
            <a:ext cx="5035548" cy="36845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7" name="Marcador de fecha 6"/>
          <p:cNvSpPr>
            <a:spLocks noGrp="1"/>
          </p:cNvSpPr>
          <p:nvPr>
            <p:ph type="dt" sz="half" idx="10"/>
          </p:nvPr>
        </p:nvSpPr>
        <p:spPr/>
        <p:txBody>
          <a:bodyPr rtlCol="0"/>
          <a:lstStyle/>
          <a:p>
            <a:pPr rtl="0"/>
            <a:fld id="{7E8BAAA3-AC2E-4126-AB58-9DA8BF2EF3CE}" type="datetime1">
              <a:rPr lang="es-ES" noProof="0" smtClean="0"/>
              <a:t>04/02/2025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p:cNvSpPr>
            <a:spLocks noGrp="1"/>
          </p:cNvSpPr>
          <p:nvPr>
            <p:ph type="dt" sz="half" idx="10"/>
          </p:nvPr>
        </p:nvSpPr>
        <p:spPr/>
        <p:txBody>
          <a:bodyPr rtlCol="0"/>
          <a:lstStyle/>
          <a:p>
            <a:pPr rtl="0"/>
            <a:fld id="{7ED0F0B0-6249-4D5C-98AC-5A7BC9D2B30B}" type="datetime1">
              <a:rPr lang="es-ES" noProof="0" smtClean="0"/>
              <a:t>04/02/2025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754E02EB-CEFF-469C-86CD-0AE79AAA340E}" type="datetime1">
              <a:rPr lang="es-ES" noProof="0" smtClean="0"/>
              <a:t>04/02/2025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p:nvPr>
        </p:nvSpPr>
        <p:spPr>
          <a:xfrm>
            <a:off x="5183188" y="987425"/>
            <a:ext cx="6172200" cy="4873625"/>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posición de texto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F607AD85-E3F8-4660-826D-3EC378F257CF}" type="datetime1">
              <a:rPr lang="es-ES" noProof="0" smtClean="0"/>
              <a:t>04/02/2025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932E7350-FB84-4F7E-9192-81EA74761F0C}" type="datetime1">
              <a:rPr lang="es-ES" noProof="0" smtClean="0"/>
              <a:t>04/02/2025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D92F3F41-038C-458A-90E1-ED24C6211758}" type="datetime1">
              <a:rPr lang="es-ES" noProof="0" smtClean="0"/>
              <a:t>04/02/2025</a:t>
            </a:fld>
            <a:endParaRPr lang="es-ES" noProof="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endParaRPr lang="es-ES" noProof="0"/>
          </a:p>
        </p:txBody>
      </p:sp>
      <p:sp>
        <p:nvSpPr>
          <p:cNvPr id="6" name="Marcador de posición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6D22F896-40B5-4ADD-8801-0D06FADFA095}"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descr="primer plano de imagen de ondas">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0" y="0"/>
            <a:ext cx="12191980" cy="6858000"/>
          </a:xfrm>
          <a:prstGeom prst="rect">
            <a:avLst/>
          </a:prstGeom>
        </p:spPr>
      </p:pic>
      <p:sp>
        <p:nvSpPr>
          <p:cNvPr id="3" name="Subtítulo 2">
            <a:extLst>
              <a:ext uri="{FF2B5EF4-FFF2-40B4-BE49-F238E27FC236}">
                <a16:creationId xmlns:a16="http://schemas.microsoft.com/office/drawing/2014/main" id="{516A0C15-5BB2-41A2-BD46-E18F635D59B0}"/>
              </a:ext>
            </a:extLst>
          </p:cNvPr>
          <p:cNvSpPr>
            <a:spLocks noGrp="1"/>
          </p:cNvSpPr>
          <p:nvPr>
            <p:ph type="subTitle" idx="1"/>
          </p:nvPr>
        </p:nvSpPr>
        <p:spPr>
          <a:xfrm>
            <a:off x="965915" y="345868"/>
            <a:ext cx="10387885" cy="1972329"/>
          </a:xfrm>
        </p:spPr>
        <p:txBody>
          <a:bodyPr rtlCol="0">
            <a:normAutofit/>
          </a:bodyPr>
          <a:lstStyle/>
          <a:p>
            <a:pPr algn="ctr" rtl="0"/>
            <a:r>
              <a:rPr lang="es-ES" sz="2000" b="1" dirty="0" smtClean="0">
                <a:solidFill>
                  <a:schemeClr val="bg1"/>
                </a:solidFill>
                <a:latin typeface="Arial" panose="020B0604020202020204" pitchFamily="34" charset="0"/>
                <a:cs typeface="Arial" panose="020B0604020202020204" pitchFamily="34" charset="0"/>
              </a:rPr>
              <a:t>REPÚBLICA BOLIVARIANA DE VENEZUELA </a:t>
            </a:r>
          </a:p>
          <a:p>
            <a:pPr algn="ctr" rtl="0"/>
            <a:r>
              <a:rPr lang="es-ES" sz="2000" b="1" dirty="0" smtClean="0">
                <a:solidFill>
                  <a:schemeClr val="bg1"/>
                </a:solidFill>
                <a:latin typeface="Arial" panose="020B0604020202020204" pitchFamily="34" charset="0"/>
                <a:cs typeface="Arial" panose="020B0604020202020204" pitchFamily="34" charset="0"/>
              </a:rPr>
              <a:t>UNIVERSIDAD NACIONAL EXPERIMENTAL DE GUAYANA </a:t>
            </a:r>
          </a:p>
          <a:p>
            <a:pPr algn="ctr" rtl="0"/>
            <a:r>
              <a:rPr lang="es-ES" sz="2000" b="1" dirty="0" smtClean="0">
                <a:solidFill>
                  <a:schemeClr val="bg1"/>
                </a:solidFill>
                <a:latin typeface="Arial" panose="020B0604020202020204" pitchFamily="34" charset="0"/>
                <a:cs typeface="Arial" panose="020B0604020202020204" pitchFamily="34" charset="0"/>
              </a:rPr>
              <a:t>VICE-RECTORADO ACADÉMICO</a:t>
            </a:r>
          </a:p>
          <a:p>
            <a:pPr algn="ctr" rtl="0"/>
            <a:r>
              <a:rPr lang="es-ES" sz="2000" b="1" dirty="0" smtClean="0">
                <a:solidFill>
                  <a:schemeClr val="bg1"/>
                </a:solidFill>
                <a:latin typeface="Arial" panose="020B0604020202020204" pitchFamily="34" charset="0"/>
                <a:cs typeface="Arial" panose="020B0604020202020204" pitchFamily="34" charset="0"/>
              </a:rPr>
              <a:t>CARRERA: INGENIERÍA INDUSTRIAL</a:t>
            </a:r>
          </a:p>
          <a:p>
            <a:pPr algn="ctr" rtl="0"/>
            <a:r>
              <a:rPr lang="es-ES" sz="2000" b="1" dirty="0" smtClean="0">
                <a:solidFill>
                  <a:schemeClr val="bg1"/>
                </a:solidFill>
                <a:latin typeface="Arial" panose="020B0604020202020204" pitchFamily="34" charset="0"/>
                <a:cs typeface="Arial" panose="020B0604020202020204" pitchFamily="34" charset="0"/>
              </a:rPr>
              <a:t>ASIGNATURA: INGENIERÍA DEL AMBIENTE </a:t>
            </a:r>
            <a:endParaRPr lang="es-ES" sz="2000" b="1" dirty="0">
              <a:solidFill>
                <a:schemeClr val="bg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5"/>
          <a:stretch>
            <a:fillRect/>
          </a:stretch>
        </p:blipFill>
        <p:spPr>
          <a:xfrm>
            <a:off x="1056068" y="345868"/>
            <a:ext cx="1495336" cy="1117394"/>
          </a:xfrm>
          <a:prstGeom prst="rect">
            <a:avLst/>
          </a:prstGeom>
        </p:spPr>
      </p:pic>
      <p:sp>
        <p:nvSpPr>
          <p:cNvPr id="7" name="Rectángulo 6"/>
          <p:cNvSpPr/>
          <p:nvPr/>
        </p:nvSpPr>
        <p:spPr>
          <a:xfrm>
            <a:off x="2088294" y="2543041"/>
            <a:ext cx="8143127" cy="2308324"/>
          </a:xfrm>
          <a:prstGeom prst="rect">
            <a:avLst/>
          </a:prstGeom>
          <a:noFill/>
        </p:spPr>
        <p:txBody>
          <a:bodyPr wrap="none" lIns="91440" tIns="45720" rIns="91440" bIns="45720">
            <a:spAutoFit/>
          </a:bodyPr>
          <a:lstStyle/>
          <a:p>
            <a:pPr algn="ctr"/>
            <a:r>
              <a:rPr lang="es-ES" sz="4800" b="1" dirty="0" smtClean="0">
                <a:ln w="28575">
                  <a:solidFill>
                    <a:srgbClr val="002060"/>
                  </a:solidFill>
                  <a:prstDash val="solid"/>
                </a:ln>
                <a:solidFill>
                  <a:schemeClr val="accent2"/>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CONTROL Y EVALUACIÓN </a:t>
            </a:r>
          </a:p>
          <a:p>
            <a:pPr algn="ctr"/>
            <a:r>
              <a:rPr lang="es-ES" sz="4800" b="1" cap="none" spc="0" dirty="0" smtClean="0">
                <a:ln w="28575">
                  <a:solidFill>
                    <a:srgbClr val="002060"/>
                  </a:solidFill>
                  <a:prstDash val="solid"/>
                </a:ln>
                <a:solidFill>
                  <a:schemeClr val="accent2"/>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DE LA CONTAMINACIÓN </a:t>
            </a:r>
          </a:p>
          <a:p>
            <a:pPr algn="ctr"/>
            <a:r>
              <a:rPr lang="es-ES" sz="4800" b="1" dirty="0" smtClean="0">
                <a:ln w="28575">
                  <a:solidFill>
                    <a:srgbClr val="002060"/>
                  </a:solidFill>
                  <a:prstDash val="solid"/>
                </a:ln>
                <a:solidFill>
                  <a:schemeClr val="accent2"/>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DEL AGUA</a:t>
            </a:r>
            <a:endParaRPr lang="es-ES" sz="4800" b="1" cap="none" spc="0" dirty="0">
              <a:ln w="28575">
                <a:solidFill>
                  <a:srgbClr val="002060"/>
                </a:solidFill>
                <a:prstDash val="solid"/>
              </a:ln>
              <a:solidFill>
                <a:schemeClr val="accent2"/>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CuadroTexto 8"/>
          <p:cNvSpPr txBox="1"/>
          <p:nvPr/>
        </p:nvSpPr>
        <p:spPr>
          <a:xfrm>
            <a:off x="1056068" y="5300684"/>
            <a:ext cx="3738282" cy="707886"/>
          </a:xfrm>
          <a:prstGeom prst="rect">
            <a:avLst/>
          </a:prstGeom>
          <a:noFill/>
        </p:spPr>
        <p:txBody>
          <a:bodyPr wrap="square" rtlCol="0">
            <a:spAutoFit/>
          </a:bodyPr>
          <a:lstStyle/>
          <a:p>
            <a:r>
              <a:rPr lang="es-VE" sz="2000" b="1" dirty="0" smtClean="0">
                <a:solidFill>
                  <a:schemeClr val="bg1"/>
                </a:solidFill>
                <a:latin typeface="Arial" panose="020B0604020202020204" pitchFamily="34" charset="0"/>
                <a:cs typeface="Arial" panose="020B0604020202020204" pitchFamily="34" charset="0"/>
              </a:rPr>
              <a:t>DOCENTE:</a:t>
            </a:r>
          </a:p>
          <a:p>
            <a:pPr algn="just"/>
            <a:r>
              <a:rPr lang="es-VE" sz="2000" b="1" dirty="0" smtClean="0">
                <a:solidFill>
                  <a:schemeClr val="bg1"/>
                </a:solidFill>
                <a:latin typeface="Arial" panose="020B0604020202020204" pitchFamily="34" charset="0"/>
                <a:cs typeface="Arial" panose="020B0604020202020204" pitchFamily="34" charset="0"/>
              </a:rPr>
              <a:t>ARLENIS CRESPO</a:t>
            </a:r>
            <a:endParaRPr lang="es-VE" sz="20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7844118" y="5346851"/>
            <a:ext cx="3509682" cy="1015663"/>
          </a:xfrm>
          <a:prstGeom prst="rect">
            <a:avLst/>
          </a:prstGeom>
          <a:noFill/>
        </p:spPr>
        <p:txBody>
          <a:bodyPr wrap="square" rtlCol="0">
            <a:spAutoFit/>
          </a:bodyPr>
          <a:lstStyle/>
          <a:p>
            <a:r>
              <a:rPr lang="es-VE" sz="2000" b="1" dirty="0" smtClean="0">
                <a:solidFill>
                  <a:schemeClr val="bg1"/>
                </a:solidFill>
                <a:latin typeface="Arial" panose="020B0604020202020204" pitchFamily="34" charset="0"/>
                <a:cs typeface="Arial" panose="020B0604020202020204" pitchFamily="34" charset="0"/>
              </a:rPr>
              <a:t>NOMBRE:</a:t>
            </a:r>
          </a:p>
          <a:p>
            <a:r>
              <a:rPr lang="es-VE" sz="2000" b="1" dirty="0" smtClean="0">
                <a:solidFill>
                  <a:schemeClr val="bg1"/>
                </a:solidFill>
                <a:latin typeface="Arial" panose="020B0604020202020204" pitchFamily="34" charset="0"/>
                <a:cs typeface="Arial" panose="020B0604020202020204" pitchFamily="34" charset="0"/>
              </a:rPr>
              <a:t>MARIANGEL FLORES</a:t>
            </a:r>
          </a:p>
          <a:p>
            <a:r>
              <a:rPr lang="es-VE" sz="2000" b="1" dirty="0" smtClean="0">
                <a:solidFill>
                  <a:schemeClr val="bg1"/>
                </a:solidFill>
                <a:latin typeface="Arial" panose="020B0604020202020204" pitchFamily="34" charset="0"/>
                <a:cs typeface="Arial" panose="020B0604020202020204" pitchFamily="34" charset="0"/>
              </a:rPr>
              <a:t>CI: 28.512.856</a:t>
            </a:r>
            <a:endParaRPr lang="es-VE" sz="2000" b="1"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3177978" y="6358194"/>
            <a:ext cx="5056094" cy="369332"/>
          </a:xfrm>
          <a:prstGeom prst="rect">
            <a:avLst/>
          </a:prstGeom>
          <a:noFill/>
        </p:spPr>
        <p:txBody>
          <a:bodyPr wrap="square" rtlCol="0">
            <a:spAutoFit/>
          </a:bodyPr>
          <a:lstStyle/>
          <a:p>
            <a:pPr algn="ctr"/>
            <a:r>
              <a:rPr lang="es-VE" b="1" dirty="0" smtClean="0">
                <a:solidFill>
                  <a:schemeClr val="bg1"/>
                </a:solidFill>
                <a:latin typeface="Arial" panose="020B0604020202020204" pitchFamily="34" charset="0"/>
                <a:cs typeface="Arial" panose="020B0604020202020204" pitchFamily="34" charset="0"/>
              </a:rPr>
              <a:t>PUERTO ORDAZ, FEBRERO 2025</a:t>
            </a:r>
            <a:endParaRPr lang="es-V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7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800" b="1" dirty="0" smtClean="0">
                <a:ln w="28575">
                  <a:solidFill>
                    <a:srgbClr val="002060"/>
                  </a:solidFill>
                  <a:prstDash val="solid"/>
                </a:ln>
                <a:solidFill>
                  <a:schemeClr val="accent2"/>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Ubicación Geográfica </a:t>
            </a:r>
            <a:r>
              <a:rPr lang="es-ES" sz="2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r>
            <a:br>
              <a:rPr lang="es-ES" sz="20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s-VE" sz="20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2578247"/>
            <a:ext cx="4183966" cy="4279753"/>
          </a:xfrm>
        </p:spPr>
        <p:txBody>
          <a:bodyPr>
            <a:normAutofit/>
          </a:bodyPr>
          <a:lstStyle/>
          <a:p>
            <a:pPr marL="0" indent="0" algn="just">
              <a:buNone/>
            </a:pPr>
            <a:r>
              <a:rPr lang="es-VE" sz="2400" dirty="0" smtClean="0">
                <a:solidFill>
                  <a:schemeClr val="bg1"/>
                </a:solidFill>
                <a:latin typeface="Arial" panose="020B0604020202020204" pitchFamily="34" charset="0"/>
                <a:cs typeface="Arial" panose="020B0604020202020204" pitchFamily="34" charset="0"/>
              </a:rPr>
              <a:t>La ubicación geográfica del lugar donde se realizaron los experimentos es en el estado Bolívar, municipio Caroní, Urb. Los Bucares – Manzana 4, casa #28  </a:t>
            </a:r>
            <a:endParaRPr lang="es-VE" sz="2400" dirty="0">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5994" y="2278743"/>
            <a:ext cx="6270171" cy="3526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110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VE" sz="4800" b="1" dirty="0" smtClean="0">
                <a:ln w="28575">
                  <a:solidFill>
                    <a:srgbClr val="002060"/>
                  </a:solidFill>
                  <a:prstDash val="solid"/>
                </a:ln>
                <a:solidFill>
                  <a:schemeClr val="accent2"/>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Experimento 1: Tratamiento de aguas residuales</a:t>
            </a:r>
            <a:endParaRPr lang="es-VE" sz="4800" dirty="0">
              <a:ln w="28575">
                <a:solidFill>
                  <a:srgbClr val="002060"/>
                </a:solidFill>
                <a:prstDash val="solid"/>
              </a:ln>
              <a:solidFill>
                <a:schemeClr val="accent2"/>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20000" y="1825625"/>
            <a:ext cx="5643657" cy="4351338"/>
          </a:xfrm>
        </p:spPr>
        <p:txBody>
          <a:bodyPr>
            <a:normAutofit/>
          </a:bodyPr>
          <a:lstStyle/>
          <a:p>
            <a:pPr marL="0" indent="0" algn="just">
              <a:buNone/>
            </a:pPr>
            <a:r>
              <a:rPr lang="es-VE" sz="2400" b="1" u="sng" dirty="0" smtClean="0">
                <a:solidFill>
                  <a:schemeClr val="bg1"/>
                </a:solidFill>
                <a:latin typeface="Arial" panose="020B0604020202020204" pitchFamily="34" charset="0"/>
                <a:cs typeface="Arial" panose="020B0604020202020204" pitchFamily="34" charset="0"/>
              </a:rPr>
              <a:t>Materiales:</a:t>
            </a:r>
            <a:r>
              <a:rPr lang="es-VE" sz="2400" dirty="0" smtClean="0">
                <a:solidFill>
                  <a:schemeClr val="bg1"/>
                </a:solidFill>
                <a:latin typeface="Arial" panose="020B0604020202020204" pitchFamily="34" charset="0"/>
                <a:cs typeface="Arial" panose="020B0604020202020204" pitchFamily="34" charset="0"/>
              </a:rPr>
              <a:t> Agua residual simulada, 3 coladores, filtro de tela y papel, 3 baldes, 2 litros de agua de chorro, botella de agua comercial. </a:t>
            </a:r>
          </a:p>
          <a:p>
            <a:pPr marL="0" indent="0" algn="ctr">
              <a:buNone/>
            </a:pPr>
            <a:r>
              <a:rPr lang="es-VE" sz="2400" b="1" u="sng" dirty="0" smtClean="0">
                <a:solidFill>
                  <a:schemeClr val="bg1"/>
                </a:solidFill>
                <a:latin typeface="Arial" panose="020B0604020202020204" pitchFamily="34" charset="0"/>
                <a:cs typeface="Arial" panose="020B0604020202020204" pitchFamily="34" charset="0"/>
              </a:rPr>
              <a:t>Procedimiento</a:t>
            </a:r>
            <a:endParaRPr lang="es-VE" sz="2400" b="1" dirty="0" smtClean="0">
              <a:solidFill>
                <a:schemeClr val="bg1"/>
              </a:solidFill>
              <a:latin typeface="Arial" panose="020B0604020202020204" pitchFamily="34" charset="0"/>
              <a:cs typeface="Arial" panose="020B0604020202020204" pitchFamily="34" charset="0"/>
            </a:endParaRPr>
          </a:p>
          <a:p>
            <a:pPr marL="0" indent="0" algn="just">
              <a:buNone/>
            </a:pPr>
            <a:r>
              <a:rPr lang="es-VE" sz="2400" b="1" dirty="0" smtClean="0">
                <a:solidFill>
                  <a:schemeClr val="bg1"/>
                </a:solidFill>
                <a:latin typeface="Arial" panose="020B0604020202020204" pitchFamily="34" charset="0"/>
                <a:cs typeface="Arial" panose="020B0604020202020204" pitchFamily="34" charset="0"/>
              </a:rPr>
              <a:t>PASO 1:</a:t>
            </a:r>
            <a:r>
              <a:rPr lang="es-VE" sz="2400" dirty="0" smtClean="0">
                <a:solidFill>
                  <a:schemeClr val="bg1"/>
                </a:solidFill>
                <a:latin typeface="Arial" panose="020B0604020202020204" pitchFamily="34" charset="0"/>
                <a:cs typeface="Arial" panose="020B0604020202020204" pitchFamily="34" charset="0"/>
              </a:rPr>
              <a:t> Preparación del agua residual simulada con tierra, arena, restos de comida (restos de verduras, lechuga, tomate y borra de café). </a:t>
            </a:r>
          </a:p>
          <a:p>
            <a:pPr marL="0" indent="0" algn="just">
              <a:buNone/>
            </a:pPr>
            <a:r>
              <a:rPr lang="es-VE" sz="2400" b="1" dirty="0" smtClean="0">
                <a:solidFill>
                  <a:schemeClr val="bg1"/>
                </a:solidFill>
                <a:latin typeface="Arial" panose="020B0604020202020204" pitchFamily="34" charset="0"/>
                <a:cs typeface="Arial" panose="020B0604020202020204" pitchFamily="34" charset="0"/>
              </a:rPr>
              <a:t>PASOS 2 Y 3: </a:t>
            </a:r>
            <a:r>
              <a:rPr lang="es-VE" sz="2400" dirty="0" smtClean="0">
                <a:solidFill>
                  <a:schemeClr val="bg1"/>
                </a:solidFill>
                <a:latin typeface="Arial" panose="020B0604020202020204" pitchFamily="34" charset="0"/>
                <a:cs typeface="Arial" panose="020B0604020202020204" pitchFamily="34" charset="0"/>
              </a:rPr>
              <a:t>Pesar los coladores y filtros limpios. </a:t>
            </a:r>
            <a:endParaRPr lang="es-VE" sz="2400" b="1" dirty="0">
              <a:solidFill>
                <a:schemeClr val="bg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5744" y="1690688"/>
            <a:ext cx="2480809" cy="2480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3354" y="4409225"/>
            <a:ext cx="2175669" cy="217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8719" y="4409224"/>
            <a:ext cx="2175669" cy="217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38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6173" y="504825"/>
            <a:ext cx="4769500" cy="5968546"/>
          </a:xfrm>
        </p:spPr>
        <p:txBody>
          <a:bodyPr>
            <a:normAutofit/>
          </a:bodyPr>
          <a:lstStyle/>
          <a:p>
            <a:pPr marL="0" indent="0" algn="just">
              <a:buNone/>
            </a:pPr>
            <a:endParaRPr lang="es-VE" sz="2400" b="1" dirty="0" smtClean="0">
              <a:solidFill>
                <a:schemeClr val="bg1"/>
              </a:solidFill>
              <a:latin typeface="Arial" panose="020B0604020202020204" pitchFamily="34" charset="0"/>
              <a:cs typeface="Arial" panose="020B0604020202020204" pitchFamily="34" charset="0"/>
            </a:endParaRPr>
          </a:p>
          <a:p>
            <a:pPr marL="0" indent="0" algn="just">
              <a:buNone/>
            </a:pPr>
            <a:r>
              <a:rPr lang="es-VE" sz="2400" b="1" dirty="0" smtClean="0">
                <a:solidFill>
                  <a:schemeClr val="bg1"/>
                </a:solidFill>
                <a:latin typeface="Arial" panose="020B0604020202020204" pitchFamily="34" charset="0"/>
                <a:cs typeface="Arial" panose="020B0604020202020204" pitchFamily="34" charset="0"/>
              </a:rPr>
              <a:t>PASOS 4, 5, 6, 7: </a:t>
            </a:r>
            <a:r>
              <a:rPr lang="es-VE" sz="2400" dirty="0" smtClean="0">
                <a:solidFill>
                  <a:schemeClr val="bg1"/>
                </a:solidFill>
                <a:latin typeface="Arial" panose="020B0604020202020204" pitchFamily="34" charset="0"/>
                <a:cs typeface="Arial" panose="020B0604020202020204" pitchFamily="34" charset="0"/>
              </a:rPr>
              <a:t>Pasar el agua simulada por los coladores, observar solidos suspendidos y pesar cada colador con residuos. </a:t>
            </a:r>
            <a:endParaRPr lang="es-VE" sz="2400" b="1" dirty="0" smtClean="0">
              <a:solidFill>
                <a:schemeClr val="bg1"/>
              </a:solidFill>
              <a:latin typeface="Arial" panose="020B0604020202020204" pitchFamily="34" charset="0"/>
              <a:cs typeface="Arial" panose="020B0604020202020204" pitchFamily="34" charset="0"/>
            </a:endParaRPr>
          </a:p>
          <a:p>
            <a:pPr marL="0" indent="0" algn="just">
              <a:buNone/>
            </a:pPr>
            <a:endParaRPr lang="es-VE" sz="2400" b="1" dirty="0">
              <a:solidFill>
                <a:schemeClr val="bg1"/>
              </a:solidFill>
              <a:latin typeface="Arial" panose="020B0604020202020204" pitchFamily="34" charset="0"/>
              <a:cs typeface="Arial" panose="020B0604020202020204" pitchFamily="34" charset="0"/>
            </a:endParaRPr>
          </a:p>
          <a:p>
            <a:pPr marL="0" indent="0" algn="just">
              <a:buNone/>
            </a:pPr>
            <a:r>
              <a:rPr lang="es-VE" sz="2400" b="1" dirty="0" smtClean="0">
                <a:solidFill>
                  <a:schemeClr val="bg1"/>
                </a:solidFill>
                <a:latin typeface="Arial" panose="020B0604020202020204" pitchFamily="34" charset="0"/>
                <a:cs typeface="Arial" panose="020B0604020202020204" pitchFamily="34" charset="0"/>
              </a:rPr>
              <a:t>PASO 8:</a:t>
            </a:r>
            <a:r>
              <a:rPr lang="es-VE" sz="2400" dirty="0" smtClean="0">
                <a:solidFill>
                  <a:schemeClr val="bg1"/>
                </a:solidFill>
                <a:latin typeface="Arial" panose="020B0604020202020204" pitchFamily="34" charset="0"/>
                <a:cs typeface="Arial" panose="020B0604020202020204" pitchFamily="34" charset="0"/>
              </a:rPr>
              <a:t> Filtrar el agua con el filtro de tela y pesarlo con residuos. </a:t>
            </a:r>
          </a:p>
          <a:p>
            <a:pPr marL="0" indent="0" algn="just">
              <a:buNone/>
            </a:pPr>
            <a:endParaRPr lang="es-VE" sz="2400" dirty="0" smtClean="0">
              <a:solidFill>
                <a:schemeClr val="bg1"/>
              </a:solidFill>
              <a:latin typeface="Arial" panose="020B0604020202020204" pitchFamily="34" charset="0"/>
              <a:cs typeface="Arial" panose="020B0604020202020204" pitchFamily="34" charset="0"/>
            </a:endParaRPr>
          </a:p>
          <a:p>
            <a:pPr marL="0" indent="0" algn="just">
              <a:buNone/>
            </a:pPr>
            <a:r>
              <a:rPr lang="es-VE" sz="2400" b="1" dirty="0" smtClean="0">
                <a:solidFill>
                  <a:schemeClr val="bg1"/>
                </a:solidFill>
                <a:latin typeface="Arial" panose="020B0604020202020204" pitchFamily="34" charset="0"/>
                <a:cs typeface="Arial" panose="020B0604020202020204" pitchFamily="34" charset="0"/>
              </a:rPr>
              <a:t>PASOS 9, 10, 11, 12: </a:t>
            </a:r>
            <a:r>
              <a:rPr lang="es-VE" sz="2400" dirty="0" smtClean="0">
                <a:solidFill>
                  <a:schemeClr val="bg1"/>
                </a:solidFill>
                <a:latin typeface="Arial" panose="020B0604020202020204" pitchFamily="34" charset="0"/>
                <a:cs typeface="Arial" panose="020B0604020202020204" pitchFamily="34" charset="0"/>
              </a:rPr>
              <a:t>Filtrar el agua con el filtro de papel en un embudo, tomar el tiempo y pesar el filtro con residuos. </a:t>
            </a:r>
          </a:p>
          <a:p>
            <a:pPr marL="0" indent="0" algn="just">
              <a:buNone/>
            </a:pPr>
            <a:endParaRPr lang="es-VE" sz="2400" dirty="0" smtClean="0">
              <a:solidFill>
                <a:schemeClr val="bg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3976" y="504825"/>
            <a:ext cx="1888978" cy="1777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8419" y="504825"/>
            <a:ext cx="1888978" cy="1777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52747" y="504825"/>
            <a:ext cx="1888978" cy="1777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3976" y="2544609"/>
            <a:ext cx="1888978" cy="1888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8419" y="2544609"/>
            <a:ext cx="1888978" cy="1888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52747" y="2544609"/>
            <a:ext cx="1888978" cy="1888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7993" y="4550533"/>
            <a:ext cx="2377352" cy="1780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18456" y="4550534"/>
            <a:ext cx="2048308" cy="1780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uadroTexto 11"/>
          <p:cNvSpPr txBox="1"/>
          <p:nvPr/>
        </p:nvSpPr>
        <p:spPr>
          <a:xfrm>
            <a:off x="106280" y="6301907"/>
            <a:ext cx="11969606" cy="400110"/>
          </a:xfrm>
          <a:prstGeom prst="rect">
            <a:avLst/>
          </a:prstGeom>
          <a:noFill/>
        </p:spPr>
        <p:txBody>
          <a:bodyPr wrap="square" rtlCol="0">
            <a:spAutoFit/>
          </a:bodyPr>
          <a:lstStyle/>
          <a:p>
            <a:pPr algn="just"/>
            <a:r>
              <a:rPr lang="es-VE" sz="2000" b="1" dirty="0" smtClean="0">
                <a:solidFill>
                  <a:schemeClr val="bg1"/>
                </a:solidFill>
                <a:latin typeface="Arial" panose="020B0604020202020204" pitchFamily="34" charset="0"/>
                <a:cs typeface="Arial" panose="020B0604020202020204" pitchFamily="34" charset="0"/>
              </a:rPr>
              <a:t>* El tiempo desde que comienza a salir el agua hasta el final, fue de 12 minutos con 40 segundos.</a:t>
            </a:r>
            <a:endParaRPr lang="es-V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21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1828" y="522514"/>
            <a:ext cx="4758872" cy="6008915"/>
          </a:xfrm>
        </p:spPr>
        <p:txBody>
          <a:bodyPr>
            <a:normAutofit/>
          </a:bodyPr>
          <a:lstStyle/>
          <a:p>
            <a:pPr marL="0" indent="0">
              <a:buNone/>
            </a:pPr>
            <a:r>
              <a:rPr lang="es-VE" sz="2400" b="1" dirty="0" smtClean="0">
                <a:solidFill>
                  <a:schemeClr val="bg1"/>
                </a:solidFill>
                <a:latin typeface="Arial" panose="020B0604020202020204" pitchFamily="34" charset="0"/>
                <a:cs typeface="Arial" panose="020B0604020202020204" pitchFamily="34" charset="0"/>
              </a:rPr>
              <a:t>COMPARACIONES: </a:t>
            </a:r>
          </a:p>
          <a:p>
            <a:r>
              <a:rPr lang="es-VE" sz="2400" dirty="0" smtClean="0">
                <a:solidFill>
                  <a:schemeClr val="bg1"/>
                </a:solidFill>
                <a:latin typeface="Arial" panose="020B0604020202020204" pitchFamily="34" charset="0"/>
                <a:cs typeface="Arial" panose="020B0604020202020204" pitchFamily="34" charset="0"/>
              </a:rPr>
              <a:t>Evidentemente el agua residual simulada presenta diferencias con el agua de chorro y la comercial, en cuanto a color y olor.</a:t>
            </a:r>
            <a:endParaRPr lang="es-VE" sz="2400" b="1" dirty="0">
              <a:solidFill>
                <a:schemeClr val="bg1"/>
              </a:solidFill>
              <a:latin typeface="Arial" panose="020B0604020202020204" pitchFamily="34" charset="0"/>
              <a:cs typeface="Arial" panose="020B0604020202020204" pitchFamily="34" charset="0"/>
            </a:endParaRPr>
          </a:p>
          <a:p>
            <a:endParaRPr lang="es-VE" sz="2400" b="1" dirty="0" smtClean="0">
              <a:solidFill>
                <a:schemeClr val="bg1"/>
              </a:solidFill>
              <a:latin typeface="Arial" panose="020B0604020202020204" pitchFamily="34" charset="0"/>
              <a:cs typeface="Arial" panose="020B0604020202020204" pitchFamily="34" charset="0"/>
            </a:endParaRPr>
          </a:p>
          <a:p>
            <a:pPr marL="0" indent="0">
              <a:buNone/>
            </a:pPr>
            <a:r>
              <a:rPr lang="es-VE" sz="2400" b="1" dirty="0" smtClean="0">
                <a:solidFill>
                  <a:schemeClr val="bg1"/>
                </a:solidFill>
                <a:latin typeface="Arial" panose="020B0604020202020204" pitchFamily="34" charset="0"/>
                <a:cs typeface="Arial" panose="020B0604020202020204" pitchFamily="34" charset="0"/>
              </a:rPr>
              <a:t>TABLA CON LOS DATOS REGISTRADOS: </a:t>
            </a:r>
          </a:p>
          <a:p>
            <a:pPr marL="0" indent="0">
              <a:buNone/>
            </a:pPr>
            <a:endParaRPr lang="es-VE" sz="2400" b="1" dirty="0">
              <a:solidFill>
                <a:schemeClr val="bg1"/>
              </a:solidFill>
              <a:latin typeface="Arial" panose="020B0604020202020204" pitchFamily="34" charset="0"/>
              <a:cs typeface="Arial" panose="020B0604020202020204" pitchFamily="34" charset="0"/>
            </a:endParaRPr>
          </a:p>
          <a:p>
            <a:pPr marL="0" indent="0">
              <a:buNone/>
            </a:pPr>
            <a:endParaRPr lang="es-VE" sz="2400" b="1" dirty="0">
              <a:solidFill>
                <a:schemeClr val="bg1"/>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380068918"/>
              </p:ext>
            </p:extLst>
          </p:nvPr>
        </p:nvGraphicFramePr>
        <p:xfrm>
          <a:off x="1604442" y="4244341"/>
          <a:ext cx="8708571" cy="2225040"/>
        </p:xfrm>
        <a:graphic>
          <a:graphicData uri="http://schemas.openxmlformats.org/drawingml/2006/table">
            <a:tbl>
              <a:tblPr firstRow="1" bandRow="1">
                <a:tableStyleId>{5C22544A-7EE6-4342-B048-85BDC9FD1C3A}</a:tableStyleId>
              </a:tblPr>
              <a:tblGrid>
                <a:gridCol w="2902857">
                  <a:extLst>
                    <a:ext uri="{9D8B030D-6E8A-4147-A177-3AD203B41FA5}">
                      <a16:colId xmlns:a16="http://schemas.microsoft.com/office/drawing/2014/main" val="189183542"/>
                    </a:ext>
                  </a:extLst>
                </a:gridCol>
                <a:gridCol w="2902857">
                  <a:extLst>
                    <a:ext uri="{9D8B030D-6E8A-4147-A177-3AD203B41FA5}">
                      <a16:colId xmlns:a16="http://schemas.microsoft.com/office/drawing/2014/main" val="2275283550"/>
                    </a:ext>
                  </a:extLst>
                </a:gridCol>
                <a:gridCol w="2902857">
                  <a:extLst>
                    <a:ext uri="{9D8B030D-6E8A-4147-A177-3AD203B41FA5}">
                      <a16:colId xmlns:a16="http://schemas.microsoft.com/office/drawing/2014/main" val="675529156"/>
                    </a:ext>
                  </a:extLst>
                </a:gridCol>
              </a:tblGrid>
              <a:tr h="370840">
                <a:tc>
                  <a:txBody>
                    <a:bodyPr/>
                    <a:lstStyle/>
                    <a:p>
                      <a:pPr algn="ctr"/>
                      <a:r>
                        <a:rPr lang="es-VE" b="1" i="0" dirty="0" smtClean="0">
                          <a:solidFill>
                            <a:schemeClr val="bg1"/>
                          </a:solidFill>
                          <a:latin typeface="Arial" panose="020B0604020202020204" pitchFamily="34" charset="0"/>
                          <a:cs typeface="Arial" panose="020B0604020202020204" pitchFamily="34" charset="0"/>
                        </a:rPr>
                        <a:t>COLADORES/FILTROS</a:t>
                      </a:r>
                      <a:endParaRPr lang="es-VE" b="1" i="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VE" b="1" i="0" dirty="0" smtClean="0">
                          <a:solidFill>
                            <a:schemeClr val="bg1"/>
                          </a:solidFill>
                          <a:latin typeface="Arial" panose="020B0604020202020204" pitchFamily="34" charset="0"/>
                          <a:cs typeface="Arial" panose="020B0604020202020204" pitchFamily="34" charset="0"/>
                        </a:rPr>
                        <a:t>PESO</a:t>
                      </a:r>
                      <a:r>
                        <a:rPr lang="es-VE" b="1" i="0" baseline="0" dirty="0" smtClean="0">
                          <a:solidFill>
                            <a:schemeClr val="bg1"/>
                          </a:solidFill>
                          <a:latin typeface="Arial" panose="020B0604020202020204" pitchFamily="34" charset="0"/>
                          <a:cs typeface="Arial" panose="020B0604020202020204" pitchFamily="34" charset="0"/>
                        </a:rPr>
                        <a:t> SIN RESIDUOS</a:t>
                      </a:r>
                      <a:endParaRPr lang="es-VE" b="1" i="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VE" b="1" i="0" dirty="0" smtClean="0">
                          <a:solidFill>
                            <a:schemeClr val="bg1"/>
                          </a:solidFill>
                          <a:latin typeface="Arial" panose="020B0604020202020204" pitchFamily="34" charset="0"/>
                          <a:cs typeface="Arial" panose="020B0604020202020204" pitchFamily="34" charset="0"/>
                        </a:rPr>
                        <a:t>PESO CON RESIDUOS</a:t>
                      </a:r>
                      <a:endParaRPr lang="es-VE" b="1" i="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5893625"/>
                  </a:ext>
                </a:extLst>
              </a:tr>
              <a:tr h="370840">
                <a:tc>
                  <a:txBody>
                    <a:bodyPr/>
                    <a:lstStyle/>
                    <a:p>
                      <a:pPr algn="ctr"/>
                      <a:r>
                        <a:rPr lang="es-VE" b="0" i="0" dirty="0" smtClean="0">
                          <a:latin typeface="Arial" panose="020B0604020202020204" pitchFamily="34" charset="0"/>
                          <a:cs typeface="Arial" panose="020B0604020202020204" pitchFamily="34" charset="0"/>
                        </a:rPr>
                        <a:t>Pcl1</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40 gr</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130 gr</a:t>
                      </a:r>
                      <a:endParaRPr lang="es-VE"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6477377"/>
                  </a:ext>
                </a:extLst>
              </a:tr>
              <a:tr h="370840">
                <a:tc>
                  <a:txBody>
                    <a:bodyPr/>
                    <a:lstStyle/>
                    <a:p>
                      <a:pPr algn="ctr"/>
                      <a:r>
                        <a:rPr lang="es-VE" b="0" i="0" dirty="0" smtClean="0">
                          <a:latin typeface="Arial" panose="020B0604020202020204" pitchFamily="34" charset="0"/>
                          <a:cs typeface="Arial" panose="020B0604020202020204" pitchFamily="34" charset="0"/>
                        </a:rPr>
                        <a:t>Pcl2</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15 gr</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20 gr</a:t>
                      </a:r>
                      <a:endParaRPr lang="es-VE"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2199825"/>
                  </a:ext>
                </a:extLst>
              </a:tr>
              <a:tr h="370840">
                <a:tc>
                  <a:txBody>
                    <a:bodyPr/>
                    <a:lstStyle/>
                    <a:p>
                      <a:pPr algn="ctr"/>
                      <a:r>
                        <a:rPr lang="es-VE" b="0" i="0" dirty="0" smtClean="0">
                          <a:latin typeface="Arial" panose="020B0604020202020204" pitchFamily="34" charset="0"/>
                          <a:cs typeface="Arial" panose="020B0604020202020204" pitchFamily="34" charset="0"/>
                        </a:rPr>
                        <a:t>Pcl3</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10 gr</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20 gr</a:t>
                      </a:r>
                      <a:endParaRPr lang="es-VE"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7231441"/>
                  </a:ext>
                </a:extLst>
              </a:tr>
              <a:tr h="370840">
                <a:tc>
                  <a:txBody>
                    <a:bodyPr/>
                    <a:lstStyle/>
                    <a:p>
                      <a:pPr algn="ctr"/>
                      <a:r>
                        <a:rPr lang="es-VE" b="0" i="0" dirty="0" smtClean="0">
                          <a:latin typeface="Arial" panose="020B0604020202020204" pitchFamily="34" charset="0"/>
                          <a:cs typeface="Arial" panose="020B0604020202020204" pitchFamily="34" charset="0"/>
                        </a:rPr>
                        <a:t>Filtro de tela</a:t>
                      </a:r>
                    </a:p>
                  </a:txBody>
                  <a:tcPr/>
                </a:tc>
                <a:tc>
                  <a:txBody>
                    <a:bodyPr/>
                    <a:lstStyle/>
                    <a:p>
                      <a:pPr algn="ctr"/>
                      <a:r>
                        <a:rPr lang="es-VE" b="0" i="0" dirty="0" smtClean="0">
                          <a:latin typeface="Arial" panose="020B0604020202020204" pitchFamily="34" charset="0"/>
                          <a:cs typeface="Arial" panose="020B0604020202020204" pitchFamily="34" charset="0"/>
                        </a:rPr>
                        <a:t>20 gr</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40 gr</a:t>
                      </a:r>
                      <a:endParaRPr lang="es-VE"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3855465"/>
                  </a:ext>
                </a:extLst>
              </a:tr>
              <a:tr h="370840">
                <a:tc>
                  <a:txBody>
                    <a:bodyPr/>
                    <a:lstStyle/>
                    <a:p>
                      <a:pPr algn="ctr"/>
                      <a:r>
                        <a:rPr lang="es-VE" b="0" i="0" dirty="0" smtClean="0">
                          <a:latin typeface="Arial" panose="020B0604020202020204" pitchFamily="34" charset="0"/>
                          <a:cs typeface="Arial" panose="020B0604020202020204" pitchFamily="34" charset="0"/>
                        </a:rPr>
                        <a:t>Filtro de</a:t>
                      </a:r>
                      <a:r>
                        <a:rPr lang="es-VE" b="0" i="0" baseline="0" dirty="0" smtClean="0">
                          <a:latin typeface="Arial" panose="020B0604020202020204" pitchFamily="34" charset="0"/>
                          <a:cs typeface="Arial" panose="020B0604020202020204" pitchFamily="34" charset="0"/>
                        </a:rPr>
                        <a:t> papel</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a:t>
                      </a:r>
                      <a:endParaRPr lang="es-VE" b="0" i="0" dirty="0">
                        <a:latin typeface="Arial" panose="020B0604020202020204" pitchFamily="34" charset="0"/>
                        <a:cs typeface="Arial" panose="020B0604020202020204" pitchFamily="34" charset="0"/>
                      </a:endParaRPr>
                    </a:p>
                  </a:txBody>
                  <a:tcPr/>
                </a:tc>
                <a:tc>
                  <a:txBody>
                    <a:bodyPr/>
                    <a:lstStyle/>
                    <a:p>
                      <a:pPr algn="ctr"/>
                      <a:r>
                        <a:rPr lang="es-VE" b="0" i="0" dirty="0" smtClean="0">
                          <a:latin typeface="Arial" panose="020B0604020202020204" pitchFamily="34" charset="0"/>
                          <a:cs typeface="Arial" panose="020B0604020202020204" pitchFamily="34" charset="0"/>
                        </a:rPr>
                        <a:t>5 gr</a:t>
                      </a:r>
                      <a:endParaRPr lang="es-VE"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595344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681" y="972025"/>
            <a:ext cx="2432276" cy="255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5715" y="947057"/>
            <a:ext cx="2579913" cy="2579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644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VE" sz="4800" b="1" dirty="0">
                <a:ln w="28575">
                  <a:solidFill>
                    <a:srgbClr val="002060"/>
                  </a:solidFill>
                  <a:prstDash val="solid"/>
                </a:ln>
                <a:solidFill>
                  <a:srgbClr val="97E9D5"/>
                </a:solidFill>
                <a:effectLst>
                  <a:outerShdw blurRad="12700" dist="38100" dir="2700000" algn="tl" rotWithShape="0">
                    <a:prstClr val="black">
                      <a:lumMod val="50000"/>
                    </a:prstClr>
                  </a:outerShdw>
                </a:effectLst>
                <a:latin typeface="Arial" panose="020B0604020202020204" pitchFamily="34" charset="0"/>
                <a:cs typeface="Arial" panose="020B0604020202020204" pitchFamily="34" charset="0"/>
              </a:rPr>
              <a:t>Experimento </a:t>
            </a:r>
            <a:r>
              <a:rPr lang="es-VE" sz="4800" b="1" dirty="0" smtClean="0">
                <a:ln w="28575">
                  <a:solidFill>
                    <a:srgbClr val="002060"/>
                  </a:solidFill>
                  <a:prstDash val="solid"/>
                </a:ln>
                <a:solidFill>
                  <a:srgbClr val="97E9D5"/>
                </a:solidFill>
                <a:effectLst>
                  <a:outerShdw blurRad="12700" dist="38100" dir="2700000" algn="tl" rotWithShape="0">
                    <a:prstClr val="black">
                      <a:lumMod val="50000"/>
                    </a:prstClr>
                  </a:outerShdw>
                </a:effectLst>
                <a:latin typeface="Arial" panose="020B0604020202020204" pitchFamily="34" charset="0"/>
                <a:cs typeface="Arial" panose="020B0604020202020204" pitchFamily="34" charset="0"/>
              </a:rPr>
              <a:t>2: Medición de la calidad del agua potable</a:t>
            </a:r>
            <a:endParaRPr lang="es-VE" sz="4800" dirty="0"/>
          </a:p>
        </p:txBody>
      </p:sp>
      <p:sp>
        <p:nvSpPr>
          <p:cNvPr id="3" name="Marcador de contenido 2"/>
          <p:cNvSpPr>
            <a:spLocks noGrp="1"/>
          </p:cNvSpPr>
          <p:nvPr>
            <p:ph idx="1"/>
          </p:nvPr>
        </p:nvSpPr>
        <p:spPr>
          <a:xfrm>
            <a:off x="440872" y="2086882"/>
            <a:ext cx="4914899" cy="4351338"/>
          </a:xfrm>
        </p:spPr>
        <p:txBody>
          <a:bodyPr>
            <a:normAutofit lnSpcReduction="10000"/>
          </a:bodyPr>
          <a:lstStyle/>
          <a:p>
            <a:pPr algn="just"/>
            <a:r>
              <a:rPr lang="es-VE" sz="2400" dirty="0" smtClean="0">
                <a:solidFill>
                  <a:schemeClr val="bg1"/>
                </a:solidFill>
                <a:latin typeface="Arial" panose="020B0604020202020204" pitchFamily="34" charset="0"/>
                <a:cs typeface="Arial" panose="020B0604020202020204" pitchFamily="34" charset="0"/>
              </a:rPr>
              <a:t>Cortar la franela (50 cm de largo x 5 cm de acho) y el algodón (2 cm x 2 cm x 1 cm), y colocar el trozo de algodón con el carbón en el centro de la tela.</a:t>
            </a:r>
          </a:p>
          <a:p>
            <a:pPr algn="just"/>
            <a:r>
              <a:rPr lang="es-VE" sz="2400" dirty="0" smtClean="0">
                <a:solidFill>
                  <a:schemeClr val="bg1"/>
                </a:solidFill>
                <a:latin typeface="Arial" panose="020B0604020202020204" pitchFamily="34" charset="0"/>
                <a:cs typeface="Arial" panose="020B0604020202020204" pitchFamily="34" charset="0"/>
              </a:rPr>
              <a:t>Limpiar salida del grifo de lavaplatos.</a:t>
            </a:r>
          </a:p>
          <a:p>
            <a:pPr algn="just"/>
            <a:r>
              <a:rPr lang="es-VE" sz="2400" dirty="0" smtClean="0">
                <a:solidFill>
                  <a:schemeClr val="bg1"/>
                </a:solidFill>
                <a:latin typeface="Arial" panose="020B0604020202020204" pitchFamily="34" charset="0"/>
                <a:cs typeface="Arial" panose="020B0604020202020204" pitchFamily="34" charset="0"/>
              </a:rPr>
              <a:t>Tomar una muestra del agua de chorro.</a:t>
            </a:r>
          </a:p>
          <a:p>
            <a:pPr algn="just"/>
            <a:r>
              <a:rPr lang="es-VE" sz="2400" dirty="0" smtClean="0">
                <a:solidFill>
                  <a:schemeClr val="bg1"/>
                </a:solidFill>
                <a:latin typeface="Arial" panose="020B0604020202020204" pitchFamily="34" charset="0"/>
                <a:cs typeface="Arial" panose="020B0604020202020204" pitchFamily="34" charset="0"/>
              </a:rPr>
              <a:t>Cubrir el grifo. </a:t>
            </a:r>
          </a:p>
          <a:p>
            <a:pPr algn="just"/>
            <a:r>
              <a:rPr lang="es-VE" sz="2400" dirty="0" smtClean="0">
                <a:solidFill>
                  <a:schemeClr val="bg1"/>
                </a:solidFill>
                <a:latin typeface="Arial" panose="020B0604020202020204" pitchFamily="34" charset="0"/>
                <a:cs typeface="Arial" panose="020B0604020202020204" pitchFamily="34" charset="0"/>
              </a:rPr>
              <a:t>Tomar una muestra luego de cubrir el grifo.  </a:t>
            </a:r>
            <a:r>
              <a:rPr lang="es-VE" sz="2400" b="1" dirty="0" smtClean="0">
                <a:solidFill>
                  <a:schemeClr val="bg1"/>
                </a:solidFill>
                <a:latin typeface="Arial" panose="020B0604020202020204" pitchFamily="34" charset="0"/>
                <a:cs typeface="Arial" panose="020B0604020202020204" pitchFamily="34" charset="0"/>
              </a:rPr>
              <a:t> </a:t>
            </a:r>
            <a:endParaRPr lang="es-VE" sz="2400" b="1" dirty="0">
              <a:solidFill>
                <a:schemeClr val="bg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6064" y="1972582"/>
            <a:ext cx="2060575" cy="206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8002" y="1972582"/>
            <a:ext cx="1989141" cy="206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1920" y="1972582"/>
            <a:ext cx="2016122" cy="206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p:cNvSpPr txBox="1"/>
          <p:nvPr/>
        </p:nvSpPr>
        <p:spPr>
          <a:xfrm>
            <a:off x="8031499" y="4130385"/>
            <a:ext cx="4160841" cy="369332"/>
          </a:xfrm>
          <a:prstGeom prst="rect">
            <a:avLst/>
          </a:prstGeom>
          <a:noFill/>
        </p:spPr>
        <p:txBody>
          <a:bodyPr wrap="square" rtlCol="0">
            <a:spAutoFit/>
          </a:bodyPr>
          <a:lstStyle/>
          <a:p>
            <a:pPr algn="just"/>
            <a:r>
              <a:rPr lang="es-VE" b="1" dirty="0" smtClean="0">
                <a:solidFill>
                  <a:schemeClr val="bg1"/>
                </a:solidFill>
                <a:latin typeface="Arial" panose="020B0604020202020204" pitchFamily="34" charset="0"/>
                <a:cs typeface="Arial" panose="020B0604020202020204" pitchFamily="34" charset="0"/>
              </a:rPr>
              <a:t>* El grifo tiene un filtro de malla.</a:t>
            </a:r>
            <a:endParaRPr lang="es-VE" b="1" dirty="0">
              <a:solidFill>
                <a:schemeClr val="bg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6064" y="4262551"/>
            <a:ext cx="2405063" cy="2405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8586" y="4625749"/>
            <a:ext cx="3380013" cy="2041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816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731609"/>
            <a:ext cx="10711543" cy="5652861"/>
          </a:xfrm>
        </p:spPr>
        <p:txBody>
          <a:bodyPr>
            <a:normAutofit/>
          </a:bodyPr>
          <a:lstStyle/>
          <a:p>
            <a:pPr algn="just"/>
            <a:r>
              <a:rPr lang="es-VE" sz="2400" dirty="0">
                <a:solidFill>
                  <a:schemeClr val="bg1"/>
                </a:solidFill>
                <a:latin typeface="Arial" panose="020B0604020202020204" pitchFamily="34" charset="0"/>
                <a:cs typeface="Arial" panose="020B0604020202020204" pitchFamily="34" charset="0"/>
              </a:rPr>
              <a:t>2</a:t>
            </a:r>
            <a:r>
              <a:rPr lang="es-VE" sz="2400" dirty="0" smtClean="0">
                <a:solidFill>
                  <a:schemeClr val="bg1"/>
                </a:solidFill>
                <a:latin typeface="Arial" panose="020B0604020202020204" pitchFamily="34" charset="0"/>
                <a:cs typeface="Arial" panose="020B0604020202020204" pitchFamily="34" charset="0"/>
              </a:rPr>
              <a:t> días después se toma una muestra de agua y luego una muestra cada 5 días hasta culminar el experimento. </a:t>
            </a:r>
          </a:p>
          <a:p>
            <a:pPr marL="0" indent="0" algn="just">
              <a:buNone/>
            </a:pPr>
            <a:endParaRPr lang="es-VE" sz="2400" dirty="0">
              <a:solidFill>
                <a:schemeClr val="bg1"/>
              </a:solidFill>
              <a:latin typeface="Arial" panose="020B0604020202020204" pitchFamily="34" charset="0"/>
              <a:cs typeface="Arial" panose="020B0604020202020204" pitchFamily="34" charset="0"/>
            </a:endParaRPr>
          </a:p>
          <a:p>
            <a:pPr marL="0" indent="0" algn="just">
              <a:buNone/>
            </a:pPr>
            <a:endParaRPr lang="es-VE" sz="2400" dirty="0" smtClean="0">
              <a:solidFill>
                <a:schemeClr val="bg1"/>
              </a:solidFill>
              <a:latin typeface="Arial" panose="020B0604020202020204" pitchFamily="34" charset="0"/>
              <a:cs typeface="Arial" panose="020B0604020202020204" pitchFamily="34" charset="0"/>
            </a:endParaRPr>
          </a:p>
          <a:p>
            <a:pPr marL="0" indent="0" algn="just">
              <a:buNone/>
            </a:pPr>
            <a:endParaRPr lang="es-VE" sz="2400" dirty="0" smtClean="0">
              <a:solidFill>
                <a:schemeClr val="bg1"/>
              </a:solidFill>
              <a:latin typeface="Arial" panose="020B0604020202020204" pitchFamily="34" charset="0"/>
              <a:cs typeface="Arial" panose="020B0604020202020204" pitchFamily="34" charset="0"/>
            </a:endParaRPr>
          </a:p>
          <a:p>
            <a:pPr marL="0" indent="0" algn="just">
              <a:buNone/>
            </a:pPr>
            <a:endParaRPr lang="es-VE" sz="2400" dirty="0">
              <a:solidFill>
                <a:schemeClr val="bg1"/>
              </a:solidFill>
              <a:latin typeface="Arial" panose="020B0604020202020204" pitchFamily="34" charset="0"/>
              <a:cs typeface="Arial" panose="020B0604020202020204" pitchFamily="34" charset="0"/>
            </a:endParaRPr>
          </a:p>
          <a:p>
            <a:pPr marL="0" indent="0" algn="just">
              <a:buNone/>
            </a:pPr>
            <a:endParaRPr lang="es-VE" sz="2400" dirty="0" smtClean="0">
              <a:solidFill>
                <a:schemeClr val="bg1"/>
              </a:solidFill>
              <a:latin typeface="Arial" panose="020B0604020202020204" pitchFamily="34" charset="0"/>
              <a:cs typeface="Arial" panose="020B0604020202020204" pitchFamily="34" charset="0"/>
            </a:endParaRPr>
          </a:p>
          <a:p>
            <a:pPr marL="0" indent="0" algn="just">
              <a:buNone/>
            </a:pPr>
            <a:endParaRPr lang="es-VE" sz="2400" dirty="0" smtClean="0">
              <a:solidFill>
                <a:schemeClr val="bg1"/>
              </a:solidFill>
              <a:latin typeface="Arial" panose="020B0604020202020204" pitchFamily="34" charset="0"/>
              <a:cs typeface="Arial" panose="020B0604020202020204" pitchFamily="34" charset="0"/>
            </a:endParaRPr>
          </a:p>
          <a:p>
            <a:pPr algn="just"/>
            <a:r>
              <a:rPr lang="es-VE" sz="2400" dirty="0" smtClean="0">
                <a:solidFill>
                  <a:schemeClr val="bg1"/>
                </a:solidFill>
                <a:latin typeface="Arial" panose="020B0604020202020204" pitchFamily="34" charset="0"/>
                <a:cs typeface="Arial" panose="020B0604020202020204" pitchFamily="34" charset="0"/>
              </a:rPr>
              <a:t>Se retira el filtro</a:t>
            </a:r>
          </a:p>
          <a:p>
            <a:pPr marL="0" indent="0" algn="just">
              <a:buNone/>
            </a:pPr>
            <a:r>
              <a:rPr lang="es-VE" sz="2400" dirty="0" smtClean="0">
                <a:solidFill>
                  <a:schemeClr val="bg1"/>
                </a:solidFill>
                <a:latin typeface="Arial" panose="020B0604020202020204" pitchFamily="34" charset="0"/>
                <a:cs typeface="Arial" panose="020B0604020202020204" pitchFamily="34" charset="0"/>
              </a:rPr>
              <a:t>  y se deja secar. </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626" y="1802297"/>
            <a:ext cx="2127477" cy="2127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0132" y="1788351"/>
            <a:ext cx="2127477" cy="2127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8085" y="1372277"/>
            <a:ext cx="4834050" cy="2669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4060" y="4190725"/>
            <a:ext cx="2859629" cy="2441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7662621" y="3516160"/>
            <a:ext cx="2468642" cy="3817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601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0"/>
              </a:schemeClr>
            </a:gs>
            <a:gs pos="76000">
              <a:schemeClr val="accent1">
                <a:lumMod val="40000"/>
                <a:lumOff val="60000"/>
              </a:schemeClr>
            </a:gs>
            <a:gs pos="83000">
              <a:schemeClr val="accent1">
                <a:lumMod val="45000"/>
                <a:lumOff val="5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VE" sz="4800" b="1" dirty="0" smtClean="0">
                <a:ln w="28575">
                  <a:solidFill>
                    <a:srgbClr val="002060"/>
                  </a:solidFill>
                  <a:prstDash val="solid"/>
                </a:ln>
                <a:solidFill>
                  <a:srgbClr val="97E9D5"/>
                </a:solidFill>
                <a:effectLst>
                  <a:outerShdw blurRad="12700" dist="38100" dir="2700000" algn="tl" rotWithShape="0">
                    <a:prstClr val="black">
                      <a:lumMod val="50000"/>
                    </a:prstClr>
                  </a:outerShdw>
                </a:effectLst>
                <a:latin typeface="Arial" panose="020B0604020202020204" pitchFamily="34" charset="0"/>
                <a:cs typeface="Arial" panose="020B0604020202020204" pitchFamily="34" charset="0"/>
              </a:rPr>
              <a:t>Conclusión</a:t>
            </a:r>
            <a:endParaRPr lang="es-VE" dirty="0"/>
          </a:p>
        </p:txBody>
      </p:sp>
      <p:sp>
        <p:nvSpPr>
          <p:cNvPr id="3" name="Marcador de contenido 2"/>
          <p:cNvSpPr>
            <a:spLocks noGrp="1"/>
          </p:cNvSpPr>
          <p:nvPr>
            <p:ph idx="1"/>
          </p:nvPr>
        </p:nvSpPr>
        <p:spPr>
          <a:xfrm>
            <a:off x="587829" y="1417411"/>
            <a:ext cx="10956471" cy="5065032"/>
          </a:xfrm>
        </p:spPr>
        <p:txBody>
          <a:bodyPr>
            <a:normAutofit/>
          </a:bodyPr>
          <a:lstStyle/>
          <a:p>
            <a:pPr marL="0" indent="0" algn="just">
              <a:buNone/>
            </a:pPr>
            <a:r>
              <a:rPr lang="es-VE" sz="2400" dirty="0" smtClean="0">
                <a:solidFill>
                  <a:schemeClr val="bg1"/>
                </a:solidFill>
                <a:latin typeface="Arial" panose="020B0604020202020204" pitchFamily="34" charset="0"/>
                <a:cs typeface="Arial" panose="020B0604020202020204" pitchFamily="34" charset="0"/>
              </a:rPr>
              <a:t>En el experimento 1, se comparo el tratamiento de agua residual simulada con otras aguas, demostrando que con el filtrado se mejoro un poco el color, pero no alcanzo la pureza del agua de chorro o comercial, por el color amarillento y el olor todavía presente. Por lo que requiere un proceso de tratamiento avanzado para lograr los niveles de calidad adecuados. </a:t>
            </a:r>
          </a:p>
          <a:p>
            <a:pPr marL="0" indent="0" algn="just">
              <a:buNone/>
            </a:pPr>
            <a:r>
              <a:rPr lang="es-VE" sz="2400" dirty="0" smtClean="0">
                <a:solidFill>
                  <a:schemeClr val="bg1"/>
                </a:solidFill>
                <a:latin typeface="Arial" panose="020B0604020202020204" pitchFamily="34" charset="0"/>
                <a:cs typeface="Arial" panose="020B0604020202020204" pitchFamily="34" charset="0"/>
              </a:rPr>
              <a:t>En el experimento 2, luego de la instalación del filtro elaborado se observo una disminución de partículas en el agua de la muestra 2, en comparación a la muestra 1, esta disminución de partículas se mantuvo constante hasta las muestras finales donde volvió a aumentar poco, por la suciedad que ya presentaba el filtro. </a:t>
            </a:r>
          </a:p>
          <a:p>
            <a:pPr marL="0" indent="0" algn="just">
              <a:buNone/>
            </a:pPr>
            <a:r>
              <a:rPr lang="es-VE" sz="2400" dirty="0" smtClean="0">
                <a:solidFill>
                  <a:schemeClr val="bg1"/>
                </a:solidFill>
                <a:latin typeface="Arial" panose="020B0604020202020204" pitchFamily="34" charset="0"/>
                <a:cs typeface="Arial" panose="020B0604020202020204" pitchFamily="34" charset="0"/>
              </a:rPr>
              <a:t>Ambos experimentos demuestran la importancia del tratamiento y filtrado del agua para mejorar su calidad, y a su vez lo necesario que es el mantenimiento de los sistemas de tratamiento y filtrado del agua para asegurar su continuo funcionamiento eficiente.  </a:t>
            </a:r>
          </a:p>
          <a:p>
            <a:pPr marL="0" indent="0" algn="just">
              <a:buNone/>
            </a:pPr>
            <a:endParaRPr lang="es-VE"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413738"/>
      </p:ext>
    </p:extLst>
  </p:cSld>
  <p:clrMapOvr>
    <a:masterClrMapping/>
  </p:clrMapOvr>
</p:sld>
</file>

<file path=ppt/theme/theme1.xml><?xml version="1.0" encoding="utf-8"?>
<a:theme xmlns:a="http://schemas.openxmlformats.org/drawingml/2006/main" name="Profundidad">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7052_TF77929380.potx" id="{316C4963-1BAF-452F-B56D-7D3B8B2F2D13}" vid="{03ADC809-8271-416A-97E8-FB422E06B0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de profundidad</Template>
  <TotalTime>0</TotalTime>
  <Words>609</Words>
  <Application>Microsoft Office PowerPoint</Application>
  <PresentationFormat>Panorámica</PresentationFormat>
  <Paragraphs>71</Paragraphs>
  <Slides>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Corbel</vt:lpstr>
      <vt:lpstr>Profundidad</vt:lpstr>
      <vt:lpstr>Presentación de PowerPoint</vt:lpstr>
      <vt:lpstr>Ubicación Geográfica  </vt:lpstr>
      <vt:lpstr>Experimento 1: Tratamiento de aguas residuales</vt:lpstr>
      <vt:lpstr>Presentación de PowerPoint</vt:lpstr>
      <vt:lpstr>Presentación de PowerPoint</vt:lpstr>
      <vt:lpstr>Experimento 2: Medición de la calidad del agua potable</vt:lpstr>
      <vt:lpstr>Presentación de PowerPoint</vt:lpstr>
      <vt:lpstr>Conclusión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2025-02-04T17:48:59Z</dcterms:created>
  <dcterms:modified xsi:type="dcterms:W3CDTF">2025-02-04T23:22:12Z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