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82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55A5C-A29C-4F92-B4A1-683965AD8CD1}" type="datetimeFigureOut">
              <a:rPr lang="es-VE" smtClean="0"/>
              <a:t>06/05/2010</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44662-931C-451F-903B-CEA6A57135D1}" type="slidenum">
              <a:rPr lang="es-VE" smtClean="0"/>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61D44662-931C-451F-903B-CEA6A57135D1}" type="slidenum">
              <a:rPr lang="es-VE" smtClean="0"/>
              <a:t>1</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61D44662-931C-451F-903B-CEA6A57135D1}" type="slidenum">
              <a:rPr lang="es-VE" smtClean="0"/>
              <a:t>3</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D4C386-E544-4A0C-9267-A75FF0BB090D}" type="datetimeFigureOut">
              <a:rPr lang="es-VE" smtClean="0"/>
              <a:pPr/>
              <a:t>06/05/2010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8BF15E1-12F5-49DF-9D84-F4213CF303FA}"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4C386-E544-4A0C-9267-A75FF0BB090D}" type="datetimeFigureOut">
              <a:rPr lang="es-VE" smtClean="0"/>
              <a:pPr/>
              <a:t>06/05/2010</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F15E1-12F5-49DF-9D84-F4213CF303FA}"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71546"/>
            <a:ext cx="7772400" cy="3071834"/>
          </a:xfrm>
        </p:spPr>
        <p:txBody>
          <a:bodyPr>
            <a:normAutofit fontScale="90000"/>
          </a:bodyPr>
          <a:lstStyle/>
          <a:p>
            <a:r>
              <a:rPr lang="es-ES" sz="2000" b="1" dirty="0" smtClean="0"/>
              <a:t/>
            </a:r>
            <a:br>
              <a:rPr lang="es-ES" sz="2000" b="1" dirty="0" smtClean="0"/>
            </a:br>
            <a:r>
              <a:rPr lang="es-ES" sz="2000" b="1" dirty="0" smtClean="0"/>
              <a:t/>
            </a:r>
            <a:br>
              <a:rPr lang="es-ES" sz="2000" b="1" dirty="0" smtClean="0"/>
            </a:br>
            <a:r>
              <a:rPr lang="es-ES" sz="2200" b="1" dirty="0" smtClean="0">
                <a:latin typeface="Arial" pitchFamily="34" charset="0"/>
                <a:cs typeface="Arial" pitchFamily="34" charset="0"/>
              </a:rPr>
              <a:t>REPÚBLICA </a:t>
            </a:r>
            <a:r>
              <a:rPr lang="es-ES" sz="2200" b="1" dirty="0">
                <a:latin typeface="Arial" pitchFamily="34" charset="0"/>
                <a:cs typeface="Arial" pitchFamily="34" charset="0"/>
              </a:rPr>
              <a:t>BOLIVARIANA DE </a:t>
            </a:r>
            <a:r>
              <a:rPr lang="es-ES" sz="2200" b="1" dirty="0" smtClean="0">
                <a:latin typeface="Arial" pitchFamily="34" charset="0"/>
                <a:cs typeface="Arial" pitchFamily="34" charset="0"/>
              </a:rPr>
              <a:t>VENEZUELA</a:t>
            </a:r>
            <a:r>
              <a:rPr lang="es-VE" sz="2200" dirty="0" smtClean="0">
                <a:latin typeface="Arial" pitchFamily="34" charset="0"/>
                <a:cs typeface="Arial" pitchFamily="34" charset="0"/>
              </a:rPr>
              <a:t/>
            </a:r>
            <a:br>
              <a:rPr lang="es-VE" sz="2200" dirty="0" smtClean="0">
                <a:latin typeface="Arial" pitchFamily="34" charset="0"/>
                <a:cs typeface="Arial" pitchFamily="34" charset="0"/>
              </a:rPr>
            </a:br>
            <a:r>
              <a:rPr lang="es-ES" sz="2200" b="1" dirty="0">
                <a:latin typeface="Arial" pitchFamily="34" charset="0"/>
                <a:cs typeface="Arial" pitchFamily="34" charset="0"/>
              </a:rPr>
              <a:t>UNIVERSIDAD NACIONAL EXPERIMENTAL DE GUAYANA</a:t>
            </a:r>
            <a:r>
              <a:rPr lang="es-VE" sz="2200" dirty="0" smtClean="0">
                <a:latin typeface="Arial" pitchFamily="34" charset="0"/>
                <a:cs typeface="Arial" pitchFamily="34" charset="0"/>
              </a:rPr>
              <a:t/>
            </a:r>
            <a:br>
              <a:rPr lang="es-VE" sz="2200" dirty="0" smtClean="0">
                <a:latin typeface="Arial" pitchFamily="34" charset="0"/>
                <a:cs typeface="Arial" pitchFamily="34" charset="0"/>
              </a:rPr>
            </a:br>
            <a:r>
              <a:rPr lang="es-ES" sz="2200" b="1" dirty="0">
                <a:latin typeface="Arial" pitchFamily="34" charset="0"/>
                <a:cs typeface="Arial" pitchFamily="34" charset="0"/>
              </a:rPr>
              <a:t>VICERRECTORADO ACADÉMICO</a:t>
            </a:r>
            <a:r>
              <a:rPr lang="es-VE" sz="2200" dirty="0" smtClean="0">
                <a:latin typeface="Arial" pitchFamily="34" charset="0"/>
                <a:cs typeface="Arial" pitchFamily="34" charset="0"/>
              </a:rPr>
              <a:t/>
            </a:r>
            <a:br>
              <a:rPr lang="es-VE" sz="2200" dirty="0" smtClean="0">
                <a:latin typeface="Arial" pitchFamily="34" charset="0"/>
                <a:cs typeface="Arial" pitchFamily="34" charset="0"/>
              </a:rPr>
            </a:br>
            <a:r>
              <a:rPr lang="es-ES" sz="2200" b="1" dirty="0">
                <a:latin typeface="Arial" pitchFamily="34" charset="0"/>
                <a:cs typeface="Arial" pitchFamily="34" charset="0"/>
              </a:rPr>
              <a:t>COORDINACIÓN GENERAL DE PREGRADO</a:t>
            </a:r>
            <a:r>
              <a:rPr lang="es-VE" sz="2200" dirty="0" smtClean="0">
                <a:latin typeface="Arial" pitchFamily="34" charset="0"/>
                <a:cs typeface="Arial" pitchFamily="34" charset="0"/>
              </a:rPr>
              <a:t/>
            </a:r>
            <a:br>
              <a:rPr lang="es-VE" sz="2200" dirty="0" smtClean="0">
                <a:latin typeface="Arial" pitchFamily="34" charset="0"/>
                <a:cs typeface="Arial" pitchFamily="34" charset="0"/>
              </a:rPr>
            </a:br>
            <a:r>
              <a:rPr lang="es-ES" sz="2200" b="1" dirty="0">
                <a:latin typeface="Arial" pitchFamily="34" charset="0"/>
                <a:cs typeface="Arial" pitchFamily="34" charset="0"/>
              </a:rPr>
              <a:t>PROYECTO DE CARRERA: INGENIERÍA </a:t>
            </a:r>
            <a:r>
              <a:rPr lang="es-ES" sz="2200" b="1" dirty="0" smtClean="0">
                <a:latin typeface="Arial" pitchFamily="34" charset="0"/>
                <a:cs typeface="Arial" pitchFamily="34" charset="0"/>
              </a:rPr>
              <a:t>INDUSTRIAL</a:t>
            </a:r>
            <a:br>
              <a:rPr lang="es-ES" sz="2200" b="1" dirty="0" smtClean="0">
                <a:latin typeface="Arial" pitchFamily="34" charset="0"/>
                <a:cs typeface="Arial" pitchFamily="34" charset="0"/>
              </a:rPr>
            </a:br>
            <a:r>
              <a:rPr lang="es-ES" sz="2200" b="1" dirty="0" smtClean="0">
                <a:latin typeface="Arial" pitchFamily="34" charset="0"/>
                <a:cs typeface="Arial" pitchFamily="34" charset="0"/>
              </a:rPr>
              <a:t>ASIGNATURA: INGENIERIA DEL AMBIENTE</a:t>
            </a:r>
            <a:br>
              <a:rPr lang="es-ES" sz="2200" b="1" dirty="0" smtClean="0">
                <a:latin typeface="Arial" pitchFamily="34" charset="0"/>
                <a:cs typeface="Arial" pitchFamily="34" charset="0"/>
              </a:rPr>
            </a:br>
            <a:r>
              <a:rPr lang="es-ES" sz="2200" b="1" dirty="0" smtClean="0">
                <a:latin typeface="Arial" pitchFamily="34" charset="0"/>
                <a:cs typeface="Arial" pitchFamily="34" charset="0"/>
              </a:rPr>
              <a:t/>
            </a:r>
            <a:br>
              <a:rPr lang="es-ES" sz="2200" b="1" dirty="0" smtClean="0">
                <a:latin typeface="Arial" pitchFamily="34" charset="0"/>
                <a:cs typeface="Arial" pitchFamily="34" charset="0"/>
              </a:rPr>
            </a:br>
            <a:r>
              <a:rPr lang="es-ES" sz="2000" b="1" dirty="0" smtClean="0"/>
              <a:t/>
            </a:r>
            <a:br>
              <a:rPr lang="es-ES" sz="2000" b="1" dirty="0" smtClean="0"/>
            </a:br>
            <a:r>
              <a:rPr lang="es-VE" sz="2000" dirty="0" smtClean="0"/>
              <a:t/>
            </a:r>
            <a:br>
              <a:rPr lang="es-VE" sz="2000" dirty="0" smtClean="0"/>
            </a:br>
            <a:endParaRPr lang="es-VE" sz="2000" dirty="0">
              <a:latin typeface="Arial" pitchFamily="34" charset="0"/>
              <a:cs typeface="Arial" pitchFamily="34" charset="0"/>
            </a:endParaRPr>
          </a:p>
        </p:txBody>
      </p:sp>
      <p:sp>
        <p:nvSpPr>
          <p:cNvPr id="3" name="2 Subtítulo"/>
          <p:cNvSpPr>
            <a:spLocks noGrp="1"/>
          </p:cNvSpPr>
          <p:nvPr>
            <p:ph type="subTitle" idx="1"/>
          </p:nvPr>
        </p:nvSpPr>
        <p:spPr>
          <a:xfrm>
            <a:off x="1371600" y="3643314"/>
            <a:ext cx="6400800" cy="2428892"/>
          </a:xfrm>
        </p:spPr>
        <p:txBody>
          <a:bodyPr>
            <a:normAutofit fontScale="25000" lnSpcReduction="20000"/>
          </a:bodyPr>
          <a:lstStyle/>
          <a:p>
            <a:r>
              <a:rPr lang="es-VE" sz="11200" b="1" dirty="0" smtClean="0">
                <a:solidFill>
                  <a:schemeClr val="tx1"/>
                </a:solidFill>
                <a:latin typeface="Arial" pitchFamily="34" charset="0"/>
                <a:cs typeface="Arial" pitchFamily="34" charset="0"/>
              </a:rPr>
              <a:t>CONTAMINACION DEL AGUA</a:t>
            </a:r>
          </a:p>
          <a:p>
            <a:endParaRPr lang="es-VE" b="1" dirty="0">
              <a:solidFill>
                <a:schemeClr val="tx1"/>
              </a:solidFill>
              <a:latin typeface="Arial" pitchFamily="34" charset="0"/>
              <a:cs typeface="Arial" pitchFamily="34" charset="0"/>
            </a:endParaRPr>
          </a:p>
          <a:p>
            <a:pPr algn="l"/>
            <a:r>
              <a:rPr lang="es-VE" sz="8000" b="1" dirty="0" smtClean="0">
                <a:solidFill>
                  <a:schemeClr val="tx1"/>
                </a:solidFill>
                <a:latin typeface="Arial" pitchFamily="34" charset="0"/>
                <a:cs typeface="Arial" pitchFamily="34" charset="0"/>
              </a:rPr>
              <a:t>Profesora:                                                   Estudiante:</a:t>
            </a:r>
          </a:p>
          <a:p>
            <a:pPr algn="l"/>
            <a:r>
              <a:rPr lang="es-VE" sz="8000" b="1" dirty="0" smtClean="0">
                <a:solidFill>
                  <a:schemeClr val="tx1"/>
                </a:solidFill>
                <a:latin typeface="Arial" pitchFamily="34" charset="0"/>
                <a:cs typeface="Arial" pitchFamily="34" charset="0"/>
              </a:rPr>
              <a:t>Arlenis Crespo                                    Jesús Sánchez</a:t>
            </a:r>
          </a:p>
          <a:p>
            <a:pPr algn="l"/>
            <a:r>
              <a:rPr lang="es-VE" sz="8000" b="1" dirty="0">
                <a:solidFill>
                  <a:schemeClr val="tx1"/>
                </a:solidFill>
                <a:latin typeface="Arial" pitchFamily="34" charset="0"/>
                <a:cs typeface="Arial" pitchFamily="34" charset="0"/>
              </a:rPr>
              <a:t> </a:t>
            </a:r>
            <a:r>
              <a:rPr lang="es-VE" sz="8000" b="1" dirty="0" smtClean="0">
                <a:solidFill>
                  <a:schemeClr val="tx1"/>
                </a:solidFill>
                <a:latin typeface="Arial" pitchFamily="34" charset="0"/>
                <a:cs typeface="Arial" pitchFamily="34" charset="0"/>
              </a:rPr>
              <a:t>                                                             C.I: 20.807.572</a:t>
            </a:r>
          </a:p>
          <a:p>
            <a:pPr algn="l"/>
            <a:endParaRPr lang="es-VE" sz="6200" b="1" dirty="0">
              <a:solidFill>
                <a:schemeClr val="tx1"/>
              </a:solidFill>
              <a:latin typeface="Arial" pitchFamily="34" charset="0"/>
              <a:cs typeface="Arial" pitchFamily="34" charset="0"/>
            </a:endParaRPr>
          </a:p>
          <a:p>
            <a:pPr algn="l"/>
            <a:endParaRPr lang="es-VE" sz="8000" b="1" dirty="0" smtClean="0">
              <a:solidFill>
                <a:schemeClr val="tx1"/>
              </a:solidFill>
              <a:latin typeface="Arial" pitchFamily="34" charset="0"/>
              <a:cs typeface="Arial" pitchFamily="34" charset="0"/>
            </a:endParaRPr>
          </a:p>
          <a:p>
            <a:r>
              <a:rPr lang="es-VE" sz="8000" b="1" dirty="0" smtClean="0">
                <a:solidFill>
                  <a:schemeClr val="tx1"/>
                </a:solidFill>
                <a:latin typeface="Arial" pitchFamily="34" charset="0"/>
                <a:cs typeface="Arial" pitchFamily="34" charset="0"/>
              </a:rPr>
              <a:t>Ciudad Guayana, 02 de febrero del 2025</a:t>
            </a:r>
          </a:p>
          <a:p>
            <a:pPr algn="l"/>
            <a:endParaRPr lang="es-VE" sz="8000" b="1" dirty="0" smtClean="0">
              <a:solidFill>
                <a:schemeClr val="tx1"/>
              </a:solidFill>
              <a:latin typeface="Arial" pitchFamily="34" charset="0"/>
              <a:cs typeface="Arial" pitchFamily="34" charset="0"/>
            </a:endParaRPr>
          </a:p>
          <a:p>
            <a:pPr algn="l"/>
            <a:endParaRPr lang="es-VE" sz="5000" b="1" dirty="0" smtClean="0">
              <a:solidFill>
                <a:schemeClr val="tx1"/>
              </a:solidFill>
              <a:latin typeface="Arial" pitchFamily="34" charset="0"/>
              <a:cs typeface="Arial" pitchFamily="34" charset="0"/>
            </a:endParaRPr>
          </a:p>
          <a:p>
            <a:pPr algn="l"/>
            <a:endParaRPr lang="es-VE" sz="2800" b="1" dirty="0" smtClean="0">
              <a:latin typeface="Arial" pitchFamily="34" charset="0"/>
              <a:cs typeface="Arial" pitchFamily="34" charset="0"/>
            </a:endParaRPr>
          </a:p>
          <a:p>
            <a:endParaRPr lang="es-VE" sz="2800" b="1" dirty="0">
              <a:latin typeface="Arial" pitchFamily="34" charset="0"/>
              <a:cs typeface="Arial" pitchFamily="34" charset="0"/>
            </a:endParaRPr>
          </a:p>
        </p:txBody>
      </p:sp>
      <p:pic>
        <p:nvPicPr>
          <p:cNvPr id="4" name="3 Imagen"/>
          <p:cNvPicPr/>
          <p:nvPr/>
        </p:nvPicPr>
        <p:blipFill>
          <a:blip r:embed="rId3">
            <a:extLst>
              <a:ext uri="{28A0092B-C50C-407E-A947-70E740481C1C}">
                <a14:useLocalDpi xmlns="" xmlns:a14="http://schemas.microsoft.com/office/drawing/2010/main" val="0"/>
              </a:ext>
            </a:extLst>
          </a:blip>
          <a:stretch>
            <a:fillRect/>
          </a:stretch>
        </p:blipFill>
        <p:spPr>
          <a:xfrm>
            <a:off x="4000496" y="571480"/>
            <a:ext cx="1109980" cy="832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Exposición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(02/02/25)</a:t>
            </a:r>
            <a:endParaRPr lang="es-VE" sz="2000" b="1" dirty="0">
              <a:latin typeface="Arial" pitchFamily="34" charset="0"/>
              <a:cs typeface="Arial" pitchFamily="34" charset="0"/>
            </a:endParaRPr>
          </a:p>
        </p:txBody>
      </p:sp>
      <p:pic>
        <p:nvPicPr>
          <p:cNvPr id="4" name="3 Marcador de contenido" descr="4arta muestra (usar).png"/>
          <p:cNvPicPr>
            <a:picLocks noGrp="1" noChangeAspect="1"/>
          </p:cNvPicPr>
          <p:nvPr>
            <p:ph idx="1"/>
          </p:nvPr>
        </p:nvPicPr>
        <p:blipFill>
          <a:blip r:embed="rId2" cstate="print"/>
          <a:stretch>
            <a:fillRect/>
          </a:stretch>
        </p:blipFill>
        <p:spPr>
          <a:xfrm>
            <a:off x="571473" y="1571613"/>
            <a:ext cx="2214578" cy="2286015"/>
          </a:xfrm>
        </p:spPr>
      </p:pic>
      <p:pic>
        <p:nvPicPr>
          <p:cNvPr id="5" name="4 Imagen" descr="4arta muestra embase.jpg"/>
          <p:cNvPicPr>
            <a:picLocks noChangeAspect="1"/>
          </p:cNvPicPr>
          <p:nvPr/>
        </p:nvPicPr>
        <p:blipFill>
          <a:blip r:embed="rId3" cstate="print"/>
          <a:stretch>
            <a:fillRect/>
          </a:stretch>
        </p:blipFill>
        <p:spPr>
          <a:xfrm>
            <a:off x="571473" y="4000504"/>
            <a:ext cx="2143139" cy="2571744"/>
          </a:xfrm>
          <a:prstGeom prst="rect">
            <a:avLst/>
          </a:prstGeom>
        </p:spPr>
      </p:pic>
      <p:sp>
        <p:nvSpPr>
          <p:cNvPr id="6" name="5 CuadroTexto"/>
          <p:cNvSpPr txBox="1"/>
          <p:nvPr/>
        </p:nvSpPr>
        <p:spPr>
          <a:xfrm>
            <a:off x="3000364" y="1571612"/>
            <a:ext cx="5786478" cy="707886"/>
          </a:xfrm>
          <a:prstGeom prst="rect">
            <a:avLst/>
          </a:prstGeom>
          <a:noFill/>
        </p:spPr>
        <p:txBody>
          <a:bodyPr wrap="square" rtlCol="0">
            <a:spAutoFit/>
          </a:bodyPr>
          <a:lstStyle/>
          <a:p>
            <a:pPr>
              <a:buFont typeface="Arial" pitchFamily="34" charset="0"/>
              <a:buChar char="•"/>
            </a:pPr>
            <a:r>
              <a:rPr lang="es-VE" sz="2000" dirty="0" smtClean="0">
                <a:latin typeface="Arial" pitchFamily="34" charset="0"/>
                <a:cs typeface="Arial" pitchFamily="34" charset="0"/>
              </a:rPr>
              <a:t>Se procedió a La ultima toma de muestra, esto dos días después de la anterior. </a:t>
            </a:r>
            <a:endParaRPr lang="es-VE" sz="2000" dirty="0">
              <a:latin typeface="Arial" pitchFamily="34" charset="0"/>
              <a:cs typeface="Arial" pitchFamily="34" charset="0"/>
            </a:endParaRPr>
          </a:p>
        </p:txBody>
      </p:sp>
      <p:sp>
        <p:nvSpPr>
          <p:cNvPr id="7" name="6 CuadroTexto"/>
          <p:cNvSpPr txBox="1"/>
          <p:nvPr/>
        </p:nvSpPr>
        <p:spPr>
          <a:xfrm>
            <a:off x="3214678" y="4071942"/>
            <a:ext cx="5286412" cy="707886"/>
          </a:xfrm>
          <a:prstGeom prst="rect">
            <a:avLst/>
          </a:prstGeom>
          <a:noFill/>
        </p:spPr>
        <p:txBody>
          <a:bodyPr wrap="square" rtlCol="0">
            <a:spAutoFit/>
          </a:bodyPr>
          <a:lstStyle/>
          <a:p>
            <a:pPr>
              <a:buFont typeface="Arial" pitchFamily="34" charset="0"/>
              <a:buChar char="•"/>
            </a:pPr>
            <a:r>
              <a:rPr lang="es-VE" sz="2000" dirty="0" smtClean="0">
                <a:latin typeface="Arial" pitchFamily="34" charset="0"/>
                <a:cs typeface="Arial" pitchFamily="34" charset="0"/>
              </a:rPr>
              <a:t>En otro embase de vidrio, se tomo la muestra del vital liquido. </a:t>
            </a:r>
            <a:endParaRPr lang="es-VE" sz="2000" dirty="0">
              <a:latin typeface="Arial" pitchFamily="34" charset="0"/>
              <a:cs typeface="Arial" pitchFamily="34" charset="0"/>
            </a:endParaRPr>
          </a:p>
        </p:txBody>
      </p:sp>
      <p:graphicFrame>
        <p:nvGraphicFramePr>
          <p:cNvPr id="8" name="7 Tabla"/>
          <p:cNvGraphicFramePr>
            <a:graphicFrameLocks noGrp="1"/>
          </p:cNvGraphicFramePr>
          <p:nvPr/>
        </p:nvGraphicFramePr>
        <p:xfrm>
          <a:off x="2990850" y="1619250"/>
          <a:ext cx="5848350" cy="685800"/>
        </p:xfrm>
        <a:graphic>
          <a:graphicData uri="http://schemas.openxmlformats.org/drawingml/2006/table">
            <a:tbl>
              <a:tblPr/>
              <a:tblGrid>
                <a:gridCol w="5848350"/>
              </a:tblGrid>
              <a:tr h="685800">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8 Tabla"/>
          <p:cNvGraphicFramePr>
            <a:graphicFrameLocks noGrp="1"/>
          </p:cNvGraphicFramePr>
          <p:nvPr/>
        </p:nvGraphicFramePr>
        <p:xfrm>
          <a:off x="3086100" y="4076700"/>
          <a:ext cx="5772150" cy="1181100"/>
        </p:xfrm>
        <a:graphic>
          <a:graphicData uri="http://schemas.openxmlformats.org/drawingml/2006/table">
            <a:tbl>
              <a:tblPr/>
              <a:tblGrid>
                <a:gridCol w="5772150"/>
              </a:tblGrid>
              <a:tr h="1181100">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Exposición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(03/02/25)</a:t>
            </a:r>
            <a:br>
              <a:rPr lang="es-VE" sz="2000" b="1" dirty="0" smtClean="0">
                <a:latin typeface="Arial" pitchFamily="34" charset="0"/>
                <a:cs typeface="Arial" pitchFamily="34" charset="0"/>
              </a:rPr>
            </a:br>
            <a:endParaRPr lang="es-VE" sz="2000" b="1" dirty="0">
              <a:latin typeface="Arial" pitchFamily="34" charset="0"/>
              <a:cs typeface="Arial" pitchFamily="34" charset="0"/>
            </a:endParaRPr>
          </a:p>
        </p:txBody>
      </p:sp>
      <p:pic>
        <p:nvPicPr>
          <p:cNvPr id="5" name="4 Marcador de contenido" descr="IMG_20250130_102639.jpg"/>
          <p:cNvPicPr>
            <a:picLocks noGrp="1" noChangeAspect="1"/>
          </p:cNvPicPr>
          <p:nvPr>
            <p:ph idx="1"/>
          </p:nvPr>
        </p:nvPicPr>
        <p:blipFill>
          <a:blip r:embed="rId2" cstate="print"/>
          <a:stretch>
            <a:fillRect/>
          </a:stretch>
        </p:blipFill>
        <p:spPr>
          <a:xfrm>
            <a:off x="857224" y="4214818"/>
            <a:ext cx="3214710" cy="2400303"/>
          </a:xfrm>
        </p:spPr>
      </p:pic>
      <p:sp>
        <p:nvSpPr>
          <p:cNvPr id="6" name="5 CuadroTexto"/>
          <p:cNvSpPr txBox="1"/>
          <p:nvPr/>
        </p:nvSpPr>
        <p:spPr>
          <a:xfrm>
            <a:off x="4714876" y="1571612"/>
            <a:ext cx="3857652" cy="707886"/>
          </a:xfrm>
          <a:prstGeom prst="rect">
            <a:avLst/>
          </a:prstGeom>
          <a:noFill/>
        </p:spPr>
        <p:txBody>
          <a:bodyPr wrap="square" rtlCol="0">
            <a:spAutoFit/>
          </a:bodyPr>
          <a:lstStyle/>
          <a:p>
            <a:pPr>
              <a:buFont typeface="Arial" pitchFamily="34" charset="0"/>
              <a:buChar char="•"/>
            </a:pPr>
            <a:r>
              <a:rPr lang="es-VE" sz="2000" dirty="0" smtClean="0">
                <a:latin typeface="Arial" pitchFamily="34" charset="0"/>
                <a:cs typeface="Arial" pitchFamily="34" charset="0"/>
              </a:rPr>
              <a:t>La tela en su estado en la fecha 02/02/25.  </a:t>
            </a:r>
            <a:endParaRPr lang="es-VE" sz="2000" dirty="0">
              <a:latin typeface="Arial" pitchFamily="34" charset="0"/>
              <a:cs typeface="Arial" pitchFamily="34" charset="0"/>
            </a:endParaRPr>
          </a:p>
        </p:txBody>
      </p:sp>
      <p:pic>
        <p:nvPicPr>
          <p:cNvPr id="7" name="6 Imagen" descr="IMG_20250130_102717_1.jpg"/>
          <p:cNvPicPr>
            <a:picLocks noChangeAspect="1"/>
          </p:cNvPicPr>
          <p:nvPr/>
        </p:nvPicPr>
        <p:blipFill>
          <a:blip r:embed="rId3" cstate="print"/>
          <a:stretch>
            <a:fillRect/>
          </a:stretch>
        </p:blipFill>
        <p:spPr>
          <a:xfrm>
            <a:off x="785786" y="1428736"/>
            <a:ext cx="3286148" cy="2428892"/>
          </a:xfrm>
          <a:prstGeom prst="rect">
            <a:avLst/>
          </a:prstGeom>
        </p:spPr>
      </p:pic>
      <p:sp>
        <p:nvSpPr>
          <p:cNvPr id="8" name="7 CuadroTexto"/>
          <p:cNvSpPr txBox="1"/>
          <p:nvPr/>
        </p:nvSpPr>
        <p:spPr>
          <a:xfrm>
            <a:off x="4714876" y="4214818"/>
            <a:ext cx="3857652" cy="707886"/>
          </a:xfrm>
          <a:prstGeom prst="rect">
            <a:avLst/>
          </a:prstGeom>
          <a:noFill/>
        </p:spPr>
        <p:txBody>
          <a:bodyPr wrap="square" rtlCol="0">
            <a:spAutoFit/>
          </a:bodyPr>
          <a:lstStyle/>
          <a:p>
            <a:r>
              <a:rPr lang="es-VE" sz="2000" dirty="0" smtClean="0">
                <a:latin typeface="Arial" pitchFamily="34" charset="0"/>
                <a:cs typeface="Arial" pitchFamily="34" charset="0"/>
              </a:rPr>
              <a:t>La tela luego de su secado al sol. (03/03/25)</a:t>
            </a:r>
            <a:endParaRPr lang="es-VE" sz="20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Experimento # 2</a:t>
            </a:r>
            <a:endParaRPr lang="es-VE" sz="2000" b="1" dirty="0">
              <a:latin typeface="Arial" pitchFamily="34" charset="0"/>
              <a:cs typeface="Arial" pitchFamily="34" charset="0"/>
            </a:endParaRPr>
          </a:p>
        </p:txBody>
      </p:sp>
      <p:sp>
        <p:nvSpPr>
          <p:cNvPr id="3" name="2 Marcador de contenido"/>
          <p:cNvSpPr>
            <a:spLocks noGrp="1"/>
          </p:cNvSpPr>
          <p:nvPr>
            <p:ph idx="1"/>
          </p:nvPr>
        </p:nvSpPr>
        <p:spPr/>
        <p:txBody>
          <a:bodyPr>
            <a:normAutofit fontScale="85000" lnSpcReduction="10000"/>
          </a:bodyPr>
          <a:lstStyle/>
          <a:p>
            <a:pPr>
              <a:buNone/>
            </a:pPr>
            <a:r>
              <a:rPr lang="es-VE" sz="2000" b="1" dirty="0" smtClean="0">
                <a:latin typeface="Arial" pitchFamily="34" charset="0"/>
                <a:cs typeface="Arial" pitchFamily="34" charset="0"/>
              </a:rPr>
              <a:t>Impresiones de cada paso:</a:t>
            </a:r>
          </a:p>
          <a:p>
            <a:r>
              <a:rPr lang="es-VE" sz="2000" dirty="0" smtClean="0">
                <a:latin typeface="Arial" pitchFamily="34" charset="0"/>
                <a:cs typeface="Arial" pitchFamily="34" charset="0"/>
              </a:rPr>
              <a:t>los materiales utilizados son fáciles de conseguir, lo cual facilita el experimento.</a:t>
            </a:r>
          </a:p>
          <a:p>
            <a:r>
              <a:rPr lang="es-VE" sz="2000" dirty="0" smtClean="0">
                <a:latin typeface="Arial" pitchFamily="34" charset="0"/>
                <a:cs typeface="Arial" pitchFamily="34" charset="0"/>
              </a:rPr>
              <a:t> las medidas que se nos suministro fueron precisas y exactas. del corte de la tela y del algodón lo cual, facilito los cortes de los mismos.</a:t>
            </a:r>
          </a:p>
          <a:p>
            <a:r>
              <a:rPr lang="es-VE" sz="2000" dirty="0" smtClean="0">
                <a:latin typeface="Arial" pitchFamily="34" charset="0"/>
                <a:cs typeface="Arial" pitchFamily="34" charset="0"/>
              </a:rPr>
              <a:t>La limpieza del grifo, es muy importante para que no altere los resultados del experimento.</a:t>
            </a:r>
          </a:p>
          <a:p>
            <a:r>
              <a:rPr lang="es-VE" sz="2000" dirty="0" smtClean="0">
                <a:latin typeface="Arial" pitchFamily="34" charset="0"/>
                <a:cs typeface="Arial" pitchFamily="34" charset="0"/>
              </a:rPr>
              <a:t>El filtro, encajo a la perfección en la salida del grifo, por las medidas mencionadas anteriormente.  </a:t>
            </a:r>
          </a:p>
          <a:p>
            <a:pPr>
              <a:buNone/>
            </a:pPr>
            <a:r>
              <a:rPr lang="es-VE" sz="2000" b="1" dirty="0" smtClean="0">
                <a:latin typeface="Arial" pitchFamily="34" charset="0"/>
                <a:cs typeface="Arial" pitchFamily="34" charset="0"/>
              </a:rPr>
              <a:t>Conclusiones finales respecto a este experimento:</a:t>
            </a:r>
          </a:p>
          <a:p>
            <a:pPr>
              <a:buNone/>
            </a:pPr>
            <a:r>
              <a:rPr lang="es-VE" sz="2000" dirty="0" smtClean="0">
                <a:latin typeface="Arial" pitchFamily="34" charset="0"/>
                <a:cs typeface="Arial" pitchFamily="34" charset="0"/>
              </a:rPr>
              <a:t>     Este experimento, fue muy gratificante pues nos permite identificar las impurezas que se encuentran en el agua, y que no son parte del agua pura. Es importante poder conocer que partículas trae consigo el fluido del agua que llega ha cada una de las casas, en nuestra ciudad en particular. Las impurezas en el agua produce un impacto negativo en la salud de la sociedad. y el tratamiento del agua debe ser prioridad para los encargados de este vital servicio. </a:t>
            </a:r>
          </a:p>
          <a:p>
            <a:pPr>
              <a:buNone/>
            </a:pPr>
            <a:r>
              <a:rPr lang="es-VE" sz="2000" dirty="0" smtClean="0">
                <a:latin typeface="Arial" pitchFamily="34" charset="0"/>
                <a:cs typeface="Arial" pitchFamily="34" charset="0"/>
              </a:rPr>
              <a:t> </a:t>
            </a:r>
            <a:endParaRPr lang="es-VE" sz="20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La contaminación del agua</a:t>
            </a:r>
            <a:endParaRPr lang="es-VE" sz="2000" b="1" dirty="0">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r>
              <a:rPr lang="es-VE" sz="2000" dirty="0" smtClean="0">
                <a:latin typeface="Arial" pitchFamily="34" charset="0"/>
                <a:cs typeface="Arial" pitchFamily="34" charset="0"/>
              </a:rPr>
              <a:t>La contaminación del agua es un problema que data desde el origen mismo de la humanidad. Las primeras comunidades se asentaron en las orillas de los ríos y lagos, lo que facilito sus tareas básicas para sobrevivir, además de la navegación. Sin embargo esto genero  contaminación del agua. </a:t>
            </a:r>
          </a:p>
          <a:p>
            <a:r>
              <a:rPr lang="es-VE" sz="2000" dirty="0" smtClean="0">
                <a:latin typeface="Arial" pitchFamily="34" charset="0"/>
                <a:cs typeface="Arial" pitchFamily="34" charset="0"/>
              </a:rPr>
              <a:t>La revolución industrial (siglo XVIII) supuso un aumento significativo en la contaminación del agua.</a:t>
            </a:r>
          </a:p>
          <a:p>
            <a:r>
              <a:rPr lang="es-VE" sz="2000" dirty="0" smtClean="0">
                <a:latin typeface="Arial" pitchFamily="34" charset="0"/>
                <a:cs typeface="Arial" pitchFamily="34" charset="0"/>
              </a:rPr>
              <a:t>En el siglo XIX, la contaminación del agua se convirtió en un problema de salud publica.</a:t>
            </a:r>
          </a:p>
          <a:p>
            <a:r>
              <a:rPr lang="es-VE" sz="2000" dirty="0" smtClean="0">
                <a:latin typeface="Arial" pitchFamily="34" charset="0"/>
                <a:cs typeface="Arial" pitchFamily="34" charset="0"/>
              </a:rPr>
              <a:t>En el siglo XX, la contaminación del agua se intensifico debido al crecimiento de la población y el desarrollo industrial.</a:t>
            </a:r>
          </a:p>
          <a:p>
            <a:r>
              <a:rPr lang="es-VE" sz="2000" dirty="0" smtClean="0">
                <a:latin typeface="Arial" pitchFamily="34" charset="0"/>
                <a:cs typeface="Arial" pitchFamily="34" charset="0"/>
              </a:rPr>
              <a:t>En la actualidad, la contaminación del agua sigue siendo un problema global. Estimando que un 80 % de las aguas residuales del mundo se vierten sin tratamiento al medio ambiente.</a:t>
            </a:r>
          </a:p>
          <a:p>
            <a:endParaRPr lang="es-VE" sz="20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Experimento #</a:t>
            </a:r>
            <a:r>
              <a:rPr lang="es-VE" sz="2000" b="1" dirty="0" smtClean="0">
                <a:latin typeface="Arial" pitchFamily="34" charset="0"/>
                <a:cs typeface="Arial" pitchFamily="34" charset="0"/>
              </a:rPr>
              <a:t>2 </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(27/01/25)</a:t>
            </a:r>
            <a:endParaRPr lang="es-VE" sz="2000"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buNone/>
            </a:pPr>
            <a:endParaRPr lang="es-VE" sz="2000" dirty="0" smtClean="0">
              <a:latin typeface="Arial" pitchFamily="34" charset="0"/>
              <a:cs typeface="Arial" pitchFamily="34" charset="0"/>
            </a:endParaRPr>
          </a:p>
          <a:p>
            <a:endParaRPr lang="es-VE" sz="2000" dirty="0" smtClean="0">
              <a:latin typeface="Arial" pitchFamily="34" charset="0"/>
              <a:cs typeface="Arial" pitchFamily="34" charset="0"/>
            </a:endParaRPr>
          </a:p>
          <a:p>
            <a:endParaRPr lang="es-VE" sz="2000" dirty="0" smtClean="0">
              <a:latin typeface="Arial" pitchFamily="34" charset="0"/>
              <a:cs typeface="Arial" pitchFamily="34" charset="0"/>
            </a:endParaRPr>
          </a:p>
          <a:p>
            <a:pPr>
              <a:buNone/>
            </a:pPr>
            <a:endParaRPr lang="es-VE" sz="2000" dirty="0">
              <a:latin typeface="Arial" pitchFamily="34" charset="0"/>
              <a:cs typeface="Arial" pitchFamily="34" charset="0"/>
            </a:endParaRPr>
          </a:p>
        </p:txBody>
      </p:sp>
      <p:pic>
        <p:nvPicPr>
          <p:cNvPr id="7" name="6 Imagen" descr="1-materiales.jpg"/>
          <p:cNvPicPr>
            <a:picLocks noChangeAspect="1"/>
          </p:cNvPicPr>
          <p:nvPr/>
        </p:nvPicPr>
        <p:blipFill>
          <a:blip r:embed="rId3" cstate="print"/>
          <a:stretch>
            <a:fillRect/>
          </a:stretch>
        </p:blipFill>
        <p:spPr>
          <a:xfrm>
            <a:off x="785786" y="2143116"/>
            <a:ext cx="3071834" cy="1785950"/>
          </a:xfrm>
          <a:prstGeom prst="rect">
            <a:avLst/>
          </a:prstGeom>
        </p:spPr>
      </p:pic>
      <p:sp>
        <p:nvSpPr>
          <p:cNvPr id="8" name="7 CuadroTexto"/>
          <p:cNvSpPr txBox="1"/>
          <p:nvPr/>
        </p:nvSpPr>
        <p:spPr>
          <a:xfrm>
            <a:off x="4286248" y="2143116"/>
            <a:ext cx="4286280" cy="3477875"/>
          </a:xfrm>
          <a:prstGeom prst="rect">
            <a:avLst/>
          </a:prstGeom>
          <a:noFill/>
        </p:spPr>
        <p:txBody>
          <a:bodyPr wrap="square" rtlCol="0">
            <a:spAutoFit/>
          </a:bodyPr>
          <a:lstStyle/>
          <a:p>
            <a:r>
              <a:rPr lang="es-VE" sz="2000" b="1" dirty="0" smtClean="0">
                <a:latin typeface="Arial" pitchFamily="34" charset="0"/>
                <a:cs typeface="Arial" pitchFamily="34" charset="0"/>
              </a:rPr>
              <a:t>Materiales a Utilizar:</a:t>
            </a:r>
          </a:p>
          <a:p>
            <a:pPr>
              <a:buFont typeface="Arial" pitchFamily="34" charset="0"/>
              <a:buChar char="•"/>
            </a:pPr>
            <a:r>
              <a:rPr lang="es-VE" sz="2000" dirty="0" smtClean="0">
                <a:latin typeface="Arial" pitchFamily="34" charset="0"/>
                <a:cs typeface="Arial" pitchFamily="34" charset="0"/>
              </a:rPr>
              <a:t>cinta métrica;</a:t>
            </a:r>
          </a:p>
          <a:p>
            <a:pPr>
              <a:buFont typeface="Arial" pitchFamily="34" charset="0"/>
              <a:buChar char="•"/>
            </a:pPr>
            <a:r>
              <a:rPr lang="es-VE" sz="2000" dirty="0" smtClean="0">
                <a:latin typeface="Arial" pitchFamily="34" charset="0"/>
                <a:cs typeface="Arial" pitchFamily="34" charset="0"/>
              </a:rPr>
              <a:t>Tela blanca tipo franela </a:t>
            </a:r>
            <a:r>
              <a:rPr lang="es-VE" sz="2000" dirty="0" smtClean="0">
                <a:latin typeface="Arial" pitchFamily="34" charset="0"/>
                <a:cs typeface="Arial" pitchFamily="34" charset="0"/>
              </a:rPr>
              <a:t>d</a:t>
            </a:r>
            <a:r>
              <a:rPr lang="es-VE" sz="2000" dirty="0" smtClean="0">
                <a:latin typeface="Arial" pitchFamily="34" charset="0"/>
                <a:cs typeface="Arial" pitchFamily="34" charset="0"/>
              </a:rPr>
              <a:t>e 50 cm de largo x 1 cm de ancho.</a:t>
            </a:r>
          </a:p>
          <a:p>
            <a:pPr>
              <a:buFont typeface="Arial" pitchFamily="34" charset="0"/>
              <a:buChar char="•"/>
            </a:pPr>
            <a:r>
              <a:rPr lang="es-VE" sz="2000" dirty="0" smtClean="0">
                <a:latin typeface="Arial" pitchFamily="34" charset="0"/>
                <a:cs typeface="Arial" pitchFamily="34" charset="0"/>
              </a:rPr>
              <a:t>Cortar pedazo de algodón de medidas: 2cm x 2cm x 1cm.</a:t>
            </a:r>
          </a:p>
          <a:p>
            <a:pPr>
              <a:buFont typeface="Arial" pitchFamily="34" charset="0"/>
              <a:buChar char="•"/>
            </a:pPr>
            <a:r>
              <a:rPr lang="es-VE" sz="2000" dirty="0" smtClean="0">
                <a:latin typeface="Arial" pitchFamily="34" charset="0"/>
                <a:cs typeface="Arial" pitchFamily="34" charset="0"/>
              </a:rPr>
              <a:t>Tijera.</a:t>
            </a:r>
          </a:p>
          <a:p>
            <a:pPr>
              <a:buFont typeface="Arial" pitchFamily="34" charset="0"/>
              <a:buChar char="•"/>
            </a:pPr>
            <a:r>
              <a:rPr lang="es-VE" sz="2000" dirty="0" smtClean="0">
                <a:latin typeface="Arial" pitchFamily="34" charset="0"/>
                <a:cs typeface="Arial" pitchFamily="34" charset="0"/>
              </a:rPr>
              <a:t>Carbón activado.</a:t>
            </a:r>
          </a:p>
          <a:p>
            <a:pPr>
              <a:buFont typeface="Arial" pitchFamily="34" charset="0"/>
              <a:buChar char="•"/>
            </a:pPr>
            <a:r>
              <a:rPr lang="es-VE" sz="2000" dirty="0" smtClean="0">
                <a:latin typeface="Arial" pitchFamily="34" charset="0"/>
                <a:cs typeface="Arial" pitchFamily="34" charset="0"/>
              </a:rPr>
              <a:t>Embases de compota.</a:t>
            </a:r>
          </a:p>
          <a:p>
            <a:r>
              <a:rPr lang="es-VE" sz="2000" dirty="0" smtClean="0">
                <a:latin typeface="Arial" pitchFamily="34" charset="0"/>
                <a:cs typeface="Arial" pitchFamily="34" charset="0"/>
              </a:rPr>
              <a:t> </a:t>
            </a:r>
          </a:p>
          <a:p>
            <a:endParaRPr lang="es-VE" sz="2000" dirty="0">
              <a:latin typeface="Arial" pitchFamily="34" charset="0"/>
              <a:cs typeface="Arial" pitchFamily="34" charset="0"/>
            </a:endParaRPr>
          </a:p>
        </p:txBody>
      </p:sp>
      <p:pic>
        <p:nvPicPr>
          <p:cNvPr id="9" name="8 Imagen" descr="algodones (usar).png"/>
          <p:cNvPicPr>
            <a:picLocks noChangeAspect="1"/>
          </p:cNvPicPr>
          <p:nvPr/>
        </p:nvPicPr>
        <p:blipFill>
          <a:blip r:embed="rId4" cstate="print"/>
          <a:stretch>
            <a:fillRect/>
          </a:stretch>
        </p:blipFill>
        <p:spPr>
          <a:xfrm>
            <a:off x="785786" y="4143380"/>
            <a:ext cx="3143272" cy="1785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Experimento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 </a:t>
            </a:r>
            <a:r>
              <a:rPr lang="es-VE" sz="2000" b="1" dirty="0" smtClean="0">
                <a:latin typeface="Arial" pitchFamily="34" charset="0"/>
                <a:cs typeface="Arial" pitchFamily="34" charset="0"/>
              </a:rPr>
              <a:t>(27/01/25</a:t>
            </a:r>
            <a:r>
              <a:rPr lang="es-VE" sz="2000" b="1" dirty="0" smtClean="0">
                <a:latin typeface="Arial" pitchFamily="34" charset="0"/>
                <a:cs typeface="Arial" pitchFamily="34" charset="0"/>
              </a:rPr>
              <a:t>)</a:t>
            </a:r>
            <a:endParaRPr lang="es-VE" sz="2000" b="1" dirty="0">
              <a:latin typeface="Arial" pitchFamily="34" charset="0"/>
              <a:cs typeface="Arial" pitchFamily="34" charset="0"/>
            </a:endParaRPr>
          </a:p>
        </p:txBody>
      </p:sp>
      <p:pic>
        <p:nvPicPr>
          <p:cNvPr id="4" name="3 Marcador de contenido" descr="colocar algodon en medio de la tela (usar).png"/>
          <p:cNvPicPr>
            <a:picLocks noGrp="1" noChangeAspect="1"/>
          </p:cNvPicPr>
          <p:nvPr>
            <p:ph idx="1"/>
          </p:nvPr>
        </p:nvPicPr>
        <p:blipFill>
          <a:blip r:embed="rId2" cstate="print"/>
          <a:stretch>
            <a:fillRect/>
          </a:stretch>
        </p:blipFill>
        <p:spPr>
          <a:xfrm>
            <a:off x="457200" y="2071678"/>
            <a:ext cx="4329114" cy="1785950"/>
          </a:xfrm>
        </p:spPr>
      </p:pic>
      <p:sp>
        <p:nvSpPr>
          <p:cNvPr id="5" name="4 CuadroTexto"/>
          <p:cNvSpPr txBox="1"/>
          <p:nvPr/>
        </p:nvSpPr>
        <p:spPr>
          <a:xfrm>
            <a:off x="5143504" y="2071678"/>
            <a:ext cx="3643338" cy="1938992"/>
          </a:xfrm>
          <a:prstGeom prst="rect">
            <a:avLst/>
          </a:prstGeom>
          <a:noFill/>
        </p:spPr>
        <p:txBody>
          <a:bodyPr wrap="square" rtlCol="0">
            <a:spAutoFit/>
          </a:bodyPr>
          <a:lstStyle/>
          <a:p>
            <a:r>
              <a:rPr lang="es-VE" sz="2000" b="1" dirty="0" smtClean="0">
                <a:latin typeface="Arial" pitchFamily="34" charset="0"/>
                <a:cs typeface="Arial" pitchFamily="34" charset="0"/>
              </a:rPr>
              <a:t>Preparar la tela:</a:t>
            </a:r>
          </a:p>
          <a:p>
            <a:pPr>
              <a:buFont typeface="Arial" pitchFamily="34" charset="0"/>
              <a:buChar char="•"/>
            </a:pPr>
            <a:r>
              <a:rPr lang="es-VE" sz="2000" dirty="0" smtClean="0">
                <a:latin typeface="Arial" pitchFamily="34" charset="0"/>
                <a:cs typeface="Arial" pitchFamily="34" charset="0"/>
              </a:rPr>
              <a:t>Una vez cortada la tela  y el algodón con las respectivas medidas.</a:t>
            </a:r>
          </a:p>
          <a:p>
            <a:pPr>
              <a:buFont typeface="Arial" pitchFamily="34" charset="0"/>
              <a:buChar char="•"/>
            </a:pPr>
            <a:r>
              <a:rPr lang="es-VE" sz="2000" dirty="0" smtClean="0">
                <a:latin typeface="Arial" pitchFamily="34" charset="0"/>
                <a:cs typeface="Arial" pitchFamily="34" charset="0"/>
              </a:rPr>
              <a:t>Se coloca el algodón en medio de la tela.</a:t>
            </a:r>
            <a:endParaRPr lang="es-VE" sz="2000" dirty="0">
              <a:latin typeface="Arial" pitchFamily="34" charset="0"/>
              <a:cs typeface="Arial" pitchFamily="34" charset="0"/>
            </a:endParaRPr>
          </a:p>
        </p:txBody>
      </p:sp>
      <p:pic>
        <p:nvPicPr>
          <p:cNvPr id="6" name="5 Imagen" descr="carbon activado sobre algodon (usar).png"/>
          <p:cNvPicPr>
            <a:picLocks noChangeAspect="1"/>
          </p:cNvPicPr>
          <p:nvPr/>
        </p:nvPicPr>
        <p:blipFill>
          <a:blip r:embed="rId3" cstate="print"/>
          <a:stretch>
            <a:fillRect/>
          </a:stretch>
        </p:blipFill>
        <p:spPr>
          <a:xfrm>
            <a:off x="500034" y="4143380"/>
            <a:ext cx="4143404" cy="2214554"/>
          </a:xfrm>
          <a:prstGeom prst="rect">
            <a:avLst/>
          </a:prstGeom>
        </p:spPr>
      </p:pic>
      <p:graphicFrame>
        <p:nvGraphicFramePr>
          <p:cNvPr id="7" name="6 Tabla"/>
          <p:cNvGraphicFramePr>
            <a:graphicFrameLocks noGrp="1"/>
          </p:cNvGraphicFramePr>
          <p:nvPr/>
        </p:nvGraphicFramePr>
        <p:xfrm>
          <a:off x="5188688" y="2041450"/>
          <a:ext cx="3455278" cy="2030491"/>
        </p:xfrm>
        <a:graphic>
          <a:graphicData uri="http://schemas.openxmlformats.org/drawingml/2006/table">
            <a:tbl>
              <a:tblPr/>
              <a:tblGrid>
                <a:gridCol w="3455278"/>
              </a:tblGrid>
              <a:tr h="2030491">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7 CuadroTexto"/>
          <p:cNvSpPr txBox="1"/>
          <p:nvPr/>
        </p:nvSpPr>
        <p:spPr>
          <a:xfrm>
            <a:off x="5214942" y="4572008"/>
            <a:ext cx="3429024" cy="1323439"/>
          </a:xfrm>
          <a:prstGeom prst="rect">
            <a:avLst/>
          </a:prstGeom>
          <a:noFill/>
        </p:spPr>
        <p:txBody>
          <a:bodyPr wrap="square" rtlCol="0">
            <a:spAutoFit/>
          </a:bodyPr>
          <a:lstStyle/>
          <a:p>
            <a:r>
              <a:rPr lang="es-VE" sz="2000" b="1" dirty="0" smtClean="0">
                <a:latin typeface="Arial" pitchFamily="34" charset="0"/>
                <a:cs typeface="Arial" pitchFamily="34" charset="0"/>
              </a:rPr>
              <a:t>Carbón activado:</a:t>
            </a:r>
          </a:p>
          <a:p>
            <a:pPr>
              <a:buFont typeface="Arial" pitchFamily="34" charset="0"/>
              <a:buChar char="•"/>
            </a:pPr>
            <a:r>
              <a:rPr lang="es-VE" sz="2000" dirty="0" smtClean="0">
                <a:latin typeface="Arial" pitchFamily="34" charset="0"/>
                <a:cs typeface="Arial" pitchFamily="34" charset="0"/>
              </a:rPr>
              <a:t>Sobre el algodón  (en medio del mismo) se colocara el carbón activado.</a:t>
            </a:r>
            <a:endParaRPr lang="es-VE" sz="2000" dirty="0">
              <a:latin typeface="Arial" pitchFamily="34" charset="0"/>
              <a:cs typeface="Arial" pitchFamily="34" charset="0"/>
            </a:endParaRPr>
          </a:p>
        </p:txBody>
      </p:sp>
      <p:graphicFrame>
        <p:nvGraphicFramePr>
          <p:cNvPr id="9" name="8 Tabla"/>
          <p:cNvGraphicFramePr>
            <a:graphicFrameLocks noGrp="1"/>
          </p:cNvGraphicFramePr>
          <p:nvPr/>
        </p:nvGraphicFramePr>
        <p:xfrm>
          <a:off x="5188688" y="4572000"/>
          <a:ext cx="3466214" cy="1488558"/>
        </p:xfrm>
        <a:graphic>
          <a:graphicData uri="http://schemas.openxmlformats.org/drawingml/2006/table">
            <a:tbl>
              <a:tblPr/>
              <a:tblGrid>
                <a:gridCol w="3466214"/>
              </a:tblGrid>
              <a:tr h="1488558">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Experimento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 </a:t>
            </a:r>
            <a:r>
              <a:rPr lang="es-VE" sz="2000" b="1" dirty="0" smtClean="0">
                <a:latin typeface="Arial" pitchFamily="34" charset="0"/>
                <a:cs typeface="Arial" pitchFamily="34" charset="0"/>
              </a:rPr>
              <a:t>(27/01/25</a:t>
            </a:r>
            <a:r>
              <a:rPr lang="es-VE" sz="2000" b="1" dirty="0" smtClean="0">
                <a:latin typeface="Arial" pitchFamily="34" charset="0"/>
                <a:cs typeface="Arial" pitchFamily="34" charset="0"/>
              </a:rPr>
              <a:t>)</a:t>
            </a:r>
            <a:endParaRPr lang="es-VE" sz="2000" b="1" dirty="0">
              <a:latin typeface="Arial" pitchFamily="34" charset="0"/>
              <a:cs typeface="Arial" pitchFamily="34" charset="0"/>
            </a:endParaRPr>
          </a:p>
        </p:txBody>
      </p:sp>
      <p:pic>
        <p:nvPicPr>
          <p:cNvPr id="4" name="3 Marcador de contenido" descr="colocar otro algodon sobre el carbon activado.jpg"/>
          <p:cNvPicPr>
            <a:picLocks noGrp="1" noChangeAspect="1"/>
          </p:cNvPicPr>
          <p:nvPr>
            <p:ph idx="1"/>
          </p:nvPr>
        </p:nvPicPr>
        <p:blipFill>
          <a:blip r:embed="rId2" cstate="print"/>
          <a:stretch>
            <a:fillRect/>
          </a:stretch>
        </p:blipFill>
        <p:spPr>
          <a:xfrm>
            <a:off x="457200" y="1964043"/>
            <a:ext cx="3686172" cy="2107899"/>
          </a:xfrm>
        </p:spPr>
      </p:pic>
      <p:pic>
        <p:nvPicPr>
          <p:cNvPr id="5" name="4 Imagen" descr="limpieza tuberia 22.png"/>
          <p:cNvPicPr>
            <a:picLocks noChangeAspect="1"/>
          </p:cNvPicPr>
          <p:nvPr/>
        </p:nvPicPr>
        <p:blipFill>
          <a:blip r:embed="rId3" cstate="print"/>
          <a:stretch>
            <a:fillRect/>
          </a:stretch>
        </p:blipFill>
        <p:spPr>
          <a:xfrm>
            <a:off x="500033" y="4143380"/>
            <a:ext cx="3643339" cy="2428868"/>
          </a:xfrm>
          <a:prstGeom prst="rect">
            <a:avLst/>
          </a:prstGeom>
        </p:spPr>
      </p:pic>
      <p:sp>
        <p:nvSpPr>
          <p:cNvPr id="6" name="5 CuadroTexto"/>
          <p:cNvSpPr txBox="1"/>
          <p:nvPr/>
        </p:nvSpPr>
        <p:spPr>
          <a:xfrm>
            <a:off x="4572000" y="2000240"/>
            <a:ext cx="4143404" cy="1631216"/>
          </a:xfrm>
          <a:prstGeom prst="rect">
            <a:avLst/>
          </a:prstGeom>
          <a:noFill/>
        </p:spPr>
        <p:txBody>
          <a:bodyPr wrap="square" rtlCol="0">
            <a:spAutoFit/>
          </a:bodyPr>
          <a:lstStyle/>
          <a:p>
            <a:r>
              <a:rPr lang="es-VE" sz="2000" b="1" dirty="0" smtClean="0">
                <a:latin typeface="Arial" pitchFamily="34" charset="0"/>
                <a:cs typeface="Arial" pitchFamily="34" charset="0"/>
              </a:rPr>
              <a:t>Carbón activado:</a:t>
            </a:r>
          </a:p>
          <a:p>
            <a:pPr>
              <a:buFont typeface="Arial" pitchFamily="34" charset="0"/>
              <a:buChar char="•"/>
            </a:pPr>
            <a:r>
              <a:rPr lang="es-VE" sz="2000" dirty="0" smtClean="0">
                <a:latin typeface="Arial" pitchFamily="34" charset="0"/>
                <a:cs typeface="Arial" pitchFamily="34" charset="0"/>
              </a:rPr>
              <a:t>Sobre el carbón activado  se coloco el otro algodón. De manera que quede envuelto el carbón activado.  </a:t>
            </a:r>
            <a:endParaRPr lang="es-VE" sz="2000" dirty="0">
              <a:latin typeface="Arial" pitchFamily="34" charset="0"/>
              <a:cs typeface="Arial" pitchFamily="34" charset="0"/>
            </a:endParaRPr>
          </a:p>
        </p:txBody>
      </p:sp>
      <p:graphicFrame>
        <p:nvGraphicFramePr>
          <p:cNvPr id="7" name="6 Tabla"/>
          <p:cNvGraphicFramePr>
            <a:graphicFrameLocks noGrp="1"/>
          </p:cNvGraphicFramePr>
          <p:nvPr/>
        </p:nvGraphicFramePr>
        <p:xfrm>
          <a:off x="4572000" y="1977656"/>
          <a:ext cx="4104167" cy="2041451"/>
        </p:xfrm>
        <a:graphic>
          <a:graphicData uri="http://schemas.openxmlformats.org/drawingml/2006/table">
            <a:tbl>
              <a:tblPr/>
              <a:tblGrid>
                <a:gridCol w="4104167"/>
              </a:tblGrid>
              <a:tr h="2041451">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7 CuadroTexto"/>
          <p:cNvSpPr txBox="1"/>
          <p:nvPr/>
        </p:nvSpPr>
        <p:spPr>
          <a:xfrm>
            <a:off x="4643438" y="4214818"/>
            <a:ext cx="4071966" cy="1015663"/>
          </a:xfrm>
          <a:prstGeom prst="rect">
            <a:avLst/>
          </a:prstGeom>
          <a:noFill/>
        </p:spPr>
        <p:txBody>
          <a:bodyPr wrap="square" rtlCol="0">
            <a:spAutoFit/>
          </a:bodyPr>
          <a:lstStyle/>
          <a:p>
            <a:r>
              <a:rPr lang="es-VE" sz="2000" b="1" dirty="0" smtClean="0">
                <a:latin typeface="Arial" pitchFamily="34" charset="0"/>
                <a:cs typeface="Arial" pitchFamily="34" charset="0"/>
              </a:rPr>
              <a:t>Limpiar salida del grifo:</a:t>
            </a:r>
          </a:p>
          <a:p>
            <a:r>
              <a:rPr lang="es-VE" sz="2000" dirty="0" smtClean="0">
                <a:latin typeface="Arial" pitchFamily="34" charset="0"/>
                <a:cs typeface="Arial" pitchFamily="34" charset="0"/>
              </a:rPr>
              <a:t>Se limpio la salida del grifo, y se procedió a secar con una tela. </a:t>
            </a:r>
            <a:endParaRPr lang="es-VE" sz="2000" dirty="0">
              <a:latin typeface="Arial" pitchFamily="34" charset="0"/>
              <a:cs typeface="Arial" pitchFamily="34" charset="0"/>
            </a:endParaRPr>
          </a:p>
        </p:txBody>
      </p:sp>
      <p:graphicFrame>
        <p:nvGraphicFramePr>
          <p:cNvPr id="9" name="8 Tabla"/>
          <p:cNvGraphicFramePr>
            <a:graphicFrameLocks noGrp="1"/>
          </p:cNvGraphicFramePr>
          <p:nvPr/>
        </p:nvGraphicFramePr>
        <p:xfrm>
          <a:off x="4593265" y="4295553"/>
          <a:ext cx="4146698" cy="1360968"/>
        </p:xfrm>
        <a:graphic>
          <a:graphicData uri="http://schemas.openxmlformats.org/drawingml/2006/table">
            <a:tbl>
              <a:tblPr/>
              <a:tblGrid>
                <a:gridCol w="4146698"/>
              </a:tblGrid>
              <a:tr h="1360968">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Experimento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 </a:t>
            </a:r>
            <a:r>
              <a:rPr lang="es-VE" sz="2000" b="1" dirty="0" smtClean="0">
                <a:latin typeface="Arial" pitchFamily="34" charset="0"/>
                <a:cs typeface="Arial" pitchFamily="34" charset="0"/>
              </a:rPr>
              <a:t>(27/01/25</a:t>
            </a:r>
            <a:r>
              <a:rPr lang="es-VE" sz="2000" b="1" dirty="0" smtClean="0">
                <a:latin typeface="Arial" pitchFamily="34" charset="0"/>
                <a:cs typeface="Arial" pitchFamily="34" charset="0"/>
              </a:rPr>
              <a:t>) </a:t>
            </a:r>
            <a:r>
              <a:rPr lang="es-VE" sz="2000" b="1" dirty="0" smtClean="0">
                <a:latin typeface="Arial" pitchFamily="34" charset="0"/>
                <a:cs typeface="Arial" pitchFamily="34" charset="0"/>
              </a:rPr>
              <a:t/>
            </a:r>
            <a:br>
              <a:rPr lang="es-VE" sz="2000" b="1" dirty="0" smtClean="0">
                <a:latin typeface="Arial" pitchFamily="34" charset="0"/>
                <a:cs typeface="Arial" pitchFamily="34" charset="0"/>
              </a:rPr>
            </a:br>
            <a:endParaRPr lang="es-VE" sz="2000" b="1" dirty="0">
              <a:latin typeface="Arial" pitchFamily="34" charset="0"/>
              <a:cs typeface="Arial" pitchFamily="34" charset="0"/>
            </a:endParaRPr>
          </a:p>
        </p:txBody>
      </p:sp>
      <p:pic>
        <p:nvPicPr>
          <p:cNvPr id="4" name="3 Marcador de contenido" descr="primera muestra 111.jpg"/>
          <p:cNvPicPr>
            <a:picLocks noGrp="1" noChangeAspect="1"/>
          </p:cNvPicPr>
          <p:nvPr>
            <p:ph idx="1"/>
          </p:nvPr>
        </p:nvPicPr>
        <p:blipFill>
          <a:blip r:embed="rId2" cstate="print"/>
          <a:stretch>
            <a:fillRect/>
          </a:stretch>
        </p:blipFill>
        <p:spPr>
          <a:xfrm>
            <a:off x="928663" y="1428737"/>
            <a:ext cx="2214578" cy="2214577"/>
          </a:xfrm>
        </p:spPr>
      </p:pic>
      <p:pic>
        <p:nvPicPr>
          <p:cNvPr id="5" name="4 Imagen" descr="muestra.png"/>
          <p:cNvPicPr>
            <a:picLocks noChangeAspect="1"/>
          </p:cNvPicPr>
          <p:nvPr/>
        </p:nvPicPr>
        <p:blipFill>
          <a:blip r:embed="rId3" cstate="print"/>
          <a:stretch>
            <a:fillRect/>
          </a:stretch>
        </p:blipFill>
        <p:spPr>
          <a:xfrm>
            <a:off x="928662" y="3857628"/>
            <a:ext cx="2857519" cy="2714620"/>
          </a:xfrm>
          <a:prstGeom prst="rect">
            <a:avLst/>
          </a:prstGeom>
        </p:spPr>
      </p:pic>
      <p:sp>
        <p:nvSpPr>
          <p:cNvPr id="6" name="5 CuadroTexto"/>
          <p:cNvSpPr txBox="1"/>
          <p:nvPr/>
        </p:nvSpPr>
        <p:spPr>
          <a:xfrm>
            <a:off x="3929058" y="1428736"/>
            <a:ext cx="4429156" cy="1015663"/>
          </a:xfrm>
          <a:prstGeom prst="rect">
            <a:avLst/>
          </a:prstGeom>
          <a:noFill/>
        </p:spPr>
        <p:txBody>
          <a:bodyPr wrap="square" rtlCol="0">
            <a:spAutoFit/>
          </a:bodyPr>
          <a:lstStyle/>
          <a:p>
            <a:r>
              <a:rPr lang="es-VE" sz="2000" b="1" dirty="0" smtClean="0">
                <a:latin typeface="Arial" pitchFamily="34" charset="0"/>
                <a:cs typeface="Arial" pitchFamily="34" charset="0"/>
              </a:rPr>
              <a:t>Primera muestra antes de colocar el  filtro con el carbón activado: </a:t>
            </a:r>
          </a:p>
          <a:p>
            <a:endParaRPr lang="es-VE" sz="2000" b="1" dirty="0">
              <a:latin typeface="Arial" pitchFamily="34" charset="0"/>
              <a:cs typeface="Arial" pitchFamily="34" charset="0"/>
            </a:endParaRPr>
          </a:p>
        </p:txBody>
      </p:sp>
      <p:sp>
        <p:nvSpPr>
          <p:cNvPr id="7" name="6 CuadroTexto"/>
          <p:cNvSpPr txBox="1"/>
          <p:nvPr/>
        </p:nvSpPr>
        <p:spPr>
          <a:xfrm>
            <a:off x="4357686" y="3786190"/>
            <a:ext cx="4357718" cy="1015663"/>
          </a:xfrm>
          <a:prstGeom prst="rect">
            <a:avLst/>
          </a:prstGeom>
          <a:noFill/>
        </p:spPr>
        <p:txBody>
          <a:bodyPr wrap="square" rtlCol="0">
            <a:spAutoFit/>
          </a:bodyPr>
          <a:lstStyle/>
          <a:p>
            <a:r>
              <a:rPr lang="es-VE" sz="2000" b="1" dirty="0" smtClean="0">
                <a:latin typeface="Arial" pitchFamily="34" charset="0"/>
                <a:cs typeface="Arial" pitchFamily="34" charset="0"/>
              </a:rPr>
              <a:t>En el embase de vidrio, se almacena el agua. De el agua antes de colocar el filtro. </a:t>
            </a:r>
            <a:endParaRPr lang="es-VE" sz="2000" b="1" dirty="0">
              <a:latin typeface="Arial" pitchFamily="34" charset="0"/>
              <a:cs typeface="Arial" pitchFamily="34" charset="0"/>
            </a:endParaRPr>
          </a:p>
        </p:txBody>
      </p:sp>
      <p:graphicFrame>
        <p:nvGraphicFramePr>
          <p:cNvPr id="8" name="7 Tabla"/>
          <p:cNvGraphicFramePr>
            <a:graphicFrameLocks noGrp="1"/>
          </p:cNvGraphicFramePr>
          <p:nvPr/>
        </p:nvGraphicFramePr>
        <p:xfrm>
          <a:off x="3955312" y="1403498"/>
          <a:ext cx="4401879" cy="1084521"/>
        </p:xfrm>
        <a:graphic>
          <a:graphicData uri="http://schemas.openxmlformats.org/drawingml/2006/table">
            <a:tbl>
              <a:tblPr/>
              <a:tblGrid>
                <a:gridCol w="4401879"/>
              </a:tblGrid>
              <a:tr h="1084521">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8 Tabla"/>
          <p:cNvGraphicFramePr>
            <a:graphicFrameLocks noGrp="1"/>
          </p:cNvGraphicFramePr>
          <p:nvPr/>
        </p:nvGraphicFramePr>
        <p:xfrm>
          <a:off x="4019107" y="3806456"/>
          <a:ext cx="4380614" cy="1148316"/>
        </p:xfrm>
        <a:graphic>
          <a:graphicData uri="http://schemas.openxmlformats.org/drawingml/2006/table">
            <a:tbl>
              <a:tblPr/>
              <a:tblGrid>
                <a:gridCol w="4380614"/>
              </a:tblGrid>
              <a:tr h="1148316">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Experimento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 </a:t>
            </a:r>
            <a:r>
              <a:rPr lang="es-VE" sz="2000" b="1" dirty="0" smtClean="0">
                <a:latin typeface="Arial" pitchFamily="34" charset="0"/>
                <a:cs typeface="Arial" pitchFamily="34" charset="0"/>
              </a:rPr>
              <a:t>(27/01/25</a:t>
            </a:r>
            <a:r>
              <a:rPr lang="es-VE" sz="2000" b="1" dirty="0" smtClean="0">
                <a:latin typeface="Arial" pitchFamily="34" charset="0"/>
                <a:cs typeface="Arial" pitchFamily="34" charset="0"/>
              </a:rPr>
              <a:t>)</a:t>
            </a:r>
            <a:endParaRPr lang="es-VE" sz="2000" b="1" dirty="0">
              <a:latin typeface="Arial" pitchFamily="34" charset="0"/>
              <a:cs typeface="Arial" pitchFamily="34" charset="0"/>
            </a:endParaRPr>
          </a:p>
        </p:txBody>
      </p:sp>
      <p:pic>
        <p:nvPicPr>
          <p:cNvPr id="4" name="3 Marcador de contenido" descr="amarrar el filtro al grifo.jpg"/>
          <p:cNvPicPr>
            <a:picLocks noGrp="1" noChangeAspect="1"/>
          </p:cNvPicPr>
          <p:nvPr>
            <p:ph idx="1"/>
          </p:nvPr>
        </p:nvPicPr>
        <p:blipFill>
          <a:blip r:embed="rId2" cstate="print"/>
          <a:stretch>
            <a:fillRect/>
          </a:stretch>
        </p:blipFill>
        <p:spPr>
          <a:xfrm>
            <a:off x="857225" y="1600201"/>
            <a:ext cx="3429024" cy="2543179"/>
          </a:xfrm>
        </p:spPr>
      </p:pic>
      <p:pic>
        <p:nvPicPr>
          <p:cNvPr id="5" name="4 Imagen" descr="1ra muestra con el carbon.jpg"/>
          <p:cNvPicPr>
            <a:picLocks noChangeAspect="1"/>
          </p:cNvPicPr>
          <p:nvPr/>
        </p:nvPicPr>
        <p:blipFill>
          <a:blip r:embed="rId3" cstate="print"/>
          <a:stretch>
            <a:fillRect/>
          </a:stretch>
        </p:blipFill>
        <p:spPr>
          <a:xfrm>
            <a:off x="857225" y="4209236"/>
            <a:ext cx="3429023" cy="2291598"/>
          </a:xfrm>
          <a:prstGeom prst="rect">
            <a:avLst/>
          </a:prstGeom>
        </p:spPr>
      </p:pic>
      <p:sp>
        <p:nvSpPr>
          <p:cNvPr id="6" name="5 CuadroTexto"/>
          <p:cNvSpPr txBox="1"/>
          <p:nvPr/>
        </p:nvSpPr>
        <p:spPr>
          <a:xfrm>
            <a:off x="4572000" y="1643050"/>
            <a:ext cx="4286280" cy="707886"/>
          </a:xfrm>
          <a:prstGeom prst="rect">
            <a:avLst/>
          </a:prstGeom>
          <a:noFill/>
        </p:spPr>
        <p:txBody>
          <a:bodyPr wrap="square" rtlCol="0">
            <a:spAutoFit/>
          </a:bodyPr>
          <a:lstStyle/>
          <a:p>
            <a:r>
              <a:rPr lang="es-VE" sz="2000" b="1" dirty="0" smtClean="0">
                <a:latin typeface="Arial" pitchFamily="34" charset="0"/>
                <a:cs typeface="Arial" pitchFamily="34" charset="0"/>
              </a:rPr>
              <a:t>Se ata, el filtro. Con la tela alrededor del grifo.</a:t>
            </a:r>
            <a:endParaRPr lang="es-VE" sz="2000" b="1" dirty="0">
              <a:latin typeface="Arial" pitchFamily="34" charset="0"/>
              <a:cs typeface="Arial" pitchFamily="34" charset="0"/>
            </a:endParaRPr>
          </a:p>
        </p:txBody>
      </p:sp>
      <p:sp>
        <p:nvSpPr>
          <p:cNvPr id="7" name="6 CuadroTexto"/>
          <p:cNvSpPr txBox="1"/>
          <p:nvPr/>
        </p:nvSpPr>
        <p:spPr>
          <a:xfrm>
            <a:off x="4714876" y="4214818"/>
            <a:ext cx="3714776" cy="1015663"/>
          </a:xfrm>
          <a:prstGeom prst="rect">
            <a:avLst/>
          </a:prstGeom>
          <a:noFill/>
        </p:spPr>
        <p:txBody>
          <a:bodyPr wrap="square" rtlCol="0">
            <a:spAutoFit/>
          </a:bodyPr>
          <a:lstStyle/>
          <a:p>
            <a:r>
              <a:rPr lang="es-VE" sz="2000" b="1" dirty="0" smtClean="0">
                <a:latin typeface="Arial" pitchFamily="34" charset="0"/>
                <a:cs typeface="Arial" pitchFamily="34" charset="0"/>
              </a:rPr>
              <a:t>Se toma la primera muestra con el filtro del carbón activado. </a:t>
            </a:r>
            <a:endParaRPr lang="es-VE" sz="2000" b="1" dirty="0">
              <a:latin typeface="Arial" pitchFamily="34" charset="0"/>
              <a:cs typeface="Arial" pitchFamily="34" charset="0"/>
            </a:endParaRPr>
          </a:p>
        </p:txBody>
      </p:sp>
      <p:graphicFrame>
        <p:nvGraphicFramePr>
          <p:cNvPr id="8" name="7 Tabla"/>
          <p:cNvGraphicFramePr>
            <a:graphicFrameLocks noGrp="1"/>
          </p:cNvGraphicFramePr>
          <p:nvPr/>
        </p:nvGraphicFramePr>
        <p:xfrm>
          <a:off x="4572000" y="1637414"/>
          <a:ext cx="4274288" cy="786809"/>
        </p:xfrm>
        <a:graphic>
          <a:graphicData uri="http://schemas.openxmlformats.org/drawingml/2006/table">
            <a:tbl>
              <a:tblPr/>
              <a:tblGrid>
                <a:gridCol w="4274288"/>
              </a:tblGrid>
              <a:tr h="786809">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8 Tabla"/>
          <p:cNvGraphicFramePr>
            <a:graphicFrameLocks noGrp="1"/>
          </p:cNvGraphicFramePr>
          <p:nvPr/>
        </p:nvGraphicFramePr>
        <p:xfrm>
          <a:off x="4699591" y="4274288"/>
          <a:ext cx="4125432" cy="1020726"/>
        </p:xfrm>
        <a:graphic>
          <a:graphicData uri="http://schemas.openxmlformats.org/drawingml/2006/table">
            <a:tbl>
              <a:tblPr/>
              <a:tblGrid>
                <a:gridCol w="4125432"/>
              </a:tblGrid>
              <a:tr h="1020726">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Exposición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(29/02/25)</a:t>
            </a:r>
            <a:endParaRPr lang="es-VE" sz="2000" b="1" dirty="0">
              <a:latin typeface="Arial" pitchFamily="34" charset="0"/>
              <a:cs typeface="Arial" pitchFamily="34" charset="0"/>
            </a:endParaRPr>
          </a:p>
        </p:txBody>
      </p:sp>
      <p:pic>
        <p:nvPicPr>
          <p:cNvPr id="4" name="3 Marcador de contenido" descr="2da muestra con carbon activado (usar).png"/>
          <p:cNvPicPr>
            <a:picLocks noGrp="1" noChangeAspect="1"/>
          </p:cNvPicPr>
          <p:nvPr>
            <p:ph idx="1"/>
          </p:nvPr>
        </p:nvPicPr>
        <p:blipFill>
          <a:blip r:embed="rId2" cstate="print"/>
          <a:stretch>
            <a:fillRect/>
          </a:stretch>
        </p:blipFill>
        <p:spPr>
          <a:xfrm>
            <a:off x="785786" y="1714488"/>
            <a:ext cx="2500330" cy="2143140"/>
          </a:xfrm>
        </p:spPr>
      </p:pic>
      <p:pic>
        <p:nvPicPr>
          <p:cNvPr id="5" name="4 Imagen" descr="1ra muestra con el carbon.jpg"/>
          <p:cNvPicPr>
            <a:picLocks noChangeAspect="1"/>
          </p:cNvPicPr>
          <p:nvPr/>
        </p:nvPicPr>
        <p:blipFill>
          <a:blip r:embed="rId3" cstate="print"/>
          <a:stretch>
            <a:fillRect/>
          </a:stretch>
        </p:blipFill>
        <p:spPr>
          <a:xfrm>
            <a:off x="785787" y="3929066"/>
            <a:ext cx="2500330" cy="2500330"/>
          </a:xfrm>
          <a:prstGeom prst="rect">
            <a:avLst/>
          </a:prstGeom>
        </p:spPr>
      </p:pic>
      <p:sp>
        <p:nvSpPr>
          <p:cNvPr id="6" name="5 CuadroTexto"/>
          <p:cNvSpPr txBox="1"/>
          <p:nvPr/>
        </p:nvSpPr>
        <p:spPr>
          <a:xfrm>
            <a:off x="4000496" y="1643050"/>
            <a:ext cx="4429156" cy="1015663"/>
          </a:xfrm>
          <a:prstGeom prst="rect">
            <a:avLst/>
          </a:prstGeom>
          <a:noFill/>
        </p:spPr>
        <p:txBody>
          <a:bodyPr wrap="square" rtlCol="0">
            <a:spAutoFit/>
          </a:bodyPr>
          <a:lstStyle/>
          <a:p>
            <a:r>
              <a:rPr lang="es-VE" sz="2000" dirty="0" smtClean="0">
                <a:latin typeface="Arial" pitchFamily="34" charset="0"/>
                <a:cs typeface="Arial" pitchFamily="34" charset="0"/>
              </a:rPr>
              <a:t>Se procede a tomar otra muestra. En otro embase de vidrio.</a:t>
            </a:r>
          </a:p>
          <a:p>
            <a:r>
              <a:rPr lang="es-VE" sz="2000" dirty="0" smtClean="0">
                <a:latin typeface="Arial" pitchFamily="34" charset="0"/>
                <a:cs typeface="Arial" pitchFamily="34" charset="0"/>
              </a:rPr>
              <a:t>Y se almacena con la fecha.</a:t>
            </a:r>
          </a:p>
        </p:txBody>
      </p:sp>
      <p:graphicFrame>
        <p:nvGraphicFramePr>
          <p:cNvPr id="7" name="6 Tabla"/>
          <p:cNvGraphicFramePr>
            <a:graphicFrameLocks noGrp="1"/>
          </p:cNvGraphicFramePr>
          <p:nvPr/>
        </p:nvGraphicFramePr>
        <p:xfrm>
          <a:off x="3962400" y="1676400"/>
          <a:ext cx="4419600" cy="1123950"/>
        </p:xfrm>
        <a:graphic>
          <a:graphicData uri="http://schemas.openxmlformats.org/drawingml/2006/table">
            <a:tbl>
              <a:tblPr/>
              <a:tblGrid>
                <a:gridCol w="4419600"/>
              </a:tblGrid>
              <a:tr h="1123950">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7 CuadroTexto"/>
          <p:cNvSpPr txBox="1"/>
          <p:nvPr/>
        </p:nvSpPr>
        <p:spPr>
          <a:xfrm>
            <a:off x="4000496" y="3929066"/>
            <a:ext cx="4429156" cy="1015663"/>
          </a:xfrm>
          <a:prstGeom prst="rect">
            <a:avLst/>
          </a:prstGeom>
          <a:noFill/>
        </p:spPr>
        <p:txBody>
          <a:bodyPr wrap="square" rtlCol="0">
            <a:spAutoFit/>
          </a:bodyPr>
          <a:lstStyle/>
          <a:p>
            <a:pPr>
              <a:buFont typeface="Arial" pitchFamily="34" charset="0"/>
              <a:buChar char="•"/>
            </a:pPr>
            <a:r>
              <a:rPr lang="es-VE" sz="2000" dirty="0" smtClean="0">
                <a:latin typeface="Arial" pitchFamily="34" charset="0"/>
                <a:cs typeface="Arial" pitchFamily="34" charset="0"/>
              </a:rPr>
              <a:t>Importante es notar la textura del agua, durante el proceso de este experimento.</a:t>
            </a:r>
            <a:endParaRPr lang="es-VE" sz="2000" dirty="0">
              <a:latin typeface="Arial" pitchFamily="34" charset="0"/>
              <a:cs typeface="Arial" pitchFamily="34" charset="0"/>
            </a:endParaRPr>
          </a:p>
        </p:txBody>
      </p:sp>
      <p:graphicFrame>
        <p:nvGraphicFramePr>
          <p:cNvPr id="9" name="8 Tabla"/>
          <p:cNvGraphicFramePr>
            <a:graphicFrameLocks noGrp="1"/>
          </p:cNvGraphicFramePr>
          <p:nvPr/>
        </p:nvGraphicFramePr>
        <p:xfrm>
          <a:off x="4019550" y="4038600"/>
          <a:ext cx="4419600" cy="1143000"/>
        </p:xfrm>
        <a:graphic>
          <a:graphicData uri="http://schemas.openxmlformats.org/drawingml/2006/table">
            <a:tbl>
              <a:tblPr/>
              <a:tblGrid>
                <a:gridCol w="4419600"/>
              </a:tblGrid>
              <a:tr h="1143000">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000" b="1" dirty="0" smtClean="0">
                <a:latin typeface="Arial" pitchFamily="34" charset="0"/>
                <a:cs typeface="Arial" pitchFamily="34" charset="0"/>
              </a:rPr>
              <a:t>Exposición # 2</a:t>
            </a:r>
            <a:br>
              <a:rPr lang="es-VE" sz="2000" b="1" dirty="0" smtClean="0">
                <a:latin typeface="Arial" pitchFamily="34" charset="0"/>
                <a:cs typeface="Arial" pitchFamily="34" charset="0"/>
              </a:rPr>
            </a:br>
            <a:r>
              <a:rPr lang="es-VE" sz="2000" b="1" dirty="0" smtClean="0">
                <a:latin typeface="Arial" pitchFamily="34" charset="0"/>
                <a:cs typeface="Arial" pitchFamily="34" charset="0"/>
              </a:rPr>
              <a:t>(31/02/25)</a:t>
            </a:r>
            <a:endParaRPr lang="es-VE" sz="2000" b="1" dirty="0">
              <a:latin typeface="Arial" pitchFamily="34" charset="0"/>
              <a:cs typeface="Arial" pitchFamily="34" charset="0"/>
            </a:endParaRPr>
          </a:p>
        </p:txBody>
      </p:sp>
      <p:pic>
        <p:nvPicPr>
          <p:cNvPr id="4" name="3 Marcador de contenido" descr="3ra muestra con carbon activado (usar).png"/>
          <p:cNvPicPr>
            <a:picLocks noGrp="1" noChangeAspect="1"/>
          </p:cNvPicPr>
          <p:nvPr>
            <p:ph idx="1"/>
          </p:nvPr>
        </p:nvPicPr>
        <p:blipFill>
          <a:blip r:embed="rId2" cstate="print"/>
          <a:stretch>
            <a:fillRect/>
          </a:stretch>
        </p:blipFill>
        <p:spPr>
          <a:xfrm>
            <a:off x="714348" y="1428736"/>
            <a:ext cx="1828738" cy="2071702"/>
          </a:xfrm>
        </p:spPr>
      </p:pic>
      <p:pic>
        <p:nvPicPr>
          <p:cNvPr id="5" name="4 Imagen" descr="IMG_20250130_104430_1.jpg"/>
          <p:cNvPicPr>
            <a:picLocks noChangeAspect="1"/>
          </p:cNvPicPr>
          <p:nvPr/>
        </p:nvPicPr>
        <p:blipFill>
          <a:blip r:embed="rId3" cstate="print"/>
          <a:stretch>
            <a:fillRect/>
          </a:stretch>
        </p:blipFill>
        <p:spPr>
          <a:xfrm>
            <a:off x="714348" y="3714752"/>
            <a:ext cx="2786081" cy="2786082"/>
          </a:xfrm>
          <a:prstGeom prst="rect">
            <a:avLst/>
          </a:prstGeom>
        </p:spPr>
      </p:pic>
      <p:sp>
        <p:nvSpPr>
          <p:cNvPr id="7" name="6 CuadroTexto"/>
          <p:cNvSpPr txBox="1"/>
          <p:nvPr/>
        </p:nvSpPr>
        <p:spPr>
          <a:xfrm>
            <a:off x="2428860" y="1428736"/>
            <a:ext cx="6286544" cy="707886"/>
          </a:xfrm>
          <a:prstGeom prst="rect">
            <a:avLst/>
          </a:prstGeom>
          <a:noFill/>
        </p:spPr>
        <p:txBody>
          <a:bodyPr wrap="square" rtlCol="0">
            <a:spAutoFit/>
          </a:bodyPr>
          <a:lstStyle/>
          <a:p>
            <a:pPr>
              <a:buFont typeface="Arial" pitchFamily="34" charset="0"/>
              <a:buChar char="•"/>
            </a:pPr>
            <a:r>
              <a:rPr lang="es-VE" sz="2000" dirty="0" smtClean="0">
                <a:latin typeface="Arial" pitchFamily="34" charset="0"/>
                <a:cs typeface="Arial" pitchFamily="34" charset="0"/>
              </a:rPr>
              <a:t>Dos días después, se procedió a tomar una nueva muestra del agua. </a:t>
            </a:r>
            <a:endParaRPr lang="es-VE" sz="2000" dirty="0">
              <a:latin typeface="Arial" pitchFamily="34" charset="0"/>
              <a:cs typeface="Arial" pitchFamily="34" charset="0"/>
            </a:endParaRPr>
          </a:p>
        </p:txBody>
      </p:sp>
      <p:sp>
        <p:nvSpPr>
          <p:cNvPr id="8" name="7 CuadroTexto"/>
          <p:cNvSpPr txBox="1"/>
          <p:nvPr/>
        </p:nvSpPr>
        <p:spPr>
          <a:xfrm>
            <a:off x="3857620" y="3643314"/>
            <a:ext cx="4714908" cy="707886"/>
          </a:xfrm>
          <a:prstGeom prst="rect">
            <a:avLst/>
          </a:prstGeom>
          <a:noFill/>
        </p:spPr>
        <p:txBody>
          <a:bodyPr wrap="square" rtlCol="0">
            <a:spAutoFit/>
          </a:bodyPr>
          <a:lstStyle/>
          <a:p>
            <a:pPr>
              <a:buFont typeface="Arial" pitchFamily="34" charset="0"/>
              <a:buChar char="•"/>
            </a:pPr>
            <a:r>
              <a:rPr lang="es-VE" sz="2000" dirty="0" smtClean="0">
                <a:latin typeface="Arial" pitchFamily="34" charset="0"/>
                <a:cs typeface="Arial" pitchFamily="34" charset="0"/>
              </a:rPr>
              <a:t>Otro embase, y se tomo nota de la fecha.</a:t>
            </a:r>
            <a:endParaRPr lang="es-VE" sz="2000" dirty="0">
              <a:latin typeface="Arial" pitchFamily="34" charset="0"/>
              <a:cs typeface="Arial" pitchFamily="34" charset="0"/>
            </a:endParaRPr>
          </a:p>
        </p:txBody>
      </p:sp>
      <p:graphicFrame>
        <p:nvGraphicFramePr>
          <p:cNvPr id="9" name="8 Tabla"/>
          <p:cNvGraphicFramePr>
            <a:graphicFrameLocks noGrp="1"/>
          </p:cNvGraphicFramePr>
          <p:nvPr/>
        </p:nvGraphicFramePr>
        <p:xfrm>
          <a:off x="2438400" y="1447800"/>
          <a:ext cx="6324600" cy="723900"/>
        </p:xfrm>
        <a:graphic>
          <a:graphicData uri="http://schemas.openxmlformats.org/drawingml/2006/table">
            <a:tbl>
              <a:tblPr/>
              <a:tblGrid>
                <a:gridCol w="6324600"/>
              </a:tblGrid>
              <a:tr h="723900">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9 Tabla"/>
          <p:cNvGraphicFramePr>
            <a:graphicFrameLocks noGrp="1"/>
          </p:cNvGraphicFramePr>
          <p:nvPr/>
        </p:nvGraphicFramePr>
        <p:xfrm>
          <a:off x="3848100" y="3676650"/>
          <a:ext cx="4933950" cy="1085850"/>
        </p:xfrm>
        <a:graphic>
          <a:graphicData uri="http://schemas.openxmlformats.org/drawingml/2006/table">
            <a:tbl>
              <a:tblPr/>
              <a:tblGrid>
                <a:gridCol w="4933950"/>
              </a:tblGrid>
              <a:tr h="1085850">
                <a:tc>
                  <a:txBody>
                    <a:bodyPr/>
                    <a:lstStyle/>
                    <a:p>
                      <a:endParaRPr lang="es-V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686</Words>
  <Application>Microsoft Office PowerPoint</Application>
  <PresentationFormat>Presentación en pantalla (4:3)</PresentationFormat>
  <Paragraphs>69</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  REPÚBLICA BOLIVARIANA DE VENEZUELA UNIVERSIDAD NACIONAL EXPERIMENTAL DE GUAYANA VICERRECTORADO ACADÉMICO COORDINACIÓN GENERAL DE PREGRADO PROYECTO DE CARRERA: INGENIERÍA INDUSTRIAL ASIGNATURA: INGENIERIA DEL AMBIENTE    </vt:lpstr>
      <vt:lpstr>La contaminación del agua</vt:lpstr>
      <vt:lpstr>Experimento #2  (27/01/25)</vt:lpstr>
      <vt:lpstr>Experimento # 2  (27/01/25)</vt:lpstr>
      <vt:lpstr>Experimento # 2  (27/01/25)</vt:lpstr>
      <vt:lpstr>Experimento # 2  (27/01/25)  </vt:lpstr>
      <vt:lpstr>Experimento  # 2  (27/01/25)</vt:lpstr>
      <vt:lpstr>Exposición # 2 (29/02/25)</vt:lpstr>
      <vt:lpstr>Exposición # 2 (31/02/25)</vt:lpstr>
      <vt:lpstr>Exposición #2 (02/02/25)</vt:lpstr>
      <vt:lpstr>Exposición # 2 (03/02/25) </vt:lpstr>
      <vt:lpstr>Experimento #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JESUS SANCHEZ</dc:creator>
  <cp:lastModifiedBy>JESUS SANCHEZ</cp:lastModifiedBy>
  <cp:revision>83</cp:revision>
  <dcterms:created xsi:type="dcterms:W3CDTF">2010-05-06T04:35:23Z</dcterms:created>
  <dcterms:modified xsi:type="dcterms:W3CDTF">2010-05-06T14:47:44Z</dcterms:modified>
</cp:coreProperties>
</file>