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1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Noto Sans TC" panose="020B0604020202020204" charset="-128"/>
      <p:regular r:id="rId15"/>
    </p:embeddedFon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Sitka Small Semibold" pitchFamily="2" charset="0"/>
      <p:bold r:id="rId20"/>
      <p:boldItalic r:id="rId21"/>
    </p:embeddedFont>
    <p:embeddedFont>
      <p:font typeface="Sitka Subheading" pitchFamily="2" charset="0"/>
      <p:regular r:id="rId22"/>
      <p:bold r:id="rId23"/>
      <p:italic r:id="rId24"/>
      <p:boldItalic r:id="rId25"/>
    </p:embeddedFont>
    <p:embeddedFont>
      <p:font typeface="Sora Medium" panose="020B0604020202020204" charset="0"/>
      <p:regular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893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0180"/>
            <a:ext cx="14630400" cy="297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2164086"/>
            <a:ext cx="11338560" cy="2190115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4358641"/>
            <a:ext cx="11338560" cy="822960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1473" y="5177194"/>
            <a:ext cx="3493008" cy="44957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5920" y="5188615"/>
            <a:ext cx="7680960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92640" y="1717040"/>
            <a:ext cx="3291840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9220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32" y="5636833"/>
            <a:ext cx="12986441" cy="983226"/>
          </a:xfrm>
        </p:spPr>
        <p:txBody>
          <a:bodyPr anchor="b"/>
          <a:lstStyle>
            <a:lvl1pPr algn="l">
              <a:defRPr sz="384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8072" y="1129728"/>
            <a:ext cx="12986208" cy="4173793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6620059"/>
            <a:ext cx="12984480" cy="842363"/>
          </a:xfrm>
        </p:spPr>
        <p:txBody>
          <a:bodyPr/>
          <a:lstStyle>
            <a:lvl1pPr marL="0" indent="0" algn="l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0677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0180"/>
            <a:ext cx="14630400" cy="297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904239"/>
            <a:ext cx="12984480" cy="3362960"/>
          </a:xfrm>
        </p:spPr>
        <p:txBody>
          <a:bodyPr anchor="ctr"/>
          <a:lstStyle>
            <a:lvl1pPr algn="l">
              <a:defRPr sz="384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9361" y="4378960"/>
            <a:ext cx="12156619" cy="1198880"/>
          </a:xfrm>
        </p:spPr>
        <p:txBody>
          <a:bodyPr anchor="ctr"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377342" y="457201"/>
            <a:ext cx="3493008" cy="438150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2960" y="455930"/>
            <a:ext cx="8389790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034942" y="457201"/>
            <a:ext cx="772498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5237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0180"/>
            <a:ext cx="14630400" cy="297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361" y="904240"/>
            <a:ext cx="12181840" cy="3125394"/>
          </a:xfrm>
        </p:spPr>
        <p:txBody>
          <a:bodyPr anchor="ctr"/>
          <a:lstStyle>
            <a:lvl1pPr algn="l">
              <a:defRPr sz="384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64638" y="4038668"/>
            <a:ext cx="11511283" cy="533332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9361" y="4751835"/>
            <a:ext cx="12181840" cy="815845"/>
          </a:xfrm>
        </p:spPr>
        <p:txBody>
          <a:bodyPr anchor="ctr">
            <a:normAutofit/>
          </a:bodyPr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377342" y="457201"/>
            <a:ext cx="3493008" cy="438150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2960" y="455930"/>
            <a:ext cx="8389790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034942" y="457201"/>
            <a:ext cx="772498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00" y="1120140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81076" y="3241548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837620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0180"/>
            <a:ext cx="14630400" cy="297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394" y="1349642"/>
            <a:ext cx="12175423" cy="3014202"/>
          </a:xfrm>
        </p:spPr>
        <p:txBody>
          <a:bodyPr anchor="b"/>
          <a:lstStyle>
            <a:lvl1pPr algn="l">
              <a:defRPr sz="384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9360" y="4377979"/>
            <a:ext cx="12173585" cy="1199862"/>
          </a:xfrm>
        </p:spPr>
        <p:txBody>
          <a:bodyPr anchor="t"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377342" y="454660"/>
            <a:ext cx="3493008" cy="438150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2960" y="454660"/>
            <a:ext cx="8389790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034942" y="457201"/>
            <a:ext cx="772498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59193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474721" y="914400"/>
            <a:ext cx="10332719" cy="15646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22960" y="2642496"/>
            <a:ext cx="4147718" cy="74078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22959" y="3485478"/>
            <a:ext cx="4147718" cy="3976958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2560" y="2641600"/>
            <a:ext cx="4147718" cy="751841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240230" y="3484880"/>
            <a:ext cx="4147718" cy="3977542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662160" y="2631439"/>
            <a:ext cx="4147718" cy="751841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9662161" y="3485478"/>
            <a:ext cx="4147718" cy="3976958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4492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474721" y="914400"/>
            <a:ext cx="10332719" cy="155448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26342" y="5029201"/>
            <a:ext cx="4141898" cy="819318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26342" y="2834640"/>
            <a:ext cx="4141898" cy="18288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26342" y="5848518"/>
            <a:ext cx="4141898" cy="1613905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9116" y="5029201"/>
            <a:ext cx="4138722" cy="819318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249116" y="2834640"/>
            <a:ext cx="4138723" cy="18288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249117" y="5848516"/>
            <a:ext cx="4138722" cy="1613905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659678" y="5029201"/>
            <a:ext cx="4147763" cy="819318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9659826" y="2834640"/>
            <a:ext cx="4137454" cy="18288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9659678" y="5848514"/>
            <a:ext cx="4142934" cy="1613905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1984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2633471"/>
            <a:ext cx="12984480" cy="48289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24116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0180"/>
            <a:ext cx="14630400" cy="297942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8560" y="894080"/>
            <a:ext cx="2468880" cy="468376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9360" y="894081"/>
            <a:ext cx="9845041" cy="468376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77342" y="455930"/>
            <a:ext cx="3493008" cy="438150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" y="457201"/>
            <a:ext cx="8389790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034942" y="457201"/>
            <a:ext cx="772498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12558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37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404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3171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362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82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240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66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520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555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972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480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768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726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0180"/>
            <a:ext cx="14630400" cy="297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904240"/>
            <a:ext cx="12984479" cy="3362322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360" y="4370071"/>
            <a:ext cx="12588240" cy="1146810"/>
          </a:xfrm>
        </p:spPr>
        <p:txBody>
          <a:bodyPr>
            <a:normAutofit/>
          </a:bodyPr>
          <a:lstStyle>
            <a:lvl1pPr marL="0" indent="0" algn="r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77342" y="457201"/>
            <a:ext cx="3493008" cy="438150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" y="457202"/>
            <a:ext cx="8389790" cy="4368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034942" y="457201"/>
            <a:ext cx="772498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8080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633471"/>
            <a:ext cx="6400800" cy="48289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633471"/>
            <a:ext cx="6400800" cy="48289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0176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0" y="914400"/>
            <a:ext cx="10332720" cy="155448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91" y="2620563"/>
            <a:ext cx="6095989" cy="988694"/>
          </a:xfrm>
        </p:spPr>
        <p:txBody>
          <a:bodyPr anchor="b">
            <a:norm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1" y="3759200"/>
            <a:ext cx="6374130" cy="370322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80960" y="2620563"/>
            <a:ext cx="6126480" cy="988694"/>
          </a:xfrm>
        </p:spPr>
        <p:txBody>
          <a:bodyPr anchor="b">
            <a:norm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759200"/>
            <a:ext cx="6400800" cy="370322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4197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0789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7893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828800"/>
            <a:ext cx="4937760" cy="1920240"/>
          </a:xfrm>
        </p:spPr>
        <p:txBody>
          <a:bodyPr anchor="b"/>
          <a:lstStyle>
            <a:lvl1pPr algn="l">
              <a:defRPr sz="384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4698" y="896111"/>
            <a:ext cx="7812742" cy="6566310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3749039"/>
            <a:ext cx="4937760" cy="3713382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61754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828800"/>
            <a:ext cx="8247888" cy="1920240"/>
          </a:xfrm>
        </p:spPr>
        <p:txBody>
          <a:bodyPr anchor="b"/>
          <a:lstStyle>
            <a:lvl1pPr algn="l">
              <a:defRPr sz="384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433486" y="901490"/>
            <a:ext cx="4373954" cy="6560932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3749039"/>
            <a:ext cx="8247888" cy="3713382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2192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17297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4720" y="917247"/>
            <a:ext cx="10332720" cy="1551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633473"/>
            <a:ext cx="12984480" cy="482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14432" y="7627621"/>
            <a:ext cx="349300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7627015"/>
            <a:ext cx="9326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5600" y="45720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66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  <p:sldLayoutId id="2147483836" r:id="rId24"/>
    <p:sldLayoutId id="2147483837" r:id="rId25"/>
    <p:sldLayoutId id="2147483838" r:id="rId26"/>
    <p:sldLayoutId id="2147483839" r:id="rId27"/>
    <p:sldLayoutId id="2147483840" r:id="rId28"/>
    <p:sldLayoutId id="2147483841" r:id="rId29"/>
  </p:sldLayoutIdLst>
  <p:hf sldNum="0" hdr="0" ftr="0" dt="0"/>
  <p:txStyles>
    <p:titleStyle>
      <a:lvl1pPr algn="r" defTabSz="109728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371" y="634960"/>
            <a:ext cx="1632919" cy="14728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90492" y="634960"/>
            <a:ext cx="7220188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UNIVERSIDAD NACIONAL EXPERIMENTAL DE GUAYANA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6388298" y="1121688"/>
            <a:ext cx="4224695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VICERRECTORADO ACADÉMICO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5750719" y="1608415"/>
            <a:ext cx="5499854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COORDINACIÓN GENERAL DE PREGRADO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880146" y="2095143"/>
            <a:ext cx="3240881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INGENIERÍA INDUSTRIAL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608445" y="2581870"/>
            <a:ext cx="3784283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SISTEMAS DE INFORMACION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592693" y="3533405"/>
            <a:ext cx="13445014" cy="1891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66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Sistema de Planificacion de Recursos Empresariales</a:t>
            </a:r>
            <a:endParaRPr lang="en-US" sz="6600" b="1" dirty="0">
              <a:latin typeface="Sitka Small Semibold" pitchFamily="2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92693" y="5650706"/>
            <a:ext cx="6515933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Profesora: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92693" y="6073973"/>
            <a:ext cx="6515933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Ennis Urbaez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7529393" y="5650706"/>
            <a:ext cx="6515933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Integrantes: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529393" y="6073973"/>
            <a:ext cx="6515933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Gonzalez Jesus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7529393" y="6497241"/>
            <a:ext cx="6515933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Lezama Maria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7529393" y="6920508"/>
            <a:ext cx="6515933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Mata Ismael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7529393" y="7343775"/>
            <a:ext cx="6515933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Morillo Miglenys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78731" y="3476268"/>
            <a:ext cx="12072938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66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Ejemplos de ERP por Industria</a:t>
            </a:r>
            <a:endParaRPr lang="en-US" sz="6600" dirty="0">
              <a:latin typeface="Sitka Small Semibold" pitchFamily="2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834295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87579" y="4929307"/>
            <a:ext cx="22542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E0D6DE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Fabricantes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587579" y="5419725"/>
            <a:ext cx="225421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Controlan calidad, costos y gestión de inventarios para optimizar producción.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278" y="4834295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19067" y="4929307"/>
            <a:ext cx="22543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E0D6DE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Minoristas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4919067" y="5419725"/>
            <a:ext cx="225432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Integran canales físicos y digitales para mejorar ventas y experiencia del cliente.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6884" y="4834295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250674" y="4929307"/>
            <a:ext cx="22543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E0D6DE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Servicios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8250674" y="5419725"/>
            <a:ext cx="225432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Gestionan proyectos y rentabilidad con tecnología móvil en tiempo real.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8491" y="4834295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1582281" y="4929307"/>
            <a:ext cx="225432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E0D6DE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Servicios Públicos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1582281" y="5774055"/>
            <a:ext cx="225432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Gestionan activos y repuestos para mantener la continuidad del servicio.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0229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55683" y="2468047"/>
            <a:ext cx="7519035" cy="697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50"/>
              </a:lnSpc>
              <a:buNone/>
            </a:pPr>
            <a:r>
              <a:rPr lang="en-US" sz="66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Ejemplos de Software ERP</a:t>
            </a:r>
            <a:endParaRPr lang="en-US" sz="6600" dirty="0">
              <a:latin typeface="Sitka Small Semibold" pitchFamily="2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80" y="3590687"/>
            <a:ext cx="3078242" cy="30782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66380" y="6850975"/>
            <a:ext cx="2427565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SAP ERP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66380" y="7316153"/>
            <a:ext cx="3078242" cy="517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Líder en el mercado, potente y flexible, ideal para grandes industrias complejas.</a:t>
            </a:r>
            <a:endParaRPr lang="en-US" sz="12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053" y="3590687"/>
            <a:ext cx="3078242" cy="307824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47053" y="6850975"/>
            <a:ext cx="2427565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Oracle NetSuite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4047053" y="7316153"/>
            <a:ext cx="3078242" cy="7765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ERP en la nube con enfoque global, escalable y con fuerte capacidad analítica.</a:t>
            </a:r>
            <a:endParaRPr lang="en-US" sz="12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727" y="3590687"/>
            <a:ext cx="3078242" cy="307824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27727" y="6850975"/>
            <a:ext cx="3043595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Microsoft Dynamics 365</a:t>
            </a:r>
            <a:endParaRPr lang="en-US" sz="2000" dirty="0">
              <a:latin typeface="Sitka Small Semibold" pitchFamily="2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527727" y="7316153"/>
            <a:ext cx="3078242" cy="517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Plataforma unificada ERP + CRM, ideal para usuarios de Microsoft.</a:t>
            </a:r>
            <a:endParaRPr lang="en-US" sz="12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8400" y="3590687"/>
            <a:ext cx="3078242" cy="307824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1008400" y="6850975"/>
            <a:ext cx="2427565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Oddo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1008400" y="7316153"/>
            <a:ext cx="3078242" cy="517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ERP de código abierto, modular y accesible para pymes.</a:t>
            </a:r>
            <a:endParaRPr lang="en-US" sz="12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03960" y="2131695"/>
            <a:ext cx="1222236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6600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Ventajas y Desventajas del ERP</a:t>
            </a:r>
            <a:endParaRPr lang="en-US" sz="6600" dirty="0">
              <a:latin typeface="Sitka Small Semibold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67688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6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Ventajas</a:t>
            </a:r>
            <a:endParaRPr lang="en-US" sz="3600" dirty="0">
              <a:latin typeface="Sitka Small Semibold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32899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Eficiencia operativa y automatización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7711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Transparencia y mejor toma de decisiones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21339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Reducción de costos y escalabilidad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6555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Mejora del servicio al cliente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67688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6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Desventajas</a:t>
            </a:r>
            <a:endParaRPr lang="en-US" sz="3600" dirty="0">
              <a:latin typeface="Sitka Small Semibold" pitchFamily="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99521" y="432899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Costos elevados y necesidad de capacitación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7711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Rigidez y dificultad de adaptación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21339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Problemas de usabilidad y cuellos de botella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6555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Dependencia de datos precisos para confiabilidad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8256" y="1572146"/>
            <a:ext cx="8350210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Sistemas de Planificacion de Recursos Empresariales (ERP)</a:t>
            </a:r>
            <a:endParaRPr lang="en-US" sz="6000" dirty="0">
              <a:latin typeface="Sitka Small Semibold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649595"/>
            <a:ext cx="7859143" cy="1411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Conjunto integrado de aplicaciones de software que  permiten a una organización gestionar de manera eficiente sus procesos de negocio en diferentes áreas como finanzas, recursos humanos y logística. 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93789" y="630319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Su objetivo es automatizar y centralizar la información para mejorar la eficiencia y la toma de decisiones.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93790" y="632900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0772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Historia y Evolución del ERP</a:t>
            </a:r>
            <a:endParaRPr lang="en-US" sz="6000" dirty="0">
              <a:latin typeface="Sitka Small Semibold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56544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es-AR"/>
          </a:p>
        </p:txBody>
      </p:sp>
      <p:sp>
        <p:nvSpPr>
          <p:cNvPr id="5" name="Text 2"/>
          <p:cNvSpPr/>
          <p:nvPr/>
        </p:nvSpPr>
        <p:spPr>
          <a:xfrm>
            <a:off x="6365260" y="260794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26433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E0D6DE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Orígenes</a:t>
            </a:r>
            <a:endParaRPr lang="en-US" sz="2800" b="1" dirty="0">
              <a:latin typeface="Sitka Small Semibold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017306" y="3133725"/>
            <a:ext cx="289941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Desde sistemas basados en papel en el siglo XX hasta aplicaciones computarizadas en los 60, el ERP ha evolucionado para integrar procesos de negocio.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200203" y="256544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es-AR"/>
          </a:p>
        </p:txBody>
      </p:sp>
      <p:sp>
        <p:nvSpPr>
          <p:cNvPr id="9" name="Text 6"/>
          <p:cNvSpPr/>
          <p:nvPr/>
        </p:nvSpPr>
        <p:spPr>
          <a:xfrm>
            <a:off x="10285274" y="260794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37319" y="2643307"/>
            <a:ext cx="28994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E0D6DE"/>
                </a:solidFill>
                <a:latin typeface="Sitka Subheading" pitchFamily="2" charset="0"/>
                <a:ea typeface="Sora Medium" pitchFamily="34" charset="-122"/>
                <a:cs typeface="Sora Medium" pitchFamily="34" charset="-120"/>
              </a:rPr>
              <a:t>Avances tecnológicos</a:t>
            </a:r>
            <a:endParaRPr lang="en-US" sz="3200" dirty="0">
              <a:latin typeface="Sitka Subheading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937319" y="3488055"/>
            <a:ext cx="289941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En los 90, el ERP se expandió a múltiples industrias y hoy incorpora IA, machine learning y bases de datos in-memory para mayor eficiencia.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612767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es-AR"/>
          </a:p>
        </p:txBody>
      </p:sp>
      <p:sp>
        <p:nvSpPr>
          <p:cNvPr id="13" name="Text 10"/>
          <p:cNvSpPr/>
          <p:nvPr/>
        </p:nvSpPr>
        <p:spPr>
          <a:xfrm>
            <a:off x="6365260" y="617017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6205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E0D6DE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ERP en la nube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017306" y="6695956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El software basado en navegadores permitió el ERP en la nube, aumentando su adopción, alcance y funcionalidad.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225" y="541139"/>
            <a:ext cx="9129951" cy="513730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6276" y="5899071"/>
            <a:ext cx="13257848" cy="392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190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Línea de tiempo sobre la historia de los sistemas de gestión empresarial, desde 1950 hasta la actualidad.</a:t>
            </a:r>
            <a:endParaRPr lang="en-US" sz="1900" dirty="0"/>
          </a:p>
        </p:txBody>
      </p:sp>
      <p:sp>
        <p:nvSpPr>
          <p:cNvPr id="4" name="Text 1"/>
          <p:cNvSpPr/>
          <p:nvPr/>
        </p:nvSpPr>
        <p:spPr>
          <a:xfrm>
            <a:off x="686276" y="6511885"/>
            <a:ext cx="13257848" cy="11765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190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Evolución desde los primeros sistemas de control de inventario hasta los modernos sistemas ERP, destacando hitos importantes por décadas como MRP, integración de áreas, y tecnologías avanzadas como CRM, SCM y Business Intelligence.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311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Características Principales del ERP</a:t>
            </a:r>
            <a:endParaRPr lang="en-US" sz="5400" b="1" dirty="0">
              <a:latin typeface="Sitka Small Semibold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488883"/>
            <a:ext cx="3664863" cy="3112889"/>
          </a:xfrm>
          <a:prstGeom prst="roundRect">
            <a:avLst>
              <a:gd name="adj" fmla="val 1093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es-AR"/>
          </a:p>
        </p:txBody>
      </p:sp>
      <p:sp>
        <p:nvSpPr>
          <p:cNvPr id="5" name="Text 2"/>
          <p:cNvSpPr/>
          <p:nvPr/>
        </p:nvSpPr>
        <p:spPr>
          <a:xfrm>
            <a:off x="1020604" y="2715697"/>
            <a:ext cx="3211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E0D6DE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Integración y Modularidad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0604" y="3560445"/>
            <a:ext cx="32112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Permite compartir información en tiempo real entre departamentos con módulos independientes adaptables.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488883"/>
            <a:ext cx="3664863" cy="3112889"/>
          </a:xfrm>
          <a:prstGeom prst="roundRect">
            <a:avLst>
              <a:gd name="adj" fmla="val 1093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es-AR"/>
          </a:p>
        </p:txBody>
      </p:sp>
      <p:sp>
        <p:nvSpPr>
          <p:cNvPr id="8" name="Text 5"/>
          <p:cNvSpPr/>
          <p:nvPr/>
        </p:nvSpPr>
        <p:spPr>
          <a:xfrm>
            <a:off x="4702400" y="2681831"/>
            <a:ext cx="366486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E0D6DE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Base de datos única y automatización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912281" y="3560445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Centraliza datos para mejorar coherencia y reduce tareas manuales aumentando la eficiencia operativa.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828586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26262B"/>
          </a:solidFill>
          <a:ln/>
        </p:spPr>
        <p:txBody>
          <a:bodyPr/>
          <a:lstStyle/>
          <a:p>
            <a:endParaRPr lang="es-AR"/>
          </a:p>
        </p:txBody>
      </p:sp>
      <p:sp>
        <p:nvSpPr>
          <p:cNvPr id="11" name="Text 8"/>
          <p:cNvSpPr/>
          <p:nvPr/>
        </p:nvSpPr>
        <p:spPr>
          <a:xfrm>
            <a:off x="1020604" y="6055400"/>
            <a:ext cx="54979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E0D6DE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Escalabilidad y Acceso en tiempo real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20604" y="6545818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Se adapta al crecimiento y ofrece información actualizada para una mejor toma de decisiones.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69250" y="636151"/>
            <a:ext cx="94917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Módulos Fundamentales del ERP</a:t>
            </a:r>
            <a:endParaRPr lang="en-US" sz="6000" dirty="0">
              <a:latin typeface="Sitka Small Semibold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911906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Finanzas y Contabilidad</a:t>
            </a:r>
            <a:endParaRPr lang="en-US" sz="2400" b="1" dirty="0">
              <a:latin typeface="Sitka Small Semibold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847380"/>
            <a:ext cx="28455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Gestiona facturas, pagos, tesorería y genera informes financieros para análisis y planificación.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200406" y="1911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Recursos</a:t>
            </a:r>
            <a:r>
              <a:rPr lang="en-US" sz="28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Humanos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200406" y="2493050"/>
            <a:ext cx="284559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Administra datos de empleados, nómina y desempeño, integrando suites de gestión del capital humano.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607022" y="1911906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Inventarios y Logística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607022" y="2847380"/>
            <a:ext cx="28455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Controla y optimiza el flujo de materiales, gestión de almacenes y planificación de demanda.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013638" y="1911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Ventas y CRM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1013638" y="2493050"/>
            <a:ext cx="28455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Facilita la comunicación con clientes, gestión de pedidos y análisis para aumentar ventas.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49936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Compras</a:t>
            </a:r>
            <a:endParaRPr lang="en-US" sz="2200" dirty="0">
              <a:latin typeface="Sitka Small Semibold" pitchFamily="2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5574744"/>
            <a:ext cx="397954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Gestiona y automatiza la compra de materiales y servicios, optimizando costos y fortaleciendo relaciones con proveedores.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5334357" y="49936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Produccion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334357" y="5574744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Planifica y controla el proceso productivo, con seguimiento en tiempo real y gestión de materiales (MRP).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873496" y="4993600"/>
            <a:ext cx="36285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Relacion con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los</a:t>
            </a:r>
            <a:r>
              <a:rPr lang="en-US" sz="28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 clientes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873496" y="5574744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Gestiona la relación con el cliente mediante el historial de compras y comunicaciones, mejorando la atención y personalización del servicio.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9229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72740" y="2816543"/>
            <a:ext cx="8884920" cy="548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00"/>
              </a:lnSpc>
              <a:buNone/>
            </a:pPr>
            <a:r>
              <a:rPr lang="en-US" sz="54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Funcionamiento y Aplicaciones del ERP</a:t>
            </a:r>
            <a:endParaRPr lang="en-US" sz="5400" dirty="0">
              <a:latin typeface="Sitka Small Semibold" pitchFamily="2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67" y="3627596"/>
            <a:ext cx="876895" cy="12908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53672" y="3633645"/>
            <a:ext cx="4651177" cy="273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3200" b="1" dirty="0">
                <a:solidFill>
                  <a:srgbClr val="7AF0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Integración total de las áreas del negocio</a:t>
            </a:r>
            <a:endParaRPr lang="en-US" sz="3200" dirty="0">
              <a:latin typeface="Sitka Small Semibold" pitchFamily="2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753672" y="3945008"/>
            <a:ext cx="12656595" cy="561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Funciona como un sistema central que conecta todas las funciones clave de la empresa —finanzas, producción, logística, compras, ventas, recursos humanos, entre otras—. Esto permite operar de forma coordinada y eficiente, reduciendo errores y tiempos operativos.</a:t>
            </a:r>
            <a:endParaRPr lang="en-US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7" y="4918472"/>
            <a:ext cx="876895" cy="13960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53672" y="5093851"/>
            <a:ext cx="5774531" cy="273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800" b="1" dirty="0">
                <a:solidFill>
                  <a:srgbClr val="7AF0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Módulos conectados con una base de datos común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753672" y="5472946"/>
            <a:ext cx="12262961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Cada módulo del ERP se enfoca en un área específica pero todos comparten una base de datos única.</a:t>
            </a:r>
            <a:endParaRPr lang="en-US" dirty="0"/>
          </a:p>
        </p:txBody>
      </p:sp>
      <p:sp>
        <p:nvSpPr>
          <p:cNvPr id="10" name="Text 5"/>
          <p:cNvSpPr/>
          <p:nvPr/>
        </p:nvSpPr>
        <p:spPr>
          <a:xfrm>
            <a:off x="1753672" y="5858589"/>
            <a:ext cx="12262961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Las empresas eligen módulos según sus necesidades para optimizar funciones específicas.</a:t>
            </a:r>
            <a:endParaRPr lang="en-US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67" y="6314480"/>
            <a:ext cx="876895" cy="129087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753672" y="6489859"/>
            <a:ext cx="5227201" cy="273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800" b="1" dirty="0">
                <a:solidFill>
                  <a:srgbClr val="7AF0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Apoyo a la operación y a la toma de decisiones</a:t>
            </a:r>
            <a:endParaRPr lang="en-US" sz="2800" dirty="0">
              <a:latin typeface="Sitka Small Semibold" pitchFamily="2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753672" y="6868954"/>
            <a:ext cx="12262961" cy="561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Proporciona datos confiables para todas las áreas: desde finanzas y ventas hasta la logística y la gestión gerencial. Esto facilita decisiones informadas, mejora la productividad, garantiza pagos y entregas oportunas, y asegura transparencia ante entidades externas como bancos y accionistas.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2474952"/>
            <a:ext cx="4919305" cy="327957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783228" y="1368981"/>
            <a:ext cx="65503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Tipos de Sistemas ERP</a:t>
            </a:r>
            <a:endParaRPr lang="en-US" sz="6000" dirty="0">
              <a:latin typeface="Sitka Small Semibold" pitchFamily="2" charset="0"/>
            </a:endParaRPr>
          </a:p>
        </p:txBody>
      </p:sp>
      <p:sp>
        <p:nvSpPr>
          <p:cNvPr id="5" name="Shape 1"/>
          <p:cNvSpPr/>
          <p:nvPr/>
        </p:nvSpPr>
        <p:spPr>
          <a:xfrm>
            <a:off x="6280190" y="2570440"/>
            <a:ext cx="7556421" cy="4137660"/>
          </a:xfrm>
          <a:prstGeom prst="roundRect">
            <a:avLst>
              <a:gd name="adj" fmla="val 82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s-AR" sz="2800"/>
          </a:p>
        </p:txBody>
      </p:sp>
      <p:sp>
        <p:nvSpPr>
          <p:cNvPr id="6" name="Shape 2"/>
          <p:cNvSpPr/>
          <p:nvPr/>
        </p:nvSpPr>
        <p:spPr>
          <a:xfrm>
            <a:off x="6287810" y="2578060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AR" sz="2800"/>
          </a:p>
        </p:txBody>
      </p:sp>
      <p:sp>
        <p:nvSpPr>
          <p:cNvPr id="7" name="Text 3"/>
          <p:cNvSpPr/>
          <p:nvPr/>
        </p:nvSpPr>
        <p:spPr>
          <a:xfrm>
            <a:off x="6514862" y="2721769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Tipo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8403908" y="2721769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B05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 Situ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10289143" y="2721769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B05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Nube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0" name="Text 6"/>
          <p:cNvSpPr/>
          <p:nvPr/>
        </p:nvSpPr>
        <p:spPr>
          <a:xfrm>
            <a:off x="12174379" y="2721769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B05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Híbrido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1" name="Shape 7"/>
          <p:cNvSpPr/>
          <p:nvPr/>
        </p:nvSpPr>
        <p:spPr>
          <a:xfrm>
            <a:off x="6287810" y="3228380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s-AR" sz="2800"/>
          </a:p>
        </p:txBody>
      </p:sp>
      <p:sp>
        <p:nvSpPr>
          <p:cNvPr id="12" name="Text 8"/>
          <p:cNvSpPr/>
          <p:nvPr/>
        </p:nvSpPr>
        <p:spPr>
          <a:xfrm>
            <a:off x="6514862" y="3372088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Control</a:t>
            </a:r>
            <a:endParaRPr lang="en-US" sz="2400" dirty="0"/>
          </a:p>
        </p:txBody>
      </p:sp>
      <p:sp>
        <p:nvSpPr>
          <p:cNvPr id="13" name="Text 9"/>
          <p:cNvSpPr/>
          <p:nvPr/>
        </p:nvSpPr>
        <p:spPr>
          <a:xfrm>
            <a:off x="8403908" y="3372088"/>
            <a:ext cx="142398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Máximo</a:t>
            </a:r>
            <a:endParaRPr lang="en-US" sz="2000" dirty="0"/>
          </a:p>
        </p:txBody>
      </p:sp>
      <p:sp>
        <p:nvSpPr>
          <p:cNvPr id="14" name="Text 10"/>
          <p:cNvSpPr/>
          <p:nvPr/>
        </p:nvSpPr>
        <p:spPr>
          <a:xfrm>
            <a:off x="10289143" y="3372088"/>
            <a:ext cx="142398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Parcial</a:t>
            </a:r>
            <a:endParaRPr lang="en-US" sz="2000" dirty="0"/>
          </a:p>
        </p:txBody>
      </p:sp>
      <p:sp>
        <p:nvSpPr>
          <p:cNvPr id="15" name="Text 11"/>
          <p:cNvSpPr/>
          <p:nvPr/>
        </p:nvSpPr>
        <p:spPr>
          <a:xfrm>
            <a:off x="12174379" y="3372088"/>
            <a:ext cx="142779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Compartido</a:t>
            </a:r>
            <a:endParaRPr lang="en-US" sz="2000" dirty="0"/>
          </a:p>
        </p:txBody>
      </p:sp>
      <p:sp>
        <p:nvSpPr>
          <p:cNvPr id="16" name="Shape 12"/>
          <p:cNvSpPr/>
          <p:nvPr/>
        </p:nvSpPr>
        <p:spPr>
          <a:xfrm>
            <a:off x="6287810" y="3878699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AR" sz="2800"/>
          </a:p>
        </p:txBody>
      </p:sp>
      <p:sp>
        <p:nvSpPr>
          <p:cNvPr id="17" name="Text 13"/>
          <p:cNvSpPr/>
          <p:nvPr/>
        </p:nvSpPr>
        <p:spPr>
          <a:xfrm>
            <a:off x="6514862" y="4022408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Costos</a:t>
            </a:r>
            <a:endParaRPr lang="en-US" sz="2400" dirty="0"/>
          </a:p>
        </p:txBody>
      </p:sp>
      <p:sp>
        <p:nvSpPr>
          <p:cNvPr id="18" name="Text 14"/>
          <p:cNvSpPr/>
          <p:nvPr/>
        </p:nvSpPr>
        <p:spPr>
          <a:xfrm>
            <a:off x="8403908" y="4022408"/>
            <a:ext cx="142398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Altos</a:t>
            </a:r>
            <a:endParaRPr lang="en-US" sz="2000" dirty="0"/>
          </a:p>
        </p:txBody>
      </p:sp>
      <p:sp>
        <p:nvSpPr>
          <p:cNvPr id="19" name="Text 15"/>
          <p:cNvSpPr/>
          <p:nvPr/>
        </p:nvSpPr>
        <p:spPr>
          <a:xfrm>
            <a:off x="10289143" y="4022408"/>
            <a:ext cx="142398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Bajos</a:t>
            </a:r>
            <a:endParaRPr lang="en-US" sz="2000" dirty="0"/>
          </a:p>
        </p:txBody>
      </p:sp>
      <p:sp>
        <p:nvSpPr>
          <p:cNvPr id="20" name="Text 16"/>
          <p:cNvSpPr/>
          <p:nvPr/>
        </p:nvSpPr>
        <p:spPr>
          <a:xfrm>
            <a:off x="12174379" y="4022408"/>
            <a:ext cx="142779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Intermedios</a:t>
            </a:r>
            <a:endParaRPr lang="en-US" sz="2000" dirty="0"/>
          </a:p>
        </p:txBody>
      </p:sp>
      <p:sp>
        <p:nvSpPr>
          <p:cNvPr id="21" name="Shape 17"/>
          <p:cNvSpPr/>
          <p:nvPr/>
        </p:nvSpPr>
        <p:spPr>
          <a:xfrm>
            <a:off x="6287810" y="4529018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s-AR" sz="2800"/>
          </a:p>
        </p:txBody>
      </p:sp>
      <p:sp>
        <p:nvSpPr>
          <p:cNvPr id="22" name="Text 18"/>
          <p:cNvSpPr/>
          <p:nvPr/>
        </p:nvSpPr>
        <p:spPr>
          <a:xfrm>
            <a:off x="6514862" y="4672727"/>
            <a:ext cx="142779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Acceso remoto</a:t>
            </a:r>
            <a:endParaRPr lang="en-US" sz="2400" dirty="0"/>
          </a:p>
        </p:txBody>
      </p:sp>
      <p:sp>
        <p:nvSpPr>
          <p:cNvPr id="23" name="Text 19"/>
          <p:cNvSpPr/>
          <p:nvPr/>
        </p:nvSpPr>
        <p:spPr>
          <a:xfrm>
            <a:off x="8403908" y="4672727"/>
            <a:ext cx="142398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Limitado</a:t>
            </a:r>
            <a:endParaRPr lang="en-US" sz="2000" dirty="0"/>
          </a:p>
        </p:txBody>
      </p:sp>
      <p:sp>
        <p:nvSpPr>
          <p:cNvPr id="24" name="Text 20"/>
          <p:cNvSpPr/>
          <p:nvPr/>
        </p:nvSpPr>
        <p:spPr>
          <a:xfrm>
            <a:off x="10289143" y="4672727"/>
            <a:ext cx="142398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Total</a:t>
            </a:r>
            <a:endParaRPr lang="en-US" sz="2000" dirty="0"/>
          </a:p>
        </p:txBody>
      </p:sp>
      <p:sp>
        <p:nvSpPr>
          <p:cNvPr id="25" name="Text 21"/>
          <p:cNvSpPr/>
          <p:nvPr/>
        </p:nvSpPr>
        <p:spPr>
          <a:xfrm>
            <a:off x="12174379" y="4672727"/>
            <a:ext cx="142779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Parcial</a:t>
            </a:r>
            <a:endParaRPr lang="en-US" sz="2000" dirty="0"/>
          </a:p>
        </p:txBody>
      </p:sp>
      <p:sp>
        <p:nvSpPr>
          <p:cNvPr id="26" name="Shape 22"/>
          <p:cNvSpPr/>
          <p:nvPr/>
        </p:nvSpPr>
        <p:spPr>
          <a:xfrm>
            <a:off x="6287810" y="5542240"/>
            <a:ext cx="7541181" cy="115824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AR" sz="2800"/>
          </a:p>
        </p:txBody>
      </p:sp>
      <p:sp>
        <p:nvSpPr>
          <p:cNvPr id="27" name="Text 23"/>
          <p:cNvSpPr/>
          <p:nvPr/>
        </p:nvSpPr>
        <p:spPr>
          <a:xfrm>
            <a:off x="6514862" y="5685949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Ejemplos</a:t>
            </a:r>
            <a:endParaRPr lang="en-US" sz="2400" dirty="0"/>
          </a:p>
        </p:txBody>
      </p:sp>
      <p:sp>
        <p:nvSpPr>
          <p:cNvPr id="28" name="Text 24"/>
          <p:cNvSpPr/>
          <p:nvPr/>
        </p:nvSpPr>
        <p:spPr>
          <a:xfrm>
            <a:off x="8403908" y="5685949"/>
            <a:ext cx="1423987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SAP ECC, Microsoft Dynamics </a:t>
            </a:r>
            <a:endParaRPr lang="en-US" sz="2000" dirty="0"/>
          </a:p>
        </p:txBody>
      </p:sp>
      <p:sp>
        <p:nvSpPr>
          <p:cNvPr id="29" name="Text 25"/>
          <p:cNvSpPr/>
          <p:nvPr/>
        </p:nvSpPr>
        <p:spPr>
          <a:xfrm>
            <a:off x="10289143" y="5685949"/>
            <a:ext cx="1423987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Oracle ERP Cloud</a:t>
            </a:r>
            <a:endParaRPr lang="en-US" sz="2000" dirty="0"/>
          </a:p>
        </p:txBody>
      </p:sp>
      <p:sp>
        <p:nvSpPr>
          <p:cNvPr id="30" name="Text 26"/>
          <p:cNvSpPr/>
          <p:nvPr/>
        </p:nvSpPr>
        <p:spPr>
          <a:xfrm>
            <a:off x="12174379" y="5685949"/>
            <a:ext cx="1669852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Microsoft Dynamics 365, SAP híbrido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7221"/>
            <a:ext cx="130428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7200" b="1" dirty="0">
                <a:solidFill>
                  <a:srgbClr val="97B8FF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ERP para Diferentes Tamaños de Empresa</a:t>
            </a:r>
            <a:endParaRPr lang="en-US" sz="7200" dirty="0">
              <a:latin typeface="Sitka Small Semibold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76682" y="4494728"/>
            <a:ext cx="350234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3200" b="1" dirty="0">
                <a:solidFill>
                  <a:srgbClr val="E0D6DE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Pequeñas Empresas</a:t>
            </a:r>
            <a:endParaRPr lang="en-US" sz="3200" dirty="0">
              <a:latin typeface="Sitka Small Semibold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5056108"/>
            <a:ext cx="3785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Superan hojas de cálculo para gestionar ventas, finanzas y operaciones con eficiencia.</a:t>
            </a:r>
            <a:endParaRPr lang="en-US" sz="20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3037284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547717" y="5107543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3268385"/>
            <a:ext cx="349210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200" b="1" dirty="0">
                <a:solidFill>
                  <a:srgbClr val="E0D6DE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Medianas Empresas</a:t>
            </a:r>
            <a:endParaRPr lang="en-US" sz="3200" dirty="0">
              <a:latin typeface="Sitka Small Semibold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937790" y="3829764"/>
            <a:ext cx="41338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Se benefician de analíticas, implementación rápida y mejores prácticas para escalar y competir.</a:t>
            </a:r>
            <a:endParaRPr lang="en-US" sz="2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3037284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944326" y="3723918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9937790" y="572095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200" b="1" dirty="0">
                <a:solidFill>
                  <a:srgbClr val="E0D6DE"/>
                </a:solidFill>
                <a:latin typeface="Sitka Small Semibold" pitchFamily="2" charset="0"/>
                <a:ea typeface="Sora Medium" pitchFamily="34" charset="-122"/>
                <a:cs typeface="Sora Medium" pitchFamily="34" charset="-120"/>
              </a:rPr>
              <a:t>Grandes Empresas</a:t>
            </a:r>
            <a:endParaRPr lang="en-US" sz="3200" dirty="0">
              <a:latin typeface="Sitka Small Semibold" pitchFamily="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9937790" y="6282333"/>
            <a:ext cx="41338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Requieren sistemas robustos con IA, machine learning y automatización para operaciones globales.</a:t>
            </a:r>
            <a:endParaRPr lang="en-US" sz="20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3037284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944326" y="6491168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2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20</TotalTime>
  <Words>875</Words>
  <Application>Microsoft Office PowerPoint</Application>
  <PresentationFormat>Personalizado</PresentationFormat>
  <Paragraphs>132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Sitka Small Semibold</vt:lpstr>
      <vt:lpstr>Sitka Subheading</vt:lpstr>
      <vt:lpstr>Sora Medium</vt:lpstr>
      <vt:lpstr>Noto Sans TC</vt:lpstr>
      <vt:lpstr>Century Gothic</vt:lpstr>
      <vt:lpstr>Estela de condensación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Maria Lezama</cp:lastModifiedBy>
  <cp:revision>2</cp:revision>
  <dcterms:created xsi:type="dcterms:W3CDTF">2025-05-04T22:14:56Z</dcterms:created>
  <dcterms:modified xsi:type="dcterms:W3CDTF">2025-05-04T22:35:46Z</dcterms:modified>
</cp:coreProperties>
</file>