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70" r:id="rId12"/>
  </p:sldIdLst>
  <p:sldSz cx="18288000" cy="10287000"/>
  <p:notesSz cx="6858000" cy="9144000"/>
  <p:embeddedFontLst>
    <p:embeddedFont>
      <p:font typeface="Anton" panose="020B0604020202020204" charset="0"/>
      <p:regular r:id="rId13"/>
    </p:embeddedFont>
    <p:embeddedFont>
      <p:font typeface="TT Lakes Neue" panose="020B0604020202020204" charset="0"/>
      <p:regular r:id="rId14"/>
    </p:embeddedFont>
    <p:embeddedFont>
      <p:font typeface="Caveat Bold" panose="020B0604020202020204" charset="0"/>
      <p:regular r:id="rId15"/>
    </p:embeddedFont>
    <p:embeddedFont>
      <p:font typeface="TT Lakes Neue Bold" panose="020B0604020202020204" charset="0"/>
      <p:regular r:id="rId16"/>
    </p:embeddedFont>
    <p:embeddedFont>
      <p:font typeface="Calibri" panose="020F0502020204030204" pitchFamily="34" charset="0"/>
      <p:regular r:id="rId17"/>
      <p:bold r:id="rId18"/>
      <p:italic r:id="rId19"/>
      <p:boldItalic r:id="rId20"/>
    </p:embeddedFont>
    <p:embeddedFont>
      <p:font typeface="Raleway" panose="020B0604020202020204" charset="0"/>
      <p:regular r:id="rId21"/>
    </p:embeddedFont>
    <p:embeddedFont>
      <p:font typeface="Bahnschrift Light" panose="020B0502040204020203" pitchFamily="34" charset="0"/>
      <p:regular r:id="rId22"/>
    </p:embeddedFont>
    <p:embeddedFont>
      <p:font typeface="Playpen Sans"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73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3.svg"/><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37.sv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5" Type="http://schemas.openxmlformats.org/officeDocument/2006/relationships/image" Target="../media/image20.svg"/><Relationship Id="rId4" Type="http://schemas.openxmlformats.org/officeDocument/2006/relationships/image" Target="../media/image3.svg"/><Relationship Id="rId9" Type="http://schemas.openxmlformats.org/officeDocument/2006/relationships/image" Target="../media/image11.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6.jpeg"/><Relationship Id="rId5" Type="http://schemas.openxmlformats.org/officeDocument/2006/relationships/image" Target="../media/image3.png"/><Relationship Id="rId10" Type="http://schemas.openxmlformats.org/officeDocument/2006/relationships/image" Target="../media/image22.svg"/><Relationship Id="rId4" Type="http://schemas.openxmlformats.org/officeDocument/2006/relationships/image" Target="../media/image3.sv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grpSp>
        <p:nvGrpSpPr>
          <p:cNvPr id="3" name="Group 3"/>
          <p:cNvGrpSpPr/>
          <p:nvPr/>
        </p:nvGrpSpPr>
        <p:grpSpPr>
          <a:xfrm>
            <a:off x="14201" y="3576226"/>
            <a:ext cx="18121400" cy="3515099"/>
            <a:chOff x="0" y="0"/>
            <a:chExt cx="4842682" cy="925787"/>
          </a:xfrm>
        </p:grpSpPr>
        <p:sp>
          <p:nvSpPr>
            <p:cNvPr id="4" name="Freeform 4"/>
            <p:cNvSpPr/>
            <p:nvPr/>
          </p:nvSpPr>
          <p:spPr>
            <a:xfrm>
              <a:off x="0" y="0"/>
              <a:ext cx="4842682" cy="925787"/>
            </a:xfrm>
            <a:custGeom>
              <a:avLst/>
              <a:gdLst/>
              <a:ahLst/>
              <a:cxnLst/>
              <a:rect l="l" t="t" r="r" b="b"/>
              <a:pathLst>
                <a:path w="4842682" h="925787">
                  <a:moveTo>
                    <a:pt x="0" y="0"/>
                  </a:moveTo>
                  <a:lnTo>
                    <a:pt x="4842682" y="0"/>
                  </a:lnTo>
                  <a:lnTo>
                    <a:pt x="4842682" y="925787"/>
                  </a:lnTo>
                  <a:lnTo>
                    <a:pt x="0" y="925787"/>
                  </a:lnTo>
                  <a:close/>
                </a:path>
              </a:pathLst>
            </a:custGeom>
            <a:gradFill rotWithShape="1">
              <a:gsLst>
                <a:gs pos="0">
                  <a:srgbClr val="45DEEF">
                    <a:alpha val="100000"/>
                  </a:srgbClr>
                </a:gs>
                <a:gs pos="100000">
                  <a:srgbClr val="0074AD">
                    <a:alpha val="6500"/>
                  </a:srgbClr>
                </a:gs>
              </a:gsLst>
              <a:lin ang="0"/>
            </a:gradFill>
          </p:spPr>
        </p:sp>
        <p:sp>
          <p:nvSpPr>
            <p:cNvPr id="5" name="TextBox 5"/>
            <p:cNvSpPr txBox="1"/>
            <p:nvPr/>
          </p:nvSpPr>
          <p:spPr>
            <a:xfrm>
              <a:off x="0" y="38100"/>
              <a:ext cx="4842682" cy="887687"/>
            </a:xfrm>
            <a:prstGeom prst="rect">
              <a:avLst/>
            </a:prstGeom>
          </p:spPr>
          <p:txBody>
            <a:bodyPr lIns="50800" tIns="50800" rIns="50800" bIns="50800" rtlCol="0" anchor="ctr"/>
            <a:lstStyle/>
            <a:p>
              <a:pPr algn="ctr">
                <a:lnSpc>
                  <a:spcPts val="2473"/>
                </a:lnSpc>
              </a:pPr>
              <a:endParaRPr/>
            </a:p>
          </p:txBody>
        </p:sp>
      </p:grpSp>
      <p:sp>
        <p:nvSpPr>
          <p:cNvPr id="6" name="Freeform 6"/>
          <p:cNvSpPr/>
          <p:nvPr/>
        </p:nvSpPr>
        <p:spPr>
          <a:xfrm>
            <a:off x="7594631" y="1465245"/>
            <a:ext cx="2351901" cy="2351901"/>
          </a:xfrm>
          <a:custGeom>
            <a:avLst/>
            <a:gdLst/>
            <a:ahLst/>
            <a:cxnLst/>
            <a:rect l="l" t="t" r="r" b="b"/>
            <a:pathLst>
              <a:path w="2351901" h="2351901">
                <a:moveTo>
                  <a:pt x="0" y="0"/>
                </a:moveTo>
                <a:lnTo>
                  <a:pt x="2351900" y="0"/>
                </a:lnTo>
                <a:lnTo>
                  <a:pt x="2351900" y="2351901"/>
                </a:lnTo>
                <a:lnTo>
                  <a:pt x="0" y="23519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7" name="Group 7"/>
          <p:cNvGrpSpPr/>
          <p:nvPr/>
        </p:nvGrpSpPr>
        <p:grpSpPr>
          <a:xfrm>
            <a:off x="16321766" y="9615834"/>
            <a:ext cx="2192753" cy="1597205"/>
            <a:chOff x="0" y="0"/>
            <a:chExt cx="577515" cy="420663"/>
          </a:xfrm>
        </p:grpSpPr>
        <p:sp>
          <p:nvSpPr>
            <p:cNvPr id="8" name="Freeform 8"/>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45DEEF">
                    <a:alpha val="100000"/>
                  </a:srgbClr>
                </a:gs>
                <a:gs pos="100000">
                  <a:srgbClr val="0074AD">
                    <a:alpha val="6500"/>
                  </a:srgbClr>
                </a:gs>
              </a:gsLst>
              <a:lin ang="0"/>
            </a:gradFill>
          </p:spPr>
        </p:sp>
        <p:sp>
          <p:nvSpPr>
            <p:cNvPr id="9" name="TextBox 9"/>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sp>
        <p:nvSpPr>
          <p:cNvPr id="10" name="Freeform 10"/>
          <p:cNvSpPr/>
          <p:nvPr/>
        </p:nvSpPr>
        <p:spPr>
          <a:xfrm>
            <a:off x="914827" y="802108"/>
            <a:ext cx="580294" cy="580294"/>
          </a:xfrm>
          <a:custGeom>
            <a:avLst/>
            <a:gdLst/>
            <a:ahLst/>
            <a:cxnLst/>
            <a:rect l="l" t="t" r="r" b="b"/>
            <a:pathLst>
              <a:path w="580294" h="580294">
                <a:moveTo>
                  <a:pt x="0" y="0"/>
                </a:moveTo>
                <a:lnTo>
                  <a:pt x="580294" y="0"/>
                </a:lnTo>
                <a:lnTo>
                  <a:pt x="580294" y="580294"/>
                </a:lnTo>
                <a:lnTo>
                  <a:pt x="0" y="580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1" name="Group 11"/>
          <p:cNvGrpSpPr/>
          <p:nvPr/>
        </p:nvGrpSpPr>
        <p:grpSpPr>
          <a:xfrm>
            <a:off x="0" y="9488397"/>
            <a:ext cx="2192753" cy="1597205"/>
            <a:chOff x="0" y="0"/>
            <a:chExt cx="577515" cy="420663"/>
          </a:xfrm>
        </p:grpSpPr>
        <p:sp>
          <p:nvSpPr>
            <p:cNvPr id="12" name="Freeform 12"/>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0074AD">
                    <a:alpha val="6500"/>
                  </a:srgbClr>
                </a:gs>
                <a:gs pos="100000">
                  <a:srgbClr val="45DEEF">
                    <a:alpha val="100000"/>
                  </a:srgbClr>
                </a:gs>
              </a:gsLst>
              <a:lin ang="0"/>
            </a:gradFill>
          </p:spPr>
        </p:sp>
        <p:sp>
          <p:nvSpPr>
            <p:cNvPr id="13" name="TextBox 13"/>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sp>
        <p:nvSpPr>
          <p:cNvPr id="14" name="Freeform 14"/>
          <p:cNvSpPr/>
          <p:nvPr/>
        </p:nvSpPr>
        <p:spPr>
          <a:xfrm>
            <a:off x="914827" y="9719553"/>
            <a:ext cx="731654" cy="345873"/>
          </a:xfrm>
          <a:custGeom>
            <a:avLst/>
            <a:gdLst/>
            <a:ahLst/>
            <a:cxnLst/>
            <a:rect l="l" t="t" r="r" b="b"/>
            <a:pathLst>
              <a:path w="731654" h="345873">
                <a:moveTo>
                  <a:pt x="0" y="0"/>
                </a:moveTo>
                <a:lnTo>
                  <a:pt x="731654" y="0"/>
                </a:lnTo>
                <a:lnTo>
                  <a:pt x="731654" y="345873"/>
                </a:lnTo>
                <a:lnTo>
                  <a:pt x="0" y="3458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TextBox 15"/>
          <p:cNvSpPr txBox="1"/>
          <p:nvPr/>
        </p:nvSpPr>
        <p:spPr>
          <a:xfrm>
            <a:off x="2445323" y="3943200"/>
            <a:ext cx="13333592" cy="3066289"/>
          </a:xfrm>
          <a:prstGeom prst="rect">
            <a:avLst/>
          </a:prstGeom>
        </p:spPr>
        <p:txBody>
          <a:bodyPr wrap="square" lIns="0" tIns="0" rIns="0" bIns="0" rtlCol="0" anchor="t">
            <a:spAutoFit/>
          </a:bodyPr>
          <a:lstStyle/>
          <a:p>
            <a:pPr lvl="0" algn="ctr">
              <a:lnSpc>
                <a:spcPts val="7919"/>
              </a:lnSpc>
            </a:pPr>
            <a:r>
              <a:rPr lang="en-US" sz="9600" b="1" spc="-35" dirty="0" smtClean="0">
                <a:solidFill>
                  <a:schemeClr val="bg1"/>
                </a:solidFill>
                <a:latin typeface="Caveat Bold"/>
                <a:ea typeface="Caveat Bold"/>
                <a:cs typeface="Caveat Bold"/>
                <a:sym typeface="Caveat Bold"/>
              </a:rPr>
              <a:t>SISTEMAS BIOMÈTRICOS</a:t>
            </a:r>
          </a:p>
          <a:p>
            <a:pPr lvl="0" algn="ctr">
              <a:lnSpc>
                <a:spcPts val="7919"/>
              </a:lnSpc>
            </a:pPr>
            <a:r>
              <a:rPr lang="en-US" sz="9600" b="1" spc="-35" dirty="0" smtClean="0">
                <a:solidFill>
                  <a:schemeClr val="bg1"/>
                </a:solidFill>
                <a:latin typeface="Caveat Bold"/>
                <a:ea typeface="Caveat Bold"/>
                <a:cs typeface="Caveat Bold"/>
                <a:sym typeface="Caveat Bold"/>
              </a:rPr>
              <a:t>EN LA INDUSTRIA</a:t>
            </a:r>
            <a:endParaRPr lang="en-US" sz="9600" b="1" spc="-35" dirty="0">
              <a:solidFill>
                <a:schemeClr val="bg1"/>
              </a:solidFill>
              <a:latin typeface="Caveat Bold"/>
              <a:ea typeface="Caveat Bold"/>
              <a:cs typeface="Caveat Bold"/>
              <a:sym typeface="Caveat Bold"/>
            </a:endParaRPr>
          </a:p>
        </p:txBody>
      </p:sp>
      <p:sp>
        <p:nvSpPr>
          <p:cNvPr id="17" name="TextBox 17"/>
          <p:cNvSpPr txBox="1"/>
          <p:nvPr/>
        </p:nvSpPr>
        <p:spPr>
          <a:xfrm>
            <a:off x="16656616" y="9872467"/>
            <a:ext cx="1205367" cy="192958"/>
          </a:xfrm>
          <a:prstGeom prst="rect">
            <a:avLst/>
          </a:prstGeom>
        </p:spPr>
        <p:txBody>
          <a:bodyPr lIns="0" tIns="0" rIns="0" bIns="0" rtlCol="0" anchor="t">
            <a:spAutoFit/>
          </a:bodyPr>
          <a:lstStyle/>
          <a:p>
            <a:pPr algn="ctr">
              <a:lnSpc>
                <a:spcPts val="1551"/>
              </a:lnSpc>
              <a:spcBef>
                <a:spcPct val="0"/>
              </a:spcBef>
            </a:pPr>
            <a:r>
              <a:rPr lang="en-US" sz="1463" b="1" spc="379">
                <a:solidFill>
                  <a:srgbClr val="FFFFFF"/>
                </a:solidFill>
                <a:latin typeface="TT Lakes Neue Bold"/>
                <a:ea typeface="TT Lakes Neue Bold"/>
                <a:cs typeface="TT Lakes Neue Bold"/>
                <a:sym typeface="TT Lakes Neue Bold"/>
              </a:rPr>
              <a:t>PAGE 1</a:t>
            </a:r>
          </a:p>
        </p:txBody>
      </p:sp>
      <p:sp>
        <p:nvSpPr>
          <p:cNvPr id="23" name="TextBox 10"/>
          <p:cNvSpPr txBox="1"/>
          <p:nvPr/>
        </p:nvSpPr>
        <p:spPr>
          <a:xfrm>
            <a:off x="10944686" y="7358029"/>
            <a:ext cx="6477000" cy="3375989"/>
          </a:xfrm>
          <a:prstGeom prst="rect">
            <a:avLst/>
          </a:prstGeom>
        </p:spPr>
        <p:txBody>
          <a:bodyPr lIns="0" tIns="0" rIns="0" bIns="0" rtlCol="0" anchor="t">
            <a:spAutoFit/>
          </a:bodyPr>
          <a:lstStyle/>
          <a:p>
            <a:pPr marL="0" lvl="0" indent="0" algn="ctr">
              <a:lnSpc>
                <a:spcPct val="150000"/>
              </a:lnSpc>
              <a:spcBef>
                <a:spcPct val="0"/>
              </a:spcBef>
            </a:pPr>
            <a:r>
              <a:rPr lang="en-US" sz="2999" u="none" strike="noStrike" spc="-14" dirty="0" smtClean="0">
                <a:solidFill>
                  <a:schemeClr val="bg1"/>
                </a:solidFill>
                <a:latin typeface="Playpen Sans"/>
                <a:ea typeface="Playpen Sans"/>
                <a:cs typeface="Playpen Sans"/>
                <a:sym typeface="Playpen Sans"/>
              </a:rPr>
              <a:t>ARIANNA AGUILAR</a:t>
            </a:r>
          </a:p>
          <a:p>
            <a:pPr marL="0" lvl="0" indent="0" algn="ctr">
              <a:lnSpc>
                <a:spcPct val="150000"/>
              </a:lnSpc>
              <a:spcBef>
                <a:spcPct val="0"/>
              </a:spcBef>
            </a:pPr>
            <a:r>
              <a:rPr lang="en-US" sz="2999" spc="-14" dirty="0" smtClean="0">
                <a:solidFill>
                  <a:schemeClr val="bg1"/>
                </a:solidFill>
                <a:latin typeface="Playpen Sans"/>
                <a:ea typeface="Playpen Sans"/>
                <a:cs typeface="Playpen Sans"/>
                <a:sym typeface="Playpen Sans"/>
              </a:rPr>
              <a:t>EVA BERMÚDEZ</a:t>
            </a:r>
          </a:p>
          <a:p>
            <a:pPr marL="0" lvl="0" indent="0" algn="ctr">
              <a:lnSpc>
                <a:spcPct val="150000"/>
              </a:lnSpc>
              <a:spcBef>
                <a:spcPct val="0"/>
              </a:spcBef>
            </a:pPr>
            <a:r>
              <a:rPr lang="en-US" sz="2999" spc="-14" dirty="0" smtClean="0">
                <a:solidFill>
                  <a:schemeClr val="bg1"/>
                </a:solidFill>
                <a:latin typeface="Playpen Sans"/>
                <a:ea typeface="Playpen Sans"/>
                <a:cs typeface="Playpen Sans"/>
                <a:sym typeface="Playpen Sans"/>
              </a:rPr>
              <a:t>JOSÉ TATÁ</a:t>
            </a:r>
          </a:p>
          <a:p>
            <a:pPr marL="0" lvl="0" indent="0" algn="ctr">
              <a:lnSpc>
                <a:spcPct val="150000"/>
              </a:lnSpc>
              <a:spcBef>
                <a:spcPct val="0"/>
              </a:spcBef>
            </a:pPr>
            <a:r>
              <a:rPr lang="en-US" sz="2999" spc="-14" dirty="0" smtClean="0">
                <a:solidFill>
                  <a:schemeClr val="bg1"/>
                </a:solidFill>
                <a:latin typeface="Playpen Sans"/>
                <a:ea typeface="Playpen Sans"/>
                <a:cs typeface="Playpen Sans"/>
                <a:sym typeface="Playpen Sans"/>
              </a:rPr>
              <a:t>LUIS PORTILLO</a:t>
            </a:r>
          </a:p>
          <a:p>
            <a:pPr marL="0" lvl="0" indent="0" algn="ctr">
              <a:lnSpc>
                <a:spcPct val="150000"/>
              </a:lnSpc>
              <a:spcBef>
                <a:spcPct val="0"/>
              </a:spcBef>
            </a:pPr>
            <a:endParaRPr lang="en-US" sz="2999" u="none" strike="noStrike" spc="-14" dirty="0">
              <a:solidFill>
                <a:schemeClr val="bg1"/>
              </a:solidFill>
              <a:latin typeface="Playpen Sans"/>
              <a:ea typeface="Playpen Sans"/>
              <a:cs typeface="Playpen Sans"/>
              <a:sym typeface="Playpen San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260" y="-8519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914827" y="802108"/>
            <a:ext cx="580294" cy="580294"/>
          </a:xfrm>
          <a:custGeom>
            <a:avLst/>
            <a:gdLst/>
            <a:ahLst/>
            <a:cxnLst/>
            <a:rect l="l" t="t" r="r" b="b"/>
            <a:pathLst>
              <a:path w="580294" h="580294">
                <a:moveTo>
                  <a:pt x="0" y="0"/>
                </a:moveTo>
                <a:lnTo>
                  <a:pt x="580294" y="0"/>
                </a:lnTo>
                <a:lnTo>
                  <a:pt x="580294" y="580294"/>
                </a:lnTo>
                <a:lnTo>
                  <a:pt x="0" y="580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6321766" y="9615834"/>
            <a:ext cx="2192753" cy="1597205"/>
            <a:chOff x="0" y="0"/>
            <a:chExt cx="577515" cy="420663"/>
          </a:xfrm>
        </p:grpSpPr>
        <p:sp>
          <p:nvSpPr>
            <p:cNvPr id="5" name="Freeform 5"/>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45DEEF">
                    <a:alpha val="100000"/>
                  </a:srgbClr>
                </a:gs>
                <a:gs pos="100000">
                  <a:srgbClr val="0074AD">
                    <a:alpha val="6500"/>
                  </a:srgbClr>
                </a:gs>
              </a:gsLst>
              <a:lin ang="0"/>
            </a:gradFill>
          </p:spPr>
        </p:sp>
        <p:sp>
          <p:nvSpPr>
            <p:cNvPr id="6" name="TextBox 6"/>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grpSp>
        <p:nvGrpSpPr>
          <p:cNvPr id="7" name="Group 7"/>
          <p:cNvGrpSpPr/>
          <p:nvPr/>
        </p:nvGrpSpPr>
        <p:grpSpPr>
          <a:xfrm>
            <a:off x="0" y="9488397"/>
            <a:ext cx="2192753" cy="1597205"/>
            <a:chOff x="0" y="0"/>
            <a:chExt cx="577515" cy="420663"/>
          </a:xfrm>
        </p:grpSpPr>
        <p:sp>
          <p:nvSpPr>
            <p:cNvPr id="8" name="Freeform 8"/>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0074AD">
                    <a:alpha val="6500"/>
                  </a:srgbClr>
                </a:gs>
                <a:gs pos="100000">
                  <a:srgbClr val="45DEEF">
                    <a:alpha val="100000"/>
                  </a:srgbClr>
                </a:gs>
              </a:gsLst>
              <a:lin ang="0"/>
            </a:gradFill>
          </p:spPr>
        </p:sp>
        <p:sp>
          <p:nvSpPr>
            <p:cNvPr id="9" name="TextBox 9"/>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sp>
        <p:nvSpPr>
          <p:cNvPr id="10" name="Freeform 10"/>
          <p:cNvSpPr/>
          <p:nvPr/>
        </p:nvSpPr>
        <p:spPr>
          <a:xfrm>
            <a:off x="914827" y="9719553"/>
            <a:ext cx="731654" cy="345873"/>
          </a:xfrm>
          <a:custGeom>
            <a:avLst/>
            <a:gdLst/>
            <a:ahLst/>
            <a:cxnLst/>
            <a:rect l="l" t="t" r="r" b="b"/>
            <a:pathLst>
              <a:path w="731654" h="345873">
                <a:moveTo>
                  <a:pt x="0" y="0"/>
                </a:moveTo>
                <a:lnTo>
                  <a:pt x="731654" y="0"/>
                </a:lnTo>
                <a:lnTo>
                  <a:pt x="731654" y="345873"/>
                </a:lnTo>
                <a:lnTo>
                  <a:pt x="0" y="3458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4" name="Group 14"/>
          <p:cNvGrpSpPr>
            <a:grpSpLocks noChangeAspect="1"/>
          </p:cNvGrpSpPr>
          <p:nvPr/>
        </p:nvGrpSpPr>
        <p:grpSpPr>
          <a:xfrm>
            <a:off x="10058400" y="4876390"/>
            <a:ext cx="7651735" cy="4388943"/>
            <a:chOff x="0" y="0"/>
            <a:chExt cx="7981950" cy="4578350"/>
          </a:xfrm>
        </p:grpSpPr>
        <p:sp>
          <p:nvSpPr>
            <p:cNvPr id="15" name="Freeform 15"/>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6" name="Freeform 16"/>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17" name="Freeform 17"/>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18" name="Freeform 18"/>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19" name="Freeform 19"/>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7"/>
              <a:stretch>
                <a:fillRect t="-3228" b="-3228"/>
              </a:stretch>
            </a:blipFill>
          </p:spPr>
        </p:sp>
      </p:grpSp>
      <p:grpSp>
        <p:nvGrpSpPr>
          <p:cNvPr id="20" name="Group 20"/>
          <p:cNvGrpSpPr/>
          <p:nvPr/>
        </p:nvGrpSpPr>
        <p:grpSpPr>
          <a:xfrm>
            <a:off x="16031344" y="3155562"/>
            <a:ext cx="1227956" cy="1428894"/>
            <a:chOff x="0" y="0"/>
            <a:chExt cx="698500" cy="812800"/>
          </a:xfrm>
        </p:grpSpPr>
        <p:sp>
          <p:nvSpPr>
            <p:cNvPr id="21" name="Freeform 2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adFill rotWithShape="1">
              <a:gsLst>
                <a:gs pos="0">
                  <a:srgbClr val="45DEEF">
                    <a:alpha val="100000"/>
                  </a:srgbClr>
                </a:gs>
                <a:gs pos="100000">
                  <a:srgbClr val="0074AD">
                    <a:alpha val="6500"/>
                  </a:srgbClr>
                </a:gs>
              </a:gsLst>
              <a:lin ang="0"/>
            </a:gradFill>
          </p:spPr>
        </p:sp>
        <p:sp>
          <p:nvSpPr>
            <p:cNvPr id="22" name="TextBox 22"/>
            <p:cNvSpPr txBox="1"/>
            <p:nvPr/>
          </p:nvSpPr>
          <p:spPr>
            <a:xfrm>
              <a:off x="0" y="92075"/>
              <a:ext cx="698500" cy="581025"/>
            </a:xfrm>
            <a:prstGeom prst="rect">
              <a:avLst/>
            </a:prstGeom>
          </p:spPr>
          <p:txBody>
            <a:bodyPr lIns="50800" tIns="50800" rIns="50800" bIns="50800" rtlCol="0" anchor="ctr"/>
            <a:lstStyle/>
            <a:p>
              <a:pPr algn="ctr">
                <a:lnSpc>
                  <a:spcPts val="2212"/>
                </a:lnSpc>
              </a:pPr>
              <a:endParaRPr/>
            </a:p>
          </p:txBody>
        </p:sp>
      </p:grpSp>
      <p:sp>
        <p:nvSpPr>
          <p:cNvPr id="28" name="TextBox 28"/>
          <p:cNvSpPr txBox="1"/>
          <p:nvPr/>
        </p:nvSpPr>
        <p:spPr>
          <a:xfrm>
            <a:off x="16656616" y="9872467"/>
            <a:ext cx="1316589" cy="192958"/>
          </a:xfrm>
          <a:prstGeom prst="rect">
            <a:avLst/>
          </a:prstGeom>
        </p:spPr>
        <p:txBody>
          <a:bodyPr lIns="0" tIns="0" rIns="0" bIns="0" rtlCol="0" anchor="t">
            <a:spAutoFit/>
          </a:bodyPr>
          <a:lstStyle/>
          <a:p>
            <a:pPr algn="ctr">
              <a:lnSpc>
                <a:spcPts val="1551"/>
              </a:lnSpc>
              <a:spcBef>
                <a:spcPct val="0"/>
              </a:spcBef>
            </a:pPr>
            <a:r>
              <a:rPr lang="en-US" sz="1463" b="1" spc="379">
                <a:solidFill>
                  <a:srgbClr val="FFFFFF"/>
                </a:solidFill>
                <a:latin typeface="TT Lakes Neue Bold"/>
                <a:ea typeface="TT Lakes Neue Bold"/>
                <a:cs typeface="TT Lakes Neue Bold"/>
                <a:sym typeface="TT Lakes Neue Bold"/>
              </a:rPr>
              <a:t>PAGE 10</a:t>
            </a:r>
          </a:p>
        </p:txBody>
      </p:sp>
      <p:sp>
        <p:nvSpPr>
          <p:cNvPr id="35" name="Freeform 20"/>
          <p:cNvSpPr/>
          <p:nvPr/>
        </p:nvSpPr>
        <p:spPr>
          <a:xfrm>
            <a:off x="1794751" y="547888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6" name="TextBox 18">
            <a:extLst>
              <a:ext uri="{FF2B5EF4-FFF2-40B4-BE49-F238E27FC236}">
                <a16:creationId xmlns:a16="http://schemas.microsoft.com/office/drawing/2014/main" xmlns="" id="{BFED2151-6A5D-42F6-86F9-D70576CDC7C4}"/>
              </a:ext>
            </a:extLst>
          </p:cNvPr>
          <p:cNvSpPr txBox="1"/>
          <p:nvPr/>
        </p:nvSpPr>
        <p:spPr>
          <a:xfrm>
            <a:off x="1495121" y="938146"/>
            <a:ext cx="5524500" cy="512445"/>
          </a:xfrm>
          <a:prstGeom prst="rect">
            <a:avLst/>
          </a:prstGeom>
        </p:spPr>
        <p:txBody>
          <a:bodyPr lIns="0" tIns="0" rIns="0" bIns="0" rtlCol="0" anchor="t">
            <a:spAutoFit/>
          </a:bodyPr>
          <a:lstStyle/>
          <a:p>
            <a:pPr marL="0" lvl="0" indent="0" algn="ctr">
              <a:lnSpc>
                <a:spcPts val="3960"/>
              </a:lnSpc>
            </a:pPr>
            <a:r>
              <a:rPr lang="en-US" sz="3600" b="1" spc="-18" dirty="0" smtClean="0">
                <a:solidFill>
                  <a:schemeClr val="bg1"/>
                </a:solidFill>
                <a:latin typeface="Caveat Bold"/>
                <a:ea typeface="Caveat Bold"/>
                <a:cs typeface="Caveat Bold"/>
                <a:sym typeface="Caveat Bold"/>
              </a:rPr>
              <a:t>CASOS DE </a:t>
            </a:r>
            <a:r>
              <a:rPr lang="en-US" sz="4000" b="1" spc="-18" dirty="0" smtClean="0">
                <a:solidFill>
                  <a:schemeClr val="bg1"/>
                </a:solidFill>
                <a:latin typeface="Caveat Bold"/>
                <a:ea typeface="Caveat Bold"/>
                <a:cs typeface="Caveat Bold"/>
                <a:sym typeface="Caveat Bold"/>
              </a:rPr>
              <a:t>EXITOS</a:t>
            </a:r>
            <a:endParaRPr lang="en-US" sz="3600" b="1" u="none" strike="noStrike" spc="-18" dirty="0">
              <a:solidFill>
                <a:schemeClr val="bg1"/>
              </a:solidFill>
              <a:latin typeface="Caveat Bold"/>
              <a:ea typeface="Caveat Bold"/>
              <a:cs typeface="Caveat Bold"/>
              <a:sym typeface="Caveat Bold"/>
            </a:endParaRPr>
          </a:p>
        </p:txBody>
      </p:sp>
      <p:sp>
        <p:nvSpPr>
          <p:cNvPr id="37" name="TextBox 20"/>
          <p:cNvSpPr txBox="1"/>
          <p:nvPr/>
        </p:nvSpPr>
        <p:spPr>
          <a:xfrm>
            <a:off x="2499789" y="2064786"/>
            <a:ext cx="10177984" cy="2954655"/>
          </a:xfrm>
          <a:prstGeom prst="rect">
            <a:avLst/>
          </a:prstGeom>
        </p:spPr>
        <p:txBody>
          <a:bodyPr wrap="square" lIns="0" tIns="0" rIns="0" bIns="0" rtlCol="0" anchor="t">
            <a:spAutoFit/>
          </a:bodyPr>
          <a:lstStyle/>
          <a:p>
            <a:pPr algn="just"/>
            <a:r>
              <a:rPr lang="es-US" sz="2400" dirty="0" smtClean="0">
                <a:solidFill>
                  <a:schemeClr val="bg1"/>
                </a:solidFill>
                <a:latin typeface="Playpen Sans"/>
                <a:ea typeface="Playpen Sans"/>
              </a:rPr>
              <a:t>LA EMPRESA APPLE REVOLUCIONÓ LA AUTENTICACIÓN MÓVIL CON FACE ID, UN SISTEMA DE RECONOCIMIENTO FACIAL 3D QUE UTILIZA LA CÁMARA TRUE DEPTH PARA MAPEAR CON PRECISIÓN LA GEOMETRÍA DEL ROSTRO DEL USUARIO. ESTE SISTEMA, BASADO EN TECNOLOGÍA DE INFRARROJOS Y APRENDIZAJE AUTOMÁTICO, PERMITE DESBLOQUEAR EL DISPOSITIVO, AUTORIZAR PAGOS Y ACCEDER A APLICACIONES DE FORMA SEGURA Y RÁPIDA CON SOLO UNA MIRADA.</a:t>
            </a:r>
            <a:endParaRPr lang="en-US" sz="2400" dirty="0">
              <a:solidFill>
                <a:schemeClr val="bg1"/>
              </a:solidFill>
              <a:latin typeface="Playpen Sans"/>
              <a:ea typeface="Playpen Sans"/>
              <a:sym typeface="Playpen San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914827" y="802108"/>
            <a:ext cx="580294" cy="580294"/>
          </a:xfrm>
          <a:custGeom>
            <a:avLst/>
            <a:gdLst/>
            <a:ahLst/>
            <a:cxnLst/>
            <a:rect l="l" t="t" r="r" b="b"/>
            <a:pathLst>
              <a:path w="580294" h="580294">
                <a:moveTo>
                  <a:pt x="0" y="0"/>
                </a:moveTo>
                <a:lnTo>
                  <a:pt x="580294" y="0"/>
                </a:lnTo>
                <a:lnTo>
                  <a:pt x="580294" y="580294"/>
                </a:lnTo>
                <a:lnTo>
                  <a:pt x="0" y="580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6321766" y="9615834"/>
            <a:ext cx="2192753" cy="1597205"/>
            <a:chOff x="0" y="0"/>
            <a:chExt cx="577515" cy="420663"/>
          </a:xfrm>
        </p:grpSpPr>
        <p:sp>
          <p:nvSpPr>
            <p:cNvPr id="5" name="Freeform 5"/>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45DEEF">
                    <a:alpha val="100000"/>
                  </a:srgbClr>
                </a:gs>
                <a:gs pos="100000">
                  <a:srgbClr val="0074AD">
                    <a:alpha val="6500"/>
                  </a:srgbClr>
                </a:gs>
              </a:gsLst>
              <a:lin ang="0"/>
            </a:gradFill>
          </p:spPr>
        </p:sp>
        <p:sp>
          <p:nvSpPr>
            <p:cNvPr id="6" name="TextBox 6"/>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grpSp>
        <p:nvGrpSpPr>
          <p:cNvPr id="7" name="Group 7"/>
          <p:cNvGrpSpPr/>
          <p:nvPr/>
        </p:nvGrpSpPr>
        <p:grpSpPr>
          <a:xfrm>
            <a:off x="0" y="9488397"/>
            <a:ext cx="2192753" cy="1597205"/>
            <a:chOff x="0" y="0"/>
            <a:chExt cx="577515" cy="420663"/>
          </a:xfrm>
        </p:grpSpPr>
        <p:sp>
          <p:nvSpPr>
            <p:cNvPr id="8" name="Freeform 8"/>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0074AD">
                    <a:alpha val="6500"/>
                  </a:srgbClr>
                </a:gs>
                <a:gs pos="100000">
                  <a:srgbClr val="45DEEF">
                    <a:alpha val="100000"/>
                  </a:srgbClr>
                </a:gs>
              </a:gsLst>
              <a:lin ang="0"/>
            </a:gradFill>
          </p:spPr>
        </p:sp>
        <p:sp>
          <p:nvSpPr>
            <p:cNvPr id="9" name="TextBox 9"/>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sp>
        <p:nvSpPr>
          <p:cNvPr id="10" name="Freeform 10"/>
          <p:cNvSpPr/>
          <p:nvPr/>
        </p:nvSpPr>
        <p:spPr>
          <a:xfrm flipH="1">
            <a:off x="914827" y="9719553"/>
            <a:ext cx="731654" cy="345873"/>
          </a:xfrm>
          <a:custGeom>
            <a:avLst/>
            <a:gdLst/>
            <a:ahLst/>
            <a:cxnLst/>
            <a:rect l="l" t="t" r="r" b="b"/>
            <a:pathLst>
              <a:path w="731654" h="345873">
                <a:moveTo>
                  <a:pt x="731654" y="0"/>
                </a:moveTo>
                <a:lnTo>
                  <a:pt x="0" y="0"/>
                </a:lnTo>
                <a:lnTo>
                  <a:pt x="0" y="345873"/>
                </a:lnTo>
                <a:lnTo>
                  <a:pt x="731654" y="345873"/>
                </a:lnTo>
                <a:lnTo>
                  <a:pt x="73165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6"/>
          <p:cNvSpPr txBox="1"/>
          <p:nvPr/>
        </p:nvSpPr>
        <p:spPr>
          <a:xfrm>
            <a:off x="16656616" y="9872467"/>
            <a:ext cx="1205367" cy="192958"/>
          </a:xfrm>
          <a:prstGeom prst="rect">
            <a:avLst/>
          </a:prstGeom>
        </p:spPr>
        <p:txBody>
          <a:bodyPr lIns="0" tIns="0" rIns="0" bIns="0" rtlCol="0" anchor="t">
            <a:spAutoFit/>
          </a:bodyPr>
          <a:lstStyle/>
          <a:p>
            <a:pPr algn="ctr">
              <a:lnSpc>
                <a:spcPts val="1551"/>
              </a:lnSpc>
              <a:spcBef>
                <a:spcPct val="0"/>
              </a:spcBef>
            </a:pPr>
            <a:r>
              <a:rPr lang="en-US" sz="1463" b="1" spc="379">
                <a:solidFill>
                  <a:srgbClr val="FFFFFF"/>
                </a:solidFill>
                <a:latin typeface="TT Lakes Neue Bold"/>
                <a:ea typeface="TT Lakes Neue Bold"/>
                <a:cs typeface="TT Lakes Neue Bold"/>
                <a:sym typeface="TT Lakes Neue Bold"/>
              </a:rPr>
              <a:t>PAGE 15</a:t>
            </a:r>
          </a:p>
        </p:txBody>
      </p:sp>
      <p:sp>
        <p:nvSpPr>
          <p:cNvPr id="19" name="TextBox 19"/>
          <p:cNvSpPr txBox="1"/>
          <p:nvPr/>
        </p:nvSpPr>
        <p:spPr>
          <a:xfrm>
            <a:off x="2575358" y="1946558"/>
            <a:ext cx="13137284" cy="1962076"/>
          </a:xfrm>
          <a:prstGeom prst="rect">
            <a:avLst/>
          </a:prstGeom>
        </p:spPr>
        <p:txBody>
          <a:bodyPr wrap="square" lIns="0" tIns="0" rIns="0" bIns="0" rtlCol="0" anchor="t">
            <a:spAutoFit/>
          </a:bodyPr>
          <a:lstStyle/>
          <a:p>
            <a:pPr algn="ctr">
              <a:lnSpc>
                <a:spcPts val="15329"/>
              </a:lnSpc>
              <a:spcBef>
                <a:spcPct val="0"/>
              </a:spcBef>
            </a:pPr>
            <a:r>
              <a:rPr lang="en-US" sz="14461" dirty="0" smtClean="0">
                <a:solidFill>
                  <a:srgbClr val="FFFFFF"/>
                </a:solidFill>
                <a:latin typeface="Anton"/>
                <a:ea typeface="Anton"/>
                <a:cs typeface="Anton"/>
                <a:sym typeface="Anton"/>
              </a:rPr>
              <a:t>MUCHAS GRACIAS</a:t>
            </a:r>
            <a:endParaRPr lang="en-US" sz="14461" dirty="0">
              <a:solidFill>
                <a:srgbClr val="FFFFFF"/>
              </a:solidFill>
              <a:latin typeface="Anton"/>
              <a:ea typeface="Anton"/>
              <a:cs typeface="Anton"/>
              <a:sym typeface="Anton"/>
            </a:endParaRPr>
          </a:p>
        </p:txBody>
      </p:sp>
      <p:sp>
        <p:nvSpPr>
          <p:cNvPr id="20" name="TextBox 20"/>
          <p:cNvSpPr txBox="1"/>
          <p:nvPr/>
        </p:nvSpPr>
        <p:spPr>
          <a:xfrm>
            <a:off x="3231238" y="5855192"/>
            <a:ext cx="12481404" cy="1962076"/>
          </a:xfrm>
          <a:prstGeom prst="rect">
            <a:avLst/>
          </a:prstGeom>
        </p:spPr>
        <p:txBody>
          <a:bodyPr wrap="square" lIns="0" tIns="0" rIns="0" bIns="0" rtlCol="0" anchor="t">
            <a:spAutoFit/>
          </a:bodyPr>
          <a:lstStyle/>
          <a:p>
            <a:pPr algn="ctr">
              <a:lnSpc>
                <a:spcPts val="15329"/>
              </a:lnSpc>
              <a:spcBef>
                <a:spcPct val="0"/>
              </a:spcBef>
            </a:pPr>
            <a:r>
              <a:rPr lang="en-US" sz="14461" dirty="0" smtClean="0">
                <a:solidFill>
                  <a:srgbClr val="FFFFFF"/>
                </a:solidFill>
                <a:latin typeface="Anton"/>
                <a:ea typeface="Anton"/>
                <a:cs typeface="Anton"/>
                <a:sym typeface="Anton"/>
              </a:rPr>
              <a:t>POR SU ATENCIÒN</a:t>
            </a:r>
            <a:endParaRPr lang="en-US" sz="14461" dirty="0">
              <a:solidFill>
                <a:srgbClr val="FFFFFF"/>
              </a:solidFill>
              <a:latin typeface="Anton"/>
              <a:ea typeface="Anton"/>
              <a:cs typeface="Anton"/>
              <a:sym typeface="Anton"/>
            </a:endParaRPr>
          </a:p>
        </p:txBody>
      </p:sp>
      <p:sp>
        <p:nvSpPr>
          <p:cNvPr id="21" name="Freeform 21"/>
          <p:cNvSpPr/>
          <p:nvPr/>
        </p:nvSpPr>
        <p:spPr>
          <a:xfrm>
            <a:off x="14797403" y="7603240"/>
            <a:ext cx="551787" cy="965929"/>
          </a:xfrm>
          <a:custGeom>
            <a:avLst/>
            <a:gdLst/>
            <a:ahLst/>
            <a:cxnLst/>
            <a:rect l="l" t="t" r="r" b="b"/>
            <a:pathLst>
              <a:path w="551787" h="965929">
                <a:moveTo>
                  <a:pt x="0" y="0"/>
                </a:moveTo>
                <a:lnTo>
                  <a:pt x="551787" y="0"/>
                </a:lnTo>
                <a:lnTo>
                  <a:pt x="551787" y="965928"/>
                </a:lnTo>
                <a:lnTo>
                  <a:pt x="0" y="9659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914827" y="802108"/>
            <a:ext cx="580294" cy="580294"/>
          </a:xfrm>
          <a:custGeom>
            <a:avLst/>
            <a:gdLst/>
            <a:ahLst/>
            <a:cxnLst/>
            <a:rect l="l" t="t" r="r" b="b"/>
            <a:pathLst>
              <a:path w="580294" h="580294">
                <a:moveTo>
                  <a:pt x="0" y="0"/>
                </a:moveTo>
                <a:lnTo>
                  <a:pt x="580294" y="0"/>
                </a:lnTo>
                <a:lnTo>
                  <a:pt x="580294" y="580294"/>
                </a:lnTo>
                <a:lnTo>
                  <a:pt x="0" y="580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6321766" y="9615834"/>
            <a:ext cx="2192753" cy="1597205"/>
            <a:chOff x="0" y="0"/>
            <a:chExt cx="577515" cy="420663"/>
          </a:xfrm>
        </p:grpSpPr>
        <p:sp>
          <p:nvSpPr>
            <p:cNvPr id="5" name="Freeform 5"/>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45DEEF">
                    <a:alpha val="100000"/>
                  </a:srgbClr>
                </a:gs>
                <a:gs pos="100000">
                  <a:srgbClr val="0074AD">
                    <a:alpha val="6500"/>
                  </a:srgbClr>
                </a:gs>
              </a:gsLst>
              <a:lin ang="0"/>
            </a:gradFill>
          </p:spPr>
        </p:sp>
        <p:sp>
          <p:nvSpPr>
            <p:cNvPr id="6" name="TextBox 6"/>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grpSp>
        <p:nvGrpSpPr>
          <p:cNvPr id="7" name="Group 7"/>
          <p:cNvGrpSpPr/>
          <p:nvPr/>
        </p:nvGrpSpPr>
        <p:grpSpPr>
          <a:xfrm>
            <a:off x="0" y="9488397"/>
            <a:ext cx="2192753" cy="1597205"/>
            <a:chOff x="0" y="0"/>
            <a:chExt cx="577515" cy="420663"/>
          </a:xfrm>
        </p:grpSpPr>
        <p:sp>
          <p:nvSpPr>
            <p:cNvPr id="8" name="Freeform 8"/>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0074AD">
                    <a:alpha val="6500"/>
                  </a:srgbClr>
                </a:gs>
                <a:gs pos="100000">
                  <a:srgbClr val="45DEEF">
                    <a:alpha val="100000"/>
                  </a:srgbClr>
                </a:gs>
              </a:gsLst>
              <a:lin ang="0"/>
            </a:gradFill>
          </p:spPr>
        </p:sp>
        <p:sp>
          <p:nvSpPr>
            <p:cNvPr id="9" name="TextBox 9"/>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sp>
        <p:nvSpPr>
          <p:cNvPr id="10" name="Freeform 10"/>
          <p:cNvSpPr/>
          <p:nvPr/>
        </p:nvSpPr>
        <p:spPr>
          <a:xfrm>
            <a:off x="914827" y="9719553"/>
            <a:ext cx="731654" cy="345873"/>
          </a:xfrm>
          <a:custGeom>
            <a:avLst/>
            <a:gdLst/>
            <a:ahLst/>
            <a:cxnLst/>
            <a:rect l="l" t="t" r="r" b="b"/>
            <a:pathLst>
              <a:path w="731654" h="345873">
                <a:moveTo>
                  <a:pt x="0" y="0"/>
                </a:moveTo>
                <a:lnTo>
                  <a:pt x="731654" y="0"/>
                </a:lnTo>
                <a:lnTo>
                  <a:pt x="731654" y="345873"/>
                </a:lnTo>
                <a:lnTo>
                  <a:pt x="0" y="3458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TextBox 21"/>
          <p:cNvSpPr txBox="1"/>
          <p:nvPr/>
        </p:nvSpPr>
        <p:spPr>
          <a:xfrm>
            <a:off x="16656616" y="9872467"/>
            <a:ext cx="1205367" cy="192958"/>
          </a:xfrm>
          <a:prstGeom prst="rect">
            <a:avLst/>
          </a:prstGeom>
        </p:spPr>
        <p:txBody>
          <a:bodyPr lIns="0" tIns="0" rIns="0" bIns="0" rtlCol="0" anchor="t">
            <a:spAutoFit/>
          </a:bodyPr>
          <a:lstStyle/>
          <a:p>
            <a:pPr algn="ctr">
              <a:lnSpc>
                <a:spcPts val="1551"/>
              </a:lnSpc>
              <a:spcBef>
                <a:spcPct val="0"/>
              </a:spcBef>
            </a:pPr>
            <a:r>
              <a:rPr lang="en-US" sz="1463" b="1" spc="379">
                <a:solidFill>
                  <a:srgbClr val="FFFFFF"/>
                </a:solidFill>
                <a:latin typeface="TT Lakes Neue Bold"/>
                <a:ea typeface="TT Lakes Neue Bold"/>
                <a:cs typeface="TT Lakes Neue Bold"/>
                <a:sym typeface="TT Lakes Neue Bold"/>
              </a:rPr>
              <a:t>PAGE 2</a:t>
            </a:r>
          </a:p>
        </p:txBody>
      </p:sp>
      <p:sp>
        <p:nvSpPr>
          <p:cNvPr id="22" name="TextBox 22"/>
          <p:cNvSpPr txBox="1"/>
          <p:nvPr/>
        </p:nvSpPr>
        <p:spPr>
          <a:xfrm>
            <a:off x="1845362" y="2840654"/>
            <a:ext cx="7068313" cy="1141338"/>
          </a:xfrm>
          <a:prstGeom prst="rect">
            <a:avLst/>
          </a:prstGeom>
        </p:spPr>
        <p:txBody>
          <a:bodyPr lIns="0" tIns="0" rIns="0" bIns="0" rtlCol="0" anchor="t">
            <a:spAutoFit/>
          </a:bodyPr>
          <a:lstStyle/>
          <a:p>
            <a:pPr algn="l">
              <a:lnSpc>
                <a:spcPts val="8919"/>
              </a:lnSpc>
              <a:spcBef>
                <a:spcPct val="0"/>
              </a:spcBef>
            </a:pPr>
            <a:r>
              <a:rPr lang="en-US" sz="8414" dirty="0">
                <a:solidFill>
                  <a:srgbClr val="FFFFFF"/>
                </a:solidFill>
                <a:latin typeface="Anton"/>
                <a:ea typeface="Anton"/>
                <a:cs typeface="Anton"/>
                <a:sym typeface="Anton"/>
              </a:rPr>
              <a:t>¿</a:t>
            </a:r>
            <a:r>
              <a:rPr lang="en-US" sz="8414" dirty="0" smtClean="0">
                <a:solidFill>
                  <a:srgbClr val="FFFFFF"/>
                </a:solidFill>
                <a:latin typeface="Anton"/>
                <a:ea typeface="Anton"/>
                <a:cs typeface="Anton"/>
                <a:sym typeface="Anton"/>
              </a:rPr>
              <a:t>QUÈ ES?</a:t>
            </a:r>
            <a:endParaRPr lang="en-US" sz="8414" dirty="0">
              <a:solidFill>
                <a:srgbClr val="FFFFFF"/>
              </a:solidFill>
              <a:latin typeface="Anton"/>
              <a:ea typeface="Anton"/>
              <a:cs typeface="Anton"/>
              <a:sym typeface="Anton"/>
            </a:endParaRPr>
          </a:p>
        </p:txBody>
      </p:sp>
      <p:grpSp>
        <p:nvGrpSpPr>
          <p:cNvPr id="24" name="Group 24"/>
          <p:cNvGrpSpPr/>
          <p:nvPr/>
        </p:nvGrpSpPr>
        <p:grpSpPr>
          <a:xfrm>
            <a:off x="9468359" y="7607579"/>
            <a:ext cx="2468532" cy="313375"/>
            <a:chOff x="0" y="0"/>
            <a:chExt cx="650148" cy="82535"/>
          </a:xfrm>
        </p:grpSpPr>
        <p:sp>
          <p:nvSpPr>
            <p:cNvPr id="25" name="Freeform 25"/>
            <p:cNvSpPr/>
            <p:nvPr/>
          </p:nvSpPr>
          <p:spPr>
            <a:xfrm>
              <a:off x="0" y="0"/>
              <a:ext cx="650148" cy="82535"/>
            </a:xfrm>
            <a:custGeom>
              <a:avLst/>
              <a:gdLst/>
              <a:ahLst/>
              <a:cxnLst/>
              <a:rect l="l" t="t" r="r" b="b"/>
              <a:pathLst>
                <a:path w="650148" h="82535">
                  <a:moveTo>
                    <a:pt x="0" y="0"/>
                  </a:moveTo>
                  <a:lnTo>
                    <a:pt x="650148" y="0"/>
                  </a:lnTo>
                  <a:lnTo>
                    <a:pt x="650148" y="82535"/>
                  </a:lnTo>
                  <a:lnTo>
                    <a:pt x="0" y="82535"/>
                  </a:lnTo>
                  <a:close/>
                </a:path>
              </a:pathLst>
            </a:custGeom>
            <a:gradFill rotWithShape="1">
              <a:gsLst>
                <a:gs pos="0">
                  <a:srgbClr val="45DEEF">
                    <a:alpha val="100000"/>
                  </a:srgbClr>
                </a:gs>
                <a:gs pos="100000">
                  <a:srgbClr val="0074AD">
                    <a:alpha val="6500"/>
                  </a:srgbClr>
                </a:gs>
              </a:gsLst>
              <a:lin ang="0"/>
            </a:gradFill>
          </p:spPr>
        </p:sp>
        <p:sp>
          <p:nvSpPr>
            <p:cNvPr id="26" name="TextBox 26"/>
            <p:cNvSpPr txBox="1"/>
            <p:nvPr/>
          </p:nvSpPr>
          <p:spPr>
            <a:xfrm>
              <a:off x="0" y="38100"/>
              <a:ext cx="650148" cy="44435"/>
            </a:xfrm>
            <a:prstGeom prst="rect">
              <a:avLst/>
            </a:prstGeom>
          </p:spPr>
          <p:txBody>
            <a:bodyPr lIns="50800" tIns="50800" rIns="50800" bIns="50800" rtlCol="0" anchor="ctr"/>
            <a:lstStyle/>
            <a:p>
              <a:pPr algn="ctr">
                <a:lnSpc>
                  <a:spcPts val="2473"/>
                </a:lnSpc>
              </a:pPr>
              <a:endParaRPr/>
            </a:p>
          </p:txBody>
        </p:sp>
      </p:grpSp>
      <p:sp>
        <p:nvSpPr>
          <p:cNvPr id="28" name="TextBox 9"/>
          <p:cNvSpPr txBox="1"/>
          <p:nvPr/>
        </p:nvSpPr>
        <p:spPr>
          <a:xfrm>
            <a:off x="8686800" y="2738020"/>
            <a:ext cx="8686800" cy="4363502"/>
          </a:xfrm>
          <a:prstGeom prst="rect">
            <a:avLst/>
          </a:prstGeom>
        </p:spPr>
        <p:txBody>
          <a:bodyPr wrap="square" lIns="0" tIns="0" rIns="0" bIns="0" rtlCol="0" anchor="t">
            <a:spAutoFit/>
          </a:bodyPr>
          <a:lstStyle/>
          <a:p>
            <a:pPr indent="449580" algn="just">
              <a:lnSpc>
                <a:spcPct val="150000"/>
              </a:lnSpc>
              <a:spcAft>
                <a:spcPts val="800"/>
              </a:spcAft>
            </a:pPr>
            <a:r>
              <a:rPr lang="es-US" sz="2400" b="1" kern="100" dirty="0" smtClean="0">
                <a:solidFill>
                  <a:schemeClr val="bg1"/>
                </a:solidFill>
                <a:effectLst/>
                <a:latin typeface="Aptos"/>
                <a:ea typeface="Times New Roman" panose="02020603050405020304" pitchFamily="18" charset="0"/>
                <a:cs typeface="Times New Roman" panose="02020603050405020304" pitchFamily="18" charset="0"/>
              </a:rPr>
              <a:t>LOS SISTEMAS BIOMÉTRICOS SON TECNOLOGÍAS QUE IDENTIFICAN O VERIFICAN LA IDENTIDAD DE UNA PERSONA MEDIANTE CARACTERÍSTICAS FÍSICAS O COMPORTAMENTALES ÚNICAS. FUNCIONAN CAPTURANDO UN DATO BIOMÉTRICO (COMO UNA HUELLA DACTILAR) Y COMPARÁNDOLO CON UNA BASE DE DATOS PARA DETERMINAR SI COINCIDE CON UN REGISTRO EXISTENTE. </a:t>
            </a:r>
            <a:endParaRPr lang="es-VE" sz="2400" b="1" kern="100" dirty="0">
              <a:solidFill>
                <a:schemeClr val="bg1"/>
              </a:solidFill>
              <a:effectLst/>
              <a:latin typeface="Aptos"/>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914827" y="802108"/>
            <a:ext cx="580294" cy="580294"/>
          </a:xfrm>
          <a:custGeom>
            <a:avLst/>
            <a:gdLst/>
            <a:ahLst/>
            <a:cxnLst/>
            <a:rect l="l" t="t" r="r" b="b"/>
            <a:pathLst>
              <a:path w="580294" h="580294">
                <a:moveTo>
                  <a:pt x="0" y="0"/>
                </a:moveTo>
                <a:lnTo>
                  <a:pt x="580294" y="0"/>
                </a:lnTo>
                <a:lnTo>
                  <a:pt x="580294" y="580294"/>
                </a:lnTo>
                <a:lnTo>
                  <a:pt x="0" y="580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6321766" y="9615834"/>
            <a:ext cx="2192753" cy="1597205"/>
            <a:chOff x="0" y="0"/>
            <a:chExt cx="577515" cy="420663"/>
          </a:xfrm>
        </p:grpSpPr>
        <p:sp>
          <p:nvSpPr>
            <p:cNvPr id="5" name="Freeform 5"/>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45DEEF">
                    <a:alpha val="100000"/>
                  </a:srgbClr>
                </a:gs>
                <a:gs pos="100000">
                  <a:srgbClr val="0074AD">
                    <a:alpha val="6500"/>
                  </a:srgbClr>
                </a:gs>
              </a:gsLst>
              <a:lin ang="0"/>
            </a:gradFill>
          </p:spPr>
        </p:sp>
        <p:sp>
          <p:nvSpPr>
            <p:cNvPr id="6" name="TextBox 6"/>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grpSp>
        <p:nvGrpSpPr>
          <p:cNvPr id="7" name="Group 7"/>
          <p:cNvGrpSpPr/>
          <p:nvPr/>
        </p:nvGrpSpPr>
        <p:grpSpPr>
          <a:xfrm>
            <a:off x="0" y="9488397"/>
            <a:ext cx="2192753" cy="1597205"/>
            <a:chOff x="0" y="0"/>
            <a:chExt cx="577515" cy="420663"/>
          </a:xfrm>
        </p:grpSpPr>
        <p:sp>
          <p:nvSpPr>
            <p:cNvPr id="8" name="Freeform 8"/>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0074AD">
                    <a:alpha val="6500"/>
                  </a:srgbClr>
                </a:gs>
                <a:gs pos="100000">
                  <a:srgbClr val="45DEEF">
                    <a:alpha val="100000"/>
                  </a:srgbClr>
                </a:gs>
              </a:gsLst>
              <a:lin ang="0"/>
            </a:gradFill>
          </p:spPr>
        </p:sp>
        <p:sp>
          <p:nvSpPr>
            <p:cNvPr id="9" name="TextBox 9"/>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sp>
        <p:nvSpPr>
          <p:cNvPr id="10" name="Freeform 10"/>
          <p:cNvSpPr/>
          <p:nvPr/>
        </p:nvSpPr>
        <p:spPr>
          <a:xfrm>
            <a:off x="914827" y="9719553"/>
            <a:ext cx="731654" cy="345873"/>
          </a:xfrm>
          <a:custGeom>
            <a:avLst/>
            <a:gdLst/>
            <a:ahLst/>
            <a:cxnLst/>
            <a:rect l="l" t="t" r="r" b="b"/>
            <a:pathLst>
              <a:path w="731654" h="345873">
                <a:moveTo>
                  <a:pt x="0" y="0"/>
                </a:moveTo>
                <a:lnTo>
                  <a:pt x="731654" y="0"/>
                </a:lnTo>
                <a:lnTo>
                  <a:pt x="731654" y="345873"/>
                </a:lnTo>
                <a:lnTo>
                  <a:pt x="0" y="3458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4" name="Group 14"/>
          <p:cNvGrpSpPr/>
          <p:nvPr/>
        </p:nvGrpSpPr>
        <p:grpSpPr>
          <a:xfrm>
            <a:off x="10287234" y="3190723"/>
            <a:ext cx="2949173" cy="2582973"/>
            <a:chOff x="0" y="0"/>
            <a:chExt cx="812800" cy="711874"/>
          </a:xfrm>
        </p:grpSpPr>
        <p:sp>
          <p:nvSpPr>
            <p:cNvPr id="15" name="Freeform 15"/>
            <p:cNvSpPr/>
            <p:nvPr/>
          </p:nvSpPr>
          <p:spPr>
            <a:xfrm>
              <a:off x="0" y="0"/>
              <a:ext cx="812800" cy="711874"/>
            </a:xfrm>
            <a:custGeom>
              <a:avLst/>
              <a:gdLst/>
              <a:ahLst/>
              <a:cxnLst/>
              <a:rect l="l" t="t" r="r" b="b"/>
              <a:pathLst>
                <a:path w="812800" h="711874">
                  <a:moveTo>
                    <a:pt x="0" y="0"/>
                  </a:moveTo>
                  <a:lnTo>
                    <a:pt x="812800" y="0"/>
                  </a:lnTo>
                  <a:lnTo>
                    <a:pt x="812800" y="711874"/>
                  </a:lnTo>
                  <a:lnTo>
                    <a:pt x="0" y="711874"/>
                  </a:lnTo>
                  <a:close/>
                </a:path>
              </a:pathLst>
            </a:custGeom>
            <a:blipFill>
              <a:blip r:embed="rId7"/>
              <a:stretch>
                <a:fillRect l="-15728" r="-15728"/>
              </a:stretch>
            </a:blipFill>
            <a:ln w="38100" cap="sq">
              <a:gradFill>
                <a:gsLst>
                  <a:gs pos="0">
                    <a:srgbClr val="45DEEF">
                      <a:alpha val="100000"/>
                    </a:srgbClr>
                  </a:gs>
                  <a:gs pos="100000">
                    <a:srgbClr val="0074AD">
                      <a:alpha val="6500"/>
                    </a:srgbClr>
                  </a:gs>
                </a:gsLst>
                <a:lin ang="0"/>
              </a:gradFill>
              <a:prstDash val="solid"/>
              <a:miter/>
            </a:ln>
          </p:spPr>
        </p:sp>
      </p:grpSp>
      <p:grpSp>
        <p:nvGrpSpPr>
          <p:cNvPr id="16" name="Group 16"/>
          <p:cNvGrpSpPr/>
          <p:nvPr/>
        </p:nvGrpSpPr>
        <p:grpSpPr>
          <a:xfrm>
            <a:off x="10287234" y="4797862"/>
            <a:ext cx="2949173" cy="975834"/>
            <a:chOff x="0" y="0"/>
            <a:chExt cx="910833" cy="301380"/>
          </a:xfrm>
        </p:grpSpPr>
        <p:sp>
          <p:nvSpPr>
            <p:cNvPr id="17" name="Freeform 17"/>
            <p:cNvSpPr/>
            <p:nvPr/>
          </p:nvSpPr>
          <p:spPr>
            <a:xfrm>
              <a:off x="0" y="0"/>
              <a:ext cx="910833" cy="301380"/>
            </a:xfrm>
            <a:custGeom>
              <a:avLst/>
              <a:gdLst/>
              <a:ahLst/>
              <a:cxnLst/>
              <a:rect l="l" t="t" r="r" b="b"/>
              <a:pathLst>
                <a:path w="910833" h="301380">
                  <a:moveTo>
                    <a:pt x="0" y="0"/>
                  </a:moveTo>
                  <a:lnTo>
                    <a:pt x="910833" y="0"/>
                  </a:lnTo>
                  <a:lnTo>
                    <a:pt x="910833" y="301380"/>
                  </a:lnTo>
                  <a:lnTo>
                    <a:pt x="0" y="301380"/>
                  </a:lnTo>
                  <a:close/>
                </a:path>
              </a:pathLst>
            </a:custGeom>
            <a:gradFill rotWithShape="1">
              <a:gsLst>
                <a:gs pos="0">
                  <a:srgbClr val="45DEEF">
                    <a:alpha val="100000"/>
                  </a:srgbClr>
                </a:gs>
                <a:gs pos="100000">
                  <a:srgbClr val="0074AD">
                    <a:alpha val="6500"/>
                  </a:srgbClr>
                </a:gs>
              </a:gsLst>
              <a:lin ang="0"/>
            </a:gradFill>
          </p:spPr>
        </p:sp>
        <p:sp>
          <p:nvSpPr>
            <p:cNvPr id="18" name="TextBox 18"/>
            <p:cNvSpPr txBox="1"/>
            <p:nvPr/>
          </p:nvSpPr>
          <p:spPr>
            <a:xfrm>
              <a:off x="0" y="38100"/>
              <a:ext cx="910833" cy="263280"/>
            </a:xfrm>
            <a:prstGeom prst="rect">
              <a:avLst/>
            </a:prstGeom>
          </p:spPr>
          <p:txBody>
            <a:bodyPr lIns="50800" tIns="50800" rIns="50800" bIns="50800" rtlCol="0" anchor="ctr"/>
            <a:lstStyle/>
            <a:p>
              <a:pPr algn="ctr">
                <a:lnSpc>
                  <a:spcPts val="2473"/>
                </a:lnSpc>
              </a:pPr>
              <a:endParaRPr/>
            </a:p>
          </p:txBody>
        </p:sp>
      </p:grpSp>
      <p:grpSp>
        <p:nvGrpSpPr>
          <p:cNvPr id="19" name="Group 19"/>
          <p:cNvGrpSpPr/>
          <p:nvPr/>
        </p:nvGrpSpPr>
        <p:grpSpPr>
          <a:xfrm>
            <a:off x="13658972" y="3190723"/>
            <a:ext cx="2949173" cy="2582973"/>
            <a:chOff x="0" y="0"/>
            <a:chExt cx="812800" cy="711874"/>
          </a:xfrm>
        </p:grpSpPr>
        <p:sp>
          <p:nvSpPr>
            <p:cNvPr id="20" name="Freeform 20"/>
            <p:cNvSpPr/>
            <p:nvPr/>
          </p:nvSpPr>
          <p:spPr>
            <a:xfrm>
              <a:off x="0" y="0"/>
              <a:ext cx="812800" cy="711874"/>
            </a:xfrm>
            <a:custGeom>
              <a:avLst/>
              <a:gdLst/>
              <a:ahLst/>
              <a:cxnLst/>
              <a:rect l="l" t="t" r="r" b="b"/>
              <a:pathLst>
                <a:path w="812800" h="711874">
                  <a:moveTo>
                    <a:pt x="0" y="0"/>
                  </a:moveTo>
                  <a:lnTo>
                    <a:pt x="812800" y="0"/>
                  </a:lnTo>
                  <a:lnTo>
                    <a:pt x="812800" y="711874"/>
                  </a:lnTo>
                  <a:lnTo>
                    <a:pt x="0" y="711874"/>
                  </a:lnTo>
                  <a:close/>
                </a:path>
              </a:pathLst>
            </a:custGeom>
            <a:blipFill>
              <a:blip r:embed="rId8"/>
              <a:stretch>
                <a:fillRect t="-35686" b="-35686"/>
              </a:stretch>
            </a:blipFill>
            <a:ln w="38100" cap="sq">
              <a:gradFill>
                <a:gsLst>
                  <a:gs pos="0">
                    <a:srgbClr val="45DEEF">
                      <a:alpha val="100000"/>
                    </a:srgbClr>
                  </a:gs>
                  <a:gs pos="100000">
                    <a:srgbClr val="0074AD">
                      <a:alpha val="6500"/>
                    </a:srgbClr>
                  </a:gs>
                </a:gsLst>
                <a:lin ang="0"/>
              </a:gradFill>
              <a:prstDash val="solid"/>
              <a:miter/>
            </a:ln>
          </p:spPr>
        </p:sp>
      </p:grpSp>
      <p:grpSp>
        <p:nvGrpSpPr>
          <p:cNvPr id="21" name="Group 21"/>
          <p:cNvGrpSpPr/>
          <p:nvPr/>
        </p:nvGrpSpPr>
        <p:grpSpPr>
          <a:xfrm>
            <a:off x="13658972" y="4797862"/>
            <a:ext cx="2949173" cy="975834"/>
            <a:chOff x="0" y="0"/>
            <a:chExt cx="910833" cy="301380"/>
          </a:xfrm>
        </p:grpSpPr>
        <p:sp>
          <p:nvSpPr>
            <p:cNvPr id="22" name="Freeform 22"/>
            <p:cNvSpPr/>
            <p:nvPr/>
          </p:nvSpPr>
          <p:spPr>
            <a:xfrm>
              <a:off x="0" y="0"/>
              <a:ext cx="910833" cy="301380"/>
            </a:xfrm>
            <a:custGeom>
              <a:avLst/>
              <a:gdLst/>
              <a:ahLst/>
              <a:cxnLst/>
              <a:rect l="l" t="t" r="r" b="b"/>
              <a:pathLst>
                <a:path w="910833" h="301380">
                  <a:moveTo>
                    <a:pt x="0" y="0"/>
                  </a:moveTo>
                  <a:lnTo>
                    <a:pt x="910833" y="0"/>
                  </a:lnTo>
                  <a:lnTo>
                    <a:pt x="910833" y="301380"/>
                  </a:lnTo>
                  <a:lnTo>
                    <a:pt x="0" y="301380"/>
                  </a:lnTo>
                  <a:close/>
                </a:path>
              </a:pathLst>
            </a:custGeom>
            <a:gradFill rotWithShape="1">
              <a:gsLst>
                <a:gs pos="0">
                  <a:srgbClr val="45DEEF">
                    <a:alpha val="100000"/>
                  </a:srgbClr>
                </a:gs>
                <a:gs pos="100000">
                  <a:srgbClr val="0074AD">
                    <a:alpha val="6500"/>
                  </a:srgbClr>
                </a:gs>
              </a:gsLst>
              <a:lin ang="0"/>
            </a:gradFill>
          </p:spPr>
        </p:sp>
        <p:sp>
          <p:nvSpPr>
            <p:cNvPr id="23" name="TextBox 23"/>
            <p:cNvSpPr txBox="1"/>
            <p:nvPr/>
          </p:nvSpPr>
          <p:spPr>
            <a:xfrm>
              <a:off x="0" y="38100"/>
              <a:ext cx="910833" cy="263280"/>
            </a:xfrm>
            <a:prstGeom prst="rect">
              <a:avLst/>
            </a:prstGeom>
          </p:spPr>
          <p:txBody>
            <a:bodyPr lIns="50800" tIns="50800" rIns="50800" bIns="50800" rtlCol="0" anchor="ctr"/>
            <a:lstStyle/>
            <a:p>
              <a:pPr algn="ctr">
                <a:lnSpc>
                  <a:spcPts val="2473"/>
                </a:lnSpc>
              </a:pPr>
              <a:endParaRPr/>
            </a:p>
          </p:txBody>
        </p:sp>
      </p:grpSp>
      <p:grpSp>
        <p:nvGrpSpPr>
          <p:cNvPr id="24" name="Group 24"/>
          <p:cNvGrpSpPr/>
          <p:nvPr/>
        </p:nvGrpSpPr>
        <p:grpSpPr>
          <a:xfrm>
            <a:off x="10237437" y="6003512"/>
            <a:ext cx="2949173" cy="2582973"/>
            <a:chOff x="0" y="0"/>
            <a:chExt cx="812800" cy="711874"/>
          </a:xfrm>
        </p:grpSpPr>
        <p:sp>
          <p:nvSpPr>
            <p:cNvPr id="25" name="Freeform 25"/>
            <p:cNvSpPr/>
            <p:nvPr/>
          </p:nvSpPr>
          <p:spPr>
            <a:xfrm>
              <a:off x="0" y="0"/>
              <a:ext cx="812800" cy="711874"/>
            </a:xfrm>
            <a:custGeom>
              <a:avLst/>
              <a:gdLst/>
              <a:ahLst/>
              <a:cxnLst/>
              <a:rect l="l" t="t" r="r" b="b"/>
              <a:pathLst>
                <a:path w="812800" h="711874">
                  <a:moveTo>
                    <a:pt x="0" y="0"/>
                  </a:moveTo>
                  <a:lnTo>
                    <a:pt x="812800" y="0"/>
                  </a:lnTo>
                  <a:lnTo>
                    <a:pt x="812800" y="711874"/>
                  </a:lnTo>
                  <a:lnTo>
                    <a:pt x="0" y="711874"/>
                  </a:lnTo>
                  <a:close/>
                </a:path>
              </a:pathLst>
            </a:custGeom>
            <a:blipFill>
              <a:blip r:embed="rId9"/>
              <a:stretch>
                <a:fillRect l="-15728" r="-15728"/>
              </a:stretch>
            </a:blipFill>
            <a:ln w="38100" cap="sq">
              <a:gradFill>
                <a:gsLst>
                  <a:gs pos="0">
                    <a:srgbClr val="45DEEF">
                      <a:alpha val="100000"/>
                    </a:srgbClr>
                  </a:gs>
                  <a:gs pos="100000">
                    <a:srgbClr val="0074AD">
                      <a:alpha val="6500"/>
                    </a:srgbClr>
                  </a:gs>
                </a:gsLst>
                <a:lin ang="0"/>
              </a:gradFill>
              <a:prstDash val="solid"/>
              <a:miter/>
            </a:ln>
          </p:spPr>
        </p:sp>
      </p:grpSp>
      <p:grpSp>
        <p:nvGrpSpPr>
          <p:cNvPr id="26" name="Group 26"/>
          <p:cNvGrpSpPr/>
          <p:nvPr/>
        </p:nvGrpSpPr>
        <p:grpSpPr>
          <a:xfrm>
            <a:off x="10237437" y="7610651"/>
            <a:ext cx="2949173" cy="975834"/>
            <a:chOff x="0" y="0"/>
            <a:chExt cx="910833" cy="301380"/>
          </a:xfrm>
        </p:grpSpPr>
        <p:sp>
          <p:nvSpPr>
            <p:cNvPr id="27" name="Freeform 27"/>
            <p:cNvSpPr/>
            <p:nvPr/>
          </p:nvSpPr>
          <p:spPr>
            <a:xfrm>
              <a:off x="0" y="0"/>
              <a:ext cx="910833" cy="301380"/>
            </a:xfrm>
            <a:custGeom>
              <a:avLst/>
              <a:gdLst/>
              <a:ahLst/>
              <a:cxnLst/>
              <a:rect l="l" t="t" r="r" b="b"/>
              <a:pathLst>
                <a:path w="910833" h="301380">
                  <a:moveTo>
                    <a:pt x="0" y="0"/>
                  </a:moveTo>
                  <a:lnTo>
                    <a:pt x="910833" y="0"/>
                  </a:lnTo>
                  <a:lnTo>
                    <a:pt x="910833" y="301380"/>
                  </a:lnTo>
                  <a:lnTo>
                    <a:pt x="0" y="301380"/>
                  </a:lnTo>
                  <a:close/>
                </a:path>
              </a:pathLst>
            </a:custGeom>
            <a:gradFill rotWithShape="1">
              <a:gsLst>
                <a:gs pos="0">
                  <a:srgbClr val="45DEEF">
                    <a:alpha val="100000"/>
                  </a:srgbClr>
                </a:gs>
                <a:gs pos="100000">
                  <a:srgbClr val="0074AD">
                    <a:alpha val="6500"/>
                  </a:srgbClr>
                </a:gs>
              </a:gsLst>
              <a:lin ang="0"/>
            </a:gradFill>
          </p:spPr>
        </p:sp>
        <p:sp>
          <p:nvSpPr>
            <p:cNvPr id="28" name="TextBox 28"/>
            <p:cNvSpPr txBox="1"/>
            <p:nvPr/>
          </p:nvSpPr>
          <p:spPr>
            <a:xfrm>
              <a:off x="0" y="38100"/>
              <a:ext cx="910833" cy="263280"/>
            </a:xfrm>
            <a:prstGeom prst="rect">
              <a:avLst/>
            </a:prstGeom>
          </p:spPr>
          <p:txBody>
            <a:bodyPr lIns="50800" tIns="50800" rIns="50800" bIns="50800" rtlCol="0" anchor="ctr"/>
            <a:lstStyle/>
            <a:p>
              <a:pPr algn="ctr">
                <a:lnSpc>
                  <a:spcPts val="2473"/>
                </a:lnSpc>
              </a:pPr>
              <a:endParaRPr/>
            </a:p>
          </p:txBody>
        </p:sp>
      </p:grpSp>
      <p:grpSp>
        <p:nvGrpSpPr>
          <p:cNvPr id="29" name="Group 29"/>
          <p:cNvGrpSpPr/>
          <p:nvPr/>
        </p:nvGrpSpPr>
        <p:grpSpPr>
          <a:xfrm>
            <a:off x="13609175" y="6003512"/>
            <a:ext cx="2949173" cy="2582973"/>
            <a:chOff x="0" y="0"/>
            <a:chExt cx="812800" cy="711874"/>
          </a:xfrm>
        </p:grpSpPr>
        <p:sp>
          <p:nvSpPr>
            <p:cNvPr id="30" name="Freeform 30"/>
            <p:cNvSpPr/>
            <p:nvPr/>
          </p:nvSpPr>
          <p:spPr>
            <a:xfrm>
              <a:off x="0" y="0"/>
              <a:ext cx="812800" cy="711874"/>
            </a:xfrm>
            <a:custGeom>
              <a:avLst/>
              <a:gdLst/>
              <a:ahLst/>
              <a:cxnLst/>
              <a:rect l="l" t="t" r="r" b="b"/>
              <a:pathLst>
                <a:path w="812800" h="711874">
                  <a:moveTo>
                    <a:pt x="0" y="0"/>
                  </a:moveTo>
                  <a:lnTo>
                    <a:pt x="812800" y="0"/>
                  </a:lnTo>
                  <a:lnTo>
                    <a:pt x="812800" y="711874"/>
                  </a:lnTo>
                  <a:lnTo>
                    <a:pt x="0" y="711874"/>
                  </a:lnTo>
                  <a:close/>
                </a:path>
              </a:pathLst>
            </a:custGeom>
            <a:blipFill>
              <a:blip r:embed="rId10"/>
              <a:stretch>
                <a:fillRect l="-15728" r="-15728"/>
              </a:stretch>
            </a:blipFill>
            <a:ln w="38100" cap="sq">
              <a:gradFill>
                <a:gsLst>
                  <a:gs pos="0">
                    <a:srgbClr val="45DEEF">
                      <a:alpha val="100000"/>
                    </a:srgbClr>
                  </a:gs>
                  <a:gs pos="100000">
                    <a:srgbClr val="0074AD">
                      <a:alpha val="6500"/>
                    </a:srgbClr>
                  </a:gs>
                </a:gsLst>
                <a:lin ang="0"/>
              </a:gradFill>
              <a:prstDash val="solid"/>
              <a:miter/>
            </a:ln>
          </p:spPr>
        </p:sp>
      </p:grpSp>
      <p:grpSp>
        <p:nvGrpSpPr>
          <p:cNvPr id="31" name="Group 31"/>
          <p:cNvGrpSpPr/>
          <p:nvPr/>
        </p:nvGrpSpPr>
        <p:grpSpPr>
          <a:xfrm>
            <a:off x="13609175" y="7610651"/>
            <a:ext cx="2949173" cy="975834"/>
            <a:chOff x="0" y="0"/>
            <a:chExt cx="910833" cy="301380"/>
          </a:xfrm>
        </p:grpSpPr>
        <p:sp>
          <p:nvSpPr>
            <p:cNvPr id="32" name="Freeform 32"/>
            <p:cNvSpPr/>
            <p:nvPr/>
          </p:nvSpPr>
          <p:spPr>
            <a:xfrm>
              <a:off x="0" y="0"/>
              <a:ext cx="910833" cy="301380"/>
            </a:xfrm>
            <a:custGeom>
              <a:avLst/>
              <a:gdLst/>
              <a:ahLst/>
              <a:cxnLst/>
              <a:rect l="l" t="t" r="r" b="b"/>
              <a:pathLst>
                <a:path w="910833" h="301380">
                  <a:moveTo>
                    <a:pt x="0" y="0"/>
                  </a:moveTo>
                  <a:lnTo>
                    <a:pt x="910833" y="0"/>
                  </a:lnTo>
                  <a:lnTo>
                    <a:pt x="910833" y="301380"/>
                  </a:lnTo>
                  <a:lnTo>
                    <a:pt x="0" y="301380"/>
                  </a:lnTo>
                  <a:close/>
                </a:path>
              </a:pathLst>
            </a:custGeom>
            <a:gradFill rotWithShape="1">
              <a:gsLst>
                <a:gs pos="0">
                  <a:srgbClr val="45DEEF">
                    <a:alpha val="100000"/>
                  </a:srgbClr>
                </a:gs>
                <a:gs pos="100000">
                  <a:srgbClr val="0074AD">
                    <a:alpha val="6500"/>
                  </a:srgbClr>
                </a:gs>
              </a:gsLst>
              <a:lin ang="0"/>
            </a:gradFill>
          </p:spPr>
        </p:sp>
        <p:sp>
          <p:nvSpPr>
            <p:cNvPr id="33" name="TextBox 33"/>
            <p:cNvSpPr txBox="1"/>
            <p:nvPr/>
          </p:nvSpPr>
          <p:spPr>
            <a:xfrm>
              <a:off x="0" y="38100"/>
              <a:ext cx="910833" cy="263280"/>
            </a:xfrm>
            <a:prstGeom prst="rect">
              <a:avLst/>
            </a:prstGeom>
          </p:spPr>
          <p:txBody>
            <a:bodyPr lIns="50800" tIns="50800" rIns="50800" bIns="50800" rtlCol="0" anchor="ctr"/>
            <a:lstStyle/>
            <a:p>
              <a:pPr algn="ctr">
                <a:lnSpc>
                  <a:spcPts val="2473"/>
                </a:lnSpc>
              </a:pPr>
              <a:endParaRPr/>
            </a:p>
          </p:txBody>
        </p:sp>
      </p:grpSp>
      <p:grpSp>
        <p:nvGrpSpPr>
          <p:cNvPr id="34" name="Group 34"/>
          <p:cNvGrpSpPr/>
          <p:nvPr/>
        </p:nvGrpSpPr>
        <p:grpSpPr>
          <a:xfrm>
            <a:off x="1845362" y="4272038"/>
            <a:ext cx="418645" cy="418645"/>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gradFill>
                <a:gsLst>
                  <a:gs pos="0">
                    <a:srgbClr val="45DEEF">
                      <a:alpha val="100000"/>
                    </a:srgbClr>
                  </a:gs>
                  <a:gs pos="100000">
                    <a:srgbClr val="0074AD">
                      <a:alpha val="6500"/>
                    </a:srgbClr>
                  </a:gs>
                </a:gsLst>
                <a:lin ang="0"/>
              </a:gradFill>
              <a:prstDash val="solid"/>
              <a:miter/>
            </a:ln>
          </p:spPr>
        </p:sp>
        <p:sp>
          <p:nvSpPr>
            <p:cNvPr id="36" name="TextBox 36"/>
            <p:cNvSpPr txBox="1"/>
            <p:nvPr/>
          </p:nvSpPr>
          <p:spPr>
            <a:xfrm>
              <a:off x="76200" y="114300"/>
              <a:ext cx="660400" cy="622300"/>
            </a:xfrm>
            <a:prstGeom prst="rect">
              <a:avLst/>
            </a:prstGeom>
          </p:spPr>
          <p:txBody>
            <a:bodyPr lIns="50800" tIns="50800" rIns="50800" bIns="50800" rtlCol="0" anchor="ctr"/>
            <a:lstStyle/>
            <a:p>
              <a:pPr algn="ctr">
                <a:lnSpc>
                  <a:spcPts val="2473"/>
                </a:lnSpc>
              </a:pPr>
              <a:endParaRPr/>
            </a:p>
          </p:txBody>
        </p:sp>
      </p:grpSp>
      <p:sp>
        <p:nvSpPr>
          <p:cNvPr id="42" name="TextBox 42"/>
          <p:cNvSpPr txBox="1"/>
          <p:nvPr/>
        </p:nvSpPr>
        <p:spPr>
          <a:xfrm>
            <a:off x="16656616" y="9872467"/>
            <a:ext cx="1205367" cy="192958"/>
          </a:xfrm>
          <a:prstGeom prst="rect">
            <a:avLst/>
          </a:prstGeom>
        </p:spPr>
        <p:txBody>
          <a:bodyPr lIns="0" tIns="0" rIns="0" bIns="0" rtlCol="0" anchor="t">
            <a:spAutoFit/>
          </a:bodyPr>
          <a:lstStyle/>
          <a:p>
            <a:pPr algn="ctr">
              <a:lnSpc>
                <a:spcPts val="1551"/>
              </a:lnSpc>
              <a:spcBef>
                <a:spcPct val="0"/>
              </a:spcBef>
            </a:pPr>
            <a:r>
              <a:rPr lang="en-US" sz="1463" b="1" spc="379">
                <a:solidFill>
                  <a:srgbClr val="FFFFFF"/>
                </a:solidFill>
                <a:latin typeface="TT Lakes Neue Bold"/>
                <a:ea typeface="TT Lakes Neue Bold"/>
                <a:cs typeface="TT Lakes Neue Bold"/>
                <a:sym typeface="TT Lakes Neue Bold"/>
              </a:rPr>
              <a:t>PAGE 3</a:t>
            </a:r>
          </a:p>
        </p:txBody>
      </p:sp>
      <p:sp>
        <p:nvSpPr>
          <p:cNvPr id="43" name="TextBox 43"/>
          <p:cNvSpPr txBox="1"/>
          <p:nvPr/>
        </p:nvSpPr>
        <p:spPr>
          <a:xfrm>
            <a:off x="1845362" y="474706"/>
            <a:ext cx="9010761" cy="2708434"/>
          </a:xfrm>
          <a:prstGeom prst="rect">
            <a:avLst/>
          </a:prstGeom>
        </p:spPr>
        <p:txBody>
          <a:bodyPr wrap="square" lIns="0" tIns="0" rIns="0" bIns="0" rtlCol="0" anchor="t">
            <a:spAutoFit/>
          </a:bodyPr>
          <a:lstStyle/>
          <a:p>
            <a:pPr lvl="0"/>
            <a:r>
              <a:rPr lang="en-US" sz="8800" b="1" spc="-26" dirty="0" err="1">
                <a:solidFill>
                  <a:schemeClr val="bg1"/>
                </a:solidFill>
                <a:latin typeface="Caveat Bold"/>
                <a:ea typeface="Caveat Bold"/>
                <a:cs typeface="Caveat Bold"/>
                <a:sym typeface="Caveat Bold"/>
              </a:rPr>
              <a:t>Características</a:t>
            </a:r>
            <a:r>
              <a:rPr lang="en-US" sz="8800" b="1" spc="-26" dirty="0">
                <a:solidFill>
                  <a:schemeClr val="bg1"/>
                </a:solidFill>
                <a:latin typeface="Caveat Bold"/>
                <a:ea typeface="Caveat Bold"/>
                <a:cs typeface="Caveat Bold"/>
                <a:sym typeface="Caveat Bold"/>
              </a:rPr>
              <a:t> </a:t>
            </a:r>
            <a:r>
              <a:rPr lang="en-US" sz="8800" b="1" spc="-26" dirty="0" err="1">
                <a:solidFill>
                  <a:schemeClr val="bg1"/>
                </a:solidFill>
                <a:latin typeface="Caveat Bold"/>
                <a:ea typeface="Caveat Bold"/>
                <a:cs typeface="Caveat Bold"/>
                <a:sym typeface="Caveat Bold"/>
              </a:rPr>
              <a:t>principales</a:t>
            </a:r>
            <a:r>
              <a:rPr lang="en-US" sz="8800" b="1" spc="-26" dirty="0">
                <a:solidFill>
                  <a:schemeClr val="bg1"/>
                </a:solidFill>
                <a:latin typeface="Caveat Bold"/>
                <a:ea typeface="Caveat Bold"/>
                <a:cs typeface="Caveat Bold"/>
                <a:sym typeface="Caveat Bold"/>
              </a:rPr>
              <a:t>:</a:t>
            </a:r>
            <a:endParaRPr lang="en-US" sz="8800" b="1" spc="-26" dirty="0">
              <a:solidFill>
                <a:schemeClr val="bg1"/>
              </a:solidFill>
              <a:latin typeface="Caveat Bold"/>
              <a:ea typeface="Caveat Bold"/>
              <a:cs typeface="Caveat Bold"/>
              <a:sym typeface="Caveat Bold"/>
            </a:endParaRPr>
          </a:p>
        </p:txBody>
      </p:sp>
      <p:sp>
        <p:nvSpPr>
          <p:cNvPr id="45" name="TextBox 45"/>
          <p:cNvSpPr txBox="1"/>
          <p:nvPr/>
        </p:nvSpPr>
        <p:spPr>
          <a:xfrm>
            <a:off x="1983430" y="4315671"/>
            <a:ext cx="209323" cy="283755"/>
          </a:xfrm>
          <a:prstGeom prst="rect">
            <a:avLst/>
          </a:prstGeom>
        </p:spPr>
        <p:txBody>
          <a:bodyPr lIns="0" tIns="0" rIns="0" bIns="0" rtlCol="0" anchor="t">
            <a:spAutoFit/>
          </a:bodyPr>
          <a:lstStyle/>
          <a:p>
            <a:pPr algn="l">
              <a:lnSpc>
                <a:spcPts val="2212"/>
              </a:lnSpc>
              <a:spcBef>
                <a:spcPct val="0"/>
              </a:spcBef>
            </a:pPr>
            <a:r>
              <a:rPr lang="en-US" sz="1580">
                <a:solidFill>
                  <a:srgbClr val="FFFFFF"/>
                </a:solidFill>
                <a:latin typeface="Raleway"/>
                <a:ea typeface="Raleway"/>
                <a:cs typeface="Raleway"/>
                <a:sym typeface="Raleway"/>
              </a:rPr>
              <a:t>1.</a:t>
            </a:r>
          </a:p>
        </p:txBody>
      </p:sp>
      <p:grpSp>
        <p:nvGrpSpPr>
          <p:cNvPr id="47" name="Group 47"/>
          <p:cNvGrpSpPr/>
          <p:nvPr/>
        </p:nvGrpSpPr>
        <p:grpSpPr>
          <a:xfrm>
            <a:off x="1806114" y="5422335"/>
            <a:ext cx="418645" cy="418645"/>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gradFill>
                <a:gsLst>
                  <a:gs pos="0">
                    <a:srgbClr val="45DEEF">
                      <a:alpha val="100000"/>
                    </a:srgbClr>
                  </a:gs>
                  <a:gs pos="100000">
                    <a:srgbClr val="0074AD">
                      <a:alpha val="6500"/>
                    </a:srgbClr>
                  </a:gs>
                </a:gsLst>
                <a:lin ang="0"/>
              </a:gradFill>
              <a:prstDash val="solid"/>
              <a:miter/>
            </a:ln>
          </p:spPr>
        </p:sp>
        <p:sp>
          <p:nvSpPr>
            <p:cNvPr id="49" name="TextBox 49"/>
            <p:cNvSpPr txBox="1"/>
            <p:nvPr/>
          </p:nvSpPr>
          <p:spPr>
            <a:xfrm>
              <a:off x="76200" y="114300"/>
              <a:ext cx="660400" cy="622300"/>
            </a:xfrm>
            <a:prstGeom prst="rect">
              <a:avLst/>
            </a:prstGeom>
          </p:spPr>
          <p:txBody>
            <a:bodyPr lIns="50800" tIns="50800" rIns="50800" bIns="50800" rtlCol="0" anchor="ctr"/>
            <a:lstStyle/>
            <a:p>
              <a:pPr algn="ctr">
                <a:lnSpc>
                  <a:spcPts val="2473"/>
                </a:lnSpc>
              </a:pPr>
              <a:endParaRPr/>
            </a:p>
          </p:txBody>
        </p:sp>
      </p:grpSp>
      <p:sp>
        <p:nvSpPr>
          <p:cNvPr id="51" name="TextBox 51"/>
          <p:cNvSpPr txBox="1"/>
          <p:nvPr/>
        </p:nvSpPr>
        <p:spPr>
          <a:xfrm>
            <a:off x="1943632" y="5469345"/>
            <a:ext cx="209323" cy="283755"/>
          </a:xfrm>
          <a:prstGeom prst="rect">
            <a:avLst/>
          </a:prstGeom>
        </p:spPr>
        <p:txBody>
          <a:bodyPr lIns="0" tIns="0" rIns="0" bIns="0" rtlCol="0" anchor="t">
            <a:spAutoFit/>
          </a:bodyPr>
          <a:lstStyle/>
          <a:p>
            <a:pPr algn="l">
              <a:lnSpc>
                <a:spcPts val="2212"/>
              </a:lnSpc>
              <a:spcBef>
                <a:spcPct val="0"/>
              </a:spcBef>
            </a:pPr>
            <a:r>
              <a:rPr lang="en-US" sz="1580" dirty="0">
                <a:solidFill>
                  <a:srgbClr val="FFFFFF"/>
                </a:solidFill>
                <a:latin typeface="Raleway"/>
                <a:ea typeface="Raleway"/>
                <a:cs typeface="Raleway"/>
                <a:sym typeface="Raleway"/>
              </a:rPr>
              <a:t>2.</a:t>
            </a:r>
          </a:p>
        </p:txBody>
      </p:sp>
      <p:grpSp>
        <p:nvGrpSpPr>
          <p:cNvPr id="53" name="Group 53"/>
          <p:cNvGrpSpPr/>
          <p:nvPr/>
        </p:nvGrpSpPr>
        <p:grpSpPr>
          <a:xfrm>
            <a:off x="1836187" y="6720555"/>
            <a:ext cx="418645" cy="418645"/>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gradFill>
                <a:gsLst>
                  <a:gs pos="0">
                    <a:srgbClr val="45DEEF">
                      <a:alpha val="100000"/>
                    </a:srgbClr>
                  </a:gs>
                  <a:gs pos="100000">
                    <a:srgbClr val="0074AD">
                      <a:alpha val="6500"/>
                    </a:srgbClr>
                  </a:gs>
                </a:gsLst>
                <a:lin ang="0"/>
              </a:gradFill>
              <a:prstDash val="solid"/>
              <a:miter/>
            </a:ln>
          </p:spPr>
        </p:sp>
        <p:sp>
          <p:nvSpPr>
            <p:cNvPr id="55" name="TextBox 55"/>
            <p:cNvSpPr txBox="1"/>
            <p:nvPr/>
          </p:nvSpPr>
          <p:spPr>
            <a:xfrm>
              <a:off x="76200" y="114300"/>
              <a:ext cx="660400" cy="622300"/>
            </a:xfrm>
            <a:prstGeom prst="rect">
              <a:avLst/>
            </a:prstGeom>
          </p:spPr>
          <p:txBody>
            <a:bodyPr lIns="50800" tIns="50800" rIns="50800" bIns="50800" rtlCol="0" anchor="ctr"/>
            <a:lstStyle/>
            <a:p>
              <a:pPr algn="ctr">
                <a:lnSpc>
                  <a:spcPts val="2473"/>
                </a:lnSpc>
              </a:pPr>
              <a:endParaRPr/>
            </a:p>
          </p:txBody>
        </p:sp>
      </p:grpSp>
      <p:sp>
        <p:nvSpPr>
          <p:cNvPr id="57" name="TextBox 57"/>
          <p:cNvSpPr txBox="1"/>
          <p:nvPr/>
        </p:nvSpPr>
        <p:spPr>
          <a:xfrm>
            <a:off x="1983430" y="6819900"/>
            <a:ext cx="209323" cy="283755"/>
          </a:xfrm>
          <a:prstGeom prst="rect">
            <a:avLst/>
          </a:prstGeom>
        </p:spPr>
        <p:txBody>
          <a:bodyPr lIns="0" tIns="0" rIns="0" bIns="0" rtlCol="0" anchor="t">
            <a:spAutoFit/>
          </a:bodyPr>
          <a:lstStyle/>
          <a:p>
            <a:pPr algn="l">
              <a:lnSpc>
                <a:spcPts val="2212"/>
              </a:lnSpc>
              <a:spcBef>
                <a:spcPct val="0"/>
              </a:spcBef>
            </a:pPr>
            <a:r>
              <a:rPr lang="en-US" sz="1580" dirty="0">
                <a:solidFill>
                  <a:srgbClr val="FFFFFF"/>
                </a:solidFill>
                <a:latin typeface="Raleway"/>
                <a:ea typeface="Raleway"/>
                <a:cs typeface="Raleway"/>
                <a:sym typeface="Raleway"/>
              </a:rPr>
              <a:t>3.</a:t>
            </a:r>
          </a:p>
        </p:txBody>
      </p:sp>
      <p:sp>
        <p:nvSpPr>
          <p:cNvPr id="61" name="TextBox 17"/>
          <p:cNvSpPr txBox="1"/>
          <p:nvPr/>
        </p:nvSpPr>
        <p:spPr>
          <a:xfrm>
            <a:off x="2152955" y="4182694"/>
            <a:ext cx="5715000" cy="6104235"/>
          </a:xfrm>
          <a:prstGeom prst="rect">
            <a:avLst/>
          </a:prstGeom>
        </p:spPr>
        <p:txBody>
          <a:bodyPr lIns="0" tIns="0" rIns="0" bIns="0" rtlCol="0" anchor="t">
            <a:spAutoFit/>
          </a:bodyPr>
          <a:lstStyle/>
          <a:p>
            <a:pPr marL="518175" lvl="1" indent="-259087" algn="l">
              <a:lnSpc>
                <a:spcPts val="3360"/>
              </a:lnSpc>
              <a:buFont typeface="Arial"/>
              <a:buChar char="•"/>
            </a:pPr>
            <a:r>
              <a:rPr lang="en-US" sz="2400" spc="-12" dirty="0" err="1" smtClean="0">
                <a:solidFill>
                  <a:schemeClr val="bg1"/>
                </a:solidFill>
                <a:latin typeface="Playpen Sans"/>
                <a:ea typeface="Playpen Sans"/>
                <a:cs typeface="Playpen Sans"/>
                <a:sym typeface="Playpen Sans"/>
              </a:rPr>
              <a:t>Unicidad</a:t>
            </a:r>
            <a:endParaRPr lang="en-US" sz="2400" spc="-12" dirty="0" smtClean="0">
              <a:solidFill>
                <a:schemeClr val="bg1"/>
              </a:solidFill>
              <a:latin typeface="Playpen Sans"/>
              <a:ea typeface="Playpen Sans"/>
              <a:cs typeface="Playpen Sans"/>
              <a:sym typeface="Playpen Sans"/>
            </a:endParaRPr>
          </a:p>
          <a:p>
            <a:pPr marL="518175" lvl="1" indent="-259087" algn="l">
              <a:lnSpc>
                <a:spcPts val="3360"/>
              </a:lnSpc>
              <a:buFont typeface="Arial"/>
              <a:buChar char="•"/>
            </a:pPr>
            <a:endParaRPr lang="en-US" sz="2400" spc="-12" dirty="0">
              <a:solidFill>
                <a:schemeClr val="bg1"/>
              </a:solidFill>
              <a:latin typeface="Playpen Sans"/>
              <a:ea typeface="Playpen Sans"/>
              <a:cs typeface="Playpen Sans"/>
              <a:sym typeface="Playpen Sans"/>
            </a:endParaRPr>
          </a:p>
          <a:p>
            <a:pPr marL="259088" lvl="1" algn="l">
              <a:lnSpc>
                <a:spcPts val="3360"/>
              </a:lnSpc>
            </a:pPr>
            <a:endParaRPr lang="en-US" sz="2400" spc="-12" dirty="0">
              <a:solidFill>
                <a:schemeClr val="bg1"/>
              </a:solidFill>
              <a:latin typeface="Playpen Sans"/>
              <a:ea typeface="Playpen Sans"/>
              <a:cs typeface="Playpen Sans"/>
              <a:sym typeface="Playpen Sans"/>
            </a:endParaRPr>
          </a:p>
          <a:p>
            <a:pPr marL="518175" lvl="1" indent="-259087" algn="l">
              <a:lnSpc>
                <a:spcPts val="3360"/>
              </a:lnSpc>
              <a:buFont typeface="Arial"/>
              <a:buChar char="•"/>
            </a:pPr>
            <a:r>
              <a:rPr lang="en-US" sz="2400" u="none" strike="noStrike" spc="-12" dirty="0" err="1">
                <a:solidFill>
                  <a:schemeClr val="bg1"/>
                </a:solidFill>
                <a:latin typeface="Playpen Sans"/>
                <a:ea typeface="Playpen Sans"/>
                <a:cs typeface="Playpen Sans"/>
                <a:sym typeface="Playpen Sans"/>
              </a:rPr>
              <a:t>Inmutabilidad</a:t>
            </a:r>
            <a:r>
              <a:rPr lang="en-US" sz="2400" u="none" strike="noStrike" spc="-12" dirty="0">
                <a:solidFill>
                  <a:schemeClr val="bg1"/>
                </a:solidFill>
                <a:latin typeface="Playpen Sans"/>
                <a:ea typeface="Playpen Sans"/>
                <a:cs typeface="Playpen Sans"/>
                <a:sym typeface="Playpen Sans"/>
              </a:rPr>
              <a:t> </a:t>
            </a:r>
            <a:endParaRPr lang="en-US" sz="2400" u="none" strike="noStrike" spc="-12" dirty="0" smtClean="0">
              <a:solidFill>
                <a:schemeClr val="bg1"/>
              </a:solidFill>
              <a:latin typeface="Playpen Sans"/>
              <a:ea typeface="Playpen Sans"/>
              <a:cs typeface="Playpen Sans"/>
              <a:sym typeface="Playpen Sans"/>
            </a:endParaRPr>
          </a:p>
          <a:p>
            <a:pPr marL="518175" lvl="1" indent="-259087" algn="l">
              <a:lnSpc>
                <a:spcPts val="3360"/>
              </a:lnSpc>
              <a:buFont typeface="Arial"/>
              <a:buChar char="•"/>
            </a:pPr>
            <a:endParaRPr lang="en-US" sz="2400" spc="-12" dirty="0">
              <a:solidFill>
                <a:schemeClr val="bg1"/>
              </a:solidFill>
              <a:latin typeface="Playpen Sans"/>
              <a:ea typeface="Playpen Sans"/>
              <a:cs typeface="Playpen Sans"/>
              <a:sym typeface="Playpen Sans"/>
            </a:endParaRPr>
          </a:p>
          <a:p>
            <a:pPr marL="259088" lvl="1" algn="l">
              <a:lnSpc>
                <a:spcPts val="3360"/>
              </a:lnSpc>
            </a:pPr>
            <a:endParaRPr lang="en-US" sz="2400" u="none" strike="noStrike" spc="-12" dirty="0">
              <a:solidFill>
                <a:schemeClr val="bg1"/>
              </a:solidFill>
              <a:latin typeface="Playpen Sans"/>
              <a:ea typeface="Playpen Sans"/>
              <a:cs typeface="Playpen Sans"/>
              <a:sym typeface="Playpen Sans"/>
            </a:endParaRPr>
          </a:p>
          <a:p>
            <a:pPr marL="518175" lvl="1" indent="-259087" algn="l">
              <a:lnSpc>
                <a:spcPts val="3360"/>
              </a:lnSpc>
              <a:buFont typeface="Arial"/>
              <a:buChar char="•"/>
            </a:pPr>
            <a:r>
              <a:rPr lang="en-US" sz="2400" spc="-12" dirty="0" err="1">
                <a:solidFill>
                  <a:schemeClr val="bg1"/>
                </a:solidFill>
                <a:latin typeface="Playpen Sans"/>
                <a:ea typeface="Playpen Sans"/>
                <a:cs typeface="Playpen Sans"/>
                <a:sym typeface="Playpen Sans"/>
              </a:rPr>
              <a:t>Medición</a:t>
            </a:r>
            <a:r>
              <a:rPr lang="en-US" sz="2400" spc="-12" dirty="0">
                <a:solidFill>
                  <a:schemeClr val="bg1"/>
                </a:solidFill>
                <a:latin typeface="Playpen Sans"/>
                <a:ea typeface="Playpen Sans"/>
                <a:cs typeface="Playpen Sans"/>
                <a:sym typeface="Playpen Sans"/>
              </a:rPr>
              <a:t> </a:t>
            </a:r>
            <a:r>
              <a:rPr lang="en-US" sz="2400" spc="-12" dirty="0" err="1">
                <a:solidFill>
                  <a:schemeClr val="bg1"/>
                </a:solidFill>
                <a:latin typeface="Playpen Sans"/>
                <a:ea typeface="Playpen Sans"/>
                <a:cs typeface="Playpen Sans"/>
                <a:sym typeface="Playpen Sans"/>
              </a:rPr>
              <a:t>precisa</a:t>
            </a:r>
            <a:endParaRPr lang="en-US" sz="2400" spc="-12" dirty="0">
              <a:solidFill>
                <a:schemeClr val="bg1"/>
              </a:solidFill>
              <a:latin typeface="Playpen Sans"/>
              <a:ea typeface="Playpen Sans"/>
              <a:cs typeface="Playpen Sans"/>
              <a:sym typeface="Playpen Sans"/>
            </a:endParaRPr>
          </a:p>
          <a:p>
            <a:pPr marL="518175" lvl="1" indent="-259087" algn="l">
              <a:lnSpc>
                <a:spcPts val="3360"/>
              </a:lnSpc>
              <a:buFont typeface="Arial"/>
              <a:buChar char="•"/>
            </a:pPr>
            <a:endParaRPr lang="en-US" sz="2400" spc="-12" dirty="0">
              <a:solidFill>
                <a:schemeClr val="bg1"/>
              </a:solidFill>
              <a:latin typeface="Playpen Sans"/>
              <a:ea typeface="Playpen Sans"/>
              <a:cs typeface="Playpen Sans"/>
              <a:sym typeface="Playpen Sans"/>
            </a:endParaRPr>
          </a:p>
          <a:p>
            <a:pPr marL="259088" lvl="1">
              <a:lnSpc>
                <a:spcPts val="3360"/>
              </a:lnSpc>
            </a:pPr>
            <a:r>
              <a:rPr lang="es-US" sz="2400" spc="-12" dirty="0">
                <a:solidFill>
                  <a:schemeClr val="bg1"/>
                </a:solidFill>
                <a:latin typeface="Playpen Sans"/>
                <a:ea typeface="Playpen Sans"/>
              </a:rPr>
              <a:t>Ejemplo: Un sistema de reconocimiento facial en un teléfono inteligente que desbloquea el dispositivo al reconocer la cara del usuario.</a:t>
            </a:r>
            <a:endParaRPr lang="es-VE" sz="2400" spc="-12" dirty="0">
              <a:solidFill>
                <a:schemeClr val="bg1"/>
              </a:solidFill>
              <a:latin typeface="Playpen Sans"/>
              <a:ea typeface="Playpen Sans"/>
            </a:endParaRPr>
          </a:p>
          <a:p>
            <a:pPr marL="259088" lvl="1">
              <a:lnSpc>
                <a:spcPts val="3360"/>
              </a:lnSpc>
            </a:pPr>
            <a:endParaRPr lang="en-US" sz="2400" spc="-12" dirty="0">
              <a:solidFill>
                <a:schemeClr val="bg1"/>
              </a:solidFill>
              <a:latin typeface="Playpen Sans"/>
              <a:ea typeface="Playpen Sans"/>
              <a:sym typeface="Playpen Sans"/>
            </a:endParaRPr>
          </a:p>
          <a:p>
            <a:pPr algn="l">
              <a:lnSpc>
                <a:spcPts val="3360"/>
              </a:lnSpc>
            </a:pPr>
            <a:endParaRPr lang="en-US" sz="2400" u="none" strike="noStrike" spc="-12" dirty="0">
              <a:solidFill>
                <a:schemeClr val="bg1"/>
              </a:solidFill>
              <a:latin typeface="Playpen Sans"/>
              <a:ea typeface="Playpen Sans"/>
              <a:cs typeface="Playpen Sans"/>
              <a:sym typeface="Playpen San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914827" y="802108"/>
            <a:ext cx="580294" cy="580294"/>
          </a:xfrm>
          <a:custGeom>
            <a:avLst/>
            <a:gdLst/>
            <a:ahLst/>
            <a:cxnLst/>
            <a:rect l="l" t="t" r="r" b="b"/>
            <a:pathLst>
              <a:path w="580294" h="580294">
                <a:moveTo>
                  <a:pt x="0" y="0"/>
                </a:moveTo>
                <a:lnTo>
                  <a:pt x="580294" y="0"/>
                </a:lnTo>
                <a:lnTo>
                  <a:pt x="580294" y="580294"/>
                </a:lnTo>
                <a:lnTo>
                  <a:pt x="0" y="580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6321766" y="9615834"/>
            <a:ext cx="2192753" cy="1597205"/>
            <a:chOff x="0" y="0"/>
            <a:chExt cx="577515" cy="420663"/>
          </a:xfrm>
        </p:grpSpPr>
        <p:sp>
          <p:nvSpPr>
            <p:cNvPr id="5" name="Freeform 5"/>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45DEEF">
                    <a:alpha val="100000"/>
                  </a:srgbClr>
                </a:gs>
                <a:gs pos="100000">
                  <a:srgbClr val="0074AD">
                    <a:alpha val="6500"/>
                  </a:srgbClr>
                </a:gs>
              </a:gsLst>
              <a:lin ang="0"/>
            </a:gradFill>
          </p:spPr>
        </p:sp>
        <p:sp>
          <p:nvSpPr>
            <p:cNvPr id="6" name="TextBox 6"/>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grpSp>
        <p:nvGrpSpPr>
          <p:cNvPr id="7" name="Group 7"/>
          <p:cNvGrpSpPr/>
          <p:nvPr/>
        </p:nvGrpSpPr>
        <p:grpSpPr>
          <a:xfrm>
            <a:off x="0" y="9488397"/>
            <a:ext cx="2192753" cy="1597205"/>
            <a:chOff x="0" y="0"/>
            <a:chExt cx="577515" cy="420663"/>
          </a:xfrm>
        </p:grpSpPr>
        <p:sp>
          <p:nvSpPr>
            <p:cNvPr id="8" name="Freeform 8"/>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0074AD">
                    <a:alpha val="6500"/>
                  </a:srgbClr>
                </a:gs>
                <a:gs pos="100000">
                  <a:srgbClr val="45DEEF">
                    <a:alpha val="100000"/>
                  </a:srgbClr>
                </a:gs>
              </a:gsLst>
              <a:lin ang="0"/>
            </a:gradFill>
          </p:spPr>
        </p:sp>
        <p:sp>
          <p:nvSpPr>
            <p:cNvPr id="9" name="TextBox 9"/>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sp>
        <p:nvSpPr>
          <p:cNvPr id="10" name="Freeform 10"/>
          <p:cNvSpPr/>
          <p:nvPr/>
        </p:nvSpPr>
        <p:spPr>
          <a:xfrm>
            <a:off x="914827" y="9719553"/>
            <a:ext cx="731654" cy="345873"/>
          </a:xfrm>
          <a:custGeom>
            <a:avLst/>
            <a:gdLst/>
            <a:ahLst/>
            <a:cxnLst/>
            <a:rect l="l" t="t" r="r" b="b"/>
            <a:pathLst>
              <a:path w="731654" h="345873">
                <a:moveTo>
                  <a:pt x="0" y="0"/>
                </a:moveTo>
                <a:lnTo>
                  <a:pt x="731654" y="0"/>
                </a:lnTo>
                <a:lnTo>
                  <a:pt x="731654" y="345873"/>
                </a:lnTo>
                <a:lnTo>
                  <a:pt x="0" y="3458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4" name="Group 14"/>
          <p:cNvGrpSpPr/>
          <p:nvPr/>
        </p:nvGrpSpPr>
        <p:grpSpPr>
          <a:xfrm>
            <a:off x="9468359" y="7934858"/>
            <a:ext cx="2468532" cy="313375"/>
            <a:chOff x="0" y="0"/>
            <a:chExt cx="650148" cy="82535"/>
          </a:xfrm>
        </p:grpSpPr>
        <p:sp>
          <p:nvSpPr>
            <p:cNvPr id="15" name="Freeform 15"/>
            <p:cNvSpPr/>
            <p:nvPr/>
          </p:nvSpPr>
          <p:spPr>
            <a:xfrm>
              <a:off x="0" y="0"/>
              <a:ext cx="650148" cy="82535"/>
            </a:xfrm>
            <a:custGeom>
              <a:avLst/>
              <a:gdLst/>
              <a:ahLst/>
              <a:cxnLst/>
              <a:rect l="l" t="t" r="r" b="b"/>
              <a:pathLst>
                <a:path w="650148" h="82535">
                  <a:moveTo>
                    <a:pt x="0" y="0"/>
                  </a:moveTo>
                  <a:lnTo>
                    <a:pt x="650148" y="0"/>
                  </a:lnTo>
                  <a:lnTo>
                    <a:pt x="650148" y="82535"/>
                  </a:lnTo>
                  <a:lnTo>
                    <a:pt x="0" y="82535"/>
                  </a:lnTo>
                  <a:close/>
                </a:path>
              </a:pathLst>
            </a:custGeom>
            <a:gradFill rotWithShape="1">
              <a:gsLst>
                <a:gs pos="0">
                  <a:srgbClr val="45DEEF">
                    <a:alpha val="100000"/>
                  </a:srgbClr>
                </a:gs>
                <a:gs pos="100000">
                  <a:srgbClr val="0074AD">
                    <a:alpha val="6500"/>
                  </a:srgbClr>
                </a:gs>
              </a:gsLst>
              <a:lin ang="0"/>
            </a:gradFill>
          </p:spPr>
        </p:sp>
        <p:sp>
          <p:nvSpPr>
            <p:cNvPr id="16" name="TextBox 16"/>
            <p:cNvSpPr txBox="1"/>
            <p:nvPr/>
          </p:nvSpPr>
          <p:spPr>
            <a:xfrm>
              <a:off x="0" y="38100"/>
              <a:ext cx="650148" cy="44435"/>
            </a:xfrm>
            <a:prstGeom prst="rect">
              <a:avLst/>
            </a:prstGeom>
          </p:spPr>
          <p:txBody>
            <a:bodyPr lIns="50800" tIns="50800" rIns="50800" bIns="50800" rtlCol="0" anchor="ctr"/>
            <a:lstStyle/>
            <a:p>
              <a:pPr algn="ctr">
                <a:lnSpc>
                  <a:spcPts val="2473"/>
                </a:lnSpc>
              </a:pPr>
              <a:endParaRPr/>
            </a:p>
          </p:txBody>
        </p:sp>
      </p:grpSp>
      <p:grpSp>
        <p:nvGrpSpPr>
          <p:cNvPr id="17" name="Group 17"/>
          <p:cNvGrpSpPr/>
          <p:nvPr/>
        </p:nvGrpSpPr>
        <p:grpSpPr>
          <a:xfrm>
            <a:off x="2527250" y="2182140"/>
            <a:ext cx="5213049" cy="6066093"/>
            <a:chOff x="0" y="0"/>
            <a:chExt cx="698500" cy="812800"/>
          </a:xfrm>
        </p:grpSpPr>
        <p:sp>
          <p:nvSpPr>
            <p:cNvPr id="18" name="Freeform 1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7"/>
              <a:stretch>
                <a:fillRect t="-14372" b="-14372"/>
              </a:stretch>
            </a:blipFill>
            <a:ln w="19050" cap="sq">
              <a:gradFill>
                <a:gsLst>
                  <a:gs pos="0">
                    <a:srgbClr val="45DEEF">
                      <a:alpha val="100000"/>
                    </a:srgbClr>
                  </a:gs>
                  <a:gs pos="100000">
                    <a:srgbClr val="0074AD">
                      <a:alpha val="6500"/>
                    </a:srgbClr>
                  </a:gs>
                </a:gsLst>
                <a:lin ang="0"/>
              </a:gradFill>
              <a:prstDash val="solid"/>
              <a:miter/>
            </a:ln>
          </p:spPr>
        </p:sp>
      </p:grpSp>
      <p:sp>
        <p:nvSpPr>
          <p:cNvPr id="24" name="TextBox 24"/>
          <p:cNvSpPr txBox="1"/>
          <p:nvPr/>
        </p:nvSpPr>
        <p:spPr>
          <a:xfrm>
            <a:off x="16656616" y="9872467"/>
            <a:ext cx="1205367" cy="192958"/>
          </a:xfrm>
          <a:prstGeom prst="rect">
            <a:avLst/>
          </a:prstGeom>
        </p:spPr>
        <p:txBody>
          <a:bodyPr lIns="0" tIns="0" rIns="0" bIns="0" rtlCol="0" anchor="t">
            <a:spAutoFit/>
          </a:bodyPr>
          <a:lstStyle/>
          <a:p>
            <a:pPr algn="ctr">
              <a:lnSpc>
                <a:spcPts val="1551"/>
              </a:lnSpc>
              <a:spcBef>
                <a:spcPct val="0"/>
              </a:spcBef>
            </a:pPr>
            <a:r>
              <a:rPr lang="en-US" sz="1463" b="1" spc="379">
                <a:solidFill>
                  <a:srgbClr val="FFFFFF"/>
                </a:solidFill>
                <a:latin typeface="TT Lakes Neue Bold"/>
                <a:ea typeface="TT Lakes Neue Bold"/>
                <a:cs typeface="TT Lakes Neue Bold"/>
                <a:sym typeface="TT Lakes Neue Bold"/>
              </a:rPr>
              <a:t>PAGE 4</a:t>
            </a:r>
          </a:p>
        </p:txBody>
      </p:sp>
      <p:sp>
        <p:nvSpPr>
          <p:cNvPr id="25" name="TextBox 25"/>
          <p:cNvSpPr txBox="1"/>
          <p:nvPr/>
        </p:nvSpPr>
        <p:spPr>
          <a:xfrm>
            <a:off x="9468359" y="2286915"/>
            <a:ext cx="6653456" cy="2282676"/>
          </a:xfrm>
          <a:prstGeom prst="rect">
            <a:avLst/>
          </a:prstGeom>
        </p:spPr>
        <p:txBody>
          <a:bodyPr lIns="0" tIns="0" rIns="0" bIns="0" rtlCol="0" anchor="t">
            <a:spAutoFit/>
          </a:bodyPr>
          <a:lstStyle/>
          <a:p>
            <a:pPr algn="l">
              <a:lnSpc>
                <a:spcPts val="8919"/>
              </a:lnSpc>
              <a:spcBef>
                <a:spcPct val="0"/>
              </a:spcBef>
            </a:pPr>
            <a:r>
              <a:rPr lang="en-US" sz="8414" dirty="0" smtClean="0">
                <a:solidFill>
                  <a:srgbClr val="FFFFFF"/>
                </a:solidFill>
                <a:latin typeface="Anton"/>
                <a:ea typeface="Anton"/>
                <a:cs typeface="Anton"/>
                <a:sym typeface="Anton"/>
              </a:rPr>
              <a:t>TIPOS DE DATOS BIOMÈTRICOS</a:t>
            </a:r>
            <a:endParaRPr lang="en-US" sz="8414" dirty="0">
              <a:solidFill>
                <a:srgbClr val="FFFFFF"/>
              </a:solidFill>
              <a:latin typeface="Anton"/>
              <a:ea typeface="Anton"/>
              <a:cs typeface="Anton"/>
              <a:sym typeface="Anton"/>
            </a:endParaRPr>
          </a:p>
        </p:txBody>
      </p:sp>
      <p:grpSp>
        <p:nvGrpSpPr>
          <p:cNvPr id="27" name="Group 27"/>
          <p:cNvGrpSpPr/>
          <p:nvPr/>
        </p:nvGrpSpPr>
        <p:grpSpPr>
          <a:xfrm>
            <a:off x="1648215" y="2256341"/>
            <a:ext cx="2070093" cy="2408835"/>
            <a:chOff x="0" y="0"/>
            <a:chExt cx="698500" cy="812800"/>
          </a:xfrm>
        </p:grpSpPr>
        <p:sp>
          <p:nvSpPr>
            <p:cNvPr id="28" name="Freeform 2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8"/>
              <a:stretch>
                <a:fillRect l="-25826" r="-81041"/>
              </a:stretch>
            </a:blipFill>
            <a:ln w="38100" cap="sq">
              <a:gradFill>
                <a:gsLst>
                  <a:gs pos="0">
                    <a:srgbClr val="45DEEF">
                      <a:alpha val="100000"/>
                    </a:srgbClr>
                  </a:gs>
                  <a:gs pos="100000">
                    <a:srgbClr val="0074AD">
                      <a:alpha val="6500"/>
                    </a:srgbClr>
                  </a:gs>
                </a:gsLst>
                <a:lin ang="0"/>
              </a:gradFill>
              <a:prstDash val="solid"/>
              <a:miter/>
            </a:ln>
          </p:spPr>
        </p:sp>
      </p:grpSp>
      <p:sp>
        <p:nvSpPr>
          <p:cNvPr id="30" name="TextBox 9"/>
          <p:cNvSpPr txBox="1"/>
          <p:nvPr/>
        </p:nvSpPr>
        <p:spPr>
          <a:xfrm>
            <a:off x="8229601" y="3621097"/>
            <a:ext cx="9524999" cy="6252994"/>
          </a:xfrm>
          <a:prstGeom prst="rect">
            <a:avLst/>
          </a:prstGeom>
        </p:spPr>
        <p:txBody>
          <a:bodyPr wrap="square" lIns="0" tIns="0" rIns="0" bIns="0" rtlCol="0" anchor="t">
            <a:spAutoFit/>
          </a:bodyPr>
          <a:lstStyle/>
          <a:p>
            <a:pPr algn="just">
              <a:lnSpc>
                <a:spcPts val="3360"/>
              </a:lnSpc>
            </a:pPr>
            <a:endParaRPr lang="en-US" sz="2400" spc="-12" dirty="0">
              <a:solidFill>
                <a:schemeClr val="bg1"/>
              </a:solidFill>
              <a:latin typeface="Playpen Sans"/>
              <a:ea typeface="Playpen Sans"/>
              <a:cs typeface="Playpen Sans"/>
              <a:sym typeface="Playpen Sans"/>
            </a:endParaRPr>
          </a:p>
          <a:p>
            <a:pPr algn="just">
              <a:lnSpc>
                <a:spcPct val="150000"/>
              </a:lnSpc>
            </a:pPr>
            <a:endParaRPr lang="en-US" sz="2800" spc="-12" dirty="0">
              <a:solidFill>
                <a:schemeClr val="bg1"/>
              </a:solidFill>
              <a:latin typeface="Bahnschrift Light" panose="020B0502040204020203" pitchFamily="34" charset="0"/>
              <a:ea typeface="Playpen Sans"/>
              <a:cs typeface="Playpen Sans"/>
              <a:sym typeface="Playpen Sans"/>
            </a:endParaRPr>
          </a:p>
          <a:p>
            <a:pPr marL="457200" indent="-457200" algn="just">
              <a:lnSpc>
                <a:spcPct val="150000"/>
              </a:lnSpc>
              <a:buAutoNum type="arabicPeriod"/>
            </a:pPr>
            <a:r>
              <a:rPr lang="es-ES" sz="2800" b="1" spc="-12" dirty="0">
                <a:solidFill>
                  <a:schemeClr val="bg1"/>
                </a:solidFill>
                <a:latin typeface="Bahnschrift Light" panose="020B0502040204020203" pitchFamily="34" charset="0"/>
                <a:ea typeface="Playpen Sans"/>
                <a:cs typeface="Playpen Sans"/>
                <a:sym typeface="Playpen Sans"/>
              </a:rPr>
              <a:t>Huellas Dactilares: </a:t>
            </a:r>
            <a:r>
              <a:rPr lang="es-ES" sz="2800" spc="-12" dirty="0">
                <a:solidFill>
                  <a:schemeClr val="bg1"/>
                </a:solidFill>
                <a:latin typeface="Bahnschrift Light" panose="020B0502040204020203" pitchFamily="34" charset="0"/>
                <a:ea typeface="Playpen Sans"/>
                <a:cs typeface="Playpen Sans"/>
                <a:sym typeface="Playpen Sans"/>
              </a:rPr>
              <a:t>Capturan patrones únicos en las yemas de los dedos. </a:t>
            </a:r>
          </a:p>
          <a:p>
            <a:pPr marL="457200" indent="-457200" algn="just">
              <a:lnSpc>
                <a:spcPct val="150000"/>
              </a:lnSpc>
              <a:buAutoNum type="arabicPeriod" startAt="2"/>
            </a:pPr>
            <a:r>
              <a:rPr lang="es-ES" sz="2800" b="1" spc="-12" dirty="0">
                <a:solidFill>
                  <a:schemeClr val="bg1"/>
                </a:solidFill>
                <a:latin typeface="Bahnschrift Light" panose="020B0502040204020203" pitchFamily="34" charset="0"/>
                <a:ea typeface="Playpen Sans"/>
                <a:cs typeface="Playpen Sans"/>
                <a:sym typeface="Playpen Sans"/>
              </a:rPr>
              <a:t>Reconocimiento Facial: </a:t>
            </a:r>
            <a:r>
              <a:rPr lang="es-ES" sz="2800" spc="-12" dirty="0">
                <a:solidFill>
                  <a:schemeClr val="bg1"/>
                </a:solidFill>
                <a:latin typeface="Bahnschrift Light" panose="020B0502040204020203" pitchFamily="34" charset="0"/>
                <a:ea typeface="Playpen Sans"/>
                <a:cs typeface="Playpen Sans"/>
                <a:sym typeface="Playpen Sans"/>
              </a:rPr>
              <a:t>Analiza características faciales como la distancia entre ojos y forma de la mandíbula. </a:t>
            </a:r>
          </a:p>
          <a:p>
            <a:pPr marL="457200" indent="-457200" algn="just">
              <a:lnSpc>
                <a:spcPct val="150000"/>
              </a:lnSpc>
              <a:buAutoNum type="arabicPeriod" startAt="2"/>
            </a:pPr>
            <a:r>
              <a:rPr lang="es-ES" sz="2800" b="1" spc="-12" dirty="0" smtClean="0">
                <a:solidFill>
                  <a:schemeClr val="bg1"/>
                </a:solidFill>
                <a:latin typeface="Bahnschrift Light" panose="020B0502040204020203" pitchFamily="34" charset="0"/>
                <a:ea typeface="Playpen Sans"/>
                <a:cs typeface="Playpen Sans"/>
                <a:sym typeface="Playpen Sans"/>
              </a:rPr>
              <a:t>Iris</a:t>
            </a:r>
            <a:r>
              <a:rPr lang="es-ES" sz="2800" b="1" spc="-12" dirty="0">
                <a:solidFill>
                  <a:schemeClr val="bg1"/>
                </a:solidFill>
                <a:latin typeface="Bahnschrift Light" panose="020B0502040204020203" pitchFamily="34" charset="0"/>
                <a:ea typeface="Playpen Sans"/>
                <a:cs typeface="Playpen Sans"/>
                <a:sym typeface="Playpen Sans"/>
              </a:rPr>
              <a:t>: </a:t>
            </a:r>
            <a:r>
              <a:rPr lang="es-ES" sz="2800" spc="-12" dirty="0">
                <a:solidFill>
                  <a:schemeClr val="bg1"/>
                </a:solidFill>
                <a:latin typeface="Bahnschrift Light" panose="020B0502040204020203" pitchFamily="34" charset="0"/>
                <a:ea typeface="Playpen Sans"/>
                <a:cs typeface="Playpen Sans"/>
                <a:sym typeface="Playpen Sans"/>
              </a:rPr>
              <a:t>Utiliza patrones únicos en el iris del ojo. </a:t>
            </a:r>
          </a:p>
          <a:p>
            <a:pPr marL="457200" indent="-457200" algn="just">
              <a:lnSpc>
                <a:spcPct val="150000"/>
              </a:lnSpc>
              <a:buAutoNum type="arabicPeriod" startAt="4"/>
            </a:pPr>
            <a:r>
              <a:rPr lang="es-ES" sz="2800" b="1" spc="-12" dirty="0">
                <a:solidFill>
                  <a:schemeClr val="bg1"/>
                </a:solidFill>
                <a:latin typeface="Bahnschrift Light" panose="020B0502040204020203" pitchFamily="34" charset="0"/>
                <a:ea typeface="Playpen Sans"/>
                <a:cs typeface="Playpen Sans"/>
                <a:sym typeface="Playpen Sans"/>
              </a:rPr>
              <a:t>Voz: </a:t>
            </a:r>
            <a:r>
              <a:rPr lang="es-ES" sz="2800" spc="-12" dirty="0">
                <a:solidFill>
                  <a:schemeClr val="bg1"/>
                </a:solidFill>
                <a:latin typeface="Bahnschrift Light" panose="020B0502040204020203" pitchFamily="34" charset="0"/>
                <a:ea typeface="Playpen Sans"/>
                <a:cs typeface="Playpen Sans"/>
                <a:sym typeface="Playpen Sans"/>
              </a:rPr>
              <a:t>Identifica a una persona a través de su patrón vocal. </a:t>
            </a:r>
          </a:p>
          <a:p>
            <a:pPr algn="just">
              <a:lnSpc>
                <a:spcPct val="150000"/>
              </a:lnSpc>
            </a:pPr>
            <a:r>
              <a:rPr lang="es-ES" sz="2800" spc="-12" dirty="0" smtClean="0">
                <a:solidFill>
                  <a:schemeClr val="bg1"/>
                </a:solidFill>
                <a:latin typeface="Bahnschrift Light" panose="020B0502040204020203" pitchFamily="34" charset="0"/>
                <a:ea typeface="Playpen Sans"/>
                <a:cs typeface="Playpen Sans"/>
                <a:sym typeface="Playpen Sans"/>
              </a:rPr>
              <a:t>5.  </a:t>
            </a:r>
            <a:r>
              <a:rPr lang="es-ES" sz="2800" b="1" spc="-12" dirty="0" smtClean="0">
                <a:solidFill>
                  <a:schemeClr val="bg1"/>
                </a:solidFill>
                <a:latin typeface="Bahnschrift Light" panose="020B0502040204020203" pitchFamily="34" charset="0"/>
                <a:ea typeface="Playpen Sans"/>
                <a:cs typeface="Playpen Sans"/>
                <a:sym typeface="Playpen Sans"/>
              </a:rPr>
              <a:t>Geometría </a:t>
            </a:r>
            <a:r>
              <a:rPr lang="es-ES" sz="2800" b="1" spc="-12" dirty="0">
                <a:solidFill>
                  <a:schemeClr val="bg1"/>
                </a:solidFill>
                <a:latin typeface="Bahnschrift Light" panose="020B0502040204020203" pitchFamily="34" charset="0"/>
                <a:ea typeface="Playpen Sans"/>
                <a:cs typeface="Playpen Sans"/>
                <a:sym typeface="Playpen Sans"/>
              </a:rPr>
              <a:t>de la Mano</a:t>
            </a:r>
            <a:r>
              <a:rPr lang="es-ES" sz="2800" spc="-12" dirty="0">
                <a:solidFill>
                  <a:schemeClr val="bg1"/>
                </a:solidFill>
                <a:latin typeface="Bahnschrift Light" panose="020B0502040204020203" pitchFamily="34" charset="0"/>
                <a:ea typeface="Playpen Sans"/>
                <a:cs typeface="Playpen Sans"/>
                <a:sym typeface="Playpen Sans"/>
              </a:rPr>
              <a:t>: Mide la forma y dimensiones de la mano.</a:t>
            </a:r>
            <a:r>
              <a:rPr lang="en-US" sz="2800" spc="-12" dirty="0">
                <a:solidFill>
                  <a:schemeClr val="bg1"/>
                </a:solidFill>
                <a:latin typeface="Bahnschrift Light" panose="020B0502040204020203" pitchFamily="34" charset="0"/>
                <a:ea typeface="Playpen Sans"/>
                <a:cs typeface="Playpen Sans"/>
                <a:sym typeface="Playpen Sans"/>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914827" y="802108"/>
            <a:ext cx="580294" cy="580294"/>
          </a:xfrm>
          <a:custGeom>
            <a:avLst/>
            <a:gdLst/>
            <a:ahLst/>
            <a:cxnLst/>
            <a:rect l="l" t="t" r="r" b="b"/>
            <a:pathLst>
              <a:path w="580294" h="580294">
                <a:moveTo>
                  <a:pt x="0" y="0"/>
                </a:moveTo>
                <a:lnTo>
                  <a:pt x="580294" y="0"/>
                </a:lnTo>
                <a:lnTo>
                  <a:pt x="580294" y="580294"/>
                </a:lnTo>
                <a:lnTo>
                  <a:pt x="0" y="580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6321766" y="9615834"/>
            <a:ext cx="2192753" cy="1597205"/>
            <a:chOff x="0" y="0"/>
            <a:chExt cx="577515" cy="420663"/>
          </a:xfrm>
        </p:grpSpPr>
        <p:sp>
          <p:nvSpPr>
            <p:cNvPr id="5" name="Freeform 5"/>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45DEEF">
                    <a:alpha val="100000"/>
                  </a:srgbClr>
                </a:gs>
                <a:gs pos="100000">
                  <a:srgbClr val="0074AD">
                    <a:alpha val="6500"/>
                  </a:srgbClr>
                </a:gs>
              </a:gsLst>
              <a:lin ang="0"/>
            </a:gradFill>
          </p:spPr>
        </p:sp>
        <p:sp>
          <p:nvSpPr>
            <p:cNvPr id="6" name="TextBox 6"/>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grpSp>
        <p:nvGrpSpPr>
          <p:cNvPr id="7" name="Group 7"/>
          <p:cNvGrpSpPr/>
          <p:nvPr/>
        </p:nvGrpSpPr>
        <p:grpSpPr>
          <a:xfrm>
            <a:off x="0" y="9488397"/>
            <a:ext cx="2192753" cy="1597205"/>
            <a:chOff x="0" y="0"/>
            <a:chExt cx="577515" cy="420663"/>
          </a:xfrm>
        </p:grpSpPr>
        <p:sp>
          <p:nvSpPr>
            <p:cNvPr id="8" name="Freeform 8"/>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0074AD">
                    <a:alpha val="6500"/>
                  </a:srgbClr>
                </a:gs>
                <a:gs pos="100000">
                  <a:srgbClr val="45DEEF">
                    <a:alpha val="100000"/>
                  </a:srgbClr>
                </a:gs>
              </a:gsLst>
              <a:lin ang="0"/>
            </a:gradFill>
          </p:spPr>
        </p:sp>
        <p:sp>
          <p:nvSpPr>
            <p:cNvPr id="9" name="TextBox 9"/>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sp>
        <p:nvSpPr>
          <p:cNvPr id="10" name="Freeform 10"/>
          <p:cNvSpPr/>
          <p:nvPr/>
        </p:nvSpPr>
        <p:spPr>
          <a:xfrm>
            <a:off x="914827" y="9719553"/>
            <a:ext cx="731654" cy="345873"/>
          </a:xfrm>
          <a:custGeom>
            <a:avLst/>
            <a:gdLst/>
            <a:ahLst/>
            <a:cxnLst/>
            <a:rect l="l" t="t" r="r" b="b"/>
            <a:pathLst>
              <a:path w="731654" h="345873">
                <a:moveTo>
                  <a:pt x="0" y="0"/>
                </a:moveTo>
                <a:lnTo>
                  <a:pt x="731654" y="0"/>
                </a:lnTo>
                <a:lnTo>
                  <a:pt x="731654" y="345873"/>
                </a:lnTo>
                <a:lnTo>
                  <a:pt x="0" y="3458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TextBox 19"/>
          <p:cNvSpPr txBox="1"/>
          <p:nvPr/>
        </p:nvSpPr>
        <p:spPr>
          <a:xfrm>
            <a:off x="16656616" y="9872467"/>
            <a:ext cx="1205367" cy="192958"/>
          </a:xfrm>
          <a:prstGeom prst="rect">
            <a:avLst/>
          </a:prstGeom>
        </p:spPr>
        <p:txBody>
          <a:bodyPr lIns="0" tIns="0" rIns="0" bIns="0" rtlCol="0" anchor="t">
            <a:spAutoFit/>
          </a:bodyPr>
          <a:lstStyle/>
          <a:p>
            <a:pPr algn="ctr">
              <a:lnSpc>
                <a:spcPts val="1551"/>
              </a:lnSpc>
              <a:spcBef>
                <a:spcPct val="0"/>
              </a:spcBef>
            </a:pPr>
            <a:r>
              <a:rPr lang="en-US" sz="1463" b="1" spc="379">
                <a:solidFill>
                  <a:srgbClr val="FFFFFF"/>
                </a:solidFill>
                <a:latin typeface="TT Lakes Neue Bold"/>
                <a:ea typeface="TT Lakes Neue Bold"/>
                <a:cs typeface="TT Lakes Neue Bold"/>
                <a:sym typeface="TT Lakes Neue Bold"/>
              </a:rPr>
              <a:t>PAGE 5</a:t>
            </a:r>
          </a:p>
        </p:txBody>
      </p:sp>
      <p:sp>
        <p:nvSpPr>
          <p:cNvPr id="20" name="TextBox 20"/>
          <p:cNvSpPr txBox="1"/>
          <p:nvPr/>
        </p:nvSpPr>
        <p:spPr>
          <a:xfrm>
            <a:off x="1096376" y="1379289"/>
            <a:ext cx="17076637" cy="1141338"/>
          </a:xfrm>
          <a:prstGeom prst="rect">
            <a:avLst/>
          </a:prstGeom>
        </p:spPr>
        <p:txBody>
          <a:bodyPr wrap="square" lIns="0" tIns="0" rIns="0" bIns="0" rtlCol="0" anchor="t">
            <a:spAutoFit/>
          </a:bodyPr>
          <a:lstStyle/>
          <a:p>
            <a:pPr algn="ctr">
              <a:lnSpc>
                <a:spcPts val="8919"/>
              </a:lnSpc>
              <a:spcBef>
                <a:spcPct val="0"/>
              </a:spcBef>
            </a:pPr>
            <a:r>
              <a:rPr lang="en-US" sz="8414" dirty="0" smtClean="0">
                <a:solidFill>
                  <a:srgbClr val="FFFFFF"/>
                </a:solidFill>
                <a:latin typeface="Anton"/>
                <a:ea typeface="Anton"/>
                <a:cs typeface="Anton"/>
                <a:sym typeface="Anton"/>
              </a:rPr>
              <a:t>APLICACIÒN DE LOS SISTEMAS BIOMÈTRICOS</a:t>
            </a:r>
            <a:endParaRPr lang="en-US" sz="8414" dirty="0">
              <a:solidFill>
                <a:srgbClr val="FFFFFF"/>
              </a:solidFill>
              <a:latin typeface="Anton"/>
              <a:ea typeface="Anton"/>
              <a:cs typeface="Anton"/>
              <a:sym typeface="Anton"/>
            </a:endParaRPr>
          </a:p>
        </p:txBody>
      </p:sp>
      <p:grpSp>
        <p:nvGrpSpPr>
          <p:cNvPr id="22" name="Group 22"/>
          <p:cNvGrpSpPr/>
          <p:nvPr/>
        </p:nvGrpSpPr>
        <p:grpSpPr>
          <a:xfrm>
            <a:off x="1915323" y="2435412"/>
            <a:ext cx="14457354" cy="2929007"/>
            <a:chOff x="0" y="0"/>
            <a:chExt cx="2239822" cy="453780"/>
          </a:xfrm>
        </p:grpSpPr>
        <p:sp>
          <p:nvSpPr>
            <p:cNvPr id="23" name="Freeform 23"/>
            <p:cNvSpPr/>
            <p:nvPr/>
          </p:nvSpPr>
          <p:spPr>
            <a:xfrm>
              <a:off x="0" y="0"/>
              <a:ext cx="2239822" cy="453780"/>
            </a:xfrm>
            <a:custGeom>
              <a:avLst/>
              <a:gdLst/>
              <a:ahLst/>
              <a:cxnLst/>
              <a:rect l="l" t="t" r="r" b="b"/>
              <a:pathLst>
                <a:path w="2239822" h="453780">
                  <a:moveTo>
                    <a:pt x="0" y="0"/>
                  </a:moveTo>
                  <a:lnTo>
                    <a:pt x="2239822" y="0"/>
                  </a:lnTo>
                  <a:lnTo>
                    <a:pt x="2239822" y="453780"/>
                  </a:lnTo>
                  <a:lnTo>
                    <a:pt x="0" y="453780"/>
                  </a:lnTo>
                  <a:close/>
                </a:path>
              </a:pathLst>
            </a:custGeom>
            <a:blipFill>
              <a:blip r:embed="rId7"/>
              <a:stretch>
                <a:fillRect t="-88822" b="-88822"/>
              </a:stretch>
            </a:blipFill>
            <a:ln w="38100" cap="sq">
              <a:gradFill>
                <a:gsLst>
                  <a:gs pos="0">
                    <a:srgbClr val="45DEEF">
                      <a:alpha val="100000"/>
                    </a:srgbClr>
                  </a:gs>
                  <a:gs pos="100000">
                    <a:srgbClr val="0074AD">
                      <a:alpha val="6500"/>
                    </a:srgbClr>
                  </a:gs>
                </a:gsLst>
                <a:lin ang="0"/>
              </a:gradFill>
              <a:prstDash val="solid"/>
              <a:miter/>
            </a:ln>
          </p:spPr>
        </p:sp>
      </p:grpSp>
      <p:sp>
        <p:nvSpPr>
          <p:cNvPr id="26" name="Freeform 11"/>
          <p:cNvSpPr/>
          <p:nvPr/>
        </p:nvSpPr>
        <p:spPr>
          <a:xfrm>
            <a:off x="2192753" y="6210299"/>
            <a:ext cx="3903247" cy="3550195"/>
          </a:xfrm>
          <a:custGeom>
            <a:avLst/>
            <a:gdLst/>
            <a:ahLst/>
            <a:cxnLst/>
            <a:rect l="l" t="t" r="r" b="b"/>
            <a:pathLst>
              <a:path w="4381500" h="4381500">
                <a:moveTo>
                  <a:pt x="0" y="0"/>
                </a:moveTo>
                <a:lnTo>
                  <a:pt x="4381500" y="0"/>
                </a:lnTo>
                <a:lnTo>
                  <a:pt x="4381500" y="4381500"/>
                </a:lnTo>
                <a:lnTo>
                  <a:pt x="0" y="4381500"/>
                </a:lnTo>
                <a:lnTo>
                  <a:pt x="0" y="0"/>
                </a:lnTo>
                <a:close/>
              </a:path>
            </a:pathLst>
          </a:custGeom>
          <a:ln/>
        </p:spPr>
        <p:style>
          <a:lnRef idx="0">
            <a:schemeClr val="accent5"/>
          </a:lnRef>
          <a:fillRef idx="3">
            <a:schemeClr val="accent5"/>
          </a:fillRef>
          <a:effectRef idx="3">
            <a:schemeClr val="accent5"/>
          </a:effectRef>
          <a:fontRef idx="minor">
            <a:schemeClr val="lt1"/>
          </a:fontRef>
        </p:style>
      </p:sp>
      <p:sp>
        <p:nvSpPr>
          <p:cNvPr id="27" name="TextBox 26"/>
          <p:cNvSpPr txBox="1"/>
          <p:nvPr/>
        </p:nvSpPr>
        <p:spPr>
          <a:xfrm>
            <a:off x="2180348" y="8611053"/>
            <a:ext cx="3810000" cy="718145"/>
          </a:xfrm>
          <a:prstGeom prst="rect">
            <a:avLst/>
          </a:prstGeom>
        </p:spPr>
        <p:txBody>
          <a:bodyPr lIns="0" tIns="0" rIns="0" bIns="0" rtlCol="0" anchor="t">
            <a:spAutoFit/>
          </a:bodyPr>
          <a:lstStyle/>
          <a:p>
            <a:pPr marL="0" lvl="0" indent="0" algn="ctr">
              <a:lnSpc>
                <a:spcPts val="2800"/>
              </a:lnSpc>
              <a:spcBef>
                <a:spcPct val="0"/>
              </a:spcBef>
            </a:pPr>
            <a:r>
              <a:rPr lang="en-US" sz="2400" b="1" spc="-10" dirty="0" smtClean="0">
                <a:solidFill>
                  <a:srgbClr val="212F3F"/>
                </a:solidFill>
                <a:latin typeface="Playpen Sans"/>
                <a:ea typeface="Playpen Sans"/>
                <a:cs typeface="Playpen Sans"/>
                <a:sym typeface="Playpen Sans"/>
              </a:rPr>
              <a:t>SEGURIDAD EN EL ACCESO</a:t>
            </a:r>
            <a:endParaRPr lang="en-US" sz="2400" b="1" spc="-10" dirty="0">
              <a:solidFill>
                <a:srgbClr val="212F3F"/>
              </a:solidFill>
              <a:latin typeface="Playpen Sans"/>
              <a:ea typeface="Playpen Sans"/>
              <a:cs typeface="Playpen Sans"/>
              <a:sym typeface="Playpen Sans"/>
            </a:endParaRPr>
          </a:p>
        </p:txBody>
      </p:sp>
      <p:sp>
        <p:nvSpPr>
          <p:cNvPr id="28" name="Freeform 11"/>
          <p:cNvSpPr/>
          <p:nvPr/>
        </p:nvSpPr>
        <p:spPr>
          <a:xfrm>
            <a:off x="6781800" y="5392463"/>
            <a:ext cx="3903247" cy="3550195"/>
          </a:xfrm>
          <a:custGeom>
            <a:avLst/>
            <a:gdLst/>
            <a:ahLst/>
            <a:cxnLst/>
            <a:rect l="l" t="t" r="r" b="b"/>
            <a:pathLst>
              <a:path w="4381500" h="4381500">
                <a:moveTo>
                  <a:pt x="0" y="0"/>
                </a:moveTo>
                <a:lnTo>
                  <a:pt x="4381500" y="0"/>
                </a:lnTo>
                <a:lnTo>
                  <a:pt x="4381500" y="4381500"/>
                </a:lnTo>
                <a:lnTo>
                  <a:pt x="0" y="4381500"/>
                </a:lnTo>
                <a:lnTo>
                  <a:pt x="0" y="0"/>
                </a:lnTo>
                <a:close/>
              </a:path>
            </a:pathLst>
          </a:custGeom>
          <a:ln/>
        </p:spPr>
        <p:style>
          <a:lnRef idx="0">
            <a:schemeClr val="accent5"/>
          </a:lnRef>
          <a:fillRef idx="3">
            <a:schemeClr val="accent5"/>
          </a:fillRef>
          <a:effectRef idx="3">
            <a:schemeClr val="accent5"/>
          </a:effectRef>
          <a:fontRef idx="minor">
            <a:schemeClr val="lt1"/>
          </a:fontRef>
        </p:style>
        <p:txBody>
          <a:bodyPr/>
          <a:lstStyle/>
          <a:p>
            <a:endParaRPr lang="es-VE" dirty="0"/>
          </a:p>
        </p:txBody>
      </p:sp>
      <p:sp>
        <p:nvSpPr>
          <p:cNvPr id="29" name="TextBox 26"/>
          <p:cNvSpPr txBox="1"/>
          <p:nvPr/>
        </p:nvSpPr>
        <p:spPr>
          <a:xfrm>
            <a:off x="6781800" y="7856580"/>
            <a:ext cx="3810000" cy="718145"/>
          </a:xfrm>
          <a:prstGeom prst="rect">
            <a:avLst/>
          </a:prstGeom>
        </p:spPr>
        <p:txBody>
          <a:bodyPr lIns="0" tIns="0" rIns="0" bIns="0" rtlCol="0" anchor="t">
            <a:spAutoFit/>
          </a:bodyPr>
          <a:lstStyle/>
          <a:p>
            <a:pPr marL="0" lvl="0" indent="0" algn="ctr">
              <a:lnSpc>
                <a:spcPts val="2800"/>
              </a:lnSpc>
              <a:spcBef>
                <a:spcPct val="0"/>
              </a:spcBef>
            </a:pPr>
            <a:r>
              <a:rPr lang="en-US" sz="2400" b="1" spc="-10" dirty="0" smtClean="0">
                <a:solidFill>
                  <a:srgbClr val="212F3F"/>
                </a:solidFill>
                <a:latin typeface="Playpen Sans"/>
                <a:ea typeface="Playpen Sans"/>
                <a:cs typeface="Playpen Sans"/>
                <a:sym typeface="Playpen Sans"/>
              </a:rPr>
              <a:t>IDENTIFICACIÒN DE EMPLEADOS</a:t>
            </a:r>
            <a:endParaRPr lang="en-US" sz="2400" b="1" spc="-10" dirty="0">
              <a:solidFill>
                <a:srgbClr val="212F3F"/>
              </a:solidFill>
              <a:latin typeface="Playpen Sans"/>
              <a:ea typeface="Playpen Sans"/>
              <a:cs typeface="Playpen Sans"/>
              <a:sym typeface="Playpen Sans"/>
            </a:endParaRPr>
          </a:p>
        </p:txBody>
      </p:sp>
      <p:sp>
        <p:nvSpPr>
          <p:cNvPr id="30" name="Freeform 11"/>
          <p:cNvSpPr/>
          <p:nvPr/>
        </p:nvSpPr>
        <p:spPr>
          <a:xfrm>
            <a:off x="12418519" y="5446500"/>
            <a:ext cx="3903247" cy="3550195"/>
          </a:xfrm>
          <a:custGeom>
            <a:avLst/>
            <a:gdLst/>
            <a:ahLst/>
            <a:cxnLst/>
            <a:rect l="l" t="t" r="r" b="b"/>
            <a:pathLst>
              <a:path w="4381500" h="4381500">
                <a:moveTo>
                  <a:pt x="0" y="0"/>
                </a:moveTo>
                <a:lnTo>
                  <a:pt x="4381500" y="0"/>
                </a:lnTo>
                <a:lnTo>
                  <a:pt x="4381500" y="4381500"/>
                </a:lnTo>
                <a:lnTo>
                  <a:pt x="0" y="4381500"/>
                </a:lnTo>
                <a:lnTo>
                  <a:pt x="0" y="0"/>
                </a:lnTo>
                <a:close/>
              </a:path>
            </a:pathLst>
          </a:custGeom>
          <a:ln/>
        </p:spPr>
        <p:style>
          <a:lnRef idx="0">
            <a:schemeClr val="accent5"/>
          </a:lnRef>
          <a:fillRef idx="3">
            <a:schemeClr val="accent5"/>
          </a:fillRef>
          <a:effectRef idx="3">
            <a:schemeClr val="accent5"/>
          </a:effectRef>
          <a:fontRef idx="minor">
            <a:schemeClr val="lt1"/>
          </a:fontRef>
        </p:style>
        <p:txBody>
          <a:bodyPr/>
          <a:lstStyle/>
          <a:p>
            <a:endParaRPr lang="es-VE" dirty="0"/>
          </a:p>
        </p:txBody>
      </p:sp>
      <p:sp>
        <p:nvSpPr>
          <p:cNvPr id="31" name="TextBox 26"/>
          <p:cNvSpPr txBox="1"/>
          <p:nvPr/>
        </p:nvSpPr>
        <p:spPr>
          <a:xfrm>
            <a:off x="12420600" y="7903885"/>
            <a:ext cx="3810000" cy="718145"/>
          </a:xfrm>
          <a:prstGeom prst="rect">
            <a:avLst/>
          </a:prstGeom>
        </p:spPr>
        <p:txBody>
          <a:bodyPr lIns="0" tIns="0" rIns="0" bIns="0" rtlCol="0" anchor="t">
            <a:spAutoFit/>
          </a:bodyPr>
          <a:lstStyle/>
          <a:p>
            <a:pPr marL="0" lvl="0" indent="0" algn="ctr">
              <a:lnSpc>
                <a:spcPts val="2800"/>
              </a:lnSpc>
              <a:spcBef>
                <a:spcPct val="0"/>
              </a:spcBef>
            </a:pPr>
            <a:r>
              <a:rPr lang="en-US" sz="2400" b="1" spc="-10" dirty="0" smtClean="0">
                <a:solidFill>
                  <a:srgbClr val="212F3F"/>
                </a:solidFill>
                <a:latin typeface="Playpen Sans"/>
                <a:ea typeface="Playpen Sans"/>
                <a:cs typeface="Playpen Sans"/>
                <a:sym typeface="Playpen Sans"/>
              </a:rPr>
              <a:t>PREVENCIÒN DE FRAUDE</a:t>
            </a:r>
            <a:endParaRPr lang="en-US" sz="2400" b="1" spc="-10" dirty="0">
              <a:solidFill>
                <a:srgbClr val="212F3F"/>
              </a:solidFill>
              <a:latin typeface="Playpen Sans"/>
              <a:ea typeface="Playpen Sans"/>
              <a:cs typeface="Playpen Sans"/>
              <a:sym typeface="Playpen Sans"/>
            </a:endParaRPr>
          </a:p>
        </p:txBody>
      </p:sp>
      <p:grpSp>
        <p:nvGrpSpPr>
          <p:cNvPr id="32" name="Group 29"/>
          <p:cNvGrpSpPr/>
          <p:nvPr/>
        </p:nvGrpSpPr>
        <p:grpSpPr>
          <a:xfrm>
            <a:off x="2743200" y="6420542"/>
            <a:ext cx="2730773" cy="1932705"/>
            <a:chOff x="0" y="0"/>
            <a:chExt cx="812800" cy="711874"/>
          </a:xfrm>
        </p:grpSpPr>
        <p:sp>
          <p:nvSpPr>
            <p:cNvPr id="33" name="Freeform 30"/>
            <p:cNvSpPr/>
            <p:nvPr/>
          </p:nvSpPr>
          <p:spPr>
            <a:xfrm>
              <a:off x="0" y="0"/>
              <a:ext cx="812800" cy="711874"/>
            </a:xfrm>
            <a:custGeom>
              <a:avLst/>
              <a:gdLst/>
              <a:ahLst/>
              <a:cxnLst/>
              <a:rect l="l" t="t" r="r" b="b"/>
              <a:pathLst>
                <a:path w="812800" h="711874">
                  <a:moveTo>
                    <a:pt x="0" y="0"/>
                  </a:moveTo>
                  <a:lnTo>
                    <a:pt x="812800" y="0"/>
                  </a:lnTo>
                  <a:lnTo>
                    <a:pt x="812800" y="711874"/>
                  </a:lnTo>
                  <a:lnTo>
                    <a:pt x="0" y="711874"/>
                  </a:lnTo>
                  <a:close/>
                </a:path>
              </a:pathLst>
            </a:custGeom>
            <a:blipFill>
              <a:blip r:embed="rId8"/>
              <a:stretch>
                <a:fillRect l="-15728" r="-15728"/>
              </a:stretch>
            </a:blipFill>
            <a:ln w="38100" cap="sq">
              <a:gradFill>
                <a:gsLst>
                  <a:gs pos="0">
                    <a:srgbClr val="45DEEF">
                      <a:alpha val="100000"/>
                    </a:srgbClr>
                  </a:gs>
                  <a:gs pos="100000">
                    <a:srgbClr val="0074AD">
                      <a:alpha val="6500"/>
                    </a:srgbClr>
                  </a:gs>
                </a:gsLst>
                <a:lin ang="0"/>
              </a:gradFill>
              <a:prstDash val="solid"/>
              <a:miter/>
            </a:ln>
          </p:spPr>
        </p:sp>
      </p:grpSp>
      <p:sp>
        <p:nvSpPr>
          <p:cNvPr id="34" name="Freeform 11"/>
          <p:cNvSpPr/>
          <p:nvPr/>
        </p:nvSpPr>
        <p:spPr>
          <a:xfrm>
            <a:off x="7180864" y="5981699"/>
            <a:ext cx="3504183" cy="1812019"/>
          </a:xfrm>
          <a:custGeom>
            <a:avLst/>
            <a:gdLst/>
            <a:ahLst/>
            <a:cxnLst/>
            <a:rect l="l" t="t" r="r" b="b"/>
            <a:pathLst>
              <a:path w="12066086" h="7190388">
                <a:moveTo>
                  <a:pt x="0" y="0"/>
                </a:moveTo>
                <a:lnTo>
                  <a:pt x="12066086" y="0"/>
                </a:lnTo>
                <a:lnTo>
                  <a:pt x="12066086" y="7190388"/>
                </a:lnTo>
                <a:lnTo>
                  <a:pt x="0" y="7190388"/>
                </a:lnTo>
                <a:lnTo>
                  <a:pt x="0" y="0"/>
                </a:lnTo>
                <a:close/>
              </a:path>
            </a:pathLst>
          </a:custGeom>
          <a:blipFill>
            <a:blip r:embed="rId9">
              <a:extLst>
                <a:ext uri="{96DAC541-7B7A-43D3-8B79-37D633B846F1}">
                  <asvg:svgBlip xmlns:asvg="http://schemas.microsoft.com/office/drawing/2016/SVG/main" xmlns="" r:embed="rId13"/>
                </a:ext>
              </a:extLst>
            </a:blip>
            <a:stretch>
              <a:fillRect t="-96759" r="-73450"/>
            </a:stretch>
          </a:blipFill>
        </p:spPr>
      </p:sp>
      <p:sp>
        <p:nvSpPr>
          <p:cNvPr id="35" name="Freeform 12"/>
          <p:cNvSpPr/>
          <p:nvPr/>
        </p:nvSpPr>
        <p:spPr>
          <a:xfrm>
            <a:off x="7239000" y="4449573"/>
            <a:ext cx="2694241" cy="1522102"/>
          </a:xfrm>
          <a:custGeom>
            <a:avLst/>
            <a:gdLst/>
            <a:ahLst/>
            <a:cxnLst/>
            <a:rect l="l" t="t" r="r" b="b"/>
            <a:pathLst>
              <a:path w="10743736" h="7094206">
                <a:moveTo>
                  <a:pt x="0" y="0"/>
                </a:moveTo>
                <a:lnTo>
                  <a:pt x="10743736" y="0"/>
                </a:lnTo>
                <a:lnTo>
                  <a:pt x="10743736" y="7094206"/>
                </a:lnTo>
                <a:lnTo>
                  <a:pt x="0" y="7094206"/>
                </a:lnTo>
                <a:lnTo>
                  <a:pt x="0" y="0"/>
                </a:lnTo>
                <a:close/>
              </a:path>
            </a:pathLst>
          </a:custGeom>
          <a:blipFill>
            <a:blip r:embed="rId9">
              <a:extLst>
                <a:ext uri="{96DAC541-7B7A-43D3-8B79-37D633B846F1}">
                  <asvg:svgBlip xmlns:asvg="http://schemas.microsoft.com/office/drawing/2016/SVG/main" xmlns="" r:embed="rId13"/>
                </a:ext>
              </a:extLst>
            </a:blip>
            <a:stretch>
              <a:fillRect r="-94799" b="-99427"/>
            </a:stretch>
          </a:blipFill>
        </p:spPr>
      </p:sp>
      <p:sp>
        <p:nvSpPr>
          <p:cNvPr id="36" name="Freeform 20"/>
          <p:cNvSpPr/>
          <p:nvPr/>
        </p:nvSpPr>
        <p:spPr>
          <a:xfrm>
            <a:off x="12815220" y="5500962"/>
            <a:ext cx="3034380" cy="222523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r>
              <a:rPr lang="es-ES" dirty="0" smtClean="0"/>
              <a:t>4</a:t>
            </a:r>
            <a:endParaRPr lang="es-VE" dirty="0"/>
          </a:p>
        </p:txBody>
      </p:sp>
      <p:sp>
        <p:nvSpPr>
          <p:cNvPr id="3" name="Freeform 3"/>
          <p:cNvSpPr/>
          <p:nvPr/>
        </p:nvSpPr>
        <p:spPr>
          <a:xfrm>
            <a:off x="914827" y="802108"/>
            <a:ext cx="580294" cy="580294"/>
          </a:xfrm>
          <a:custGeom>
            <a:avLst/>
            <a:gdLst/>
            <a:ahLst/>
            <a:cxnLst/>
            <a:rect l="l" t="t" r="r" b="b"/>
            <a:pathLst>
              <a:path w="580294" h="580294">
                <a:moveTo>
                  <a:pt x="0" y="0"/>
                </a:moveTo>
                <a:lnTo>
                  <a:pt x="580294" y="0"/>
                </a:lnTo>
                <a:lnTo>
                  <a:pt x="580294" y="580294"/>
                </a:lnTo>
                <a:lnTo>
                  <a:pt x="0" y="580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6321766" y="9615834"/>
            <a:ext cx="2192753" cy="1597205"/>
            <a:chOff x="0" y="0"/>
            <a:chExt cx="577515" cy="420663"/>
          </a:xfrm>
        </p:grpSpPr>
        <p:sp>
          <p:nvSpPr>
            <p:cNvPr id="5" name="Freeform 5"/>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45DEEF">
                    <a:alpha val="100000"/>
                  </a:srgbClr>
                </a:gs>
                <a:gs pos="100000">
                  <a:srgbClr val="0074AD">
                    <a:alpha val="6500"/>
                  </a:srgbClr>
                </a:gs>
              </a:gsLst>
              <a:lin ang="0"/>
            </a:gradFill>
          </p:spPr>
        </p:sp>
        <p:sp>
          <p:nvSpPr>
            <p:cNvPr id="6" name="TextBox 6"/>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grpSp>
        <p:nvGrpSpPr>
          <p:cNvPr id="7" name="Group 7"/>
          <p:cNvGrpSpPr/>
          <p:nvPr/>
        </p:nvGrpSpPr>
        <p:grpSpPr>
          <a:xfrm>
            <a:off x="0" y="9488397"/>
            <a:ext cx="2192753" cy="1597205"/>
            <a:chOff x="0" y="0"/>
            <a:chExt cx="577515" cy="420663"/>
          </a:xfrm>
        </p:grpSpPr>
        <p:sp>
          <p:nvSpPr>
            <p:cNvPr id="8" name="Freeform 8"/>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0074AD">
                    <a:alpha val="6500"/>
                  </a:srgbClr>
                </a:gs>
                <a:gs pos="100000">
                  <a:srgbClr val="45DEEF">
                    <a:alpha val="100000"/>
                  </a:srgbClr>
                </a:gs>
              </a:gsLst>
              <a:lin ang="0"/>
            </a:gradFill>
          </p:spPr>
        </p:sp>
        <p:sp>
          <p:nvSpPr>
            <p:cNvPr id="9" name="TextBox 9"/>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sp>
        <p:nvSpPr>
          <p:cNvPr id="10" name="Freeform 10"/>
          <p:cNvSpPr/>
          <p:nvPr/>
        </p:nvSpPr>
        <p:spPr>
          <a:xfrm>
            <a:off x="914827" y="9719553"/>
            <a:ext cx="731654" cy="345873"/>
          </a:xfrm>
          <a:custGeom>
            <a:avLst/>
            <a:gdLst/>
            <a:ahLst/>
            <a:cxnLst/>
            <a:rect l="l" t="t" r="r" b="b"/>
            <a:pathLst>
              <a:path w="731654" h="345873">
                <a:moveTo>
                  <a:pt x="0" y="0"/>
                </a:moveTo>
                <a:lnTo>
                  <a:pt x="731654" y="0"/>
                </a:lnTo>
                <a:lnTo>
                  <a:pt x="731654" y="345873"/>
                </a:lnTo>
                <a:lnTo>
                  <a:pt x="0" y="3458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4" name="Group 14"/>
          <p:cNvGrpSpPr/>
          <p:nvPr/>
        </p:nvGrpSpPr>
        <p:grpSpPr>
          <a:xfrm>
            <a:off x="5581722" y="4014497"/>
            <a:ext cx="3331953" cy="4061629"/>
            <a:chOff x="0" y="0"/>
            <a:chExt cx="516207" cy="629253"/>
          </a:xfrm>
        </p:grpSpPr>
        <p:sp>
          <p:nvSpPr>
            <p:cNvPr id="15" name="Freeform 15"/>
            <p:cNvSpPr/>
            <p:nvPr/>
          </p:nvSpPr>
          <p:spPr>
            <a:xfrm>
              <a:off x="0" y="0"/>
              <a:ext cx="516207" cy="629253"/>
            </a:xfrm>
            <a:custGeom>
              <a:avLst/>
              <a:gdLst/>
              <a:ahLst/>
              <a:cxnLst/>
              <a:rect l="l" t="t" r="r" b="b"/>
              <a:pathLst>
                <a:path w="516207" h="629253">
                  <a:moveTo>
                    <a:pt x="0" y="0"/>
                  </a:moveTo>
                  <a:lnTo>
                    <a:pt x="516207" y="0"/>
                  </a:lnTo>
                  <a:lnTo>
                    <a:pt x="516207" y="629253"/>
                  </a:lnTo>
                  <a:lnTo>
                    <a:pt x="0" y="629253"/>
                  </a:lnTo>
                  <a:close/>
                </a:path>
              </a:pathLst>
            </a:custGeom>
            <a:blipFill>
              <a:blip r:embed="rId7"/>
              <a:stretch>
                <a:fillRect l="-41481" r="-41481"/>
              </a:stretch>
            </a:blipFill>
            <a:ln w="38100" cap="sq">
              <a:gradFill>
                <a:gsLst>
                  <a:gs pos="0">
                    <a:srgbClr val="45DEEF">
                      <a:alpha val="100000"/>
                    </a:srgbClr>
                  </a:gs>
                  <a:gs pos="100000">
                    <a:srgbClr val="0074AD">
                      <a:alpha val="6500"/>
                    </a:srgbClr>
                  </a:gs>
                </a:gsLst>
                <a:lin ang="0"/>
              </a:gradFill>
              <a:prstDash val="solid"/>
              <a:miter/>
            </a:ln>
          </p:spPr>
        </p:sp>
      </p:grpSp>
      <p:sp>
        <p:nvSpPr>
          <p:cNvPr id="21" name="TextBox 21"/>
          <p:cNvSpPr txBox="1"/>
          <p:nvPr/>
        </p:nvSpPr>
        <p:spPr>
          <a:xfrm>
            <a:off x="16656616" y="9872467"/>
            <a:ext cx="1205367" cy="192958"/>
          </a:xfrm>
          <a:prstGeom prst="rect">
            <a:avLst/>
          </a:prstGeom>
        </p:spPr>
        <p:txBody>
          <a:bodyPr lIns="0" tIns="0" rIns="0" bIns="0" rtlCol="0" anchor="t">
            <a:spAutoFit/>
          </a:bodyPr>
          <a:lstStyle/>
          <a:p>
            <a:pPr algn="ctr">
              <a:lnSpc>
                <a:spcPts val="1551"/>
              </a:lnSpc>
              <a:spcBef>
                <a:spcPct val="0"/>
              </a:spcBef>
            </a:pPr>
            <a:r>
              <a:rPr lang="en-US" sz="1463" b="1" spc="379">
                <a:solidFill>
                  <a:srgbClr val="FFFFFF"/>
                </a:solidFill>
                <a:latin typeface="TT Lakes Neue Bold"/>
                <a:ea typeface="TT Lakes Neue Bold"/>
                <a:cs typeface="TT Lakes Neue Bold"/>
                <a:sym typeface="TT Lakes Neue Bold"/>
              </a:rPr>
              <a:t>PAGE 6</a:t>
            </a:r>
          </a:p>
        </p:txBody>
      </p:sp>
      <p:sp>
        <p:nvSpPr>
          <p:cNvPr id="22" name="TextBox 22"/>
          <p:cNvSpPr txBox="1"/>
          <p:nvPr/>
        </p:nvSpPr>
        <p:spPr>
          <a:xfrm>
            <a:off x="1994563" y="1480825"/>
            <a:ext cx="7068313" cy="730969"/>
          </a:xfrm>
          <a:prstGeom prst="rect">
            <a:avLst/>
          </a:prstGeom>
        </p:spPr>
        <p:txBody>
          <a:bodyPr lIns="0" tIns="0" rIns="0" bIns="0" rtlCol="0" anchor="t">
            <a:spAutoFit/>
          </a:bodyPr>
          <a:lstStyle/>
          <a:p>
            <a:pPr lvl="0" algn="ctr">
              <a:lnSpc>
                <a:spcPts val="5719"/>
              </a:lnSpc>
            </a:pPr>
            <a:r>
              <a:rPr lang="es-ES" sz="8800" b="1" spc="-25" dirty="0" smtClean="0">
                <a:solidFill>
                  <a:schemeClr val="bg1"/>
                </a:solidFill>
                <a:latin typeface="Caveat Bold"/>
                <a:ea typeface="Caveat Bold"/>
                <a:cs typeface="Caveat Bold"/>
                <a:sym typeface="Caveat Bold"/>
              </a:rPr>
              <a:t>VENTAJAS</a:t>
            </a:r>
            <a:endParaRPr lang="en-US" sz="8800" b="1" spc="-25" dirty="0">
              <a:solidFill>
                <a:schemeClr val="bg1"/>
              </a:solidFill>
              <a:latin typeface="Caveat Bold"/>
              <a:ea typeface="Caveat Bold"/>
              <a:cs typeface="Caveat Bold"/>
              <a:sym typeface="Caveat Bold"/>
            </a:endParaRPr>
          </a:p>
        </p:txBody>
      </p:sp>
      <p:grpSp>
        <p:nvGrpSpPr>
          <p:cNvPr id="23" name="Group 23"/>
          <p:cNvGrpSpPr/>
          <p:nvPr/>
        </p:nvGrpSpPr>
        <p:grpSpPr>
          <a:xfrm>
            <a:off x="1994563" y="4014497"/>
            <a:ext cx="3331953" cy="4061629"/>
            <a:chOff x="0" y="0"/>
            <a:chExt cx="516207" cy="629253"/>
          </a:xfrm>
        </p:grpSpPr>
        <p:sp>
          <p:nvSpPr>
            <p:cNvPr id="24" name="Freeform 24"/>
            <p:cNvSpPr/>
            <p:nvPr/>
          </p:nvSpPr>
          <p:spPr>
            <a:xfrm>
              <a:off x="0" y="0"/>
              <a:ext cx="516207" cy="629253"/>
            </a:xfrm>
            <a:custGeom>
              <a:avLst/>
              <a:gdLst/>
              <a:ahLst/>
              <a:cxnLst/>
              <a:rect l="l" t="t" r="r" b="b"/>
              <a:pathLst>
                <a:path w="516207" h="629253">
                  <a:moveTo>
                    <a:pt x="0" y="0"/>
                  </a:moveTo>
                  <a:lnTo>
                    <a:pt x="516207" y="0"/>
                  </a:lnTo>
                  <a:lnTo>
                    <a:pt x="516207" y="629253"/>
                  </a:lnTo>
                  <a:lnTo>
                    <a:pt x="0" y="629253"/>
                  </a:lnTo>
                  <a:close/>
                </a:path>
              </a:pathLst>
            </a:custGeom>
            <a:blipFill>
              <a:blip r:embed="rId8"/>
              <a:stretch>
                <a:fillRect l="-41481" r="-41481"/>
              </a:stretch>
            </a:blipFill>
            <a:ln w="38100" cap="sq">
              <a:gradFill>
                <a:gsLst>
                  <a:gs pos="0">
                    <a:srgbClr val="45DEEF">
                      <a:alpha val="100000"/>
                    </a:srgbClr>
                  </a:gs>
                  <a:gs pos="100000">
                    <a:srgbClr val="0074AD">
                      <a:alpha val="6500"/>
                    </a:srgbClr>
                  </a:gs>
                </a:gsLst>
                <a:lin ang="0"/>
              </a:gradFill>
              <a:prstDash val="solid"/>
              <a:miter/>
            </a:ln>
          </p:spPr>
        </p:sp>
      </p:grpSp>
      <p:grpSp>
        <p:nvGrpSpPr>
          <p:cNvPr id="25" name="Group 25"/>
          <p:cNvGrpSpPr/>
          <p:nvPr/>
        </p:nvGrpSpPr>
        <p:grpSpPr>
          <a:xfrm>
            <a:off x="9746598" y="2819371"/>
            <a:ext cx="418645" cy="41864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gradFill>
                <a:gsLst>
                  <a:gs pos="0">
                    <a:srgbClr val="45DEEF">
                      <a:alpha val="100000"/>
                    </a:srgbClr>
                  </a:gs>
                  <a:gs pos="100000">
                    <a:srgbClr val="0074AD">
                      <a:alpha val="6500"/>
                    </a:srgbClr>
                  </a:gs>
                </a:gsLst>
                <a:lin ang="0"/>
              </a:gradFill>
              <a:prstDash val="solid"/>
              <a:miter/>
            </a:ln>
          </p:spPr>
        </p:sp>
        <p:sp>
          <p:nvSpPr>
            <p:cNvPr id="27" name="TextBox 27"/>
            <p:cNvSpPr txBox="1"/>
            <p:nvPr/>
          </p:nvSpPr>
          <p:spPr>
            <a:xfrm>
              <a:off x="76200" y="114300"/>
              <a:ext cx="660400" cy="622300"/>
            </a:xfrm>
            <a:prstGeom prst="rect">
              <a:avLst/>
            </a:prstGeom>
          </p:spPr>
          <p:txBody>
            <a:bodyPr lIns="50800" tIns="50800" rIns="50800" bIns="50800" rtlCol="0" anchor="ctr"/>
            <a:lstStyle/>
            <a:p>
              <a:pPr algn="ctr">
                <a:lnSpc>
                  <a:spcPts val="2473"/>
                </a:lnSpc>
              </a:pPr>
              <a:endParaRPr/>
            </a:p>
          </p:txBody>
        </p:sp>
      </p:grpSp>
      <p:sp>
        <p:nvSpPr>
          <p:cNvPr id="29" name="TextBox 29"/>
          <p:cNvSpPr txBox="1"/>
          <p:nvPr/>
        </p:nvSpPr>
        <p:spPr>
          <a:xfrm>
            <a:off x="9884667" y="2863004"/>
            <a:ext cx="209323" cy="283755"/>
          </a:xfrm>
          <a:prstGeom prst="rect">
            <a:avLst/>
          </a:prstGeom>
        </p:spPr>
        <p:txBody>
          <a:bodyPr lIns="0" tIns="0" rIns="0" bIns="0" rtlCol="0" anchor="t">
            <a:spAutoFit/>
          </a:bodyPr>
          <a:lstStyle/>
          <a:p>
            <a:pPr algn="l">
              <a:lnSpc>
                <a:spcPts val="2212"/>
              </a:lnSpc>
              <a:spcBef>
                <a:spcPct val="0"/>
              </a:spcBef>
            </a:pPr>
            <a:r>
              <a:rPr lang="en-US" sz="1580" dirty="0">
                <a:solidFill>
                  <a:srgbClr val="FFFFFF"/>
                </a:solidFill>
                <a:latin typeface="Raleway"/>
                <a:ea typeface="Raleway"/>
                <a:cs typeface="Raleway"/>
                <a:sym typeface="Raleway"/>
              </a:rPr>
              <a:t>1.</a:t>
            </a:r>
          </a:p>
        </p:txBody>
      </p:sp>
      <p:grpSp>
        <p:nvGrpSpPr>
          <p:cNvPr id="31" name="Group 31"/>
          <p:cNvGrpSpPr/>
          <p:nvPr/>
        </p:nvGrpSpPr>
        <p:grpSpPr>
          <a:xfrm>
            <a:off x="9650375" y="3783649"/>
            <a:ext cx="418645" cy="418645"/>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gradFill>
                <a:gsLst>
                  <a:gs pos="0">
                    <a:srgbClr val="45DEEF">
                      <a:alpha val="100000"/>
                    </a:srgbClr>
                  </a:gs>
                  <a:gs pos="100000">
                    <a:srgbClr val="0074AD">
                      <a:alpha val="6500"/>
                    </a:srgbClr>
                  </a:gs>
                </a:gsLst>
                <a:lin ang="0"/>
              </a:gradFill>
              <a:prstDash val="solid"/>
              <a:miter/>
            </a:ln>
          </p:spPr>
        </p:sp>
        <p:sp>
          <p:nvSpPr>
            <p:cNvPr id="33" name="TextBox 33"/>
            <p:cNvSpPr txBox="1"/>
            <p:nvPr/>
          </p:nvSpPr>
          <p:spPr>
            <a:xfrm>
              <a:off x="76200" y="114300"/>
              <a:ext cx="660400" cy="622300"/>
            </a:xfrm>
            <a:prstGeom prst="rect">
              <a:avLst/>
            </a:prstGeom>
          </p:spPr>
          <p:txBody>
            <a:bodyPr lIns="50800" tIns="50800" rIns="50800" bIns="50800" rtlCol="0" anchor="ctr"/>
            <a:lstStyle/>
            <a:p>
              <a:pPr algn="ctr">
                <a:lnSpc>
                  <a:spcPts val="2473"/>
                </a:lnSpc>
              </a:pPr>
              <a:endParaRPr/>
            </a:p>
          </p:txBody>
        </p:sp>
      </p:grpSp>
      <p:sp>
        <p:nvSpPr>
          <p:cNvPr id="35" name="TextBox 35"/>
          <p:cNvSpPr txBox="1"/>
          <p:nvPr/>
        </p:nvSpPr>
        <p:spPr>
          <a:xfrm>
            <a:off x="9851258" y="3823411"/>
            <a:ext cx="209323" cy="283755"/>
          </a:xfrm>
          <a:prstGeom prst="rect">
            <a:avLst/>
          </a:prstGeom>
        </p:spPr>
        <p:txBody>
          <a:bodyPr lIns="0" tIns="0" rIns="0" bIns="0" rtlCol="0" anchor="t">
            <a:spAutoFit/>
          </a:bodyPr>
          <a:lstStyle/>
          <a:p>
            <a:pPr algn="l">
              <a:lnSpc>
                <a:spcPts val="2212"/>
              </a:lnSpc>
              <a:spcBef>
                <a:spcPct val="0"/>
              </a:spcBef>
            </a:pPr>
            <a:r>
              <a:rPr lang="en-US" sz="1580" dirty="0">
                <a:solidFill>
                  <a:srgbClr val="FFFFFF"/>
                </a:solidFill>
                <a:latin typeface="Raleway"/>
                <a:ea typeface="Raleway"/>
                <a:cs typeface="Raleway"/>
                <a:sym typeface="Raleway"/>
              </a:rPr>
              <a:t>2.</a:t>
            </a:r>
          </a:p>
        </p:txBody>
      </p:sp>
      <p:grpSp>
        <p:nvGrpSpPr>
          <p:cNvPr id="37" name="Group 37"/>
          <p:cNvGrpSpPr/>
          <p:nvPr/>
        </p:nvGrpSpPr>
        <p:grpSpPr>
          <a:xfrm>
            <a:off x="9686011" y="5330541"/>
            <a:ext cx="418645" cy="418645"/>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gradFill>
                <a:gsLst>
                  <a:gs pos="0">
                    <a:srgbClr val="45DEEF">
                      <a:alpha val="100000"/>
                    </a:srgbClr>
                  </a:gs>
                  <a:gs pos="100000">
                    <a:srgbClr val="0074AD">
                      <a:alpha val="6500"/>
                    </a:srgbClr>
                  </a:gs>
                </a:gsLst>
                <a:lin ang="0"/>
              </a:gradFill>
              <a:prstDash val="solid"/>
              <a:miter/>
            </a:ln>
          </p:spPr>
        </p:sp>
        <p:sp>
          <p:nvSpPr>
            <p:cNvPr id="39" name="TextBox 39"/>
            <p:cNvSpPr txBox="1"/>
            <p:nvPr/>
          </p:nvSpPr>
          <p:spPr>
            <a:xfrm>
              <a:off x="76200" y="114300"/>
              <a:ext cx="660400" cy="622300"/>
            </a:xfrm>
            <a:prstGeom prst="rect">
              <a:avLst/>
            </a:prstGeom>
          </p:spPr>
          <p:txBody>
            <a:bodyPr lIns="50800" tIns="50800" rIns="50800" bIns="50800" rtlCol="0" anchor="ctr"/>
            <a:lstStyle/>
            <a:p>
              <a:pPr algn="ctr">
                <a:lnSpc>
                  <a:spcPts val="2473"/>
                </a:lnSpc>
              </a:pPr>
              <a:endParaRPr/>
            </a:p>
          </p:txBody>
        </p:sp>
      </p:grpSp>
      <p:sp>
        <p:nvSpPr>
          <p:cNvPr id="41" name="TextBox 41"/>
          <p:cNvSpPr txBox="1"/>
          <p:nvPr/>
        </p:nvSpPr>
        <p:spPr>
          <a:xfrm>
            <a:off x="9829800" y="4554945"/>
            <a:ext cx="209323" cy="283755"/>
          </a:xfrm>
          <a:prstGeom prst="rect">
            <a:avLst/>
          </a:prstGeom>
        </p:spPr>
        <p:txBody>
          <a:bodyPr lIns="0" tIns="0" rIns="0" bIns="0" rtlCol="0" anchor="t">
            <a:spAutoFit/>
          </a:bodyPr>
          <a:lstStyle/>
          <a:p>
            <a:pPr algn="l">
              <a:lnSpc>
                <a:spcPts val="2212"/>
              </a:lnSpc>
              <a:spcBef>
                <a:spcPct val="0"/>
              </a:spcBef>
            </a:pPr>
            <a:r>
              <a:rPr lang="en-US" sz="1580" dirty="0">
                <a:solidFill>
                  <a:srgbClr val="FFFFFF"/>
                </a:solidFill>
                <a:latin typeface="Raleway"/>
                <a:ea typeface="Raleway"/>
                <a:cs typeface="Raleway"/>
                <a:sym typeface="Raleway"/>
              </a:rPr>
              <a:t>3.</a:t>
            </a:r>
          </a:p>
        </p:txBody>
      </p:sp>
      <p:sp>
        <p:nvSpPr>
          <p:cNvPr id="43" name="TextBox 43"/>
          <p:cNvSpPr txBox="1"/>
          <p:nvPr/>
        </p:nvSpPr>
        <p:spPr>
          <a:xfrm>
            <a:off x="7376976" y="9702075"/>
            <a:ext cx="3534047" cy="190414"/>
          </a:xfrm>
          <a:prstGeom prst="rect">
            <a:avLst/>
          </a:prstGeom>
        </p:spPr>
        <p:txBody>
          <a:bodyPr lIns="0" tIns="0" rIns="0" bIns="0" rtlCol="0" anchor="t">
            <a:spAutoFit/>
          </a:bodyPr>
          <a:lstStyle/>
          <a:p>
            <a:pPr algn="ctr">
              <a:lnSpc>
                <a:spcPts val="1467"/>
              </a:lnSpc>
              <a:spcBef>
                <a:spcPct val="0"/>
              </a:spcBef>
            </a:pPr>
            <a:r>
              <a:rPr lang="en-US" sz="1383" spc="358">
                <a:solidFill>
                  <a:srgbClr val="FFFFFF"/>
                </a:solidFill>
                <a:latin typeface="TT Lakes Neue"/>
                <a:ea typeface="TT Lakes Neue"/>
                <a:cs typeface="TT Lakes Neue"/>
                <a:sym typeface="TT Lakes Neue"/>
              </a:rPr>
              <a:t>www.reallygreatsite.com</a:t>
            </a:r>
          </a:p>
        </p:txBody>
      </p:sp>
      <p:sp>
        <p:nvSpPr>
          <p:cNvPr id="44" name="TextBox 16"/>
          <p:cNvSpPr txBox="1"/>
          <p:nvPr/>
        </p:nvSpPr>
        <p:spPr>
          <a:xfrm>
            <a:off x="10403303" y="2810482"/>
            <a:ext cx="5143500" cy="5668218"/>
          </a:xfrm>
          <a:prstGeom prst="rect">
            <a:avLst/>
          </a:prstGeom>
        </p:spPr>
        <p:txBody>
          <a:bodyPr lIns="0" tIns="0" rIns="0" bIns="0" rtlCol="0" anchor="t">
            <a:spAutoFit/>
          </a:bodyPr>
          <a:lstStyle/>
          <a:p>
            <a:pPr lvl="0">
              <a:lnSpc>
                <a:spcPts val="3360"/>
              </a:lnSpc>
              <a:spcBef>
                <a:spcPct val="0"/>
              </a:spcBef>
            </a:pPr>
            <a:r>
              <a:rPr lang="en-US" sz="3200" u="none" strike="noStrike" spc="-12" dirty="0" err="1" smtClean="0">
                <a:solidFill>
                  <a:schemeClr val="bg1"/>
                </a:solidFill>
                <a:latin typeface="Playpen Sans"/>
                <a:ea typeface="Playpen Sans"/>
                <a:cs typeface="Playpen Sans"/>
                <a:sym typeface="Playpen Sans"/>
              </a:rPr>
              <a:t>Seguridad</a:t>
            </a:r>
            <a:endParaRPr lang="en-US" sz="3200" u="none" strike="noStrike" spc="-12" dirty="0">
              <a:solidFill>
                <a:schemeClr val="bg1"/>
              </a:solidFill>
              <a:latin typeface="Playpen Sans"/>
              <a:ea typeface="Playpen Sans"/>
              <a:cs typeface="Playpen Sans"/>
              <a:sym typeface="Playpen Sans"/>
            </a:endParaRPr>
          </a:p>
          <a:p>
            <a:pPr lvl="0" algn="ctr">
              <a:lnSpc>
                <a:spcPts val="3360"/>
              </a:lnSpc>
              <a:spcBef>
                <a:spcPct val="0"/>
              </a:spcBef>
            </a:pPr>
            <a:endParaRPr lang="en-US" sz="3200" spc="-12" dirty="0">
              <a:solidFill>
                <a:schemeClr val="bg1"/>
              </a:solidFill>
              <a:latin typeface="Playpen Sans"/>
              <a:ea typeface="Playpen Sans"/>
              <a:cs typeface="Playpen Sans"/>
              <a:sym typeface="Playpen Sans"/>
            </a:endParaRPr>
          </a:p>
          <a:p>
            <a:pPr lvl="0">
              <a:lnSpc>
                <a:spcPts val="3360"/>
              </a:lnSpc>
              <a:spcBef>
                <a:spcPct val="0"/>
              </a:spcBef>
            </a:pPr>
            <a:r>
              <a:rPr lang="en-US" sz="3200" spc="-12" dirty="0" err="1" smtClean="0">
                <a:solidFill>
                  <a:schemeClr val="bg1"/>
                </a:solidFill>
                <a:latin typeface="Playpen Sans"/>
                <a:ea typeface="Playpen Sans"/>
                <a:cs typeface="Playpen Sans"/>
                <a:sym typeface="Playpen Sans"/>
              </a:rPr>
              <a:t>Conveniencia</a:t>
            </a:r>
            <a:endParaRPr lang="en-US" sz="3200" spc="-12" dirty="0">
              <a:solidFill>
                <a:schemeClr val="bg1"/>
              </a:solidFill>
              <a:latin typeface="Playpen Sans"/>
              <a:ea typeface="Playpen Sans"/>
              <a:cs typeface="Playpen Sans"/>
              <a:sym typeface="Playpen Sans"/>
            </a:endParaRPr>
          </a:p>
          <a:p>
            <a:pPr lvl="0" algn="ctr">
              <a:lnSpc>
                <a:spcPts val="3360"/>
              </a:lnSpc>
              <a:spcBef>
                <a:spcPct val="0"/>
              </a:spcBef>
            </a:pPr>
            <a:r>
              <a:rPr lang="en-US" sz="3200" spc="-12" dirty="0">
                <a:solidFill>
                  <a:schemeClr val="bg1"/>
                </a:solidFill>
                <a:latin typeface="Playpen Sans"/>
                <a:ea typeface="Playpen Sans"/>
                <a:cs typeface="Playpen Sans"/>
                <a:sym typeface="Playpen Sans"/>
              </a:rPr>
              <a:t> </a:t>
            </a:r>
            <a:endParaRPr lang="en-US" sz="3200" spc="-12" dirty="0" smtClean="0">
              <a:solidFill>
                <a:schemeClr val="bg1"/>
              </a:solidFill>
              <a:latin typeface="Playpen Sans"/>
              <a:ea typeface="Playpen Sans"/>
              <a:cs typeface="Playpen Sans"/>
              <a:sym typeface="Playpen Sans"/>
            </a:endParaRPr>
          </a:p>
          <a:p>
            <a:pPr lvl="0">
              <a:lnSpc>
                <a:spcPts val="3360"/>
              </a:lnSpc>
              <a:spcBef>
                <a:spcPct val="0"/>
              </a:spcBef>
            </a:pPr>
            <a:r>
              <a:rPr lang="en-US" sz="3200" u="none" strike="noStrike" spc="-12" dirty="0" err="1" smtClean="0">
                <a:solidFill>
                  <a:schemeClr val="bg1"/>
                </a:solidFill>
                <a:latin typeface="Playpen Sans"/>
                <a:ea typeface="Playpen Sans"/>
                <a:cs typeface="Playpen Sans"/>
                <a:sym typeface="Playpen Sans"/>
              </a:rPr>
              <a:t>Men</a:t>
            </a:r>
            <a:r>
              <a:rPr lang="en-US" sz="3200" spc="-12" dirty="0" err="1" smtClean="0">
                <a:solidFill>
                  <a:schemeClr val="bg1"/>
                </a:solidFill>
                <a:latin typeface="Playpen Sans"/>
                <a:ea typeface="Playpen Sans"/>
                <a:cs typeface="Playpen Sans"/>
                <a:sym typeface="Playpen Sans"/>
              </a:rPr>
              <a:t>os</a:t>
            </a:r>
            <a:r>
              <a:rPr lang="en-US" sz="3200" spc="-12" dirty="0" smtClean="0">
                <a:solidFill>
                  <a:schemeClr val="bg1"/>
                </a:solidFill>
                <a:latin typeface="Playpen Sans"/>
                <a:ea typeface="Playpen Sans"/>
                <a:cs typeface="Playpen Sans"/>
                <a:sym typeface="Playpen Sans"/>
              </a:rPr>
              <a:t> </a:t>
            </a:r>
            <a:r>
              <a:rPr lang="en-US" sz="3200" spc="-12" dirty="0" err="1" smtClean="0">
                <a:solidFill>
                  <a:schemeClr val="bg1"/>
                </a:solidFill>
                <a:latin typeface="Playpen Sans"/>
                <a:ea typeface="Playpen Sans"/>
                <a:cs typeface="Playpen Sans"/>
                <a:sym typeface="Playpen Sans"/>
              </a:rPr>
              <a:t>fraude</a:t>
            </a:r>
            <a:endParaRPr lang="en-US" sz="3200" u="none" strike="noStrike" spc="-12" dirty="0">
              <a:solidFill>
                <a:schemeClr val="bg1"/>
              </a:solidFill>
              <a:latin typeface="Playpen Sans"/>
              <a:ea typeface="Playpen Sans"/>
              <a:cs typeface="Playpen Sans"/>
              <a:sym typeface="Playpen Sans"/>
            </a:endParaRPr>
          </a:p>
          <a:p>
            <a:pPr lvl="0">
              <a:lnSpc>
                <a:spcPts val="3360"/>
              </a:lnSpc>
              <a:spcBef>
                <a:spcPct val="0"/>
              </a:spcBef>
            </a:pPr>
            <a:endParaRPr lang="en-US" sz="3200" u="none" strike="noStrike" spc="-12" dirty="0">
              <a:solidFill>
                <a:schemeClr val="bg1"/>
              </a:solidFill>
              <a:latin typeface="Playpen Sans"/>
              <a:ea typeface="Playpen Sans"/>
              <a:cs typeface="Playpen Sans"/>
              <a:sym typeface="Playpen Sans"/>
            </a:endParaRPr>
          </a:p>
          <a:p>
            <a:pPr lvl="0">
              <a:lnSpc>
                <a:spcPts val="3360"/>
              </a:lnSpc>
              <a:spcBef>
                <a:spcPct val="0"/>
              </a:spcBef>
            </a:pPr>
            <a:r>
              <a:rPr lang="en-US" sz="3200" spc="-12" dirty="0" err="1" smtClean="0">
                <a:solidFill>
                  <a:schemeClr val="bg1"/>
                </a:solidFill>
                <a:latin typeface="Playpen Sans"/>
                <a:ea typeface="Playpen Sans"/>
                <a:cs typeface="Playpen Sans"/>
                <a:sym typeface="Playpen Sans"/>
              </a:rPr>
              <a:t>Más</a:t>
            </a:r>
            <a:r>
              <a:rPr lang="en-US" sz="3200" spc="-12" dirty="0" smtClean="0">
                <a:solidFill>
                  <a:schemeClr val="bg1"/>
                </a:solidFill>
                <a:latin typeface="Playpen Sans"/>
                <a:ea typeface="Playpen Sans"/>
                <a:cs typeface="Playpen Sans"/>
                <a:sym typeface="Playpen Sans"/>
              </a:rPr>
              <a:t> </a:t>
            </a:r>
            <a:r>
              <a:rPr lang="en-US" sz="3200" spc="-12" dirty="0">
                <a:solidFill>
                  <a:schemeClr val="bg1"/>
                </a:solidFill>
                <a:latin typeface="Playpen Sans"/>
                <a:ea typeface="Playpen Sans"/>
                <a:cs typeface="Playpen Sans"/>
                <a:sym typeface="Playpen Sans"/>
              </a:rPr>
              <a:t>precision</a:t>
            </a:r>
          </a:p>
          <a:p>
            <a:pPr lvl="0">
              <a:lnSpc>
                <a:spcPts val="3360"/>
              </a:lnSpc>
              <a:spcBef>
                <a:spcPct val="0"/>
              </a:spcBef>
            </a:pPr>
            <a:r>
              <a:rPr lang="en-US" sz="3200" spc="-12" dirty="0">
                <a:solidFill>
                  <a:schemeClr val="bg1"/>
                </a:solidFill>
                <a:latin typeface="Playpen Sans"/>
                <a:ea typeface="Playpen Sans"/>
                <a:cs typeface="Playpen Sans"/>
                <a:sym typeface="Playpen Sans"/>
              </a:rPr>
              <a:t> </a:t>
            </a:r>
          </a:p>
          <a:p>
            <a:pPr lvl="0">
              <a:lnSpc>
                <a:spcPts val="3360"/>
              </a:lnSpc>
              <a:spcBef>
                <a:spcPct val="0"/>
              </a:spcBef>
            </a:pPr>
            <a:r>
              <a:rPr lang="en-US" sz="3200" u="none" strike="noStrike" spc="-12" dirty="0" smtClean="0">
                <a:solidFill>
                  <a:schemeClr val="bg1"/>
                </a:solidFill>
                <a:latin typeface="Playpen Sans"/>
                <a:ea typeface="Playpen Sans"/>
                <a:cs typeface="Playpen Sans"/>
                <a:sym typeface="Playpen Sans"/>
              </a:rPr>
              <a:t>Mayor </a:t>
            </a:r>
            <a:r>
              <a:rPr lang="en-US" sz="3200" u="none" strike="noStrike" spc="-12" dirty="0" err="1">
                <a:solidFill>
                  <a:schemeClr val="bg1"/>
                </a:solidFill>
                <a:latin typeface="Playpen Sans"/>
                <a:ea typeface="Playpen Sans"/>
                <a:cs typeface="Playpen Sans"/>
                <a:sym typeface="Playpen Sans"/>
              </a:rPr>
              <a:t>productividad</a:t>
            </a:r>
            <a:endParaRPr lang="en-US" sz="3200" u="none" strike="noStrike" spc="-12" dirty="0">
              <a:solidFill>
                <a:schemeClr val="bg1"/>
              </a:solidFill>
              <a:latin typeface="Playpen Sans"/>
              <a:ea typeface="Playpen Sans"/>
              <a:cs typeface="Playpen Sans"/>
              <a:sym typeface="Playpen Sans"/>
            </a:endParaRPr>
          </a:p>
          <a:p>
            <a:pPr lvl="0">
              <a:lnSpc>
                <a:spcPts val="3360"/>
              </a:lnSpc>
              <a:spcBef>
                <a:spcPct val="0"/>
              </a:spcBef>
            </a:pPr>
            <a:r>
              <a:rPr lang="en-US" sz="3200" u="none" strike="noStrike" spc="-12" dirty="0">
                <a:solidFill>
                  <a:schemeClr val="bg1"/>
                </a:solidFill>
                <a:latin typeface="Playpen Sans"/>
                <a:ea typeface="Playpen Sans"/>
                <a:cs typeface="Playpen Sans"/>
                <a:sym typeface="Playpen Sans"/>
              </a:rPr>
              <a:t> </a:t>
            </a:r>
          </a:p>
          <a:p>
            <a:pPr lvl="0">
              <a:lnSpc>
                <a:spcPts val="3360"/>
              </a:lnSpc>
              <a:spcBef>
                <a:spcPct val="0"/>
              </a:spcBef>
            </a:pPr>
            <a:r>
              <a:rPr lang="en-US" sz="3200" spc="-12" dirty="0" err="1" smtClean="0">
                <a:solidFill>
                  <a:schemeClr val="bg1"/>
                </a:solidFill>
                <a:latin typeface="Playpen Sans"/>
                <a:ea typeface="Playpen Sans"/>
                <a:cs typeface="Playpen Sans"/>
                <a:sym typeface="Playpen Sans"/>
              </a:rPr>
              <a:t>Facilidad</a:t>
            </a:r>
            <a:endParaRPr lang="en-US" sz="3200" spc="-12" dirty="0">
              <a:solidFill>
                <a:schemeClr val="bg1"/>
              </a:solidFill>
              <a:latin typeface="Playpen Sans"/>
              <a:ea typeface="Playpen Sans"/>
              <a:cs typeface="Playpen Sans"/>
              <a:sym typeface="Playpen Sans"/>
            </a:endParaRPr>
          </a:p>
          <a:p>
            <a:pPr lvl="0">
              <a:lnSpc>
                <a:spcPts val="3360"/>
              </a:lnSpc>
              <a:spcBef>
                <a:spcPct val="0"/>
              </a:spcBef>
            </a:pPr>
            <a:r>
              <a:rPr lang="en-US" sz="3200" spc="-12" dirty="0">
                <a:solidFill>
                  <a:schemeClr val="bg1"/>
                </a:solidFill>
                <a:latin typeface="Playpen Sans"/>
                <a:ea typeface="Playpen Sans"/>
                <a:cs typeface="Playpen Sans"/>
                <a:sym typeface="Playpen Sans"/>
              </a:rPr>
              <a:t> </a:t>
            </a:r>
          </a:p>
          <a:p>
            <a:pPr lvl="0">
              <a:lnSpc>
                <a:spcPts val="3360"/>
              </a:lnSpc>
              <a:spcBef>
                <a:spcPct val="0"/>
              </a:spcBef>
            </a:pPr>
            <a:r>
              <a:rPr lang="en-US" sz="3200" u="none" strike="noStrike" spc="-12" dirty="0" err="1" smtClean="0">
                <a:solidFill>
                  <a:schemeClr val="bg1"/>
                </a:solidFill>
                <a:latin typeface="Playpen Sans"/>
                <a:ea typeface="Playpen Sans"/>
                <a:cs typeface="Playpen Sans"/>
                <a:sym typeface="Playpen Sans"/>
              </a:rPr>
              <a:t>Ahorro</a:t>
            </a:r>
            <a:endParaRPr lang="en-US" sz="3200" u="none" strike="noStrike" spc="-12" dirty="0">
              <a:solidFill>
                <a:schemeClr val="bg1"/>
              </a:solidFill>
              <a:latin typeface="Playpen Sans"/>
              <a:ea typeface="Playpen Sans"/>
              <a:cs typeface="Playpen Sans"/>
              <a:sym typeface="Playpen Sans"/>
            </a:endParaRPr>
          </a:p>
        </p:txBody>
      </p:sp>
      <p:grpSp>
        <p:nvGrpSpPr>
          <p:cNvPr id="45" name="Group 37"/>
          <p:cNvGrpSpPr/>
          <p:nvPr/>
        </p:nvGrpSpPr>
        <p:grpSpPr>
          <a:xfrm>
            <a:off x="9677400" y="4496255"/>
            <a:ext cx="418645" cy="418645"/>
            <a:chOff x="-23731" y="-60065"/>
            <a:chExt cx="812800" cy="812799"/>
          </a:xfrm>
        </p:grpSpPr>
        <p:sp>
          <p:nvSpPr>
            <p:cNvPr id="46" name="Freeform 38"/>
            <p:cNvSpPr/>
            <p:nvPr/>
          </p:nvSpPr>
          <p:spPr>
            <a:xfrm>
              <a:off x="-23731" y="-60065"/>
              <a:ext cx="812800"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gradFill>
                <a:gsLst>
                  <a:gs pos="0">
                    <a:srgbClr val="45DEEF">
                      <a:alpha val="100000"/>
                    </a:srgbClr>
                  </a:gs>
                  <a:gs pos="100000">
                    <a:srgbClr val="0074AD">
                      <a:alpha val="6500"/>
                    </a:srgbClr>
                  </a:gs>
                </a:gsLst>
                <a:lin ang="0"/>
              </a:gradFill>
              <a:prstDash val="solid"/>
              <a:miter/>
            </a:ln>
          </p:spPr>
        </p:sp>
        <p:sp>
          <p:nvSpPr>
            <p:cNvPr id="47" name="TextBox 39"/>
            <p:cNvSpPr txBox="1"/>
            <p:nvPr/>
          </p:nvSpPr>
          <p:spPr>
            <a:xfrm>
              <a:off x="76200" y="114300"/>
              <a:ext cx="660400" cy="622300"/>
            </a:xfrm>
            <a:prstGeom prst="rect">
              <a:avLst/>
            </a:prstGeom>
          </p:spPr>
          <p:txBody>
            <a:bodyPr lIns="50800" tIns="50800" rIns="50800" bIns="50800" rtlCol="0" anchor="ctr"/>
            <a:lstStyle/>
            <a:p>
              <a:pPr algn="ctr">
                <a:lnSpc>
                  <a:spcPts val="2473"/>
                </a:lnSpc>
              </a:pPr>
              <a:endParaRPr dirty="0"/>
            </a:p>
          </p:txBody>
        </p:sp>
      </p:grpSp>
      <p:grpSp>
        <p:nvGrpSpPr>
          <p:cNvPr id="48" name="Group 37"/>
          <p:cNvGrpSpPr/>
          <p:nvPr/>
        </p:nvGrpSpPr>
        <p:grpSpPr>
          <a:xfrm>
            <a:off x="9671733" y="6236528"/>
            <a:ext cx="418645" cy="418645"/>
            <a:chOff x="0" y="0"/>
            <a:chExt cx="812800" cy="812800"/>
          </a:xfrm>
        </p:grpSpPr>
        <p:sp>
          <p:nvSpPr>
            <p:cNvPr id="49"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gradFill>
                <a:gsLst>
                  <a:gs pos="0">
                    <a:srgbClr val="45DEEF">
                      <a:alpha val="100000"/>
                    </a:srgbClr>
                  </a:gs>
                  <a:gs pos="100000">
                    <a:srgbClr val="0074AD">
                      <a:alpha val="6500"/>
                    </a:srgbClr>
                  </a:gs>
                </a:gsLst>
                <a:lin ang="0"/>
              </a:gradFill>
              <a:prstDash val="solid"/>
              <a:miter/>
            </a:ln>
          </p:spPr>
        </p:sp>
        <p:sp>
          <p:nvSpPr>
            <p:cNvPr id="50" name="TextBox 39"/>
            <p:cNvSpPr txBox="1"/>
            <p:nvPr/>
          </p:nvSpPr>
          <p:spPr>
            <a:xfrm>
              <a:off x="76200" y="114300"/>
              <a:ext cx="660400" cy="622300"/>
            </a:xfrm>
            <a:prstGeom prst="rect">
              <a:avLst/>
            </a:prstGeom>
          </p:spPr>
          <p:txBody>
            <a:bodyPr lIns="50800" tIns="50800" rIns="50800" bIns="50800" rtlCol="0" anchor="ctr"/>
            <a:lstStyle/>
            <a:p>
              <a:pPr algn="ctr">
                <a:lnSpc>
                  <a:spcPts val="2473"/>
                </a:lnSpc>
              </a:pPr>
              <a:endParaRPr/>
            </a:p>
          </p:txBody>
        </p:sp>
      </p:grpSp>
      <p:grpSp>
        <p:nvGrpSpPr>
          <p:cNvPr id="51" name="Group 37"/>
          <p:cNvGrpSpPr/>
          <p:nvPr/>
        </p:nvGrpSpPr>
        <p:grpSpPr>
          <a:xfrm>
            <a:off x="9725259" y="7097224"/>
            <a:ext cx="418645" cy="418645"/>
            <a:chOff x="0" y="0"/>
            <a:chExt cx="812800" cy="812800"/>
          </a:xfrm>
        </p:grpSpPr>
        <p:sp>
          <p:nvSpPr>
            <p:cNvPr id="52"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gradFill>
                <a:gsLst>
                  <a:gs pos="0">
                    <a:srgbClr val="45DEEF">
                      <a:alpha val="100000"/>
                    </a:srgbClr>
                  </a:gs>
                  <a:gs pos="100000">
                    <a:srgbClr val="0074AD">
                      <a:alpha val="6500"/>
                    </a:srgbClr>
                  </a:gs>
                </a:gsLst>
                <a:lin ang="0"/>
              </a:gradFill>
              <a:prstDash val="solid"/>
              <a:miter/>
            </a:ln>
          </p:spPr>
        </p:sp>
        <p:sp>
          <p:nvSpPr>
            <p:cNvPr id="53" name="TextBox 39"/>
            <p:cNvSpPr txBox="1"/>
            <p:nvPr/>
          </p:nvSpPr>
          <p:spPr>
            <a:xfrm>
              <a:off x="76200" y="114300"/>
              <a:ext cx="660400" cy="622300"/>
            </a:xfrm>
            <a:prstGeom prst="rect">
              <a:avLst/>
            </a:prstGeom>
          </p:spPr>
          <p:txBody>
            <a:bodyPr lIns="50800" tIns="50800" rIns="50800" bIns="50800" rtlCol="0" anchor="ctr"/>
            <a:lstStyle/>
            <a:p>
              <a:pPr algn="ctr">
                <a:lnSpc>
                  <a:spcPts val="2473"/>
                </a:lnSpc>
              </a:pPr>
              <a:endParaRPr/>
            </a:p>
          </p:txBody>
        </p:sp>
      </p:grpSp>
      <p:grpSp>
        <p:nvGrpSpPr>
          <p:cNvPr id="54" name="Group 37"/>
          <p:cNvGrpSpPr/>
          <p:nvPr/>
        </p:nvGrpSpPr>
        <p:grpSpPr>
          <a:xfrm>
            <a:off x="9764507" y="7985943"/>
            <a:ext cx="418645" cy="418645"/>
            <a:chOff x="0" y="0"/>
            <a:chExt cx="812800" cy="812800"/>
          </a:xfrm>
        </p:grpSpPr>
        <p:sp>
          <p:nvSpPr>
            <p:cNvPr id="55"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gradFill>
                <a:gsLst>
                  <a:gs pos="0">
                    <a:srgbClr val="45DEEF">
                      <a:alpha val="100000"/>
                    </a:srgbClr>
                  </a:gs>
                  <a:gs pos="100000">
                    <a:srgbClr val="0074AD">
                      <a:alpha val="6500"/>
                    </a:srgbClr>
                  </a:gs>
                </a:gsLst>
                <a:lin ang="0"/>
              </a:gradFill>
              <a:prstDash val="solid"/>
              <a:miter/>
            </a:ln>
          </p:spPr>
        </p:sp>
        <p:sp>
          <p:nvSpPr>
            <p:cNvPr id="56" name="TextBox 39"/>
            <p:cNvSpPr txBox="1"/>
            <p:nvPr/>
          </p:nvSpPr>
          <p:spPr>
            <a:xfrm>
              <a:off x="76200" y="114300"/>
              <a:ext cx="660400" cy="622300"/>
            </a:xfrm>
            <a:prstGeom prst="rect">
              <a:avLst/>
            </a:prstGeom>
          </p:spPr>
          <p:txBody>
            <a:bodyPr lIns="50800" tIns="50800" rIns="50800" bIns="50800" rtlCol="0" anchor="ctr"/>
            <a:lstStyle/>
            <a:p>
              <a:pPr algn="ctr">
                <a:lnSpc>
                  <a:spcPts val="2473"/>
                </a:lnSpc>
              </a:pPr>
              <a:endParaRPr/>
            </a:p>
          </p:txBody>
        </p:sp>
      </p:grpSp>
      <p:sp>
        <p:nvSpPr>
          <p:cNvPr id="66" name="CuadroTexto 65"/>
          <p:cNvSpPr txBox="1"/>
          <p:nvPr/>
        </p:nvSpPr>
        <p:spPr>
          <a:xfrm>
            <a:off x="9881055" y="8020411"/>
            <a:ext cx="381000" cy="369332"/>
          </a:xfrm>
          <a:prstGeom prst="rect">
            <a:avLst/>
          </a:prstGeom>
          <a:noFill/>
        </p:spPr>
        <p:txBody>
          <a:bodyPr wrap="square" rtlCol="0">
            <a:spAutoFit/>
          </a:bodyPr>
          <a:lstStyle/>
          <a:p>
            <a:r>
              <a:rPr lang="es-ES" dirty="0">
                <a:solidFill>
                  <a:schemeClr val="bg1"/>
                </a:solidFill>
              </a:rPr>
              <a:t>7</a:t>
            </a:r>
            <a:endParaRPr lang="es-VE" dirty="0">
              <a:solidFill>
                <a:schemeClr val="bg1"/>
              </a:solidFill>
            </a:endParaRPr>
          </a:p>
        </p:txBody>
      </p:sp>
      <p:sp>
        <p:nvSpPr>
          <p:cNvPr id="67" name="CuadroTexto 66"/>
          <p:cNvSpPr txBox="1"/>
          <p:nvPr/>
        </p:nvSpPr>
        <p:spPr>
          <a:xfrm>
            <a:off x="9735735" y="5365405"/>
            <a:ext cx="381000" cy="369332"/>
          </a:xfrm>
          <a:prstGeom prst="rect">
            <a:avLst/>
          </a:prstGeom>
          <a:noFill/>
        </p:spPr>
        <p:txBody>
          <a:bodyPr wrap="square" rtlCol="0">
            <a:spAutoFit/>
          </a:bodyPr>
          <a:lstStyle/>
          <a:p>
            <a:r>
              <a:rPr lang="es-ES" dirty="0" smtClean="0">
                <a:solidFill>
                  <a:schemeClr val="bg1"/>
                </a:solidFill>
              </a:rPr>
              <a:t>4</a:t>
            </a:r>
            <a:endParaRPr lang="es-VE" dirty="0">
              <a:solidFill>
                <a:schemeClr val="bg1"/>
              </a:solidFill>
            </a:endParaRPr>
          </a:p>
        </p:txBody>
      </p:sp>
      <p:sp>
        <p:nvSpPr>
          <p:cNvPr id="68" name="CuadroTexto 67"/>
          <p:cNvSpPr txBox="1"/>
          <p:nvPr/>
        </p:nvSpPr>
        <p:spPr>
          <a:xfrm>
            <a:off x="9778602" y="6300871"/>
            <a:ext cx="381000" cy="369332"/>
          </a:xfrm>
          <a:prstGeom prst="rect">
            <a:avLst/>
          </a:prstGeom>
          <a:noFill/>
        </p:spPr>
        <p:txBody>
          <a:bodyPr wrap="square" rtlCol="0">
            <a:spAutoFit/>
          </a:bodyPr>
          <a:lstStyle/>
          <a:p>
            <a:r>
              <a:rPr lang="es-ES" dirty="0">
                <a:solidFill>
                  <a:schemeClr val="bg1"/>
                </a:solidFill>
              </a:rPr>
              <a:t>5</a:t>
            </a:r>
            <a:endParaRPr lang="es-VE" dirty="0">
              <a:solidFill>
                <a:schemeClr val="bg1"/>
              </a:solidFill>
            </a:endParaRPr>
          </a:p>
        </p:txBody>
      </p:sp>
      <p:sp>
        <p:nvSpPr>
          <p:cNvPr id="69" name="CuadroTexto 68"/>
          <p:cNvSpPr txBox="1"/>
          <p:nvPr/>
        </p:nvSpPr>
        <p:spPr>
          <a:xfrm>
            <a:off x="9735735" y="7151797"/>
            <a:ext cx="381000" cy="369332"/>
          </a:xfrm>
          <a:prstGeom prst="rect">
            <a:avLst/>
          </a:prstGeom>
          <a:noFill/>
        </p:spPr>
        <p:txBody>
          <a:bodyPr wrap="square" rtlCol="0">
            <a:spAutoFit/>
          </a:bodyPr>
          <a:lstStyle/>
          <a:p>
            <a:r>
              <a:rPr lang="es-ES" dirty="0" smtClean="0">
                <a:solidFill>
                  <a:schemeClr val="bg1"/>
                </a:solidFill>
              </a:rPr>
              <a:t>6</a:t>
            </a:r>
            <a:endParaRPr lang="es-VE" dirty="0">
              <a:solidFill>
                <a:schemeClr val="bg1"/>
              </a:solidFill>
            </a:endParaRPr>
          </a:p>
        </p:txBody>
      </p:sp>
      <p:grpSp>
        <p:nvGrpSpPr>
          <p:cNvPr id="70" name="Group 14"/>
          <p:cNvGrpSpPr/>
          <p:nvPr/>
        </p:nvGrpSpPr>
        <p:grpSpPr>
          <a:xfrm>
            <a:off x="13006951" y="142151"/>
            <a:ext cx="4475248" cy="5247262"/>
            <a:chOff x="0" y="0"/>
            <a:chExt cx="698500" cy="812800"/>
          </a:xfrm>
        </p:grpSpPr>
        <p:sp>
          <p:nvSpPr>
            <p:cNvPr id="71" name="Freeform 1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gradFill rotWithShape="1">
              <a:gsLst>
                <a:gs pos="0">
                  <a:srgbClr val="45DEEF">
                    <a:alpha val="100000"/>
                  </a:srgbClr>
                </a:gs>
                <a:gs pos="100000">
                  <a:srgbClr val="0074AD">
                    <a:alpha val="6500"/>
                  </a:srgbClr>
                </a:gs>
              </a:gsLst>
              <a:lin ang="0"/>
            </a:gradFill>
          </p:spPr>
        </p:sp>
        <p:sp>
          <p:nvSpPr>
            <p:cNvPr id="72" name="TextBox 16"/>
            <p:cNvSpPr txBox="1"/>
            <p:nvPr/>
          </p:nvSpPr>
          <p:spPr>
            <a:xfrm>
              <a:off x="0" y="92075"/>
              <a:ext cx="698500" cy="581025"/>
            </a:xfrm>
            <a:prstGeom prst="rect">
              <a:avLst/>
            </a:prstGeom>
          </p:spPr>
          <p:txBody>
            <a:bodyPr lIns="50800" tIns="50800" rIns="50800" bIns="50800" rtlCol="0" anchor="ctr"/>
            <a:lstStyle/>
            <a:p>
              <a:pPr algn="ctr">
                <a:lnSpc>
                  <a:spcPts val="2212"/>
                </a:lnSpc>
              </a:pPr>
              <a:endParaRPr/>
            </a:p>
          </p:txBody>
        </p:sp>
      </p:grpSp>
      <p:sp>
        <p:nvSpPr>
          <p:cNvPr id="73" name="Freeform 17"/>
          <p:cNvSpPr/>
          <p:nvPr/>
        </p:nvSpPr>
        <p:spPr>
          <a:xfrm>
            <a:off x="13410501" y="631526"/>
            <a:ext cx="3748209" cy="4114800"/>
          </a:xfrm>
          <a:custGeom>
            <a:avLst/>
            <a:gdLst/>
            <a:ahLst/>
            <a:cxnLst/>
            <a:rect l="l" t="t" r="r" b="b"/>
            <a:pathLst>
              <a:path w="3748209" h="4114800">
                <a:moveTo>
                  <a:pt x="0" y="0"/>
                </a:moveTo>
                <a:lnTo>
                  <a:pt x="3748209" y="0"/>
                </a:lnTo>
                <a:lnTo>
                  <a:pt x="374820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74" name="Group 14"/>
          <p:cNvGrpSpPr/>
          <p:nvPr/>
        </p:nvGrpSpPr>
        <p:grpSpPr>
          <a:xfrm>
            <a:off x="14345774" y="7178583"/>
            <a:ext cx="3516209" cy="2052987"/>
            <a:chOff x="0" y="0"/>
            <a:chExt cx="991089" cy="629253"/>
          </a:xfrm>
        </p:grpSpPr>
        <p:sp>
          <p:nvSpPr>
            <p:cNvPr id="75" name="Freeform 15"/>
            <p:cNvSpPr/>
            <p:nvPr/>
          </p:nvSpPr>
          <p:spPr>
            <a:xfrm>
              <a:off x="0" y="0"/>
              <a:ext cx="991089" cy="629253"/>
            </a:xfrm>
            <a:custGeom>
              <a:avLst/>
              <a:gdLst/>
              <a:ahLst/>
              <a:cxnLst/>
              <a:rect l="l" t="t" r="r" b="b"/>
              <a:pathLst>
                <a:path w="991089" h="629253">
                  <a:moveTo>
                    <a:pt x="0" y="0"/>
                  </a:moveTo>
                  <a:lnTo>
                    <a:pt x="991089" y="0"/>
                  </a:lnTo>
                  <a:lnTo>
                    <a:pt x="991089" y="629253"/>
                  </a:lnTo>
                  <a:lnTo>
                    <a:pt x="0" y="629253"/>
                  </a:lnTo>
                  <a:close/>
                </a:path>
              </a:pathLst>
            </a:custGeom>
            <a:blipFill>
              <a:blip r:embed="rId11"/>
              <a:stretch>
                <a:fillRect t="-2468" b="-2468"/>
              </a:stretch>
            </a:blipFill>
            <a:ln w="38100" cap="sq">
              <a:gradFill>
                <a:gsLst>
                  <a:gs pos="0">
                    <a:srgbClr val="45DEEF">
                      <a:alpha val="100000"/>
                    </a:srgbClr>
                  </a:gs>
                  <a:gs pos="100000">
                    <a:srgbClr val="0074AD">
                      <a:alpha val="6500"/>
                    </a:srgbClr>
                  </a:gs>
                </a:gsLst>
                <a:lin ang="0"/>
              </a:gradFill>
              <a:prstDash val="solid"/>
              <a:miter/>
            </a:ln>
          </p:spPr>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914827" y="802108"/>
            <a:ext cx="580294" cy="580294"/>
          </a:xfrm>
          <a:custGeom>
            <a:avLst/>
            <a:gdLst/>
            <a:ahLst/>
            <a:cxnLst/>
            <a:rect l="l" t="t" r="r" b="b"/>
            <a:pathLst>
              <a:path w="580294" h="580294">
                <a:moveTo>
                  <a:pt x="0" y="0"/>
                </a:moveTo>
                <a:lnTo>
                  <a:pt x="580294" y="0"/>
                </a:lnTo>
                <a:lnTo>
                  <a:pt x="580294" y="580294"/>
                </a:lnTo>
                <a:lnTo>
                  <a:pt x="0" y="580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6321766" y="9615834"/>
            <a:ext cx="2192753" cy="1597205"/>
            <a:chOff x="0" y="0"/>
            <a:chExt cx="577515" cy="420663"/>
          </a:xfrm>
        </p:grpSpPr>
        <p:sp>
          <p:nvSpPr>
            <p:cNvPr id="5" name="Freeform 5"/>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45DEEF">
                    <a:alpha val="100000"/>
                  </a:srgbClr>
                </a:gs>
                <a:gs pos="100000">
                  <a:srgbClr val="0074AD">
                    <a:alpha val="6500"/>
                  </a:srgbClr>
                </a:gs>
              </a:gsLst>
              <a:lin ang="0"/>
            </a:gradFill>
          </p:spPr>
        </p:sp>
        <p:sp>
          <p:nvSpPr>
            <p:cNvPr id="6" name="TextBox 6"/>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grpSp>
        <p:nvGrpSpPr>
          <p:cNvPr id="7" name="Group 7"/>
          <p:cNvGrpSpPr/>
          <p:nvPr/>
        </p:nvGrpSpPr>
        <p:grpSpPr>
          <a:xfrm>
            <a:off x="0" y="9488397"/>
            <a:ext cx="2192753" cy="1597205"/>
            <a:chOff x="0" y="0"/>
            <a:chExt cx="577515" cy="420663"/>
          </a:xfrm>
        </p:grpSpPr>
        <p:sp>
          <p:nvSpPr>
            <p:cNvPr id="8" name="Freeform 8"/>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0074AD">
                    <a:alpha val="6500"/>
                  </a:srgbClr>
                </a:gs>
                <a:gs pos="100000">
                  <a:srgbClr val="45DEEF">
                    <a:alpha val="100000"/>
                  </a:srgbClr>
                </a:gs>
              </a:gsLst>
              <a:lin ang="0"/>
            </a:gradFill>
          </p:spPr>
        </p:sp>
        <p:sp>
          <p:nvSpPr>
            <p:cNvPr id="9" name="TextBox 9"/>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sp>
        <p:nvSpPr>
          <p:cNvPr id="10" name="Freeform 10"/>
          <p:cNvSpPr/>
          <p:nvPr/>
        </p:nvSpPr>
        <p:spPr>
          <a:xfrm>
            <a:off x="914827" y="9719553"/>
            <a:ext cx="731654" cy="345873"/>
          </a:xfrm>
          <a:custGeom>
            <a:avLst/>
            <a:gdLst/>
            <a:ahLst/>
            <a:cxnLst/>
            <a:rect l="l" t="t" r="r" b="b"/>
            <a:pathLst>
              <a:path w="731654" h="345873">
                <a:moveTo>
                  <a:pt x="0" y="0"/>
                </a:moveTo>
                <a:lnTo>
                  <a:pt x="731654" y="0"/>
                </a:lnTo>
                <a:lnTo>
                  <a:pt x="731654" y="345873"/>
                </a:lnTo>
                <a:lnTo>
                  <a:pt x="0" y="3458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4" name="Group 14"/>
          <p:cNvGrpSpPr/>
          <p:nvPr/>
        </p:nvGrpSpPr>
        <p:grpSpPr>
          <a:xfrm>
            <a:off x="8303181" y="8061969"/>
            <a:ext cx="2468532" cy="313375"/>
            <a:chOff x="0" y="0"/>
            <a:chExt cx="650148" cy="82535"/>
          </a:xfrm>
        </p:grpSpPr>
        <p:sp>
          <p:nvSpPr>
            <p:cNvPr id="15" name="Freeform 15"/>
            <p:cNvSpPr/>
            <p:nvPr/>
          </p:nvSpPr>
          <p:spPr>
            <a:xfrm>
              <a:off x="0" y="0"/>
              <a:ext cx="650148" cy="82535"/>
            </a:xfrm>
            <a:custGeom>
              <a:avLst/>
              <a:gdLst/>
              <a:ahLst/>
              <a:cxnLst/>
              <a:rect l="l" t="t" r="r" b="b"/>
              <a:pathLst>
                <a:path w="650148" h="82535">
                  <a:moveTo>
                    <a:pt x="0" y="0"/>
                  </a:moveTo>
                  <a:lnTo>
                    <a:pt x="650148" y="0"/>
                  </a:lnTo>
                  <a:lnTo>
                    <a:pt x="650148" y="82535"/>
                  </a:lnTo>
                  <a:lnTo>
                    <a:pt x="0" y="82535"/>
                  </a:lnTo>
                  <a:close/>
                </a:path>
              </a:pathLst>
            </a:custGeom>
            <a:gradFill rotWithShape="1">
              <a:gsLst>
                <a:gs pos="0">
                  <a:srgbClr val="45DEEF">
                    <a:alpha val="100000"/>
                  </a:srgbClr>
                </a:gs>
                <a:gs pos="100000">
                  <a:srgbClr val="0074AD">
                    <a:alpha val="6500"/>
                  </a:srgbClr>
                </a:gs>
              </a:gsLst>
              <a:lin ang="0"/>
            </a:gradFill>
          </p:spPr>
        </p:sp>
        <p:sp>
          <p:nvSpPr>
            <p:cNvPr id="16" name="TextBox 16"/>
            <p:cNvSpPr txBox="1"/>
            <p:nvPr/>
          </p:nvSpPr>
          <p:spPr>
            <a:xfrm>
              <a:off x="0" y="38100"/>
              <a:ext cx="650148" cy="44435"/>
            </a:xfrm>
            <a:prstGeom prst="rect">
              <a:avLst/>
            </a:prstGeom>
          </p:spPr>
          <p:txBody>
            <a:bodyPr lIns="50800" tIns="50800" rIns="50800" bIns="50800" rtlCol="0" anchor="ctr"/>
            <a:lstStyle/>
            <a:p>
              <a:pPr algn="ctr">
                <a:lnSpc>
                  <a:spcPts val="2473"/>
                </a:lnSpc>
              </a:pPr>
              <a:endParaRPr/>
            </a:p>
          </p:txBody>
        </p:sp>
      </p:grpSp>
      <p:grpSp>
        <p:nvGrpSpPr>
          <p:cNvPr id="23" name="Group 23"/>
          <p:cNvGrpSpPr>
            <a:grpSpLocks noChangeAspect="1"/>
          </p:cNvGrpSpPr>
          <p:nvPr/>
        </p:nvGrpSpPr>
        <p:grpSpPr>
          <a:xfrm>
            <a:off x="3321726" y="1993313"/>
            <a:ext cx="3542970" cy="7010374"/>
            <a:chOff x="0" y="0"/>
            <a:chExt cx="2620010" cy="5184140"/>
          </a:xfrm>
        </p:grpSpPr>
        <p:sp>
          <p:nvSpPr>
            <p:cNvPr id="24" name="Freeform 24"/>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25" name="Freeform 25"/>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7"/>
              <a:stretch>
                <a:fillRect l="-22324" r="-22324"/>
              </a:stretch>
            </a:blipFill>
          </p:spPr>
        </p:sp>
        <p:sp>
          <p:nvSpPr>
            <p:cNvPr id="26" name="Freeform 26"/>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27" name="Freeform 27"/>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28" name="Freeform 28"/>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29" name="Freeform 29"/>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30" name="Freeform 30"/>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31" name="Freeform 31"/>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32" name="Freeform 32"/>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sp>
        <p:nvSpPr>
          <p:cNvPr id="38" name="TextBox 38"/>
          <p:cNvSpPr txBox="1"/>
          <p:nvPr/>
        </p:nvSpPr>
        <p:spPr>
          <a:xfrm>
            <a:off x="16656616" y="9872467"/>
            <a:ext cx="1205367" cy="192958"/>
          </a:xfrm>
          <a:prstGeom prst="rect">
            <a:avLst/>
          </a:prstGeom>
        </p:spPr>
        <p:txBody>
          <a:bodyPr lIns="0" tIns="0" rIns="0" bIns="0" rtlCol="0" anchor="t">
            <a:spAutoFit/>
          </a:bodyPr>
          <a:lstStyle/>
          <a:p>
            <a:pPr algn="ctr">
              <a:lnSpc>
                <a:spcPts val="1551"/>
              </a:lnSpc>
              <a:spcBef>
                <a:spcPct val="0"/>
              </a:spcBef>
            </a:pPr>
            <a:r>
              <a:rPr lang="en-US" sz="1463" b="1" spc="379">
                <a:solidFill>
                  <a:srgbClr val="FFFFFF"/>
                </a:solidFill>
                <a:latin typeface="TT Lakes Neue Bold"/>
                <a:ea typeface="TT Lakes Neue Bold"/>
                <a:cs typeface="TT Lakes Neue Bold"/>
                <a:sym typeface="TT Lakes Neue Bold"/>
              </a:rPr>
              <a:t>PAGE 7</a:t>
            </a:r>
          </a:p>
        </p:txBody>
      </p:sp>
      <p:sp>
        <p:nvSpPr>
          <p:cNvPr id="39" name="TextBox 39"/>
          <p:cNvSpPr txBox="1"/>
          <p:nvPr/>
        </p:nvSpPr>
        <p:spPr>
          <a:xfrm>
            <a:off x="4307238" y="495418"/>
            <a:ext cx="12928950" cy="1846659"/>
          </a:xfrm>
          <a:prstGeom prst="rect">
            <a:avLst/>
          </a:prstGeom>
        </p:spPr>
        <p:txBody>
          <a:bodyPr wrap="square" lIns="0" tIns="0" rIns="0" bIns="0" rtlCol="0" anchor="t">
            <a:spAutoFit/>
          </a:bodyPr>
          <a:lstStyle/>
          <a:p>
            <a:pPr lvl="0" algn="ctr">
              <a:spcBef>
                <a:spcPct val="0"/>
              </a:spcBef>
            </a:pPr>
            <a:r>
              <a:rPr lang="en-US" sz="6000" b="1" spc="-26" dirty="0" smtClean="0">
                <a:solidFill>
                  <a:schemeClr val="bg1"/>
                </a:solidFill>
                <a:latin typeface="Caveat Bold"/>
                <a:ea typeface="Caveat Bold"/>
                <a:cs typeface="Caveat Bold"/>
                <a:sym typeface="Caveat Bold"/>
              </a:rPr>
              <a:t>DESAFIOS DE LOS SISTEMAS BIOMÈTRICOS</a:t>
            </a:r>
            <a:endParaRPr lang="en-US" sz="6000" b="1" spc="-26" dirty="0">
              <a:solidFill>
                <a:schemeClr val="bg1"/>
              </a:solidFill>
              <a:latin typeface="Caveat Bold"/>
              <a:ea typeface="Caveat Bold"/>
              <a:cs typeface="Caveat Bold"/>
              <a:sym typeface="Caveat Bold"/>
            </a:endParaRPr>
          </a:p>
        </p:txBody>
      </p:sp>
      <p:sp>
        <p:nvSpPr>
          <p:cNvPr id="41" name="TextBox 41"/>
          <p:cNvSpPr txBox="1"/>
          <p:nvPr/>
        </p:nvSpPr>
        <p:spPr>
          <a:xfrm>
            <a:off x="8441250" y="3872786"/>
            <a:ext cx="209323" cy="260071"/>
          </a:xfrm>
          <a:prstGeom prst="rect">
            <a:avLst/>
          </a:prstGeom>
        </p:spPr>
        <p:txBody>
          <a:bodyPr lIns="0" tIns="0" rIns="0" bIns="0" rtlCol="0" anchor="t">
            <a:spAutoFit/>
          </a:bodyPr>
          <a:lstStyle/>
          <a:p>
            <a:pPr algn="l">
              <a:lnSpc>
                <a:spcPts val="2212"/>
              </a:lnSpc>
              <a:spcBef>
                <a:spcPct val="0"/>
              </a:spcBef>
            </a:pPr>
            <a:r>
              <a:rPr lang="en-US" sz="1580" dirty="0" smtClean="0">
                <a:solidFill>
                  <a:srgbClr val="FFFFFF"/>
                </a:solidFill>
                <a:latin typeface="Raleway"/>
                <a:ea typeface="Raleway"/>
                <a:cs typeface="Raleway"/>
                <a:sym typeface="Raleway"/>
              </a:rPr>
              <a:t>.</a:t>
            </a:r>
            <a:endParaRPr lang="en-US" sz="1580" dirty="0">
              <a:solidFill>
                <a:srgbClr val="FFFFFF"/>
              </a:solidFill>
              <a:latin typeface="Raleway"/>
              <a:ea typeface="Raleway"/>
              <a:cs typeface="Raleway"/>
              <a:sym typeface="Raleway"/>
            </a:endParaRPr>
          </a:p>
        </p:txBody>
      </p:sp>
      <p:sp>
        <p:nvSpPr>
          <p:cNvPr id="44" name="TextBox 44"/>
          <p:cNvSpPr txBox="1"/>
          <p:nvPr/>
        </p:nvSpPr>
        <p:spPr>
          <a:xfrm>
            <a:off x="8441250" y="5989194"/>
            <a:ext cx="209323" cy="260071"/>
          </a:xfrm>
          <a:prstGeom prst="rect">
            <a:avLst/>
          </a:prstGeom>
        </p:spPr>
        <p:txBody>
          <a:bodyPr lIns="0" tIns="0" rIns="0" bIns="0" rtlCol="0" anchor="t">
            <a:spAutoFit/>
          </a:bodyPr>
          <a:lstStyle/>
          <a:p>
            <a:pPr algn="l">
              <a:lnSpc>
                <a:spcPts val="2212"/>
              </a:lnSpc>
              <a:spcBef>
                <a:spcPct val="0"/>
              </a:spcBef>
            </a:pPr>
            <a:r>
              <a:rPr lang="en-US" sz="1580" dirty="0" smtClean="0">
                <a:solidFill>
                  <a:srgbClr val="FFFFFF"/>
                </a:solidFill>
                <a:latin typeface="Raleway"/>
                <a:ea typeface="Raleway"/>
                <a:cs typeface="Raleway"/>
                <a:sym typeface="Raleway"/>
              </a:rPr>
              <a:t>.</a:t>
            </a:r>
            <a:endParaRPr lang="en-US" sz="1580" dirty="0">
              <a:solidFill>
                <a:srgbClr val="FFFFFF"/>
              </a:solidFill>
              <a:latin typeface="Raleway"/>
              <a:ea typeface="Raleway"/>
              <a:cs typeface="Raleway"/>
              <a:sym typeface="Raleway"/>
            </a:endParaRPr>
          </a:p>
        </p:txBody>
      </p:sp>
      <p:grpSp>
        <p:nvGrpSpPr>
          <p:cNvPr id="46" name="Group 46"/>
          <p:cNvGrpSpPr/>
          <p:nvPr/>
        </p:nvGrpSpPr>
        <p:grpSpPr>
          <a:xfrm>
            <a:off x="2426769" y="5159789"/>
            <a:ext cx="2070093" cy="2408835"/>
            <a:chOff x="0" y="0"/>
            <a:chExt cx="698500" cy="812800"/>
          </a:xfrm>
        </p:grpSpPr>
        <p:sp>
          <p:nvSpPr>
            <p:cNvPr id="47" name="Freeform 4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8"/>
              <a:stretch>
                <a:fillRect l="-25826" r="-81041"/>
              </a:stretch>
            </a:blipFill>
            <a:ln w="38100" cap="sq">
              <a:gradFill>
                <a:gsLst>
                  <a:gs pos="0">
                    <a:srgbClr val="45DEEF">
                      <a:alpha val="100000"/>
                    </a:srgbClr>
                  </a:gs>
                  <a:gs pos="100000">
                    <a:srgbClr val="0074AD">
                      <a:alpha val="6500"/>
                    </a:srgbClr>
                  </a:gs>
                </a:gsLst>
                <a:lin ang="0"/>
              </a:gradFill>
              <a:prstDash val="solid"/>
              <a:miter/>
            </a:ln>
          </p:spPr>
        </p:sp>
      </p:grpSp>
      <p:sp>
        <p:nvSpPr>
          <p:cNvPr id="49" name="TextBox 16">
            <a:extLst>
              <a:ext uri="{FF2B5EF4-FFF2-40B4-BE49-F238E27FC236}">
                <a16:creationId xmlns:a16="http://schemas.microsoft.com/office/drawing/2014/main" xmlns="" id="{30C620C1-94D1-42D6-A75D-40A04F328A03}"/>
              </a:ext>
            </a:extLst>
          </p:cNvPr>
          <p:cNvSpPr txBox="1"/>
          <p:nvPr/>
        </p:nvSpPr>
        <p:spPr>
          <a:xfrm>
            <a:off x="7856371" y="2593095"/>
            <a:ext cx="10005612" cy="6412012"/>
          </a:xfrm>
          <a:prstGeom prst="rect">
            <a:avLst/>
          </a:prstGeom>
          <a:noFill/>
          <a:ln/>
        </p:spPr>
        <p:style>
          <a:lnRef idx="2">
            <a:schemeClr val="dk1"/>
          </a:lnRef>
          <a:fillRef idx="1">
            <a:schemeClr val="lt1"/>
          </a:fillRef>
          <a:effectRef idx="0">
            <a:schemeClr val="dk1"/>
          </a:effectRef>
          <a:fontRef idx="minor">
            <a:schemeClr val="dk1"/>
          </a:fontRef>
        </p:style>
        <p:txBody>
          <a:bodyPr wrap="square" lIns="0" tIns="0" rIns="0" bIns="0" rtlCol="0" anchor="t">
            <a:spAutoFit/>
          </a:bodyPr>
          <a:lstStyle/>
          <a:p>
            <a:pPr lvl="0" algn="ctr">
              <a:lnSpc>
                <a:spcPts val="3360"/>
              </a:lnSpc>
              <a:spcBef>
                <a:spcPct val="0"/>
              </a:spcBef>
            </a:pPr>
            <a:r>
              <a:rPr lang="es-ES" sz="3600" u="none" strike="noStrike" spc="-12" dirty="0" smtClean="0">
                <a:solidFill>
                  <a:schemeClr val="bg1"/>
                </a:solidFill>
                <a:latin typeface="Aptos"/>
                <a:ea typeface="Playpen Sans"/>
                <a:cs typeface="Playpen Sans"/>
                <a:sym typeface="Playpen Sans"/>
              </a:rPr>
              <a:t>PRIVACIDAD Y SEGURIDAD DE DATOS:</a:t>
            </a:r>
          </a:p>
          <a:p>
            <a:pPr lvl="0" algn="ctr">
              <a:lnSpc>
                <a:spcPts val="3360"/>
              </a:lnSpc>
              <a:spcBef>
                <a:spcPct val="0"/>
              </a:spcBef>
            </a:pPr>
            <a:endParaRPr lang="es-ES" sz="3600" u="none" strike="noStrike" spc="-12" dirty="0" smtClean="0">
              <a:solidFill>
                <a:schemeClr val="bg1"/>
              </a:solidFill>
              <a:latin typeface="Aptos"/>
              <a:ea typeface="Playpen Sans"/>
              <a:cs typeface="Playpen Sans"/>
              <a:sym typeface="Playpen Sans"/>
            </a:endParaRPr>
          </a:p>
          <a:p>
            <a:pPr algn="just">
              <a:lnSpc>
                <a:spcPts val="3360"/>
              </a:lnSpc>
              <a:spcBef>
                <a:spcPct val="0"/>
              </a:spcBef>
            </a:pPr>
            <a:r>
              <a:rPr lang="es-US" sz="2000" b="1" spc="-12" dirty="0" smtClean="0">
                <a:solidFill>
                  <a:schemeClr val="bg1"/>
                </a:solidFill>
                <a:latin typeface="Aptos"/>
                <a:ea typeface="Playpen Sans"/>
              </a:rPr>
              <a:t>ALMACENAMIENTO SEGURO: </a:t>
            </a:r>
            <a:r>
              <a:rPr lang="es-US" sz="2000" spc="-12" dirty="0" smtClean="0">
                <a:solidFill>
                  <a:schemeClr val="bg1"/>
                </a:solidFill>
                <a:latin typeface="Aptos"/>
                <a:ea typeface="Playpen Sans"/>
              </a:rPr>
              <a:t>LA INFORMACIÓN BIOMÉTRICA ES ALTAMENTE SENSIBLE Y REQUIERE DE MEDIDAS DE SEGURIDAD ROBUSTAS PARA EVITAR SU ACCESO NO AUTORIZADO.</a:t>
            </a:r>
          </a:p>
          <a:p>
            <a:pPr algn="just">
              <a:lnSpc>
                <a:spcPts val="3360"/>
              </a:lnSpc>
              <a:spcBef>
                <a:spcPct val="0"/>
              </a:spcBef>
            </a:pPr>
            <a:endParaRPr lang="es-VE" sz="2000" dirty="0" smtClean="0">
              <a:solidFill>
                <a:schemeClr val="bg1"/>
              </a:solidFill>
              <a:effectLst/>
              <a:latin typeface="Aptos"/>
            </a:endParaRPr>
          </a:p>
          <a:p>
            <a:pPr marL="0" lvl="1" algn="just">
              <a:lnSpc>
                <a:spcPts val="3360"/>
              </a:lnSpc>
              <a:spcBef>
                <a:spcPct val="0"/>
              </a:spcBef>
              <a:spcAft>
                <a:spcPts val="800"/>
              </a:spcAft>
              <a:buSzPts val="1000"/>
              <a:tabLst>
                <a:tab pos="914400" algn="l"/>
              </a:tabLst>
            </a:pPr>
            <a:r>
              <a:rPr lang="es-US" sz="2000" spc="-12" dirty="0" smtClean="0">
                <a:solidFill>
                  <a:schemeClr val="bg1"/>
                </a:solidFill>
                <a:latin typeface="Aptos"/>
                <a:ea typeface="Playpen Sans"/>
              </a:rPr>
              <a:t>PROTECCIÓN CONTRA VIOLACIONES: LOS SISTEMAS BIOMÉTRICOS SON UN OBJETIVO ATRACTIVO PARA LOS CIBERDELINCUENTES, POR LO QUE ES CRUCIAL IMPLEMENTAR MEDIDAS DE PROTECCIÓN CONTRA ATAQUES.</a:t>
            </a:r>
          </a:p>
          <a:p>
            <a:pPr marL="0" lvl="1" algn="just">
              <a:lnSpc>
                <a:spcPts val="3360"/>
              </a:lnSpc>
              <a:spcBef>
                <a:spcPct val="0"/>
              </a:spcBef>
              <a:spcAft>
                <a:spcPts val="800"/>
              </a:spcAft>
              <a:buSzPts val="1000"/>
              <a:tabLst>
                <a:tab pos="914400" algn="l"/>
              </a:tabLst>
            </a:pPr>
            <a:endParaRPr lang="es-VE" sz="2000" spc="-12" dirty="0" smtClean="0">
              <a:solidFill>
                <a:schemeClr val="bg1"/>
              </a:solidFill>
              <a:latin typeface="Aptos"/>
              <a:ea typeface="Playpen Sans"/>
            </a:endParaRPr>
          </a:p>
          <a:p>
            <a:pPr marL="0" lvl="1" algn="just">
              <a:lnSpc>
                <a:spcPts val="3360"/>
              </a:lnSpc>
              <a:spcBef>
                <a:spcPct val="0"/>
              </a:spcBef>
              <a:spcAft>
                <a:spcPts val="800"/>
              </a:spcAft>
              <a:buSzPts val="1000"/>
              <a:tabLst>
                <a:tab pos="914400" algn="l"/>
              </a:tabLst>
            </a:pPr>
            <a:r>
              <a:rPr lang="es-US" sz="2000" spc="-12" dirty="0" smtClean="0">
                <a:solidFill>
                  <a:schemeClr val="bg1"/>
                </a:solidFill>
                <a:latin typeface="Aptos"/>
                <a:ea typeface="Playpen Sans"/>
              </a:rPr>
              <a:t>LEGISLACIÓN: LAS REGULACIONES SOBRE PRIVACIDAD DE DATOS VARÍAN ENTRE PAÍSES, LO QUE COMPLICA LA IMPLEMENTACIÓN DE SISTEMAS BIOMÉTRICOS A NIVEL GLOBAL.</a:t>
            </a:r>
            <a:endParaRPr lang="es-VE" sz="2000" spc="-12" dirty="0" smtClean="0">
              <a:solidFill>
                <a:schemeClr val="bg1"/>
              </a:solidFill>
              <a:latin typeface="Aptos"/>
              <a:ea typeface="Playpen Sans"/>
            </a:endParaRPr>
          </a:p>
          <a:p>
            <a:pPr algn="just">
              <a:lnSpc>
                <a:spcPts val="3360"/>
              </a:lnSpc>
              <a:spcBef>
                <a:spcPct val="0"/>
              </a:spcBef>
            </a:pPr>
            <a:endParaRPr lang="en-US" sz="4000" spc="-12" dirty="0">
              <a:solidFill>
                <a:schemeClr val="bg1"/>
              </a:solidFill>
              <a:latin typeface="Aptos"/>
              <a:ea typeface="Playpen Sans"/>
              <a:sym typeface="Playpen San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914827" y="802108"/>
            <a:ext cx="580294" cy="580294"/>
          </a:xfrm>
          <a:custGeom>
            <a:avLst/>
            <a:gdLst/>
            <a:ahLst/>
            <a:cxnLst/>
            <a:rect l="l" t="t" r="r" b="b"/>
            <a:pathLst>
              <a:path w="580294" h="580294">
                <a:moveTo>
                  <a:pt x="0" y="0"/>
                </a:moveTo>
                <a:lnTo>
                  <a:pt x="580294" y="0"/>
                </a:lnTo>
                <a:lnTo>
                  <a:pt x="580294" y="580294"/>
                </a:lnTo>
                <a:lnTo>
                  <a:pt x="0" y="580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6321766" y="9615834"/>
            <a:ext cx="2192753" cy="1597205"/>
            <a:chOff x="0" y="0"/>
            <a:chExt cx="577515" cy="420663"/>
          </a:xfrm>
        </p:grpSpPr>
        <p:sp>
          <p:nvSpPr>
            <p:cNvPr id="5" name="Freeform 5"/>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45DEEF">
                    <a:alpha val="100000"/>
                  </a:srgbClr>
                </a:gs>
                <a:gs pos="100000">
                  <a:srgbClr val="0074AD">
                    <a:alpha val="6500"/>
                  </a:srgbClr>
                </a:gs>
              </a:gsLst>
              <a:lin ang="0"/>
            </a:gradFill>
          </p:spPr>
        </p:sp>
        <p:sp>
          <p:nvSpPr>
            <p:cNvPr id="6" name="TextBox 6"/>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grpSp>
        <p:nvGrpSpPr>
          <p:cNvPr id="7" name="Group 7"/>
          <p:cNvGrpSpPr/>
          <p:nvPr/>
        </p:nvGrpSpPr>
        <p:grpSpPr>
          <a:xfrm>
            <a:off x="0" y="9488397"/>
            <a:ext cx="2192753" cy="1597205"/>
            <a:chOff x="0" y="0"/>
            <a:chExt cx="577515" cy="420663"/>
          </a:xfrm>
        </p:grpSpPr>
        <p:sp>
          <p:nvSpPr>
            <p:cNvPr id="8" name="Freeform 8"/>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0074AD">
                    <a:alpha val="6500"/>
                  </a:srgbClr>
                </a:gs>
                <a:gs pos="100000">
                  <a:srgbClr val="45DEEF">
                    <a:alpha val="100000"/>
                  </a:srgbClr>
                </a:gs>
              </a:gsLst>
              <a:lin ang="0"/>
            </a:gradFill>
          </p:spPr>
        </p:sp>
        <p:sp>
          <p:nvSpPr>
            <p:cNvPr id="9" name="TextBox 9"/>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sp>
        <p:nvSpPr>
          <p:cNvPr id="10" name="Freeform 10"/>
          <p:cNvSpPr/>
          <p:nvPr/>
        </p:nvSpPr>
        <p:spPr>
          <a:xfrm>
            <a:off x="914827" y="9719553"/>
            <a:ext cx="731654" cy="345873"/>
          </a:xfrm>
          <a:custGeom>
            <a:avLst/>
            <a:gdLst/>
            <a:ahLst/>
            <a:cxnLst/>
            <a:rect l="l" t="t" r="r" b="b"/>
            <a:pathLst>
              <a:path w="731654" h="345873">
                <a:moveTo>
                  <a:pt x="0" y="0"/>
                </a:moveTo>
                <a:lnTo>
                  <a:pt x="731654" y="0"/>
                </a:lnTo>
                <a:lnTo>
                  <a:pt x="731654" y="345873"/>
                </a:lnTo>
                <a:lnTo>
                  <a:pt x="0" y="3458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1" name="Group 11"/>
          <p:cNvGrpSpPr/>
          <p:nvPr/>
        </p:nvGrpSpPr>
        <p:grpSpPr>
          <a:xfrm>
            <a:off x="914827" y="1744528"/>
            <a:ext cx="13834389" cy="852270"/>
            <a:chOff x="0" y="0"/>
            <a:chExt cx="7306169" cy="429076"/>
          </a:xfrm>
        </p:grpSpPr>
        <p:sp>
          <p:nvSpPr>
            <p:cNvPr id="12" name="Freeform 12"/>
            <p:cNvSpPr/>
            <p:nvPr/>
          </p:nvSpPr>
          <p:spPr>
            <a:xfrm>
              <a:off x="0" y="0"/>
              <a:ext cx="7306169" cy="429076"/>
            </a:xfrm>
            <a:custGeom>
              <a:avLst/>
              <a:gdLst/>
              <a:ahLst/>
              <a:cxnLst/>
              <a:rect l="l" t="t" r="r" b="b"/>
              <a:pathLst>
                <a:path w="7306169" h="429076">
                  <a:moveTo>
                    <a:pt x="0" y="0"/>
                  </a:moveTo>
                  <a:lnTo>
                    <a:pt x="7306169" y="0"/>
                  </a:lnTo>
                  <a:lnTo>
                    <a:pt x="7306169" y="429076"/>
                  </a:lnTo>
                  <a:lnTo>
                    <a:pt x="0" y="429076"/>
                  </a:lnTo>
                  <a:close/>
                </a:path>
              </a:pathLst>
            </a:custGeom>
            <a:gradFill rotWithShape="1">
              <a:gsLst>
                <a:gs pos="0">
                  <a:srgbClr val="45DEEF">
                    <a:alpha val="100000"/>
                  </a:srgbClr>
                </a:gs>
                <a:gs pos="100000">
                  <a:srgbClr val="0074AD">
                    <a:alpha val="6500"/>
                  </a:srgbClr>
                </a:gs>
              </a:gsLst>
              <a:lin ang="0"/>
            </a:gradFill>
          </p:spPr>
        </p:sp>
        <p:sp>
          <p:nvSpPr>
            <p:cNvPr id="13" name="TextBox 13"/>
            <p:cNvSpPr txBox="1"/>
            <p:nvPr/>
          </p:nvSpPr>
          <p:spPr>
            <a:xfrm>
              <a:off x="0" y="38100"/>
              <a:ext cx="7306169" cy="390976"/>
            </a:xfrm>
            <a:prstGeom prst="rect">
              <a:avLst/>
            </a:prstGeom>
          </p:spPr>
          <p:txBody>
            <a:bodyPr lIns="50800" tIns="50800" rIns="50800" bIns="50800" rtlCol="0" anchor="ctr"/>
            <a:lstStyle/>
            <a:p>
              <a:pPr algn="ctr">
                <a:lnSpc>
                  <a:spcPts val="2473"/>
                </a:lnSpc>
              </a:pPr>
              <a:endParaRPr/>
            </a:p>
          </p:txBody>
        </p:sp>
      </p:grpSp>
      <p:sp>
        <p:nvSpPr>
          <p:cNvPr id="19" name="TextBox 19"/>
          <p:cNvSpPr txBox="1"/>
          <p:nvPr/>
        </p:nvSpPr>
        <p:spPr>
          <a:xfrm>
            <a:off x="16656616" y="9872467"/>
            <a:ext cx="1205367" cy="192958"/>
          </a:xfrm>
          <a:prstGeom prst="rect">
            <a:avLst/>
          </a:prstGeom>
        </p:spPr>
        <p:txBody>
          <a:bodyPr lIns="0" tIns="0" rIns="0" bIns="0" rtlCol="0" anchor="t">
            <a:spAutoFit/>
          </a:bodyPr>
          <a:lstStyle/>
          <a:p>
            <a:pPr algn="ctr">
              <a:lnSpc>
                <a:spcPts val="1551"/>
              </a:lnSpc>
              <a:spcBef>
                <a:spcPct val="0"/>
              </a:spcBef>
            </a:pPr>
            <a:r>
              <a:rPr lang="en-US" sz="1463" b="1" spc="379">
                <a:solidFill>
                  <a:srgbClr val="FFFFFF"/>
                </a:solidFill>
                <a:latin typeface="TT Lakes Neue Bold"/>
                <a:ea typeface="TT Lakes Neue Bold"/>
                <a:cs typeface="TT Lakes Neue Bold"/>
                <a:sym typeface="TT Lakes Neue Bold"/>
              </a:rPr>
              <a:t>PAGE 8</a:t>
            </a:r>
          </a:p>
        </p:txBody>
      </p:sp>
      <p:grpSp>
        <p:nvGrpSpPr>
          <p:cNvPr id="21" name="Group 21"/>
          <p:cNvGrpSpPr/>
          <p:nvPr/>
        </p:nvGrpSpPr>
        <p:grpSpPr>
          <a:xfrm>
            <a:off x="228289" y="2809459"/>
            <a:ext cx="2940789" cy="3422009"/>
            <a:chOff x="0" y="0"/>
            <a:chExt cx="698500" cy="812800"/>
          </a:xfrm>
        </p:grpSpPr>
        <p:sp>
          <p:nvSpPr>
            <p:cNvPr id="22" name="Freeform 22"/>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7"/>
              <a:stretch>
                <a:fillRect l="-37327" r="-37327"/>
              </a:stretch>
            </a:blipFill>
            <a:ln w="38100" cap="sq">
              <a:gradFill>
                <a:gsLst>
                  <a:gs pos="0">
                    <a:srgbClr val="45DEEF">
                      <a:alpha val="100000"/>
                    </a:srgbClr>
                  </a:gs>
                  <a:gs pos="100000">
                    <a:srgbClr val="0074AD">
                      <a:alpha val="6500"/>
                    </a:srgbClr>
                  </a:gs>
                </a:gsLst>
                <a:lin ang="0"/>
              </a:gradFill>
              <a:prstDash val="solid"/>
              <a:miter/>
            </a:ln>
          </p:spPr>
        </p:sp>
      </p:grpSp>
      <p:grpSp>
        <p:nvGrpSpPr>
          <p:cNvPr id="29" name="Group 29"/>
          <p:cNvGrpSpPr/>
          <p:nvPr/>
        </p:nvGrpSpPr>
        <p:grpSpPr>
          <a:xfrm>
            <a:off x="15150430" y="6137839"/>
            <a:ext cx="2940789" cy="3422009"/>
            <a:chOff x="0" y="0"/>
            <a:chExt cx="698500" cy="812800"/>
          </a:xfrm>
        </p:grpSpPr>
        <p:sp>
          <p:nvSpPr>
            <p:cNvPr id="30" name="Freeform 3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8"/>
              <a:stretch>
                <a:fillRect l="-53204" r="-53204"/>
              </a:stretch>
            </a:blipFill>
            <a:ln w="38100" cap="sq">
              <a:gradFill>
                <a:gsLst>
                  <a:gs pos="0">
                    <a:srgbClr val="45DEEF">
                      <a:alpha val="100000"/>
                    </a:srgbClr>
                  </a:gs>
                  <a:gs pos="100000">
                    <a:srgbClr val="0074AD">
                      <a:alpha val="6500"/>
                    </a:srgbClr>
                  </a:gs>
                </a:gsLst>
                <a:lin ang="0"/>
              </a:gradFill>
              <a:prstDash val="solid"/>
              <a:miter/>
            </a:ln>
          </p:spPr>
        </p:sp>
      </p:grpSp>
      <p:sp>
        <p:nvSpPr>
          <p:cNvPr id="35" name="TextBox 35"/>
          <p:cNvSpPr txBox="1"/>
          <p:nvPr/>
        </p:nvSpPr>
        <p:spPr>
          <a:xfrm>
            <a:off x="13270739" y="4675104"/>
            <a:ext cx="209323" cy="283755"/>
          </a:xfrm>
          <a:prstGeom prst="rect">
            <a:avLst/>
          </a:prstGeom>
        </p:spPr>
        <p:txBody>
          <a:bodyPr lIns="0" tIns="0" rIns="0" bIns="0" rtlCol="0" anchor="t">
            <a:spAutoFit/>
          </a:bodyPr>
          <a:lstStyle/>
          <a:p>
            <a:pPr algn="l">
              <a:lnSpc>
                <a:spcPts val="2212"/>
              </a:lnSpc>
              <a:spcBef>
                <a:spcPct val="0"/>
              </a:spcBef>
            </a:pPr>
            <a:r>
              <a:rPr lang="en-US" sz="1580" dirty="0">
                <a:solidFill>
                  <a:srgbClr val="FFFFFF"/>
                </a:solidFill>
                <a:latin typeface="Raleway"/>
                <a:ea typeface="Raleway"/>
                <a:cs typeface="Raleway"/>
                <a:sym typeface="Raleway"/>
              </a:rPr>
              <a:t>1.</a:t>
            </a:r>
          </a:p>
        </p:txBody>
      </p:sp>
      <p:sp>
        <p:nvSpPr>
          <p:cNvPr id="38" name="TextBox 16">
            <a:extLst>
              <a:ext uri="{FF2B5EF4-FFF2-40B4-BE49-F238E27FC236}">
                <a16:creationId xmlns:a16="http://schemas.microsoft.com/office/drawing/2014/main" xmlns="" id="{4BCDDAD2-0630-4ACE-A2BE-723264C7C0BA}"/>
              </a:ext>
            </a:extLst>
          </p:cNvPr>
          <p:cNvSpPr txBox="1"/>
          <p:nvPr/>
        </p:nvSpPr>
        <p:spPr>
          <a:xfrm>
            <a:off x="3169078" y="2711850"/>
            <a:ext cx="12094906" cy="7002623"/>
          </a:xfrm>
          <a:prstGeom prst="rect">
            <a:avLst/>
          </a:prstGeom>
          <a:noFill/>
          <a:ln>
            <a:solidFill>
              <a:schemeClr val="bg2">
                <a:lumMod val="90000"/>
              </a:schemeClr>
            </a:solidFill>
          </a:ln>
        </p:spPr>
        <p:txBody>
          <a:bodyPr wrap="square" lIns="0" tIns="0" rIns="0" bIns="0" rtlCol="0" anchor="t">
            <a:spAutoFit/>
          </a:bodyPr>
          <a:lstStyle/>
          <a:p>
            <a:pPr marL="342900" lvl="0" indent="-342900" algn="ctr">
              <a:lnSpc>
                <a:spcPts val="3360"/>
              </a:lnSpc>
              <a:spcBef>
                <a:spcPct val="0"/>
              </a:spcBef>
              <a:tabLst>
                <a:tab pos="457200" algn="l"/>
              </a:tabLst>
            </a:pPr>
            <a:r>
              <a:rPr lang="es-VE" sz="3600" spc="-12" dirty="0" smtClean="0">
                <a:solidFill>
                  <a:schemeClr val="bg1"/>
                </a:solidFill>
                <a:latin typeface="Aptos"/>
                <a:ea typeface="Playpen Sans"/>
              </a:rPr>
              <a:t>COSTO:</a:t>
            </a:r>
          </a:p>
          <a:p>
            <a:pPr marL="342900" lvl="0" indent="-342900" algn="ctr">
              <a:lnSpc>
                <a:spcPts val="3360"/>
              </a:lnSpc>
              <a:spcBef>
                <a:spcPct val="0"/>
              </a:spcBef>
              <a:tabLst>
                <a:tab pos="457200" algn="l"/>
              </a:tabLst>
            </a:pPr>
            <a:endParaRPr lang="es-VE" sz="3600" spc="-12" dirty="0" smtClean="0">
              <a:solidFill>
                <a:schemeClr val="bg1"/>
              </a:solidFill>
              <a:latin typeface="Aptos"/>
              <a:ea typeface="Playpen Sans"/>
            </a:endParaRPr>
          </a:p>
          <a:p>
            <a:pPr marL="0" lvl="1" algn="just">
              <a:lnSpc>
                <a:spcPts val="3360"/>
              </a:lnSpc>
              <a:spcBef>
                <a:spcPct val="0"/>
              </a:spcBef>
              <a:spcAft>
                <a:spcPts val="800"/>
              </a:spcAft>
              <a:buSzPts val="1000"/>
              <a:tabLst>
                <a:tab pos="914400" algn="l"/>
              </a:tabLst>
            </a:pPr>
            <a:r>
              <a:rPr lang="es-US" sz="2000" spc="-12" dirty="0" smtClean="0">
                <a:solidFill>
                  <a:schemeClr val="bg1"/>
                </a:solidFill>
                <a:latin typeface="Aptos"/>
                <a:ea typeface="Playpen Sans"/>
              </a:rPr>
              <a:t>IMPLEMENTACIÓN: LA ADQUISICIÓN DE HARDWARE Y SOFTWARE, ASÍ COMO LA INTEGRACIÓN CON SISTEMAS EXISTENTES, PUEDE SER COSTOSA.</a:t>
            </a:r>
            <a:endParaRPr lang="es-VE" sz="2000" spc="-12" dirty="0" smtClean="0">
              <a:solidFill>
                <a:schemeClr val="bg1"/>
              </a:solidFill>
              <a:latin typeface="Aptos"/>
              <a:ea typeface="Playpen Sans"/>
            </a:endParaRPr>
          </a:p>
          <a:p>
            <a:pPr marL="0" lvl="1" algn="just">
              <a:lnSpc>
                <a:spcPts val="3360"/>
              </a:lnSpc>
              <a:spcBef>
                <a:spcPct val="0"/>
              </a:spcBef>
              <a:spcAft>
                <a:spcPts val="800"/>
              </a:spcAft>
              <a:buSzPts val="1000"/>
              <a:tabLst>
                <a:tab pos="914400" algn="l"/>
              </a:tabLst>
            </a:pPr>
            <a:r>
              <a:rPr lang="es-US" sz="2000" spc="-12" dirty="0" smtClean="0">
                <a:solidFill>
                  <a:schemeClr val="bg1"/>
                </a:solidFill>
                <a:latin typeface="Aptos"/>
                <a:ea typeface="Playpen Sans"/>
              </a:rPr>
              <a:t>MANTENIMIENTO: LOS SISTEMAS BIOMÉTRICOS REQUIEREN MANTENIMIENTO REGULAR PARA GARANTIZAR SU FUNCIONAMIENTO ÓPTIMO.</a:t>
            </a:r>
          </a:p>
          <a:p>
            <a:pPr marL="0" lvl="1" indent="-285750" algn="just">
              <a:lnSpc>
                <a:spcPts val="3360"/>
              </a:lnSpc>
              <a:spcBef>
                <a:spcPct val="0"/>
              </a:spcBef>
              <a:spcAft>
                <a:spcPts val="800"/>
              </a:spcAft>
              <a:buSzPts val="1000"/>
              <a:buFont typeface="Symbol" panose="05050102010706020507" pitchFamily="18" charset="2"/>
              <a:buChar char=""/>
              <a:tabLst>
                <a:tab pos="914400" algn="l"/>
              </a:tabLst>
            </a:pPr>
            <a:endParaRPr lang="es-US" sz="2000" spc="-12" dirty="0" smtClean="0">
              <a:solidFill>
                <a:schemeClr val="bg1"/>
              </a:solidFill>
              <a:latin typeface="Aptos"/>
              <a:ea typeface="Playpen Sans"/>
            </a:endParaRPr>
          </a:p>
          <a:p>
            <a:pPr marL="342900" lvl="0" indent="-342900" algn="ctr">
              <a:lnSpc>
                <a:spcPts val="3360"/>
              </a:lnSpc>
              <a:spcBef>
                <a:spcPct val="0"/>
              </a:spcBef>
              <a:tabLst>
                <a:tab pos="457200" algn="l"/>
              </a:tabLst>
            </a:pPr>
            <a:r>
              <a:rPr lang="es-VE" sz="3600" spc="-12" dirty="0" smtClean="0">
                <a:solidFill>
                  <a:schemeClr val="bg1"/>
                </a:solidFill>
                <a:latin typeface="Aptos"/>
                <a:ea typeface="Playpen Sans"/>
              </a:rPr>
              <a:t>ACEPTACIÓN POR PARTE DEL USUARIO:</a:t>
            </a:r>
          </a:p>
          <a:p>
            <a:pPr marL="342900" lvl="0" indent="-342900" algn="ctr">
              <a:lnSpc>
                <a:spcPts val="3360"/>
              </a:lnSpc>
              <a:spcBef>
                <a:spcPct val="0"/>
              </a:spcBef>
              <a:tabLst>
                <a:tab pos="457200" algn="l"/>
              </a:tabLst>
            </a:pPr>
            <a:endParaRPr lang="es-VE" sz="3600" spc="-12" dirty="0" smtClean="0">
              <a:solidFill>
                <a:schemeClr val="bg1"/>
              </a:solidFill>
              <a:latin typeface="Aptos"/>
              <a:ea typeface="Playpen Sans"/>
            </a:endParaRPr>
          </a:p>
          <a:p>
            <a:pPr marL="0" lvl="1" algn="just">
              <a:lnSpc>
                <a:spcPts val="3360"/>
              </a:lnSpc>
              <a:spcBef>
                <a:spcPct val="0"/>
              </a:spcBef>
              <a:spcAft>
                <a:spcPts val="800"/>
              </a:spcAft>
              <a:buSzPts val="1000"/>
              <a:tabLst>
                <a:tab pos="914400" algn="l"/>
              </a:tabLst>
            </a:pPr>
            <a:r>
              <a:rPr lang="es-US" sz="2000" spc="-12" dirty="0" smtClean="0">
                <a:solidFill>
                  <a:schemeClr val="bg1"/>
                </a:solidFill>
                <a:latin typeface="Aptos"/>
                <a:ea typeface="Playpen Sans"/>
              </a:rPr>
              <a:t>INVASIÓN A LA PRIVACIDAD: ALGUNOS USUARIOS PUEDEN SENTIRSE INCÓMODOS CON LA IDEA DE QUE SUS DATOS BIOMÉTRICOS SEAN ALMACENADOS Y UTILIZADOS PARA LA IDENTIFICACIÓN.</a:t>
            </a:r>
          </a:p>
          <a:p>
            <a:pPr marL="0" lvl="1" algn="just">
              <a:lnSpc>
                <a:spcPts val="3360"/>
              </a:lnSpc>
              <a:spcBef>
                <a:spcPct val="0"/>
              </a:spcBef>
              <a:spcAft>
                <a:spcPts val="800"/>
              </a:spcAft>
              <a:buSzPts val="1000"/>
              <a:tabLst>
                <a:tab pos="914400" algn="l"/>
              </a:tabLst>
            </a:pPr>
            <a:r>
              <a:rPr lang="es-US" sz="2000" spc="-12" dirty="0" smtClean="0">
                <a:solidFill>
                  <a:schemeClr val="bg1"/>
                </a:solidFill>
                <a:latin typeface="Aptos"/>
                <a:ea typeface="Playpen Sans"/>
              </a:rPr>
              <a:t>RESISTENCIA AL CAMBIO: LA TRANSICIÓN DE MÉTODOS DE AUTENTICACIÓN TRADICIONALES (COMO CONTRASEÑAS) A LA BIOMETRÍA PUEDE GENERAR RESISTENCIA.</a:t>
            </a:r>
            <a:endParaRPr lang="es-VE" sz="2000" spc="-12" dirty="0" smtClean="0">
              <a:solidFill>
                <a:schemeClr val="bg1"/>
              </a:solidFill>
              <a:latin typeface="Aptos"/>
              <a:ea typeface="Playpen Sans"/>
            </a:endParaRPr>
          </a:p>
          <a:p>
            <a:pPr marL="0" lvl="1" algn="just">
              <a:lnSpc>
                <a:spcPts val="3360"/>
              </a:lnSpc>
              <a:spcBef>
                <a:spcPct val="0"/>
              </a:spcBef>
              <a:spcAft>
                <a:spcPts val="800"/>
              </a:spcAft>
              <a:buSzPts val="1000"/>
              <a:tabLst>
                <a:tab pos="914400" algn="l"/>
              </a:tabLst>
            </a:pPr>
            <a:r>
              <a:rPr lang="es-US" sz="2000" spc="-12" dirty="0" smtClean="0">
                <a:solidFill>
                  <a:schemeClr val="bg1"/>
                </a:solidFill>
                <a:latin typeface="Aptos"/>
                <a:ea typeface="Playpen Sans"/>
              </a:rPr>
              <a:t>CONFIANZA EN LA TECNOLOGÍA: ES NECESARIO GENERAR CONFIANZA EN LA SEGURIDAD Y FIABILIDAD DE LOS SISTEMAS BIOMÉTRICOS.</a:t>
            </a:r>
            <a:endParaRPr lang="en-US" sz="4000" spc="-12" dirty="0">
              <a:solidFill>
                <a:schemeClr val="bg1"/>
              </a:solidFill>
              <a:latin typeface="Aptos"/>
              <a:ea typeface="Playpen Sans"/>
              <a:sym typeface="Playpen Sans"/>
            </a:endParaRPr>
          </a:p>
        </p:txBody>
      </p:sp>
      <p:sp>
        <p:nvSpPr>
          <p:cNvPr id="39" name="TextBox 39"/>
          <p:cNvSpPr txBox="1"/>
          <p:nvPr/>
        </p:nvSpPr>
        <p:spPr>
          <a:xfrm>
            <a:off x="3429000" y="495418"/>
            <a:ext cx="12928950" cy="1846659"/>
          </a:xfrm>
          <a:prstGeom prst="rect">
            <a:avLst/>
          </a:prstGeom>
        </p:spPr>
        <p:txBody>
          <a:bodyPr wrap="square" lIns="0" tIns="0" rIns="0" bIns="0" rtlCol="0" anchor="t">
            <a:spAutoFit/>
          </a:bodyPr>
          <a:lstStyle/>
          <a:p>
            <a:pPr lvl="0" algn="ctr">
              <a:spcBef>
                <a:spcPct val="0"/>
              </a:spcBef>
            </a:pPr>
            <a:r>
              <a:rPr lang="en-US" sz="6000" b="1" spc="-26" dirty="0" smtClean="0">
                <a:solidFill>
                  <a:schemeClr val="bg1"/>
                </a:solidFill>
                <a:latin typeface="Caveat Bold"/>
                <a:ea typeface="Caveat Bold"/>
                <a:cs typeface="Caveat Bold"/>
                <a:sym typeface="Caveat Bold"/>
              </a:rPr>
              <a:t>DESAFIOS DE LOS SISTEMAS BIOMÈTRICOS</a:t>
            </a:r>
            <a:endParaRPr lang="en-US" sz="6000" b="1" spc="-26" dirty="0">
              <a:solidFill>
                <a:schemeClr val="bg1"/>
              </a:solidFill>
              <a:latin typeface="Caveat Bold"/>
              <a:ea typeface="Caveat Bold"/>
              <a:cs typeface="Caveat Bold"/>
              <a:sym typeface="Caveat Bo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914827" y="802108"/>
            <a:ext cx="580294" cy="580294"/>
          </a:xfrm>
          <a:custGeom>
            <a:avLst/>
            <a:gdLst/>
            <a:ahLst/>
            <a:cxnLst/>
            <a:rect l="l" t="t" r="r" b="b"/>
            <a:pathLst>
              <a:path w="580294" h="580294">
                <a:moveTo>
                  <a:pt x="0" y="0"/>
                </a:moveTo>
                <a:lnTo>
                  <a:pt x="580294" y="0"/>
                </a:lnTo>
                <a:lnTo>
                  <a:pt x="580294" y="580294"/>
                </a:lnTo>
                <a:lnTo>
                  <a:pt x="0" y="5802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6321766" y="9615834"/>
            <a:ext cx="2192753" cy="1597205"/>
            <a:chOff x="0" y="0"/>
            <a:chExt cx="577515" cy="420663"/>
          </a:xfrm>
        </p:grpSpPr>
        <p:sp>
          <p:nvSpPr>
            <p:cNvPr id="5" name="Freeform 5"/>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45DEEF">
                    <a:alpha val="100000"/>
                  </a:srgbClr>
                </a:gs>
                <a:gs pos="100000">
                  <a:srgbClr val="0074AD">
                    <a:alpha val="6500"/>
                  </a:srgbClr>
                </a:gs>
              </a:gsLst>
              <a:lin ang="0"/>
            </a:gradFill>
          </p:spPr>
        </p:sp>
        <p:sp>
          <p:nvSpPr>
            <p:cNvPr id="6" name="TextBox 6"/>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grpSp>
        <p:nvGrpSpPr>
          <p:cNvPr id="7" name="Group 7"/>
          <p:cNvGrpSpPr/>
          <p:nvPr/>
        </p:nvGrpSpPr>
        <p:grpSpPr>
          <a:xfrm>
            <a:off x="0" y="9488397"/>
            <a:ext cx="2192753" cy="1597205"/>
            <a:chOff x="0" y="0"/>
            <a:chExt cx="577515" cy="420663"/>
          </a:xfrm>
        </p:grpSpPr>
        <p:sp>
          <p:nvSpPr>
            <p:cNvPr id="8" name="Freeform 8"/>
            <p:cNvSpPr/>
            <p:nvPr/>
          </p:nvSpPr>
          <p:spPr>
            <a:xfrm>
              <a:off x="0" y="0"/>
              <a:ext cx="577515" cy="420663"/>
            </a:xfrm>
            <a:custGeom>
              <a:avLst/>
              <a:gdLst/>
              <a:ahLst/>
              <a:cxnLst/>
              <a:rect l="l" t="t" r="r" b="b"/>
              <a:pathLst>
                <a:path w="577515" h="420663">
                  <a:moveTo>
                    <a:pt x="0" y="0"/>
                  </a:moveTo>
                  <a:lnTo>
                    <a:pt x="577515" y="0"/>
                  </a:lnTo>
                  <a:lnTo>
                    <a:pt x="577515" y="420663"/>
                  </a:lnTo>
                  <a:lnTo>
                    <a:pt x="0" y="420663"/>
                  </a:lnTo>
                  <a:close/>
                </a:path>
              </a:pathLst>
            </a:custGeom>
            <a:gradFill rotWithShape="1">
              <a:gsLst>
                <a:gs pos="0">
                  <a:srgbClr val="0074AD">
                    <a:alpha val="6500"/>
                  </a:srgbClr>
                </a:gs>
                <a:gs pos="100000">
                  <a:srgbClr val="45DEEF">
                    <a:alpha val="100000"/>
                  </a:srgbClr>
                </a:gs>
              </a:gsLst>
              <a:lin ang="0"/>
            </a:gradFill>
          </p:spPr>
        </p:sp>
        <p:sp>
          <p:nvSpPr>
            <p:cNvPr id="9" name="TextBox 9"/>
            <p:cNvSpPr txBox="1"/>
            <p:nvPr/>
          </p:nvSpPr>
          <p:spPr>
            <a:xfrm>
              <a:off x="0" y="38100"/>
              <a:ext cx="577515" cy="382563"/>
            </a:xfrm>
            <a:prstGeom prst="rect">
              <a:avLst/>
            </a:prstGeom>
          </p:spPr>
          <p:txBody>
            <a:bodyPr lIns="50800" tIns="50800" rIns="50800" bIns="50800" rtlCol="0" anchor="ctr"/>
            <a:lstStyle/>
            <a:p>
              <a:pPr algn="ctr">
                <a:lnSpc>
                  <a:spcPts val="2473"/>
                </a:lnSpc>
              </a:pPr>
              <a:endParaRPr/>
            </a:p>
          </p:txBody>
        </p:sp>
      </p:grpSp>
      <p:sp>
        <p:nvSpPr>
          <p:cNvPr id="10" name="Freeform 10"/>
          <p:cNvSpPr/>
          <p:nvPr/>
        </p:nvSpPr>
        <p:spPr>
          <a:xfrm>
            <a:off x="914827" y="9719553"/>
            <a:ext cx="731654" cy="345873"/>
          </a:xfrm>
          <a:custGeom>
            <a:avLst/>
            <a:gdLst/>
            <a:ahLst/>
            <a:cxnLst/>
            <a:rect l="l" t="t" r="r" b="b"/>
            <a:pathLst>
              <a:path w="731654" h="345873">
                <a:moveTo>
                  <a:pt x="0" y="0"/>
                </a:moveTo>
                <a:lnTo>
                  <a:pt x="731654" y="0"/>
                </a:lnTo>
                <a:lnTo>
                  <a:pt x="731654" y="345873"/>
                </a:lnTo>
                <a:lnTo>
                  <a:pt x="0" y="3458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4" name="Group 14"/>
          <p:cNvGrpSpPr/>
          <p:nvPr/>
        </p:nvGrpSpPr>
        <p:grpSpPr>
          <a:xfrm>
            <a:off x="9144000" y="7724080"/>
            <a:ext cx="2468532" cy="313375"/>
            <a:chOff x="0" y="0"/>
            <a:chExt cx="650148" cy="82535"/>
          </a:xfrm>
        </p:grpSpPr>
        <p:sp>
          <p:nvSpPr>
            <p:cNvPr id="15" name="Freeform 15"/>
            <p:cNvSpPr/>
            <p:nvPr/>
          </p:nvSpPr>
          <p:spPr>
            <a:xfrm>
              <a:off x="0" y="0"/>
              <a:ext cx="650148" cy="82535"/>
            </a:xfrm>
            <a:custGeom>
              <a:avLst/>
              <a:gdLst/>
              <a:ahLst/>
              <a:cxnLst/>
              <a:rect l="l" t="t" r="r" b="b"/>
              <a:pathLst>
                <a:path w="650148" h="82535">
                  <a:moveTo>
                    <a:pt x="0" y="0"/>
                  </a:moveTo>
                  <a:lnTo>
                    <a:pt x="650148" y="0"/>
                  </a:lnTo>
                  <a:lnTo>
                    <a:pt x="650148" y="82535"/>
                  </a:lnTo>
                  <a:lnTo>
                    <a:pt x="0" y="82535"/>
                  </a:lnTo>
                  <a:close/>
                </a:path>
              </a:pathLst>
            </a:custGeom>
            <a:gradFill rotWithShape="1">
              <a:gsLst>
                <a:gs pos="0">
                  <a:srgbClr val="45DEEF">
                    <a:alpha val="100000"/>
                  </a:srgbClr>
                </a:gs>
                <a:gs pos="100000">
                  <a:srgbClr val="0074AD">
                    <a:alpha val="6500"/>
                  </a:srgbClr>
                </a:gs>
              </a:gsLst>
              <a:lin ang="0"/>
            </a:gradFill>
          </p:spPr>
        </p:sp>
        <p:sp>
          <p:nvSpPr>
            <p:cNvPr id="16" name="TextBox 16"/>
            <p:cNvSpPr txBox="1"/>
            <p:nvPr/>
          </p:nvSpPr>
          <p:spPr>
            <a:xfrm>
              <a:off x="0" y="38100"/>
              <a:ext cx="650148" cy="44435"/>
            </a:xfrm>
            <a:prstGeom prst="rect">
              <a:avLst/>
            </a:prstGeom>
          </p:spPr>
          <p:txBody>
            <a:bodyPr lIns="50800" tIns="50800" rIns="50800" bIns="50800" rtlCol="0" anchor="ctr"/>
            <a:lstStyle/>
            <a:p>
              <a:pPr algn="ctr">
                <a:lnSpc>
                  <a:spcPts val="2473"/>
                </a:lnSpc>
              </a:pPr>
              <a:endParaRPr/>
            </a:p>
          </p:txBody>
        </p:sp>
      </p:grpSp>
      <p:sp>
        <p:nvSpPr>
          <p:cNvPr id="22" name="TextBox 22"/>
          <p:cNvSpPr txBox="1"/>
          <p:nvPr/>
        </p:nvSpPr>
        <p:spPr>
          <a:xfrm>
            <a:off x="16656616" y="9872467"/>
            <a:ext cx="1205367" cy="192958"/>
          </a:xfrm>
          <a:prstGeom prst="rect">
            <a:avLst/>
          </a:prstGeom>
        </p:spPr>
        <p:txBody>
          <a:bodyPr lIns="0" tIns="0" rIns="0" bIns="0" rtlCol="0" anchor="t">
            <a:spAutoFit/>
          </a:bodyPr>
          <a:lstStyle/>
          <a:p>
            <a:pPr algn="ctr">
              <a:lnSpc>
                <a:spcPts val="1551"/>
              </a:lnSpc>
              <a:spcBef>
                <a:spcPct val="0"/>
              </a:spcBef>
            </a:pPr>
            <a:r>
              <a:rPr lang="en-US" sz="1463" b="1" spc="379">
                <a:solidFill>
                  <a:srgbClr val="FFFFFF"/>
                </a:solidFill>
                <a:latin typeface="TT Lakes Neue Bold"/>
                <a:ea typeface="TT Lakes Neue Bold"/>
                <a:cs typeface="TT Lakes Neue Bold"/>
                <a:sym typeface="TT Lakes Neue Bold"/>
              </a:rPr>
              <a:t>PAGE 9</a:t>
            </a:r>
          </a:p>
        </p:txBody>
      </p:sp>
      <p:sp>
        <p:nvSpPr>
          <p:cNvPr id="23" name="TextBox 23"/>
          <p:cNvSpPr txBox="1"/>
          <p:nvPr/>
        </p:nvSpPr>
        <p:spPr>
          <a:xfrm>
            <a:off x="1646481" y="1435890"/>
            <a:ext cx="8393624" cy="2282676"/>
          </a:xfrm>
          <a:prstGeom prst="rect">
            <a:avLst/>
          </a:prstGeom>
        </p:spPr>
        <p:txBody>
          <a:bodyPr lIns="0" tIns="0" rIns="0" bIns="0" rtlCol="0" anchor="t">
            <a:spAutoFit/>
          </a:bodyPr>
          <a:lstStyle/>
          <a:p>
            <a:pPr algn="l">
              <a:lnSpc>
                <a:spcPts val="8919"/>
              </a:lnSpc>
              <a:spcBef>
                <a:spcPct val="0"/>
              </a:spcBef>
            </a:pPr>
            <a:r>
              <a:rPr lang="en-US" sz="8414" dirty="0" smtClean="0">
                <a:solidFill>
                  <a:srgbClr val="FFFFFF"/>
                </a:solidFill>
                <a:latin typeface="Anton"/>
                <a:ea typeface="Anton"/>
                <a:cs typeface="Anton"/>
                <a:sym typeface="Anton"/>
              </a:rPr>
              <a:t>TENDENCIAS TECNOLÒGICAS</a:t>
            </a:r>
            <a:endParaRPr lang="en-US" sz="8414" dirty="0">
              <a:solidFill>
                <a:srgbClr val="FFFFFF"/>
              </a:solidFill>
              <a:latin typeface="Anton"/>
              <a:ea typeface="Anton"/>
              <a:cs typeface="Anton"/>
              <a:sym typeface="Anton"/>
            </a:endParaRPr>
          </a:p>
        </p:txBody>
      </p:sp>
      <p:grpSp>
        <p:nvGrpSpPr>
          <p:cNvPr id="24" name="Group 24"/>
          <p:cNvGrpSpPr/>
          <p:nvPr/>
        </p:nvGrpSpPr>
        <p:grpSpPr>
          <a:xfrm>
            <a:off x="2438400" y="3718566"/>
            <a:ext cx="4067165" cy="4732701"/>
            <a:chOff x="0" y="0"/>
            <a:chExt cx="698500" cy="812800"/>
          </a:xfrm>
        </p:grpSpPr>
        <p:sp>
          <p:nvSpPr>
            <p:cNvPr id="25" name="Freeform 2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7"/>
              <a:stretch>
                <a:fillRect l="-37327" r="-37327"/>
              </a:stretch>
            </a:blipFill>
            <a:ln w="38100" cap="sq">
              <a:gradFill>
                <a:gsLst>
                  <a:gs pos="0">
                    <a:srgbClr val="45DEEF">
                      <a:alpha val="100000"/>
                    </a:srgbClr>
                  </a:gs>
                  <a:gs pos="100000">
                    <a:srgbClr val="0074AD">
                      <a:alpha val="6500"/>
                    </a:srgbClr>
                  </a:gs>
                </a:gsLst>
                <a:lin ang="0"/>
              </a:gradFill>
              <a:prstDash val="solid"/>
              <a:miter/>
            </a:ln>
          </p:spPr>
        </p:sp>
      </p:grpSp>
      <p:grpSp>
        <p:nvGrpSpPr>
          <p:cNvPr id="28" name="Group 28"/>
          <p:cNvGrpSpPr/>
          <p:nvPr/>
        </p:nvGrpSpPr>
        <p:grpSpPr>
          <a:xfrm>
            <a:off x="5691933" y="4490791"/>
            <a:ext cx="2778608" cy="3233290"/>
            <a:chOff x="0" y="0"/>
            <a:chExt cx="698500" cy="812800"/>
          </a:xfrm>
        </p:grpSpPr>
        <p:sp>
          <p:nvSpPr>
            <p:cNvPr id="29" name="Freeform 2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blipFill>
              <a:blip r:embed="rId8"/>
              <a:stretch>
                <a:fillRect l="-53204" r="-53204"/>
              </a:stretch>
            </a:blipFill>
            <a:ln w="38100" cap="sq">
              <a:gradFill>
                <a:gsLst>
                  <a:gs pos="0">
                    <a:srgbClr val="45DEEF">
                      <a:alpha val="100000"/>
                    </a:srgbClr>
                  </a:gs>
                  <a:gs pos="100000">
                    <a:srgbClr val="0074AD">
                      <a:alpha val="6500"/>
                    </a:srgbClr>
                  </a:gs>
                </a:gsLst>
                <a:lin ang="0"/>
              </a:gradFill>
              <a:prstDash val="solid"/>
              <a:miter/>
            </a:ln>
          </p:spPr>
        </p:sp>
      </p:grpSp>
      <p:sp>
        <p:nvSpPr>
          <p:cNvPr id="31" name="TextBox 18"/>
          <p:cNvSpPr txBox="1"/>
          <p:nvPr/>
        </p:nvSpPr>
        <p:spPr>
          <a:xfrm>
            <a:off x="11591267" y="1413739"/>
            <a:ext cx="5524500" cy="1025922"/>
          </a:xfrm>
          <a:prstGeom prst="rect">
            <a:avLst/>
          </a:prstGeom>
        </p:spPr>
        <p:txBody>
          <a:bodyPr lIns="0" tIns="0" rIns="0" bIns="0" rtlCol="0" anchor="t">
            <a:spAutoFit/>
          </a:bodyPr>
          <a:lstStyle/>
          <a:p>
            <a:pPr marL="0" lvl="0" indent="0" algn="ctr">
              <a:lnSpc>
                <a:spcPts val="3960"/>
              </a:lnSpc>
            </a:pPr>
            <a:r>
              <a:rPr lang="en-US" sz="3600" b="1" u="none" strike="noStrike" spc="-18" dirty="0" smtClean="0">
                <a:solidFill>
                  <a:schemeClr val="bg1"/>
                </a:solidFill>
                <a:latin typeface="Caveat Bold"/>
                <a:ea typeface="Caveat Bold"/>
                <a:cs typeface="Caveat Bold"/>
                <a:sym typeface="Caveat Bold"/>
              </a:rPr>
              <a:t>R</a:t>
            </a:r>
            <a:r>
              <a:rPr lang="en-US" sz="3600" b="1" spc="-18" dirty="0" smtClean="0">
                <a:solidFill>
                  <a:schemeClr val="bg1"/>
                </a:solidFill>
                <a:latin typeface="Caveat Bold"/>
                <a:ea typeface="Caveat Bold"/>
                <a:cs typeface="Caveat Bold"/>
                <a:sym typeface="Caveat Bold"/>
              </a:rPr>
              <a:t>ECONOCIMIENTO FACIAL 3D</a:t>
            </a:r>
            <a:endParaRPr lang="en-US" sz="3600" b="1" u="none" strike="noStrike" spc="-18" dirty="0">
              <a:solidFill>
                <a:schemeClr val="bg1"/>
              </a:solidFill>
              <a:latin typeface="Caveat Bold"/>
              <a:ea typeface="Caveat Bold"/>
              <a:cs typeface="Caveat Bold"/>
              <a:sym typeface="Caveat Bold"/>
            </a:endParaRPr>
          </a:p>
        </p:txBody>
      </p:sp>
      <p:sp>
        <p:nvSpPr>
          <p:cNvPr id="32" name="TextBox 17"/>
          <p:cNvSpPr txBox="1"/>
          <p:nvPr/>
        </p:nvSpPr>
        <p:spPr>
          <a:xfrm>
            <a:off x="10789653" y="2538099"/>
            <a:ext cx="7127727" cy="2616101"/>
          </a:xfrm>
          <a:prstGeom prst="rect">
            <a:avLst/>
          </a:prstGeom>
        </p:spPr>
        <p:txBody>
          <a:bodyPr wrap="square" lIns="0" tIns="0" rIns="0" bIns="0" rtlCol="0" anchor="t">
            <a:spAutoFit/>
          </a:bodyPr>
          <a:lstStyle/>
          <a:p>
            <a:pPr algn="just">
              <a:lnSpc>
                <a:spcPts val="3360"/>
              </a:lnSpc>
            </a:pPr>
            <a:r>
              <a:rPr lang="es-US" sz="2400" dirty="0" smtClean="0">
                <a:solidFill>
                  <a:schemeClr val="bg1"/>
                </a:solidFill>
                <a:latin typeface="Playpen Sans"/>
                <a:ea typeface="Playpen Sans"/>
              </a:rPr>
              <a:t>VA MÁS ALLÁ DE LAS IMÁGENES 2D, CREANDO MODELOS TRIDIMENSIONALES DE LOS ROSTROS. ESTO PERMITE UNA MAYOR PRECISIÓN Y SEGURIDAD, DIFICULTANDO EL USO DE FOTOS O VIDEOS PARA ENGAÑAR AL SISTEMA.</a:t>
            </a:r>
            <a:endParaRPr lang="es-US" sz="2400" dirty="0">
              <a:solidFill>
                <a:schemeClr val="bg1"/>
              </a:solidFill>
              <a:latin typeface="Playpen Sans"/>
              <a:ea typeface="Playpen Sans"/>
            </a:endParaRPr>
          </a:p>
        </p:txBody>
      </p:sp>
      <p:sp>
        <p:nvSpPr>
          <p:cNvPr id="33" name="TextBox 18">
            <a:extLst>
              <a:ext uri="{FF2B5EF4-FFF2-40B4-BE49-F238E27FC236}">
                <a16:creationId xmlns:a16="http://schemas.microsoft.com/office/drawing/2014/main" xmlns="" id="{CF32EF8C-E9FC-4F18-8999-7758B869890D}"/>
              </a:ext>
            </a:extLst>
          </p:cNvPr>
          <p:cNvSpPr txBox="1"/>
          <p:nvPr/>
        </p:nvSpPr>
        <p:spPr>
          <a:xfrm>
            <a:off x="8027403" y="5742803"/>
            <a:ext cx="5524500" cy="1025922"/>
          </a:xfrm>
          <a:prstGeom prst="rect">
            <a:avLst/>
          </a:prstGeom>
        </p:spPr>
        <p:txBody>
          <a:bodyPr lIns="0" tIns="0" rIns="0" bIns="0" rtlCol="0" anchor="t">
            <a:spAutoFit/>
          </a:bodyPr>
          <a:lstStyle/>
          <a:p>
            <a:pPr marL="0" lvl="0" indent="0" algn="ctr">
              <a:lnSpc>
                <a:spcPts val="3960"/>
              </a:lnSpc>
            </a:pPr>
            <a:r>
              <a:rPr lang="en-US" sz="3600" b="1" u="none" strike="noStrike" spc="-18" dirty="0" smtClean="0">
                <a:solidFill>
                  <a:schemeClr val="bg1"/>
                </a:solidFill>
                <a:latin typeface="Caveat Bold"/>
                <a:ea typeface="Caveat Bold"/>
                <a:cs typeface="Caveat Bold"/>
                <a:sym typeface="Caveat Bold"/>
              </a:rPr>
              <a:t>BIOMETRIA DE </a:t>
            </a:r>
            <a:r>
              <a:rPr lang="en-US" sz="3600" b="1" spc="-18" dirty="0" smtClean="0">
                <a:solidFill>
                  <a:schemeClr val="bg1"/>
                </a:solidFill>
                <a:latin typeface="Caveat Bold"/>
                <a:ea typeface="Caveat Bold"/>
                <a:cs typeface="Caveat Bold"/>
                <a:sym typeface="Caveat Bold"/>
              </a:rPr>
              <a:t>COMPORTAMIENTO</a:t>
            </a:r>
            <a:endParaRPr lang="en-US" sz="3600" b="1" u="none" strike="noStrike" spc="-18" dirty="0">
              <a:solidFill>
                <a:schemeClr val="bg1"/>
              </a:solidFill>
              <a:latin typeface="Caveat Bold"/>
              <a:ea typeface="Caveat Bold"/>
              <a:cs typeface="Caveat Bold"/>
              <a:sym typeface="Caveat Bold"/>
            </a:endParaRPr>
          </a:p>
        </p:txBody>
      </p:sp>
      <p:sp>
        <p:nvSpPr>
          <p:cNvPr id="34" name="TextBox 17">
            <a:extLst>
              <a:ext uri="{FF2B5EF4-FFF2-40B4-BE49-F238E27FC236}">
                <a16:creationId xmlns:a16="http://schemas.microsoft.com/office/drawing/2014/main" xmlns="" id="{2636F6E5-F686-40FA-B010-5CAA7B1E7ED3}"/>
              </a:ext>
            </a:extLst>
          </p:cNvPr>
          <p:cNvSpPr txBox="1"/>
          <p:nvPr/>
        </p:nvSpPr>
        <p:spPr>
          <a:xfrm>
            <a:off x="11430000" y="7082975"/>
            <a:ext cx="6019800" cy="1744067"/>
          </a:xfrm>
          <a:prstGeom prst="rect">
            <a:avLst/>
          </a:prstGeom>
        </p:spPr>
        <p:txBody>
          <a:bodyPr wrap="square" lIns="0" tIns="0" rIns="0" bIns="0" rtlCol="0" anchor="t">
            <a:spAutoFit/>
          </a:bodyPr>
          <a:lstStyle/>
          <a:p>
            <a:pPr algn="just">
              <a:lnSpc>
                <a:spcPts val="3360"/>
              </a:lnSpc>
              <a:spcAft>
                <a:spcPts val="800"/>
              </a:spcAft>
            </a:pPr>
            <a:r>
              <a:rPr lang="es-US" sz="2000" dirty="0" smtClean="0">
                <a:solidFill>
                  <a:schemeClr val="bg1"/>
                </a:solidFill>
                <a:latin typeface="Playpen Sans"/>
                <a:ea typeface="Playpen Sans"/>
              </a:rPr>
              <a:t>ANALIZA PATRONES DE COMPORTAMIENTO ÚNICOS DE CADA INDIVIDUO, COMO LA FORMA DE CAMINAR, ESCRIBIR, HABLAR O USAR UN MOUSE</a:t>
            </a:r>
            <a:r>
              <a:rPr lang="es-US" sz="2400" dirty="0" smtClean="0">
                <a:solidFill>
                  <a:schemeClr val="bg1"/>
                </a:solidFill>
                <a:latin typeface="Playpen Sans"/>
                <a:ea typeface="Playpen Sans"/>
              </a:rPr>
              <a:t>.</a:t>
            </a:r>
            <a:endParaRPr lang="es-VE" sz="2400" dirty="0">
              <a:solidFill>
                <a:schemeClr val="bg1"/>
              </a:solidFill>
              <a:latin typeface="Playpen Sans"/>
              <a:ea typeface="Playpen Sans"/>
            </a:endParaRPr>
          </a:p>
        </p:txBody>
      </p:sp>
      <p:sp>
        <p:nvSpPr>
          <p:cNvPr id="36" name="TextBox 18">
            <a:extLst>
              <a:ext uri="{FF2B5EF4-FFF2-40B4-BE49-F238E27FC236}">
                <a16:creationId xmlns:a16="http://schemas.microsoft.com/office/drawing/2014/main" xmlns="" id="{E0A88231-8B0C-41A1-BA27-1D67DA641C3B}"/>
              </a:ext>
            </a:extLst>
          </p:cNvPr>
          <p:cNvSpPr txBox="1"/>
          <p:nvPr/>
        </p:nvSpPr>
        <p:spPr>
          <a:xfrm>
            <a:off x="1709732" y="8594345"/>
            <a:ext cx="5524500" cy="512445"/>
          </a:xfrm>
          <a:prstGeom prst="rect">
            <a:avLst/>
          </a:prstGeom>
        </p:spPr>
        <p:txBody>
          <a:bodyPr lIns="0" tIns="0" rIns="0" bIns="0" rtlCol="0" anchor="t">
            <a:spAutoFit/>
          </a:bodyPr>
          <a:lstStyle/>
          <a:p>
            <a:pPr marL="0" lvl="0" indent="0" algn="ctr">
              <a:lnSpc>
                <a:spcPts val="3960"/>
              </a:lnSpc>
            </a:pPr>
            <a:r>
              <a:rPr lang="en-US" sz="3600" b="1" u="none" strike="noStrike" spc="-18" dirty="0" smtClean="0">
                <a:solidFill>
                  <a:schemeClr val="bg1"/>
                </a:solidFill>
                <a:latin typeface="Caveat Bold"/>
                <a:ea typeface="Caveat Bold"/>
                <a:cs typeface="Caveat Bold"/>
                <a:sym typeface="Caveat Bold"/>
              </a:rPr>
              <a:t>BIOMÈTRIA DE VENAS</a:t>
            </a:r>
            <a:endParaRPr lang="en-US" sz="3600" b="1" u="none" strike="noStrike" spc="-18" dirty="0">
              <a:solidFill>
                <a:schemeClr val="bg1"/>
              </a:solidFill>
              <a:latin typeface="Caveat Bold"/>
              <a:ea typeface="Caveat Bold"/>
              <a:cs typeface="Caveat Bold"/>
              <a:sym typeface="Caveat Bold"/>
            </a:endParaRPr>
          </a:p>
        </p:txBody>
      </p:sp>
      <p:sp>
        <p:nvSpPr>
          <p:cNvPr id="37" name="TextBox 17">
            <a:extLst>
              <a:ext uri="{FF2B5EF4-FFF2-40B4-BE49-F238E27FC236}">
                <a16:creationId xmlns:a16="http://schemas.microsoft.com/office/drawing/2014/main" xmlns="" id="{6F946378-BC8B-44FA-A615-B18E43F77B6D}"/>
              </a:ext>
            </a:extLst>
          </p:cNvPr>
          <p:cNvSpPr txBox="1"/>
          <p:nvPr/>
        </p:nvSpPr>
        <p:spPr>
          <a:xfrm>
            <a:off x="2946041" y="9093000"/>
            <a:ext cx="5524500" cy="1384803"/>
          </a:xfrm>
          <a:prstGeom prst="rect">
            <a:avLst/>
          </a:prstGeom>
        </p:spPr>
        <p:txBody>
          <a:bodyPr lIns="0" tIns="0" rIns="0" bIns="0" rtlCol="0" anchor="t">
            <a:spAutoFit/>
          </a:bodyPr>
          <a:lstStyle/>
          <a:p>
            <a:pPr algn="ctr">
              <a:lnSpc>
                <a:spcPts val="3360"/>
              </a:lnSpc>
              <a:spcAft>
                <a:spcPts val="800"/>
              </a:spcAft>
            </a:pPr>
            <a:r>
              <a:rPr lang="es-US" sz="2000" dirty="0" smtClean="0">
                <a:solidFill>
                  <a:schemeClr val="bg1"/>
                </a:solidFill>
                <a:latin typeface="Playpen Sans"/>
                <a:ea typeface="Playpen Sans"/>
              </a:rPr>
              <a:t>SE BASA EN EL PATRÓN ÚNICO DE VENAS EN LAS MANOS, LAS PALMAS O LA CARA.</a:t>
            </a:r>
            <a:endParaRPr lang="es-VE" sz="2000" dirty="0" smtClean="0">
              <a:solidFill>
                <a:schemeClr val="bg1"/>
              </a:solidFill>
              <a:latin typeface="Playpen Sans"/>
              <a:ea typeface="Playpen Sans"/>
            </a:endParaRPr>
          </a:p>
          <a:p>
            <a:pPr algn="ctr">
              <a:lnSpc>
                <a:spcPts val="3360"/>
              </a:lnSpc>
              <a:spcAft>
                <a:spcPts val="800"/>
              </a:spcAft>
            </a:pPr>
            <a:r>
              <a:rPr lang="es-US" sz="2000" dirty="0" smtClean="0">
                <a:solidFill>
                  <a:schemeClr val="bg1"/>
                </a:solidFill>
                <a:latin typeface="Playpen Sans"/>
                <a:ea typeface="Playpen Sans"/>
              </a:rPr>
              <a:t>.</a:t>
            </a:r>
            <a:endParaRPr lang="es-VE" sz="2000" dirty="0">
              <a:solidFill>
                <a:schemeClr val="bg1"/>
              </a:solidFill>
              <a:latin typeface="Playpen Sans"/>
              <a:ea typeface="Playpen San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606</Words>
  <Application>Microsoft Office PowerPoint</Application>
  <PresentationFormat>Personalizado</PresentationFormat>
  <Paragraphs>101</Paragraphs>
  <Slides>11</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11</vt:i4>
      </vt:variant>
    </vt:vector>
  </HeadingPairs>
  <TitlesOfParts>
    <vt:vector size="24" baseType="lpstr">
      <vt:lpstr>Symbol</vt:lpstr>
      <vt:lpstr>Anton</vt:lpstr>
      <vt:lpstr>TT Lakes Neue</vt:lpstr>
      <vt:lpstr>Caveat Bold</vt:lpstr>
      <vt:lpstr>TT Lakes Neue Bold</vt:lpstr>
      <vt:lpstr>Calibri</vt:lpstr>
      <vt:lpstr>Raleway</vt:lpstr>
      <vt:lpstr>Times New Roman</vt:lpstr>
      <vt:lpstr>Arial</vt:lpstr>
      <vt:lpstr>Bahnschrift Light</vt:lpstr>
      <vt:lpstr>Playpen Sans</vt:lpstr>
      <vt:lpstr>Aptos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RONALD</dc:creator>
  <cp:lastModifiedBy>RONALD</cp:lastModifiedBy>
  <cp:revision>9</cp:revision>
  <dcterms:created xsi:type="dcterms:W3CDTF">2006-08-16T00:00:00Z</dcterms:created>
  <dcterms:modified xsi:type="dcterms:W3CDTF">2024-11-10T06:11:35Z</dcterms:modified>
  <dc:identifier>DAGXoxitGxs</dc:identifier>
</cp:coreProperties>
</file>