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7" r:id="rId3"/>
    <p:sldId id="260" r:id="rId4"/>
    <p:sldId id="259" r:id="rId5"/>
    <p:sldId id="262" r:id="rId6"/>
    <p:sldId id="263" r:id="rId7"/>
    <p:sldId id="264" r:id="rId8"/>
    <p:sldId id="258" r:id="rId9"/>
    <p:sldId id="265" r:id="rId10"/>
    <p:sldId id="268" r:id="rId11"/>
    <p:sldId id="269" r:id="rId12"/>
    <p:sldId id="270" r:id="rId13"/>
  </p:sldIdLst>
  <p:sldSz cx="12192000" cy="6858000"/>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4" d="100"/>
          <a:sy n="74" d="100"/>
        </p:scale>
        <p:origin x="84" y="7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V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VE"/>
          </a:p>
        </p:txBody>
      </p:sp>
      <p:sp>
        <p:nvSpPr>
          <p:cNvPr id="4" name="Marcador de fecha 3"/>
          <p:cNvSpPr>
            <a:spLocks noGrp="1"/>
          </p:cNvSpPr>
          <p:nvPr>
            <p:ph type="dt" sz="half" idx="10"/>
          </p:nvPr>
        </p:nvSpPr>
        <p:spPr/>
        <p:txBody>
          <a:bodyPr/>
          <a:lstStyle/>
          <a:p>
            <a:fld id="{FA5DDB4F-3EFE-454E-9E9A-D489595B809E}" type="datetimeFigureOut">
              <a:rPr lang="es-VE" smtClean="0"/>
              <a:t>14/09/2021</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CEB4D49F-E292-4215-A531-BDA53CB6B230}" type="slidenum">
              <a:rPr lang="es-VE" smtClean="0"/>
              <a:t>‹Nº›</a:t>
            </a:fld>
            <a:endParaRPr lang="es-VE"/>
          </a:p>
        </p:txBody>
      </p:sp>
    </p:spTree>
    <p:extLst>
      <p:ext uri="{BB962C8B-B14F-4D97-AF65-F5344CB8AC3E}">
        <p14:creationId xmlns:p14="http://schemas.microsoft.com/office/powerpoint/2010/main" val="113625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VE"/>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Marcador de fecha 3"/>
          <p:cNvSpPr>
            <a:spLocks noGrp="1"/>
          </p:cNvSpPr>
          <p:nvPr>
            <p:ph type="dt" sz="half" idx="10"/>
          </p:nvPr>
        </p:nvSpPr>
        <p:spPr/>
        <p:txBody>
          <a:bodyPr/>
          <a:lstStyle/>
          <a:p>
            <a:fld id="{FA5DDB4F-3EFE-454E-9E9A-D489595B809E}" type="datetimeFigureOut">
              <a:rPr lang="es-VE" smtClean="0"/>
              <a:t>14/09/2021</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CEB4D49F-E292-4215-A531-BDA53CB6B230}" type="slidenum">
              <a:rPr lang="es-VE" smtClean="0"/>
              <a:t>‹Nº›</a:t>
            </a:fld>
            <a:endParaRPr lang="es-VE"/>
          </a:p>
        </p:txBody>
      </p:sp>
    </p:spTree>
    <p:extLst>
      <p:ext uri="{BB962C8B-B14F-4D97-AF65-F5344CB8AC3E}">
        <p14:creationId xmlns:p14="http://schemas.microsoft.com/office/powerpoint/2010/main" val="1308758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V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Marcador de fecha 3"/>
          <p:cNvSpPr>
            <a:spLocks noGrp="1"/>
          </p:cNvSpPr>
          <p:nvPr>
            <p:ph type="dt" sz="half" idx="10"/>
          </p:nvPr>
        </p:nvSpPr>
        <p:spPr/>
        <p:txBody>
          <a:bodyPr/>
          <a:lstStyle/>
          <a:p>
            <a:fld id="{FA5DDB4F-3EFE-454E-9E9A-D489595B809E}" type="datetimeFigureOut">
              <a:rPr lang="es-VE" smtClean="0"/>
              <a:t>14/09/2021</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CEB4D49F-E292-4215-A531-BDA53CB6B230}" type="slidenum">
              <a:rPr lang="es-VE" smtClean="0"/>
              <a:t>‹Nº›</a:t>
            </a:fld>
            <a:endParaRPr lang="es-VE"/>
          </a:p>
        </p:txBody>
      </p:sp>
    </p:spTree>
    <p:extLst>
      <p:ext uri="{BB962C8B-B14F-4D97-AF65-F5344CB8AC3E}">
        <p14:creationId xmlns:p14="http://schemas.microsoft.com/office/powerpoint/2010/main" val="838295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VE"/>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Marcador de fecha 3"/>
          <p:cNvSpPr>
            <a:spLocks noGrp="1"/>
          </p:cNvSpPr>
          <p:nvPr>
            <p:ph type="dt" sz="half" idx="10"/>
          </p:nvPr>
        </p:nvSpPr>
        <p:spPr/>
        <p:txBody>
          <a:bodyPr/>
          <a:lstStyle/>
          <a:p>
            <a:fld id="{FA5DDB4F-3EFE-454E-9E9A-D489595B809E}" type="datetimeFigureOut">
              <a:rPr lang="es-VE" smtClean="0"/>
              <a:t>14/09/2021</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CEB4D49F-E292-4215-A531-BDA53CB6B230}" type="slidenum">
              <a:rPr lang="es-VE" smtClean="0"/>
              <a:t>‹Nº›</a:t>
            </a:fld>
            <a:endParaRPr lang="es-VE"/>
          </a:p>
        </p:txBody>
      </p:sp>
    </p:spTree>
    <p:extLst>
      <p:ext uri="{BB962C8B-B14F-4D97-AF65-F5344CB8AC3E}">
        <p14:creationId xmlns:p14="http://schemas.microsoft.com/office/powerpoint/2010/main" val="2695571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V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FA5DDB4F-3EFE-454E-9E9A-D489595B809E}" type="datetimeFigureOut">
              <a:rPr lang="es-VE" smtClean="0"/>
              <a:t>14/09/2021</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CEB4D49F-E292-4215-A531-BDA53CB6B230}" type="slidenum">
              <a:rPr lang="es-VE" smtClean="0"/>
              <a:t>‹Nº›</a:t>
            </a:fld>
            <a:endParaRPr lang="es-VE"/>
          </a:p>
        </p:txBody>
      </p:sp>
    </p:spTree>
    <p:extLst>
      <p:ext uri="{BB962C8B-B14F-4D97-AF65-F5344CB8AC3E}">
        <p14:creationId xmlns:p14="http://schemas.microsoft.com/office/powerpoint/2010/main" val="3504184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VE"/>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Marcador de fecha 4"/>
          <p:cNvSpPr>
            <a:spLocks noGrp="1"/>
          </p:cNvSpPr>
          <p:nvPr>
            <p:ph type="dt" sz="half" idx="10"/>
          </p:nvPr>
        </p:nvSpPr>
        <p:spPr/>
        <p:txBody>
          <a:bodyPr/>
          <a:lstStyle/>
          <a:p>
            <a:fld id="{FA5DDB4F-3EFE-454E-9E9A-D489595B809E}" type="datetimeFigureOut">
              <a:rPr lang="es-VE" smtClean="0"/>
              <a:t>14/09/2021</a:t>
            </a:fld>
            <a:endParaRPr lang="es-VE"/>
          </a:p>
        </p:txBody>
      </p:sp>
      <p:sp>
        <p:nvSpPr>
          <p:cNvPr id="6" name="Marcador de pie de página 5"/>
          <p:cNvSpPr>
            <a:spLocks noGrp="1"/>
          </p:cNvSpPr>
          <p:nvPr>
            <p:ph type="ftr" sz="quarter" idx="11"/>
          </p:nvPr>
        </p:nvSpPr>
        <p:spPr/>
        <p:txBody>
          <a:bodyPr/>
          <a:lstStyle/>
          <a:p>
            <a:endParaRPr lang="es-VE"/>
          </a:p>
        </p:txBody>
      </p:sp>
      <p:sp>
        <p:nvSpPr>
          <p:cNvPr id="7" name="Marcador de número de diapositiva 6"/>
          <p:cNvSpPr>
            <a:spLocks noGrp="1"/>
          </p:cNvSpPr>
          <p:nvPr>
            <p:ph type="sldNum" sz="quarter" idx="12"/>
          </p:nvPr>
        </p:nvSpPr>
        <p:spPr/>
        <p:txBody>
          <a:bodyPr/>
          <a:lstStyle/>
          <a:p>
            <a:fld id="{CEB4D49F-E292-4215-A531-BDA53CB6B230}" type="slidenum">
              <a:rPr lang="es-VE" smtClean="0"/>
              <a:t>‹Nº›</a:t>
            </a:fld>
            <a:endParaRPr lang="es-VE"/>
          </a:p>
        </p:txBody>
      </p:sp>
    </p:spTree>
    <p:extLst>
      <p:ext uri="{BB962C8B-B14F-4D97-AF65-F5344CB8AC3E}">
        <p14:creationId xmlns:p14="http://schemas.microsoft.com/office/powerpoint/2010/main" val="1574049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V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7" name="Marcador de fecha 6"/>
          <p:cNvSpPr>
            <a:spLocks noGrp="1"/>
          </p:cNvSpPr>
          <p:nvPr>
            <p:ph type="dt" sz="half" idx="10"/>
          </p:nvPr>
        </p:nvSpPr>
        <p:spPr/>
        <p:txBody>
          <a:bodyPr/>
          <a:lstStyle/>
          <a:p>
            <a:fld id="{FA5DDB4F-3EFE-454E-9E9A-D489595B809E}" type="datetimeFigureOut">
              <a:rPr lang="es-VE" smtClean="0"/>
              <a:t>14/09/2021</a:t>
            </a:fld>
            <a:endParaRPr lang="es-VE"/>
          </a:p>
        </p:txBody>
      </p:sp>
      <p:sp>
        <p:nvSpPr>
          <p:cNvPr id="8" name="Marcador de pie de página 7"/>
          <p:cNvSpPr>
            <a:spLocks noGrp="1"/>
          </p:cNvSpPr>
          <p:nvPr>
            <p:ph type="ftr" sz="quarter" idx="11"/>
          </p:nvPr>
        </p:nvSpPr>
        <p:spPr/>
        <p:txBody>
          <a:bodyPr/>
          <a:lstStyle/>
          <a:p>
            <a:endParaRPr lang="es-VE"/>
          </a:p>
        </p:txBody>
      </p:sp>
      <p:sp>
        <p:nvSpPr>
          <p:cNvPr id="9" name="Marcador de número de diapositiva 8"/>
          <p:cNvSpPr>
            <a:spLocks noGrp="1"/>
          </p:cNvSpPr>
          <p:nvPr>
            <p:ph type="sldNum" sz="quarter" idx="12"/>
          </p:nvPr>
        </p:nvSpPr>
        <p:spPr/>
        <p:txBody>
          <a:bodyPr/>
          <a:lstStyle/>
          <a:p>
            <a:fld id="{CEB4D49F-E292-4215-A531-BDA53CB6B230}" type="slidenum">
              <a:rPr lang="es-VE" smtClean="0"/>
              <a:t>‹Nº›</a:t>
            </a:fld>
            <a:endParaRPr lang="es-VE"/>
          </a:p>
        </p:txBody>
      </p:sp>
    </p:spTree>
    <p:extLst>
      <p:ext uri="{BB962C8B-B14F-4D97-AF65-F5344CB8AC3E}">
        <p14:creationId xmlns:p14="http://schemas.microsoft.com/office/powerpoint/2010/main" val="1870447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VE"/>
          </a:p>
        </p:txBody>
      </p:sp>
      <p:sp>
        <p:nvSpPr>
          <p:cNvPr id="3" name="Marcador de fecha 2"/>
          <p:cNvSpPr>
            <a:spLocks noGrp="1"/>
          </p:cNvSpPr>
          <p:nvPr>
            <p:ph type="dt" sz="half" idx="10"/>
          </p:nvPr>
        </p:nvSpPr>
        <p:spPr/>
        <p:txBody>
          <a:bodyPr/>
          <a:lstStyle/>
          <a:p>
            <a:fld id="{FA5DDB4F-3EFE-454E-9E9A-D489595B809E}" type="datetimeFigureOut">
              <a:rPr lang="es-VE" smtClean="0"/>
              <a:t>14/09/2021</a:t>
            </a:fld>
            <a:endParaRPr lang="es-VE"/>
          </a:p>
        </p:txBody>
      </p:sp>
      <p:sp>
        <p:nvSpPr>
          <p:cNvPr id="4" name="Marcador de pie de página 3"/>
          <p:cNvSpPr>
            <a:spLocks noGrp="1"/>
          </p:cNvSpPr>
          <p:nvPr>
            <p:ph type="ftr" sz="quarter" idx="11"/>
          </p:nvPr>
        </p:nvSpPr>
        <p:spPr/>
        <p:txBody>
          <a:bodyPr/>
          <a:lstStyle/>
          <a:p>
            <a:endParaRPr lang="es-VE"/>
          </a:p>
        </p:txBody>
      </p:sp>
      <p:sp>
        <p:nvSpPr>
          <p:cNvPr id="5" name="Marcador de número de diapositiva 4"/>
          <p:cNvSpPr>
            <a:spLocks noGrp="1"/>
          </p:cNvSpPr>
          <p:nvPr>
            <p:ph type="sldNum" sz="quarter" idx="12"/>
          </p:nvPr>
        </p:nvSpPr>
        <p:spPr/>
        <p:txBody>
          <a:bodyPr/>
          <a:lstStyle/>
          <a:p>
            <a:fld id="{CEB4D49F-E292-4215-A531-BDA53CB6B230}" type="slidenum">
              <a:rPr lang="es-VE" smtClean="0"/>
              <a:t>‹Nº›</a:t>
            </a:fld>
            <a:endParaRPr lang="es-VE"/>
          </a:p>
        </p:txBody>
      </p:sp>
    </p:spTree>
    <p:extLst>
      <p:ext uri="{BB962C8B-B14F-4D97-AF65-F5344CB8AC3E}">
        <p14:creationId xmlns:p14="http://schemas.microsoft.com/office/powerpoint/2010/main" val="4216896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A5DDB4F-3EFE-454E-9E9A-D489595B809E}" type="datetimeFigureOut">
              <a:rPr lang="es-VE" smtClean="0"/>
              <a:t>14/09/2021</a:t>
            </a:fld>
            <a:endParaRPr lang="es-VE"/>
          </a:p>
        </p:txBody>
      </p:sp>
      <p:sp>
        <p:nvSpPr>
          <p:cNvPr id="3" name="Marcador de pie de página 2"/>
          <p:cNvSpPr>
            <a:spLocks noGrp="1"/>
          </p:cNvSpPr>
          <p:nvPr>
            <p:ph type="ftr" sz="quarter" idx="11"/>
          </p:nvPr>
        </p:nvSpPr>
        <p:spPr/>
        <p:txBody>
          <a:bodyPr/>
          <a:lstStyle/>
          <a:p>
            <a:endParaRPr lang="es-VE"/>
          </a:p>
        </p:txBody>
      </p:sp>
      <p:sp>
        <p:nvSpPr>
          <p:cNvPr id="4" name="Marcador de número de diapositiva 3"/>
          <p:cNvSpPr>
            <a:spLocks noGrp="1"/>
          </p:cNvSpPr>
          <p:nvPr>
            <p:ph type="sldNum" sz="quarter" idx="12"/>
          </p:nvPr>
        </p:nvSpPr>
        <p:spPr/>
        <p:txBody>
          <a:bodyPr/>
          <a:lstStyle/>
          <a:p>
            <a:fld id="{CEB4D49F-E292-4215-A531-BDA53CB6B230}" type="slidenum">
              <a:rPr lang="es-VE" smtClean="0"/>
              <a:t>‹Nº›</a:t>
            </a:fld>
            <a:endParaRPr lang="es-VE"/>
          </a:p>
        </p:txBody>
      </p:sp>
    </p:spTree>
    <p:extLst>
      <p:ext uri="{BB962C8B-B14F-4D97-AF65-F5344CB8AC3E}">
        <p14:creationId xmlns:p14="http://schemas.microsoft.com/office/powerpoint/2010/main" val="2816136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V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A5DDB4F-3EFE-454E-9E9A-D489595B809E}" type="datetimeFigureOut">
              <a:rPr lang="es-VE" smtClean="0"/>
              <a:t>14/09/2021</a:t>
            </a:fld>
            <a:endParaRPr lang="es-VE"/>
          </a:p>
        </p:txBody>
      </p:sp>
      <p:sp>
        <p:nvSpPr>
          <p:cNvPr id="6" name="Marcador de pie de página 5"/>
          <p:cNvSpPr>
            <a:spLocks noGrp="1"/>
          </p:cNvSpPr>
          <p:nvPr>
            <p:ph type="ftr" sz="quarter" idx="11"/>
          </p:nvPr>
        </p:nvSpPr>
        <p:spPr/>
        <p:txBody>
          <a:bodyPr/>
          <a:lstStyle/>
          <a:p>
            <a:endParaRPr lang="es-VE"/>
          </a:p>
        </p:txBody>
      </p:sp>
      <p:sp>
        <p:nvSpPr>
          <p:cNvPr id="7" name="Marcador de número de diapositiva 6"/>
          <p:cNvSpPr>
            <a:spLocks noGrp="1"/>
          </p:cNvSpPr>
          <p:nvPr>
            <p:ph type="sldNum" sz="quarter" idx="12"/>
          </p:nvPr>
        </p:nvSpPr>
        <p:spPr/>
        <p:txBody>
          <a:bodyPr/>
          <a:lstStyle/>
          <a:p>
            <a:fld id="{CEB4D49F-E292-4215-A531-BDA53CB6B230}" type="slidenum">
              <a:rPr lang="es-VE" smtClean="0"/>
              <a:t>‹Nº›</a:t>
            </a:fld>
            <a:endParaRPr lang="es-VE"/>
          </a:p>
        </p:txBody>
      </p:sp>
    </p:spTree>
    <p:extLst>
      <p:ext uri="{BB962C8B-B14F-4D97-AF65-F5344CB8AC3E}">
        <p14:creationId xmlns:p14="http://schemas.microsoft.com/office/powerpoint/2010/main" val="4097799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V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V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A5DDB4F-3EFE-454E-9E9A-D489595B809E}" type="datetimeFigureOut">
              <a:rPr lang="es-VE" smtClean="0"/>
              <a:t>14/09/2021</a:t>
            </a:fld>
            <a:endParaRPr lang="es-VE"/>
          </a:p>
        </p:txBody>
      </p:sp>
      <p:sp>
        <p:nvSpPr>
          <p:cNvPr id="6" name="Marcador de pie de página 5"/>
          <p:cNvSpPr>
            <a:spLocks noGrp="1"/>
          </p:cNvSpPr>
          <p:nvPr>
            <p:ph type="ftr" sz="quarter" idx="11"/>
          </p:nvPr>
        </p:nvSpPr>
        <p:spPr/>
        <p:txBody>
          <a:bodyPr/>
          <a:lstStyle/>
          <a:p>
            <a:endParaRPr lang="es-VE"/>
          </a:p>
        </p:txBody>
      </p:sp>
      <p:sp>
        <p:nvSpPr>
          <p:cNvPr id="7" name="Marcador de número de diapositiva 6"/>
          <p:cNvSpPr>
            <a:spLocks noGrp="1"/>
          </p:cNvSpPr>
          <p:nvPr>
            <p:ph type="sldNum" sz="quarter" idx="12"/>
          </p:nvPr>
        </p:nvSpPr>
        <p:spPr/>
        <p:txBody>
          <a:bodyPr/>
          <a:lstStyle/>
          <a:p>
            <a:fld id="{CEB4D49F-E292-4215-A531-BDA53CB6B230}" type="slidenum">
              <a:rPr lang="es-VE" smtClean="0"/>
              <a:t>‹Nº›</a:t>
            </a:fld>
            <a:endParaRPr lang="es-VE"/>
          </a:p>
        </p:txBody>
      </p:sp>
    </p:spTree>
    <p:extLst>
      <p:ext uri="{BB962C8B-B14F-4D97-AF65-F5344CB8AC3E}">
        <p14:creationId xmlns:p14="http://schemas.microsoft.com/office/powerpoint/2010/main" val="58881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V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5DDB4F-3EFE-454E-9E9A-D489595B809E}" type="datetimeFigureOut">
              <a:rPr lang="es-VE" smtClean="0"/>
              <a:t>14/09/2021</a:t>
            </a:fld>
            <a:endParaRPr lang="es-VE"/>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VE"/>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B4D49F-E292-4215-A531-BDA53CB6B230}" type="slidenum">
              <a:rPr lang="es-VE" smtClean="0"/>
              <a:t>‹Nº›</a:t>
            </a:fld>
            <a:endParaRPr lang="es-VE"/>
          </a:p>
        </p:txBody>
      </p:sp>
    </p:spTree>
    <p:extLst>
      <p:ext uri="{BB962C8B-B14F-4D97-AF65-F5344CB8AC3E}">
        <p14:creationId xmlns:p14="http://schemas.microsoft.com/office/powerpoint/2010/main" val="2726977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emf"/><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solidFill>
            <a:srgbClr val="002060"/>
          </a:solidFill>
        </p:spPr>
        <p:txBody>
          <a:bodyPr anchor="ctr"/>
          <a:lstStyle/>
          <a:p>
            <a:r>
              <a:rPr lang="es-VE" dirty="0" smtClean="0">
                <a:solidFill>
                  <a:schemeClr val="bg1"/>
                </a:solidFill>
              </a:rPr>
              <a:t>Movimiento Oscilatorio</a:t>
            </a:r>
            <a:endParaRPr lang="es-VE" dirty="0">
              <a:solidFill>
                <a:schemeClr val="bg1"/>
              </a:solidFill>
            </a:endParaRPr>
          </a:p>
        </p:txBody>
      </p:sp>
      <p:sp>
        <p:nvSpPr>
          <p:cNvPr id="3" name="Subtítulo 2"/>
          <p:cNvSpPr>
            <a:spLocks noGrp="1"/>
          </p:cNvSpPr>
          <p:nvPr>
            <p:ph type="subTitle" idx="1"/>
          </p:nvPr>
        </p:nvSpPr>
        <p:spPr/>
        <p:txBody>
          <a:bodyPr/>
          <a:lstStyle/>
          <a:p>
            <a:pPr algn="just"/>
            <a:r>
              <a:rPr lang="es-VE" dirty="0" smtClean="0"/>
              <a:t>El movimiento caracterizado por el ir y venir en torno a una posición de equilibrio, cuando una fuerza actúa sobre el y siempre está dirigida a la posición de equilibrio; se conoce como movimiento periódico, armónico, oscilatorio, o vibración</a:t>
            </a:r>
            <a:endParaRPr lang="es-VE" dirty="0"/>
          </a:p>
        </p:txBody>
      </p:sp>
    </p:spTree>
    <p:extLst>
      <p:ext uri="{BB962C8B-B14F-4D97-AF65-F5344CB8AC3E}">
        <p14:creationId xmlns:p14="http://schemas.microsoft.com/office/powerpoint/2010/main" val="28413416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txBox="1">
            <a:spLocks/>
          </p:cNvSpPr>
          <p:nvPr/>
        </p:nvSpPr>
        <p:spPr>
          <a:xfrm>
            <a:off x="838200" y="365125"/>
            <a:ext cx="10515600" cy="1077309"/>
          </a:xfrm>
          <a:prstGeom prst="rect">
            <a:avLst/>
          </a:prstGeom>
          <a:solidFill>
            <a:srgbClr val="002060"/>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VE" sz="3600" dirty="0" smtClean="0">
                <a:solidFill>
                  <a:schemeClr val="bg1"/>
                </a:solidFill>
                <a:latin typeface="HelveticaNeue-Medium"/>
              </a:rPr>
              <a:t>Energía de </a:t>
            </a:r>
            <a:r>
              <a:rPr lang="es-VE" sz="3600" dirty="0">
                <a:solidFill>
                  <a:schemeClr val="bg1"/>
                </a:solidFill>
                <a:latin typeface="HelveticaNeue-Medium"/>
              </a:rPr>
              <a:t>un sistema masa-resorte en MAS</a:t>
            </a:r>
            <a:r>
              <a:rPr lang="es-VE" dirty="0">
                <a:solidFill>
                  <a:schemeClr val="bg1"/>
                </a:solidFill>
                <a:latin typeface="HelveticaNeue-Medium"/>
              </a:rPr>
              <a:t/>
            </a:r>
            <a:br>
              <a:rPr lang="es-VE" dirty="0">
                <a:solidFill>
                  <a:schemeClr val="bg1"/>
                </a:solidFill>
                <a:latin typeface="HelveticaNeue-Medium"/>
              </a:rPr>
            </a:br>
            <a:endParaRPr lang="es-VE" dirty="0">
              <a:solidFill>
                <a:schemeClr val="bg1"/>
              </a:solidFill>
            </a:endParaRPr>
          </a:p>
        </p:txBody>
      </p:sp>
      <mc:AlternateContent xmlns:mc="http://schemas.openxmlformats.org/markup-compatibility/2006">
        <mc:Choice xmlns:a14="http://schemas.microsoft.com/office/drawing/2010/main" Requires="a14">
          <p:sp>
            <p:nvSpPr>
              <p:cNvPr id="3" name="Rectángulo 2"/>
              <p:cNvSpPr/>
              <p:nvPr/>
            </p:nvSpPr>
            <p:spPr>
              <a:xfrm>
                <a:off x="838200" y="1621184"/>
                <a:ext cx="10515600" cy="4089966"/>
              </a:xfrm>
              <a:prstGeom prst="rect">
                <a:avLst/>
              </a:prstGeom>
            </p:spPr>
            <p:txBody>
              <a:bodyPr wrap="square">
                <a:spAutoFit/>
              </a:bodyPr>
              <a:lstStyle/>
              <a:p>
                <a:pPr algn="just"/>
                <a:r>
                  <a:rPr lang="es-VE" sz="1600" dirty="0" smtClean="0"/>
                  <a:t>Usemos </a:t>
                </a:r>
                <a:r>
                  <a:rPr lang="es-VE" sz="1600" dirty="0"/>
                  <a:t>consideraciones de </a:t>
                </a:r>
                <a:r>
                  <a:rPr lang="es-VE" sz="1600" dirty="0" smtClean="0"/>
                  <a:t>energía para aprender </a:t>
                </a:r>
                <a:r>
                  <a:rPr lang="es-VE" sz="1600" dirty="0"/>
                  <a:t>aún más acerca del movimiento armónico </a:t>
                </a:r>
                <a:r>
                  <a:rPr lang="es-VE" sz="1600" dirty="0" smtClean="0"/>
                  <a:t>simple. </a:t>
                </a:r>
                <a:r>
                  <a:rPr lang="es-VE" sz="1600" dirty="0"/>
                  <a:t>Examinemos </a:t>
                </a:r>
                <a:r>
                  <a:rPr lang="es-VE" sz="1600" dirty="0" smtClean="0"/>
                  <a:t>de nuevo </a:t>
                </a:r>
                <a:r>
                  <a:rPr lang="es-VE" sz="1600" dirty="0"/>
                  <a:t>el cuerpo que oscila en el extremo de un </a:t>
                </a:r>
                <a:r>
                  <a:rPr lang="es-VE" sz="1600" dirty="0" smtClean="0"/>
                  <a:t>resorte, sabemos que la </a:t>
                </a:r>
                <a:r>
                  <a:rPr lang="es-VE" sz="1600" dirty="0"/>
                  <a:t>fuerza del resorte es la única </a:t>
                </a:r>
                <a:r>
                  <a:rPr lang="es-VE" sz="1600" dirty="0" smtClean="0"/>
                  <a:t>fuerza horizontal </a:t>
                </a:r>
                <a:r>
                  <a:rPr lang="es-VE" sz="1600" dirty="0"/>
                  <a:t>que actúa sobre el </a:t>
                </a:r>
                <a:r>
                  <a:rPr lang="es-VE" sz="1600" dirty="0" smtClean="0"/>
                  <a:t>cuerpo y que para un resorte ideal, como en nuestro caso </a:t>
                </a:r>
                <a:r>
                  <a:rPr lang="es-VE" sz="1600" dirty="0"/>
                  <a:t>es conservativa y las fuerzas verticales no efectúan trabajo, así que se conserva la energía </a:t>
                </a:r>
                <a:r>
                  <a:rPr lang="es-VE" sz="1600" dirty="0" smtClean="0"/>
                  <a:t>mecánica </a:t>
                </a:r>
                <a:r>
                  <a:rPr lang="es-VE" sz="1600" dirty="0"/>
                  <a:t>total del sistema</a:t>
                </a:r>
                <a:r>
                  <a:rPr lang="es-VE" sz="1600" dirty="0" smtClean="0"/>
                  <a:t>. </a:t>
                </a:r>
              </a:p>
              <a:p>
                <a:pPr algn="just"/>
                <a14:m>
                  <m:oMathPara xmlns:m="http://schemas.openxmlformats.org/officeDocument/2006/math">
                    <m:oMathParaPr>
                      <m:jc m:val="centerGroup"/>
                    </m:oMathParaPr>
                    <m:oMath xmlns:m="http://schemas.openxmlformats.org/officeDocument/2006/math">
                      <m:sSub>
                        <m:sSubPr>
                          <m:ctrlPr>
                            <a:rPr lang="es-VE" sz="1600" i="1" smtClean="0">
                              <a:latin typeface="Cambria Math" panose="02040503050406030204" pitchFamily="18" charset="0"/>
                            </a:rPr>
                          </m:ctrlPr>
                        </m:sSubPr>
                        <m:e>
                          <m:r>
                            <a:rPr lang="es-VE" sz="1600" b="0" i="1" smtClean="0">
                              <a:latin typeface="Cambria Math" panose="02040503050406030204" pitchFamily="18" charset="0"/>
                            </a:rPr>
                            <m:t>𝐸</m:t>
                          </m:r>
                        </m:e>
                        <m:sub>
                          <m:r>
                            <a:rPr lang="es-VE" sz="1600" b="0" i="1" smtClean="0">
                              <a:latin typeface="Cambria Math" panose="02040503050406030204" pitchFamily="18" charset="0"/>
                            </a:rPr>
                            <m:t>𝑀</m:t>
                          </m:r>
                        </m:sub>
                      </m:sSub>
                      <m:r>
                        <a:rPr lang="es-VE" sz="1600" i="1" smtClean="0">
                          <a:latin typeface="Cambria Math" panose="02040503050406030204" pitchFamily="18" charset="0"/>
                          <a:ea typeface="Cambria Math" panose="02040503050406030204" pitchFamily="18" charset="0"/>
                        </a:rPr>
                        <m:t>=</m:t>
                      </m:r>
                      <m:sSub>
                        <m:sSubPr>
                          <m:ctrlPr>
                            <a:rPr lang="es-VE" sz="1600" i="1" smtClean="0">
                              <a:latin typeface="Cambria Math" panose="02040503050406030204" pitchFamily="18" charset="0"/>
                              <a:ea typeface="Cambria Math" panose="02040503050406030204" pitchFamily="18" charset="0"/>
                            </a:rPr>
                          </m:ctrlPr>
                        </m:sSubPr>
                        <m:e>
                          <m:r>
                            <a:rPr lang="es-VE" sz="1600" b="0" i="1" smtClean="0">
                              <a:latin typeface="Cambria Math" panose="02040503050406030204" pitchFamily="18" charset="0"/>
                              <a:ea typeface="Cambria Math" panose="02040503050406030204" pitchFamily="18" charset="0"/>
                            </a:rPr>
                            <m:t>𝐸</m:t>
                          </m:r>
                        </m:e>
                        <m:sub>
                          <m:r>
                            <a:rPr lang="es-VE" sz="1600" b="0" i="1" smtClean="0">
                              <a:latin typeface="Cambria Math" panose="02040503050406030204" pitchFamily="18" charset="0"/>
                              <a:ea typeface="Cambria Math" panose="02040503050406030204" pitchFamily="18" charset="0"/>
                            </a:rPr>
                            <m:t>𝐶𝑖𝑛</m:t>
                          </m:r>
                          <m:r>
                            <a:rPr lang="es-VE" sz="1600" b="0" i="1" smtClean="0">
                              <a:latin typeface="Cambria Math" panose="02040503050406030204" pitchFamily="18" charset="0"/>
                              <a:ea typeface="Cambria Math" panose="02040503050406030204" pitchFamily="18" charset="0"/>
                            </a:rPr>
                            <m:t>é</m:t>
                          </m:r>
                          <m:r>
                            <a:rPr lang="es-VE" sz="1600" b="0" i="1" smtClean="0">
                              <a:latin typeface="Cambria Math" panose="02040503050406030204" pitchFamily="18" charset="0"/>
                              <a:ea typeface="Cambria Math" panose="02040503050406030204" pitchFamily="18" charset="0"/>
                            </a:rPr>
                            <m:t>𝑡𝑖𝑐𝑎</m:t>
                          </m:r>
                        </m:sub>
                      </m:sSub>
                      <m:r>
                        <a:rPr lang="es-VE" sz="1600" i="1" smtClean="0">
                          <a:latin typeface="Cambria Math" panose="02040503050406030204" pitchFamily="18" charset="0"/>
                          <a:ea typeface="Cambria Math" panose="02040503050406030204" pitchFamily="18" charset="0"/>
                        </a:rPr>
                        <m:t>+</m:t>
                      </m:r>
                      <m:sSub>
                        <m:sSubPr>
                          <m:ctrlPr>
                            <a:rPr lang="es-VE" sz="1600" i="1" smtClean="0">
                              <a:latin typeface="Cambria Math" panose="02040503050406030204" pitchFamily="18" charset="0"/>
                              <a:ea typeface="Cambria Math" panose="02040503050406030204" pitchFamily="18" charset="0"/>
                            </a:rPr>
                          </m:ctrlPr>
                        </m:sSubPr>
                        <m:e>
                          <m:r>
                            <a:rPr lang="es-VE" sz="1600" b="0" i="1" smtClean="0">
                              <a:latin typeface="Cambria Math" panose="02040503050406030204" pitchFamily="18" charset="0"/>
                              <a:ea typeface="Cambria Math" panose="02040503050406030204" pitchFamily="18" charset="0"/>
                            </a:rPr>
                            <m:t>𝐸</m:t>
                          </m:r>
                        </m:e>
                        <m:sub>
                          <m:r>
                            <a:rPr lang="es-VE" sz="1600" b="0" i="1" smtClean="0">
                              <a:latin typeface="Cambria Math" panose="02040503050406030204" pitchFamily="18" charset="0"/>
                              <a:ea typeface="Cambria Math" panose="02040503050406030204" pitchFamily="18" charset="0"/>
                            </a:rPr>
                            <m:t>𝑃𝑜𝑡𝑒𝑛𝑐𝑖𝑎𝑙</m:t>
                          </m:r>
                        </m:sub>
                      </m:sSub>
                    </m:oMath>
                  </m:oMathPara>
                </a14:m>
                <a:endParaRPr lang="es-VE" sz="1600" dirty="0"/>
              </a:p>
              <a:p>
                <a:pPr algn="just"/>
                <a:r>
                  <a:rPr lang="es-VE" sz="1600" dirty="0" smtClean="0"/>
                  <a:t>Además consideraremos la masa del resorte despreciable.</a:t>
                </a:r>
              </a:p>
              <a:p>
                <a:pPr algn="just"/>
                <a:r>
                  <a:rPr lang="es-VE" sz="1600" dirty="0" smtClean="0"/>
                  <a:t>Sabemos que la energía potencial de un resorte viene dada por la expresión,</a:t>
                </a:r>
              </a:p>
              <a:p>
                <a:pPr algn="just"/>
                <a:r>
                  <a:rPr lang="es-VE" sz="1600" b="0" dirty="0" smtClean="0"/>
                  <a:t>                                                                          </a:t>
                </a:r>
                <a14:m>
                  <m:oMath xmlns:m="http://schemas.openxmlformats.org/officeDocument/2006/math">
                    <m:r>
                      <a:rPr lang="es-VE" sz="1600" b="0" i="1" smtClean="0">
                        <a:latin typeface="Cambria Math" panose="02040503050406030204" pitchFamily="18" charset="0"/>
                      </a:rPr>
                      <m:t> </m:t>
                    </m:r>
                    <m:sSub>
                      <m:sSubPr>
                        <m:ctrlPr>
                          <a:rPr lang="es-VE" sz="1600" i="1" smtClean="0">
                            <a:latin typeface="Cambria Math" panose="02040503050406030204" pitchFamily="18" charset="0"/>
                          </a:rPr>
                        </m:ctrlPr>
                      </m:sSubPr>
                      <m:e>
                        <m:r>
                          <a:rPr lang="es-VE" sz="1600" b="0" i="1" smtClean="0">
                            <a:latin typeface="Cambria Math" panose="02040503050406030204" pitchFamily="18" charset="0"/>
                          </a:rPr>
                          <m:t>𝐸𝑝</m:t>
                        </m:r>
                      </m:e>
                      <m:sub>
                        <m:r>
                          <a:rPr lang="es-VE" sz="1600" b="0" i="1" smtClean="0">
                            <a:latin typeface="Cambria Math" panose="02040503050406030204" pitchFamily="18" charset="0"/>
                          </a:rPr>
                          <m:t>𝐸𝑙</m:t>
                        </m:r>
                        <m:r>
                          <a:rPr lang="es-VE" sz="1600" b="0" i="1" smtClean="0">
                            <a:latin typeface="Cambria Math" panose="02040503050406030204" pitchFamily="18" charset="0"/>
                          </a:rPr>
                          <m:t>á</m:t>
                        </m:r>
                        <m:r>
                          <a:rPr lang="es-VE" sz="1600" b="0" i="1" smtClean="0">
                            <a:latin typeface="Cambria Math" panose="02040503050406030204" pitchFamily="18" charset="0"/>
                          </a:rPr>
                          <m:t>𝑠𝑡𝑖𝑐𝑎</m:t>
                        </m:r>
                      </m:sub>
                    </m:sSub>
                    <m:r>
                      <a:rPr lang="es-VE" sz="1600" i="1" smtClean="0">
                        <a:latin typeface="Cambria Math" panose="02040503050406030204" pitchFamily="18" charset="0"/>
                        <a:ea typeface="Cambria Math" panose="02040503050406030204" pitchFamily="18" charset="0"/>
                      </a:rPr>
                      <m:t>=</m:t>
                    </m:r>
                  </m:oMath>
                </a14:m>
                <a:r>
                  <a:rPr lang="es-VE" sz="1600" dirty="0" smtClean="0"/>
                  <a:t> </a:t>
                </a:r>
                <a14:m>
                  <m:oMath xmlns:m="http://schemas.openxmlformats.org/officeDocument/2006/math">
                    <m:f>
                      <m:fPr>
                        <m:ctrlPr>
                          <a:rPr lang="es-VE" sz="1600" i="1">
                            <a:latin typeface="Cambria Math" panose="02040503050406030204" pitchFamily="18" charset="0"/>
                            <a:ea typeface="Cambria Math" panose="02040503050406030204" pitchFamily="18" charset="0"/>
                          </a:rPr>
                        </m:ctrlPr>
                      </m:fPr>
                      <m:num>
                        <m:r>
                          <a:rPr lang="es-VE" sz="1600" i="1">
                            <a:latin typeface="Cambria Math" panose="02040503050406030204" pitchFamily="18" charset="0"/>
                            <a:ea typeface="Cambria Math" panose="02040503050406030204" pitchFamily="18" charset="0"/>
                          </a:rPr>
                          <m:t>1</m:t>
                        </m:r>
                      </m:num>
                      <m:den>
                        <m:r>
                          <a:rPr lang="es-VE" sz="1600" i="1">
                            <a:latin typeface="Cambria Math" panose="02040503050406030204" pitchFamily="18" charset="0"/>
                            <a:ea typeface="Cambria Math" panose="02040503050406030204" pitchFamily="18" charset="0"/>
                          </a:rPr>
                          <m:t>2</m:t>
                        </m:r>
                      </m:den>
                    </m:f>
                    <m:r>
                      <a:rPr lang="es-VE" sz="1600" i="1">
                        <a:latin typeface="Cambria Math" panose="02040503050406030204" pitchFamily="18" charset="0"/>
                        <a:ea typeface="Cambria Math" panose="02040503050406030204" pitchFamily="18" charset="0"/>
                      </a:rPr>
                      <m:t>𝑘</m:t>
                    </m:r>
                    <m:r>
                      <a:rPr lang="es-VE" sz="1600" i="1">
                        <a:latin typeface="Cambria Math" panose="02040503050406030204" pitchFamily="18" charset="0"/>
                        <a:ea typeface="Cambria Math" panose="02040503050406030204" pitchFamily="18" charset="0"/>
                      </a:rPr>
                      <m:t>∙</m:t>
                    </m:r>
                    <m:sSup>
                      <m:sSupPr>
                        <m:ctrlPr>
                          <a:rPr lang="es-VE" sz="1600" i="1">
                            <a:latin typeface="Cambria Math" panose="02040503050406030204" pitchFamily="18" charset="0"/>
                            <a:ea typeface="Cambria Math" panose="02040503050406030204" pitchFamily="18" charset="0"/>
                          </a:rPr>
                        </m:ctrlPr>
                      </m:sSupPr>
                      <m:e>
                        <m:r>
                          <a:rPr lang="es-VE" sz="1600" i="1">
                            <a:latin typeface="Cambria Math" panose="02040503050406030204" pitchFamily="18" charset="0"/>
                            <a:ea typeface="Cambria Math" panose="02040503050406030204" pitchFamily="18" charset="0"/>
                          </a:rPr>
                          <m:t>𝑥</m:t>
                        </m:r>
                      </m:e>
                      <m:sup>
                        <m:r>
                          <a:rPr lang="es-VE" sz="1600" i="1">
                            <a:latin typeface="Cambria Math" panose="02040503050406030204" pitchFamily="18" charset="0"/>
                            <a:ea typeface="Cambria Math" panose="02040503050406030204" pitchFamily="18" charset="0"/>
                          </a:rPr>
                          <m:t>2</m:t>
                        </m:r>
                      </m:sup>
                    </m:sSup>
                  </m:oMath>
                </a14:m>
                <a:r>
                  <a:rPr lang="es-VE" sz="1600" dirty="0"/>
                  <a:t>                                          (</a:t>
                </a:r>
                <a:r>
                  <a:rPr lang="es-VE" sz="1600" dirty="0" smtClean="0"/>
                  <a:t>11)</a:t>
                </a:r>
              </a:p>
              <a:p>
                <a:pPr algn="just"/>
                <a:r>
                  <a:rPr lang="es-VE" sz="1600" dirty="0" smtClean="0"/>
                  <a:t>Así que la energía mecánica </a:t>
                </a:r>
              </a:p>
              <a:p>
                <a:pPr algn="just"/>
                <a:r>
                  <a:rPr lang="es-VE" sz="1600" dirty="0" smtClean="0"/>
                  <a:t>                                                                                </a:t>
                </a:r>
                <a14:m>
                  <m:oMath xmlns:m="http://schemas.openxmlformats.org/officeDocument/2006/math">
                    <m:sSub>
                      <m:sSubPr>
                        <m:ctrlPr>
                          <a:rPr lang="es-VE" sz="1600" i="1">
                            <a:latin typeface="Cambria Math" panose="02040503050406030204" pitchFamily="18" charset="0"/>
                          </a:rPr>
                        </m:ctrlPr>
                      </m:sSubPr>
                      <m:e>
                        <m:r>
                          <a:rPr lang="es-VE" sz="1600" i="1">
                            <a:latin typeface="Cambria Math" panose="02040503050406030204" pitchFamily="18" charset="0"/>
                          </a:rPr>
                          <m:t>𝐸</m:t>
                        </m:r>
                      </m:e>
                      <m:sub>
                        <m:r>
                          <a:rPr lang="es-VE" sz="1600" i="1">
                            <a:latin typeface="Cambria Math" panose="02040503050406030204" pitchFamily="18" charset="0"/>
                          </a:rPr>
                          <m:t>𝑀</m:t>
                        </m:r>
                      </m:sub>
                    </m:sSub>
                    <m:r>
                      <a:rPr lang="es-VE" sz="1600" i="1" smtClean="0">
                        <a:latin typeface="Cambria Math" panose="02040503050406030204" pitchFamily="18" charset="0"/>
                        <a:ea typeface="Cambria Math" panose="02040503050406030204" pitchFamily="18" charset="0"/>
                      </a:rPr>
                      <m:t>=</m:t>
                    </m:r>
                    <m:f>
                      <m:fPr>
                        <m:ctrlPr>
                          <a:rPr lang="es-VE" sz="1600" i="1" smtClean="0">
                            <a:latin typeface="Cambria Math" panose="02040503050406030204" pitchFamily="18" charset="0"/>
                            <a:ea typeface="Cambria Math" panose="02040503050406030204" pitchFamily="18" charset="0"/>
                          </a:rPr>
                        </m:ctrlPr>
                      </m:fPr>
                      <m:num>
                        <m:r>
                          <a:rPr lang="es-VE" sz="1600" b="0" i="1" smtClean="0">
                            <a:latin typeface="Cambria Math" panose="02040503050406030204" pitchFamily="18" charset="0"/>
                            <a:ea typeface="Cambria Math" panose="02040503050406030204" pitchFamily="18" charset="0"/>
                          </a:rPr>
                          <m:t>1</m:t>
                        </m:r>
                      </m:num>
                      <m:den>
                        <m:r>
                          <a:rPr lang="es-VE" sz="1600" b="0" i="1" smtClean="0">
                            <a:latin typeface="Cambria Math" panose="02040503050406030204" pitchFamily="18" charset="0"/>
                            <a:ea typeface="Cambria Math" panose="02040503050406030204" pitchFamily="18" charset="0"/>
                          </a:rPr>
                          <m:t>2</m:t>
                        </m:r>
                      </m:den>
                    </m:f>
                    <m:r>
                      <a:rPr lang="es-VE" sz="1600" b="0" i="1" smtClean="0">
                        <a:latin typeface="Cambria Math" panose="02040503050406030204" pitchFamily="18" charset="0"/>
                        <a:ea typeface="Cambria Math" panose="02040503050406030204" pitchFamily="18" charset="0"/>
                      </a:rPr>
                      <m:t>𝑚</m:t>
                    </m:r>
                    <m:sSup>
                      <m:sSupPr>
                        <m:ctrlPr>
                          <a:rPr lang="es-VE" sz="1600" b="0" i="1" smtClean="0">
                            <a:latin typeface="Cambria Math" panose="02040503050406030204" pitchFamily="18" charset="0"/>
                            <a:ea typeface="Cambria Math" panose="02040503050406030204" pitchFamily="18" charset="0"/>
                          </a:rPr>
                        </m:ctrlPr>
                      </m:sSupPr>
                      <m:e>
                        <m:r>
                          <a:rPr lang="es-VE" sz="1600" b="0" i="1" smtClean="0">
                            <a:latin typeface="Cambria Math" panose="02040503050406030204" pitchFamily="18" charset="0"/>
                            <a:ea typeface="Cambria Math" panose="02040503050406030204" pitchFamily="18" charset="0"/>
                          </a:rPr>
                          <m:t>𝑣</m:t>
                        </m:r>
                      </m:e>
                      <m:sup>
                        <m:r>
                          <a:rPr lang="es-VE" sz="1600" b="0" i="1" smtClean="0">
                            <a:latin typeface="Cambria Math" panose="02040503050406030204" pitchFamily="18" charset="0"/>
                            <a:ea typeface="Cambria Math" panose="02040503050406030204" pitchFamily="18" charset="0"/>
                          </a:rPr>
                          <m:t>2</m:t>
                        </m:r>
                      </m:sup>
                    </m:sSup>
                    <m:r>
                      <a:rPr lang="es-VE" sz="1600" b="0" i="1" smtClean="0">
                        <a:latin typeface="Cambria Math" panose="02040503050406030204" pitchFamily="18" charset="0"/>
                        <a:ea typeface="Cambria Math" panose="02040503050406030204" pitchFamily="18" charset="0"/>
                      </a:rPr>
                      <m:t>+</m:t>
                    </m:r>
                    <m:f>
                      <m:fPr>
                        <m:ctrlPr>
                          <a:rPr lang="es-VE" sz="1600" b="0" i="1" smtClean="0">
                            <a:latin typeface="Cambria Math" panose="02040503050406030204" pitchFamily="18" charset="0"/>
                            <a:ea typeface="Cambria Math" panose="02040503050406030204" pitchFamily="18" charset="0"/>
                          </a:rPr>
                        </m:ctrlPr>
                      </m:fPr>
                      <m:num>
                        <m:r>
                          <a:rPr lang="es-VE" sz="1600" b="0" i="1" smtClean="0">
                            <a:latin typeface="Cambria Math" panose="02040503050406030204" pitchFamily="18" charset="0"/>
                            <a:ea typeface="Cambria Math" panose="02040503050406030204" pitchFamily="18" charset="0"/>
                          </a:rPr>
                          <m:t>1</m:t>
                        </m:r>
                      </m:num>
                      <m:den>
                        <m:r>
                          <a:rPr lang="es-VE" sz="1600" b="0" i="1" smtClean="0">
                            <a:latin typeface="Cambria Math" panose="02040503050406030204" pitchFamily="18" charset="0"/>
                            <a:ea typeface="Cambria Math" panose="02040503050406030204" pitchFamily="18" charset="0"/>
                          </a:rPr>
                          <m:t>2</m:t>
                        </m:r>
                      </m:den>
                    </m:f>
                    <m:r>
                      <a:rPr lang="es-VE" sz="1600" b="0" i="1" smtClean="0">
                        <a:latin typeface="Cambria Math" panose="02040503050406030204" pitchFamily="18" charset="0"/>
                        <a:ea typeface="Cambria Math" panose="02040503050406030204" pitchFamily="18" charset="0"/>
                      </a:rPr>
                      <m:t>𝑘</m:t>
                    </m:r>
                    <m:sSup>
                      <m:sSupPr>
                        <m:ctrlPr>
                          <a:rPr lang="es-VE" sz="1600" b="0" i="1" smtClean="0">
                            <a:latin typeface="Cambria Math" panose="02040503050406030204" pitchFamily="18" charset="0"/>
                            <a:ea typeface="Cambria Math" panose="02040503050406030204" pitchFamily="18" charset="0"/>
                          </a:rPr>
                        </m:ctrlPr>
                      </m:sSupPr>
                      <m:e>
                        <m:r>
                          <a:rPr lang="es-VE" sz="1600" b="0" i="1" smtClean="0">
                            <a:latin typeface="Cambria Math" panose="02040503050406030204" pitchFamily="18" charset="0"/>
                            <a:ea typeface="Cambria Math" panose="02040503050406030204" pitchFamily="18" charset="0"/>
                          </a:rPr>
                          <m:t>𝑥</m:t>
                        </m:r>
                      </m:e>
                      <m:sup>
                        <m:r>
                          <a:rPr lang="es-VE" sz="1600" b="0" i="1" smtClean="0">
                            <a:latin typeface="Cambria Math" panose="02040503050406030204" pitchFamily="18" charset="0"/>
                            <a:ea typeface="Cambria Math" panose="02040503050406030204" pitchFamily="18" charset="0"/>
                          </a:rPr>
                          <m:t>2</m:t>
                        </m:r>
                      </m:sup>
                    </m:sSup>
                    <m:r>
                      <a:rPr lang="es-VE" sz="1600" b="0" i="1" smtClean="0">
                        <a:latin typeface="Cambria Math" panose="02040503050406030204" pitchFamily="18" charset="0"/>
                        <a:ea typeface="Cambria Math" panose="02040503050406030204" pitchFamily="18" charset="0"/>
                      </a:rPr>
                      <m:t>=</m:t>
                    </m:r>
                    <m:r>
                      <a:rPr lang="es-VE" sz="1600" b="0" i="1" smtClean="0">
                        <a:latin typeface="Cambria Math" panose="02040503050406030204" pitchFamily="18" charset="0"/>
                        <a:ea typeface="Cambria Math" panose="02040503050406030204" pitchFamily="18" charset="0"/>
                      </a:rPr>
                      <m:t>𝑐𝑜𝑛𝑠𝑡𝑎𝑛𝑡𝑒</m:t>
                    </m:r>
                  </m:oMath>
                </a14:m>
                <a:r>
                  <a:rPr lang="es-VE" sz="1600" dirty="0" smtClean="0"/>
                  <a:t>          (12)</a:t>
                </a:r>
              </a:p>
              <a:p>
                <a:pPr algn="just"/>
                <a:endParaRPr lang="es-VE" sz="1600" dirty="0" smtClean="0"/>
              </a:p>
              <a:p>
                <a:pPr algn="just"/>
                <a:r>
                  <a:rPr lang="es-VE" sz="1600" dirty="0" smtClean="0"/>
                  <a:t>Cuando la amplitud es máxima en un MAS, la energía mecánica del sistema es sólo potencial, ya que en ese punto la energía cinética es nula. Siendo el valor constante de la energía mecánica</a:t>
                </a:r>
              </a:p>
              <a:p>
                <a:pPr algn="just"/>
                <a:endParaRPr lang="es-VE" sz="1600" dirty="0"/>
              </a:p>
              <a:p>
                <a:pPr algn="just"/>
                <a:r>
                  <a:rPr lang="es-VE" sz="1600" dirty="0" smtClean="0"/>
                  <a:t>                                                                               </a:t>
                </a:r>
                <a14:m>
                  <m:oMath xmlns:m="http://schemas.openxmlformats.org/officeDocument/2006/math">
                    <m:sSub>
                      <m:sSubPr>
                        <m:ctrlPr>
                          <a:rPr lang="es-VE" sz="1600" i="1">
                            <a:latin typeface="Cambria Math" panose="02040503050406030204" pitchFamily="18" charset="0"/>
                          </a:rPr>
                        </m:ctrlPr>
                      </m:sSubPr>
                      <m:e>
                        <m:r>
                          <a:rPr lang="es-VE" sz="1600" i="1">
                            <a:latin typeface="Cambria Math" panose="02040503050406030204" pitchFamily="18" charset="0"/>
                          </a:rPr>
                          <m:t>𝐸</m:t>
                        </m:r>
                      </m:e>
                      <m:sub>
                        <m:r>
                          <a:rPr lang="es-VE" sz="1600" i="1">
                            <a:latin typeface="Cambria Math" panose="02040503050406030204" pitchFamily="18" charset="0"/>
                          </a:rPr>
                          <m:t>𝑀</m:t>
                        </m:r>
                      </m:sub>
                    </m:sSub>
                    <m:r>
                      <a:rPr lang="es-VE" sz="1600" i="1">
                        <a:latin typeface="Cambria Math" panose="02040503050406030204" pitchFamily="18" charset="0"/>
                        <a:ea typeface="Cambria Math" panose="02040503050406030204" pitchFamily="18" charset="0"/>
                      </a:rPr>
                      <m:t>=</m:t>
                    </m:r>
                    <m:f>
                      <m:fPr>
                        <m:ctrlPr>
                          <a:rPr lang="es-VE" sz="1600" i="1">
                            <a:latin typeface="Cambria Math" panose="02040503050406030204" pitchFamily="18" charset="0"/>
                            <a:ea typeface="Cambria Math" panose="02040503050406030204" pitchFamily="18" charset="0"/>
                          </a:rPr>
                        </m:ctrlPr>
                      </m:fPr>
                      <m:num>
                        <m:r>
                          <a:rPr lang="es-VE" sz="1600" i="1">
                            <a:latin typeface="Cambria Math" panose="02040503050406030204" pitchFamily="18" charset="0"/>
                            <a:ea typeface="Cambria Math" panose="02040503050406030204" pitchFamily="18" charset="0"/>
                          </a:rPr>
                          <m:t>1</m:t>
                        </m:r>
                      </m:num>
                      <m:den>
                        <m:r>
                          <a:rPr lang="es-VE" sz="1600" i="1">
                            <a:latin typeface="Cambria Math" panose="02040503050406030204" pitchFamily="18" charset="0"/>
                            <a:ea typeface="Cambria Math" panose="02040503050406030204" pitchFamily="18" charset="0"/>
                          </a:rPr>
                          <m:t>2</m:t>
                        </m:r>
                      </m:den>
                    </m:f>
                    <m:r>
                      <a:rPr lang="es-VE" sz="1600" i="1">
                        <a:latin typeface="Cambria Math" panose="02040503050406030204" pitchFamily="18" charset="0"/>
                        <a:ea typeface="Cambria Math" panose="02040503050406030204" pitchFamily="18" charset="0"/>
                      </a:rPr>
                      <m:t>𝑘</m:t>
                    </m:r>
                    <m:sSup>
                      <m:sSupPr>
                        <m:ctrlPr>
                          <a:rPr lang="es-VE" sz="1600" i="1">
                            <a:latin typeface="Cambria Math" panose="02040503050406030204" pitchFamily="18" charset="0"/>
                            <a:ea typeface="Cambria Math" panose="02040503050406030204" pitchFamily="18" charset="0"/>
                          </a:rPr>
                        </m:ctrlPr>
                      </m:sSupPr>
                      <m:e>
                        <m:r>
                          <a:rPr lang="es-VE" sz="1600" i="1">
                            <a:latin typeface="Cambria Math" panose="02040503050406030204" pitchFamily="18" charset="0"/>
                            <a:ea typeface="Cambria Math" panose="02040503050406030204" pitchFamily="18" charset="0"/>
                          </a:rPr>
                          <m:t>𝑥</m:t>
                        </m:r>
                      </m:e>
                      <m:sup>
                        <m:r>
                          <a:rPr lang="es-VE" sz="1600" i="1">
                            <a:latin typeface="Cambria Math" panose="02040503050406030204" pitchFamily="18" charset="0"/>
                            <a:ea typeface="Cambria Math" panose="02040503050406030204" pitchFamily="18" charset="0"/>
                          </a:rPr>
                          <m:t>2</m:t>
                        </m:r>
                      </m:sup>
                    </m:sSup>
                    <m:r>
                      <a:rPr lang="es-VE" sz="1600" i="1" smtClean="0">
                        <a:latin typeface="Cambria Math" panose="02040503050406030204" pitchFamily="18" charset="0"/>
                        <a:ea typeface="Cambria Math" panose="02040503050406030204" pitchFamily="18" charset="0"/>
                      </a:rPr>
                      <m:t>=</m:t>
                    </m:r>
                    <m:r>
                      <a:rPr lang="es-VE" sz="1600" b="0" i="1" smtClean="0">
                        <a:latin typeface="Cambria Math" panose="02040503050406030204" pitchFamily="18" charset="0"/>
                        <a:ea typeface="Cambria Math" panose="02040503050406030204" pitchFamily="18" charset="0"/>
                      </a:rPr>
                      <m:t>𝑐𝑜𝑛𝑠𝑡𝑎𝑛𝑡𝑒</m:t>
                    </m:r>
                    <m:r>
                      <a:rPr lang="es-VE" sz="1600" b="0" i="1" smtClean="0">
                        <a:latin typeface="Cambria Math" panose="02040503050406030204" pitchFamily="18" charset="0"/>
                        <a:ea typeface="Cambria Math" panose="02040503050406030204" pitchFamily="18" charset="0"/>
                      </a:rPr>
                      <m:t> </m:t>
                    </m:r>
                  </m:oMath>
                </a14:m>
                <a:r>
                  <a:rPr lang="es-VE" sz="1600" dirty="0" smtClean="0"/>
                  <a:t>                          (13) </a:t>
                </a:r>
                <a:endParaRPr lang="es-VE" sz="1600" dirty="0"/>
              </a:p>
            </p:txBody>
          </p:sp>
        </mc:Choice>
        <mc:Fallback>
          <p:sp>
            <p:nvSpPr>
              <p:cNvPr id="3" name="Rectángulo 2"/>
              <p:cNvSpPr>
                <a:spLocks noRot="1" noChangeAspect="1" noMove="1" noResize="1" noEditPoints="1" noAdjustHandles="1" noChangeArrowheads="1" noChangeShapeType="1" noTextEdit="1"/>
              </p:cNvSpPr>
              <p:nvPr/>
            </p:nvSpPr>
            <p:spPr>
              <a:xfrm>
                <a:off x="838200" y="1621184"/>
                <a:ext cx="10515600" cy="4089966"/>
              </a:xfrm>
              <a:prstGeom prst="rect">
                <a:avLst/>
              </a:prstGeom>
              <a:blipFill rotWithShape="0">
                <a:blip r:embed="rId2"/>
                <a:stretch>
                  <a:fillRect l="-348" t="-447" r="-290"/>
                </a:stretch>
              </a:blipFill>
            </p:spPr>
            <p:txBody>
              <a:bodyPr/>
              <a:lstStyle/>
              <a:p>
                <a:r>
                  <a:rPr lang="es-VE">
                    <a:noFill/>
                  </a:rPr>
                  <a:t> </a:t>
                </a:r>
              </a:p>
            </p:txBody>
          </p:sp>
        </mc:Fallback>
      </mc:AlternateContent>
    </p:spTree>
    <p:extLst>
      <p:ext uri="{BB962C8B-B14F-4D97-AF65-F5344CB8AC3E}">
        <p14:creationId xmlns:p14="http://schemas.microsoft.com/office/powerpoint/2010/main" val="40115729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txBox="1">
            <a:spLocks/>
          </p:cNvSpPr>
          <p:nvPr/>
        </p:nvSpPr>
        <p:spPr>
          <a:xfrm>
            <a:off x="838200" y="365125"/>
            <a:ext cx="10515600" cy="1077309"/>
          </a:xfrm>
          <a:prstGeom prst="rect">
            <a:avLst/>
          </a:prstGeom>
          <a:solidFill>
            <a:srgbClr val="002060"/>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VE" sz="3600" dirty="0" smtClean="0">
                <a:solidFill>
                  <a:schemeClr val="bg1"/>
                </a:solidFill>
                <a:latin typeface="HelveticaNeue-Medium"/>
              </a:rPr>
              <a:t>Energía de </a:t>
            </a:r>
            <a:r>
              <a:rPr lang="es-VE" sz="3600" dirty="0">
                <a:solidFill>
                  <a:schemeClr val="bg1"/>
                </a:solidFill>
                <a:latin typeface="HelveticaNeue-Medium"/>
              </a:rPr>
              <a:t>un sistema masa-resorte en MAS</a:t>
            </a:r>
            <a:r>
              <a:rPr lang="es-VE" dirty="0">
                <a:solidFill>
                  <a:schemeClr val="bg1"/>
                </a:solidFill>
                <a:latin typeface="HelveticaNeue-Medium"/>
              </a:rPr>
              <a:t/>
            </a:r>
            <a:br>
              <a:rPr lang="es-VE" dirty="0">
                <a:solidFill>
                  <a:schemeClr val="bg1"/>
                </a:solidFill>
                <a:latin typeface="HelveticaNeue-Medium"/>
              </a:rPr>
            </a:br>
            <a:endParaRPr lang="es-VE" dirty="0">
              <a:solidFill>
                <a:schemeClr val="bg1"/>
              </a:solidFill>
            </a:endParaRPr>
          </a:p>
        </p:txBody>
      </p:sp>
      <p:pic>
        <p:nvPicPr>
          <p:cNvPr id="2" name="Imagen 1"/>
          <p:cNvPicPr>
            <a:picLocks noChangeAspect="1"/>
          </p:cNvPicPr>
          <p:nvPr/>
        </p:nvPicPr>
        <p:blipFill>
          <a:blip r:embed="rId2"/>
          <a:stretch>
            <a:fillRect/>
          </a:stretch>
        </p:blipFill>
        <p:spPr>
          <a:xfrm>
            <a:off x="2703721" y="1934608"/>
            <a:ext cx="2933114" cy="1912901"/>
          </a:xfrm>
          <a:prstGeom prst="rect">
            <a:avLst/>
          </a:prstGeom>
        </p:spPr>
      </p:pic>
      <p:pic>
        <p:nvPicPr>
          <p:cNvPr id="4" name="Imagen 3"/>
          <p:cNvPicPr>
            <a:picLocks noChangeAspect="1"/>
          </p:cNvPicPr>
          <p:nvPr/>
        </p:nvPicPr>
        <p:blipFill>
          <a:blip r:embed="rId3"/>
          <a:stretch>
            <a:fillRect/>
          </a:stretch>
        </p:blipFill>
        <p:spPr>
          <a:xfrm>
            <a:off x="7640866" y="2318197"/>
            <a:ext cx="3201795" cy="3058625"/>
          </a:xfrm>
          <a:prstGeom prst="rect">
            <a:avLst/>
          </a:prstGeom>
        </p:spPr>
      </p:pic>
      <p:pic>
        <p:nvPicPr>
          <p:cNvPr id="7" name="Imagen 6"/>
          <p:cNvPicPr>
            <a:picLocks noChangeAspect="1"/>
          </p:cNvPicPr>
          <p:nvPr/>
        </p:nvPicPr>
        <p:blipFill>
          <a:blip r:embed="rId4"/>
          <a:stretch>
            <a:fillRect/>
          </a:stretch>
        </p:blipFill>
        <p:spPr>
          <a:xfrm>
            <a:off x="1365161" y="3858539"/>
            <a:ext cx="5226514" cy="2297562"/>
          </a:xfrm>
          <a:prstGeom prst="rect">
            <a:avLst/>
          </a:prstGeom>
        </p:spPr>
      </p:pic>
    </p:spTree>
    <p:extLst>
      <p:ext uri="{BB962C8B-B14F-4D97-AF65-F5344CB8AC3E}">
        <p14:creationId xmlns:p14="http://schemas.microsoft.com/office/powerpoint/2010/main" val="24502517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ángulo 1"/>
              <p:cNvSpPr/>
              <p:nvPr/>
            </p:nvSpPr>
            <p:spPr>
              <a:xfrm>
                <a:off x="769646" y="680943"/>
                <a:ext cx="10611305" cy="5482655"/>
              </a:xfrm>
              <a:prstGeom prst="rect">
                <a:avLst/>
              </a:prstGeom>
            </p:spPr>
            <p:txBody>
              <a:bodyPr wrap="square">
                <a:spAutoFit/>
              </a:bodyPr>
              <a:lstStyle/>
              <a:p>
                <a:pPr algn="just"/>
                <a:r>
                  <a:rPr lang="es-VE" sz="1600" u="sng" dirty="0" smtClean="0">
                    <a:solidFill>
                      <a:srgbClr val="231F20"/>
                    </a:solidFill>
                  </a:rPr>
                  <a:t>Ejercicio 3</a:t>
                </a:r>
                <a:r>
                  <a:rPr lang="es-VE" sz="1600" dirty="0" smtClean="0">
                    <a:solidFill>
                      <a:srgbClr val="231F20"/>
                    </a:solidFill>
                  </a:rPr>
                  <a:t>: </a:t>
                </a:r>
                <a:r>
                  <a:rPr lang="es-VE" sz="1600" dirty="0">
                    <a:solidFill>
                      <a:srgbClr val="231F20"/>
                    </a:solidFill>
                  </a:rPr>
                  <a:t>Los amortiguadores de un automóvil viejo con masa de 1000 kg </a:t>
                </a:r>
                <a:r>
                  <a:rPr lang="es-VE" sz="1600" dirty="0" smtClean="0">
                    <a:solidFill>
                      <a:srgbClr val="231F20"/>
                    </a:solidFill>
                  </a:rPr>
                  <a:t>están gastados</a:t>
                </a:r>
                <a:r>
                  <a:rPr lang="es-VE" sz="1600" dirty="0">
                    <a:solidFill>
                      <a:srgbClr val="231F20"/>
                    </a:solidFill>
                  </a:rPr>
                  <a:t>. Cuando una persona de 980 N se sube lentamente al auto </a:t>
                </a:r>
                <a:r>
                  <a:rPr lang="es-VE" sz="1600" dirty="0" smtClean="0">
                    <a:solidFill>
                      <a:srgbClr val="231F20"/>
                    </a:solidFill>
                  </a:rPr>
                  <a:t>en su </a:t>
                </a:r>
                <a:r>
                  <a:rPr lang="es-VE" sz="1600" dirty="0">
                    <a:solidFill>
                      <a:srgbClr val="231F20"/>
                    </a:solidFill>
                  </a:rPr>
                  <a:t>centro de gravedad, el auto baja </a:t>
                </a:r>
                <a:r>
                  <a:rPr lang="es-VE" sz="1600" dirty="0" smtClean="0">
                    <a:solidFill>
                      <a:srgbClr val="231F20"/>
                    </a:solidFill>
                  </a:rPr>
                  <a:t>2,8 </a:t>
                </a:r>
                <a:r>
                  <a:rPr lang="es-VE" sz="1600" dirty="0">
                    <a:solidFill>
                      <a:srgbClr val="231F20"/>
                    </a:solidFill>
                  </a:rPr>
                  <a:t>cm. Cuando el auto, con la persona a bordo, cae en un bache, comienza a oscilar verticalmente </a:t>
                </a:r>
                <a:r>
                  <a:rPr lang="es-VE" sz="1600" dirty="0" smtClean="0">
                    <a:solidFill>
                      <a:srgbClr val="231F20"/>
                    </a:solidFill>
                  </a:rPr>
                  <a:t>en MAS</a:t>
                </a:r>
                <a:r>
                  <a:rPr lang="es-VE" sz="1600" dirty="0">
                    <a:solidFill>
                      <a:srgbClr val="231F20"/>
                    </a:solidFill>
                  </a:rPr>
                  <a:t>. </a:t>
                </a:r>
                <a:endParaRPr lang="es-VE" sz="1600" dirty="0" smtClean="0">
                  <a:solidFill>
                    <a:srgbClr val="231F20"/>
                  </a:solidFill>
                </a:endParaRPr>
              </a:p>
              <a:p>
                <a:pPr algn="just"/>
                <a:r>
                  <a:rPr lang="es-VE" sz="1600" dirty="0" smtClean="0">
                    <a:solidFill>
                      <a:srgbClr val="231F20"/>
                    </a:solidFill>
                  </a:rPr>
                  <a:t>Modele </a:t>
                </a:r>
                <a:r>
                  <a:rPr lang="es-VE" sz="1600" dirty="0">
                    <a:solidFill>
                      <a:srgbClr val="231F20"/>
                    </a:solidFill>
                  </a:rPr>
                  <a:t>el auto y la persona como un solo cuerpo en un solo resorte, y calcule </a:t>
                </a:r>
                <a:endParaRPr lang="es-VE" sz="1600" dirty="0" smtClean="0">
                  <a:solidFill>
                    <a:srgbClr val="231F20"/>
                  </a:solidFill>
                </a:endParaRPr>
              </a:p>
              <a:p>
                <a:pPr marL="342900" indent="-342900" algn="just">
                  <a:buFont typeface="+mj-lt"/>
                  <a:buAutoNum type="alphaLcParenR"/>
                </a:pPr>
                <a:r>
                  <a:rPr lang="es-VE" sz="1600" dirty="0" smtClean="0">
                    <a:solidFill>
                      <a:srgbClr val="231F20"/>
                    </a:solidFill>
                  </a:rPr>
                  <a:t>El </a:t>
                </a:r>
                <a:r>
                  <a:rPr lang="es-VE" sz="1600" dirty="0">
                    <a:solidFill>
                      <a:srgbClr val="231F20"/>
                    </a:solidFill>
                  </a:rPr>
                  <a:t>periodo </a:t>
                </a:r>
                <a:endParaRPr lang="es-VE" sz="1600" dirty="0" smtClean="0">
                  <a:solidFill>
                    <a:srgbClr val="231F20"/>
                  </a:solidFill>
                </a:endParaRPr>
              </a:p>
              <a:p>
                <a:pPr marL="342900" indent="-342900" algn="just">
                  <a:buFont typeface="+mj-lt"/>
                  <a:buAutoNum type="alphaLcParenR"/>
                </a:pPr>
                <a:r>
                  <a:rPr lang="es-VE" sz="1600" dirty="0" smtClean="0">
                    <a:solidFill>
                      <a:srgbClr val="231F20"/>
                    </a:solidFill>
                  </a:rPr>
                  <a:t>La </a:t>
                </a:r>
                <a:r>
                  <a:rPr lang="es-VE" sz="1600" dirty="0">
                    <a:solidFill>
                      <a:srgbClr val="231F20"/>
                    </a:solidFill>
                  </a:rPr>
                  <a:t>frecuencia de la </a:t>
                </a:r>
                <a:r>
                  <a:rPr lang="es-VE" sz="1600" dirty="0" smtClean="0">
                    <a:solidFill>
                      <a:srgbClr val="231F20"/>
                    </a:solidFill>
                  </a:rPr>
                  <a:t>oscilación</a:t>
                </a:r>
              </a:p>
              <a:p>
                <a:pPr marL="342900" indent="-342900" algn="just">
                  <a:buFont typeface="+mj-lt"/>
                  <a:buAutoNum type="alphaLcParenR"/>
                </a:pPr>
                <a:endParaRPr lang="es-VE" sz="1600" dirty="0">
                  <a:solidFill>
                    <a:srgbClr val="231F20"/>
                  </a:solidFill>
                </a:endParaRPr>
              </a:p>
              <a:p>
                <a:pPr marL="342900" indent="-342900" algn="just">
                  <a:buFont typeface="+mj-lt"/>
                  <a:buAutoNum type="alphaLcParenR"/>
                </a:pPr>
                <a:endParaRPr lang="es-VE" sz="1600" dirty="0" smtClean="0">
                  <a:solidFill>
                    <a:srgbClr val="231F20"/>
                  </a:solidFill>
                </a:endParaRPr>
              </a:p>
              <a:p>
                <a:pPr algn="just"/>
                <a:r>
                  <a:rPr lang="es-VE" sz="1600" u="sng" dirty="0" smtClean="0">
                    <a:solidFill>
                      <a:srgbClr val="231F20"/>
                    </a:solidFill>
                  </a:rPr>
                  <a:t>Interpretación</a:t>
                </a:r>
                <a:r>
                  <a:rPr lang="es-VE" sz="1600" dirty="0" smtClean="0">
                    <a:solidFill>
                      <a:srgbClr val="231F20"/>
                    </a:solidFill>
                  </a:rPr>
                  <a:t>: podemos representar el problema con la figura a lado. </a:t>
                </a:r>
                <a:r>
                  <a:rPr lang="es-VE" sz="1600" dirty="0">
                    <a:solidFill>
                      <a:srgbClr val="231F20"/>
                    </a:solidFill>
                  </a:rPr>
                  <a:t>La compresión del resorte cuando se agrega el peso adicional nos da la constante de fuerza, que podemos usar para obtener </a:t>
                </a:r>
                <a:r>
                  <a:rPr lang="es-VE" sz="1600" dirty="0" smtClean="0">
                    <a:solidFill>
                      <a:srgbClr val="231F20"/>
                    </a:solidFill>
                  </a:rPr>
                  <a:t>el periodo </a:t>
                </a:r>
                <a:r>
                  <a:rPr lang="es-VE" sz="1600" dirty="0">
                    <a:solidFill>
                      <a:srgbClr val="231F20"/>
                    </a:solidFill>
                  </a:rPr>
                  <a:t>y la </a:t>
                </a:r>
                <a:r>
                  <a:rPr lang="es-VE" sz="1600" dirty="0" smtClean="0">
                    <a:solidFill>
                      <a:srgbClr val="231F20"/>
                    </a:solidFill>
                  </a:rPr>
                  <a:t>frecuencia.</a:t>
                </a:r>
              </a:p>
              <a:p>
                <a:pPr algn="just"/>
                <a:r>
                  <a:rPr lang="es-VE" sz="1600" u="sng" dirty="0" smtClean="0">
                    <a:solidFill>
                      <a:srgbClr val="231F20"/>
                    </a:solidFill>
                  </a:rPr>
                  <a:t>Desarrollo</a:t>
                </a:r>
                <a:r>
                  <a:rPr lang="es-VE" sz="1600" dirty="0" smtClean="0">
                    <a:solidFill>
                      <a:srgbClr val="231F20"/>
                    </a:solidFill>
                  </a:rPr>
                  <a:t>: Cuando </a:t>
                </a:r>
                <a:r>
                  <a:rPr lang="es-VE" sz="1600" dirty="0">
                    <a:solidFill>
                      <a:srgbClr val="231F20"/>
                    </a:solidFill>
                  </a:rPr>
                  <a:t>la fuerza aumenta en 980 N, el resorte se comprime otros 0.028 m, y la coordenada x del auto cambia en -</a:t>
                </a:r>
                <a:r>
                  <a:rPr lang="es-VE" sz="1600" dirty="0" smtClean="0">
                    <a:solidFill>
                      <a:srgbClr val="231F20"/>
                    </a:solidFill>
                  </a:rPr>
                  <a:t>0,028 </a:t>
                </a:r>
                <a:r>
                  <a:rPr lang="es-VE" sz="1600" dirty="0">
                    <a:solidFill>
                      <a:srgbClr val="231F20"/>
                    </a:solidFill>
                  </a:rPr>
                  <a:t>m. </a:t>
                </a:r>
                <a:r>
                  <a:rPr lang="es-VE" sz="1600" dirty="0" smtClean="0">
                    <a:solidFill>
                      <a:srgbClr val="231F20"/>
                    </a:solidFill>
                  </a:rPr>
                  <a:t>Por lo </a:t>
                </a:r>
                <a:r>
                  <a:rPr lang="es-VE" sz="1600" dirty="0">
                    <a:solidFill>
                      <a:srgbClr val="231F20"/>
                    </a:solidFill>
                  </a:rPr>
                  <a:t>tanto, la constante de fuerza efectiva (incluido el efecto de toda </a:t>
                </a:r>
                <a:r>
                  <a:rPr lang="es-VE" sz="1600" dirty="0" smtClean="0">
                    <a:solidFill>
                      <a:srgbClr val="231F20"/>
                    </a:solidFill>
                  </a:rPr>
                  <a:t>la suspensión</a:t>
                </a:r>
                <a:r>
                  <a:rPr lang="es-VE" sz="1600" dirty="0">
                    <a:solidFill>
                      <a:srgbClr val="231F20"/>
                    </a:solidFill>
                  </a:rPr>
                  <a:t>) </a:t>
                </a:r>
                <a:r>
                  <a:rPr lang="es-VE" sz="1600" dirty="0" smtClean="0">
                    <a:solidFill>
                      <a:srgbClr val="231F20"/>
                    </a:solidFill>
                  </a:rPr>
                  <a:t>es,</a:t>
                </a:r>
              </a:p>
              <a:p>
                <a:pPr algn="just"/>
                <a14:m>
                  <m:oMathPara xmlns:m="http://schemas.openxmlformats.org/officeDocument/2006/math">
                    <m:oMathParaPr>
                      <m:jc m:val="centerGroup"/>
                    </m:oMathParaPr>
                    <m:oMath xmlns:m="http://schemas.openxmlformats.org/officeDocument/2006/math">
                      <m:r>
                        <a:rPr lang="es-VE" sz="1600" i="1">
                          <a:latin typeface="Cambria Math" panose="02040503050406030204" pitchFamily="18" charset="0"/>
                        </a:rPr>
                        <m:t>𝑘</m:t>
                      </m:r>
                      <m:r>
                        <a:rPr lang="es-VE" sz="1600" i="1">
                          <a:latin typeface="Cambria Math" panose="02040503050406030204" pitchFamily="18" charset="0"/>
                          <a:ea typeface="Cambria Math" panose="02040503050406030204" pitchFamily="18" charset="0"/>
                        </a:rPr>
                        <m:t>=−</m:t>
                      </m:r>
                      <m:f>
                        <m:fPr>
                          <m:ctrlPr>
                            <a:rPr lang="es-VE" sz="1600" i="1">
                              <a:latin typeface="Cambria Math" panose="02040503050406030204" pitchFamily="18" charset="0"/>
                              <a:ea typeface="Cambria Math" panose="02040503050406030204" pitchFamily="18" charset="0"/>
                            </a:rPr>
                          </m:ctrlPr>
                        </m:fPr>
                        <m:num>
                          <m:r>
                            <a:rPr lang="es-VE" sz="1600" i="1">
                              <a:latin typeface="Cambria Math" panose="02040503050406030204" pitchFamily="18" charset="0"/>
                              <a:ea typeface="Cambria Math" panose="02040503050406030204" pitchFamily="18" charset="0"/>
                            </a:rPr>
                            <m:t>𝐹</m:t>
                          </m:r>
                        </m:num>
                        <m:den>
                          <m:r>
                            <a:rPr lang="es-VE" sz="1600" i="1">
                              <a:latin typeface="Cambria Math" panose="02040503050406030204" pitchFamily="18" charset="0"/>
                              <a:ea typeface="Cambria Math" panose="02040503050406030204" pitchFamily="18" charset="0"/>
                            </a:rPr>
                            <m:t>𝑥</m:t>
                          </m:r>
                        </m:den>
                      </m:f>
                      <m:r>
                        <a:rPr lang="es-VE" sz="1600" i="1">
                          <a:latin typeface="Cambria Math" panose="02040503050406030204" pitchFamily="18" charset="0"/>
                          <a:ea typeface="Cambria Math" panose="02040503050406030204" pitchFamily="18" charset="0"/>
                        </a:rPr>
                        <m:t>=</m:t>
                      </m:r>
                      <m:f>
                        <m:fPr>
                          <m:ctrlPr>
                            <a:rPr lang="es-VE" sz="1600" i="1">
                              <a:latin typeface="Cambria Math" panose="02040503050406030204" pitchFamily="18" charset="0"/>
                              <a:ea typeface="Cambria Math" panose="02040503050406030204" pitchFamily="18" charset="0"/>
                            </a:rPr>
                          </m:ctrlPr>
                        </m:fPr>
                        <m:num>
                          <m:r>
                            <a:rPr lang="es-VE" sz="1600" i="1">
                              <a:latin typeface="Cambria Math" panose="02040503050406030204" pitchFamily="18" charset="0"/>
                              <a:ea typeface="Cambria Math" panose="02040503050406030204" pitchFamily="18" charset="0"/>
                            </a:rPr>
                            <m:t>−940 </m:t>
                          </m:r>
                          <m:r>
                            <a:rPr lang="es-VE" sz="1600" i="1">
                              <a:latin typeface="Cambria Math" panose="02040503050406030204" pitchFamily="18" charset="0"/>
                              <a:ea typeface="Cambria Math" panose="02040503050406030204" pitchFamily="18" charset="0"/>
                            </a:rPr>
                            <m:t>𝑁</m:t>
                          </m:r>
                          <m:r>
                            <m:rPr>
                              <m:nor/>
                            </m:rPr>
                            <a:rPr lang="es-VE" sz="1600" dirty="0"/>
                            <m:t>  </m:t>
                          </m:r>
                        </m:num>
                        <m:den>
                          <m:r>
                            <a:rPr lang="es-VE" sz="1600" i="1">
                              <a:latin typeface="Cambria Math" panose="02040503050406030204" pitchFamily="18" charset="0"/>
                              <a:ea typeface="Cambria Math" panose="02040503050406030204" pitchFamily="18" charset="0"/>
                            </a:rPr>
                            <m:t>−0,028 </m:t>
                          </m:r>
                          <m:r>
                            <a:rPr lang="es-VE" sz="1600" i="1">
                              <a:latin typeface="Cambria Math" panose="02040503050406030204" pitchFamily="18" charset="0"/>
                              <a:ea typeface="Cambria Math" panose="02040503050406030204" pitchFamily="18" charset="0"/>
                            </a:rPr>
                            <m:t>𝑚</m:t>
                          </m:r>
                        </m:den>
                      </m:f>
                      <m:r>
                        <a:rPr lang="es-VE" sz="1600" i="1">
                          <a:latin typeface="Cambria Math" panose="02040503050406030204" pitchFamily="18" charset="0"/>
                          <a:ea typeface="Cambria Math" panose="02040503050406030204" pitchFamily="18" charset="0"/>
                        </a:rPr>
                        <m:t>=3,5</m:t>
                      </m:r>
                      <m:r>
                        <a:rPr lang="es-VE" sz="1600" i="1">
                          <a:latin typeface="Cambria Math" panose="02040503050406030204" pitchFamily="18" charset="0"/>
                          <a:ea typeface="Cambria Math" panose="02040503050406030204" pitchFamily="18" charset="0"/>
                        </a:rPr>
                        <m:t>𝑥</m:t>
                      </m:r>
                      <m:sSup>
                        <m:sSupPr>
                          <m:ctrlPr>
                            <a:rPr lang="es-VE" sz="1600" i="1">
                              <a:latin typeface="Cambria Math" panose="02040503050406030204" pitchFamily="18" charset="0"/>
                              <a:ea typeface="Cambria Math" panose="02040503050406030204" pitchFamily="18" charset="0"/>
                            </a:rPr>
                          </m:ctrlPr>
                        </m:sSupPr>
                        <m:e>
                          <m:r>
                            <a:rPr lang="es-VE" sz="1600" i="1">
                              <a:latin typeface="Cambria Math" panose="02040503050406030204" pitchFamily="18" charset="0"/>
                              <a:ea typeface="Cambria Math" panose="02040503050406030204" pitchFamily="18" charset="0"/>
                            </a:rPr>
                            <m:t>10</m:t>
                          </m:r>
                        </m:e>
                        <m:sup>
                          <m:r>
                            <a:rPr lang="es-VE" sz="1600" i="1">
                              <a:latin typeface="Cambria Math" panose="02040503050406030204" pitchFamily="18" charset="0"/>
                              <a:ea typeface="Cambria Math" panose="02040503050406030204" pitchFamily="18" charset="0"/>
                            </a:rPr>
                            <m:t>4</m:t>
                          </m:r>
                        </m:sup>
                      </m:sSup>
                      <m:r>
                        <a:rPr lang="es-VE" sz="1600" i="1">
                          <a:latin typeface="Cambria Math" panose="02040503050406030204" pitchFamily="18" charset="0"/>
                          <a:ea typeface="Cambria Math" panose="02040503050406030204" pitchFamily="18" charset="0"/>
                        </a:rPr>
                        <m:t>𝑘𝑔</m:t>
                      </m:r>
                      <m:r>
                        <a:rPr lang="es-VE" sz="1600" i="1">
                          <a:latin typeface="Cambria Math" panose="02040503050406030204" pitchFamily="18" charset="0"/>
                          <a:ea typeface="Cambria Math" panose="02040503050406030204" pitchFamily="18" charset="0"/>
                        </a:rPr>
                        <m:t>/</m:t>
                      </m:r>
                      <m:sSup>
                        <m:sSupPr>
                          <m:ctrlPr>
                            <a:rPr lang="es-VE" sz="1600" i="1">
                              <a:latin typeface="Cambria Math" panose="02040503050406030204" pitchFamily="18" charset="0"/>
                              <a:ea typeface="Cambria Math" panose="02040503050406030204" pitchFamily="18" charset="0"/>
                            </a:rPr>
                          </m:ctrlPr>
                        </m:sSupPr>
                        <m:e>
                          <m:r>
                            <a:rPr lang="es-VE" sz="1600" i="1">
                              <a:latin typeface="Cambria Math" panose="02040503050406030204" pitchFamily="18" charset="0"/>
                              <a:ea typeface="Cambria Math" panose="02040503050406030204" pitchFamily="18" charset="0"/>
                            </a:rPr>
                            <m:t>𝑠</m:t>
                          </m:r>
                        </m:e>
                        <m:sup>
                          <m:r>
                            <a:rPr lang="es-VE" sz="1600" i="1">
                              <a:latin typeface="Cambria Math" panose="02040503050406030204" pitchFamily="18" charset="0"/>
                              <a:ea typeface="Cambria Math" panose="02040503050406030204" pitchFamily="18" charset="0"/>
                            </a:rPr>
                            <m:t>2</m:t>
                          </m:r>
                        </m:sup>
                      </m:sSup>
                    </m:oMath>
                  </m:oMathPara>
                </a14:m>
                <a:endParaRPr lang="es-VE" sz="1600" dirty="0" smtClean="0">
                  <a:solidFill>
                    <a:srgbClr val="231F20"/>
                  </a:solidFill>
                </a:endParaRPr>
              </a:p>
              <a:p>
                <a:pPr algn="just"/>
                <a:endParaRPr lang="es-VE" sz="1600" dirty="0" smtClean="0">
                  <a:solidFill>
                    <a:srgbClr val="231F20"/>
                  </a:solidFill>
                </a:endParaRPr>
              </a:p>
              <a:p>
                <a:pPr algn="just"/>
                <a:r>
                  <a:rPr lang="es-VE" sz="1600" dirty="0"/>
                  <a:t>La masa de la persona es </a:t>
                </a:r>
                <a:r>
                  <a:rPr lang="es-VE" sz="1600" i="1" dirty="0" smtClean="0"/>
                  <a:t>peso/g=</a:t>
                </a:r>
                <a:r>
                  <a:rPr lang="es-VE" sz="1600" dirty="0" smtClean="0"/>
                  <a:t>(</a:t>
                </a:r>
                <a:r>
                  <a:rPr lang="es-VE" sz="1600" dirty="0"/>
                  <a:t>980 N</a:t>
                </a:r>
                <a:r>
                  <a:rPr lang="es-VE" sz="1600" dirty="0" smtClean="0"/>
                  <a:t>)/(</a:t>
                </a:r>
                <a:r>
                  <a:rPr lang="es-VE" sz="1600" dirty="0"/>
                  <a:t>9.8 </a:t>
                </a:r>
                <a:r>
                  <a:rPr lang="es-VE" sz="1600" dirty="0" smtClean="0"/>
                  <a:t>m/s</a:t>
                </a:r>
                <a:r>
                  <a:rPr lang="es-VE" sz="1600" baseline="30000" dirty="0" smtClean="0"/>
                  <a:t>2</a:t>
                </a:r>
                <a:r>
                  <a:rPr lang="es-VE" sz="1600" dirty="0"/>
                  <a:t>) </a:t>
                </a:r>
                <a:r>
                  <a:rPr lang="es-VE" sz="1600" dirty="0" smtClean="0"/>
                  <a:t>= </a:t>
                </a:r>
                <a:r>
                  <a:rPr lang="es-VE" sz="1600" dirty="0"/>
                  <a:t>100 kg. La masa oscilante </a:t>
                </a:r>
                <a:r>
                  <a:rPr lang="es-VE" sz="1600" i="1" dirty="0"/>
                  <a:t>total </a:t>
                </a:r>
                <a:r>
                  <a:rPr lang="es-VE" sz="1600" dirty="0"/>
                  <a:t>es </a:t>
                </a:r>
                <a:r>
                  <a:rPr lang="es-VE" sz="1600" i="1" dirty="0"/>
                  <a:t>m </a:t>
                </a:r>
                <a:r>
                  <a:rPr lang="es-VE" sz="1600" dirty="0"/>
                  <a:t>=</a:t>
                </a:r>
                <a:r>
                  <a:rPr lang="es-VE" sz="1600" dirty="0" smtClean="0"/>
                  <a:t> </a:t>
                </a:r>
                <a:r>
                  <a:rPr lang="es-VE" sz="1600" dirty="0"/>
                  <a:t>1000 kg </a:t>
                </a:r>
                <a:r>
                  <a:rPr lang="es-VE" sz="1600" dirty="0" smtClean="0"/>
                  <a:t>+ </a:t>
                </a:r>
                <a:r>
                  <a:rPr lang="es-VE" sz="1600" dirty="0"/>
                  <a:t>100 kg 5 1100 kg. </a:t>
                </a:r>
                <a:endParaRPr lang="es-VE" sz="1600" dirty="0" smtClean="0"/>
              </a:p>
              <a:p>
                <a:pPr algn="just"/>
                <a:r>
                  <a:rPr lang="es-VE" sz="1600" dirty="0" smtClean="0"/>
                  <a:t>Entonces el  </a:t>
                </a:r>
                <a:r>
                  <a:rPr lang="es-VE" sz="1600" dirty="0"/>
                  <a:t>periodo </a:t>
                </a:r>
                <a:r>
                  <a:rPr lang="es-VE" sz="1600" i="1" dirty="0"/>
                  <a:t>T </a:t>
                </a:r>
                <a:r>
                  <a:rPr lang="es-VE" sz="1600" dirty="0" smtClean="0"/>
                  <a:t>es</a:t>
                </a:r>
              </a:p>
              <a:p>
                <a:pPr algn="just"/>
                <a14:m>
                  <m:oMathPara xmlns:m="http://schemas.openxmlformats.org/officeDocument/2006/math">
                    <m:oMathParaPr>
                      <m:jc m:val="centerGroup"/>
                    </m:oMathParaPr>
                    <m:oMath xmlns:m="http://schemas.openxmlformats.org/officeDocument/2006/math">
                      <m:r>
                        <a:rPr lang="es-VE" sz="1600" b="0" i="1" smtClean="0">
                          <a:latin typeface="Cambria Math" panose="02040503050406030204" pitchFamily="18" charset="0"/>
                          <a:ea typeface="Cambria Math" panose="02040503050406030204" pitchFamily="18" charset="0"/>
                        </a:rPr>
                        <m:t>𝑇</m:t>
                      </m:r>
                      <m:r>
                        <a:rPr lang="es-VE" sz="1600" i="1" smtClean="0">
                          <a:latin typeface="Cambria Math" panose="02040503050406030204" pitchFamily="18" charset="0"/>
                          <a:ea typeface="Cambria Math" panose="02040503050406030204" pitchFamily="18" charset="0"/>
                        </a:rPr>
                        <m:t>=</m:t>
                      </m:r>
                      <m:r>
                        <a:rPr lang="es-VE" sz="1600" i="1">
                          <a:latin typeface="Cambria Math" panose="02040503050406030204" pitchFamily="18" charset="0"/>
                          <a:ea typeface="Cambria Math" panose="02040503050406030204" pitchFamily="18" charset="0"/>
                        </a:rPr>
                        <m:t>2</m:t>
                      </m:r>
                      <m:r>
                        <a:rPr lang="es-VE" sz="1600" i="1">
                          <a:latin typeface="Cambria Math" panose="02040503050406030204" pitchFamily="18" charset="0"/>
                          <a:ea typeface="Cambria Math" panose="02040503050406030204" pitchFamily="18" charset="0"/>
                        </a:rPr>
                        <m:t>𝜋</m:t>
                      </m:r>
                      <m:rad>
                        <m:radPr>
                          <m:degHide m:val="on"/>
                          <m:ctrlPr>
                            <a:rPr lang="es-VE" sz="1600" i="1">
                              <a:latin typeface="Cambria Math" panose="02040503050406030204" pitchFamily="18" charset="0"/>
                              <a:ea typeface="Cambria Math" panose="02040503050406030204" pitchFamily="18" charset="0"/>
                            </a:rPr>
                          </m:ctrlPr>
                        </m:radPr>
                        <m:deg/>
                        <m:e>
                          <m:f>
                            <m:fPr>
                              <m:ctrlPr>
                                <a:rPr lang="es-VE" sz="1600" i="1">
                                  <a:latin typeface="Cambria Math" panose="02040503050406030204" pitchFamily="18" charset="0"/>
                                  <a:ea typeface="Cambria Math" panose="02040503050406030204" pitchFamily="18" charset="0"/>
                                </a:rPr>
                              </m:ctrlPr>
                            </m:fPr>
                            <m:num>
                              <m:r>
                                <a:rPr lang="es-VE" sz="1600" i="1">
                                  <a:latin typeface="Cambria Math" panose="02040503050406030204" pitchFamily="18" charset="0"/>
                                  <a:ea typeface="Cambria Math" panose="02040503050406030204" pitchFamily="18" charset="0"/>
                                </a:rPr>
                                <m:t>𝑚</m:t>
                              </m:r>
                            </m:num>
                            <m:den>
                              <m:r>
                                <a:rPr lang="es-VE" sz="1600" i="1">
                                  <a:latin typeface="Cambria Math" panose="02040503050406030204" pitchFamily="18" charset="0"/>
                                  <a:ea typeface="Cambria Math" panose="02040503050406030204" pitchFamily="18" charset="0"/>
                                </a:rPr>
                                <m:t>𝑘</m:t>
                              </m:r>
                            </m:den>
                          </m:f>
                        </m:e>
                      </m:rad>
                      <m:r>
                        <a:rPr lang="es-VE" sz="1600" i="1">
                          <a:latin typeface="Cambria Math" panose="02040503050406030204" pitchFamily="18" charset="0"/>
                          <a:ea typeface="Cambria Math" panose="02040503050406030204" pitchFamily="18" charset="0"/>
                        </a:rPr>
                        <m:t>=1,11</m:t>
                      </m:r>
                      <m:r>
                        <a:rPr lang="es-VE" sz="1600" i="1">
                          <a:latin typeface="Cambria Math" panose="02040503050406030204" pitchFamily="18" charset="0"/>
                          <a:ea typeface="Cambria Math" panose="02040503050406030204" pitchFamily="18" charset="0"/>
                        </a:rPr>
                        <m:t>𝑠</m:t>
                      </m:r>
                    </m:oMath>
                  </m:oMathPara>
                </a14:m>
                <a:endParaRPr lang="es-VE" sz="1600" dirty="0" smtClean="0"/>
              </a:p>
              <a:p>
                <a:pPr algn="just"/>
                <a:r>
                  <a:rPr lang="es-VE" sz="1600" dirty="0" smtClean="0"/>
                  <a:t>Y</a:t>
                </a:r>
              </a:p>
              <a:p>
                <a:pPr algn="just"/>
                <a14:m>
                  <m:oMathPara xmlns:m="http://schemas.openxmlformats.org/officeDocument/2006/math">
                    <m:oMathParaPr>
                      <m:jc m:val="centerGroup"/>
                    </m:oMathParaPr>
                    <m:oMath xmlns:m="http://schemas.openxmlformats.org/officeDocument/2006/math">
                      <m:r>
                        <a:rPr lang="es-VE" sz="1600" b="0" i="1" smtClean="0">
                          <a:latin typeface="Cambria Math" panose="02040503050406030204" pitchFamily="18" charset="0"/>
                          <a:ea typeface="Cambria Math" panose="02040503050406030204" pitchFamily="18" charset="0"/>
                        </a:rPr>
                        <m:t>𝑓</m:t>
                      </m:r>
                      <m:r>
                        <a:rPr lang="es-VE" sz="1600" i="1">
                          <a:latin typeface="Cambria Math" panose="02040503050406030204" pitchFamily="18" charset="0"/>
                          <a:ea typeface="Cambria Math" panose="02040503050406030204" pitchFamily="18" charset="0"/>
                        </a:rPr>
                        <m:t>=</m:t>
                      </m:r>
                      <m:f>
                        <m:fPr>
                          <m:ctrlPr>
                            <a:rPr lang="es-VE" sz="1600" i="1" smtClean="0">
                              <a:latin typeface="Cambria Math" panose="02040503050406030204" pitchFamily="18" charset="0"/>
                              <a:ea typeface="Cambria Math" panose="02040503050406030204" pitchFamily="18" charset="0"/>
                            </a:rPr>
                          </m:ctrlPr>
                        </m:fPr>
                        <m:num>
                          <m:r>
                            <a:rPr lang="es-VE" sz="1600" b="0" i="1" smtClean="0">
                              <a:latin typeface="Cambria Math" panose="02040503050406030204" pitchFamily="18" charset="0"/>
                              <a:ea typeface="Cambria Math" panose="02040503050406030204" pitchFamily="18" charset="0"/>
                            </a:rPr>
                            <m:t>1</m:t>
                          </m:r>
                        </m:num>
                        <m:den>
                          <m:r>
                            <a:rPr lang="es-VE" sz="1600" b="0" i="1" smtClean="0">
                              <a:latin typeface="Cambria Math" panose="02040503050406030204" pitchFamily="18" charset="0"/>
                              <a:ea typeface="Cambria Math" panose="02040503050406030204" pitchFamily="18" charset="0"/>
                            </a:rPr>
                            <m:t>𝑇</m:t>
                          </m:r>
                        </m:den>
                      </m:f>
                      <m:r>
                        <a:rPr lang="es-VE" sz="1600" i="1" smtClean="0">
                          <a:latin typeface="Cambria Math" panose="02040503050406030204" pitchFamily="18" charset="0"/>
                          <a:ea typeface="Cambria Math" panose="02040503050406030204" pitchFamily="18" charset="0"/>
                        </a:rPr>
                        <m:t>=</m:t>
                      </m:r>
                      <m:r>
                        <a:rPr lang="es-VE" sz="1600" b="0" i="1" smtClean="0">
                          <a:latin typeface="Cambria Math" panose="02040503050406030204" pitchFamily="18" charset="0"/>
                          <a:ea typeface="Cambria Math" panose="02040503050406030204" pitchFamily="18" charset="0"/>
                        </a:rPr>
                        <m:t>0,90</m:t>
                      </m:r>
                      <m:r>
                        <a:rPr lang="es-VE" sz="1600" b="0" i="1" smtClean="0">
                          <a:latin typeface="Cambria Math" panose="02040503050406030204" pitchFamily="18" charset="0"/>
                          <a:ea typeface="Cambria Math" panose="02040503050406030204" pitchFamily="18" charset="0"/>
                        </a:rPr>
                        <m:t>𝐻𝑧</m:t>
                      </m:r>
                    </m:oMath>
                  </m:oMathPara>
                </a14:m>
                <a:endParaRPr lang="es-VE" sz="1600" dirty="0"/>
              </a:p>
            </p:txBody>
          </p:sp>
        </mc:Choice>
        <mc:Fallback xmlns="">
          <p:sp>
            <p:nvSpPr>
              <p:cNvPr id="2" name="Rectángulo 1"/>
              <p:cNvSpPr>
                <a:spLocks noRot="1" noChangeAspect="1" noMove="1" noResize="1" noEditPoints="1" noAdjustHandles="1" noChangeArrowheads="1" noChangeShapeType="1" noTextEdit="1"/>
              </p:cNvSpPr>
              <p:nvPr/>
            </p:nvSpPr>
            <p:spPr>
              <a:xfrm>
                <a:off x="769646" y="680943"/>
                <a:ext cx="10611305" cy="5482655"/>
              </a:xfrm>
              <a:prstGeom prst="rect">
                <a:avLst/>
              </a:prstGeom>
              <a:blipFill rotWithShape="0">
                <a:blip r:embed="rId2"/>
                <a:stretch>
                  <a:fillRect l="-287" t="-334" r="-345"/>
                </a:stretch>
              </a:blipFill>
            </p:spPr>
            <p:txBody>
              <a:bodyPr/>
              <a:lstStyle/>
              <a:p>
                <a:r>
                  <a:rPr lang="es-VE">
                    <a:noFill/>
                  </a:rPr>
                  <a:t> </a:t>
                </a:r>
              </a:p>
            </p:txBody>
          </p:sp>
        </mc:Fallback>
      </mc:AlternateContent>
      <p:pic>
        <p:nvPicPr>
          <p:cNvPr id="9" name="Imagen 8"/>
          <p:cNvPicPr>
            <a:picLocks noChangeAspect="1"/>
          </p:cNvPicPr>
          <p:nvPr/>
        </p:nvPicPr>
        <p:blipFill>
          <a:blip r:embed="rId3"/>
          <a:stretch>
            <a:fillRect/>
          </a:stretch>
        </p:blipFill>
        <p:spPr>
          <a:xfrm>
            <a:off x="8070869" y="1311279"/>
            <a:ext cx="2552573" cy="1251617"/>
          </a:xfrm>
          <a:prstGeom prst="rect">
            <a:avLst/>
          </a:prstGeom>
        </p:spPr>
      </p:pic>
    </p:spTree>
    <p:extLst>
      <p:ext uri="{BB962C8B-B14F-4D97-AF65-F5344CB8AC3E}">
        <p14:creationId xmlns:p14="http://schemas.microsoft.com/office/powerpoint/2010/main" val="338855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77309"/>
          </a:xfrm>
          <a:solidFill>
            <a:srgbClr val="002060"/>
          </a:solidFill>
        </p:spPr>
        <p:txBody>
          <a:bodyPr>
            <a:normAutofit/>
          </a:bodyPr>
          <a:lstStyle/>
          <a:p>
            <a:r>
              <a:rPr lang="es-VE" dirty="0" smtClean="0">
                <a:solidFill>
                  <a:schemeClr val="bg1"/>
                </a:solidFill>
              </a:rPr>
              <a:t>Movimiento Oscilatorio (Vibraciones)</a:t>
            </a:r>
            <a:endParaRPr lang="es-VE" dirty="0">
              <a:solidFill>
                <a:schemeClr val="bg1"/>
              </a:solidFill>
            </a:endParaRPr>
          </a:p>
        </p:txBody>
      </p:sp>
      <p:sp>
        <p:nvSpPr>
          <p:cNvPr id="3" name="Rectángulo 2"/>
          <p:cNvSpPr/>
          <p:nvPr/>
        </p:nvSpPr>
        <p:spPr>
          <a:xfrm>
            <a:off x="838200" y="1575279"/>
            <a:ext cx="10515600" cy="1134478"/>
          </a:xfrm>
          <a:prstGeom prst="rect">
            <a:avLst/>
          </a:prstGeom>
        </p:spPr>
        <p:txBody>
          <a:bodyPr wrap="square">
            <a:spAutoFit/>
          </a:bodyPr>
          <a:lstStyle/>
          <a:p>
            <a:pPr algn="just">
              <a:lnSpc>
                <a:spcPct val="107000"/>
              </a:lnSpc>
              <a:spcAft>
                <a:spcPts val="600"/>
              </a:spcAft>
            </a:pPr>
            <a:r>
              <a:rPr lang="es-VE" sz="1600" dirty="0">
                <a:ea typeface="Calibri" panose="020F0502020204030204" pitchFamily="34" charset="0"/>
                <a:cs typeface="Times New Roman" panose="02020603050405020304" pitchFamily="18" charset="0"/>
              </a:rPr>
              <a:t>La vibración, es uno de los más importantes problemas de la dinámica, y uno de los tipos de movimiento más comunes; es un movimiento repetido de ida y vuelta a lo largo de una trayectoria fija. Las vibraciones se producen en las proximidades de un punto de equilibrio estable por efecto de una fuerza que tiende a restaurar el equilibrio sobre un objeto cuando se desplaza una pequeña distancia desde el equilibrio y siempre apunta hacia el punto de equilibrio.</a:t>
            </a:r>
            <a:endParaRPr lang="es-VE" sz="1600" dirty="0">
              <a:effectLst/>
              <a:ea typeface="Calibri" panose="020F0502020204030204" pitchFamily="34" charset="0"/>
              <a:cs typeface="Times New Roman" panose="02020603050405020304" pitchFamily="18" charset="0"/>
            </a:endParaRPr>
          </a:p>
        </p:txBody>
      </p:sp>
      <p:pic>
        <p:nvPicPr>
          <p:cNvPr id="5" name="Imagen 4"/>
          <p:cNvPicPr>
            <a:picLocks noChangeAspect="1"/>
          </p:cNvPicPr>
          <p:nvPr/>
        </p:nvPicPr>
        <p:blipFill>
          <a:blip r:embed="rId2"/>
          <a:stretch>
            <a:fillRect/>
          </a:stretch>
        </p:blipFill>
        <p:spPr>
          <a:xfrm>
            <a:off x="1366128" y="4052665"/>
            <a:ext cx="3280333" cy="1961768"/>
          </a:xfrm>
          <a:prstGeom prst="rect">
            <a:avLst/>
          </a:prstGeom>
        </p:spPr>
      </p:pic>
      <p:sp>
        <p:nvSpPr>
          <p:cNvPr id="6" name="Rectángulo 5"/>
          <p:cNvSpPr/>
          <p:nvPr/>
        </p:nvSpPr>
        <p:spPr>
          <a:xfrm>
            <a:off x="838200" y="2842602"/>
            <a:ext cx="10515600" cy="1077218"/>
          </a:xfrm>
          <a:prstGeom prst="rect">
            <a:avLst/>
          </a:prstGeom>
        </p:spPr>
        <p:txBody>
          <a:bodyPr wrap="square">
            <a:spAutoFit/>
          </a:bodyPr>
          <a:lstStyle/>
          <a:p>
            <a:r>
              <a:rPr lang="es-VE" sz="1600" dirty="0"/>
              <a:t>Este tipo de movimiento normalmente se conoce como oscilatorio y tiene dos cantidades que lo caracterizan, la </a:t>
            </a:r>
            <a:r>
              <a:rPr lang="es-VE" sz="1600" b="1" dirty="0"/>
              <a:t>Amplitud</a:t>
            </a:r>
            <a:r>
              <a:rPr lang="es-VE" sz="1600" dirty="0"/>
              <a:t> (A), que es el máximo desplazamiento con respecto a la posición de equilibrio, y el </a:t>
            </a:r>
            <a:r>
              <a:rPr lang="es-VE" sz="1600" b="1" dirty="0"/>
              <a:t>Período</a:t>
            </a:r>
            <a:r>
              <a:rPr lang="es-VE" sz="1600" dirty="0"/>
              <a:t> (T), que es el tiempo que tarda en dar un ciclo completo. Otra forma de expresar esta cantidad relativa al tiempo es la </a:t>
            </a:r>
            <a:r>
              <a:rPr lang="es-VE" sz="1600" b="1" dirty="0" smtClean="0"/>
              <a:t>Frecuencia</a:t>
            </a:r>
            <a:r>
              <a:rPr lang="es-VE" sz="1600" dirty="0" smtClean="0"/>
              <a:t> </a:t>
            </a:r>
            <a:r>
              <a:rPr lang="es-VE" sz="1600" dirty="0"/>
              <a:t>(1/T), que es el número de ciclos completos por unidad de tiempo.</a:t>
            </a:r>
          </a:p>
        </p:txBody>
      </p:sp>
      <p:pic>
        <p:nvPicPr>
          <p:cNvPr id="7" name="Imagen 6"/>
          <p:cNvPicPr>
            <a:picLocks noChangeAspect="1"/>
          </p:cNvPicPr>
          <p:nvPr/>
        </p:nvPicPr>
        <p:blipFill>
          <a:blip r:embed="rId3"/>
          <a:stretch>
            <a:fillRect/>
          </a:stretch>
        </p:blipFill>
        <p:spPr>
          <a:xfrm>
            <a:off x="6278066" y="4052665"/>
            <a:ext cx="3390636" cy="1961768"/>
          </a:xfrm>
          <a:prstGeom prst="rect">
            <a:avLst/>
          </a:prstGeom>
        </p:spPr>
      </p:pic>
    </p:spTree>
    <p:extLst>
      <p:ext uri="{BB962C8B-B14F-4D97-AF65-F5344CB8AC3E}">
        <p14:creationId xmlns:p14="http://schemas.microsoft.com/office/powerpoint/2010/main" val="15630129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77309"/>
          </a:xfrm>
          <a:solidFill>
            <a:srgbClr val="002060"/>
          </a:solidFill>
        </p:spPr>
        <p:txBody>
          <a:bodyPr/>
          <a:lstStyle/>
          <a:p>
            <a:r>
              <a:rPr lang="es-VE" dirty="0" smtClean="0">
                <a:solidFill>
                  <a:schemeClr val="bg1"/>
                </a:solidFill>
              </a:rPr>
              <a:t>Movimiento Armónico Simple</a:t>
            </a:r>
            <a:endParaRPr lang="es-VE" dirty="0">
              <a:solidFill>
                <a:schemeClr val="bg1"/>
              </a:solidFill>
            </a:endParaRPr>
          </a:p>
        </p:txBody>
      </p:sp>
      <mc:AlternateContent xmlns:mc="http://schemas.openxmlformats.org/markup-compatibility/2006" xmlns:a14="http://schemas.microsoft.com/office/drawing/2010/main">
        <mc:Choice Requires="a14">
          <p:sp>
            <p:nvSpPr>
              <p:cNvPr id="4" name="CuadroTexto 3"/>
              <p:cNvSpPr txBox="1"/>
              <p:nvPr/>
            </p:nvSpPr>
            <p:spPr>
              <a:xfrm>
                <a:off x="3747752" y="2753098"/>
                <a:ext cx="7606048" cy="3564181"/>
              </a:xfrm>
              <a:prstGeom prst="rect">
                <a:avLst/>
              </a:prstGeom>
              <a:noFill/>
            </p:spPr>
            <p:txBody>
              <a:bodyPr wrap="square" rtlCol="0">
                <a:spAutoFit/>
              </a:bodyPr>
              <a:lstStyle/>
              <a:p>
                <a:pPr algn="just"/>
                <a:r>
                  <a:rPr lang="es-VE" sz="1600" dirty="0" smtClean="0"/>
                  <a:t>En el un bloque está atado al extremo de un resorte y se puede mover libremente sobre una superficie horizontal sin fricción. Cuando el bloque se desplaza una pequeña distancia desde su posición de equilibrio, el resorte ejerce una fuerza sobre el bloque que es proporcional al desplazamiento y viene dada por la ley de Hooke. </a:t>
                </a:r>
              </a:p>
              <a:p>
                <a:pPr algn="just"/>
                <a:r>
                  <a:rPr lang="es-VE" sz="1600" dirty="0" smtClean="0"/>
                  <a:t>                                                            </a:t>
                </a:r>
                <a14:m>
                  <m:oMath xmlns:m="http://schemas.openxmlformats.org/officeDocument/2006/math">
                    <m:d>
                      <m:dPr>
                        <m:begChr m:val="|"/>
                        <m:endChr m:val="|"/>
                        <m:ctrlPr>
                          <a:rPr lang="es-VE" sz="1600" i="1" smtClean="0">
                            <a:latin typeface="Cambria Math" panose="02040503050406030204" pitchFamily="18" charset="0"/>
                          </a:rPr>
                        </m:ctrlPr>
                      </m:dPr>
                      <m:e>
                        <m:sSub>
                          <m:sSubPr>
                            <m:ctrlPr>
                              <a:rPr lang="es-VE" sz="1600" i="1" smtClean="0">
                                <a:latin typeface="Cambria Math" panose="02040503050406030204" pitchFamily="18" charset="0"/>
                              </a:rPr>
                            </m:ctrlPr>
                          </m:sSubPr>
                          <m:e>
                            <m:acc>
                              <m:accPr>
                                <m:chr m:val="⃗"/>
                                <m:ctrlPr>
                                  <a:rPr lang="es-VE" sz="1600" i="1" smtClean="0">
                                    <a:latin typeface="Cambria Math" panose="02040503050406030204" pitchFamily="18" charset="0"/>
                                  </a:rPr>
                                </m:ctrlPr>
                              </m:accPr>
                              <m:e>
                                <m:r>
                                  <a:rPr lang="es-VE" sz="1600" b="0" i="1" smtClean="0">
                                    <a:latin typeface="Cambria Math" panose="02040503050406030204" pitchFamily="18" charset="0"/>
                                  </a:rPr>
                                  <m:t>𝐹</m:t>
                                </m:r>
                              </m:e>
                            </m:acc>
                          </m:e>
                          <m:sub>
                            <m:r>
                              <a:rPr lang="es-VE" sz="1600" b="0" i="1" smtClean="0">
                                <a:latin typeface="Cambria Math" panose="02040503050406030204" pitchFamily="18" charset="0"/>
                              </a:rPr>
                              <m:t>𝑥</m:t>
                            </m:r>
                          </m:sub>
                        </m:sSub>
                      </m:e>
                    </m:d>
                    <m:r>
                      <a:rPr lang="es-VE" sz="1600" i="1" smtClean="0">
                        <a:latin typeface="Cambria Math" panose="02040503050406030204" pitchFamily="18" charset="0"/>
                        <a:ea typeface="Cambria Math" panose="02040503050406030204" pitchFamily="18" charset="0"/>
                      </a:rPr>
                      <m:t>=</m:t>
                    </m:r>
                    <m:r>
                      <a:rPr lang="es-VE" sz="1600" b="0" i="1" smtClean="0">
                        <a:latin typeface="Cambria Math" panose="02040503050406030204" pitchFamily="18" charset="0"/>
                        <a:ea typeface="Cambria Math" panose="02040503050406030204" pitchFamily="18" charset="0"/>
                      </a:rPr>
                      <m:t>−</m:t>
                    </m:r>
                    <m:r>
                      <a:rPr lang="es-VE" sz="1600" b="0" i="1" smtClean="0">
                        <a:latin typeface="Cambria Math" panose="02040503050406030204" pitchFamily="18" charset="0"/>
                        <a:ea typeface="Cambria Math" panose="02040503050406030204" pitchFamily="18" charset="0"/>
                      </a:rPr>
                      <m:t>𝑘</m:t>
                    </m:r>
                    <m:r>
                      <a:rPr lang="es-VE" sz="1600" b="0" i="1" smtClean="0">
                        <a:latin typeface="Cambria Math" panose="02040503050406030204" pitchFamily="18" charset="0"/>
                        <a:ea typeface="Cambria Math" panose="02040503050406030204" pitchFamily="18" charset="0"/>
                      </a:rPr>
                      <m:t>∙</m:t>
                    </m:r>
                    <m:r>
                      <a:rPr lang="es-VE" sz="1600" b="0" i="1" smtClean="0">
                        <a:latin typeface="Cambria Math" panose="02040503050406030204" pitchFamily="18" charset="0"/>
                        <a:ea typeface="Cambria Math" panose="02040503050406030204" pitchFamily="18" charset="0"/>
                      </a:rPr>
                      <m:t>𝑥</m:t>
                    </m:r>
                  </m:oMath>
                </a14:m>
                <a:r>
                  <a:rPr lang="es-VE" sz="1600" dirty="0" smtClean="0"/>
                  <a:t>                                          (1)</a:t>
                </a:r>
              </a:p>
              <a:p>
                <a:pPr algn="just"/>
                <a:r>
                  <a:rPr lang="es-VE" sz="1600" dirty="0" smtClean="0"/>
                  <a:t>Si aplicamos la segunda ley de Newton a esta ecuación tenemos que,</a:t>
                </a:r>
              </a:p>
              <a:p>
                <a:pPr algn="just"/>
                <a:r>
                  <a:rPr lang="es-VE" sz="1600" dirty="0" smtClean="0"/>
                  <a:t>                                                             </a:t>
                </a:r>
                <a14:m>
                  <m:oMath xmlns:m="http://schemas.openxmlformats.org/officeDocument/2006/math">
                    <m:d>
                      <m:dPr>
                        <m:begChr m:val="|"/>
                        <m:endChr m:val="|"/>
                        <m:ctrlPr>
                          <a:rPr lang="es-VE" sz="1600" i="1" smtClean="0">
                            <a:latin typeface="Cambria Math" panose="02040503050406030204" pitchFamily="18" charset="0"/>
                          </a:rPr>
                        </m:ctrlPr>
                      </m:dPr>
                      <m:e>
                        <m:acc>
                          <m:accPr>
                            <m:chr m:val="⃗"/>
                            <m:ctrlPr>
                              <a:rPr lang="es-VE" sz="1600" i="1" smtClean="0">
                                <a:latin typeface="Cambria Math" panose="02040503050406030204" pitchFamily="18" charset="0"/>
                              </a:rPr>
                            </m:ctrlPr>
                          </m:accPr>
                          <m:e>
                            <m:r>
                              <a:rPr lang="es-VE" sz="1600" b="0" i="1" smtClean="0">
                                <a:latin typeface="Cambria Math" panose="02040503050406030204" pitchFamily="18" charset="0"/>
                              </a:rPr>
                              <m:t>𝑎</m:t>
                            </m:r>
                          </m:e>
                        </m:acc>
                      </m:e>
                    </m:d>
                    <m:r>
                      <a:rPr lang="es-VE" sz="1600" i="1" smtClean="0">
                        <a:latin typeface="Cambria Math" panose="02040503050406030204" pitchFamily="18" charset="0"/>
                        <a:ea typeface="Cambria Math" panose="02040503050406030204" pitchFamily="18" charset="0"/>
                      </a:rPr>
                      <m:t>=−</m:t>
                    </m:r>
                    <m:f>
                      <m:fPr>
                        <m:ctrlPr>
                          <a:rPr lang="es-VE" sz="1600" i="1" smtClean="0">
                            <a:latin typeface="Cambria Math" panose="02040503050406030204" pitchFamily="18" charset="0"/>
                            <a:ea typeface="Cambria Math" panose="02040503050406030204" pitchFamily="18" charset="0"/>
                          </a:rPr>
                        </m:ctrlPr>
                      </m:fPr>
                      <m:num>
                        <m:r>
                          <a:rPr lang="es-VE" sz="1600" b="0" i="1" smtClean="0">
                            <a:latin typeface="Cambria Math" panose="02040503050406030204" pitchFamily="18" charset="0"/>
                            <a:ea typeface="Cambria Math" panose="02040503050406030204" pitchFamily="18" charset="0"/>
                          </a:rPr>
                          <m:t>𝑘</m:t>
                        </m:r>
                      </m:num>
                      <m:den>
                        <m:r>
                          <a:rPr lang="es-VE" sz="1600" b="0" i="1" smtClean="0">
                            <a:latin typeface="Cambria Math" panose="02040503050406030204" pitchFamily="18" charset="0"/>
                            <a:ea typeface="Cambria Math" panose="02040503050406030204" pitchFamily="18" charset="0"/>
                          </a:rPr>
                          <m:t>𝑚</m:t>
                        </m:r>
                      </m:den>
                    </m:f>
                    <m:r>
                      <a:rPr lang="es-VE" sz="1600" i="1" smtClean="0">
                        <a:latin typeface="Cambria Math" panose="02040503050406030204" pitchFamily="18" charset="0"/>
                        <a:ea typeface="Cambria Math" panose="02040503050406030204" pitchFamily="18" charset="0"/>
                      </a:rPr>
                      <m:t>∙</m:t>
                    </m:r>
                    <m:r>
                      <a:rPr lang="es-VE" sz="1600" b="0" i="1" smtClean="0">
                        <a:latin typeface="Cambria Math" panose="02040503050406030204" pitchFamily="18" charset="0"/>
                        <a:ea typeface="Cambria Math" panose="02040503050406030204" pitchFamily="18" charset="0"/>
                      </a:rPr>
                      <m:t>𝑥</m:t>
                    </m:r>
                  </m:oMath>
                </a14:m>
                <a:r>
                  <a:rPr lang="es-VE" sz="1600" b="0" dirty="0" smtClean="0">
                    <a:ea typeface="Cambria Math" panose="02040503050406030204" pitchFamily="18" charset="0"/>
                  </a:rPr>
                  <a:t>                                         </a:t>
                </a:r>
                <a:r>
                  <a:rPr lang="es-VE" sz="1600" dirty="0" smtClean="0"/>
                  <a:t>(2)</a:t>
                </a:r>
                <a:endParaRPr lang="es-VE" sz="1600" b="0" dirty="0" smtClean="0">
                  <a:ea typeface="Cambria Math" panose="02040503050406030204" pitchFamily="18" charset="0"/>
                </a:endParaRPr>
              </a:p>
              <a:p>
                <a:pPr algn="just"/>
                <a:r>
                  <a:rPr lang="es-VE" sz="1600" dirty="0" smtClean="0"/>
                  <a:t>Esta expresión nos muestra que la aceleración es proporcional al desplazamiento del bloque pero en sentido contrario. </a:t>
                </a:r>
              </a:p>
              <a:p>
                <a:pPr algn="just"/>
                <a:endParaRPr lang="es-VE" sz="1600" dirty="0" smtClean="0"/>
              </a:p>
              <a:p>
                <a:pPr algn="just"/>
                <a:r>
                  <a:rPr lang="es-VE" sz="1600" b="1" i="1" dirty="0" smtClean="0"/>
                  <a:t>Para </a:t>
                </a:r>
                <a:r>
                  <a:rPr lang="es-VE" sz="1600" b="1" i="1" dirty="0"/>
                  <a:t>cualquier sistema oscilatorio en el que la fuerza restauradora neta es directamente proporcional </a:t>
                </a:r>
                <a:r>
                  <a:rPr lang="es-VE" sz="1600" b="1" i="1" dirty="0" smtClean="0"/>
                  <a:t>y en sentido opuesto al ) se dice </a:t>
                </a:r>
                <a:r>
                  <a:rPr lang="es-VE" sz="1600" b="1" i="1" dirty="0"/>
                  <a:t>que experimenta un movimiento armónico simple (MAS</a:t>
                </a:r>
                <a:r>
                  <a:rPr lang="es-VE" sz="1600" b="1" i="1" dirty="0" smtClean="0"/>
                  <a:t>). A este tipo de sistema se le conoce como oscilador armónico simple</a:t>
                </a:r>
              </a:p>
            </p:txBody>
          </p:sp>
        </mc:Choice>
        <mc:Fallback xmlns="">
          <p:sp>
            <p:nvSpPr>
              <p:cNvPr id="4" name="CuadroTexto 3"/>
              <p:cNvSpPr txBox="1">
                <a:spLocks noRot="1" noChangeAspect="1" noMove="1" noResize="1" noEditPoints="1" noAdjustHandles="1" noChangeArrowheads="1" noChangeShapeType="1" noTextEdit="1"/>
              </p:cNvSpPr>
              <p:nvPr/>
            </p:nvSpPr>
            <p:spPr>
              <a:xfrm>
                <a:off x="3747752" y="2753098"/>
                <a:ext cx="7606048" cy="3564181"/>
              </a:xfrm>
              <a:prstGeom prst="rect">
                <a:avLst/>
              </a:prstGeom>
              <a:blipFill rotWithShape="0">
                <a:blip r:embed="rId2"/>
                <a:stretch>
                  <a:fillRect l="-481" t="-514" r="-401"/>
                </a:stretch>
              </a:blipFill>
            </p:spPr>
            <p:txBody>
              <a:bodyPr/>
              <a:lstStyle/>
              <a:p>
                <a:r>
                  <a:rPr lang="es-VE">
                    <a:noFill/>
                  </a:rPr>
                  <a:t> </a:t>
                </a:r>
              </a:p>
            </p:txBody>
          </p:sp>
        </mc:Fallback>
      </mc:AlternateContent>
      <p:pic>
        <p:nvPicPr>
          <p:cNvPr id="9" name="Imagen 8"/>
          <p:cNvPicPr>
            <a:picLocks noChangeAspect="1"/>
          </p:cNvPicPr>
          <p:nvPr/>
        </p:nvPicPr>
        <p:blipFill>
          <a:blip r:embed="rId3"/>
          <a:stretch>
            <a:fillRect/>
          </a:stretch>
        </p:blipFill>
        <p:spPr>
          <a:xfrm>
            <a:off x="838200" y="2826207"/>
            <a:ext cx="2662443" cy="2995249"/>
          </a:xfrm>
          <a:prstGeom prst="rect">
            <a:avLst/>
          </a:prstGeom>
        </p:spPr>
      </p:pic>
      <p:sp>
        <p:nvSpPr>
          <p:cNvPr id="5" name="Rectángulo 4"/>
          <p:cNvSpPr/>
          <p:nvPr/>
        </p:nvSpPr>
        <p:spPr>
          <a:xfrm>
            <a:off x="838200" y="1534156"/>
            <a:ext cx="10515600" cy="1077218"/>
          </a:xfrm>
          <a:prstGeom prst="rect">
            <a:avLst/>
          </a:prstGeom>
        </p:spPr>
        <p:txBody>
          <a:bodyPr wrap="square">
            <a:spAutoFit/>
          </a:bodyPr>
          <a:lstStyle/>
          <a:p>
            <a:r>
              <a:rPr lang="es-VE" sz="1600" dirty="0"/>
              <a:t>Uno de los más </a:t>
            </a:r>
            <a:r>
              <a:rPr lang="es-VE" sz="1600" dirty="0" smtClean="0"/>
              <a:t>importantes </a:t>
            </a:r>
            <a:r>
              <a:rPr lang="es-VE" sz="1600" dirty="0"/>
              <a:t>problemas de la </a:t>
            </a:r>
            <a:r>
              <a:rPr lang="es-VE" sz="1600" dirty="0" smtClean="0"/>
              <a:t>dinámica </a:t>
            </a:r>
            <a:r>
              <a:rPr lang="es-VE" sz="1600" dirty="0"/>
              <a:t>es el de un cuerpo atraído hacia un punto por una fuerza proporcional al desplazamiento del cuerpo desde ese </a:t>
            </a:r>
            <a:r>
              <a:rPr lang="es-VE" sz="1600" dirty="0" smtClean="0"/>
              <a:t>punto, ya que en muchos sistemas físicos la fuerza restauradora tiene este comportamiento. </a:t>
            </a:r>
            <a:r>
              <a:rPr lang="es-VE" sz="1600" dirty="0"/>
              <a:t>Una buena aproximación a esta situación la brinda un objeto atado a un resorte sobre una mesa horizontal sin roce, como se muestra en la figura</a:t>
            </a:r>
          </a:p>
        </p:txBody>
      </p:sp>
    </p:spTree>
    <p:extLst>
      <p:ext uri="{BB962C8B-B14F-4D97-AF65-F5344CB8AC3E}">
        <p14:creationId xmlns:p14="http://schemas.microsoft.com/office/powerpoint/2010/main" val="34481071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77309"/>
          </a:xfrm>
          <a:solidFill>
            <a:srgbClr val="002060"/>
          </a:solidFill>
        </p:spPr>
        <p:txBody>
          <a:bodyPr/>
          <a:lstStyle/>
          <a:p>
            <a:r>
              <a:rPr lang="es-VE" dirty="0" smtClean="0">
                <a:solidFill>
                  <a:schemeClr val="bg1"/>
                </a:solidFill>
              </a:rPr>
              <a:t>Movimiento Armónico Simple</a:t>
            </a:r>
            <a:endParaRPr lang="es-VE" dirty="0">
              <a:solidFill>
                <a:schemeClr val="bg1"/>
              </a:solidFill>
            </a:endParaRPr>
          </a:p>
        </p:txBody>
      </p:sp>
      <mc:AlternateContent xmlns:mc="http://schemas.openxmlformats.org/markup-compatibility/2006" xmlns:a14="http://schemas.microsoft.com/office/drawing/2010/main">
        <mc:Choice Requires="a14">
          <p:sp>
            <p:nvSpPr>
              <p:cNvPr id="4" name="CuadroTexto 3"/>
              <p:cNvSpPr txBox="1"/>
              <p:nvPr/>
            </p:nvSpPr>
            <p:spPr>
              <a:xfrm>
                <a:off x="4456090" y="1666902"/>
                <a:ext cx="6897710" cy="4524315"/>
              </a:xfrm>
              <a:prstGeom prst="rect">
                <a:avLst/>
              </a:prstGeom>
              <a:noFill/>
            </p:spPr>
            <p:txBody>
              <a:bodyPr wrap="square" rtlCol="0">
                <a:spAutoFit/>
              </a:bodyPr>
              <a:lstStyle/>
              <a:p>
                <a:pPr algn="just"/>
                <a:r>
                  <a:rPr lang="es-VE" sz="1600" dirty="0"/>
                  <a:t>Esperamos movimiento periódico, así que probemos funciones periódicas como seno y coseno. Dado que comienza con un desplazamiento distinto de cero, el coseno es la función </a:t>
                </a:r>
                <a:r>
                  <a:rPr lang="es-VE" sz="1600" dirty="0" smtClean="0"/>
                  <a:t>apropiada. </a:t>
                </a:r>
              </a:p>
              <a:p>
                <a:pPr algn="just"/>
                <a:r>
                  <a:rPr lang="es-VE" sz="1600" dirty="0" smtClean="0"/>
                  <a:t>En términos generales, Una partícula que se mueve a lo largo del eje de las x, presenta un movimiento armónico simple, cuando el desplazamiento de la partícula desde la posición de equilibrio, varía con el tiempo de acuerdo a la relación</a:t>
                </a:r>
              </a:p>
              <a:p>
                <a:pPr algn="just"/>
                <a:endParaRPr lang="es-VE" sz="1600" dirty="0" smtClean="0"/>
              </a:p>
              <a:p>
                <a:pPr algn="just"/>
                <a:r>
                  <a:rPr lang="es-VE" sz="1600" b="0" dirty="0" smtClean="0"/>
                  <a:t>                                                   </a:t>
                </a:r>
                <a14:m>
                  <m:oMath xmlns:m="http://schemas.openxmlformats.org/officeDocument/2006/math">
                    <m:r>
                      <a:rPr lang="es-VE" sz="1600" b="0" i="1" smtClean="0">
                        <a:latin typeface="Cambria Math" panose="02040503050406030204" pitchFamily="18" charset="0"/>
                      </a:rPr>
                      <m:t>𝑥</m:t>
                    </m:r>
                    <m:r>
                      <a:rPr lang="es-VE" sz="1600" b="0" i="1" smtClean="0">
                        <a:latin typeface="Cambria Math" panose="02040503050406030204" pitchFamily="18" charset="0"/>
                        <a:ea typeface="Cambria Math" panose="02040503050406030204" pitchFamily="18" charset="0"/>
                      </a:rPr>
                      <m:t>=</m:t>
                    </m:r>
                    <m:r>
                      <a:rPr lang="es-VE" sz="1600" b="0" i="1" smtClean="0">
                        <a:latin typeface="Cambria Math" panose="02040503050406030204" pitchFamily="18" charset="0"/>
                        <a:ea typeface="Cambria Math" panose="02040503050406030204" pitchFamily="18" charset="0"/>
                      </a:rPr>
                      <m:t>𝐴</m:t>
                    </m:r>
                    <m:func>
                      <m:funcPr>
                        <m:ctrlPr>
                          <a:rPr lang="es-VE" sz="1600" b="0" i="1" smtClean="0">
                            <a:latin typeface="Cambria Math" panose="02040503050406030204" pitchFamily="18" charset="0"/>
                            <a:ea typeface="Cambria Math" panose="02040503050406030204" pitchFamily="18" charset="0"/>
                          </a:rPr>
                        </m:ctrlPr>
                      </m:funcPr>
                      <m:fName>
                        <m:r>
                          <m:rPr>
                            <m:sty m:val="p"/>
                          </m:rPr>
                          <a:rPr lang="es-VE" sz="1600" b="0" i="0" smtClean="0">
                            <a:latin typeface="Cambria Math" panose="02040503050406030204" pitchFamily="18" charset="0"/>
                            <a:ea typeface="Cambria Math" panose="02040503050406030204" pitchFamily="18" charset="0"/>
                          </a:rPr>
                          <m:t>cos</m:t>
                        </m:r>
                      </m:fName>
                      <m:e>
                        <m:d>
                          <m:dPr>
                            <m:ctrlPr>
                              <a:rPr lang="es-VE" sz="1600" b="0" i="1" smtClean="0">
                                <a:latin typeface="Cambria Math" panose="02040503050406030204" pitchFamily="18" charset="0"/>
                                <a:ea typeface="Cambria Math" panose="02040503050406030204" pitchFamily="18" charset="0"/>
                              </a:rPr>
                            </m:ctrlPr>
                          </m:dPr>
                          <m:e>
                            <m:r>
                              <a:rPr lang="es-VE" sz="1600" b="0" i="1" smtClean="0">
                                <a:latin typeface="Cambria Math" panose="02040503050406030204" pitchFamily="18" charset="0"/>
                                <a:ea typeface="Cambria Math" panose="02040503050406030204" pitchFamily="18" charset="0"/>
                              </a:rPr>
                              <m:t>𝜔</m:t>
                            </m:r>
                            <m:r>
                              <a:rPr lang="es-VE" sz="1600" b="0" i="1" smtClean="0">
                                <a:latin typeface="Cambria Math" panose="02040503050406030204" pitchFamily="18" charset="0"/>
                                <a:ea typeface="Cambria Math" panose="02040503050406030204" pitchFamily="18" charset="0"/>
                              </a:rPr>
                              <m:t>𝑡</m:t>
                            </m:r>
                            <m:r>
                              <a:rPr lang="es-VE" sz="1600" b="0" i="1" smtClean="0">
                                <a:latin typeface="Cambria Math" panose="02040503050406030204" pitchFamily="18" charset="0"/>
                                <a:ea typeface="Cambria Math" panose="02040503050406030204" pitchFamily="18" charset="0"/>
                              </a:rPr>
                              <m:t>+</m:t>
                            </m:r>
                            <m:r>
                              <a:rPr lang="es-VE" sz="1600" b="0" i="1" smtClean="0">
                                <a:latin typeface="Cambria Math" panose="02040503050406030204" pitchFamily="18" charset="0"/>
                                <a:ea typeface="Cambria Math" panose="02040503050406030204" pitchFamily="18" charset="0"/>
                              </a:rPr>
                              <m:t>𝜑</m:t>
                            </m:r>
                          </m:e>
                        </m:d>
                      </m:e>
                    </m:func>
                  </m:oMath>
                </a14:m>
                <a:r>
                  <a:rPr lang="es-VE" sz="1600" dirty="0" smtClean="0"/>
                  <a:t>                 (3)</a:t>
                </a:r>
              </a:p>
              <a:p>
                <a:pPr algn="just"/>
                <a:endParaRPr lang="es-VE" sz="1600" dirty="0" smtClean="0"/>
              </a:p>
              <a:p>
                <a:pPr algn="just"/>
                <a:r>
                  <a:rPr lang="es-VE" sz="1600" dirty="0"/>
                  <a:t>D</a:t>
                </a:r>
                <a:r>
                  <a:rPr lang="es-VE" sz="1600" dirty="0" smtClean="0"/>
                  <a:t>onde A, es la amplitud o máximo desplazamiento del bloque, </a:t>
                </a:r>
                <a:r>
                  <a:rPr lang="es-VE" sz="1600" dirty="0" smtClean="0">
                    <a:sym typeface="Symbol" panose="05050102010706020507" pitchFamily="18" charset="2"/>
                  </a:rPr>
                  <a:t> es la velocidad angular, sus unidades son radianes por segundos y </a:t>
                </a:r>
                <a14:m>
                  <m:oMath xmlns:m="http://schemas.openxmlformats.org/officeDocument/2006/math">
                    <m:r>
                      <a:rPr lang="es-VE" sz="1600" b="0" i="1" smtClean="0">
                        <a:latin typeface="Cambria Math" panose="02040503050406030204" pitchFamily="18" charset="0"/>
                        <a:ea typeface="Cambria Math" panose="02040503050406030204" pitchFamily="18" charset="0"/>
                      </a:rPr>
                      <m:t>𝜑</m:t>
                    </m:r>
                  </m:oMath>
                </a14:m>
                <a:r>
                  <a:rPr lang="es-VE" sz="1600" dirty="0" smtClean="0">
                    <a:sym typeface="Symbol" panose="05050102010706020507" pitchFamily="18" charset="2"/>
                  </a:rPr>
                  <a:t>, es el ángulo de fase, que es determinado por el desplazamiento inicial y la velocidad de la partícula, tiene </a:t>
                </a:r>
                <a:r>
                  <a:rPr lang="es-VE" sz="1600" dirty="0">
                    <a:sym typeface="Symbol" panose="05050102010706020507" pitchFamily="18" charset="2"/>
                  </a:rPr>
                  <a:t>el efecto de desplazar la curva del coseno hacia la izquierda </a:t>
                </a:r>
                <a:r>
                  <a:rPr lang="es-VE" sz="1600" dirty="0" smtClean="0">
                    <a:sym typeface="Symbol" panose="05050102010706020507" pitchFamily="18" charset="2"/>
                  </a:rPr>
                  <a:t>o </a:t>
                </a:r>
                <a:r>
                  <a:rPr lang="es-VE" sz="1600" dirty="0">
                    <a:sym typeface="Symbol" panose="05050102010706020507" pitchFamily="18" charset="2"/>
                  </a:rPr>
                  <a:t>a la derecha, pero no afecta la frecuencia ni la amplitud.</a:t>
                </a:r>
                <a:endParaRPr lang="es-VE" sz="1600" dirty="0" smtClean="0">
                  <a:sym typeface="Symbol" panose="05050102010706020507" pitchFamily="18" charset="2"/>
                </a:endParaRPr>
              </a:p>
              <a:p>
                <a:pPr algn="just"/>
                <a:r>
                  <a:rPr lang="es-VE" sz="1600" dirty="0" smtClean="0"/>
                  <a:t>Esta ecuación se obtiene al graficar x en función del t, para el sistema bloque resorte, y es justamente el patrón observado en el dispositivo experimental de la figura 2.</a:t>
                </a:r>
              </a:p>
            </p:txBody>
          </p:sp>
        </mc:Choice>
        <mc:Fallback xmlns="">
          <p:sp>
            <p:nvSpPr>
              <p:cNvPr id="4" name="CuadroTexto 3"/>
              <p:cNvSpPr txBox="1">
                <a:spLocks noRot="1" noChangeAspect="1" noMove="1" noResize="1" noEditPoints="1" noAdjustHandles="1" noChangeArrowheads="1" noChangeShapeType="1" noTextEdit="1"/>
              </p:cNvSpPr>
              <p:nvPr/>
            </p:nvSpPr>
            <p:spPr>
              <a:xfrm>
                <a:off x="4456090" y="1666902"/>
                <a:ext cx="6897710" cy="4524315"/>
              </a:xfrm>
              <a:prstGeom prst="rect">
                <a:avLst/>
              </a:prstGeom>
              <a:blipFill rotWithShape="0">
                <a:blip r:embed="rId2"/>
                <a:stretch>
                  <a:fillRect l="-530" t="-404" r="-353" b="-673"/>
                </a:stretch>
              </a:blipFill>
            </p:spPr>
            <p:txBody>
              <a:bodyPr/>
              <a:lstStyle/>
              <a:p>
                <a:r>
                  <a:rPr lang="es-VE">
                    <a:noFill/>
                  </a:rPr>
                  <a:t> </a:t>
                </a:r>
              </a:p>
            </p:txBody>
          </p:sp>
        </mc:Fallback>
      </mc:AlternateContent>
      <p:sp>
        <p:nvSpPr>
          <p:cNvPr id="5" name="Rectángulo 4"/>
          <p:cNvSpPr/>
          <p:nvPr/>
        </p:nvSpPr>
        <p:spPr>
          <a:xfrm>
            <a:off x="838200" y="4391912"/>
            <a:ext cx="3107598" cy="523220"/>
          </a:xfrm>
          <a:prstGeom prst="rect">
            <a:avLst/>
          </a:prstGeom>
        </p:spPr>
        <p:txBody>
          <a:bodyPr wrap="square">
            <a:spAutoFit/>
          </a:bodyPr>
          <a:lstStyle/>
          <a:p>
            <a:r>
              <a:rPr lang="es-VE" sz="1400" dirty="0" smtClean="0"/>
              <a:t>figura 2. </a:t>
            </a:r>
            <a:r>
              <a:rPr lang="es-VE" sz="1400" dirty="0"/>
              <a:t>Naturaleza </a:t>
            </a:r>
            <a:r>
              <a:rPr lang="es-VE" sz="1400" dirty="0" smtClean="0"/>
              <a:t>sinusoidal del </a:t>
            </a:r>
            <a:r>
              <a:rPr lang="es-VE" sz="1400" dirty="0"/>
              <a:t>MAS </a:t>
            </a:r>
            <a:r>
              <a:rPr lang="es-VE" sz="1400" dirty="0" smtClean="0"/>
              <a:t>  </a:t>
            </a:r>
          </a:p>
          <a:p>
            <a:r>
              <a:rPr lang="es-VE" sz="1400" dirty="0"/>
              <a:t> </a:t>
            </a:r>
            <a:r>
              <a:rPr lang="es-VE" sz="1400" dirty="0" smtClean="0"/>
              <a:t>               en </a:t>
            </a:r>
            <a:r>
              <a:rPr lang="es-VE" sz="1400" dirty="0"/>
              <a:t>función del tiempo. </a:t>
            </a:r>
          </a:p>
        </p:txBody>
      </p:sp>
      <p:pic>
        <p:nvPicPr>
          <p:cNvPr id="10" name="Imagen 9"/>
          <p:cNvPicPr>
            <a:picLocks noChangeAspect="1"/>
          </p:cNvPicPr>
          <p:nvPr/>
        </p:nvPicPr>
        <p:blipFill>
          <a:blip r:embed="rId3"/>
          <a:stretch>
            <a:fillRect/>
          </a:stretch>
        </p:blipFill>
        <p:spPr>
          <a:xfrm>
            <a:off x="838200" y="1770520"/>
            <a:ext cx="3209236" cy="2621284"/>
          </a:xfrm>
          <a:prstGeom prst="rect">
            <a:avLst/>
          </a:prstGeom>
        </p:spPr>
      </p:pic>
    </p:spTree>
    <p:extLst>
      <p:ext uri="{BB962C8B-B14F-4D97-AF65-F5344CB8AC3E}">
        <p14:creationId xmlns:p14="http://schemas.microsoft.com/office/powerpoint/2010/main" val="25938592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77309"/>
          </a:xfrm>
          <a:solidFill>
            <a:srgbClr val="002060"/>
          </a:solidFill>
        </p:spPr>
        <p:txBody>
          <a:bodyPr/>
          <a:lstStyle/>
          <a:p>
            <a:r>
              <a:rPr lang="es-VE" dirty="0" smtClean="0">
                <a:solidFill>
                  <a:schemeClr val="bg1"/>
                </a:solidFill>
              </a:rPr>
              <a:t>Movimiento Armónico Simple</a:t>
            </a:r>
            <a:endParaRPr lang="es-VE" dirty="0">
              <a:solidFill>
                <a:schemeClr val="bg1"/>
              </a:solidFill>
            </a:endParaRPr>
          </a:p>
        </p:txBody>
      </p:sp>
      <p:pic>
        <p:nvPicPr>
          <p:cNvPr id="3" name="Imagen 2"/>
          <p:cNvPicPr>
            <a:picLocks noChangeAspect="1"/>
          </p:cNvPicPr>
          <p:nvPr/>
        </p:nvPicPr>
        <p:blipFill>
          <a:blip r:embed="rId2"/>
          <a:stretch>
            <a:fillRect/>
          </a:stretch>
        </p:blipFill>
        <p:spPr>
          <a:xfrm>
            <a:off x="836058" y="1817745"/>
            <a:ext cx="3290894" cy="3018197"/>
          </a:xfrm>
          <a:prstGeom prst="rect">
            <a:avLst/>
          </a:prstGeom>
        </p:spPr>
      </p:pic>
      <mc:AlternateContent xmlns:mc="http://schemas.openxmlformats.org/markup-compatibility/2006" xmlns:a14="http://schemas.microsoft.com/office/drawing/2010/main">
        <mc:Choice Requires="a14">
          <p:sp>
            <p:nvSpPr>
              <p:cNvPr id="6" name="Rectángulo 5"/>
              <p:cNvSpPr/>
              <p:nvPr/>
            </p:nvSpPr>
            <p:spPr>
              <a:xfrm>
                <a:off x="4126952" y="1755035"/>
                <a:ext cx="7140451" cy="934230"/>
              </a:xfrm>
              <a:prstGeom prst="rect">
                <a:avLst/>
              </a:prstGeom>
            </p:spPr>
            <p:txBody>
              <a:bodyPr wrap="square">
                <a:spAutoFit/>
              </a:bodyPr>
              <a:lstStyle/>
              <a:p>
                <a:pPr algn="just"/>
                <a:r>
                  <a:rPr lang="es-VE" sz="1600" dirty="0" smtClean="0"/>
                  <a:t>Dado que el tiempo para un ciclo completo es el período T, el argumento </a:t>
                </a:r>
                <a:r>
                  <a:rPr lang="es-VE" sz="1600" dirty="0" smtClean="0">
                    <a:sym typeface="Symbol" panose="05050102010706020507" pitchFamily="18" charset="2"/>
                  </a:rPr>
                  <a:t></a:t>
                </a:r>
                <a:r>
                  <a:rPr lang="es-VE" sz="1600" i="1" dirty="0" smtClean="0">
                    <a:sym typeface="Symbol" panose="05050102010706020507" pitchFamily="18" charset="2"/>
                  </a:rPr>
                  <a:t>t</a:t>
                </a:r>
                <a:r>
                  <a:rPr lang="es-VE" sz="1600" dirty="0" smtClean="0">
                    <a:sym typeface="Symbol" panose="05050102010706020507" pitchFamily="18" charset="2"/>
                  </a:rPr>
                  <a:t>,</a:t>
                </a:r>
                <a:r>
                  <a:rPr lang="es-VE" sz="1600" dirty="0" smtClean="0"/>
                  <a:t> del coseno debe </a:t>
                </a:r>
                <a:r>
                  <a:rPr lang="es-VE" sz="1600" dirty="0"/>
                  <a:t>ir de 0 a </a:t>
                </a:r>
                <a:r>
                  <a:rPr lang="es-VE" sz="1600" dirty="0" smtClean="0"/>
                  <a:t>2</a:t>
                </a:r>
                <a:r>
                  <a:rPr lang="es-VE" sz="1600" dirty="0" smtClean="0">
                    <a:sym typeface="Symbol" panose="05050102010706020507" pitchFamily="18" charset="2"/>
                  </a:rPr>
                  <a:t> </a:t>
                </a:r>
                <a:r>
                  <a:rPr lang="es-VE" sz="1600" dirty="0" smtClean="0"/>
                  <a:t>cuando </a:t>
                </a:r>
                <a:r>
                  <a:rPr lang="es-VE" sz="1600" dirty="0"/>
                  <a:t>el tiempo t pasa de 0 a T. Así </a:t>
                </a:r>
                <a:r>
                  <a:rPr lang="es-VE" sz="1600" dirty="0" smtClean="0"/>
                  <a:t>que,</a:t>
                </a:r>
              </a:p>
              <a:p>
                <a:r>
                  <a:rPr lang="es-VE" sz="1600" b="0" dirty="0" smtClean="0"/>
                  <a:t>                                                    </a:t>
                </a:r>
                <a14:m>
                  <m:oMath xmlns:m="http://schemas.openxmlformats.org/officeDocument/2006/math">
                    <m:r>
                      <a:rPr lang="es-VE" sz="1600" b="0" i="1" smtClean="0">
                        <a:latin typeface="Cambria Math" panose="02040503050406030204" pitchFamily="18" charset="0"/>
                      </a:rPr>
                      <m:t>𝑇</m:t>
                    </m:r>
                    <m:r>
                      <a:rPr lang="es-VE" sz="1600" b="0" i="1" smtClean="0">
                        <a:latin typeface="Cambria Math" panose="02040503050406030204" pitchFamily="18" charset="0"/>
                        <a:ea typeface="Cambria Math" panose="02040503050406030204" pitchFamily="18" charset="0"/>
                      </a:rPr>
                      <m:t>=</m:t>
                    </m:r>
                    <m:f>
                      <m:fPr>
                        <m:ctrlPr>
                          <a:rPr lang="es-VE" sz="1600" b="0" i="1" smtClean="0">
                            <a:latin typeface="Cambria Math" panose="02040503050406030204" pitchFamily="18" charset="0"/>
                            <a:ea typeface="Cambria Math" panose="02040503050406030204" pitchFamily="18" charset="0"/>
                          </a:rPr>
                        </m:ctrlPr>
                      </m:fPr>
                      <m:num>
                        <m:r>
                          <a:rPr lang="es-VE" sz="1600" b="0" i="1" smtClean="0">
                            <a:latin typeface="Cambria Math" panose="02040503050406030204" pitchFamily="18" charset="0"/>
                            <a:ea typeface="Cambria Math" panose="02040503050406030204" pitchFamily="18" charset="0"/>
                          </a:rPr>
                          <m:t>2</m:t>
                        </m:r>
                        <m:r>
                          <a:rPr lang="es-VE" sz="1600" b="0" i="1" smtClean="0">
                            <a:latin typeface="Cambria Math" panose="02040503050406030204" pitchFamily="18" charset="0"/>
                            <a:ea typeface="Cambria Math" panose="02040503050406030204" pitchFamily="18" charset="0"/>
                          </a:rPr>
                          <m:t>𝜋</m:t>
                        </m:r>
                      </m:num>
                      <m:den>
                        <m:r>
                          <a:rPr lang="es-VE" sz="1600" b="0" i="1" smtClean="0">
                            <a:latin typeface="Cambria Math" panose="02040503050406030204" pitchFamily="18" charset="0"/>
                            <a:ea typeface="Cambria Math" panose="02040503050406030204" pitchFamily="18" charset="0"/>
                          </a:rPr>
                          <m:t>𝜔</m:t>
                        </m:r>
                      </m:den>
                    </m:f>
                  </m:oMath>
                </a14:m>
                <a:r>
                  <a:rPr lang="es-VE" sz="1600" dirty="0" smtClean="0"/>
                  <a:t>                                         (4)</a:t>
                </a:r>
                <a:endParaRPr lang="es-VE" sz="1600" dirty="0"/>
              </a:p>
            </p:txBody>
          </p:sp>
        </mc:Choice>
        <mc:Fallback xmlns="">
          <p:sp>
            <p:nvSpPr>
              <p:cNvPr id="6" name="Rectángulo 5"/>
              <p:cNvSpPr>
                <a:spLocks noRot="1" noChangeAspect="1" noMove="1" noResize="1" noEditPoints="1" noAdjustHandles="1" noChangeArrowheads="1" noChangeShapeType="1" noTextEdit="1"/>
              </p:cNvSpPr>
              <p:nvPr/>
            </p:nvSpPr>
            <p:spPr>
              <a:xfrm>
                <a:off x="4126952" y="1755035"/>
                <a:ext cx="7140451" cy="934230"/>
              </a:xfrm>
              <a:prstGeom prst="rect">
                <a:avLst/>
              </a:prstGeom>
              <a:blipFill rotWithShape="0">
                <a:blip r:embed="rId3"/>
                <a:stretch>
                  <a:fillRect l="-512" t="-2614" r="-427" b="-2614"/>
                </a:stretch>
              </a:blipFill>
            </p:spPr>
            <p:txBody>
              <a:bodyPr/>
              <a:lstStyle/>
              <a:p>
                <a:r>
                  <a:rPr lang="es-VE">
                    <a:noFill/>
                  </a:rPr>
                  <a:t> </a:t>
                </a:r>
              </a:p>
            </p:txBody>
          </p:sp>
        </mc:Fallback>
      </mc:AlternateContent>
      <mc:AlternateContent xmlns:mc="http://schemas.openxmlformats.org/markup-compatibility/2006" xmlns:a14="http://schemas.microsoft.com/office/drawing/2010/main">
        <mc:Choice Requires="a14">
          <p:sp>
            <p:nvSpPr>
              <p:cNvPr id="7" name="Rectángulo 6"/>
              <p:cNvSpPr/>
              <p:nvPr/>
            </p:nvSpPr>
            <p:spPr>
              <a:xfrm>
                <a:off x="4126952" y="2751975"/>
                <a:ext cx="6974638" cy="2806794"/>
              </a:xfrm>
              <a:prstGeom prst="rect">
                <a:avLst/>
              </a:prstGeom>
            </p:spPr>
            <p:txBody>
              <a:bodyPr wrap="square">
                <a:spAutoFit/>
              </a:bodyPr>
              <a:lstStyle/>
              <a:p>
                <a:pPr algn="just"/>
                <a:r>
                  <a:rPr lang="es-VE" sz="1600" dirty="0" smtClean="0"/>
                  <a:t>Escribir el desplazamiento x en la forma expresada por la ecuación (3) </a:t>
                </a:r>
                <a:r>
                  <a:rPr lang="es-VE" sz="1600" dirty="0"/>
                  <a:t>no garantiza que tengamos una solución; todavía necesitamos ver si esta forma satisface la Ecuación </a:t>
                </a:r>
                <a:r>
                  <a:rPr lang="es-VE" sz="1600" dirty="0" smtClean="0"/>
                  <a:t>(2). La primera </a:t>
                </a:r>
                <a:r>
                  <a:rPr lang="es-VE" sz="1600" dirty="0"/>
                  <a:t>derivada </a:t>
                </a:r>
                <a:r>
                  <a:rPr lang="es-VE" sz="1600" dirty="0" smtClean="0"/>
                  <a:t>es de la </a:t>
                </a:r>
                <a:r>
                  <a:rPr lang="es-VE" sz="1600" dirty="0" err="1" smtClean="0"/>
                  <a:t>Ec</a:t>
                </a:r>
                <a:r>
                  <a:rPr lang="es-VE" sz="1600" dirty="0" smtClean="0"/>
                  <a:t>. (3) es </a:t>
                </a:r>
              </a:p>
              <a:p>
                <a:pPr algn="just"/>
                <a:endParaRPr lang="es-VE" sz="1600" dirty="0" smtClean="0"/>
              </a:p>
              <a:p>
                <a:r>
                  <a:rPr lang="es-VE" sz="1600" dirty="0" smtClean="0"/>
                  <a:t>                   </a:t>
                </a:r>
                <a:r>
                  <a:rPr lang="es-VE" sz="1600" i="1" dirty="0" smtClean="0"/>
                  <a:t> </a:t>
                </a:r>
                <a14:m>
                  <m:oMath xmlns:m="http://schemas.openxmlformats.org/officeDocument/2006/math">
                    <m:r>
                      <a:rPr lang="es-VE" sz="1600" b="0" i="1" smtClean="0">
                        <a:latin typeface="Cambria Math" panose="02040503050406030204" pitchFamily="18" charset="0"/>
                        <a:ea typeface="Cambria Math" panose="02040503050406030204" pitchFamily="18" charset="0"/>
                      </a:rPr>
                      <m:t>𝑣</m:t>
                    </m:r>
                    <m:r>
                      <a:rPr lang="es-VE" sz="1600" i="1" smtClean="0">
                        <a:latin typeface="Cambria Math" panose="02040503050406030204" pitchFamily="18" charset="0"/>
                        <a:ea typeface="Cambria Math" panose="02040503050406030204" pitchFamily="18" charset="0"/>
                      </a:rPr>
                      <m:t>=</m:t>
                    </m:r>
                    <m:f>
                      <m:fPr>
                        <m:ctrlPr>
                          <a:rPr lang="es-VE" sz="1600" i="1" smtClean="0">
                            <a:latin typeface="Cambria Math" panose="02040503050406030204" pitchFamily="18" charset="0"/>
                          </a:rPr>
                        </m:ctrlPr>
                      </m:fPr>
                      <m:num>
                        <m:r>
                          <a:rPr lang="es-VE" sz="1600" b="0" i="1" smtClean="0">
                            <a:latin typeface="Cambria Math" panose="02040503050406030204" pitchFamily="18" charset="0"/>
                          </a:rPr>
                          <m:t>𝑑𝑥</m:t>
                        </m:r>
                      </m:num>
                      <m:den>
                        <m:r>
                          <a:rPr lang="es-VE" sz="1600" b="0" i="1" smtClean="0">
                            <a:latin typeface="Cambria Math" panose="02040503050406030204" pitchFamily="18" charset="0"/>
                          </a:rPr>
                          <m:t>𝑑𝑡</m:t>
                        </m:r>
                      </m:den>
                    </m:f>
                    <m:r>
                      <a:rPr lang="es-VE" sz="1600" i="1" smtClean="0">
                        <a:latin typeface="Cambria Math" panose="02040503050406030204" pitchFamily="18" charset="0"/>
                        <a:ea typeface="Cambria Math" panose="02040503050406030204" pitchFamily="18" charset="0"/>
                      </a:rPr>
                      <m:t>=</m:t>
                    </m:r>
                    <m:f>
                      <m:fPr>
                        <m:ctrlPr>
                          <a:rPr lang="es-VE" sz="1600" i="1" smtClean="0">
                            <a:latin typeface="Cambria Math" panose="02040503050406030204" pitchFamily="18" charset="0"/>
                            <a:ea typeface="Cambria Math" panose="02040503050406030204" pitchFamily="18" charset="0"/>
                          </a:rPr>
                        </m:ctrlPr>
                      </m:fPr>
                      <m:num>
                        <m:r>
                          <a:rPr lang="es-VE" sz="1600" b="0" i="1" smtClean="0">
                            <a:latin typeface="Cambria Math" panose="02040503050406030204" pitchFamily="18" charset="0"/>
                            <a:ea typeface="Cambria Math" panose="02040503050406030204" pitchFamily="18" charset="0"/>
                          </a:rPr>
                          <m:t>𝑑</m:t>
                        </m:r>
                      </m:num>
                      <m:den>
                        <m:r>
                          <a:rPr lang="es-VE" sz="1600" b="0" i="1" smtClean="0">
                            <a:latin typeface="Cambria Math" panose="02040503050406030204" pitchFamily="18" charset="0"/>
                            <a:ea typeface="Cambria Math" panose="02040503050406030204" pitchFamily="18" charset="0"/>
                          </a:rPr>
                          <m:t>𝑑𝑡</m:t>
                        </m:r>
                      </m:den>
                    </m:f>
                    <m:d>
                      <m:dPr>
                        <m:begChr m:val="["/>
                        <m:endChr m:val="]"/>
                        <m:ctrlPr>
                          <a:rPr lang="es-VE" sz="1600" i="1" smtClean="0">
                            <a:latin typeface="Cambria Math" panose="02040503050406030204" pitchFamily="18" charset="0"/>
                            <a:ea typeface="Cambria Math" panose="02040503050406030204" pitchFamily="18" charset="0"/>
                          </a:rPr>
                        </m:ctrlPr>
                      </m:dPr>
                      <m:e>
                        <m:r>
                          <a:rPr lang="es-VE" sz="1600" i="1">
                            <a:latin typeface="Cambria Math" panose="02040503050406030204" pitchFamily="18" charset="0"/>
                            <a:ea typeface="Cambria Math" panose="02040503050406030204" pitchFamily="18" charset="0"/>
                          </a:rPr>
                          <m:t>𝐴</m:t>
                        </m:r>
                        <m:func>
                          <m:funcPr>
                            <m:ctrlPr>
                              <a:rPr lang="es-VE" sz="1600" i="1">
                                <a:latin typeface="Cambria Math" panose="02040503050406030204" pitchFamily="18" charset="0"/>
                                <a:ea typeface="Cambria Math" panose="02040503050406030204" pitchFamily="18" charset="0"/>
                              </a:rPr>
                            </m:ctrlPr>
                          </m:funcPr>
                          <m:fName>
                            <m:r>
                              <m:rPr>
                                <m:sty m:val="p"/>
                              </m:rPr>
                              <a:rPr lang="es-VE" sz="1600">
                                <a:latin typeface="Cambria Math" panose="02040503050406030204" pitchFamily="18" charset="0"/>
                                <a:ea typeface="Cambria Math" panose="02040503050406030204" pitchFamily="18" charset="0"/>
                              </a:rPr>
                              <m:t>cos</m:t>
                            </m:r>
                          </m:fName>
                          <m:e>
                            <m:d>
                              <m:dPr>
                                <m:ctrlPr>
                                  <a:rPr lang="es-VE" sz="1600" i="1">
                                    <a:latin typeface="Cambria Math" panose="02040503050406030204" pitchFamily="18" charset="0"/>
                                    <a:ea typeface="Cambria Math" panose="02040503050406030204" pitchFamily="18" charset="0"/>
                                  </a:rPr>
                                </m:ctrlPr>
                              </m:dPr>
                              <m:e>
                                <m:r>
                                  <a:rPr lang="es-VE" sz="1600" i="1">
                                    <a:latin typeface="Cambria Math" panose="02040503050406030204" pitchFamily="18" charset="0"/>
                                    <a:ea typeface="Cambria Math" panose="02040503050406030204" pitchFamily="18" charset="0"/>
                                  </a:rPr>
                                  <m:t>𝜔</m:t>
                                </m:r>
                                <m:r>
                                  <a:rPr lang="es-VE" sz="1600" i="1">
                                    <a:latin typeface="Cambria Math" panose="02040503050406030204" pitchFamily="18" charset="0"/>
                                    <a:ea typeface="Cambria Math" panose="02040503050406030204" pitchFamily="18" charset="0"/>
                                  </a:rPr>
                                  <m:t>𝑡</m:t>
                                </m:r>
                                <m:r>
                                  <a:rPr lang="es-VE" sz="1600" i="1">
                                    <a:latin typeface="Cambria Math" panose="02040503050406030204" pitchFamily="18" charset="0"/>
                                    <a:ea typeface="Cambria Math" panose="02040503050406030204" pitchFamily="18" charset="0"/>
                                  </a:rPr>
                                  <m:t>+</m:t>
                                </m:r>
                                <m:r>
                                  <a:rPr lang="es-VE" sz="1600" i="1">
                                    <a:latin typeface="Cambria Math" panose="02040503050406030204" pitchFamily="18" charset="0"/>
                                    <a:ea typeface="Cambria Math" panose="02040503050406030204" pitchFamily="18" charset="0"/>
                                  </a:rPr>
                                  <m:t>𝜑</m:t>
                                </m:r>
                              </m:e>
                            </m:d>
                          </m:e>
                        </m:func>
                      </m:e>
                    </m:d>
                    <m:r>
                      <a:rPr lang="es-VE" sz="1600" i="1" smtClean="0">
                        <a:latin typeface="Cambria Math" panose="02040503050406030204" pitchFamily="18" charset="0"/>
                        <a:ea typeface="Cambria Math" panose="02040503050406030204" pitchFamily="18" charset="0"/>
                      </a:rPr>
                      <m:t>=</m:t>
                    </m:r>
                    <m:r>
                      <a:rPr lang="es-VE" sz="1600" b="0" i="1" smtClean="0">
                        <a:latin typeface="Cambria Math" panose="02040503050406030204" pitchFamily="18" charset="0"/>
                        <a:ea typeface="Cambria Math" panose="02040503050406030204" pitchFamily="18" charset="0"/>
                      </a:rPr>
                      <m:t>−</m:t>
                    </m:r>
                    <m:r>
                      <a:rPr lang="es-VE" sz="1600" b="0" i="1" smtClean="0">
                        <a:latin typeface="Cambria Math" panose="02040503050406030204" pitchFamily="18" charset="0"/>
                        <a:ea typeface="Cambria Math" panose="02040503050406030204" pitchFamily="18" charset="0"/>
                      </a:rPr>
                      <m:t>𝐴</m:t>
                    </m:r>
                    <m:r>
                      <a:rPr lang="es-VE" sz="1600" b="0" i="1" smtClean="0">
                        <a:latin typeface="Cambria Math" panose="02040503050406030204" pitchFamily="18" charset="0"/>
                        <a:ea typeface="Cambria Math" panose="02040503050406030204" pitchFamily="18" charset="0"/>
                      </a:rPr>
                      <m:t>𝜔</m:t>
                    </m:r>
                    <m:func>
                      <m:funcPr>
                        <m:ctrlPr>
                          <a:rPr lang="es-VE" sz="1600" b="0" i="1" smtClean="0">
                            <a:latin typeface="Cambria Math" panose="02040503050406030204" pitchFamily="18" charset="0"/>
                            <a:ea typeface="Cambria Math" panose="02040503050406030204" pitchFamily="18" charset="0"/>
                          </a:rPr>
                        </m:ctrlPr>
                      </m:funcPr>
                      <m:fName>
                        <m:r>
                          <m:rPr>
                            <m:sty m:val="p"/>
                          </m:rPr>
                          <a:rPr lang="es-VE" sz="1600" b="0" i="0" smtClean="0">
                            <a:latin typeface="Cambria Math" panose="02040503050406030204" pitchFamily="18" charset="0"/>
                            <a:ea typeface="Cambria Math" panose="02040503050406030204" pitchFamily="18" charset="0"/>
                          </a:rPr>
                          <m:t>sin</m:t>
                        </m:r>
                      </m:fName>
                      <m:e>
                        <m:r>
                          <a:rPr lang="es-VE" sz="1600" b="0" i="1" smtClean="0">
                            <a:latin typeface="Cambria Math" panose="02040503050406030204" pitchFamily="18" charset="0"/>
                            <a:ea typeface="Cambria Math" panose="02040503050406030204" pitchFamily="18" charset="0"/>
                          </a:rPr>
                          <m:t>𝜔</m:t>
                        </m:r>
                        <m:r>
                          <a:rPr lang="es-VE" sz="1600" b="0" i="1" smtClean="0">
                            <a:latin typeface="Cambria Math" panose="02040503050406030204" pitchFamily="18" charset="0"/>
                            <a:ea typeface="Cambria Math" panose="02040503050406030204" pitchFamily="18" charset="0"/>
                          </a:rPr>
                          <m:t>𝑡</m:t>
                        </m:r>
                      </m:e>
                    </m:func>
                  </m:oMath>
                </a14:m>
                <a:r>
                  <a:rPr lang="es-VE" sz="1600" dirty="0" smtClean="0"/>
                  <a:t>       (5)</a:t>
                </a:r>
              </a:p>
              <a:p>
                <a:r>
                  <a:rPr lang="es-VE" sz="1600" dirty="0" smtClean="0"/>
                  <a:t>Su segunda derivada </a:t>
                </a:r>
              </a:p>
              <a:p>
                <a:endParaRPr lang="es-VE" sz="1600" dirty="0" smtClean="0"/>
              </a:p>
              <a:p>
                <a:r>
                  <a:rPr lang="es-VE" sz="1600" dirty="0" smtClean="0"/>
                  <a:t>                  </a:t>
                </a:r>
                <a14:m>
                  <m:oMath xmlns:m="http://schemas.openxmlformats.org/officeDocument/2006/math">
                    <m:f>
                      <m:fPr>
                        <m:ctrlPr>
                          <a:rPr lang="es-VE" sz="1600" i="1" smtClean="0">
                            <a:latin typeface="Cambria Math" panose="02040503050406030204" pitchFamily="18" charset="0"/>
                          </a:rPr>
                        </m:ctrlPr>
                      </m:fPr>
                      <m:num>
                        <m:sSup>
                          <m:sSupPr>
                            <m:ctrlPr>
                              <a:rPr lang="es-VE" sz="1600" i="1" smtClean="0">
                                <a:latin typeface="Cambria Math" panose="02040503050406030204" pitchFamily="18" charset="0"/>
                              </a:rPr>
                            </m:ctrlPr>
                          </m:sSupPr>
                          <m:e>
                            <m:r>
                              <a:rPr lang="es-VE" sz="1600" b="0" i="1" smtClean="0">
                                <a:latin typeface="Cambria Math" panose="02040503050406030204" pitchFamily="18" charset="0"/>
                              </a:rPr>
                              <m:t>𝑑</m:t>
                            </m:r>
                          </m:e>
                          <m:sup>
                            <m:r>
                              <a:rPr lang="es-VE" sz="1600" b="0" i="1" smtClean="0">
                                <a:latin typeface="Cambria Math" panose="02040503050406030204" pitchFamily="18" charset="0"/>
                              </a:rPr>
                              <m:t>2</m:t>
                            </m:r>
                          </m:sup>
                        </m:sSup>
                        <m:r>
                          <a:rPr lang="es-VE" sz="1600" b="0" i="1" smtClean="0">
                            <a:latin typeface="Cambria Math" panose="02040503050406030204" pitchFamily="18" charset="0"/>
                          </a:rPr>
                          <m:t>𝑥</m:t>
                        </m:r>
                      </m:num>
                      <m:den>
                        <m:r>
                          <a:rPr lang="es-VE" sz="1600" b="0" i="1" smtClean="0">
                            <a:latin typeface="Cambria Math" panose="02040503050406030204" pitchFamily="18" charset="0"/>
                          </a:rPr>
                          <m:t>𝑑</m:t>
                        </m:r>
                        <m:sSup>
                          <m:sSupPr>
                            <m:ctrlPr>
                              <a:rPr lang="es-VE" sz="1600" b="0" i="1" smtClean="0">
                                <a:latin typeface="Cambria Math" panose="02040503050406030204" pitchFamily="18" charset="0"/>
                              </a:rPr>
                            </m:ctrlPr>
                          </m:sSupPr>
                          <m:e>
                            <m:r>
                              <a:rPr lang="es-VE" sz="1600" b="0" i="1" smtClean="0">
                                <a:latin typeface="Cambria Math" panose="02040503050406030204" pitchFamily="18" charset="0"/>
                              </a:rPr>
                              <m:t>𝑡</m:t>
                            </m:r>
                          </m:e>
                          <m:sup>
                            <m:r>
                              <a:rPr lang="es-VE" sz="1600" b="0" i="1" smtClean="0">
                                <a:latin typeface="Cambria Math" panose="02040503050406030204" pitchFamily="18" charset="0"/>
                              </a:rPr>
                              <m:t>2</m:t>
                            </m:r>
                          </m:sup>
                        </m:sSup>
                      </m:den>
                    </m:f>
                    <m:r>
                      <a:rPr lang="es-VE" sz="1600" i="1" smtClean="0">
                        <a:latin typeface="Cambria Math" panose="02040503050406030204" pitchFamily="18" charset="0"/>
                        <a:ea typeface="Cambria Math" panose="02040503050406030204" pitchFamily="18" charset="0"/>
                      </a:rPr>
                      <m:t>=</m:t>
                    </m:r>
                    <m:f>
                      <m:fPr>
                        <m:ctrlPr>
                          <a:rPr lang="es-VE" sz="1600" i="1" smtClean="0">
                            <a:latin typeface="Cambria Math" panose="02040503050406030204" pitchFamily="18" charset="0"/>
                            <a:ea typeface="Cambria Math" panose="02040503050406030204" pitchFamily="18" charset="0"/>
                          </a:rPr>
                        </m:ctrlPr>
                      </m:fPr>
                      <m:num>
                        <m:r>
                          <a:rPr lang="es-VE" sz="1600" b="0" i="1" smtClean="0">
                            <a:latin typeface="Cambria Math" panose="02040503050406030204" pitchFamily="18" charset="0"/>
                            <a:ea typeface="Cambria Math" panose="02040503050406030204" pitchFamily="18" charset="0"/>
                          </a:rPr>
                          <m:t>𝑑</m:t>
                        </m:r>
                      </m:num>
                      <m:den>
                        <m:r>
                          <a:rPr lang="es-VE" sz="1600" b="0" i="1" smtClean="0">
                            <a:latin typeface="Cambria Math" panose="02040503050406030204" pitchFamily="18" charset="0"/>
                            <a:ea typeface="Cambria Math" panose="02040503050406030204" pitchFamily="18" charset="0"/>
                          </a:rPr>
                          <m:t>𝑑𝑡</m:t>
                        </m:r>
                      </m:den>
                    </m:f>
                    <m:d>
                      <m:dPr>
                        <m:ctrlPr>
                          <a:rPr lang="es-VE" sz="1600" i="1" smtClean="0">
                            <a:latin typeface="Cambria Math" panose="02040503050406030204" pitchFamily="18" charset="0"/>
                            <a:ea typeface="Cambria Math" panose="02040503050406030204" pitchFamily="18" charset="0"/>
                          </a:rPr>
                        </m:ctrlPr>
                      </m:dPr>
                      <m:e>
                        <m:f>
                          <m:fPr>
                            <m:ctrlPr>
                              <a:rPr lang="es-VE" sz="1600" i="1" smtClean="0">
                                <a:latin typeface="Cambria Math" panose="02040503050406030204" pitchFamily="18" charset="0"/>
                                <a:ea typeface="Cambria Math" panose="02040503050406030204" pitchFamily="18" charset="0"/>
                              </a:rPr>
                            </m:ctrlPr>
                          </m:fPr>
                          <m:num>
                            <m:r>
                              <a:rPr lang="es-VE" sz="1600" b="0" i="1" smtClean="0">
                                <a:latin typeface="Cambria Math" panose="02040503050406030204" pitchFamily="18" charset="0"/>
                                <a:ea typeface="Cambria Math" panose="02040503050406030204" pitchFamily="18" charset="0"/>
                              </a:rPr>
                              <m:t>𝑑𝑥</m:t>
                            </m:r>
                          </m:num>
                          <m:den>
                            <m:r>
                              <a:rPr lang="es-VE" sz="1600" b="0" i="1" smtClean="0">
                                <a:latin typeface="Cambria Math" panose="02040503050406030204" pitchFamily="18" charset="0"/>
                                <a:ea typeface="Cambria Math" panose="02040503050406030204" pitchFamily="18" charset="0"/>
                              </a:rPr>
                              <m:t>𝑑𝑡</m:t>
                            </m:r>
                          </m:den>
                        </m:f>
                      </m:e>
                    </m:d>
                    <m:r>
                      <a:rPr lang="es-VE" sz="1600" i="1" smtClean="0">
                        <a:latin typeface="Cambria Math" panose="02040503050406030204" pitchFamily="18" charset="0"/>
                        <a:ea typeface="Cambria Math" panose="02040503050406030204" pitchFamily="18" charset="0"/>
                      </a:rPr>
                      <m:t>=</m:t>
                    </m:r>
                    <m:f>
                      <m:fPr>
                        <m:ctrlPr>
                          <a:rPr lang="es-VE" sz="1600" i="1" smtClean="0">
                            <a:latin typeface="Cambria Math" panose="02040503050406030204" pitchFamily="18" charset="0"/>
                            <a:ea typeface="Cambria Math" panose="02040503050406030204" pitchFamily="18" charset="0"/>
                          </a:rPr>
                        </m:ctrlPr>
                      </m:fPr>
                      <m:num>
                        <m:r>
                          <a:rPr lang="es-VE" sz="1600" b="0" i="1" smtClean="0">
                            <a:latin typeface="Cambria Math" panose="02040503050406030204" pitchFamily="18" charset="0"/>
                            <a:ea typeface="Cambria Math" panose="02040503050406030204" pitchFamily="18" charset="0"/>
                          </a:rPr>
                          <m:t>𝑑</m:t>
                        </m:r>
                      </m:num>
                      <m:den>
                        <m:r>
                          <a:rPr lang="es-VE" sz="1600" b="0" i="1" smtClean="0">
                            <a:latin typeface="Cambria Math" panose="02040503050406030204" pitchFamily="18" charset="0"/>
                            <a:ea typeface="Cambria Math" panose="02040503050406030204" pitchFamily="18" charset="0"/>
                          </a:rPr>
                          <m:t>𝑑𝑡</m:t>
                        </m:r>
                      </m:den>
                    </m:f>
                    <m:d>
                      <m:dPr>
                        <m:ctrlPr>
                          <a:rPr lang="es-VE" sz="1600" i="1" smtClean="0">
                            <a:latin typeface="Cambria Math" panose="02040503050406030204" pitchFamily="18" charset="0"/>
                            <a:ea typeface="Cambria Math" panose="02040503050406030204" pitchFamily="18" charset="0"/>
                          </a:rPr>
                        </m:ctrlPr>
                      </m:dPr>
                      <m:e>
                        <m:r>
                          <a:rPr lang="es-VE" sz="1600" i="1">
                            <a:latin typeface="Cambria Math" panose="02040503050406030204" pitchFamily="18" charset="0"/>
                            <a:ea typeface="Cambria Math" panose="02040503050406030204" pitchFamily="18" charset="0"/>
                          </a:rPr>
                          <m:t>−</m:t>
                        </m:r>
                        <m:r>
                          <a:rPr lang="es-VE" sz="1600" i="1">
                            <a:latin typeface="Cambria Math" panose="02040503050406030204" pitchFamily="18" charset="0"/>
                            <a:ea typeface="Cambria Math" panose="02040503050406030204" pitchFamily="18" charset="0"/>
                          </a:rPr>
                          <m:t>𝐴</m:t>
                        </m:r>
                        <m:r>
                          <a:rPr lang="es-VE" sz="1600" i="1">
                            <a:latin typeface="Cambria Math" panose="02040503050406030204" pitchFamily="18" charset="0"/>
                            <a:ea typeface="Cambria Math" panose="02040503050406030204" pitchFamily="18" charset="0"/>
                          </a:rPr>
                          <m:t>𝜔</m:t>
                        </m:r>
                        <m:r>
                          <a:rPr lang="es-VE" sz="1600" i="1">
                            <a:latin typeface="Cambria Math" panose="02040503050406030204" pitchFamily="18" charset="0"/>
                            <a:ea typeface="Cambria Math" panose="02040503050406030204" pitchFamily="18" charset="0"/>
                          </a:rPr>
                          <m:t> </m:t>
                        </m:r>
                        <m:r>
                          <a:rPr lang="es-VE" sz="1600" i="1">
                            <a:latin typeface="Cambria Math" panose="02040503050406030204" pitchFamily="18" charset="0"/>
                            <a:ea typeface="Cambria Math" panose="02040503050406030204" pitchFamily="18" charset="0"/>
                          </a:rPr>
                          <m:t>𝑠𝑖𝑛</m:t>
                        </m:r>
                        <m:r>
                          <a:rPr lang="es-VE" sz="1600" i="1">
                            <a:latin typeface="Cambria Math" panose="02040503050406030204" pitchFamily="18" charset="0"/>
                            <a:ea typeface="Cambria Math" panose="02040503050406030204" pitchFamily="18" charset="0"/>
                          </a:rPr>
                          <m:t>⁡</m:t>
                        </m:r>
                        <m:r>
                          <a:rPr lang="es-VE" sz="1600" i="1">
                            <a:latin typeface="Cambria Math" panose="02040503050406030204" pitchFamily="18" charset="0"/>
                            <a:ea typeface="Cambria Math" panose="02040503050406030204" pitchFamily="18" charset="0"/>
                          </a:rPr>
                          <m:t>𝜔</m:t>
                        </m:r>
                        <m:r>
                          <a:rPr lang="es-VE" sz="1600" i="1">
                            <a:latin typeface="Cambria Math" panose="02040503050406030204" pitchFamily="18" charset="0"/>
                            <a:ea typeface="Cambria Math" panose="02040503050406030204" pitchFamily="18" charset="0"/>
                          </a:rPr>
                          <m:t>𝑡</m:t>
                        </m:r>
                      </m:e>
                    </m:d>
                  </m:oMath>
                </a14:m>
                <a:r>
                  <a:rPr lang="es-VE" sz="1600" i="1" dirty="0" smtClean="0">
                    <a:latin typeface="Cambria Math" panose="02040503050406030204" pitchFamily="18" charset="0"/>
                    <a:ea typeface="Cambria Math" panose="02040503050406030204" pitchFamily="18" charset="0"/>
                  </a:rPr>
                  <a:t>                              </a:t>
                </a:r>
                <a:r>
                  <a:rPr lang="es-VE" sz="1600" dirty="0" smtClean="0"/>
                  <a:t>(6)</a:t>
                </a:r>
                <a:endParaRPr lang="es-VE" sz="1600" i="1" dirty="0" smtClean="0">
                  <a:latin typeface="Cambria Math" panose="02040503050406030204" pitchFamily="18" charset="0"/>
                  <a:ea typeface="Cambria Math" panose="02040503050406030204" pitchFamily="18" charset="0"/>
                </a:endParaRPr>
              </a:p>
              <a:p>
                <a:r>
                  <a:rPr lang="es-VE" sz="1600" dirty="0" smtClean="0">
                    <a:ea typeface="Cambria Math" panose="02040503050406030204" pitchFamily="18" charset="0"/>
                  </a:rPr>
                  <a:t>                         </a:t>
                </a:r>
                <a14:m>
                  <m:oMath xmlns:m="http://schemas.openxmlformats.org/officeDocument/2006/math">
                    <m:r>
                      <a:rPr lang="es-VE" sz="1600" b="0" i="1" smtClean="0">
                        <a:latin typeface="Cambria Math" panose="02040503050406030204" pitchFamily="18" charset="0"/>
                        <a:ea typeface="Cambria Math" panose="02040503050406030204" pitchFamily="18" charset="0"/>
                      </a:rPr>
                      <m:t>𝑎</m:t>
                    </m:r>
                    <m:r>
                      <a:rPr lang="es-VE" sz="1600" i="1" smtClean="0">
                        <a:latin typeface="Cambria Math" panose="02040503050406030204" pitchFamily="18" charset="0"/>
                        <a:ea typeface="Cambria Math" panose="02040503050406030204" pitchFamily="18" charset="0"/>
                      </a:rPr>
                      <m:t>=</m:t>
                    </m:r>
                    <m:r>
                      <a:rPr lang="es-VE" sz="1600" b="0" i="1" smtClean="0">
                        <a:latin typeface="Cambria Math" panose="02040503050406030204" pitchFamily="18" charset="0"/>
                        <a:ea typeface="Cambria Math" panose="02040503050406030204" pitchFamily="18" charset="0"/>
                      </a:rPr>
                      <m:t>−</m:t>
                    </m:r>
                    <m:r>
                      <a:rPr lang="es-VE" sz="1600" b="0" i="1" smtClean="0">
                        <a:latin typeface="Cambria Math" panose="02040503050406030204" pitchFamily="18" charset="0"/>
                        <a:ea typeface="Cambria Math" panose="02040503050406030204" pitchFamily="18" charset="0"/>
                      </a:rPr>
                      <m:t>𝐴</m:t>
                    </m:r>
                    <m:sSup>
                      <m:sSupPr>
                        <m:ctrlPr>
                          <a:rPr lang="es-VE" sz="1600" b="0" i="1" smtClean="0">
                            <a:latin typeface="Cambria Math" panose="02040503050406030204" pitchFamily="18" charset="0"/>
                            <a:ea typeface="Cambria Math" panose="02040503050406030204" pitchFamily="18" charset="0"/>
                          </a:rPr>
                        </m:ctrlPr>
                      </m:sSupPr>
                      <m:e>
                        <m:r>
                          <a:rPr lang="es-VE" sz="1600" b="0" i="1" smtClean="0">
                            <a:latin typeface="Cambria Math" panose="02040503050406030204" pitchFamily="18" charset="0"/>
                            <a:ea typeface="Cambria Math" panose="02040503050406030204" pitchFamily="18" charset="0"/>
                          </a:rPr>
                          <m:t>𝜔</m:t>
                        </m:r>
                      </m:e>
                      <m:sup>
                        <m:r>
                          <a:rPr lang="es-VE" sz="1600" b="0" i="1" smtClean="0">
                            <a:latin typeface="Cambria Math" panose="02040503050406030204" pitchFamily="18" charset="0"/>
                            <a:ea typeface="Cambria Math" panose="02040503050406030204" pitchFamily="18" charset="0"/>
                          </a:rPr>
                          <m:t>2</m:t>
                        </m:r>
                      </m:sup>
                    </m:sSup>
                    <m:func>
                      <m:funcPr>
                        <m:ctrlPr>
                          <a:rPr lang="es-VE" sz="1600" b="0" i="1" smtClean="0">
                            <a:latin typeface="Cambria Math" panose="02040503050406030204" pitchFamily="18" charset="0"/>
                            <a:ea typeface="Cambria Math" panose="02040503050406030204" pitchFamily="18" charset="0"/>
                          </a:rPr>
                        </m:ctrlPr>
                      </m:funcPr>
                      <m:fName>
                        <m:r>
                          <m:rPr>
                            <m:sty m:val="p"/>
                          </m:rPr>
                          <a:rPr lang="es-VE" sz="1600" b="0" i="0" smtClean="0">
                            <a:latin typeface="Cambria Math" panose="02040503050406030204" pitchFamily="18" charset="0"/>
                            <a:ea typeface="Cambria Math" panose="02040503050406030204" pitchFamily="18" charset="0"/>
                          </a:rPr>
                          <m:t>cos</m:t>
                        </m:r>
                      </m:fName>
                      <m:e>
                        <m:r>
                          <a:rPr lang="es-VE" sz="1600" b="0" i="1" smtClean="0">
                            <a:latin typeface="Cambria Math" panose="02040503050406030204" pitchFamily="18" charset="0"/>
                            <a:ea typeface="Cambria Math" panose="02040503050406030204" pitchFamily="18" charset="0"/>
                          </a:rPr>
                          <m:t>𝜔</m:t>
                        </m:r>
                        <m:r>
                          <a:rPr lang="es-VE" sz="1600" b="0" i="1" smtClean="0">
                            <a:latin typeface="Cambria Math" panose="02040503050406030204" pitchFamily="18" charset="0"/>
                            <a:ea typeface="Cambria Math" panose="02040503050406030204" pitchFamily="18" charset="0"/>
                          </a:rPr>
                          <m:t>𝑡</m:t>
                        </m:r>
                      </m:e>
                    </m:func>
                  </m:oMath>
                </a14:m>
                <a:r>
                  <a:rPr lang="es-VE" sz="1600" dirty="0" smtClean="0"/>
                  <a:t>                                                  (7)</a:t>
                </a:r>
                <a:endParaRPr lang="es-VE" sz="1600" dirty="0"/>
              </a:p>
              <a:p>
                <a:endParaRPr lang="es-VE" sz="1600" dirty="0"/>
              </a:p>
            </p:txBody>
          </p:sp>
        </mc:Choice>
        <mc:Fallback xmlns="">
          <p:sp>
            <p:nvSpPr>
              <p:cNvPr id="7" name="Rectángulo 6"/>
              <p:cNvSpPr>
                <a:spLocks noRot="1" noChangeAspect="1" noMove="1" noResize="1" noEditPoints="1" noAdjustHandles="1" noChangeArrowheads="1" noChangeShapeType="1" noTextEdit="1"/>
              </p:cNvSpPr>
              <p:nvPr/>
            </p:nvSpPr>
            <p:spPr>
              <a:xfrm>
                <a:off x="4126952" y="2751975"/>
                <a:ext cx="6974638" cy="2806794"/>
              </a:xfrm>
              <a:prstGeom prst="rect">
                <a:avLst/>
              </a:prstGeom>
              <a:blipFill rotWithShape="0">
                <a:blip r:embed="rId4"/>
                <a:stretch>
                  <a:fillRect l="-524" t="-651" r="-437"/>
                </a:stretch>
              </a:blipFill>
            </p:spPr>
            <p:txBody>
              <a:bodyPr/>
              <a:lstStyle/>
              <a:p>
                <a:r>
                  <a:rPr lang="es-VE">
                    <a:noFill/>
                  </a:rPr>
                  <a:t> </a:t>
                </a:r>
              </a:p>
            </p:txBody>
          </p:sp>
        </mc:Fallback>
      </mc:AlternateContent>
    </p:spTree>
    <p:extLst>
      <p:ext uri="{BB962C8B-B14F-4D97-AF65-F5344CB8AC3E}">
        <p14:creationId xmlns:p14="http://schemas.microsoft.com/office/powerpoint/2010/main" val="4816054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77309"/>
          </a:xfrm>
          <a:solidFill>
            <a:srgbClr val="002060"/>
          </a:solidFill>
        </p:spPr>
        <p:txBody>
          <a:bodyPr/>
          <a:lstStyle/>
          <a:p>
            <a:r>
              <a:rPr lang="es-VE" dirty="0" smtClean="0">
                <a:solidFill>
                  <a:schemeClr val="bg1"/>
                </a:solidFill>
              </a:rPr>
              <a:t>Movimiento Armónico Simple</a:t>
            </a:r>
            <a:endParaRPr lang="es-VE" dirty="0">
              <a:solidFill>
                <a:schemeClr val="bg1"/>
              </a:solidFill>
            </a:endParaRPr>
          </a:p>
        </p:txBody>
      </p:sp>
      <mc:AlternateContent xmlns:mc="http://schemas.openxmlformats.org/markup-compatibility/2006" xmlns:a14="http://schemas.microsoft.com/office/drawing/2010/main">
        <mc:Choice Requires="a14">
          <p:sp>
            <p:nvSpPr>
              <p:cNvPr id="4" name="Rectángulo 3"/>
              <p:cNvSpPr/>
              <p:nvPr/>
            </p:nvSpPr>
            <p:spPr>
              <a:xfrm>
                <a:off x="838200" y="1813128"/>
                <a:ext cx="10515600" cy="3703001"/>
              </a:xfrm>
              <a:prstGeom prst="rect">
                <a:avLst/>
              </a:prstGeom>
            </p:spPr>
            <p:txBody>
              <a:bodyPr wrap="square">
                <a:spAutoFit/>
              </a:bodyPr>
              <a:lstStyle/>
              <a:p>
                <a:pPr algn="just"/>
                <a:r>
                  <a:rPr lang="es-VE" dirty="0" smtClean="0"/>
                  <a:t>Si aplicamos los resultados obtenidos en  la </a:t>
                </a:r>
                <a:r>
                  <a:rPr lang="es-VE" dirty="0"/>
                  <a:t>segunda ley de </a:t>
                </a:r>
                <a:r>
                  <a:rPr lang="es-VE" dirty="0" smtClean="0"/>
                  <a:t>Newton </a:t>
                </a:r>
                <a:r>
                  <a:rPr lang="es-VE" dirty="0"/>
                  <a:t>tenemos que,</a:t>
                </a:r>
              </a:p>
              <a:p>
                <a:pPr algn="just"/>
                <a14:m>
                  <m:oMathPara xmlns:m="http://schemas.openxmlformats.org/officeDocument/2006/math">
                    <m:oMathParaPr>
                      <m:jc m:val="centerGroup"/>
                    </m:oMathParaPr>
                    <m:oMath xmlns:m="http://schemas.openxmlformats.org/officeDocument/2006/math">
                      <m:r>
                        <a:rPr lang="es-VE" b="0" i="1" smtClean="0">
                          <a:latin typeface="Cambria Math" panose="02040503050406030204" pitchFamily="18" charset="0"/>
                          <a:ea typeface="Cambria Math" panose="02040503050406030204" pitchFamily="18" charset="0"/>
                        </a:rPr>
                        <m:t>𝑚</m:t>
                      </m:r>
                      <m:d>
                        <m:dPr>
                          <m:ctrlPr>
                            <a:rPr lang="es-VE" b="0" i="1" smtClean="0">
                              <a:latin typeface="Cambria Math" panose="02040503050406030204" pitchFamily="18" charset="0"/>
                              <a:ea typeface="Cambria Math" panose="02040503050406030204" pitchFamily="18" charset="0"/>
                            </a:rPr>
                          </m:ctrlPr>
                        </m:dPr>
                        <m:e>
                          <m:r>
                            <a:rPr lang="es-VE" i="1">
                              <a:latin typeface="Cambria Math" panose="02040503050406030204" pitchFamily="18" charset="0"/>
                              <a:ea typeface="Cambria Math" panose="02040503050406030204" pitchFamily="18" charset="0"/>
                            </a:rPr>
                            <m:t>−</m:t>
                          </m:r>
                          <m:r>
                            <a:rPr lang="es-VE" i="1">
                              <a:latin typeface="Cambria Math" panose="02040503050406030204" pitchFamily="18" charset="0"/>
                              <a:ea typeface="Cambria Math" panose="02040503050406030204" pitchFamily="18" charset="0"/>
                            </a:rPr>
                            <m:t>𝐴</m:t>
                          </m:r>
                          <m:sSup>
                            <m:sSupPr>
                              <m:ctrlPr>
                                <a:rPr lang="es-VE" i="1">
                                  <a:latin typeface="Cambria Math" panose="02040503050406030204" pitchFamily="18" charset="0"/>
                                  <a:ea typeface="Cambria Math" panose="02040503050406030204" pitchFamily="18" charset="0"/>
                                </a:rPr>
                              </m:ctrlPr>
                            </m:sSupPr>
                            <m:e>
                              <m:r>
                                <a:rPr lang="es-VE" i="1">
                                  <a:latin typeface="Cambria Math" panose="02040503050406030204" pitchFamily="18" charset="0"/>
                                  <a:ea typeface="Cambria Math" panose="02040503050406030204" pitchFamily="18" charset="0"/>
                                </a:rPr>
                                <m:t>𝜔</m:t>
                              </m:r>
                            </m:e>
                            <m:sup>
                              <m:r>
                                <a:rPr lang="es-VE" i="1">
                                  <a:latin typeface="Cambria Math" panose="02040503050406030204" pitchFamily="18" charset="0"/>
                                  <a:ea typeface="Cambria Math" panose="02040503050406030204" pitchFamily="18" charset="0"/>
                                </a:rPr>
                                <m:t>2</m:t>
                              </m:r>
                            </m:sup>
                          </m:sSup>
                          <m:func>
                            <m:funcPr>
                              <m:ctrlPr>
                                <a:rPr lang="es-VE" i="1">
                                  <a:latin typeface="Cambria Math" panose="02040503050406030204" pitchFamily="18" charset="0"/>
                                  <a:ea typeface="Cambria Math" panose="02040503050406030204" pitchFamily="18" charset="0"/>
                                </a:rPr>
                              </m:ctrlPr>
                            </m:funcPr>
                            <m:fName>
                              <m:r>
                                <m:rPr>
                                  <m:sty m:val="p"/>
                                </m:rPr>
                                <a:rPr lang="es-VE">
                                  <a:latin typeface="Cambria Math" panose="02040503050406030204" pitchFamily="18" charset="0"/>
                                  <a:ea typeface="Cambria Math" panose="02040503050406030204" pitchFamily="18" charset="0"/>
                                </a:rPr>
                                <m:t>cos</m:t>
                              </m:r>
                            </m:fName>
                            <m:e>
                              <m:r>
                                <a:rPr lang="es-VE" i="1">
                                  <a:latin typeface="Cambria Math" panose="02040503050406030204" pitchFamily="18" charset="0"/>
                                  <a:ea typeface="Cambria Math" panose="02040503050406030204" pitchFamily="18" charset="0"/>
                                </a:rPr>
                                <m:t>𝜔</m:t>
                              </m:r>
                              <m:r>
                                <a:rPr lang="es-VE" i="1">
                                  <a:latin typeface="Cambria Math" panose="02040503050406030204" pitchFamily="18" charset="0"/>
                                  <a:ea typeface="Cambria Math" panose="02040503050406030204" pitchFamily="18" charset="0"/>
                                </a:rPr>
                                <m:t>𝑡</m:t>
                              </m:r>
                            </m:e>
                          </m:func>
                        </m:e>
                      </m:d>
                      <m:r>
                        <a:rPr lang="es-VE" i="1">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𝑘</m:t>
                      </m:r>
                      <m:r>
                        <a:rPr lang="es-VE" i="1">
                          <a:latin typeface="Cambria Math" panose="02040503050406030204" pitchFamily="18" charset="0"/>
                          <a:ea typeface="Cambria Math" panose="02040503050406030204" pitchFamily="18" charset="0"/>
                        </a:rPr>
                        <m:t>∙</m:t>
                      </m:r>
                      <m:r>
                        <a:rPr lang="es-VE" i="1">
                          <a:latin typeface="Cambria Math" panose="02040503050406030204" pitchFamily="18" charset="0"/>
                          <a:ea typeface="Cambria Math" panose="02040503050406030204" pitchFamily="18" charset="0"/>
                        </a:rPr>
                        <m:t>𝐴</m:t>
                      </m:r>
                      <m:func>
                        <m:funcPr>
                          <m:ctrlPr>
                            <a:rPr lang="es-VE" i="1">
                              <a:latin typeface="Cambria Math" panose="02040503050406030204" pitchFamily="18" charset="0"/>
                              <a:ea typeface="Cambria Math" panose="02040503050406030204" pitchFamily="18" charset="0"/>
                            </a:rPr>
                          </m:ctrlPr>
                        </m:funcPr>
                        <m:fName>
                          <m:r>
                            <m:rPr>
                              <m:sty m:val="p"/>
                            </m:rPr>
                            <a:rPr lang="es-VE">
                              <a:latin typeface="Cambria Math" panose="02040503050406030204" pitchFamily="18" charset="0"/>
                              <a:ea typeface="Cambria Math" panose="02040503050406030204" pitchFamily="18" charset="0"/>
                            </a:rPr>
                            <m:t>cos</m:t>
                          </m:r>
                        </m:fName>
                        <m:e>
                          <m:d>
                            <m:dPr>
                              <m:ctrlPr>
                                <a:rPr lang="es-VE" i="1">
                                  <a:latin typeface="Cambria Math" panose="02040503050406030204" pitchFamily="18" charset="0"/>
                                  <a:ea typeface="Cambria Math" panose="02040503050406030204" pitchFamily="18" charset="0"/>
                                </a:rPr>
                              </m:ctrlPr>
                            </m:dPr>
                            <m:e>
                              <m:r>
                                <a:rPr lang="es-VE" i="1">
                                  <a:latin typeface="Cambria Math" panose="02040503050406030204" pitchFamily="18" charset="0"/>
                                  <a:ea typeface="Cambria Math" panose="02040503050406030204" pitchFamily="18" charset="0"/>
                                </a:rPr>
                                <m:t>𝜔</m:t>
                              </m:r>
                              <m:r>
                                <a:rPr lang="es-VE" i="1">
                                  <a:latin typeface="Cambria Math" panose="02040503050406030204" pitchFamily="18" charset="0"/>
                                  <a:ea typeface="Cambria Math" panose="02040503050406030204" pitchFamily="18" charset="0"/>
                                </a:rPr>
                                <m:t>𝑡</m:t>
                              </m:r>
                              <m:r>
                                <a:rPr lang="es-VE" i="1">
                                  <a:latin typeface="Cambria Math" panose="02040503050406030204" pitchFamily="18" charset="0"/>
                                  <a:ea typeface="Cambria Math" panose="02040503050406030204" pitchFamily="18" charset="0"/>
                                </a:rPr>
                                <m:t>+</m:t>
                              </m:r>
                              <m:r>
                                <a:rPr lang="es-VE" i="1">
                                  <a:latin typeface="Cambria Math" panose="02040503050406030204" pitchFamily="18" charset="0"/>
                                  <a:ea typeface="Cambria Math" panose="02040503050406030204" pitchFamily="18" charset="0"/>
                                </a:rPr>
                                <m:t>𝜑</m:t>
                              </m:r>
                            </m:e>
                          </m:d>
                        </m:e>
                      </m:func>
                    </m:oMath>
                  </m:oMathPara>
                </a14:m>
                <a:endParaRPr lang="es-VE" dirty="0" smtClean="0"/>
              </a:p>
              <a:p>
                <a:pPr algn="just"/>
                <a:endParaRPr lang="es-VE" dirty="0" smtClean="0"/>
              </a:p>
              <a:p>
                <a:pPr algn="just"/>
                <a:r>
                  <a:rPr lang="es-VE" dirty="0" smtClean="0"/>
                  <a:t> </a:t>
                </a:r>
                <a:r>
                  <a:rPr lang="es-VE" dirty="0"/>
                  <a:t>la igualdad debe ser válida para todos los valores de tiempo t. ¿Por qué? Porque la ley de Newton se cumple en todo momento, y derivamos nuestra cuestionable igualdad de la ley de Newton. Afortunadamente, el término dependiente del tiempo aparece en ambos lados de la ecuación, por lo que podemos cancelarlo. Además, la amplitud A y el signo menos se cancelan de la ecuación, dejando solo </a:t>
                </a:r>
                <a:r>
                  <a:rPr lang="es-VE" dirty="0" smtClean="0"/>
                  <a:t>que,</a:t>
                </a:r>
              </a:p>
              <a:p>
                <a:pPr algn="just"/>
                <a14:m>
                  <m:oMathPara xmlns:m="http://schemas.openxmlformats.org/officeDocument/2006/math">
                    <m:oMathParaPr>
                      <m:jc m:val="centerGroup"/>
                    </m:oMathParaPr>
                    <m:oMath xmlns:m="http://schemas.openxmlformats.org/officeDocument/2006/math">
                      <m:r>
                        <a:rPr lang="es-VE" i="1">
                          <a:latin typeface="Cambria Math" panose="02040503050406030204" pitchFamily="18" charset="0"/>
                          <a:ea typeface="Cambria Math" panose="02040503050406030204" pitchFamily="18" charset="0"/>
                        </a:rPr>
                        <m:t>𝑚</m:t>
                      </m:r>
                      <m:sSup>
                        <m:sSupPr>
                          <m:ctrlPr>
                            <a:rPr lang="es-VE" i="1">
                              <a:latin typeface="Cambria Math" panose="02040503050406030204" pitchFamily="18" charset="0"/>
                              <a:ea typeface="Cambria Math" panose="02040503050406030204" pitchFamily="18" charset="0"/>
                            </a:rPr>
                          </m:ctrlPr>
                        </m:sSupPr>
                        <m:e>
                          <m:r>
                            <a:rPr lang="es-VE" i="1">
                              <a:latin typeface="Cambria Math" panose="02040503050406030204" pitchFamily="18" charset="0"/>
                              <a:ea typeface="Cambria Math" panose="02040503050406030204" pitchFamily="18" charset="0"/>
                            </a:rPr>
                            <m:t>𝜔</m:t>
                          </m:r>
                        </m:e>
                        <m:sup>
                          <m:r>
                            <a:rPr lang="es-VE" i="1">
                              <a:latin typeface="Cambria Math" panose="02040503050406030204" pitchFamily="18" charset="0"/>
                              <a:ea typeface="Cambria Math" panose="02040503050406030204" pitchFamily="18" charset="0"/>
                            </a:rPr>
                            <m:t>2</m:t>
                          </m:r>
                        </m:sup>
                      </m:sSup>
                      <m:r>
                        <a:rPr lang="es-VE"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𝑘</m:t>
                      </m:r>
                    </m:oMath>
                  </m:oMathPara>
                </a14:m>
                <a:endParaRPr lang="es-VE" b="0" dirty="0" smtClean="0">
                  <a:ea typeface="Cambria Math" panose="02040503050406030204" pitchFamily="18" charset="0"/>
                </a:endParaRPr>
              </a:p>
              <a:p>
                <a:pPr algn="just"/>
                <a:r>
                  <a:rPr lang="es-VE" dirty="0" smtClean="0"/>
                  <a:t>Así que </a:t>
                </a:r>
              </a:p>
              <a:p>
                <a:pPr algn="just"/>
                <a:r>
                  <a:rPr lang="es-VE" dirty="0" smtClean="0">
                    <a:ea typeface="Cambria Math" panose="02040503050406030204" pitchFamily="18" charset="0"/>
                  </a:rPr>
                  <a:t>                                                                                            </a:t>
                </a:r>
                <a14:m>
                  <m:oMath xmlns:m="http://schemas.openxmlformats.org/officeDocument/2006/math">
                    <m:r>
                      <a:rPr lang="es-VE" i="1" smtClean="0">
                        <a:latin typeface="Cambria Math" panose="02040503050406030204" pitchFamily="18" charset="0"/>
                        <a:ea typeface="Cambria Math" panose="02040503050406030204" pitchFamily="18" charset="0"/>
                      </a:rPr>
                      <m:t>𝜔</m:t>
                    </m:r>
                    <m:r>
                      <a:rPr lang="es-VE" i="1" smtClean="0">
                        <a:latin typeface="Cambria Math" panose="02040503050406030204" pitchFamily="18" charset="0"/>
                        <a:ea typeface="Cambria Math" panose="02040503050406030204" pitchFamily="18" charset="0"/>
                      </a:rPr>
                      <m:t>=</m:t>
                    </m:r>
                    <m:rad>
                      <m:radPr>
                        <m:degHide m:val="on"/>
                        <m:ctrlPr>
                          <a:rPr lang="es-VE" i="1" smtClean="0">
                            <a:latin typeface="Cambria Math" panose="02040503050406030204" pitchFamily="18" charset="0"/>
                            <a:ea typeface="Cambria Math" panose="02040503050406030204" pitchFamily="18" charset="0"/>
                          </a:rPr>
                        </m:ctrlPr>
                      </m:radPr>
                      <m:deg/>
                      <m:e>
                        <m:f>
                          <m:fPr>
                            <m:ctrlPr>
                              <a:rPr lang="es-VE" i="1" smtClean="0">
                                <a:latin typeface="Cambria Math" panose="02040503050406030204" pitchFamily="18" charset="0"/>
                                <a:ea typeface="Cambria Math" panose="02040503050406030204" pitchFamily="18" charset="0"/>
                              </a:rPr>
                            </m:ctrlPr>
                          </m:fPr>
                          <m:num>
                            <m:r>
                              <a:rPr lang="es-VE" b="0" i="1" smtClean="0">
                                <a:latin typeface="Cambria Math" panose="02040503050406030204" pitchFamily="18" charset="0"/>
                                <a:ea typeface="Cambria Math" panose="02040503050406030204" pitchFamily="18" charset="0"/>
                              </a:rPr>
                              <m:t>𝑘</m:t>
                            </m:r>
                          </m:num>
                          <m:den>
                            <m:r>
                              <a:rPr lang="es-VE" b="0" i="1" smtClean="0">
                                <a:latin typeface="Cambria Math" panose="02040503050406030204" pitchFamily="18" charset="0"/>
                                <a:ea typeface="Cambria Math" panose="02040503050406030204" pitchFamily="18" charset="0"/>
                              </a:rPr>
                              <m:t>𝑚</m:t>
                            </m:r>
                          </m:den>
                        </m:f>
                      </m:e>
                    </m:rad>
                  </m:oMath>
                </a14:m>
                <a:r>
                  <a:rPr lang="es-VE" dirty="0" smtClean="0"/>
                  <a:t>                                 (9)</a:t>
                </a:r>
              </a:p>
              <a:p>
                <a:pPr algn="just"/>
                <a:r>
                  <a:rPr lang="es-VE" dirty="0" smtClean="0"/>
                  <a:t>La ecuación (3) será una solución de la ecuación de movimiento (2) siempre que la velocidad angular venga dada por la expresión que se muestra en la ecuación (9)</a:t>
                </a:r>
                <a:endParaRPr lang="es-VE" dirty="0"/>
              </a:p>
            </p:txBody>
          </p:sp>
        </mc:Choice>
        <mc:Fallback xmlns="">
          <p:sp>
            <p:nvSpPr>
              <p:cNvPr id="4" name="Rectángulo 3"/>
              <p:cNvSpPr>
                <a:spLocks noRot="1" noChangeAspect="1" noMove="1" noResize="1" noEditPoints="1" noAdjustHandles="1" noChangeArrowheads="1" noChangeShapeType="1" noTextEdit="1"/>
              </p:cNvSpPr>
              <p:nvPr/>
            </p:nvSpPr>
            <p:spPr>
              <a:xfrm>
                <a:off x="838200" y="1813128"/>
                <a:ext cx="10515600" cy="3703001"/>
              </a:xfrm>
              <a:prstGeom prst="rect">
                <a:avLst/>
              </a:prstGeom>
              <a:blipFill rotWithShape="0">
                <a:blip r:embed="rId2"/>
                <a:stretch>
                  <a:fillRect l="-522" t="-822" r="-464" b="-1645"/>
                </a:stretch>
              </a:blipFill>
            </p:spPr>
            <p:txBody>
              <a:bodyPr/>
              <a:lstStyle/>
              <a:p>
                <a:r>
                  <a:rPr lang="es-VE">
                    <a:noFill/>
                  </a:rPr>
                  <a:t> </a:t>
                </a:r>
              </a:p>
            </p:txBody>
          </p:sp>
        </mc:Fallback>
      </mc:AlternateContent>
    </p:spTree>
    <p:extLst>
      <p:ext uri="{BB962C8B-B14F-4D97-AF65-F5344CB8AC3E}">
        <p14:creationId xmlns:p14="http://schemas.microsoft.com/office/powerpoint/2010/main" val="34936558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77309"/>
          </a:xfrm>
          <a:solidFill>
            <a:srgbClr val="002060"/>
          </a:solidFill>
        </p:spPr>
        <p:txBody>
          <a:bodyPr/>
          <a:lstStyle/>
          <a:p>
            <a:r>
              <a:rPr lang="es-VE" dirty="0" smtClean="0">
                <a:solidFill>
                  <a:schemeClr val="bg1"/>
                </a:solidFill>
              </a:rPr>
              <a:t>Movimiento Armónico Simple</a:t>
            </a:r>
            <a:endParaRPr lang="es-VE" dirty="0">
              <a:solidFill>
                <a:schemeClr val="bg1"/>
              </a:solidFill>
            </a:endParaRPr>
          </a:p>
        </p:txBody>
      </p:sp>
      <p:sp>
        <p:nvSpPr>
          <p:cNvPr id="3" name="Rectángulo 2"/>
          <p:cNvSpPr/>
          <p:nvPr/>
        </p:nvSpPr>
        <p:spPr>
          <a:xfrm>
            <a:off x="838199" y="2750286"/>
            <a:ext cx="10515601" cy="1200329"/>
          </a:xfrm>
          <a:prstGeom prst="rect">
            <a:avLst/>
          </a:prstGeom>
        </p:spPr>
        <p:txBody>
          <a:bodyPr wrap="square">
            <a:spAutoFit/>
          </a:bodyPr>
          <a:lstStyle/>
          <a:p>
            <a:pPr algn="just"/>
            <a:r>
              <a:rPr lang="es-VE" dirty="0"/>
              <a:t>¿Tienen sentido estas relaciones? Si aumentamos la masa m, se vuelve más difícil de acelerar y esperamos oscilaciones más lentas. Esto se refleja en las ecuaciones </a:t>
            </a:r>
            <a:r>
              <a:rPr lang="es-VE" dirty="0" smtClean="0"/>
              <a:t>(9), </a:t>
            </a:r>
            <a:r>
              <a:rPr lang="es-VE" dirty="0"/>
              <a:t>donde m aparece en el denominador. El aumento de k, por otro lado, hace que el resorte sea más rígido y, por lo tanto, da como resultado una mayor fuerza. Eso aumenta la frecuencia de oscilación, como lo muestra la presencia de k en </a:t>
            </a:r>
            <a:r>
              <a:rPr lang="es-VE" dirty="0" smtClean="0"/>
              <a:t>el numerador </a:t>
            </a:r>
            <a:r>
              <a:rPr lang="es-VE" dirty="0"/>
              <a:t>de </a:t>
            </a:r>
            <a:r>
              <a:rPr lang="es-VE" dirty="0" smtClean="0"/>
              <a:t>la ecuación (9).</a:t>
            </a:r>
            <a:endParaRPr lang="es-VE" dirty="0"/>
          </a:p>
        </p:txBody>
      </p:sp>
      <mc:AlternateContent xmlns:mc="http://schemas.openxmlformats.org/markup-compatibility/2006" xmlns:a14="http://schemas.microsoft.com/office/drawing/2010/main">
        <mc:Choice Requires="a14">
          <p:sp>
            <p:nvSpPr>
              <p:cNvPr id="5" name="Rectángulo 4"/>
              <p:cNvSpPr/>
              <p:nvPr/>
            </p:nvSpPr>
            <p:spPr>
              <a:xfrm>
                <a:off x="838200" y="1629854"/>
                <a:ext cx="10515600" cy="933012"/>
              </a:xfrm>
              <a:prstGeom prst="rect">
                <a:avLst/>
              </a:prstGeom>
            </p:spPr>
            <p:txBody>
              <a:bodyPr wrap="square">
                <a:spAutoFit/>
              </a:bodyPr>
              <a:lstStyle/>
              <a:p>
                <a:pPr algn="just"/>
                <a:r>
                  <a:rPr lang="es-VE" dirty="0" smtClean="0"/>
                  <a:t>Podemos reformular la ecuación (9)  </a:t>
                </a:r>
                <a:r>
                  <a:rPr lang="es-VE" dirty="0"/>
                  <a:t>en términos de la frecuencia y el </a:t>
                </a:r>
                <a:r>
                  <a:rPr lang="es-VE" dirty="0" smtClean="0"/>
                  <a:t>período, usando </a:t>
                </a:r>
                <a:r>
                  <a:rPr lang="es-VE" dirty="0"/>
                  <a:t>la ecuación </a:t>
                </a:r>
                <a:r>
                  <a:rPr lang="es-VE" dirty="0" smtClean="0"/>
                  <a:t>(4), </a:t>
                </a:r>
                <a:r>
                  <a:rPr lang="es-VE" dirty="0"/>
                  <a:t>esto </a:t>
                </a:r>
                <a:r>
                  <a:rPr lang="es-VE" dirty="0" smtClean="0"/>
                  <a:t>da</a:t>
                </a:r>
              </a:p>
              <a:p>
                <a:r>
                  <a:rPr lang="es-VE" dirty="0" smtClean="0"/>
                  <a:t>                                                                          </a:t>
                </a:r>
                <a14:m>
                  <m:oMath xmlns:m="http://schemas.openxmlformats.org/officeDocument/2006/math">
                    <m:r>
                      <a:rPr lang="es-VE" i="1">
                        <a:latin typeface="Cambria Math" panose="02040503050406030204" pitchFamily="18" charset="0"/>
                      </a:rPr>
                      <m:t>𝑇</m:t>
                    </m:r>
                    <m:r>
                      <a:rPr lang="es-VE" i="1">
                        <a:latin typeface="Cambria Math" panose="02040503050406030204" pitchFamily="18" charset="0"/>
                        <a:ea typeface="Cambria Math" panose="02040503050406030204" pitchFamily="18" charset="0"/>
                      </a:rPr>
                      <m:t>=</m:t>
                    </m:r>
                    <m:f>
                      <m:fPr>
                        <m:ctrlPr>
                          <a:rPr lang="es-VE" i="1">
                            <a:latin typeface="Cambria Math" panose="02040503050406030204" pitchFamily="18" charset="0"/>
                            <a:ea typeface="Cambria Math" panose="02040503050406030204" pitchFamily="18" charset="0"/>
                          </a:rPr>
                        </m:ctrlPr>
                      </m:fPr>
                      <m:num>
                        <m:r>
                          <a:rPr lang="es-VE" i="1">
                            <a:latin typeface="Cambria Math" panose="02040503050406030204" pitchFamily="18" charset="0"/>
                            <a:ea typeface="Cambria Math" panose="02040503050406030204" pitchFamily="18" charset="0"/>
                          </a:rPr>
                          <m:t>2</m:t>
                        </m:r>
                        <m:r>
                          <a:rPr lang="es-VE" i="1">
                            <a:latin typeface="Cambria Math" panose="02040503050406030204" pitchFamily="18" charset="0"/>
                            <a:ea typeface="Cambria Math" panose="02040503050406030204" pitchFamily="18" charset="0"/>
                          </a:rPr>
                          <m:t>𝜋</m:t>
                        </m:r>
                      </m:num>
                      <m:den>
                        <m:r>
                          <a:rPr lang="es-VE" i="1">
                            <a:latin typeface="Cambria Math" panose="02040503050406030204" pitchFamily="18" charset="0"/>
                            <a:ea typeface="Cambria Math" panose="02040503050406030204" pitchFamily="18" charset="0"/>
                          </a:rPr>
                          <m:t>𝜔</m:t>
                        </m:r>
                      </m:den>
                    </m:f>
                    <m:r>
                      <a:rPr lang="es-VE"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2</m:t>
                    </m:r>
                    <m:r>
                      <a:rPr lang="es-VE" b="0" i="1" smtClean="0">
                        <a:latin typeface="Cambria Math" panose="02040503050406030204" pitchFamily="18" charset="0"/>
                        <a:ea typeface="Cambria Math" panose="02040503050406030204" pitchFamily="18" charset="0"/>
                      </a:rPr>
                      <m:t>𝜋</m:t>
                    </m:r>
                    <m:rad>
                      <m:radPr>
                        <m:degHide m:val="on"/>
                        <m:ctrlPr>
                          <a:rPr lang="es-VE" b="0" i="1" smtClean="0">
                            <a:latin typeface="Cambria Math" panose="02040503050406030204" pitchFamily="18" charset="0"/>
                            <a:ea typeface="Cambria Math" panose="02040503050406030204" pitchFamily="18" charset="0"/>
                          </a:rPr>
                        </m:ctrlPr>
                      </m:radPr>
                      <m:deg/>
                      <m:e>
                        <m:f>
                          <m:fPr>
                            <m:ctrlPr>
                              <a:rPr lang="es-VE" b="0" i="1" smtClean="0">
                                <a:latin typeface="Cambria Math" panose="02040503050406030204" pitchFamily="18" charset="0"/>
                                <a:ea typeface="Cambria Math" panose="02040503050406030204" pitchFamily="18" charset="0"/>
                              </a:rPr>
                            </m:ctrlPr>
                          </m:fPr>
                          <m:num>
                            <m:r>
                              <a:rPr lang="es-VE" b="0" i="1" smtClean="0">
                                <a:latin typeface="Cambria Math" panose="02040503050406030204" pitchFamily="18" charset="0"/>
                                <a:ea typeface="Cambria Math" panose="02040503050406030204" pitchFamily="18" charset="0"/>
                              </a:rPr>
                              <m:t>𝑚</m:t>
                            </m:r>
                          </m:num>
                          <m:den>
                            <m:r>
                              <a:rPr lang="es-VE" b="0" i="1" smtClean="0">
                                <a:latin typeface="Cambria Math" panose="02040503050406030204" pitchFamily="18" charset="0"/>
                                <a:ea typeface="Cambria Math" panose="02040503050406030204" pitchFamily="18" charset="0"/>
                              </a:rPr>
                              <m:t>𝑘</m:t>
                            </m:r>
                          </m:den>
                        </m:f>
                      </m:e>
                    </m:rad>
                  </m:oMath>
                </a14:m>
                <a:r>
                  <a:rPr lang="es-VE" dirty="0" smtClean="0"/>
                  <a:t>                                                       (10)</a:t>
                </a:r>
                <a:endParaRPr lang="es-VE" dirty="0"/>
              </a:p>
            </p:txBody>
          </p:sp>
        </mc:Choice>
        <mc:Fallback xmlns="">
          <p:sp>
            <p:nvSpPr>
              <p:cNvPr id="5" name="Rectángulo 4"/>
              <p:cNvSpPr>
                <a:spLocks noRot="1" noChangeAspect="1" noMove="1" noResize="1" noEditPoints="1" noAdjustHandles="1" noChangeArrowheads="1" noChangeShapeType="1" noTextEdit="1"/>
              </p:cNvSpPr>
              <p:nvPr/>
            </p:nvSpPr>
            <p:spPr>
              <a:xfrm>
                <a:off x="838200" y="1629854"/>
                <a:ext cx="10515600" cy="933012"/>
              </a:xfrm>
              <a:prstGeom prst="rect">
                <a:avLst/>
              </a:prstGeom>
              <a:blipFill rotWithShape="0">
                <a:blip r:embed="rId2"/>
                <a:stretch>
                  <a:fillRect l="-522" t="-3268"/>
                </a:stretch>
              </a:blipFill>
            </p:spPr>
            <p:txBody>
              <a:bodyPr/>
              <a:lstStyle/>
              <a:p>
                <a:r>
                  <a:rPr lang="es-VE">
                    <a:noFill/>
                  </a:rPr>
                  <a:t> </a:t>
                </a:r>
              </a:p>
            </p:txBody>
          </p:sp>
        </mc:Fallback>
      </mc:AlternateContent>
      <p:sp>
        <p:nvSpPr>
          <p:cNvPr id="7" name="Rectángulo 6"/>
          <p:cNvSpPr/>
          <p:nvPr/>
        </p:nvSpPr>
        <p:spPr>
          <a:xfrm>
            <a:off x="789863" y="3950615"/>
            <a:ext cx="10612271" cy="2308324"/>
          </a:xfrm>
          <a:prstGeom prst="rect">
            <a:avLst/>
          </a:prstGeom>
        </p:spPr>
        <p:txBody>
          <a:bodyPr wrap="square">
            <a:spAutoFit/>
          </a:bodyPr>
          <a:lstStyle/>
          <a:p>
            <a:r>
              <a:rPr lang="es-VE" i="1" dirty="0"/>
              <a:t>Amplitud en movimiento armónico </a:t>
            </a:r>
            <a:r>
              <a:rPr lang="es-VE" i="1" dirty="0" smtClean="0"/>
              <a:t>simple</a:t>
            </a:r>
          </a:p>
          <a:p>
            <a:pPr algn="just"/>
            <a:r>
              <a:rPr lang="es-VE" dirty="0" smtClean="0"/>
              <a:t>La </a:t>
            </a:r>
            <a:r>
              <a:rPr lang="es-VE" dirty="0"/>
              <a:t>amplitud A cancelada de nuestras ecuaciones, por lo que nuestro análisis funciona para cualquier valor de A. Esto significa que la frecuencia de oscilación no depende de la amplitud. La independencia de frecuencia y amplitud es una característica del movimiento armónico simple y surge porque la fuerza de restauración es directamente proporcional al desplazamiento. Cuando la fuerza de restauración no tiene la forma simple, la frecuencia depende de la amplitud y el análisis del movimiento oscilatorio se vuelve mucho más complicado. En muchos sistemas, la relación se rompe si el desplazamiento x se vuelve demasiado grande; por esta razón, el movimiento armónico simple generalmente ocurre solo para pequeñas amplitudes de oscilación.</a:t>
            </a:r>
          </a:p>
        </p:txBody>
      </p:sp>
    </p:spTree>
    <p:extLst>
      <p:ext uri="{BB962C8B-B14F-4D97-AF65-F5344CB8AC3E}">
        <p14:creationId xmlns:p14="http://schemas.microsoft.com/office/powerpoint/2010/main" val="5164712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txBox="1">
            <a:spLocks/>
          </p:cNvSpPr>
          <p:nvPr/>
        </p:nvSpPr>
        <p:spPr>
          <a:xfrm>
            <a:off x="838200" y="365125"/>
            <a:ext cx="10515600" cy="1077309"/>
          </a:xfrm>
          <a:prstGeom prst="rect">
            <a:avLst/>
          </a:prstGeom>
          <a:solidFill>
            <a:srgbClr val="002060"/>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VE" smtClean="0">
                <a:solidFill>
                  <a:schemeClr val="bg1"/>
                </a:solidFill>
              </a:rPr>
              <a:t>Movimiento Armónico Simple</a:t>
            </a:r>
            <a:endParaRPr lang="es-VE" dirty="0">
              <a:solidFill>
                <a:schemeClr val="bg1"/>
              </a:solidFill>
            </a:endParaRPr>
          </a:p>
        </p:txBody>
      </p:sp>
      <mc:AlternateContent xmlns:mc="http://schemas.openxmlformats.org/markup-compatibility/2006" xmlns:a14="http://schemas.microsoft.com/office/drawing/2010/main">
        <mc:Choice Requires="a14">
          <p:sp>
            <p:nvSpPr>
              <p:cNvPr id="11" name="Rectángulo 10"/>
              <p:cNvSpPr/>
              <p:nvPr/>
            </p:nvSpPr>
            <p:spPr>
              <a:xfrm>
                <a:off x="838200" y="1593752"/>
                <a:ext cx="10515600" cy="4527137"/>
              </a:xfrm>
              <a:prstGeom prst="rect">
                <a:avLst/>
              </a:prstGeom>
            </p:spPr>
            <p:txBody>
              <a:bodyPr wrap="square">
                <a:spAutoFit/>
              </a:bodyPr>
              <a:lstStyle/>
              <a:p>
                <a:r>
                  <a:rPr lang="es-VE" sz="1600" dirty="0" smtClean="0"/>
                  <a:t>Ejercicio 1. </a:t>
                </a:r>
                <a:r>
                  <a:rPr lang="es-VE" sz="1600" dirty="0" smtClean="0">
                    <a:solidFill>
                      <a:srgbClr val="231F20"/>
                    </a:solidFill>
                  </a:rPr>
                  <a:t>El </a:t>
                </a:r>
                <a:r>
                  <a:rPr lang="es-VE" sz="1600" dirty="0">
                    <a:solidFill>
                      <a:srgbClr val="231F20"/>
                    </a:solidFill>
                  </a:rPr>
                  <a:t>cono de un altavoz </a:t>
                </a:r>
                <a:r>
                  <a:rPr lang="es-VE" sz="1600" dirty="0" smtClean="0">
                    <a:solidFill>
                      <a:srgbClr val="231F20"/>
                    </a:solidFill>
                  </a:rPr>
                  <a:t> </a:t>
                </a:r>
                <a:r>
                  <a:rPr lang="es-VE" sz="1600" dirty="0">
                    <a:solidFill>
                      <a:srgbClr val="231F20"/>
                    </a:solidFill>
                  </a:rPr>
                  <a:t>vibra con MAS </a:t>
                </a:r>
                <a:r>
                  <a:rPr lang="es-VE" sz="1600" dirty="0" smtClean="0">
                    <a:solidFill>
                      <a:srgbClr val="231F20"/>
                    </a:solidFill>
                  </a:rPr>
                  <a:t>a una </a:t>
                </a:r>
                <a:r>
                  <a:rPr lang="es-VE" sz="1600" dirty="0">
                    <a:solidFill>
                      <a:srgbClr val="231F20"/>
                    </a:solidFill>
                  </a:rPr>
                  <a:t>frecuencia de 262 Hz (“do medio”). La amplitud en el centro del cono </a:t>
                </a:r>
                <a:r>
                  <a:rPr lang="es-VE" sz="1600" dirty="0" smtClean="0">
                    <a:solidFill>
                      <a:srgbClr val="231F20"/>
                    </a:solidFill>
                  </a:rPr>
                  <a:t>es  A= 1,5 x  10 </a:t>
                </a:r>
                <a:r>
                  <a:rPr lang="es-VE" sz="1600" baseline="30000" dirty="0" smtClean="0">
                    <a:solidFill>
                      <a:srgbClr val="231F20"/>
                    </a:solidFill>
                  </a:rPr>
                  <a:t>-4</a:t>
                </a:r>
                <a:r>
                  <a:rPr lang="es-VE" sz="1600" dirty="0" smtClean="0">
                    <a:solidFill>
                      <a:srgbClr val="231F20"/>
                    </a:solidFill>
                  </a:rPr>
                  <a:t> </a:t>
                </a:r>
                <a:r>
                  <a:rPr lang="es-VE" sz="1600" dirty="0">
                    <a:solidFill>
                      <a:srgbClr val="231F20"/>
                    </a:solidFill>
                  </a:rPr>
                  <a:t>m, y en </a:t>
                </a:r>
                <a:r>
                  <a:rPr lang="es-VE" sz="1600" dirty="0" smtClean="0">
                    <a:solidFill>
                      <a:srgbClr val="231F20"/>
                    </a:solidFill>
                  </a:rPr>
                  <a:t>t=0, x= </a:t>
                </a:r>
                <a:r>
                  <a:rPr lang="es-VE" sz="1600" dirty="0">
                    <a:solidFill>
                      <a:srgbClr val="231F20"/>
                    </a:solidFill>
                  </a:rPr>
                  <a:t>A. </a:t>
                </a:r>
                <a:endParaRPr lang="es-VE" sz="1600" dirty="0" smtClean="0">
                  <a:solidFill>
                    <a:srgbClr val="231F20"/>
                  </a:solidFill>
                </a:endParaRPr>
              </a:p>
              <a:p>
                <a:pPr marL="342900" indent="-342900">
                  <a:buAutoNum type="alphaLcParenR"/>
                </a:pPr>
                <a:r>
                  <a:rPr lang="es-VE" sz="1600" dirty="0" smtClean="0">
                    <a:solidFill>
                      <a:srgbClr val="231F20"/>
                    </a:solidFill>
                  </a:rPr>
                  <a:t>¿</a:t>
                </a:r>
                <a:r>
                  <a:rPr lang="es-VE" sz="1600" dirty="0">
                    <a:solidFill>
                      <a:srgbClr val="231F20"/>
                    </a:solidFill>
                  </a:rPr>
                  <a:t>Cuál es la ecuación que describe el movimiento en </a:t>
                </a:r>
                <a:r>
                  <a:rPr lang="es-VE" sz="1600" dirty="0" smtClean="0">
                    <a:solidFill>
                      <a:srgbClr val="231F20"/>
                    </a:solidFill>
                  </a:rPr>
                  <a:t>el centro </a:t>
                </a:r>
                <a:r>
                  <a:rPr lang="es-VE" sz="1600" dirty="0">
                    <a:solidFill>
                      <a:srgbClr val="231F20"/>
                    </a:solidFill>
                  </a:rPr>
                  <a:t>del cono? b</a:t>
                </a:r>
                <a:r>
                  <a:rPr lang="es-VE" sz="1600" dirty="0" smtClean="0">
                    <a:solidFill>
                      <a:srgbClr val="231F20"/>
                    </a:solidFill>
                  </a:rPr>
                  <a:t>)</a:t>
                </a:r>
              </a:p>
              <a:p>
                <a:pPr marL="342900" indent="-342900">
                  <a:buAutoNum type="alphaLcParenR"/>
                </a:pPr>
                <a:r>
                  <a:rPr lang="es-VE" sz="1600" dirty="0" smtClean="0">
                    <a:solidFill>
                      <a:srgbClr val="231F20"/>
                    </a:solidFill>
                  </a:rPr>
                  <a:t>¿</a:t>
                </a:r>
                <a:r>
                  <a:rPr lang="es-VE" sz="1600" dirty="0">
                    <a:solidFill>
                      <a:srgbClr val="231F20"/>
                    </a:solidFill>
                  </a:rPr>
                  <a:t>Cuáles son la velocidad y la aceleración como función del tiempo? </a:t>
                </a:r>
                <a:endParaRPr lang="es-VE" sz="1600" dirty="0" smtClean="0">
                  <a:solidFill>
                    <a:srgbClr val="231F20"/>
                  </a:solidFill>
                </a:endParaRPr>
              </a:p>
              <a:p>
                <a:pPr marL="342900" indent="-342900">
                  <a:buAutoNum type="alphaLcParenR"/>
                </a:pPr>
                <a:r>
                  <a:rPr lang="es-VE" sz="1600" dirty="0" smtClean="0">
                    <a:solidFill>
                      <a:srgbClr val="231F20"/>
                    </a:solidFill>
                  </a:rPr>
                  <a:t>¿</a:t>
                </a:r>
                <a:r>
                  <a:rPr lang="es-VE" sz="1600" dirty="0">
                    <a:solidFill>
                      <a:srgbClr val="231F20"/>
                    </a:solidFill>
                  </a:rPr>
                  <a:t>Cuál es la posición del cono en t </a:t>
                </a:r>
                <a:r>
                  <a:rPr lang="es-VE" sz="1600" dirty="0" smtClean="0">
                    <a:solidFill>
                      <a:srgbClr val="231F20"/>
                    </a:solidFill>
                  </a:rPr>
                  <a:t>= 1,00 </a:t>
                </a:r>
                <a:r>
                  <a:rPr lang="es-VE" sz="1600" dirty="0">
                    <a:solidFill>
                      <a:srgbClr val="231F20"/>
                    </a:solidFill>
                  </a:rPr>
                  <a:t>ms </a:t>
                </a:r>
                <a:r>
                  <a:rPr lang="es-VE" sz="1600" dirty="0" smtClean="0">
                    <a:solidFill>
                      <a:srgbClr val="231F20"/>
                    </a:solidFill>
                  </a:rPr>
                  <a:t>?</a:t>
                </a:r>
              </a:p>
              <a:p>
                <a:r>
                  <a:rPr lang="es-VE" sz="1600" u="sng" dirty="0" smtClean="0">
                    <a:solidFill>
                      <a:srgbClr val="231F20"/>
                    </a:solidFill>
                  </a:rPr>
                  <a:t>Planteamiento</a:t>
                </a:r>
                <a:r>
                  <a:rPr lang="es-VE" sz="1600" dirty="0" smtClean="0">
                    <a:solidFill>
                      <a:srgbClr val="231F20"/>
                    </a:solidFill>
                  </a:rPr>
                  <a:t>: </a:t>
                </a:r>
                <a:r>
                  <a:rPr lang="es-VE" sz="1600" dirty="0">
                    <a:solidFill>
                      <a:srgbClr val="231F20"/>
                    </a:solidFill>
                  </a:rPr>
                  <a:t>El movimiento comienza (t </a:t>
                </a:r>
                <a:r>
                  <a:rPr lang="es-VE" sz="1600" dirty="0" smtClean="0">
                    <a:solidFill>
                      <a:srgbClr val="231F20"/>
                    </a:solidFill>
                  </a:rPr>
                  <a:t>= </a:t>
                </a:r>
                <a:r>
                  <a:rPr lang="es-VE" sz="1600" dirty="0">
                    <a:solidFill>
                      <a:srgbClr val="231F20"/>
                    </a:solidFill>
                  </a:rPr>
                  <a:t>0) con el cono en su máximo desplazamiento (x </a:t>
                </a:r>
                <a:r>
                  <a:rPr lang="es-VE" sz="1600" dirty="0" smtClean="0">
                    <a:solidFill>
                      <a:srgbClr val="231F20"/>
                    </a:solidFill>
                  </a:rPr>
                  <a:t>= </a:t>
                </a:r>
                <a:r>
                  <a:rPr lang="es-VE" sz="1600" dirty="0">
                    <a:solidFill>
                      <a:srgbClr val="231F20"/>
                    </a:solidFill>
                  </a:rPr>
                  <a:t>A en t </a:t>
                </a:r>
                <a:r>
                  <a:rPr lang="es-VE" sz="1600" dirty="0" smtClean="0">
                    <a:solidFill>
                      <a:srgbClr val="231F20"/>
                    </a:solidFill>
                  </a:rPr>
                  <a:t>= </a:t>
                </a:r>
                <a:r>
                  <a:rPr lang="es-VE" sz="1600" dirty="0">
                    <a:solidFill>
                      <a:srgbClr val="231F20"/>
                    </a:solidFill>
                  </a:rPr>
                  <a:t>0), por lo que usamos la función coseno, x </a:t>
                </a:r>
                <a:r>
                  <a:rPr lang="es-VE" sz="1600" dirty="0" smtClean="0">
                    <a:solidFill>
                      <a:srgbClr val="231F20"/>
                    </a:solidFill>
                  </a:rPr>
                  <a:t>= </a:t>
                </a:r>
                <a:r>
                  <a:rPr lang="es-VE" sz="1600" dirty="0">
                    <a:solidFill>
                      <a:srgbClr val="231F20"/>
                    </a:solidFill>
                  </a:rPr>
                  <a:t>A </a:t>
                </a:r>
                <a:r>
                  <a:rPr lang="es-VE" sz="1600" dirty="0" err="1">
                    <a:solidFill>
                      <a:srgbClr val="231F20"/>
                    </a:solidFill>
                  </a:rPr>
                  <a:t>cos</a:t>
                </a:r>
                <a:r>
                  <a:rPr lang="es-VE" sz="1600" dirty="0">
                    <a:solidFill>
                      <a:srgbClr val="231F20"/>
                    </a:solidFill>
                  </a:rPr>
                  <a:t> </a:t>
                </a:r>
                <a:r>
                  <a:rPr lang="es-VE" sz="1600" dirty="0" smtClean="0">
                    <a:solidFill>
                      <a:srgbClr val="231F20"/>
                    </a:solidFill>
                    <a:sym typeface="Symbol" panose="05050102010706020507" pitchFamily="18" charset="2"/>
                  </a:rPr>
                  <a:t></a:t>
                </a:r>
                <a:r>
                  <a:rPr lang="es-VE" sz="1600" dirty="0" smtClean="0">
                    <a:solidFill>
                      <a:srgbClr val="231F20"/>
                    </a:solidFill>
                  </a:rPr>
                  <a:t>t</a:t>
                </a:r>
                <a:r>
                  <a:rPr lang="es-VE" sz="1600" dirty="0">
                    <a:solidFill>
                      <a:srgbClr val="231F20"/>
                    </a:solidFill>
                  </a:rPr>
                  <a:t>, con </a:t>
                </a:r>
                <a:r>
                  <a:rPr lang="es-VE" sz="1600" dirty="0" smtClean="0">
                    <a:solidFill>
                      <a:srgbClr val="231F20"/>
                    </a:solidFill>
                    <a:sym typeface="Symbol" panose="05050102010706020507" pitchFamily="18" charset="2"/>
                  </a:rPr>
                  <a:t>=</a:t>
                </a:r>
                <a:r>
                  <a:rPr lang="es-VE" sz="1600" dirty="0" smtClean="0">
                    <a:solidFill>
                      <a:srgbClr val="231F20"/>
                    </a:solidFill>
                  </a:rPr>
                  <a:t> </a:t>
                </a:r>
                <a:r>
                  <a:rPr lang="es-VE" sz="1600" dirty="0">
                    <a:solidFill>
                      <a:srgbClr val="231F20"/>
                    </a:solidFill>
                  </a:rPr>
                  <a:t>0.</a:t>
                </a:r>
                <a:br>
                  <a:rPr lang="es-VE" sz="1600" dirty="0">
                    <a:solidFill>
                      <a:srgbClr val="231F20"/>
                    </a:solidFill>
                  </a:rPr>
                </a:br>
                <a:r>
                  <a:rPr lang="es-VE" sz="1600" u="sng" dirty="0" smtClean="0">
                    <a:solidFill>
                      <a:srgbClr val="231F20"/>
                    </a:solidFill>
                  </a:rPr>
                  <a:t>Solución</a:t>
                </a:r>
                <a:r>
                  <a:rPr lang="es-VE" sz="1600" dirty="0" smtClean="0">
                    <a:solidFill>
                      <a:srgbClr val="231F20"/>
                    </a:solidFill>
                  </a:rPr>
                  <a:t>:  a) La amplitud A = 1.5 x 10</a:t>
                </a:r>
                <a:r>
                  <a:rPr lang="es-VE" sz="1600" baseline="30000" dirty="0" smtClean="0">
                    <a:solidFill>
                      <a:srgbClr val="231F20"/>
                    </a:solidFill>
                  </a:rPr>
                  <a:t>-4</a:t>
                </a:r>
                <a:r>
                  <a:rPr lang="es-VE" sz="1600" dirty="0" smtClean="0">
                    <a:solidFill>
                      <a:srgbClr val="231F20"/>
                    </a:solidFill>
                  </a:rPr>
                  <a:t> m y </a:t>
                </a:r>
                <a:endParaRPr lang="es-VE" sz="1600" dirty="0">
                  <a:solidFill>
                    <a:srgbClr val="231F20"/>
                  </a:solidFill>
                  <a:sym typeface="Symbol" panose="05050102010706020507" pitchFamily="18" charset="2"/>
                </a:endParaRPr>
              </a:p>
              <a:p>
                <a:pPr/>
                <a14:m>
                  <m:oMathPara xmlns:m="http://schemas.openxmlformats.org/officeDocument/2006/math">
                    <m:oMathParaPr>
                      <m:jc m:val="centerGroup"/>
                    </m:oMathParaPr>
                    <m:oMath xmlns:m="http://schemas.openxmlformats.org/officeDocument/2006/math">
                      <m:r>
                        <a:rPr lang="es-VE" sz="1600" i="1" smtClean="0">
                          <a:solidFill>
                            <a:srgbClr val="231F20"/>
                          </a:solidFill>
                          <a:latin typeface="Cambria Math" panose="02040503050406030204" pitchFamily="18" charset="0"/>
                          <a:ea typeface="Cambria Math" panose="02040503050406030204" pitchFamily="18" charset="0"/>
                        </a:rPr>
                        <m:t>𝜔</m:t>
                      </m:r>
                      <m:r>
                        <a:rPr lang="es-VE" sz="1600" i="1" smtClean="0">
                          <a:solidFill>
                            <a:srgbClr val="231F20"/>
                          </a:solidFill>
                          <a:latin typeface="Cambria Math" panose="02040503050406030204" pitchFamily="18" charset="0"/>
                          <a:ea typeface="Cambria Math" panose="02040503050406030204" pitchFamily="18" charset="0"/>
                        </a:rPr>
                        <m:t>=2</m:t>
                      </m:r>
                      <m:r>
                        <a:rPr lang="es-VE" sz="1600" b="0" i="1" smtClean="0">
                          <a:solidFill>
                            <a:srgbClr val="231F20"/>
                          </a:solidFill>
                          <a:latin typeface="Cambria Math" panose="02040503050406030204" pitchFamily="18" charset="0"/>
                          <a:ea typeface="Cambria Math" panose="02040503050406030204" pitchFamily="18" charset="0"/>
                        </a:rPr>
                        <m:t>𝜋</m:t>
                      </m:r>
                      <m:r>
                        <a:rPr lang="es-VE" sz="1600" b="0" i="1" smtClean="0">
                          <a:solidFill>
                            <a:srgbClr val="231F20"/>
                          </a:solidFill>
                          <a:latin typeface="Cambria Math" panose="02040503050406030204" pitchFamily="18" charset="0"/>
                          <a:ea typeface="Cambria Math" panose="02040503050406030204" pitchFamily="18" charset="0"/>
                        </a:rPr>
                        <m:t>𝑓</m:t>
                      </m:r>
                      <m:r>
                        <a:rPr lang="es-VE" sz="1600" b="0" i="1" smtClean="0">
                          <a:solidFill>
                            <a:srgbClr val="231F20"/>
                          </a:solidFill>
                          <a:latin typeface="Cambria Math" panose="02040503050406030204" pitchFamily="18" charset="0"/>
                          <a:ea typeface="Cambria Math" panose="02040503050406030204" pitchFamily="18" charset="0"/>
                        </a:rPr>
                        <m:t>=</m:t>
                      </m:r>
                      <m:d>
                        <m:dPr>
                          <m:ctrlPr>
                            <a:rPr lang="es-VE" sz="1600" b="0" i="1" smtClean="0">
                              <a:solidFill>
                                <a:srgbClr val="231F20"/>
                              </a:solidFill>
                              <a:latin typeface="Cambria Math" panose="02040503050406030204" pitchFamily="18" charset="0"/>
                              <a:ea typeface="Cambria Math" panose="02040503050406030204" pitchFamily="18" charset="0"/>
                            </a:rPr>
                          </m:ctrlPr>
                        </m:dPr>
                        <m:e>
                          <m:r>
                            <a:rPr lang="es-VE" sz="1600" b="0" i="1" smtClean="0">
                              <a:solidFill>
                                <a:srgbClr val="231F20"/>
                              </a:solidFill>
                              <a:latin typeface="Cambria Math" panose="02040503050406030204" pitchFamily="18" charset="0"/>
                              <a:ea typeface="Cambria Math" panose="02040503050406030204" pitchFamily="18" charset="0"/>
                            </a:rPr>
                            <m:t>6,28</m:t>
                          </m:r>
                          <m:r>
                            <a:rPr lang="es-VE" sz="1600" b="0" i="1" smtClean="0">
                              <a:solidFill>
                                <a:srgbClr val="231F20"/>
                              </a:solidFill>
                              <a:latin typeface="Cambria Math" panose="02040503050406030204" pitchFamily="18" charset="0"/>
                              <a:ea typeface="Cambria Math" panose="02040503050406030204" pitchFamily="18" charset="0"/>
                            </a:rPr>
                            <m:t>𝑟𝑎𝑑</m:t>
                          </m:r>
                        </m:e>
                      </m:d>
                      <m:d>
                        <m:dPr>
                          <m:ctrlPr>
                            <a:rPr lang="es-VE" sz="1600" b="0" i="1" smtClean="0">
                              <a:solidFill>
                                <a:srgbClr val="231F20"/>
                              </a:solidFill>
                              <a:latin typeface="Cambria Math" panose="02040503050406030204" pitchFamily="18" charset="0"/>
                              <a:ea typeface="Cambria Math" panose="02040503050406030204" pitchFamily="18" charset="0"/>
                            </a:rPr>
                          </m:ctrlPr>
                        </m:dPr>
                        <m:e>
                          <m:r>
                            <a:rPr lang="es-VE" sz="1600" b="0" i="1" smtClean="0">
                              <a:solidFill>
                                <a:srgbClr val="231F20"/>
                              </a:solidFill>
                              <a:latin typeface="Cambria Math" panose="02040503050406030204" pitchFamily="18" charset="0"/>
                              <a:ea typeface="Cambria Math" panose="02040503050406030204" pitchFamily="18" charset="0"/>
                            </a:rPr>
                            <m:t>262</m:t>
                          </m:r>
                          <m:sSup>
                            <m:sSupPr>
                              <m:ctrlPr>
                                <a:rPr lang="es-VE" sz="1600" b="0" i="1" smtClean="0">
                                  <a:solidFill>
                                    <a:srgbClr val="231F20"/>
                                  </a:solidFill>
                                  <a:latin typeface="Cambria Math" panose="02040503050406030204" pitchFamily="18" charset="0"/>
                                  <a:ea typeface="Cambria Math" panose="02040503050406030204" pitchFamily="18" charset="0"/>
                                </a:rPr>
                              </m:ctrlPr>
                            </m:sSupPr>
                            <m:e>
                              <m:r>
                                <a:rPr lang="es-VE" sz="1600" b="0" i="1" smtClean="0">
                                  <a:solidFill>
                                    <a:srgbClr val="231F20"/>
                                  </a:solidFill>
                                  <a:latin typeface="Cambria Math" panose="02040503050406030204" pitchFamily="18" charset="0"/>
                                  <a:ea typeface="Cambria Math" panose="02040503050406030204" pitchFamily="18" charset="0"/>
                                </a:rPr>
                                <m:t>𝑠</m:t>
                              </m:r>
                            </m:e>
                            <m:sup>
                              <m:r>
                                <a:rPr lang="es-VE" sz="1600" b="0" i="1" smtClean="0">
                                  <a:solidFill>
                                    <a:srgbClr val="231F20"/>
                                  </a:solidFill>
                                  <a:latin typeface="Cambria Math" panose="02040503050406030204" pitchFamily="18" charset="0"/>
                                  <a:ea typeface="Cambria Math" panose="02040503050406030204" pitchFamily="18" charset="0"/>
                                </a:rPr>
                                <m:t>−1</m:t>
                              </m:r>
                            </m:sup>
                          </m:sSup>
                        </m:e>
                      </m:d>
                      <m:r>
                        <a:rPr lang="es-VE" sz="1600" b="0" i="1" smtClean="0">
                          <a:solidFill>
                            <a:srgbClr val="231F20"/>
                          </a:solidFill>
                          <a:latin typeface="Cambria Math" panose="02040503050406030204" pitchFamily="18" charset="0"/>
                          <a:ea typeface="Cambria Math" panose="02040503050406030204" pitchFamily="18" charset="0"/>
                        </a:rPr>
                        <m:t>=1650 </m:t>
                      </m:r>
                      <m:r>
                        <a:rPr lang="es-VE" sz="1600" b="0" i="1" smtClean="0">
                          <a:solidFill>
                            <a:srgbClr val="231F20"/>
                          </a:solidFill>
                          <a:latin typeface="Cambria Math" panose="02040503050406030204" pitchFamily="18" charset="0"/>
                          <a:ea typeface="Cambria Math" panose="02040503050406030204" pitchFamily="18" charset="0"/>
                        </a:rPr>
                        <m:t>𝑟𝑎𝑑</m:t>
                      </m:r>
                      <m:r>
                        <a:rPr lang="es-VE" sz="1600" b="0" i="1" smtClean="0">
                          <a:solidFill>
                            <a:srgbClr val="231F20"/>
                          </a:solidFill>
                          <a:latin typeface="Cambria Math" panose="02040503050406030204" pitchFamily="18" charset="0"/>
                          <a:ea typeface="Cambria Math" panose="02040503050406030204" pitchFamily="18" charset="0"/>
                        </a:rPr>
                        <m:t>/</m:t>
                      </m:r>
                      <m:r>
                        <a:rPr lang="es-VE" sz="1600" b="0" i="1" smtClean="0">
                          <a:solidFill>
                            <a:srgbClr val="231F20"/>
                          </a:solidFill>
                          <a:latin typeface="Cambria Math" panose="02040503050406030204" pitchFamily="18" charset="0"/>
                          <a:ea typeface="Cambria Math" panose="02040503050406030204" pitchFamily="18" charset="0"/>
                        </a:rPr>
                        <m:t>𝑠</m:t>
                      </m:r>
                    </m:oMath>
                  </m:oMathPara>
                </a14:m>
                <a:endParaRPr lang="es-VE" sz="1600" dirty="0" smtClean="0">
                  <a:solidFill>
                    <a:srgbClr val="231F20"/>
                  </a:solidFill>
                </a:endParaRPr>
              </a:p>
              <a:p>
                <a:r>
                  <a:rPr lang="es-VE" sz="1600" dirty="0" smtClean="0">
                    <a:solidFill>
                      <a:srgbClr val="231F20"/>
                    </a:solidFill>
                  </a:rPr>
                  <a:t>Entonces, </a:t>
                </a:r>
              </a:p>
              <a:p>
                <a:pPr/>
                <a14:m>
                  <m:oMathPara xmlns:m="http://schemas.openxmlformats.org/officeDocument/2006/math">
                    <m:oMathParaPr>
                      <m:jc m:val="centerGroup"/>
                    </m:oMathParaPr>
                    <m:oMath xmlns:m="http://schemas.openxmlformats.org/officeDocument/2006/math">
                      <m:r>
                        <a:rPr lang="es-VE" sz="1600" i="1">
                          <a:latin typeface="Cambria Math" panose="02040503050406030204" pitchFamily="18" charset="0"/>
                        </a:rPr>
                        <m:t>𝑥</m:t>
                      </m:r>
                      <m:r>
                        <a:rPr lang="es-VE" sz="1600" i="1">
                          <a:latin typeface="Cambria Math" panose="02040503050406030204" pitchFamily="18" charset="0"/>
                          <a:ea typeface="Cambria Math" panose="02040503050406030204" pitchFamily="18" charset="0"/>
                        </a:rPr>
                        <m:t>=</m:t>
                      </m:r>
                      <m:r>
                        <a:rPr lang="es-VE" sz="1600" i="1">
                          <a:latin typeface="Cambria Math" panose="02040503050406030204" pitchFamily="18" charset="0"/>
                          <a:ea typeface="Cambria Math" panose="02040503050406030204" pitchFamily="18" charset="0"/>
                        </a:rPr>
                        <m:t>𝐴</m:t>
                      </m:r>
                      <m:func>
                        <m:funcPr>
                          <m:ctrlPr>
                            <a:rPr lang="es-VE" sz="1600" i="1">
                              <a:latin typeface="Cambria Math" panose="02040503050406030204" pitchFamily="18" charset="0"/>
                              <a:ea typeface="Cambria Math" panose="02040503050406030204" pitchFamily="18" charset="0"/>
                            </a:rPr>
                          </m:ctrlPr>
                        </m:funcPr>
                        <m:fName>
                          <m:r>
                            <m:rPr>
                              <m:sty m:val="p"/>
                            </m:rPr>
                            <a:rPr lang="es-VE" sz="1600">
                              <a:latin typeface="Cambria Math" panose="02040503050406030204" pitchFamily="18" charset="0"/>
                              <a:ea typeface="Cambria Math" panose="02040503050406030204" pitchFamily="18" charset="0"/>
                            </a:rPr>
                            <m:t>cos</m:t>
                          </m:r>
                        </m:fName>
                        <m:e>
                          <m:d>
                            <m:dPr>
                              <m:ctrlPr>
                                <a:rPr lang="es-VE" sz="1600" i="1">
                                  <a:latin typeface="Cambria Math" panose="02040503050406030204" pitchFamily="18" charset="0"/>
                                  <a:ea typeface="Cambria Math" panose="02040503050406030204" pitchFamily="18" charset="0"/>
                                </a:rPr>
                              </m:ctrlPr>
                            </m:dPr>
                            <m:e>
                              <m:r>
                                <a:rPr lang="es-VE" sz="1600" i="1">
                                  <a:latin typeface="Cambria Math" panose="02040503050406030204" pitchFamily="18" charset="0"/>
                                  <a:ea typeface="Cambria Math" panose="02040503050406030204" pitchFamily="18" charset="0"/>
                                </a:rPr>
                                <m:t>𝜔</m:t>
                              </m:r>
                              <m:r>
                                <a:rPr lang="es-VE" sz="1600" i="1">
                                  <a:latin typeface="Cambria Math" panose="02040503050406030204" pitchFamily="18" charset="0"/>
                                  <a:ea typeface="Cambria Math" panose="02040503050406030204" pitchFamily="18" charset="0"/>
                                </a:rPr>
                                <m:t>𝑡</m:t>
                              </m:r>
                              <m:r>
                                <a:rPr lang="es-VE" sz="1600" i="1">
                                  <a:latin typeface="Cambria Math" panose="02040503050406030204" pitchFamily="18" charset="0"/>
                                  <a:ea typeface="Cambria Math" panose="02040503050406030204" pitchFamily="18" charset="0"/>
                                </a:rPr>
                                <m:t>+</m:t>
                              </m:r>
                              <m:r>
                                <a:rPr lang="es-VE" sz="1600" i="1">
                                  <a:latin typeface="Cambria Math" panose="02040503050406030204" pitchFamily="18" charset="0"/>
                                  <a:ea typeface="Cambria Math" panose="02040503050406030204" pitchFamily="18" charset="0"/>
                                </a:rPr>
                                <m:t>𝜑</m:t>
                              </m:r>
                            </m:e>
                          </m:d>
                          <m:r>
                            <a:rPr lang="es-VE" sz="1600" i="1" smtClean="0">
                              <a:latin typeface="Cambria Math" panose="02040503050406030204" pitchFamily="18" charset="0"/>
                              <a:ea typeface="Cambria Math" panose="02040503050406030204" pitchFamily="18" charset="0"/>
                            </a:rPr>
                            <m:t>=</m:t>
                          </m:r>
                          <m:d>
                            <m:dPr>
                              <m:ctrlPr>
                                <a:rPr lang="es-VE" sz="1600" i="1" smtClean="0">
                                  <a:latin typeface="Cambria Math" panose="02040503050406030204" pitchFamily="18" charset="0"/>
                                  <a:ea typeface="Cambria Math" panose="02040503050406030204" pitchFamily="18" charset="0"/>
                                </a:rPr>
                              </m:ctrlPr>
                            </m:dPr>
                            <m:e>
                              <m:r>
                                <a:rPr lang="es-VE" sz="1600" b="0" i="1" smtClean="0">
                                  <a:latin typeface="Cambria Math" panose="02040503050406030204" pitchFamily="18" charset="0"/>
                                  <a:ea typeface="Cambria Math" panose="02040503050406030204" pitchFamily="18" charset="0"/>
                                </a:rPr>
                                <m:t>1,5</m:t>
                              </m:r>
                              <m:r>
                                <a:rPr lang="es-VE" sz="1600" b="0" i="1" smtClean="0">
                                  <a:latin typeface="Cambria Math" panose="02040503050406030204" pitchFamily="18" charset="0"/>
                                  <a:ea typeface="Cambria Math" panose="02040503050406030204" pitchFamily="18" charset="0"/>
                                </a:rPr>
                                <m:t>𝑥</m:t>
                              </m:r>
                              <m:sSup>
                                <m:sSupPr>
                                  <m:ctrlPr>
                                    <a:rPr lang="es-VE" sz="1600" b="0" i="1" smtClean="0">
                                      <a:latin typeface="Cambria Math" panose="02040503050406030204" pitchFamily="18" charset="0"/>
                                      <a:ea typeface="Cambria Math" panose="02040503050406030204" pitchFamily="18" charset="0"/>
                                    </a:rPr>
                                  </m:ctrlPr>
                                </m:sSupPr>
                                <m:e>
                                  <m:r>
                                    <a:rPr lang="es-VE" sz="1600" b="0" i="1" smtClean="0">
                                      <a:latin typeface="Cambria Math" panose="02040503050406030204" pitchFamily="18" charset="0"/>
                                      <a:ea typeface="Cambria Math" panose="02040503050406030204" pitchFamily="18" charset="0"/>
                                    </a:rPr>
                                    <m:t>10</m:t>
                                  </m:r>
                                </m:e>
                                <m:sup>
                                  <m:r>
                                    <a:rPr lang="es-VE" sz="1600" b="0" i="1" smtClean="0">
                                      <a:latin typeface="Cambria Math" panose="02040503050406030204" pitchFamily="18" charset="0"/>
                                      <a:ea typeface="Cambria Math" panose="02040503050406030204" pitchFamily="18" charset="0"/>
                                    </a:rPr>
                                    <m:t>−4</m:t>
                                  </m:r>
                                </m:sup>
                              </m:sSup>
                            </m:e>
                          </m:d>
                          <m:func>
                            <m:funcPr>
                              <m:ctrlPr>
                                <a:rPr lang="es-VE" sz="1600" i="1" smtClean="0">
                                  <a:latin typeface="Cambria Math" panose="02040503050406030204" pitchFamily="18" charset="0"/>
                                  <a:ea typeface="Cambria Math" panose="02040503050406030204" pitchFamily="18" charset="0"/>
                                </a:rPr>
                              </m:ctrlPr>
                            </m:funcPr>
                            <m:fName>
                              <m:r>
                                <m:rPr>
                                  <m:sty m:val="p"/>
                                </m:rPr>
                                <a:rPr lang="es-VE" sz="1600" i="0" smtClean="0">
                                  <a:latin typeface="Cambria Math" panose="02040503050406030204" pitchFamily="18" charset="0"/>
                                  <a:ea typeface="Cambria Math" panose="02040503050406030204" pitchFamily="18" charset="0"/>
                                </a:rPr>
                                <m:t>cos</m:t>
                              </m:r>
                            </m:fName>
                            <m:e>
                              <m:r>
                                <a:rPr lang="es-VE" sz="1600" b="0" i="1" smtClean="0">
                                  <a:latin typeface="Cambria Math" panose="02040503050406030204" pitchFamily="18" charset="0"/>
                                  <a:ea typeface="Cambria Math" panose="02040503050406030204" pitchFamily="18" charset="0"/>
                                </a:rPr>
                                <m:t>1650</m:t>
                              </m:r>
                              <m:r>
                                <a:rPr lang="es-VE" sz="1600" b="0" i="1" smtClean="0">
                                  <a:latin typeface="Cambria Math" panose="02040503050406030204" pitchFamily="18" charset="0"/>
                                  <a:ea typeface="Cambria Math" panose="02040503050406030204" pitchFamily="18" charset="0"/>
                                </a:rPr>
                                <m:t>𝑡</m:t>
                              </m:r>
                            </m:e>
                          </m:func>
                        </m:e>
                      </m:func>
                    </m:oMath>
                  </m:oMathPara>
                </a14:m>
                <a:endParaRPr lang="es-VE" sz="1600" dirty="0" smtClean="0">
                  <a:solidFill>
                    <a:srgbClr val="231F20"/>
                  </a:solidFill>
                </a:endParaRPr>
              </a:p>
              <a:p>
                <a:endParaRPr lang="es-VE" sz="1600" dirty="0" smtClean="0">
                  <a:solidFill>
                    <a:srgbClr val="231F20"/>
                  </a:solidFill>
                </a:endParaRPr>
              </a:p>
              <a:p>
                <a:r>
                  <a:rPr lang="es-VE" sz="1600" dirty="0" smtClean="0">
                    <a:solidFill>
                      <a:srgbClr val="231F20"/>
                    </a:solidFill>
                  </a:rPr>
                  <a:t>b)                                              </a:t>
                </a:r>
                <a:r>
                  <a:rPr lang="es-VE" sz="1600" i="1" dirty="0" smtClean="0">
                    <a:ea typeface="Cambria Math" panose="02040503050406030204" pitchFamily="18" charset="0"/>
                  </a:rPr>
                  <a:t> </a:t>
                </a:r>
                <a14:m>
                  <m:oMath xmlns:m="http://schemas.openxmlformats.org/officeDocument/2006/math">
                    <m:r>
                      <a:rPr lang="es-VE" sz="1600" b="0" i="1" smtClean="0">
                        <a:latin typeface="Cambria Math" panose="02040503050406030204" pitchFamily="18" charset="0"/>
                        <a:ea typeface="Cambria Math" panose="02040503050406030204" pitchFamily="18" charset="0"/>
                      </a:rPr>
                      <m:t>𝑣</m:t>
                    </m:r>
                    <m:r>
                      <a:rPr lang="es-VE" sz="1600" i="1" smtClean="0">
                        <a:latin typeface="Cambria Math" panose="02040503050406030204" pitchFamily="18" charset="0"/>
                        <a:ea typeface="Cambria Math" panose="02040503050406030204" pitchFamily="18" charset="0"/>
                      </a:rPr>
                      <m:t>=</m:t>
                    </m:r>
                    <m:r>
                      <a:rPr lang="es-VE" sz="1600" i="1">
                        <a:latin typeface="Cambria Math" panose="02040503050406030204" pitchFamily="18" charset="0"/>
                        <a:ea typeface="Cambria Math" panose="02040503050406030204" pitchFamily="18" charset="0"/>
                      </a:rPr>
                      <m:t>−</m:t>
                    </m:r>
                    <m:r>
                      <a:rPr lang="es-VE" sz="1600" i="1">
                        <a:latin typeface="Cambria Math" panose="02040503050406030204" pitchFamily="18" charset="0"/>
                        <a:ea typeface="Cambria Math" panose="02040503050406030204" pitchFamily="18" charset="0"/>
                      </a:rPr>
                      <m:t>𝐴</m:t>
                    </m:r>
                    <m:r>
                      <a:rPr lang="es-VE" sz="1600" i="1">
                        <a:latin typeface="Cambria Math" panose="02040503050406030204" pitchFamily="18" charset="0"/>
                        <a:ea typeface="Cambria Math" panose="02040503050406030204" pitchFamily="18" charset="0"/>
                      </a:rPr>
                      <m:t>𝜔</m:t>
                    </m:r>
                    <m:func>
                      <m:funcPr>
                        <m:ctrlPr>
                          <a:rPr lang="es-VE" sz="1600" i="1" smtClean="0">
                            <a:latin typeface="Cambria Math" panose="02040503050406030204" pitchFamily="18" charset="0"/>
                            <a:ea typeface="Cambria Math" panose="02040503050406030204" pitchFamily="18" charset="0"/>
                          </a:rPr>
                        </m:ctrlPr>
                      </m:funcPr>
                      <m:fName>
                        <m:r>
                          <m:rPr>
                            <m:sty m:val="p"/>
                          </m:rPr>
                          <a:rPr lang="es-VE" sz="1600">
                            <a:latin typeface="Cambria Math" panose="02040503050406030204" pitchFamily="18" charset="0"/>
                            <a:ea typeface="Cambria Math" panose="02040503050406030204" pitchFamily="18" charset="0"/>
                          </a:rPr>
                          <m:t>sin</m:t>
                        </m:r>
                      </m:fName>
                      <m:e>
                        <m:r>
                          <a:rPr lang="es-VE" sz="1600" i="1">
                            <a:latin typeface="Cambria Math" panose="02040503050406030204" pitchFamily="18" charset="0"/>
                            <a:ea typeface="Cambria Math" panose="02040503050406030204" pitchFamily="18" charset="0"/>
                          </a:rPr>
                          <m:t>𝜔</m:t>
                        </m:r>
                        <m:r>
                          <a:rPr lang="es-VE" sz="1600" i="1">
                            <a:latin typeface="Cambria Math" panose="02040503050406030204" pitchFamily="18" charset="0"/>
                            <a:ea typeface="Cambria Math" panose="02040503050406030204" pitchFamily="18" charset="0"/>
                          </a:rPr>
                          <m:t>𝑡</m:t>
                        </m:r>
                      </m:e>
                    </m:func>
                    <m:r>
                      <a:rPr lang="es-VE" sz="1600" i="1" smtClean="0">
                        <a:latin typeface="Cambria Math" panose="02040503050406030204" pitchFamily="18" charset="0"/>
                        <a:ea typeface="Cambria Math" panose="02040503050406030204" pitchFamily="18" charset="0"/>
                      </a:rPr>
                      <m:t>=</m:t>
                    </m:r>
                    <m:r>
                      <a:rPr lang="es-VE" sz="1600" b="0" i="1" smtClean="0">
                        <a:latin typeface="Cambria Math" panose="02040503050406030204" pitchFamily="18" charset="0"/>
                        <a:ea typeface="Cambria Math" panose="02040503050406030204" pitchFamily="18" charset="0"/>
                      </a:rPr>
                      <m:t>−</m:t>
                    </m:r>
                    <m:d>
                      <m:dPr>
                        <m:ctrlPr>
                          <a:rPr lang="es-VE" sz="1600" i="1" smtClean="0">
                            <a:latin typeface="Cambria Math" panose="02040503050406030204" pitchFamily="18" charset="0"/>
                            <a:ea typeface="Cambria Math" panose="02040503050406030204" pitchFamily="18" charset="0"/>
                          </a:rPr>
                        </m:ctrlPr>
                      </m:dPr>
                      <m:e>
                        <m:r>
                          <a:rPr lang="es-VE" sz="1600" b="0" i="1" smtClean="0">
                            <a:latin typeface="Cambria Math" panose="02040503050406030204" pitchFamily="18" charset="0"/>
                            <a:ea typeface="Cambria Math" panose="02040503050406030204" pitchFamily="18" charset="0"/>
                          </a:rPr>
                          <m:t>1650 </m:t>
                        </m:r>
                        <m:r>
                          <a:rPr lang="es-VE" sz="1600" b="0" i="1" smtClean="0">
                            <a:latin typeface="Cambria Math" panose="02040503050406030204" pitchFamily="18" charset="0"/>
                            <a:ea typeface="Cambria Math" panose="02040503050406030204" pitchFamily="18" charset="0"/>
                          </a:rPr>
                          <m:t>𝑟𝑎𝑑</m:t>
                        </m:r>
                        <m:r>
                          <a:rPr lang="es-VE" sz="1600" b="0" i="1" smtClean="0">
                            <a:latin typeface="Cambria Math" panose="02040503050406030204" pitchFamily="18" charset="0"/>
                            <a:ea typeface="Cambria Math" panose="02040503050406030204" pitchFamily="18" charset="0"/>
                          </a:rPr>
                          <m:t>/</m:t>
                        </m:r>
                        <m:r>
                          <a:rPr lang="es-VE" sz="1600" b="0" i="1" smtClean="0">
                            <a:latin typeface="Cambria Math" panose="02040503050406030204" pitchFamily="18" charset="0"/>
                            <a:ea typeface="Cambria Math" panose="02040503050406030204" pitchFamily="18" charset="0"/>
                          </a:rPr>
                          <m:t>𝑠</m:t>
                        </m:r>
                      </m:e>
                    </m:d>
                    <m:d>
                      <m:dPr>
                        <m:ctrlPr>
                          <a:rPr lang="es-VE" sz="1600" i="1" smtClean="0">
                            <a:latin typeface="Cambria Math" panose="02040503050406030204" pitchFamily="18" charset="0"/>
                            <a:ea typeface="Cambria Math" panose="02040503050406030204" pitchFamily="18" charset="0"/>
                          </a:rPr>
                        </m:ctrlPr>
                      </m:dPr>
                      <m:e>
                        <m:r>
                          <a:rPr lang="es-VE" sz="1600" b="0" i="1" smtClean="0">
                            <a:latin typeface="Cambria Math" panose="02040503050406030204" pitchFamily="18" charset="0"/>
                            <a:ea typeface="Cambria Math" panose="02040503050406030204" pitchFamily="18" charset="0"/>
                          </a:rPr>
                          <m:t>1,5</m:t>
                        </m:r>
                        <m:r>
                          <a:rPr lang="es-VE" sz="1600" b="0" i="1" smtClean="0">
                            <a:latin typeface="Cambria Math" panose="02040503050406030204" pitchFamily="18" charset="0"/>
                            <a:ea typeface="Cambria Math" panose="02040503050406030204" pitchFamily="18" charset="0"/>
                          </a:rPr>
                          <m:t>𝑥</m:t>
                        </m:r>
                        <m:sSup>
                          <m:sSupPr>
                            <m:ctrlPr>
                              <a:rPr lang="es-VE" sz="1600" b="0" i="1" smtClean="0">
                                <a:latin typeface="Cambria Math" panose="02040503050406030204" pitchFamily="18" charset="0"/>
                                <a:ea typeface="Cambria Math" panose="02040503050406030204" pitchFamily="18" charset="0"/>
                              </a:rPr>
                            </m:ctrlPr>
                          </m:sSupPr>
                          <m:e>
                            <m:r>
                              <a:rPr lang="es-VE" sz="1600" b="0" i="1" smtClean="0">
                                <a:latin typeface="Cambria Math" panose="02040503050406030204" pitchFamily="18" charset="0"/>
                                <a:ea typeface="Cambria Math" panose="02040503050406030204" pitchFamily="18" charset="0"/>
                              </a:rPr>
                              <m:t>10</m:t>
                            </m:r>
                          </m:e>
                          <m:sup>
                            <m:r>
                              <a:rPr lang="es-VE" sz="1600" b="0" i="1" smtClean="0">
                                <a:latin typeface="Cambria Math" panose="02040503050406030204" pitchFamily="18" charset="0"/>
                                <a:ea typeface="Cambria Math" panose="02040503050406030204" pitchFamily="18" charset="0"/>
                              </a:rPr>
                              <m:t>−4</m:t>
                            </m:r>
                          </m:sup>
                        </m:sSup>
                      </m:e>
                    </m:d>
                    <m:func>
                      <m:funcPr>
                        <m:ctrlPr>
                          <a:rPr lang="es-VE" sz="1600" i="1" smtClean="0">
                            <a:latin typeface="Cambria Math" panose="02040503050406030204" pitchFamily="18" charset="0"/>
                            <a:ea typeface="Cambria Math" panose="02040503050406030204" pitchFamily="18" charset="0"/>
                          </a:rPr>
                        </m:ctrlPr>
                      </m:funcPr>
                      <m:fName>
                        <m:r>
                          <m:rPr>
                            <m:sty m:val="p"/>
                          </m:rPr>
                          <a:rPr lang="es-VE" sz="1600" i="0" smtClean="0">
                            <a:latin typeface="Cambria Math" panose="02040503050406030204" pitchFamily="18" charset="0"/>
                            <a:ea typeface="Cambria Math" panose="02040503050406030204" pitchFamily="18" charset="0"/>
                          </a:rPr>
                          <m:t>sin</m:t>
                        </m:r>
                      </m:fName>
                      <m:e>
                        <m:r>
                          <a:rPr lang="es-VE" sz="1600" b="0" i="1" smtClean="0">
                            <a:latin typeface="Cambria Math" panose="02040503050406030204" pitchFamily="18" charset="0"/>
                            <a:ea typeface="Cambria Math" panose="02040503050406030204" pitchFamily="18" charset="0"/>
                          </a:rPr>
                          <m:t>1650</m:t>
                        </m:r>
                        <m:r>
                          <a:rPr lang="es-VE" sz="1600" b="0" i="1" smtClean="0">
                            <a:latin typeface="Cambria Math" panose="02040503050406030204" pitchFamily="18" charset="0"/>
                            <a:ea typeface="Cambria Math" panose="02040503050406030204" pitchFamily="18" charset="0"/>
                          </a:rPr>
                          <m:t>𝑡</m:t>
                        </m:r>
                      </m:e>
                    </m:func>
                  </m:oMath>
                </a14:m>
                <a:endParaRPr lang="es-VE" sz="1600" dirty="0" smtClean="0"/>
              </a:p>
              <a:p>
                <a:r>
                  <a:rPr lang="es-VE" sz="1600" dirty="0" smtClean="0">
                    <a:ea typeface="Cambria Math" panose="02040503050406030204" pitchFamily="18" charset="0"/>
                  </a:rPr>
                  <a:t>                                                       </a:t>
                </a:r>
                <a14:m>
                  <m:oMath xmlns:m="http://schemas.openxmlformats.org/officeDocument/2006/math">
                    <m:r>
                      <a:rPr lang="es-VE" sz="1600" i="1">
                        <a:latin typeface="Cambria Math" panose="02040503050406030204" pitchFamily="18" charset="0"/>
                        <a:ea typeface="Cambria Math" panose="02040503050406030204" pitchFamily="18" charset="0"/>
                      </a:rPr>
                      <m:t>=−</m:t>
                    </m:r>
                    <m:d>
                      <m:dPr>
                        <m:ctrlPr>
                          <a:rPr lang="es-VE" sz="1600" i="1">
                            <a:latin typeface="Cambria Math" panose="02040503050406030204" pitchFamily="18" charset="0"/>
                            <a:ea typeface="Cambria Math" panose="02040503050406030204" pitchFamily="18" charset="0"/>
                          </a:rPr>
                        </m:ctrlPr>
                      </m:dPr>
                      <m:e>
                        <m:r>
                          <a:rPr lang="es-VE" sz="1600" i="1">
                            <a:latin typeface="Cambria Math" panose="02040503050406030204" pitchFamily="18" charset="0"/>
                            <a:ea typeface="Cambria Math" panose="02040503050406030204" pitchFamily="18" charset="0"/>
                          </a:rPr>
                          <m:t>0,25</m:t>
                        </m:r>
                        <m:r>
                          <a:rPr lang="es-VE" sz="1600" i="1">
                            <a:latin typeface="Cambria Math" panose="02040503050406030204" pitchFamily="18" charset="0"/>
                            <a:ea typeface="Cambria Math" panose="02040503050406030204" pitchFamily="18" charset="0"/>
                          </a:rPr>
                          <m:t>𝑚</m:t>
                        </m:r>
                        <m:r>
                          <a:rPr lang="es-VE" sz="1600" i="1">
                            <a:latin typeface="Cambria Math" panose="02040503050406030204" pitchFamily="18" charset="0"/>
                            <a:ea typeface="Cambria Math" panose="02040503050406030204" pitchFamily="18" charset="0"/>
                          </a:rPr>
                          <m:t>/</m:t>
                        </m:r>
                        <m:r>
                          <a:rPr lang="es-VE" sz="1600" i="1">
                            <a:latin typeface="Cambria Math" panose="02040503050406030204" pitchFamily="18" charset="0"/>
                            <a:ea typeface="Cambria Math" panose="02040503050406030204" pitchFamily="18" charset="0"/>
                          </a:rPr>
                          <m:t>𝑠</m:t>
                        </m:r>
                      </m:e>
                    </m:d>
                    <m:func>
                      <m:funcPr>
                        <m:ctrlPr>
                          <a:rPr lang="es-VE" sz="1600" i="1">
                            <a:latin typeface="Cambria Math" panose="02040503050406030204" pitchFamily="18" charset="0"/>
                            <a:ea typeface="Cambria Math" panose="02040503050406030204" pitchFamily="18" charset="0"/>
                          </a:rPr>
                        </m:ctrlPr>
                      </m:funcPr>
                      <m:fName>
                        <m:r>
                          <m:rPr>
                            <m:sty m:val="p"/>
                          </m:rPr>
                          <a:rPr lang="es-VE" sz="1600">
                            <a:latin typeface="Cambria Math" panose="02040503050406030204" pitchFamily="18" charset="0"/>
                            <a:ea typeface="Cambria Math" panose="02040503050406030204" pitchFamily="18" charset="0"/>
                          </a:rPr>
                          <m:t>sin</m:t>
                        </m:r>
                      </m:fName>
                      <m:e>
                        <m:r>
                          <a:rPr lang="es-VE" sz="1600" i="1">
                            <a:latin typeface="Cambria Math" panose="02040503050406030204" pitchFamily="18" charset="0"/>
                            <a:ea typeface="Cambria Math" panose="02040503050406030204" pitchFamily="18" charset="0"/>
                          </a:rPr>
                          <m:t>1650</m:t>
                        </m:r>
                        <m:r>
                          <a:rPr lang="es-VE" sz="1600" i="1">
                            <a:latin typeface="Cambria Math" panose="02040503050406030204" pitchFamily="18" charset="0"/>
                            <a:ea typeface="Cambria Math" panose="02040503050406030204" pitchFamily="18" charset="0"/>
                          </a:rPr>
                          <m:t>𝑡</m:t>
                        </m:r>
                      </m:e>
                    </m:func>
                  </m:oMath>
                </a14:m>
                <a:r>
                  <a:rPr lang="es-VE" sz="1600" dirty="0" smtClean="0"/>
                  <a:t> </a:t>
                </a:r>
              </a:p>
              <a:p>
                <a:endParaRPr lang="es-VE" sz="1600" dirty="0" smtClean="0"/>
              </a:p>
              <a:p>
                <a:r>
                  <a:rPr lang="es-VE" sz="1600" dirty="0" smtClean="0">
                    <a:ea typeface="Cambria Math" panose="02040503050406030204" pitchFamily="18" charset="0"/>
                  </a:rPr>
                  <a:t>                                                   </a:t>
                </a:r>
                <a14:m>
                  <m:oMath xmlns:m="http://schemas.openxmlformats.org/officeDocument/2006/math">
                    <m:r>
                      <a:rPr lang="es-VE" sz="1600" i="1">
                        <a:latin typeface="Cambria Math" panose="02040503050406030204" pitchFamily="18" charset="0"/>
                        <a:ea typeface="Cambria Math" panose="02040503050406030204" pitchFamily="18" charset="0"/>
                      </a:rPr>
                      <m:t>𝑎</m:t>
                    </m:r>
                    <m:r>
                      <a:rPr lang="es-VE" sz="1600" i="1">
                        <a:latin typeface="Cambria Math" panose="02040503050406030204" pitchFamily="18" charset="0"/>
                        <a:ea typeface="Cambria Math" panose="02040503050406030204" pitchFamily="18" charset="0"/>
                      </a:rPr>
                      <m:t>=−</m:t>
                    </m:r>
                    <m:r>
                      <a:rPr lang="es-VE" sz="1600" i="1">
                        <a:latin typeface="Cambria Math" panose="02040503050406030204" pitchFamily="18" charset="0"/>
                        <a:ea typeface="Cambria Math" panose="02040503050406030204" pitchFamily="18" charset="0"/>
                      </a:rPr>
                      <m:t>𝐴</m:t>
                    </m:r>
                    <m:sSup>
                      <m:sSupPr>
                        <m:ctrlPr>
                          <a:rPr lang="es-VE" sz="1600" i="1">
                            <a:latin typeface="Cambria Math" panose="02040503050406030204" pitchFamily="18" charset="0"/>
                            <a:ea typeface="Cambria Math" panose="02040503050406030204" pitchFamily="18" charset="0"/>
                          </a:rPr>
                        </m:ctrlPr>
                      </m:sSupPr>
                      <m:e>
                        <m:r>
                          <a:rPr lang="es-VE" sz="1600" i="1">
                            <a:latin typeface="Cambria Math" panose="02040503050406030204" pitchFamily="18" charset="0"/>
                            <a:ea typeface="Cambria Math" panose="02040503050406030204" pitchFamily="18" charset="0"/>
                          </a:rPr>
                          <m:t>𝜔</m:t>
                        </m:r>
                      </m:e>
                      <m:sup>
                        <m:r>
                          <a:rPr lang="es-VE" sz="1600" i="1">
                            <a:latin typeface="Cambria Math" panose="02040503050406030204" pitchFamily="18" charset="0"/>
                            <a:ea typeface="Cambria Math" panose="02040503050406030204" pitchFamily="18" charset="0"/>
                          </a:rPr>
                          <m:t>2</m:t>
                        </m:r>
                      </m:sup>
                    </m:sSup>
                    <m:func>
                      <m:funcPr>
                        <m:ctrlPr>
                          <a:rPr lang="es-VE" sz="1600" i="1">
                            <a:latin typeface="Cambria Math" panose="02040503050406030204" pitchFamily="18" charset="0"/>
                            <a:ea typeface="Cambria Math" panose="02040503050406030204" pitchFamily="18" charset="0"/>
                          </a:rPr>
                        </m:ctrlPr>
                      </m:funcPr>
                      <m:fName>
                        <m:r>
                          <m:rPr>
                            <m:sty m:val="p"/>
                          </m:rPr>
                          <a:rPr lang="es-VE" sz="1600">
                            <a:latin typeface="Cambria Math" panose="02040503050406030204" pitchFamily="18" charset="0"/>
                            <a:ea typeface="Cambria Math" panose="02040503050406030204" pitchFamily="18" charset="0"/>
                          </a:rPr>
                          <m:t>cos</m:t>
                        </m:r>
                      </m:fName>
                      <m:e>
                        <m:r>
                          <a:rPr lang="es-VE" sz="1600" i="1">
                            <a:latin typeface="Cambria Math" panose="02040503050406030204" pitchFamily="18" charset="0"/>
                            <a:ea typeface="Cambria Math" panose="02040503050406030204" pitchFamily="18" charset="0"/>
                          </a:rPr>
                          <m:t>𝜔</m:t>
                        </m:r>
                        <m:r>
                          <a:rPr lang="es-VE" sz="1600" i="1">
                            <a:latin typeface="Cambria Math" panose="02040503050406030204" pitchFamily="18" charset="0"/>
                            <a:ea typeface="Cambria Math" panose="02040503050406030204" pitchFamily="18" charset="0"/>
                          </a:rPr>
                          <m:t>𝑡</m:t>
                        </m:r>
                      </m:e>
                    </m:func>
                    <m:r>
                      <a:rPr lang="es-VE" sz="1600" i="1" smtClean="0">
                        <a:latin typeface="Cambria Math" panose="02040503050406030204" pitchFamily="18" charset="0"/>
                        <a:ea typeface="Cambria Math" panose="02040503050406030204" pitchFamily="18" charset="0"/>
                      </a:rPr>
                      <m:t>=</m:t>
                    </m:r>
                    <m:r>
                      <a:rPr lang="es-VE" sz="1600" b="0" i="1" smtClean="0">
                        <a:latin typeface="Cambria Math" panose="02040503050406030204" pitchFamily="18" charset="0"/>
                        <a:ea typeface="Cambria Math" panose="02040503050406030204" pitchFamily="18" charset="0"/>
                      </a:rPr>
                      <m:t>−</m:t>
                    </m:r>
                    <m:d>
                      <m:dPr>
                        <m:ctrlPr>
                          <a:rPr lang="es-VE" sz="1600" b="0" i="1" smtClean="0">
                            <a:latin typeface="Cambria Math" panose="02040503050406030204" pitchFamily="18" charset="0"/>
                            <a:ea typeface="Cambria Math" panose="02040503050406030204" pitchFamily="18" charset="0"/>
                          </a:rPr>
                        </m:ctrlPr>
                      </m:dPr>
                      <m:e>
                        <m:r>
                          <a:rPr lang="es-VE" sz="1600" b="0" i="1" smtClean="0">
                            <a:latin typeface="Cambria Math" panose="02040503050406030204" pitchFamily="18" charset="0"/>
                            <a:ea typeface="Cambria Math" panose="02040503050406030204" pitchFamily="18" charset="0"/>
                          </a:rPr>
                          <m:t>410</m:t>
                        </m:r>
                        <m:r>
                          <a:rPr lang="es-VE" sz="1600" b="0" i="1" smtClean="0">
                            <a:latin typeface="Cambria Math" panose="02040503050406030204" pitchFamily="18" charset="0"/>
                            <a:ea typeface="Cambria Math" panose="02040503050406030204" pitchFamily="18" charset="0"/>
                          </a:rPr>
                          <m:t>𝑚</m:t>
                        </m:r>
                        <m:r>
                          <a:rPr lang="es-VE" sz="1600" b="0" i="1" smtClean="0">
                            <a:latin typeface="Cambria Math" panose="02040503050406030204" pitchFamily="18" charset="0"/>
                            <a:ea typeface="Cambria Math" panose="02040503050406030204" pitchFamily="18" charset="0"/>
                          </a:rPr>
                          <m:t>/</m:t>
                        </m:r>
                        <m:sSup>
                          <m:sSupPr>
                            <m:ctrlPr>
                              <a:rPr lang="es-VE" sz="1600" b="0" i="1" smtClean="0">
                                <a:latin typeface="Cambria Math" panose="02040503050406030204" pitchFamily="18" charset="0"/>
                                <a:ea typeface="Cambria Math" panose="02040503050406030204" pitchFamily="18" charset="0"/>
                              </a:rPr>
                            </m:ctrlPr>
                          </m:sSupPr>
                          <m:e>
                            <m:r>
                              <a:rPr lang="es-VE" sz="1600" b="0" i="1" smtClean="0">
                                <a:latin typeface="Cambria Math" panose="02040503050406030204" pitchFamily="18" charset="0"/>
                                <a:ea typeface="Cambria Math" panose="02040503050406030204" pitchFamily="18" charset="0"/>
                              </a:rPr>
                              <m:t>𝑠</m:t>
                            </m:r>
                          </m:e>
                          <m:sup>
                            <m:r>
                              <a:rPr lang="es-VE" sz="1600" b="0" i="1" smtClean="0">
                                <a:latin typeface="Cambria Math" panose="02040503050406030204" pitchFamily="18" charset="0"/>
                                <a:ea typeface="Cambria Math" panose="02040503050406030204" pitchFamily="18" charset="0"/>
                              </a:rPr>
                              <m:t>2</m:t>
                            </m:r>
                          </m:sup>
                        </m:sSup>
                      </m:e>
                    </m:d>
                    <m:func>
                      <m:funcPr>
                        <m:ctrlPr>
                          <a:rPr lang="es-VE" sz="1600" b="0" i="1" smtClean="0">
                            <a:latin typeface="Cambria Math" panose="02040503050406030204" pitchFamily="18" charset="0"/>
                            <a:ea typeface="Cambria Math" panose="02040503050406030204" pitchFamily="18" charset="0"/>
                          </a:rPr>
                        </m:ctrlPr>
                      </m:funcPr>
                      <m:fName>
                        <m:r>
                          <m:rPr>
                            <m:sty m:val="p"/>
                          </m:rPr>
                          <a:rPr lang="es-VE" sz="1600" b="0" i="0" smtClean="0">
                            <a:latin typeface="Cambria Math" panose="02040503050406030204" pitchFamily="18" charset="0"/>
                            <a:ea typeface="Cambria Math" panose="02040503050406030204" pitchFamily="18" charset="0"/>
                          </a:rPr>
                          <m:t>cos</m:t>
                        </m:r>
                      </m:fName>
                      <m:e>
                        <m:r>
                          <a:rPr lang="es-VE" sz="1600" b="0" i="1" smtClean="0">
                            <a:latin typeface="Cambria Math" panose="02040503050406030204" pitchFamily="18" charset="0"/>
                            <a:ea typeface="Cambria Math" panose="02040503050406030204" pitchFamily="18" charset="0"/>
                          </a:rPr>
                          <m:t>1650</m:t>
                        </m:r>
                        <m:r>
                          <a:rPr lang="es-VE" sz="1600" b="0" i="1" smtClean="0">
                            <a:latin typeface="Cambria Math" panose="02040503050406030204" pitchFamily="18" charset="0"/>
                            <a:ea typeface="Cambria Math" panose="02040503050406030204" pitchFamily="18" charset="0"/>
                          </a:rPr>
                          <m:t>𝑡</m:t>
                        </m:r>
                      </m:e>
                    </m:func>
                  </m:oMath>
                </a14:m>
                <a:endParaRPr lang="es-VE" sz="1600" dirty="0" smtClean="0"/>
              </a:p>
              <a:p>
                <a:endParaRPr lang="es-VE" sz="1600" dirty="0" smtClean="0"/>
              </a:p>
              <a:p>
                <a:r>
                  <a:rPr lang="es-VE" sz="1600" dirty="0" smtClean="0"/>
                  <a:t>c) Para t= 1,00x10</a:t>
                </a:r>
                <a:r>
                  <a:rPr lang="es-VE" sz="1600" baseline="30000" dirty="0" smtClean="0"/>
                  <a:t>-3</a:t>
                </a:r>
                <a:r>
                  <a:rPr lang="es-VE" sz="1600" dirty="0" smtClean="0"/>
                  <a:t>s            </a:t>
                </a:r>
                <a14:m>
                  <m:oMath xmlns:m="http://schemas.openxmlformats.org/officeDocument/2006/math">
                    <m:r>
                      <a:rPr lang="es-VE" sz="1600" i="1">
                        <a:latin typeface="Cambria Math" panose="02040503050406030204" pitchFamily="18" charset="0"/>
                      </a:rPr>
                      <m:t>𝑥</m:t>
                    </m:r>
                    <m:r>
                      <a:rPr lang="es-VE" sz="1600" i="1">
                        <a:latin typeface="Cambria Math" panose="02040503050406030204" pitchFamily="18" charset="0"/>
                        <a:ea typeface="Cambria Math" panose="02040503050406030204" pitchFamily="18" charset="0"/>
                      </a:rPr>
                      <m:t>=</m:t>
                    </m:r>
                    <m:r>
                      <a:rPr lang="es-VE" sz="1600" i="1">
                        <a:latin typeface="Cambria Math" panose="02040503050406030204" pitchFamily="18" charset="0"/>
                        <a:ea typeface="Cambria Math" panose="02040503050406030204" pitchFamily="18" charset="0"/>
                      </a:rPr>
                      <m:t>𝐴</m:t>
                    </m:r>
                    <m:func>
                      <m:funcPr>
                        <m:ctrlPr>
                          <a:rPr lang="es-VE" sz="1600" i="1">
                            <a:latin typeface="Cambria Math" panose="02040503050406030204" pitchFamily="18" charset="0"/>
                            <a:ea typeface="Cambria Math" panose="02040503050406030204" pitchFamily="18" charset="0"/>
                          </a:rPr>
                        </m:ctrlPr>
                      </m:funcPr>
                      <m:fName>
                        <m:r>
                          <m:rPr>
                            <m:sty m:val="p"/>
                          </m:rPr>
                          <a:rPr lang="es-VE" sz="1600">
                            <a:latin typeface="Cambria Math" panose="02040503050406030204" pitchFamily="18" charset="0"/>
                            <a:ea typeface="Cambria Math" panose="02040503050406030204" pitchFamily="18" charset="0"/>
                          </a:rPr>
                          <m:t>cos</m:t>
                        </m:r>
                      </m:fName>
                      <m:e>
                        <m:d>
                          <m:dPr>
                            <m:ctrlPr>
                              <a:rPr lang="es-VE" sz="1600" i="1">
                                <a:latin typeface="Cambria Math" panose="02040503050406030204" pitchFamily="18" charset="0"/>
                                <a:ea typeface="Cambria Math" panose="02040503050406030204" pitchFamily="18" charset="0"/>
                              </a:rPr>
                            </m:ctrlPr>
                          </m:dPr>
                          <m:e>
                            <m:r>
                              <a:rPr lang="es-VE" sz="1600" i="1">
                                <a:latin typeface="Cambria Math" panose="02040503050406030204" pitchFamily="18" charset="0"/>
                                <a:ea typeface="Cambria Math" panose="02040503050406030204" pitchFamily="18" charset="0"/>
                              </a:rPr>
                              <m:t>𝜔</m:t>
                            </m:r>
                            <m:r>
                              <a:rPr lang="es-VE" sz="1600" i="1">
                                <a:latin typeface="Cambria Math" panose="02040503050406030204" pitchFamily="18" charset="0"/>
                                <a:ea typeface="Cambria Math" panose="02040503050406030204" pitchFamily="18" charset="0"/>
                              </a:rPr>
                              <m:t>𝑡</m:t>
                            </m:r>
                            <m:r>
                              <a:rPr lang="es-VE" sz="1600" i="1">
                                <a:latin typeface="Cambria Math" panose="02040503050406030204" pitchFamily="18" charset="0"/>
                                <a:ea typeface="Cambria Math" panose="02040503050406030204" pitchFamily="18" charset="0"/>
                              </a:rPr>
                              <m:t>+</m:t>
                            </m:r>
                            <m:r>
                              <a:rPr lang="es-VE" sz="1600" i="1">
                                <a:latin typeface="Cambria Math" panose="02040503050406030204" pitchFamily="18" charset="0"/>
                                <a:ea typeface="Cambria Math" panose="02040503050406030204" pitchFamily="18" charset="0"/>
                              </a:rPr>
                              <m:t>𝜑</m:t>
                            </m:r>
                          </m:e>
                        </m:d>
                        <m:r>
                          <a:rPr lang="es-VE" sz="1600" i="1">
                            <a:latin typeface="Cambria Math" panose="02040503050406030204" pitchFamily="18" charset="0"/>
                            <a:ea typeface="Cambria Math" panose="02040503050406030204" pitchFamily="18" charset="0"/>
                          </a:rPr>
                          <m:t>=</m:t>
                        </m:r>
                        <m:d>
                          <m:dPr>
                            <m:ctrlPr>
                              <a:rPr lang="es-VE" sz="1600" i="1">
                                <a:latin typeface="Cambria Math" panose="02040503050406030204" pitchFamily="18" charset="0"/>
                                <a:ea typeface="Cambria Math" panose="02040503050406030204" pitchFamily="18" charset="0"/>
                              </a:rPr>
                            </m:ctrlPr>
                          </m:dPr>
                          <m:e>
                            <m:r>
                              <a:rPr lang="es-VE" sz="1600" i="1">
                                <a:latin typeface="Cambria Math" panose="02040503050406030204" pitchFamily="18" charset="0"/>
                                <a:ea typeface="Cambria Math" panose="02040503050406030204" pitchFamily="18" charset="0"/>
                              </a:rPr>
                              <m:t>1,5</m:t>
                            </m:r>
                            <m:r>
                              <a:rPr lang="es-VE" sz="1600" i="1">
                                <a:latin typeface="Cambria Math" panose="02040503050406030204" pitchFamily="18" charset="0"/>
                                <a:ea typeface="Cambria Math" panose="02040503050406030204" pitchFamily="18" charset="0"/>
                              </a:rPr>
                              <m:t>𝑥</m:t>
                            </m:r>
                            <m:sSup>
                              <m:sSupPr>
                                <m:ctrlPr>
                                  <a:rPr lang="es-VE" sz="1600" i="1">
                                    <a:latin typeface="Cambria Math" panose="02040503050406030204" pitchFamily="18" charset="0"/>
                                    <a:ea typeface="Cambria Math" panose="02040503050406030204" pitchFamily="18" charset="0"/>
                                  </a:rPr>
                                </m:ctrlPr>
                              </m:sSupPr>
                              <m:e>
                                <m:r>
                                  <a:rPr lang="es-VE" sz="1600" i="1">
                                    <a:latin typeface="Cambria Math" panose="02040503050406030204" pitchFamily="18" charset="0"/>
                                    <a:ea typeface="Cambria Math" panose="02040503050406030204" pitchFamily="18" charset="0"/>
                                  </a:rPr>
                                  <m:t>10</m:t>
                                </m:r>
                              </m:e>
                              <m:sup>
                                <m:r>
                                  <a:rPr lang="es-VE" sz="1600" i="1">
                                    <a:latin typeface="Cambria Math" panose="02040503050406030204" pitchFamily="18" charset="0"/>
                                    <a:ea typeface="Cambria Math" panose="02040503050406030204" pitchFamily="18" charset="0"/>
                                  </a:rPr>
                                  <m:t>−4</m:t>
                                </m:r>
                              </m:sup>
                            </m:sSup>
                          </m:e>
                        </m:d>
                        <m:func>
                          <m:funcPr>
                            <m:ctrlPr>
                              <a:rPr lang="es-VE" sz="1600" i="1">
                                <a:latin typeface="Cambria Math" panose="02040503050406030204" pitchFamily="18" charset="0"/>
                                <a:ea typeface="Cambria Math" panose="02040503050406030204" pitchFamily="18" charset="0"/>
                              </a:rPr>
                            </m:ctrlPr>
                          </m:funcPr>
                          <m:fName>
                            <m:r>
                              <m:rPr>
                                <m:sty m:val="p"/>
                              </m:rPr>
                              <a:rPr lang="es-VE" sz="1600">
                                <a:latin typeface="Cambria Math" panose="02040503050406030204" pitchFamily="18" charset="0"/>
                                <a:ea typeface="Cambria Math" panose="02040503050406030204" pitchFamily="18" charset="0"/>
                              </a:rPr>
                              <m:t>cos</m:t>
                            </m:r>
                          </m:fName>
                          <m:e>
                            <m:r>
                              <a:rPr lang="es-VE" sz="1600" i="1">
                                <a:latin typeface="Cambria Math" panose="02040503050406030204" pitchFamily="18" charset="0"/>
                                <a:ea typeface="Cambria Math" panose="02040503050406030204" pitchFamily="18" charset="0"/>
                              </a:rPr>
                              <m:t>1650</m:t>
                            </m:r>
                            <m:r>
                              <a:rPr lang="es-VE" sz="1600" i="1">
                                <a:latin typeface="Cambria Math" panose="02040503050406030204" pitchFamily="18" charset="0"/>
                                <a:ea typeface="Cambria Math" panose="02040503050406030204" pitchFamily="18" charset="0"/>
                              </a:rPr>
                              <m:t>𝑡</m:t>
                            </m:r>
                          </m:e>
                        </m:func>
                      </m:e>
                    </m:func>
                    <m:r>
                      <a:rPr lang="es-VE" sz="1600" i="1" smtClean="0">
                        <a:latin typeface="Cambria Math" panose="02040503050406030204" pitchFamily="18" charset="0"/>
                        <a:ea typeface="Cambria Math" panose="02040503050406030204" pitchFamily="18" charset="0"/>
                      </a:rPr>
                      <m:t>=</m:t>
                    </m:r>
                    <m:r>
                      <a:rPr lang="es-VE" sz="1600" b="0" i="1" smtClean="0">
                        <a:latin typeface="Cambria Math" panose="02040503050406030204" pitchFamily="18" charset="0"/>
                        <a:ea typeface="Cambria Math" panose="02040503050406030204" pitchFamily="18" charset="0"/>
                      </a:rPr>
                      <m:t>−1,2</m:t>
                    </m:r>
                    <m:r>
                      <a:rPr lang="es-VE" sz="1600" b="0" i="1" smtClean="0">
                        <a:latin typeface="Cambria Math" panose="02040503050406030204" pitchFamily="18" charset="0"/>
                        <a:ea typeface="Cambria Math" panose="02040503050406030204" pitchFamily="18" charset="0"/>
                      </a:rPr>
                      <m:t>𝑥</m:t>
                    </m:r>
                    <m:sSup>
                      <m:sSupPr>
                        <m:ctrlPr>
                          <a:rPr lang="es-VE" sz="1600" b="0" i="1" smtClean="0">
                            <a:latin typeface="Cambria Math" panose="02040503050406030204" pitchFamily="18" charset="0"/>
                            <a:ea typeface="Cambria Math" panose="02040503050406030204" pitchFamily="18" charset="0"/>
                          </a:rPr>
                        </m:ctrlPr>
                      </m:sSupPr>
                      <m:e>
                        <m:r>
                          <a:rPr lang="es-VE" sz="1600" b="0" i="1" smtClean="0">
                            <a:latin typeface="Cambria Math" panose="02040503050406030204" pitchFamily="18" charset="0"/>
                            <a:ea typeface="Cambria Math" panose="02040503050406030204" pitchFamily="18" charset="0"/>
                          </a:rPr>
                          <m:t>10</m:t>
                        </m:r>
                      </m:e>
                      <m:sup>
                        <m:r>
                          <a:rPr lang="es-VE" sz="1600" b="0" i="1" smtClean="0">
                            <a:latin typeface="Cambria Math" panose="02040503050406030204" pitchFamily="18" charset="0"/>
                            <a:ea typeface="Cambria Math" panose="02040503050406030204" pitchFamily="18" charset="0"/>
                          </a:rPr>
                          <m:t>−5</m:t>
                        </m:r>
                      </m:sup>
                    </m:sSup>
                    <m:r>
                      <a:rPr lang="es-VE" sz="1600" b="0" i="1" smtClean="0">
                        <a:latin typeface="Cambria Math" panose="02040503050406030204" pitchFamily="18" charset="0"/>
                        <a:ea typeface="Cambria Math" panose="02040503050406030204" pitchFamily="18" charset="0"/>
                      </a:rPr>
                      <m:t>𝑚</m:t>
                    </m:r>
                  </m:oMath>
                </a14:m>
                <a:endParaRPr lang="es-VE" sz="1600" dirty="0" smtClean="0"/>
              </a:p>
            </p:txBody>
          </p:sp>
        </mc:Choice>
        <mc:Fallback xmlns="">
          <p:sp>
            <p:nvSpPr>
              <p:cNvPr id="11" name="Rectángulo 10"/>
              <p:cNvSpPr>
                <a:spLocks noRot="1" noChangeAspect="1" noMove="1" noResize="1" noEditPoints="1" noAdjustHandles="1" noChangeArrowheads="1" noChangeShapeType="1" noTextEdit="1"/>
              </p:cNvSpPr>
              <p:nvPr/>
            </p:nvSpPr>
            <p:spPr>
              <a:xfrm>
                <a:off x="838200" y="1593752"/>
                <a:ext cx="10515600" cy="4527137"/>
              </a:xfrm>
              <a:prstGeom prst="rect">
                <a:avLst/>
              </a:prstGeom>
              <a:blipFill rotWithShape="0">
                <a:blip r:embed="rId2"/>
                <a:stretch>
                  <a:fillRect l="-348" t="-404" b="-808"/>
                </a:stretch>
              </a:blipFill>
            </p:spPr>
            <p:txBody>
              <a:bodyPr/>
              <a:lstStyle/>
              <a:p>
                <a:r>
                  <a:rPr lang="es-VE">
                    <a:noFill/>
                  </a:rPr>
                  <a:t> </a:t>
                </a:r>
              </a:p>
            </p:txBody>
          </p:sp>
        </mc:Fallback>
      </mc:AlternateContent>
    </p:spTree>
    <p:extLst>
      <p:ext uri="{BB962C8B-B14F-4D97-AF65-F5344CB8AC3E}">
        <p14:creationId xmlns:p14="http://schemas.microsoft.com/office/powerpoint/2010/main" val="16970947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txBox="1">
            <a:spLocks/>
          </p:cNvSpPr>
          <p:nvPr/>
        </p:nvSpPr>
        <p:spPr>
          <a:xfrm>
            <a:off x="838200" y="365125"/>
            <a:ext cx="10515600" cy="1077309"/>
          </a:xfrm>
          <a:prstGeom prst="rect">
            <a:avLst/>
          </a:prstGeom>
          <a:solidFill>
            <a:srgbClr val="002060"/>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VE" smtClean="0">
                <a:solidFill>
                  <a:schemeClr val="bg1"/>
                </a:solidFill>
              </a:rPr>
              <a:t>Movimiento Armónico Simple</a:t>
            </a:r>
            <a:endParaRPr lang="es-VE" dirty="0">
              <a:solidFill>
                <a:schemeClr val="bg1"/>
              </a:solidFill>
            </a:endParaRPr>
          </a:p>
        </p:txBody>
      </p:sp>
      <p:sp>
        <p:nvSpPr>
          <p:cNvPr id="11" name="Rectángulo 10"/>
          <p:cNvSpPr/>
          <p:nvPr/>
        </p:nvSpPr>
        <p:spPr>
          <a:xfrm>
            <a:off x="838200" y="1593752"/>
            <a:ext cx="10515600" cy="1323439"/>
          </a:xfrm>
          <a:prstGeom prst="rect">
            <a:avLst/>
          </a:prstGeom>
        </p:spPr>
        <p:txBody>
          <a:bodyPr wrap="square">
            <a:spAutoFit/>
          </a:bodyPr>
          <a:lstStyle/>
          <a:p>
            <a:r>
              <a:rPr lang="es-VE" sz="1600" dirty="0" smtClean="0"/>
              <a:t>Ejercicio </a:t>
            </a:r>
            <a:r>
              <a:rPr lang="es-VE" sz="1600" dirty="0"/>
              <a:t>2. El amortiguador de masa sintonizado en la Torre </a:t>
            </a:r>
            <a:r>
              <a:rPr lang="es-VE" sz="1600" dirty="0" smtClean="0"/>
              <a:t>CITICORP </a:t>
            </a:r>
            <a:r>
              <a:rPr lang="es-VE" sz="1600" dirty="0"/>
              <a:t>de Nueva York </a:t>
            </a:r>
            <a:r>
              <a:rPr lang="es-VE" sz="1600" dirty="0" smtClean="0"/>
              <a:t>consiste </a:t>
            </a:r>
            <a:r>
              <a:rPr lang="es-VE" sz="1600" dirty="0"/>
              <a:t>en un bloque de concreto de 373 Mg que completa una oscilación en </a:t>
            </a:r>
            <a:r>
              <a:rPr lang="es-VE" sz="1600" dirty="0" smtClean="0"/>
              <a:t>6,80 </a:t>
            </a:r>
            <a:r>
              <a:rPr lang="es-VE" sz="1600" dirty="0"/>
              <a:t>s. La amplitud de oscilación con viento fuerte es de 110 cm. Determine la constante del resorte y la velocidad y aceleración máximas del bloque</a:t>
            </a:r>
            <a:r>
              <a:rPr lang="es-VE" sz="1600" dirty="0" smtClean="0"/>
              <a:t>. </a:t>
            </a:r>
          </a:p>
          <a:p>
            <a:r>
              <a:rPr lang="es-VE" sz="1600" u="sng" dirty="0" smtClean="0">
                <a:solidFill>
                  <a:srgbClr val="231F20"/>
                </a:solidFill>
              </a:rPr>
              <a:t>Planteamiento</a:t>
            </a:r>
            <a:r>
              <a:rPr lang="es-VE" sz="1600" dirty="0" smtClean="0">
                <a:ea typeface="Cambria Math" panose="02040503050406030204" pitchFamily="18" charset="0"/>
              </a:rPr>
              <a:t>: </a:t>
            </a:r>
            <a:r>
              <a:rPr lang="es-VE" sz="1600" dirty="0">
                <a:ea typeface="Cambria Math" panose="02040503050406030204" pitchFamily="18" charset="0"/>
              </a:rPr>
              <a:t>Este es un problema que involucra un movimiento armónico simple, con el bloque de concreto y el resorte formando el sistema oscilante. Nos dan el período, la masa y la amplitud.</a:t>
            </a:r>
            <a:endParaRPr lang="es-VE" sz="1600" dirty="0" smtClean="0"/>
          </a:p>
        </p:txBody>
      </p:sp>
      <mc:AlternateContent xmlns:mc="http://schemas.openxmlformats.org/markup-compatibility/2006" xmlns:a14="http://schemas.microsoft.com/office/drawing/2010/main">
        <mc:Choice Requires="a14">
          <p:sp>
            <p:nvSpPr>
              <p:cNvPr id="2" name="Rectángulo 1"/>
              <p:cNvSpPr/>
              <p:nvPr/>
            </p:nvSpPr>
            <p:spPr>
              <a:xfrm>
                <a:off x="832513" y="2917191"/>
                <a:ext cx="10521287" cy="3056158"/>
              </a:xfrm>
              <a:prstGeom prst="rect">
                <a:avLst/>
              </a:prstGeom>
            </p:spPr>
            <p:txBody>
              <a:bodyPr wrap="square">
                <a:spAutoFit/>
              </a:bodyPr>
              <a:lstStyle/>
              <a:p>
                <a:r>
                  <a:rPr lang="es-VE" sz="1600" u="sng" dirty="0" smtClean="0"/>
                  <a:t>Desarrollo</a:t>
                </a:r>
                <a:r>
                  <a:rPr lang="es-VE" sz="1600" dirty="0" smtClean="0"/>
                  <a:t>: </a:t>
                </a:r>
                <a:r>
                  <a:rPr lang="es-VE" sz="1600" dirty="0"/>
                  <a:t>La ecuación </a:t>
                </a:r>
                <a:r>
                  <a:rPr lang="es-VE" sz="1600" dirty="0" smtClean="0"/>
                  <a:t>10, </a:t>
                </a:r>
                <a:r>
                  <a:rPr lang="es-VE" sz="1600" dirty="0"/>
                  <a:t>nos da la constante del </a:t>
                </a:r>
                <a:r>
                  <a:rPr lang="es-VE" sz="1600" dirty="0" smtClean="0"/>
                  <a:t>resorte. Las ecuaciones (5) y (7)</a:t>
                </a:r>
                <a:r>
                  <a:rPr lang="es-VE" sz="1600" dirty="0"/>
                  <a:t>muestran que la velocidad máxima y la aceleración </a:t>
                </a:r>
                <a:r>
                  <a:rPr lang="es-VE" sz="1600" dirty="0" smtClean="0"/>
                  <a:t>son: </a:t>
                </a:r>
                <a14:m>
                  <m:oMath xmlns:m="http://schemas.openxmlformats.org/officeDocument/2006/math">
                    <m:sSub>
                      <m:sSubPr>
                        <m:ctrlPr>
                          <a:rPr lang="es-VE" sz="1600" i="1" smtClean="0">
                            <a:latin typeface="Cambria Math" panose="02040503050406030204" pitchFamily="18" charset="0"/>
                            <a:ea typeface="Cambria Math" panose="02040503050406030204" pitchFamily="18" charset="0"/>
                          </a:rPr>
                        </m:ctrlPr>
                      </m:sSubPr>
                      <m:e>
                        <m:r>
                          <a:rPr lang="es-VE" sz="1600" b="0" i="1" smtClean="0">
                            <a:latin typeface="Cambria Math" panose="02040503050406030204" pitchFamily="18" charset="0"/>
                            <a:ea typeface="Cambria Math" panose="02040503050406030204" pitchFamily="18" charset="0"/>
                          </a:rPr>
                          <m:t>𝑣</m:t>
                        </m:r>
                      </m:e>
                      <m:sub>
                        <m:r>
                          <a:rPr lang="es-VE" sz="1600" b="0" i="1" smtClean="0">
                            <a:latin typeface="Cambria Math" panose="02040503050406030204" pitchFamily="18" charset="0"/>
                            <a:ea typeface="Cambria Math" panose="02040503050406030204" pitchFamily="18" charset="0"/>
                          </a:rPr>
                          <m:t>𝑚</m:t>
                        </m:r>
                        <m:r>
                          <a:rPr lang="es-VE" sz="1600" b="0" i="1" smtClean="0">
                            <a:latin typeface="Cambria Math" panose="02040503050406030204" pitchFamily="18" charset="0"/>
                            <a:ea typeface="Cambria Math" panose="02040503050406030204" pitchFamily="18" charset="0"/>
                          </a:rPr>
                          <m:t>á</m:t>
                        </m:r>
                        <m:r>
                          <a:rPr lang="es-VE" sz="1600" b="0" i="1" smtClean="0">
                            <a:latin typeface="Cambria Math" panose="02040503050406030204" pitchFamily="18" charset="0"/>
                            <a:ea typeface="Cambria Math" panose="02040503050406030204" pitchFamily="18" charset="0"/>
                          </a:rPr>
                          <m:t>𝑥</m:t>
                        </m:r>
                      </m:sub>
                    </m:sSub>
                    <m:r>
                      <a:rPr lang="es-VE" sz="1600" i="1">
                        <a:latin typeface="Cambria Math" panose="02040503050406030204" pitchFamily="18" charset="0"/>
                        <a:ea typeface="Cambria Math" panose="02040503050406030204" pitchFamily="18" charset="0"/>
                      </a:rPr>
                      <m:t>=</m:t>
                    </m:r>
                    <m:r>
                      <a:rPr lang="es-VE" sz="1600" i="1">
                        <a:latin typeface="Cambria Math" panose="02040503050406030204" pitchFamily="18" charset="0"/>
                        <a:ea typeface="Cambria Math" panose="02040503050406030204" pitchFamily="18" charset="0"/>
                      </a:rPr>
                      <m:t>𝐴</m:t>
                    </m:r>
                    <m:r>
                      <a:rPr lang="es-VE" sz="1600" i="1">
                        <a:latin typeface="Cambria Math" panose="02040503050406030204" pitchFamily="18" charset="0"/>
                        <a:ea typeface="Cambria Math" panose="02040503050406030204" pitchFamily="18" charset="0"/>
                      </a:rPr>
                      <m:t>𝜔</m:t>
                    </m:r>
                    <m:r>
                      <a:rPr lang="es-VE" sz="1600" b="0" i="1" smtClean="0">
                        <a:latin typeface="Cambria Math" panose="02040503050406030204" pitchFamily="18" charset="0"/>
                        <a:ea typeface="Cambria Math" panose="02040503050406030204" pitchFamily="18" charset="0"/>
                      </a:rPr>
                      <m:t> </m:t>
                    </m:r>
                    <m:r>
                      <a:rPr lang="es-VE" sz="1600" b="0" i="1" smtClean="0">
                        <a:latin typeface="Cambria Math" panose="02040503050406030204" pitchFamily="18" charset="0"/>
                        <a:ea typeface="Cambria Math" panose="02040503050406030204" pitchFamily="18" charset="0"/>
                      </a:rPr>
                      <m:t>𝑦</m:t>
                    </m:r>
                    <m:sSub>
                      <m:sSubPr>
                        <m:ctrlPr>
                          <a:rPr lang="es-VE" sz="1600" i="1">
                            <a:latin typeface="Cambria Math" panose="02040503050406030204" pitchFamily="18" charset="0"/>
                            <a:ea typeface="Cambria Math" panose="02040503050406030204" pitchFamily="18" charset="0"/>
                          </a:rPr>
                        </m:ctrlPr>
                      </m:sSubPr>
                      <m:e>
                        <m:r>
                          <a:rPr lang="es-VE" sz="1600" b="0" i="1" smtClean="0">
                            <a:latin typeface="Cambria Math" panose="02040503050406030204" pitchFamily="18" charset="0"/>
                            <a:ea typeface="Cambria Math" panose="02040503050406030204" pitchFamily="18" charset="0"/>
                          </a:rPr>
                          <m:t> </m:t>
                        </m:r>
                        <m:r>
                          <a:rPr lang="es-VE" sz="1600" b="0" i="1" smtClean="0">
                            <a:latin typeface="Cambria Math" panose="02040503050406030204" pitchFamily="18" charset="0"/>
                            <a:ea typeface="Cambria Math" panose="02040503050406030204" pitchFamily="18" charset="0"/>
                          </a:rPr>
                          <m:t>𝑎</m:t>
                        </m:r>
                      </m:e>
                      <m:sub>
                        <m:r>
                          <a:rPr lang="es-VE" sz="1600" i="1">
                            <a:latin typeface="Cambria Math" panose="02040503050406030204" pitchFamily="18" charset="0"/>
                            <a:ea typeface="Cambria Math" panose="02040503050406030204" pitchFamily="18" charset="0"/>
                          </a:rPr>
                          <m:t>𝑚</m:t>
                        </m:r>
                        <m:r>
                          <a:rPr lang="es-VE" sz="1600" i="1">
                            <a:latin typeface="Cambria Math" panose="02040503050406030204" pitchFamily="18" charset="0"/>
                            <a:ea typeface="Cambria Math" panose="02040503050406030204" pitchFamily="18" charset="0"/>
                          </a:rPr>
                          <m:t>á</m:t>
                        </m:r>
                        <m:r>
                          <a:rPr lang="es-VE" sz="1600" i="1">
                            <a:latin typeface="Cambria Math" panose="02040503050406030204" pitchFamily="18" charset="0"/>
                            <a:ea typeface="Cambria Math" panose="02040503050406030204" pitchFamily="18" charset="0"/>
                          </a:rPr>
                          <m:t>𝑥</m:t>
                        </m:r>
                      </m:sub>
                    </m:sSub>
                    <m:r>
                      <a:rPr lang="es-VE" sz="1600" i="1">
                        <a:latin typeface="Cambria Math" panose="02040503050406030204" pitchFamily="18" charset="0"/>
                        <a:ea typeface="Cambria Math" panose="02040503050406030204" pitchFamily="18" charset="0"/>
                      </a:rPr>
                      <m:t>=</m:t>
                    </m:r>
                    <m:r>
                      <a:rPr lang="es-VE" sz="1600" i="1">
                        <a:latin typeface="Cambria Math" panose="02040503050406030204" pitchFamily="18" charset="0"/>
                        <a:ea typeface="Cambria Math" panose="02040503050406030204" pitchFamily="18" charset="0"/>
                      </a:rPr>
                      <m:t>𝐴</m:t>
                    </m:r>
                    <m:sSup>
                      <m:sSupPr>
                        <m:ctrlPr>
                          <a:rPr lang="es-VE" sz="1600" i="1" smtClean="0">
                            <a:latin typeface="Cambria Math" panose="02040503050406030204" pitchFamily="18" charset="0"/>
                            <a:ea typeface="Cambria Math" panose="02040503050406030204" pitchFamily="18" charset="0"/>
                          </a:rPr>
                        </m:ctrlPr>
                      </m:sSupPr>
                      <m:e>
                        <m:r>
                          <a:rPr lang="es-VE" sz="1600" i="1" smtClean="0">
                            <a:latin typeface="Cambria Math" panose="02040503050406030204" pitchFamily="18" charset="0"/>
                            <a:ea typeface="Cambria Math" panose="02040503050406030204" pitchFamily="18" charset="0"/>
                          </a:rPr>
                          <m:t>𝜔</m:t>
                        </m:r>
                      </m:e>
                      <m:sup>
                        <m:r>
                          <a:rPr lang="es-VE" sz="1600" b="0" i="1" smtClean="0">
                            <a:latin typeface="Cambria Math" panose="02040503050406030204" pitchFamily="18" charset="0"/>
                            <a:ea typeface="Cambria Math" panose="02040503050406030204" pitchFamily="18" charset="0"/>
                          </a:rPr>
                          <m:t>2</m:t>
                        </m:r>
                      </m:sup>
                    </m:sSup>
                  </m:oMath>
                </a14:m>
                <a:r>
                  <a:rPr lang="es-VE" sz="1600" dirty="0" smtClean="0"/>
                  <a:t>, y </a:t>
                </a:r>
                <a:r>
                  <a:rPr lang="es-VE" sz="1600" dirty="0"/>
                  <a:t>podemos obtener la </a:t>
                </a:r>
                <a:r>
                  <a:rPr lang="es-VE" sz="1600" dirty="0" smtClean="0"/>
                  <a:t>velocidad </a:t>
                </a:r>
                <a:r>
                  <a:rPr lang="es-VE" sz="1600" dirty="0"/>
                  <a:t>angular del período </a:t>
                </a:r>
                <a:r>
                  <a:rPr lang="es-VE" sz="1600" dirty="0" smtClean="0"/>
                  <a:t>usando </a:t>
                </a:r>
                <a14:m>
                  <m:oMath xmlns:m="http://schemas.openxmlformats.org/officeDocument/2006/math">
                    <m:r>
                      <a:rPr lang="es-VE" sz="1600" i="1">
                        <a:latin typeface="Cambria Math" panose="02040503050406030204" pitchFamily="18" charset="0"/>
                      </a:rPr>
                      <m:t>𝑇</m:t>
                    </m:r>
                    <m:r>
                      <a:rPr lang="es-VE" sz="1600" i="1">
                        <a:latin typeface="Cambria Math" panose="02040503050406030204" pitchFamily="18" charset="0"/>
                        <a:ea typeface="Cambria Math" panose="02040503050406030204" pitchFamily="18" charset="0"/>
                      </a:rPr>
                      <m:t>=</m:t>
                    </m:r>
                    <m:f>
                      <m:fPr>
                        <m:ctrlPr>
                          <a:rPr lang="es-VE" sz="1600" i="1">
                            <a:latin typeface="Cambria Math" panose="02040503050406030204" pitchFamily="18" charset="0"/>
                            <a:ea typeface="Cambria Math" panose="02040503050406030204" pitchFamily="18" charset="0"/>
                          </a:rPr>
                        </m:ctrlPr>
                      </m:fPr>
                      <m:num>
                        <m:r>
                          <a:rPr lang="es-VE" sz="1600" i="1">
                            <a:latin typeface="Cambria Math" panose="02040503050406030204" pitchFamily="18" charset="0"/>
                            <a:ea typeface="Cambria Math" panose="02040503050406030204" pitchFamily="18" charset="0"/>
                          </a:rPr>
                          <m:t>2</m:t>
                        </m:r>
                        <m:r>
                          <a:rPr lang="es-VE" sz="1600" i="1">
                            <a:latin typeface="Cambria Math" panose="02040503050406030204" pitchFamily="18" charset="0"/>
                            <a:ea typeface="Cambria Math" panose="02040503050406030204" pitchFamily="18" charset="0"/>
                          </a:rPr>
                          <m:t>𝜋</m:t>
                        </m:r>
                      </m:num>
                      <m:den>
                        <m:r>
                          <a:rPr lang="es-VE" sz="1600" i="1">
                            <a:latin typeface="Cambria Math" panose="02040503050406030204" pitchFamily="18" charset="0"/>
                            <a:ea typeface="Cambria Math" panose="02040503050406030204" pitchFamily="18" charset="0"/>
                          </a:rPr>
                          <m:t>𝜔</m:t>
                        </m:r>
                      </m:den>
                    </m:f>
                  </m:oMath>
                </a14:m>
                <a:r>
                  <a:rPr lang="es-VE" sz="1600" dirty="0" smtClean="0"/>
                  <a:t>.</a:t>
                </a:r>
              </a:p>
              <a:p>
                <a:endParaRPr lang="es-VE" sz="1600" dirty="0"/>
              </a:p>
              <a:p>
                <a:r>
                  <a:rPr lang="es-VE" sz="1600" dirty="0" smtClean="0"/>
                  <a:t>De </a:t>
                </a:r>
                <a:r>
                  <a:rPr lang="es-VE" sz="1600" dirty="0"/>
                  <a:t> </a:t>
                </a:r>
                <a14:m>
                  <m:oMath xmlns:m="http://schemas.openxmlformats.org/officeDocument/2006/math">
                    <m:r>
                      <a:rPr lang="es-VE" sz="1600" i="1">
                        <a:latin typeface="Cambria Math" panose="02040503050406030204" pitchFamily="18" charset="0"/>
                      </a:rPr>
                      <m:t>𝑇</m:t>
                    </m:r>
                    <m:r>
                      <a:rPr lang="es-VE" sz="1600" i="1">
                        <a:latin typeface="Cambria Math" panose="02040503050406030204" pitchFamily="18" charset="0"/>
                        <a:ea typeface="Cambria Math" panose="02040503050406030204" pitchFamily="18" charset="0"/>
                      </a:rPr>
                      <m:t>=2</m:t>
                    </m:r>
                    <m:r>
                      <a:rPr lang="es-VE" sz="1600" i="1">
                        <a:latin typeface="Cambria Math" panose="02040503050406030204" pitchFamily="18" charset="0"/>
                        <a:ea typeface="Cambria Math" panose="02040503050406030204" pitchFamily="18" charset="0"/>
                      </a:rPr>
                      <m:t>𝜋</m:t>
                    </m:r>
                    <m:rad>
                      <m:radPr>
                        <m:degHide m:val="on"/>
                        <m:ctrlPr>
                          <a:rPr lang="es-VE" sz="1600" i="1">
                            <a:latin typeface="Cambria Math" panose="02040503050406030204" pitchFamily="18" charset="0"/>
                            <a:ea typeface="Cambria Math" panose="02040503050406030204" pitchFamily="18" charset="0"/>
                          </a:rPr>
                        </m:ctrlPr>
                      </m:radPr>
                      <m:deg/>
                      <m:e>
                        <m:f>
                          <m:fPr>
                            <m:ctrlPr>
                              <a:rPr lang="es-VE" sz="1600" i="1">
                                <a:latin typeface="Cambria Math" panose="02040503050406030204" pitchFamily="18" charset="0"/>
                                <a:ea typeface="Cambria Math" panose="02040503050406030204" pitchFamily="18" charset="0"/>
                              </a:rPr>
                            </m:ctrlPr>
                          </m:fPr>
                          <m:num>
                            <m:r>
                              <a:rPr lang="es-VE" sz="1600" i="1">
                                <a:latin typeface="Cambria Math" panose="02040503050406030204" pitchFamily="18" charset="0"/>
                                <a:ea typeface="Cambria Math" panose="02040503050406030204" pitchFamily="18" charset="0"/>
                              </a:rPr>
                              <m:t>𝑚</m:t>
                            </m:r>
                          </m:num>
                          <m:den>
                            <m:r>
                              <a:rPr lang="es-VE" sz="1600" i="1">
                                <a:latin typeface="Cambria Math" panose="02040503050406030204" pitchFamily="18" charset="0"/>
                                <a:ea typeface="Cambria Math" panose="02040503050406030204" pitchFamily="18" charset="0"/>
                              </a:rPr>
                              <m:t>𝑘</m:t>
                            </m:r>
                          </m:den>
                        </m:f>
                      </m:e>
                    </m:rad>
                  </m:oMath>
                </a14:m>
                <a:r>
                  <a:rPr lang="es-VE" sz="1600" dirty="0" smtClean="0"/>
                  <a:t>, obtenemos</a:t>
                </a:r>
              </a:p>
              <a:p>
                <a:pPr algn="ctr"/>
                <a:r>
                  <a:rPr lang="es-VE" sz="1600" dirty="0" smtClean="0"/>
                  <a:t>  </a:t>
                </a:r>
                <a14:m>
                  <m:oMath xmlns:m="http://schemas.openxmlformats.org/officeDocument/2006/math">
                    <m:r>
                      <a:rPr lang="es-VE" sz="1600" b="0" i="1" smtClean="0">
                        <a:latin typeface="Cambria Math" panose="02040503050406030204" pitchFamily="18" charset="0"/>
                        <a:ea typeface="Cambria Math" panose="02040503050406030204" pitchFamily="18" charset="0"/>
                      </a:rPr>
                      <m:t>𝑘</m:t>
                    </m:r>
                    <m:r>
                      <a:rPr lang="es-VE" sz="1600" i="1">
                        <a:latin typeface="Cambria Math" panose="02040503050406030204" pitchFamily="18" charset="0"/>
                        <a:ea typeface="Cambria Math" panose="02040503050406030204" pitchFamily="18" charset="0"/>
                      </a:rPr>
                      <m:t>=</m:t>
                    </m:r>
                    <m:f>
                      <m:fPr>
                        <m:ctrlPr>
                          <a:rPr lang="es-VE" sz="1600" i="1">
                            <a:latin typeface="Cambria Math" panose="02040503050406030204" pitchFamily="18" charset="0"/>
                            <a:ea typeface="Cambria Math" panose="02040503050406030204" pitchFamily="18" charset="0"/>
                          </a:rPr>
                        </m:ctrlPr>
                      </m:fPr>
                      <m:num>
                        <m:r>
                          <a:rPr lang="es-VE" sz="1600" b="0" i="1" smtClean="0">
                            <a:latin typeface="Cambria Math" panose="02040503050406030204" pitchFamily="18" charset="0"/>
                            <a:ea typeface="Cambria Math" panose="02040503050406030204" pitchFamily="18" charset="0"/>
                          </a:rPr>
                          <m:t>4</m:t>
                        </m:r>
                        <m:sSup>
                          <m:sSupPr>
                            <m:ctrlPr>
                              <a:rPr lang="es-VE" sz="1600" b="0" i="1" smtClean="0">
                                <a:latin typeface="Cambria Math" panose="02040503050406030204" pitchFamily="18" charset="0"/>
                                <a:ea typeface="Cambria Math" panose="02040503050406030204" pitchFamily="18" charset="0"/>
                              </a:rPr>
                            </m:ctrlPr>
                          </m:sSupPr>
                          <m:e>
                            <m:r>
                              <a:rPr lang="es-VE" sz="1600" b="0" i="1" smtClean="0">
                                <a:latin typeface="Cambria Math" panose="02040503050406030204" pitchFamily="18" charset="0"/>
                                <a:ea typeface="Cambria Math" panose="02040503050406030204" pitchFamily="18" charset="0"/>
                              </a:rPr>
                              <m:t>𝜋</m:t>
                            </m:r>
                          </m:e>
                          <m:sup>
                            <m:r>
                              <a:rPr lang="es-VE" sz="1600" b="0" i="1" smtClean="0">
                                <a:latin typeface="Cambria Math" panose="02040503050406030204" pitchFamily="18" charset="0"/>
                                <a:ea typeface="Cambria Math" panose="02040503050406030204" pitchFamily="18" charset="0"/>
                              </a:rPr>
                              <m:t>2</m:t>
                            </m:r>
                          </m:sup>
                        </m:sSup>
                        <m:r>
                          <a:rPr lang="es-VE" sz="1600" b="0" i="1" smtClean="0">
                            <a:latin typeface="Cambria Math" panose="02040503050406030204" pitchFamily="18" charset="0"/>
                            <a:ea typeface="Cambria Math" panose="02040503050406030204" pitchFamily="18" charset="0"/>
                          </a:rPr>
                          <m:t>𝑚</m:t>
                        </m:r>
                      </m:num>
                      <m:den>
                        <m:sSup>
                          <m:sSupPr>
                            <m:ctrlPr>
                              <a:rPr lang="es-VE" sz="1600" i="1" smtClean="0">
                                <a:latin typeface="Cambria Math" panose="02040503050406030204" pitchFamily="18" charset="0"/>
                                <a:ea typeface="Cambria Math" panose="02040503050406030204" pitchFamily="18" charset="0"/>
                              </a:rPr>
                            </m:ctrlPr>
                          </m:sSupPr>
                          <m:e>
                            <m:r>
                              <a:rPr lang="es-VE" sz="1600" b="0" i="1" smtClean="0">
                                <a:latin typeface="Cambria Math" panose="02040503050406030204" pitchFamily="18" charset="0"/>
                                <a:ea typeface="Cambria Math" panose="02040503050406030204" pitchFamily="18" charset="0"/>
                              </a:rPr>
                              <m:t>𝑇</m:t>
                            </m:r>
                          </m:e>
                          <m:sup>
                            <m:r>
                              <a:rPr lang="es-VE" sz="1600" b="0" i="1" smtClean="0">
                                <a:latin typeface="Cambria Math" panose="02040503050406030204" pitchFamily="18" charset="0"/>
                                <a:ea typeface="Cambria Math" panose="02040503050406030204" pitchFamily="18" charset="0"/>
                              </a:rPr>
                              <m:t>2</m:t>
                            </m:r>
                          </m:sup>
                        </m:sSup>
                      </m:den>
                    </m:f>
                    <m:r>
                      <a:rPr lang="es-VE" sz="1600" i="1">
                        <a:latin typeface="Cambria Math" panose="02040503050406030204" pitchFamily="18" charset="0"/>
                        <a:ea typeface="Cambria Math" panose="02040503050406030204" pitchFamily="18" charset="0"/>
                      </a:rPr>
                      <m:t>=</m:t>
                    </m:r>
                    <m:f>
                      <m:fPr>
                        <m:ctrlPr>
                          <a:rPr lang="es-VE" sz="1600" i="1" smtClean="0">
                            <a:latin typeface="Cambria Math" panose="02040503050406030204" pitchFamily="18" charset="0"/>
                            <a:ea typeface="Cambria Math" panose="02040503050406030204" pitchFamily="18" charset="0"/>
                          </a:rPr>
                        </m:ctrlPr>
                      </m:fPr>
                      <m:num>
                        <m:d>
                          <m:dPr>
                            <m:ctrlPr>
                              <a:rPr lang="es-VE" sz="1600" i="1">
                                <a:latin typeface="Cambria Math" panose="02040503050406030204" pitchFamily="18" charset="0"/>
                                <a:ea typeface="Cambria Math" panose="02040503050406030204" pitchFamily="18" charset="0"/>
                              </a:rPr>
                            </m:ctrlPr>
                          </m:dPr>
                          <m:e>
                            <m:r>
                              <a:rPr lang="es-VE" sz="1600" i="1">
                                <a:latin typeface="Cambria Math" panose="02040503050406030204" pitchFamily="18" charset="0"/>
                                <a:ea typeface="Cambria Math" panose="02040503050406030204" pitchFamily="18" charset="0"/>
                              </a:rPr>
                              <m:t>4</m:t>
                            </m:r>
                            <m:sSup>
                              <m:sSupPr>
                                <m:ctrlPr>
                                  <a:rPr lang="es-VE" sz="1600" i="1">
                                    <a:latin typeface="Cambria Math" panose="02040503050406030204" pitchFamily="18" charset="0"/>
                                    <a:ea typeface="Cambria Math" panose="02040503050406030204" pitchFamily="18" charset="0"/>
                                  </a:rPr>
                                </m:ctrlPr>
                              </m:sSupPr>
                              <m:e>
                                <m:r>
                                  <a:rPr lang="es-VE" sz="1600" i="1">
                                    <a:latin typeface="Cambria Math" panose="02040503050406030204" pitchFamily="18" charset="0"/>
                                    <a:ea typeface="Cambria Math" panose="02040503050406030204" pitchFamily="18" charset="0"/>
                                  </a:rPr>
                                  <m:t>𝜋</m:t>
                                </m:r>
                              </m:e>
                              <m:sup>
                                <m:r>
                                  <a:rPr lang="es-VE" sz="1600" i="1">
                                    <a:latin typeface="Cambria Math" panose="02040503050406030204" pitchFamily="18" charset="0"/>
                                    <a:ea typeface="Cambria Math" panose="02040503050406030204" pitchFamily="18" charset="0"/>
                                  </a:rPr>
                                  <m:t>2</m:t>
                                </m:r>
                              </m:sup>
                            </m:sSup>
                            <m:r>
                              <a:rPr lang="es-VE" sz="1600" i="1">
                                <a:latin typeface="Cambria Math" panose="02040503050406030204" pitchFamily="18" charset="0"/>
                                <a:ea typeface="Cambria Math" panose="02040503050406030204" pitchFamily="18" charset="0"/>
                              </a:rPr>
                              <m:t>∙3,73</m:t>
                            </m:r>
                            <m:r>
                              <a:rPr lang="es-VE" sz="1600" i="1">
                                <a:latin typeface="Cambria Math" panose="02040503050406030204" pitchFamily="18" charset="0"/>
                                <a:ea typeface="Cambria Math" panose="02040503050406030204" pitchFamily="18" charset="0"/>
                              </a:rPr>
                              <m:t>𝑥</m:t>
                            </m:r>
                            <m:sSup>
                              <m:sSupPr>
                                <m:ctrlPr>
                                  <a:rPr lang="es-VE" sz="1600" i="1">
                                    <a:latin typeface="Cambria Math" panose="02040503050406030204" pitchFamily="18" charset="0"/>
                                    <a:ea typeface="Cambria Math" panose="02040503050406030204" pitchFamily="18" charset="0"/>
                                  </a:rPr>
                                </m:ctrlPr>
                              </m:sSupPr>
                              <m:e>
                                <m:r>
                                  <a:rPr lang="es-VE" sz="1600" i="1">
                                    <a:latin typeface="Cambria Math" panose="02040503050406030204" pitchFamily="18" charset="0"/>
                                    <a:ea typeface="Cambria Math" panose="02040503050406030204" pitchFamily="18" charset="0"/>
                                  </a:rPr>
                                  <m:t>10</m:t>
                                </m:r>
                              </m:e>
                              <m:sup>
                                <m:r>
                                  <a:rPr lang="es-VE" sz="1600" i="1">
                                    <a:latin typeface="Cambria Math" panose="02040503050406030204" pitchFamily="18" charset="0"/>
                                    <a:ea typeface="Cambria Math" panose="02040503050406030204" pitchFamily="18" charset="0"/>
                                  </a:rPr>
                                  <m:t>5</m:t>
                                </m:r>
                              </m:sup>
                            </m:sSup>
                          </m:e>
                        </m:d>
                      </m:num>
                      <m:den>
                        <m:sSup>
                          <m:sSupPr>
                            <m:ctrlPr>
                              <a:rPr lang="es-VE" sz="1600" i="1" smtClean="0">
                                <a:latin typeface="Cambria Math" panose="02040503050406030204" pitchFamily="18" charset="0"/>
                                <a:ea typeface="Cambria Math" panose="02040503050406030204" pitchFamily="18" charset="0"/>
                              </a:rPr>
                            </m:ctrlPr>
                          </m:sSupPr>
                          <m:e>
                            <m:d>
                              <m:dPr>
                                <m:ctrlPr>
                                  <a:rPr lang="es-VE" sz="1600" i="1">
                                    <a:latin typeface="Cambria Math" panose="02040503050406030204" pitchFamily="18" charset="0"/>
                                    <a:ea typeface="Cambria Math" panose="02040503050406030204" pitchFamily="18" charset="0"/>
                                  </a:rPr>
                                </m:ctrlPr>
                              </m:dPr>
                              <m:e>
                                <m:r>
                                  <a:rPr lang="es-VE" sz="1600" b="0" i="1" smtClean="0">
                                    <a:latin typeface="Cambria Math" panose="02040503050406030204" pitchFamily="18" charset="0"/>
                                    <a:ea typeface="Cambria Math" panose="02040503050406030204" pitchFamily="18" charset="0"/>
                                  </a:rPr>
                                  <m:t>6,80</m:t>
                                </m:r>
                                <m:r>
                                  <a:rPr lang="es-VE" sz="1600" b="0" i="1" smtClean="0">
                                    <a:latin typeface="Cambria Math" panose="02040503050406030204" pitchFamily="18" charset="0"/>
                                    <a:ea typeface="Cambria Math" panose="02040503050406030204" pitchFamily="18" charset="0"/>
                                  </a:rPr>
                                  <m:t>𝑠</m:t>
                                </m:r>
                              </m:e>
                            </m:d>
                          </m:e>
                          <m:sup>
                            <m:r>
                              <a:rPr lang="es-VE" sz="1600" b="0" i="1" smtClean="0">
                                <a:latin typeface="Cambria Math" panose="02040503050406030204" pitchFamily="18" charset="0"/>
                                <a:ea typeface="Cambria Math" panose="02040503050406030204" pitchFamily="18" charset="0"/>
                              </a:rPr>
                              <m:t>2</m:t>
                            </m:r>
                          </m:sup>
                        </m:sSup>
                      </m:den>
                    </m:f>
                    <m:r>
                      <a:rPr lang="es-VE" sz="1600" i="1" smtClean="0">
                        <a:latin typeface="Cambria Math" panose="02040503050406030204" pitchFamily="18" charset="0"/>
                        <a:ea typeface="Cambria Math" panose="02040503050406030204" pitchFamily="18" charset="0"/>
                      </a:rPr>
                      <m:t>=</m:t>
                    </m:r>
                    <m:r>
                      <a:rPr lang="es-VE" sz="1600" b="0" i="1" smtClean="0">
                        <a:latin typeface="Cambria Math" panose="02040503050406030204" pitchFamily="18" charset="0"/>
                        <a:ea typeface="Cambria Math" panose="02040503050406030204" pitchFamily="18" charset="0"/>
                      </a:rPr>
                      <m:t>3,18</m:t>
                    </m:r>
                    <m:r>
                      <a:rPr lang="es-VE" sz="1600" b="0" i="1" smtClean="0">
                        <a:latin typeface="Cambria Math" panose="02040503050406030204" pitchFamily="18" charset="0"/>
                        <a:ea typeface="Cambria Math" panose="02040503050406030204" pitchFamily="18" charset="0"/>
                      </a:rPr>
                      <m:t>𝑥</m:t>
                    </m:r>
                    <m:sSup>
                      <m:sSupPr>
                        <m:ctrlPr>
                          <a:rPr lang="es-VE" sz="1600" b="0" i="1" smtClean="0">
                            <a:latin typeface="Cambria Math" panose="02040503050406030204" pitchFamily="18" charset="0"/>
                            <a:ea typeface="Cambria Math" panose="02040503050406030204" pitchFamily="18" charset="0"/>
                          </a:rPr>
                        </m:ctrlPr>
                      </m:sSupPr>
                      <m:e>
                        <m:r>
                          <a:rPr lang="es-VE" sz="1600" b="0" i="1" smtClean="0">
                            <a:latin typeface="Cambria Math" panose="02040503050406030204" pitchFamily="18" charset="0"/>
                            <a:ea typeface="Cambria Math" panose="02040503050406030204" pitchFamily="18" charset="0"/>
                          </a:rPr>
                          <m:t>10</m:t>
                        </m:r>
                      </m:e>
                      <m:sup>
                        <m:r>
                          <a:rPr lang="es-VE" sz="1600" b="0" i="1" smtClean="0">
                            <a:latin typeface="Cambria Math" panose="02040503050406030204" pitchFamily="18" charset="0"/>
                            <a:ea typeface="Cambria Math" panose="02040503050406030204" pitchFamily="18" charset="0"/>
                          </a:rPr>
                          <m:t>5</m:t>
                        </m:r>
                      </m:sup>
                    </m:sSup>
                    <m:r>
                      <a:rPr lang="es-VE" sz="1600" b="0" i="1" smtClean="0">
                        <a:latin typeface="Cambria Math" panose="02040503050406030204" pitchFamily="18" charset="0"/>
                        <a:ea typeface="Cambria Math" panose="02040503050406030204" pitchFamily="18" charset="0"/>
                      </a:rPr>
                      <m:t>𝑁</m:t>
                    </m:r>
                    <m:r>
                      <a:rPr lang="es-VE" sz="1600" b="0" i="1" smtClean="0">
                        <a:latin typeface="Cambria Math" panose="02040503050406030204" pitchFamily="18" charset="0"/>
                        <a:ea typeface="Cambria Math" panose="02040503050406030204" pitchFamily="18" charset="0"/>
                      </a:rPr>
                      <m:t>/</m:t>
                    </m:r>
                    <m:r>
                      <a:rPr lang="es-VE" sz="1600" b="0" i="1" smtClean="0">
                        <a:latin typeface="Cambria Math" panose="02040503050406030204" pitchFamily="18" charset="0"/>
                        <a:ea typeface="Cambria Math" panose="02040503050406030204" pitchFamily="18" charset="0"/>
                      </a:rPr>
                      <m:t>𝑚</m:t>
                    </m:r>
                  </m:oMath>
                </a14:m>
                <a:endParaRPr lang="es-VE" sz="1600" dirty="0" smtClean="0"/>
              </a:p>
              <a:p>
                <a:r>
                  <a:rPr lang="es-VE" sz="1600" dirty="0" smtClean="0"/>
                  <a:t>La velocidad angular es entonces </a:t>
                </a:r>
                <a14:m>
                  <m:oMath xmlns:m="http://schemas.openxmlformats.org/officeDocument/2006/math">
                    <m:r>
                      <a:rPr lang="es-VE" sz="1600" i="1" smtClean="0">
                        <a:latin typeface="Cambria Math" panose="02040503050406030204" pitchFamily="18" charset="0"/>
                        <a:ea typeface="Cambria Math" panose="02040503050406030204" pitchFamily="18" charset="0"/>
                      </a:rPr>
                      <m:t>𝜔</m:t>
                    </m:r>
                    <m:r>
                      <a:rPr lang="es-VE" sz="1600" i="1" smtClean="0">
                        <a:latin typeface="Cambria Math" panose="02040503050406030204" pitchFamily="18" charset="0"/>
                        <a:ea typeface="Cambria Math" panose="02040503050406030204" pitchFamily="18" charset="0"/>
                      </a:rPr>
                      <m:t>=0,924</m:t>
                    </m:r>
                    <m:sSup>
                      <m:sSupPr>
                        <m:ctrlPr>
                          <a:rPr lang="es-VE" sz="1600" b="0" i="1" smtClean="0">
                            <a:latin typeface="Cambria Math" panose="02040503050406030204" pitchFamily="18" charset="0"/>
                            <a:ea typeface="Cambria Math" panose="02040503050406030204" pitchFamily="18" charset="0"/>
                          </a:rPr>
                        </m:ctrlPr>
                      </m:sSupPr>
                      <m:e>
                        <m:r>
                          <a:rPr lang="es-VE" sz="1600" b="0" i="1" smtClean="0">
                            <a:latin typeface="Cambria Math" panose="02040503050406030204" pitchFamily="18" charset="0"/>
                            <a:ea typeface="Cambria Math" panose="02040503050406030204" pitchFamily="18" charset="0"/>
                          </a:rPr>
                          <m:t>𝑠</m:t>
                        </m:r>
                      </m:e>
                      <m:sup>
                        <m:r>
                          <a:rPr lang="es-VE" sz="1600" b="0" i="1" smtClean="0">
                            <a:latin typeface="Cambria Math" panose="02040503050406030204" pitchFamily="18" charset="0"/>
                            <a:ea typeface="Cambria Math" panose="02040503050406030204" pitchFamily="18" charset="0"/>
                          </a:rPr>
                          <m:t>−1</m:t>
                        </m:r>
                      </m:sup>
                    </m:sSup>
                  </m:oMath>
                </a14:m>
                <a:r>
                  <a:rPr lang="es-VE" sz="1600" dirty="0" smtClean="0"/>
                  <a:t>, así que </a:t>
                </a:r>
              </a:p>
              <a:p>
                <a:pPr/>
                <a14:m>
                  <m:oMathPara xmlns:m="http://schemas.openxmlformats.org/officeDocument/2006/math">
                    <m:oMathParaPr>
                      <m:jc m:val="centerGroup"/>
                    </m:oMathParaPr>
                    <m:oMath xmlns:m="http://schemas.openxmlformats.org/officeDocument/2006/math">
                      <m:sSub>
                        <m:sSubPr>
                          <m:ctrlPr>
                            <a:rPr lang="es-VE" sz="1600" i="1">
                              <a:latin typeface="Cambria Math" panose="02040503050406030204" pitchFamily="18" charset="0"/>
                              <a:ea typeface="Cambria Math" panose="02040503050406030204" pitchFamily="18" charset="0"/>
                            </a:rPr>
                          </m:ctrlPr>
                        </m:sSubPr>
                        <m:e>
                          <m:r>
                            <a:rPr lang="es-VE" sz="1600" i="1">
                              <a:latin typeface="Cambria Math" panose="02040503050406030204" pitchFamily="18" charset="0"/>
                              <a:ea typeface="Cambria Math" panose="02040503050406030204" pitchFamily="18" charset="0"/>
                            </a:rPr>
                            <m:t>𝑣</m:t>
                          </m:r>
                        </m:e>
                        <m:sub>
                          <m:r>
                            <a:rPr lang="es-VE" sz="1600" i="1">
                              <a:latin typeface="Cambria Math" panose="02040503050406030204" pitchFamily="18" charset="0"/>
                              <a:ea typeface="Cambria Math" panose="02040503050406030204" pitchFamily="18" charset="0"/>
                            </a:rPr>
                            <m:t>𝑚</m:t>
                          </m:r>
                          <m:r>
                            <a:rPr lang="es-VE" sz="1600" i="1">
                              <a:latin typeface="Cambria Math" panose="02040503050406030204" pitchFamily="18" charset="0"/>
                              <a:ea typeface="Cambria Math" panose="02040503050406030204" pitchFamily="18" charset="0"/>
                            </a:rPr>
                            <m:t>á</m:t>
                          </m:r>
                          <m:r>
                            <a:rPr lang="es-VE" sz="1600" i="1">
                              <a:latin typeface="Cambria Math" panose="02040503050406030204" pitchFamily="18" charset="0"/>
                              <a:ea typeface="Cambria Math" panose="02040503050406030204" pitchFamily="18" charset="0"/>
                            </a:rPr>
                            <m:t>𝑥</m:t>
                          </m:r>
                        </m:sub>
                      </m:sSub>
                      <m:r>
                        <a:rPr lang="es-VE" sz="1600" i="1">
                          <a:latin typeface="Cambria Math" panose="02040503050406030204" pitchFamily="18" charset="0"/>
                          <a:ea typeface="Cambria Math" panose="02040503050406030204" pitchFamily="18" charset="0"/>
                        </a:rPr>
                        <m:t>=</m:t>
                      </m:r>
                      <m:r>
                        <a:rPr lang="es-VE" sz="1600" i="1">
                          <a:latin typeface="Cambria Math" panose="02040503050406030204" pitchFamily="18" charset="0"/>
                          <a:ea typeface="Cambria Math" panose="02040503050406030204" pitchFamily="18" charset="0"/>
                        </a:rPr>
                        <m:t>𝐴</m:t>
                      </m:r>
                      <m:r>
                        <a:rPr lang="es-VE" sz="1600" i="1">
                          <a:latin typeface="Cambria Math" panose="02040503050406030204" pitchFamily="18" charset="0"/>
                          <a:ea typeface="Cambria Math" panose="02040503050406030204" pitchFamily="18" charset="0"/>
                        </a:rPr>
                        <m:t>𝜔</m:t>
                      </m:r>
                      <m:r>
                        <a:rPr lang="es-VE" sz="1600" i="1" smtClean="0">
                          <a:latin typeface="Cambria Math" panose="02040503050406030204" pitchFamily="18" charset="0"/>
                          <a:ea typeface="Cambria Math" panose="02040503050406030204" pitchFamily="18" charset="0"/>
                        </a:rPr>
                        <m:t>=</m:t>
                      </m:r>
                      <m:d>
                        <m:dPr>
                          <m:ctrlPr>
                            <a:rPr lang="es-VE" sz="1600" i="1" smtClean="0">
                              <a:latin typeface="Cambria Math" panose="02040503050406030204" pitchFamily="18" charset="0"/>
                              <a:ea typeface="Cambria Math" panose="02040503050406030204" pitchFamily="18" charset="0"/>
                            </a:rPr>
                          </m:ctrlPr>
                        </m:dPr>
                        <m:e>
                          <m:r>
                            <a:rPr lang="es-VE" sz="1600" i="1">
                              <a:latin typeface="Cambria Math" panose="02040503050406030204" pitchFamily="18" charset="0"/>
                              <a:ea typeface="Cambria Math" panose="02040503050406030204" pitchFamily="18" charset="0"/>
                            </a:rPr>
                            <m:t>0,924</m:t>
                          </m:r>
                          <m:sSup>
                            <m:sSupPr>
                              <m:ctrlPr>
                                <a:rPr lang="es-VE" sz="1600" i="1">
                                  <a:latin typeface="Cambria Math" panose="02040503050406030204" pitchFamily="18" charset="0"/>
                                  <a:ea typeface="Cambria Math" panose="02040503050406030204" pitchFamily="18" charset="0"/>
                                </a:rPr>
                              </m:ctrlPr>
                            </m:sSupPr>
                            <m:e>
                              <m:r>
                                <a:rPr lang="es-VE" sz="1600" i="1">
                                  <a:latin typeface="Cambria Math" panose="02040503050406030204" pitchFamily="18" charset="0"/>
                                  <a:ea typeface="Cambria Math" panose="02040503050406030204" pitchFamily="18" charset="0"/>
                                </a:rPr>
                                <m:t>𝑠</m:t>
                              </m:r>
                            </m:e>
                            <m:sup>
                              <m:r>
                                <a:rPr lang="es-VE" sz="1600" i="1">
                                  <a:latin typeface="Cambria Math" panose="02040503050406030204" pitchFamily="18" charset="0"/>
                                  <a:ea typeface="Cambria Math" panose="02040503050406030204" pitchFamily="18" charset="0"/>
                                </a:rPr>
                                <m:t>−1</m:t>
                              </m:r>
                            </m:sup>
                          </m:sSup>
                        </m:e>
                      </m:d>
                      <m:r>
                        <a:rPr lang="es-VE" sz="1600" i="1">
                          <a:latin typeface="Cambria Math" panose="02040503050406030204" pitchFamily="18" charset="0"/>
                          <a:ea typeface="Cambria Math" panose="02040503050406030204" pitchFamily="18" charset="0"/>
                        </a:rPr>
                        <m:t> </m:t>
                      </m:r>
                      <m:d>
                        <m:dPr>
                          <m:ctrlPr>
                            <a:rPr lang="es-VE" sz="1600" i="1" smtClean="0">
                              <a:latin typeface="Cambria Math" panose="02040503050406030204" pitchFamily="18" charset="0"/>
                              <a:ea typeface="Cambria Math" panose="02040503050406030204" pitchFamily="18" charset="0"/>
                            </a:rPr>
                          </m:ctrlPr>
                        </m:dPr>
                        <m:e>
                          <m:r>
                            <a:rPr lang="es-VE" sz="1600" b="0" i="1" smtClean="0">
                              <a:latin typeface="Cambria Math" panose="02040503050406030204" pitchFamily="18" charset="0"/>
                              <a:ea typeface="Cambria Math" panose="02040503050406030204" pitchFamily="18" charset="0"/>
                            </a:rPr>
                            <m:t>1,10</m:t>
                          </m:r>
                          <m:r>
                            <a:rPr lang="es-VE" sz="1600" b="0" i="1" smtClean="0">
                              <a:latin typeface="Cambria Math" panose="02040503050406030204" pitchFamily="18" charset="0"/>
                              <a:ea typeface="Cambria Math" panose="02040503050406030204" pitchFamily="18" charset="0"/>
                            </a:rPr>
                            <m:t>𝑚</m:t>
                          </m:r>
                        </m:e>
                      </m:d>
                      <m:r>
                        <a:rPr lang="es-VE" sz="1600" i="1" smtClean="0">
                          <a:latin typeface="Cambria Math" panose="02040503050406030204" pitchFamily="18" charset="0"/>
                          <a:ea typeface="Cambria Math" panose="02040503050406030204" pitchFamily="18" charset="0"/>
                        </a:rPr>
                        <m:t>=</m:t>
                      </m:r>
                      <m:f>
                        <m:fPr>
                          <m:ctrlPr>
                            <a:rPr lang="es-VE" sz="1600" b="0" i="1" smtClean="0">
                              <a:latin typeface="Cambria Math" panose="02040503050406030204" pitchFamily="18" charset="0"/>
                              <a:ea typeface="Cambria Math" panose="02040503050406030204" pitchFamily="18" charset="0"/>
                            </a:rPr>
                          </m:ctrlPr>
                        </m:fPr>
                        <m:num>
                          <m:r>
                            <a:rPr lang="es-VE" sz="1600" b="0" i="1" smtClean="0">
                              <a:latin typeface="Cambria Math" panose="02040503050406030204" pitchFamily="18" charset="0"/>
                              <a:ea typeface="Cambria Math" panose="02040503050406030204" pitchFamily="18" charset="0"/>
                            </a:rPr>
                            <m:t>1,02</m:t>
                          </m:r>
                          <m:r>
                            <a:rPr lang="es-VE" sz="1600" b="0" i="1" smtClean="0">
                              <a:latin typeface="Cambria Math" panose="02040503050406030204" pitchFamily="18" charset="0"/>
                              <a:ea typeface="Cambria Math" panose="02040503050406030204" pitchFamily="18" charset="0"/>
                            </a:rPr>
                            <m:t>𝑚</m:t>
                          </m:r>
                        </m:num>
                        <m:den>
                          <m:r>
                            <a:rPr lang="es-VE" sz="1600" b="0" i="1" smtClean="0">
                              <a:latin typeface="Cambria Math" panose="02040503050406030204" pitchFamily="18" charset="0"/>
                              <a:ea typeface="Cambria Math" panose="02040503050406030204" pitchFamily="18" charset="0"/>
                            </a:rPr>
                            <m:t>𝑠</m:t>
                          </m:r>
                        </m:den>
                      </m:f>
                    </m:oMath>
                  </m:oMathPara>
                </a14:m>
                <a:endParaRPr lang="es-VE" sz="1600" b="0" dirty="0" smtClean="0">
                  <a:ea typeface="Cambria Math" panose="02040503050406030204" pitchFamily="18" charset="0"/>
                </a:endParaRPr>
              </a:p>
              <a:p>
                <a:r>
                  <a:rPr lang="es-VE" sz="1600" dirty="0" smtClean="0"/>
                  <a:t>Y</a:t>
                </a:r>
              </a:p>
              <a:p>
                <a:r>
                  <a:rPr lang="es-VE" sz="1600" dirty="0" smtClean="0"/>
                  <a:t>                                                            </a:t>
                </a:r>
                <a:r>
                  <a:rPr lang="es-VE" sz="1600" dirty="0" smtClean="0">
                    <a:ea typeface="Cambria Math" panose="02040503050406030204" pitchFamily="18" charset="0"/>
                  </a:rPr>
                  <a:t>          </a:t>
                </a:r>
                <a14:m>
                  <m:oMath xmlns:m="http://schemas.openxmlformats.org/officeDocument/2006/math">
                    <m:r>
                      <a:rPr lang="es-VE" sz="1600" b="0" i="0" smtClean="0">
                        <a:latin typeface="Cambria Math" panose="02040503050406030204" pitchFamily="18" charset="0"/>
                        <a:ea typeface="Cambria Math" panose="02040503050406030204" pitchFamily="18" charset="0"/>
                      </a:rPr>
                      <m:t>  </m:t>
                    </m:r>
                    <m:sSub>
                      <m:sSubPr>
                        <m:ctrlPr>
                          <a:rPr lang="es-VE" sz="1600" i="1">
                            <a:latin typeface="Cambria Math" panose="02040503050406030204" pitchFamily="18" charset="0"/>
                            <a:ea typeface="Cambria Math" panose="02040503050406030204" pitchFamily="18" charset="0"/>
                          </a:rPr>
                        </m:ctrlPr>
                      </m:sSubPr>
                      <m:e>
                        <m:r>
                          <a:rPr lang="es-VE" sz="1600" i="1">
                            <a:latin typeface="Cambria Math" panose="02040503050406030204" pitchFamily="18" charset="0"/>
                            <a:ea typeface="Cambria Math" panose="02040503050406030204" pitchFamily="18" charset="0"/>
                          </a:rPr>
                          <m:t> </m:t>
                        </m:r>
                        <m:r>
                          <a:rPr lang="es-VE" sz="1600" b="0" i="1" smtClean="0">
                            <a:latin typeface="Cambria Math" panose="02040503050406030204" pitchFamily="18" charset="0"/>
                            <a:ea typeface="Cambria Math" panose="02040503050406030204" pitchFamily="18" charset="0"/>
                          </a:rPr>
                          <m:t> </m:t>
                        </m:r>
                        <m:r>
                          <a:rPr lang="es-VE" sz="1600" i="1">
                            <a:latin typeface="Cambria Math" panose="02040503050406030204" pitchFamily="18" charset="0"/>
                            <a:ea typeface="Cambria Math" panose="02040503050406030204" pitchFamily="18" charset="0"/>
                          </a:rPr>
                          <m:t>𝑎</m:t>
                        </m:r>
                      </m:e>
                      <m:sub>
                        <m:r>
                          <a:rPr lang="es-VE" sz="1600" i="1">
                            <a:latin typeface="Cambria Math" panose="02040503050406030204" pitchFamily="18" charset="0"/>
                            <a:ea typeface="Cambria Math" panose="02040503050406030204" pitchFamily="18" charset="0"/>
                          </a:rPr>
                          <m:t>𝑚</m:t>
                        </m:r>
                        <m:r>
                          <a:rPr lang="es-VE" sz="1600" i="1">
                            <a:latin typeface="Cambria Math" panose="02040503050406030204" pitchFamily="18" charset="0"/>
                            <a:ea typeface="Cambria Math" panose="02040503050406030204" pitchFamily="18" charset="0"/>
                          </a:rPr>
                          <m:t>á</m:t>
                        </m:r>
                        <m:r>
                          <a:rPr lang="es-VE" sz="1600" i="1">
                            <a:latin typeface="Cambria Math" panose="02040503050406030204" pitchFamily="18" charset="0"/>
                            <a:ea typeface="Cambria Math" panose="02040503050406030204" pitchFamily="18" charset="0"/>
                          </a:rPr>
                          <m:t>𝑥</m:t>
                        </m:r>
                      </m:sub>
                    </m:sSub>
                    <m:r>
                      <a:rPr lang="es-VE" sz="1600" i="1">
                        <a:latin typeface="Cambria Math" panose="02040503050406030204" pitchFamily="18" charset="0"/>
                        <a:ea typeface="Cambria Math" panose="02040503050406030204" pitchFamily="18" charset="0"/>
                      </a:rPr>
                      <m:t>=</m:t>
                    </m:r>
                    <m:r>
                      <a:rPr lang="es-VE" sz="1600" i="1">
                        <a:latin typeface="Cambria Math" panose="02040503050406030204" pitchFamily="18" charset="0"/>
                        <a:ea typeface="Cambria Math" panose="02040503050406030204" pitchFamily="18" charset="0"/>
                      </a:rPr>
                      <m:t>𝐴</m:t>
                    </m:r>
                    <m:sSup>
                      <m:sSupPr>
                        <m:ctrlPr>
                          <a:rPr lang="es-VE" sz="1600" i="1">
                            <a:latin typeface="Cambria Math" panose="02040503050406030204" pitchFamily="18" charset="0"/>
                            <a:ea typeface="Cambria Math" panose="02040503050406030204" pitchFamily="18" charset="0"/>
                          </a:rPr>
                        </m:ctrlPr>
                      </m:sSupPr>
                      <m:e>
                        <m:r>
                          <a:rPr lang="es-VE" sz="1600" i="1">
                            <a:latin typeface="Cambria Math" panose="02040503050406030204" pitchFamily="18" charset="0"/>
                            <a:ea typeface="Cambria Math" panose="02040503050406030204" pitchFamily="18" charset="0"/>
                          </a:rPr>
                          <m:t>𝜔</m:t>
                        </m:r>
                      </m:e>
                      <m:sup>
                        <m:r>
                          <a:rPr lang="es-VE" sz="1600" i="1">
                            <a:latin typeface="Cambria Math" panose="02040503050406030204" pitchFamily="18" charset="0"/>
                            <a:ea typeface="Cambria Math" panose="02040503050406030204" pitchFamily="18" charset="0"/>
                          </a:rPr>
                          <m:t>2</m:t>
                        </m:r>
                      </m:sup>
                    </m:sSup>
                    <m:r>
                      <a:rPr lang="es-VE" sz="1600" i="1" smtClean="0">
                        <a:latin typeface="Cambria Math" panose="02040503050406030204" pitchFamily="18" charset="0"/>
                        <a:ea typeface="Cambria Math" panose="02040503050406030204" pitchFamily="18" charset="0"/>
                      </a:rPr>
                      <m:t>=</m:t>
                    </m:r>
                    <m:r>
                      <a:rPr lang="es-VE" sz="1600" b="0" i="1" smtClean="0">
                        <a:latin typeface="Cambria Math" panose="02040503050406030204" pitchFamily="18" charset="0"/>
                        <a:ea typeface="Cambria Math" panose="02040503050406030204" pitchFamily="18" charset="0"/>
                      </a:rPr>
                      <m:t>0,939</m:t>
                    </m:r>
                    <m:r>
                      <a:rPr lang="es-VE" sz="1600" b="0" i="1" smtClean="0">
                        <a:latin typeface="Cambria Math" panose="02040503050406030204" pitchFamily="18" charset="0"/>
                        <a:ea typeface="Cambria Math" panose="02040503050406030204" pitchFamily="18" charset="0"/>
                      </a:rPr>
                      <m:t>𝑚</m:t>
                    </m:r>
                    <m:r>
                      <a:rPr lang="es-VE" sz="1600" b="0" i="1" smtClean="0">
                        <a:latin typeface="Cambria Math" panose="02040503050406030204" pitchFamily="18" charset="0"/>
                        <a:ea typeface="Cambria Math" panose="02040503050406030204" pitchFamily="18" charset="0"/>
                      </a:rPr>
                      <m:t>/</m:t>
                    </m:r>
                    <m:sSup>
                      <m:sSupPr>
                        <m:ctrlPr>
                          <a:rPr lang="es-VE" sz="1600" b="0" i="1" smtClean="0">
                            <a:latin typeface="Cambria Math" panose="02040503050406030204" pitchFamily="18" charset="0"/>
                            <a:ea typeface="Cambria Math" panose="02040503050406030204" pitchFamily="18" charset="0"/>
                          </a:rPr>
                        </m:ctrlPr>
                      </m:sSupPr>
                      <m:e>
                        <m:r>
                          <a:rPr lang="es-VE" sz="1600" b="0" i="1" smtClean="0">
                            <a:latin typeface="Cambria Math" panose="02040503050406030204" pitchFamily="18" charset="0"/>
                            <a:ea typeface="Cambria Math" panose="02040503050406030204" pitchFamily="18" charset="0"/>
                          </a:rPr>
                          <m:t>𝑠</m:t>
                        </m:r>
                      </m:e>
                      <m:sup>
                        <m:r>
                          <a:rPr lang="es-VE" sz="1600" b="0" i="1" smtClean="0">
                            <a:latin typeface="Cambria Math" panose="02040503050406030204" pitchFamily="18" charset="0"/>
                            <a:ea typeface="Cambria Math" panose="02040503050406030204" pitchFamily="18" charset="0"/>
                          </a:rPr>
                          <m:t>2</m:t>
                        </m:r>
                      </m:sup>
                    </m:sSup>
                  </m:oMath>
                </a14:m>
                <a:r>
                  <a:rPr lang="es-VE" sz="1600" dirty="0" smtClean="0"/>
                  <a:t> </a:t>
                </a:r>
                <a:endParaRPr lang="es-VE" sz="1600" dirty="0"/>
              </a:p>
            </p:txBody>
          </p:sp>
        </mc:Choice>
        <mc:Fallback xmlns="">
          <p:sp>
            <p:nvSpPr>
              <p:cNvPr id="2" name="Rectángulo 1"/>
              <p:cNvSpPr>
                <a:spLocks noRot="1" noChangeAspect="1" noMove="1" noResize="1" noEditPoints="1" noAdjustHandles="1" noChangeArrowheads="1" noChangeShapeType="1" noTextEdit="1"/>
              </p:cNvSpPr>
              <p:nvPr/>
            </p:nvSpPr>
            <p:spPr>
              <a:xfrm>
                <a:off x="832513" y="2917191"/>
                <a:ext cx="10521287" cy="3056158"/>
              </a:xfrm>
              <a:prstGeom prst="rect">
                <a:avLst/>
              </a:prstGeom>
              <a:blipFill rotWithShape="0">
                <a:blip r:embed="rId2"/>
                <a:stretch>
                  <a:fillRect l="-348" t="-599" b="-399"/>
                </a:stretch>
              </a:blipFill>
            </p:spPr>
            <p:txBody>
              <a:bodyPr/>
              <a:lstStyle/>
              <a:p>
                <a:r>
                  <a:rPr lang="es-VE">
                    <a:noFill/>
                  </a:rPr>
                  <a:t> </a:t>
                </a:r>
              </a:p>
            </p:txBody>
          </p:sp>
        </mc:Fallback>
      </mc:AlternateContent>
    </p:spTree>
    <p:extLst>
      <p:ext uri="{BB962C8B-B14F-4D97-AF65-F5344CB8AC3E}">
        <p14:creationId xmlns:p14="http://schemas.microsoft.com/office/powerpoint/2010/main" val="284864197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1000</TotalTime>
  <Words>1349</Words>
  <Application>Microsoft Office PowerPoint</Application>
  <PresentationFormat>Panorámica</PresentationFormat>
  <Paragraphs>104</Paragraphs>
  <Slides>12</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12</vt:i4>
      </vt:variant>
    </vt:vector>
  </HeadingPairs>
  <TitlesOfParts>
    <vt:vector size="20" baseType="lpstr">
      <vt:lpstr>Arial</vt:lpstr>
      <vt:lpstr>Calibri</vt:lpstr>
      <vt:lpstr>Calibri Light</vt:lpstr>
      <vt:lpstr>Cambria Math</vt:lpstr>
      <vt:lpstr>HelveticaNeue-Medium</vt:lpstr>
      <vt:lpstr>Symbol</vt:lpstr>
      <vt:lpstr>Times New Roman</vt:lpstr>
      <vt:lpstr>Tema de Office</vt:lpstr>
      <vt:lpstr>Movimiento Oscilatorio</vt:lpstr>
      <vt:lpstr>Movimiento Oscilatorio (Vibraciones)</vt:lpstr>
      <vt:lpstr>Movimiento Armónico Simple</vt:lpstr>
      <vt:lpstr>Movimiento Armónico Simple</vt:lpstr>
      <vt:lpstr>Movimiento Armónico Simple</vt:lpstr>
      <vt:lpstr>Movimiento Armónico Simple</vt:lpstr>
      <vt:lpstr>Movimiento Armónico Simple</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Movimiento Oscilatorio</dc:title>
  <dc:creator>Uneg</dc:creator>
  <cp:lastModifiedBy>Uneg</cp:lastModifiedBy>
  <cp:revision>66</cp:revision>
  <dcterms:created xsi:type="dcterms:W3CDTF">2021-09-10T11:19:55Z</dcterms:created>
  <dcterms:modified xsi:type="dcterms:W3CDTF">2021-09-14T20:56:25Z</dcterms:modified>
</cp:coreProperties>
</file>