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0" r:id="rId4"/>
    <p:sldId id="278" r:id="rId5"/>
    <p:sldId id="281" r:id="rId6"/>
    <p:sldId id="270" r:id="rId7"/>
    <p:sldId id="282" r:id="rId8"/>
    <p:sldId id="283" r:id="rId9"/>
    <p:sldId id="284" r:id="rId10"/>
    <p:sldId id="285" r:id="rId11"/>
    <p:sldId id="258" r:id="rId12"/>
    <p:sldId id="259" r:id="rId13"/>
    <p:sldId id="260" r:id="rId14"/>
    <p:sldId id="264" r:id="rId15"/>
    <p:sldId id="265" r:id="rId16"/>
    <p:sldId id="262" r:id="rId17"/>
    <p:sldId id="263" r:id="rId18"/>
    <p:sldId id="266" r:id="rId19"/>
    <p:sldId id="267" r:id="rId20"/>
    <p:sldId id="268" r:id="rId21"/>
    <p:sldId id="269" r:id="rId22"/>
    <p:sldId id="271" r:id="rId23"/>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4" autoAdjust="0"/>
    <p:restoredTop sz="94660"/>
  </p:normalViewPr>
  <p:slideViewPr>
    <p:cSldViewPr snapToGrid="0">
      <p:cViewPr varScale="1">
        <p:scale>
          <a:sx n="79" d="100"/>
          <a:sy n="79" d="100"/>
        </p:scale>
        <p:origin x="78"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4958D2A7-7D78-4602-88F3-C891ECBE95F6}" type="datetimeFigureOut">
              <a:rPr lang="es-VE" smtClean="0"/>
              <a:t>01/09/2021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F5FA4061-19D1-4F08-9D3B-BBCE50EB691A}" type="slidenum">
              <a:rPr lang="es-VE" smtClean="0"/>
              <a:t>‹Nº›</a:t>
            </a:fld>
            <a:endParaRPr lang="es-VE"/>
          </a:p>
        </p:txBody>
      </p:sp>
    </p:spTree>
    <p:extLst>
      <p:ext uri="{BB962C8B-B14F-4D97-AF65-F5344CB8AC3E}">
        <p14:creationId xmlns:p14="http://schemas.microsoft.com/office/powerpoint/2010/main" val="82320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4958D2A7-7D78-4602-88F3-C891ECBE95F6}" type="datetimeFigureOut">
              <a:rPr lang="es-VE" smtClean="0"/>
              <a:t>01/09/2021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F5FA4061-19D1-4F08-9D3B-BBCE50EB691A}" type="slidenum">
              <a:rPr lang="es-VE" smtClean="0"/>
              <a:t>‹Nº›</a:t>
            </a:fld>
            <a:endParaRPr lang="es-VE"/>
          </a:p>
        </p:txBody>
      </p:sp>
    </p:spTree>
    <p:extLst>
      <p:ext uri="{BB962C8B-B14F-4D97-AF65-F5344CB8AC3E}">
        <p14:creationId xmlns:p14="http://schemas.microsoft.com/office/powerpoint/2010/main" val="168683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4958D2A7-7D78-4602-88F3-C891ECBE95F6}" type="datetimeFigureOut">
              <a:rPr lang="es-VE" smtClean="0"/>
              <a:t>01/09/2021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F5FA4061-19D1-4F08-9D3B-BBCE50EB691A}" type="slidenum">
              <a:rPr lang="es-VE" smtClean="0"/>
              <a:t>‹Nº›</a:t>
            </a:fld>
            <a:endParaRPr lang="es-VE"/>
          </a:p>
        </p:txBody>
      </p:sp>
    </p:spTree>
    <p:extLst>
      <p:ext uri="{BB962C8B-B14F-4D97-AF65-F5344CB8AC3E}">
        <p14:creationId xmlns:p14="http://schemas.microsoft.com/office/powerpoint/2010/main" val="310596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4958D2A7-7D78-4602-88F3-C891ECBE95F6}" type="datetimeFigureOut">
              <a:rPr lang="es-VE" smtClean="0"/>
              <a:t>01/09/2021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F5FA4061-19D1-4F08-9D3B-BBCE50EB691A}" type="slidenum">
              <a:rPr lang="es-VE" smtClean="0"/>
              <a:t>‹Nº›</a:t>
            </a:fld>
            <a:endParaRPr lang="es-VE"/>
          </a:p>
        </p:txBody>
      </p:sp>
    </p:spTree>
    <p:extLst>
      <p:ext uri="{BB962C8B-B14F-4D97-AF65-F5344CB8AC3E}">
        <p14:creationId xmlns:p14="http://schemas.microsoft.com/office/powerpoint/2010/main" val="16568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958D2A7-7D78-4602-88F3-C891ECBE95F6}" type="datetimeFigureOut">
              <a:rPr lang="es-VE" smtClean="0"/>
              <a:t>01/09/2021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F5FA4061-19D1-4F08-9D3B-BBCE50EB691A}" type="slidenum">
              <a:rPr lang="es-VE" smtClean="0"/>
              <a:t>‹Nº›</a:t>
            </a:fld>
            <a:endParaRPr lang="es-VE"/>
          </a:p>
        </p:txBody>
      </p:sp>
    </p:spTree>
    <p:extLst>
      <p:ext uri="{BB962C8B-B14F-4D97-AF65-F5344CB8AC3E}">
        <p14:creationId xmlns:p14="http://schemas.microsoft.com/office/powerpoint/2010/main" val="67489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4958D2A7-7D78-4602-88F3-C891ECBE95F6}" type="datetimeFigureOut">
              <a:rPr lang="es-VE" smtClean="0"/>
              <a:t>01/09/2021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F5FA4061-19D1-4F08-9D3B-BBCE50EB691A}" type="slidenum">
              <a:rPr lang="es-VE" smtClean="0"/>
              <a:t>‹Nº›</a:t>
            </a:fld>
            <a:endParaRPr lang="es-VE"/>
          </a:p>
        </p:txBody>
      </p:sp>
    </p:spTree>
    <p:extLst>
      <p:ext uri="{BB962C8B-B14F-4D97-AF65-F5344CB8AC3E}">
        <p14:creationId xmlns:p14="http://schemas.microsoft.com/office/powerpoint/2010/main" val="266430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4958D2A7-7D78-4602-88F3-C891ECBE95F6}" type="datetimeFigureOut">
              <a:rPr lang="es-VE" smtClean="0"/>
              <a:t>01/09/2021</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F5FA4061-19D1-4F08-9D3B-BBCE50EB691A}" type="slidenum">
              <a:rPr lang="es-VE" smtClean="0"/>
              <a:t>‹Nº›</a:t>
            </a:fld>
            <a:endParaRPr lang="es-VE"/>
          </a:p>
        </p:txBody>
      </p:sp>
    </p:spTree>
    <p:extLst>
      <p:ext uri="{BB962C8B-B14F-4D97-AF65-F5344CB8AC3E}">
        <p14:creationId xmlns:p14="http://schemas.microsoft.com/office/powerpoint/2010/main" val="387492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4958D2A7-7D78-4602-88F3-C891ECBE95F6}" type="datetimeFigureOut">
              <a:rPr lang="es-VE" smtClean="0"/>
              <a:t>01/09/2021</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F5FA4061-19D1-4F08-9D3B-BBCE50EB691A}" type="slidenum">
              <a:rPr lang="es-VE" smtClean="0"/>
              <a:t>‹Nº›</a:t>
            </a:fld>
            <a:endParaRPr lang="es-VE"/>
          </a:p>
        </p:txBody>
      </p:sp>
    </p:spTree>
    <p:extLst>
      <p:ext uri="{BB962C8B-B14F-4D97-AF65-F5344CB8AC3E}">
        <p14:creationId xmlns:p14="http://schemas.microsoft.com/office/powerpoint/2010/main" val="279745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958D2A7-7D78-4602-88F3-C891ECBE95F6}" type="datetimeFigureOut">
              <a:rPr lang="es-VE" smtClean="0"/>
              <a:t>01/09/2021</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F5FA4061-19D1-4F08-9D3B-BBCE50EB691A}" type="slidenum">
              <a:rPr lang="es-VE" smtClean="0"/>
              <a:t>‹Nº›</a:t>
            </a:fld>
            <a:endParaRPr lang="es-VE"/>
          </a:p>
        </p:txBody>
      </p:sp>
    </p:spTree>
    <p:extLst>
      <p:ext uri="{BB962C8B-B14F-4D97-AF65-F5344CB8AC3E}">
        <p14:creationId xmlns:p14="http://schemas.microsoft.com/office/powerpoint/2010/main" val="32667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958D2A7-7D78-4602-88F3-C891ECBE95F6}" type="datetimeFigureOut">
              <a:rPr lang="es-VE" smtClean="0"/>
              <a:t>01/09/2021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F5FA4061-19D1-4F08-9D3B-BBCE50EB691A}" type="slidenum">
              <a:rPr lang="es-VE" smtClean="0"/>
              <a:t>‹Nº›</a:t>
            </a:fld>
            <a:endParaRPr lang="es-VE"/>
          </a:p>
        </p:txBody>
      </p:sp>
    </p:spTree>
    <p:extLst>
      <p:ext uri="{BB962C8B-B14F-4D97-AF65-F5344CB8AC3E}">
        <p14:creationId xmlns:p14="http://schemas.microsoft.com/office/powerpoint/2010/main" val="158756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958D2A7-7D78-4602-88F3-C891ECBE95F6}" type="datetimeFigureOut">
              <a:rPr lang="es-VE" smtClean="0"/>
              <a:t>01/09/2021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F5FA4061-19D1-4F08-9D3B-BBCE50EB691A}" type="slidenum">
              <a:rPr lang="es-VE" smtClean="0"/>
              <a:t>‹Nº›</a:t>
            </a:fld>
            <a:endParaRPr lang="es-VE"/>
          </a:p>
        </p:txBody>
      </p:sp>
    </p:spTree>
    <p:extLst>
      <p:ext uri="{BB962C8B-B14F-4D97-AF65-F5344CB8AC3E}">
        <p14:creationId xmlns:p14="http://schemas.microsoft.com/office/powerpoint/2010/main" val="284183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8D2A7-7D78-4602-88F3-C891ECBE95F6}" type="datetimeFigureOut">
              <a:rPr lang="es-VE" smtClean="0"/>
              <a:t>01/09/2021</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A4061-19D1-4F08-9D3B-BBCE50EB691A}" type="slidenum">
              <a:rPr lang="es-VE" smtClean="0"/>
              <a:t>‹Nº›</a:t>
            </a:fld>
            <a:endParaRPr lang="es-VE"/>
          </a:p>
        </p:txBody>
      </p:sp>
    </p:spTree>
    <p:extLst>
      <p:ext uri="{BB962C8B-B14F-4D97-AF65-F5344CB8AC3E}">
        <p14:creationId xmlns:p14="http://schemas.microsoft.com/office/powerpoint/2010/main" val="221642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s>
</file>

<file path=ppt/slides/_rels/slide2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2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965947"/>
            <a:ext cx="9144000" cy="2017879"/>
          </a:xfrm>
          <a:solidFill>
            <a:srgbClr val="002060"/>
          </a:solidFill>
        </p:spPr>
        <p:txBody>
          <a:bodyPr anchor="ctr">
            <a:normAutofit/>
          </a:bodyPr>
          <a:lstStyle/>
          <a:p>
            <a:r>
              <a:rPr lang="es-VE" sz="4000" b="1" dirty="0" smtClean="0">
                <a:solidFill>
                  <a:schemeClr val="bg1"/>
                </a:solidFill>
                <a:latin typeface="Times New Roman" panose="02020603050405020304" pitchFamily="18" charset="0"/>
                <a:cs typeface="Times New Roman" panose="02020603050405020304" pitchFamily="18" charset="0"/>
              </a:rPr>
              <a:t>Dinámica de un sistema de partículas</a:t>
            </a:r>
            <a:endParaRPr lang="es-VE" sz="4000" dirty="0">
              <a:solidFill>
                <a:schemeClr val="bg1"/>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3778733" y="3392905"/>
            <a:ext cx="4270393" cy="2459157"/>
          </a:xfrm>
          <a:prstGeom prst="rect">
            <a:avLst/>
          </a:prstGeom>
        </p:spPr>
      </p:pic>
    </p:spTree>
    <p:extLst>
      <p:ext uri="{BB962C8B-B14F-4D97-AF65-F5344CB8AC3E}">
        <p14:creationId xmlns:p14="http://schemas.microsoft.com/office/powerpoint/2010/main" val="1819297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874815" y="751672"/>
                <a:ext cx="10608624" cy="3486917"/>
              </a:xfrm>
              <a:prstGeom prst="rect">
                <a:avLst/>
              </a:prstGeom>
            </p:spPr>
            <p:txBody>
              <a:bodyPr wrap="square">
                <a:spAutoFit/>
              </a:bodyPr>
              <a:lstStyle/>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La fuerza total que actúa sobre un sistema de partículas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es </a:t>
                </a:r>
                <a:r>
                  <a:rPr lang="es-VE" dirty="0">
                    <a:latin typeface="Times New Roman" panose="02020603050405020304" pitchFamily="18" charset="0"/>
                    <a:ea typeface="Times New Roman" panose="02020603050405020304" pitchFamily="18" charset="0"/>
                    <a:cs typeface="Times New Roman" panose="02020603050405020304" pitchFamily="18" charset="0"/>
                  </a:rPr>
                  <a:t>entonces, igual a la masa total del sistema multiplicada por la aceleración del centro de masa. La suma de las fuerzas netas, que se ejercen sobre las partículas del sistema puede dividirse en fuerzas externas (ejercidas sobre las partículas desde fuera del sistema) y Fuerzas internas (ejercidas sobre las partículas desde el interior del sistema). Las fuerzas internas siempre entran en acción por pares de reacciones; de acuerdo con la tercera ley de Newton se cancelarán de modo que</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𝑀</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𝑎</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𝐶𝑀</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bHide m:val="on"/>
                          <m:supHide m:val="on"/>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𝑒𝑥𝑡</m:t>
                              </m:r>
                            </m:sub>
                          </m:sSub>
                        </m:e>
                      </m:nary>
                    </m:oMath>
                  </m:oMathPara>
                </a14:m>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La fuerza externa neta sobre un sistema es igual a la masa total del sistema multiplicada por la aceleración de su centro de masa.</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Para un sistema de partículas (o un objeto extendido) de masa total M, el punto del centro de masa existe como si toda la masa M estuviera concentrada en ese punto y todas las fuerzas externas actuaran sobre el mismo punto.</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874815" y="751672"/>
                <a:ext cx="10608624" cy="3486917"/>
              </a:xfrm>
              <a:prstGeom prst="rect">
                <a:avLst/>
              </a:prstGeom>
              <a:blipFill rotWithShape="0">
                <a:blip r:embed="rId2"/>
                <a:stretch>
                  <a:fillRect l="-517" t="-874" r="-460" b="-1748"/>
                </a:stretch>
              </a:blipFill>
            </p:spPr>
            <p:txBody>
              <a:bodyPr/>
              <a:lstStyle/>
              <a:p>
                <a:r>
                  <a:rPr lang="es-VE">
                    <a:noFill/>
                  </a:rPr>
                  <a:t> </a:t>
                </a:r>
              </a:p>
            </p:txBody>
          </p:sp>
        </mc:Fallback>
      </mc:AlternateContent>
    </p:spTree>
    <p:extLst>
      <p:ext uri="{BB962C8B-B14F-4D97-AF65-F5344CB8AC3E}">
        <p14:creationId xmlns:p14="http://schemas.microsoft.com/office/powerpoint/2010/main" val="2767705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838199" y="1432053"/>
                <a:ext cx="10399296" cy="2528256"/>
              </a:xfrm>
              <a:prstGeom prst="rect">
                <a:avLst/>
              </a:prstGeom>
            </p:spPr>
            <p:txBody>
              <a:bodyPr wrap="square">
                <a:spAutoFit/>
              </a:bodyPr>
              <a:lstStyle/>
              <a:p>
                <a:pPr algn="just">
                  <a:spcAft>
                    <a:spcPts val="600"/>
                  </a:spcAft>
                </a:pP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La segunda ley de Newton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expresa</a:t>
                </a:r>
              </a:p>
              <a:p>
                <a:pPr algn="just">
                  <a:spcAft>
                    <a:spcPts val="600"/>
                  </a:spcAft>
                </a:pPr>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s-VE" i="1">
                            <a:latin typeface="Cambria Math" panose="02040503050406030204" pitchFamily="18" charset="0"/>
                            <a:cs typeface="Times New Roman" panose="02020603050405020304" pitchFamily="18" charset="0"/>
                          </a:rPr>
                        </m:ctrlPr>
                      </m:sSub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𝐹</m:t>
                            </m:r>
                          </m:e>
                        </m:acc>
                      </m:e>
                      <m:sub>
                        <m:r>
                          <a:rPr lang="es-VE" i="1">
                            <a:latin typeface="Cambria Math" panose="02040503050406030204" pitchFamily="18" charset="0"/>
                            <a:cs typeface="Times New Roman" panose="02020603050405020304" pitchFamily="18" charset="0"/>
                          </a:rPr>
                          <m:t>𝐸𝑥𝑡</m:t>
                        </m:r>
                      </m:sub>
                    </m:sSub>
                    <m:r>
                      <a:rPr lang="es-VE" i="1">
                        <a:latin typeface="Cambria Math" panose="02040503050406030204" pitchFamily="18" charset="0"/>
                        <a:ea typeface="Cambria Math" panose="02040503050406030204" pitchFamily="18" charset="0"/>
                        <a:cs typeface="Times New Roman" panose="02020603050405020304" pitchFamily="18" charset="0"/>
                      </a:rPr>
                      <m:t>=</m:t>
                    </m:r>
                    <m:f>
                      <m:fPr>
                        <m:ctrlPr>
                          <a:rPr lang="es-VE" i="1">
                            <a:latin typeface="Cambria Math" panose="02040503050406030204" pitchFamily="18" charset="0"/>
                            <a:ea typeface="Cambria Math" panose="02040503050406030204" pitchFamily="18" charset="0"/>
                            <a:cs typeface="Times New Roman" panose="02020603050405020304" pitchFamily="18" charset="0"/>
                          </a:rPr>
                        </m:ctrlPr>
                      </m:fPr>
                      <m:num>
                        <m:r>
                          <a:rPr lang="es-VE" i="1">
                            <a:latin typeface="Cambria Math" panose="02040503050406030204" pitchFamily="18" charset="0"/>
                            <a:ea typeface="Cambria Math" panose="02040503050406030204" pitchFamily="18" charset="0"/>
                            <a:cs typeface="Times New Roman" panose="02020603050405020304" pitchFamily="18" charset="0"/>
                          </a:rPr>
                          <m:t>𝑑</m:t>
                        </m:r>
                      </m:num>
                      <m:den>
                        <m:r>
                          <a:rPr lang="es-VE" i="1">
                            <a:latin typeface="Cambria Math" panose="02040503050406030204" pitchFamily="18" charset="0"/>
                            <a:ea typeface="Cambria Math" panose="02040503050406030204" pitchFamily="18" charset="0"/>
                            <a:cs typeface="Times New Roman" panose="02020603050405020304" pitchFamily="18" charset="0"/>
                          </a:rPr>
                          <m:t>𝑑𝑡</m:t>
                        </m:r>
                      </m:den>
                    </m:f>
                    <m:acc>
                      <m:acc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𝑃</m:t>
                        </m:r>
                      </m:e>
                    </m:acc>
                  </m:oMath>
                </a14:m>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600"/>
                  </a:spcAft>
                </a:pP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Separando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variables en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esta ecuación,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nos queda,</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s-VE" i="1">
                            <a:effectLst/>
                            <a:latin typeface="Cambria Math" panose="02040503050406030204" pitchFamily="18" charset="0"/>
                            <a:ea typeface="Calibri" panose="020F0502020204030204" pitchFamily="34" charset="0"/>
                            <a:cs typeface="Times New Roman" panose="02020603050405020304" pitchFamily="18" charset="0"/>
                          </a:rPr>
                        </m:ctrlPr>
                      </m:accPr>
                      <m:e>
                        <m:r>
                          <a:rPr lang="es-VE" i="1">
                            <a:effectLst/>
                            <a:latin typeface="Cambria Math" panose="02040503050406030204" pitchFamily="18" charset="0"/>
                            <a:ea typeface="Calibri" panose="020F0502020204030204" pitchFamily="34" charset="0"/>
                            <a:cs typeface="Times New Roman" panose="02020603050405020304" pitchFamily="18" charset="0"/>
                          </a:rPr>
                          <m:t>𝐹</m:t>
                        </m:r>
                      </m:e>
                    </m:acc>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𝑑𝑡</m:t>
                    </m:r>
                    <m:r>
                      <a:rPr lang="es-VE" i="1">
                        <a:effectLst/>
                        <a:latin typeface="Cambria Math" panose="02040503050406030204" pitchFamily="18" charset="0"/>
                        <a:ea typeface="Calibri" panose="020F0502020204030204" pitchFamily="34" charset="0"/>
                        <a:cs typeface="Times New Roman" panose="02020603050405020304" pitchFamily="18" charset="0"/>
                      </a:rPr>
                      <m:t>=</m:t>
                    </m:r>
                    <m:r>
                      <a:rPr lang="es-VE" i="1">
                        <a:effectLst/>
                        <a:latin typeface="Cambria Math" panose="02040503050406030204" pitchFamily="18" charset="0"/>
                        <a:ea typeface="Calibri" panose="020F0502020204030204" pitchFamily="34" charset="0"/>
                        <a:cs typeface="Times New Roman" panose="02020603050405020304" pitchFamily="18" charset="0"/>
                      </a:rPr>
                      <m:t>𝑑</m:t>
                    </m:r>
                    <m:acc>
                      <m:accPr>
                        <m:chr m:val="⃗"/>
                        <m:ctrlPr>
                          <a:rPr lang="es-VE" i="1">
                            <a:effectLst/>
                            <a:latin typeface="Cambria Math" panose="02040503050406030204" pitchFamily="18" charset="0"/>
                            <a:ea typeface="Calibri" panose="020F0502020204030204" pitchFamily="34" charset="0"/>
                            <a:cs typeface="Times New Roman" panose="02020603050405020304" pitchFamily="18" charset="0"/>
                          </a:rPr>
                        </m:ctrlPr>
                      </m:accPr>
                      <m:e>
                        <m:r>
                          <a:rPr lang="es-VE" i="1">
                            <a:effectLst/>
                            <a:latin typeface="Cambria Math" panose="02040503050406030204" pitchFamily="18" charset="0"/>
                            <a:ea typeface="Calibri" panose="020F0502020204030204" pitchFamily="34" charset="0"/>
                            <a:cs typeface="Times New Roman" panose="02020603050405020304" pitchFamily="18" charset="0"/>
                          </a:rPr>
                          <m:t>𝑝</m:t>
                        </m:r>
                      </m:e>
                    </m:acc>
                  </m:oMath>
                </a14:m>
                <a:r>
                  <a:rPr lang="es-VE" dirty="0">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                                       (20)</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La expresión en la </a:t>
                </a:r>
                <a:r>
                  <a:rPr lang="es-VE" dirty="0" err="1">
                    <a:effectLst/>
                    <a:latin typeface="Times New Roman" panose="02020603050405020304" pitchFamily="18" charset="0"/>
                    <a:ea typeface="Times New Roman" panose="02020603050405020304" pitchFamily="18" charset="0"/>
                    <a:cs typeface="Times New Roman" panose="02020603050405020304" pitchFamily="18" charset="0"/>
                  </a:rPr>
                  <a:t>ec</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(20)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se conoce como Teorema de Impulso, y es el cambio del momento lineal de una partícula durante un intervalo de tiempo durante el cual actúa una fuerza neta que sobre la partícula. Se denota con la letra </a:t>
                </a:r>
                <a14:m>
                  <m:oMath xmlns:m="http://schemas.openxmlformats.org/officeDocument/2006/math">
                    <m:acc>
                      <m:accPr>
                        <m:chr m:val="⃗"/>
                        <m:ctrlPr>
                          <a:rPr lang="es-VE" i="1">
                            <a:effectLst/>
                            <a:latin typeface="Cambria Math" panose="02040503050406030204" pitchFamily="18" charset="0"/>
                            <a:ea typeface="Calibri" panose="020F0502020204030204" pitchFamily="34" charset="0"/>
                            <a:cs typeface="Times New Roman" panose="02020603050405020304" pitchFamily="18" charset="0"/>
                          </a:rPr>
                        </m:ctrlPr>
                      </m:accPr>
                      <m:e>
                        <m:r>
                          <a:rPr lang="es-VE" i="1">
                            <a:effectLst/>
                            <a:latin typeface="Cambria Math" panose="02040503050406030204" pitchFamily="18" charset="0"/>
                            <a:ea typeface="Calibri" panose="020F0502020204030204" pitchFamily="34" charset="0"/>
                            <a:cs typeface="Times New Roman" panose="02020603050405020304" pitchFamily="18" charset="0"/>
                          </a:rPr>
                          <m:t>𝐽</m:t>
                        </m:r>
                      </m:e>
                    </m:acc>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838199" y="1432053"/>
                <a:ext cx="10399296" cy="2528256"/>
              </a:xfrm>
              <a:prstGeom prst="rect">
                <a:avLst/>
              </a:prstGeom>
              <a:blipFill rotWithShape="0">
                <a:blip r:embed="rId2"/>
                <a:stretch>
                  <a:fillRect l="-469" t="-1446" r="-528" b="-2651"/>
                </a:stretch>
              </a:blipFill>
            </p:spPr>
            <p:txBody>
              <a:bodyPr/>
              <a:lstStyle/>
              <a:p>
                <a:r>
                  <a:rPr lang="es-VE">
                    <a:noFill/>
                  </a:rPr>
                  <a:t> </a:t>
                </a:r>
              </a:p>
            </p:txBody>
          </p:sp>
        </mc:Fallback>
      </mc:AlternateContent>
      <p:sp>
        <p:nvSpPr>
          <p:cNvPr id="3" name="Título 1"/>
          <p:cNvSpPr txBox="1">
            <a:spLocks/>
          </p:cNvSpPr>
          <p:nvPr/>
        </p:nvSpPr>
        <p:spPr>
          <a:xfrm>
            <a:off x="838200" y="306832"/>
            <a:ext cx="10515600" cy="94274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VE" dirty="0" smtClean="0">
                <a:solidFill>
                  <a:schemeClr val="bg1"/>
                </a:solidFill>
                <a:latin typeface="Times New Roman" panose="02020603050405020304" pitchFamily="18" charset="0"/>
                <a:cs typeface="Times New Roman" panose="02020603050405020304" pitchFamily="18" charset="0"/>
              </a:rPr>
              <a:t>Impulso</a:t>
            </a:r>
            <a:endParaRPr lang="es-VE"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ángulo 5"/>
              <p:cNvSpPr/>
              <p:nvPr/>
            </p:nvSpPr>
            <p:spPr>
              <a:xfrm>
                <a:off x="974557" y="4106686"/>
                <a:ext cx="10262937" cy="1617751"/>
              </a:xfrm>
              <a:prstGeom prst="rect">
                <a:avLst/>
              </a:prstGeom>
            </p:spPr>
            <p:txBody>
              <a:bodyPr wrap="square">
                <a:spAutoFit/>
              </a:bodyPr>
              <a:lstStyle/>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El teorema del impulso y el momento lineal también se cumple si las fuerzas no son constantes. Para comprobarlo, integramos los dos miembros de la ecuación, tenemos que,</a:t>
                </a:r>
                <a:endParaRPr lang="es-VE"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𝐽</m:t>
                        </m:r>
                      </m:e>
                    </m:acc>
                    <m:r>
                      <a:rPr lang="es-VE" i="1">
                        <a:latin typeface="Cambria Math" panose="02040503050406030204" pitchFamily="18" charset="0"/>
                        <a:ea typeface="Times New Roman" panose="02020603050405020304" pitchFamily="18" charset="0"/>
                        <a:cs typeface="Times New Roman" panose="02020603050405020304" pitchFamily="18" charset="0"/>
                      </a:rPr>
                      <m:t>=</m:t>
                    </m:r>
                    <m:nary>
                      <m:naryPr>
                        <m:limLoc m:val="subSup"/>
                        <m:ctrlPr>
                          <a:rPr lang="es-VE" i="1">
                            <a:latin typeface="Cambria Math" panose="02040503050406030204" pitchFamily="18" charset="0"/>
                            <a:ea typeface="Calibri" panose="020F0502020204030204" pitchFamily="34" charset="0"/>
                            <a:cs typeface="Times New Roman" panose="02020603050405020304" pitchFamily="18" charset="0"/>
                          </a:rPr>
                        </m:ctrlPr>
                      </m:naryPr>
                      <m:sub>
                        <m:sSub>
                          <m:sSubPr>
                            <m:ctrlPr>
                              <a:rPr lang="es-VE" i="1">
                                <a:latin typeface="Cambria Math" panose="02040503050406030204" pitchFamily="18" charset="0"/>
                                <a:ea typeface="Calibri" panose="020F0502020204030204" pitchFamily="34" charset="0"/>
                                <a:cs typeface="Times New Roman" panose="02020603050405020304" pitchFamily="18" charset="0"/>
                              </a:rPr>
                            </m:ctrlPr>
                          </m:sSubPr>
                          <m:e>
                            <m:r>
                              <a:rPr lang="es-VE" i="1">
                                <a:latin typeface="Cambria Math" panose="02040503050406030204" pitchFamily="18" charset="0"/>
                                <a:ea typeface="Calibri" panose="020F0502020204030204" pitchFamily="34" charset="0"/>
                                <a:cs typeface="Times New Roman" panose="02020603050405020304" pitchFamily="18" charset="0"/>
                              </a:rPr>
                              <m:t>𝑝</m:t>
                            </m:r>
                          </m:e>
                          <m:sub>
                            <m:r>
                              <a:rPr lang="es-VE" i="1">
                                <a:latin typeface="Cambria Math" panose="02040503050406030204" pitchFamily="18" charset="0"/>
                                <a:ea typeface="Calibri" panose="020F0502020204030204" pitchFamily="34" charset="0"/>
                                <a:cs typeface="Times New Roman" panose="02020603050405020304" pitchFamily="18" charset="0"/>
                              </a:rPr>
                              <m:t>𝑖</m:t>
                            </m:r>
                          </m:sub>
                        </m:sSub>
                      </m:sub>
                      <m:sup>
                        <m:sSub>
                          <m:sSubPr>
                            <m:ctrlPr>
                              <a:rPr lang="es-VE" i="1">
                                <a:latin typeface="Cambria Math" panose="02040503050406030204" pitchFamily="18" charset="0"/>
                                <a:ea typeface="Calibri" panose="020F0502020204030204" pitchFamily="34" charset="0"/>
                                <a:cs typeface="Times New Roman" panose="02020603050405020304" pitchFamily="18" charset="0"/>
                              </a:rPr>
                            </m:ctrlPr>
                          </m:sSubPr>
                          <m:e>
                            <m:r>
                              <a:rPr lang="es-VE" i="1">
                                <a:latin typeface="Cambria Math" panose="02040503050406030204" pitchFamily="18" charset="0"/>
                                <a:ea typeface="Calibri" panose="020F0502020204030204" pitchFamily="34" charset="0"/>
                                <a:cs typeface="Times New Roman" panose="02020603050405020304" pitchFamily="18" charset="0"/>
                              </a:rPr>
                              <m:t>𝑝</m:t>
                            </m:r>
                          </m:e>
                          <m:sub>
                            <m:r>
                              <a:rPr lang="es-VE" i="1">
                                <a:latin typeface="Cambria Math" panose="02040503050406030204" pitchFamily="18" charset="0"/>
                                <a:ea typeface="Calibri" panose="020F0502020204030204" pitchFamily="34" charset="0"/>
                                <a:cs typeface="Times New Roman" panose="02020603050405020304" pitchFamily="18" charset="0"/>
                              </a:rPr>
                              <m:t>𝑓</m:t>
                            </m:r>
                          </m:sub>
                        </m:sSub>
                      </m:sup>
                      <m:e>
                        <m:r>
                          <a:rPr lang="es-VE" i="1">
                            <a:latin typeface="Cambria Math" panose="02040503050406030204" pitchFamily="18" charset="0"/>
                            <a:ea typeface="Calibri" panose="020F0502020204030204" pitchFamily="34" charset="0"/>
                            <a:cs typeface="Times New Roman" panose="02020603050405020304" pitchFamily="18" charset="0"/>
                          </a:rPr>
                          <m:t>𝑑</m:t>
                        </m:r>
                        <m:acc>
                          <m:accPr>
                            <m:chr m:val="⃗"/>
                            <m:ctrlPr>
                              <a:rPr lang="es-VE" i="1">
                                <a:latin typeface="Cambria Math" panose="02040503050406030204" pitchFamily="18" charset="0"/>
                                <a:ea typeface="Calibri" panose="020F0502020204030204" pitchFamily="34" charset="0"/>
                                <a:cs typeface="Times New Roman" panose="02020603050405020304" pitchFamily="18" charset="0"/>
                              </a:rPr>
                            </m:ctrlPr>
                          </m:accPr>
                          <m:e>
                            <m:r>
                              <a:rPr lang="es-VE" i="1">
                                <a:latin typeface="Cambria Math" panose="02040503050406030204" pitchFamily="18" charset="0"/>
                                <a:ea typeface="Calibri" panose="020F0502020204030204" pitchFamily="34" charset="0"/>
                                <a:cs typeface="Times New Roman" panose="02020603050405020304" pitchFamily="18" charset="0"/>
                              </a:rPr>
                              <m:t>𝑝</m:t>
                            </m:r>
                          </m:e>
                        </m:acc>
                      </m:e>
                    </m:nary>
                    <m:r>
                      <a:rPr lang="es-VE" i="1">
                        <a:latin typeface="Cambria Math" panose="02040503050406030204" pitchFamily="18" charset="0"/>
                        <a:ea typeface="Calibri" panose="020F0502020204030204" pitchFamily="34" charset="0"/>
                        <a:cs typeface="Times New Roman" panose="02020603050405020304" pitchFamily="18" charset="0"/>
                      </a:rPr>
                      <m:t>=</m:t>
                    </m:r>
                    <m:nary>
                      <m:naryPr>
                        <m:limLoc m:val="subSup"/>
                        <m:ctrlPr>
                          <a:rPr lang="es-VE" i="1">
                            <a:latin typeface="Cambria Math" panose="02040503050406030204" pitchFamily="18" charset="0"/>
                            <a:ea typeface="Calibri" panose="020F0502020204030204" pitchFamily="34" charset="0"/>
                            <a:cs typeface="Times New Roman" panose="02020603050405020304" pitchFamily="18" charset="0"/>
                          </a:rPr>
                        </m:ctrlPr>
                      </m:naryPr>
                      <m:sub>
                        <m:sSub>
                          <m:sSubPr>
                            <m:ctrlPr>
                              <a:rPr lang="es-VE" i="1">
                                <a:latin typeface="Cambria Math" panose="02040503050406030204" pitchFamily="18" charset="0"/>
                                <a:ea typeface="Calibri" panose="020F0502020204030204" pitchFamily="34" charset="0"/>
                                <a:cs typeface="Times New Roman" panose="02020603050405020304" pitchFamily="18" charset="0"/>
                              </a:rPr>
                            </m:ctrlPr>
                          </m:sSubPr>
                          <m:e>
                            <m:r>
                              <a:rPr lang="es-VE" i="1">
                                <a:latin typeface="Cambria Math" panose="02040503050406030204" pitchFamily="18" charset="0"/>
                                <a:ea typeface="Calibri" panose="020F0502020204030204" pitchFamily="34" charset="0"/>
                                <a:cs typeface="Times New Roman" panose="02020603050405020304" pitchFamily="18" charset="0"/>
                              </a:rPr>
                              <m:t>𝑡</m:t>
                            </m:r>
                          </m:e>
                          <m:sub>
                            <m:r>
                              <a:rPr lang="es-VE" i="1">
                                <a:latin typeface="Cambria Math" panose="02040503050406030204" pitchFamily="18" charset="0"/>
                                <a:ea typeface="Calibri" panose="020F0502020204030204" pitchFamily="34" charset="0"/>
                                <a:cs typeface="Times New Roman" panose="02020603050405020304" pitchFamily="18" charset="0"/>
                              </a:rPr>
                              <m:t>𝑖</m:t>
                            </m:r>
                          </m:sub>
                        </m:sSub>
                      </m:sub>
                      <m:sup>
                        <m:sSub>
                          <m:sSubPr>
                            <m:ctrlPr>
                              <a:rPr lang="es-VE" i="1">
                                <a:latin typeface="Cambria Math" panose="02040503050406030204" pitchFamily="18" charset="0"/>
                                <a:ea typeface="Calibri" panose="020F0502020204030204" pitchFamily="34" charset="0"/>
                                <a:cs typeface="Times New Roman" panose="02020603050405020304" pitchFamily="18" charset="0"/>
                              </a:rPr>
                            </m:ctrlPr>
                          </m:sSubPr>
                          <m:e>
                            <m:r>
                              <a:rPr lang="es-VE" i="1">
                                <a:latin typeface="Cambria Math" panose="02040503050406030204" pitchFamily="18" charset="0"/>
                                <a:ea typeface="Calibri" panose="020F0502020204030204" pitchFamily="34" charset="0"/>
                                <a:cs typeface="Times New Roman" panose="02020603050405020304" pitchFamily="18" charset="0"/>
                              </a:rPr>
                              <m:t>𝑡</m:t>
                            </m:r>
                          </m:e>
                          <m:sub>
                            <m:r>
                              <a:rPr lang="es-VE" i="1">
                                <a:latin typeface="Cambria Math" panose="02040503050406030204" pitchFamily="18" charset="0"/>
                                <a:ea typeface="Calibri" panose="020F0502020204030204" pitchFamily="34" charset="0"/>
                                <a:cs typeface="Times New Roman" panose="02020603050405020304" pitchFamily="18" charset="0"/>
                              </a:rPr>
                              <m:t>𝑓</m:t>
                            </m:r>
                          </m:sub>
                        </m:sSub>
                      </m:sup>
                      <m:e>
                        <m:acc>
                          <m:accPr>
                            <m:chr m:val="⃗"/>
                            <m:ctrlPr>
                              <a:rPr lang="es-VE" i="1">
                                <a:latin typeface="Cambria Math" panose="02040503050406030204" pitchFamily="18" charset="0"/>
                                <a:ea typeface="Calibri" panose="020F0502020204030204" pitchFamily="34" charset="0"/>
                                <a:cs typeface="Times New Roman" panose="02020603050405020304" pitchFamily="18" charset="0"/>
                              </a:rPr>
                            </m:ctrlPr>
                          </m:accPr>
                          <m:e>
                            <m:r>
                              <a:rPr lang="es-VE" i="1">
                                <a:latin typeface="Cambria Math" panose="02040503050406030204" pitchFamily="18" charset="0"/>
                                <a:ea typeface="Calibri" panose="020F0502020204030204" pitchFamily="34" charset="0"/>
                                <a:cs typeface="Times New Roman" panose="02020603050405020304" pitchFamily="18" charset="0"/>
                              </a:rPr>
                              <m:t>𝐹</m:t>
                            </m:r>
                          </m:e>
                        </m:acc>
                      </m:e>
                    </m:nary>
                    <m:r>
                      <a:rPr lang="es-VE" i="1">
                        <a:latin typeface="Cambria Math" panose="02040503050406030204" pitchFamily="18" charset="0"/>
                        <a:ea typeface="Times New Roman" panose="02020603050405020304" pitchFamily="18" charset="0"/>
                        <a:cs typeface="Times New Roman" panose="02020603050405020304" pitchFamily="18" charset="0"/>
                      </a:rPr>
                      <m:t>𝑑𝑡</m:t>
                    </m:r>
                  </m:oMath>
                </a14:m>
                <a:r>
                  <a:rPr lang="es-VE" dirty="0">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  (21)</a:t>
                </a:r>
                <a:endParaRPr lang="es-VE"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VE" i="1">
                            <a:latin typeface="Cambria Math" panose="02040503050406030204" pitchFamily="18" charset="0"/>
                            <a:ea typeface="Calibri" panose="020F0502020204030204" pitchFamily="34" charset="0"/>
                            <a:cs typeface="Times New Roman" panose="02020603050405020304" pitchFamily="18" charset="0"/>
                          </a:rPr>
                        </m:ctrlPr>
                      </m:accPr>
                      <m:e>
                        <m:r>
                          <a:rPr lang="es-VE" i="1">
                            <a:latin typeface="Cambria Math" panose="02040503050406030204" pitchFamily="18" charset="0"/>
                            <a:ea typeface="Calibri" panose="020F0502020204030204" pitchFamily="34" charset="0"/>
                            <a:cs typeface="Times New Roman" panose="02020603050405020304" pitchFamily="18" charset="0"/>
                          </a:rPr>
                          <m:t>𝑝</m:t>
                        </m:r>
                      </m:e>
                    </m:acc>
                    <m:r>
                      <a:rPr lang="es-VE" i="1">
                        <a:latin typeface="Cambria Math" panose="02040503050406030204" pitchFamily="18" charset="0"/>
                        <a:ea typeface="Calibri" panose="020F0502020204030204" pitchFamily="34" charset="0"/>
                        <a:cs typeface="Times New Roman" panose="02020603050405020304" pitchFamily="18" charset="0"/>
                      </a:rPr>
                      <m:t>=</m:t>
                    </m:r>
                    <m:sSub>
                      <m:sSubPr>
                        <m:ctrlPr>
                          <a:rPr lang="es-VE"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VE" i="1">
                                <a:latin typeface="Cambria Math" panose="02040503050406030204" pitchFamily="18" charset="0"/>
                                <a:ea typeface="Calibri" panose="020F0502020204030204" pitchFamily="34" charset="0"/>
                                <a:cs typeface="Times New Roman" panose="02020603050405020304" pitchFamily="18" charset="0"/>
                              </a:rPr>
                            </m:ctrlPr>
                          </m:accPr>
                          <m:e>
                            <m:r>
                              <a:rPr lang="es-VE" i="1">
                                <a:latin typeface="Cambria Math" panose="02040503050406030204" pitchFamily="18" charset="0"/>
                                <a:ea typeface="Calibri" panose="020F0502020204030204" pitchFamily="34" charset="0"/>
                                <a:cs typeface="Times New Roman" panose="02020603050405020304" pitchFamily="18" charset="0"/>
                              </a:rPr>
                              <m:t>𝑝</m:t>
                            </m:r>
                          </m:e>
                        </m:acc>
                      </m:e>
                      <m:sub>
                        <m:r>
                          <a:rPr lang="es-VE" i="1">
                            <a:latin typeface="Cambria Math" panose="02040503050406030204" pitchFamily="18" charset="0"/>
                            <a:ea typeface="Calibri" panose="020F0502020204030204" pitchFamily="34" charset="0"/>
                            <a:cs typeface="Times New Roman" panose="02020603050405020304" pitchFamily="18" charset="0"/>
                          </a:rPr>
                          <m:t>𝑓</m:t>
                        </m:r>
                      </m:sub>
                    </m:sSub>
                    <m:r>
                      <a:rPr lang="es-VE" i="1">
                        <a:latin typeface="Cambria Math" panose="02040503050406030204" pitchFamily="18" charset="0"/>
                        <a:ea typeface="Calibri" panose="020F0502020204030204" pitchFamily="34" charset="0"/>
                        <a:cs typeface="Times New Roman" panose="02020603050405020304" pitchFamily="18" charset="0"/>
                      </a:rPr>
                      <m:t>−</m:t>
                    </m:r>
                    <m:sSub>
                      <m:sSubPr>
                        <m:ctrlPr>
                          <a:rPr lang="es-VE"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VE" i="1">
                                <a:latin typeface="Cambria Math" panose="02040503050406030204" pitchFamily="18" charset="0"/>
                                <a:ea typeface="Calibri" panose="020F0502020204030204" pitchFamily="34" charset="0"/>
                                <a:cs typeface="Times New Roman" panose="02020603050405020304" pitchFamily="18" charset="0"/>
                              </a:rPr>
                            </m:ctrlPr>
                          </m:accPr>
                          <m:e>
                            <m:r>
                              <a:rPr lang="es-VE" i="1">
                                <a:latin typeface="Cambria Math" panose="02040503050406030204" pitchFamily="18" charset="0"/>
                                <a:ea typeface="Calibri" panose="020F0502020204030204" pitchFamily="34" charset="0"/>
                                <a:cs typeface="Times New Roman" panose="02020603050405020304" pitchFamily="18" charset="0"/>
                              </a:rPr>
                              <m:t>𝑝</m:t>
                            </m:r>
                          </m:e>
                        </m:acc>
                      </m:e>
                      <m:sub>
                        <m:r>
                          <a:rPr lang="es-VE" i="1">
                            <a:latin typeface="Cambria Math" panose="02040503050406030204" pitchFamily="18" charset="0"/>
                            <a:ea typeface="Calibri" panose="020F0502020204030204" pitchFamily="34" charset="0"/>
                            <a:cs typeface="Times New Roman" panose="02020603050405020304" pitchFamily="18" charset="0"/>
                          </a:rPr>
                          <m:t>𝑖</m:t>
                        </m:r>
                      </m:sub>
                    </m:sSub>
                    <m:r>
                      <a:rPr lang="es-VE" i="1">
                        <a:latin typeface="Cambria Math" panose="02040503050406030204" pitchFamily="18" charset="0"/>
                        <a:ea typeface="Calibri" panose="020F0502020204030204" pitchFamily="34" charset="0"/>
                        <a:cs typeface="Times New Roman" panose="02020603050405020304" pitchFamily="18" charset="0"/>
                      </a:rPr>
                      <m:t>=</m:t>
                    </m:r>
                    <m:nary>
                      <m:naryPr>
                        <m:limLoc m:val="subSup"/>
                        <m:ctrlPr>
                          <a:rPr lang="es-VE" i="1">
                            <a:latin typeface="Cambria Math" panose="02040503050406030204" pitchFamily="18" charset="0"/>
                            <a:ea typeface="Calibri" panose="020F0502020204030204" pitchFamily="34" charset="0"/>
                            <a:cs typeface="Times New Roman" panose="02020603050405020304" pitchFamily="18" charset="0"/>
                          </a:rPr>
                        </m:ctrlPr>
                      </m:naryPr>
                      <m:sub>
                        <m:sSub>
                          <m:sSubPr>
                            <m:ctrlPr>
                              <a:rPr lang="es-VE" i="1">
                                <a:latin typeface="Cambria Math" panose="02040503050406030204" pitchFamily="18" charset="0"/>
                                <a:ea typeface="Calibri" panose="020F0502020204030204" pitchFamily="34" charset="0"/>
                                <a:cs typeface="Times New Roman" panose="02020603050405020304" pitchFamily="18" charset="0"/>
                              </a:rPr>
                            </m:ctrlPr>
                          </m:sSubPr>
                          <m:e>
                            <m:r>
                              <a:rPr lang="es-VE" i="1">
                                <a:latin typeface="Cambria Math" panose="02040503050406030204" pitchFamily="18" charset="0"/>
                                <a:ea typeface="Calibri" panose="020F0502020204030204" pitchFamily="34" charset="0"/>
                                <a:cs typeface="Times New Roman" panose="02020603050405020304" pitchFamily="18" charset="0"/>
                              </a:rPr>
                              <m:t>𝑡</m:t>
                            </m:r>
                          </m:e>
                          <m:sub>
                            <m:r>
                              <a:rPr lang="es-VE" i="1">
                                <a:latin typeface="Cambria Math" panose="02040503050406030204" pitchFamily="18" charset="0"/>
                                <a:ea typeface="Calibri" panose="020F0502020204030204" pitchFamily="34" charset="0"/>
                                <a:cs typeface="Times New Roman" panose="02020603050405020304" pitchFamily="18" charset="0"/>
                              </a:rPr>
                              <m:t>𝑖</m:t>
                            </m:r>
                          </m:sub>
                        </m:sSub>
                      </m:sub>
                      <m:sup>
                        <m:sSub>
                          <m:sSubPr>
                            <m:ctrlPr>
                              <a:rPr lang="es-VE" i="1">
                                <a:latin typeface="Cambria Math" panose="02040503050406030204" pitchFamily="18" charset="0"/>
                                <a:ea typeface="Calibri" panose="020F0502020204030204" pitchFamily="34" charset="0"/>
                                <a:cs typeface="Times New Roman" panose="02020603050405020304" pitchFamily="18" charset="0"/>
                              </a:rPr>
                            </m:ctrlPr>
                          </m:sSubPr>
                          <m:e>
                            <m:r>
                              <a:rPr lang="es-VE" i="1">
                                <a:latin typeface="Cambria Math" panose="02040503050406030204" pitchFamily="18" charset="0"/>
                                <a:ea typeface="Calibri" panose="020F0502020204030204" pitchFamily="34" charset="0"/>
                                <a:cs typeface="Times New Roman" panose="02020603050405020304" pitchFamily="18" charset="0"/>
                              </a:rPr>
                              <m:t>𝑡</m:t>
                            </m:r>
                          </m:e>
                          <m:sub>
                            <m:r>
                              <a:rPr lang="es-VE" i="1">
                                <a:latin typeface="Cambria Math" panose="02040503050406030204" pitchFamily="18" charset="0"/>
                                <a:ea typeface="Calibri" panose="020F0502020204030204" pitchFamily="34" charset="0"/>
                                <a:cs typeface="Times New Roman" panose="02020603050405020304" pitchFamily="18" charset="0"/>
                              </a:rPr>
                              <m:t>𝑓</m:t>
                            </m:r>
                          </m:sub>
                        </m:sSub>
                      </m:sup>
                      <m:e>
                        <m:acc>
                          <m:accPr>
                            <m:chr m:val="⃗"/>
                            <m:ctrlPr>
                              <a:rPr lang="es-VE" i="1">
                                <a:latin typeface="Cambria Math" panose="02040503050406030204" pitchFamily="18" charset="0"/>
                                <a:ea typeface="Calibri" panose="020F0502020204030204" pitchFamily="34" charset="0"/>
                                <a:cs typeface="Times New Roman" panose="02020603050405020304" pitchFamily="18" charset="0"/>
                              </a:rPr>
                            </m:ctrlPr>
                          </m:accPr>
                          <m:e>
                            <m:r>
                              <a:rPr lang="es-VE" i="1">
                                <a:latin typeface="Cambria Math" panose="02040503050406030204" pitchFamily="18" charset="0"/>
                                <a:ea typeface="Calibri" panose="020F0502020204030204" pitchFamily="34" charset="0"/>
                                <a:cs typeface="Times New Roman" panose="02020603050405020304" pitchFamily="18" charset="0"/>
                              </a:rPr>
                              <m:t>𝐹</m:t>
                            </m:r>
                          </m:e>
                        </m:acc>
                      </m:e>
                    </m:nary>
                    <m:r>
                      <a:rPr lang="es-VE" i="1">
                        <a:latin typeface="Cambria Math" panose="02040503050406030204" pitchFamily="18" charset="0"/>
                        <a:ea typeface="Times New Roman" panose="02020603050405020304" pitchFamily="18" charset="0"/>
                        <a:cs typeface="Times New Roman" panose="02020603050405020304" pitchFamily="18" charset="0"/>
                      </a:rPr>
                      <m:t>𝑑𝑡</m:t>
                    </m:r>
                  </m:oMath>
                </a14:m>
                <a:r>
                  <a:rPr lang="es-VE" dirty="0">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(22)</a:t>
                </a:r>
                <a:endParaRPr lang="es-VE"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974557" y="4106686"/>
                <a:ext cx="10262937" cy="1617751"/>
              </a:xfrm>
              <a:prstGeom prst="rect">
                <a:avLst/>
              </a:prstGeom>
              <a:blipFill rotWithShape="0">
                <a:blip r:embed="rId3"/>
                <a:stretch>
                  <a:fillRect l="-535" t="-2264" r="-475" b="-46415"/>
                </a:stretch>
              </a:blipFill>
            </p:spPr>
            <p:txBody>
              <a:bodyPr/>
              <a:lstStyle/>
              <a:p>
                <a:r>
                  <a:rPr lang="es-VE">
                    <a:noFill/>
                  </a:rPr>
                  <a:t> </a:t>
                </a:r>
              </a:p>
            </p:txBody>
          </p:sp>
        </mc:Fallback>
      </mc:AlternateContent>
    </p:spTree>
    <p:extLst>
      <p:ext uri="{BB962C8B-B14F-4D97-AF65-F5344CB8AC3E}">
        <p14:creationId xmlns:p14="http://schemas.microsoft.com/office/powerpoint/2010/main" val="2080080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828174" y="1315134"/>
                <a:ext cx="10439400" cy="2360262"/>
              </a:xfrm>
              <a:prstGeom prst="rect">
                <a:avLst/>
              </a:prstGeom>
            </p:spPr>
            <p:txBody>
              <a:bodyPr wrap="square">
                <a:spAutoFit/>
              </a:bodyPr>
              <a:lstStyle/>
              <a:p>
                <a:pPr algn="just">
                  <a:spcAft>
                    <a:spcPts val="600"/>
                  </a:spcAft>
                </a:pP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En el instante de una colisión la fuerza incrementa desde cero a valores muy altos y retorna a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cero abruptamente</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a:latin typeface="Times New Roman" panose="02020603050405020304" pitchFamily="18" charset="0"/>
                    <a:ea typeface="Times New Roman" panose="02020603050405020304" pitchFamily="18" charset="0"/>
                    <a:cs typeface="Times New Roman" panose="02020603050405020304" pitchFamily="18" charset="0"/>
                  </a:rPr>
                  <a:t>E</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n un intervalo de tiempo corto podemos tomar la fuerza promedio ejercida durante ese intervalo. En ese caso el impulso se reduce a</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𝐽</m:t>
                        </m:r>
                      </m:e>
                    </m:acc>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subSup"/>
                        <m:ctrlPr>
                          <a:rPr lang="es-VE" i="1">
                            <a:effectLst/>
                            <a:latin typeface="Cambria Math" panose="02040503050406030204" pitchFamily="18" charset="0"/>
                            <a:ea typeface="Calibri" panose="020F0502020204030204" pitchFamily="34" charset="0"/>
                            <a:cs typeface="Times New Roman" panose="02020603050405020304" pitchFamily="18" charset="0"/>
                          </a:rPr>
                        </m:ctrlPr>
                      </m:naryPr>
                      <m:sub>
                        <m:sSub>
                          <m:sSubPr>
                            <m:ctrlPr>
                              <a:rPr lang="es-VE" i="1">
                                <a:effectLst/>
                                <a:latin typeface="Cambria Math" panose="02040503050406030204" pitchFamily="18" charset="0"/>
                                <a:ea typeface="Calibri" panose="020F0502020204030204" pitchFamily="34" charset="0"/>
                                <a:cs typeface="Times New Roman" panose="02020603050405020304" pitchFamily="18" charset="0"/>
                              </a:rPr>
                            </m:ctrlPr>
                          </m:sSubPr>
                          <m:e>
                            <m:r>
                              <a:rPr lang="es-VE" i="1">
                                <a:effectLst/>
                                <a:latin typeface="Cambria Math" panose="02040503050406030204" pitchFamily="18" charset="0"/>
                                <a:ea typeface="Calibri" panose="020F0502020204030204" pitchFamily="34" charset="0"/>
                                <a:cs typeface="Times New Roman" panose="02020603050405020304" pitchFamily="18" charset="0"/>
                              </a:rPr>
                              <m:t>𝑡</m:t>
                            </m:r>
                          </m:e>
                          <m:sub>
                            <m:r>
                              <a:rPr lang="es-VE" i="1">
                                <a:effectLst/>
                                <a:latin typeface="Cambria Math" panose="02040503050406030204" pitchFamily="18" charset="0"/>
                                <a:ea typeface="Calibri" panose="020F0502020204030204" pitchFamily="34" charset="0"/>
                                <a:cs typeface="Times New Roman" panose="02020603050405020304" pitchFamily="18" charset="0"/>
                              </a:rPr>
                              <m:t>𝑖</m:t>
                            </m:r>
                          </m:sub>
                        </m:sSub>
                      </m:sub>
                      <m:sup>
                        <m:sSub>
                          <m:sSubPr>
                            <m:ctrlPr>
                              <a:rPr lang="es-VE" i="1">
                                <a:effectLst/>
                                <a:latin typeface="Cambria Math" panose="02040503050406030204" pitchFamily="18" charset="0"/>
                                <a:ea typeface="Calibri" panose="020F0502020204030204" pitchFamily="34" charset="0"/>
                                <a:cs typeface="Times New Roman" panose="02020603050405020304" pitchFamily="18" charset="0"/>
                              </a:rPr>
                            </m:ctrlPr>
                          </m:sSubPr>
                          <m:e>
                            <m:r>
                              <a:rPr lang="es-VE" i="1">
                                <a:effectLst/>
                                <a:latin typeface="Cambria Math" panose="02040503050406030204" pitchFamily="18" charset="0"/>
                                <a:ea typeface="Calibri" panose="020F0502020204030204" pitchFamily="34" charset="0"/>
                                <a:cs typeface="Times New Roman" panose="02020603050405020304" pitchFamily="18" charset="0"/>
                              </a:rPr>
                              <m:t>𝑡</m:t>
                            </m:r>
                          </m:e>
                          <m:sub>
                            <m:r>
                              <a:rPr lang="es-VE" i="1">
                                <a:effectLst/>
                                <a:latin typeface="Cambria Math" panose="02040503050406030204" pitchFamily="18" charset="0"/>
                                <a:ea typeface="Calibri" panose="020F0502020204030204" pitchFamily="34" charset="0"/>
                                <a:cs typeface="Times New Roman" panose="02020603050405020304" pitchFamily="18" charset="0"/>
                              </a:rPr>
                              <m:t>𝑓</m:t>
                            </m:r>
                          </m:sub>
                        </m:sSub>
                      </m:sup>
                      <m:e>
                        <m:acc>
                          <m:accPr>
                            <m:chr m:val="⃗"/>
                            <m:ctrlPr>
                              <a:rPr lang="es-VE" i="1">
                                <a:effectLst/>
                                <a:latin typeface="Cambria Math" panose="02040503050406030204" pitchFamily="18" charset="0"/>
                                <a:ea typeface="Calibri" panose="020F0502020204030204" pitchFamily="34" charset="0"/>
                                <a:cs typeface="Times New Roman" panose="02020603050405020304" pitchFamily="18" charset="0"/>
                              </a:rPr>
                            </m:ctrlPr>
                          </m:accPr>
                          <m:e>
                            <m:r>
                              <a:rPr lang="es-VE" i="1">
                                <a:effectLst/>
                                <a:latin typeface="Cambria Math" panose="02040503050406030204" pitchFamily="18" charset="0"/>
                                <a:ea typeface="Calibri" panose="020F0502020204030204" pitchFamily="34" charset="0"/>
                                <a:cs typeface="Times New Roman" panose="02020603050405020304" pitchFamily="18" charset="0"/>
                              </a:rPr>
                              <m:t>𝐹</m:t>
                            </m:r>
                          </m:e>
                        </m:acc>
                      </m:e>
                    </m:nary>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𝑑𝑡</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𝐹</m:t>
                            </m:r>
                          </m:e>
                        </m:acc>
                      </m:e>
                    </m:acc>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𝑝</m:t>
                        </m:r>
                      </m:e>
                    </m:acc>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(20)     </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Podemos definir una fuerza neta media como,  </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𝐹</m:t>
                            </m:r>
                          </m:e>
                        </m:acc>
                      </m:e>
                    </m:acc>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𝑝</m:t>
                            </m:r>
                          </m:e>
                        </m:acc>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den>
                    </m:f>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828174" y="1315134"/>
                <a:ext cx="10439400" cy="2360262"/>
              </a:xfrm>
              <a:prstGeom prst="rect">
                <a:avLst/>
              </a:prstGeom>
              <a:blipFill rotWithShape="0">
                <a:blip r:embed="rId2"/>
                <a:stretch>
                  <a:fillRect l="-526" t="-1550" r="-467"/>
                </a:stretch>
              </a:blipFill>
            </p:spPr>
            <p:txBody>
              <a:bodyPr/>
              <a:lstStyle/>
              <a:p>
                <a:r>
                  <a:rPr lang="es-VE">
                    <a:noFill/>
                  </a:rPr>
                  <a:t> </a:t>
                </a:r>
              </a:p>
            </p:txBody>
          </p:sp>
        </mc:Fallback>
      </mc:AlternateContent>
      <p:pic>
        <p:nvPicPr>
          <p:cNvPr id="3" name="Imagen 2"/>
          <p:cNvPicPr>
            <a:picLocks noChangeAspect="1"/>
          </p:cNvPicPr>
          <p:nvPr/>
        </p:nvPicPr>
        <p:blipFill>
          <a:blip r:embed="rId3"/>
          <a:stretch>
            <a:fillRect/>
          </a:stretch>
        </p:blipFill>
        <p:spPr>
          <a:xfrm>
            <a:off x="2895099" y="3675396"/>
            <a:ext cx="5848350" cy="2009775"/>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1720812" y="5500505"/>
                <a:ext cx="8196924" cy="369332"/>
              </a:xfrm>
              <a:prstGeom prst="rect">
                <a:avLst/>
              </a:prstGeom>
            </p:spPr>
            <p:txBody>
              <a:bodyPr wrap="none">
                <a:spAutoFit/>
              </a:bodyPr>
              <a:lstStyle/>
              <a:p>
                <a:r>
                  <a:rPr lang="es-VE" dirty="0" smtClean="0">
                    <a:latin typeface="Times New Roman" panose="02020603050405020304" pitchFamily="18" charset="0"/>
                    <a:ea typeface="Times New Roman" panose="02020603050405020304" pitchFamily="18" charset="0"/>
                    <a:cs typeface="Times New Roman" panose="02020603050405020304" pitchFamily="18" charset="0"/>
                  </a:rPr>
                  <a:t>Figura 1. </a:t>
                </a:r>
                <a:r>
                  <a:rPr lang="es-VE" sz="1400" dirty="0" smtClean="0">
                    <a:latin typeface="Times New Roman" panose="02020603050405020304" pitchFamily="18" charset="0"/>
                    <a:ea typeface="Times New Roman" panose="02020603050405020304" pitchFamily="18" charset="0"/>
                    <a:cs typeface="Times New Roman" panose="02020603050405020304" pitchFamily="18" charset="0"/>
                  </a:rPr>
                  <a:t>(a) Variación de la fuerza  en función del tiempo durante una colisión</a:t>
                </a:r>
                <a:r>
                  <a:rPr lang="es-VE" sz="1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1400" dirty="0" smtClean="0">
                    <a:latin typeface="Times New Roman" panose="02020603050405020304" pitchFamily="18" charset="0"/>
                    <a:ea typeface="Times New Roman" panose="02020603050405020304" pitchFamily="18" charset="0"/>
                    <a:cs typeface="Times New Roman" panose="02020603050405020304" pitchFamily="18" charset="0"/>
                  </a:rPr>
                  <a:t>(b) fuerza promedio para</a:t>
                </a:r>
                <a:r>
                  <a:rPr lang="es-VE" sz="1400" dirty="0" smtClean="0">
                    <a:effectLst/>
                    <a:ea typeface="Times New Roman" panose="02020603050405020304" pitchFamily="18" charset="0"/>
                    <a:cs typeface="Times New Roman" panose="02020603050405020304" pitchFamily="18" charset="0"/>
                  </a:rPr>
                  <a:t> </a:t>
                </a:r>
                <a14:m>
                  <m:oMath xmlns:m="http://schemas.openxmlformats.org/officeDocument/2006/math">
                    <m:r>
                      <a:rPr lang="es-VE"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VE" sz="1400" i="1">
                        <a:effectLst/>
                        <a:latin typeface="Cambria Math" panose="02040503050406030204" pitchFamily="18" charset="0"/>
                        <a:ea typeface="Times New Roman" panose="02020603050405020304" pitchFamily="18" charset="0"/>
                        <a:cs typeface="Times New Roman" panose="02020603050405020304" pitchFamily="18" charset="0"/>
                      </a:rPr>
                      <m:t>𝑡</m:t>
                    </m:r>
                  </m:oMath>
                </a14:m>
                <a:r>
                  <a:rPr lang="es-VE"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VE"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sz="1400" dirty="0"/>
              </a:p>
            </p:txBody>
          </p:sp>
        </mc:Choice>
        <mc:Fallback xmlns="">
          <p:sp>
            <p:nvSpPr>
              <p:cNvPr id="4" name="Rectángulo 3"/>
              <p:cNvSpPr>
                <a:spLocks noRot="1" noChangeAspect="1" noMove="1" noResize="1" noEditPoints="1" noAdjustHandles="1" noChangeArrowheads="1" noChangeShapeType="1" noTextEdit="1"/>
              </p:cNvSpPr>
              <p:nvPr/>
            </p:nvSpPr>
            <p:spPr>
              <a:xfrm>
                <a:off x="1720812" y="5500505"/>
                <a:ext cx="8196924" cy="369332"/>
              </a:xfrm>
              <a:prstGeom prst="rect">
                <a:avLst/>
              </a:prstGeom>
              <a:blipFill rotWithShape="0">
                <a:blip r:embed="rId4"/>
                <a:stretch>
                  <a:fillRect l="-595" t="-8197" b="-24590"/>
                </a:stretch>
              </a:blipFill>
            </p:spPr>
            <p:txBody>
              <a:bodyPr/>
              <a:lstStyle/>
              <a:p>
                <a:r>
                  <a:rPr lang="es-VE">
                    <a:noFill/>
                  </a:rPr>
                  <a:t> </a:t>
                </a:r>
              </a:p>
            </p:txBody>
          </p:sp>
        </mc:Fallback>
      </mc:AlternateContent>
      <p:sp>
        <p:nvSpPr>
          <p:cNvPr id="5" name="Título 1"/>
          <p:cNvSpPr txBox="1">
            <a:spLocks/>
          </p:cNvSpPr>
          <p:nvPr/>
        </p:nvSpPr>
        <p:spPr>
          <a:xfrm>
            <a:off x="838200" y="306832"/>
            <a:ext cx="10515600" cy="94274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VE" dirty="0" smtClean="0">
                <a:solidFill>
                  <a:schemeClr val="bg1"/>
                </a:solidFill>
                <a:latin typeface="Times New Roman" panose="02020603050405020304" pitchFamily="18" charset="0"/>
                <a:cs typeface="Times New Roman" panose="02020603050405020304" pitchFamily="18" charset="0"/>
              </a:rPr>
              <a:t>Impulso</a:t>
            </a:r>
            <a:endParaRPr lang="es-V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429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82842" y="820928"/>
            <a:ext cx="10307053" cy="1477328"/>
          </a:xfrm>
          <a:prstGeom prst="rect">
            <a:avLst/>
          </a:prstGeom>
        </p:spPr>
        <p:txBody>
          <a:bodyPr wrap="square">
            <a:spAutoFit/>
          </a:bodyPr>
          <a:lstStyle/>
          <a:p>
            <a:pPr algn="just"/>
            <a:r>
              <a:rPr lang="es-VE" b="1" u="sng" dirty="0" smtClean="0">
                <a:cs typeface="Times New Roman" panose="02020603050405020304" pitchFamily="18" charset="0"/>
              </a:rPr>
              <a:t>Ejercicio</a:t>
            </a:r>
            <a:r>
              <a:rPr lang="es-VE" dirty="0" smtClean="0">
                <a:cs typeface="Times New Roman" panose="02020603050405020304" pitchFamily="18" charset="0"/>
              </a:rPr>
              <a:t>: Una </a:t>
            </a:r>
            <a:r>
              <a:rPr lang="es-VE" dirty="0">
                <a:cs typeface="Times New Roman" panose="02020603050405020304" pitchFamily="18" charset="0"/>
              </a:rPr>
              <a:t>pelota de golf de 50 g de masa se golpea con un </a:t>
            </a:r>
            <a:r>
              <a:rPr lang="es-VE" dirty="0" smtClean="0">
                <a:cs typeface="Times New Roman" panose="02020603050405020304" pitchFamily="18" charset="0"/>
              </a:rPr>
              <a:t>palo. La </a:t>
            </a:r>
            <a:r>
              <a:rPr lang="es-VE" dirty="0">
                <a:cs typeface="Times New Roman" panose="02020603050405020304" pitchFamily="18" charset="0"/>
              </a:rPr>
              <a:t>fuerza ejercida sobre la bola por el palo varía desde cero, en el instante antes del contacto, hasta un valor máximo (en el que la bola se deforma) y luego vuelve a cero cuando la bola sale del palo. Por tanto, la curva fuerza-tiempo se describe cualitativamente en la </a:t>
            </a:r>
            <a:r>
              <a:rPr lang="es-VE" dirty="0" smtClean="0">
                <a:cs typeface="Times New Roman" panose="02020603050405020304" pitchFamily="18" charset="0"/>
              </a:rPr>
              <a:t>figura. </a:t>
            </a:r>
            <a:r>
              <a:rPr lang="es-VE" dirty="0">
                <a:cs typeface="Times New Roman" panose="02020603050405020304" pitchFamily="18" charset="0"/>
              </a:rPr>
              <a:t>Suponiendo que la bola viaja 200 m, estime la magnitud del impulso causado por la colisión.</a:t>
            </a:r>
          </a:p>
        </p:txBody>
      </p:sp>
      <p:pic>
        <p:nvPicPr>
          <p:cNvPr id="6" name="Imagen 5"/>
          <p:cNvPicPr>
            <a:picLocks noChangeAspect="1"/>
          </p:cNvPicPr>
          <p:nvPr/>
        </p:nvPicPr>
        <p:blipFill>
          <a:blip r:embed="rId2"/>
          <a:stretch>
            <a:fillRect/>
          </a:stretch>
        </p:blipFill>
        <p:spPr>
          <a:xfrm>
            <a:off x="1082842" y="2401609"/>
            <a:ext cx="1290697" cy="1713192"/>
          </a:xfrm>
          <a:prstGeom prst="rect">
            <a:avLst/>
          </a:prstGeom>
        </p:spPr>
      </p:pic>
      <p:pic>
        <p:nvPicPr>
          <p:cNvPr id="7" name="Imagen 6"/>
          <p:cNvPicPr>
            <a:picLocks noChangeAspect="1"/>
          </p:cNvPicPr>
          <p:nvPr/>
        </p:nvPicPr>
        <p:blipFill>
          <a:blip r:embed="rId3"/>
          <a:stretch>
            <a:fillRect/>
          </a:stretch>
        </p:blipFill>
        <p:spPr>
          <a:xfrm>
            <a:off x="918410" y="4295273"/>
            <a:ext cx="2024894" cy="1766135"/>
          </a:xfrm>
          <a:prstGeom prst="rect">
            <a:avLst/>
          </a:prstGeom>
        </p:spPr>
      </p:pic>
      <mc:AlternateContent xmlns:mc="http://schemas.openxmlformats.org/markup-compatibility/2006">
        <mc:Choice xmlns:a14="http://schemas.microsoft.com/office/drawing/2010/main" Requires="a14">
          <p:sp>
            <p:nvSpPr>
              <p:cNvPr id="8" name="Rectángulo 7"/>
              <p:cNvSpPr/>
              <p:nvPr/>
            </p:nvSpPr>
            <p:spPr>
              <a:xfrm>
                <a:off x="2827422" y="2276707"/>
                <a:ext cx="8494296" cy="3483133"/>
              </a:xfrm>
              <a:prstGeom prst="rect">
                <a:avLst/>
              </a:prstGeom>
            </p:spPr>
            <p:txBody>
              <a:bodyPr wrap="square">
                <a:spAutoFit/>
              </a:bodyPr>
              <a:lstStyle/>
              <a:p>
                <a:pPr algn="just"/>
                <a:r>
                  <a:rPr lang="es-VE" u="sng" dirty="0" smtClean="0">
                    <a:cs typeface="Times New Roman" panose="02020603050405020304" pitchFamily="18" charset="0"/>
                  </a:rPr>
                  <a:t>Solución</a:t>
                </a:r>
                <a:r>
                  <a:rPr lang="es-VE" dirty="0" smtClean="0">
                    <a:cs typeface="Times New Roman" panose="02020603050405020304" pitchFamily="18" charset="0"/>
                  </a:rPr>
                  <a:t>: Usemos </a:t>
                </a:r>
                <a:r>
                  <a:rPr lang="es-VE" b="1" dirty="0" smtClean="0">
                    <a:cs typeface="Times New Roman" panose="02020603050405020304" pitchFamily="18" charset="0"/>
                  </a:rPr>
                  <a:t>A</a:t>
                </a:r>
                <a:r>
                  <a:rPr lang="es-VE" dirty="0" smtClean="0">
                    <a:cs typeface="Times New Roman" panose="02020603050405020304" pitchFamily="18" charset="0"/>
                  </a:rPr>
                  <a:t> , para </a:t>
                </a:r>
                <a:r>
                  <a:rPr lang="es-VE" dirty="0">
                    <a:cs typeface="Times New Roman" panose="02020603050405020304" pitchFamily="18" charset="0"/>
                  </a:rPr>
                  <a:t>denotar el momento en que el palo toca la pelota por primera vez, </a:t>
                </a:r>
                <a:r>
                  <a:rPr lang="es-VE" b="1" dirty="0" smtClean="0">
                    <a:cs typeface="Times New Roman" panose="02020603050405020304" pitchFamily="18" charset="0"/>
                  </a:rPr>
                  <a:t>B</a:t>
                </a:r>
                <a:r>
                  <a:rPr lang="es-VE" dirty="0" smtClean="0">
                    <a:cs typeface="Times New Roman" panose="02020603050405020304" pitchFamily="18" charset="0"/>
                  </a:rPr>
                  <a:t> para </a:t>
                </a:r>
                <a:r>
                  <a:rPr lang="es-VE" dirty="0">
                    <a:cs typeface="Times New Roman" panose="02020603050405020304" pitchFamily="18" charset="0"/>
                  </a:rPr>
                  <a:t>denotar el momento en que el palo pierde contacto con la pelota cuando la pelota comienza su trayectoria </a:t>
                </a:r>
                <a:r>
                  <a:rPr lang="es-VE" dirty="0" smtClean="0">
                    <a:cs typeface="Times New Roman" panose="02020603050405020304" pitchFamily="18" charset="0"/>
                  </a:rPr>
                  <a:t>y </a:t>
                </a:r>
                <a:r>
                  <a:rPr lang="es-VE" b="1" dirty="0" smtClean="0">
                    <a:cs typeface="Times New Roman" panose="02020603050405020304" pitchFamily="18" charset="0"/>
                  </a:rPr>
                  <a:t>C,</a:t>
                </a:r>
                <a:r>
                  <a:rPr lang="es-VE" dirty="0" smtClean="0">
                    <a:cs typeface="Times New Roman" panose="02020603050405020304" pitchFamily="18" charset="0"/>
                  </a:rPr>
                  <a:t> </a:t>
                </a:r>
                <a:r>
                  <a:rPr lang="es-VE" dirty="0">
                    <a:cs typeface="Times New Roman" panose="02020603050405020304" pitchFamily="18" charset="0"/>
                  </a:rPr>
                  <a:t>para denotar su caída. </a:t>
                </a:r>
                <a:endParaRPr lang="es-VE" dirty="0" smtClean="0">
                  <a:cs typeface="Times New Roman" panose="02020603050405020304" pitchFamily="18" charset="0"/>
                </a:endParaRPr>
              </a:p>
              <a:p>
                <a:pPr algn="just"/>
                <a:r>
                  <a:rPr lang="es-VE" dirty="0" smtClean="0">
                    <a:cs typeface="Times New Roman" panose="02020603050405020304" pitchFamily="18" charset="0"/>
                  </a:rPr>
                  <a:t>Sin </a:t>
                </a:r>
                <a:r>
                  <a:rPr lang="es-VE" dirty="0">
                    <a:cs typeface="Times New Roman" panose="02020603050405020304" pitchFamily="18" charset="0"/>
                  </a:rPr>
                  <a:t>tener en cuenta la resistencia del </a:t>
                </a:r>
                <a:r>
                  <a:rPr lang="es-VE" dirty="0" smtClean="0">
                    <a:cs typeface="Times New Roman" panose="02020603050405020304" pitchFamily="18" charset="0"/>
                  </a:rPr>
                  <a:t>aire, podemos </a:t>
                </a:r>
                <a:r>
                  <a:rPr lang="es-VE" dirty="0">
                    <a:cs typeface="Times New Roman" panose="02020603050405020304" pitchFamily="18" charset="0"/>
                  </a:rPr>
                  <a:t>usar la </a:t>
                </a:r>
                <a:r>
                  <a:rPr lang="es-VE" dirty="0" smtClean="0">
                    <a:cs typeface="Times New Roman" panose="02020603050405020304" pitchFamily="18" charset="0"/>
                  </a:rPr>
                  <a:t>ecuación para </a:t>
                </a:r>
                <a:r>
                  <a:rPr lang="es-VE" dirty="0">
                    <a:cs typeface="Times New Roman" panose="02020603050405020304" pitchFamily="18" charset="0"/>
                  </a:rPr>
                  <a:t>el alcance de un </a:t>
                </a:r>
                <a:r>
                  <a:rPr lang="es-VE" dirty="0" smtClean="0">
                    <a:cs typeface="Times New Roman" panose="02020603050405020304" pitchFamily="18" charset="0"/>
                  </a:rPr>
                  <a:t>proyectil,</a:t>
                </a:r>
              </a:p>
              <a:p>
                <a:pPr algn="just"/>
                <a:r>
                  <a:rPr lang="es-VE" dirty="0"/>
                  <a:t> </a:t>
                </a:r>
                <a:r>
                  <a:rPr lang="es-VE" dirty="0" smtClean="0"/>
                  <a:t>                                                               </a:t>
                </a:r>
                <a14:m>
                  <m:oMath xmlns:m="http://schemas.openxmlformats.org/officeDocument/2006/math">
                    <m:r>
                      <a:rPr lang="es-VE" i="1"/>
                      <m:t>𝑅</m:t>
                    </m:r>
                    <m:r>
                      <a:rPr lang="es-VE" i="1"/>
                      <m:t>=</m:t>
                    </m:r>
                    <m:f>
                      <m:fPr>
                        <m:ctrlPr>
                          <a:rPr lang="es-VE" i="1"/>
                        </m:ctrlPr>
                      </m:fPr>
                      <m:num>
                        <m:sSup>
                          <m:sSupPr>
                            <m:ctrlPr>
                              <a:rPr lang="es-VE" i="1"/>
                            </m:ctrlPr>
                          </m:sSupPr>
                          <m:e>
                            <m:d>
                              <m:dPr>
                                <m:begChr m:val="|"/>
                                <m:endChr m:val="|"/>
                                <m:ctrlPr>
                                  <a:rPr lang="es-VE" i="1"/>
                                </m:ctrlPr>
                              </m:dPr>
                              <m:e>
                                <m:sSub>
                                  <m:sSubPr>
                                    <m:ctrlPr>
                                      <a:rPr lang="es-VE" i="1"/>
                                    </m:ctrlPr>
                                  </m:sSubPr>
                                  <m:e>
                                    <m:acc>
                                      <m:accPr>
                                        <m:chr m:val="⃗"/>
                                        <m:ctrlPr>
                                          <a:rPr lang="es-VE" i="1"/>
                                        </m:ctrlPr>
                                      </m:accPr>
                                      <m:e>
                                        <m:r>
                                          <a:rPr lang="es-VE" i="1"/>
                                          <m:t>𝑣</m:t>
                                        </m:r>
                                      </m:e>
                                    </m:acc>
                                  </m:e>
                                  <m:sub>
                                    <m:r>
                                      <a:rPr lang="es-VE" i="1"/>
                                      <m:t>𝑜</m:t>
                                    </m:r>
                                  </m:sub>
                                </m:sSub>
                              </m:e>
                            </m:d>
                          </m:e>
                          <m:sup>
                            <m:r>
                              <a:rPr lang="es-VE" i="1"/>
                              <m:t>2</m:t>
                            </m:r>
                          </m:sup>
                        </m:sSup>
                      </m:num>
                      <m:den>
                        <m:r>
                          <a:rPr lang="es-VE" i="1"/>
                          <m:t>𝑔</m:t>
                        </m:r>
                      </m:den>
                    </m:f>
                    <m:func>
                      <m:funcPr>
                        <m:ctrlPr>
                          <a:rPr lang="es-VE" i="1"/>
                        </m:ctrlPr>
                      </m:funcPr>
                      <m:fName>
                        <m:r>
                          <m:rPr>
                            <m:sty m:val="p"/>
                          </m:rPr>
                          <a:rPr lang="es-VE"/>
                          <m:t>sin</m:t>
                        </m:r>
                      </m:fName>
                      <m:e>
                        <m:r>
                          <a:rPr lang="es-VE" i="1"/>
                          <m:t>2</m:t>
                        </m:r>
                        <m:r>
                          <a:rPr lang="es-VE" i="1"/>
                          <m:t>𝜃</m:t>
                        </m:r>
                      </m:e>
                    </m:func>
                  </m:oMath>
                </a14:m>
                <a:endParaRPr lang="es-VE" dirty="0">
                  <a:cs typeface="Times New Roman" panose="02020603050405020304" pitchFamily="18" charset="0"/>
                </a:endParaRPr>
              </a:p>
              <a:p>
                <a:pPr algn="just"/>
                <a:r>
                  <a:rPr lang="es-VE" dirty="0" smtClean="0">
                    <a:cs typeface="Times New Roman" panose="02020603050405020304" pitchFamily="18" charset="0"/>
                  </a:rPr>
                  <a:t> y suponiendo que el </a:t>
                </a:r>
                <a:r>
                  <a:rPr lang="es-VE" dirty="0">
                    <a:cs typeface="Times New Roman" panose="02020603050405020304" pitchFamily="18" charset="0"/>
                  </a:rPr>
                  <a:t>ángulo de lanzamiento </a:t>
                </a:r>
                <a:r>
                  <a:rPr lang="es-VE" dirty="0">
                    <a:cs typeface="Times New Roman" panose="02020603050405020304" pitchFamily="18" charset="0"/>
                    <a:sym typeface="Symbol" panose="05050102010706020507" pitchFamily="18" charset="2"/>
                  </a:rPr>
                  <a:t></a:t>
                </a:r>
                <a:r>
                  <a:rPr lang="es-VE" baseline="-25000" dirty="0">
                    <a:cs typeface="Times New Roman" panose="02020603050405020304" pitchFamily="18" charset="0"/>
                  </a:rPr>
                  <a:t>B</a:t>
                </a:r>
                <a:r>
                  <a:rPr lang="es-VE" dirty="0">
                    <a:cs typeface="Times New Roman" panose="02020603050405020304" pitchFamily="18" charset="0"/>
                  </a:rPr>
                  <a:t> es 45 °, esta suposición da </a:t>
                </a:r>
                <a:r>
                  <a:rPr lang="es-VE" dirty="0" err="1">
                    <a:cs typeface="Times New Roman" panose="02020603050405020304" pitchFamily="18" charset="0"/>
                  </a:rPr>
                  <a:t>sen</a:t>
                </a:r>
                <a:r>
                  <a:rPr lang="es-VE" dirty="0">
                    <a:cs typeface="Times New Roman" panose="02020603050405020304" pitchFamily="18" charset="0"/>
                  </a:rPr>
                  <a:t> 2</a:t>
                </a:r>
                <a:r>
                  <a:rPr lang="es-VE" dirty="0">
                    <a:cs typeface="Times New Roman" panose="02020603050405020304" pitchFamily="18" charset="0"/>
                    <a:sym typeface="Symbol" panose="05050102010706020507" pitchFamily="18" charset="2"/>
                  </a:rPr>
                  <a:t></a:t>
                </a:r>
                <a:r>
                  <a:rPr lang="es-VE" dirty="0">
                    <a:cs typeface="Times New Roman" panose="02020603050405020304" pitchFamily="18" charset="0"/>
                  </a:rPr>
                  <a:t> </a:t>
                </a:r>
                <a:r>
                  <a:rPr lang="es-VE" baseline="-25000" dirty="0">
                    <a:cs typeface="Times New Roman" panose="02020603050405020304" pitchFamily="18" charset="0"/>
                  </a:rPr>
                  <a:t>B</a:t>
                </a:r>
                <a:r>
                  <a:rPr lang="es-VE" dirty="0">
                    <a:cs typeface="Times New Roman" panose="02020603050405020304" pitchFamily="18" charset="0"/>
                  </a:rPr>
                  <a:t> = 1</a:t>
                </a:r>
                <a:r>
                  <a:rPr lang="es-VE" dirty="0" smtClean="0">
                    <a:cs typeface="Times New Roman" panose="02020603050405020304" pitchFamily="18" charset="0"/>
                  </a:rPr>
                  <a:t>, </a:t>
                </a:r>
                <a:r>
                  <a:rPr lang="es-VE" dirty="0">
                    <a:cs typeface="Times New Roman" panose="02020603050405020304" pitchFamily="18" charset="0"/>
                  </a:rPr>
                  <a:t>la velocidad de lanzamiento </a:t>
                </a:r>
                <a:r>
                  <a:rPr lang="es-VE" dirty="0" smtClean="0">
                    <a:cs typeface="Times New Roman" panose="02020603050405020304" pitchFamily="18" charset="0"/>
                  </a:rPr>
                  <a:t>será</a:t>
                </a:r>
              </a:p>
              <a:p>
                <a:pPr algn="just"/>
                <a14:m>
                  <m:oMathPara xmlns:m="http://schemas.openxmlformats.org/officeDocument/2006/math">
                    <m:oMathParaPr>
                      <m:jc m:val="centerGroup"/>
                    </m:oMathParaPr>
                    <m:oMath xmlns:m="http://schemas.openxmlformats.org/officeDocument/2006/math">
                      <m:sSub>
                        <m:sSubPr>
                          <m:ctrlPr>
                            <a:rPr lang="es-VE" i="1" smtClean="0">
                              <a:cs typeface="Times New Roman" panose="02020603050405020304" pitchFamily="18" charset="0"/>
                            </a:rPr>
                          </m:ctrlPr>
                        </m:sSubPr>
                        <m:e>
                          <m:r>
                            <a:rPr lang="es-VE" b="0" i="1" smtClean="0">
                              <a:cs typeface="Times New Roman" panose="02020603050405020304" pitchFamily="18" charset="0"/>
                            </a:rPr>
                            <m:t>𝑣</m:t>
                          </m:r>
                        </m:e>
                        <m:sub>
                          <m:r>
                            <a:rPr lang="es-VE" b="0" i="1" smtClean="0">
                              <a:cs typeface="Times New Roman" panose="02020603050405020304" pitchFamily="18" charset="0"/>
                            </a:rPr>
                            <m:t>𝐵</m:t>
                          </m:r>
                        </m:sub>
                      </m:sSub>
                      <m:r>
                        <a:rPr lang="es-VE" i="1" smtClean="0">
                          <a:ea typeface="Cambria Math" panose="02040503050406030204" pitchFamily="18" charset="0"/>
                          <a:cs typeface="Times New Roman" panose="02020603050405020304" pitchFamily="18" charset="0"/>
                        </a:rPr>
                        <m:t>=</m:t>
                      </m:r>
                      <m:rad>
                        <m:radPr>
                          <m:degHide m:val="on"/>
                          <m:ctrlPr>
                            <a:rPr lang="es-VE" i="1" smtClean="0">
                              <a:ea typeface="Cambria Math" panose="02040503050406030204" pitchFamily="18" charset="0"/>
                              <a:cs typeface="Times New Roman" panose="02020603050405020304" pitchFamily="18" charset="0"/>
                            </a:rPr>
                          </m:ctrlPr>
                        </m:radPr>
                        <m:deg/>
                        <m:e>
                          <m:r>
                            <a:rPr lang="es-VE" b="0" i="1" smtClean="0">
                              <a:ea typeface="Cambria Math" panose="02040503050406030204" pitchFamily="18" charset="0"/>
                              <a:cs typeface="Times New Roman" panose="02020603050405020304" pitchFamily="18" charset="0"/>
                            </a:rPr>
                            <m:t>𝑅</m:t>
                          </m:r>
                          <m:r>
                            <a:rPr lang="es-VE" b="0" i="1" smtClean="0">
                              <a:ea typeface="Cambria Math" panose="02040503050406030204" pitchFamily="18" charset="0"/>
                              <a:cs typeface="Times New Roman" panose="02020603050405020304" pitchFamily="18" charset="0"/>
                            </a:rPr>
                            <m:t>∙</m:t>
                          </m:r>
                          <m:r>
                            <a:rPr lang="es-VE" b="0" i="1" smtClean="0">
                              <a:ea typeface="Cambria Math" panose="02040503050406030204" pitchFamily="18" charset="0"/>
                              <a:cs typeface="Times New Roman" panose="02020603050405020304" pitchFamily="18" charset="0"/>
                            </a:rPr>
                            <m:t>𝑔</m:t>
                          </m:r>
                        </m:e>
                      </m:rad>
                      <m:r>
                        <a:rPr lang="es-VE" i="1" smtClean="0">
                          <a:ea typeface="Cambria Math" panose="02040503050406030204" pitchFamily="18" charset="0"/>
                          <a:cs typeface="Times New Roman" panose="02020603050405020304" pitchFamily="18" charset="0"/>
                        </a:rPr>
                        <m:t>=</m:t>
                      </m:r>
                      <m:rad>
                        <m:radPr>
                          <m:degHide m:val="on"/>
                          <m:ctrlPr>
                            <a:rPr lang="es-VE" i="1" smtClean="0">
                              <a:ea typeface="Cambria Math" panose="02040503050406030204" pitchFamily="18" charset="0"/>
                              <a:cs typeface="Times New Roman" panose="02020603050405020304" pitchFamily="18" charset="0"/>
                            </a:rPr>
                          </m:ctrlPr>
                        </m:radPr>
                        <m:deg/>
                        <m:e>
                          <m:r>
                            <a:rPr lang="es-VE" b="0" i="1" smtClean="0">
                              <a:ea typeface="Cambria Math" panose="02040503050406030204" pitchFamily="18" charset="0"/>
                              <a:cs typeface="Times New Roman" panose="02020603050405020304" pitchFamily="18" charset="0"/>
                            </a:rPr>
                            <m:t>200</m:t>
                          </m:r>
                          <m:r>
                            <a:rPr lang="es-VE" b="0" i="1" smtClean="0">
                              <a:ea typeface="Cambria Math" panose="02040503050406030204" pitchFamily="18" charset="0"/>
                              <a:cs typeface="Times New Roman" panose="02020603050405020304" pitchFamily="18" charset="0"/>
                            </a:rPr>
                            <m:t>𝑚</m:t>
                          </m:r>
                          <m:r>
                            <a:rPr lang="es-VE" b="0" i="1" smtClean="0">
                              <a:ea typeface="Cambria Math" panose="02040503050406030204" pitchFamily="18" charset="0"/>
                              <a:cs typeface="Times New Roman" panose="02020603050405020304" pitchFamily="18" charset="0"/>
                            </a:rPr>
                            <m:t>/</m:t>
                          </m:r>
                          <m:r>
                            <a:rPr lang="es-VE" b="0" i="1" smtClean="0">
                              <a:ea typeface="Cambria Math" panose="02040503050406030204" pitchFamily="18" charset="0"/>
                              <a:cs typeface="Times New Roman" panose="02020603050405020304" pitchFamily="18" charset="0"/>
                            </a:rPr>
                            <m:t>𝑠</m:t>
                          </m:r>
                          <m:r>
                            <a:rPr lang="es-VE" b="0" i="1" smtClean="0">
                              <a:ea typeface="Cambria Math" panose="02040503050406030204" pitchFamily="18" charset="0"/>
                              <a:cs typeface="Times New Roman" panose="02020603050405020304" pitchFamily="18" charset="0"/>
                            </a:rPr>
                            <m:t>∙9,80</m:t>
                          </m:r>
                          <m:r>
                            <a:rPr lang="es-VE" b="0" i="1" smtClean="0">
                              <a:ea typeface="Cambria Math" panose="02040503050406030204" pitchFamily="18" charset="0"/>
                              <a:cs typeface="Times New Roman" panose="02020603050405020304" pitchFamily="18" charset="0"/>
                            </a:rPr>
                            <m:t>𝑚</m:t>
                          </m:r>
                          <m:r>
                            <a:rPr lang="es-VE" b="0" i="1" smtClean="0">
                              <a:ea typeface="Cambria Math" panose="02040503050406030204" pitchFamily="18" charset="0"/>
                              <a:cs typeface="Times New Roman" panose="02020603050405020304" pitchFamily="18" charset="0"/>
                            </a:rPr>
                            <m:t>/</m:t>
                          </m:r>
                          <m:sSup>
                            <m:sSupPr>
                              <m:ctrlPr>
                                <a:rPr lang="es-VE" b="0" i="1" smtClean="0">
                                  <a:ea typeface="Cambria Math" panose="02040503050406030204" pitchFamily="18" charset="0"/>
                                  <a:cs typeface="Times New Roman" panose="02020603050405020304" pitchFamily="18" charset="0"/>
                                </a:rPr>
                              </m:ctrlPr>
                            </m:sSupPr>
                            <m:e>
                              <m:r>
                                <a:rPr lang="es-VE" b="0" i="1" smtClean="0">
                                  <a:ea typeface="Cambria Math" panose="02040503050406030204" pitchFamily="18" charset="0"/>
                                  <a:cs typeface="Times New Roman" panose="02020603050405020304" pitchFamily="18" charset="0"/>
                                </a:rPr>
                                <m:t>𝑠</m:t>
                              </m:r>
                            </m:e>
                            <m:sup>
                              <m:r>
                                <a:rPr lang="es-VE" b="0" i="1" smtClean="0">
                                  <a:ea typeface="Cambria Math" panose="02040503050406030204" pitchFamily="18" charset="0"/>
                                  <a:cs typeface="Times New Roman" panose="02020603050405020304" pitchFamily="18" charset="0"/>
                                </a:rPr>
                                <m:t>2</m:t>
                              </m:r>
                            </m:sup>
                          </m:sSup>
                        </m:e>
                      </m:rad>
                      <m:r>
                        <a:rPr lang="es-VE" i="1" smtClean="0">
                          <a:ea typeface="Cambria Math" panose="02040503050406030204" pitchFamily="18" charset="0"/>
                          <a:cs typeface="Times New Roman" panose="02020603050405020304" pitchFamily="18" charset="0"/>
                        </a:rPr>
                        <m:t>=</m:t>
                      </m:r>
                      <m:r>
                        <a:rPr lang="es-VE" b="0" i="1" smtClean="0">
                          <a:ea typeface="Cambria Math" panose="02040503050406030204" pitchFamily="18" charset="0"/>
                          <a:cs typeface="Times New Roman" panose="02020603050405020304" pitchFamily="18" charset="0"/>
                        </a:rPr>
                        <m:t>44</m:t>
                      </m:r>
                      <m:r>
                        <a:rPr lang="es-VE" b="0" i="1" smtClean="0">
                          <a:ea typeface="Cambria Math" panose="02040503050406030204" pitchFamily="18" charset="0"/>
                          <a:cs typeface="Times New Roman" panose="02020603050405020304" pitchFamily="18" charset="0"/>
                        </a:rPr>
                        <m:t>𝑚</m:t>
                      </m:r>
                      <m:r>
                        <a:rPr lang="es-VE" b="0" i="1" smtClean="0">
                          <a:ea typeface="Cambria Math" panose="02040503050406030204" pitchFamily="18" charset="0"/>
                          <a:cs typeface="Times New Roman" panose="02020603050405020304" pitchFamily="18" charset="0"/>
                        </a:rPr>
                        <m:t>/</m:t>
                      </m:r>
                      <m:r>
                        <a:rPr lang="es-VE" b="0" i="1" smtClean="0">
                          <a:ea typeface="Cambria Math" panose="02040503050406030204" pitchFamily="18" charset="0"/>
                          <a:cs typeface="Times New Roman" panose="02020603050405020304" pitchFamily="18" charset="0"/>
                        </a:rPr>
                        <m:t>𝑠</m:t>
                      </m:r>
                    </m:oMath>
                  </m:oMathPara>
                </a14:m>
                <a:endParaRPr lang="es-VE" b="0" dirty="0" smtClean="0">
                  <a:ea typeface="Cambria Math" panose="02040503050406030204" pitchFamily="18" charset="0"/>
                  <a:cs typeface="Times New Roman" panose="02020603050405020304" pitchFamily="18" charset="0"/>
                </a:endParaRPr>
              </a:p>
              <a:p>
                <a:pPr algn="just"/>
                <a:r>
                  <a:rPr lang="es-VE" dirty="0" smtClean="0">
                    <a:cs typeface="Times New Roman" panose="02020603050405020304" pitchFamily="18" charset="0"/>
                  </a:rPr>
                  <a:t>Ahora calculemos el impulso </a:t>
                </a:r>
                <a:r>
                  <a:rPr lang="es-VE" dirty="0" smtClean="0">
                    <a:cs typeface="Times New Roman" panose="02020603050405020304" pitchFamily="18" charset="0"/>
                  </a:rPr>
                  <a:t>J</a:t>
                </a:r>
                <a:endParaRPr lang="es-VE" dirty="0" smtClean="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VE" b="0" i="1" smtClean="0">
                          <a:ea typeface="Cambria Math" panose="02040503050406030204" pitchFamily="18" charset="0"/>
                          <a:cs typeface="Times New Roman" panose="02020603050405020304" pitchFamily="18" charset="0"/>
                        </a:rPr>
                        <m:t>𝐽</m:t>
                      </m:r>
                      <m:r>
                        <a:rPr lang="es-VE" i="1" smtClean="0">
                          <a:ea typeface="Cambria Math" panose="02040503050406030204" pitchFamily="18" charset="0"/>
                          <a:cs typeface="Times New Roman" panose="02020603050405020304" pitchFamily="18" charset="0"/>
                        </a:rPr>
                        <m:t>=</m:t>
                      </m:r>
                      <m:r>
                        <a:rPr lang="es-VE" i="1">
                          <a:ea typeface="Calibri" panose="020F0502020204030204" pitchFamily="34" charset="0"/>
                          <a:cs typeface="Times New Roman" panose="02020603050405020304" pitchFamily="18" charset="0"/>
                        </a:rPr>
                        <m:t>∆</m:t>
                      </m:r>
                      <m:acc>
                        <m:accPr>
                          <m:chr m:val="⃗"/>
                          <m:ctrlPr>
                            <a:rPr lang="es-VE" i="1">
                              <a:ea typeface="Calibri" panose="020F0502020204030204" pitchFamily="34" charset="0"/>
                              <a:cs typeface="Times New Roman" panose="02020603050405020304" pitchFamily="18" charset="0"/>
                            </a:rPr>
                          </m:ctrlPr>
                        </m:accPr>
                        <m:e>
                          <m:r>
                            <a:rPr lang="es-VE" i="1">
                              <a:ea typeface="Calibri" panose="020F0502020204030204" pitchFamily="34" charset="0"/>
                              <a:cs typeface="Times New Roman" panose="02020603050405020304" pitchFamily="18" charset="0"/>
                            </a:rPr>
                            <m:t>𝑝</m:t>
                          </m:r>
                        </m:e>
                      </m:acc>
                      <m:r>
                        <a:rPr lang="es-VE" i="1">
                          <a:ea typeface="Calibri" panose="020F0502020204030204" pitchFamily="34" charset="0"/>
                          <a:cs typeface="Times New Roman" panose="02020603050405020304" pitchFamily="18" charset="0"/>
                        </a:rPr>
                        <m:t>=</m:t>
                      </m:r>
                      <m:sSub>
                        <m:sSubPr>
                          <m:ctrlPr>
                            <a:rPr lang="es-VE" i="1">
                              <a:ea typeface="Calibri" panose="020F0502020204030204" pitchFamily="34" charset="0"/>
                              <a:cs typeface="Times New Roman" panose="02020603050405020304" pitchFamily="18" charset="0"/>
                            </a:rPr>
                          </m:ctrlPr>
                        </m:sSubPr>
                        <m:e>
                          <m:acc>
                            <m:accPr>
                              <m:chr m:val="⃗"/>
                              <m:ctrlPr>
                                <a:rPr lang="es-VE" i="1">
                                  <a:ea typeface="Calibri" panose="020F0502020204030204" pitchFamily="34" charset="0"/>
                                  <a:cs typeface="Times New Roman" panose="02020603050405020304" pitchFamily="18" charset="0"/>
                                </a:rPr>
                              </m:ctrlPr>
                            </m:accPr>
                            <m:e>
                              <m:r>
                                <a:rPr lang="es-VE" i="1">
                                  <a:ea typeface="Calibri" panose="020F0502020204030204" pitchFamily="34" charset="0"/>
                                  <a:cs typeface="Times New Roman" panose="02020603050405020304" pitchFamily="18" charset="0"/>
                                </a:rPr>
                                <m:t>𝑝</m:t>
                              </m:r>
                            </m:e>
                          </m:acc>
                        </m:e>
                        <m:sub>
                          <m:r>
                            <a:rPr lang="es-VE" b="0" i="1" smtClean="0">
                              <a:ea typeface="Calibri" panose="020F0502020204030204" pitchFamily="34" charset="0"/>
                              <a:cs typeface="Times New Roman" panose="02020603050405020304" pitchFamily="18" charset="0"/>
                            </a:rPr>
                            <m:t>𝐵</m:t>
                          </m:r>
                        </m:sub>
                      </m:sSub>
                      <m:r>
                        <a:rPr lang="es-VE" i="1">
                          <a:ea typeface="Calibri" panose="020F0502020204030204" pitchFamily="34" charset="0"/>
                          <a:cs typeface="Times New Roman" panose="02020603050405020304" pitchFamily="18" charset="0"/>
                        </a:rPr>
                        <m:t>−</m:t>
                      </m:r>
                      <m:sSub>
                        <m:sSubPr>
                          <m:ctrlPr>
                            <a:rPr lang="es-VE" i="1">
                              <a:ea typeface="Calibri" panose="020F0502020204030204" pitchFamily="34" charset="0"/>
                              <a:cs typeface="Times New Roman" panose="02020603050405020304" pitchFamily="18" charset="0"/>
                            </a:rPr>
                          </m:ctrlPr>
                        </m:sSubPr>
                        <m:e>
                          <m:acc>
                            <m:accPr>
                              <m:chr m:val="⃗"/>
                              <m:ctrlPr>
                                <a:rPr lang="es-VE" i="1">
                                  <a:ea typeface="Calibri" panose="020F0502020204030204" pitchFamily="34" charset="0"/>
                                  <a:cs typeface="Times New Roman" panose="02020603050405020304" pitchFamily="18" charset="0"/>
                                </a:rPr>
                              </m:ctrlPr>
                            </m:accPr>
                            <m:e>
                              <m:r>
                                <a:rPr lang="es-VE" i="1">
                                  <a:ea typeface="Calibri" panose="020F0502020204030204" pitchFamily="34" charset="0"/>
                                  <a:cs typeface="Times New Roman" panose="02020603050405020304" pitchFamily="18" charset="0"/>
                                </a:rPr>
                                <m:t>𝑝</m:t>
                              </m:r>
                            </m:e>
                          </m:acc>
                        </m:e>
                        <m:sub>
                          <m:r>
                            <a:rPr lang="es-VE" b="0" i="1" smtClean="0">
                              <a:ea typeface="Calibri" panose="020F0502020204030204" pitchFamily="34" charset="0"/>
                              <a:cs typeface="Times New Roman" panose="02020603050405020304" pitchFamily="18" charset="0"/>
                            </a:rPr>
                            <m:t>𝐴</m:t>
                          </m:r>
                        </m:sub>
                      </m:sSub>
                      <m:r>
                        <a:rPr lang="es-VE" i="1" smtClean="0">
                          <a:ea typeface="Cambria Math" panose="02040503050406030204" pitchFamily="18" charset="0"/>
                          <a:cs typeface="Times New Roman" panose="02020603050405020304" pitchFamily="18" charset="0"/>
                        </a:rPr>
                        <m:t>=</m:t>
                      </m:r>
                      <m:r>
                        <a:rPr lang="es-VE" b="0" i="1" smtClean="0">
                          <a:ea typeface="Cambria Math" panose="02040503050406030204" pitchFamily="18" charset="0"/>
                          <a:cs typeface="Times New Roman" panose="02020603050405020304" pitchFamily="18" charset="0"/>
                        </a:rPr>
                        <m:t>𝑚</m:t>
                      </m:r>
                      <m:sSub>
                        <m:sSubPr>
                          <m:ctrlPr>
                            <a:rPr lang="es-VE" b="0" i="1" smtClean="0">
                              <a:ea typeface="Cambria Math" panose="02040503050406030204" pitchFamily="18" charset="0"/>
                              <a:cs typeface="Times New Roman" panose="02020603050405020304" pitchFamily="18" charset="0"/>
                            </a:rPr>
                          </m:ctrlPr>
                        </m:sSubPr>
                        <m:e>
                          <m:r>
                            <a:rPr lang="es-VE" b="0" i="1" smtClean="0">
                              <a:ea typeface="Cambria Math" panose="02040503050406030204" pitchFamily="18" charset="0"/>
                              <a:cs typeface="Times New Roman" panose="02020603050405020304" pitchFamily="18" charset="0"/>
                            </a:rPr>
                            <m:t>𝑣</m:t>
                          </m:r>
                        </m:e>
                        <m:sub>
                          <m:r>
                            <a:rPr lang="es-VE" b="0" i="1" smtClean="0">
                              <a:ea typeface="Cambria Math" panose="02040503050406030204" pitchFamily="18" charset="0"/>
                              <a:cs typeface="Times New Roman" panose="02020603050405020304" pitchFamily="18" charset="0"/>
                            </a:rPr>
                            <m:t>𝐵</m:t>
                          </m:r>
                        </m:sub>
                      </m:sSub>
                      <m:r>
                        <a:rPr lang="es-VE" b="0" i="1" smtClean="0">
                          <a:ea typeface="Cambria Math" panose="02040503050406030204" pitchFamily="18" charset="0"/>
                          <a:cs typeface="Times New Roman" panose="02020603050405020304" pitchFamily="18" charset="0"/>
                        </a:rPr>
                        <m:t>−</m:t>
                      </m:r>
                      <m:r>
                        <a:rPr lang="es-VE" b="0" i="1" smtClean="0">
                          <a:ea typeface="Cambria Math" panose="02040503050406030204" pitchFamily="18" charset="0"/>
                          <a:cs typeface="Times New Roman" panose="02020603050405020304" pitchFamily="18" charset="0"/>
                        </a:rPr>
                        <m:t>𝑚</m:t>
                      </m:r>
                      <m:sSub>
                        <m:sSubPr>
                          <m:ctrlPr>
                            <a:rPr lang="es-VE" b="0" i="1" smtClean="0">
                              <a:ea typeface="Cambria Math" panose="02040503050406030204" pitchFamily="18" charset="0"/>
                              <a:cs typeface="Times New Roman" panose="02020603050405020304" pitchFamily="18" charset="0"/>
                            </a:rPr>
                          </m:ctrlPr>
                        </m:sSubPr>
                        <m:e>
                          <m:r>
                            <a:rPr lang="es-VE" b="0" i="1" smtClean="0">
                              <a:ea typeface="Cambria Math" panose="02040503050406030204" pitchFamily="18" charset="0"/>
                              <a:cs typeface="Times New Roman" panose="02020603050405020304" pitchFamily="18" charset="0"/>
                            </a:rPr>
                            <m:t>𝑣</m:t>
                          </m:r>
                        </m:e>
                        <m:sub>
                          <m:r>
                            <a:rPr lang="es-VE" b="0" i="1" smtClean="0">
                              <a:ea typeface="Cambria Math" panose="02040503050406030204" pitchFamily="18" charset="0"/>
                              <a:cs typeface="Times New Roman" panose="02020603050405020304" pitchFamily="18" charset="0"/>
                            </a:rPr>
                            <m:t>𝐴</m:t>
                          </m:r>
                        </m:sub>
                      </m:sSub>
                      <m:r>
                        <a:rPr lang="es-VE" b="0" i="1" smtClean="0">
                          <a:ea typeface="Cambria Math" panose="02040503050406030204" pitchFamily="18" charset="0"/>
                          <a:cs typeface="Times New Roman" panose="02020603050405020304" pitchFamily="18" charset="0"/>
                        </a:rPr>
                        <m:t>=50×</m:t>
                      </m:r>
                      <m:sSup>
                        <m:sSupPr>
                          <m:ctrlPr>
                            <a:rPr lang="es-VE" b="0" i="1" smtClean="0">
                              <a:ea typeface="Cambria Math" panose="02040503050406030204" pitchFamily="18" charset="0"/>
                              <a:cs typeface="Times New Roman" panose="02020603050405020304" pitchFamily="18" charset="0"/>
                            </a:rPr>
                          </m:ctrlPr>
                        </m:sSupPr>
                        <m:e>
                          <m:r>
                            <a:rPr lang="es-VE" b="0" i="1" smtClean="0">
                              <a:ea typeface="Cambria Math" panose="02040503050406030204" pitchFamily="18" charset="0"/>
                              <a:cs typeface="Times New Roman" panose="02020603050405020304" pitchFamily="18" charset="0"/>
                            </a:rPr>
                            <m:t>10</m:t>
                          </m:r>
                        </m:e>
                        <m:sup>
                          <m:r>
                            <a:rPr lang="es-VE" b="0" i="1" smtClean="0">
                              <a:ea typeface="Cambria Math" panose="02040503050406030204" pitchFamily="18" charset="0"/>
                              <a:cs typeface="Times New Roman" panose="02020603050405020304" pitchFamily="18" charset="0"/>
                            </a:rPr>
                            <m:t>−3</m:t>
                          </m:r>
                        </m:sup>
                      </m:sSup>
                      <m:r>
                        <a:rPr lang="es-VE" b="0" i="1" smtClean="0">
                          <a:ea typeface="Cambria Math" panose="02040503050406030204" pitchFamily="18" charset="0"/>
                          <a:cs typeface="Times New Roman" panose="02020603050405020304" pitchFamily="18" charset="0"/>
                        </a:rPr>
                        <m:t>𝑘𝑔</m:t>
                      </m:r>
                      <m:r>
                        <a:rPr lang="es-VE" b="0" i="1" smtClean="0">
                          <a:ea typeface="Cambria Math" panose="02040503050406030204" pitchFamily="18" charset="0"/>
                          <a:cs typeface="Times New Roman" panose="02020603050405020304" pitchFamily="18" charset="0"/>
                        </a:rPr>
                        <m:t>∙44 </m:t>
                      </m:r>
                      <m:r>
                        <a:rPr lang="es-VE" b="0" i="1" smtClean="0">
                          <a:ea typeface="Cambria Math" panose="02040503050406030204" pitchFamily="18" charset="0"/>
                          <a:cs typeface="Times New Roman" panose="02020603050405020304" pitchFamily="18" charset="0"/>
                        </a:rPr>
                        <m:t>𝑚</m:t>
                      </m:r>
                      <m:r>
                        <a:rPr lang="es-VE" b="0" i="1" smtClean="0">
                          <a:ea typeface="Cambria Math" panose="02040503050406030204" pitchFamily="18" charset="0"/>
                          <a:cs typeface="Times New Roman" panose="02020603050405020304" pitchFamily="18" charset="0"/>
                        </a:rPr>
                        <m:t>/</m:t>
                      </m:r>
                      <m:r>
                        <a:rPr lang="es-VE" b="0" i="1" smtClean="0">
                          <a:ea typeface="Cambria Math" panose="02040503050406030204" pitchFamily="18" charset="0"/>
                          <a:cs typeface="Times New Roman" panose="02020603050405020304" pitchFamily="18" charset="0"/>
                        </a:rPr>
                        <m:t>𝑠</m:t>
                      </m:r>
                      <m:r>
                        <a:rPr lang="es-VE" b="0" i="1" smtClean="0">
                          <a:ea typeface="Cambria Math" panose="02040503050406030204" pitchFamily="18" charset="0"/>
                          <a:cs typeface="Times New Roman" panose="02020603050405020304" pitchFamily="18" charset="0"/>
                        </a:rPr>
                        <m:t> −0=2,2 </m:t>
                      </m:r>
                      <m:r>
                        <a:rPr lang="es-VE" b="0" i="1" smtClean="0">
                          <a:ea typeface="Cambria Math" panose="02040503050406030204" pitchFamily="18" charset="0"/>
                          <a:cs typeface="Times New Roman" panose="02020603050405020304" pitchFamily="18" charset="0"/>
                        </a:rPr>
                        <m:t>𝑘𝑔</m:t>
                      </m:r>
                      <m:r>
                        <a:rPr lang="es-VE" b="0" i="1" smtClean="0">
                          <a:ea typeface="Cambria Math" panose="02040503050406030204" pitchFamily="18" charset="0"/>
                          <a:cs typeface="Times New Roman" panose="02020603050405020304" pitchFamily="18" charset="0"/>
                        </a:rPr>
                        <m:t>∙</m:t>
                      </m:r>
                      <m:r>
                        <a:rPr lang="es-VE" b="0" i="1" smtClean="0">
                          <a:ea typeface="Cambria Math" panose="02040503050406030204" pitchFamily="18" charset="0"/>
                          <a:cs typeface="Times New Roman" panose="02020603050405020304" pitchFamily="18" charset="0"/>
                        </a:rPr>
                        <m:t>𝑚</m:t>
                      </m:r>
                      <m:r>
                        <a:rPr lang="es-VE" b="0" i="1" smtClean="0">
                          <a:ea typeface="Cambria Math" panose="02040503050406030204" pitchFamily="18" charset="0"/>
                          <a:cs typeface="Times New Roman" panose="02020603050405020304" pitchFamily="18" charset="0"/>
                        </a:rPr>
                        <m:t>/</m:t>
                      </m:r>
                      <m:r>
                        <a:rPr lang="es-VE" b="0" i="1" smtClean="0">
                          <a:ea typeface="Cambria Math" panose="02040503050406030204" pitchFamily="18" charset="0"/>
                          <a:cs typeface="Times New Roman" panose="02020603050405020304" pitchFamily="18" charset="0"/>
                        </a:rPr>
                        <m:t>𝑠</m:t>
                      </m:r>
                    </m:oMath>
                  </m:oMathPara>
                </a14:m>
                <a:endParaRPr lang="es-VE" dirty="0" smtClean="0">
                  <a:cs typeface="Times New Roman" panose="02020603050405020304" pitchFamily="18" charset="0"/>
                </a:endParaRPr>
              </a:p>
            </p:txBody>
          </p:sp>
        </mc:Choice>
        <mc:Fallback>
          <p:sp>
            <p:nvSpPr>
              <p:cNvPr id="8" name="Rectángulo 7"/>
              <p:cNvSpPr>
                <a:spLocks noRot="1" noChangeAspect="1" noMove="1" noResize="1" noEditPoints="1" noAdjustHandles="1" noChangeArrowheads="1" noChangeShapeType="1" noTextEdit="1"/>
              </p:cNvSpPr>
              <p:nvPr/>
            </p:nvSpPr>
            <p:spPr>
              <a:xfrm>
                <a:off x="2827422" y="2276707"/>
                <a:ext cx="8494296" cy="3483133"/>
              </a:xfrm>
              <a:prstGeom prst="rect">
                <a:avLst/>
              </a:prstGeom>
              <a:blipFill rotWithShape="0">
                <a:blip r:embed="rId4"/>
                <a:stretch>
                  <a:fillRect l="-646" t="-874" r="-574"/>
                </a:stretch>
              </a:blipFill>
            </p:spPr>
            <p:txBody>
              <a:bodyPr/>
              <a:lstStyle/>
              <a:p>
                <a:r>
                  <a:rPr lang="es-VE">
                    <a:noFill/>
                  </a:rPr>
                  <a:t> </a:t>
                </a:r>
              </a:p>
            </p:txBody>
          </p:sp>
        </mc:Fallback>
      </mc:AlternateContent>
    </p:spTree>
    <p:extLst>
      <p:ext uri="{BB962C8B-B14F-4D97-AF65-F5344CB8AC3E}">
        <p14:creationId xmlns:p14="http://schemas.microsoft.com/office/powerpoint/2010/main" val="477341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860680" y="1439597"/>
                <a:ext cx="10100087" cy="3898247"/>
              </a:xfrm>
              <a:prstGeom prst="rect">
                <a:avLst/>
              </a:prstGeom>
            </p:spPr>
            <p:txBody>
              <a:bodyPr wrap="square">
                <a:spAutoFit/>
              </a:bodyPr>
              <a:lstStyle/>
              <a:p>
                <a:pPr algn="just"/>
                <a:r>
                  <a:rPr lang="es-VE" dirty="0" smtClean="0">
                    <a:latin typeface="Times New Roman" panose="02020603050405020304" pitchFamily="18" charset="0"/>
                    <a:cs typeface="Times New Roman" panose="02020603050405020304" pitchFamily="18" charset="0"/>
                  </a:rPr>
                  <a:t>Consideremos </a:t>
                </a:r>
                <a:r>
                  <a:rPr lang="es-VE" dirty="0">
                    <a:latin typeface="Times New Roman" panose="02020603050405020304" pitchFamily="18" charset="0"/>
                    <a:cs typeface="Times New Roman" panose="02020603050405020304" pitchFamily="18" charset="0"/>
                  </a:rPr>
                  <a:t>un sistema de n partículas con momento lineal, </a:t>
                </a:r>
                <a14:m>
                  <m:oMath xmlns:m="http://schemas.openxmlformats.org/officeDocument/2006/math">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𝑝</m:t>
                            </m:r>
                          </m:e>
                        </m:acc>
                      </m:e>
                      <m:sub>
                        <m:r>
                          <a:rPr lang="es-VE" i="1">
                            <a:latin typeface="Cambria Math" panose="02040503050406030204" pitchFamily="18" charset="0"/>
                          </a:rPr>
                          <m:t>1</m:t>
                        </m:r>
                      </m:sub>
                    </m:sSub>
                    <m:r>
                      <a:rPr lang="es-VE" i="1">
                        <a:latin typeface="Cambria Math" panose="02040503050406030204" pitchFamily="18" charset="0"/>
                      </a:rPr>
                      <m:t>,</m:t>
                    </m:r>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𝑝</m:t>
                            </m:r>
                          </m:e>
                        </m:acc>
                      </m:e>
                      <m:sub>
                        <m:r>
                          <a:rPr lang="es-VE" i="1">
                            <a:latin typeface="Cambria Math" panose="02040503050406030204" pitchFamily="18" charset="0"/>
                          </a:rPr>
                          <m:t>2</m:t>
                        </m:r>
                      </m:sub>
                    </m:sSub>
                    <m:r>
                      <a:rPr lang="es-VE" i="1">
                        <a:latin typeface="Cambria Math" panose="02040503050406030204" pitchFamily="18" charset="0"/>
                      </a:rPr>
                      <m:t>,…,</m:t>
                    </m:r>
                    <m:sSub>
                      <m:sSubPr>
                        <m:ctrlPr>
                          <a:rPr lang="es-VE" i="1" smtClean="0">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𝑝</m:t>
                            </m:r>
                          </m:e>
                        </m:acc>
                      </m:e>
                      <m:sub>
                        <m:r>
                          <a:rPr lang="es-VE" i="1">
                            <a:latin typeface="Cambria Math" panose="02040503050406030204" pitchFamily="18" charset="0"/>
                          </a:rPr>
                          <m:t>𝑛</m:t>
                        </m:r>
                      </m:sub>
                    </m:sSub>
                    <m:r>
                      <a:rPr lang="es-VE" i="1">
                        <a:latin typeface="Cambria Math" panose="02040503050406030204" pitchFamily="18" charset="0"/>
                      </a:rPr>
                      <m:t>.</m:t>
                    </m:r>
                  </m:oMath>
                </a14:m>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Sea </a:t>
                </a:r>
                <a14:m>
                  <m:oMath xmlns:m="http://schemas.openxmlformats.org/officeDocument/2006/math">
                    <m:acc>
                      <m:accPr>
                        <m:chr m:val="⃗"/>
                        <m:ctrlPr>
                          <a:rPr lang="es-VE" i="1">
                            <a:latin typeface="Cambria Math" panose="02040503050406030204" pitchFamily="18" charset="0"/>
                          </a:rPr>
                        </m:ctrlPr>
                      </m:accPr>
                      <m:e>
                        <m:r>
                          <a:rPr lang="es-VE" i="1">
                            <a:latin typeface="Cambria Math" panose="02040503050406030204" pitchFamily="18" charset="0"/>
                          </a:rPr>
                          <m:t>𝑃</m:t>
                        </m:r>
                      </m:e>
                    </m:acc>
                  </m:oMath>
                </a14:m>
                <a:r>
                  <a:rPr lang="es-VE" dirty="0">
                    <a:latin typeface="Times New Roman" panose="02020603050405020304" pitchFamily="18" charset="0"/>
                    <a:cs typeface="Times New Roman" panose="02020603050405020304" pitchFamily="18" charset="0"/>
                  </a:rPr>
                  <a:t>, el momento lineal total sobre el sistema igual a la suma de todos los momentos individuales </a:t>
                </a:r>
                <a:r>
                  <a:rPr lang="es-VE" i="1" dirty="0">
                    <a:latin typeface="Times New Roman" panose="02020603050405020304" pitchFamily="18" charset="0"/>
                    <a:cs typeface="Times New Roman" panose="02020603050405020304" pitchFamily="18" charset="0"/>
                  </a:rPr>
                  <a:t>n</a:t>
                </a:r>
                <a:r>
                  <a:rPr lang="es-VE" dirty="0">
                    <a:latin typeface="Times New Roman" panose="02020603050405020304" pitchFamily="18" charset="0"/>
                    <a:cs typeface="Times New Roman" panose="02020603050405020304" pitchFamily="18" charset="0"/>
                  </a:rPr>
                  <a:t>. </a:t>
                </a:r>
                <a:endParaRPr lang="es-VE" dirty="0" smtClean="0">
                  <a:latin typeface="Times New Roman" panose="02020603050405020304" pitchFamily="18" charset="0"/>
                  <a:cs typeface="Times New Roman" panose="02020603050405020304" pitchFamily="18" charset="0"/>
                </a:endParaRPr>
              </a:p>
              <a:p>
                <a:pPr algn="just"/>
                <a:endParaRPr lang="es-VE" dirty="0">
                  <a:latin typeface="Times New Roman" panose="02020603050405020304" pitchFamily="18" charset="0"/>
                  <a:cs typeface="Times New Roman" panose="02020603050405020304" pitchFamily="18" charset="0"/>
                </a:endParaRPr>
              </a:p>
              <a:p>
                <a:pPr algn="just"/>
                <a:r>
                  <a:rPr lang="es-VE"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s-VE" i="1">
                            <a:latin typeface="Cambria Math" panose="02040503050406030204" pitchFamily="18" charset="0"/>
                          </a:rPr>
                        </m:ctrlPr>
                      </m:accPr>
                      <m:e>
                        <m:r>
                          <a:rPr lang="es-VE" i="1">
                            <a:latin typeface="Cambria Math" panose="02040503050406030204" pitchFamily="18" charset="0"/>
                          </a:rPr>
                          <m:t>𝑃</m:t>
                        </m:r>
                      </m:e>
                    </m:acc>
                    <m:r>
                      <a:rPr lang="es-VE" i="1">
                        <a:latin typeface="Cambria Math" panose="02040503050406030204" pitchFamily="18" charset="0"/>
                      </a:rPr>
                      <m:t>=</m:t>
                    </m:r>
                    <m:nary>
                      <m:naryPr>
                        <m:chr m:val="∑"/>
                        <m:limLoc m:val="undOvr"/>
                        <m:subHide m:val="on"/>
                        <m:supHide m:val="on"/>
                        <m:ctrlPr>
                          <a:rPr lang="es-VE" i="1">
                            <a:latin typeface="Cambria Math" panose="02040503050406030204" pitchFamily="18" charset="0"/>
                          </a:rPr>
                        </m:ctrlPr>
                      </m:naryPr>
                      <m:sub/>
                      <m:sup/>
                      <m:e>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𝑝</m:t>
                                </m:r>
                              </m:e>
                            </m:acc>
                          </m:e>
                          <m:sub>
                            <m:r>
                              <a:rPr lang="es-VE" i="1">
                                <a:latin typeface="Cambria Math" panose="02040503050406030204" pitchFamily="18" charset="0"/>
                              </a:rPr>
                              <m:t>𝑖</m:t>
                            </m:r>
                          </m:sub>
                        </m:sSub>
                        <m:r>
                          <a:rPr lang="es-VE" i="1">
                            <a:latin typeface="Cambria Math" panose="02040503050406030204" pitchFamily="18" charset="0"/>
                          </a:rPr>
                          <m:t>=</m:t>
                        </m:r>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𝑝</m:t>
                                </m:r>
                              </m:e>
                            </m:acc>
                          </m:e>
                          <m:sub>
                            <m:r>
                              <a:rPr lang="es-VE" i="1">
                                <a:latin typeface="Cambria Math" panose="02040503050406030204" pitchFamily="18" charset="0"/>
                              </a:rPr>
                              <m:t>1</m:t>
                            </m:r>
                          </m:sub>
                        </m:sSub>
                        <m:r>
                          <a:rPr lang="es-VE" i="1">
                            <a:latin typeface="Cambria Math" panose="02040503050406030204" pitchFamily="18" charset="0"/>
                          </a:rPr>
                          <m:t>+</m:t>
                        </m:r>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𝑝</m:t>
                                </m:r>
                              </m:e>
                            </m:acc>
                          </m:e>
                          <m:sub>
                            <m:r>
                              <a:rPr lang="es-VE" i="1">
                                <a:latin typeface="Cambria Math" panose="02040503050406030204" pitchFamily="18" charset="0"/>
                              </a:rPr>
                              <m:t>2</m:t>
                            </m:r>
                          </m:sub>
                        </m:sSub>
                        <m:r>
                          <a:rPr lang="es-VE" i="1">
                            <a:latin typeface="Cambria Math" panose="02040503050406030204" pitchFamily="18" charset="0"/>
                          </a:rPr>
                          <m:t>+…+</m:t>
                        </m:r>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𝑝</m:t>
                                </m:r>
                              </m:e>
                            </m:acc>
                          </m:e>
                          <m:sub>
                            <m:r>
                              <a:rPr lang="es-VE" i="1">
                                <a:latin typeface="Cambria Math" panose="02040503050406030204" pitchFamily="18" charset="0"/>
                              </a:rPr>
                              <m:t>𝑛</m:t>
                            </m:r>
                          </m:sub>
                        </m:sSub>
                      </m:e>
                    </m:nary>
                  </m:oMath>
                </a14:m>
                <a:r>
                  <a:rPr lang="es-VE" dirty="0">
                    <a:latin typeface="Times New Roman" panose="02020603050405020304" pitchFamily="18" charset="0"/>
                    <a:cs typeface="Times New Roman" panose="02020603050405020304" pitchFamily="18" charset="0"/>
                  </a:rPr>
                  <a:t>                          (10</a:t>
                </a:r>
                <a:r>
                  <a:rPr lang="es-VE" dirty="0" smtClean="0">
                    <a:latin typeface="Times New Roman" panose="02020603050405020304" pitchFamily="18" charset="0"/>
                    <a:cs typeface="Times New Roman" panose="02020603050405020304" pitchFamily="18" charset="0"/>
                  </a:rPr>
                  <a:t>)</a:t>
                </a:r>
              </a:p>
              <a:p>
                <a:pPr algn="just"/>
                <a:endParaRPr lang="es-VE" dirty="0">
                  <a:latin typeface="Times New Roman" panose="02020603050405020304" pitchFamily="18" charset="0"/>
                  <a:cs typeface="Times New Roman" panose="02020603050405020304" pitchFamily="18" charset="0"/>
                </a:endParaRPr>
              </a:p>
              <a:p>
                <a:pPr algn="just"/>
                <a:r>
                  <a:rPr lang="es-VE" dirty="0">
                    <a:latin typeface="Times New Roman" panose="02020603050405020304" pitchFamily="18" charset="0"/>
                    <a:cs typeface="Times New Roman" panose="02020603050405020304" pitchFamily="18" charset="0"/>
                  </a:rPr>
                  <a:t>Aplicando la derivada con respecto al tiempo, nos queda</a:t>
                </a:r>
              </a:p>
              <a:p>
                <a:pPr algn="just"/>
                <a:r>
                  <a:rPr lang="es-VE" dirty="0">
                    <a:latin typeface="Times New Roman" panose="02020603050405020304" pitchFamily="18" charset="0"/>
                    <a:cs typeface="Times New Roman" panose="02020603050405020304" pitchFamily="18" charset="0"/>
                  </a:rPr>
                  <a:t>                                                     </a:t>
                </a:r>
                <a14:m>
                  <m:oMath xmlns:m="http://schemas.openxmlformats.org/officeDocument/2006/math">
                    <m:f>
                      <m:fPr>
                        <m:ctrlPr>
                          <a:rPr lang="es-VE" i="1">
                            <a:latin typeface="Cambria Math" panose="02040503050406030204" pitchFamily="18" charset="0"/>
                          </a:rPr>
                        </m:ctrlPr>
                      </m:fPr>
                      <m:num>
                        <m:r>
                          <a:rPr lang="es-VE" i="1">
                            <a:latin typeface="Cambria Math" panose="02040503050406030204" pitchFamily="18" charset="0"/>
                          </a:rPr>
                          <m:t>𝑑</m:t>
                        </m:r>
                        <m:acc>
                          <m:accPr>
                            <m:chr m:val="⃗"/>
                            <m:ctrlPr>
                              <a:rPr lang="es-VE" i="1">
                                <a:latin typeface="Cambria Math" panose="02040503050406030204" pitchFamily="18" charset="0"/>
                              </a:rPr>
                            </m:ctrlPr>
                          </m:accPr>
                          <m:e>
                            <m:r>
                              <a:rPr lang="es-VE" i="1">
                                <a:latin typeface="Cambria Math" panose="02040503050406030204" pitchFamily="18" charset="0"/>
                              </a:rPr>
                              <m:t>𝑃</m:t>
                            </m:r>
                          </m:e>
                        </m:acc>
                      </m:num>
                      <m:den>
                        <m:r>
                          <a:rPr lang="es-VE" i="1">
                            <a:latin typeface="Cambria Math" panose="02040503050406030204" pitchFamily="18" charset="0"/>
                          </a:rPr>
                          <m:t>𝑑𝑡</m:t>
                        </m:r>
                      </m:den>
                    </m:f>
                    <m:r>
                      <a:rPr lang="es-VE" i="1">
                        <a:latin typeface="Cambria Math" panose="02040503050406030204" pitchFamily="18" charset="0"/>
                      </a:rPr>
                      <m:t>=</m:t>
                    </m:r>
                    <m:nary>
                      <m:naryPr>
                        <m:chr m:val="∑"/>
                        <m:limLoc m:val="undOvr"/>
                        <m:subHide m:val="on"/>
                        <m:supHide m:val="on"/>
                        <m:ctrlPr>
                          <a:rPr lang="es-VE" i="1">
                            <a:latin typeface="Cambria Math" panose="02040503050406030204" pitchFamily="18" charset="0"/>
                          </a:rPr>
                        </m:ctrlPr>
                      </m:naryPr>
                      <m:sub/>
                      <m:sup/>
                      <m:e>
                        <m:f>
                          <m:fPr>
                            <m:ctrlPr>
                              <a:rPr lang="es-VE" i="1">
                                <a:latin typeface="Cambria Math" panose="02040503050406030204" pitchFamily="18" charset="0"/>
                              </a:rPr>
                            </m:ctrlPr>
                          </m:fPr>
                          <m:num>
                            <m:r>
                              <a:rPr lang="es-VE" i="1">
                                <a:latin typeface="Cambria Math" panose="02040503050406030204" pitchFamily="18" charset="0"/>
                              </a:rPr>
                              <m:t>𝑑</m:t>
                            </m:r>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𝑝</m:t>
                                    </m:r>
                                  </m:e>
                                </m:acc>
                              </m:e>
                              <m:sub>
                                <m:r>
                                  <a:rPr lang="es-VE" i="1">
                                    <a:latin typeface="Cambria Math" panose="02040503050406030204" pitchFamily="18" charset="0"/>
                                  </a:rPr>
                                  <m:t>𝑖</m:t>
                                </m:r>
                              </m:sub>
                            </m:sSub>
                          </m:num>
                          <m:den>
                            <m:r>
                              <a:rPr lang="es-VE" i="1">
                                <a:latin typeface="Cambria Math" panose="02040503050406030204" pitchFamily="18" charset="0"/>
                              </a:rPr>
                              <m:t>𝑑𝑡</m:t>
                            </m:r>
                          </m:den>
                        </m:f>
                      </m:e>
                    </m:nary>
                    <m:r>
                      <a:rPr lang="es-VE" i="1">
                        <a:latin typeface="Cambria Math" panose="02040503050406030204" pitchFamily="18" charset="0"/>
                      </a:rPr>
                      <m:t>=</m:t>
                    </m:r>
                    <m:nary>
                      <m:naryPr>
                        <m:chr m:val="∑"/>
                        <m:limLoc m:val="undOvr"/>
                        <m:subHide m:val="on"/>
                        <m:supHide m:val="on"/>
                        <m:ctrlPr>
                          <a:rPr lang="es-VE" i="1">
                            <a:latin typeface="Cambria Math" panose="02040503050406030204" pitchFamily="18" charset="0"/>
                          </a:rPr>
                        </m:ctrlPr>
                      </m:naryPr>
                      <m:sub/>
                      <m:sup/>
                      <m:e>
                        <m:acc>
                          <m:accPr>
                            <m:chr m:val="⃗"/>
                            <m:ctrlPr>
                              <a:rPr lang="es-VE" i="1">
                                <a:latin typeface="Cambria Math" panose="02040503050406030204" pitchFamily="18" charset="0"/>
                              </a:rPr>
                            </m:ctrlPr>
                          </m:accPr>
                          <m:e>
                            <m:r>
                              <a:rPr lang="es-VE" i="1">
                                <a:latin typeface="Cambria Math" panose="02040503050406030204" pitchFamily="18" charset="0"/>
                              </a:rPr>
                              <m:t>𝐹</m:t>
                            </m:r>
                          </m:e>
                        </m:acc>
                      </m:e>
                    </m:nary>
                  </m:oMath>
                </a14:m>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a:t>
                </a:r>
                <a:r>
                  <a:rPr lang="es-VE" dirty="0">
                    <a:latin typeface="Times New Roman" panose="02020603050405020304" pitchFamily="18" charset="0"/>
                    <a:cs typeface="Times New Roman" panose="02020603050405020304" pitchFamily="18" charset="0"/>
                  </a:rPr>
                  <a:t>11</a:t>
                </a:r>
                <a:r>
                  <a:rPr lang="es-VE" dirty="0" smtClean="0">
                    <a:latin typeface="Times New Roman" panose="02020603050405020304" pitchFamily="18" charset="0"/>
                    <a:cs typeface="Times New Roman" panose="02020603050405020304" pitchFamily="18" charset="0"/>
                  </a:rPr>
                  <a:t>)</a:t>
                </a:r>
              </a:p>
              <a:p>
                <a:pPr algn="just"/>
                <a:endParaRPr lang="es-VE" dirty="0">
                  <a:latin typeface="Times New Roman" panose="02020603050405020304" pitchFamily="18" charset="0"/>
                  <a:cs typeface="Times New Roman" panose="02020603050405020304" pitchFamily="18" charset="0"/>
                </a:endParaRPr>
              </a:p>
              <a:p>
                <a:pPr algn="just"/>
                <a:r>
                  <a:rPr lang="es-VE" dirty="0">
                    <a:latin typeface="Times New Roman" panose="02020603050405020304" pitchFamily="18" charset="0"/>
                    <a:cs typeface="Times New Roman" panose="02020603050405020304" pitchFamily="18" charset="0"/>
                  </a:rPr>
                  <a:t>La sumatoria de las fuerzas actuando sobre el sistema es </a:t>
                </a:r>
              </a:p>
              <a:p>
                <a:pPr algn="just"/>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s-VE" i="1">
                            <a:latin typeface="Cambria Math" panose="02040503050406030204" pitchFamily="18" charset="0"/>
                          </a:rPr>
                        </m:ctrlPr>
                      </m:naryPr>
                      <m:sub/>
                      <m:sup/>
                      <m:e>
                        <m:acc>
                          <m:accPr>
                            <m:chr m:val="⃗"/>
                            <m:ctrlPr>
                              <a:rPr lang="es-VE" i="1">
                                <a:latin typeface="Cambria Math" panose="02040503050406030204" pitchFamily="18" charset="0"/>
                              </a:rPr>
                            </m:ctrlPr>
                          </m:accPr>
                          <m:e>
                            <m:r>
                              <a:rPr lang="es-VE" i="1">
                                <a:latin typeface="Cambria Math" panose="02040503050406030204" pitchFamily="18" charset="0"/>
                              </a:rPr>
                              <m:t>𝐹</m:t>
                            </m:r>
                          </m:e>
                        </m:acc>
                      </m:e>
                    </m:nary>
                    <m:r>
                      <a:rPr lang="es-VE" i="1">
                        <a:latin typeface="Cambria Math" panose="02040503050406030204" pitchFamily="18" charset="0"/>
                      </a:rPr>
                      <m:t>=</m:t>
                    </m:r>
                    <m:nary>
                      <m:naryPr>
                        <m:chr m:val="∑"/>
                        <m:limLoc m:val="undOvr"/>
                        <m:subHide m:val="on"/>
                        <m:supHide m:val="on"/>
                        <m:ctrlPr>
                          <a:rPr lang="es-VE" i="1">
                            <a:latin typeface="Cambria Math" panose="02040503050406030204" pitchFamily="18" charset="0"/>
                          </a:rPr>
                        </m:ctrlPr>
                      </m:naryPr>
                      <m:sub/>
                      <m:sup/>
                      <m:e>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𝐹</m:t>
                                </m:r>
                              </m:e>
                            </m:acc>
                          </m:e>
                          <m:sub>
                            <m:r>
                              <a:rPr lang="es-VE" i="1">
                                <a:latin typeface="Cambria Math" panose="02040503050406030204" pitchFamily="18" charset="0"/>
                              </a:rPr>
                              <m:t>𝑒𝑥𝑡</m:t>
                            </m:r>
                          </m:sub>
                        </m:sSub>
                      </m:e>
                    </m:nary>
                    <m:r>
                      <a:rPr lang="es-VE" i="1">
                        <a:latin typeface="Cambria Math" panose="02040503050406030204" pitchFamily="18" charset="0"/>
                      </a:rPr>
                      <m:t>+</m:t>
                    </m:r>
                    <m:nary>
                      <m:naryPr>
                        <m:chr m:val="∑"/>
                        <m:limLoc m:val="undOvr"/>
                        <m:subHide m:val="on"/>
                        <m:supHide m:val="on"/>
                        <m:ctrlPr>
                          <a:rPr lang="es-VE" i="1">
                            <a:latin typeface="Cambria Math" panose="02040503050406030204" pitchFamily="18" charset="0"/>
                          </a:rPr>
                        </m:ctrlPr>
                      </m:naryPr>
                      <m:sub/>
                      <m:sup/>
                      <m:e>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𝐹</m:t>
                                </m:r>
                              </m:e>
                            </m:acc>
                          </m:e>
                          <m:sub>
                            <m:r>
                              <a:rPr lang="es-VE" i="1">
                                <a:latin typeface="Cambria Math" panose="02040503050406030204" pitchFamily="18" charset="0"/>
                              </a:rPr>
                              <m:t>𝑖𝑛𝑡</m:t>
                            </m:r>
                          </m:sub>
                        </m:sSub>
                      </m:e>
                    </m:nary>
                    <m:r>
                      <a:rPr lang="es-VE" i="1">
                        <a:latin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𝑑</m:t>
                        </m:r>
                        <m:acc>
                          <m:accPr>
                            <m:chr m:val="⃗"/>
                            <m:ctrlPr>
                              <a:rPr lang="es-VE" i="1">
                                <a:latin typeface="Cambria Math" panose="02040503050406030204" pitchFamily="18" charset="0"/>
                              </a:rPr>
                            </m:ctrlPr>
                          </m:accPr>
                          <m:e>
                            <m:r>
                              <a:rPr lang="es-VE" i="1">
                                <a:latin typeface="Cambria Math" panose="02040503050406030204" pitchFamily="18" charset="0"/>
                              </a:rPr>
                              <m:t>𝑃</m:t>
                            </m:r>
                          </m:e>
                        </m:acc>
                      </m:num>
                      <m:den>
                        <m:r>
                          <a:rPr lang="es-VE" i="1">
                            <a:latin typeface="Cambria Math" panose="02040503050406030204" pitchFamily="18" charset="0"/>
                          </a:rPr>
                          <m:t>𝑑𝑡</m:t>
                        </m:r>
                      </m:den>
                    </m:f>
                  </m:oMath>
                </a14:m>
                <a:r>
                  <a:rPr lang="es-VE" dirty="0">
                    <a:latin typeface="Times New Roman" panose="02020603050405020304" pitchFamily="18" charset="0"/>
                    <a:cs typeface="Times New Roman" panose="02020603050405020304" pitchFamily="18" charset="0"/>
                  </a:rPr>
                  <a:t>                                  (12)</a:t>
                </a:r>
              </a:p>
              <a:p>
                <a:pPr algn="just">
                  <a:spcAft>
                    <a:spcPts val="600"/>
                  </a:spcAft>
                </a:pPr>
                <a:endParaRPr lang="es-VE"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860680" y="1439597"/>
                <a:ext cx="10100087" cy="3898247"/>
              </a:xfrm>
              <a:prstGeom prst="rect">
                <a:avLst/>
              </a:prstGeom>
              <a:blipFill rotWithShape="0">
                <a:blip r:embed="rId2"/>
                <a:stretch>
                  <a:fillRect l="-483" t="-1094" r="-543"/>
                </a:stretch>
              </a:blipFill>
            </p:spPr>
            <p:txBody>
              <a:bodyPr/>
              <a:lstStyle/>
              <a:p>
                <a:r>
                  <a:rPr lang="es-VE">
                    <a:noFill/>
                  </a:rPr>
                  <a:t> </a:t>
                </a:r>
              </a:p>
            </p:txBody>
          </p:sp>
        </mc:Fallback>
      </mc:AlternateContent>
      <p:sp>
        <p:nvSpPr>
          <p:cNvPr id="3" name="Título 1"/>
          <p:cNvSpPr txBox="1">
            <a:spLocks/>
          </p:cNvSpPr>
          <p:nvPr/>
        </p:nvSpPr>
        <p:spPr>
          <a:xfrm>
            <a:off x="838200" y="306832"/>
            <a:ext cx="10515600" cy="942748"/>
          </a:xfrm>
          <a:prstGeom prst="rect">
            <a:avLst/>
          </a:prstGeom>
          <a:solidFill>
            <a:srgbClr val="002060"/>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VE" dirty="0">
                <a:solidFill>
                  <a:schemeClr val="bg1"/>
                </a:solidFill>
                <a:latin typeface="Times New Roman" panose="02020603050405020304" pitchFamily="18" charset="0"/>
                <a:cs typeface="Times New Roman" panose="02020603050405020304" pitchFamily="18" charset="0"/>
              </a:rPr>
              <a:t>Principio de </a:t>
            </a:r>
            <a:r>
              <a:rPr lang="es-VE" dirty="0" smtClean="0">
                <a:solidFill>
                  <a:schemeClr val="bg1"/>
                </a:solidFill>
                <a:latin typeface="Times New Roman" panose="02020603050405020304" pitchFamily="18" charset="0"/>
                <a:cs typeface="Times New Roman" panose="02020603050405020304" pitchFamily="18" charset="0"/>
              </a:rPr>
              <a:t>Conservación </a:t>
            </a:r>
            <a:r>
              <a:rPr lang="es-VE" dirty="0">
                <a:solidFill>
                  <a:schemeClr val="bg1"/>
                </a:solidFill>
                <a:latin typeface="Times New Roman" panose="02020603050405020304" pitchFamily="18" charset="0"/>
                <a:cs typeface="Times New Roman" panose="02020603050405020304" pitchFamily="18" charset="0"/>
              </a:rPr>
              <a:t>del momento Lineal</a:t>
            </a:r>
          </a:p>
        </p:txBody>
      </p:sp>
    </p:spTree>
    <p:extLst>
      <p:ext uri="{BB962C8B-B14F-4D97-AF65-F5344CB8AC3E}">
        <p14:creationId xmlns:p14="http://schemas.microsoft.com/office/powerpoint/2010/main" val="4080135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06379" y="837277"/>
                <a:ext cx="10499558" cy="4255652"/>
              </a:xfrm>
              <a:prstGeom prst="rect">
                <a:avLst/>
              </a:prstGeom>
            </p:spPr>
            <p:txBody>
              <a:bodyPr wrap="square">
                <a:spAutoFit/>
              </a:bodyPr>
              <a:lstStyle/>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De acuerdo a la tercera ley de Newton los pares de fuerzas internas se anulan entre sí, por lo tanto </a:t>
                </a:r>
                <a14:m>
                  <m:oMath xmlns:m="http://schemas.openxmlformats.org/officeDocument/2006/math">
                    <m:nary>
                      <m:naryPr>
                        <m:chr m:val="∑"/>
                        <m:limLoc m:val="undOvr"/>
                        <m:subHide m:val="on"/>
                        <m:supHide m:val="on"/>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𝑖𝑛𝑡</m:t>
                            </m:r>
                          </m:sub>
                        </m:sSub>
                      </m:e>
                    </m:nary>
                    <m:r>
                      <a:rPr lang="es-VE"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así que </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𝑒𝑥𝑡</m:t>
                            </m:r>
                          </m:sub>
                        </m:sSub>
                      </m:e>
                    </m:nary>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𝑑</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𝑃</m:t>
                            </m:r>
                          </m:e>
                        </m:acc>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𝑑𝑡</m:t>
                        </m:r>
                      </m:den>
                    </m:f>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Por lo tanto, para un sistema aislado la cantidad de movimiento lineal se conserva en el tiempo ya que </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𝑒𝑥𝑡</m:t>
                            </m:r>
                          </m:sub>
                        </m:sSub>
                      </m:e>
                    </m:nary>
                    <m:r>
                      <a:rPr lang="es-VE"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Esto implica que</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𝑑</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𝑃</m:t>
                            </m:r>
                          </m:e>
                        </m:acc>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(15)</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Por lo tanto </a:t>
                </a:r>
                <a14:m>
                  <m:oMath xmlns:m="http://schemas.openxmlformats.org/officeDocument/2006/math">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𝑃</m:t>
                        </m:r>
                      </m:e>
                    </m:acc>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es constante </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𝑃</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𝑓</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𝑃</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b="1" i="1" dirty="0">
                    <a:effectLst/>
                    <a:latin typeface="Times New Roman" panose="02020603050405020304" pitchFamily="18" charset="0"/>
                    <a:ea typeface="Times New Roman" panose="02020603050405020304" pitchFamily="18" charset="0"/>
                    <a:cs typeface="Times New Roman" panose="02020603050405020304" pitchFamily="18" charset="0"/>
                  </a:rPr>
                  <a:t>Si la suma vectorial de las fuerzas externas sobre un sistema es cero, el momento lineal total del sistema es constante.</a:t>
                </a:r>
                <a:endParaRPr lang="es-VE"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906379" y="837277"/>
                <a:ext cx="10499558" cy="4255652"/>
              </a:xfrm>
              <a:prstGeom prst="rect">
                <a:avLst/>
              </a:prstGeom>
              <a:blipFill rotWithShape="0">
                <a:blip r:embed="rId2"/>
                <a:stretch>
                  <a:fillRect l="-523" t="-9456" r="-465" b="-1289"/>
                </a:stretch>
              </a:blipFill>
            </p:spPr>
            <p:txBody>
              <a:bodyPr/>
              <a:lstStyle/>
              <a:p>
                <a:r>
                  <a:rPr lang="es-VE">
                    <a:noFill/>
                  </a:rPr>
                  <a:t> </a:t>
                </a:r>
              </a:p>
            </p:txBody>
          </p:sp>
        </mc:Fallback>
      </mc:AlternateContent>
    </p:spTree>
    <p:extLst>
      <p:ext uri="{BB962C8B-B14F-4D97-AF65-F5344CB8AC3E}">
        <p14:creationId xmlns:p14="http://schemas.microsoft.com/office/powerpoint/2010/main" val="261852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9983" y="886144"/>
            <a:ext cx="10445480" cy="2816156"/>
          </a:xfrm>
          <a:prstGeom prst="rect">
            <a:avLst/>
          </a:prstGeom>
        </p:spPr>
        <p:txBody>
          <a:bodyPr wrap="square">
            <a:spAutoFit/>
          </a:bodyPr>
          <a:lstStyle/>
          <a:p>
            <a:pPr algn="just">
              <a:spcAft>
                <a:spcPts val="600"/>
              </a:spcAft>
            </a:pPr>
            <a:r>
              <a:rPr lang="es-VE" b="1" dirty="0" smtClean="0">
                <a:latin typeface="Times New Roman" panose="02020603050405020304" pitchFamily="18" charset="0"/>
                <a:ea typeface="Times New Roman" panose="02020603050405020304" pitchFamily="18" charset="0"/>
                <a:cs typeface="Times New Roman" panose="02020603050405020304" pitchFamily="18" charset="0"/>
              </a:rPr>
              <a:t>Colisiones:</a:t>
            </a:r>
          </a:p>
          <a:p>
            <a:pPr algn="just">
              <a:spcAft>
                <a:spcPts val="600"/>
              </a:spcAft>
            </a:pP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Cualquier </a:t>
            </a:r>
            <a:r>
              <a:rPr lang="es-VE" dirty="0">
                <a:latin typeface="Times New Roman" panose="02020603050405020304" pitchFamily="18" charset="0"/>
                <a:ea typeface="Times New Roman" panose="02020603050405020304" pitchFamily="18" charset="0"/>
                <a:cs typeface="Times New Roman" panose="02020603050405020304" pitchFamily="18" charset="0"/>
              </a:rPr>
              <a:t>interacción intensa entre cuerpos, con duración relativamente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corta define una colisión. </a:t>
            </a:r>
            <a:r>
              <a:rPr lang="es-VE" b="1" i="1" dirty="0" smtClean="0">
                <a:latin typeface="Times New Roman" panose="02020603050405020304" pitchFamily="18" charset="0"/>
                <a:cs typeface="Times New Roman" panose="02020603050405020304" pitchFamily="18" charset="0"/>
              </a:rPr>
              <a:t>Si </a:t>
            </a:r>
            <a:r>
              <a:rPr lang="es-VE" b="1" i="1" dirty="0">
                <a:latin typeface="Times New Roman" panose="02020603050405020304" pitchFamily="18" charset="0"/>
                <a:cs typeface="Times New Roman" panose="02020603050405020304" pitchFamily="18" charset="0"/>
              </a:rPr>
              <a:t>las fuerzas entre los cuerpos son mucho mayores que las externas, como suele suceder en la mayoría de los choques, podemos ignorar las fuerzas externas y tratar a los cuerpos como un sistema aislado</a:t>
            </a:r>
            <a:r>
              <a:rPr lang="es-VE" dirty="0">
                <a:latin typeface="Times New Roman" panose="02020603050405020304" pitchFamily="18" charset="0"/>
                <a:cs typeface="Times New Roman" panose="02020603050405020304" pitchFamily="18" charset="0"/>
              </a:rPr>
              <a:t>. Entonces, el momento lineal se conserva y el momento lineal total del sistema tendrá el mismo valor antes y después del </a:t>
            </a:r>
            <a:r>
              <a:rPr lang="es-VE" dirty="0" smtClean="0">
                <a:latin typeface="Times New Roman" panose="02020603050405020304" pitchFamily="18" charset="0"/>
                <a:cs typeface="Times New Roman" panose="02020603050405020304" pitchFamily="18" charset="0"/>
              </a:rPr>
              <a:t>choque.</a:t>
            </a:r>
          </a:p>
          <a:p>
            <a:pPr algn="just">
              <a:spcAft>
                <a:spcPts val="600"/>
              </a:spcAft>
            </a:pP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Las </a:t>
            </a:r>
            <a:r>
              <a:rPr lang="es-VE" dirty="0">
                <a:latin typeface="Times New Roman" panose="02020603050405020304" pitchFamily="18" charset="0"/>
                <a:ea typeface="Times New Roman" panose="02020603050405020304" pitchFamily="18" charset="0"/>
                <a:cs typeface="Times New Roman" panose="02020603050405020304" pitchFamily="18" charset="0"/>
              </a:rPr>
              <a:t>fuerzas que actúan durante una colisión son usualmente desconocidas. Sin embargo mediante el uso de las leyes de conservación del momento lineal y la energía, podemos obtener mucha información relativa al movimiento antes y después del choque.</a:t>
            </a:r>
            <a:endParaRPr lang="es-VE"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1569087" y="5666873"/>
            <a:ext cx="8578516" cy="307777"/>
          </a:xfrm>
          <a:prstGeom prst="rect">
            <a:avLst/>
          </a:prstGeom>
        </p:spPr>
        <p:txBody>
          <a:bodyPr wrap="square">
            <a:spAutoFit/>
          </a:bodyPr>
          <a:lstStyle/>
          <a:p>
            <a:r>
              <a:rPr lang="es-VE" sz="1400" dirty="0" smtClean="0"/>
              <a:t>(</a:t>
            </a:r>
            <a:r>
              <a:rPr lang="es-VE" sz="1400" dirty="0"/>
              <a:t>a) La colisión entre dos objetos como resultado </a:t>
            </a:r>
            <a:r>
              <a:rPr lang="es-VE" sz="1400" dirty="0" smtClean="0"/>
              <a:t>de contacto </a:t>
            </a:r>
            <a:r>
              <a:rPr lang="es-VE" sz="1400" dirty="0"/>
              <a:t>directo. (b) La "</a:t>
            </a:r>
            <a:r>
              <a:rPr lang="es-VE" sz="1400" dirty="0" smtClean="0"/>
              <a:t>colisión“ entre </a:t>
            </a:r>
            <a:r>
              <a:rPr lang="es-VE" sz="1400" dirty="0"/>
              <a:t>dos partículas cargadas.</a:t>
            </a:r>
          </a:p>
        </p:txBody>
      </p:sp>
      <p:pic>
        <p:nvPicPr>
          <p:cNvPr id="6" name="Imagen 5"/>
          <p:cNvPicPr>
            <a:picLocks noChangeAspect="1"/>
          </p:cNvPicPr>
          <p:nvPr/>
        </p:nvPicPr>
        <p:blipFill>
          <a:blip r:embed="rId2"/>
          <a:stretch>
            <a:fillRect/>
          </a:stretch>
        </p:blipFill>
        <p:spPr>
          <a:xfrm>
            <a:off x="2261936" y="4287091"/>
            <a:ext cx="2638614" cy="1204682"/>
          </a:xfrm>
          <a:prstGeom prst="rect">
            <a:avLst/>
          </a:prstGeom>
        </p:spPr>
      </p:pic>
      <p:pic>
        <p:nvPicPr>
          <p:cNvPr id="7" name="Imagen 6"/>
          <p:cNvPicPr>
            <a:picLocks noChangeAspect="1"/>
          </p:cNvPicPr>
          <p:nvPr/>
        </p:nvPicPr>
        <p:blipFill>
          <a:blip r:embed="rId3"/>
          <a:stretch>
            <a:fillRect/>
          </a:stretch>
        </p:blipFill>
        <p:spPr>
          <a:xfrm>
            <a:off x="6552528" y="3838862"/>
            <a:ext cx="2396740" cy="1828011"/>
          </a:xfrm>
          <a:prstGeom prst="rect">
            <a:avLst/>
          </a:prstGeom>
        </p:spPr>
      </p:pic>
    </p:spTree>
    <p:extLst>
      <p:ext uri="{BB962C8B-B14F-4D97-AF65-F5344CB8AC3E}">
        <p14:creationId xmlns:p14="http://schemas.microsoft.com/office/powerpoint/2010/main" val="2089058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8410" y="788657"/>
            <a:ext cx="10391274" cy="1277273"/>
          </a:xfrm>
          <a:prstGeom prst="rect">
            <a:avLst/>
          </a:prstGeom>
        </p:spPr>
        <p:txBody>
          <a:bodyPr wrap="square">
            <a:spAutoFit/>
          </a:bodyPr>
          <a:lstStyle/>
          <a:p>
            <a:pPr algn="just">
              <a:spcAft>
                <a:spcPts val="600"/>
              </a:spcAft>
            </a:pPr>
            <a:r>
              <a:rPr lang="es-VE" b="1" dirty="0">
                <a:latin typeface="Times New Roman" panose="02020603050405020304" pitchFamily="18" charset="0"/>
                <a:ea typeface="Times New Roman" panose="02020603050405020304" pitchFamily="18" charset="0"/>
                <a:cs typeface="Times New Roman" panose="02020603050405020304" pitchFamily="18" charset="0"/>
              </a:rPr>
              <a:t>Colisiones elásticas e inelásticas  </a:t>
            </a:r>
            <a:endParaRPr lang="es-VE"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solidFill>
                  <a:srgbClr val="272525"/>
                </a:solidFill>
                <a:latin typeface="Times New Roman" panose="02020603050405020304" pitchFamily="18" charset="0"/>
                <a:ea typeface="Calibri" panose="020F0502020204030204" pitchFamily="34" charset="0"/>
                <a:cs typeface="Times New Roman" panose="02020603050405020304" pitchFamily="18" charset="0"/>
              </a:rPr>
              <a:t>Se dice que un choque o colisión es elástico, cuando no se pierde ni gana energía mecánica en el choque, es decir la energía </a:t>
            </a:r>
            <a:r>
              <a:rPr lang="es-VE" i="1" dirty="0">
                <a:solidFill>
                  <a:srgbClr val="272525"/>
                </a:solidFill>
                <a:latin typeface="Times New Roman" panose="02020603050405020304" pitchFamily="18" charset="0"/>
                <a:ea typeface="Calibri" panose="020F0502020204030204" pitchFamily="34" charset="0"/>
                <a:cs typeface="Times New Roman" panose="02020603050405020304" pitchFamily="18" charset="0"/>
              </a:rPr>
              <a:t>cinética </a:t>
            </a:r>
            <a:r>
              <a:rPr lang="es-VE" dirty="0">
                <a:solidFill>
                  <a:srgbClr val="272525"/>
                </a:solidFill>
                <a:latin typeface="Times New Roman" panose="02020603050405020304" pitchFamily="18" charset="0"/>
                <a:ea typeface="Calibri" panose="020F0502020204030204" pitchFamily="34" charset="0"/>
                <a:cs typeface="Times New Roman" panose="02020603050405020304" pitchFamily="18" charset="0"/>
              </a:rPr>
              <a:t>total del sistema es la misma antes y después del choque. Así que las fuerzas entre los cuerpos son conservativas. Cuando hay variación de la energía cinética se dice que el choque es inelástico</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18410" y="2254209"/>
                <a:ext cx="7952874" cy="1566711"/>
              </a:xfrm>
              <a:prstGeom prst="rect">
                <a:avLst/>
              </a:prstGeom>
            </p:spPr>
            <p:txBody>
              <a:bodyPr wrap="square">
                <a:spAutoFit/>
              </a:bodyPr>
              <a:lstStyle/>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En un choque elástico tenemos que, </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(17)    </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s-VE" b="1" i="1">
                            <a:effectLst/>
                            <a:latin typeface="Cambria Math" panose="02040503050406030204" pitchFamily="18" charset="0"/>
                            <a:ea typeface="Times New Roman" panose="02020603050405020304" pitchFamily="18" charset="0"/>
                            <a:cs typeface="Times New Roman" panose="02020603050405020304" pitchFamily="18" charset="0"/>
                          </a:rPr>
                          <m:t>𝒄</m:t>
                        </m:r>
                        <m:r>
                          <a:rPr lang="es-VE" i="1">
                            <a:effectLst/>
                            <a:latin typeface="Cambria Math" panose="02040503050406030204" pitchFamily="18" charset="0"/>
                            <a:ea typeface="Times New Roman" panose="02020603050405020304" pitchFamily="18" charset="0"/>
                            <a:cs typeface="Times New Roman" panose="02020603050405020304" pitchFamily="18" charset="0"/>
                          </a:rPr>
                          <m:t> </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𝑎𝑛𝑡𝑒𝑠</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s-VE" b="1" i="1">
                            <a:effectLst/>
                            <a:latin typeface="Cambria Math" panose="02040503050406030204" pitchFamily="18" charset="0"/>
                            <a:ea typeface="Times New Roman" panose="02020603050405020304" pitchFamily="18" charset="0"/>
                            <a:cs typeface="Times New Roman" panose="02020603050405020304" pitchFamily="18" charset="0"/>
                          </a:rPr>
                          <m:t>𝒄</m:t>
                        </m:r>
                        <m:r>
                          <a:rPr lang="es-VE" i="1">
                            <a:effectLst/>
                            <a:latin typeface="Cambria Math" panose="02040503050406030204" pitchFamily="18" charset="0"/>
                            <a:ea typeface="Times New Roman" panose="02020603050405020304" pitchFamily="18" charset="0"/>
                            <a:cs typeface="Times New Roman" panose="02020603050405020304" pitchFamily="18" charset="0"/>
                          </a:rPr>
                          <m:t> </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𝑑𝑒𝑠𝑝𝑢</m:t>
                        </m:r>
                        <m:r>
                          <a:rPr lang="es-VE" i="1">
                            <a:effectLst/>
                            <a:latin typeface="Cambria Math" panose="02040503050406030204" pitchFamily="18" charset="0"/>
                            <a:ea typeface="Times New Roman" panose="02020603050405020304" pitchFamily="18" charset="0"/>
                            <a:cs typeface="Times New Roman" panose="02020603050405020304" pitchFamily="18" charset="0"/>
                          </a:rPr>
                          <m:t>é</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den>
                        </m:f>
                      </m:e>
                    </m:nary>
                    <m:r>
                      <a:rPr lang="es-VE" i="1">
                        <a:effectLst/>
                        <a:latin typeface="Cambria Math" panose="02040503050406030204" pitchFamily="18" charset="0"/>
                        <a:ea typeface="Times New Roman" panose="02020603050405020304" pitchFamily="18" charset="0"/>
                        <a:cs typeface="Times New Roman" panose="02020603050405020304" pitchFamily="18" charset="0"/>
                      </a:rPr>
                      <m:t>𝑚</m:t>
                    </m:r>
                    <m:sSubSup>
                      <m:sSub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𝑎𝑛𝑡𝑒𝑠</m:t>
                        </m:r>
                      </m:sub>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bHide m:val="on"/>
                        <m:supHide m:val="on"/>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den>
                        </m:f>
                      </m:e>
                    </m:nary>
                    <m:r>
                      <a:rPr lang="es-VE" i="1">
                        <a:effectLst/>
                        <a:latin typeface="Cambria Math" panose="02040503050406030204" pitchFamily="18" charset="0"/>
                        <a:ea typeface="Times New Roman" panose="02020603050405020304" pitchFamily="18" charset="0"/>
                        <a:cs typeface="Times New Roman" panose="02020603050405020304" pitchFamily="18" charset="0"/>
                      </a:rPr>
                      <m:t>𝑚</m:t>
                    </m:r>
                    <m:sSubSup>
                      <m:sSub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𝑑𝑒𝑠𝑝𝑢</m:t>
                        </m:r>
                        <m:r>
                          <a:rPr lang="es-VE" i="1">
                            <a:effectLst/>
                            <a:latin typeface="Cambria Math" panose="02040503050406030204" pitchFamily="18" charset="0"/>
                            <a:ea typeface="Times New Roman" panose="02020603050405020304" pitchFamily="18" charset="0"/>
                            <a:cs typeface="Times New Roman" panose="02020603050405020304" pitchFamily="18" charset="0"/>
                          </a:rPr>
                          <m:t>é</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𝑠</m:t>
                        </m:r>
                      </m:sub>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918410" y="2254209"/>
                <a:ext cx="7952874" cy="1566711"/>
              </a:xfrm>
              <a:prstGeom prst="rect">
                <a:avLst/>
              </a:prstGeom>
              <a:blipFill rotWithShape="0">
                <a:blip r:embed="rId2"/>
                <a:stretch>
                  <a:fillRect l="-690" t="-2724" r="-537" b="-39689"/>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822158" y="4009199"/>
                <a:ext cx="10487526" cy="1191352"/>
              </a:xfrm>
              <a:prstGeom prst="rect">
                <a:avLst/>
              </a:prstGeom>
            </p:spPr>
            <p:txBody>
              <a:bodyPr wrap="square">
                <a:spAutoFit/>
              </a:bodyPr>
              <a:lstStyle/>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Cuando el choque es inelástico</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den>
                        </m:f>
                      </m:e>
                    </m:nary>
                    <m:r>
                      <a:rPr lang="es-VE" i="1">
                        <a:effectLst/>
                        <a:latin typeface="Cambria Math" panose="02040503050406030204" pitchFamily="18" charset="0"/>
                        <a:ea typeface="Times New Roman" panose="02020603050405020304" pitchFamily="18" charset="0"/>
                        <a:cs typeface="Times New Roman" panose="02020603050405020304" pitchFamily="18" charset="0"/>
                      </a:rPr>
                      <m:t>𝑚</m:t>
                    </m:r>
                    <m:sSubSup>
                      <m:sSub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𝑎𝑛𝑡𝑒𝑠</m:t>
                        </m:r>
                      </m:sub>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bHide m:val="on"/>
                        <m:supHide m:val="on"/>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den>
                        </m:f>
                      </m:e>
                    </m:nary>
                    <m:r>
                      <a:rPr lang="es-VE" i="1">
                        <a:effectLst/>
                        <a:latin typeface="Cambria Math" panose="02040503050406030204" pitchFamily="18" charset="0"/>
                        <a:ea typeface="Times New Roman" panose="02020603050405020304" pitchFamily="18" charset="0"/>
                        <a:cs typeface="Times New Roman" panose="02020603050405020304" pitchFamily="18" charset="0"/>
                      </a:rPr>
                      <m:t>𝑚</m:t>
                    </m:r>
                    <m:sSubSup>
                      <m:sSubSup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𝑑𝑒𝑠𝑝𝑢</m:t>
                        </m:r>
                        <m:r>
                          <a:rPr lang="es-VE" i="1">
                            <a:effectLst/>
                            <a:latin typeface="Cambria Math" panose="02040503050406030204" pitchFamily="18" charset="0"/>
                            <a:ea typeface="Times New Roman" panose="02020603050405020304" pitchFamily="18" charset="0"/>
                            <a:cs typeface="Times New Roman" panose="02020603050405020304" pitchFamily="18" charset="0"/>
                          </a:rPr>
                          <m:t>é</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𝑠</m:t>
                        </m:r>
                      </m:sub>
                      <m:sup>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𝑈</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(20)</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Donde U representa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cualquier otra forma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de energía</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822158" y="4009199"/>
                <a:ext cx="10487526" cy="1191352"/>
              </a:xfrm>
              <a:prstGeom prst="rect">
                <a:avLst/>
              </a:prstGeom>
              <a:blipFill rotWithShape="0">
                <a:blip r:embed="rId3"/>
                <a:stretch>
                  <a:fillRect l="-523" t="-3590" b="-23077"/>
                </a:stretch>
              </a:blipFill>
            </p:spPr>
            <p:txBody>
              <a:bodyPr/>
              <a:lstStyle/>
              <a:p>
                <a:r>
                  <a:rPr lang="es-VE">
                    <a:noFill/>
                  </a:rPr>
                  <a:t> </a:t>
                </a:r>
              </a:p>
            </p:txBody>
          </p:sp>
        </mc:Fallback>
      </mc:AlternateContent>
    </p:spTree>
    <p:extLst>
      <p:ext uri="{BB962C8B-B14F-4D97-AF65-F5344CB8AC3E}">
        <p14:creationId xmlns:p14="http://schemas.microsoft.com/office/powerpoint/2010/main" val="2032089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2631" y="801378"/>
            <a:ext cx="10331116" cy="1200329"/>
          </a:xfrm>
          <a:prstGeom prst="rect">
            <a:avLst/>
          </a:prstGeom>
        </p:spPr>
        <p:txBody>
          <a:bodyPr wrap="square">
            <a:spAutoFit/>
          </a:bodyPr>
          <a:lstStyle/>
          <a:p>
            <a:pPr algn="just"/>
            <a:r>
              <a:rPr lang="es-VE" b="1" dirty="0" smtClean="0"/>
              <a:t>Ejemplo 1 </a:t>
            </a:r>
            <a:endParaRPr lang="es-VE" b="1" dirty="0" smtClean="0"/>
          </a:p>
          <a:p>
            <a:pPr algn="just"/>
            <a:r>
              <a:rPr lang="es-VE" dirty="0" smtClean="0"/>
              <a:t>Un </a:t>
            </a:r>
            <a:r>
              <a:rPr lang="es-VE" dirty="0"/>
              <a:t>automóvil de 1800 kg de masa detenido en un semáforo es golpeado por la parte trasera por un automóvil de 900 kg y los dos </a:t>
            </a:r>
            <a:r>
              <a:rPr lang="es-VE" dirty="0" smtClean="0"/>
              <a:t>quedan unidos. </a:t>
            </a:r>
            <a:r>
              <a:rPr lang="es-VE" dirty="0"/>
              <a:t>Si el automóvil más pequeño se movía a 20.0 m / s antes de la colisión, ¿cuál es la velocidad de los autos enredados después de la colisión?</a:t>
            </a:r>
          </a:p>
        </p:txBody>
      </p:sp>
      <p:sp>
        <p:nvSpPr>
          <p:cNvPr id="3" name="Rectángulo 2"/>
          <p:cNvSpPr/>
          <p:nvPr/>
        </p:nvSpPr>
        <p:spPr>
          <a:xfrm>
            <a:off x="1002631" y="2001707"/>
            <a:ext cx="10331116" cy="2031325"/>
          </a:xfrm>
          <a:prstGeom prst="rect">
            <a:avLst/>
          </a:prstGeom>
        </p:spPr>
        <p:txBody>
          <a:bodyPr wrap="square">
            <a:spAutoFit/>
          </a:bodyPr>
          <a:lstStyle/>
          <a:p>
            <a:r>
              <a:rPr lang="es-VE" b="1" dirty="0" smtClean="0"/>
              <a:t>Razonamiento</a:t>
            </a:r>
            <a:r>
              <a:rPr lang="es-VE" dirty="0" smtClean="0"/>
              <a:t> </a:t>
            </a:r>
          </a:p>
          <a:p>
            <a:r>
              <a:rPr lang="es-VE" dirty="0" smtClean="0"/>
              <a:t>Podemos </a:t>
            </a:r>
            <a:r>
              <a:rPr lang="es-VE" dirty="0"/>
              <a:t>suponer que la rapidez final es menor que 20.0 m / s, la rapidez inicial del automóvil más pequeño. La cantidad de movimiento total del sistema (los dos coches) antes de la colisión debe ser igual a la cantidad de movimiento </a:t>
            </a:r>
            <a:r>
              <a:rPr lang="es-VE" dirty="0" smtClean="0"/>
              <a:t>final </a:t>
            </a:r>
            <a:r>
              <a:rPr lang="es-VE" dirty="0"/>
              <a:t>inmediatamente después de la colisión porque la cantidad de movimiento se conserva en cualquier tipo de colisión.</a:t>
            </a:r>
          </a:p>
          <a:p>
            <a:r>
              <a:rPr lang="es-VE" dirty="0"/>
              <a:t>La magnitud del </a:t>
            </a:r>
            <a:r>
              <a:rPr lang="es-VE" dirty="0" smtClean="0"/>
              <a:t>momento </a:t>
            </a:r>
            <a:r>
              <a:rPr lang="es-VE" dirty="0"/>
              <a:t>total antes de la colisión es igual a la del automóvil más pequeño porque el automóvil más grande está inicialmente en reposo:</a:t>
            </a:r>
          </a:p>
        </p:txBody>
      </p:sp>
      <mc:AlternateContent xmlns:mc="http://schemas.openxmlformats.org/markup-compatibility/2006" xmlns:a14="http://schemas.microsoft.com/office/drawing/2010/main">
        <mc:Choice Requires="a14">
          <p:sp>
            <p:nvSpPr>
              <p:cNvPr id="4" name="Rectángulo 3"/>
              <p:cNvSpPr/>
              <p:nvPr/>
            </p:nvSpPr>
            <p:spPr>
              <a:xfrm>
                <a:off x="4947037" y="4033032"/>
                <a:ext cx="950388" cy="4315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𝑃</m:t>
                              </m:r>
                            </m:e>
                          </m:acc>
                        </m:e>
                        <m:sub>
                          <m:r>
                            <a:rPr lang="es-VE" i="1">
                              <a:latin typeface="Cambria Math" panose="02040503050406030204" pitchFamily="18" charset="0"/>
                              <a:ea typeface="Times New Roman" panose="02020603050405020304" pitchFamily="18" charset="0"/>
                              <a:cs typeface="Times New Roman" panose="02020603050405020304" pitchFamily="18" charset="0"/>
                            </a:rPr>
                            <m:t>𝑓</m:t>
                          </m:r>
                        </m:sub>
                      </m:sSub>
                      <m:r>
                        <a:rPr lang="es-VE"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𝑃</m:t>
                              </m:r>
                            </m:e>
                          </m:acc>
                        </m:e>
                        <m:sub>
                          <m:r>
                            <a:rPr lang="es-VE" i="1">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s-VE" dirty="0"/>
              </a:p>
            </p:txBody>
          </p:sp>
        </mc:Choice>
        <mc:Fallback xmlns="">
          <p:sp>
            <p:nvSpPr>
              <p:cNvPr id="4" name="Rectángulo 3"/>
              <p:cNvSpPr>
                <a:spLocks noRot="1" noChangeAspect="1" noMove="1" noResize="1" noEditPoints="1" noAdjustHandles="1" noChangeArrowheads="1" noChangeShapeType="1" noTextEdit="1"/>
              </p:cNvSpPr>
              <p:nvPr/>
            </p:nvSpPr>
            <p:spPr>
              <a:xfrm>
                <a:off x="4947037" y="4033032"/>
                <a:ext cx="950388" cy="431528"/>
              </a:xfrm>
              <a:prstGeom prst="rect">
                <a:avLst/>
              </a:prstGeom>
              <a:blipFill rotWithShape="0">
                <a:blip r:embed="rId2"/>
                <a:stretch>
                  <a:fillRect b="-8571"/>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850499" y="4464560"/>
                <a:ext cx="2353786"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es-VE" i="1" smtClean="0">
                                  <a:latin typeface="Cambria Math" panose="02040503050406030204" pitchFamily="18" charset="0"/>
                                  <a:cs typeface="Times New Roman" panose="02020603050405020304" pitchFamily="18" charset="0"/>
                                </a:rPr>
                              </m:ctrlPr>
                            </m:dPr>
                            <m:e>
                              <m:sSub>
                                <m:sSubPr>
                                  <m:ctrlPr>
                                    <a:rPr lang="es-VE" i="1" smtClean="0">
                                      <a:latin typeface="Cambria Math" panose="02040503050406030204" pitchFamily="18" charset="0"/>
                                      <a:cs typeface="Times New Roman" panose="02020603050405020304" pitchFamily="18" charset="0"/>
                                    </a:rPr>
                                  </m:ctrlPr>
                                </m:sSubPr>
                                <m:e>
                                  <m:r>
                                    <a:rPr lang="es-VE" b="0" i="1" smtClean="0">
                                      <a:latin typeface="Cambria Math" panose="02040503050406030204" pitchFamily="18" charset="0"/>
                                      <a:cs typeface="Times New Roman" panose="02020603050405020304" pitchFamily="18" charset="0"/>
                                    </a:rPr>
                                    <m:t>𝑚</m:t>
                                  </m:r>
                                </m:e>
                                <m:sub>
                                  <m:r>
                                    <a:rPr lang="es-VE" b="0" i="1" smtClean="0">
                                      <a:latin typeface="Cambria Math" panose="02040503050406030204" pitchFamily="18" charset="0"/>
                                      <a:cs typeface="Times New Roman" panose="02020603050405020304" pitchFamily="18" charset="0"/>
                                    </a:rPr>
                                    <m:t>1</m:t>
                                  </m:r>
                                </m:sub>
                              </m:sSub>
                              <m:r>
                                <a:rPr lang="es-VE"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𝑚</m:t>
                                  </m:r>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2</m:t>
                                  </m:r>
                                </m:sub>
                              </m:sSub>
                            </m:e>
                          </m:d>
                          <m:r>
                            <a:rPr lang="es-VE" b="0" i="1" smtClean="0">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latin typeface="Cambria Math" panose="02040503050406030204" pitchFamily="18" charset="0"/>
                              <a:ea typeface="Times New Roman" panose="02020603050405020304" pitchFamily="18" charset="0"/>
                              <a:cs typeface="Times New Roman" panose="02020603050405020304" pitchFamily="18" charset="0"/>
                            </a:rPr>
                            <m:t>𝑓</m:t>
                          </m:r>
                        </m:sub>
                      </m:sSub>
                      <m:r>
                        <a:rPr lang="es-VE"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r>
                            <a:rPr lang="es-VE" b="0" i="1" smtClean="0">
                              <a:latin typeface="Cambria Math" panose="02040503050406030204" pitchFamily="18" charset="0"/>
                              <a:ea typeface="Times New Roman" panose="02020603050405020304" pitchFamily="18" charset="0"/>
                              <a:cs typeface="Times New Roman" panose="02020603050405020304" pitchFamily="18" charset="0"/>
                            </a:rPr>
                            <m:t>𝑚</m:t>
                          </m:r>
                        </m:e>
                        <m:sub>
                          <m:r>
                            <a:rPr lang="es-VE" i="1">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es-VE" i="1" smtClean="0">
                              <a:latin typeface="Cambria Math" panose="02040503050406030204" pitchFamily="18" charset="0"/>
                              <a:cs typeface="Times New Roman" panose="02020603050405020304" pitchFamily="18" charset="0"/>
                            </a:rPr>
                          </m:ctrlPr>
                        </m:sSubPr>
                        <m:e>
                          <m:r>
                            <a:rPr lang="es-VE" b="0" i="1" smtClean="0">
                              <a:latin typeface="Cambria Math" panose="02040503050406030204" pitchFamily="18" charset="0"/>
                              <a:cs typeface="Times New Roman" panose="02020603050405020304" pitchFamily="18" charset="0"/>
                            </a:rPr>
                            <m:t>𝑣</m:t>
                          </m:r>
                        </m:e>
                        <m:sub>
                          <m:r>
                            <a:rPr lang="es-VE" b="0" i="1" smtClean="0">
                              <a:latin typeface="Cambria Math" panose="02040503050406030204" pitchFamily="18" charset="0"/>
                              <a:cs typeface="Times New Roman" panose="02020603050405020304" pitchFamily="18" charset="0"/>
                            </a:rPr>
                            <m:t>𝑖</m:t>
                          </m:r>
                        </m:sub>
                      </m:sSub>
                    </m:oMath>
                  </m:oMathPara>
                </a14:m>
                <a:endParaRPr lang="es-VE" dirty="0"/>
              </a:p>
            </p:txBody>
          </p:sp>
        </mc:Choice>
        <mc:Fallback xmlns="">
          <p:sp>
            <p:nvSpPr>
              <p:cNvPr id="5" name="Rectángulo 4"/>
              <p:cNvSpPr>
                <a:spLocks noRot="1" noChangeAspect="1" noMove="1" noResize="1" noEditPoints="1" noAdjustHandles="1" noChangeArrowheads="1" noChangeShapeType="1" noTextEdit="1"/>
              </p:cNvSpPr>
              <p:nvPr/>
            </p:nvSpPr>
            <p:spPr>
              <a:xfrm>
                <a:off x="3850499" y="4464560"/>
                <a:ext cx="2353786" cy="391582"/>
              </a:xfrm>
              <a:prstGeom prst="rect">
                <a:avLst/>
              </a:prstGeom>
              <a:blipFill rotWithShape="0">
                <a:blip r:embed="rId3"/>
                <a:stretch>
                  <a:fillRect b="-9231"/>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850499" y="4908398"/>
                <a:ext cx="5122171" cy="666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s-VE" b="0" i="1" smtClean="0">
                              <a:latin typeface="Cambria Math" panose="02040503050406030204" pitchFamily="18" charset="0"/>
                              <a:ea typeface="Times New Roman" panose="02020603050405020304" pitchFamily="18" charset="0"/>
                              <a:cs typeface="Times New Roman" panose="02020603050405020304" pitchFamily="18" charset="0"/>
                            </a:rPr>
                            <m:t>𝑣</m:t>
                          </m:r>
                        </m:e>
                        <m:sub>
                          <m:r>
                            <a:rPr lang="es-VE" i="1">
                              <a:latin typeface="Cambria Math" panose="02040503050406030204" pitchFamily="18" charset="0"/>
                              <a:ea typeface="Times New Roman" panose="02020603050405020304" pitchFamily="18" charset="0"/>
                              <a:cs typeface="Times New Roman" panose="02020603050405020304" pitchFamily="18" charset="0"/>
                            </a:rPr>
                            <m:t>𝑓</m:t>
                          </m:r>
                        </m:sub>
                      </m:sSub>
                      <m:r>
                        <a:rPr lang="es-VE" i="1">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smtClean="0">
                              <a:latin typeface="Cambria Math" panose="02040503050406030204" pitchFamily="18" charset="0"/>
                              <a:cs typeface="Times New Roman" panose="02020603050405020304" pitchFamily="18" charset="0"/>
                            </a:rPr>
                          </m:ctrlPr>
                        </m:fPr>
                        <m:num>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latin typeface="Cambria Math" panose="02040503050406030204" pitchFamily="18" charset="0"/>
                                  <a:ea typeface="Times New Roman" panose="02020603050405020304" pitchFamily="18" charset="0"/>
                                  <a:cs typeface="Times New Roman" panose="02020603050405020304" pitchFamily="18" charset="0"/>
                                </a:rPr>
                                <m:t>𝑚</m:t>
                              </m:r>
                            </m:e>
                            <m:sub>
                              <m:r>
                                <a:rPr lang="es-VE" i="1">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es-VE" i="1">
                                  <a:latin typeface="Cambria Math" panose="02040503050406030204" pitchFamily="18" charset="0"/>
                                  <a:cs typeface="Times New Roman" panose="02020603050405020304" pitchFamily="18" charset="0"/>
                                </a:rPr>
                              </m:ctrlPr>
                            </m:sSubPr>
                            <m:e>
                              <m:r>
                                <a:rPr lang="es-VE" i="1">
                                  <a:latin typeface="Cambria Math" panose="02040503050406030204" pitchFamily="18" charset="0"/>
                                  <a:cs typeface="Times New Roman" panose="02020603050405020304" pitchFamily="18" charset="0"/>
                                </a:rPr>
                                <m:t>𝑣</m:t>
                              </m:r>
                            </m:e>
                            <m:sub>
                              <m:r>
                                <a:rPr lang="es-VE" i="1">
                                  <a:latin typeface="Cambria Math" panose="02040503050406030204" pitchFamily="18" charset="0"/>
                                  <a:cs typeface="Times New Roman" panose="02020603050405020304" pitchFamily="18" charset="0"/>
                                </a:rPr>
                                <m:t>𝑖</m:t>
                              </m:r>
                            </m:sub>
                          </m:sSub>
                        </m:num>
                        <m:den>
                          <m:d>
                            <m:dPr>
                              <m:ctrlPr>
                                <a:rPr lang="es-VE" i="1">
                                  <a:latin typeface="Cambria Math" panose="02040503050406030204" pitchFamily="18" charset="0"/>
                                  <a:cs typeface="Times New Roman" panose="02020603050405020304" pitchFamily="18" charset="0"/>
                                </a:rPr>
                              </m:ctrlPr>
                            </m:dPr>
                            <m:e>
                              <m:sSub>
                                <m:sSubPr>
                                  <m:ctrlPr>
                                    <a:rPr lang="es-VE" i="1">
                                      <a:latin typeface="Cambria Math" panose="02040503050406030204" pitchFamily="18" charset="0"/>
                                      <a:cs typeface="Times New Roman" panose="02020603050405020304" pitchFamily="18" charset="0"/>
                                    </a:rPr>
                                  </m:ctrlPr>
                                </m:sSubPr>
                                <m:e>
                                  <m:r>
                                    <a:rPr lang="es-VE" i="1">
                                      <a:latin typeface="Cambria Math" panose="02040503050406030204" pitchFamily="18" charset="0"/>
                                      <a:cs typeface="Times New Roman" panose="02020603050405020304" pitchFamily="18" charset="0"/>
                                    </a:rPr>
                                    <m:t>𝑚</m:t>
                                  </m:r>
                                </m:e>
                                <m:sub>
                                  <m:r>
                                    <a:rPr lang="es-VE" i="1">
                                      <a:latin typeface="Cambria Math" panose="02040503050406030204" pitchFamily="18" charset="0"/>
                                      <a:cs typeface="Times New Roman" panose="02020603050405020304" pitchFamily="18" charset="0"/>
                                    </a:rPr>
                                    <m:t>1</m:t>
                                  </m:r>
                                </m:sub>
                              </m:sSub>
                              <m:r>
                                <a:rPr lang="es-VE"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s-VE" i="1">
                                      <a:latin typeface="Cambria Math" panose="02040503050406030204" pitchFamily="18" charset="0"/>
                                      <a:ea typeface="Cambria Math" panose="02040503050406030204" pitchFamily="18" charset="0"/>
                                      <a:cs typeface="Times New Roman" panose="02020603050405020304" pitchFamily="18" charset="0"/>
                                    </a:rPr>
                                  </m:ctrlPr>
                                </m:sSubPr>
                                <m:e>
                                  <m:r>
                                    <a:rPr lang="es-VE" i="1">
                                      <a:latin typeface="Cambria Math" panose="02040503050406030204" pitchFamily="18" charset="0"/>
                                      <a:ea typeface="Cambria Math" panose="02040503050406030204" pitchFamily="18" charset="0"/>
                                      <a:cs typeface="Times New Roman" panose="02020603050405020304" pitchFamily="18" charset="0"/>
                                    </a:rPr>
                                    <m:t>𝑚</m:t>
                                  </m:r>
                                </m:e>
                                <m:sub>
                                  <m:r>
                                    <a:rPr lang="es-VE" i="1">
                                      <a:latin typeface="Cambria Math" panose="02040503050406030204" pitchFamily="18" charset="0"/>
                                      <a:ea typeface="Cambria Math" panose="02040503050406030204" pitchFamily="18" charset="0"/>
                                      <a:cs typeface="Times New Roman" panose="02020603050405020304" pitchFamily="18" charset="0"/>
                                    </a:rPr>
                                    <m:t>2</m:t>
                                  </m:r>
                                </m:sub>
                              </m:sSub>
                            </m:e>
                          </m:d>
                        </m:den>
                      </m:f>
                      <m:r>
                        <a:rPr lang="es-VE"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s-VE" b="0" i="1" smtClean="0">
                              <a:latin typeface="Cambria Math" panose="02040503050406030204" pitchFamily="18" charset="0"/>
                              <a:ea typeface="Cambria Math" panose="02040503050406030204" pitchFamily="18" charset="0"/>
                              <a:cs typeface="Times New Roman" panose="02020603050405020304" pitchFamily="18" charset="0"/>
                            </a:rPr>
                            <m:t>900 </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𝑘𝑔</m:t>
                          </m:r>
                          <m:r>
                            <a:rPr lang="es-VE" b="0" i="1" smtClean="0">
                              <a:latin typeface="Cambria Math" panose="02040503050406030204" pitchFamily="18" charset="0"/>
                              <a:ea typeface="Cambria Math" panose="02040503050406030204" pitchFamily="18" charset="0"/>
                              <a:cs typeface="Times New Roman" panose="02020603050405020304" pitchFamily="18" charset="0"/>
                            </a:rPr>
                            <m:t>∙20,0 </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𝑚</m:t>
                          </m:r>
                          <m:r>
                            <a:rPr lang="es-VE" b="0"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𝑠</m:t>
                          </m:r>
                        </m:num>
                        <m:den>
                          <m:r>
                            <a:rPr lang="es-VE" b="0" i="1" smtClean="0">
                              <a:latin typeface="Cambria Math" panose="02040503050406030204" pitchFamily="18" charset="0"/>
                              <a:ea typeface="Cambria Math" panose="02040503050406030204" pitchFamily="18" charset="0"/>
                              <a:cs typeface="Times New Roman" panose="02020603050405020304" pitchFamily="18" charset="0"/>
                            </a:rPr>
                            <m:t>2.700 </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𝑘𝑔</m:t>
                          </m:r>
                        </m:den>
                      </m:f>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6,67 </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𝑚</m:t>
                      </m:r>
                      <m:r>
                        <a:rPr lang="es-VE" b="0"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𝑠</m:t>
                      </m:r>
                    </m:oMath>
                  </m:oMathPara>
                </a14:m>
                <a:endParaRPr lang="es-VE" dirty="0"/>
              </a:p>
            </p:txBody>
          </p:sp>
        </mc:Choice>
        <mc:Fallback xmlns="">
          <p:sp>
            <p:nvSpPr>
              <p:cNvPr id="6" name="Rectángulo 5"/>
              <p:cNvSpPr>
                <a:spLocks noRot="1" noChangeAspect="1" noMove="1" noResize="1" noEditPoints="1" noAdjustHandles="1" noChangeArrowheads="1" noChangeShapeType="1" noTextEdit="1"/>
              </p:cNvSpPr>
              <p:nvPr/>
            </p:nvSpPr>
            <p:spPr>
              <a:xfrm>
                <a:off x="3850499" y="4908398"/>
                <a:ext cx="5122171" cy="666914"/>
              </a:xfrm>
              <a:prstGeom prst="rect">
                <a:avLst/>
              </a:prstGeom>
              <a:blipFill rotWithShape="0">
                <a:blip r:embed="rId4"/>
                <a:stretch>
                  <a:fillRect/>
                </a:stretch>
              </a:blipFill>
            </p:spPr>
            <p:txBody>
              <a:bodyPr/>
              <a:lstStyle/>
              <a:p>
                <a:r>
                  <a:rPr lang="es-VE">
                    <a:noFill/>
                  </a:rPr>
                  <a:t> </a:t>
                </a:r>
              </a:p>
            </p:txBody>
          </p:sp>
        </mc:Fallback>
      </mc:AlternateContent>
    </p:spTree>
    <p:extLst>
      <p:ext uri="{BB962C8B-B14F-4D97-AF65-F5344CB8AC3E}">
        <p14:creationId xmlns:p14="http://schemas.microsoft.com/office/powerpoint/2010/main" val="2216159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30442" y="1095743"/>
            <a:ext cx="10391274" cy="1754326"/>
          </a:xfrm>
          <a:prstGeom prst="rect">
            <a:avLst/>
          </a:prstGeom>
        </p:spPr>
        <p:txBody>
          <a:bodyPr wrap="square">
            <a:spAutoFit/>
          </a:bodyPr>
          <a:lstStyle/>
          <a:p>
            <a:pPr algn="just"/>
            <a:r>
              <a:rPr lang="es-VE" b="1" dirty="0" smtClean="0"/>
              <a:t>Ejemplo 2 </a:t>
            </a:r>
          </a:p>
          <a:p>
            <a:pPr algn="just"/>
            <a:r>
              <a:rPr lang="es-VE" dirty="0" smtClean="0"/>
              <a:t>Un </a:t>
            </a:r>
            <a:r>
              <a:rPr lang="es-VE" dirty="0"/>
              <a:t>proyectil de masa m</a:t>
            </a:r>
            <a:r>
              <a:rPr lang="es-VE" baseline="-25000" dirty="0"/>
              <a:t>1</a:t>
            </a:r>
            <a:r>
              <a:rPr lang="es-VE" dirty="0"/>
              <a:t> = m que se mueve a lo largo de la dirección x con una velocidad v</a:t>
            </a:r>
            <a:r>
              <a:rPr lang="es-VE" baseline="-25000" dirty="0"/>
              <a:t>1</a:t>
            </a:r>
            <a:r>
              <a:rPr lang="es-VE" dirty="0"/>
              <a:t> = 10√3 m / s choca elásticamente con un objetivo estacionario de masa m</a:t>
            </a:r>
            <a:r>
              <a:rPr lang="es-VE" baseline="-25000" dirty="0"/>
              <a:t>2</a:t>
            </a:r>
            <a:r>
              <a:rPr lang="es-VE" dirty="0"/>
              <a:t> = 2m. Después de la colisión, el proyectil se desvía en un ángulo de 90 °, como se muestra en la figura </a:t>
            </a:r>
            <a:r>
              <a:rPr lang="es-VE" dirty="0" smtClean="0"/>
              <a:t>(</a:t>
            </a:r>
            <a:r>
              <a:rPr lang="es-VE" dirty="0"/>
              <a:t>a) ¿Cuál es la velocidad y el ángulo </a:t>
            </a:r>
            <a:r>
              <a:rPr lang="es-VE" dirty="0" smtClean="0"/>
              <a:t>del objetivo después </a:t>
            </a:r>
            <a:r>
              <a:rPr lang="es-VE" dirty="0"/>
              <a:t>de la colisión? (b) ¿Cuál es la velocidad final del proyectil y la fracción de energía cinética transferida al objetivo?</a:t>
            </a:r>
          </a:p>
        </p:txBody>
      </p:sp>
      <p:pic>
        <p:nvPicPr>
          <p:cNvPr id="3" name="Imagen 2"/>
          <p:cNvPicPr>
            <a:picLocks noChangeAspect="1"/>
          </p:cNvPicPr>
          <p:nvPr/>
        </p:nvPicPr>
        <p:blipFill>
          <a:blip r:embed="rId2"/>
          <a:stretch>
            <a:fillRect/>
          </a:stretch>
        </p:blipFill>
        <p:spPr>
          <a:xfrm>
            <a:off x="2001798" y="3416716"/>
            <a:ext cx="3219450" cy="866775"/>
          </a:xfrm>
          <a:prstGeom prst="rect">
            <a:avLst/>
          </a:prstGeom>
        </p:spPr>
      </p:pic>
      <p:pic>
        <p:nvPicPr>
          <p:cNvPr id="4" name="Imagen 3"/>
          <p:cNvPicPr>
            <a:picLocks noChangeAspect="1"/>
          </p:cNvPicPr>
          <p:nvPr/>
        </p:nvPicPr>
        <p:blipFill>
          <a:blip r:embed="rId3"/>
          <a:stretch>
            <a:fillRect/>
          </a:stretch>
        </p:blipFill>
        <p:spPr>
          <a:xfrm>
            <a:off x="6858087" y="2669803"/>
            <a:ext cx="2542500" cy="2360602"/>
          </a:xfrm>
          <a:prstGeom prst="rect">
            <a:avLst/>
          </a:prstGeom>
        </p:spPr>
      </p:pic>
    </p:spTree>
    <p:extLst>
      <p:ext uri="{BB962C8B-B14F-4D97-AF65-F5344CB8AC3E}">
        <p14:creationId xmlns:p14="http://schemas.microsoft.com/office/powerpoint/2010/main" val="2331310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002060"/>
          </a:solidFill>
        </p:spPr>
        <p:txBody>
          <a:bodyPr/>
          <a:lstStyle/>
          <a:p>
            <a:pPr algn="ctr"/>
            <a:r>
              <a:rPr lang="es-VE" b="1" dirty="0" smtClean="0">
                <a:solidFill>
                  <a:schemeClr val="bg1"/>
                </a:solidFill>
                <a:latin typeface="Times New Roman" panose="02020603050405020304" pitchFamily="18" charset="0"/>
                <a:cs typeface="Times New Roman" panose="02020603050405020304" pitchFamily="18" charset="0"/>
              </a:rPr>
              <a:t>Sistema </a:t>
            </a:r>
            <a:r>
              <a:rPr lang="es-VE" b="1" dirty="0">
                <a:solidFill>
                  <a:schemeClr val="bg1"/>
                </a:solidFill>
                <a:latin typeface="Times New Roman" panose="02020603050405020304" pitchFamily="18" charset="0"/>
                <a:cs typeface="Times New Roman" panose="02020603050405020304" pitchFamily="18" charset="0"/>
              </a:rPr>
              <a:t>de partículas</a:t>
            </a:r>
            <a:endParaRPr lang="es-VE" dirty="0"/>
          </a:p>
        </p:txBody>
      </p:sp>
      <p:sp>
        <p:nvSpPr>
          <p:cNvPr id="3" name="Rectángulo 2"/>
          <p:cNvSpPr/>
          <p:nvPr/>
        </p:nvSpPr>
        <p:spPr>
          <a:xfrm>
            <a:off x="838200" y="2274838"/>
            <a:ext cx="10515600" cy="1477328"/>
          </a:xfrm>
          <a:prstGeom prst="rect">
            <a:avLst/>
          </a:prstGeom>
        </p:spPr>
        <p:txBody>
          <a:bodyPr wrap="square">
            <a:spAutoFit/>
          </a:bodyPr>
          <a:lstStyle/>
          <a:p>
            <a:pPr marL="342900" indent="-342900" algn="just">
              <a:buFont typeface="+mj-lt"/>
              <a:buAutoNum type="arabicPeriod"/>
            </a:pPr>
            <a:r>
              <a:rPr lang="es-VE" dirty="0" smtClean="0">
                <a:latin typeface="Times New Roman" panose="02020603050405020304" pitchFamily="18" charset="0"/>
                <a:cs typeface="Times New Roman" panose="02020603050405020304" pitchFamily="18" charset="0"/>
              </a:rPr>
              <a:t>Hasta ahora hemos </a:t>
            </a:r>
            <a:r>
              <a:rPr lang="es-VE" dirty="0">
                <a:latin typeface="Times New Roman" panose="02020603050405020304" pitchFamily="18" charset="0"/>
                <a:cs typeface="Times New Roman" panose="02020603050405020304" pitchFamily="18" charset="0"/>
              </a:rPr>
              <a:t>estudiado el movimiento de un cuerpo considerándolo </a:t>
            </a:r>
            <a:r>
              <a:rPr lang="es-VE" dirty="0" smtClean="0">
                <a:latin typeface="Times New Roman" panose="02020603050405020304" pitchFamily="18" charset="0"/>
                <a:cs typeface="Times New Roman" panose="02020603050405020304" pitchFamily="18" charset="0"/>
              </a:rPr>
              <a:t>una </a:t>
            </a:r>
            <a:r>
              <a:rPr lang="es-VE" dirty="0">
                <a:latin typeface="Times New Roman" panose="02020603050405020304" pitchFamily="18" charset="0"/>
                <a:cs typeface="Times New Roman" panose="02020603050405020304" pitchFamily="18" charset="0"/>
              </a:rPr>
              <a:t>partícula </a:t>
            </a:r>
            <a:r>
              <a:rPr lang="es-VE" dirty="0" smtClean="0">
                <a:latin typeface="Times New Roman" panose="02020603050405020304" pitchFamily="18" charset="0"/>
                <a:cs typeface="Times New Roman" panose="02020603050405020304" pitchFamily="18" charset="0"/>
              </a:rPr>
              <a:t>ideal. </a:t>
            </a:r>
            <a:r>
              <a:rPr lang="es-VE" dirty="0">
                <a:latin typeface="Times New Roman" panose="02020603050405020304" pitchFamily="18" charset="0"/>
                <a:cs typeface="Times New Roman" panose="02020603050405020304" pitchFamily="18" charset="0"/>
              </a:rPr>
              <a:t>Esto restringió nuestro estudio sólo al movimiento de </a:t>
            </a:r>
            <a:r>
              <a:rPr lang="es-VE" dirty="0" smtClean="0">
                <a:latin typeface="Times New Roman" panose="02020603050405020304" pitchFamily="18" charset="0"/>
                <a:cs typeface="Times New Roman" panose="02020603050405020304" pitchFamily="18" charset="0"/>
              </a:rPr>
              <a:t>traslación. Pero </a:t>
            </a:r>
            <a:r>
              <a:rPr lang="es-VE" dirty="0">
                <a:latin typeface="Times New Roman" panose="02020603050405020304" pitchFamily="18" charset="0"/>
                <a:cs typeface="Times New Roman" panose="02020603050405020304" pitchFamily="18" charset="0"/>
              </a:rPr>
              <a:t>sabemos que un objeto puede girar, o sus partes vibrar en relación a </a:t>
            </a:r>
            <a:r>
              <a:rPr lang="es-VE" dirty="0" smtClean="0">
                <a:latin typeface="Times New Roman" panose="02020603050405020304" pitchFamily="18" charset="0"/>
                <a:cs typeface="Times New Roman" panose="02020603050405020304" pitchFamily="18" charset="0"/>
              </a:rPr>
              <a:t>otras </a:t>
            </a:r>
            <a:r>
              <a:rPr lang="es-VE" dirty="0">
                <a:latin typeface="Times New Roman" panose="02020603050405020304" pitchFamily="18" charset="0"/>
                <a:cs typeface="Times New Roman" panose="02020603050405020304" pitchFamily="18" charset="0"/>
              </a:rPr>
              <a:t>mientras se mueve. </a:t>
            </a:r>
            <a:r>
              <a:rPr lang="es-VE" dirty="0" smtClean="0">
                <a:latin typeface="Times New Roman" panose="02020603050405020304" pitchFamily="18" charset="0"/>
                <a:cs typeface="Times New Roman" panose="02020603050405020304" pitchFamily="18" charset="0"/>
              </a:rPr>
              <a:t>Un ejemplo de esto, son el movimiento de una pelota o un bumerán.</a:t>
            </a:r>
          </a:p>
          <a:p>
            <a:pPr marL="342900" indent="-342900" algn="just">
              <a:buFont typeface="+mj-lt"/>
              <a:buAutoNum type="arabicPeriod"/>
            </a:pPr>
            <a:r>
              <a:rPr lang="es-VE" dirty="0" smtClean="0">
                <a:latin typeface="Times New Roman" panose="02020603050405020304" pitchFamily="18" charset="0"/>
                <a:cs typeface="Times New Roman" panose="02020603050405020304" pitchFamily="18" charset="0"/>
              </a:rPr>
              <a:t>Aun </a:t>
            </a:r>
            <a:r>
              <a:rPr lang="es-VE" dirty="0">
                <a:latin typeface="Times New Roman" panose="02020603050405020304" pitchFamily="18" charset="0"/>
                <a:cs typeface="Times New Roman" panose="02020603050405020304" pitchFamily="18" charset="0"/>
              </a:rPr>
              <a:t>en estos </a:t>
            </a:r>
            <a:r>
              <a:rPr lang="es-VE" dirty="0" smtClean="0">
                <a:latin typeface="Times New Roman" panose="02020603050405020304" pitchFamily="18" charset="0"/>
                <a:cs typeface="Times New Roman" panose="02020603050405020304" pitchFamily="18" charset="0"/>
              </a:rPr>
              <a:t>casos, </a:t>
            </a:r>
            <a:r>
              <a:rPr lang="es-VE" dirty="0">
                <a:latin typeface="Times New Roman" panose="02020603050405020304" pitchFamily="18" charset="0"/>
                <a:cs typeface="Times New Roman" panose="02020603050405020304" pitchFamily="18" charset="0"/>
              </a:rPr>
              <a:t>existe un punto del objeto cuyo movimiento bajo la influencia de fuerzas externas puede ser analizado como el de una partícula simple</a:t>
            </a:r>
            <a:endParaRPr lang="es-VE" dirty="0"/>
          </a:p>
        </p:txBody>
      </p:sp>
    </p:spTree>
    <p:extLst>
      <p:ext uri="{BB962C8B-B14F-4D97-AF65-F5344CB8AC3E}">
        <p14:creationId xmlns:p14="http://schemas.microsoft.com/office/powerpoint/2010/main" val="1108800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894349" y="1006188"/>
                <a:ext cx="10439398" cy="4578176"/>
              </a:xfrm>
              <a:prstGeom prst="rect">
                <a:avLst/>
              </a:prstGeom>
            </p:spPr>
            <p:txBody>
              <a:bodyPr wrap="square">
                <a:spAutoFit/>
              </a:bodyPr>
              <a:lstStyle/>
              <a:p>
                <a:r>
                  <a:rPr lang="es-VE" dirty="0" smtClean="0"/>
                  <a:t>Solución: De </a:t>
                </a:r>
                <a:r>
                  <a:rPr lang="es-VE" dirty="0"/>
                  <a:t>la conservación de la cantidad de movimiento </a:t>
                </a:r>
                <a:r>
                  <a:rPr lang="es-VE" dirty="0" smtClean="0"/>
                  <a:t>y </a:t>
                </a:r>
                <a:r>
                  <a:rPr lang="es-VE" dirty="0"/>
                  <a:t>la conservación de la energía cinética, obtenemos las siguientes relaciones</a:t>
                </a:r>
                <a:r>
                  <a:rPr lang="es-VE" dirty="0" smtClean="0"/>
                  <a:t>:</a:t>
                </a:r>
              </a:p>
              <a:p>
                <a:r>
                  <a:rPr lang="es-VE" dirty="0" smtClean="0"/>
                  <a:t>Cantidad de momento a lo largo del eje x:</a:t>
                </a:r>
              </a:p>
              <a:p>
                <a:r>
                  <a:rPr lang="es-VE" dirty="0" smtClean="0"/>
                  <a:t>                                                                                                    </a:t>
                </a:r>
              </a:p>
              <a:p>
                <a:endParaRPr lang="es-VE" dirty="0" smtClean="0"/>
              </a:p>
              <a:p>
                <a:endParaRPr lang="es-VE" dirty="0" smtClean="0"/>
              </a:p>
              <a:p>
                <a:r>
                  <a:rPr lang="es-VE" dirty="0" smtClean="0"/>
                  <a:t>                                                                                                                               (1)</a:t>
                </a:r>
                <a:endParaRPr lang="es-VE" dirty="0"/>
              </a:p>
              <a:p>
                <a:endParaRPr lang="es-VE" dirty="0" smtClean="0"/>
              </a:p>
              <a:p>
                <a:r>
                  <a:rPr lang="es-VE" dirty="0" smtClean="0"/>
                  <a:t>Cantidad </a:t>
                </a:r>
                <a:r>
                  <a:rPr lang="es-VE" dirty="0"/>
                  <a:t>de momento a lo largo del eje x:</a:t>
                </a:r>
              </a:p>
              <a:p>
                <a:r>
                  <a:rPr lang="es-VE" b="0" dirty="0" smtClean="0">
                    <a:ea typeface="Cambria Math" panose="02040503050406030204" pitchFamily="18" charset="0"/>
                  </a:rPr>
                  <a:t>                                                                       </a:t>
                </a:r>
                <a14:m>
                  <m:oMath xmlns:m="http://schemas.openxmlformats.org/officeDocument/2006/math">
                    <m:r>
                      <a:rPr lang="es-VE" b="0" i="0" smtClean="0">
                        <a:latin typeface="Cambria Math" panose="02040503050406030204" pitchFamily="18" charset="0"/>
                        <a:ea typeface="Cambria Math" panose="02040503050406030204" pitchFamily="18" charset="0"/>
                      </a:rPr>
                      <m:t>0</m:t>
                    </m:r>
                    <m:r>
                      <a:rPr lang="es-VE"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sSub>
                          <m:sSubPr>
                            <m:ctrlPr>
                              <a:rPr lang="es-VE" i="1" smtClean="0">
                                <a:latin typeface="Cambria Math" panose="02040503050406030204" pitchFamily="18" charset="0"/>
                                <a:ea typeface="Cambria Math" panose="02040503050406030204" pitchFamily="18" charset="0"/>
                              </a:rPr>
                            </m:ctrlPr>
                          </m:sSubPr>
                          <m:e>
                            <m:sSub>
                              <m:sSubPr>
                                <m:ctrlPr>
                                  <a:rPr lang="es-VE"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𝑚</m:t>
                                </m:r>
                              </m:e>
                              <m:sub>
                                <m:r>
                                  <a:rPr lang="es-VE" b="0" i="1" smtClean="0">
                                    <a:latin typeface="Cambria Math" panose="02040503050406030204" pitchFamily="18" charset="0"/>
                                    <a:ea typeface="Cambria Math" panose="02040503050406030204" pitchFamily="18" charset="0"/>
                                  </a:rPr>
                                  <m:t>1</m:t>
                                </m:r>
                              </m:sub>
                            </m:sSub>
                            <m:r>
                              <a:rPr lang="es-VE" b="0" i="1" smtClean="0">
                                <a:latin typeface="Cambria Math" panose="02040503050406030204" pitchFamily="18" charset="0"/>
                                <a:ea typeface="Cambria Math" panose="02040503050406030204" pitchFamily="18" charset="0"/>
                              </a:rPr>
                              <m:t>𝑣</m:t>
                            </m:r>
                          </m:e>
                          <m:sub>
                            <m:r>
                              <a:rPr lang="es-VE" b="0" i="1" smtClean="0">
                                <a:latin typeface="Cambria Math" panose="02040503050406030204" pitchFamily="18" charset="0"/>
                                <a:ea typeface="Cambria Math" panose="02040503050406030204" pitchFamily="18" charset="0"/>
                              </a:rPr>
                              <m:t>1</m:t>
                            </m:r>
                            <m:r>
                              <a:rPr lang="es-VE" b="0" i="1" smtClean="0">
                                <a:latin typeface="Cambria Math" panose="02040503050406030204" pitchFamily="18" charset="0"/>
                                <a:ea typeface="Cambria Math" panose="02040503050406030204" pitchFamily="18" charset="0"/>
                              </a:rPr>
                              <m:t>𝑓</m:t>
                            </m:r>
                          </m:sub>
                        </m:sSub>
                        <m:r>
                          <a:rPr lang="es-VE" i="1" smtClean="0">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2</m:t>
                        </m:r>
                        <m:r>
                          <a:rPr lang="es-VE" i="1">
                            <a:latin typeface="Cambria Math" panose="02040503050406030204" pitchFamily="18" charset="0"/>
                            <a:ea typeface="Cambria Math" panose="02040503050406030204" pitchFamily="18" charset="0"/>
                          </a:rPr>
                          <m:t>𝑚</m:t>
                        </m:r>
                      </m:e>
                      <m:sub>
                        <m:r>
                          <a:rPr lang="es-VE" i="1">
                            <a:latin typeface="Cambria Math" panose="02040503050406030204" pitchFamily="18" charset="0"/>
                            <a:ea typeface="Cambria Math" panose="02040503050406030204" pitchFamily="18" charset="0"/>
                          </a:rPr>
                          <m:t>2</m:t>
                        </m:r>
                      </m:sub>
                    </m:sSub>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𝑣</m:t>
                        </m:r>
                      </m:e>
                      <m:sub>
                        <m:r>
                          <a:rPr lang="es-VE" i="1">
                            <a:latin typeface="Cambria Math" panose="02040503050406030204" pitchFamily="18" charset="0"/>
                            <a:ea typeface="Cambria Math" panose="02040503050406030204" pitchFamily="18" charset="0"/>
                          </a:rPr>
                          <m:t>2</m:t>
                        </m:r>
                        <m:r>
                          <a:rPr lang="es-VE" i="1">
                            <a:latin typeface="Cambria Math" panose="02040503050406030204" pitchFamily="18" charset="0"/>
                            <a:ea typeface="Cambria Math" panose="02040503050406030204" pitchFamily="18" charset="0"/>
                          </a:rPr>
                          <m:t>𝑓</m:t>
                        </m:r>
                      </m:sub>
                    </m:sSub>
                    <m:func>
                      <m:funcPr>
                        <m:ctrlPr>
                          <a:rPr lang="es-VE" i="1" smtClean="0">
                            <a:latin typeface="Cambria Math" panose="02040503050406030204" pitchFamily="18" charset="0"/>
                            <a:ea typeface="Cambria Math" panose="02040503050406030204" pitchFamily="18" charset="0"/>
                          </a:rPr>
                        </m:ctrlPr>
                      </m:funcPr>
                      <m:fName>
                        <m:r>
                          <m:rPr>
                            <m:sty m:val="p"/>
                          </m:rPr>
                          <a:rPr lang="es-VE" i="0" smtClean="0">
                            <a:latin typeface="Cambria Math" panose="02040503050406030204" pitchFamily="18" charset="0"/>
                            <a:ea typeface="Cambria Math" panose="02040503050406030204" pitchFamily="18" charset="0"/>
                          </a:rPr>
                          <m:t>sin</m:t>
                        </m:r>
                      </m:fName>
                      <m:e>
                        <m:r>
                          <a:rPr lang="es-VE" i="1" smtClean="0">
                            <a:latin typeface="Cambria Math" panose="02040503050406030204" pitchFamily="18" charset="0"/>
                            <a:ea typeface="Cambria Math" panose="02040503050406030204" pitchFamily="18" charset="0"/>
                          </a:rPr>
                          <m:t>𝜃</m:t>
                        </m:r>
                      </m:e>
                    </m:func>
                  </m:oMath>
                </a14:m>
                <a:endParaRPr lang="es-VE" i="1" dirty="0" smtClean="0">
                  <a:latin typeface="Cambria Math" panose="02040503050406030204" pitchFamily="18" charset="0"/>
                  <a:ea typeface="Cambria Math" panose="02040503050406030204" pitchFamily="18" charset="0"/>
                </a:endParaRPr>
              </a:p>
              <a:p>
                <a:r>
                  <a:rPr lang="es-VE" dirty="0" smtClean="0"/>
                  <a:t>                                                                                                                               (2)</a:t>
                </a:r>
              </a:p>
              <a:p>
                <a:r>
                  <a:rPr lang="es-VE" dirty="0" smtClean="0"/>
                  <a:t>El choque es elástico, así que</a:t>
                </a:r>
              </a:p>
              <a:p>
                <a:pPr/>
                <a14:m>
                  <m:oMathPara xmlns:m="http://schemas.openxmlformats.org/officeDocument/2006/math">
                    <m:oMathParaPr>
                      <m:jc m:val="centerGroup"/>
                    </m:oMathParaPr>
                    <m:oMath xmlns:m="http://schemas.openxmlformats.org/officeDocument/2006/math">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latin typeface="Cambria Math" panose="02040503050406030204" pitchFamily="18" charset="0"/>
                              <a:ea typeface="Times New Roman" panose="02020603050405020304" pitchFamily="18" charset="0"/>
                              <a:cs typeface="Times New Roman" panose="02020603050405020304" pitchFamily="18" charset="0"/>
                            </a:rPr>
                            <m:t>𝐸</m:t>
                          </m:r>
                        </m:e>
                        <m:sub>
                          <m:r>
                            <a:rPr lang="es-VE" b="1" i="1">
                              <a:latin typeface="Cambria Math" panose="02040503050406030204" pitchFamily="18" charset="0"/>
                              <a:ea typeface="Times New Roman" panose="02020603050405020304" pitchFamily="18" charset="0"/>
                              <a:cs typeface="Times New Roman" panose="02020603050405020304" pitchFamily="18" charset="0"/>
                            </a:rPr>
                            <m:t>𝒄</m:t>
                          </m:r>
                          <m:r>
                            <a:rPr lang="es-VE" i="1">
                              <a:latin typeface="Cambria Math" panose="02040503050406030204" pitchFamily="18" charset="0"/>
                              <a:ea typeface="Times New Roman" panose="02020603050405020304" pitchFamily="18" charset="0"/>
                              <a:cs typeface="Times New Roman" panose="02020603050405020304" pitchFamily="18" charset="0"/>
                            </a:rPr>
                            <m:t> </m:t>
                          </m:r>
                          <m:r>
                            <a:rPr lang="es-VE" i="1">
                              <a:latin typeface="Cambria Math" panose="02040503050406030204" pitchFamily="18" charset="0"/>
                              <a:ea typeface="Times New Roman" panose="02020603050405020304" pitchFamily="18" charset="0"/>
                              <a:cs typeface="Times New Roman" panose="02020603050405020304" pitchFamily="18" charset="0"/>
                            </a:rPr>
                            <m:t>𝑎𝑛𝑡𝑒𝑠</m:t>
                          </m:r>
                        </m:sub>
                      </m:sSub>
                      <m:r>
                        <a:rPr lang="es-VE"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latin typeface="Cambria Math" panose="02040503050406030204" pitchFamily="18" charset="0"/>
                              <a:ea typeface="Times New Roman" panose="02020603050405020304" pitchFamily="18" charset="0"/>
                              <a:cs typeface="Times New Roman" panose="02020603050405020304" pitchFamily="18" charset="0"/>
                            </a:rPr>
                            <m:t>𝐸</m:t>
                          </m:r>
                        </m:e>
                        <m:sub>
                          <m:r>
                            <a:rPr lang="es-VE" b="1" i="1">
                              <a:latin typeface="Cambria Math" panose="02040503050406030204" pitchFamily="18" charset="0"/>
                              <a:ea typeface="Times New Roman" panose="02020603050405020304" pitchFamily="18" charset="0"/>
                              <a:cs typeface="Times New Roman" panose="02020603050405020304" pitchFamily="18" charset="0"/>
                            </a:rPr>
                            <m:t>𝒄</m:t>
                          </m:r>
                          <m:r>
                            <a:rPr lang="es-VE" i="1">
                              <a:latin typeface="Cambria Math" panose="02040503050406030204" pitchFamily="18" charset="0"/>
                              <a:ea typeface="Times New Roman" panose="02020603050405020304" pitchFamily="18" charset="0"/>
                              <a:cs typeface="Times New Roman" panose="02020603050405020304" pitchFamily="18" charset="0"/>
                            </a:rPr>
                            <m:t> </m:t>
                          </m:r>
                          <m:r>
                            <a:rPr lang="es-VE" i="1">
                              <a:latin typeface="Cambria Math" panose="02040503050406030204" pitchFamily="18" charset="0"/>
                              <a:ea typeface="Times New Roman" panose="02020603050405020304" pitchFamily="18" charset="0"/>
                              <a:cs typeface="Times New Roman" panose="02020603050405020304" pitchFamily="18" charset="0"/>
                            </a:rPr>
                            <m:t>𝑑𝑒𝑠𝑝𝑢</m:t>
                          </m:r>
                          <m:r>
                            <a:rPr lang="es-VE" i="1">
                              <a:latin typeface="Cambria Math" panose="02040503050406030204" pitchFamily="18" charset="0"/>
                              <a:ea typeface="Times New Roman" panose="02020603050405020304" pitchFamily="18" charset="0"/>
                              <a:cs typeface="Times New Roman" panose="02020603050405020304" pitchFamily="18" charset="0"/>
                            </a:rPr>
                            <m:t>é</m:t>
                          </m:r>
                          <m:r>
                            <a:rPr lang="es-VE" i="1">
                              <a:latin typeface="Cambria Math" panose="02040503050406030204" pitchFamily="18" charset="0"/>
                              <a:ea typeface="Times New Roman" panose="02020603050405020304" pitchFamily="18" charset="0"/>
                              <a:cs typeface="Times New Roman" panose="02020603050405020304" pitchFamily="18" charset="0"/>
                            </a:rPr>
                            <m:t>𝑠</m:t>
                          </m:r>
                        </m:sub>
                      </m:sSub>
                    </m:oMath>
                  </m:oMathPara>
                </a14:m>
                <a:endParaRPr lang="es-VE" dirty="0"/>
              </a:p>
              <a:p>
                <a:pPr/>
                <a14:m>
                  <m:oMathPara xmlns:m="http://schemas.openxmlformats.org/officeDocument/2006/math">
                    <m:oMathParaPr>
                      <m:jc m:val="centerGroup"/>
                    </m:oMathParaPr>
                    <m:oMath xmlns:m="http://schemas.openxmlformats.org/officeDocument/2006/math">
                      <m:f>
                        <m:fPr>
                          <m:ctrlPr>
                            <a:rPr lang="es-VE" i="1" smtClean="0">
                              <a:latin typeface="Cambria Math" panose="02040503050406030204" pitchFamily="18" charset="0"/>
                              <a:cs typeface="Times New Roman" panose="02020603050405020304" pitchFamily="18" charset="0"/>
                            </a:rPr>
                          </m:ctrlPr>
                        </m:fPr>
                        <m:num>
                          <m:r>
                            <a:rPr lang="es-VE" b="0" i="1" smtClean="0">
                              <a:latin typeface="Cambria Math" panose="02040503050406030204" pitchFamily="18" charset="0"/>
                              <a:cs typeface="Times New Roman" panose="02020603050405020304" pitchFamily="18" charset="0"/>
                            </a:rPr>
                            <m:t>1</m:t>
                          </m:r>
                        </m:num>
                        <m:den>
                          <m:r>
                            <a:rPr lang="es-VE" b="0" i="1" smtClean="0">
                              <a:latin typeface="Cambria Math" panose="02040503050406030204" pitchFamily="18" charset="0"/>
                              <a:cs typeface="Times New Roman" panose="02020603050405020304" pitchFamily="18" charset="0"/>
                            </a:rPr>
                            <m:t>2</m:t>
                          </m:r>
                        </m:den>
                      </m:f>
                      <m:r>
                        <a:rPr lang="es-VE" b="0" i="1" smtClean="0">
                          <a:latin typeface="Cambria Math" panose="02040503050406030204" pitchFamily="18" charset="0"/>
                          <a:cs typeface="Times New Roman" panose="02020603050405020304" pitchFamily="18" charset="0"/>
                        </a:rPr>
                        <m:t>𝑚</m:t>
                      </m:r>
                      <m:sSubSup>
                        <m:sSubSupPr>
                          <m:ctrlPr>
                            <a:rPr lang="es-VE" b="0" i="1" smtClean="0">
                              <a:latin typeface="Cambria Math" panose="02040503050406030204" pitchFamily="18" charset="0"/>
                              <a:cs typeface="Times New Roman" panose="02020603050405020304" pitchFamily="18" charset="0"/>
                            </a:rPr>
                          </m:ctrlPr>
                        </m:sSubSupPr>
                        <m:e>
                          <m:r>
                            <a:rPr lang="es-VE" b="0" i="1" smtClean="0">
                              <a:latin typeface="Cambria Math" panose="02040503050406030204" pitchFamily="18" charset="0"/>
                              <a:cs typeface="Times New Roman" panose="02020603050405020304" pitchFamily="18" charset="0"/>
                            </a:rPr>
                            <m:t>𝑣</m:t>
                          </m:r>
                        </m:e>
                        <m:sub>
                          <m:r>
                            <a:rPr lang="es-VE" b="0" i="1" smtClean="0">
                              <a:latin typeface="Cambria Math" panose="02040503050406030204" pitchFamily="18" charset="0"/>
                              <a:cs typeface="Times New Roman" panose="02020603050405020304" pitchFamily="18" charset="0"/>
                            </a:rPr>
                            <m:t>1</m:t>
                          </m:r>
                          <m:r>
                            <a:rPr lang="es-VE" b="0" i="1" smtClean="0">
                              <a:latin typeface="Cambria Math" panose="02040503050406030204" pitchFamily="18" charset="0"/>
                              <a:cs typeface="Times New Roman" panose="02020603050405020304" pitchFamily="18" charset="0"/>
                            </a:rPr>
                            <m:t>𝑖</m:t>
                          </m:r>
                        </m:sub>
                        <m:sup>
                          <m:r>
                            <a:rPr lang="es-VE" b="0" i="1" smtClean="0">
                              <a:latin typeface="Cambria Math" panose="02040503050406030204" pitchFamily="18" charset="0"/>
                              <a:cs typeface="Times New Roman" panose="02020603050405020304" pitchFamily="18" charset="0"/>
                            </a:rPr>
                            <m:t>2</m:t>
                          </m:r>
                        </m:sup>
                      </m:sSubSup>
                      <m:r>
                        <a:rPr lang="es-VE" i="1">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latin typeface="Cambria Math" panose="02040503050406030204" pitchFamily="18" charset="0"/>
                              <a:cs typeface="Times New Roman" panose="02020603050405020304" pitchFamily="18" charset="0"/>
                            </a:rPr>
                          </m:ctrlPr>
                        </m:fPr>
                        <m:num>
                          <m:r>
                            <a:rPr lang="es-VE" i="1">
                              <a:latin typeface="Cambria Math" panose="02040503050406030204" pitchFamily="18" charset="0"/>
                              <a:cs typeface="Times New Roman" panose="02020603050405020304" pitchFamily="18" charset="0"/>
                            </a:rPr>
                            <m:t>1</m:t>
                          </m:r>
                        </m:num>
                        <m:den>
                          <m:r>
                            <a:rPr lang="es-VE" i="1">
                              <a:latin typeface="Cambria Math" panose="02040503050406030204" pitchFamily="18" charset="0"/>
                              <a:cs typeface="Times New Roman" panose="02020603050405020304" pitchFamily="18" charset="0"/>
                            </a:rPr>
                            <m:t>2</m:t>
                          </m:r>
                        </m:den>
                      </m:f>
                      <m:r>
                        <a:rPr lang="es-VE" i="1">
                          <a:latin typeface="Cambria Math" panose="02040503050406030204" pitchFamily="18" charset="0"/>
                          <a:cs typeface="Times New Roman" panose="02020603050405020304" pitchFamily="18" charset="0"/>
                        </a:rPr>
                        <m:t>𝑚</m:t>
                      </m:r>
                      <m:sSubSup>
                        <m:sSubSupPr>
                          <m:ctrlPr>
                            <a:rPr lang="es-VE" i="1">
                              <a:latin typeface="Cambria Math" panose="02040503050406030204" pitchFamily="18" charset="0"/>
                              <a:cs typeface="Times New Roman" panose="02020603050405020304" pitchFamily="18" charset="0"/>
                            </a:rPr>
                          </m:ctrlPr>
                        </m:sSubSupPr>
                        <m:e>
                          <m:r>
                            <a:rPr lang="es-VE" i="1">
                              <a:latin typeface="Cambria Math" panose="02040503050406030204" pitchFamily="18" charset="0"/>
                              <a:cs typeface="Times New Roman" panose="02020603050405020304" pitchFamily="18" charset="0"/>
                            </a:rPr>
                            <m:t>𝑣</m:t>
                          </m:r>
                        </m:e>
                        <m:sub>
                          <m:r>
                            <a:rPr lang="es-VE" i="1">
                              <a:latin typeface="Cambria Math" panose="02040503050406030204" pitchFamily="18" charset="0"/>
                              <a:cs typeface="Times New Roman" panose="02020603050405020304" pitchFamily="18" charset="0"/>
                            </a:rPr>
                            <m:t>1</m:t>
                          </m:r>
                          <m:r>
                            <a:rPr lang="es-VE" i="1">
                              <a:latin typeface="Cambria Math" panose="02040503050406030204" pitchFamily="18" charset="0"/>
                              <a:cs typeface="Times New Roman" panose="02020603050405020304" pitchFamily="18" charset="0"/>
                            </a:rPr>
                            <m:t>𝑓</m:t>
                          </m:r>
                        </m:sub>
                        <m:sup>
                          <m:r>
                            <a:rPr lang="es-VE" i="1">
                              <a:latin typeface="Cambria Math" panose="02040503050406030204" pitchFamily="18" charset="0"/>
                              <a:cs typeface="Times New Roman" panose="02020603050405020304" pitchFamily="18" charset="0"/>
                            </a:rPr>
                            <m:t>2</m:t>
                          </m:r>
                        </m:sup>
                      </m:sSubSup>
                      <m:r>
                        <a:rPr lang="es-VE"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s-VE" i="1">
                              <a:latin typeface="Cambria Math" panose="02040503050406030204" pitchFamily="18" charset="0"/>
                              <a:cs typeface="Times New Roman" panose="02020603050405020304" pitchFamily="18" charset="0"/>
                            </a:rPr>
                          </m:ctrlPr>
                        </m:fPr>
                        <m:num>
                          <m:r>
                            <a:rPr lang="es-VE" i="1">
                              <a:latin typeface="Cambria Math" panose="02040503050406030204" pitchFamily="18" charset="0"/>
                              <a:cs typeface="Times New Roman" panose="02020603050405020304" pitchFamily="18" charset="0"/>
                            </a:rPr>
                            <m:t>1</m:t>
                          </m:r>
                        </m:num>
                        <m:den>
                          <m:r>
                            <a:rPr lang="es-VE" i="1">
                              <a:latin typeface="Cambria Math" panose="02040503050406030204" pitchFamily="18" charset="0"/>
                              <a:cs typeface="Times New Roman" panose="02020603050405020304" pitchFamily="18" charset="0"/>
                            </a:rPr>
                            <m:t>2</m:t>
                          </m:r>
                        </m:den>
                      </m:f>
                      <m:r>
                        <a:rPr lang="es-VE" b="0" i="1" smtClean="0">
                          <a:latin typeface="Cambria Math" panose="02040503050406030204" pitchFamily="18" charset="0"/>
                          <a:cs typeface="Times New Roman" panose="02020603050405020304" pitchFamily="18" charset="0"/>
                        </a:rPr>
                        <m:t>2</m:t>
                      </m:r>
                      <m:r>
                        <a:rPr lang="es-VE" i="1">
                          <a:latin typeface="Cambria Math" panose="02040503050406030204" pitchFamily="18" charset="0"/>
                          <a:cs typeface="Times New Roman" panose="02020603050405020304" pitchFamily="18" charset="0"/>
                        </a:rPr>
                        <m:t>𝑚</m:t>
                      </m:r>
                      <m:sSubSup>
                        <m:sSubSupPr>
                          <m:ctrlPr>
                            <a:rPr lang="es-VE" i="1">
                              <a:latin typeface="Cambria Math" panose="02040503050406030204" pitchFamily="18" charset="0"/>
                              <a:cs typeface="Times New Roman" panose="02020603050405020304" pitchFamily="18" charset="0"/>
                            </a:rPr>
                          </m:ctrlPr>
                        </m:sSubSupPr>
                        <m:e>
                          <m:r>
                            <a:rPr lang="es-VE" i="1">
                              <a:latin typeface="Cambria Math" panose="02040503050406030204" pitchFamily="18" charset="0"/>
                              <a:cs typeface="Times New Roman" panose="02020603050405020304" pitchFamily="18" charset="0"/>
                            </a:rPr>
                            <m:t>𝑣</m:t>
                          </m:r>
                        </m:e>
                        <m:sub>
                          <m:r>
                            <a:rPr lang="es-VE" b="0" i="1" smtClean="0">
                              <a:latin typeface="Cambria Math" panose="02040503050406030204" pitchFamily="18" charset="0"/>
                              <a:cs typeface="Times New Roman" panose="02020603050405020304" pitchFamily="18" charset="0"/>
                            </a:rPr>
                            <m:t>2</m:t>
                          </m:r>
                          <m:r>
                            <a:rPr lang="es-VE" i="1">
                              <a:latin typeface="Cambria Math" panose="02040503050406030204" pitchFamily="18" charset="0"/>
                              <a:cs typeface="Times New Roman" panose="02020603050405020304" pitchFamily="18" charset="0"/>
                            </a:rPr>
                            <m:t>𝑓</m:t>
                          </m:r>
                        </m:sub>
                        <m:sup>
                          <m:r>
                            <a:rPr lang="es-VE" i="1">
                              <a:latin typeface="Cambria Math" panose="02040503050406030204" pitchFamily="18" charset="0"/>
                              <a:cs typeface="Times New Roman" panose="02020603050405020304" pitchFamily="18" charset="0"/>
                            </a:rPr>
                            <m:t>2</m:t>
                          </m:r>
                        </m:sup>
                      </m:sSubSup>
                    </m:oMath>
                  </m:oMathPara>
                </a14:m>
                <a:endParaRPr lang="es-VE" dirty="0" smtClean="0"/>
              </a:p>
              <a:p>
                <a:r>
                  <a:rPr lang="es-VE" dirty="0" smtClean="0">
                    <a:cs typeface="Times New Roman" panose="02020603050405020304" pitchFamily="18" charset="0"/>
                  </a:rPr>
                  <a:t>                                                                                 </a:t>
                </a:r>
                <a14:m>
                  <m:oMath xmlns:m="http://schemas.openxmlformats.org/officeDocument/2006/math">
                    <m:sSubSup>
                      <m:sSubSupPr>
                        <m:ctrlPr>
                          <a:rPr lang="es-VE" i="1">
                            <a:latin typeface="Cambria Math" panose="02040503050406030204" pitchFamily="18" charset="0"/>
                            <a:cs typeface="Times New Roman" panose="02020603050405020304" pitchFamily="18" charset="0"/>
                          </a:rPr>
                        </m:ctrlPr>
                      </m:sSubSupPr>
                      <m:e>
                        <m:r>
                          <a:rPr lang="es-VE" i="1">
                            <a:latin typeface="Cambria Math" panose="02040503050406030204" pitchFamily="18" charset="0"/>
                            <a:cs typeface="Times New Roman" panose="02020603050405020304" pitchFamily="18" charset="0"/>
                          </a:rPr>
                          <m:t>𝑣</m:t>
                        </m:r>
                      </m:e>
                      <m:sub>
                        <m:r>
                          <a:rPr lang="es-VE" i="1">
                            <a:latin typeface="Cambria Math" panose="02040503050406030204" pitchFamily="18" charset="0"/>
                            <a:cs typeface="Times New Roman" panose="02020603050405020304" pitchFamily="18" charset="0"/>
                          </a:rPr>
                          <m:t>1</m:t>
                        </m:r>
                        <m:r>
                          <a:rPr lang="es-VE" i="1">
                            <a:latin typeface="Cambria Math" panose="02040503050406030204" pitchFamily="18" charset="0"/>
                            <a:cs typeface="Times New Roman" panose="02020603050405020304" pitchFamily="18" charset="0"/>
                          </a:rPr>
                          <m:t>𝑖</m:t>
                        </m:r>
                      </m:sub>
                      <m:sup>
                        <m:r>
                          <a:rPr lang="es-VE" i="1">
                            <a:latin typeface="Cambria Math" panose="02040503050406030204" pitchFamily="18" charset="0"/>
                            <a:cs typeface="Times New Roman" panose="02020603050405020304" pitchFamily="18" charset="0"/>
                          </a:rPr>
                          <m:t>2</m:t>
                        </m:r>
                      </m:sup>
                    </m:sSubSup>
                    <m:r>
                      <a:rPr lang="es-VE"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s-VE" i="1">
                            <a:latin typeface="Cambria Math" panose="02040503050406030204" pitchFamily="18" charset="0"/>
                            <a:cs typeface="Times New Roman" panose="02020603050405020304" pitchFamily="18" charset="0"/>
                          </a:rPr>
                        </m:ctrlPr>
                      </m:sSubSupPr>
                      <m:e>
                        <m:r>
                          <a:rPr lang="es-VE" i="1">
                            <a:latin typeface="Cambria Math" panose="02040503050406030204" pitchFamily="18" charset="0"/>
                            <a:cs typeface="Times New Roman" panose="02020603050405020304" pitchFamily="18" charset="0"/>
                          </a:rPr>
                          <m:t>𝑣</m:t>
                        </m:r>
                      </m:e>
                      <m:sub>
                        <m:r>
                          <a:rPr lang="es-VE" i="1">
                            <a:latin typeface="Cambria Math" panose="02040503050406030204" pitchFamily="18" charset="0"/>
                            <a:cs typeface="Times New Roman" panose="02020603050405020304" pitchFamily="18" charset="0"/>
                          </a:rPr>
                          <m:t>1</m:t>
                        </m:r>
                        <m:r>
                          <a:rPr lang="es-VE" i="1">
                            <a:latin typeface="Cambria Math" panose="02040503050406030204" pitchFamily="18" charset="0"/>
                            <a:cs typeface="Times New Roman" panose="02020603050405020304" pitchFamily="18" charset="0"/>
                          </a:rPr>
                          <m:t>𝑓</m:t>
                        </m:r>
                      </m:sub>
                      <m:sup>
                        <m:r>
                          <a:rPr lang="es-VE" i="1">
                            <a:latin typeface="Cambria Math" panose="02040503050406030204" pitchFamily="18" charset="0"/>
                            <a:cs typeface="Times New Roman" panose="02020603050405020304" pitchFamily="18" charset="0"/>
                          </a:rPr>
                          <m:t>2</m:t>
                        </m:r>
                      </m:sup>
                    </m:sSubSup>
                    <m:r>
                      <a:rPr lang="es-VE" i="1">
                        <a:latin typeface="Cambria Math" panose="02040503050406030204" pitchFamily="18" charset="0"/>
                        <a:ea typeface="Times New Roman" panose="02020603050405020304" pitchFamily="18" charset="0"/>
                        <a:cs typeface="Times New Roman" panose="02020603050405020304" pitchFamily="18" charset="0"/>
                      </a:rPr>
                      <m:t>=</m:t>
                    </m:r>
                    <m:r>
                      <a:rPr lang="es-VE" i="1">
                        <a:latin typeface="Cambria Math" panose="02040503050406030204" pitchFamily="18" charset="0"/>
                        <a:cs typeface="Times New Roman" panose="02020603050405020304" pitchFamily="18" charset="0"/>
                      </a:rPr>
                      <m:t>2</m:t>
                    </m:r>
                    <m:sSubSup>
                      <m:sSubSupPr>
                        <m:ctrlPr>
                          <a:rPr lang="es-VE" i="1">
                            <a:latin typeface="Cambria Math" panose="02040503050406030204" pitchFamily="18" charset="0"/>
                            <a:cs typeface="Times New Roman" panose="02020603050405020304" pitchFamily="18" charset="0"/>
                          </a:rPr>
                        </m:ctrlPr>
                      </m:sSubSupPr>
                      <m:e>
                        <m:r>
                          <a:rPr lang="es-VE" i="1">
                            <a:latin typeface="Cambria Math" panose="02040503050406030204" pitchFamily="18" charset="0"/>
                            <a:cs typeface="Times New Roman" panose="02020603050405020304" pitchFamily="18" charset="0"/>
                          </a:rPr>
                          <m:t>𝑣</m:t>
                        </m:r>
                      </m:e>
                      <m:sub>
                        <m:r>
                          <a:rPr lang="es-VE" i="1">
                            <a:latin typeface="Cambria Math" panose="02040503050406030204" pitchFamily="18" charset="0"/>
                            <a:cs typeface="Times New Roman" panose="02020603050405020304" pitchFamily="18" charset="0"/>
                          </a:rPr>
                          <m:t>2</m:t>
                        </m:r>
                        <m:r>
                          <a:rPr lang="es-VE" i="1">
                            <a:latin typeface="Cambria Math" panose="02040503050406030204" pitchFamily="18" charset="0"/>
                            <a:cs typeface="Times New Roman" panose="02020603050405020304" pitchFamily="18" charset="0"/>
                          </a:rPr>
                          <m:t>𝑓</m:t>
                        </m:r>
                      </m:sub>
                      <m:sup>
                        <m:r>
                          <a:rPr lang="es-VE" i="1">
                            <a:latin typeface="Cambria Math" panose="02040503050406030204" pitchFamily="18" charset="0"/>
                            <a:cs typeface="Times New Roman" panose="02020603050405020304" pitchFamily="18" charset="0"/>
                          </a:rPr>
                          <m:t>2</m:t>
                        </m:r>
                      </m:sup>
                    </m:sSubSup>
                  </m:oMath>
                </a14:m>
                <a:r>
                  <a:rPr lang="es-VE" dirty="0" smtClean="0"/>
                  <a:t>              (3)</a:t>
                </a:r>
              </a:p>
            </p:txBody>
          </p:sp>
        </mc:Choice>
        <mc:Fallback xmlns="">
          <p:sp>
            <p:nvSpPr>
              <p:cNvPr id="2" name="Rectángulo 1"/>
              <p:cNvSpPr>
                <a:spLocks noRot="1" noChangeAspect="1" noMove="1" noResize="1" noEditPoints="1" noAdjustHandles="1" noChangeArrowheads="1" noChangeShapeType="1" noTextEdit="1"/>
              </p:cNvSpPr>
              <p:nvPr/>
            </p:nvSpPr>
            <p:spPr>
              <a:xfrm>
                <a:off x="894349" y="1006188"/>
                <a:ext cx="10439398" cy="4578176"/>
              </a:xfrm>
              <a:prstGeom prst="rect">
                <a:avLst/>
              </a:prstGeom>
              <a:blipFill rotWithShape="0">
                <a:blip r:embed="rId2"/>
                <a:stretch>
                  <a:fillRect l="-526" t="-666" b="-533"/>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4878119" y="2311818"/>
                <a:ext cx="1970539"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rPr>
                          </m:ctrlPr>
                        </m:sSubPr>
                        <m:e>
                          <m:r>
                            <a:rPr lang="es-VE" b="0" i="1" smtClean="0">
                              <a:latin typeface="Cambria Math" panose="02040503050406030204" pitchFamily="18" charset="0"/>
                            </a:rPr>
                            <m:t>𝑚𝑣</m:t>
                          </m:r>
                        </m:e>
                        <m:sub>
                          <m:r>
                            <a:rPr lang="es-VE" b="0" i="1" smtClean="0">
                              <a:latin typeface="Cambria Math" panose="02040503050406030204" pitchFamily="18" charset="0"/>
                            </a:rPr>
                            <m:t>1</m:t>
                          </m:r>
                        </m:sub>
                      </m:sSub>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2</m:t>
                      </m:r>
                      <m:r>
                        <a:rPr lang="es-VE" b="0" i="1" smtClean="0">
                          <a:latin typeface="Cambria Math" panose="02040503050406030204" pitchFamily="18" charset="0"/>
                          <a:ea typeface="Cambria Math" panose="02040503050406030204" pitchFamily="18" charset="0"/>
                        </a:rPr>
                        <m:t>𝑚</m:t>
                      </m:r>
                      <m:sSub>
                        <m:sSubPr>
                          <m:ctrlPr>
                            <a:rPr lang="es-VE"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𝑣</m:t>
                          </m:r>
                        </m:e>
                        <m:sub>
                          <m:r>
                            <a:rPr lang="es-VE" b="0" i="1" smtClean="0">
                              <a:latin typeface="Cambria Math" panose="02040503050406030204" pitchFamily="18" charset="0"/>
                              <a:ea typeface="Cambria Math" panose="02040503050406030204" pitchFamily="18" charset="0"/>
                            </a:rPr>
                            <m:t>2</m:t>
                          </m:r>
                          <m:r>
                            <a:rPr lang="es-VE" b="0" i="1" smtClean="0">
                              <a:latin typeface="Cambria Math" panose="02040503050406030204" pitchFamily="18" charset="0"/>
                              <a:ea typeface="Cambria Math" panose="02040503050406030204" pitchFamily="18" charset="0"/>
                            </a:rPr>
                            <m:t>𝑓</m:t>
                          </m:r>
                        </m:sub>
                      </m:sSub>
                      <m:func>
                        <m:funcPr>
                          <m:ctrlPr>
                            <a:rPr lang="es-VE" i="1" smtClean="0">
                              <a:latin typeface="Cambria Math" panose="02040503050406030204" pitchFamily="18" charset="0"/>
                              <a:ea typeface="Cambria Math" panose="02040503050406030204" pitchFamily="18" charset="0"/>
                            </a:rPr>
                          </m:ctrlPr>
                        </m:funcPr>
                        <m:fName>
                          <m:r>
                            <m:rPr>
                              <m:sty m:val="p"/>
                            </m:rPr>
                            <a:rPr lang="es-VE" i="0" smtClean="0">
                              <a:latin typeface="Cambria Math" panose="02040503050406030204" pitchFamily="18" charset="0"/>
                              <a:ea typeface="Cambria Math" panose="02040503050406030204" pitchFamily="18" charset="0"/>
                            </a:rPr>
                            <m:t>cos</m:t>
                          </m:r>
                        </m:fName>
                        <m:e>
                          <m:r>
                            <a:rPr lang="es-VE" i="1" smtClean="0">
                              <a:latin typeface="Cambria Math" panose="02040503050406030204" pitchFamily="18" charset="0"/>
                              <a:ea typeface="Cambria Math" panose="02040503050406030204" pitchFamily="18" charset="0"/>
                            </a:rPr>
                            <m:t>𝜃</m:t>
                          </m:r>
                        </m:e>
                      </m:func>
                    </m:oMath>
                  </m:oMathPara>
                </a14:m>
                <a:endParaRPr lang="es-VE" dirty="0"/>
              </a:p>
            </p:txBody>
          </p:sp>
        </mc:Choice>
        <mc:Fallback xmlns="">
          <p:sp>
            <p:nvSpPr>
              <p:cNvPr id="4" name="CuadroTexto 3"/>
              <p:cNvSpPr txBox="1">
                <a:spLocks noRot="1" noChangeAspect="1" noMove="1" noResize="1" noEditPoints="1" noAdjustHandles="1" noChangeArrowheads="1" noChangeShapeType="1" noTextEdit="1"/>
              </p:cNvSpPr>
              <p:nvPr/>
            </p:nvSpPr>
            <p:spPr>
              <a:xfrm>
                <a:off x="4878119" y="2311818"/>
                <a:ext cx="1970539" cy="299249"/>
              </a:xfrm>
              <a:prstGeom prst="rect">
                <a:avLst/>
              </a:prstGeom>
              <a:blipFill rotWithShape="0">
                <a:blip r:embed="rId3"/>
                <a:stretch>
                  <a:fillRect l="-1238" r="-2167" b="-28571"/>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4981736" y="2682805"/>
                <a:ext cx="1763303"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VE" i="1">
                              <a:latin typeface="Cambria Math" panose="02040503050406030204" pitchFamily="18" charset="0"/>
                            </a:rPr>
                          </m:ctrlPr>
                        </m:sSubPr>
                        <m:e>
                          <m:r>
                            <a:rPr lang="es-VE" i="1">
                              <a:latin typeface="Cambria Math" panose="02040503050406030204" pitchFamily="18" charset="0"/>
                            </a:rPr>
                            <m:t>𝑣</m:t>
                          </m:r>
                        </m:e>
                        <m:sub>
                          <m:r>
                            <a:rPr lang="es-VE" i="1">
                              <a:latin typeface="Cambria Math" panose="02040503050406030204" pitchFamily="18" charset="0"/>
                            </a:rPr>
                            <m:t>1</m:t>
                          </m:r>
                        </m:sub>
                      </m:sSub>
                      <m:r>
                        <a:rPr lang="es-VE" i="1">
                          <a:latin typeface="Cambria Math" panose="02040503050406030204" pitchFamily="18" charset="0"/>
                          <a:ea typeface="Cambria Math" panose="02040503050406030204" pitchFamily="18" charset="0"/>
                        </a:rPr>
                        <m:t>=2</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𝑣</m:t>
                          </m:r>
                        </m:e>
                        <m:sub>
                          <m:r>
                            <a:rPr lang="es-VE" i="1">
                              <a:latin typeface="Cambria Math" panose="02040503050406030204" pitchFamily="18" charset="0"/>
                              <a:ea typeface="Cambria Math" panose="02040503050406030204" pitchFamily="18" charset="0"/>
                            </a:rPr>
                            <m:t>2</m:t>
                          </m:r>
                          <m:r>
                            <a:rPr lang="es-VE" i="1">
                              <a:latin typeface="Cambria Math" panose="02040503050406030204" pitchFamily="18" charset="0"/>
                              <a:ea typeface="Cambria Math" panose="02040503050406030204" pitchFamily="18" charset="0"/>
                            </a:rPr>
                            <m:t>𝑓</m:t>
                          </m:r>
                        </m:sub>
                      </m:sSub>
                      <m:func>
                        <m:funcPr>
                          <m:ctrlPr>
                            <a:rPr lang="es-VE" i="1">
                              <a:latin typeface="Cambria Math" panose="02040503050406030204" pitchFamily="18" charset="0"/>
                              <a:ea typeface="Cambria Math" panose="02040503050406030204" pitchFamily="18" charset="0"/>
                            </a:rPr>
                          </m:ctrlPr>
                        </m:funcPr>
                        <m:fName>
                          <m:r>
                            <m:rPr>
                              <m:sty m:val="p"/>
                            </m:rPr>
                            <a:rPr lang="es-VE">
                              <a:latin typeface="Cambria Math" panose="02040503050406030204" pitchFamily="18" charset="0"/>
                              <a:ea typeface="Cambria Math" panose="02040503050406030204" pitchFamily="18" charset="0"/>
                            </a:rPr>
                            <m:t>cos</m:t>
                          </m:r>
                        </m:fName>
                        <m:e>
                          <m:r>
                            <a:rPr lang="es-VE" i="1">
                              <a:latin typeface="Cambria Math" panose="02040503050406030204" pitchFamily="18" charset="0"/>
                              <a:ea typeface="Cambria Math" panose="02040503050406030204" pitchFamily="18" charset="0"/>
                            </a:rPr>
                            <m:t>𝜃</m:t>
                          </m:r>
                        </m:e>
                      </m:func>
                    </m:oMath>
                  </m:oMathPara>
                </a14:m>
                <a:endParaRPr lang="es-VE" dirty="0"/>
              </a:p>
            </p:txBody>
          </p:sp>
        </mc:Choice>
        <mc:Fallback xmlns="">
          <p:sp>
            <p:nvSpPr>
              <p:cNvPr id="5" name="Rectángulo 4"/>
              <p:cNvSpPr>
                <a:spLocks noRot="1" noChangeAspect="1" noMove="1" noResize="1" noEditPoints="1" noAdjustHandles="1" noChangeArrowheads="1" noChangeShapeType="1" noTextEdit="1"/>
              </p:cNvSpPr>
              <p:nvPr/>
            </p:nvSpPr>
            <p:spPr>
              <a:xfrm>
                <a:off x="4981736" y="2682805"/>
                <a:ext cx="1763303" cy="391582"/>
              </a:xfrm>
              <a:prstGeom prst="rect">
                <a:avLst/>
              </a:prstGeom>
              <a:blipFill rotWithShape="0">
                <a:blip r:embed="rId4"/>
                <a:stretch>
                  <a:fillRect b="-10938"/>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775431" y="3808764"/>
                <a:ext cx="1838324"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𝑣</m:t>
                          </m:r>
                        </m:e>
                        <m:sub>
                          <m:r>
                            <a:rPr lang="es-VE" i="1">
                              <a:latin typeface="Cambria Math" panose="02040503050406030204" pitchFamily="18" charset="0"/>
                              <a:ea typeface="Cambria Math" panose="02040503050406030204" pitchFamily="18" charset="0"/>
                            </a:rPr>
                            <m:t>1</m:t>
                          </m:r>
                          <m:r>
                            <a:rPr lang="es-VE" i="1">
                              <a:latin typeface="Cambria Math" panose="02040503050406030204" pitchFamily="18" charset="0"/>
                              <a:ea typeface="Cambria Math" panose="02040503050406030204" pitchFamily="18" charset="0"/>
                            </a:rPr>
                            <m:t>𝑓</m:t>
                          </m:r>
                        </m:sub>
                      </m:sSub>
                      <m:r>
                        <a:rPr lang="es-VE" i="1">
                          <a:latin typeface="Cambria Math" panose="02040503050406030204" pitchFamily="18" charset="0"/>
                          <a:ea typeface="Cambria Math" panose="02040503050406030204" pitchFamily="18" charset="0"/>
                        </a:rPr>
                        <m:t>=2</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𝑣</m:t>
                          </m:r>
                        </m:e>
                        <m:sub>
                          <m:r>
                            <a:rPr lang="es-VE" i="1">
                              <a:latin typeface="Cambria Math" panose="02040503050406030204" pitchFamily="18" charset="0"/>
                              <a:ea typeface="Cambria Math" panose="02040503050406030204" pitchFamily="18" charset="0"/>
                            </a:rPr>
                            <m:t>2</m:t>
                          </m:r>
                          <m:r>
                            <a:rPr lang="es-VE" i="1">
                              <a:latin typeface="Cambria Math" panose="02040503050406030204" pitchFamily="18" charset="0"/>
                              <a:ea typeface="Cambria Math" panose="02040503050406030204" pitchFamily="18" charset="0"/>
                            </a:rPr>
                            <m:t>𝑓</m:t>
                          </m:r>
                        </m:sub>
                      </m:sSub>
                      <m:func>
                        <m:funcPr>
                          <m:ctrlPr>
                            <a:rPr lang="es-VE" i="1">
                              <a:latin typeface="Cambria Math" panose="02040503050406030204" pitchFamily="18" charset="0"/>
                              <a:ea typeface="Cambria Math" panose="02040503050406030204" pitchFamily="18" charset="0"/>
                            </a:rPr>
                          </m:ctrlPr>
                        </m:funcPr>
                        <m:fName>
                          <m:r>
                            <m:rPr>
                              <m:sty m:val="p"/>
                            </m:rPr>
                            <a:rPr lang="es-VE">
                              <a:latin typeface="Cambria Math" panose="02040503050406030204" pitchFamily="18" charset="0"/>
                              <a:ea typeface="Cambria Math" panose="02040503050406030204" pitchFamily="18" charset="0"/>
                            </a:rPr>
                            <m:t>sin</m:t>
                          </m:r>
                        </m:fName>
                        <m:e>
                          <m:r>
                            <a:rPr lang="es-VE" i="1">
                              <a:latin typeface="Cambria Math" panose="02040503050406030204" pitchFamily="18" charset="0"/>
                              <a:ea typeface="Cambria Math" panose="02040503050406030204" pitchFamily="18" charset="0"/>
                            </a:rPr>
                            <m:t>𝜃</m:t>
                          </m:r>
                        </m:e>
                      </m:func>
                    </m:oMath>
                  </m:oMathPara>
                </a14:m>
                <a:endParaRPr lang="es-VE" dirty="0"/>
              </a:p>
            </p:txBody>
          </p:sp>
        </mc:Choice>
        <mc:Fallback xmlns="">
          <p:sp>
            <p:nvSpPr>
              <p:cNvPr id="6" name="Rectángulo 5"/>
              <p:cNvSpPr>
                <a:spLocks noRot="1" noChangeAspect="1" noMove="1" noResize="1" noEditPoints="1" noAdjustHandles="1" noChangeArrowheads="1" noChangeShapeType="1" noTextEdit="1"/>
              </p:cNvSpPr>
              <p:nvPr/>
            </p:nvSpPr>
            <p:spPr>
              <a:xfrm>
                <a:off x="4775431" y="3808764"/>
                <a:ext cx="1838324" cy="391582"/>
              </a:xfrm>
              <a:prstGeom prst="rect">
                <a:avLst/>
              </a:prstGeom>
              <a:blipFill rotWithShape="0">
                <a:blip r:embed="rId5"/>
                <a:stretch>
                  <a:fillRect b="-9375"/>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775431" y="1890663"/>
                <a:ext cx="2175916"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rPr>
                          </m:ctrlPr>
                        </m:sSubPr>
                        <m:e>
                          <m:r>
                            <a:rPr lang="es-VE" b="0" i="1" smtClean="0">
                              <a:latin typeface="Cambria Math" panose="02040503050406030204" pitchFamily="18" charset="0"/>
                            </a:rPr>
                            <m:t>𝑚</m:t>
                          </m:r>
                        </m:e>
                        <m:sub>
                          <m:r>
                            <a:rPr lang="es-VE" b="0" i="1" smtClean="0">
                              <a:latin typeface="Cambria Math" panose="02040503050406030204" pitchFamily="18" charset="0"/>
                            </a:rPr>
                            <m:t>1</m:t>
                          </m:r>
                        </m:sub>
                      </m:sSub>
                      <m:sSub>
                        <m:sSubPr>
                          <m:ctrlPr>
                            <a:rPr lang="es-VE" i="1" smtClean="0">
                              <a:latin typeface="Cambria Math" panose="02040503050406030204" pitchFamily="18" charset="0"/>
                            </a:rPr>
                          </m:ctrlPr>
                        </m:sSubPr>
                        <m:e>
                          <m:r>
                            <a:rPr lang="es-VE" b="0" i="1" smtClean="0">
                              <a:latin typeface="Cambria Math" panose="02040503050406030204" pitchFamily="18" charset="0"/>
                            </a:rPr>
                            <m:t>𝑣</m:t>
                          </m:r>
                        </m:e>
                        <m:sub>
                          <m:r>
                            <a:rPr lang="es-VE" b="0" i="1" smtClean="0">
                              <a:latin typeface="Cambria Math" panose="02040503050406030204" pitchFamily="18" charset="0"/>
                            </a:rPr>
                            <m:t>1</m:t>
                          </m:r>
                        </m:sub>
                      </m:sSub>
                      <m:r>
                        <a:rPr lang="es-VE" i="1" smtClean="0">
                          <a:latin typeface="Cambria Math" panose="02040503050406030204" pitchFamily="18" charset="0"/>
                          <a:ea typeface="Cambria Math" panose="02040503050406030204" pitchFamily="18" charset="0"/>
                        </a:rPr>
                        <m:t>=</m:t>
                      </m:r>
                      <m:sSub>
                        <m:sSubPr>
                          <m:ctrlPr>
                            <a:rPr lang="es-VE"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2</m:t>
                          </m:r>
                          <m:r>
                            <a:rPr lang="es-VE" b="0" i="1" smtClean="0">
                              <a:latin typeface="Cambria Math" panose="02040503050406030204" pitchFamily="18" charset="0"/>
                              <a:ea typeface="Cambria Math" panose="02040503050406030204" pitchFamily="18" charset="0"/>
                            </a:rPr>
                            <m:t>𝑚</m:t>
                          </m:r>
                        </m:e>
                        <m:sub>
                          <m:r>
                            <a:rPr lang="es-VE" b="0" i="1" smtClean="0">
                              <a:latin typeface="Cambria Math" panose="02040503050406030204" pitchFamily="18" charset="0"/>
                              <a:ea typeface="Cambria Math" panose="02040503050406030204" pitchFamily="18" charset="0"/>
                            </a:rPr>
                            <m:t>2</m:t>
                          </m:r>
                        </m:sub>
                      </m:sSub>
                      <m:sSub>
                        <m:sSubPr>
                          <m:ctrlPr>
                            <a:rPr lang="es-VE"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𝑣</m:t>
                          </m:r>
                        </m:e>
                        <m:sub>
                          <m:r>
                            <a:rPr lang="es-VE" b="0" i="1" smtClean="0">
                              <a:latin typeface="Cambria Math" panose="02040503050406030204" pitchFamily="18" charset="0"/>
                              <a:ea typeface="Cambria Math" panose="02040503050406030204" pitchFamily="18" charset="0"/>
                            </a:rPr>
                            <m:t>2</m:t>
                          </m:r>
                          <m:r>
                            <a:rPr lang="es-VE" b="0" i="1" smtClean="0">
                              <a:latin typeface="Cambria Math" panose="02040503050406030204" pitchFamily="18" charset="0"/>
                              <a:ea typeface="Cambria Math" panose="02040503050406030204" pitchFamily="18" charset="0"/>
                            </a:rPr>
                            <m:t>𝑓</m:t>
                          </m:r>
                        </m:sub>
                      </m:sSub>
                      <m:func>
                        <m:funcPr>
                          <m:ctrlPr>
                            <a:rPr lang="es-VE" i="1" smtClean="0">
                              <a:latin typeface="Cambria Math" panose="02040503050406030204" pitchFamily="18" charset="0"/>
                              <a:ea typeface="Cambria Math" panose="02040503050406030204" pitchFamily="18" charset="0"/>
                            </a:rPr>
                          </m:ctrlPr>
                        </m:funcPr>
                        <m:fName>
                          <m:r>
                            <m:rPr>
                              <m:sty m:val="p"/>
                            </m:rPr>
                            <a:rPr lang="es-VE" i="0" smtClean="0">
                              <a:latin typeface="Cambria Math" panose="02040503050406030204" pitchFamily="18" charset="0"/>
                              <a:ea typeface="Cambria Math" panose="02040503050406030204" pitchFamily="18" charset="0"/>
                            </a:rPr>
                            <m:t>cos</m:t>
                          </m:r>
                        </m:fName>
                        <m:e>
                          <m:r>
                            <a:rPr lang="es-VE" i="1" smtClean="0">
                              <a:latin typeface="Cambria Math" panose="02040503050406030204" pitchFamily="18" charset="0"/>
                              <a:ea typeface="Cambria Math" panose="02040503050406030204" pitchFamily="18" charset="0"/>
                            </a:rPr>
                            <m:t>𝜃</m:t>
                          </m:r>
                        </m:e>
                      </m:func>
                    </m:oMath>
                  </m:oMathPara>
                </a14:m>
                <a:endParaRPr lang="es-VE"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775431" y="1890663"/>
                <a:ext cx="2175916" cy="299249"/>
              </a:xfrm>
              <a:prstGeom prst="rect">
                <a:avLst/>
              </a:prstGeom>
              <a:blipFill rotWithShape="0">
                <a:blip r:embed="rId6"/>
                <a:stretch>
                  <a:fillRect l="-1120" r="-1961" b="-28571"/>
                </a:stretch>
              </a:blipFill>
            </p:spPr>
            <p:txBody>
              <a:bodyPr/>
              <a:lstStyle/>
              <a:p>
                <a:r>
                  <a:rPr lang="es-VE">
                    <a:noFill/>
                  </a:rPr>
                  <a:t> </a:t>
                </a:r>
              </a:p>
            </p:txBody>
          </p:sp>
        </mc:Fallback>
      </mc:AlternateContent>
    </p:spTree>
    <p:extLst>
      <p:ext uri="{BB962C8B-B14F-4D97-AF65-F5344CB8AC3E}">
        <p14:creationId xmlns:p14="http://schemas.microsoft.com/office/powerpoint/2010/main" val="92673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866274" y="717702"/>
                <a:ext cx="10431379" cy="3848361"/>
              </a:xfrm>
              <a:prstGeom prst="rect">
                <a:avLst/>
              </a:prstGeom>
            </p:spPr>
            <p:txBody>
              <a:bodyPr wrap="square">
                <a:spAutoFit/>
              </a:bodyPr>
              <a:lstStyle/>
              <a:p>
                <a:r>
                  <a:rPr lang="es-VE" dirty="0" smtClean="0"/>
                  <a:t>Elevando al cuadrado (1) y (2) </a:t>
                </a:r>
                <a:r>
                  <a:rPr lang="es-VE" dirty="0"/>
                  <a:t>y </a:t>
                </a:r>
                <a:r>
                  <a:rPr lang="es-VE" dirty="0" smtClean="0"/>
                  <a:t>sumamos </a:t>
                </a:r>
                <a:r>
                  <a:rPr lang="es-VE" dirty="0"/>
                  <a:t>las dos ecuaciones de </a:t>
                </a:r>
                <a:r>
                  <a:rPr lang="es-VE" dirty="0" smtClean="0"/>
                  <a:t>momento, </a:t>
                </a:r>
                <a:r>
                  <a:rPr lang="es-VE" dirty="0"/>
                  <a:t>obtenemos</a:t>
                </a:r>
                <a:r>
                  <a:rPr lang="es-VE" dirty="0" smtClean="0"/>
                  <a:t>:</a:t>
                </a:r>
              </a:p>
              <a:p>
                <a:endParaRPr lang="es-VE" dirty="0"/>
              </a:p>
              <a:p>
                <a:r>
                  <a:rPr lang="es-VE" dirty="0" smtClean="0"/>
                  <a:t>                                                                      </a:t>
                </a:r>
                <a14:m>
                  <m:oMath xmlns:m="http://schemas.openxmlformats.org/officeDocument/2006/math">
                    <m:sSubSup>
                      <m:sSubSupPr>
                        <m:ctrlPr>
                          <a:rPr lang="es-VE" i="1" smtClean="0">
                            <a:latin typeface="Cambria Math" panose="02040503050406030204" pitchFamily="18" charset="0"/>
                          </a:rPr>
                        </m:ctrlPr>
                      </m:sSubSupPr>
                      <m:e>
                        <m:r>
                          <a:rPr lang="es-VE" b="0" i="1" smtClean="0">
                            <a:latin typeface="Cambria Math" panose="02040503050406030204" pitchFamily="18" charset="0"/>
                          </a:rPr>
                          <m:t>𝑣</m:t>
                        </m:r>
                      </m:e>
                      <m:sub>
                        <m:r>
                          <a:rPr lang="es-VE" b="0" i="1" smtClean="0">
                            <a:latin typeface="Cambria Math" panose="02040503050406030204" pitchFamily="18" charset="0"/>
                          </a:rPr>
                          <m:t>1</m:t>
                        </m:r>
                        <m:r>
                          <a:rPr lang="es-VE" b="0" i="1" smtClean="0">
                            <a:latin typeface="Cambria Math" panose="02040503050406030204" pitchFamily="18" charset="0"/>
                          </a:rPr>
                          <m:t>𝑖</m:t>
                        </m:r>
                      </m:sub>
                      <m:sup>
                        <m:r>
                          <a:rPr lang="es-VE" b="0" i="1" smtClean="0">
                            <a:latin typeface="Cambria Math" panose="02040503050406030204" pitchFamily="18" charset="0"/>
                          </a:rPr>
                          <m:t>2</m:t>
                        </m:r>
                      </m:sup>
                    </m:sSubSup>
                    <m:r>
                      <a:rPr lang="es-VE" i="1" smtClean="0">
                        <a:latin typeface="Cambria Math" panose="02040503050406030204" pitchFamily="18" charset="0"/>
                        <a:ea typeface="Cambria Math" panose="02040503050406030204" pitchFamily="18" charset="0"/>
                      </a:rPr>
                      <m:t>+</m:t>
                    </m:r>
                    <m:sSubSup>
                      <m:sSubSupPr>
                        <m:ctrlPr>
                          <a:rPr lang="es-VE" i="1" smtClean="0">
                            <a:latin typeface="Cambria Math" panose="02040503050406030204" pitchFamily="18" charset="0"/>
                            <a:ea typeface="Cambria Math" panose="02040503050406030204" pitchFamily="18" charset="0"/>
                          </a:rPr>
                        </m:ctrlPr>
                      </m:sSubSupPr>
                      <m:e>
                        <m:r>
                          <a:rPr lang="es-VE" b="0" i="1" smtClean="0">
                            <a:latin typeface="Cambria Math" panose="02040503050406030204" pitchFamily="18" charset="0"/>
                            <a:ea typeface="Cambria Math" panose="02040503050406030204" pitchFamily="18" charset="0"/>
                          </a:rPr>
                          <m:t>𝑣</m:t>
                        </m:r>
                      </m:e>
                      <m:sub>
                        <m:r>
                          <a:rPr lang="es-VE" b="0" i="1" smtClean="0">
                            <a:latin typeface="Cambria Math" panose="02040503050406030204" pitchFamily="18" charset="0"/>
                            <a:ea typeface="Cambria Math" panose="02040503050406030204" pitchFamily="18" charset="0"/>
                          </a:rPr>
                          <m:t>1</m:t>
                        </m:r>
                        <m:r>
                          <a:rPr lang="es-VE" b="0" i="1" smtClean="0">
                            <a:latin typeface="Cambria Math" panose="02040503050406030204" pitchFamily="18" charset="0"/>
                            <a:ea typeface="Cambria Math" panose="02040503050406030204" pitchFamily="18" charset="0"/>
                          </a:rPr>
                          <m:t>𝑓</m:t>
                        </m:r>
                      </m:sub>
                      <m:sup>
                        <m:r>
                          <a:rPr lang="es-VE" b="0" i="1" smtClean="0">
                            <a:latin typeface="Cambria Math" panose="02040503050406030204" pitchFamily="18" charset="0"/>
                            <a:ea typeface="Cambria Math" panose="02040503050406030204" pitchFamily="18" charset="0"/>
                          </a:rPr>
                          <m:t>2</m:t>
                        </m:r>
                      </m:sup>
                    </m:sSubSup>
                    <m:r>
                      <a:rPr lang="es-VE" i="1" smtClean="0">
                        <a:latin typeface="Cambria Math" panose="02040503050406030204" pitchFamily="18" charset="0"/>
                        <a:ea typeface="Cambria Math" panose="02040503050406030204" pitchFamily="18" charset="0"/>
                      </a:rPr>
                      <m:t>=</m:t>
                    </m:r>
                    <m:sSubSup>
                      <m:sSubSupPr>
                        <m:ctrlPr>
                          <a:rPr lang="es-VE" i="1" smtClean="0">
                            <a:latin typeface="Cambria Math" panose="02040503050406030204" pitchFamily="18" charset="0"/>
                            <a:ea typeface="Cambria Math" panose="02040503050406030204" pitchFamily="18" charset="0"/>
                          </a:rPr>
                        </m:ctrlPr>
                      </m:sSubSupPr>
                      <m:e>
                        <m:r>
                          <a:rPr lang="es-VE" b="0" i="1" smtClean="0">
                            <a:latin typeface="Cambria Math" panose="02040503050406030204" pitchFamily="18" charset="0"/>
                            <a:ea typeface="Cambria Math" panose="02040503050406030204" pitchFamily="18" charset="0"/>
                          </a:rPr>
                          <m:t>4</m:t>
                        </m:r>
                        <m:r>
                          <a:rPr lang="es-VE" b="0" i="1" smtClean="0">
                            <a:latin typeface="Cambria Math" panose="02040503050406030204" pitchFamily="18" charset="0"/>
                            <a:ea typeface="Cambria Math" panose="02040503050406030204" pitchFamily="18" charset="0"/>
                          </a:rPr>
                          <m:t>𝑣</m:t>
                        </m:r>
                      </m:e>
                      <m:sub>
                        <m:r>
                          <a:rPr lang="es-VE" b="0" i="1" smtClean="0">
                            <a:latin typeface="Cambria Math" panose="02040503050406030204" pitchFamily="18" charset="0"/>
                            <a:ea typeface="Cambria Math" panose="02040503050406030204" pitchFamily="18" charset="0"/>
                          </a:rPr>
                          <m:t>2</m:t>
                        </m:r>
                        <m:r>
                          <a:rPr lang="es-VE" b="0" i="1" smtClean="0">
                            <a:latin typeface="Cambria Math" panose="02040503050406030204" pitchFamily="18" charset="0"/>
                            <a:ea typeface="Cambria Math" panose="02040503050406030204" pitchFamily="18" charset="0"/>
                          </a:rPr>
                          <m:t>𝑓</m:t>
                        </m:r>
                      </m:sub>
                      <m:sup>
                        <m:r>
                          <a:rPr lang="es-VE" b="0" i="1" smtClean="0">
                            <a:latin typeface="Cambria Math" panose="02040503050406030204" pitchFamily="18" charset="0"/>
                            <a:ea typeface="Cambria Math" panose="02040503050406030204" pitchFamily="18" charset="0"/>
                          </a:rPr>
                          <m:t>2</m:t>
                        </m:r>
                      </m:sup>
                    </m:sSubSup>
                  </m:oMath>
                </a14:m>
                <a:r>
                  <a:rPr lang="es-VE" dirty="0" smtClean="0"/>
                  <a:t>                                (4)</a:t>
                </a:r>
              </a:p>
              <a:p>
                <a:r>
                  <a:rPr lang="es-VE" dirty="0" smtClean="0"/>
                  <a:t>Sumando (3) y (4) tenemos,</a:t>
                </a:r>
              </a:p>
              <a:p>
                <a:r>
                  <a:rPr lang="es-VE" dirty="0" smtClean="0"/>
                  <a:t>         </a:t>
                </a:r>
              </a:p>
              <a:p>
                <a:pPr/>
                <a14:m>
                  <m:oMathPara xmlns:m="http://schemas.openxmlformats.org/officeDocument/2006/math">
                    <m:oMathParaPr>
                      <m:jc m:val="centerGroup"/>
                    </m:oMathParaPr>
                    <m:oMath xmlns:m="http://schemas.openxmlformats.org/officeDocument/2006/math">
                      <m:sSubSup>
                        <m:sSubSupPr>
                          <m:ctrlPr>
                            <a:rPr lang="es-VE" i="1">
                              <a:latin typeface="Cambria Math" panose="02040503050406030204" pitchFamily="18" charset="0"/>
                              <a:cs typeface="Times New Roman" panose="02020603050405020304" pitchFamily="18" charset="0"/>
                            </a:rPr>
                          </m:ctrlPr>
                        </m:sSubSupPr>
                        <m:e>
                          <m:r>
                            <a:rPr lang="es-VE" b="0" i="1" smtClean="0">
                              <a:latin typeface="Cambria Math" panose="02040503050406030204" pitchFamily="18" charset="0"/>
                              <a:cs typeface="Times New Roman" panose="02020603050405020304" pitchFamily="18" charset="0"/>
                            </a:rPr>
                            <m:t>2</m:t>
                          </m:r>
                          <m:r>
                            <a:rPr lang="es-VE" i="1">
                              <a:latin typeface="Cambria Math" panose="02040503050406030204" pitchFamily="18" charset="0"/>
                              <a:cs typeface="Times New Roman" panose="02020603050405020304" pitchFamily="18" charset="0"/>
                            </a:rPr>
                            <m:t>𝑣</m:t>
                          </m:r>
                        </m:e>
                        <m:sub>
                          <m:r>
                            <a:rPr lang="es-VE" i="1">
                              <a:latin typeface="Cambria Math" panose="02040503050406030204" pitchFamily="18" charset="0"/>
                              <a:cs typeface="Times New Roman" panose="02020603050405020304" pitchFamily="18" charset="0"/>
                            </a:rPr>
                            <m:t>1</m:t>
                          </m:r>
                          <m:r>
                            <a:rPr lang="es-VE" i="1">
                              <a:latin typeface="Cambria Math" panose="02040503050406030204" pitchFamily="18" charset="0"/>
                              <a:cs typeface="Times New Roman" panose="02020603050405020304" pitchFamily="18" charset="0"/>
                            </a:rPr>
                            <m:t>𝑖</m:t>
                          </m:r>
                        </m:sub>
                        <m:sup>
                          <m:r>
                            <a:rPr lang="es-VE" i="1">
                              <a:latin typeface="Cambria Math" panose="02040503050406030204" pitchFamily="18" charset="0"/>
                              <a:cs typeface="Times New Roman" panose="02020603050405020304" pitchFamily="18" charset="0"/>
                            </a:rPr>
                            <m:t>2</m:t>
                          </m:r>
                        </m:sup>
                      </m:sSubSup>
                      <m:r>
                        <a:rPr lang="es-VE" i="1">
                          <a:latin typeface="Cambria Math" panose="02040503050406030204" pitchFamily="18" charset="0"/>
                          <a:ea typeface="Times New Roman" panose="02020603050405020304" pitchFamily="18" charset="0"/>
                          <a:cs typeface="Times New Roman" panose="02020603050405020304" pitchFamily="18" charset="0"/>
                        </a:rPr>
                        <m:t>=</m:t>
                      </m:r>
                      <m:r>
                        <a:rPr lang="es-VE" b="0" i="1" smtClean="0">
                          <a:latin typeface="Cambria Math" panose="02040503050406030204" pitchFamily="18" charset="0"/>
                          <a:ea typeface="Times New Roman" panose="02020603050405020304" pitchFamily="18" charset="0"/>
                          <a:cs typeface="Times New Roman" panose="02020603050405020304" pitchFamily="18" charset="0"/>
                        </a:rPr>
                        <m:t>6</m:t>
                      </m:r>
                      <m:sSubSup>
                        <m:sSubSupPr>
                          <m:ctrlPr>
                            <a:rPr lang="es-VE" i="1">
                              <a:latin typeface="Cambria Math" panose="02040503050406030204" pitchFamily="18" charset="0"/>
                              <a:cs typeface="Times New Roman" panose="02020603050405020304" pitchFamily="18" charset="0"/>
                            </a:rPr>
                          </m:ctrlPr>
                        </m:sSubSupPr>
                        <m:e>
                          <m:r>
                            <a:rPr lang="es-VE" i="1">
                              <a:latin typeface="Cambria Math" panose="02040503050406030204" pitchFamily="18" charset="0"/>
                              <a:cs typeface="Times New Roman" panose="02020603050405020304" pitchFamily="18" charset="0"/>
                            </a:rPr>
                            <m:t>𝑣</m:t>
                          </m:r>
                        </m:e>
                        <m:sub>
                          <m:r>
                            <a:rPr lang="es-VE" i="1">
                              <a:latin typeface="Cambria Math" panose="02040503050406030204" pitchFamily="18" charset="0"/>
                              <a:cs typeface="Times New Roman" panose="02020603050405020304" pitchFamily="18" charset="0"/>
                            </a:rPr>
                            <m:t>2</m:t>
                          </m:r>
                          <m:r>
                            <a:rPr lang="es-VE" i="1">
                              <a:latin typeface="Cambria Math" panose="02040503050406030204" pitchFamily="18" charset="0"/>
                              <a:cs typeface="Times New Roman" panose="02020603050405020304" pitchFamily="18" charset="0"/>
                            </a:rPr>
                            <m:t>𝑓</m:t>
                          </m:r>
                        </m:sub>
                        <m:sup>
                          <m:r>
                            <a:rPr lang="es-VE" i="1">
                              <a:latin typeface="Cambria Math" panose="02040503050406030204" pitchFamily="18" charset="0"/>
                              <a:cs typeface="Times New Roman" panose="02020603050405020304" pitchFamily="18" charset="0"/>
                            </a:rPr>
                            <m:t>2</m:t>
                          </m:r>
                        </m:sup>
                      </m:sSubSup>
                    </m:oMath>
                  </m:oMathPara>
                </a14:m>
                <a:endParaRPr lang="es-VE" dirty="0" smtClean="0"/>
              </a:p>
              <a:p>
                <a:pPr/>
                <a14:m>
                  <m:oMathPara xmlns:m="http://schemas.openxmlformats.org/officeDocument/2006/math">
                    <m:oMathParaPr>
                      <m:jc m:val="centerGroup"/>
                    </m:oMathParaPr>
                    <m:oMath xmlns:m="http://schemas.openxmlformats.org/officeDocument/2006/math">
                      <m:sSubSup>
                        <m:sSubSupPr>
                          <m:ctrlPr>
                            <a:rPr lang="es-VE" i="1" smtClean="0">
                              <a:latin typeface="Cambria Math" panose="02040503050406030204" pitchFamily="18" charset="0"/>
                            </a:rPr>
                          </m:ctrlPr>
                        </m:sSubSupPr>
                        <m:e>
                          <m:r>
                            <a:rPr lang="es-VE" b="0" i="1" smtClean="0">
                              <a:latin typeface="Cambria Math" panose="02040503050406030204" pitchFamily="18" charset="0"/>
                            </a:rPr>
                            <m:t>𝑣</m:t>
                          </m:r>
                        </m:e>
                        <m:sub>
                          <m:r>
                            <a:rPr lang="es-VE" b="0" i="1" smtClean="0">
                              <a:latin typeface="Cambria Math" panose="02040503050406030204" pitchFamily="18" charset="0"/>
                            </a:rPr>
                            <m:t>1</m:t>
                          </m:r>
                          <m:r>
                            <a:rPr lang="es-VE" b="0" i="1" smtClean="0">
                              <a:latin typeface="Cambria Math" panose="02040503050406030204" pitchFamily="18" charset="0"/>
                            </a:rPr>
                            <m:t>𝑖</m:t>
                          </m:r>
                        </m:sub>
                        <m:sup>
                          <m:r>
                            <a:rPr lang="es-VE" b="0" i="1" smtClean="0">
                              <a:latin typeface="Cambria Math" panose="02040503050406030204" pitchFamily="18" charset="0"/>
                            </a:rPr>
                            <m:t>2</m:t>
                          </m:r>
                        </m:sup>
                      </m:sSubSup>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3</m:t>
                      </m:r>
                      <m:sSubSup>
                        <m:sSubSupPr>
                          <m:ctrlPr>
                            <a:rPr lang="es-VE" b="0" i="1" smtClean="0">
                              <a:latin typeface="Cambria Math" panose="02040503050406030204" pitchFamily="18" charset="0"/>
                              <a:ea typeface="Cambria Math" panose="02040503050406030204" pitchFamily="18" charset="0"/>
                            </a:rPr>
                          </m:ctrlPr>
                        </m:sSubSupPr>
                        <m:e>
                          <m:r>
                            <a:rPr lang="es-VE" b="0" i="1" smtClean="0">
                              <a:latin typeface="Cambria Math" panose="02040503050406030204" pitchFamily="18" charset="0"/>
                              <a:ea typeface="Cambria Math" panose="02040503050406030204" pitchFamily="18" charset="0"/>
                            </a:rPr>
                            <m:t>𝑣</m:t>
                          </m:r>
                        </m:e>
                        <m:sub>
                          <m:r>
                            <a:rPr lang="es-VE" b="0" i="1" smtClean="0">
                              <a:latin typeface="Cambria Math" panose="02040503050406030204" pitchFamily="18" charset="0"/>
                              <a:ea typeface="Cambria Math" panose="02040503050406030204" pitchFamily="18" charset="0"/>
                            </a:rPr>
                            <m:t>2</m:t>
                          </m:r>
                          <m:r>
                            <a:rPr lang="es-VE" b="0" i="1" smtClean="0">
                              <a:latin typeface="Cambria Math" panose="02040503050406030204" pitchFamily="18" charset="0"/>
                              <a:ea typeface="Cambria Math" panose="02040503050406030204" pitchFamily="18" charset="0"/>
                            </a:rPr>
                            <m:t>𝑓</m:t>
                          </m:r>
                        </m:sub>
                        <m:sup>
                          <m:r>
                            <a:rPr lang="es-VE" b="0" i="1" smtClean="0">
                              <a:latin typeface="Cambria Math" panose="02040503050406030204" pitchFamily="18" charset="0"/>
                              <a:ea typeface="Cambria Math" panose="02040503050406030204" pitchFamily="18" charset="0"/>
                            </a:rPr>
                            <m:t>2</m:t>
                          </m:r>
                        </m:sup>
                      </m:sSubSup>
                    </m:oMath>
                  </m:oMathPara>
                </a14:m>
                <a:endParaRPr lang="es-VE" dirty="0" smtClean="0"/>
              </a:p>
              <a:p>
                <a:pPr/>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rPr>
                          </m:ctrlPr>
                        </m:sSubPr>
                        <m:e>
                          <m:r>
                            <a:rPr lang="es-VE" b="0" i="1" smtClean="0">
                              <a:latin typeface="Cambria Math" panose="02040503050406030204" pitchFamily="18" charset="0"/>
                            </a:rPr>
                            <m:t>𝑣</m:t>
                          </m:r>
                        </m:e>
                        <m:sub>
                          <m:r>
                            <a:rPr lang="es-VE" b="0" i="1" smtClean="0">
                              <a:latin typeface="Cambria Math" panose="02040503050406030204" pitchFamily="18" charset="0"/>
                            </a:rPr>
                            <m:t>2</m:t>
                          </m:r>
                          <m:r>
                            <a:rPr lang="es-VE" b="0" i="1" smtClean="0">
                              <a:latin typeface="Cambria Math" panose="02040503050406030204" pitchFamily="18" charset="0"/>
                            </a:rPr>
                            <m:t>𝑓</m:t>
                          </m:r>
                        </m:sub>
                      </m:sSub>
                      <m:r>
                        <a:rPr lang="es-VE" i="1">
                          <a:latin typeface="Cambria Math" panose="02040503050406030204" pitchFamily="18" charset="0"/>
                          <a:ea typeface="Cambria Math" panose="02040503050406030204" pitchFamily="18" charset="0"/>
                        </a:rPr>
                        <m:t>=</m:t>
                      </m:r>
                      <m:f>
                        <m:fPr>
                          <m:ctrlPr>
                            <a:rPr lang="es-VE" i="1" smtClean="0">
                              <a:latin typeface="Cambria Math" panose="02040503050406030204" pitchFamily="18" charset="0"/>
                              <a:ea typeface="Cambria Math" panose="02040503050406030204" pitchFamily="18" charset="0"/>
                            </a:rPr>
                          </m:ctrlPr>
                        </m:fPr>
                        <m:num>
                          <m:r>
                            <a:rPr lang="es-VE" b="0" i="1" smtClean="0">
                              <a:latin typeface="Cambria Math" panose="02040503050406030204" pitchFamily="18" charset="0"/>
                              <a:ea typeface="Cambria Math" panose="02040503050406030204" pitchFamily="18" charset="0"/>
                            </a:rPr>
                            <m:t>1</m:t>
                          </m:r>
                        </m:num>
                        <m:den>
                          <m:rad>
                            <m:radPr>
                              <m:degHide m:val="on"/>
                              <m:ctrlPr>
                                <a:rPr lang="es-VE" i="1" smtClean="0">
                                  <a:latin typeface="Cambria Math" panose="02040503050406030204" pitchFamily="18" charset="0"/>
                                  <a:ea typeface="Cambria Math" panose="02040503050406030204" pitchFamily="18" charset="0"/>
                                </a:rPr>
                              </m:ctrlPr>
                            </m:radPr>
                            <m:deg/>
                            <m:e>
                              <m:r>
                                <a:rPr lang="es-VE" i="1">
                                  <a:latin typeface="Cambria Math" panose="02040503050406030204" pitchFamily="18" charset="0"/>
                                  <a:ea typeface="Cambria Math" panose="02040503050406030204" pitchFamily="18" charset="0"/>
                                </a:rPr>
                                <m:t>3</m:t>
                              </m:r>
                            </m:e>
                          </m:rad>
                        </m:den>
                      </m:f>
                      <m:sSub>
                        <m:sSubPr>
                          <m:ctrlPr>
                            <a:rPr lang="es-VE"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𝑣</m:t>
                          </m:r>
                        </m:e>
                        <m:sub>
                          <m:r>
                            <a:rPr lang="es-VE" b="0" i="1" smtClean="0">
                              <a:latin typeface="Cambria Math" panose="02040503050406030204" pitchFamily="18" charset="0"/>
                              <a:ea typeface="Cambria Math" panose="02040503050406030204" pitchFamily="18" charset="0"/>
                            </a:rPr>
                            <m:t>1</m:t>
                          </m:r>
                          <m:r>
                            <a:rPr lang="es-VE" b="0" i="1" smtClean="0">
                              <a:latin typeface="Cambria Math" panose="02040503050406030204" pitchFamily="18" charset="0"/>
                              <a:ea typeface="Cambria Math" panose="02040503050406030204" pitchFamily="18" charset="0"/>
                            </a:rPr>
                            <m:t>𝑖</m:t>
                          </m:r>
                        </m:sub>
                      </m:sSub>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10 </m:t>
                      </m:r>
                      <m:r>
                        <a:rPr lang="es-VE" b="0" i="1" smtClean="0">
                          <a:latin typeface="Cambria Math" panose="02040503050406030204" pitchFamily="18" charset="0"/>
                          <a:ea typeface="Cambria Math" panose="02040503050406030204" pitchFamily="18" charset="0"/>
                        </a:rPr>
                        <m:t>𝑚</m:t>
                      </m:r>
                      <m:r>
                        <a:rPr lang="es-VE" b="0"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𝑠</m:t>
                      </m:r>
                    </m:oMath>
                  </m:oMathPara>
                </a14:m>
                <a:endParaRPr lang="es-VE" dirty="0"/>
              </a:p>
              <a:p>
                <a:r>
                  <a:rPr lang="es-VE" dirty="0"/>
                  <a:t>Usando este resultado en </a:t>
                </a:r>
                <a:r>
                  <a:rPr lang="es-VE" dirty="0" smtClean="0"/>
                  <a:t>la componente x del momento</a:t>
                </a:r>
                <a:r>
                  <a:rPr lang="es-VE" dirty="0"/>
                  <a:t>, </a:t>
                </a:r>
                <a:r>
                  <a:rPr lang="es-VE" dirty="0" err="1" smtClean="0"/>
                  <a:t>ec</a:t>
                </a:r>
                <a:r>
                  <a:rPr lang="es-VE" dirty="0" smtClean="0"/>
                  <a:t>. (1) encontramos </a:t>
                </a:r>
                <a:r>
                  <a:rPr lang="es-VE" dirty="0"/>
                  <a:t>el ángulo</a:t>
                </a:r>
                <a:r>
                  <a:rPr lang="es-VE" dirty="0" smtClean="0"/>
                  <a:t>:</a:t>
                </a:r>
              </a:p>
              <a:p>
                <a:endParaRPr lang="es-VE" dirty="0" smtClean="0"/>
              </a:p>
              <a:p>
                <a:endParaRPr lang="es-VE" dirty="0"/>
              </a:p>
              <a:p>
                <a:endParaRPr lang="es-VE" dirty="0"/>
              </a:p>
            </p:txBody>
          </p:sp>
        </mc:Choice>
        <mc:Fallback xmlns="">
          <p:sp>
            <p:nvSpPr>
              <p:cNvPr id="2" name="Rectángulo 1"/>
              <p:cNvSpPr>
                <a:spLocks noRot="1" noChangeAspect="1" noMove="1" noResize="1" noEditPoints="1" noAdjustHandles="1" noChangeArrowheads="1" noChangeShapeType="1" noTextEdit="1"/>
              </p:cNvSpPr>
              <p:nvPr/>
            </p:nvSpPr>
            <p:spPr>
              <a:xfrm>
                <a:off x="866274" y="717702"/>
                <a:ext cx="10431379" cy="3848361"/>
              </a:xfrm>
              <a:prstGeom prst="rect">
                <a:avLst/>
              </a:prstGeom>
              <a:blipFill rotWithShape="0">
                <a:blip r:embed="rId2"/>
                <a:stretch>
                  <a:fillRect l="-468" t="-951"/>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4837357" y="3849868"/>
                <a:ext cx="1763303"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VE" i="1">
                              <a:latin typeface="Cambria Math" panose="02040503050406030204" pitchFamily="18" charset="0"/>
                            </a:rPr>
                          </m:ctrlPr>
                        </m:sSubPr>
                        <m:e>
                          <m:r>
                            <a:rPr lang="es-VE" i="1">
                              <a:latin typeface="Cambria Math" panose="02040503050406030204" pitchFamily="18" charset="0"/>
                            </a:rPr>
                            <m:t>𝑣</m:t>
                          </m:r>
                        </m:e>
                        <m:sub>
                          <m:r>
                            <a:rPr lang="es-VE" i="1">
                              <a:latin typeface="Cambria Math" panose="02040503050406030204" pitchFamily="18" charset="0"/>
                            </a:rPr>
                            <m:t>1</m:t>
                          </m:r>
                        </m:sub>
                      </m:sSub>
                      <m:r>
                        <a:rPr lang="es-VE" i="1">
                          <a:latin typeface="Cambria Math" panose="02040503050406030204" pitchFamily="18" charset="0"/>
                          <a:ea typeface="Cambria Math" panose="02040503050406030204" pitchFamily="18" charset="0"/>
                        </a:rPr>
                        <m:t>=2</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𝑣</m:t>
                          </m:r>
                        </m:e>
                        <m:sub>
                          <m:r>
                            <a:rPr lang="es-VE" i="1">
                              <a:latin typeface="Cambria Math" panose="02040503050406030204" pitchFamily="18" charset="0"/>
                              <a:ea typeface="Cambria Math" panose="02040503050406030204" pitchFamily="18" charset="0"/>
                            </a:rPr>
                            <m:t>2</m:t>
                          </m:r>
                          <m:r>
                            <a:rPr lang="es-VE" i="1">
                              <a:latin typeface="Cambria Math" panose="02040503050406030204" pitchFamily="18" charset="0"/>
                              <a:ea typeface="Cambria Math" panose="02040503050406030204" pitchFamily="18" charset="0"/>
                            </a:rPr>
                            <m:t>𝑓</m:t>
                          </m:r>
                        </m:sub>
                      </m:sSub>
                      <m:func>
                        <m:funcPr>
                          <m:ctrlPr>
                            <a:rPr lang="es-VE" i="1">
                              <a:latin typeface="Cambria Math" panose="02040503050406030204" pitchFamily="18" charset="0"/>
                              <a:ea typeface="Cambria Math" panose="02040503050406030204" pitchFamily="18" charset="0"/>
                            </a:rPr>
                          </m:ctrlPr>
                        </m:funcPr>
                        <m:fName>
                          <m:r>
                            <m:rPr>
                              <m:sty m:val="p"/>
                            </m:rPr>
                            <a:rPr lang="es-VE">
                              <a:latin typeface="Cambria Math" panose="02040503050406030204" pitchFamily="18" charset="0"/>
                              <a:ea typeface="Cambria Math" panose="02040503050406030204" pitchFamily="18" charset="0"/>
                            </a:rPr>
                            <m:t>cos</m:t>
                          </m:r>
                        </m:fName>
                        <m:e>
                          <m:r>
                            <a:rPr lang="es-VE" i="1">
                              <a:latin typeface="Cambria Math" panose="02040503050406030204" pitchFamily="18" charset="0"/>
                              <a:ea typeface="Cambria Math" panose="02040503050406030204" pitchFamily="18" charset="0"/>
                            </a:rPr>
                            <m:t>𝜃</m:t>
                          </m:r>
                        </m:e>
                      </m:func>
                    </m:oMath>
                  </m:oMathPara>
                </a14:m>
                <a:endParaRPr lang="es-VE" dirty="0"/>
              </a:p>
            </p:txBody>
          </p:sp>
        </mc:Choice>
        <mc:Fallback xmlns="">
          <p:sp>
            <p:nvSpPr>
              <p:cNvPr id="3" name="Rectángulo 2"/>
              <p:cNvSpPr>
                <a:spLocks noRot="1" noChangeAspect="1" noMove="1" noResize="1" noEditPoints="1" noAdjustHandles="1" noChangeArrowheads="1" noChangeShapeType="1" noTextEdit="1"/>
              </p:cNvSpPr>
              <p:nvPr/>
            </p:nvSpPr>
            <p:spPr>
              <a:xfrm>
                <a:off x="4837357" y="3849868"/>
                <a:ext cx="1763303" cy="391582"/>
              </a:xfrm>
              <a:prstGeom prst="rect">
                <a:avLst/>
              </a:prstGeom>
              <a:blipFill rotWithShape="0">
                <a:blip r:embed="rId3"/>
                <a:stretch>
                  <a:fillRect b="-9375"/>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4837357" y="4241450"/>
                <a:ext cx="1960408" cy="673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VE" i="1" smtClean="0">
                              <a:latin typeface="Cambria Math" panose="02040503050406030204" pitchFamily="18" charset="0"/>
                            </a:rPr>
                          </m:ctrlPr>
                        </m:funcPr>
                        <m:fName>
                          <m:r>
                            <m:rPr>
                              <m:sty m:val="p"/>
                            </m:rPr>
                            <a:rPr lang="es-VE" i="0" smtClean="0">
                              <a:latin typeface="Cambria Math" panose="02040503050406030204" pitchFamily="18" charset="0"/>
                            </a:rPr>
                            <m:t>cos</m:t>
                          </m:r>
                        </m:fName>
                        <m:e>
                          <m:r>
                            <a:rPr lang="es-VE" i="1" smtClean="0">
                              <a:latin typeface="Cambria Math" panose="02040503050406030204" pitchFamily="18" charset="0"/>
                              <a:ea typeface="Cambria Math" panose="02040503050406030204" pitchFamily="18" charset="0"/>
                            </a:rPr>
                            <m:t>𝜃</m:t>
                          </m:r>
                        </m:e>
                      </m:func>
                      <m:r>
                        <a:rPr lang="es-VE" i="1">
                          <a:latin typeface="Cambria Math" panose="02040503050406030204" pitchFamily="18" charset="0"/>
                          <a:ea typeface="Cambria Math" panose="02040503050406030204" pitchFamily="18" charset="0"/>
                        </a:rPr>
                        <m:t>=</m:t>
                      </m:r>
                      <m:f>
                        <m:fPr>
                          <m:ctrlPr>
                            <a:rPr lang="es-VE" i="1" smtClean="0">
                              <a:latin typeface="Cambria Math" panose="02040503050406030204" pitchFamily="18" charset="0"/>
                              <a:ea typeface="Cambria Math" panose="02040503050406030204" pitchFamily="18" charset="0"/>
                            </a:rPr>
                          </m:ctrlPr>
                        </m:fPr>
                        <m:num>
                          <m:rad>
                            <m:radPr>
                              <m:degHide m:val="on"/>
                              <m:ctrlPr>
                                <a:rPr lang="es-VE" i="1" smtClean="0">
                                  <a:latin typeface="Cambria Math" panose="02040503050406030204" pitchFamily="18" charset="0"/>
                                  <a:ea typeface="Cambria Math" panose="02040503050406030204" pitchFamily="18" charset="0"/>
                                </a:rPr>
                              </m:ctrlPr>
                            </m:radPr>
                            <m:deg/>
                            <m:e>
                              <m:r>
                                <a:rPr lang="es-VE" b="0" i="1" smtClean="0">
                                  <a:latin typeface="Cambria Math" panose="02040503050406030204" pitchFamily="18" charset="0"/>
                                  <a:ea typeface="Cambria Math" panose="02040503050406030204" pitchFamily="18" charset="0"/>
                                </a:rPr>
                                <m:t>3</m:t>
                              </m:r>
                            </m:e>
                          </m:rad>
                        </m:num>
                        <m:den>
                          <m:r>
                            <a:rPr lang="es-VE" b="0" i="1" smtClean="0">
                              <a:latin typeface="Cambria Math" panose="02040503050406030204" pitchFamily="18" charset="0"/>
                              <a:ea typeface="Cambria Math" panose="02040503050406030204" pitchFamily="18" charset="0"/>
                            </a:rPr>
                            <m:t>2</m:t>
                          </m:r>
                        </m:den>
                      </m:f>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30°</m:t>
                      </m:r>
                    </m:oMath>
                  </m:oMathPara>
                </a14:m>
                <a:endParaRPr lang="es-VE" dirty="0"/>
              </a:p>
            </p:txBody>
          </p:sp>
        </mc:Choice>
        <mc:Fallback xmlns="">
          <p:sp>
            <p:nvSpPr>
              <p:cNvPr id="4" name="Rectángulo 3"/>
              <p:cNvSpPr>
                <a:spLocks noRot="1" noChangeAspect="1" noMove="1" noResize="1" noEditPoints="1" noAdjustHandles="1" noChangeArrowheads="1" noChangeShapeType="1" noTextEdit="1"/>
              </p:cNvSpPr>
              <p:nvPr/>
            </p:nvSpPr>
            <p:spPr>
              <a:xfrm>
                <a:off x="4837357" y="4241450"/>
                <a:ext cx="1960408" cy="673261"/>
              </a:xfrm>
              <a:prstGeom prst="rect">
                <a:avLst/>
              </a:prstGeom>
              <a:blipFill rotWithShape="0">
                <a:blip r:embed="rId4"/>
                <a:stretch>
                  <a:fillRect/>
                </a:stretch>
              </a:blipFill>
            </p:spPr>
            <p:txBody>
              <a:bodyPr/>
              <a:lstStyle/>
              <a:p>
                <a:r>
                  <a:rPr lang="es-VE">
                    <a:noFill/>
                  </a:rPr>
                  <a:t> </a:t>
                </a:r>
              </a:p>
            </p:txBody>
          </p:sp>
        </mc:Fallback>
      </mc:AlternateContent>
    </p:spTree>
    <p:extLst>
      <p:ext uri="{BB962C8B-B14F-4D97-AF65-F5344CB8AC3E}">
        <p14:creationId xmlns:p14="http://schemas.microsoft.com/office/powerpoint/2010/main" val="2182703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18410" y="717429"/>
                <a:ext cx="10403305" cy="2698046"/>
              </a:xfrm>
              <a:prstGeom prst="rect">
                <a:avLst/>
              </a:prstGeom>
            </p:spPr>
            <p:txBody>
              <a:bodyPr wrap="square">
                <a:spAutoFit/>
              </a:bodyPr>
              <a:lstStyle/>
              <a:p>
                <a:r>
                  <a:rPr lang="es-VE" dirty="0" smtClean="0"/>
                  <a:t>(b) Podemos </a:t>
                </a:r>
                <a:r>
                  <a:rPr lang="es-VE" dirty="0"/>
                  <a:t>sustituir v</a:t>
                </a:r>
                <a:r>
                  <a:rPr lang="es-VE" baseline="-25000" dirty="0"/>
                  <a:t>2</a:t>
                </a:r>
                <a:r>
                  <a:rPr lang="es-VE" dirty="0"/>
                  <a:t> = 10 m / </a:t>
                </a:r>
                <a:r>
                  <a:rPr lang="es-VE" dirty="0" smtClean="0"/>
                  <a:t>s y </a:t>
                </a:r>
                <a:r>
                  <a:rPr lang="es-VE" dirty="0"/>
                  <a:t>θ = 30◦ en </a:t>
                </a:r>
                <a:r>
                  <a:rPr lang="es-VE" dirty="0" smtClean="0"/>
                  <a:t>la </a:t>
                </a:r>
                <a:r>
                  <a:rPr lang="es-VE" dirty="0"/>
                  <a:t>componente de momento y para encontrar la velocidad v</a:t>
                </a:r>
                <a:r>
                  <a:rPr lang="es-VE" baseline="-25000" dirty="0"/>
                  <a:t>1</a:t>
                </a:r>
                <a:r>
                  <a:rPr lang="es-VE" dirty="0"/>
                  <a:t> de la siguiente manera</a:t>
                </a:r>
                <a:r>
                  <a:rPr lang="es-VE" dirty="0" smtClean="0"/>
                  <a:t>:</a:t>
                </a:r>
              </a:p>
              <a:p>
                <a:pPr/>
                <a14:m>
                  <m:oMathPara xmlns:m="http://schemas.openxmlformats.org/officeDocument/2006/math">
                    <m:oMathParaPr>
                      <m:jc m:val="centerGroup"/>
                    </m:oMathParaPr>
                    <m:oMath xmlns:m="http://schemas.openxmlformats.org/officeDocument/2006/math">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𝑣</m:t>
                          </m:r>
                        </m:e>
                        <m:sub>
                          <m:r>
                            <a:rPr lang="es-VE" i="1">
                              <a:latin typeface="Cambria Math" panose="02040503050406030204" pitchFamily="18" charset="0"/>
                              <a:ea typeface="Cambria Math" panose="02040503050406030204" pitchFamily="18" charset="0"/>
                            </a:rPr>
                            <m:t>1</m:t>
                          </m:r>
                          <m:r>
                            <a:rPr lang="es-VE" i="1">
                              <a:latin typeface="Cambria Math" panose="02040503050406030204" pitchFamily="18" charset="0"/>
                              <a:ea typeface="Cambria Math" panose="02040503050406030204" pitchFamily="18" charset="0"/>
                            </a:rPr>
                            <m:t>𝑓</m:t>
                          </m:r>
                        </m:sub>
                      </m:sSub>
                      <m:r>
                        <a:rPr lang="es-VE" i="1">
                          <a:latin typeface="Cambria Math" panose="02040503050406030204" pitchFamily="18" charset="0"/>
                          <a:ea typeface="Cambria Math" panose="02040503050406030204" pitchFamily="18" charset="0"/>
                        </a:rPr>
                        <m:t>=2</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𝑣</m:t>
                          </m:r>
                        </m:e>
                        <m:sub>
                          <m:r>
                            <a:rPr lang="es-VE" i="1">
                              <a:latin typeface="Cambria Math" panose="02040503050406030204" pitchFamily="18" charset="0"/>
                              <a:ea typeface="Cambria Math" panose="02040503050406030204" pitchFamily="18" charset="0"/>
                            </a:rPr>
                            <m:t>2</m:t>
                          </m:r>
                          <m:r>
                            <a:rPr lang="es-VE" i="1">
                              <a:latin typeface="Cambria Math" panose="02040503050406030204" pitchFamily="18" charset="0"/>
                              <a:ea typeface="Cambria Math" panose="02040503050406030204" pitchFamily="18" charset="0"/>
                            </a:rPr>
                            <m:t>𝑓</m:t>
                          </m:r>
                        </m:sub>
                      </m:sSub>
                      <m:func>
                        <m:funcPr>
                          <m:ctrlPr>
                            <a:rPr lang="es-VE" i="1">
                              <a:latin typeface="Cambria Math" panose="02040503050406030204" pitchFamily="18" charset="0"/>
                              <a:ea typeface="Cambria Math" panose="02040503050406030204" pitchFamily="18" charset="0"/>
                            </a:rPr>
                          </m:ctrlPr>
                        </m:funcPr>
                        <m:fName>
                          <m:r>
                            <m:rPr>
                              <m:sty m:val="p"/>
                            </m:rPr>
                            <a:rPr lang="es-VE">
                              <a:latin typeface="Cambria Math" panose="02040503050406030204" pitchFamily="18" charset="0"/>
                              <a:ea typeface="Cambria Math" panose="02040503050406030204" pitchFamily="18" charset="0"/>
                            </a:rPr>
                            <m:t>sin</m:t>
                          </m:r>
                        </m:fName>
                        <m:e>
                          <m:r>
                            <a:rPr lang="es-VE" i="1">
                              <a:latin typeface="Cambria Math" panose="02040503050406030204" pitchFamily="18" charset="0"/>
                              <a:ea typeface="Cambria Math" panose="02040503050406030204" pitchFamily="18" charset="0"/>
                            </a:rPr>
                            <m:t>𝜃</m:t>
                          </m:r>
                        </m:e>
                      </m:func>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10 </m:t>
                      </m:r>
                      <m:r>
                        <a:rPr lang="es-VE" b="0" i="1" smtClean="0">
                          <a:latin typeface="Cambria Math" panose="02040503050406030204" pitchFamily="18" charset="0"/>
                          <a:ea typeface="Cambria Math" panose="02040503050406030204" pitchFamily="18" charset="0"/>
                        </a:rPr>
                        <m:t>𝑚</m:t>
                      </m:r>
                      <m:r>
                        <a:rPr lang="es-VE" b="0"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𝑠</m:t>
                      </m:r>
                    </m:oMath>
                  </m:oMathPara>
                </a14:m>
                <a:endParaRPr lang="es-VE" dirty="0" smtClean="0"/>
              </a:p>
              <a:p>
                <a:r>
                  <a:rPr lang="es-VE" dirty="0"/>
                  <a:t>La fracción transferida es la energía final del objetivo dividida por la energía cinética inicial del proyectil</a:t>
                </a:r>
                <a:r>
                  <a:rPr lang="es-VE" dirty="0" smtClean="0"/>
                  <a:t>.</a:t>
                </a:r>
              </a:p>
              <a:p>
                <a:endParaRPr lang="es-VE" dirty="0" smtClean="0"/>
              </a:p>
              <a:p>
                <a:pPr/>
                <a14:m>
                  <m:oMathPara xmlns:m="http://schemas.openxmlformats.org/officeDocument/2006/math">
                    <m:oMathParaPr>
                      <m:jc m:val="centerGroup"/>
                    </m:oMathParaPr>
                    <m:oMath xmlns:m="http://schemas.openxmlformats.org/officeDocument/2006/math">
                      <m:f>
                        <m:fPr>
                          <m:ctrlPr>
                            <a:rPr lang="es-VE" i="1" smtClean="0">
                              <a:latin typeface="Cambria Math" panose="02040503050406030204" pitchFamily="18" charset="0"/>
                            </a:rPr>
                          </m:ctrlPr>
                        </m:fPr>
                        <m:num>
                          <m:sSub>
                            <m:sSubPr>
                              <m:ctrlPr>
                                <a:rPr lang="es-VE" i="1">
                                  <a:latin typeface="Cambria Math" panose="02040503050406030204" pitchFamily="18" charset="0"/>
                                </a:rPr>
                              </m:ctrlPr>
                            </m:sSubPr>
                            <m:e>
                              <m:r>
                                <a:rPr lang="es-VE" b="1" i="1">
                                  <a:latin typeface="Cambria Math" panose="02040503050406030204" pitchFamily="18" charset="0"/>
                                </a:rPr>
                                <m:t>𝑬</m:t>
                              </m:r>
                            </m:e>
                            <m:sub>
                              <m:r>
                                <a:rPr lang="es-VE" b="1" i="1">
                                  <a:latin typeface="Cambria Math" panose="02040503050406030204" pitchFamily="18" charset="0"/>
                                </a:rPr>
                                <m:t>𝒄</m:t>
                              </m:r>
                              <m:r>
                                <a:rPr lang="es-VE" b="0" i="1" smtClean="0">
                                  <a:latin typeface="Cambria Math" panose="02040503050406030204" pitchFamily="18" charset="0"/>
                                </a:rPr>
                                <m:t> </m:t>
                              </m:r>
                              <m:r>
                                <a:rPr lang="es-VE" b="0" i="1" smtClean="0">
                                  <a:latin typeface="Cambria Math" panose="02040503050406030204" pitchFamily="18" charset="0"/>
                                </a:rPr>
                                <m:t>𝑂𝑏𝑗𝑒𝑡𝑖𝑣𝑜</m:t>
                              </m:r>
                            </m:sub>
                          </m:sSub>
                        </m:num>
                        <m:den>
                          <m:sSub>
                            <m:sSubPr>
                              <m:ctrlPr>
                                <a:rPr lang="es-VE" i="1" smtClean="0">
                                  <a:latin typeface="Cambria Math" panose="02040503050406030204" pitchFamily="18" charset="0"/>
                                </a:rPr>
                              </m:ctrlPr>
                            </m:sSubPr>
                            <m:e>
                              <m:r>
                                <a:rPr lang="es-VE" b="1" i="1" smtClean="0">
                                  <a:latin typeface="Cambria Math" panose="02040503050406030204" pitchFamily="18" charset="0"/>
                                </a:rPr>
                                <m:t>𝑬</m:t>
                              </m:r>
                            </m:e>
                            <m:sub>
                              <m:r>
                                <a:rPr lang="es-VE" b="1" i="1" smtClean="0">
                                  <a:latin typeface="Cambria Math" panose="02040503050406030204" pitchFamily="18" charset="0"/>
                                </a:rPr>
                                <m:t>𝒄</m:t>
                              </m:r>
                              <m:r>
                                <a:rPr lang="es-VE" b="0" i="1" smtClean="0">
                                  <a:latin typeface="Cambria Math" panose="02040503050406030204" pitchFamily="18" charset="0"/>
                                </a:rPr>
                                <m:t> </m:t>
                              </m:r>
                              <m:r>
                                <a:rPr lang="es-VE" b="0" i="1" smtClean="0">
                                  <a:latin typeface="Cambria Math" panose="02040503050406030204" pitchFamily="18" charset="0"/>
                                </a:rPr>
                                <m:t>𝑃𝑟𝑜𝑦𝑒𝑐𝑡𝑖𝑙</m:t>
                              </m:r>
                              <m:r>
                                <a:rPr lang="es-VE" b="1" i="1" smtClean="0">
                                  <a:latin typeface="Cambria Math" panose="02040503050406030204" pitchFamily="18" charset="0"/>
                                </a:rPr>
                                <m:t> </m:t>
                              </m:r>
                            </m:sub>
                          </m:sSub>
                        </m:den>
                      </m:f>
                      <m:r>
                        <a:rPr lang="es-VE" i="1" smtClean="0">
                          <a:latin typeface="Cambria Math" panose="02040503050406030204" pitchFamily="18" charset="0"/>
                          <a:ea typeface="Cambria Math" panose="02040503050406030204" pitchFamily="18" charset="0"/>
                        </a:rPr>
                        <m:t>=</m:t>
                      </m:r>
                      <m:f>
                        <m:fPr>
                          <m:ctrlPr>
                            <a:rPr lang="es-VE" i="1" smtClean="0">
                              <a:latin typeface="Cambria Math" panose="02040503050406030204" pitchFamily="18" charset="0"/>
                              <a:ea typeface="Cambria Math" panose="02040503050406030204" pitchFamily="18" charset="0"/>
                            </a:rPr>
                          </m:ctrlPr>
                        </m:fPr>
                        <m:num>
                          <m:f>
                            <m:fPr>
                              <m:ctrlPr>
                                <a:rPr lang="es-VE" i="1" smtClean="0">
                                  <a:latin typeface="Cambria Math" panose="02040503050406030204" pitchFamily="18" charset="0"/>
                                  <a:ea typeface="Cambria Math" panose="02040503050406030204" pitchFamily="18" charset="0"/>
                                </a:rPr>
                              </m:ctrlPr>
                            </m:fPr>
                            <m:num>
                              <m:r>
                                <a:rPr lang="es-VE" b="0" i="1" smtClean="0">
                                  <a:latin typeface="Cambria Math" panose="02040503050406030204" pitchFamily="18" charset="0"/>
                                  <a:ea typeface="Cambria Math" panose="02040503050406030204" pitchFamily="18" charset="0"/>
                                </a:rPr>
                                <m:t>1</m:t>
                              </m:r>
                            </m:num>
                            <m:den>
                              <m:r>
                                <a:rPr lang="es-VE" b="0" i="1" smtClean="0">
                                  <a:latin typeface="Cambria Math" panose="02040503050406030204" pitchFamily="18" charset="0"/>
                                  <a:ea typeface="Cambria Math" panose="02040503050406030204" pitchFamily="18" charset="0"/>
                                </a:rPr>
                                <m:t>2</m:t>
                              </m:r>
                            </m:den>
                          </m:f>
                          <m:r>
                            <a:rPr lang="es-VE" b="0" i="1" smtClean="0">
                              <a:latin typeface="Cambria Math" panose="02040503050406030204" pitchFamily="18" charset="0"/>
                              <a:ea typeface="Cambria Math" panose="02040503050406030204" pitchFamily="18" charset="0"/>
                            </a:rPr>
                            <m:t>2</m:t>
                          </m:r>
                          <m:r>
                            <a:rPr lang="es-VE" b="0" i="1" smtClean="0">
                              <a:latin typeface="Cambria Math" panose="02040503050406030204" pitchFamily="18" charset="0"/>
                              <a:ea typeface="Cambria Math" panose="02040503050406030204" pitchFamily="18" charset="0"/>
                            </a:rPr>
                            <m:t>𝑚</m:t>
                          </m:r>
                          <m:sSubSup>
                            <m:sSubSupPr>
                              <m:ctrlPr>
                                <a:rPr lang="es-VE" b="0" i="1" smtClean="0">
                                  <a:latin typeface="Cambria Math" panose="02040503050406030204" pitchFamily="18" charset="0"/>
                                  <a:ea typeface="Cambria Math" panose="02040503050406030204" pitchFamily="18" charset="0"/>
                                </a:rPr>
                              </m:ctrlPr>
                            </m:sSubSupPr>
                            <m:e>
                              <m:r>
                                <a:rPr lang="es-VE" b="0" i="1" smtClean="0">
                                  <a:latin typeface="Cambria Math" panose="02040503050406030204" pitchFamily="18" charset="0"/>
                                  <a:ea typeface="Cambria Math" panose="02040503050406030204" pitchFamily="18" charset="0"/>
                                </a:rPr>
                                <m:t>𝑣</m:t>
                              </m:r>
                            </m:e>
                            <m:sub>
                              <m:r>
                                <a:rPr lang="es-VE" b="0" i="1" smtClean="0">
                                  <a:latin typeface="Cambria Math" panose="02040503050406030204" pitchFamily="18" charset="0"/>
                                  <a:ea typeface="Cambria Math" panose="02040503050406030204" pitchFamily="18" charset="0"/>
                                </a:rPr>
                                <m:t>2</m:t>
                              </m:r>
                              <m:r>
                                <a:rPr lang="es-VE" b="0" i="1" smtClean="0">
                                  <a:latin typeface="Cambria Math" panose="02040503050406030204" pitchFamily="18" charset="0"/>
                                  <a:ea typeface="Cambria Math" panose="02040503050406030204" pitchFamily="18" charset="0"/>
                                </a:rPr>
                                <m:t>𝑓</m:t>
                              </m:r>
                            </m:sub>
                            <m:sup>
                              <m:r>
                                <a:rPr lang="es-VE" b="0" i="1" smtClean="0">
                                  <a:latin typeface="Cambria Math" panose="02040503050406030204" pitchFamily="18" charset="0"/>
                                  <a:ea typeface="Cambria Math" panose="02040503050406030204" pitchFamily="18" charset="0"/>
                                </a:rPr>
                                <m:t>2</m:t>
                              </m:r>
                            </m:sup>
                          </m:sSubSup>
                        </m:num>
                        <m:den>
                          <m:f>
                            <m:fPr>
                              <m:ctrlPr>
                                <a:rPr lang="es-VE" i="1" smtClean="0">
                                  <a:latin typeface="Cambria Math" panose="02040503050406030204" pitchFamily="18" charset="0"/>
                                  <a:ea typeface="Cambria Math" panose="02040503050406030204" pitchFamily="18" charset="0"/>
                                </a:rPr>
                              </m:ctrlPr>
                            </m:fPr>
                            <m:num>
                              <m:r>
                                <a:rPr lang="es-VE" b="0" i="1" smtClean="0">
                                  <a:latin typeface="Cambria Math" panose="02040503050406030204" pitchFamily="18" charset="0"/>
                                  <a:ea typeface="Cambria Math" panose="02040503050406030204" pitchFamily="18" charset="0"/>
                                </a:rPr>
                                <m:t>1</m:t>
                              </m:r>
                            </m:num>
                            <m:den>
                              <m:r>
                                <a:rPr lang="es-VE" b="0" i="1" smtClean="0">
                                  <a:latin typeface="Cambria Math" panose="02040503050406030204" pitchFamily="18" charset="0"/>
                                  <a:ea typeface="Cambria Math" panose="02040503050406030204" pitchFamily="18" charset="0"/>
                                </a:rPr>
                                <m:t>2</m:t>
                              </m:r>
                            </m:den>
                          </m:f>
                          <m:r>
                            <a:rPr lang="es-VE" b="0" i="1" smtClean="0">
                              <a:latin typeface="Cambria Math" panose="02040503050406030204" pitchFamily="18" charset="0"/>
                              <a:ea typeface="Cambria Math" panose="02040503050406030204" pitchFamily="18" charset="0"/>
                            </a:rPr>
                            <m:t>𝑚</m:t>
                          </m:r>
                          <m:sSubSup>
                            <m:sSubSupPr>
                              <m:ctrlPr>
                                <a:rPr lang="es-VE" b="0" i="1" smtClean="0">
                                  <a:latin typeface="Cambria Math" panose="02040503050406030204" pitchFamily="18" charset="0"/>
                                  <a:ea typeface="Cambria Math" panose="02040503050406030204" pitchFamily="18" charset="0"/>
                                </a:rPr>
                              </m:ctrlPr>
                            </m:sSubSupPr>
                            <m:e>
                              <m:r>
                                <a:rPr lang="es-VE" b="0" i="1" smtClean="0">
                                  <a:latin typeface="Cambria Math" panose="02040503050406030204" pitchFamily="18" charset="0"/>
                                  <a:ea typeface="Cambria Math" panose="02040503050406030204" pitchFamily="18" charset="0"/>
                                </a:rPr>
                                <m:t>𝑣</m:t>
                              </m:r>
                            </m:e>
                            <m:sub>
                              <m:r>
                                <a:rPr lang="es-VE" b="0" i="1" smtClean="0">
                                  <a:latin typeface="Cambria Math" panose="02040503050406030204" pitchFamily="18" charset="0"/>
                                  <a:ea typeface="Cambria Math" panose="02040503050406030204" pitchFamily="18" charset="0"/>
                                </a:rPr>
                                <m:t>1</m:t>
                              </m:r>
                              <m:r>
                                <a:rPr lang="es-VE" b="0" i="1" smtClean="0">
                                  <a:latin typeface="Cambria Math" panose="02040503050406030204" pitchFamily="18" charset="0"/>
                                  <a:ea typeface="Cambria Math" panose="02040503050406030204" pitchFamily="18" charset="0"/>
                                </a:rPr>
                                <m:t>𝑓</m:t>
                              </m:r>
                            </m:sub>
                            <m:sup>
                              <m:r>
                                <a:rPr lang="es-VE" b="0" i="1" smtClean="0">
                                  <a:latin typeface="Cambria Math" panose="02040503050406030204" pitchFamily="18" charset="0"/>
                                  <a:ea typeface="Cambria Math" panose="02040503050406030204" pitchFamily="18" charset="0"/>
                                </a:rPr>
                                <m:t>2</m:t>
                              </m:r>
                            </m:sup>
                          </m:sSubSup>
                        </m:den>
                      </m:f>
                      <m:r>
                        <a:rPr lang="es-VE" i="1" smtClean="0">
                          <a:latin typeface="Cambria Math" panose="02040503050406030204" pitchFamily="18" charset="0"/>
                          <a:ea typeface="Cambria Math" panose="02040503050406030204" pitchFamily="18" charset="0"/>
                        </a:rPr>
                        <m:t>=</m:t>
                      </m:r>
                      <m:f>
                        <m:fPr>
                          <m:ctrlPr>
                            <a:rPr lang="es-VE" i="1" smtClean="0">
                              <a:latin typeface="Cambria Math" panose="02040503050406030204" pitchFamily="18" charset="0"/>
                              <a:ea typeface="Cambria Math" panose="02040503050406030204" pitchFamily="18" charset="0"/>
                            </a:rPr>
                          </m:ctrlPr>
                        </m:fPr>
                        <m:num>
                          <m:r>
                            <a:rPr lang="es-VE" b="0" i="1" smtClean="0">
                              <a:latin typeface="Cambria Math" panose="02040503050406030204" pitchFamily="18" charset="0"/>
                              <a:ea typeface="Cambria Math" panose="02040503050406030204" pitchFamily="18" charset="0"/>
                            </a:rPr>
                            <m:t>2</m:t>
                          </m:r>
                        </m:num>
                        <m:den>
                          <m:r>
                            <a:rPr lang="es-VE" b="0" i="1" smtClean="0">
                              <a:latin typeface="Cambria Math" panose="02040503050406030204" pitchFamily="18" charset="0"/>
                              <a:ea typeface="Cambria Math" panose="02040503050406030204" pitchFamily="18" charset="0"/>
                            </a:rPr>
                            <m:t>3</m:t>
                          </m:r>
                        </m:den>
                      </m:f>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66,67%</m:t>
                      </m:r>
                    </m:oMath>
                  </m:oMathPara>
                </a14:m>
                <a:endParaRPr lang="es-VE" dirty="0" smtClean="0"/>
              </a:p>
              <a:p>
                <a:endParaRPr lang="es-VE" dirty="0"/>
              </a:p>
            </p:txBody>
          </p:sp>
        </mc:Choice>
        <mc:Fallback xmlns="">
          <p:sp>
            <p:nvSpPr>
              <p:cNvPr id="2" name="Rectángulo 1"/>
              <p:cNvSpPr>
                <a:spLocks noRot="1" noChangeAspect="1" noMove="1" noResize="1" noEditPoints="1" noAdjustHandles="1" noChangeArrowheads="1" noChangeShapeType="1" noTextEdit="1"/>
              </p:cNvSpPr>
              <p:nvPr/>
            </p:nvSpPr>
            <p:spPr>
              <a:xfrm>
                <a:off x="918410" y="717429"/>
                <a:ext cx="10403305" cy="2698046"/>
              </a:xfrm>
              <a:prstGeom prst="rect">
                <a:avLst/>
              </a:prstGeom>
              <a:blipFill rotWithShape="0">
                <a:blip r:embed="rId2"/>
                <a:stretch>
                  <a:fillRect l="-528" t="-1357"/>
                </a:stretch>
              </a:blipFill>
            </p:spPr>
            <p:txBody>
              <a:bodyPr/>
              <a:lstStyle/>
              <a:p>
                <a:r>
                  <a:rPr lang="es-VE">
                    <a:noFill/>
                  </a:rPr>
                  <a:t> </a:t>
                </a:r>
              </a:p>
            </p:txBody>
          </p:sp>
        </mc:Fallback>
      </mc:AlternateContent>
    </p:spTree>
    <p:extLst>
      <p:ext uri="{BB962C8B-B14F-4D97-AF65-F5344CB8AC3E}">
        <p14:creationId xmlns:p14="http://schemas.microsoft.com/office/powerpoint/2010/main" val="553160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Rectángulo 15"/>
              <p:cNvSpPr/>
              <p:nvPr/>
            </p:nvSpPr>
            <p:spPr>
              <a:xfrm>
                <a:off x="838200" y="1445225"/>
                <a:ext cx="10515600" cy="646331"/>
              </a:xfrm>
              <a:prstGeom prst="rect">
                <a:avLst/>
              </a:prstGeom>
            </p:spPr>
            <p:txBody>
              <a:bodyPr wrap="square">
                <a:spAutoFit/>
              </a:bodyPr>
              <a:lstStyle/>
              <a:p>
                <a:r>
                  <a:rPr lang="es-VE" dirty="0">
                    <a:latin typeface="Times New Roman" panose="02020603050405020304" pitchFamily="18" charset="0"/>
                    <a:cs typeface="Times New Roman" panose="02020603050405020304" pitchFamily="18" charset="0"/>
                  </a:rPr>
                  <a:t>Supongamos un sistema de N partículas de masas </a:t>
                </a:r>
                <a:r>
                  <a:rPr lang="es-VE" i="1" dirty="0">
                    <a:latin typeface="Times New Roman" panose="02020603050405020304" pitchFamily="18" charset="0"/>
                    <a:cs typeface="Times New Roman" panose="02020603050405020304" pitchFamily="18" charset="0"/>
                  </a:rPr>
                  <a:t>m</a:t>
                </a:r>
                <a:r>
                  <a:rPr lang="es-VE" baseline="-25000" dirty="0">
                    <a:latin typeface="Times New Roman" panose="02020603050405020304" pitchFamily="18" charset="0"/>
                    <a:cs typeface="Times New Roman" panose="02020603050405020304" pitchFamily="18" charset="0"/>
                  </a:rPr>
                  <a:t>1</a:t>
                </a:r>
                <a:r>
                  <a:rPr lang="es-VE" dirty="0">
                    <a:latin typeface="Times New Roman" panose="02020603050405020304" pitchFamily="18" charset="0"/>
                    <a:cs typeface="Times New Roman" panose="02020603050405020304" pitchFamily="18" charset="0"/>
                  </a:rPr>
                  <a:t>,</a:t>
                </a:r>
                <a:r>
                  <a:rPr lang="es-VE" i="1" dirty="0">
                    <a:latin typeface="Times New Roman" panose="02020603050405020304" pitchFamily="18" charset="0"/>
                    <a:cs typeface="Times New Roman" panose="02020603050405020304" pitchFamily="18" charset="0"/>
                  </a:rPr>
                  <a:t> m</a:t>
                </a:r>
                <a:r>
                  <a:rPr lang="es-VE" baseline="-25000" dirty="0">
                    <a:latin typeface="Times New Roman" panose="02020603050405020304" pitchFamily="18" charset="0"/>
                    <a:cs typeface="Times New Roman" panose="02020603050405020304" pitchFamily="18" charset="0"/>
                  </a:rPr>
                  <a:t>2</a:t>
                </a:r>
                <a:r>
                  <a:rPr lang="es-VE" dirty="0">
                    <a:latin typeface="Times New Roman" panose="02020603050405020304" pitchFamily="18" charset="0"/>
                    <a:cs typeface="Times New Roman" panose="02020603050405020304" pitchFamily="18" charset="0"/>
                  </a:rPr>
                  <a:t>, </a:t>
                </a:r>
                <a:r>
                  <a:rPr lang="es-VE" i="1" dirty="0">
                    <a:latin typeface="Times New Roman" panose="02020603050405020304" pitchFamily="18" charset="0"/>
                    <a:cs typeface="Times New Roman" panose="02020603050405020304" pitchFamily="18" charset="0"/>
                  </a:rPr>
                  <a:t>m</a:t>
                </a:r>
                <a:r>
                  <a:rPr lang="es-VE" baseline="-25000" dirty="0">
                    <a:latin typeface="Times New Roman" panose="02020603050405020304" pitchFamily="18" charset="0"/>
                    <a:cs typeface="Times New Roman" panose="02020603050405020304" pitchFamily="18" charset="0"/>
                  </a:rPr>
                  <a:t>3</a:t>
                </a:r>
                <a:r>
                  <a:rPr lang="es-VE" dirty="0">
                    <a:latin typeface="Times New Roman" panose="02020603050405020304" pitchFamily="18" charset="0"/>
                    <a:cs typeface="Times New Roman" panose="02020603050405020304" pitchFamily="18" charset="0"/>
                  </a:rPr>
                  <a:t>,… </a:t>
                </a:r>
                <a:r>
                  <a:rPr lang="es-VE" i="1" dirty="0">
                    <a:latin typeface="Times New Roman" panose="02020603050405020304" pitchFamily="18" charset="0"/>
                    <a:cs typeface="Times New Roman" panose="02020603050405020304" pitchFamily="18" charset="0"/>
                  </a:rPr>
                  <a:t>m</a:t>
                </a:r>
                <a:r>
                  <a:rPr lang="es-VE" baseline="-25000" dirty="0">
                    <a:latin typeface="Times New Roman" panose="02020603050405020304" pitchFamily="18" charset="0"/>
                    <a:cs typeface="Times New Roman" panose="02020603050405020304" pitchFamily="18" charset="0"/>
                  </a:rPr>
                  <a:t>N</a:t>
                </a:r>
                <a:r>
                  <a:rPr lang="es-VE" dirty="0">
                    <a:latin typeface="Times New Roman" panose="02020603050405020304" pitchFamily="18" charset="0"/>
                    <a:cs typeface="Times New Roman" panose="02020603050405020304" pitchFamily="18" charset="0"/>
                  </a:rPr>
                  <a:t>. La posición de la iésima partícula </a:t>
                </a:r>
                <a:r>
                  <a:rPr lang="es-VE" i="1" dirty="0">
                    <a:latin typeface="Times New Roman" panose="02020603050405020304" pitchFamily="18" charset="0"/>
                    <a:cs typeface="Times New Roman" panose="02020603050405020304" pitchFamily="18" charset="0"/>
                  </a:rPr>
                  <a:t>m</a:t>
                </a:r>
                <a:r>
                  <a:rPr lang="es-VE" baseline="-25000" dirty="0">
                    <a:latin typeface="Times New Roman" panose="02020603050405020304" pitchFamily="18" charset="0"/>
                    <a:cs typeface="Times New Roman" panose="02020603050405020304" pitchFamily="18" charset="0"/>
                  </a:rPr>
                  <a:t>i </a:t>
                </a:r>
                <a:r>
                  <a:rPr lang="es-VE" dirty="0">
                    <a:latin typeface="Times New Roman" panose="02020603050405020304" pitchFamily="18" charset="0"/>
                    <a:cs typeface="Times New Roman" panose="02020603050405020304" pitchFamily="18" charset="0"/>
                  </a:rPr>
                  <a:t>es  </a:t>
                </a:r>
                <a14:m>
                  <m:oMath xmlns:m="http://schemas.openxmlformats.org/officeDocument/2006/math">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𝑟</m:t>
                            </m:r>
                          </m:e>
                        </m:acc>
                      </m:e>
                      <m:sub>
                        <m:r>
                          <a:rPr lang="es-VE" i="1">
                            <a:latin typeface="Cambria Math" panose="02040503050406030204" pitchFamily="18" charset="0"/>
                          </a:rPr>
                          <m:t>𝑖</m:t>
                        </m:r>
                      </m:sub>
                    </m:sSub>
                  </m:oMath>
                </a14:m>
                <a:r>
                  <a:rPr lang="es-VE" dirty="0">
                    <a:latin typeface="Times New Roman" panose="02020603050405020304" pitchFamily="18" charset="0"/>
                    <a:cs typeface="Times New Roman" panose="02020603050405020304" pitchFamily="18" charset="0"/>
                  </a:rPr>
                  <a:t> y la fuerza actuando sobre ella, al interactuar  con partículas internas y externas al sistema es,</a:t>
                </a:r>
              </a:p>
            </p:txBody>
          </p:sp>
        </mc:Choice>
        <mc:Fallback xmlns="">
          <p:sp>
            <p:nvSpPr>
              <p:cNvPr id="16" name="Rectángulo 15"/>
              <p:cNvSpPr>
                <a:spLocks noRot="1" noChangeAspect="1" noMove="1" noResize="1" noEditPoints="1" noAdjustHandles="1" noChangeArrowheads="1" noChangeShapeType="1" noTextEdit="1"/>
              </p:cNvSpPr>
              <p:nvPr/>
            </p:nvSpPr>
            <p:spPr>
              <a:xfrm>
                <a:off x="838200" y="1445225"/>
                <a:ext cx="10515600" cy="646331"/>
              </a:xfrm>
              <a:prstGeom prst="rect">
                <a:avLst/>
              </a:prstGeom>
              <a:blipFill rotWithShape="0">
                <a:blip r:embed="rId2"/>
                <a:stretch>
                  <a:fillRect l="-522" t="-12264" r="-696" b="-14151"/>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27" name="Rectángulo 26"/>
              <p:cNvSpPr/>
              <p:nvPr/>
            </p:nvSpPr>
            <p:spPr>
              <a:xfrm>
                <a:off x="6376482" y="2111756"/>
                <a:ext cx="3180999" cy="410946"/>
              </a:xfrm>
              <a:prstGeom prst="rect">
                <a:avLst/>
              </a:prstGeom>
            </p:spPr>
            <p:txBody>
              <a:bodyPr wrap="none">
                <a:spAutoFit/>
              </a:bodyPr>
              <a:lstStyle/>
              <a:p>
                <a14:m>
                  <m:oMath xmlns:m="http://schemas.openxmlformats.org/officeDocument/2006/math">
                    <m:sSub>
                      <m:sSubPr>
                        <m:ctrlPr>
                          <a:rPr lang="es-VE" i="1" smtClean="0">
                            <a:latin typeface="Cambria Math" panose="02040503050406030204" pitchFamily="18" charset="0"/>
                            <a:cs typeface="Times New Roman" panose="02020603050405020304" pitchFamily="18" charset="0"/>
                          </a:rPr>
                        </m:ctrlPr>
                      </m:sSubPr>
                      <m:e>
                        <m:acc>
                          <m:accPr>
                            <m:chr m:val="⃗"/>
                            <m:ctrlPr>
                              <a:rPr lang="es-VE" i="1" smtClean="0">
                                <a:latin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cs typeface="Times New Roman" panose="02020603050405020304" pitchFamily="18" charset="0"/>
                              </a:rPr>
                              <m:t>𝑓</m:t>
                            </m:r>
                          </m:e>
                        </m:acc>
                      </m:e>
                      <m:sub>
                        <m:r>
                          <a:rPr lang="es-VE" b="0" i="1" smtClean="0">
                            <a:latin typeface="Cambria Math" panose="02040503050406030204" pitchFamily="18" charset="0"/>
                            <a:cs typeface="Times New Roman" panose="02020603050405020304" pitchFamily="18" charset="0"/>
                          </a:rPr>
                          <m:t>𝑖</m:t>
                        </m:r>
                      </m:sub>
                    </m:sSub>
                    <m:r>
                      <a:rPr lang="es-VE" i="1">
                        <a:latin typeface="Cambria Math" panose="02040503050406030204" pitchFamily="18" charset="0"/>
                        <a:ea typeface="Calibri" panose="020F0502020204030204" pitchFamily="34" charset="0"/>
                        <a:cs typeface="Times New Roman" panose="02020603050405020304" pitchFamily="18" charset="0"/>
                      </a:rPr>
                      <m:t>=</m:t>
                    </m:r>
                    <m:sSub>
                      <m:sSubPr>
                        <m:ctrlPr>
                          <a:rPr lang="es-VE" i="1">
                            <a:latin typeface="Cambria Math" panose="02040503050406030204" pitchFamily="18" charset="0"/>
                            <a:cs typeface="Times New Roman" panose="02020603050405020304" pitchFamily="18" charset="0"/>
                          </a:rPr>
                        </m:ctrlPr>
                      </m:sSubPr>
                      <m:e>
                        <m:r>
                          <a:rPr lang="es-VE" i="1">
                            <a:latin typeface="Cambria Math" panose="02040503050406030204" pitchFamily="18" charset="0"/>
                            <a:ea typeface="Calibri" panose="020F0502020204030204" pitchFamily="34" charset="0"/>
                            <a:cs typeface="Times New Roman" panose="02020603050405020304" pitchFamily="18" charset="0"/>
                          </a:rPr>
                          <m:t>𝑚</m:t>
                        </m:r>
                      </m:e>
                      <m:sub>
                        <m:r>
                          <a:rPr lang="es-VE" i="1">
                            <a:latin typeface="Cambria Math" panose="02040503050406030204" pitchFamily="18" charset="0"/>
                            <a:cs typeface="Times New Roman" panose="02020603050405020304" pitchFamily="18" charset="0"/>
                          </a:rPr>
                          <m:t>𝑖</m:t>
                        </m:r>
                      </m:sub>
                    </m:sSub>
                    <m:sSub>
                      <m:sSubPr>
                        <m:ctrlPr>
                          <a:rPr lang="es-VE" i="1">
                            <a:latin typeface="Cambria Math" panose="02040503050406030204" pitchFamily="18" charset="0"/>
                            <a:cs typeface="Times New Roman" panose="02020603050405020304" pitchFamily="18" charset="0"/>
                          </a:rPr>
                        </m:ctrlPr>
                      </m:sSub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𝑎</m:t>
                            </m:r>
                          </m:e>
                        </m:acc>
                      </m:e>
                      <m:sub>
                        <m:r>
                          <a:rPr lang="es-VE" i="1">
                            <a:latin typeface="Cambria Math" panose="02040503050406030204" pitchFamily="18" charset="0"/>
                            <a:cs typeface="Times New Roman" panose="02020603050405020304" pitchFamily="18" charset="0"/>
                          </a:rPr>
                          <m:t>𝑖</m:t>
                        </m:r>
                      </m:sub>
                    </m:sSub>
                  </m:oMath>
                </a14:m>
                <a:r>
                  <a:rPr lang="es-VE" dirty="0">
                    <a:latin typeface="Times New Roman" panose="02020603050405020304" pitchFamily="18" charset="0"/>
                    <a:cs typeface="Times New Roman" panose="02020603050405020304" pitchFamily="18" charset="0"/>
                  </a:rPr>
                  <a:t>                               </a:t>
                </a:r>
                <a:r>
                  <a:rPr lang="es-VE" dirty="0">
                    <a:latin typeface="Times New Roman" panose="02020603050405020304" pitchFamily="18" charset="0"/>
                    <a:ea typeface="Times New Roman" panose="02020603050405020304" pitchFamily="18" charset="0"/>
                    <a:cs typeface="Times New Roman" panose="02020603050405020304" pitchFamily="18" charset="0"/>
                  </a:rPr>
                  <a:t>(1)</a:t>
                </a:r>
                <a:endParaRPr lang="es-VE" dirty="0">
                  <a:latin typeface="Times New Roman" panose="02020603050405020304" pitchFamily="18" charset="0"/>
                  <a:cs typeface="Times New Roman" panose="02020603050405020304" pitchFamily="18" charset="0"/>
                </a:endParaRPr>
              </a:p>
            </p:txBody>
          </p:sp>
        </mc:Choice>
        <mc:Fallback xmlns="">
          <p:sp>
            <p:nvSpPr>
              <p:cNvPr id="27" name="Rectángulo 26"/>
              <p:cNvSpPr>
                <a:spLocks noRot="1" noChangeAspect="1" noMove="1" noResize="1" noEditPoints="1" noAdjustHandles="1" noChangeArrowheads="1" noChangeShapeType="1" noTextEdit="1"/>
              </p:cNvSpPr>
              <p:nvPr/>
            </p:nvSpPr>
            <p:spPr>
              <a:xfrm>
                <a:off x="6376482" y="2111756"/>
                <a:ext cx="3180999" cy="410946"/>
              </a:xfrm>
              <a:prstGeom prst="rect">
                <a:avLst/>
              </a:prstGeom>
              <a:blipFill rotWithShape="0">
                <a:blip r:embed="rId3"/>
                <a:stretch>
                  <a:fillRect l="-575" t="-20588" r="-958" b="-22059"/>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28" name="Rectángulo 27"/>
              <p:cNvSpPr/>
              <p:nvPr/>
            </p:nvSpPr>
            <p:spPr>
              <a:xfrm>
                <a:off x="4918982" y="2553096"/>
                <a:ext cx="3460434" cy="515526"/>
              </a:xfrm>
              <a:prstGeom prst="rect">
                <a:avLst/>
              </a:prstGeom>
            </p:spPr>
            <p:txBody>
              <a:bodyPr wrap="none">
                <a:spAutoFit/>
              </a:bodyPr>
              <a:lstStyle/>
              <a:p>
                <a:pPr algn="just"/>
                <a:r>
                  <a:rPr lang="es-VE" dirty="0">
                    <a:latin typeface="Times New Roman" panose="02020603050405020304" pitchFamily="18" charset="0"/>
                    <a:ea typeface="Times New Roman" panose="02020603050405020304" pitchFamily="18" charset="0"/>
                    <a:cs typeface="Times New Roman" panose="02020603050405020304" pitchFamily="18" charset="0"/>
                  </a:rPr>
                  <a:t>Reemplacemos </a:t>
                </a:r>
                <a14:m>
                  <m:oMath xmlns:m="http://schemas.openxmlformats.org/officeDocument/2006/math">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𝑎</m:t>
                        </m:r>
                      </m:e>
                    </m:acc>
                  </m:oMath>
                </a14:m>
                <a:r>
                  <a:rPr lang="es-VE" dirty="0">
                    <a:latin typeface="Times New Roman" panose="02020603050405020304" pitchFamily="18" charset="0"/>
                    <a:ea typeface="Times New Roman" panose="02020603050405020304" pitchFamily="18" charset="0"/>
                    <a:cs typeface="Times New Roman" panose="02020603050405020304" pitchFamily="18" charset="0"/>
                  </a:rPr>
                  <a:t> por </a:t>
                </a:r>
                <a14:m>
                  <m:oMath xmlns:m="http://schemas.openxmlformats.org/officeDocument/2006/math">
                    <m:f>
                      <m:fPr>
                        <m:ctrlPr>
                          <a:rPr lang="es-VE" i="1">
                            <a:latin typeface="Cambria Math" panose="02040503050406030204" pitchFamily="18" charset="0"/>
                            <a:ea typeface="Times New Roman" panose="02020603050405020304" pitchFamily="18" charset="0"/>
                            <a:cs typeface="Times New Roman" panose="02020603050405020304" pitchFamily="18" charset="0"/>
                          </a:rPr>
                        </m:ctrlPr>
                      </m:fPr>
                      <m:num>
                        <m:r>
                          <a:rPr lang="es-VE" i="1">
                            <a:latin typeface="Cambria Math" panose="02040503050406030204" pitchFamily="18" charset="0"/>
                            <a:ea typeface="Times New Roman" panose="02020603050405020304" pitchFamily="18" charset="0"/>
                            <a:cs typeface="Times New Roman" panose="02020603050405020304" pitchFamily="18" charset="0"/>
                          </a:rPr>
                          <m:t>𝑑</m:t>
                        </m:r>
                        <m:acc>
                          <m:accPr>
                            <m:chr m:val="⃗"/>
                            <m:ctrlPr>
                              <a:rPr lang="es-VE" i="1">
                                <a:latin typeface="Cambria Math" panose="02040503050406030204" pitchFamily="18" charset="0"/>
                                <a:ea typeface="Calibri" panose="020F0502020204030204" pitchFamily="34" charset="0"/>
                                <a:cs typeface="Times New Roman" panose="02020603050405020304" pitchFamily="18" charset="0"/>
                              </a:rPr>
                            </m:ctrlPr>
                          </m:accPr>
                          <m:e>
                            <m:r>
                              <a:rPr lang="es-VE" i="1">
                                <a:latin typeface="Cambria Math" panose="02040503050406030204" pitchFamily="18" charset="0"/>
                                <a:ea typeface="Calibri" panose="020F0502020204030204" pitchFamily="34" charset="0"/>
                                <a:cs typeface="Times New Roman" panose="02020603050405020304" pitchFamily="18" charset="0"/>
                              </a:rPr>
                              <m:t>𝑣</m:t>
                            </m:r>
                          </m:e>
                        </m:acc>
                      </m:num>
                      <m:den>
                        <m:r>
                          <a:rPr lang="es-VE" i="1">
                            <a:latin typeface="Cambria Math" panose="02040503050406030204" pitchFamily="18" charset="0"/>
                            <a:ea typeface="Times New Roman" panose="02020603050405020304" pitchFamily="18" charset="0"/>
                            <a:cs typeface="Times New Roman" panose="02020603050405020304" pitchFamily="18" charset="0"/>
                          </a:rPr>
                          <m:t>𝑑𝑡</m:t>
                        </m:r>
                      </m:den>
                    </m:f>
                  </m:oMath>
                </a14:m>
                <a:r>
                  <a:rPr lang="es-VE" dirty="0">
                    <a:latin typeface="Times New Roman" panose="02020603050405020304" pitchFamily="18" charset="0"/>
                    <a:ea typeface="Times New Roman" panose="02020603050405020304" pitchFamily="18" charset="0"/>
                    <a:cs typeface="Times New Roman" panose="02020603050405020304" pitchFamily="18" charset="0"/>
                  </a:rPr>
                  <a:t> , entonces </a:t>
                </a:r>
              </a:p>
            </p:txBody>
          </p:sp>
        </mc:Choice>
        <mc:Fallback xmlns="">
          <p:sp>
            <p:nvSpPr>
              <p:cNvPr id="28" name="Rectángulo 27"/>
              <p:cNvSpPr>
                <a:spLocks noRot="1" noChangeAspect="1" noMove="1" noResize="1" noEditPoints="1" noAdjustHandles="1" noChangeArrowheads="1" noChangeShapeType="1" noTextEdit="1"/>
              </p:cNvSpPr>
              <p:nvPr/>
            </p:nvSpPr>
            <p:spPr>
              <a:xfrm>
                <a:off x="4918982" y="2553096"/>
                <a:ext cx="3460434" cy="515526"/>
              </a:xfrm>
              <a:prstGeom prst="rect">
                <a:avLst/>
              </a:prstGeom>
              <a:blipFill rotWithShape="0">
                <a:blip r:embed="rId4"/>
                <a:stretch>
                  <a:fillRect l="-1585" b="-7143"/>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29" name="Rectángulo 28"/>
              <p:cNvSpPr/>
              <p:nvPr/>
            </p:nvSpPr>
            <p:spPr>
              <a:xfrm>
                <a:off x="4918982" y="3239441"/>
                <a:ext cx="6096000" cy="515526"/>
              </a:xfrm>
              <a:prstGeom prst="rect">
                <a:avLst/>
              </a:prstGeom>
            </p:spPr>
            <p:txBody>
              <a:bodyPr wrap="square">
                <a:spAutoFit/>
              </a:bodyPr>
              <a:lstStyle/>
              <a:p>
                <a:r>
                  <a:rPr lang="es-VE" dirty="0" smtClean="0">
                    <a:cs typeface="Times New Roman" panose="02020603050405020304" pitchFamily="18" charset="0"/>
                  </a:rPr>
                  <a:t>                           </a:t>
                </a:r>
                <a14:m>
                  <m:oMath xmlns:m="http://schemas.openxmlformats.org/officeDocument/2006/math">
                    <m:sSub>
                      <m:sSubPr>
                        <m:ctrlPr>
                          <a:rPr lang="es-VE" i="1" smtClean="0">
                            <a:latin typeface="Cambria Math" panose="02040503050406030204" pitchFamily="18" charset="0"/>
                            <a:cs typeface="Times New Roman" panose="02020603050405020304" pitchFamily="18" charset="0"/>
                          </a:rPr>
                        </m:ctrlPr>
                      </m:sSubPr>
                      <m:e>
                        <m:r>
                          <a:rPr lang="es-VE" b="0" i="1" smtClean="0">
                            <a:latin typeface="Cambria Math" panose="02040503050406030204" pitchFamily="18" charset="0"/>
                            <a:cs typeface="Times New Roman" panose="02020603050405020304" pitchFamily="18" charset="0"/>
                          </a:rPr>
                          <m:t>  </m:t>
                        </m:r>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i="1">
                            <a:latin typeface="Cambria Math" panose="02040503050406030204" pitchFamily="18" charset="0"/>
                            <a:cs typeface="Times New Roman" panose="02020603050405020304" pitchFamily="18" charset="0"/>
                          </a:rPr>
                          <m:t>𝑖</m:t>
                        </m:r>
                      </m:sub>
                    </m:sSub>
                    <m:r>
                      <a:rPr lang="es-VE"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s-VE" i="1">
                            <a:latin typeface="Cambria Math" panose="02040503050406030204" pitchFamily="18" charset="0"/>
                            <a:cs typeface="Times New Roman" panose="02020603050405020304" pitchFamily="18" charset="0"/>
                          </a:rPr>
                        </m:ctrlPr>
                      </m:sSubPr>
                      <m:e>
                        <m:r>
                          <a:rPr lang="es-VE" i="1">
                            <a:latin typeface="Cambria Math" panose="02040503050406030204" pitchFamily="18" charset="0"/>
                            <a:ea typeface="Calibri" panose="020F0502020204030204" pitchFamily="34" charset="0"/>
                            <a:cs typeface="Times New Roman" panose="02020603050405020304" pitchFamily="18" charset="0"/>
                          </a:rPr>
                          <m:t>𝑚</m:t>
                        </m:r>
                      </m:e>
                      <m:sub>
                        <m:r>
                          <a:rPr lang="es-VE" i="1">
                            <a:latin typeface="Cambria Math" panose="02040503050406030204" pitchFamily="18" charset="0"/>
                            <a:cs typeface="Times New Roman" panose="02020603050405020304" pitchFamily="18" charset="0"/>
                          </a:rPr>
                          <m:t>𝑖</m:t>
                        </m:r>
                      </m:sub>
                    </m:sSub>
                    <m:f>
                      <m:fPr>
                        <m:ctrlPr>
                          <a:rPr lang="es-VE" i="1">
                            <a:latin typeface="Cambria Math" panose="02040503050406030204" pitchFamily="18" charset="0"/>
                            <a:ea typeface="Times New Roman" panose="02020603050405020304" pitchFamily="18" charset="0"/>
                            <a:cs typeface="Times New Roman" panose="02020603050405020304" pitchFamily="18" charset="0"/>
                          </a:rPr>
                        </m:ctrlPr>
                      </m:fPr>
                      <m:num>
                        <m:r>
                          <a:rPr lang="es-VE" i="1">
                            <a:latin typeface="Cambria Math" panose="02040503050406030204" pitchFamily="18" charset="0"/>
                            <a:ea typeface="Times New Roman" panose="02020603050405020304" pitchFamily="18" charset="0"/>
                            <a:cs typeface="Times New Roman" panose="02020603050405020304" pitchFamily="18" charset="0"/>
                          </a:rPr>
                          <m:t>𝑑</m:t>
                        </m:r>
                      </m:num>
                      <m:den>
                        <m:r>
                          <a:rPr lang="es-VE" i="1">
                            <a:latin typeface="Cambria Math" panose="02040503050406030204" pitchFamily="18" charset="0"/>
                            <a:ea typeface="Times New Roman" panose="02020603050405020304" pitchFamily="18" charset="0"/>
                            <a:cs typeface="Times New Roman" panose="02020603050405020304" pitchFamily="18" charset="0"/>
                          </a:rPr>
                          <m:t>𝑑𝑡</m:t>
                        </m:r>
                      </m:den>
                    </m:f>
                    <m:sSub>
                      <m:sSubPr>
                        <m:ctrlPr>
                          <a:rPr lang="es-VE" i="1">
                            <a:latin typeface="Cambria Math" panose="02040503050406030204" pitchFamily="18" charset="0"/>
                            <a:cs typeface="Times New Roman" panose="02020603050405020304" pitchFamily="18" charset="0"/>
                          </a:rPr>
                        </m:ctrlPr>
                      </m:sSub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𝑣</m:t>
                            </m:r>
                          </m:e>
                        </m:acc>
                      </m:e>
                      <m:sub>
                        <m:r>
                          <a:rPr lang="es-VE" i="1">
                            <a:latin typeface="Cambria Math" panose="02040503050406030204" pitchFamily="18" charset="0"/>
                            <a:cs typeface="Times New Roman" panose="02020603050405020304" pitchFamily="18" charset="0"/>
                          </a:rPr>
                          <m:t>𝑖</m:t>
                        </m:r>
                      </m:sub>
                    </m:sSub>
                    <m:r>
                      <a:rPr lang="es-VE" i="1">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latin typeface="Cambria Math" panose="02040503050406030204" pitchFamily="18" charset="0"/>
                            <a:ea typeface="Times New Roman" panose="02020603050405020304" pitchFamily="18" charset="0"/>
                            <a:cs typeface="Times New Roman" panose="02020603050405020304" pitchFamily="18" charset="0"/>
                          </a:rPr>
                        </m:ctrlPr>
                      </m:fPr>
                      <m:num>
                        <m:r>
                          <a:rPr lang="es-VE" i="1">
                            <a:latin typeface="Cambria Math" panose="02040503050406030204" pitchFamily="18" charset="0"/>
                            <a:ea typeface="Times New Roman" panose="02020603050405020304" pitchFamily="18" charset="0"/>
                            <a:cs typeface="Times New Roman" panose="02020603050405020304" pitchFamily="18" charset="0"/>
                          </a:rPr>
                          <m:t>𝑑</m:t>
                        </m:r>
                        <m:r>
                          <a:rPr lang="es-VE" i="1">
                            <a:latin typeface="Cambria Math" panose="02040503050406030204" pitchFamily="18" charset="0"/>
                            <a:ea typeface="Times New Roman" panose="02020603050405020304" pitchFamily="18" charset="0"/>
                            <a:cs typeface="Times New Roman" panose="02020603050405020304" pitchFamily="18" charset="0"/>
                          </a:rPr>
                          <m:t> </m:t>
                        </m:r>
                        <m:d>
                          <m:dPr>
                            <m:ctrlPr>
                              <a:rPr lang="es-VE"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VE" i="1">
                                    <a:latin typeface="Cambria Math" panose="02040503050406030204" pitchFamily="18" charset="0"/>
                                    <a:cs typeface="Times New Roman" panose="02020603050405020304" pitchFamily="18" charset="0"/>
                                  </a:rPr>
                                </m:ctrlPr>
                              </m:sSubPr>
                              <m:e>
                                <m:r>
                                  <a:rPr lang="es-VE" i="1">
                                    <a:latin typeface="Cambria Math" panose="02040503050406030204" pitchFamily="18" charset="0"/>
                                    <a:ea typeface="Calibri" panose="020F0502020204030204" pitchFamily="34" charset="0"/>
                                    <a:cs typeface="Times New Roman" panose="02020603050405020304" pitchFamily="18" charset="0"/>
                                  </a:rPr>
                                  <m:t>𝑚</m:t>
                                </m:r>
                              </m:e>
                              <m:sub>
                                <m:r>
                                  <a:rPr lang="es-VE" i="1">
                                    <a:latin typeface="Cambria Math" panose="02040503050406030204" pitchFamily="18" charset="0"/>
                                    <a:cs typeface="Times New Roman" panose="02020603050405020304" pitchFamily="18" charset="0"/>
                                  </a:rPr>
                                  <m:t>𝑖</m:t>
                                </m:r>
                              </m:sub>
                            </m:sSub>
                            <m:sSub>
                              <m:sSubPr>
                                <m:ctrlPr>
                                  <a:rPr lang="es-VE" i="1">
                                    <a:latin typeface="Cambria Math" panose="02040503050406030204" pitchFamily="18" charset="0"/>
                                    <a:cs typeface="Times New Roman" panose="02020603050405020304" pitchFamily="18" charset="0"/>
                                  </a:rPr>
                                </m:ctrlPr>
                              </m:sSub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𝑣</m:t>
                                    </m:r>
                                  </m:e>
                                </m:acc>
                              </m:e>
                              <m:sub>
                                <m:r>
                                  <a:rPr lang="es-VE" i="1">
                                    <a:latin typeface="Cambria Math" panose="02040503050406030204" pitchFamily="18" charset="0"/>
                                    <a:cs typeface="Times New Roman" panose="02020603050405020304" pitchFamily="18" charset="0"/>
                                  </a:rPr>
                                  <m:t>𝑖</m:t>
                                </m:r>
                              </m:sub>
                            </m:sSub>
                          </m:e>
                        </m:d>
                      </m:num>
                      <m:den>
                        <m:r>
                          <a:rPr lang="es-VE" i="1">
                            <a:latin typeface="Cambria Math" panose="02040503050406030204" pitchFamily="18" charset="0"/>
                            <a:ea typeface="Times New Roman" panose="02020603050405020304" pitchFamily="18" charset="0"/>
                            <a:cs typeface="Times New Roman" panose="02020603050405020304" pitchFamily="18" charset="0"/>
                          </a:rPr>
                          <m:t>𝑑𝑡</m:t>
                        </m:r>
                      </m:den>
                    </m:f>
                  </m:oMath>
                </a14:m>
                <a:r>
                  <a:rPr lang="es-VE" dirty="0">
                    <a:latin typeface="Times New Roman" panose="02020603050405020304" pitchFamily="18" charset="0"/>
                    <a:ea typeface="Times New Roman" panose="02020603050405020304" pitchFamily="18" charset="0"/>
                    <a:cs typeface="Times New Roman" panose="02020603050405020304" pitchFamily="18" charset="0"/>
                  </a:rPr>
                  <a:t>          (2)</a:t>
                </a:r>
              </a:p>
            </p:txBody>
          </p:sp>
        </mc:Choice>
        <mc:Fallback xmlns="">
          <p:sp>
            <p:nvSpPr>
              <p:cNvPr id="29" name="Rectángulo 28"/>
              <p:cNvSpPr>
                <a:spLocks noRot="1" noChangeAspect="1" noMove="1" noResize="1" noEditPoints="1" noAdjustHandles="1" noChangeArrowheads="1" noChangeShapeType="1" noTextEdit="1"/>
              </p:cNvSpPr>
              <p:nvPr/>
            </p:nvSpPr>
            <p:spPr>
              <a:xfrm>
                <a:off x="4918982" y="3239441"/>
                <a:ext cx="6096000" cy="515526"/>
              </a:xfrm>
              <a:prstGeom prst="rect">
                <a:avLst/>
              </a:prstGeom>
              <a:blipFill rotWithShape="0">
                <a:blip r:embed="rId5"/>
                <a:stretch>
                  <a:fillRect t="-8235" b="-5882"/>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30" name="Rectángulo 29"/>
              <p:cNvSpPr/>
              <p:nvPr/>
            </p:nvSpPr>
            <p:spPr>
              <a:xfrm>
                <a:off x="4918982" y="3950824"/>
                <a:ext cx="6096000" cy="1000274"/>
              </a:xfrm>
              <a:prstGeom prst="rect">
                <a:avLst/>
              </a:prstGeom>
            </p:spPr>
            <p:txBody>
              <a:bodyPr>
                <a:spAutoFit/>
              </a:bodyPr>
              <a:lstStyle/>
              <a:p>
                <a:pPr algn="just">
                  <a:spcAft>
                    <a:spcPts val="600"/>
                  </a:spcAft>
                </a:pP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Al producto </a:t>
                </a:r>
                <a14:m>
                  <m:oMath xmlns:m="http://schemas.openxmlformats.org/officeDocument/2006/math">
                    <m:r>
                      <a:rPr lang="es-VE" i="1">
                        <a:latin typeface="Cambria Math" panose="02040503050406030204" pitchFamily="18" charset="0"/>
                        <a:ea typeface="Times New Roman" panose="02020603050405020304" pitchFamily="18" charset="0"/>
                        <a:cs typeface="Times New Roman" panose="02020603050405020304" pitchFamily="18" charset="0"/>
                      </a:rPr>
                      <m:t>𝑚</m:t>
                    </m:r>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es-VE"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VE" dirty="0">
                    <a:latin typeface="Times New Roman" panose="02020603050405020304" pitchFamily="18" charset="0"/>
                    <a:ea typeface="Times New Roman" panose="02020603050405020304" pitchFamily="18" charset="0"/>
                    <a:cs typeface="Times New Roman" panose="02020603050405020304" pitchFamily="18" charset="0"/>
                  </a:rPr>
                  <a:t>se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le conoce </a:t>
                </a:r>
                <a:r>
                  <a:rPr lang="es-VE" dirty="0">
                    <a:latin typeface="Times New Roman" panose="02020603050405020304" pitchFamily="18" charset="0"/>
                    <a:ea typeface="Times New Roman" panose="02020603050405020304" pitchFamily="18" charset="0"/>
                    <a:cs typeface="Times New Roman" panose="02020603050405020304" pitchFamily="18" charset="0"/>
                  </a:rPr>
                  <a:t>como momento lineal o cantidad de movimiento lineal y se denota por la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letra </a:t>
                </a:r>
                <a14:m>
                  <m:oMath xmlns:m="http://schemas.openxmlformats.org/officeDocument/2006/math">
                    <m:acc>
                      <m:accPr>
                        <m:chr m:val="⃗"/>
                        <m:ctrlPr>
                          <a:rPr lang="es-VE" i="1">
                            <a:latin typeface="Cambria Math" panose="02040503050406030204" pitchFamily="18" charset="0"/>
                            <a:ea typeface="Calibri" panose="020F0502020204030204" pitchFamily="34" charset="0"/>
                            <a:cs typeface="Times New Roman" panose="02020603050405020304" pitchFamily="18" charset="0"/>
                          </a:rPr>
                        </m:ctrlPr>
                      </m:accPr>
                      <m:e>
                        <m:r>
                          <a:rPr lang="es-VE" i="1">
                            <a:latin typeface="Cambria Math" panose="02040503050406030204" pitchFamily="18" charset="0"/>
                            <a:ea typeface="Calibri" panose="020F0502020204030204" pitchFamily="34" charset="0"/>
                            <a:cs typeface="Times New Roman" panose="02020603050405020304" pitchFamily="18" charset="0"/>
                          </a:rPr>
                          <m:t>𝑝</m:t>
                        </m:r>
                      </m:e>
                    </m:acc>
                  </m:oMath>
                </a14:m>
                <a:r>
                  <a:rPr lang="es-VE"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s-VE"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s-VE" i="1">
                            <a:latin typeface="Cambria Math" panose="02040503050406030204" pitchFamily="18" charset="0"/>
                            <a:ea typeface="Calibri" panose="020F0502020204030204" pitchFamily="34" charset="0"/>
                            <a:cs typeface="Times New Roman" panose="02020603050405020304" pitchFamily="18" charset="0"/>
                          </a:rPr>
                        </m:ctrlPr>
                      </m:accPr>
                      <m:e>
                        <m:r>
                          <a:rPr lang="es-VE" i="1">
                            <a:latin typeface="Cambria Math" panose="02040503050406030204" pitchFamily="18" charset="0"/>
                            <a:ea typeface="Calibri" panose="020F0502020204030204" pitchFamily="34" charset="0"/>
                            <a:cs typeface="Times New Roman" panose="02020603050405020304" pitchFamily="18" charset="0"/>
                          </a:rPr>
                          <m:t>𝑝</m:t>
                        </m:r>
                      </m:e>
                    </m:acc>
                    <m:r>
                      <a:rPr lang="es-VE" i="1">
                        <a:latin typeface="Cambria Math" panose="02040503050406030204" pitchFamily="18" charset="0"/>
                        <a:ea typeface="Calibri" panose="020F0502020204030204" pitchFamily="34" charset="0"/>
                        <a:cs typeface="Times New Roman" panose="02020603050405020304" pitchFamily="18" charset="0"/>
                      </a:rPr>
                      <m:t>=</m:t>
                    </m:r>
                    <m:r>
                      <a:rPr lang="es-VE" i="1">
                        <a:latin typeface="Cambria Math" panose="02040503050406030204" pitchFamily="18" charset="0"/>
                        <a:ea typeface="Times New Roman" panose="02020603050405020304" pitchFamily="18" charset="0"/>
                        <a:cs typeface="Times New Roman" panose="02020603050405020304" pitchFamily="18" charset="0"/>
                      </a:rPr>
                      <m:t>𝑚</m:t>
                    </m:r>
                    <m:acc>
                      <m:accPr>
                        <m:chr m:val="⃗"/>
                        <m:ctrlPr>
                          <a:rPr lang="es-VE" i="1">
                            <a:latin typeface="Cambria Math" panose="02040503050406030204" pitchFamily="18" charset="0"/>
                            <a:ea typeface="Times New Roman" panose="02020603050405020304" pitchFamily="18" charset="0"/>
                            <a:cs typeface="Times New Roman" panose="02020603050405020304" pitchFamily="18" charset="0"/>
                          </a:rPr>
                        </m:ctrlPr>
                      </m:accPr>
                      <m:e>
                        <m:r>
                          <a:rPr lang="es-VE" i="1">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es-VE" dirty="0">
                    <a:latin typeface="Times New Roman" panose="02020603050405020304" pitchFamily="18" charset="0"/>
                    <a:ea typeface="Times New Roman" panose="02020603050405020304" pitchFamily="18" charset="0"/>
                    <a:cs typeface="Times New Roman" panose="02020603050405020304" pitchFamily="18" charset="0"/>
                  </a:rPr>
                  <a:t>                                  (3</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30" name="Rectángulo 29"/>
              <p:cNvSpPr>
                <a:spLocks noRot="1" noChangeAspect="1" noMove="1" noResize="1" noEditPoints="1" noAdjustHandles="1" noChangeArrowheads="1" noChangeShapeType="1" noTextEdit="1"/>
              </p:cNvSpPr>
              <p:nvPr/>
            </p:nvSpPr>
            <p:spPr>
              <a:xfrm>
                <a:off x="4918982" y="3950824"/>
                <a:ext cx="6096000" cy="1000274"/>
              </a:xfrm>
              <a:prstGeom prst="rect">
                <a:avLst/>
              </a:prstGeom>
              <a:blipFill rotWithShape="0">
                <a:blip r:embed="rId6"/>
                <a:stretch>
                  <a:fillRect l="-900" t="-7927" r="-800" b="-9146"/>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a:off x="4918982" y="4992847"/>
                <a:ext cx="6096000" cy="869469"/>
              </a:xfrm>
              <a:prstGeom prst="rect">
                <a:avLst/>
              </a:prstGeom>
            </p:spPr>
            <p:txBody>
              <a:bodyPr>
                <a:spAutoFit/>
              </a:bodyPr>
              <a:lstStyle/>
              <a:p>
                <a:pPr algn="just">
                  <a:spcAft>
                    <a:spcPts val="600"/>
                  </a:spcAft>
                </a:pPr>
                <a:r>
                  <a:rPr lang="es-VE" dirty="0" smtClean="0">
                    <a:latin typeface="Times New Roman" panose="02020603050405020304" pitchFamily="18" charset="0"/>
                    <a:ea typeface="Calibri" panose="020F0502020204030204" pitchFamily="34" charset="0"/>
                    <a:cs typeface="Times New Roman" panose="02020603050405020304" pitchFamily="18" charset="0"/>
                  </a:rPr>
                  <a:t>Podemos reescribir la segunda ley de la siguiente manera,</a:t>
                </a:r>
                <a:endParaRPr lang="es-VE"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smtClean="0">
                    <a:ea typeface="Cambria Math" panose="02040503050406030204" pitchFamily="18" charset="0"/>
                    <a:cs typeface="Times New Roman" panose="02020603050405020304" pitchFamily="18" charset="0"/>
                  </a:rPr>
                  <a:t>                            </a:t>
                </a:r>
                <a14:m>
                  <m:oMath xmlns:m="http://schemas.openxmlformats.org/officeDocument/2006/math">
                    <m:sSub>
                      <m:sSub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𝑓</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sub>
                    </m:sSub>
                    <m:r>
                      <a:rPr lang="es-VE"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s-VE" i="1">
                            <a:latin typeface="Cambria Math" panose="02040503050406030204" pitchFamily="18" charset="0"/>
                            <a:ea typeface="Times New Roman" panose="02020603050405020304" pitchFamily="18" charset="0"/>
                            <a:cs typeface="Times New Roman" panose="02020603050405020304" pitchFamily="18" charset="0"/>
                          </a:rPr>
                        </m:ctrlPr>
                      </m:fPr>
                      <m:num>
                        <m:r>
                          <a:rPr lang="es-VE" i="1">
                            <a:latin typeface="Cambria Math" panose="02040503050406030204" pitchFamily="18" charset="0"/>
                            <a:ea typeface="Times New Roman" panose="02020603050405020304" pitchFamily="18" charset="0"/>
                            <a:cs typeface="Times New Roman" panose="02020603050405020304" pitchFamily="18" charset="0"/>
                          </a:rPr>
                          <m:t>𝑑</m:t>
                        </m:r>
                        <m:sSub>
                          <m:sSubPr>
                            <m:ctrlPr>
                              <a:rPr lang="es-VE" i="1" smtClean="0">
                                <a:latin typeface="Cambria Math" panose="02040503050406030204" pitchFamily="18" charset="0"/>
                                <a:cs typeface="Times New Roman" panose="02020603050405020304" pitchFamily="18" charset="0"/>
                              </a:rPr>
                            </m:ctrlPr>
                          </m:sSubPr>
                          <m:e>
                            <m:acc>
                              <m:acc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𝑝</m:t>
                                </m:r>
                              </m:e>
                            </m:acc>
                          </m:e>
                          <m:sub>
                            <m:r>
                              <a:rPr lang="es-VE" b="0" i="1" smtClean="0">
                                <a:latin typeface="Cambria Math" panose="02040503050406030204" pitchFamily="18" charset="0"/>
                                <a:cs typeface="Times New Roman" panose="02020603050405020304" pitchFamily="18" charset="0"/>
                              </a:rPr>
                              <m:t>𝑖</m:t>
                            </m:r>
                          </m:sub>
                        </m:sSub>
                      </m:num>
                      <m:den>
                        <m:r>
                          <a:rPr lang="es-VE" i="1">
                            <a:latin typeface="Cambria Math" panose="02040503050406030204" pitchFamily="18" charset="0"/>
                            <a:ea typeface="Times New Roman" panose="02020603050405020304" pitchFamily="18" charset="0"/>
                            <a:cs typeface="Times New Roman" panose="02020603050405020304" pitchFamily="18" charset="0"/>
                          </a:rPr>
                          <m:t>𝑑𝑡</m:t>
                        </m:r>
                      </m:den>
                    </m:f>
                  </m:oMath>
                </a14:m>
                <a:r>
                  <a:rPr lang="es-VE" dirty="0">
                    <a:latin typeface="Times New Roman" panose="02020603050405020304" pitchFamily="18" charset="0"/>
                    <a:ea typeface="Times New Roman" panose="02020603050405020304" pitchFamily="18" charset="0"/>
                    <a:cs typeface="Times New Roman" panose="02020603050405020304" pitchFamily="18" charset="0"/>
                  </a:rPr>
                  <a:t>                                   (4)</a:t>
                </a:r>
                <a:endParaRPr lang="es-VE"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Rectángulo 30"/>
              <p:cNvSpPr>
                <a:spLocks noRot="1" noChangeAspect="1" noMove="1" noResize="1" noEditPoints="1" noAdjustHandles="1" noChangeArrowheads="1" noChangeShapeType="1" noTextEdit="1"/>
              </p:cNvSpPr>
              <p:nvPr/>
            </p:nvSpPr>
            <p:spPr>
              <a:xfrm>
                <a:off x="4918982" y="4992847"/>
                <a:ext cx="6096000" cy="869469"/>
              </a:xfrm>
              <a:prstGeom prst="rect">
                <a:avLst/>
              </a:prstGeom>
              <a:blipFill rotWithShape="0">
                <a:blip r:embed="rId7"/>
                <a:stretch>
                  <a:fillRect l="-900" t="-4196" b="-2797"/>
                </a:stretch>
              </a:blipFill>
            </p:spPr>
            <p:txBody>
              <a:bodyPr/>
              <a:lstStyle/>
              <a:p>
                <a:r>
                  <a:rPr lang="es-VE">
                    <a:noFill/>
                  </a:rPr>
                  <a:t> </a:t>
                </a:r>
              </a:p>
            </p:txBody>
          </p:sp>
        </mc:Fallback>
      </mc:AlternateContent>
      <p:sp>
        <p:nvSpPr>
          <p:cNvPr id="32" name="Título 1"/>
          <p:cNvSpPr>
            <a:spLocks noGrp="1"/>
          </p:cNvSpPr>
          <p:nvPr>
            <p:ph type="title"/>
          </p:nvPr>
        </p:nvSpPr>
        <p:spPr>
          <a:xfrm>
            <a:off x="838200" y="306832"/>
            <a:ext cx="10515600" cy="942748"/>
          </a:xfrm>
          <a:solidFill>
            <a:srgbClr val="002060"/>
          </a:solidFill>
        </p:spPr>
        <p:txBody>
          <a:bodyPr/>
          <a:lstStyle/>
          <a:p>
            <a:pPr algn="ctr"/>
            <a:r>
              <a:rPr lang="es-VE" dirty="0" smtClean="0">
                <a:solidFill>
                  <a:schemeClr val="bg1"/>
                </a:solidFill>
                <a:latin typeface="Times New Roman" panose="02020603050405020304" pitchFamily="18" charset="0"/>
                <a:cs typeface="Times New Roman" panose="02020603050405020304" pitchFamily="18" charset="0"/>
              </a:rPr>
              <a:t>Cantidad de movimiento Lineal</a:t>
            </a:r>
            <a:endParaRPr lang="es-VE" dirty="0">
              <a:solidFill>
                <a:schemeClr val="bg1"/>
              </a:solidFill>
              <a:latin typeface="Times New Roman" panose="02020603050405020304" pitchFamily="18" charset="0"/>
              <a:cs typeface="Times New Roman" panose="02020603050405020304" pitchFamily="18" charset="0"/>
            </a:endParaRPr>
          </a:p>
        </p:txBody>
      </p:sp>
      <p:grpSp>
        <p:nvGrpSpPr>
          <p:cNvPr id="34" name="Grupo 33"/>
          <p:cNvGrpSpPr/>
          <p:nvPr/>
        </p:nvGrpSpPr>
        <p:grpSpPr>
          <a:xfrm>
            <a:off x="838200" y="2553097"/>
            <a:ext cx="3816187" cy="3309220"/>
            <a:chOff x="838200" y="2962705"/>
            <a:chExt cx="3816187" cy="2899611"/>
          </a:xfrm>
        </p:grpSpPr>
        <p:grpSp>
          <p:nvGrpSpPr>
            <p:cNvPr id="26" name="Grupo 25"/>
            <p:cNvGrpSpPr/>
            <p:nvPr/>
          </p:nvGrpSpPr>
          <p:grpSpPr>
            <a:xfrm>
              <a:off x="838200" y="2962705"/>
              <a:ext cx="3152275" cy="2899611"/>
              <a:chOff x="4114800" y="1732547"/>
              <a:chExt cx="3152275" cy="2899611"/>
            </a:xfrm>
          </p:grpSpPr>
          <p:grpSp>
            <p:nvGrpSpPr>
              <p:cNvPr id="21" name="Grupo 20"/>
              <p:cNvGrpSpPr/>
              <p:nvPr/>
            </p:nvGrpSpPr>
            <p:grpSpPr>
              <a:xfrm>
                <a:off x="4114800" y="1732547"/>
                <a:ext cx="3152275" cy="2899611"/>
                <a:chOff x="4114800" y="1732547"/>
                <a:chExt cx="3152275" cy="2899611"/>
              </a:xfrm>
            </p:grpSpPr>
            <p:sp>
              <p:nvSpPr>
                <p:cNvPr id="7" name="Elipse 6"/>
                <p:cNvSpPr/>
                <p:nvPr/>
              </p:nvSpPr>
              <p:spPr>
                <a:xfrm>
                  <a:off x="5321792" y="2382522"/>
                  <a:ext cx="214652" cy="16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Elipse 7"/>
                <p:cNvSpPr/>
                <p:nvPr/>
              </p:nvSpPr>
              <p:spPr>
                <a:xfrm>
                  <a:off x="6012702" y="3178621"/>
                  <a:ext cx="147574" cy="181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Elipse 8"/>
                <p:cNvSpPr/>
                <p:nvPr/>
              </p:nvSpPr>
              <p:spPr>
                <a:xfrm>
                  <a:off x="6556040" y="2680250"/>
                  <a:ext cx="241484" cy="194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0" name="Conector recto de flecha 9"/>
                <p:cNvCxnSpPr/>
                <p:nvPr/>
              </p:nvCxnSpPr>
              <p:spPr>
                <a:xfrm flipV="1">
                  <a:off x="4651005" y="4168888"/>
                  <a:ext cx="2616070" cy="258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flipV="1">
                  <a:off x="4630881" y="1732547"/>
                  <a:ext cx="6709" cy="2462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4114800" y="4181834"/>
                  <a:ext cx="536205" cy="450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endCxn id="7" idx="4"/>
                </p:cNvCxnSpPr>
                <p:nvPr/>
              </p:nvCxnSpPr>
              <p:spPr>
                <a:xfrm flipV="1">
                  <a:off x="4651005" y="2550803"/>
                  <a:ext cx="778113" cy="163103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6797524" y="3561469"/>
                  <a:ext cx="201236" cy="181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mc:AlternateContent xmlns:mc="http://schemas.openxmlformats.org/markup-compatibility/2006" xmlns:a14="http://schemas.microsoft.com/office/drawing/2010/main">
              <mc:Choice Requires="a14">
                <p:sp>
                  <p:nvSpPr>
                    <p:cNvPr id="15" name="CuadroTexto 14"/>
                    <p:cNvSpPr txBox="1"/>
                    <p:nvPr/>
                  </p:nvSpPr>
                  <p:spPr>
                    <a:xfrm>
                      <a:off x="5234589" y="2763803"/>
                      <a:ext cx="1744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rPr>
                                </m:ctrlPr>
                              </m:sSubPr>
                              <m:e>
                                <m:acc>
                                  <m:accPr>
                                    <m:chr m:val="⃗"/>
                                    <m:ctrlPr>
                                      <a:rPr lang="es-VE" i="1" smtClean="0">
                                        <a:latin typeface="Cambria Math" panose="02040503050406030204" pitchFamily="18" charset="0"/>
                                      </a:rPr>
                                    </m:ctrlPr>
                                  </m:accPr>
                                  <m:e>
                                    <m:r>
                                      <a:rPr lang="es-VE" b="0" i="1" smtClean="0">
                                        <a:latin typeface="Cambria Math" panose="02040503050406030204" pitchFamily="18" charset="0"/>
                                      </a:rPr>
                                      <m:t>𝑟</m:t>
                                    </m:r>
                                  </m:e>
                                </m:acc>
                              </m:e>
                              <m:sub>
                                <m:r>
                                  <a:rPr lang="es-VE" b="0" i="1" smtClean="0">
                                    <a:latin typeface="Cambria Math" panose="02040503050406030204" pitchFamily="18" charset="0"/>
                                  </a:rPr>
                                  <m:t>𝑖</m:t>
                                </m:r>
                              </m:sub>
                            </m:sSub>
                          </m:oMath>
                        </m:oMathPara>
                      </a14:m>
                      <a:endParaRPr lang="es-VE"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5234589" y="2763803"/>
                      <a:ext cx="174405" cy="369332"/>
                    </a:xfrm>
                    <a:prstGeom prst="rect">
                      <a:avLst/>
                    </a:prstGeom>
                    <a:blipFill rotWithShape="0">
                      <a:blip r:embed="rId8"/>
                      <a:stretch>
                        <a:fillRect l="-3448" t="-20290" r="-68966"/>
                      </a:stretch>
                    </a:blipFill>
                  </p:spPr>
                  <p:txBody>
                    <a:bodyPr/>
                    <a:lstStyle/>
                    <a:p>
                      <a:r>
                        <a:rPr lang="es-VE">
                          <a:noFill/>
                        </a:rPr>
                        <a:t> </a:t>
                      </a:r>
                    </a:p>
                  </p:txBody>
                </p:sp>
              </mc:Fallback>
            </mc:AlternateContent>
          </p:grpSp>
          <p:sp>
            <p:nvSpPr>
              <p:cNvPr id="22" name="Rectángulo 21"/>
              <p:cNvSpPr/>
              <p:nvPr/>
            </p:nvSpPr>
            <p:spPr>
              <a:xfrm>
                <a:off x="6556040" y="2797096"/>
                <a:ext cx="428322" cy="369332"/>
              </a:xfrm>
              <a:prstGeom prst="rect">
                <a:avLst/>
              </a:prstGeom>
            </p:spPr>
            <p:txBody>
              <a:bodyPr wrap="none">
                <a:spAutoFit/>
              </a:bodyPr>
              <a:lstStyle/>
              <a:p>
                <a:r>
                  <a:rPr lang="es-VE" i="1" dirty="0">
                    <a:latin typeface="Times New Roman" panose="02020603050405020304" pitchFamily="18" charset="0"/>
                    <a:cs typeface="Times New Roman" panose="02020603050405020304" pitchFamily="18" charset="0"/>
                  </a:rPr>
                  <a:t>m</a:t>
                </a:r>
                <a:r>
                  <a:rPr lang="es-VE" baseline="-25000" dirty="0">
                    <a:latin typeface="Times New Roman" panose="02020603050405020304" pitchFamily="18" charset="0"/>
                    <a:cs typeface="Times New Roman" panose="02020603050405020304" pitchFamily="18" charset="0"/>
                  </a:rPr>
                  <a:t>1</a:t>
                </a:r>
                <a:endParaRPr lang="es-VE" dirty="0"/>
              </a:p>
            </p:txBody>
          </p:sp>
          <p:sp>
            <p:nvSpPr>
              <p:cNvPr id="23" name="Rectángulo 22"/>
              <p:cNvSpPr/>
              <p:nvPr/>
            </p:nvSpPr>
            <p:spPr>
              <a:xfrm>
                <a:off x="5899160" y="3229950"/>
                <a:ext cx="428322" cy="369332"/>
              </a:xfrm>
              <a:prstGeom prst="rect">
                <a:avLst/>
              </a:prstGeom>
            </p:spPr>
            <p:txBody>
              <a:bodyPr wrap="none">
                <a:spAutoFit/>
              </a:bodyPr>
              <a:lstStyle/>
              <a:p>
                <a:r>
                  <a:rPr lang="es-VE" i="1" dirty="0">
                    <a:latin typeface="Times New Roman" panose="02020603050405020304" pitchFamily="18" charset="0"/>
                    <a:cs typeface="Times New Roman" panose="02020603050405020304" pitchFamily="18" charset="0"/>
                  </a:rPr>
                  <a:t>m</a:t>
                </a:r>
                <a:r>
                  <a:rPr lang="es-VE" baseline="-25000" dirty="0">
                    <a:latin typeface="Times New Roman" panose="02020603050405020304" pitchFamily="18" charset="0"/>
                    <a:cs typeface="Times New Roman" panose="02020603050405020304" pitchFamily="18" charset="0"/>
                  </a:rPr>
                  <a:t>2</a:t>
                </a:r>
                <a:endParaRPr lang="es-VE" dirty="0"/>
              </a:p>
            </p:txBody>
          </p:sp>
          <p:sp>
            <p:nvSpPr>
              <p:cNvPr id="24" name="Rectángulo 23"/>
              <p:cNvSpPr/>
              <p:nvPr/>
            </p:nvSpPr>
            <p:spPr>
              <a:xfrm>
                <a:off x="6770201" y="3626371"/>
                <a:ext cx="428322" cy="369332"/>
              </a:xfrm>
              <a:prstGeom prst="rect">
                <a:avLst/>
              </a:prstGeom>
            </p:spPr>
            <p:txBody>
              <a:bodyPr wrap="square">
                <a:spAutoFit/>
              </a:bodyPr>
              <a:lstStyle/>
              <a:p>
                <a:r>
                  <a:rPr lang="es-VE" i="1" dirty="0">
                    <a:latin typeface="Times New Roman" panose="02020603050405020304" pitchFamily="18" charset="0"/>
                    <a:cs typeface="Times New Roman" panose="02020603050405020304" pitchFamily="18" charset="0"/>
                  </a:rPr>
                  <a:t>m</a:t>
                </a:r>
                <a:r>
                  <a:rPr lang="es-VE" baseline="-25000" dirty="0">
                    <a:latin typeface="Times New Roman" panose="02020603050405020304" pitchFamily="18" charset="0"/>
                    <a:cs typeface="Times New Roman" panose="02020603050405020304" pitchFamily="18" charset="0"/>
                  </a:rPr>
                  <a:t>3</a:t>
                </a:r>
                <a:endParaRPr lang="es-VE" dirty="0"/>
              </a:p>
            </p:txBody>
          </p:sp>
          <p:sp>
            <p:nvSpPr>
              <p:cNvPr id="25" name="Rectángulo 24"/>
              <p:cNvSpPr/>
              <p:nvPr/>
            </p:nvSpPr>
            <p:spPr>
              <a:xfrm>
                <a:off x="5408994" y="2400161"/>
                <a:ext cx="433132" cy="369332"/>
              </a:xfrm>
              <a:prstGeom prst="rect">
                <a:avLst/>
              </a:prstGeom>
            </p:spPr>
            <p:txBody>
              <a:bodyPr wrap="none">
                <a:spAutoFit/>
              </a:bodyPr>
              <a:lstStyle/>
              <a:p>
                <a:r>
                  <a:rPr lang="es-VE" i="1" dirty="0">
                    <a:latin typeface="Times New Roman" panose="02020603050405020304" pitchFamily="18" charset="0"/>
                    <a:cs typeface="Times New Roman" panose="02020603050405020304" pitchFamily="18" charset="0"/>
                  </a:rPr>
                  <a:t>m</a:t>
                </a:r>
                <a:r>
                  <a:rPr lang="es-VE" baseline="-25000" dirty="0">
                    <a:latin typeface="Times New Roman" panose="02020603050405020304" pitchFamily="18" charset="0"/>
                    <a:cs typeface="Times New Roman" panose="02020603050405020304" pitchFamily="18" charset="0"/>
                  </a:rPr>
                  <a:t>i </a:t>
                </a:r>
                <a:endParaRPr lang="es-VE" dirty="0"/>
              </a:p>
            </p:txBody>
          </p:sp>
        </p:grpSp>
        <p:sp>
          <p:nvSpPr>
            <p:cNvPr id="33" name="Elipse 32"/>
            <p:cNvSpPr/>
            <p:nvPr/>
          </p:nvSpPr>
          <p:spPr>
            <a:xfrm>
              <a:off x="1622429" y="3022128"/>
              <a:ext cx="3031958" cy="2330424"/>
            </a:xfrm>
            <a:prstGeom prst="ellipse">
              <a:avLst/>
            </a:prstGeom>
            <a:solidFill>
              <a:schemeClr val="accent1">
                <a:alpha val="9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1437835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838200" y="1672228"/>
                <a:ext cx="10523620" cy="1223412"/>
              </a:xfrm>
              <a:prstGeom prst="rect">
                <a:avLst/>
              </a:prstGeom>
              <a:noFill/>
            </p:spPr>
            <p:txBody>
              <a:bodyPr wrap="square" rtlCol="0">
                <a:spAutoFit/>
              </a:bodyPr>
              <a:lstStyle/>
              <a:p>
                <a:pPr algn="just">
                  <a:spcAft>
                    <a:spcPts val="600"/>
                  </a:spcAft>
                </a:pP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La fuerza puede ser escrita como</a:t>
                </a:r>
              </a:p>
              <a:p>
                <a:pPr algn="ctr">
                  <a:spcAft>
                    <a:spcPts val="600"/>
                  </a:spcAft>
                </a:pPr>
                <a14:m>
                  <m:oMath xmlns:m="http://schemas.openxmlformats.org/officeDocument/2006/math">
                    <m:r>
                      <a:rPr lang="es-VE" b="0" i="1" smtClean="0">
                        <a:latin typeface="Cambria Math" panose="02040503050406030204" pitchFamily="18" charset="0"/>
                        <a:cs typeface="Times New Roman" panose="02020603050405020304" pitchFamily="18" charset="0"/>
                      </a:rPr>
                      <m:t>                         </m:t>
                    </m:r>
                    <m:sSub>
                      <m:sSubPr>
                        <m:ctrlPr>
                          <a:rPr lang="es-VE" i="1">
                            <a:latin typeface="Cambria Math" panose="02040503050406030204" pitchFamily="18" charset="0"/>
                            <a:cs typeface="Times New Roman" panose="02020603050405020304" pitchFamily="18" charset="0"/>
                          </a:rPr>
                        </m:ctrlPr>
                      </m:sSubPr>
                      <m:e>
                        <m:r>
                          <a:rPr lang="es-VE" i="1">
                            <a:latin typeface="Cambria Math" panose="02040503050406030204" pitchFamily="18" charset="0"/>
                            <a:cs typeface="Times New Roman" panose="02020603050405020304" pitchFamily="18" charset="0"/>
                          </a:rPr>
                          <m:t>  </m:t>
                        </m:r>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i="1">
                            <a:latin typeface="Cambria Math" panose="02040503050406030204" pitchFamily="18" charset="0"/>
                            <a:cs typeface="Times New Roman" panose="02020603050405020304" pitchFamily="18" charset="0"/>
                          </a:rPr>
                          <m:t>𝑖</m:t>
                        </m:r>
                      </m:sub>
                    </m:sSub>
                    <m:r>
                      <a:rPr lang="es-VE"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s-VE" i="1" smtClean="0">
                            <a:latin typeface="Cambria Math" panose="02040503050406030204" pitchFamily="18" charset="0"/>
                            <a:cs typeface="Times New Roman" panose="02020603050405020304" pitchFamily="18" charset="0"/>
                          </a:rPr>
                        </m:ctrlPr>
                      </m:sSubSupPr>
                      <m:e>
                        <m:acc>
                          <m:accPr>
                            <m:chr m:val="⃗"/>
                            <m:ctrlPr>
                              <a:rPr lang="es-VE" i="1" smtClean="0">
                                <a:latin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cs typeface="Times New Roman" panose="02020603050405020304" pitchFamily="18" charset="0"/>
                              </a:rPr>
                              <m:t>𝑓</m:t>
                            </m:r>
                          </m:e>
                        </m:acc>
                      </m:e>
                      <m:sub>
                        <m:r>
                          <a:rPr lang="es-VE" b="0" i="1" smtClean="0">
                            <a:latin typeface="Cambria Math" panose="02040503050406030204" pitchFamily="18" charset="0"/>
                            <a:cs typeface="Times New Roman" panose="02020603050405020304" pitchFamily="18" charset="0"/>
                          </a:rPr>
                          <m:t>𝑖</m:t>
                        </m:r>
                      </m:sub>
                      <m:sup>
                        <m:r>
                          <a:rPr lang="es-VE" b="0" i="1" smtClean="0">
                            <a:latin typeface="Cambria Math" panose="02040503050406030204" pitchFamily="18" charset="0"/>
                            <a:cs typeface="Times New Roman" panose="02020603050405020304" pitchFamily="18" charset="0"/>
                          </a:rPr>
                          <m:t>𝑖𝑛𝑡</m:t>
                        </m:r>
                      </m:sup>
                    </m:sSubSup>
                    <m:r>
                      <a:rPr lang="es-VE"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sSubSupPr>
                      <m:e>
                        <m:acc>
                          <m:acc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𝑓</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sub>
                      <m:sup>
                        <m:r>
                          <a:rPr lang="es-VE" b="0" i="1" smtClean="0">
                            <a:latin typeface="Cambria Math" panose="02040503050406030204" pitchFamily="18" charset="0"/>
                            <a:ea typeface="Cambria Math" panose="02040503050406030204" pitchFamily="18" charset="0"/>
                            <a:cs typeface="Times New Roman" panose="02020603050405020304" pitchFamily="18" charset="0"/>
                          </a:rPr>
                          <m:t>𝑒𝑥𝑡</m:t>
                        </m:r>
                      </m:sup>
                    </m:sSubSup>
                    <m:r>
                      <a:rPr lang="es-VE"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s-VE" i="1">
                            <a:latin typeface="Cambria Math" panose="02040503050406030204" pitchFamily="18" charset="0"/>
                            <a:ea typeface="Times New Roman" panose="02020603050405020304" pitchFamily="18" charset="0"/>
                            <a:cs typeface="Times New Roman" panose="02020603050405020304" pitchFamily="18" charset="0"/>
                          </a:rPr>
                        </m:ctrlPr>
                      </m:fPr>
                      <m:num>
                        <m:r>
                          <a:rPr lang="es-VE" i="1">
                            <a:latin typeface="Cambria Math" panose="02040503050406030204" pitchFamily="18" charset="0"/>
                            <a:ea typeface="Times New Roman" panose="02020603050405020304" pitchFamily="18" charset="0"/>
                            <a:cs typeface="Times New Roman" panose="02020603050405020304" pitchFamily="18" charset="0"/>
                          </a:rPr>
                          <m:t>𝑑</m:t>
                        </m:r>
                        <m:sSub>
                          <m:sSubPr>
                            <m:ctrlPr>
                              <a:rPr lang="es-VE" i="1">
                                <a:latin typeface="Cambria Math" panose="02040503050406030204" pitchFamily="18" charset="0"/>
                                <a:cs typeface="Times New Roman" panose="02020603050405020304" pitchFamily="18" charset="0"/>
                              </a:rPr>
                            </m:ctrlPr>
                          </m:sSubPr>
                          <m:e>
                            <m:acc>
                              <m:acc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𝑝</m:t>
                                </m:r>
                              </m:e>
                            </m:acc>
                          </m:e>
                          <m:sub>
                            <m:r>
                              <a:rPr lang="es-VE" i="1">
                                <a:latin typeface="Cambria Math" panose="02040503050406030204" pitchFamily="18" charset="0"/>
                                <a:cs typeface="Times New Roman" panose="02020603050405020304" pitchFamily="18" charset="0"/>
                              </a:rPr>
                              <m:t>𝑖</m:t>
                            </m:r>
                          </m:sub>
                        </m:sSub>
                      </m:num>
                      <m:den>
                        <m:r>
                          <a:rPr lang="es-VE" i="1">
                            <a:latin typeface="Cambria Math" panose="02040503050406030204" pitchFamily="18" charset="0"/>
                            <a:ea typeface="Times New Roman" panose="02020603050405020304" pitchFamily="18" charset="0"/>
                            <a:cs typeface="Times New Roman" panose="02020603050405020304" pitchFamily="18" charset="0"/>
                          </a:rPr>
                          <m:t>𝑑𝑡</m:t>
                        </m:r>
                      </m:den>
                    </m:f>
                  </m:oMath>
                </a14:m>
                <a:r>
                  <a:rPr lang="es-VE" dirty="0" smtClean="0">
                    <a:latin typeface="Times New Roman" panose="02020603050405020304" pitchFamily="18" charset="0"/>
                    <a:ea typeface="Times New Roman" panose="02020603050405020304" pitchFamily="18" charset="0"/>
                    <a:cs typeface="Times New Roman" panose="02020603050405020304" pitchFamily="18" charset="0"/>
                  </a:rPr>
                  <a:t>                                    (5)</a:t>
                </a:r>
                <a:endParaRPr lang="es-VE"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s-VE" dirty="0">
                  <a:latin typeface="Times New Roman" panose="02020603050405020304" pitchFamily="18" charset="0"/>
                  <a:cs typeface="Times New Roman" panose="02020603050405020304" pitchFamily="18" charset="0"/>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838200" y="1672228"/>
                <a:ext cx="10523620" cy="1223412"/>
              </a:xfrm>
              <a:prstGeom prst="rect">
                <a:avLst/>
              </a:prstGeom>
              <a:blipFill rotWithShape="0">
                <a:blip r:embed="rId2"/>
                <a:stretch>
                  <a:fillRect l="-521" t="-2488"/>
                </a:stretch>
              </a:blipFill>
            </p:spPr>
            <p:txBody>
              <a:bodyPr/>
              <a:lstStyle/>
              <a:p>
                <a:r>
                  <a:rPr lang="es-VE">
                    <a:noFill/>
                  </a:rPr>
                  <a:t> </a:t>
                </a:r>
              </a:p>
            </p:txBody>
          </p:sp>
        </mc:Fallback>
      </mc:AlternateContent>
      <p:sp>
        <p:nvSpPr>
          <p:cNvPr id="6" name="Título 1"/>
          <p:cNvSpPr txBox="1">
            <a:spLocks/>
          </p:cNvSpPr>
          <p:nvPr/>
        </p:nvSpPr>
        <p:spPr>
          <a:xfrm>
            <a:off x="838200" y="306832"/>
            <a:ext cx="10515600" cy="94274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VE" dirty="0" smtClean="0">
                <a:solidFill>
                  <a:schemeClr val="bg1"/>
                </a:solidFill>
                <a:latin typeface="Times New Roman" panose="02020603050405020304" pitchFamily="18" charset="0"/>
                <a:cs typeface="Times New Roman" panose="02020603050405020304" pitchFamily="18" charset="0"/>
              </a:rPr>
              <a:t>Cantidad de movimiento Lineal</a:t>
            </a:r>
            <a:endParaRPr lang="es-VE"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838200" y="2534693"/>
                <a:ext cx="10527631" cy="3368358"/>
              </a:xfrm>
              <a:prstGeom prst="rect">
                <a:avLst/>
              </a:prstGeom>
            </p:spPr>
            <p:txBody>
              <a:bodyPr wrap="square">
                <a:spAutoFit/>
              </a:bodyPr>
              <a:lstStyle/>
              <a:p>
                <a:r>
                  <a:rPr lang="es-VE" dirty="0" smtClean="0">
                    <a:latin typeface="Times New Roman" panose="02020603050405020304" pitchFamily="18" charset="0"/>
                    <a:ea typeface="Times New Roman" panose="02020603050405020304" pitchFamily="18" charset="0"/>
                    <a:cs typeface="Times New Roman" panose="02020603050405020304" pitchFamily="18" charset="0"/>
                  </a:rPr>
                  <a:t>Generalizando para todas las partículas tendremos</a:t>
                </a:r>
              </a:p>
              <a:p>
                <a:pPr/>
                <a14:m>
                  <m:oMathPara xmlns:m="http://schemas.openxmlformats.org/officeDocument/2006/math">
                    <m:oMathParaPr>
                      <m:jc m:val="centerGroup"/>
                    </m:oMathParaPr>
                    <m:oMath xmlns:m="http://schemas.openxmlformats.org/officeDocument/2006/math">
                      <m:sSub>
                        <m:sSubPr>
                          <m:ctrlPr>
                            <a:rPr lang="es-VE" i="1">
                              <a:latin typeface="Cambria Math" panose="02040503050406030204" pitchFamily="18" charset="0"/>
                              <a:cs typeface="Times New Roman" panose="02020603050405020304" pitchFamily="18" charset="0"/>
                            </a:rPr>
                          </m:ctrlPr>
                        </m:sSubPr>
                        <m:e>
                          <m:r>
                            <a:rPr lang="es-VE" i="1">
                              <a:latin typeface="Cambria Math" panose="02040503050406030204" pitchFamily="18" charset="0"/>
                              <a:cs typeface="Times New Roman" panose="02020603050405020304" pitchFamily="18" charset="0"/>
                            </a:rPr>
                            <m:t>  </m:t>
                          </m:r>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b="0" i="1" smtClean="0">
                              <a:latin typeface="Cambria Math" panose="02040503050406030204" pitchFamily="18" charset="0"/>
                              <a:cs typeface="Times New Roman" panose="02020603050405020304" pitchFamily="18" charset="0"/>
                            </a:rPr>
                            <m:t>1</m:t>
                          </m:r>
                        </m:sub>
                      </m:sSub>
                      <m:r>
                        <a:rPr lang="es-VE"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s-VE" i="1">
                              <a:latin typeface="Cambria Math" panose="02040503050406030204" pitchFamily="18" charset="0"/>
                              <a:cs typeface="Times New Roman" panose="02020603050405020304" pitchFamily="18" charset="0"/>
                            </a:rPr>
                          </m:ctrlPr>
                        </m:sSubSup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b="0" i="1" smtClean="0">
                              <a:latin typeface="Cambria Math" panose="02040503050406030204" pitchFamily="18" charset="0"/>
                              <a:cs typeface="Times New Roman" panose="02020603050405020304" pitchFamily="18" charset="0"/>
                            </a:rPr>
                            <m:t>1</m:t>
                          </m:r>
                        </m:sub>
                        <m:sup>
                          <m:r>
                            <a:rPr lang="es-VE" i="1">
                              <a:latin typeface="Cambria Math" panose="02040503050406030204" pitchFamily="18" charset="0"/>
                              <a:cs typeface="Times New Roman" panose="02020603050405020304" pitchFamily="18" charset="0"/>
                            </a:rPr>
                            <m:t>𝑖𝑛𝑡</m:t>
                          </m:r>
                        </m:sup>
                      </m:sSubSup>
                      <m:r>
                        <a:rPr lang="es-V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s-VE" i="1">
                              <a:latin typeface="Cambria Math" panose="02040503050406030204" pitchFamily="18" charset="0"/>
                              <a:ea typeface="Cambria Math" panose="02040503050406030204" pitchFamily="18" charset="0"/>
                              <a:cs typeface="Times New Roman" panose="02020603050405020304" pitchFamily="18" charset="0"/>
                            </a:rPr>
                          </m:ctrlPr>
                        </m:sSubSupPr>
                        <m:e>
                          <m:acc>
                            <m:acc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𝑓</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1</m:t>
                          </m:r>
                        </m:sub>
                        <m:sup>
                          <m:r>
                            <a:rPr lang="es-VE" i="1">
                              <a:latin typeface="Cambria Math" panose="02040503050406030204" pitchFamily="18" charset="0"/>
                              <a:ea typeface="Cambria Math" panose="02040503050406030204" pitchFamily="18" charset="0"/>
                              <a:cs typeface="Times New Roman" panose="02020603050405020304" pitchFamily="18" charset="0"/>
                            </a:rPr>
                            <m:t>𝑒𝑥𝑡</m:t>
                          </m:r>
                        </m:sup>
                      </m:sSubSup>
                      <m:r>
                        <a:rPr lang="es-VE" i="1">
                          <a:latin typeface="Cambria Math" panose="02040503050406030204" pitchFamily="18" charset="0"/>
                          <a:ea typeface="Cambria Math" panose="02040503050406030204" pitchFamily="18" charset="0"/>
                          <a:cs typeface="Times New Roman" panose="02020603050405020304" pitchFamily="18" charset="0"/>
                        </a:rPr>
                        <m:t>=</m:t>
                      </m:r>
                      <m:f>
                        <m:fPr>
                          <m:ctrlPr>
                            <a:rPr lang="es-VE" i="1">
                              <a:latin typeface="Cambria Math" panose="02040503050406030204" pitchFamily="18" charset="0"/>
                              <a:ea typeface="Times New Roman" panose="02020603050405020304" pitchFamily="18" charset="0"/>
                              <a:cs typeface="Times New Roman" panose="02020603050405020304" pitchFamily="18" charset="0"/>
                            </a:rPr>
                          </m:ctrlPr>
                        </m:fPr>
                        <m:num>
                          <m:r>
                            <a:rPr lang="es-VE" i="1">
                              <a:latin typeface="Cambria Math" panose="02040503050406030204" pitchFamily="18" charset="0"/>
                              <a:ea typeface="Times New Roman" panose="02020603050405020304" pitchFamily="18" charset="0"/>
                              <a:cs typeface="Times New Roman" panose="02020603050405020304" pitchFamily="18" charset="0"/>
                            </a:rPr>
                            <m:t>𝑑</m:t>
                          </m:r>
                          <m:sSub>
                            <m:sSubPr>
                              <m:ctrlPr>
                                <a:rPr lang="es-VE" i="1">
                                  <a:latin typeface="Cambria Math" panose="02040503050406030204" pitchFamily="18" charset="0"/>
                                  <a:cs typeface="Times New Roman" panose="02020603050405020304" pitchFamily="18" charset="0"/>
                                </a:rPr>
                              </m:ctrlPr>
                            </m:sSubPr>
                            <m:e>
                              <m:acc>
                                <m:acc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𝑝</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1</m:t>
                              </m:r>
                            </m:sub>
                          </m:sSub>
                        </m:num>
                        <m:den>
                          <m:r>
                            <a:rPr lang="es-VE" i="1">
                              <a:latin typeface="Cambria Math" panose="02040503050406030204" pitchFamily="18" charset="0"/>
                              <a:ea typeface="Times New Roman" panose="02020603050405020304" pitchFamily="18" charset="0"/>
                              <a:cs typeface="Times New Roman" panose="02020603050405020304" pitchFamily="18" charset="0"/>
                            </a:rPr>
                            <m:t>𝑑𝑡</m:t>
                          </m:r>
                        </m:den>
                      </m:f>
                    </m:oMath>
                  </m:oMathPara>
                </a14:m>
                <a:endParaRPr lang="es-VE"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VE" i="1">
                              <a:latin typeface="Cambria Math" panose="02040503050406030204" pitchFamily="18" charset="0"/>
                              <a:cs typeface="Times New Roman" panose="02020603050405020304" pitchFamily="18" charset="0"/>
                            </a:rPr>
                          </m:ctrlPr>
                        </m:sSubPr>
                        <m:e>
                          <m:r>
                            <a:rPr lang="es-VE" i="1">
                              <a:latin typeface="Cambria Math" panose="02040503050406030204" pitchFamily="18" charset="0"/>
                              <a:cs typeface="Times New Roman" panose="02020603050405020304" pitchFamily="18" charset="0"/>
                            </a:rPr>
                            <m:t>  </m:t>
                          </m:r>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b="0" i="1" smtClean="0">
                              <a:latin typeface="Cambria Math" panose="02040503050406030204" pitchFamily="18" charset="0"/>
                              <a:cs typeface="Times New Roman" panose="02020603050405020304" pitchFamily="18" charset="0"/>
                            </a:rPr>
                            <m:t>2</m:t>
                          </m:r>
                        </m:sub>
                      </m:sSub>
                      <m:r>
                        <a:rPr lang="es-VE"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s-VE" i="1">
                              <a:latin typeface="Cambria Math" panose="02040503050406030204" pitchFamily="18" charset="0"/>
                              <a:cs typeface="Times New Roman" panose="02020603050405020304" pitchFamily="18" charset="0"/>
                            </a:rPr>
                          </m:ctrlPr>
                        </m:sSubSup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b="0" i="1" smtClean="0">
                              <a:latin typeface="Cambria Math" panose="02040503050406030204" pitchFamily="18" charset="0"/>
                              <a:cs typeface="Times New Roman" panose="02020603050405020304" pitchFamily="18" charset="0"/>
                            </a:rPr>
                            <m:t>2</m:t>
                          </m:r>
                        </m:sub>
                        <m:sup>
                          <m:r>
                            <a:rPr lang="es-VE" i="1">
                              <a:latin typeface="Cambria Math" panose="02040503050406030204" pitchFamily="18" charset="0"/>
                              <a:cs typeface="Times New Roman" panose="02020603050405020304" pitchFamily="18" charset="0"/>
                            </a:rPr>
                            <m:t>𝑖𝑛𝑡</m:t>
                          </m:r>
                        </m:sup>
                      </m:sSubSup>
                      <m:r>
                        <a:rPr lang="es-V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s-VE" i="1">
                              <a:latin typeface="Cambria Math" panose="02040503050406030204" pitchFamily="18" charset="0"/>
                              <a:ea typeface="Cambria Math" panose="02040503050406030204" pitchFamily="18" charset="0"/>
                              <a:cs typeface="Times New Roman" panose="02020603050405020304" pitchFamily="18" charset="0"/>
                            </a:rPr>
                          </m:ctrlPr>
                        </m:sSubSupPr>
                        <m:e>
                          <m:acc>
                            <m:acc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𝑓</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2</m:t>
                          </m:r>
                        </m:sub>
                        <m:sup>
                          <m:r>
                            <a:rPr lang="es-VE" i="1">
                              <a:latin typeface="Cambria Math" panose="02040503050406030204" pitchFamily="18" charset="0"/>
                              <a:ea typeface="Cambria Math" panose="02040503050406030204" pitchFamily="18" charset="0"/>
                              <a:cs typeface="Times New Roman" panose="02020603050405020304" pitchFamily="18" charset="0"/>
                            </a:rPr>
                            <m:t>𝑒𝑥𝑡</m:t>
                          </m:r>
                        </m:sup>
                      </m:sSubSup>
                      <m:r>
                        <a:rPr lang="es-VE" i="1">
                          <a:latin typeface="Cambria Math" panose="02040503050406030204" pitchFamily="18" charset="0"/>
                          <a:ea typeface="Cambria Math" panose="02040503050406030204" pitchFamily="18" charset="0"/>
                          <a:cs typeface="Times New Roman" panose="02020603050405020304" pitchFamily="18" charset="0"/>
                        </a:rPr>
                        <m:t>=</m:t>
                      </m:r>
                      <m:f>
                        <m:fPr>
                          <m:ctrlPr>
                            <a:rPr lang="es-VE" i="1">
                              <a:latin typeface="Cambria Math" panose="02040503050406030204" pitchFamily="18" charset="0"/>
                              <a:ea typeface="Times New Roman" panose="02020603050405020304" pitchFamily="18" charset="0"/>
                              <a:cs typeface="Times New Roman" panose="02020603050405020304" pitchFamily="18" charset="0"/>
                            </a:rPr>
                          </m:ctrlPr>
                        </m:fPr>
                        <m:num>
                          <m:r>
                            <a:rPr lang="es-VE" i="1">
                              <a:latin typeface="Cambria Math" panose="02040503050406030204" pitchFamily="18" charset="0"/>
                              <a:ea typeface="Times New Roman" panose="02020603050405020304" pitchFamily="18" charset="0"/>
                              <a:cs typeface="Times New Roman" panose="02020603050405020304" pitchFamily="18" charset="0"/>
                            </a:rPr>
                            <m:t>𝑑</m:t>
                          </m:r>
                          <m:sSub>
                            <m:sSubPr>
                              <m:ctrlPr>
                                <a:rPr lang="es-VE" i="1">
                                  <a:latin typeface="Cambria Math" panose="02040503050406030204" pitchFamily="18" charset="0"/>
                                  <a:cs typeface="Times New Roman" panose="02020603050405020304" pitchFamily="18" charset="0"/>
                                </a:rPr>
                              </m:ctrlPr>
                            </m:sSubPr>
                            <m:e>
                              <m:acc>
                                <m:acc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𝑝</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2</m:t>
                              </m:r>
                            </m:sub>
                          </m:sSub>
                        </m:num>
                        <m:den>
                          <m:r>
                            <a:rPr lang="es-VE" i="1">
                              <a:latin typeface="Cambria Math" panose="02040503050406030204" pitchFamily="18" charset="0"/>
                              <a:ea typeface="Times New Roman" panose="02020603050405020304" pitchFamily="18" charset="0"/>
                              <a:cs typeface="Times New Roman" panose="02020603050405020304" pitchFamily="18" charset="0"/>
                            </a:rPr>
                            <m:t>𝑑𝑡</m:t>
                          </m:r>
                        </m:den>
                      </m:f>
                    </m:oMath>
                  </m:oMathPara>
                </a14:m>
                <a:endParaRPr lang="es-VE" i="1" dirty="0" smtClean="0">
                  <a:latin typeface="Cambria Math" panose="02040503050406030204" pitchFamily="18" charset="0"/>
                  <a:ea typeface="Times New Roman" panose="02020603050405020304" pitchFamily="18" charset="0"/>
                  <a:cs typeface="Times New Roman" panose="02020603050405020304" pitchFamily="18" charset="0"/>
                </a:endParaRPr>
              </a:p>
              <a:p>
                <a:r>
                  <a:rPr lang="es-VE" dirty="0" smtClean="0">
                    <a:cs typeface="Times New Roman" panose="02020603050405020304" pitchFamily="18" charset="0"/>
                  </a:rPr>
                  <a:t>                                                                   </a:t>
                </a:r>
                <a14:m>
                  <m:oMath xmlns:m="http://schemas.openxmlformats.org/officeDocument/2006/math">
                    <m:nary>
                      <m:naryPr>
                        <m:chr m:val="∑"/>
                        <m:ctrlPr>
                          <a:rPr lang="es-VE" i="1" smtClean="0">
                            <a:latin typeface="Cambria Math" panose="02040503050406030204" pitchFamily="18" charset="0"/>
                            <a:cs typeface="Times New Roman" panose="02020603050405020304" pitchFamily="18" charset="0"/>
                          </a:rPr>
                        </m:ctrlPr>
                      </m:naryPr>
                      <m:sub>
                        <m:r>
                          <m:rPr>
                            <m:brk m:alnAt="23"/>
                          </m:rPr>
                          <a:rPr lang="es-VE" b="0" i="1" smtClean="0">
                            <a:latin typeface="Cambria Math" panose="02040503050406030204" pitchFamily="18" charset="0"/>
                            <a:cs typeface="Times New Roman" panose="02020603050405020304" pitchFamily="18" charset="0"/>
                          </a:rPr>
                          <m:t>𝑖</m:t>
                        </m:r>
                        <m:r>
                          <a:rPr lang="es-VE" b="0"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cs typeface="Times New Roman" panose="02020603050405020304" pitchFamily="18" charset="0"/>
                          </a:rPr>
                          <m:t>1</m:t>
                        </m:r>
                      </m:sub>
                      <m:sup>
                        <m:r>
                          <a:rPr lang="es-VE" b="0" i="1" smtClean="0">
                            <a:latin typeface="Cambria Math" panose="02040503050406030204" pitchFamily="18" charset="0"/>
                            <a:cs typeface="Times New Roman" panose="02020603050405020304" pitchFamily="18" charset="0"/>
                          </a:rPr>
                          <m:t>𝑛</m:t>
                        </m:r>
                      </m:sup>
                      <m:e>
                        <m:f>
                          <m:fPr>
                            <m:ctrlPr>
                              <a:rPr lang="es-VE" i="1">
                                <a:latin typeface="Cambria Math" panose="02040503050406030204" pitchFamily="18" charset="0"/>
                                <a:ea typeface="Times New Roman" panose="02020603050405020304" pitchFamily="18" charset="0"/>
                                <a:cs typeface="Times New Roman" panose="02020603050405020304" pitchFamily="18" charset="0"/>
                              </a:rPr>
                            </m:ctrlPr>
                          </m:fPr>
                          <m:num>
                            <m:r>
                              <a:rPr lang="es-VE" i="1">
                                <a:latin typeface="Cambria Math" panose="02040503050406030204" pitchFamily="18" charset="0"/>
                                <a:ea typeface="Times New Roman" panose="02020603050405020304" pitchFamily="18" charset="0"/>
                                <a:cs typeface="Times New Roman" panose="02020603050405020304" pitchFamily="18" charset="0"/>
                              </a:rPr>
                              <m:t>𝑑</m:t>
                            </m:r>
                            <m:sSub>
                              <m:sSubPr>
                                <m:ctrlPr>
                                  <a:rPr lang="es-VE" i="1">
                                    <a:latin typeface="Cambria Math" panose="02040503050406030204" pitchFamily="18" charset="0"/>
                                    <a:cs typeface="Times New Roman" panose="02020603050405020304" pitchFamily="18" charset="0"/>
                                  </a:rPr>
                                </m:ctrlPr>
                              </m:sSubPr>
                              <m:e>
                                <m:acc>
                                  <m:acc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𝑝</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sub>
                            </m:sSub>
                          </m:num>
                          <m:den>
                            <m:r>
                              <a:rPr lang="es-VE" i="1">
                                <a:latin typeface="Cambria Math" panose="02040503050406030204" pitchFamily="18" charset="0"/>
                                <a:ea typeface="Times New Roman" panose="02020603050405020304" pitchFamily="18" charset="0"/>
                                <a:cs typeface="Times New Roman" panose="02020603050405020304" pitchFamily="18" charset="0"/>
                              </a:rPr>
                              <m:t>𝑑𝑡</m:t>
                            </m:r>
                          </m:den>
                        </m:f>
                        <m:r>
                          <a:rPr lang="es-VE" i="1" smtClean="0">
                            <a:latin typeface="Cambria Math" panose="02040503050406030204" pitchFamily="18" charset="0"/>
                            <a:ea typeface="Cambria Math" panose="02040503050406030204" pitchFamily="18" charset="0"/>
                            <a:cs typeface="Times New Roman" panose="02020603050405020304" pitchFamily="18" charset="0"/>
                          </a:rPr>
                          <m:t>=</m:t>
                        </m:r>
                        <m:nary>
                          <m:nary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r>
                              <a:rPr lang="es-VE" b="0" i="1" smtClean="0">
                                <a:latin typeface="Cambria Math" panose="02040503050406030204" pitchFamily="18" charset="0"/>
                                <a:ea typeface="Cambria Math" panose="02040503050406030204" pitchFamily="18" charset="0"/>
                                <a:cs typeface="Times New Roman" panose="02020603050405020304" pitchFamily="18" charset="0"/>
                              </a:rPr>
                              <m:t>=1</m:t>
                            </m:r>
                          </m:sub>
                          <m:sup>
                            <m:r>
                              <a:rPr lang="es-VE" b="0" i="1" smtClean="0">
                                <a:latin typeface="Cambria Math" panose="02040503050406030204" pitchFamily="18" charset="0"/>
                                <a:ea typeface="Cambria Math" panose="02040503050406030204" pitchFamily="18" charset="0"/>
                                <a:cs typeface="Times New Roman" panose="02020603050405020304" pitchFamily="18" charset="0"/>
                              </a:rPr>
                              <m:t>𝑛</m:t>
                            </m:r>
                          </m:sup>
                          <m:e>
                            <m:sSubSup>
                              <m:sSubSupPr>
                                <m:ctrlPr>
                                  <a:rPr lang="es-VE" i="1">
                                    <a:latin typeface="Cambria Math" panose="02040503050406030204" pitchFamily="18" charset="0"/>
                                    <a:cs typeface="Times New Roman" panose="02020603050405020304" pitchFamily="18" charset="0"/>
                                  </a:rPr>
                                </m:ctrlPr>
                              </m:sSubSup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b="0" i="1" smtClean="0">
                                    <a:latin typeface="Cambria Math" panose="02040503050406030204" pitchFamily="18" charset="0"/>
                                    <a:cs typeface="Times New Roman" panose="02020603050405020304" pitchFamily="18" charset="0"/>
                                  </a:rPr>
                                  <m:t>𝑖</m:t>
                                </m:r>
                              </m:sub>
                              <m:sup>
                                <m:r>
                                  <a:rPr lang="es-VE" i="1">
                                    <a:latin typeface="Cambria Math" panose="02040503050406030204" pitchFamily="18" charset="0"/>
                                    <a:cs typeface="Times New Roman" panose="02020603050405020304" pitchFamily="18" charset="0"/>
                                  </a:rPr>
                                  <m:t>𝑖𝑛𝑡</m:t>
                                </m:r>
                              </m:sup>
                            </m:sSubSup>
                          </m:e>
                        </m:nary>
                        <m:r>
                          <a:rPr lang="es-VE" i="1" smtClean="0">
                            <a:latin typeface="Cambria Math" panose="02040503050406030204" pitchFamily="18" charset="0"/>
                            <a:ea typeface="Cambria Math" panose="02040503050406030204" pitchFamily="18" charset="0"/>
                            <a:cs typeface="Times New Roman" panose="02020603050405020304" pitchFamily="18" charset="0"/>
                          </a:rPr>
                          <m:t>+</m:t>
                        </m:r>
                        <m:nary>
                          <m:nary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r>
                              <a:rPr lang="es-VE" b="0" i="1" smtClean="0">
                                <a:latin typeface="Cambria Math" panose="02040503050406030204" pitchFamily="18" charset="0"/>
                                <a:ea typeface="Cambria Math" panose="02040503050406030204" pitchFamily="18" charset="0"/>
                                <a:cs typeface="Times New Roman" panose="02020603050405020304" pitchFamily="18" charset="0"/>
                              </a:rPr>
                              <m:t>=1</m:t>
                            </m:r>
                          </m:sub>
                          <m:sup>
                            <m:r>
                              <a:rPr lang="es-VE" b="0" i="1" smtClean="0">
                                <a:latin typeface="Cambria Math" panose="02040503050406030204" pitchFamily="18" charset="0"/>
                                <a:ea typeface="Cambria Math" panose="02040503050406030204" pitchFamily="18" charset="0"/>
                                <a:cs typeface="Times New Roman" panose="02020603050405020304" pitchFamily="18" charset="0"/>
                              </a:rPr>
                              <m:t>𝑛</m:t>
                            </m:r>
                          </m:sup>
                          <m:e>
                            <m:sSubSup>
                              <m:sSubSupPr>
                                <m:ctrlPr>
                                  <a:rPr lang="es-VE" i="1">
                                    <a:latin typeface="Cambria Math" panose="02040503050406030204" pitchFamily="18" charset="0"/>
                                    <a:ea typeface="Cambria Math" panose="02040503050406030204" pitchFamily="18" charset="0"/>
                                    <a:cs typeface="Times New Roman" panose="02020603050405020304" pitchFamily="18" charset="0"/>
                                  </a:rPr>
                                </m:ctrlPr>
                              </m:sSubSupPr>
                              <m:e>
                                <m:acc>
                                  <m:acc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𝑓</m:t>
                                    </m:r>
                                  </m:e>
                                </m:acc>
                              </m:e>
                              <m:sub>
                                <m:r>
                                  <a:rPr lang="es-VE" i="1">
                                    <a:latin typeface="Cambria Math" panose="02040503050406030204" pitchFamily="18" charset="0"/>
                                    <a:ea typeface="Cambria Math" panose="02040503050406030204" pitchFamily="18" charset="0"/>
                                    <a:cs typeface="Times New Roman" panose="02020603050405020304" pitchFamily="18" charset="0"/>
                                  </a:rPr>
                                  <m:t>𝑖</m:t>
                                </m:r>
                              </m:sub>
                              <m:sup>
                                <m:r>
                                  <a:rPr lang="es-VE" i="1">
                                    <a:latin typeface="Cambria Math" panose="02040503050406030204" pitchFamily="18" charset="0"/>
                                    <a:ea typeface="Cambria Math" panose="02040503050406030204" pitchFamily="18" charset="0"/>
                                    <a:cs typeface="Times New Roman" panose="02020603050405020304" pitchFamily="18" charset="0"/>
                                  </a:rPr>
                                  <m:t>𝑒𝑥𝑡</m:t>
                                </m:r>
                              </m:sup>
                            </m:sSubSup>
                          </m:e>
                        </m:nary>
                      </m:e>
                    </m:nary>
                  </m:oMath>
                </a14:m>
                <a:r>
                  <a:rPr lang="es-VE" dirty="0">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                    (6)</a:t>
                </a:r>
                <a:endParaRPr lang="es-VE" dirty="0" smtClean="0">
                  <a:latin typeface="Times New Roman" panose="02020603050405020304" pitchFamily="18" charset="0"/>
                  <a:cs typeface="Times New Roman" panose="02020603050405020304" pitchFamily="18" charset="0"/>
                </a:endParaRPr>
              </a:p>
              <a:p>
                <a:r>
                  <a:rPr lang="es-VE" dirty="0" smtClean="0">
                    <a:latin typeface="Times New Roman" panose="02020603050405020304" pitchFamily="18" charset="0"/>
                    <a:cs typeface="Times New Roman" panose="02020603050405020304" pitchFamily="18" charset="0"/>
                  </a:rPr>
                  <a:t>El termino   </a:t>
                </a:r>
                <a14:m>
                  <m:oMath xmlns:m="http://schemas.openxmlformats.org/officeDocument/2006/math">
                    <m:nary>
                      <m:nary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s-VE" i="1">
                            <a:latin typeface="Cambria Math" panose="02040503050406030204" pitchFamily="18" charset="0"/>
                            <a:ea typeface="Cambria Math" panose="02040503050406030204" pitchFamily="18" charset="0"/>
                            <a:cs typeface="Times New Roman" panose="02020603050405020304" pitchFamily="18" charset="0"/>
                          </a:rPr>
                          <m:t>𝑖</m:t>
                        </m:r>
                        <m:r>
                          <a:rPr lang="es-VE" i="1">
                            <a:latin typeface="Cambria Math" panose="02040503050406030204" pitchFamily="18" charset="0"/>
                            <a:ea typeface="Cambria Math" panose="02040503050406030204" pitchFamily="18" charset="0"/>
                            <a:cs typeface="Times New Roman" panose="02020603050405020304" pitchFamily="18" charset="0"/>
                          </a:rPr>
                          <m:t>=1</m:t>
                        </m:r>
                      </m:sub>
                      <m:sup>
                        <m:r>
                          <a:rPr lang="es-VE" i="1">
                            <a:latin typeface="Cambria Math" panose="02040503050406030204" pitchFamily="18" charset="0"/>
                            <a:ea typeface="Cambria Math" panose="02040503050406030204" pitchFamily="18" charset="0"/>
                            <a:cs typeface="Times New Roman" panose="02020603050405020304" pitchFamily="18" charset="0"/>
                          </a:rPr>
                          <m:t>𝑛</m:t>
                        </m:r>
                      </m:sup>
                      <m:e>
                        <m:sSubSup>
                          <m:sSubSupPr>
                            <m:ctrlPr>
                              <a:rPr lang="es-VE" i="1">
                                <a:latin typeface="Cambria Math" panose="02040503050406030204" pitchFamily="18" charset="0"/>
                                <a:cs typeface="Times New Roman" panose="02020603050405020304" pitchFamily="18" charset="0"/>
                              </a:rPr>
                            </m:ctrlPr>
                          </m:sSubSup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i="1">
                                <a:latin typeface="Cambria Math" panose="02040503050406030204" pitchFamily="18" charset="0"/>
                                <a:cs typeface="Times New Roman" panose="02020603050405020304" pitchFamily="18" charset="0"/>
                              </a:rPr>
                              <m:t>𝑖</m:t>
                            </m:r>
                          </m:sub>
                          <m:sup>
                            <m:r>
                              <a:rPr lang="es-VE" i="1">
                                <a:latin typeface="Cambria Math" panose="02040503050406030204" pitchFamily="18" charset="0"/>
                                <a:cs typeface="Times New Roman" panose="02020603050405020304" pitchFamily="18" charset="0"/>
                              </a:rPr>
                              <m:t>𝑖𝑛𝑡</m:t>
                            </m:r>
                          </m:sup>
                        </m:sSubSup>
                      </m:e>
                    </m:nary>
                    <m:r>
                      <a:rPr lang="es-VE" b="0" i="1" smtClean="0">
                        <a:latin typeface="Cambria Math" panose="02040503050406030204" pitchFamily="18" charset="0"/>
                        <a:cs typeface="Times New Roman" panose="02020603050405020304" pitchFamily="18" charset="0"/>
                      </a:rPr>
                      <m:t>,</m:t>
                    </m:r>
                  </m:oMath>
                </a14:m>
                <a:r>
                  <a:rPr lang="es-VE" dirty="0" smtClean="0">
                    <a:latin typeface="Times New Roman" panose="02020603050405020304" pitchFamily="18" charset="0"/>
                    <a:cs typeface="Times New Roman" panose="02020603050405020304" pitchFamily="18" charset="0"/>
                  </a:rPr>
                  <a:t> corresponde a todas las fuerzas internas entre las partículas, que de acuerdo con la tercera ley de Newton, son todas iguales y opuestas, así que se anulan entre si  </a:t>
                </a:r>
                <a:endParaRPr lang="es-VE" dirty="0">
                  <a:latin typeface="Times New Roman" panose="02020603050405020304" pitchFamily="18" charset="0"/>
                  <a:cs typeface="Times New Roman" panose="02020603050405020304" pitchFamily="18" charset="0"/>
                </a:endParaRPr>
              </a:p>
              <a:p>
                <a:endParaRPr lang="es-VE" dirty="0" smtClean="0">
                  <a:latin typeface="Times New Roman" panose="02020603050405020304" pitchFamily="18" charset="0"/>
                  <a:cs typeface="Times New Roman" panose="02020603050405020304" pitchFamily="18" charset="0"/>
                </a:endParaRPr>
              </a:p>
              <a:p>
                <a:r>
                  <a:rPr lang="es-VE" dirty="0" smtClean="0">
                    <a:ea typeface="Cambria Math" panose="02040503050406030204" pitchFamily="18" charset="0"/>
                    <a:cs typeface="Times New Roman" panose="02020603050405020304" pitchFamily="18" charset="0"/>
                  </a:rPr>
                  <a:t>                                                                  </a:t>
                </a:r>
                <a14:m>
                  <m:oMath xmlns:m="http://schemas.openxmlformats.org/officeDocument/2006/math">
                    <m:nary>
                      <m:nary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s-VE" i="1">
                            <a:latin typeface="Cambria Math" panose="02040503050406030204" pitchFamily="18" charset="0"/>
                            <a:ea typeface="Cambria Math" panose="02040503050406030204" pitchFamily="18" charset="0"/>
                            <a:cs typeface="Times New Roman" panose="02020603050405020304" pitchFamily="18" charset="0"/>
                          </a:rPr>
                          <m:t>𝑖</m:t>
                        </m:r>
                        <m:r>
                          <a:rPr lang="es-VE" i="1">
                            <a:latin typeface="Cambria Math" panose="02040503050406030204" pitchFamily="18" charset="0"/>
                            <a:ea typeface="Cambria Math" panose="02040503050406030204" pitchFamily="18" charset="0"/>
                            <a:cs typeface="Times New Roman" panose="02020603050405020304" pitchFamily="18" charset="0"/>
                          </a:rPr>
                          <m:t>=1</m:t>
                        </m:r>
                      </m:sub>
                      <m:sup>
                        <m:r>
                          <a:rPr lang="es-VE" i="1">
                            <a:latin typeface="Cambria Math" panose="02040503050406030204" pitchFamily="18" charset="0"/>
                            <a:ea typeface="Cambria Math" panose="02040503050406030204" pitchFamily="18" charset="0"/>
                            <a:cs typeface="Times New Roman" panose="02020603050405020304" pitchFamily="18" charset="0"/>
                          </a:rPr>
                          <m:t>𝑛</m:t>
                        </m:r>
                      </m:sup>
                      <m:e>
                        <m:sSubSup>
                          <m:sSubSupPr>
                            <m:ctrlPr>
                              <a:rPr lang="es-VE" i="1">
                                <a:latin typeface="Cambria Math" panose="02040503050406030204" pitchFamily="18" charset="0"/>
                                <a:cs typeface="Times New Roman" panose="02020603050405020304" pitchFamily="18" charset="0"/>
                              </a:rPr>
                            </m:ctrlPr>
                          </m:sSubSup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i="1">
                                <a:latin typeface="Cambria Math" panose="02040503050406030204" pitchFamily="18" charset="0"/>
                                <a:cs typeface="Times New Roman" panose="02020603050405020304" pitchFamily="18" charset="0"/>
                              </a:rPr>
                              <m:t>𝑖</m:t>
                            </m:r>
                          </m:sub>
                          <m:sup>
                            <m:r>
                              <a:rPr lang="es-VE" i="1">
                                <a:latin typeface="Cambria Math" panose="02040503050406030204" pitchFamily="18" charset="0"/>
                                <a:cs typeface="Times New Roman" panose="02020603050405020304" pitchFamily="18" charset="0"/>
                              </a:rPr>
                              <m:t>𝑖𝑛𝑡</m:t>
                            </m:r>
                          </m:sup>
                        </m:sSubSup>
                      </m:e>
                    </m:nary>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s-VE" dirty="0" smtClean="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(7)</a:t>
                </a:r>
                <a:endParaRPr lang="es-VE" dirty="0">
                  <a:latin typeface="Times New Roman" panose="02020603050405020304" pitchFamily="18" charset="0"/>
                  <a:cs typeface="Times New Roman" panose="02020603050405020304" pitchFamily="18" charset="0"/>
                </a:endParaRPr>
              </a:p>
              <a:p>
                <a:endParaRPr lang="es-VE" dirty="0"/>
              </a:p>
            </p:txBody>
          </p:sp>
        </mc:Choice>
        <mc:Fallback xmlns="">
          <p:sp>
            <p:nvSpPr>
              <p:cNvPr id="7" name="Rectángulo 6"/>
              <p:cNvSpPr>
                <a:spLocks noRot="1" noChangeAspect="1" noMove="1" noResize="1" noEditPoints="1" noAdjustHandles="1" noChangeArrowheads="1" noChangeShapeType="1" noTextEdit="1"/>
              </p:cNvSpPr>
              <p:nvPr/>
            </p:nvSpPr>
            <p:spPr>
              <a:xfrm>
                <a:off x="838200" y="2534693"/>
                <a:ext cx="10527631" cy="3368358"/>
              </a:xfrm>
              <a:prstGeom prst="rect">
                <a:avLst/>
              </a:prstGeom>
              <a:blipFill rotWithShape="0">
                <a:blip r:embed="rId3"/>
                <a:stretch>
                  <a:fillRect l="-521" t="-1087" b="-11413"/>
                </a:stretch>
              </a:blipFill>
            </p:spPr>
            <p:txBody>
              <a:bodyPr/>
              <a:lstStyle/>
              <a:p>
                <a:r>
                  <a:rPr lang="es-VE">
                    <a:noFill/>
                  </a:rPr>
                  <a:t> </a:t>
                </a:r>
              </a:p>
            </p:txBody>
          </p:sp>
        </mc:Fallback>
      </mc:AlternateContent>
    </p:spTree>
    <p:extLst>
      <p:ext uri="{BB962C8B-B14F-4D97-AF65-F5344CB8AC3E}">
        <p14:creationId xmlns:p14="http://schemas.microsoft.com/office/powerpoint/2010/main" val="1391810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838200" y="306832"/>
            <a:ext cx="10515600" cy="94274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VE" dirty="0" smtClean="0">
                <a:solidFill>
                  <a:schemeClr val="bg1"/>
                </a:solidFill>
                <a:latin typeface="Times New Roman" panose="02020603050405020304" pitchFamily="18" charset="0"/>
                <a:cs typeface="Times New Roman" panose="02020603050405020304" pitchFamily="18" charset="0"/>
              </a:rPr>
              <a:t>Cantidad de movimiento Lineal</a:t>
            </a:r>
            <a:endParaRPr lang="es-VE"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ángulo 6"/>
              <p:cNvSpPr/>
              <p:nvPr/>
            </p:nvSpPr>
            <p:spPr>
              <a:xfrm>
                <a:off x="838200" y="1494879"/>
                <a:ext cx="10527631" cy="4212692"/>
              </a:xfrm>
              <a:prstGeom prst="rect">
                <a:avLst/>
              </a:prstGeom>
            </p:spPr>
            <p:txBody>
              <a:bodyPr wrap="square">
                <a:spAutoFit/>
              </a:bodyPr>
              <a:lstStyle/>
              <a:p>
                <a:r>
                  <a:rPr lang="es-VE" dirty="0" smtClean="0">
                    <a:latin typeface="Times New Roman" panose="02020603050405020304" pitchFamily="18" charset="0"/>
                    <a:cs typeface="Times New Roman" panose="02020603050405020304" pitchFamily="18" charset="0"/>
                  </a:rPr>
                  <a:t>El segundo termino   </a:t>
                </a:r>
                <a14:m>
                  <m:oMath xmlns:m="http://schemas.openxmlformats.org/officeDocument/2006/math">
                    <m:nary>
                      <m:nary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s-VE" i="1">
                            <a:latin typeface="Cambria Math" panose="02040503050406030204" pitchFamily="18" charset="0"/>
                            <a:ea typeface="Cambria Math" panose="02040503050406030204" pitchFamily="18" charset="0"/>
                            <a:cs typeface="Times New Roman" panose="02020603050405020304" pitchFamily="18" charset="0"/>
                          </a:rPr>
                          <m:t>𝑖</m:t>
                        </m:r>
                        <m:r>
                          <a:rPr lang="es-VE" i="1">
                            <a:latin typeface="Cambria Math" panose="02040503050406030204" pitchFamily="18" charset="0"/>
                            <a:ea typeface="Cambria Math" panose="02040503050406030204" pitchFamily="18" charset="0"/>
                            <a:cs typeface="Times New Roman" panose="02020603050405020304" pitchFamily="18" charset="0"/>
                          </a:rPr>
                          <m:t>=1</m:t>
                        </m:r>
                      </m:sub>
                      <m:sup>
                        <m:r>
                          <a:rPr lang="es-VE" i="1">
                            <a:latin typeface="Cambria Math" panose="02040503050406030204" pitchFamily="18" charset="0"/>
                            <a:ea typeface="Cambria Math" panose="02040503050406030204" pitchFamily="18" charset="0"/>
                            <a:cs typeface="Times New Roman" panose="02020603050405020304" pitchFamily="18" charset="0"/>
                          </a:rPr>
                          <m:t>𝑛</m:t>
                        </m:r>
                      </m:sup>
                      <m:e>
                        <m:sSubSup>
                          <m:sSubSupPr>
                            <m:ctrlPr>
                              <a:rPr lang="es-VE" i="1">
                                <a:latin typeface="Cambria Math" panose="02040503050406030204" pitchFamily="18" charset="0"/>
                                <a:cs typeface="Times New Roman" panose="02020603050405020304" pitchFamily="18" charset="0"/>
                              </a:rPr>
                            </m:ctrlPr>
                          </m:sSubSup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i="1">
                                <a:latin typeface="Cambria Math" panose="02040503050406030204" pitchFamily="18" charset="0"/>
                                <a:cs typeface="Times New Roman" panose="02020603050405020304" pitchFamily="18" charset="0"/>
                              </a:rPr>
                              <m:t>𝑖</m:t>
                            </m:r>
                          </m:sub>
                          <m:sup>
                            <m:r>
                              <a:rPr lang="es-VE" b="0" i="1" smtClean="0">
                                <a:latin typeface="Cambria Math" panose="02040503050406030204" pitchFamily="18" charset="0"/>
                                <a:cs typeface="Times New Roman" panose="02020603050405020304" pitchFamily="18" charset="0"/>
                              </a:rPr>
                              <m:t>𝑒𝑥</m:t>
                            </m:r>
                            <m:r>
                              <a:rPr lang="es-VE" i="1">
                                <a:latin typeface="Cambria Math" panose="02040503050406030204" pitchFamily="18" charset="0"/>
                                <a:cs typeface="Times New Roman" panose="02020603050405020304" pitchFamily="18" charset="0"/>
                              </a:rPr>
                              <m:t>𝑡</m:t>
                            </m:r>
                          </m:sup>
                        </m:sSubSup>
                      </m:e>
                    </m:nary>
                    <m:r>
                      <a:rPr lang="es-VE" b="0" i="1" smtClean="0">
                        <a:latin typeface="Cambria Math" panose="02040503050406030204" pitchFamily="18" charset="0"/>
                        <a:cs typeface="Times New Roman" panose="02020603050405020304" pitchFamily="18" charset="0"/>
                      </a:rPr>
                      <m:t>,</m:t>
                    </m:r>
                  </m:oMath>
                </a14:m>
                <a:r>
                  <a:rPr lang="es-VE" dirty="0" smtClean="0">
                    <a:latin typeface="Times New Roman" panose="02020603050405020304" pitchFamily="18" charset="0"/>
                    <a:cs typeface="Times New Roman" panose="02020603050405020304" pitchFamily="18" charset="0"/>
                  </a:rPr>
                  <a:t> corresponde a todas las fuerzas externas que actúan sobre todas las partículas, es decir sobre el sistema, que de acuerdo con la segunda ley de Newton  </a:t>
                </a:r>
                <a:endParaRPr lang="es-VE" dirty="0">
                  <a:latin typeface="Times New Roman" panose="02020603050405020304" pitchFamily="18" charset="0"/>
                  <a:cs typeface="Times New Roman" panose="02020603050405020304" pitchFamily="18" charset="0"/>
                </a:endParaRPr>
              </a:p>
              <a:p>
                <a:endParaRPr lang="es-VE" dirty="0" smtClean="0">
                  <a:latin typeface="Times New Roman" panose="02020603050405020304" pitchFamily="18" charset="0"/>
                  <a:cs typeface="Times New Roman" panose="02020603050405020304" pitchFamily="18" charset="0"/>
                </a:endParaRPr>
              </a:p>
              <a:p>
                <a:r>
                  <a:rPr lang="es-VE" dirty="0" smtClean="0">
                    <a:ea typeface="Cambria Math" panose="02040503050406030204" pitchFamily="18" charset="0"/>
                    <a:cs typeface="Times New Roman" panose="02020603050405020304" pitchFamily="18" charset="0"/>
                  </a:rPr>
                  <a:t>                                                                  </a:t>
                </a:r>
                <a14:m>
                  <m:oMath xmlns:m="http://schemas.openxmlformats.org/officeDocument/2006/math">
                    <m:nary>
                      <m:nary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s-VE" i="1">
                            <a:latin typeface="Cambria Math" panose="02040503050406030204" pitchFamily="18" charset="0"/>
                            <a:ea typeface="Cambria Math" panose="02040503050406030204" pitchFamily="18" charset="0"/>
                            <a:cs typeface="Times New Roman" panose="02020603050405020304" pitchFamily="18" charset="0"/>
                          </a:rPr>
                          <m:t>𝑖</m:t>
                        </m:r>
                        <m:r>
                          <a:rPr lang="es-VE" i="1">
                            <a:latin typeface="Cambria Math" panose="02040503050406030204" pitchFamily="18" charset="0"/>
                            <a:ea typeface="Cambria Math" panose="02040503050406030204" pitchFamily="18" charset="0"/>
                            <a:cs typeface="Times New Roman" panose="02020603050405020304" pitchFamily="18" charset="0"/>
                          </a:rPr>
                          <m:t>=1</m:t>
                        </m:r>
                      </m:sub>
                      <m:sup>
                        <m:r>
                          <a:rPr lang="es-VE" i="1">
                            <a:latin typeface="Cambria Math" panose="02040503050406030204" pitchFamily="18" charset="0"/>
                            <a:ea typeface="Cambria Math" panose="02040503050406030204" pitchFamily="18" charset="0"/>
                            <a:cs typeface="Times New Roman" panose="02020603050405020304" pitchFamily="18" charset="0"/>
                          </a:rPr>
                          <m:t>𝑛</m:t>
                        </m:r>
                      </m:sup>
                      <m:e>
                        <m:sSubSup>
                          <m:sSubSupPr>
                            <m:ctrlPr>
                              <a:rPr lang="es-VE" i="1">
                                <a:latin typeface="Cambria Math" panose="02040503050406030204" pitchFamily="18" charset="0"/>
                                <a:cs typeface="Times New Roman" panose="02020603050405020304" pitchFamily="18" charset="0"/>
                              </a:rPr>
                            </m:ctrlPr>
                          </m:sSubSup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i="1">
                                <a:latin typeface="Cambria Math" panose="02040503050406030204" pitchFamily="18" charset="0"/>
                                <a:cs typeface="Times New Roman" panose="02020603050405020304" pitchFamily="18" charset="0"/>
                              </a:rPr>
                              <m:t>𝑖</m:t>
                            </m:r>
                          </m:sub>
                          <m:sup>
                            <m:r>
                              <a:rPr lang="es-VE" b="0" i="1" smtClean="0">
                                <a:latin typeface="Cambria Math" panose="02040503050406030204" pitchFamily="18" charset="0"/>
                                <a:cs typeface="Times New Roman" panose="02020603050405020304" pitchFamily="18" charset="0"/>
                              </a:rPr>
                              <m:t>𝑒𝑥</m:t>
                            </m:r>
                            <m:r>
                              <a:rPr lang="es-VE" i="1">
                                <a:latin typeface="Cambria Math" panose="02040503050406030204" pitchFamily="18" charset="0"/>
                                <a:cs typeface="Times New Roman" panose="02020603050405020304" pitchFamily="18" charset="0"/>
                              </a:rPr>
                              <m:t>𝑡</m:t>
                            </m:r>
                          </m:sup>
                        </m:sSubSup>
                      </m:e>
                    </m:nary>
                    <m:r>
                      <a:rPr lang="es-VE" i="1" smtClean="0">
                        <a:latin typeface="Cambria Math" panose="02040503050406030204" pitchFamily="18" charset="0"/>
                        <a:ea typeface="Cambria Math" panose="02040503050406030204" pitchFamily="18" charset="0"/>
                        <a:cs typeface="Times New Roman" panose="02020603050405020304" pitchFamily="18" charset="0"/>
                      </a:rPr>
                      <m:t>=</m:t>
                    </m:r>
                    <m:nary>
                      <m:nary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r>
                          <a:rPr lang="es-VE" b="0" i="1" smtClean="0">
                            <a:latin typeface="Cambria Math" panose="02040503050406030204" pitchFamily="18" charset="0"/>
                            <a:ea typeface="Cambria Math" panose="02040503050406030204" pitchFamily="18" charset="0"/>
                            <a:cs typeface="Times New Roman" panose="02020603050405020304" pitchFamily="18" charset="0"/>
                          </a:rPr>
                          <m:t>=1</m:t>
                        </m:r>
                      </m:sub>
                      <m:sup>
                        <m:r>
                          <a:rPr lang="es-VE" b="0" i="1" smtClean="0">
                            <a:latin typeface="Cambria Math" panose="02040503050406030204" pitchFamily="18" charset="0"/>
                            <a:ea typeface="Cambria Math" panose="02040503050406030204" pitchFamily="18" charset="0"/>
                            <a:cs typeface="Times New Roman" panose="02020603050405020304" pitchFamily="18" charset="0"/>
                          </a:rPr>
                          <m:t>𝑛</m:t>
                        </m:r>
                      </m:sup>
                      <m:e>
                        <m:f>
                          <m:f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s-VE" b="0" i="1" smtClean="0">
                                <a:latin typeface="Cambria Math" panose="02040503050406030204" pitchFamily="18" charset="0"/>
                                <a:ea typeface="Cambria Math" panose="02040503050406030204" pitchFamily="18" charset="0"/>
                                <a:cs typeface="Times New Roman" panose="02020603050405020304" pitchFamily="18" charset="0"/>
                              </a:rPr>
                              <m:t>𝑑</m:t>
                            </m:r>
                            <m:sSub>
                              <m:sSub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𝑝</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sub>
                            </m:sSub>
                          </m:num>
                          <m:den>
                            <m:r>
                              <a:rPr lang="es-VE" b="0" i="1" smtClean="0">
                                <a:latin typeface="Cambria Math" panose="02040503050406030204" pitchFamily="18" charset="0"/>
                                <a:ea typeface="Cambria Math" panose="02040503050406030204" pitchFamily="18" charset="0"/>
                                <a:cs typeface="Times New Roman" panose="02020603050405020304" pitchFamily="18" charset="0"/>
                              </a:rPr>
                              <m:t>𝑑𝑡</m:t>
                            </m:r>
                          </m:den>
                        </m:f>
                      </m:e>
                    </m:nary>
                  </m:oMath>
                </a14:m>
                <a:r>
                  <a:rPr lang="es-VE" dirty="0" smtClean="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(8)</a:t>
                </a:r>
              </a:p>
              <a:p>
                <a:r>
                  <a:rPr lang="es-VE" dirty="0" smtClean="0">
                    <a:latin typeface="Times New Roman" panose="02020603050405020304" pitchFamily="18" charset="0"/>
                    <a:cs typeface="Times New Roman" panose="02020603050405020304" pitchFamily="18" charset="0"/>
                  </a:rPr>
                  <a:t>Como la derivada de la suma es la suma de la derivada escribimos,</a:t>
                </a:r>
              </a:p>
              <a:p>
                <a:pPr/>
                <a14:m>
                  <m:oMathPara xmlns:m="http://schemas.openxmlformats.org/officeDocument/2006/math">
                    <m:oMathParaPr>
                      <m:jc m:val="centerGroup"/>
                    </m:oMathParaPr>
                    <m:oMath xmlns:m="http://schemas.openxmlformats.org/officeDocument/2006/math">
                      <m:nary>
                        <m:nary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s-VE" i="1">
                              <a:latin typeface="Cambria Math" panose="02040503050406030204" pitchFamily="18" charset="0"/>
                              <a:ea typeface="Cambria Math" panose="02040503050406030204" pitchFamily="18" charset="0"/>
                              <a:cs typeface="Times New Roman" panose="02020603050405020304" pitchFamily="18" charset="0"/>
                            </a:rPr>
                            <m:t>𝑖</m:t>
                          </m:r>
                          <m:r>
                            <a:rPr lang="es-VE" i="1">
                              <a:latin typeface="Cambria Math" panose="02040503050406030204" pitchFamily="18" charset="0"/>
                              <a:ea typeface="Cambria Math" panose="02040503050406030204" pitchFamily="18" charset="0"/>
                              <a:cs typeface="Times New Roman" panose="02020603050405020304" pitchFamily="18" charset="0"/>
                            </a:rPr>
                            <m:t>=1</m:t>
                          </m:r>
                        </m:sub>
                        <m:sup>
                          <m:r>
                            <a:rPr lang="es-VE" i="1">
                              <a:latin typeface="Cambria Math" panose="02040503050406030204" pitchFamily="18" charset="0"/>
                              <a:ea typeface="Cambria Math" panose="02040503050406030204" pitchFamily="18" charset="0"/>
                              <a:cs typeface="Times New Roman" panose="02020603050405020304" pitchFamily="18" charset="0"/>
                            </a:rPr>
                            <m:t>𝑛</m:t>
                          </m:r>
                        </m:sup>
                        <m:e>
                          <m:sSubSup>
                            <m:sSubSupPr>
                              <m:ctrlPr>
                                <a:rPr lang="es-VE" i="1">
                                  <a:latin typeface="Cambria Math" panose="02040503050406030204" pitchFamily="18" charset="0"/>
                                  <a:cs typeface="Times New Roman" panose="02020603050405020304" pitchFamily="18" charset="0"/>
                                </a:rPr>
                              </m:ctrlPr>
                            </m:sSubSup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i="1">
                                  <a:latin typeface="Cambria Math" panose="02040503050406030204" pitchFamily="18" charset="0"/>
                                  <a:cs typeface="Times New Roman" panose="02020603050405020304" pitchFamily="18" charset="0"/>
                                </a:rPr>
                                <m:t>𝑖</m:t>
                              </m:r>
                            </m:sub>
                            <m:sup>
                              <m:r>
                                <a:rPr lang="es-VE" i="1">
                                  <a:latin typeface="Cambria Math" panose="02040503050406030204" pitchFamily="18" charset="0"/>
                                  <a:cs typeface="Times New Roman" panose="02020603050405020304" pitchFamily="18" charset="0"/>
                                </a:rPr>
                                <m:t>𝑒𝑥𝑡</m:t>
                              </m:r>
                            </m:sup>
                          </m:sSubSup>
                        </m:e>
                      </m:nary>
                      <m:r>
                        <a:rPr lang="es-VE" i="1">
                          <a:latin typeface="Cambria Math" panose="02040503050406030204" pitchFamily="18" charset="0"/>
                          <a:ea typeface="Cambria Math" panose="02040503050406030204" pitchFamily="18" charset="0"/>
                          <a:cs typeface="Times New Roman" panose="02020603050405020304" pitchFamily="18" charset="0"/>
                        </a:rPr>
                        <m:t>=</m:t>
                      </m:r>
                      <m:f>
                        <m:f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s-VE" b="0" i="1" smtClean="0">
                              <a:latin typeface="Cambria Math" panose="02040503050406030204" pitchFamily="18" charset="0"/>
                              <a:ea typeface="Cambria Math" panose="02040503050406030204" pitchFamily="18" charset="0"/>
                              <a:cs typeface="Times New Roman" panose="02020603050405020304" pitchFamily="18" charset="0"/>
                            </a:rPr>
                            <m:t>𝑑</m:t>
                          </m:r>
                        </m:num>
                        <m:den>
                          <m:r>
                            <a:rPr lang="es-VE" b="0" i="1" smtClean="0">
                              <a:latin typeface="Cambria Math" panose="02040503050406030204" pitchFamily="18" charset="0"/>
                              <a:ea typeface="Cambria Math" panose="02040503050406030204" pitchFamily="18" charset="0"/>
                              <a:cs typeface="Times New Roman" panose="02020603050405020304" pitchFamily="18" charset="0"/>
                            </a:rPr>
                            <m:t>𝑑𝑡</m:t>
                          </m:r>
                        </m:den>
                      </m:f>
                      <m:nary>
                        <m:nary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r>
                            <a:rPr lang="es-VE" b="0" i="1" smtClean="0">
                              <a:latin typeface="Cambria Math" panose="02040503050406030204" pitchFamily="18" charset="0"/>
                              <a:ea typeface="Cambria Math" panose="02040503050406030204" pitchFamily="18" charset="0"/>
                              <a:cs typeface="Times New Roman" panose="02020603050405020304" pitchFamily="18" charset="0"/>
                            </a:rPr>
                            <m:t>=1</m:t>
                          </m:r>
                        </m:sub>
                        <m:sup>
                          <m:r>
                            <a:rPr lang="es-VE" b="0" i="1" smtClean="0">
                              <a:latin typeface="Cambria Math" panose="02040503050406030204" pitchFamily="18" charset="0"/>
                              <a:ea typeface="Cambria Math" panose="02040503050406030204" pitchFamily="18" charset="0"/>
                              <a:cs typeface="Times New Roman" panose="02020603050405020304" pitchFamily="18" charset="0"/>
                            </a:rPr>
                            <m:t>𝑛</m:t>
                          </m:r>
                        </m:sup>
                        <m:e>
                          <m:sSub>
                            <m:sSub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𝑝</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sub>
                          </m:sSub>
                        </m:e>
                      </m:nary>
                    </m:oMath>
                  </m:oMathPara>
                </a14:m>
                <a:endParaRPr lang="es-VE" dirty="0" smtClean="0">
                  <a:latin typeface="Times New Roman" panose="02020603050405020304" pitchFamily="18" charset="0"/>
                  <a:cs typeface="Times New Roman" panose="02020603050405020304" pitchFamily="18" charset="0"/>
                </a:endParaRPr>
              </a:p>
              <a:p>
                <a:r>
                  <a:rPr lang="es-VE" dirty="0" smtClean="0">
                    <a:latin typeface="Times New Roman" panose="02020603050405020304" pitchFamily="18" charset="0"/>
                    <a:cs typeface="Times New Roman" panose="02020603050405020304" pitchFamily="18" charset="0"/>
                  </a:rPr>
                  <a:t>Podemos escribir </a:t>
                </a:r>
                <a:endParaRPr lang="es-VE" dirty="0">
                  <a:latin typeface="Times New Roman" panose="02020603050405020304" pitchFamily="18" charset="0"/>
                  <a:cs typeface="Times New Roman" panose="02020603050405020304" pitchFamily="18" charset="0"/>
                </a:endParaRPr>
              </a:p>
              <a:p>
                <a:r>
                  <a:rPr lang="es-VE" dirty="0" smtClean="0">
                    <a:cs typeface="Times New Roman" panose="02020603050405020304" pitchFamily="18" charset="0"/>
                  </a:rPr>
                  <a:t>                                                                                        </a:t>
                </a:r>
                <a14:m>
                  <m:oMath xmlns:m="http://schemas.openxmlformats.org/officeDocument/2006/math">
                    <m:sSub>
                      <m:sSubPr>
                        <m:ctrlPr>
                          <a:rPr lang="es-VE" i="1" smtClean="0">
                            <a:latin typeface="Cambria Math" panose="02040503050406030204" pitchFamily="18" charset="0"/>
                            <a:cs typeface="Times New Roman" panose="02020603050405020304" pitchFamily="18" charset="0"/>
                          </a:rPr>
                        </m:ctrlPr>
                      </m:sSubPr>
                      <m:e>
                        <m:acc>
                          <m:accPr>
                            <m:chr m:val="⃗"/>
                            <m:ctrlPr>
                              <a:rPr lang="es-VE" i="1" smtClean="0">
                                <a:latin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cs typeface="Times New Roman" panose="02020603050405020304" pitchFamily="18" charset="0"/>
                              </a:rPr>
                              <m:t>𝐹</m:t>
                            </m:r>
                          </m:e>
                        </m:acc>
                      </m:e>
                      <m:sub>
                        <m:r>
                          <a:rPr lang="es-VE" b="0" i="1" smtClean="0">
                            <a:latin typeface="Cambria Math" panose="02040503050406030204" pitchFamily="18" charset="0"/>
                            <a:cs typeface="Times New Roman" panose="02020603050405020304" pitchFamily="18" charset="0"/>
                          </a:rPr>
                          <m:t>𝐸𝑥𝑡</m:t>
                        </m:r>
                      </m:sub>
                    </m:sSub>
                    <m:r>
                      <a:rPr lang="es-VE"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s-VE" b="0" i="1" smtClean="0">
                            <a:latin typeface="Cambria Math" panose="02040503050406030204" pitchFamily="18" charset="0"/>
                            <a:ea typeface="Cambria Math" panose="02040503050406030204" pitchFamily="18" charset="0"/>
                            <a:cs typeface="Times New Roman" panose="02020603050405020304" pitchFamily="18" charset="0"/>
                          </a:rPr>
                          <m:t>𝑑</m:t>
                        </m:r>
                      </m:num>
                      <m:den>
                        <m:r>
                          <a:rPr lang="es-VE" b="0" i="1" smtClean="0">
                            <a:latin typeface="Cambria Math" panose="02040503050406030204" pitchFamily="18" charset="0"/>
                            <a:ea typeface="Cambria Math" panose="02040503050406030204" pitchFamily="18" charset="0"/>
                            <a:cs typeface="Times New Roman" panose="02020603050405020304" pitchFamily="18" charset="0"/>
                          </a:rPr>
                          <m:t>𝑑𝑡</m:t>
                        </m:r>
                      </m:den>
                    </m:f>
                    <m:acc>
                      <m:acc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𝑃</m:t>
                        </m:r>
                      </m:e>
                    </m:acc>
                  </m:oMath>
                </a14:m>
                <a:r>
                  <a:rPr lang="es-VE" dirty="0" smtClean="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(9)</a:t>
                </a:r>
                <a:endParaRPr lang="es-VE" dirty="0" smtClean="0">
                  <a:latin typeface="Times New Roman" panose="02020603050405020304" pitchFamily="18" charset="0"/>
                  <a:cs typeface="Times New Roman" panose="02020603050405020304" pitchFamily="18" charset="0"/>
                </a:endParaRPr>
              </a:p>
              <a:p>
                <a:pPr algn="just"/>
                <a:r>
                  <a:rPr lang="es-VE" dirty="0" smtClean="0">
                    <a:latin typeface="Times New Roman" panose="02020603050405020304" pitchFamily="18" charset="0"/>
                    <a:cs typeface="Times New Roman" panose="02020603050405020304" pitchFamily="18" charset="0"/>
                  </a:rPr>
                  <a:t>Es decir, La fuerza externa total aplicada a un sistema es igual a la razón de cambio de su cantidad </a:t>
                </a:r>
                <a:r>
                  <a:rPr lang="es-VE" dirty="0">
                    <a:latin typeface="Times New Roman" panose="02020603050405020304" pitchFamily="18" charset="0"/>
                    <a:cs typeface="Times New Roman" panose="02020603050405020304" pitchFamily="18" charset="0"/>
                  </a:rPr>
                  <a:t>de movimiento. Esto es cierto independientemente de los detalles de la interacción; </a:t>
                </a:r>
                <a:r>
                  <a:rPr lang="es-VE" dirty="0" err="1">
                    <a:latin typeface="Times New Roman" panose="02020603050405020304" pitchFamily="18" charset="0"/>
                    <a:cs typeface="Times New Roman" panose="02020603050405020304" pitchFamily="18" charset="0"/>
                  </a:rPr>
                  <a:t>Fext</a:t>
                </a:r>
                <a:r>
                  <a:rPr lang="es-VE" dirty="0">
                    <a:latin typeface="Times New Roman" panose="02020603050405020304" pitchFamily="18" charset="0"/>
                    <a:cs typeface="Times New Roman" panose="02020603050405020304" pitchFamily="18" charset="0"/>
                  </a:rPr>
                  <a:t> podría ser una fuerza única que actúe sobre una sola partícula, o podría ser el resultado de muchas interacciones diminutas que involucran a cada partícula del sistema</a:t>
                </a:r>
                <a:r>
                  <a:rPr lang="es-VE" dirty="0" smtClean="0">
                    <a:latin typeface="Times New Roman" panose="02020603050405020304" pitchFamily="18" charset="0"/>
                    <a:cs typeface="Times New Roman" panose="02020603050405020304" pitchFamily="18" charset="0"/>
                  </a:rPr>
                  <a:t>.</a:t>
                </a:r>
                <a:endParaRPr lang="es-VE" dirty="0"/>
              </a:p>
            </p:txBody>
          </p:sp>
        </mc:Choice>
        <mc:Fallback>
          <p:sp>
            <p:nvSpPr>
              <p:cNvPr id="7" name="Rectángulo 6"/>
              <p:cNvSpPr>
                <a:spLocks noRot="1" noChangeAspect="1" noMove="1" noResize="1" noEditPoints="1" noAdjustHandles="1" noChangeArrowheads="1" noChangeShapeType="1" noTextEdit="1"/>
              </p:cNvSpPr>
              <p:nvPr/>
            </p:nvSpPr>
            <p:spPr>
              <a:xfrm>
                <a:off x="838200" y="1494879"/>
                <a:ext cx="10527631" cy="4212692"/>
              </a:xfrm>
              <a:prstGeom prst="rect">
                <a:avLst/>
              </a:prstGeom>
              <a:blipFill rotWithShape="0">
                <a:blip r:embed="rId2"/>
                <a:stretch>
                  <a:fillRect l="-521" t="-9407" r="-521" b="-1302"/>
                </a:stretch>
              </a:blipFill>
            </p:spPr>
            <p:txBody>
              <a:bodyPr/>
              <a:lstStyle/>
              <a:p>
                <a:r>
                  <a:rPr lang="es-VE">
                    <a:noFill/>
                  </a:rPr>
                  <a:t> </a:t>
                </a:r>
              </a:p>
            </p:txBody>
          </p:sp>
        </mc:Fallback>
      </mc:AlternateContent>
    </p:spTree>
    <p:extLst>
      <p:ext uri="{BB962C8B-B14F-4D97-AF65-F5344CB8AC3E}">
        <p14:creationId xmlns:p14="http://schemas.microsoft.com/office/powerpoint/2010/main" val="309507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841612" y="1259123"/>
                <a:ext cx="10624483" cy="4372672"/>
              </a:xfrm>
              <a:prstGeom prst="rect">
                <a:avLst/>
              </a:prstGeom>
            </p:spPr>
            <p:txBody>
              <a:bodyPr wrap="square">
                <a:spAutoFit/>
              </a:bodyPr>
              <a:lstStyle/>
              <a:p>
                <a:pPr algn="just">
                  <a:spcAft>
                    <a:spcPts val="600"/>
                  </a:spcAft>
                </a:pP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Cuando </a:t>
                </a:r>
                <a:r>
                  <a:rPr lang="es-VE" dirty="0">
                    <a:latin typeface="Times New Roman" panose="02020603050405020304" pitchFamily="18" charset="0"/>
                    <a:ea typeface="Times New Roman" panose="02020603050405020304" pitchFamily="18" charset="0"/>
                    <a:cs typeface="Times New Roman" panose="02020603050405020304" pitchFamily="18" charset="0"/>
                  </a:rPr>
                  <a:t>se le aplica una fuerza externa a un cuerpo, o a un sistema de partículas de masa M, el movimiento de traslación ocurre como si la resultante de las fuerzas externas, estuviera aplicada sobre un único punto, en el cual se concentrara toda la masa del cuerpo o sistema de partículas; esto ocurre independientemente de que el cuerpo gire o vibre es decir tenga otros tipos de movimientos. Este punto especial se llama centro de masa (abreviado CM) del objeto.</a:t>
                </a:r>
                <a:r>
                  <a:rPr lang="es-VE" b="1"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600"/>
                  </a:spcAft>
                </a:pPr>
                <a:endParaRPr lang="es-VE"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endParaRPr lang="es-VE"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endParaRPr lang="es-VE"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acc>
                        <m:acc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𝐹</m:t>
                          </m:r>
                        </m:e>
                      </m:acc>
                      <m:r>
                        <a:rPr lang="es-VE" i="1">
                          <a:latin typeface="Cambria Math" panose="02040503050406030204" pitchFamily="18" charset="0"/>
                          <a:ea typeface="Cambria Math" panose="02040503050406030204" pitchFamily="18" charset="0"/>
                          <a:cs typeface="Times New Roman" panose="02020603050405020304" pitchFamily="18" charset="0"/>
                        </a:rPr>
                        <m:t>=</m:t>
                      </m:r>
                      <m:f>
                        <m:fPr>
                          <m:ctrlPr>
                            <a:rPr lang="es-VE" i="1">
                              <a:latin typeface="Cambria Math" panose="02040503050406030204" pitchFamily="18" charset="0"/>
                              <a:ea typeface="Cambria Math" panose="02040503050406030204" pitchFamily="18" charset="0"/>
                              <a:cs typeface="Times New Roman" panose="02020603050405020304" pitchFamily="18" charset="0"/>
                            </a:rPr>
                          </m:ctrlPr>
                        </m:fPr>
                        <m:num>
                          <m:r>
                            <a:rPr lang="es-VE" i="1">
                              <a:latin typeface="Cambria Math" panose="02040503050406030204" pitchFamily="18" charset="0"/>
                              <a:ea typeface="Cambria Math" panose="02040503050406030204" pitchFamily="18" charset="0"/>
                              <a:cs typeface="Times New Roman" panose="02020603050405020304" pitchFamily="18" charset="0"/>
                            </a:rPr>
                            <m:t>𝑑</m:t>
                          </m:r>
                        </m:num>
                        <m:den>
                          <m:r>
                            <a:rPr lang="es-VE" i="1">
                              <a:latin typeface="Cambria Math" panose="02040503050406030204" pitchFamily="18" charset="0"/>
                              <a:ea typeface="Cambria Math" panose="02040503050406030204" pitchFamily="18" charset="0"/>
                              <a:cs typeface="Times New Roman" panose="02020603050405020304" pitchFamily="18" charset="0"/>
                            </a:rPr>
                            <m:t>𝑑𝑡</m:t>
                          </m:r>
                        </m:den>
                      </m:f>
                      <m:acc>
                        <m:acc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𝑃</m:t>
                          </m:r>
                        </m:e>
                      </m:acc>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𝑚</m:t>
                      </m:r>
                      <m:r>
                        <a:rPr lang="es-VE" b="0" i="1" smtClean="0">
                          <a:latin typeface="Cambria Math" panose="02040503050406030204" pitchFamily="18" charset="0"/>
                          <a:ea typeface="Cambria Math" panose="02040503050406030204" pitchFamily="18" charset="0"/>
                          <a:cs typeface="Times New Roman" panose="02020603050405020304" pitchFamily="18" charset="0"/>
                        </a:rPr>
                        <m:t> </m:t>
                      </m:r>
                      <m:sSup>
                        <m:sSup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sSupPr>
                        <m:e>
                          <m:f>
                            <m:f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s-VE" b="0" i="1" smtClean="0">
                                  <a:latin typeface="Cambria Math" panose="02040503050406030204" pitchFamily="18" charset="0"/>
                                  <a:ea typeface="Cambria Math" panose="02040503050406030204" pitchFamily="18" charset="0"/>
                                  <a:cs typeface="Times New Roman" panose="02020603050405020304" pitchFamily="18" charset="0"/>
                                </a:rPr>
                                <m:t>𝑑</m:t>
                              </m:r>
                            </m:num>
                            <m:den>
                              <m:r>
                                <a:rPr lang="es-VE" b="0" i="1" smtClean="0">
                                  <a:latin typeface="Cambria Math" panose="02040503050406030204" pitchFamily="18" charset="0"/>
                                  <a:ea typeface="Cambria Math" panose="02040503050406030204" pitchFamily="18" charset="0"/>
                                  <a:cs typeface="Times New Roman" panose="02020603050405020304" pitchFamily="18" charset="0"/>
                                </a:rPr>
                                <m:t>𝑑𝑡</m:t>
                              </m:r>
                            </m:den>
                          </m:f>
                        </m:e>
                        <m:sup>
                          <m:r>
                            <a:rPr lang="es-VE" b="0" i="1" smtClean="0">
                              <a:latin typeface="Cambria Math" panose="02040503050406030204" pitchFamily="18" charset="0"/>
                              <a:ea typeface="Cambria Math" panose="02040503050406030204" pitchFamily="18" charset="0"/>
                              <a:cs typeface="Times New Roman" panose="02020603050405020304" pitchFamily="18" charset="0"/>
                            </a:rPr>
                            <m:t>2</m:t>
                          </m:r>
                        </m:sup>
                      </m:sSup>
                      <m:acc>
                        <m:accPr>
                          <m:chr m:val="⃗"/>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𝑟</m:t>
                          </m:r>
                        </m:e>
                      </m:acc>
                    </m:oMath>
                  </m:oMathPara>
                </a14:m>
                <a:endParaRPr lang="es-VE"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s-VE" dirty="0" smtClean="0">
                    <a:latin typeface="Times New Roman" panose="02020603050405020304" pitchFamily="18" charset="0"/>
                    <a:ea typeface="Calibri" panose="020F0502020204030204" pitchFamily="34" charset="0"/>
                    <a:cs typeface="Times New Roman" panose="02020603050405020304" pitchFamily="18" charset="0"/>
                  </a:rPr>
                  <a:t>Esto será cierto siempre que exista una cantidad </a:t>
                </a:r>
              </a:p>
              <a:p>
                <a:pPr algn="ctr">
                  <a:spcAft>
                    <a:spcPts val="600"/>
                  </a:spcAft>
                </a:pPr>
                <a:r>
                  <a:rPr lang="es-VE" dirty="0" smtClean="0">
                    <a:ea typeface="Cambria Math" panose="02040503050406030204" pitchFamily="18" charset="0"/>
                    <a:cs typeface="Times New Roman" panose="02020603050405020304" pitchFamily="18" charset="0"/>
                  </a:rPr>
                  <a:t>                           </a:t>
                </a:r>
                <a14:m>
                  <m:oMath xmlns:m="http://schemas.openxmlformats.org/officeDocument/2006/math">
                    <m:sSub>
                      <m:sSub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  </m:t>
                            </m:r>
                            <m:r>
                              <a:rPr lang="es-VE" i="1">
                                <a:latin typeface="Cambria Math" panose="02040503050406030204" pitchFamily="18" charset="0"/>
                                <a:ea typeface="Cambria Math" panose="02040503050406030204" pitchFamily="18" charset="0"/>
                                <a:cs typeface="Times New Roman" panose="02020603050405020304" pitchFamily="18" charset="0"/>
                              </a:rPr>
                              <m:t>𝑟</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𝐶𝑀</m:t>
                        </m:r>
                      </m:sub>
                    </m:sSub>
                    <m:r>
                      <a:rPr lang="es-VE"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s-VE"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s-VE" b="0" i="1" smtClean="0">
                            <a:latin typeface="Cambria Math" panose="02040503050406030204" pitchFamily="18" charset="0"/>
                            <a:ea typeface="Cambria Math" panose="02040503050406030204" pitchFamily="18" charset="0"/>
                            <a:cs typeface="Times New Roman" panose="02020603050405020304" pitchFamily="18" charset="0"/>
                          </a:rPr>
                          <m:t>𝑀</m:t>
                        </m:r>
                      </m:den>
                    </m:f>
                    <m:nary>
                      <m:nary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s-VE" b="0" i="1" smtClean="0">
                            <a:latin typeface="Cambria Math" panose="02040503050406030204" pitchFamily="18" charset="0"/>
                            <a:ea typeface="Cambria Math" panose="02040503050406030204" pitchFamily="18" charset="0"/>
                            <a:cs typeface="Times New Roman" panose="02020603050405020304" pitchFamily="18" charset="0"/>
                          </a:rPr>
                          <m:t>1</m:t>
                        </m:r>
                      </m:sub>
                      <m:sup>
                        <m:r>
                          <a:rPr lang="es-VE" b="0" i="1" smtClean="0">
                            <a:latin typeface="Cambria Math" panose="02040503050406030204" pitchFamily="18" charset="0"/>
                            <a:ea typeface="Cambria Math" panose="02040503050406030204" pitchFamily="18" charset="0"/>
                            <a:cs typeface="Times New Roman" panose="02020603050405020304" pitchFamily="18" charset="0"/>
                          </a:rPr>
                          <m:t>𝑛</m:t>
                        </m:r>
                      </m:sup>
                      <m:e>
                        <m:sSub>
                          <m:sSub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𝑚</m:t>
                            </m:r>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sub>
                        </m:sSub>
                        <m:sSub>
                          <m:sSub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𝑟</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sub>
                        </m:sSub>
                      </m:e>
                    </m:nary>
                  </m:oMath>
                </a14:m>
                <a:r>
                  <a:rPr lang="es-VE" dirty="0">
                    <a:latin typeface="Times New Roman" panose="02020603050405020304" pitchFamily="18" charset="0"/>
                    <a:ea typeface="Calibri" panose="020F0502020204030204" pitchFamily="34" charset="0"/>
                    <a:cs typeface="Times New Roman" panose="02020603050405020304" pitchFamily="18" charset="0"/>
                  </a:rPr>
                  <a:t>                                    </a:t>
                </a:r>
                <a:r>
                  <a:rPr lang="es-VE" dirty="0" smtClean="0">
                    <a:latin typeface="Times New Roman" panose="02020603050405020304" pitchFamily="18" charset="0"/>
                    <a:ea typeface="Calibri" panose="020F0502020204030204" pitchFamily="34" charset="0"/>
                    <a:cs typeface="Times New Roman" panose="02020603050405020304" pitchFamily="18" charset="0"/>
                  </a:rPr>
                  <a:t>(10) </a:t>
                </a:r>
                <a:endParaRPr lang="es-VE"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endParaRPr lang="es-V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841612" y="1259123"/>
                <a:ext cx="10624483" cy="4372672"/>
              </a:xfrm>
              <a:prstGeom prst="rect">
                <a:avLst/>
              </a:prstGeom>
              <a:blipFill rotWithShape="0">
                <a:blip r:embed="rId2"/>
                <a:stretch>
                  <a:fillRect l="-459" t="-837" r="-516" b="-5579"/>
                </a:stretch>
              </a:blipFill>
            </p:spPr>
            <p:txBody>
              <a:bodyPr/>
              <a:lstStyle/>
              <a:p>
                <a:r>
                  <a:rPr lang="es-VE">
                    <a:noFill/>
                  </a:rPr>
                  <a:t> </a:t>
                </a:r>
              </a:p>
            </p:txBody>
          </p:sp>
        </mc:Fallback>
      </mc:AlternateContent>
      <p:pic>
        <p:nvPicPr>
          <p:cNvPr id="4" name="Imagen 3"/>
          <p:cNvPicPr>
            <a:picLocks noChangeAspect="1"/>
          </p:cNvPicPr>
          <p:nvPr/>
        </p:nvPicPr>
        <p:blipFill>
          <a:blip r:embed="rId3"/>
          <a:stretch>
            <a:fillRect/>
          </a:stretch>
        </p:blipFill>
        <p:spPr>
          <a:xfrm>
            <a:off x="2930190" y="2667583"/>
            <a:ext cx="6115050" cy="1047750"/>
          </a:xfrm>
          <a:prstGeom prst="rect">
            <a:avLst/>
          </a:prstGeom>
        </p:spPr>
      </p:pic>
      <p:sp>
        <p:nvSpPr>
          <p:cNvPr id="6" name="Título 1"/>
          <p:cNvSpPr txBox="1">
            <a:spLocks/>
          </p:cNvSpPr>
          <p:nvPr/>
        </p:nvSpPr>
        <p:spPr>
          <a:xfrm>
            <a:off x="838200" y="306832"/>
            <a:ext cx="10515600" cy="942748"/>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VE" dirty="0" smtClean="0">
                <a:solidFill>
                  <a:schemeClr val="bg1"/>
                </a:solidFill>
                <a:latin typeface="Times New Roman" panose="02020603050405020304" pitchFamily="18" charset="0"/>
                <a:cs typeface="Times New Roman" panose="02020603050405020304" pitchFamily="18" charset="0"/>
              </a:rPr>
              <a:t>Centro de masa</a:t>
            </a:r>
            <a:endParaRPr lang="es-V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67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889738" y="994434"/>
                <a:ext cx="10431977" cy="1765291"/>
              </a:xfrm>
              <a:prstGeom prst="rect">
                <a:avLst/>
              </a:prstGeom>
            </p:spPr>
            <p:txBody>
              <a:bodyPr wrap="square">
                <a:spAutoFit/>
              </a:bodyPr>
              <a:lstStyle/>
              <a:p>
                <a:pPr algn="just">
                  <a:spcAft>
                    <a:spcPts val="600"/>
                  </a:spcAft>
                </a:pPr>
                <a:r>
                  <a:rPr lang="es-VE" dirty="0" smtClean="0">
                    <a:effectLst/>
                    <a:latin typeface="Times New Roman" panose="02020603050405020304" pitchFamily="18" charset="0"/>
                    <a:ea typeface="Calibri" panose="020F0502020204030204" pitchFamily="34" charset="0"/>
                    <a:cs typeface="Times New Roman" panose="02020603050405020304" pitchFamily="18" charset="0"/>
                  </a:rPr>
                  <a:t>La posición del centro de masa, de dos partículas localizadas en al eje x,</a:t>
                </a:r>
              </a:p>
              <a:p>
                <a:pPr algn="just">
                  <a:spcAft>
                    <a:spcPts val="600"/>
                  </a:spcAft>
                </a:pPr>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𝐶𝑀</m:t>
                        </m:r>
                      </m:sub>
                    </m:sSub>
                    <m:r>
                      <a:rPr lang="es-VE" i="1">
                        <a:latin typeface="Cambria Math" panose="02040503050406030204" pitchFamily="18" charset="0"/>
                      </a:rPr>
                      <m:t>=</m:t>
                    </m:r>
                    <m:f>
                      <m:fPr>
                        <m:ctrlPr>
                          <a:rPr lang="es-VE" i="1">
                            <a:latin typeface="Cambria Math" panose="02040503050406030204" pitchFamily="18" charset="0"/>
                          </a:rPr>
                        </m:ctrlPr>
                      </m:fPr>
                      <m:num>
                        <m:sSub>
                          <m:sSubPr>
                            <m:ctrlPr>
                              <a:rPr lang="es-VE" i="1">
                                <a:latin typeface="Cambria Math" panose="02040503050406030204" pitchFamily="18" charset="0"/>
                              </a:rPr>
                            </m:ctrlPr>
                          </m:sSubPr>
                          <m:e>
                            <m:r>
                              <a:rPr lang="es-VE" i="1">
                                <a:latin typeface="Cambria Math" panose="02040503050406030204" pitchFamily="18" charset="0"/>
                              </a:rPr>
                              <m:t>𝑚</m:t>
                            </m:r>
                          </m:e>
                          <m:sub>
                            <m:r>
                              <a:rPr lang="es-VE" i="1">
                                <a:latin typeface="Cambria Math" panose="02040503050406030204" pitchFamily="18" charset="0"/>
                              </a:rPr>
                              <m:t>1</m:t>
                            </m:r>
                          </m:sub>
                        </m:sSub>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1</m:t>
                            </m:r>
                          </m:sub>
                        </m:sSub>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𝑚</m:t>
                            </m:r>
                          </m:e>
                          <m:sub>
                            <m:r>
                              <a:rPr lang="es-VE" i="1">
                                <a:latin typeface="Cambria Math" panose="02040503050406030204" pitchFamily="18" charset="0"/>
                              </a:rPr>
                              <m:t>2</m:t>
                            </m:r>
                          </m:sub>
                        </m:sSub>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2</m:t>
                            </m:r>
                          </m:sub>
                        </m:sSub>
                      </m:num>
                      <m:den>
                        <m:sSub>
                          <m:sSubPr>
                            <m:ctrlPr>
                              <a:rPr lang="es-VE" i="1">
                                <a:latin typeface="Cambria Math" panose="02040503050406030204" pitchFamily="18" charset="0"/>
                              </a:rPr>
                            </m:ctrlPr>
                          </m:sSubPr>
                          <m:e>
                            <m:r>
                              <a:rPr lang="es-VE" i="1">
                                <a:latin typeface="Cambria Math" panose="02040503050406030204" pitchFamily="18" charset="0"/>
                              </a:rPr>
                              <m:t>𝑚</m:t>
                            </m:r>
                          </m:e>
                          <m:sub>
                            <m:r>
                              <a:rPr lang="es-VE" i="1">
                                <a:latin typeface="Cambria Math" panose="02040503050406030204" pitchFamily="18" charset="0"/>
                              </a:rPr>
                              <m:t>1</m:t>
                            </m:r>
                          </m:sub>
                        </m:sSub>
                        <m:r>
                          <a:rPr lang="es-VE" i="1">
                            <a:latin typeface="Cambria Math" panose="02040503050406030204" pitchFamily="18" charset="0"/>
                          </a:rPr>
                          <m:t>+</m:t>
                        </m:r>
                        <m:r>
                          <a:rPr lang="es-VE" b="0" i="1" smtClean="0">
                            <a:latin typeface="Cambria Math" panose="02040503050406030204" pitchFamily="18" charset="0"/>
                          </a:rPr>
                          <m:t> </m:t>
                        </m:r>
                        <m:sSub>
                          <m:sSubPr>
                            <m:ctrlPr>
                              <a:rPr lang="es-VE" i="1">
                                <a:latin typeface="Cambria Math" panose="02040503050406030204" pitchFamily="18" charset="0"/>
                              </a:rPr>
                            </m:ctrlPr>
                          </m:sSubPr>
                          <m:e>
                            <m:r>
                              <a:rPr lang="es-VE" i="1">
                                <a:latin typeface="Cambria Math" panose="02040503050406030204" pitchFamily="18" charset="0"/>
                              </a:rPr>
                              <m:t>𝑚</m:t>
                            </m:r>
                          </m:e>
                          <m:sub>
                            <m:r>
                              <a:rPr lang="es-VE" i="1">
                                <a:latin typeface="Cambria Math" panose="02040503050406030204" pitchFamily="18" charset="0"/>
                              </a:rPr>
                              <m:t>2</m:t>
                            </m:r>
                          </m:sub>
                        </m:sSub>
                      </m:den>
                    </m:f>
                  </m:oMath>
                </a14:m>
                <a:endParaRPr lang="es-VE"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Para </a:t>
                </a:r>
                <a:r>
                  <a:rPr lang="es-VE" dirty="0">
                    <a:latin typeface="Times New Roman" panose="02020603050405020304" pitchFamily="18" charset="0"/>
                    <a:ea typeface="Times New Roman" panose="02020603050405020304" pitchFamily="18" charset="0"/>
                    <a:cs typeface="Times New Roman" panose="02020603050405020304" pitchFamily="18" charset="0"/>
                  </a:rPr>
                  <a:t>un sistema de n partículas la expresión será   </a:t>
                </a:r>
                <a:endParaRPr lang="es-VE"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𝑥</m:t>
                        </m:r>
                      </m:e>
                      <m:sub>
                        <m:r>
                          <a:rPr lang="es-VE" i="1">
                            <a:latin typeface="Cambria Math" panose="02040503050406030204" pitchFamily="18" charset="0"/>
                            <a:ea typeface="Times New Roman" panose="02020603050405020304" pitchFamily="18" charset="0"/>
                            <a:cs typeface="Aparajita" panose="020B0604020202020204" pitchFamily="34" charset="0"/>
                          </a:rPr>
                          <m:t>𝐶𝑀</m:t>
                        </m:r>
                      </m:sub>
                    </m:sSub>
                    <m:r>
                      <a:rPr lang="es-VE" i="1">
                        <a:latin typeface="Cambria Math" panose="02040503050406030204" pitchFamily="18" charset="0"/>
                        <a:ea typeface="Times New Roman" panose="02020603050405020304" pitchFamily="18" charset="0"/>
                        <a:cs typeface="Aparajita" panose="020B0604020202020204" pitchFamily="34" charset="0"/>
                      </a:rPr>
                      <m:t>=</m:t>
                    </m:r>
                    <m:f>
                      <m:fPr>
                        <m:ctrlPr>
                          <a:rPr lang="es-VE" i="1">
                            <a:latin typeface="Cambria Math" panose="02040503050406030204" pitchFamily="18" charset="0"/>
                            <a:ea typeface="Times New Roman" panose="02020603050405020304" pitchFamily="18" charset="0"/>
                            <a:cs typeface="Aparajita" panose="020B0604020202020204" pitchFamily="34" charset="0"/>
                          </a:rPr>
                        </m:ctrlPr>
                      </m:fPr>
                      <m:num>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𝑚</m:t>
                            </m:r>
                          </m:e>
                          <m:sub>
                            <m:r>
                              <a:rPr lang="es-VE" i="1">
                                <a:latin typeface="Cambria Math" panose="02040503050406030204" pitchFamily="18" charset="0"/>
                                <a:ea typeface="Times New Roman" panose="02020603050405020304" pitchFamily="18" charset="0"/>
                                <a:cs typeface="Aparajita" panose="020B0604020202020204" pitchFamily="34" charset="0"/>
                              </a:rPr>
                              <m:t>1</m:t>
                            </m:r>
                          </m:sub>
                        </m:sSub>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𝑥</m:t>
                            </m:r>
                          </m:e>
                          <m:sub>
                            <m:r>
                              <a:rPr lang="es-VE" i="1">
                                <a:latin typeface="Cambria Math" panose="02040503050406030204" pitchFamily="18" charset="0"/>
                                <a:ea typeface="Times New Roman" panose="02020603050405020304" pitchFamily="18" charset="0"/>
                                <a:cs typeface="Aparajita" panose="020B0604020202020204" pitchFamily="34" charset="0"/>
                              </a:rPr>
                              <m:t>1</m:t>
                            </m:r>
                          </m:sub>
                        </m:sSub>
                        <m:r>
                          <a:rPr lang="es-VE" i="1">
                            <a:latin typeface="Cambria Math" panose="02040503050406030204" pitchFamily="18" charset="0"/>
                            <a:ea typeface="Times New Roman" panose="02020603050405020304" pitchFamily="18" charset="0"/>
                            <a:cs typeface="Aparajita" panose="020B0604020202020204" pitchFamily="34" charset="0"/>
                          </a:rPr>
                          <m:t>+</m:t>
                        </m:r>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𝑚</m:t>
                            </m:r>
                          </m:e>
                          <m:sub>
                            <m:r>
                              <a:rPr lang="es-VE" i="1">
                                <a:latin typeface="Cambria Math" panose="02040503050406030204" pitchFamily="18" charset="0"/>
                                <a:ea typeface="Times New Roman" panose="02020603050405020304" pitchFamily="18" charset="0"/>
                                <a:cs typeface="Aparajita" panose="020B0604020202020204" pitchFamily="34" charset="0"/>
                              </a:rPr>
                              <m:t>2</m:t>
                            </m:r>
                          </m:sub>
                        </m:sSub>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𝑥</m:t>
                            </m:r>
                          </m:e>
                          <m:sub>
                            <m:r>
                              <a:rPr lang="es-VE" i="1">
                                <a:latin typeface="Cambria Math" panose="02040503050406030204" pitchFamily="18" charset="0"/>
                                <a:ea typeface="Times New Roman" panose="02020603050405020304" pitchFamily="18" charset="0"/>
                                <a:cs typeface="Aparajita" panose="020B0604020202020204" pitchFamily="34" charset="0"/>
                              </a:rPr>
                              <m:t>2</m:t>
                            </m:r>
                          </m:sub>
                        </m:sSub>
                        <m:r>
                          <a:rPr lang="es-VE" i="1">
                            <a:latin typeface="Cambria Math" panose="02040503050406030204" pitchFamily="18" charset="0"/>
                            <a:ea typeface="Times New Roman" panose="02020603050405020304" pitchFamily="18" charset="0"/>
                            <a:cs typeface="Aparajita" panose="020B0604020202020204" pitchFamily="34" charset="0"/>
                          </a:rPr>
                          <m:t>+ ∙ ∙ ∙ +</m:t>
                        </m:r>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𝑚</m:t>
                            </m:r>
                          </m:e>
                          <m:sub>
                            <m:r>
                              <a:rPr lang="es-VE" i="1">
                                <a:latin typeface="Cambria Math" panose="02040503050406030204" pitchFamily="18" charset="0"/>
                                <a:ea typeface="Times New Roman" panose="02020603050405020304" pitchFamily="18" charset="0"/>
                                <a:cs typeface="Aparajita" panose="020B0604020202020204" pitchFamily="34" charset="0"/>
                              </a:rPr>
                              <m:t>𝑛</m:t>
                            </m:r>
                          </m:sub>
                        </m:sSub>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𝑥</m:t>
                            </m:r>
                          </m:e>
                          <m:sub>
                            <m:r>
                              <a:rPr lang="es-VE" i="1">
                                <a:latin typeface="Cambria Math" panose="02040503050406030204" pitchFamily="18" charset="0"/>
                                <a:ea typeface="Times New Roman" panose="02020603050405020304" pitchFamily="18" charset="0"/>
                                <a:cs typeface="Aparajita" panose="020B0604020202020204" pitchFamily="34" charset="0"/>
                              </a:rPr>
                              <m:t>𝑛</m:t>
                            </m:r>
                          </m:sub>
                        </m:sSub>
                      </m:num>
                      <m:den>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𝑚</m:t>
                            </m:r>
                          </m:e>
                          <m:sub>
                            <m:r>
                              <a:rPr lang="es-VE" i="1">
                                <a:latin typeface="Cambria Math" panose="02040503050406030204" pitchFamily="18" charset="0"/>
                                <a:ea typeface="Times New Roman" panose="02020603050405020304" pitchFamily="18" charset="0"/>
                                <a:cs typeface="Aparajita" panose="020B0604020202020204" pitchFamily="34" charset="0"/>
                              </a:rPr>
                              <m:t>1</m:t>
                            </m:r>
                          </m:sub>
                        </m:sSub>
                        <m:r>
                          <a:rPr lang="es-VE" i="1">
                            <a:latin typeface="Cambria Math" panose="02040503050406030204" pitchFamily="18" charset="0"/>
                            <a:ea typeface="Times New Roman" panose="02020603050405020304" pitchFamily="18" charset="0"/>
                            <a:cs typeface="Aparajita" panose="020B0604020202020204" pitchFamily="34" charset="0"/>
                          </a:rPr>
                          <m:t>+</m:t>
                        </m:r>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𝑚</m:t>
                            </m:r>
                          </m:e>
                          <m:sub>
                            <m:r>
                              <a:rPr lang="es-VE" i="1">
                                <a:latin typeface="Cambria Math" panose="02040503050406030204" pitchFamily="18" charset="0"/>
                                <a:ea typeface="Times New Roman" panose="02020603050405020304" pitchFamily="18" charset="0"/>
                                <a:cs typeface="Aparajita" panose="020B0604020202020204" pitchFamily="34" charset="0"/>
                              </a:rPr>
                              <m:t>2</m:t>
                            </m:r>
                          </m:sub>
                        </m:sSub>
                        <m:r>
                          <a:rPr lang="es-VE" i="1">
                            <a:latin typeface="Cambria Math" panose="02040503050406030204" pitchFamily="18" charset="0"/>
                            <a:ea typeface="Times New Roman" panose="02020603050405020304" pitchFamily="18" charset="0"/>
                            <a:cs typeface="Aparajita" panose="020B0604020202020204" pitchFamily="34" charset="0"/>
                          </a:rPr>
                          <m:t>+ ∙ ∙ ∙ +</m:t>
                        </m:r>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𝑚</m:t>
                            </m:r>
                          </m:e>
                          <m:sub>
                            <m:r>
                              <a:rPr lang="es-VE" i="1">
                                <a:latin typeface="Cambria Math" panose="02040503050406030204" pitchFamily="18" charset="0"/>
                                <a:ea typeface="Times New Roman" panose="02020603050405020304" pitchFamily="18" charset="0"/>
                                <a:cs typeface="Aparajita" panose="020B0604020202020204" pitchFamily="34" charset="0"/>
                              </a:rPr>
                              <m:t>𝑛</m:t>
                            </m:r>
                          </m:sub>
                        </m:sSub>
                      </m:den>
                    </m:f>
                    <m:r>
                      <a:rPr lang="es-VE" i="1">
                        <a:latin typeface="Cambria Math" panose="02040503050406030204" pitchFamily="18" charset="0"/>
                        <a:ea typeface="Times New Roman" panose="02020603050405020304" pitchFamily="18" charset="0"/>
                        <a:cs typeface="Aparajita" panose="020B0604020202020204" pitchFamily="34" charset="0"/>
                      </a:rPr>
                      <m:t>=</m:t>
                    </m:r>
                    <m:f>
                      <m:fPr>
                        <m:ctrlPr>
                          <a:rPr lang="es-VE" i="1">
                            <a:latin typeface="Cambria Math" panose="02040503050406030204" pitchFamily="18" charset="0"/>
                            <a:ea typeface="Times New Roman" panose="02020603050405020304" pitchFamily="18" charset="0"/>
                            <a:cs typeface="Aparajita" panose="020B0604020202020204" pitchFamily="34" charset="0"/>
                          </a:rPr>
                        </m:ctrlPr>
                      </m:fPr>
                      <m:num>
                        <m:nary>
                          <m:naryPr>
                            <m:chr m:val="∑"/>
                            <m:limLoc m:val="undOvr"/>
                            <m:ctrlPr>
                              <a:rPr lang="es-VE" i="1">
                                <a:latin typeface="Cambria Math" panose="02040503050406030204" pitchFamily="18" charset="0"/>
                                <a:ea typeface="Times New Roman" panose="02020603050405020304" pitchFamily="18" charset="0"/>
                                <a:cs typeface="Aparajita" panose="020B0604020202020204" pitchFamily="34" charset="0"/>
                              </a:rPr>
                            </m:ctrlPr>
                          </m:naryPr>
                          <m:sub>
                            <m:r>
                              <a:rPr lang="es-VE" i="1">
                                <a:latin typeface="Cambria Math" panose="02040503050406030204" pitchFamily="18" charset="0"/>
                                <a:ea typeface="Times New Roman" panose="02020603050405020304" pitchFamily="18" charset="0"/>
                                <a:cs typeface="Aparajita" panose="020B0604020202020204" pitchFamily="34" charset="0"/>
                              </a:rPr>
                              <m:t>1</m:t>
                            </m:r>
                          </m:sub>
                          <m:sup>
                            <m:r>
                              <a:rPr lang="es-VE" i="1">
                                <a:latin typeface="Cambria Math" panose="02040503050406030204" pitchFamily="18" charset="0"/>
                                <a:ea typeface="Times New Roman" panose="02020603050405020304" pitchFamily="18" charset="0"/>
                                <a:cs typeface="Aparajita" panose="020B0604020202020204" pitchFamily="34" charset="0"/>
                              </a:rPr>
                              <m:t>𝑛</m:t>
                            </m:r>
                          </m:sup>
                          <m:e>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𝑚</m:t>
                                </m:r>
                              </m:e>
                              <m:sub>
                                <m:r>
                                  <a:rPr lang="es-VE" i="1">
                                    <a:latin typeface="Cambria Math" panose="02040503050406030204" pitchFamily="18" charset="0"/>
                                    <a:ea typeface="Times New Roman" panose="02020603050405020304" pitchFamily="18" charset="0"/>
                                    <a:cs typeface="Aparajita" panose="020B0604020202020204" pitchFamily="34" charset="0"/>
                                  </a:rPr>
                                  <m:t>𝑖</m:t>
                                </m:r>
                              </m:sub>
                            </m:sSub>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𝑥</m:t>
                                </m:r>
                              </m:e>
                              <m:sub>
                                <m:r>
                                  <a:rPr lang="es-VE" i="1">
                                    <a:latin typeface="Cambria Math" panose="02040503050406030204" pitchFamily="18" charset="0"/>
                                    <a:ea typeface="Times New Roman" panose="02020603050405020304" pitchFamily="18" charset="0"/>
                                    <a:cs typeface="Aparajita" panose="020B0604020202020204" pitchFamily="34" charset="0"/>
                                  </a:rPr>
                                  <m:t>𝑖</m:t>
                                </m:r>
                              </m:sub>
                            </m:sSub>
                          </m:e>
                        </m:nary>
                      </m:num>
                      <m:den>
                        <m:nary>
                          <m:naryPr>
                            <m:chr m:val="∑"/>
                            <m:limLoc m:val="undOvr"/>
                            <m:ctrlPr>
                              <a:rPr lang="es-VE" i="1">
                                <a:latin typeface="Cambria Math" panose="02040503050406030204" pitchFamily="18" charset="0"/>
                                <a:ea typeface="Times New Roman" panose="02020603050405020304" pitchFamily="18" charset="0"/>
                                <a:cs typeface="Aparajita" panose="020B0604020202020204" pitchFamily="34" charset="0"/>
                              </a:rPr>
                            </m:ctrlPr>
                          </m:naryPr>
                          <m:sub>
                            <m:r>
                              <a:rPr lang="es-VE" i="1">
                                <a:latin typeface="Cambria Math" panose="02040503050406030204" pitchFamily="18" charset="0"/>
                                <a:ea typeface="Times New Roman" panose="02020603050405020304" pitchFamily="18" charset="0"/>
                                <a:cs typeface="Aparajita" panose="020B0604020202020204" pitchFamily="34" charset="0"/>
                              </a:rPr>
                              <m:t>1</m:t>
                            </m:r>
                          </m:sub>
                          <m:sup>
                            <m:r>
                              <a:rPr lang="es-VE" i="1">
                                <a:latin typeface="Cambria Math" panose="02040503050406030204" pitchFamily="18" charset="0"/>
                                <a:ea typeface="Times New Roman" panose="02020603050405020304" pitchFamily="18" charset="0"/>
                                <a:cs typeface="Aparajita" panose="020B0604020202020204" pitchFamily="34" charset="0"/>
                              </a:rPr>
                              <m:t>𝑛</m:t>
                            </m:r>
                          </m:sup>
                          <m:e>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𝑚</m:t>
                                </m:r>
                              </m:e>
                              <m:sub>
                                <m:r>
                                  <a:rPr lang="es-VE" i="1">
                                    <a:latin typeface="Cambria Math" panose="02040503050406030204" pitchFamily="18" charset="0"/>
                                    <a:ea typeface="Times New Roman" panose="02020603050405020304" pitchFamily="18" charset="0"/>
                                    <a:cs typeface="Aparajita" panose="020B0604020202020204" pitchFamily="34" charset="0"/>
                                  </a:rPr>
                                  <m:t>𝑖</m:t>
                                </m:r>
                              </m:sub>
                            </m:sSub>
                          </m:e>
                        </m:nary>
                      </m:den>
                    </m:f>
                    <m:r>
                      <a:rPr lang="es-VE" i="1">
                        <a:latin typeface="Cambria Math" panose="02040503050406030204" pitchFamily="18" charset="0"/>
                        <a:ea typeface="Times New Roman" panose="02020603050405020304" pitchFamily="18" charset="0"/>
                        <a:cs typeface="Aparajita" panose="020B0604020202020204" pitchFamily="34" charset="0"/>
                      </a:rPr>
                      <m:t>=</m:t>
                    </m:r>
                    <m:f>
                      <m:fPr>
                        <m:ctrlPr>
                          <a:rPr lang="es-VE" i="1">
                            <a:latin typeface="Cambria Math" panose="02040503050406030204" pitchFamily="18" charset="0"/>
                            <a:ea typeface="Times New Roman" panose="02020603050405020304" pitchFamily="18" charset="0"/>
                            <a:cs typeface="Aparajita" panose="020B0604020202020204" pitchFamily="34" charset="0"/>
                          </a:rPr>
                        </m:ctrlPr>
                      </m:fPr>
                      <m:num>
                        <m:nary>
                          <m:naryPr>
                            <m:chr m:val="∑"/>
                            <m:limLoc m:val="undOvr"/>
                            <m:ctrlPr>
                              <a:rPr lang="es-VE" i="1">
                                <a:latin typeface="Cambria Math" panose="02040503050406030204" pitchFamily="18" charset="0"/>
                                <a:ea typeface="Times New Roman" panose="02020603050405020304" pitchFamily="18" charset="0"/>
                                <a:cs typeface="Aparajita" panose="020B0604020202020204" pitchFamily="34" charset="0"/>
                              </a:rPr>
                            </m:ctrlPr>
                          </m:naryPr>
                          <m:sub>
                            <m:r>
                              <a:rPr lang="es-VE" i="1">
                                <a:latin typeface="Cambria Math" panose="02040503050406030204" pitchFamily="18" charset="0"/>
                                <a:ea typeface="Times New Roman" panose="02020603050405020304" pitchFamily="18" charset="0"/>
                                <a:cs typeface="Aparajita" panose="020B0604020202020204" pitchFamily="34" charset="0"/>
                              </a:rPr>
                              <m:t>1</m:t>
                            </m:r>
                          </m:sub>
                          <m:sup>
                            <m:r>
                              <a:rPr lang="es-VE" i="1">
                                <a:latin typeface="Cambria Math" panose="02040503050406030204" pitchFamily="18" charset="0"/>
                                <a:ea typeface="Times New Roman" panose="02020603050405020304" pitchFamily="18" charset="0"/>
                                <a:cs typeface="Aparajita" panose="020B0604020202020204" pitchFamily="34" charset="0"/>
                              </a:rPr>
                              <m:t>𝑛</m:t>
                            </m:r>
                          </m:sup>
                          <m:e>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𝑚</m:t>
                                </m:r>
                              </m:e>
                              <m:sub>
                                <m:r>
                                  <a:rPr lang="es-VE" i="1">
                                    <a:latin typeface="Cambria Math" panose="02040503050406030204" pitchFamily="18" charset="0"/>
                                    <a:ea typeface="Times New Roman" panose="02020603050405020304" pitchFamily="18" charset="0"/>
                                    <a:cs typeface="Aparajita" panose="020B0604020202020204" pitchFamily="34" charset="0"/>
                                  </a:rPr>
                                  <m:t>𝑖</m:t>
                                </m:r>
                              </m:sub>
                            </m:sSub>
                            <m:sSub>
                              <m:sSubPr>
                                <m:ctrlPr>
                                  <a:rPr lang="es-VE" i="1">
                                    <a:latin typeface="Cambria Math" panose="02040503050406030204" pitchFamily="18" charset="0"/>
                                    <a:ea typeface="Times New Roman" panose="02020603050405020304" pitchFamily="18" charset="0"/>
                                    <a:cs typeface="Aparajita" panose="020B0604020202020204" pitchFamily="34" charset="0"/>
                                  </a:rPr>
                                </m:ctrlPr>
                              </m:sSubPr>
                              <m:e>
                                <m:r>
                                  <a:rPr lang="es-VE" i="1">
                                    <a:latin typeface="Cambria Math" panose="02040503050406030204" pitchFamily="18" charset="0"/>
                                    <a:ea typeface="Times New Roman" panose="02020603050405020304" pitchFamily="18" charset="0"/>
                                    <a:cs typeface="Aparajita" panose="020B0604020202020204" pitchFamily="34" charset="0"/>
                                  </a:rPr>
                                  <m:t>𝑥</m:t>
                                </m:r>
                              </m:e>
                              <m:sub>
                                <m:r>
                                  <a:rPr lang="es-VE" i="1">
                                    <a:latin typeface="Cambria Math" panose="02040503050406030204" pitchFamily="18" charset="0"/>
                                    <a:ea typeface="Times New Roman" panose="02020603050405020304" pitchFamily="18" charset="0"/>
                                    <a:cs typeface="Aparajita" panose="020B0604020202020204" pitchFamily="34" charset="0"/>
                                  </a:rPr>
                                  <m:t>𝑖</m:t>
                                </m:r>
                              </m:sub>
                            </m:sSub>
                          </m:e>
                        </m:nary>
                      </m:num>
                      <m:den>
                        <m:r>
                          <a:rPr lang="es-VE" i="1">
                            <a:latin typeface="Cambria Math" panose="02040503050406030204" pitchFamily="18" charset="0"/>
                            <a:ea typeface="Times New Roman" panose="02020603050405020304" pitchFamily="18" charset="0"/>
                            <a:cs typeface="Aparajita" panose="020B0604020202020204" pitchFamily="34" charset="0"/>
                          </a:rPr>
                          <m:t>𝑀</m:t>
                        </m:r>
                      </m:den>
                    </m:f>
                  </m:oMath>
                </a14:m>
                <a:r>
                  <a:rPr lang="es-VE" dirty="0">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(11</a:t>
                </a:r>
                <a:r>
                  <a:rPr lang="es-VE" dirty="0">
                    <a:latin typeface="Times New Roman" panose="02020603050405020304" pitchFamily="18" charset="0"/>
                    <a:ea typeface="Times New Roman" panose="02020603050405020304" pitchFamily="18" charset="0"/>
                    <a:cs typeface="Times New Roman" panose="02020603050405020304" pitchFamily="18" charset="0"/>
                  </a:rPr>
                  <a:t>)    </a:t>
                </a:r>
                <a:endParaRPr lang="es-VE"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889738" y="994434"/>
                <a:ext cx="10431977" cy="1765291"/>
              </a:xfrm>
              <a:prstGeom prst="rect">
                <a:avLst/>
              </a:prstGeom>
              <a:blipFill rotWithShape="0">
                <a:blip r:embed="rId2"/>
                <a:stretch>
                  <a:fillRect l="-526" t="-1724"/>
                </a:stretch>
              </a:blipFill>
            </p:spPr>
            <p:txBody>
              <a:bodyPr/>
              <a:lstStyle/>
              <a:p>
                <a:r>
                  <a:rPr lang="es-VE">
                    <a:noFill/>
                  </a:rPr>
                  <a:t> </a:t>
                </a:r>
              </a:p>
            </p:txBody>
          </p:sp>
        </mc:Fallback>
      </mc:AlternateContent>
      <p:pic>
        <p:nvPicPr>
          <p:cNvPr id="5" name="Imagen 4"/>
          <p:cNvPicPr>
            <a:picLocks noChangeAspect="1"/>
          </p:cNvPicPr>
          <p:nvPr/>
        </p:nvPicPr>
        <p:blipFill>
          <a:blip r:embed="rId3"/>
          <a:stretch>
            <a:fillRect/>
          </a:stretch>
        </p:blipFill>
        <p:spPr>
          <a:xfrm>
            <a:off x="8500009" y="994434"/>
            <a:ext cx="2525955" cy="1377793"/>
          </a:xfrm>
          <a:prstGeom prst="rect">
            <a:avLst/>
          </a:prstGeom>
        </p:spPr>
      </p:pic>
      <mc:AlternateContent xmlns:mc="http://schemas.openxmlformats.org/markup-compatibility/2006" xmlns:a14="http://schemas.microsoft.com/office/drawing/2010/main">
        <mc:Choice Requires="a14">
          <p:sp>
            <p:nvSpPr>
              <p:cNvPr id="3" name="Rectángulo 2"/>
              <p:cNvSpPr/>
              <p:nvPr/>
            </p:nvSpPr>
            <p:spPr>
              <a:xfrm>
                <a:off x="889738" y="2911954"/>
                <a:ext cx="10865115" cy="3263842"/>
              </a:xfrm>
              <a:prstGeom prst="rect">
                <a:avLst/>
              </a:prstGeom>
            </p:spPr>
            <p:txBody>
              <a:bodyPr wrap="square">
                <a:spAutoFit/>
              </a:bodyPr>
              <a:lstStyle/>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Donde M es la masa total del sistema. </a:t>
                </a:r>
                <a:r>
                  <a:rPr lang="es-VE" dirty="0">
                    <a:latin typeface="Times New Roman" panose="02020603050405020304" pitchFamily="18" charset="0"/>
                    <a:cs typeface="Times New Roman" panose="02020603050405020304" pitchFamily="18" charset="0"/>
                  </a:rPr>
                  <a:t>Si las partículas están esparcidas en el espacio, debemos considerar sus posiciones en el sistema de coordenada tridimensional para determinar la posición del centro de masa. La posición de la iésima partícula es, </a:t>
                </a:r>
              </a:p>
              <a:p>
                <a:r>
                  <a:rPr lang="es-VE"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𝑟</m:t>
                            </m:r>
                          </m:e>
                        </m:acc>
                      </m:e>
                      <m:sub>
                        <m:r>
                          <a:rPr lang="es-VE" i="1">
                            <a:latin typeface="Cambria Math" panose="02040503050406030204" pitchFamily="18" charset="0"/>
                          </a:rPr>
                          <m:t>𝑖</m:t>
                        </m:r>
                      </m:sub>
                    </m:sSub>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𝑖</m:t>
                        </m:r>
                      </m:sub>
                    </m:sSub>
                    <m:acc>
                      <m:accPr>
                        <m:chr m:val="̂"/>
                        <m:ctrlPr>
                          <a:rPr lang="es-VE" i="1">
                            <a:latin typeface="Cambria Math" panose="02040503050406030204" pitchFamily="18" charset="0"/>
                          </a:rPr>
                        </m:ctrlPr>
                      </m:accPr>
                      <m:e>
                        <m:r>
                          <a:rPr lang="es-VE" i="1">
                            <a:latin typeface="Cambria Math" panose="02040503050406030204" pitchFamily="18" charset="0"/>
                          </a:rPr>
                          <m:t>𝑖</m:t>
                        </m:r>
                      </m:e>
                    </m:acc>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𝑦</m:t>
                        </m:r>
                      </m:e>
                      <m:sub>
                        <m:r>
                          <a:rPr lang="es-VE" i="1">
                            <a:latin typeface="Cambria Math" panose="02040503050406030204" pitchFamily="18" charset="0"/>
                          </a:rPr>
                          <m:t>𝑖</m:t>
                        </m:r>
                      </m:sub>
                    </m:sSub>
                    <m:acc>
                      <m:accPr>
                        <m:chr m:val="̂"/>
                        <m:ctrlPr>
                          <a:rPr lang="es-VE" i="1">
                            <a:latin typeface="Cambria Math" panose="02040503050406030204" pitchFamily="18" charset="0"/>
                          </a:rPr>
                        </m:ctrlPr>
                      </m:accPr>
                      <m:e>
                        <m:r>
                          <a:rPr lang="es-VE" i="1">
                            <a:latin typeface="Cambria Math" panose="02040503050406030204" pitchFamily="18" charset="0"/>
                          </a:rPr>
                          <m:t>𝑗</m:t>
                        </m:r>
                      </m:e>
                    </m:acc>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𝑧</m:t>
                        </m:r>
                      </m:e>
                      <m:sub>
                        <m:r>
                          <a:rPr lang="es-VE" i="1">
                            <a:latin typeface="Cambria Math" panose="02040503050406030204" pitchFamily="18" charset="0"/>
                          </a:rPr>
                          <m:t>𝑖</m:t>
                        </m:r>
                      </m:sub>
                    </m:sSub>
                    <m:acc>
                      <m:accPr>
                        <m:chr m:val="̂"/>
                        <m:ctrlPr>
                          <a:rPr lang="es-VE" i="1">
                            <a:latin typeface="Cambria Math" panose="02040503050406030204" pitchFamily="18" charset="0"/>
                          </a:rPr>
                        </m:ctrlPr>
                      </m:accPr>
                      <m:e>
                        <m:r>
                          <a:rPr lang="es-VE" i="1">
                            <a:latin typeface="Cambria Math" panose="02040503050406030204" pitchFamily="18" charset="0"/>
                          </a:rPr>
                          <m:t>𝑘</m:t>
                        </m:r>
                      </m:e>
                    </m:acc>
                  </m:oMath>
                </a14:m>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(12</a:t>
                </a:r>
                <a:r>
                  <a:rPr lang="es-VE" dirty="0">
                    <a:latin typeface="Times New Roman" panose="02020603050405020304" pitchFamily="18" charset="0"/>
                    <a:cs typeface="Times New Roman" panose="02020603050405020304" pitchFamily="18" charset="0"/>
                  </a:rPr>
                  <a:t>)</a:t>
                </a:r>
              </a:p>
              <a:p>
                <a:r>
                  <a:rPr lang="es-VE" dirty="0">
                    <a:latin typeface="Times New Roman" panose="02020603050405020304" pitchFamily="18" charset="0"/>
                    <a:cs typeface="Times New Roman" panose="02020603050405020304" pitchFamily="18" charset="0"/>
                  </a:rPr>
                  <a:t>La posición del centro de masa está dado por</a:t>
                </a:r>
              </a:p>
              <a:p>
                <a:r>
                  <a:rPr lang="es-VE"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𝑟</m:t>
                            </m:r>
                          </m:e>
                        </m:acc>
                      </m:e>
                      <m:sub>
                        <m:r>
                          <a:rPr lang="es-VE" i="1">
                            <a:latin typeface="Cambria Math" panose="02040503050406030204" pitchFamily="18" charset="0"/>
                          </a:rPr>
                          <m:t>𝐶𝑀</m:t>
                        </m:r>
                      </m:sub>
                    </m:sSub>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𝐶𝑀</m:t>
                        </m:r>
                      </m:sub>
                    </m:sSub>
                    <m:acc>
                      <m:accPr>
                        <m:chr m:val="̂"/>
                        <m:ctrlPr>
                          <a:rPr lang="es-VE" i="1">
                            <a:latin typeface="Cambria Math" panose="02040503050406030204" pitchFamily="18" charset="0"/>
                          </a:rPr>
                        </m:ctrlPr>
                      </m:accPr>
                      <m:e>
                        <m:r>
                          <a:rPr lang="es-VE" i="1">
                            <a:latin typeface="Cambria Math" panose="02040503050406030204" pitchFamily="18" charset="0"/>
                          </a:rPr>
                          <m:t>𝑖</m:t>
                        </m:r>
                      </m:e>
                    </m:acc>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𝑦</m:t>
                        </m:r>
                      </m:e>
                      <m:sub>
                        <m:r>
                          <a:rPr lang="es-VE" i="1">
                            <a:latin typeface="Cambria Math" panose="02040503050406030204" pitchFamily="18" charset="0"/>
                          </a:rPr>
                          <m:t>𝐶𝑀</m:t>
                        </m:r>
                      </m:sub>
                    </m:sSub>
                    <m:acc>
                      <m:accPr>
                        <m:chr m:val="̂"/>
                        <m:ctrlPr>
                          <a:rPr lang="es-VE" i="1">
                            <a:latin typeface="Cambria Math" panose="02040503050406030204" pitchFamily="18" charset="0"/>
                          </a:rPr>
                        </m:ctrlPr>
                      </m:accPr>
                      <m:e>
                        <m:r>
                          <a:rPr lang="es-VE" i="1">
                            <a:latin typeface="Cambria Math" panose="02040503050406030204" pitchFamily="18" charset="0"/>
                          </a:rPr>
                          <m:t>𝑗</m:t>
                        </m:r>
                      </m:e>
                    </m:acc>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𝑧</m:t>
                        </m:r>
                      </m:e>
                      <m:sub>
                        <m:r>
                          <a:rPr lang="es-VE" i="1">
                            <a:latin typeface="Cambria Math" panose="02040503050406030204" pitchFamily="18" charset="0"/>
                          </a:rPr>
                          <m:t>𝐶𝑀</m:t>
                        </m:r>
                      </m:sub>
                    </m:sSub>
                    <m:acc>
                      <m:accPr>
                        <m:chr m:val="̂"/>
                        <m:ctrlPr>
                          <a:rPr lang="es-VE" i="1">
                            <a:latin typeface="Cambria Math" panose="02040503050406030204" pitchFamily="18" charset="0"/>
                          </a:rPr>
                        </m:ctrlPr>
                      </m:accPr>
                      <m:e>
                        <m:r>
                          <a:rPr lang="es-VE" i="1">
                            <a:latin typeface="Cambria Math" panose="02040503050406030204" pitchFamily="18" charset="0"/>
                          </a:rPr>
                          <m:t>𝑘</m:t>
                        </m:r>
                      </m:e>
                    </m:acc>
                  </m:oMath>
                </a14:m>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(13</a:t>
                </a:r>
                <a:r>
                  <a:rPr lang="es-VE" dirty="0">
                    <a:latin typeface="Times New Roman" panose="02020603050405020304" pitchFamily="18" charset="0"/>
                    <a:cs typeface="Times New Roman" panose="02020603050405020304" pitchFamily="18" charset="0"/>
                  </a:rPr>
                  <a:t>)</a:t>
                </a:r>
              </a:p>
              <a:p>
                <a:r>
                  <a:rPr lang="es-VE" dirty="0">
                    <a:latin typeface="Times New Roman" panose="02020603050405020304" pitchFamily="18" charset="0"/>
                    <a:cs typeface="Times New Roman" panose="02020603050405020304" pitchFamily="18" charset="0"/>
                  </a:rPr>
                  <a:t> </a:t>
                </a:r>
              </a:p>
              <a:p>
                <a:r>
                  <a:rPr lang="es-VE"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𝐶𝑀</m:t>
                        </m:r>
                      </m:sub>
                    </m:sSub>
                    <m:r>
                      <a:rPr lang="es-VE" i="1">
                        <a:latin typeface="Cambria Math" panose="02040503050406030204" pitchFamily="18" charset="0"/>
                      </a:rPr>
                      <m:t>=</m:t>
                    </m:r>
                    <m:f>
                      <m:fPr>
                        <m:ctrlPr>
                          <a:rPr lang="es-VE" i="1">
                            <a:latin typeface="Cambria Math" panose="02040503050406030204" pitchFamily="18" charset="0"/>
                          </a:rPr>
                        </m:ctrlPr>
                      </m:fPr>
                      <m:num>
                        <m:nary>
                          <m:naryPr>
                            <m:chr m:val="∑"/>
                            <m:limLoc m:val="undOvr"/>
                            <m:ctrlPr>
                              <a:rPr lang="es-VE" i="1">
                                <a:latin typeface="Cambria Math" panose="02040503050406030204" pitchFamily="18" charset="0"/>
                              </a:rPr>
                            </m:ctrlPr>
                          </m:naryPr>
                          <m:sub>
                            <m:r>
                              <a:rPr lang="es-VE" i="1">
                                <a:latin typeface="Cambria Math" panose="02040503050406030204" pitchFamily="18" charset="0"/>
                              </a:rPr>
                              <m:t>1</m:t>
                            </m:r>
                          </m:sub>
                          <m:sup>
                            <m:r>
                              <a:rPr lang="es-VE" i="1">
                                <a:latin typeface="Cambria Math" panose="02040503050406030204" pitchFamily="18" charset="0"/>
                              </a:rPr>
                              <m:t>𝑛</m:t>
                            </m:r>
                          </m:sup>
                          <m:e>
                            <m:sSub>
                              <m:sSubPr>
                                <m:ctrlPr>
                                  <a:rPr lang="es-VE" i="1">
                                    <a:latin typeface="Cambria Math" panose="02040503050406030204" pitchFamily="18" charset="0"/>
                                  </a:rPr>
                                </m:ctrlPr>
                              </m:sSubPr>
                              <m:e>
                                <m:r>
                                  <a:rPr lang="es-VE" i="1">
                                    <a:latin typeface="Cambria Math" panose="02040503050406030204" pitchFamily="18" charset="0"/>
                                  </a:rPr>
                                  <m:t>𝑚</m:t>
                                </m:r>
                              </m:e>
                              <m:sub>
                                <m:r>
                                  <a:rPr lang="es-VE" i="1">
                                    <a:latin typeface="Cambria Math" panose="02040503050406030204" pitchFamily="18" charset="0"/>
                                  </a:rPr>
                                  <m:t>𝑖</m:t>
                                </m:r>
                              </m:sub>
                            </m:sSub>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𝑖</m:t>
                                </m:r>
                              </m:sub>
                            </m:sSub>
                          </m:e>
                        </m:nary>
                      </m:num>
                      <m:den>
                        <m:r>
                          <a:rPr lang="es-VE" i="1">
                            <a:latin typeface="Cambria Math" panose="02040503050406030204" pitchFamily="18" charset="0"/>
                          </a:rPr>
                          <m:t>𝑀</m:t>
                        </m:r>
                      </m:den>
                    </m:f>
                  </m:oMath>
                </a14:m>
                <a:r>
                  <a:rPr lang="es-VE"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VE" i="1">
                            <a:latin typeface="Cambria Math" panose="02040503050406030204" pitchFamily="18" charset="0"/>
                          </a:rPr>
                        </m:ctrlPr>
                      </m:sSubPr>
                      <m:e>
                        <m:r>
                          <a:rPr lang="es-VE" i="1">
                            <a:latin typeface="Cambria Math" panose="02040503050406030204" pitchFamily="18" charset="0"/>
                          </a:rPr>
                          <m:t>𝑦</m:t>
                        </m:r>
                      </m:e>
                      <m:sub>
                        <m:r>
                          <a:rPr lang="es-VE" i="1">
                            <a:latin typeface="Cambria Math" panose="02040503050406030204" pitchFamily="18" charset="0"/>
                          </a:rPr>
                          <m:t>𝐶𝑀</m:t>
                        </m:r>
                      </m:sub>
                    </m:sSub>
                    <m:r>
                      <a:rPr lang="es-VE" i="1">
                        <a:latin typeface="Cambria Math" panose="02040503050406030204" pitchFamily="18" charset="0"/>
                      </a:rPr>
                      <m:t>=</m:t>
                    </m:r>
                    <m:f>
                      <m:fPr>
                        <m:ctrlPr>
                          <a:rPr lang="es-VE" i="1">
                            <a:latin typeface="Cambria Math" panose="02040503050406030204" pitchFamily="18" charset="0"/>
                          </a:rPr>
                        </m:ctrlPr>
                      </m:fPr>
                      <m:num>
                        <m:nary>
                          <m:naryPr>
                            <m:chr m:val="∑"/>
                            <m:limLoc m:val="undOvr"/>
                            <m:ctrlPr>
                              <a:rPr lang="es-VE" i="1">
                                <a:latin typeface="Cambria Math" panose="02040503050406030204" pitchFamily="18" charset="0"/>
                              </a:rPr>
                            </m:ctrlPr>
                          </m:naryPr>
                          <m:sub>
                            <m:r>
                              <a:rPr lang="es-VE" i="1">
                                <a:latin typeface="Cambria Math" panose="02040503050406030204" pitchFamily="18" charset="0"/>
                              </a:rPr>
                              <m:t>1</m:t>
                            </m:r>
                          </m:sub>
                          <m:sup>
                            <m:r>
                              <a:rPr lang="es-VE" i="1">
                                <a:latin typeface="Cambria Math" panose="02040503050406030204" pitchFamily="18" charset="0"/>
                              </a:rPr>
                              <m:t>𝑛</m:t>
                            </m:r>
                          </m:sup>
                          <m:e>
                            <m:sSub>
                              <m:sSubPr>
                                <m:ctrlPr>
                                  <a:rPr lang="es-VE" i="1">
                                    <a:latin typeface="Cambria Math" panose="02040503050406030204" pitchFamily="18" charset="0"/>
                                  </a:rPr>
                                </m:ctrlPr>
                              </m:sSubPr>
                              <m:e>
                                <m:r>
                                  <a:rPr lang="es-VE" i="1">
                                    <a:latin typeface="Cambria Math" panose="02040503050406030204" pitchFamily="18" charset="0"/>
                                  </a:rPr>
                                  <m:t>𝑚</m:t>
                                </m:r>
                              </m:e>
                              <m:sub>
                                <m:r>
                                  <a:rPr lang="es-VE" i="1">
                                    <a:latin typeface="Cambria Math" panose="02040503050406030204" pitchFamily="18" charset="0"/>
                                  </a:rPr>
                                  <m:t>𝑖</m:t>
                                </m:r>
                              </m:sub>
                            </m:sSub>
                            <m:sSub>
                              <m:sSubPr>
                                <m:ctrlPr>
                                  <a:rPr lang="es-VE" i="1">
                                    <a:latin typeface="Cambria Math" panose="02040503050406030204" pitchFamily="18" charset="0"/>
                                  </a:rPr>
                                </m:ctrlPr>
                              </m:sSubPr>
                              <m:e>
                                <m:r>
                                  <a:rPr lang="es-VE" i="1">
                                    <a:latin typeface="Cambria Math" panose="02040503050406030204" pitchFamily="18" charset="0"/>
                                  </a:rPr>
                                  <m:t>𝑦</m:t>
                                </m:r>
                              </m:e>
                              <m:sub>
                                <m:r>
                                  <a:rPr lang="es-VE" i="1">
                                    <a:latin typeface="Cambria Math" panose="02040503050406030204" pitchFamily="18" charset="0"/>
                                  </a:rPr>
                                  <m:t>𝑖</m:t>
                                </m:r>
                              </m:sub>
                            </m:sSub>
                          </m:e>
                        </m:nary>
                      </m:num>
                      <m:den>
                        <m:r>
                          <a:rPr lang="es-VE" i="1">
                            <a:latin typeface="Cambria Math" panose="02040503050406030204" pitchFamily="18" charset="0"/>
                          </a:rPr>
                          <m:t>𝑀</m:t>
                        </m:r>
                      </m:den>
                    </m:f>
                  </m:oMath>
                </a14:m>
                <a:r>
                  <a:rPr lang="es-VE"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VE" i="1">
                            <a:latin typeface="Cambria Math" panose="02040503050406030204" pitchFamily="18" charset="0"/>
                          </a:rPr>
                        </m:ctrlPr>
                      </m:sSubPr>
                      <m:e>
                        <m:r>
                          <a:rPr lang="es-VE" i="1">
                            <a:latin typeface="Cambria Math" panose="02040503050406030204" pitchFamily="18" charset="0"/>
                          </a:rPr>
                          <m:t>𝑧</m:t>
                        </m:r>
                      </m:e>
                      <m:sub>
                        <m:r>
                          <a:rPr lang="es-VE" i="1">
                            <a:latin typeface="Cambria Math" panose="02040503050406030204" pitchFamily="18" charset="0"/>
                          </a:rPr>
                          <m:t>𝐶𝑀</m:t>
                        </m:r>
                      </m:sub>
                    </m:sSub>
                    <m:r>
                      <a:rPr lang="es-VE" i="1">
                        <a:latin typeface="Cambria Math" panose="02040503050406030204" pitchFamily="18" charset="0"/>
                      </a:rPr>
                      <m:t>=</m:t>
                    </m:r>
                    <m:f>
                      <m:fPr>
                        <m:ctrlPr>
                          <a:rPr lang="es-VE" i="1">
                            <a:latin typeface="Cambria Math" panose="02040503050406030204" pitchFamily="18" charset="0"/>
                          </a:rPr>
                        </m:ctrlPr>
                      </m:fPr>
                      <m:num>
                        <m:nary>
                          <m:naryPr>
                            <m:chr m:val="∑"/>
                            <m:limLoc m:val="undOvr"/>
                            <m:ctrlPr>
                              <a:rPr lang="es-VE" i="1">
                                <a:latin typeface="Cambria Math" panose="02040503050406030204" pitchFamily="18" charset="0"/>
                              </a:rPr>
                            </m:ctrlPr>
                          </m:naryPr>
                          <m:sub>
                            <m:r>
                              <a:rPr lang="es-VE" i="1">
                                <a:latin typeface="Cambria Math" panose="02040503050406030204" pitchFamily="18" charset="0"/>
                              </a:rPr>
                              <m:t>1</m:t>
                            </m:r>
                          </m:sub>
                          <m:sup>
                            <m:r>
                              <a:rPr lang="es-VE" i="1">
                                <a:latin typeface="Cambria Math" panose="02040503050406030204" pitchFamily="18" charset="0"/>
                              </a:rPr>
                              <m:t>𝑛</m:t>
                            </m:r>
                          </m:sup>
                          <m:e>
                            <m:sSub>
                              <m:sSubPr>
                                <m:ctrlPr>
                                  <a:rPr lang="es-VE" i="1">
                                    <a:latin typeface="Cambria Math" panose="02040503050406030204" pitchFamily="18" charset="0"/>
                                  </a:rPr>
                                </m:ctrlPr>
                              </m:sSubPr>
                              <m:e>
                                <m:r>
                                  <a:rPr lang="es-VE" i="1">
                                    <a:latin typeface="Cambria Math" panose="02040503050406030204" pitchFamily="18" charset="0"/>
                                  </a:rPr>
                                  <m:t>𝑚</m:t>
                                </m:r>
                              </m:e>
                              <m:sub>
                                <m:r>
                                  <a:rPr lang="es-VE" i="1">
                                    <a:latin typeface="Cambria Math" panose="02040503050406030204" pitchFamily="18" charset="0"/>
                                  </a:rPr>
                                  <m:t>𝑖</m:t>
                                </m:r>
                              </m:sub>
                            </m:sSub>
                            <m:sSub>
                              <m:sSubPr>
                                <m:ctrlPr>
                                  <a:rPr lang="es-VE" i="1">
                                    <a:latin typeface="Cambria Math" panose="02040503050406030204" pitchFamily="18" charset="0"/>
                                  </a:rPr>
                                </m:ctrlPr>
                              </m:sSubPr>
                              <m:e>
                                <m:r>
                                  <a:rPr lang="es-VE" i="1">
                                    <a:latin typeface="Cambria Math" panose="02040503050406030204" pitchFamily="18" charset="0"/>
                                  </a:rPr>
                                  <m:t>𝑧</m:t>
                                </m:r>
                              </m:e>
                              <m:sub>
                                <m:r>
                                  <a:rPr lang="es-VE" i="1">
                                    <a:latin typeface="Cambria Math" panose="02040503050406030204" pitchFamily="18" charset="0"/>
                                  </a:rPr>
                                  <m:t>𝑖</m:t>
                                </m:r>
                              </m:sub>
                            </m:sSub>
                          </m:e>
                        </m:nary>
                      </m:num>
                      <m:den>
                        <m:r>
                          <a:rPr lang="es-VE" i="1">
                            <a:latin typeface="Cambria Math" panose="02040503050406030204" pitchFamily="18" charset="0"/>
                          </a:rPr>
                          <m:t>𝑀</m:t>
                        </m:r>
                      </m:den>
                    </m:f>
                  </m:oMath>
                </a14:m>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(14</a:t>
                </a:r>
                <a:r>
                  <a:rPr lang="es-VE" dirty="0">
                    <a:latin typeface="Times New Roman" panose="02020603050405020304" pitchFamily="18" charset="0"/>
                    <a:cs typeface="Times New Roman" panose="02020603050405020304" pitchFamily="18" charset="0"/>
                  </a:rPr>
                  <a:t>)</a:t>
                </a:r>
              </a:p>
              <a:p>
                <a:r>
                  <a:rPr lang="es-VE" dirty="0">
                    <a:latin typeface="Times New Roman" panose="02020603050405020304" pitchFamily="18" charset="0"/>
                    <a:cs typeface="Times New Roman" panose="02020603050405020304" pitchFamily="18" charset="0"/>
                  </a:rPr>
                  <a:t> </a:t>
                </a:r>
              </a:p>
              <a:p>
                <a:r>
                  <a:rPr lang="es-VE"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𝑟</m:t>
                            </m:r>
                          </m:e>
                        </m:acc>
                      </m:e>
                      <m:sub>
                        <m:r>
                          <a:rPr lang="es-VE" i="1">
                            <a:latin typeface="Cambria Math" panose="02040503050406030204" pitchFamily="18" charset="0"/>
                          </a:rPr>
                          <m:t>𝐶𝑀</m:t>
                        </m:r>
                      </m:sub>
                    </m:sSub>
                    <m:r>
                      <a:rPr lang="es-VE" i="1">
                        <a:latin typeface="Cambria Math" panose="02040503050406030204" pitchFamily="18" charset="0"/>
                      </a:rPr>
                      <m:t>=</m:t>
                    </m:r>
                    <m:f>
                      <m:fPr>
                        <m:ctrlPr>
                          <a:rPr lang="es-VE" i="1">
                            <a:latin typeface="Cambria Math" panose="02040503050406030204" pitchFamily="18" charset="0"/>
                          </a:rPr>
                        </m:ctrlPr>
                      </m:fPr>
                      <m:num>
                        <m:nary>
                          <m:naryPr>
                            <m:chr m:val="∑"/>
                            <m:limLoc m:val="undOvr"/>
                            <m:ctrlPr>
                              <a:rPr lang="es-VE" i="1">
                                <a:latin typeface="Cambria Math" panose="02040503050406030204" pitchFamily="18" charset="0"/>
                              </a:rPr>
                            </m:ctrlPr>
                          </m:naryPr>
                          <m:sub>
                            <m:r>
                              <a:rPr lang="es-VE" i="1">
                                <a:latin typeface="Cambria Math" panose="02040503050406030204" pitchFamily="18" charset="0"/>
                              </a:rPr>
                              <m:t>1</m:t>
                            </m:r>
                          </m:sub>
                          <m:sup>
                            <m:r>
                              <a:rPr lang="es-VE" i="1">
                                <a:latin typeface="Cambria Math" panose="02040503050406030204" pitchFamily="18" charset="0"/>
                              </a:rPr>
                              <m:t>𝑛</m:t>
                            </m:r>
                          </m:sup>
                          <m:e>
                            <m:sSub>
                              <m:sSubPr>
                                <m:ctrlPr>
                                  <a:rPr lang="es-VE" i="1">
                                    <a:latin typeface="Cambria Math" panose="02040503050406030204" pitchFamily="18" charset="0"/>
                                  </a:rPr>
                                </m:ctrlPr>
                              </m:sSubPr>
                              <m:e>
                                <m:r>
                                  <a:rPr lang="es-VE" i="1">
                                    <a:latin typeface="Cambria Math" panose="02040503050406030204" pitchFamily="18" charset="0"/>
                                  </a:rPr>
                                  <m:t>𝑚</m:t>
                                </m:r>
                              </m:e>
                              <m:sub>
                                <m:r>
                                  <a:rPr lang="es-VE" i="1">
                                    <a:latin typeface="Cambria Math" panose="02040503050406030204" pitchFamily="18" charset="0"/>
                                  </a:rPr>
                                  <m:t>𝑖</m:t>
                                </m:r>
                              </m:sub>
                            </m:sSub>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𝑟</m:t>
                                    </m:r>
                                  </m:e>
                                </m:acc>
                              </m:e>
                              <m:sub>
                                <m:r>
                                  <a:rPr lang="es-VE" i="1">
                                    <a:latin typeface="Cambria Math" panose="02040503050406030204" pitchFamily="18" charset="0"/>
                                  </a:rPr>
                                  <m:t>𝑖</m:t>
                                </m:r>
                              </m:sub>
                            </m:sSub>
                          </m:e>
                        </m:nary>
                      </m:num>
                      <m:den>
                        <m:r>
                          <a:rPr lang="es-VE" i="1">
                            <a:latin typeface="Cambria Math" panose="02040503050406030204" pitchFamily="18" charset="0"/>
                          </a:rPr>
                          <m:t>𝑀</m:t>
                        </m:r>
                      </m:den>
                    </m:f>
                  </m:oMath>
                </a14:m>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(15</a:t>
                </a:r>
                <a:r>
                  <a:rPr lang="es-VE" dirty="0">
                    <a:latin typeface="Times New Roman" panose="02020603050405020304" pitchFamily="18" charset="0"/>
                    <a:cs typeface="Times New Roman" panose="02020603050405020304" pitchFamily="18" charset="0"/>
                  </a:rPr>
                  <a:t>)</a:t>
                </a:r>
              </a:p>
            </p:txBody>
          </p:sp>
        </mc:Choice>
        <mc:Fallback xmlns="">
          <p:sp>
            <p:nvSpPr>
              <p:cNvPr id="3" name="Rectángulo 2"/>
              <p:cNvSpPr>
                <a:spLocks noRot="1" noChangeAspect="1" noMove="1" noResize="1" noEditPoints="1" noAdjustHandles="1" noChangeArrowheads="1" noChangeShapeType="1" noTextEdit="1"/>
              </p:cNvSpPr>
              <p:nvPr/>
            </p:nvSpPr>
            <p:spPr>
              <a:xfrm>
                <a:off x="889738" y="2911954"/>
                <a:ext cx="10865115" cy="3263842"/>
              </a:xfrm>
              <a:prstGeom prst="rect">
                <a:avLst/>
              </a:prstGeom>
              <a:blipFill rotWithShape="0">
                <a:blip r:embed="rId4"/>
                <a:stretch>
                  <a:fillRect l="-505" t="-1121" r="-449" b="-8037"/>
                </a:stretch>
              </a:blipFill>
            </p:spPr>
            <p:txBody>
              <a:bodyPr/>
              <a:lstStyle/>
              <a:p>
                <a:r>
                  <a:rPr lang="es-VE">
                    <a:noFill/>
                  </a:rPr>
                  <a:t> </a:t>
                </a:r>
              </a:p>
            </p:txBody>
          </p:sp>
        </mc:Fallback>
      </mc:AlternateContent>
    </p:spTree>
    <p:extLst>
      <p:ext uri="{BB962C8B-B14F-4D97-AF65-F5344CB8AC3E}">
        <p14:creationId xmlns:p14="http://schemas.microsoft.com/office/powerpoint/2010/main" val="394927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791689" y="746789"/>
            <a:ext cx="10371116" cy="1200329"/>
          </a:xfrm>
          <a:prstGeom prst="rect">
            <a:avLst/>
          </a:prstGeom>
        </p:spPr>
        <p:txBody>
          <a:bodyPr wrap="square">
            <a:spAutoFit/>
          </a:bodyPr>
          <a:lstStyle/>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Para un cuerpo extenso que está formado por una distribución continua de materia, consideramos que el cuerpo está formado por </a:t>
            </a:r>
            <a:r>
              <a:rPr lang="es-VE" i="1" dirty="0">
                <a:latin typeface="Times New Roman" panose="02020603050405020304" pitchFamily="18" charset="0"/>
                <a:ea typeface="Times New Roman" panose="02020603050405020304" pitchFamily="18" charset="0"/>
                <a:cs typeface="Times New Roman" panose="02020603050405020304" pitchFamily="18" charset="0"/>
              </a:rPr>
              <a:t>n</a:t>
            </a:r>
            <a:r>
              <a:rPr lang="es-VE" dirty="0">
                <a:latin typeface="Calibri" panose="020F0502020204030204" pitchFamily="34" charset="0"/>
                <a:ea typeface="Calibri" panose="020F0502020204030204" pitchFamily="34" charset="0"/>
                <a:cs typeface="Times New Roman" panose="02020603050405020304" pitchFamily="18" charset="0"/>
              </a:rPr>
              <a:t> </a:t>
            </a:r>
            <a:r>
              <a:rPr lang="es-VE" dirty="0">
                <a:latin typeface="Times New Roman" panose="02020603050405020304" pitchFamily="18" charset="0"/>
                <a:ea typeface="Times New Roman" panose="02020603050405020304" pitchFamily="18" charset="0"/>
                <a:cs typeface="Times New Roman" panose="02020603050405020304" pitchFamily="18" charset="0"/>
              </a:rPr>
              <a:t>partículas y se divide éste en pequeños elementos </a:t>
            </a:r>
            <a:r>
              <a:rPr lang="es-VE"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s-VE" i="1" dirty="0">
                <a:latin typeface="Times New Roman" panose="02020603050405020304" pitchFamily="18" charset="0"/>
                <a:ea typeface="Times New Roman" panose="02020603050405020304" pitchFamily="18" charset="0"/>
                <a:cs typeface="Times New Roman" panose="02020603050405020304" pitchFamily="18" charset="0"/>
              </a:rPr>
              <a:t>m</a:t>
            </a:r>
            <a:r>
              <a:rPr lang="es-VE" i="1" baseline="-25000" dirty="0">
                <a:latin typeface="Times New Roman" panose="02020603050405020304" pitchFamily="18" charset="0"/>
                <a:ea typeface="Times New Roman" panose="02020603050405020304" pitchFamily="18" charset="0"/>
                <a:cs typeface="Times New Roman" panose="02020603050405020304" pitchFamily="18" charset="0"/>
              </a:rPr>
              <a:t>i</a:t>
            </a:r>
            <a:r>
              <a:rPr lang="es-VE" dirty="0">
                <a:latin typeface="Times New Roman" panose="02020603050405020304" pitchFamily="18" charset="0"/>
                <a:ea typeface="Times New Roman" panose="02020603050405020304" pitchFamily="18" charset="0"/>
                <a:cs typeface="Times New Roman" panose="02020603050405020304" pitchFamily="18" charset="0"/>
              </a:rPr>
              <a:t>, alrededor de un punto (</a:t>
            </a:r>
            <a:r>
              <a:rPr lang="es-VE"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s-VE" i="1" baseline="-25000" dirty="0" err="1">
                <a:latin typeface="Times New Roman" panose="02020603050405020304" pitchFamily="18" charset="0"/>
                <a:ea typeface="Times New Roman" panose="02020603050405020304" pitchFamily="18" charset="0"/>
                <a:cs typeface="Times New Roman" panose="02020603050405020304" pitchFamily="18" charset="0"/>
              </a:rPr>
              <a:t>i</a:t>
            </a:r>
            <a:r>
              <a:rPr lang="es-VE" i="1" dirty="0" err="1">
                <a:latin typeface="Times New Roman" panose="02020603050405020304" pitchFamily="18" charset="0"/>
                <a:ea typeface="Times New Roman" panose="02020603050405020304" pitchFamily="18" charset="0"/>
                <a:cs typeface="Times New Roman" panose="02020603050405020304" pitchFamily="18" charset="0"/>
              </a:rPr>
              <a:t>,y</a:t>
            </a:r>
            <a:r>
              <a:rPr lang="es-VE" i="1" baseline="-25000" dirty="0" err="1">
                <a:latin typeface="Times New Roman" panose="02020603050405020304" pitchFamily="18" charset="0"/>
                <a:ea typeface="Times New Roman" panose="02020603050405020304" pitchFamily="18" charset="0"/>
                <a:cs typeface="Times New Roman" panose="02020603050405020304" pitchFamily="18" charset="0"/>
              </a:rPr>
              <a:t>i</a:t>
            </a:r>
            <a:r>
              <a:rPr lang="es-VE" i="1" dirty="0" err="1">
                <a:latin typeface="Times New Roman" panose="02020603050405020304" pitchFamily="18" charset="0"/>
                <a:ea typeface="Times New Roman" panose="02020603050405020304" pitchFamily="18" charset="0"/>
                <a:cs typeface="Times New Roman" panose="02020603050405020304" pitchFamily="18" charset="0"/>
              </a:rPr>
              <a:t>,z</a:t>
            </a:r>
            <a:r>
              <a:rPr lang="es-VE" i="1" baseline="-25000" dirty="0" err="1">
                <a:latin typeface="Times New Roman" panose="02020603050405020304" pitchFamily="18" charset="0"/>
                <a:ea typeface="Times New Roman" panose="02020603050405020304" pitchFamily="18" charset="0"/>
                <a:cs typeface="Times New Roman" panose="02020603050405020304" pitchFamily="18" charset="0"/>
              </a:rPr>
              <a:t>i</a:t>
            </a:r>
            <a:r>
              <a:rPr lang="es-VE" dirty="0">
                <a:latin typeface="Times New Roman" panose="02020603050405020304" pitchFamily="18" charset="0"/>
                <a:ea typeface="Times New Roman" panose="02020603050405020304" pitchFamily="18" charset="0"/>
                <a:cs typeface="Times New Roman" panose="02020603050405020304" pitchFamily="18" charset="0"/>
              </a:rPr>
              <a:t>).</a:t>
            </a:r>
            <a:r>
              <a:rPr lang="es-VE" i="1" dirty="0">
                <a:latin typeface="Times New Roman" panose="02020603050405020304" pitchFamily="18" charset="0"/>
                <a:ea typeface="Times New Roman" panose="02020603050405020304" pitchFamily="18" charset="0"/>
                <a:cs typeface="Times New Roman" panose="02020603050405020304" pitchFamily="18" charset="0"/>
              </a:rPr>
              <a:t> </a:t>
            </a:r>
            <a:r>
              <a:rPr lang="es-VE" dirty="0">
                <a:latin typeface="Times New Roman" panose="02020603050405020304" pitchFamily="18" charset="0"/>
                <a:ea typeface="Times New Roman" panose="02020603050405020304" pitchFamily="18" charset="0"/>
                <a:cs typeface="Times New Roman" panose="02020603050405020304" pitchFamily="18" charset="0"/>
              </a:rPr>
              <a:t>Si tomamos el límite cuando </a:t>
            </a:r>
            <a:r>
              <a:rPr lang="es-VE" i="1" dirty="0">
                <a:latin typeface="Times New Roman" panose="02020603050405020304" pitchFamily="18" charset="0"/>
                <a:ea typeface="Times New Roman" panose="02020603050405020304" pitchFamily="18" charset="0"/>
                <a:cs typeface="Times New Roman" panose="02020603050405020304" pitchFamily="18" charset="0"/>
              </a:rPr>
              <a:t>n</a:t>
            </a:r>
            <a:r>
              <a:rPr lang="es-VE" dirty="0">
                <a:latin typeface="Times New Roman" panose="02020603050405020304" pitchFamily="18" charset="0"/>
                <a:ea typeface="Times New Roman" panose="02020603050405020304" pitchFamily="18" charset="0"/>
                <a:cs typeface="Times New Roman" panose="02020603050405020304" pitchFamily="18" charset="0"/>
              </a:rPr>
              <a:t> tiende a infinito entonces, </a:t>
            </a:r>
            <a:r>
              <a:rPr lang="es-VE"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s-VE" i="1" dirty="0">
                <a:latin typeface="Times New Roman" panose="02020603050405020304" pitchFamily="18" charset="0"/>
                <a:ea typeface="Times New Roman" panose="02020603050405020304" pitchFamily="18" charset="0"/>
                <a:cs typeface="Times New Roman" panose="02020603050405020304" pitchFamily="18" charset="0"/>
              </a:rPr>
              <a:t>m</a:t>
            </a:r>
            <a:r>
              <a:rPr lang="es-VE" i="1" baseline="-25000" dirty="0">
                <a:latin typeface="Times New Roman" panose="02020603050405020304" pitchFamily="18" charset="0"/>
                <a:ea typeface="Times New Roman" panose="02020603050405020304" pitchFamily="18" charset="0"/>
                <a:cs typeface="Times New Roman" panose="02020603050405020304" pitchFamily="18" charset="0"/>
              </a:rPr>
              <a:t>i</a:t>
            </a:r>
            <a:r>
              <a:rPr lang="es-VE" dirty="0">
                <a:latin typeface="Times New Roman" panose="02020603050405020304" pitchFamily="18" charset="0"/>
                <a:ea typeface="Times New Roman" panose="02020603050405020304" pitchFamily="18" charset="0"/>
                <a:cs typeface="Times New Roman" panose="02020603050405020304" pitchFamily="18" charset="0"/>
              </a:rPr>
              <a:t> tiende a la masa infinitesimal dm en los puntos x, y, z. </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a:blip r:embed="rId2"/>
          <a:stretch>
            <a:fillRect/>
          </a:stretch>
        </p:blipFill>
        <p:spPr>
          <a:xfrm>
            <a:off x="5021282" y="1869033"/>
            <a:ext cx="1911928" cy="1732908"/>
          </a:xfrm>
          <a:prstGeom prst="rect">
            <a:avLst/>
          </a:prstGeom>
        </p:spPr>
      </p:pic>
      <mc:AlternateContent xmlns:mc="http://schemas.openxmlformats.org/markup-compatibility/2006" xmlns:a14="http://schemas.microsoft.com/office/drawing/2010/main">
        <mc:Choice Requires="a14">
          <p:sp>
            <p:nvSpPr>
              <p:cNvPr id="11" name="Rectángulo 10"/>
              <p:cNvSpPr/>
              <p:nvPr/>
            </p:nvSpPr>
            <p:spPr>
              <a:xfrm>
                <a:off x="981693" y="3523856"/>
                <a:ext cx="9991106" cy="1936428"/>
              </a:xfrm>
              <a:prstGeom prst="rect">
                <a:avLst/>
              </a:prstGeom>
            </p:spPr>
            <p:txBody>
              <a:bodyPr wrap="square">
                <a:spAutoFit/>
              </a:bodyPr>
              <a:lstStyle/>
              <a:p>
                <a:pPr algn="just">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Figura 2.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Representación de un cuerpo </a:t>
                </a:r>
                <a:r>
                  <a:rPr lang="es-VE"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extenso, se muestra una partícula localizada en un punto, al tomar el límite de manera que </a:t>
                </a:r>
                <a:r>
                  <a:rPr lang="es-VE" i="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s-VE" i="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mi</a:t>
                </a:r>
                <a:r>
                  <a:rPr lang="es-VE"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se vuelve el infinitesimal dm</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Las sumatorias en la ecuación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(15</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se vuelven integrales: En notación vectorial, tenemos </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Aparajita" panose="020B0604020202020204" pitchFamily="34" charset="0"/>
                          </a:rPr>
                        </m:ctrlPr>
                      </m:sSubPr>
                      <m:e>
                        <m:r>
                          <a:rPr lang="es-VE" i="1">
                            <a:effectLst/>
                            <a:latin typeface="Cambria Math" panose="02040503050406030204" pitchFamily="18" charset="0"/>
                            <a:ea typeface="Times New Roman" panose="02020603050405020304" pitchFamily="18" charset="0"/>
                            <a:cs typeface="Aparajita" panose="020B0604020202020204" pitchFamily="34" charset="0"/>
                          </a:rPr>
                          <m:t>𝑥</m:t>
                        </m:r>
                      </m:e>
                      <m:sub>
                        <m:r>
                          <a:rPr lang="es-VE" i="1">
                            <a:effectLst/>
                            <a:latin typeface="Cambria Math" panose="02040503050406030204" pitchFamily="18" charset="0"/>
                            <a:ea typeface="Times New Roman" panose="02020603050405020304" pitchFamily="18" charset="0"/>
                            <a:cs typeface="Aparajita" panose="020B0604020202020204" pitchFamily="34" charset="0"/>
                          </a:rPr>
                          <m:t>𝐶𝑀</m:t>
                        </m:r>
                      </m:sub>
                    </m:sSub>
                    <m:r>
                      <a:rPr lang="es-VE" i="1">
                        <a:effectLst/>
                        <a:latin typeface="Cambria Math" panose="02040503050406030204" pitchFamily="18" charset="0"/>
                        <a:ea typeface="Times New Roman" panose="02020603050405020304" pitchFamily="18" charset="0"/>
                        <a:cs typeface="Aparajita" panose="020B0604020202020204" pitchFamily="34" charset="0"/>
                      </a:rPr>
                      <m:t>=</m:t>
                    </m:r>
                    <m:f>
                      <m:fPr>
                        <m:ctrlPr>
                          <a:rPr lang="es-VE" i="1">
                            <a:effectLst/>
                            <a:latin typeface="Cambria Math" panose="02040503050406030204" pitchFamily="18" charset="0"/>
                            <a:ea typeface="Times New Roman" panose="02020603050405020304" pitchFamily="18" charset="0"/>
                            <a:cs typeface="Aparajita" panose="020B0604020202020204" pitchFamily="34" charset="0"/>
                          </a:rPr>
                        </m:ctrlPr>
                      </m:fPr>
                      <m:num>
                        <m:r>
                          <a:rPr lang="es-VE" i="1">
                            <a:effectLst/>
                            <a:latin typeface="Cambria Math" panose="02040503050406030204" pitchFamily="18" charset="0"/>
                            <a:ea typeface="Times New Roman" panose="02020603050405020304" pitchFamily="18" charset="0"/>
                            <a:cs typeface="Aparajita" panose="020B0604020202020204" pitchFamily="34" charset="0"/>
                          </a:rPr>
                          <m:t>1</m:t>
                        </m:r>
                      </m:num>
                      <m:den>
                        <m:r>
                          <a:rPr lang="es-VE" i="1">
                            <a:effectLst/>
                            <a:latin typeface="Cambria Math" panose="02040503050406030204" pitchFamily="18" charset="0"/>
                            <a:ea typeface="Times New Roman" panose="02020603050405020304" pitchFamily="18" charset="0"/>
                            <a:cs typeface="Aparajita" panose="020B0604020202020204" pitchFamily="34" charset="0"/>
                          </a:rPr>
                          <m:t>𝑀</m:t>
                        </m:r>
                      </m:den>
                    </m:f>
                    <m:nary>
                      <m:naryPr>
                        <m:limLoc m:val="undOvr"/>
                        <m:subHide m:val="on"/>
                        <m:supHide m:val="on"/>
                        <m:ctrlPr>
                          <a:rPr lang="es-VE" i="1">
                            <a:effectLst/>
                            <a:latin typeface="Cambria Math" panose="02040503050406030204" pitchFamily="18" charset="0"/>
                            <a:ea typeface="Times New Roman" panose="02020603050405020304" pitchFamily="18" charset="0"/>
                            <a:cs typeface="Aparajita" panose="020B0604020202020204" pitchFamily="34" charset="0"/>
                          </a:rPr>
                        </m:ctrlPr>
                      </m:naryPr>
                      <m:sub/>
                      <m:sup/>
                      <m:e>
                        <m:r>
                          <a:rPr lang="es-VE" i="1">
                            <a:effectLst/>
                            <a:latin typeface="Cambria Math" panose="02040503050406030204" pitchFamily="18" charset="0"/>
                            <a:ea typeface="Times New Roman" panose="02020603050405020304" pitchFamily="18" charset="0"/>
                            <a:cs typeface="Aparajita" panose="020B0604020202020204" pitchFamily="34" charset="0"/>
                          </a:rPr>
                          <m:t>𝑥𝑑𝑚</m:t>
                        </m:r>
                      </m:e>
                    </m:nary>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Aparajita" panose="020B0604020202020204" pitchFamily="34" charset="0"/>
                          </a:rPr>
                        </m:ctrlPr>
                      </m:sSubPr>
                      <m:e>
                        <m:r>
                          <a:rPr lang="es-VE" i="1">
                            <a:effectLst/>
                            <a:latin typeface="Cambria Math" panose="02040503050406030204" pitchFamily="18" charset="0"/>
                            <a:ea typeface="Times New Roman" panose="02020603050405020304" pitchFamily="18" charset="0"/>
                            <a:cs typeface="Aparajita" panose="020B0604020202020204" pitchFamily="34" charset="0"/>
                          </a:rPr>
                          <m:t>𝑦</m:t>
                        </m:r>
                      </m:e>
                      <m:sub>
                        <m:r>
                          <a:rPr lang="es-VE" i="1">
                            <a:effectLst/>
                            <a:latin typeface="Cambria Math" panose="02040503050406030204" pitchFamily="18" charset="0"/>
                            <a:ea typeface="Times New Roman" panose="02020603050405020304" pitchFamily="18" charset="0"/>
                            <a:cs typeface="Aparajita" panose="020B0604020202020204" pitchFamily="34" charset="0"/>
                          </a:rPr>
                          <m:t>𝐶𝑀</m:t>
                        </m:r>
                      </m:sub>
                    </m:sSub>
                    <m:r>
                      <a:rPr lang="es-VE" i="1">
                        <a:effectLst/>
                        <a:latin typeface="Cambria Math" panose="02040503050406030204" pitchFamily="18" charset="0"/>
                        <a:ea typeface="Times New Roman" panose="02020603050405020304" pitchFamily="18" charset="0"/>
                        <a:cs typeface="Aparajita" panose="020B0604020202020204" pitchFamily="34" charset="0"/>
                      </a:rPr>
                      <m:t>=</m:t>
                    </m:r>
                    <m:f>
                      <m:fPr>
                        <m:ctrlPr>
                          <a:rPr lang="es-VE" i="1">
                            <a:effectLst/>
                            <a:latin typeface="Cambria Math" panose="02040503050406030204" pitchFamily="18" charset="0"/>
                            <a:ea typeface="Times New Roman" panose="02020603050405020304" pitchFamily="18" charset="0"/>
                            <a:cs typeface="Aparajita" panose="020B0604020202020204" pitchFamily="34" charset="0"/>
                          </a:rPr>
                        </m:ctrlPr>
                      </m:fPr>
                      <m:num>
                        <m:r>
                          <a:rPr lang="es-VE" i="1">
                            <a:effectLst/>
                            <a:latin typeface="Cambria Math" panose="02040503050406030204" pitchFamily="18" charset="0"/>
                            <a:ea typeface="Times New Roman" panose="02020603050405020304" pitchFamily="18" charset="0"/>
                            <a:cs typeface="Aparajita" panose="020B0604020202020204" pitchFamily="34" charset="0"/>
                          </a:rPr>
                          <m:t>1</m:t>
                        </m:r>
                      </m:num>
                      <m:den>
                        <m:r>
                          <a:rPr lang="es-VE" i="1">
                            <a:effectLst/>
                            <a:latin typeface="Cambria Math" panose="02040503050406030204" pitchFamily="18" charset="0"/>
                            <a:ea typeface="Times New Roman" panose="02020603050405020304" pitchFamily="18" charset="0"/>
                            <a:cs typeface="Aparajita" panose="020B0604020202020204" pitchFamily="34" charset="0"/>
                          </a:rPr>
                          <m:t>𝑀</m:t>
                        </m:r>
                      </m:den>
                    </m:f>
                    <m:nary>
                      <m:naryPr>
                        <m:limLoc m:val="undOvr"/>
                        <m:subHide m:val="on"/>
                        <m:supHide m:val="on"/>
                        <m:ctrlPr>
                          <a:rPr lang="es-VE" i="1">
                            <a:effectLst/>
                            <a:latin typeface="Cambria Math" panose="02040503050406030204" pitchFamily="18" charset="0"/>
                            <a:ea typeface="Times New Roman" panose="02020603050405020304" pitchFamily="18" charset="0"/>
                            <a:cs typeface="Aparajita" panose="020B0604020202020204" pitchFamily="34" charset="0"/>
                          </a:rPr>
                        </m:ctrlPr>
                      </m:naryPr>
                      <m:sub/>
                      <m:sup/>
                      <m:e>
                        <m:r>
                          <a:rPr lang="es-VE" i="1">
                            <a:effectLst/>
                            <a:latin typeface="Cambria Math" panose="02040503050406030204" pitchFamily="18" charset="0"/>
                            <a:ea typeface="Times New Roman" panose="02020603050405020304" pitchFamily="18" charset="0"/>
                            <a:cs typeface="Aparajita" panose="020B0604020202020204" pitchFamily="34" charset="0"/>
                          </a:rPr>
                          <m:t>𝑦𝑑𝑚</m:t>
                        </m:r>
                      </m:e>
                    </m:nary>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𝐶𝑀</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𝑀</m:t>
                        </m:r>
                      </m:den>
                    </m:f>
                    <m:nary>
                      <m:naryPr>
                        <m:limLoc m:val="undOvr"/>
                        <m:subHide m:val="on"/>
                        <m:supHide m:val="on"/>
                        <m:ctrlPr>
                          <a:rPr lang="es-VE" i="1">
                            <a:effectLst/>
                            <a:latin typeface="Cambria Math" panose="02040503050406030204" pitchFamily="18" charset="0"/>
                            <a:ea typeface="Times New Roman" panose="02020603050405020304" pitchFamily="18" charset="0"/>
                            <a:cs typeface="Aparajita" panose="020B0604020202020204" pitchFamily="34" charset="0"/>
                          </a:rPr>
                        </m:ctrlPr>
                      </m:naryPr>
                      <m:sub/>
                      <m:sup/>
                      <m:e>
                        <m:r>
                          <a:rPr lang="es-VE" i="1">
                            <a:effectLst/>
                            <a:latin typeface="Cambria Math" panose="02040503050406030204" pitchFamily="18" charset="0"/>
                            <a:ea typeface="Times New Roman" panose="02020603050405020304" pitchFamily="18" charset="0"/>
                            <a:cs typeface="Aparajita" panose="020B0604020202020204" pitchFamily="34" charset="0"/>
                          </a:rPr>
                          <m:t>𝑧𝑑𝑚</m:t>
                        </m:r>
                      </m:e>
                    </m:nary>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s-VE" dirty="0">
                    <a:latin typeface="Times New Roman" panose="02020603050405020304" pitchFamily="18" charset="0"/>
                    <a:ea typeface="Times New Roman" panose="02020603050405020304" pitchFamily="18" charset="0"/>
                    <a:cs typeface="Times New Roman" panose="02020603050405020304" pitchFamily="18" charset="0"/>
                  </a:rPr>
                  <a:t>1</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𝑟</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𝐶𝑀</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𝑀</m:t>
                        </m:r>
                      </m:den>
                    </m:f>
                    <m:nary>
                      <m:naryPr>
                        <m:limLoc m:val="undOvr"/>
                        <m:subHide m:val="on"/>
                        <m:supHide m:val="on"/>
                        <m:ctrlPr>
                          <a:rPr lang="es-VE" i="1">
                            <a:effectLst/>
                            <a:latin typeface="Cambria Math" panose="02040503050406030204" pitchFamily="18" charset="0"/>
                            <a:ea typeface="Times New Roman" panose="02020603050405020304" pitchFamily="18" charset="0"/>
                            <a:cs typeface="Aparajita" panose="020B0604020202020204" pitchFamily="34" charset="0"/>
                          </a:rPr>
                        </m:ctrlPr>
                      </m:naryPr>
                      <m:sub/>
                      <m:sup/>
                      <m:e>
                        <m:acc>
                          <m:accPr>
                            <m:chr m:val="⃗"/>
                            <m:ctrlPr>
                              <a:rPr lang="es-VE" i="1">
                                <a:effectLst/>
                                <a:latin typeface="Cambria Math" panose="02040503050406030204" pitchFamily="18" charset="0"/>
                                <a:ea typeface="Times New Roman" panose="02020603050405020304" pitchFamily="18" charset="0"/>
                                <a:cs typeface="Aparajita" panose="020B0604020202020204" pitchFamily="34" charset="0"/>
                              </a:rPr>
                            </m:ctrlPr>
                          </m:accPr>
                          <m:e>
                            <m:r>
                              <a:rPr lang="es-VE" i="1">
                                <a:effectLst/>
                                <a:latin typeface="Cambria Math" panose="02040503050406030204" pitchFamily="18" charset="0"/>
                                <a:ea typeface="Times New Roman" panose="02020603050405020304" pitchFamily="18" charset="0"/>
                                <a:cs typeface="Aparajita" panose="020B0604020202020204" pitchFamily="34" charset="0"/>
                              </a:rPr>
                              <m:t>𝑟</m:t>
                            </m:r>
                          </m:e>
                        </m:acc>
                        <m:r>
                          <a:rPr lang="es-VE" i="1">
                            <a:effectLst/>
                            <a:latin typeface="Cambria Math" panose="02040503050406030204" pitchFamily="18" charset="0"/>
                            <a:ea typeface="Times New Roman" panose="02020603050405020304" pitchFamily="18" charset="0"/>
                            <a:cs typeface="Aparajita" panose="020B0604020202020204" pitchFamily="34" charset="0"/>
                          </a:rPr>
                          <m:t>𝑑𝑚</m:t>
                        </m:r>
                      </m:e>
                    </m:nary>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s-VE" dirty="0">
                    <a:latin typeface="Times New Roman" panose="02020603050405020304" pitchFamily="18" charset="0"/>
                    <a:ea typeface="Times New Roman" panose="02020603050405020304" pitchFamily="18" charset="0"/>
                    <a:cs typeface="Times New Roman" panose="02020603050405020304" pitchFamily="18" charset="0"/>
                  </a:rPr>
                  <a:t>1</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981693" y="3523856"/>
                <a:ext cx="9991106" cy="1936428"/>
              </a:xfrm>
              <a:prstGeom prst="rect">
                <a:avLst/>
              </a:prstGeom>
              <a:blipFill rotWithShape="0">
                <a:blip r:embed="rId3"/>
                <a:stretch>
                  <a:fillRect l="-488" t="-1572" r="-549" b="-39308"/>
                </a:stretch>
              </a:blipFill>
            </p:spPr>
            <p:txBody>
              <a:bodyPr/>
              <a:lstStyle/>
              <a:p>
                <a:r>
                  <a:rPr lang="es-VE">
                    <a:noFill/>
                  </a:rPr>
                  <a:t> </a:t>
                </a:r>
              </a:p>
            </p:txBody>
          </p:sp>
        </mc:Fallback>
      </mc:AlternateContent>
    </p:spTree>
    <p:extLst>
      <p:ext uri="{BB962C8B-B14F-4D97-AF65-F5344CB8AC3E}">
        <p14:creationId xmlns:p14="http://schemas.microsoft.com/office/powerpoint/2010/main" val="575713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886691" y="797732"/>
                <a:ext cx="10359241" cy="3671518"/>
              </a:xfrm>
              <a:prstGeom prst="rect">
                <a:avLst/>
              </a:prstGeom>
            </p:spPr>
            <p:txBody>
              <a:bodyPr wrap="square">
                <a:spAutoFit/>
              </a:bodyPr>
              <a:lstStyle/>
              <a:p>
                <a:pPr algn="just">
                  <a:spcAft>
                    <a:spcPts val="600"/>
                  </a:spcAft>
                </a:pPr>
                <a:r>
                  <a:rPr lang="es-VE" b="1" dirty="0">
                    <a:latin typeface="Times New Roman" panose="02020603050405020304" pitchFamily="18" charset="0"/>
                    <a:ea typeface="Times New Roman" panose="02020603050405020304" pitchFamily="18" charset="0"/>
                    <a:cs typeface="Times New Roman" panose="02020603050405020304" pitchFamily="18" charset="0"/>
                  </a:rPr>
                  <a:t>Dinámica del centro de masa</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Usando la derivada con respecto al tiempo de la ecuación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25),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hallamos la velocidad del centro de masa:</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𝐶𝑀</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𝑑</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𝑑𝑡</m:t>
                            </m:r>
                          </m:den>
                        </m:f>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𝑟</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𝐶𝑀</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𝑀</m:t>
                        </m:r>
                      </m:den>
                    </m:f>
                    <m:nary>
                      <m:naryPr>
                        <m:chr m:val="∑"/>
                        <m:limLoc m:val="undOv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VE" i="1">
                            <a:effectLst/>
                            <a:latin typeface="Cambria Math" panose="02040503050406030204" pitchFamily="18" charset="0"/>
                            <a:ea typeface="Times New Roman" panose="02020603050405020304" pitchFamily="18" charset="0"/>
                            <a:cs typeface="Times New Roman" panose="02020603050405020304" pitchFamily="18" charset="0"/>
                          </a:rPr>
                          <m:t>𝑛</m:t>
                        </m:r>
                      </m:sup>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𝑑</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𝑟</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𝑑𝑡</m:t>
                        </m:r>
                      </m:den>
                    </m:f>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s-VE" dirty="0">
                    <a:latin typeface="Times New Roman" panose="02020603050405020304" pitchFamily="18" charset="0"/>
                    <a:ea typeface="Times New Roman" panose="02020603050405020304" pitchFamily="18" charset="0"/>
                    <a:cs typeface="Times New Roman" panose="02020603050405020304" pitchFamily="18" charset="0"/>
                  </a:rPr>
                  <a:t>1</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𝑀</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𝐶𝑀</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VE" i="1">
                            <a:effectLst/>
                            <a:latin typeface="Cambria Math" panose="02040503050406030204" pitchFamily="18" charset="0"/>
                            <a:ea typeface="Times New Roman" panose="02020603050405020304" pitchFamily="18" charset="0"/>
                            <a:cs typeface="Times New Roman" panose="02020603050405020304" pitchFamily="18" charset="0"/>
                          </a:rPr>
                          <m:t>𝑛</m:t>
                        </m:r>
                      </m:sup>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Derivemos ahora la </a:t>
                </a:r>
                <a:r>
                  <a:rPr lang="es-VE" dirty="0" err="1">
                    <a:effectLst/>
                    <a:latin typeface="Times New Roman" panose="02020603050405020304" pitchFamily="18" charset="0"/>
                    <a:ea typeface="Times New Roman" panose="02020603050405020304" pitchFamily="18" charset="0"/>
                    <a:cs typeface="Times New Roman" panose="02020603050405020304" pitchFamily="18" charset="0"/>
                  </a:rPr>
                  <a:t>ec</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s-VE" dirty="0">
                    <a:latin typeface="Times New Roman" panose="02020603050405020304" pitchFamily="18" charset="0"/>
                    <a:ea typeface="Times New Roman" panose="02020603050405020304" pitchFamily="18" charset="0"/>
                    <a:cs typeface="Times New Roman" panose="02020603050405020304" pitchFamily="18" charset="0"/>
                  </a:rPr>
                  <a:t>1</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𝑑</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𝑑𝑡</m:t>
                          </m:r>
                        </m:den>
                      </m:f>
                      <m:d>
                        <m:d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𝑀</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𝐶𝑀</m:t>
                              </m:r>
                            </m:sub>
                          </m:sSub>
                        </m:e>
                      </m:d>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VE" i="1">
                              <a:effectLst/>
                              <a:latin typeface="Cambria Math" panose="02040503050406030204" pitchFamily="18" charset="0"/>
                              <a:ea typeface="Times New Roman" panose="02020603050405020304" pitchFamily="18" charset="0"/>
                              <a:cs typeface="Times New Roman" panose="02020603050405020304" pitchFamily="18" charset="0"/>
                            </a:rPr>
                            <m:t>𝑛</m:t>
                          </m:r>
                        </m:sup>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𝑑</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𝑑𝑡</m:t>
                          </m:r>
                        </m:den>
                      </m:f>
                    </m:oMath>
                  </m:oMathPara>
                </a14:m>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𝑀</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𝑎</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𝐶𝑀</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VE" i="1">
                              <a:effectLst/>
                              <a:latin typeface="Cambria Math" panose="02040503050406030204" pitchFamily="18" charset="0"/>
                              <a:ea typeface="Times New Roman" panose="02020603050405020304" pitchFamily="18" charset="0"/>
                              <a:cs typeface="Times New Roman" panose="02020603050405020304" pitchFamily="18" charset="0"/>
                            </a:rPr>
                            <m:t>𝑛</m:t>
                          </m:r>
                        </m:sup>
                        <m:e>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𝑎</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𝐹</m:t>
                          </m:r>
                        </m:e>
                      </m:acc>
                    </m:oMath>
                  </m:oMathPara>
                </a14:m>
                <a:endParaRPr lang="es-V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886691" y="797732"/>
                <a:ext cx="10359241" cy="3671518"/>
              </a:xfrm>
              <a:prstGeom prst="rect">
                <a:avLst/>
              </a:prstGeom>
              <a:blipFill rotWithShape="0">
                <a:blip r:embed="rId2"/>
                <a:stretch>
                  <a:fillRect l="-471" t="-1163"/>
                </a:stretch>
              </a:blipFill>
            </p:spPr>
            <p:txBody>
              <a:bodyPr/>
              <a:lstStyle/>
              <a:p>
                <a:r>
                  <a:rPr lang="es-VE">
                    <a:noFill/>
                  </a:rPr>
                  <a:t> </a:t>
                </a:r>
              </a:p>
            </p:txBody>
          </p:sp>
        </mc:Fallback>
      </mc:AlternateContent>
    </p:spTree>
    <p:extLst>
      <p:ext uri="{BB962C8B-B14F-4D97-AF65-F5344CB8AC3E}">
        <p14:creationId xmlns:p14="http://schemas.microsoft.com/office/powerpoint/2010/main" val="1054820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1471</Words>
  <Application>Microsoft Office PowerPoint</Application>
  <PresentationFormat>Panorámica</PresentationFormat>
  <Paragraphs>173</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Aparajita</vt:lpstr>
      <vt:lpstr>Arial</vt:lpstr>
      <vt:lpstr>Calibri</vt:lpstr>
      <vt:lpstr>Calibri Light</vt:lpstr>
      <vt:lpstr>Cambria Math</vt:lpstr>
      <vt:lpstr>Symbol</vt:lpstr>
      <vt:lpstr>Times New Roman</vt:lpstr>
      <vt:lpstr>Tema de Office</vt:lpstr>
      <vt:lpstr>Dinámica de un sistema de partículas</vt:lpstr>
      <vt:lpstr>Sistema de partículas</vt:lpstr>
      <vt:lpstr>Cantidad de movimiento Lineal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Momento Lineal e Impulso</dc:title>
  <dc:creator>Uneg</dc:creator>
  <cp:lastModifiedBy>Uneg</cp:lastModifiedBy>
  <cp:revision>89</cp:revision>
  <dcterms:created xsi:type="dcterms:W3CDTF">2020-10-10T00:20:15Z</dcterms:created>
  <dcterms:modified xsi:type="dcterms:W3CDTF">2021-09-01T20:49:04Z</dcterms:modified>
</cp:coreProperties>
</file>