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7" r:id="rId8"/>
    <p:sldId id="268" r:id="rId9"/>
    <p:sldId id="269" r:id="rId10"/>
    <p:sldId id="262" r:id="rId11"/>
    <p:sldId id="263" r:id="rId12"/>
    <p:sldId id="264" r:id="rId13"/>
    <p:sldId id="265" r:id="rId14"/>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VE"/>
          </a:p>
        </p:txBody>
      </p:sp>
      <p:sp>
        <p:nvSpPr>
          <p:cNvPr id="4" name="Marcador de fecha 3"/>
          <p:cNvSpPr>
            <a:spLocks noGrp="1"/>
          </p:cNvSpPr>
          <p:nvPr>
            <p:ph type="dt" sz="half" idx="10"/>
          </p:nvPr>
        </p:nvSpPr>
        <p:spPr/>
        <p:txBody>
          <a:bodyPr/>
          <a:lstStyle/>
          <a:p>
            <a:fld id="{31E4508C-E1D4-4678-8F12-2EC4600B25E9}" type="datetimeFigureOut">
              <a:rPr lang="es-VE" smtClean="0"/>
              <a:t>30/08/2021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137072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31E4508C-E1D4-4678-8F12-2EC4600B25E9}" type="datetimeFigureOut">
              <a:rPr lang="es-VE" smtClean="0"/>
              <a:t>30/08/2021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371261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31E4508C-E1D4-4678-8F12-2EC4600B25E9}" type="datetimeFigureOut">
              <a:rPr lang="es-VE" smtClean="0"/>
              <a:t>30/08/2021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214595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31E4508C-E1D4-4678-8F12-2EC4600B25E9}" type="datetimeFigureOut">
              <a:rPr lang="es-VE" smtClean="0"/>
              <a:t>30/08/2021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49444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1E4508C-E1D4-4678-8F12-2EC4600B25E9}" type="datetimeFigureOut">
              <a:rPr lang="es-VE" smtClean="0"/>
              <a:t>30/08/2021</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142315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fecha 4"/>
          <p:cNvSpPr>
            <a:spLocks noGrp="1"/>
          </p:cNvSpPr>
          <p:nvPr>
            <p:ph type="dt" sz="half" idx="10"/>
          </p:nvPr>
        </p:nvSpPr>
        <p:spPr/>
        <p:txBody>
          <a:bodyPr/>
          <a:lstStyle/>
          <a:p>
            <a:fld id="{31E4508C-E1D4-4678-8F12-2EC4600B25E9}" type="datetimeFigureOut">
              <a:rPr lang="es-VE" smtClean="0"/>
              <a:t>30/08/2021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232591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Marcador de fecha 6"/>
          <p:cNvSpPr>
            <a:spLocks noGrp="1"/>
          </p:cNvSpPr>
          <p:nvPr>
            <p:ph type="dt" sz="half" idx="10"/>
          </p:nvPr>
        </p:nvSpPr>
        <p:spPr/>
        <p:txBody>
          <a:bodyPr/>
          <a:lstStyle/>
          <a:p>
            <a:fld id="{31E4508C-E1D4-4678-8F12-2EC4600B25E9}" type="datetimeFigureOut">
              <a:rPr lang="es-VE" smtClean="0"/>
              <a:t>30/08/2021</a:t>
            </a:fld>
            <a:endParaRPr lang="es-VE"/>
          </a:p>
        </p:txBody>
      </p:sp>
      <p:sp>
        <p:nvSpPr>
          <p:cNvPr id="8" name="Marcador de pie de página 7"/>
          <p:cNvSpPr>
            <a:spLocks noGrp="1"/>
          </p:cNvSpPr>
          <p:nvPr>
            <p:ph type="ftr" sz="quarter" idx="11"/>
          </p:nvPr>
        </p:nvSpPr>
        <p:spPr/>
        <p:txBody>
          <a:bodyPr/>
          <a:lstStyle/>
          <a:p>
            <a:endParaRPr lang="es-VE"/>
          </a:p>
        </p:txBody>
      </p:sp>
      <p:sp>
        <p:nvSpPr>
          <p:cNvPr id="9" name="Marcador de número de diapositiva 8"/>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376034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fecha 2"/>
          <p:cNvSpPr>
            <a:spLocks noGrp="1"/>
          </p:cNvSpPr>
          <p:nvPr>
            <p:ph type="dt" sz="half" idx="10"/>
          </p:nvPr>
        </p:nvSpPr>
        <p:spPr/>
        <p:txBody>
          <a:bodyPr/>
          <a:lstStyle/>
          <a:p>
            <a:fld id="{31E4508C-E1D4-4678-8F12-2EC4600B25E9}" type="datetimeFigureOut">
              <a:rPr lang="es-VE" smtClean="0"/>
              <a:t>30/08/2021</a:t>
            </a:fld>
            <a:endParaRPr lang="es-VE"/>
          </a:p>
        </p:txBody>
      </p:sp>
      <p:sp>
        <p:nvSpPr>
          <p:cNvPr id="4" name="Marcador de pie de página 3"/>
          <p:cNvSpPr>
            <a:spLocks noGrp="1"/>
          </p:cNvSpPr>
          <p:nvPr>
            <p:ph type="ftr" sz="quarter" idx="11"/>
          </p:nvPr>
        </p:nvSpPr>
        <p:spPr/>
        <p:txBody>
          <a:bodyPr/>
          <a:lstStyle/>
          <a:p>
            <a:endParaRPr lang="es-VE"/>
          </a:p>
        </p:txBody>
      </p:sp>
      <p:sp>
        <p:nvSpPr>
          <p:cNvPr id="5" name="Marcador de número de diapositiva 4"/>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39221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1E4508C-E1D4-4678-8F12-2EC4600B25E9}" type="datetimeFigureOut">
              <a:rPr lang="es-VE" smtClean="0"/>
              <a:t>30/08/2021</a:t>
            </a:fld>
            <a:endParaRPr lang="es-VE"/>
          </a:p>
        </p:txBody>
      </p:sp>
      <p:sp>
        <p:nvSpPr>
          <p:cNvPr id="3" name="Marcador de pie de página 2"/>
          <p:cNvSpPr>
            <a:spLocks noGrp="1"/>
          </p:cNvSpPr>
          <p:nvPr>
            <p:ph type="ftr" sz="quarter" idx="11"/>
          </p:nvPr>
        </p:nvSpPr>
        <p:spPr/>
        <p:txBody>
          <a:bodyPr/>
          <a:lstStyle/>
          <a:p>
            <a:endParaRPr lang="es-VE"/>
          </a:p>
        </p:txBody>
      </p:sp>
      <p:sp>
        <p:nvSpPr>
          <p:cNvPr id="4" name="Marcador de número de diapositiva 3"/>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218309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1E4508C-E1D4-4678-8F12-2EC4600B25E9}" type="datetimeFigureOut">
              <a:rPr lang="es-VE" smtClean="0"/>
              <a:t>30/08/2021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147971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1E4508C-E1D4-4678-8F12-2EC4600B25E9}" type="datetimeFigureOut">
              <a:rPr lang="es-VE" smtClean="0"/>
              <a:t>30/08/2021</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B4F3A806-0E2E-4DE1-AB98-1DF7ECF3CCCF}" type="slidenum">
              <a:rPr lang="es-VE" smtClean="0"/>
              <a:t>‹Nº›</a:t>
            </a:fld>
            <a:endParaRPr lang="es-VE"/>
          </a:p>
        </p:txBody>
      </p:sp>
    </p:spTree>
    <p:extLst>
      <p:ext uri="{BB962C8B-B14F-4D97-AF65-F5344CB8AC3E}">
        <p14:creationId xmlns:p14="http://schemas.microsoft.com/office/powerpoint/2010/main" val="2653969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4508C-E1D4-4678-8F12-2EC4600B25E9}" type="datetimeFigureOut">
              <a:rPr lang="es-VE" smtClean="0"/>
              <a:t>30/08/2021</a:t>
            </a:fld>
            <a:endParaRPr lang="es-V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3A806-0E2E-4DE1-AB98-1DF7ECF3CCCF}" type="slidenum">
              <a:rPr lang="es-VE" smtClean="0"/>
              <a:t>‹Nº›</a:t>
            </a:fld>
            <a:endParaRPr lang="es-VE"/>
          </a:p>
        </p:txBody>
      </p:sp>
    </p:spTree>
    <p:extLst>
      <p:ext uri="{BB962C8B-B14F-4D97-AF65-F5344CB8AC3E}">
        <p14:creationId xmlns:p14="http://schemas.microsoft.com/office/powerpoint/2010/main" val="2169691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solidFill>
            <a:srgbClr val="002060"/>
          </a:solidFill>
        </p:spPr>
        <p:txBody>
          <a:bodyPr>
            <a:normAutofit/>
          </a:bodyPr>
          <a:lstStyle/>
          <a:p>
            <a:r>
              <a:rPr lang="es-VE" sz="4000" b="1" dirty="0">
                <a:solidFill>
                  <a:schemeClr val="bg1"/>
                </a:solidFill>
              </a:rPr>
              <a:t>Principio de </a:t>
            </a:r>
            <a:r>
              <a:rPr lang="es-VE" sz="4000" b="1" dirty="0" smtClean="0">
                <a:solidFill>
                  <a:schemeClr val="bg1"/>
                </a:solidFill>
              </a:rPr>
              <a:t>Conservación </a:t>
            </a:r>
            <a:r>
              <a:rPr lang="es-VE" sz="4000" b="1" dirty="0">
                <a:solidFill>
                  <a:schemeClr val="bg1"/>
                </a:solidFill>
              </a:rPr>
              <a:t>de la Energía Mecánica</a:t>
            </a:r>
            <a:endParaRPr lang="es-VE" sz="4000" dirty="0">
              <a:solidFill>
                <a:schemeClr val="bg1"/>
              </a:solidFill>
            </a:endParaRPr>
          </a:p>
        </p:txBody>
      </p:sp>
      <p:sp>
        <p:nvSpPr>
          <p:cNvPr id="3" name="Subtítulo 2"/>
          <p:cNvSpPr>
            <a:spLocks noGrp="1"/>
          </p:cNvSpPr>
          <p:nvPr>
            <p:ph type="subTitle" idx="1"/>
          </p:nvPr>
        </p:nvSpPr>
        <p:spPr/>
        <p:txBody>
          <a:bodyPr>
            <a:noAutofit/>
          </a:bodyPr>
          <a:lstStyle/>
          <a:p>
            <a:pPr algn="just"/>
            <a:r>
              <a:rPr lang="es-VE" sz="1200" i="1" dirty="0" smtClean="0"/>
              <a:t>Estudiaremos ahora el principio de </a:t>
            </a:r>
            <a:r>
              <a:rPr lang="es-VE" sz="1200" dirty="0"/>
              <a:t>conservación de la energía, </a:t>
            </a:r>
            <a:r>
              <a:rPr lang="es-VE" sz="1200" i="1" dirty="0"/>
              <a:t>uno de los </a:t>
            </a:r>
            <a:r>
              <a:rPr lang="es-VE" sz="1200" i="1" dirty="0" smtClean="0"/>
              <a:t>principios rectores </a:t>
            </a:r>
            <a:r>
              <a:rPr lang="es-VE" sz="1200" i="1" dirty="0"/>
              <a:t>de la física. </a:t>
            </a:r>
            <a:endParaRPr lang="es-VE" sz="1200" i="1" dirty="0" smtClean="0"/>
          </a:p>
          <a:p>
            <a:pPr algn="just"/>
            <a:r>
              <a:rPr lang="es-VE" sz="1200" i="1" dirty="0" smtClean="0"/>
              <a:t>Mostraremos </a:t>
            </a:r>
            <a:r>
              <a:rPr lang="es-VE" sz="1200" i="1" dirty="0"/>
              <a:t>aquí que en el almacenamiento, conversión o </a:t>
            </a:r>
            <a:r>
              <a:rPr lang="es-VE" sz="1200" i="1" dirty="0" smtClean="0"/>
              <a:t>transferencia de </a:t>
            </a:r>
            <a:r>
              <a:rPr lang="es-VE" sz="1200" i="1" dirty="0"/>
              <a:t>energía en sistemas mecánicos, la energía total permanece constante</a:t>
            </a:r>
            <a:r>
              <a:rPr lang="es-VE" sz="1200" i="1" dirty="0" smtClean="0"/>
              <a:t>.</a:t>
            </a:r>
          </a:p>
          <a:p>
            <a:pPr algn="just"/>
            <a:r>
              <a:rPr lang="es-VE" sz="1200" i="1" dirty="0" smtClean="0"/>
              <a:t> </a:t>
            </a:r>
            <a:r>
              <a:rPr lang="es-VE" sz="1200" i="1" dirty="0"/>
              <a:t>Comenzaremos </a:t>
            </a:r>
            <a:r>
              <a:rPr lang="es-VE" sz="1200" i="1" dirty="0" smtClean="0"/>
              <a:t>con sistemas </a:t>
            </a:r>
            <a:r>
              <a:rPr lang="es-VE" sz="1200" i="1" dirty="0"/>
              <a:t>mecánicos sencillos sin fricción, en los que sólo desempeñan un papel las </a:t>
            </a:r>
            <a:r>
              <a:rPr lang="es-VE" sz="1200" i="1" dirty="0" smtClean="0"/>
              <a:t>energías cinética </a:t>
            </a:r>
            <a:r>
              <a:rPr lang="es-VE" sz="1200" i="1" dirty="0"/>
              <a:t>y potencial</a:t>
            </a:r>
            <a:r>
              <a:rPr lang="es-VE" sz="1200" i="1" dirty="0" smtClean="0"/>
              <a:t>.</a:t>
            </a:r>
          </a:p>
          <a:p>
            <a:pPr algn="just"/>
            <a:r>
              <a:rPr lang="es-VE" sz="1200" i="1" dirty="0" smtClean="0"/>
              <a:t> </a:t>
            </a:r>
            <a:r>
              <a:rPr lang="es-VE" sz="1200" i="1" dirty="0"/>
              <a:t>Más adelante, incluiremos sistemas en los que intervienen la fricción </a:t>
            </a:r>
            <a:r>
              <a:rPr lang="es-VE" sz="1200" i="1" dirty="0" smtClean="0"/>
              <a:t>y otras </a:t>
            </a:r>
            <a:r>
              <a:rPr lang="es-VE" sz="1200" i="1" dirty="0"/>
              <a:t>fuerzas disipativas. </a:t>
            </a:r>
            <a:endParaRPr lang="es-VE" sz="1200" i="1" dirty="0" smtClean="0"/>
          </a:p>
          <a:p>
            <a:pPr algn="just"/>
            <a:r>
              <a:rPr lang="es-VE" sz="1200" i="1" dirty="0" smtClean="0"/>
              <a:t>Veremos también otras </a:t>
            </a:r>
            <a:r>
              <a:rPr lang="es-VE" sz="1200" i="1" dirty="0"/>
              <a:t>ampliaciones </a:t>
            </a:r>
            <a:r>
              <a:rPr lang="es-VE" sz="1200" i="1" dirty="0" smtClean="0"/>
              <a:t>que </a:t>
            </a:r>
            <a:r>
              <a:rPr lang="es-VE" sz="1200" i="1" dirty="0"/>
              <a:t>permiten que otras clases de </a:t>
            </a:r>
            <a:r>
              <a:rPr lang="es-VE" sz="1200" i="1" dirty="0" smtClean="0"/>
              <a:t>energía, incluyendo </a:t>
            </a:r>
            <a:r>
              <a:rPr lang="es-VE" sz="1200" i="1" dirty="0"/>
              <a:t>la térmica y la electromagnética, se incorporen a este mismo marco, haciendo </a:t>
            </a:r>
            <a:r>
              <a:rPr lang="es-VE" sz="1200" i="1" dirty="0" smtClean="0"/>
              <a:t>del principio </a:t>
            </a:r>
            <a:r>
              <a:rPr lang="es-VE" sz="1200" i="1" dirty="0"/>
              <a:t>de la conservación de la energía una de las leyes de la física más </a:t>
            </a:r>
            <a:r>
              <a:rPr lang="es-VE" sz="1200" i="1" dirty="0" smtClean="0"/>
              <a:t>ampliamente aplicables </a:t>
            </a:r>
            <a:r>
              <a:rPr lang="es-VE" sz="1200" i="1" dirty="0"/>
              <a:t>y </a:t>
            </a:r>
            <a:r>
              <a:rPr lang="es-VE" sz="1200" i="1" dirty="0" smtClean="0"/>
              <a:t>generales</a:t>
            </a:r>
          </a:p>
          <a:p>
            <a:pPr algn="just"/>
            <a:r>
              <a:rPr lang="es-VE" sz="1200" i="1" dirty="0" smtClean="0"/>
              <a:t>.</a:t>
            </a:r>
            <a:r>
              <a:rPr lang="es-VE" sz="1200" dirty="0"/>
              <a:t/>
            </a:r>
            <a:br>
              <a:rPr lang="es-VE" sz="1200" dirty="0"/>
            </a:br>
            <a:endParaRPr lang="es-VE" sz="1200" dirty="0"/>
          </a:p>
        </p:txBody>
      </p:sp>
    </p:spTree>
    <p:extLst>
      <p:ext uri="{BB962C8B-B14F-4D97-AF65-F5344CB8AC3E}">
        <p14:creationId xmlns:p14="http://schemas.microsoft.com/office/powerpoint/2010/main" val="2791204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4502" y="813353"/>
            <a:ext cx="10178602" cy="1277273"/>
          </a:xfrm>
          <a:prstGeom prst="rect">
            <a:avLst/>
          </a:prstGeom>
        </p:spPr>
        <p:txBody>
          <a:bodyPr wrap="square">
            <a:spAutoFit/>
          </a:bodyPr>
          <a:lstStyle/>
          <a:p>
            <a:pPr algn="just">
              <a:spcAft>
                <a:spcPts val="600"/>
              </a:spcAft>
            </a:pP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La ley de la conservación de la energía</a:t>
            </a:r>
            <a:endParaRPr lang="es-VE"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s-VE" dirty="0" smtClean="0">
                <a:effectLst/>
                <a:latin typeface="Times New Roman" panose="02020603050405020304" pitchFamily="18" charset="0"/>
                <a:ea typeface="Times New Roman" panose="02020603050405020304" pitchFamily="18" charset="0"/>
              </a:rPr>
              <a:t>Cuando en un sistema actúan fuerzas no conservativas, estas reducirán la energía mecánica. En este y en otros procesos naturales, la energía mecánica (suma de las energías cinética y potencial) no permanece constante sino que disminuye, pero no la energía total. </a:t>
            </a:r>
            <a:endParaRPr lang="es-VE" dirty="0"/>
          </a:p>
        </p:txBody>
      </p:sp>
      <mc:AlternateContent xmlns:mc="http://schemas.openxmlformats.org/markup-compatibility/2006">
        <mc:Choice xmlns:a14="http://schemas.microsoft.com/office/drawing/2010/main" Requires="a14">
          <p:sp>
            <p:nvSpPr>
              <p:cNvPr id="3" name="Rectángulo 2"/>
              <p:cNvSpPr/>
              <p:nvPr/>
            </p:nvSpPr>
            <p:spPr>
              <a:xfrm>
                <a:off x="974502" y="2090626"/>
                <a:ext cx="10178602" cy="1000274"/>
              </a:xfrm>
              <a:prstGeom prst="rect">
                <a:avLst/>
              </a:prstGeom>
            </p:spPr>
            <p:txBody>
              <a:bodyPr wrap="square">
                <a:spAutoFit/>
              </a:bodyPr>
              <a:lstStyle/>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Así cuando tenemos tanto fuerzas conservativas como no conservativas, la expresión para el trabajo viene dado como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𝑇𝑜𝑡𝑎𝑙</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𝑐</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𝑛𝑐</m:t>
                        </m:r>
                      </m:sub>
                    </m:sSub>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Rectángulo 2"/>
              <p:cNvSpPr>
                <a:spLocks noRot="1" noChangeAspect="1" noMove="1" noResize="1" noEditPoints="1" noAdjustHandles="1" noChangeArrowheads="1" noChangeShapeType="1" noTextEdit="1"/>
              </p:cNvSpPr>
              <p:nvPr/>
            </p:nvSpPr>
            <p:spPr>
              <a:xfrm>
                <a:off x="974502" y="2090626"/>
                <a:ext cx="10178602" cy="1000274"/>
              </a:xfrm>
              <a:prstGeom prst="rect">
                <a:avLst/>
              </a:prstGeom>
              <a:blipFill rotWithShape="0">
                <a:blip r:embed="rId2"/>
                <a:stretch>
                  <a:fillRect l="-539" t="-3659" r="-479" b="-8537"/>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4" name="Rectángulo 3"/>
              <p:cNvSpPr/>
              <p:nvPr/>
            </p:nvSpPr>
            <p:spPr>
              <a:xfrm>
                <a:off x="974502" y="3708120"/>
                <a:ext cx="10268754" cy="766107"/>
              </a:xfrm>
              <a:prstGeom prst="rect">
                <a:avLst/>
              </a:prstGeom>
            </p:spPr>
            <p:txBody>
              <a:bodyPr wrap="square">
                <a:spAutoFit/>
              </a:bodyPr>
              <a:lstStyle/>
              <a:p>
                <a:pPr algn="just">
                  <a:spcAft>
                    <a:spcPts val="600"/>
                  </a:spcAft>
                </a:pPr>
                <a14:m>
                  <m:oMathPara xmlns:m="http://schemas.openxmlformats.org/officeDocument/2006/math">
                    <m:oMathParaPr>
                      <m:jc m:val="centerGroup"/>
                    </m:oMathParaPr>
                    <m:oMath xmlns:m="http://schemas.openxmlformats.org/officeDocument/2006/math">
                      <m:sSub>
                        <m:sSubPr>
                          <m:ctrlPr>
                            <a:rPr lang="es-VE" i="1"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𝑐</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𝑐</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𝑛𝑐</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𝑛𝑐</m:t>
                          </m:r>
                        </m:sub>
                      </m:sSub>
                    </m:oMath>
                  </m:oMathPara>
                </a14:m>
                <a:endParaRPr lang="es-VE"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𝑐</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𝑛𝑐</m:t>
                        </m:r>
                      </m:sub>
                    </m:sSub>
                  </m:oMath>
                </a14:m>
                <a:r>
                  <a:rPr lang="es-VE"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VE" dirty="0" smtClean="0">
                    <a:effectLst/>
                    <a:latin typeface="Times New Roman" panose="02020603050405020304" pitchFamily="18" charset="0"/>
                    <a:ea typeface="Calibri" panose="020F0502020204030204" pitchFamily="34" charset="0"/>
                    <a:cs typeface="Times New Roman" panose="02020603050405020304" pitchFamily="18" charset="0"/>
                  </a:rPr>
                  <a:t>12)</a:t>
                </a:r>
                <a:endParaRPr lang="es-VE"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p:sp>
            <p:nvSpPr>
              <p:cNvPr id="4" name="Rectángulo 3"/>
              <p:cNvSpPr>
                <a:spLocks noRot="1" noChangeAspect="1" noMove="1" noResize="1" noEditPoints="1" noAdjustHandles="1" noChangeArrowheads="1" noChangeShapeType="1" noTextEdit="1"/>
              </p:cNvSpPr>
              <p:nvPr/>
            </p:nvSpPr>
            <p:spPr>
              <a:xfrm>
                <a:off x="974502" y="3708120"/>
                <a:ext cx="10268754" cy="766107"/>
              </a:xfrm>
              <a:prstGeom prst="rect">
                <a:avLst/>
              </a:prstGeom>
              <a:blipFill rotWithShape="0">
                <a:blip r:embed="rId3"/>
                <a:stretch>
                  <a:fillRect b="-8730"/>
                </a:stretch>
              </a:blipFill>
            </p:spPr>
            <p:txBody>
              <a:bodyPr/>
              <a:lstStyle/>
              <a:p>
                <a:r>
                  <a:rPr lang="es-VE">
                    <a:noFill/>
                  </a:rPr>
                  <a:t> </a:t>
                </a:r>
              </a:p>
            </p:txBody>
          </p:sp>
        </mc:Fallback>
      </mc:AlternateContent>
      <p:sp>
        <p:nvSpPr>
          <p:cNvPr id="5" name="Rectángulo 4"/>
          <p:cNvSpPr/>
          <p:nvPr/>
        </p:nvSpPr>
        <p:spPr>
          <a:xfrm>
            <a:off x="974502" y="3090900"/>
            <a:ext cx="10178602" cy="369332"/>
          </a:xfrm>
          <a:prstGeom prst="rect">
            <a:avLst/>
          </a:prstGeom>
        </p:spPr>
        <p:txBody>
          <a:bodyPr wrap="square">
            <a:spAutoFit/>
          </a:bodyPr>
          <a:lstStyle/>
          <a:p>
            <a:r>
              <a:rPr lang="es-VE" dirty="0" smtClean="0">
                <a:effectLst/>
                <a:latin typeface="Times New Roman" panose="02020603050405020304" pitchFamily="18" charset="0"/>
                <a:ea typeface="Times New Roman" panose="02020603050405020304" pitchFamily="18" charset="0"/>
              </a:rPr>
              <a:t>Sustituyendo en función a nuestros resultados anteriores tenemos que</a:t>
            </a:r>
            <a:endParaRPr lang="es-VE" dirty="0"/>
          </a:p>
        </p:txBody>
      </p:sp>
    </p:spTree>
    <p:extLst>
      <p:ext uri="{BB962C8B-B14F-4D97-AF65-F5344CB8AC3E}">
        <p14:creationId xmlns:p14="http://schemas.microsoft.com/office/powerpoint/2010/main" val="1680699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Rectángulo 4"/>
              <p:cNvSpPr/>
              <p:nvPr/>
            </p:nvSpPr>
            <p:spPr>
              <a:xfrm>
                <a:off x="880133" y="980860"/>
                <a:ext cx="10425175" cy="2739211"/>
              </a:xfrm>
              <a:prstGeom prst="rect">
                <a:avLst/>
              </a:prstGeom>
            </p:spPr>
            <p:txBody>
              <a:bodyPr wrap="square">
                <a:spAutoFit/>
              </a:bodyPr>
              <a:lstStyle/>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Veamos esto considerando el movimiento de un bloque sobre una superficie rugosa. Cuando el bloque se desplaza una distancia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x, la fuerza de roce </a:t>
                </a:r>
                <a:r>
                  <a:rPr lang="es-VE"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f</a:t>
                </a:r>
                <a:r>
                  <a:rPr lang="es-VE" i="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hace trabajo sobre el bloque igual a,</a:t>
                </a:r>
                <a:r>
                  <a:rPr lang="es-VE" dirty="0" smtClean="0">
                    <a:effectLst/>
                    <a:ea typeface="Times New Roman" panose="02020603050405020304" pitchFamily="18" charset="0"/>
                    <a:cs typeface="Times New Roman" panose="02020603050405020304" pitchFamily="18" charset="0"/>
                  </a:rPr>
                  <a:t> </a:t>
                </a:r>
              </a:p>
              <a:p>
                <a:pPr algn="just">
                  <a:spcAft>
                    <a:spcPts val="600"/>
                  </a:spcAft>
                </a:pPr>
                <a:r>
                  <a:rPr lang="es-VE" dirty="0">
                    <a:ea typeface="Times New Roman" panose="02020603050405020304" pitchFamily="18" charset="0"/>
                    <a:cs typeface="Times New Roman" panose="02020603050405020304" pitchFamily="18" charset="0"/>
                  </a:rPr>
                  <a:t> </a:t>
                </a:r>
                <a:r>
                  <a:rPr lang="es-VE" dirty="0" smtClean="0">
                    <a:ea typeface="Times New Roman" panose="02020603050405020304" pitchFamily="18" charset="0"/>
                    <a:cs typeface="Times New Roman" panose="02020603050405020304" pitchFamily="18" charset="0"/>
                  </a:rPr>
                  <a:t>                                                </a:t>
                </a:r>
              </a:p>
              <a:p>
                <a:pPr algn="just">
                  <a:spcAft>
                    <a:spcPts val="600"/>
                  </a:spcAft>
                </a:pPr>
                <a:r>
                  <a:rPr lang="es-VE" dirty="0">
                    <a:ea typeface="Times New Roman" panose="02020603050405020304" pitchFamily="18" charset="0"/>
                    <a:cs typeface="Times New Roman" panose="02020603050405020304" pitchFamily="18" charset="0"/>
                  </a:rPr>
                  <a:t> </a:t>
                </a:r>
                <a:r>
                  <a:rPr lang="es-VE" dirty="0" smtClean="0">
                    <a:ea typeface="Times New Roman" panose="02020603050405020304" pitchFamily="18" charset="0"/>
                    <a:cs typeface="Times New Roman" panose="02020603050405020304" pitchFamily="18" charset="0"/>
                  </a:rPr>
                  <a:t>                                                         </a:t>
                </a:r>
              </a:p>
              <a:p>
                <a:pPr algn="just">
                  <a:spcAft>
                    <a:spcPts val="600"/>
                  </a:spcAft>
                </a:pPr>
                <a:endParaRPr lang="es-VE" dirty="0" smtClean="0">
                  <a:ea typeface="Times New Roman" panose="02020603050405020304" pitchFamily="18" charset="0"/>
                  <a:cs typeface="Times New Roman" panose="02020603050405020304" pitchFamily="18" charset="0"/>
                </a:endParaRPr>
              </a:p>
              <a:p>
                <a:pPr algn="just">
                  <a:spcAft>
                    <a:spcPts val="600"/>
                  </a:spcAft>
                </a:pPr>
                <a:r>
                  <a:rPr lang="es-VE" dirty="0" smtClean="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𝑛𝑐</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𝑟</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endPar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00"/>
                  </a:spcAft>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5" name="Rectángulo 4"/>
              <p:cNvSpPr>
                <a:spLocks noRot="1" noChangeAspect="1" noMove="1" noResize="1" noEditPoints="1" noAdjustHandles="1" noChangeArrowheads="1" noChangeShapeType="1" noTextEdit="1"/>
              </p:cNvSpPr>
              <p:nvPr/>
            </p:nvSpPr>
            <p:spPr>
              <a:xfrm>
                <a:off x="880133" y="980860"/>
                <a:ext cx="10425175" cy="2739211"/>
              </a:xfrm>
              <a:prstGeom prst="rect">
                <a:avLst/>
              </a:prstGeom>
              <a:blipFill rotWithShape="0">
                <a:blip r:embed="rId2"/>
                <a:stretch>
                  <a:fillRect l="-468" t="-1336" r="-468"/>
                </a:stretch>
              </a:blipFill>
            </p:spPr>
            <p:txBody>
              <a:bodyPr/>
              <a:lstStyle/>
              <a:p>
                <a:r>
                  <a:rPr lang="es-VE">
                    <a:noFill/>
                  </a:rPr>
                  <a:t> </a:t>
                </a:r>
              </a:p>
            </p:txBody>
          </p:sp>
        </mc:Fallback>
      </mc:AlternateContent>
      <p:grpSp>
        <p:nvGrpSpPr>
          <p:cNvPr id="10" name="Grupo 9"/>
          <p:cNvGrpSpPr/>
          <p:nvPr/>
        </p:nvGrpSpPr>
        <p:grpSpPr>
          <a:xfrm>
            <a:off x="3554569" y="3400023"/>
            <a:ext cx="4541517" cy="1866215"/>
            <a:chOff x="3928134" y="3744631"/>
            <a:chExt cx="3925528" cy="1444253"/>
          </a:xfrm>
        </p:grpSpPr>
        <p:pic>
          <p:nvPicPr>
            <p:cNvPr id="4" name="Imagen 3"/>
            <p:cNvPicPr>
              <a:picLocks noChangeAspect="1"/>
            </p:cNvPicPr>
            <p:nvPr/>
          </p:nvPicPr>
          <p:blipFill>
            <a:blip r:embed="rId3"/>
            <a:stretch>
              <a:fillRect/>
            </a:stretch>
          </p:blipFill>
          <p:spPr>
            <a:xfrm>
              <a:off x="3928134" y="3827756"/>
              <a:ext cx="3802084" cy="1361128"/>
            </a:xfrm>
            <a:prstGeom prst="rect">
              <a:avLst/>
            </a:prstGeom>
          </p:spPr>
        </p:pic>
        <p:grpSp>
          <p:nvGrpSpPr>
            <p:cNvPr id="9" name="Grupo 8"/>
            <p:cNvGrpSpPr/>
            <p:nvPr/>
          </p:nvGrpSpPr>
          <p:grpSpPr>
            <a:xfrm>
              <a:off x="3978013" y="3744631"/>
              <a:ext cx="3875649" cy="1201481"/>
              <a:chOff x="3961384" y="3743980"/>
              <a:chExt cx="3875649" cy="1201481"/>
            </a:xfrm>
          </p:grpSpPr>
          <p:sp>
            <p:nvSpPr>
              <p:cNvPr id="6" name="Elipse 5"/>
              <p:cNvSpPr/>
              <p:nvPr/>
            </p:nvSpPr>
            <p:spPr>
              <a:xfrm>
                <a:off x="5915734" y="3743980"/>
                <a:ext cx="1921299" cy="1201481"/>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7" name="Elipse 6"/>
              <p:cNvSpPr/>
              <p:nvPr/>
            </p:nvSpPr>
            <p:spPr>
              <a:xfrm>
                <a:off x="3961384" y="4333750"/>
                <a:ext cx="450995" cy="349140"/>
              </a:xfrm>
              <a:prstGeom prst="ellipse">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grpSp>
      </p:grpSp>
      <p:sp>
        <p:nvSpPr>
          <p:cNvPr id="11" name="Rectángulo 10"/>
          <p:cNvSpPr/>
          <p:nvPr/>
        </p:nvSpPr>
        <p:spPr>
          <a:xfrm>
            <a:off x="880132" y="1638178"/>
            <a:ext cx="10425175" cy="646331"/>
          </a:xfrm>
          <a:prstGeom prst="rect">
            <a:avLst/>
          </a:prstGeom>
        </p:spPr>
        <p:txBody>
          <a:bodyPr wrap="square">
            <a:spAutoFit/>
          </a:bodyPr>
          <a:lstStyle/>
          <a:p>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Así que la energía del bloque, que es nuestro sistema, no se conserva, disminuye y esa energía disipada se manifiesta en forma de calor, que es transferido al bloque y a la superficie</a:t>
            </a:r>
            <a:endParaRPr lang="es-VE" dirty="0"/>
          </a:p>
        </p:txBody>
      </p:sp>
    </p:spTree>
    <p:extLst>
      <p:ext uri="{BB962C8B-B14F-4D97-AF65-F5344CB8AC3E}">
        <p14:creationId xmlns:p14="http://schemas.microsoft.com/office/powerpoint/2010/main" val="1258177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ángulo 1"/>
              <p:cNvSpPr/>
              <p:nvPr/>
            </p:nvSpPr>
            <p:spPr>
              <a:xfrm>
                <a:off x="935865" y="847352"/>
                <a:ext cx="10201790" cy="2283574"/>
              </a:xfrm>
              <a:prstGeom prst="rect">
                <a:avLst/>
              </a:prstGeom>
            </p:spPr>
            <p:txBody>
              <a:bodyPr wrap="square">
                <a:spAutoFit/>
              </a:bodyPr>
              <a:lstStyle/>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Si </a:t>
                </a: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consideramos que nuestro sistema está constituido por el bloque y la superficie, tenemos un sistema aislado y la energía queda dentro de este, así que la energía se conserva. </a:t>
                </a:r>
                <a:endPar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Para </a:t>
                </a: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encontrar analíticamente este principio de conservación, observamos la disminución </a:t>
                </a:r>
                <a:r>
                  <a:rPr lang="es-VE"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E como la cantidad total de energía transferida como energía térmica al bloque y al piso.</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𝑐</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𝑛𝑐</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𝑟</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Si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s-VE" dirty="0" err="1">
                    <a:effectLst/>
                    <a:latin typeface="Times New Roman" panose="02020603050405020304" pitchFamily="18" charset="0"/>
                    <a:ea typeface="Times New Roman" panose="02020603050405020304" pitchFamily="18" charset="0"/>
                    <a:cs typeface="Times New Roman" panose="02020603050405020304" pitchFamily="18" charset="0"/>
                  </a:rPr>
                  <a:t>E</a:t>
                </a:r>
                <a:r>
                  <a:rPr lang="es-VE"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int</a:t>
                </a: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representa el cambio en la energía térmica (que es una energía interna) del sistema que consiste en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la transferencia de calor al </a:t>
                </a: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bloque y el piso, entonces obtenemos</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2" name="Rectángulo 1"/>
              <p:cNvSpPr>
                <a:spLocks noRot="1" noChangeAspect="1" noMove="1" noResize="1" noEditPoints="1" noAdjustHandles="1" noChangeArrowheads="1" noChangeShapeType="1" noTextEdit="1"/>
              </p:cNvSpPr>
              <p:nvPr/>
            </p:nvSpPr>
            <p:spPr>
              <a:xfrm>
                <a:off x="935865" y="847352"/>
                <a:ext cx="10201790" cy="2283574"/>
              </a:xfrm>
              <a:prstGeom prst="rect">
                <a:avLst/>
              </a:prstGeom>
              <a:blipFill rotWithShape="0">
                <a:blip r:embed="rId2"/>
                <a:stretch>
                  <a:fillRect l="-538" t="-1333" r="-478" b="-2933"/>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3" name="Rectángulo 2"/>
              <p:cNvSpPr/>
              <p:nvPr/>
            </p:nvSpPr>
            <p:spPr>
              <a:xfrm>
                <a:off x="935865" y="3130926"/>
                <a:ext cx="10201790" cy="723275"/>
              </a:xfrm>
              <a:prstGeom prst="rect">
                <a:avLst/>
              </a:prstGeom>
            </p:spPr>
            <p:txBody>
              <a:bodyPr wrap="square">
                <a:spAutoFit/>
              </a:bodyPr>
              <a:lstStyle/>
              <a:p>
                <a:pPr algn="just">
                  <a:spcAft>
                    <a:spcPts val="600"/>
                  </a:spcAft>
                </a:pPr>
                <a:r>
                  <a:rPr lang="es-VE" dirty="0" smtClean="0">
                    <a:effectLst/>
                    <a:ea typeface="Times New Roman" panose="02020603050405020304" pitchFamily="18" charset="0"/>
                    <a:cs typeface="Times New Roman" panose="02020603050405020304" pitchFamily="18" charset="0"/>
                  </a:rPr>
                  <a:t>                                                                    </a:t>
                </a:r>
                <a14:m>
                  <m:oMath xmlns:m="http://schemas.openxmlformats.org/officeDocument/2006/math">
                    <m:r>
                      <a:rPr lang="es-VE" i="1" smtClean="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𝑖𝑛𝑡𝑒𝑟𝑛𝑎</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oMath>
                </a14:m>
                <a:r>
                  <a:rPr lang="es-VE" sz="16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𝑖𝑛𝑡𝑒𝑟𝑛𝑎</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15)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Rectángulo 2"/>
              <p:cNvSpPr>
                <a:spLocks noRot="1" noChangeAspect="1" noMove="1" noResize="1" noEditPoints="1" noAdjustHandles="1" noChangeArrowheads="1" noChangeShapeType="1" noTextEdit="1"/>
              </p:cNvSpPr>
              <p:nvPr/>
            </p:nvSpPr>
            <p:spPr>
              <a:xfrm>
                <a:off x="935865" y="3130926"/>
                <a:ext cx="10201790" cy="723275"/>
              </a:xfrm>
              <a:prstGeom prst="rect">
                <a:avLst/>
              </a:prstGeom>
              <a:blipFill rotWithShape="0">
                <a:blip r:embed="rId3"/>
                <a:stretch>
                  <a:fillRect b="-12712"/>
                </a:stretch>
              </a:blipFill>
            </p:spPr>
            <p:txBody>
              <a:bodyPr/>
              <a:lstStyle/>
              <a:p>
                <a:r>
                  <a:rPr lang="es-VE">
                    <a:noFill/>
                  </a:rPr>
                  <a:t> </a:t>
                </a:r>
              </a:p>
            </p:txBody>
          </p:sp>
        </mc:Fallback>
      </mc:AlternateContent>
      <p:sp>
        <p:nvSpPr>
          <p:cNvPr id="5" name="Rectángulo 4"/>
          <p:cNvSpPr/>
          <p:nvPr/>
        </p:nvSpPr>
        <p:spPr>
          <a:xfrm>
            <a:off x="935865" y="4071750"/>
            <a:ext cx="10201790" cy="369332"/>
          </a:xfrm>
          <a:prstGeom prst="rect">
            <a:avLst/>
          </a:prstGeom>
        </p:spPr>
        <p:txBody>
          <a:bodyPr wrap="square">
            <a:spAutoFit/>
          </a:bodyPr>
          <a:lstStyle/>
          <a:p>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Esta ecuación expresa el principio de conservación de la energía mecánica de un sistema aislado. </a:t>
            </a:r>
            <a:endParaRPr lang="es-VE" dirty="0"/>
          </a:p>
        </p:txBody>
      </p:sp>
    </p:spTree>
    <p:extLst>
      <p:ext uri="{BB962C8B-B14F-4D97-AF65-F5344CB8AC3E}">
        <p14:creationId xmlns:p14="http://schemas.microsoft.com/office/powerpoint/2010/main" val="3957880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ángulo 1"/>
              <p:cNvSpPr/>
              <p:nvPr/>
            </p:nvSpPr>
            <p:spPr>
              <a:xfrm>
                <a:off x="935863" y="935712"/>
                <a:ext cx="10294513" cy="1698798"/>
              </a:xfrm>
              <a:prstGeom prst="rect">
                <a:avLst/>
              </a:prstGeom>
            </p:spPr>
            <p:txBody>
              <a:bodyPr wrap="square">
                <a:spAutoFit/>
              </a:bodyPr>
              <a:lstStyle/>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Si el sistema no está aislado y las fuerzas externas aplicadas transfieren energía hacia o desde el sistema, entonces el trabajo realizado en el sistema por fuerzas externas será</a:t>
                </a:r>
              </a:p>
              <a:p>
                <a:pPr algn="just">
                  <a:spcAft>
                    <a:spcPts val="600"/>
                  </a:spcAft>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𝑇𝑜𝑡𝑎𝑙</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𝑐</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𝑖𝑛𝑡𝑒𝑟𝑛𝑎</m:t>
                        </m:r>
                      </m:sub>
                    </m:sSub>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2" name="Rectángulo 1"/>
              <p:cNvSpPr>
                <a:spLocks noRot="1" noChangeAspect="1" noMove="1" noResize="1" noEditPoints="1" noAdjustHandles="1" noChangeArrowheads="1" noChangeShapeType="1" noTextEdit="1"/>
              </p:cNvSpPr>
              <p:nvPr/>
            </p:nvSpPr>
            <p:spPr>
              <a:xfrm>
                <a:off x="935863" y="935712"/>
                <a:ext cx="10294513" cy="1698798"/>
              </a:xfrm>
              <a:prstGeom prst="rect">
                <a:avLst/>
              </a:prstGeom>
              <a:blipFill rotWithShape="0">
                <a:blip r:embed="rId2"/>
                <a:stretch>
                  <a:fillRect l="-533" t="-1792" r="-533"/>
                </a:stretch>
              </a:blipFill>
            </p:spPr>
            <p:txBody>
              <a:bodyPr/>
              <a:lstStyle/>
              <a:p>
                <a:r>
                  <a:rPr lang="es-VE">
                    <a:noFill/>
                  </a:rPr>
                  <a:t> </a:t>
                </a:r>
              </a:p>
            </p:txBody>
          </p:sp>
        </mc:Fallback>
      </mc:AlternateContent>
    </p:spTree>
    <p:extLst>
      <p:ext uri="{BB962C8B-B14F-4D97-AF65-F5344CB8AC3E}">
        <p14:creationId xmlns:p14="http://schemas.microsoft.com/office/powerpoint/2010/main" val="1194800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79616" y="848864"/>
            <a:ext cx="10631065" cy="1277273"/>
          </a:xfrm>
          <a:prstGeom prst="rect">
            <a:avLst/>
          </a:prstGeom>
        </p:spPr>
        <p:txBody>
          <a:bodyPr wrap="square">
            <a:spAutoFit/>
          </a:bodyPr>
          <a:lstStyle/>
          <a:p>
            <a:pPr algn="just">
              <a:spcAft>
                <a:spcPts val="600"/>
              </a:spcAft>
            </a:pP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Fuerzas conservativas</a:t>
            </a:r>
          </a:p>
          <a:p>
            <a:pPr algn="just">
              <a:spcAft>
                <a:spcPts val="600"/>
              </a:spcAft>
            </a:pPr>
            <a:r>
              <a:rPr lang="es-VE" dirty="0">
                <a:latin typeface="Times New Roman" panose="02020603050405020304" pitchFamily="18" charset="0"/>
                <a:cs typeface="Times New Roman" panose="02020603050405020304" pitchFamily="18" charset="0"/>
              </a:rPr>
              <a:t>Cuando el trabajo total realizado por una fuerza F que actúa sobre un objeto que se mueve sobre cualquier trayectoria cerrada es cero, se dice que la </a:t>
            </a:r>
            <a:r>
              <a:rPr lang="es-VE" dirty="0" smtClean="0">
                <a:latin typeface="Times New Roman" panose="02020603050405020304" pitchFamily="18" charset="0"/>
                <a:cs typeface="Times New Roman" panose="02020603050405020304" pitchFamily="18" charset="0"/>
              </a:rPr>
              <a:t>fuerza que actúa </a:t>
            </a:r>
            <a:r>
              <a:rPr lang="es-VE" dirty="0">
                <a:latin typeface="Times New Roman" panose="02020603050405020304" pitchFamily="18" charset="0"/>
                <a:cs typeface="Times New Roman" panose="02020603050405020304" pitchFamily="18" charset="0"/>
              </a:rPr>
              <a:t>es </a:t>
            </a:r>
            <a:r>
              <a:rPr lang="es-VE" dirty="0" smtClean="0">
                <a:latin typeface="Times New Roman" panose="02020603050405020304" pitchFamily="18" charset="0"/>
                <a:cs typeface="Times New Roman" panose="02020603050405020304" pitchFamily="18" charset="0"/>
              </a:rPr>
              <a:t>conservativa. El trabajo no </a:t>
            </a:r>
            <a:r>
              <a:rPr lang="es-VE" dirty="0">
                <a:latin typeface="Times New Roman" panose="02020603050405020304" pitchFamily="18" charset="0"/>
                <a:cs typeface="Times New Roman" panose="02020603050405020304" pitchFamily="18" charset="0"/>
              </a:rPr>
              <a:t>depende de la trayectoria tomada</a:t>
            </a:r>
            <a:r>
              <a:rPr lang="es-VE" dirty="0" smtClean="0">
                <a:latin typeface="Times New Roman" panose="02020603050405020304" pitchFamily="18" charset="0"/>
                <a:cs typeface="Times New Roman" panose="02020603050405020304" pitchFamily="18" charset="0"/>
              </a:rPr>
              <a:t>.</a:t>
            </a: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VE"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ángulo 3"/>
          <p:cNvSpPr/>
          <p:nvPr/>
        </p:nvSpPr>
        <p:spPr>
          <a:xfrm>
            <a:off x="779613" y="2413482"/>
            <a:ext cx="10631065" cy="646331"/>
          </a:xfrm>
          <a:prstGeom prst="rect">
            <a:avLst/>
          </a:prstGeom>
        </p:spPr>
        <p:txBody>
          <a:bodyPr wrap="square">
            <a:spAutoFit/>
          </a:bodyPr>
          <a:lstStyle/>
          <a:p>
            <a:pPr algn="just"/>
            <a:r>
              <a:rPr lang="es-VE" dirty="0" smtClean="0">
                <a:effectLst/>
                <a:latin typeface="Times New Roman" panose="02020603050405020304" pitchFamily="18" charset="0"/>
                <a:ea typeface="Times New Roman" panose="02020603050405020304" pitchFamily="18" charset="0"/>
              </a:rPr>
              <a:t>El trabajo realizado por una fuerza conservativa al moverse entre dos puntos es independiente del camino tomado; matemáticamente, depende solo de los puntos finales A y B, no de la ruta entre ellos</a:t>
            </a:r>
            <a:endParaRPr lang="es-VE" dirty="0"/>
          </a:p>
        </p:txBody>
      </p:sp>
      <p:pic>
        <p:nvPicPr>
          <p:cNvPr id="5" name="Imagen 4"/>
          <p:cNvPicPr>
            <a:picLocks noChangeAspect="1"/>
          </p:cNvPicPr>
          <p:nvPr/>
        </p:nvPicPr>
        <p:blipFill>
          <a:blip r:embed="rId2"/>
          <a:stretch>
            <a:fillRect/>
          </a:stretch>
        </p:blipFill>
        <p:spPr>
          <a:xfrm>
            <a:off x="3086937" y="3059813"/>
            <a:ext cx="4646846" cy="1687132"/>
          </a:xfrm>
          <a:prstGeom prst="rect">
            <a:avLst/>
          </a:prstGeom>
        </p:spPr>
      </p:pic>
      <p:sp>
        <p:nvSpPr>
          <p:cNvPr id="6" name="Rectángulo 5"/>
          <p:cNvSpPr/>
          <p:nvPr/>
        </p:nvSpPr>
        <p:spPr>
          <a:xfrm>
            <a:off x="779613" y="4931611"/>
            <a:ext cx="10631065" cy="923330"/>
          </a:xfrm>
          <a:prstGeom prst="rect">
            <a:avLst/>
          </a:prstGeom>
        </p:spPr>
        <p:txBody>
          <a:bodyPr wrap="square">
            <a:spAutoFit/>
          </a:bodyPr>
          <a:lstStyle/>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Figura 1 (a) Una fuerza conservativa que actúa sobre una partícula, puede seguir la trayectoria 1 o 2. (b) una fuerza actuando sobre una partícula en una trayectoria cerrada a lo largo de la trayectoria 1 y luego sigue la trayectoria 2 para regresar de nuevo a la posición </a:t>
            </a:r>
            <a:r>
              <a:rPr lang="es-VE" i="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VE"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3261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Rectángulo 2"/>
              <p:cNvSpPr/>
              <p:nvPr/>
            </p:nvSpPr>
            <p:spPr>
              <a:xfrm>
                <a:off x="910107" y="826068"/>
                <a:ext cx="10526332" cy="4846198"/>
              </a:xfrm>
              <a:prstGeom prst="rect">
                <a:avLst/>
              </a:prstGeom>
            </p:spPr>
            <p:txBody>
              <a:bodyPr wrap="square">
                <a:spAutoFit/>
              </a:bodyPr>
              <a:lstStyle/>
              <a:p>
                <a:pPr algn="just">
                  <a:spcAft>
                    <a:spcPts val="600"/>
                  </a:spcAft>
                </a:pPr>
                <a:r>
                  <a:rPr lang="es-VE" b="1" dirty="0" smtClean="0">
                    <a:latin typeface="Times New Roman" panose="02020603050405020304" pitchFamily="18" charset="0"/>
                    <a:ea typeface="Times New Roman" panose="02020603050405020304" pitchFamily="18" charset="0"/>
                    <a:cs typeface="Times New Roman" panose="02020603050405020304" pitchFamily="18" charset="0"/>
                  </a:rPr>
                  <a:t>Trabajo realizado por fuerzas conservativas  E</a:t>
                </a: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nergía </a:t>
                </a: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potencial</a:t>
                </a:r>
              </a:p>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La energía potencial se define en términos del trabajo hecho por fuerzas conservativas. al mover una partícula desde un punto de referencia hasta la posición de interés, por ello el concepto sólo tiene sentido para fuerzas conservativas, y es igual a la disminución de la energía potencial entre las posiciones de interés</a:t>
                </a:r>
              </a:p>
              <a:p>
                <a:pPr algn="just">
                  <a:spcAft>
                    <a:spcPts val="600"/>
                  </a:spcAft>
                </a:pPr>
                <a:r>
                  <a:rPr lang="es-VE" sz="1600" b="0" dirty="0" smtClean="0">
                    <a:latin typeface="Times New Roman" panose="02020603050405020304" pitchFamily="18" charset="0"/>
                    <a:cs typeface="Times New Roman" panose="02020603050405020304" pitchFamily="18" charset="0"/>
                  </a:rPr>
                  <a:t>                                                                       </a:t>
                </a:r>
                <a14:m>
                  <m:oMath xmlns:m="http://schemas.openxmlformats.org/officeDocument/2006/math">
                    <m:r>
                      <a:rPr lang="es-VE" sz="1600" i="1" dirty="0">
                        <a:latin typeface="Cambria Math" panose="02040503050406030204" pitchFamily="18" charset="0"/>
                      </a:rPr>
                      <m:t> </m:t>
                    </m:r>
                    <m:r>
                      <a:rPr lang="es-VE" sz="1600" b="0" i="1" smtClean="0">
                        <a:latin typeface="Cambria Math" panose="02040503050406030204" pitchFamily="18" charset="0"/>
                      </a:rPr>
                      <m:t> </m:t>
                    </m:r>
                    <m:sSub>
                      <m:sSubPr>
                        <m:ctrlPr>
                          <a:rPr lang="es-VE" sz="1600" i="1">
                            <a:latin typeface="Cambria Math" panose="02040503050406030204" pitchFamily="18" charset="0"/>
                          </a:rPr>
                        </m:ctrlPr>
                      </m:sSubPr>
                      <m:e>
                        <m:r>
                          <a:rPr lang="es-VE" sz="1600" i="1">
                            <a:latin typeface="Cambria Math" panose="02040503050406030204" pitchFamily="18" charset="0"/>
                          </a:rPr>
                          <m:t>−∆</m:t>
                        </m:r>
                        <m:r>
                          <a:rPr lang="es-VE" sz="1600" i="1">
                            <a:latin typeface="Cambria Math" panose="02040503050406030204" pitchFamily="18" charset="0"/>
                          </a:rPr>
                          <m:t>𝐸</m:t>
                        </m:r>
                      </m:e>
                      <m:sub>
                        <m:r>
                          <a:rPr lang="es-VE" sz="1600" i="1">
                            <a:latin typeface="Cambria Math" panose="02040503050406030204" pitchFamily="18" charset="0"/>
                          </a:rPr>
                          <m:t>𝑝</m:t>
                        </m:r>
                      </m:sub>
                    </m:sSub>
                    <m:r>
                      <a:rPr lang="es-VE" sz="1600" i="1">
                        <a:latin typeface="Cambria Math" panose="02040503050406030204" pitchFamily="18" charset="0"/>
                      </a:rPr>
                      <m:t>(</m:t>
                    </m:r>
                    <m:r>
                      <a:rPr lang="es-VE" sz="1600" i="1">
                        <a:latin typeface="Cambria Math" panose="02040503050406030204" pitchFamily="18" charset="0"/>
                      </a:rPr>
                      <m:t>𝑥</m:t>
                    </m:r>
                    <m:r>
                      <a:rPr lang="es-VE" sz="1600" i="1">
                        <a:latin typeface="Cambria Math" panose="02040503050406030204" pitchFamily="18" charset="0"/>
                      </a:rPr>
                      <m:t>)=</m:t>
                    </m:r>
                    <m:sSub>
                      <m:sSubPr>
                        <m:ctrlPr>
                          <a:rPr lang="es-VE" sz="1600" i="1">
                            <a:latin typeface="Cambria Math" panose="02040503050406030204" pitchFamily="18" charset="0"/>
                          </a:rPr>
                        </m:ctrlPr>
                      </m:sSubPr>
                      <m:e>
                        <m:r>
                          <a:rPr lang="es-VE" sz="1600" i="1">
                            <a:latin typeface="Cambria Math" panose="02040503050406030204" pitchFamily="18" charset="0"/>
                          </a:rPr>
                          <m:t>𝑊</m:t>
                        </m:r>
                      </m:e>
                      <m:sub>
                        <m:r>
                          <a:rPr lang="es-VE" sz="1600" i="1">
                            <a:latin typeface="Cambria Math" panose="02040503050406030204" pitchFamily="18" charset="0"/>
                          </a:rPr>
                          <m:t>𝑐</m:t>
                        </m:r>
                      </m:sub>
                    </m:sSub>
                  </m:oMath>
                </a14:m>
                <a:r>
                  <a:rPr lang="es-VE" sz="1600" dirty="0"/>
                  <a:t>                                            </a:t>
                </a:r>
                <a:r>
                  <a:rPr lang="es-VE" sz="1600" dirty="0" smtClean="0"/>
                  <a:t>(</a:t>
                </a:r>
                <a:r>
                  <a:rPr lang="es-VE" sz="1600" dirty="0"/>
                  <a:t>1</a:t>
                </a:r>
                <a:r>
                  <a:rPr lang="es-VE" sz="1600" dirty="0" smtClean="0"/>
                  <a:t>)</a:t>
                </a:r>
              </a:p>
              <a:p>
                <a:pPr algn="just">
                  <a:spcAft>
                    <a:spcPts val="600"/>
                  </a:spcAft>
                </a:pPr>
                <a:r>
                  <a:rPr lang="es-VE" dirty="0" smtClean="0">
                    <a:latin typeface="Times New Roman" panose="02020603050405020304" pitchFamily="18" charset="0"/>
                    <a:cs typeface="Times New Roman" panose="02020603050405020304" pitchFamily="18" charset="0"/>
                  </a:rPr>
                  <a:t>Cuando hablamos de  energía potencial debemos definir un sistema, que está conformado por los dos o más objetos que ejercen fuerzas entre sí. Si la disposición del sistema cambia, entonces la energía potencial del sistema cambia. La energía potencial E</a:t>
                </a:r>
                <a:r>
                  <a:rPr lang="es-VE" baseline="-25000" dirty="0" smtClean="0">
                    <a:latin typeface="Times New Roman" panose="02020603050405020304" pitchFamily="18" charset="0"/>
                    <a:cs typeface="Times New Roman" panose="02020603050405020304" pitchFamily="18" charset="0"/>
                  </a:rPr>
                  <a:t>p</a:t>
                </a:r>
                <a:r>
                  <a:rPr lang="es-VE" dirty="0" smtClean="0">
                    <a:latin typeface="Times New Roman" panose="02020603050405020304" pitchFamily="18" charset="0"/>
                    <a:cs typeface="Times New Roman" panose="02020603050405020304" pitchFamily="18" charset="0"/>
                  </a:rPr>
                  <a:t>, es la energía asociada con un sistema de objetos. </a:t>
                </a:r>
              </a:p>
              <a:p>
                <a:pPr algn="just"/>
                <a:r>
                  <a:rPr lang="es-VE" dirty="0">
                    <a:latin typeface="Times New Roman" panose="02020603050405020304" pitchFamily="18" charset="0"/>
                    <a:cs typeface="Times New Roman" panose="02020603050405020304" pitchFamily="18" charset="0"/>
                  </a:rPr>
                  <a:t>Si consideremos una fuerza conservativa aplicada en una sola dimensión  </a:t>
                </a:r>
                <a14:m>
                  <m:oMath xmlns:m="http://schemas.openxmlformats.org/officeDocument/2006/math">
                    <m:acc>
                      <m:accPr>
                        <m:chr m:val="⃗"/>
                        <m:ctrlPr>
                          <a:rPr lang="es-VE" i="1">
                            <a:latin typeface="Cambria Math" panose="02040503050406030204" pitchFamily="18" charset="0"/>
                          </a:rPr>
                        </m:ctrlPr>
                      </m:accPr>
                      <m:e>
                        <m:r>
                          <a:rPr lang="es-VE" i="1">
                            <a:latin typeface="Cambria Math" panose="02040503050406030204" pitchFamily="18" charset="0"/>
                          </a:rPr>
                          <m:t>𝐹</m:t>
                        </m:r>
                      </m:e>
                    </m:acc>
                    <m:r>
                      <a:rPr lang="es-VE" i="1">
                        <a:latin typeface="Cambria Math" panose="02040503050406030204" pitchFamily="18" charset="0"/>
                      </a:rPr>
                      <m:t>(</m:t>
                    </m:r>
                    <m:r>
                      <a:rPr lang="es-VE" i="1">
                        <a:latin typeface="Cambria Math" panose="02040503050406030204" pitchFamily="18" charset="0"/>
                      </a:rPr>
                      <m:t>𝑥</m:t>
                    </m:r>
                    <m:r>
                      <a:rPr lang="es-VE" i="1">
                        <a:latin typeface="Cambria Math" panose="02040503050406030204" pitchFamily="18" charset="0"/>
                      </a:rPr>
                      <m:t>)</m:t>
                    </m:r>
                  </m:oMath>
                </a14:m>
                <a:r>
                  <a:rPr lang="es-VE" dirty="0">
                    <a:latin typeface="Times New Roman" panose="02020603050405020304" pitchFamily="18" charset="0"/>
                    <a:cs typeface="Times New Roman" panose="02020603050405020304" pitchFamily="18" charset="0"/>
                  </a:rPr>
                  <a:t> y tomamos como punto de referencia </a:t>
                </a:r>
                <a14:m>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i="1">
                            <a:latin typeface="Cambria Math" panose="02040503050406030204" pitchFamily="18" charset="0"/>
                          </a:rPr>
                          <m:t>0</m:t>
                        </m:r>
                      </m:sub>
                    </m:sSub>
                  </m:oMath>
                </a14:m>
                <a:r>
                  <a:rPr lang="es-VE" dirty="0">
                    <a:latin typeface="Times New Roman" panose="02020603050405020304" pitchFamily="18" charset="0"/>
                    <a:cs typeface="Times New Roman" panose="02020603050405020304" pitchFamily="18" charset="0"/>
                  </a:rPr>
                  <a:t>, entonces la energía potencial puede definirse como </a:t>
                </a:r>
              </a:p>
              <a:p>
                <a:r>
                  <a:rPr lang="es-VE" dirty="0"/>
                  <a:t>                                                      </a:t>
                </a:r>
                <a14:m>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𝐸</m:t>
                        </m:r>
                      </m:e>
                      <m:sub>
                        <m:r>
                          <a:rPr lang="es-VE" i="1">
                            <a:latin typeface="Cambria Math" panose="02040503050406030204" pitchFamily="18" charset="0"/>
                          </a:rPr>
                          <m:t>𝑝</m:t>
                        </m:r>
                      </m:sub>
                    </m:sSub>
                    <m:r>
                      <a:rPr lang="es-VE" i="1">
                        <a:latin typeface="Cambria Math" panose="02040503050406030204" pitchFamily="18" charset="0"/>
                      </a:rPr>
                      <m:t>(</m:t>
                    </m:r>
                    <m:r>
                      <a:rPr lang="es-VE" i="1">
                        <a:latin typeface="Cambria Math" panose="02040503050406030204" pitchFamily="18" charset="0"/>
                      </a:rPr>
                      <m:t>𝑥</m:t>
                    </m:r>
                    <m:r>
                      <a:rPr lang="es-VE" i="1">
                        <a:latin typeface="Cambria Math" panose="02040503050406030204" pitchFamily="18" charset="0"/>
                      </a:rPr>
                      <m:t>)=−</m:t>
                    </m:r>
                    <m:nary>
                      <m:naryPr>
                        <m:limLoc m:val="subSup"/>
                        <m:ctrlPr>
                          <a:rPr lang="es-VE" i="1">
                            <a:latin typeface="Cambria Math" panose="02040503050406030204" pitchFamily="18" charset="0"/>
                          </a:rPr>
                        </m:ctrlPr>
                      </m:naryPr>
                      <m:sub>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i="1">
                                <a:latin typeface="Cambria Math" panose="02040503050406030204" pitchFamily="18" charset="0"/>
                              </a:rPr>
                              <m:t>0</m:t>
                            </m:r>
                          </m:sub>
                        </m:sSub>
                      </m:sub>
                      <m:sup>
                        <m:r>
                          <a:rPr lang="es-VE" i="1">
                            <a:latin typeface="Cambria Math" panose="02040503050406030204" pitchFamily="18" charset="0"/>
                          </a:rPr>
                          <m:t>𝑥</m:t>
                        </m:r>
                      </m:sup>
                      <m:e>
                        <m:r>
                          <a:rPr lang="es-VE" i="1">
                            <a:latin typeface="Cambria Math" panose="02040503050406030204" pitchFamily="18" charset="0"/>
                          </a:rPr>
                          <m:t>𝐹</m:t>
                        </m:r>
                      </m:e>
                    </m:nary>
                    <m:d>
                      <m:dPr>
                        <m:ctrlPr>
                          <a:rPr lang="es-VE" i="1">
                            <a:latin typeface="Cambria Math" panose="02040503050406030204" pitchFamily="18" charset="0"/>
                          </a:rPr>
                        </m:ctrlPr>
                      </m:dPr>
                      <m:e>
                        <m:r>
                          <a:rPr lang="es-VE" i="1">
                            <a:latin typeface="Cambria Math" panose="02040503050406030204" pitchFamily="18" charset="0"/>
                          </a:rPr>
                          <m:t>𝑥</m:t>
                        </m:r>
                      </m:e>
                    </m:d>
                    <m:r>
                      <a:rPr lang="es-VE" i="1">
                        <a:latin typeface="Cambria Math" panose="02040503050406030204" pitchFamily="18" charset="0"/>
                      </a:rPr>
                      <m:t>𝑑𝑥</m:t>
                    </m:r>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𝐸</m:t>
                        </m:r>
                      </m:e>
                      <m:sub>
                        <m:r>
                          <a:rPr lang="es-VE" i="1">
                            <a:latin typeface="Cambria Math" panose="02040503050406030204" pitchFamily="18" charset="0"/>
                          </a:rPr>
                          <m:t>𝑝</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𝑋</m:t>
                        </m:r>
                      </m:e>
                      <m:sub>
                        <m:r>
                          <a:rPr lang="es-VE" i="1">
                            <a:latin typeface="Cambria Math" panose="02040503050406030204" pitchFamily="18" charset="0"/>
                          </a:rPr>
                          <m:t>0</m:t>
                        </m:r>
                      </m:sub>
                    </m:sSub>
                    <m:r>
                      <a:rPr lang="es-VE" i="1">
                        <a:latin typeface="Cambria Math" panose="02040503050406030204" pitchFamily="18" charset="0"/>
                      </a:rPr>
                      <m:t>)</m:t>
                    </m:r>
                  </m:oMath>
                </a14:m>
                <a:r>
                  <a:rPr lang="es-VE" dirty="0"/>
                  <a:t>                 </a:t>
                </a:r>
                <a:r>
                  <a:rPr lang="es-VE" dirty="0" smtClean="0"/>
                  <a:t>   (2</a:t>
                </a:r>
                <a:r>
                  <a:rPr lang="es-VE" dirty="0"/>
                  <a:t>)</a:t>
                </a:r>
              </a:p>
              <a:p>
                <a:pPr algn="just">
                  <a:spcAft>
                    <a:spcPts val="600"/>
                  </a:spcAft>
                </a:pPr>
                <a:r>
                  <a:rPr lang="es-VE" dirty="0" smtClean="0"/>
                  <a:t>                                                      </a:t>
                </a:r>
                <a14:m>
                  <m:oMath xmlns:m="http://schemas.openxmlformats.org/officeDocument/2006/math">
                    <m:sSub>
                      <m:sSubPr>
                        <m:ctrlPr>
                          <a:rPr lang="es-VE" i="1" smtClean="0">
                            <a:latin typeface="Cambria Math" panose="02040503050406030204" pitchFamily="18" charset="0"/>
                          </a:rPr>
                        </m:ctrlPr>
                      </m:sSubPr>
                      <m:e>
                        <m:r>
                          <a:rPr lang="es-VE" b="0" i="1" smtClean="0">
                            <a:latin typeface="Cambria Math" panose="02040503050406030204" pitchFamily="18" charset="0"/>
                          </a:rPr>
                          <m:t> </m:t>
                        </m:r>
                        <m:r>
                          <a:rPr lang="es-VE" i="1">
                            <a:latin typeface="Cambria Math" panose="02040503050406030204" pitchFamily="18" charset="0"/>
                          </a:rPr>
                          <m:t>𝐸</m:t>
                        </m:r>
                      </m:e>
                      <m:sub>
                        <m:r>
                          <a:rPr lang="es-VE" i="1">
                            <a:latin typeface="Cambria Math" panose="02040503050406030204" pitchFamily="18" charset="0"/>
                          </a:rPr>
                          <m:t>𝑝</m:t>
                        </m:r>
                      </m:sub>
                    </m:sSub>
                    <m:r>
                      <a:rPr lang="es-VE" i="1">
                        <a:latin typeface="Cambria Math" panose="02040503050406030204" pitchFamily="18" charset="0"/>
                      </a:rPr>
                      <m:t>(</m:t>
                    </m:r>
                    <m:r>
                      <a:rPr lang="es-VE" i="1">
                        <a:latin typeface="Cambria Math" panose="02040503050406030204" pitchFamily="18" charset="0"/>
                      </a:rPr>
                      <m:t>𝑥</m:t>
                    </m:r>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𝐸</m:t>
                        </m:r>
                      </m:e>
                      <m:sub>
                        <m:r>
                          <a:rPr lang="es-VE" i="1">
                            <a:latin typeface="Cambria Math" panose="02040503050406030204" pitchFamily="18" charset="0"/>
                          </a:rPr>
                          <m:t>𝑝</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𝑋</m:t>
                        </m:r>
                      </m:e>
                      <m:sub>
                        <m:r>
                          <a:rPr lang="es-VE" i="1">
                            <a:latin typeface="Cambria Math" panose="02040503050406030204" pitchFamily="18" charset="0"/>
                          </a:rPr>
                          <m:t>0</m:t>
                        </m:r>
                      </m:sub>
                    </m:sSub>
                    <m:r>
                      <a:rPr lang="es-VE" i="1">
                        <a:latin typeface="Cambria Math" panose="02040503050406030204" pitchFamily="18" charset="0"/>
                      </a:rPr>
                      <m:t>)=−</m:t>
                    </m:r>
                    <m:sSub>
                      <m:sSubPr>
                        <m:ctrlPr>
                          <a:rPr lang="es-VE" i="1" smtClean="0">
                            <a:latin typeface="Cambria Math" panose="02040503050406030204" pitchFamily="18" charset="0"/>
                          </a:rPr>
                        </m:ctrlPr>
                      </m:sSubPr>
                      <m:e>
                        <m:r>
                          <a:rPr lang="es-VE" i="1" smtClean="0">
                            <a:latin typeface="Cambria Math" panose="02040503050406030204" pitchFamily="18" charset="0"/>
                          </a:rPr>
                          <m:t>𝑊</m:t>
                        </m:r>
                      </m:e>
                      <m:sub>
                        <m:r>
                          <a:rPr lang="es-VE" b="0" i="1" smtClean="0">
                            <a:latin typeface="Cambria Math" panose="02040503050406030204" pitchFamily="18" charset="0"/>
                          </a:rPr>
                          <m:t>𝑐</m:t>
                        </m:r>
                      </m:sub>
                    </m:sSub>
                  </m:oMath>
                </a14:m>
                <a:r>
                  <a:rPr lang="es-VE" dirty="0"/>
                  <a:t>                                   </a:t>
                </a:r>
                <a:r>
                  <a:rPr lang="es-VE" dirty="0" smtClean="0"/>
                  <a:t>(</a:t>
                </a:r>
                <a:r>
                  <a:rPr lang="es-VE" dirty="0" smtClean="0"/>
                  <a:t>3)</a:t>
                </a:r>
              </a:p>
              <a:p>
                <a:pPr algn="just">
                  <a:spcAft>
                    <a:spcPts val="600"/>
                  </a:spcAft>
                </a:pPr>
                <a:r>
                  <a:rPr lang="es-VE" sz="1600" dirty="0" smtClean="0"/>
                  <a:t>                                                                         </a:t>
                </a:r>
                <a:endParaRPr lang="es-VE"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00"/>
                  </a:spcAft>
                </a:pPr>
                <a:r>
                  <a:rPr lang="es-VE" dirty="0" smtClean="0">
                    <a:latin typeface="Times New Roman" panose="02020603050405020304" pitchFamily="18" charset="0"/>
                    <a:ea typeface="Calibri" panose="020F0502020204030204" pitchFamily="34" charset="0"/>
                    <a:cs typeface="Times New Roman" panose="02020603050405020304" pitchFamily="18" charset="0"/>
                  </a:rPr>
                  <a:t>Es de hacer notar que la elección del punto de referencia es arbitrario, y se escoge por conveniencia</a:t>
                </a:r>
                <a:endParaRPr lang="es-VE"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00"/>
                  </a:spcAft>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Rectángulo 2"/>
              <p:cNvSpPr>
                <a:spLocks noRot="1" noChangeAspect="1" noMove="1" noResize="1" noEditPoints="1" noAdjustHandles="1" noChangeArrowheads="1" noChangeShapeType="1" noTextEdit="1"/>
              </p:cNvSpPr>
              <p:nvPr/>
            </p:nvSpPr>
            <p:spPr>
              <a:xfrm>
                <a:off x="910107" y="826068"/>
                <a:ext cx="10526332" cy="4846198"/>
              </a:xfrm>
              <a:prstGeom prst="rect">
                <a:avLst/>
              </a:prstGeom>
              <a:blipFill rotWithShape="0">
                <a:blip r:embed="rId2"/>
                <a:stretch>
                  <a:fillRect l="-463" t="-756" r="-521"/>
                </a:stretch>
              </a:blipFill>
            </p:spPr>
            <p:txBody>
              <a:bodyPr/>
              <a:lstStyle/>
              <a:p>
                <a:r>
                  <a:rPr lang="es-VE">
                    <a:noFill/>
                  </a:rPr>
                  <a:t> </a:t>
                </a:r>
              </a:p>
            </p:txBody>
          </p:sp>
        </mc:Fallback>
      </mc:AlternateContent>
    </p:spTree>
    <p:extLst>
      <p:ext uri="{BB962C8B-B14F-4D97-AF65-F5344CB8AC3E}">
        <p14:creationId xmlns:p14="http://schemas.microsoft.com/office/powerpoint/2010/main" val="1150062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07076" y="732912"/>
            <a:ext cx="10436180" cy="1077218"/>
          </a:xfrm>
          <a:prstGeom prst="rect">
            <a:avLst/>
          </a:prstGeom>
        </p:spPr>
        <p:txBody>
          <a:bodyPr wrap="square">
            <a:spAutoFit/>
          </a:bodyPr>
          <a:lstStyle/>
          <a:p>
            <a:pPr algn="just">
              <a:spcAft>
                <a:spcPts val="600"/>
              </a:spcAft>
            </a:pP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Fuerza gravitacional - Energía </a:t>
            </a: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potencial Gravitacional</a:t>
            </a:r>
            <a:endParaRPr lang="es-V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Consideremos una partícula de masa m, que se mueve a lo largo del eje de las y, desde </a:t>
            </a:r>
            <a:r>
              <a:rPr lang="es-VE" i="1" dirty="0" smtClean="0">
                <a:effectLst/>
                <a:latin typeface="Times New Roman" panose="02020603050405020304" pitchFamily="18" charset="0"/>
                <a:ea typeface="Times New Roman" panose="02020603050405020304" pitchFamily="18" charset="0"/>
                <a:cs typeface="Times New Roman" panose="02020603050405020304" pitchFamily="18" charset="0"/>
              </a:rPr>
              <a:t>y</a:t>
            </a:r>
            <a:r>
              <a:rPr lang="es-VE" i="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i</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hasta </a:t>
            </a:r>
            <a:r>
              <a:rPr lang="es-VE" i="1" dirty="0" smtClean="0">
                <a:effectLst/>
                <a:latin typeface="Times New Roman" panose="02020603050405020304" pitchFamily="18" charset="0"/>
                <a:ea typeface="Times New Roman" panose="02020603050405020304" pitchFamily="18" charset="0"/>
                <a:cs typeface="Times New Roman" panose="02020603050405020304" pitchFamily="18" charset="0"/>
              </a:rPr>
              <a:t>y</a:t>
            </a:r>
            <a:r>
              <a:rPr lang="es-VE" i="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f</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Para encontrar el cambio en energía potencial del sistema partícula – tierra, utilizamos la ecuación (2)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a:picLocks noChangeAspect="1"/>
          </p:cNvPicPr>
          <p:nvPr/>
        </p:nvPicPr>
        <p:blipFill>
          <a:blip r:embed="rId2"/>
          <a:stretch>
            <a:fillRect/>
          </a:stretch>
        </p:blipFill>
        <p:spPr>
          <a:xfrm>
            <a:off x="807076" y="1936722"/>
            <a:ext cx="2412642" cy="3239835"/>
          </a:xfrm>
          <a:prstGeom prst="rect">
            <a:avLst/>
          </a:prstGeom>
        </p:spPr>
      </p:pic>
      <mc:AlternateContent xmlns:mc="http://schemas.openxmlformats.org/markup-compatibility/2006">
        <mc:Choice xmlns:a14="http://schemas.microsoft.com/office/drawing/2010/main" Requires="a14">
          <p:sp>
            <p:nvSpPr>
              <p:cNvPr id="6" name="Rectángulo 5"/>
              <p:cNvSpPr/>
              <p:nvPr/>
            </p:nvSpPr>
            <p:spPr>
              <a:xfrm>
                <a:off x="3524519" y="2451879"/>
                <a:ext cx="6096000" cy="1391791"/>
              </a:xfrm>
              <a:prstGeom prst="rect">
                <a:avLst/>
              </a:prstGeom>
            </p:spPr>
            <p:txBody>
              <a:bodyPr>
                <a:spAutoFit/>
              </a:bodyPr>
              <a:lstStyle/>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b="0" i="1" smtClean="0">
                        <a:effectLst/>
                        <a:latin typeface="Cambria Math" panose="02040503050406030204" pitchFamily="18" charset="0"/>
                        <a:ea typeface="Times New Roman" panose="02020603050405020304" pitchFamily="18" charset="0"/>
                        <a:cs typeface="Times New Roman" panose="02020603050405020304" pitchFamily="18" charset="0"/>
                      </a:rPr>
                      <m:t>𝑦</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nary>
                      <m:naryPr>
                        <m:limLoc m:val="subSup"/>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naryPr>
                      <m:sub>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b="0" i="1" smtClean="0">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b="0" i="1" smtClean="0">
                                <a:effectLst/>
                                <a:latin typeface="Cambria Math" panose="02040503050406030204" pitchFamily="18" charset="0"/>
                                <a:ea typeface="Times New Roman" panose="02020603050405020304" pitchFamily="18" charset="0"/>
                                <a:cs typeface="Times New Roman" panose="02020603050405020304" pitchFamily="18" charset="0"/>
                              </a:rPr>
                              <m:t>𝑖</m:t>
                            </m:r>
                          </m:sub>
                        </m:sSub>
                      </m:sub>
                      <m:sup>
                        <m:sSub>
                          <m:sSubPr>
                            <m:ctrlPr>
                              <a:rPr lang="es-VE" b="0" i="1" smtClean="0">
                                <a:effectLst/>
                                <a:latin typeface="Cambria Math" panose="02040503050406030204" pitchFamily="18" charset="0"/>
                                <a:cs typeface="Times New Roman" panose="02020603050405020304" pitchFamily="18" charset="0"/>
                              </a:rPr>
                            </m:ctrlPr>
                          </m:sSubPr>
                          <m:e>
                            <m:r>
                              <a:rPr lang="es-VE" b="0" i="1" smtClean="0">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b="0" i="1" smtClean="0">
                                <a:effectLst/>
                                <a:latin typeface="Cambria Math" panose="02040503050406030204" pitchFamily="18" charset="0"/>
                                <a:cs typeface="Times New Roman" panose="02020603050405020304" pitchFamily="18" charset="0"/>
                              </a:rPr>
                              <m:t>𝑓</m:t>
                            </m:r>
                          </m:sub>
                        </m:sSub>
                      </m:sup>
                      <m:e>
                        <m:r>
                          <a:rPr lang="es-VE" i="1">
                            <a:effectLst/>
                            <a:latin typeface="Cambria Math" panose="02040503050406030204" pitchFamily="18" charset="0"/>
                            <a:ea typeface="Times New Roman" panose="02020603050405020304" pitchFamily="18" charset="0"/>
                            <a:cs typeface="Times New Roman" panose="02020603050405020304" pitchFamily="18" charset="0"/>
                          </a:rPr>
                          <m:t>𝐹</m:t>
                        </m:r>
                      </m:e>
                    </m:nary>
                    <m:d>
                      <m:d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VE" b="0" i="1" smtClean="0">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s-VE" i="1">
                        <a:effectLst/>
                        <a:latin typeface="Cambria Math" panose="02040503050406030204" pitchFamily="18" charset="0"/>
                        <a:ea typeface="Times New Roman" panose="02020603050405020304" pitchFamily="18" charset="0"/>
                        <a:cs typeface="Times New Roman" panose="02020603050405020304" pitchFamily="18" charset="0"/>
                      </a:rPr>
                      <m:t>𝑑</m:t>
                    </m:r>
                    <m:r>
                      <a:rPr lang="es-VE" b="0" i="1" smtClean="0">
                        <a:effectLst/>
                        <a:latin typeface="Cambria Math" panose="02040503050406030204" pitchFamily="18" charset="0"/>
                        <a:ea typeface="Times New Roman" panose="02020603050405020304" pitchFamily="18" charset="0"/>
                        <a:cs typeface="Times New Roman" panose="02020603050405020304" pitchFamily="18" charset="0"/>
                      </a:rPr>
                      <m:t>𝑦</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b="0" i="1" smtClean="0">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nary>
                      <m:naryPr>
                        <m:limLoc m:val="subSup"/>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naryPr>
                      <m:sub>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m:t>
                            </m:r>
                          </m:sub>
                        </m:sSub>
                      </m:sub>
                      <m:sup>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sub>
                        </m:sSub>
                      </m:sup>
                      <m:e>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𝑚𝑔</m:t>
                            </m:r>
                          </m:e>
                        </m:d>
                      </m:e>
                    </m:nary>
                    <m:r>
                      <a:rPr lang="es-VE" i="1">
                        <a:effectLst/>
                        <a:latin typeface="Cambria Math" panose="02040503050406030204" pitchFamily="18" charset="0"/>
                        <a:ea typeface="Times New Roman" panose="02020603050405020304" pitchFamily="18" charset="0"/>
                        <a:cs typeface="Times New Roman" panose="02020603050405020304" pitchFamily="18" charset="0"/>
                      </a:rPr>
                      <m:t>𝑑𝑦</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𝑚𝑔</m:t>
                    </m:r>
                    <m:nary>
                      <m:naryPr>
                        <m:limLoc m:val="subSup"/>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naryPr>
                      <m:sub>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m:t>
                            </m:r>
                          </m:sub>
                        </m:sSub>
                      </m:sub>
                      <m:sup>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sub>
                        </m:sSub>
                      </m:sup>
                      <m:e>
                        <m:r>
                          <a:rPr lang="es-VE" i="1">
                            <a:effectLst/>
                            <a:latin typeface="Cambria Math" panose="02040503050406030204" pitchFamily="18" charset="0"/>
                            <a:ea typeface="Times New Roman" panose="02020603050405020304" pitchFamily="18" charset="0"/>
                            <a:cs typeface="Times New Roman" panose="02020603050405020304" pitchFamily="18" charset="0"/>
                          </a:rPr>
                          <m:t>𝑑𝑦</m:t>
                        </m:r>
                      </m:e>
                    </m:nary>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𝑔𝑟𝑎𝑣𝑖𝑡𝑎𝑐𝑖𝑜𝑛𝑎𝑙</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𝑚𝑔</m:t>
                    </m:r>
                    <m:d>
                      <m:d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m:t>
                            </m:r>
                          </m:sub>
                        </m:sSub>
                      </m:e>
                    </m:d>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𝑚𝑔</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𝑦</m:t>
                    </m:r>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6" name="Rectángulo 5"/>
              <p:cNvSpPr>
                <a:spLocks noRot="1" noChangeAspect="1" noMove="1" noResize="1" noEditPoints="1" noAdjustHandles="1" noChangeArrowheads="1" noChangeShapeType="1" noTextEdit="1"/>
              </p:cNvSpPr>
              <p:nvPr/>
            </p:nvSpPr>
            <p:spPr>
              <a:xfrm>
                <a:off x="3524519" y="2451879"/>
                <a:ext cx="6096000" cy="1391791"/>
              </a:xfrm>
              <a:prstGeom prst="rect">
                <a:avLst/>
              </a:prstGeom>
              <a:blipFill rotWithShape="0">
                <a:blip r:embed="rId3"/>
                <a:stretch>
                  <a:fillRect t="-36681" b="-22271"/>
                </a:stretch>
              </a:blipFill>
            </p:spPr>
            <p:txBody>
              <a:bodyPr/>
              <a:lstStyle/>
              <a:p>
                <a:r>
                  <a:rPr lang="es-VE">
                    <a:noFill/>
                  </a:rPr>
                  <a:t> </a:t>
                </a:r>
              </a:p>
            </p:txBody>
          </p:sp>
        </mc:Fallback>
      </mc:AlternateContent>
    </p:spTree>
    <p:extLst>
      <p:ext uri="{BB962C8B-B14F-4D97-AF65-F5344CB8AC3E}">
        <p14:creationId xmlns:p14="http://schemas.microsoft.com/office/powerpoint/2010/main" val="4158722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99674" y="848864"/>
            <a:ext cx="10520856" cy="1323439"/>
          </a:xfrm>
          <a:prstGeom prst="rect">
            <a:avLst/>
          </a:prstGeom>
        </p:spPr>
        <p:txBody>
          <a:bodyPr wrap="square">
            <a:spAutoFit/>
          </a:bodyPr>
          <a:lstStyle/>
          <a:p>
            <a:pPr algn="just">
              <a:spcAft>
                <a:spcPts val="600"/>
              </a:spcAft>
            </a:pP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Fuerza elástica - Energía </a:t>
            </a: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potencial Elástica</a:t>
            </a:r>
          </a:p>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Consideremos el sistema bloque resorte de la figura, con el bloque moviéndose desde xi=0 hasta </a:t>
            </a:r>
            <a:r>
              <a:rPr lang="es-VE" dirty="0" err="1" smtClean="0">
                <a:effectLst/>
                <a:latin typeface="Times New Roman" panose="02020603050405020304" pitchFamily="18" charset="0"/>
                <a:ea typeface="Times New Roman" panose="02020603050405020304" pitchFamily="18" charset="0"/>
                <a:cs typeface="Times New Roman" panose="02020603050405020304" pitchFamily="18" charset="0"/>
              </a:rPr>
              <a:t>xf</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 x. utilizamos de nuevo la ecuación (2) pero ahora sustituyamos la fuerza que sabemos es F = - </a:t>
            </a:r>
            <a:r>
              <a:rPr lang="es-VE" dirty="0" err="1" smtClean="0">
                <a:effectLst/>
                <a:latin typeface="Times New Roman" panose="02020603050405020304" pitchFamily="18" charset="0"/>
                <a:ea typeface="Times New Roman" panose="02020603050405020304" pitchFamily="18" charset="0"/>
                <a:cs typeface="Times New Roman" panose="02020603050405020304" pitchFamily="18" charset="0"/>
              </a:rPr>
              <a:t>kx</a:t>
            </a:r>
            <a:endPar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00"/>
              </a:spcAft>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990399" y="1949277"/>
            <a:ext cx="3027809" cy="4033312"/>
          </a:xfrm>
          <a:prstGeom prst="rect">
            <a:avLst/>
          </a:prstGeom>
        </p:spPr>
      </p:pic>
      <mc:AlternateContent xmlns:mc="http://schemas.openxmlformats.org/markup-compatibility/2006">
        <mc:Choice xmlns:a14="http://schemas.microsoft.com/office/drawing/2010/main" Requires="a14">
          <p:sp>
            <p:nvSpPr>
              <p:cNvPr id="4" name="Rectángulo 3"/>
              <p:cNvSpPr/>
              <p:nvPr/>
            </p:nvSpPr>
            <p:spPr>
              <a:xfrm>
                <a:off x="4537656" y="2274645"/>
                <a:ext cx="6096000" cy="1802801"/>
              </a:xfrm>
              <a:prstGeom prst="rect">
                <a:avLst/>
              </a:prstGeom>
            </p:spPr>
            <p:txBody>
              <a:bodyPr>
                <a:spAutoFit/>
              </a:bodyPr>
              <a:lstStyle/>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nary>
                      <m:naryPr>
                        <m:limLoc m:val="subSup"/>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naryPr>
                      <m:sub>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m:t>
                            </m:r>
                          </m:sub>
                        </m:sSub>
                      </m:sub>
                      <m:sup>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sub>
                        </m:sSub>
                      </m:sup>
                      <m:e>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𝑘𝑥</m:t>
                            </m:r>
                          </m:e>
                        </m:d>
                      </m:e>
                    </m:nary>
                    <m:r>
                      <a:rPr lang="es-VE" i="1">
                        <a:effectLst/>
                        <a:latin typeface="Cambria Math" panose="02040503050406030204" pitchFamily="18" charset="0"/>
                        <a:ea typeface="Times New Roman" panose="02020603050405020304" pitchFamily="18" charset="0"/>
                        <a:cs typeface="Times New Roman" panose="02020603050405020304" pitchFamily="18" charset="0"/>
                      </a:rPr>
                      <m:t>𝑑𝑥</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𝑘</m:t>
                    </m:r>
                    <m:nary>
                      <m:naryPr>
                        <m:limLoc m:val="subSup"/>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naryPr>
                      <m:sub>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m:t>
                            </m:r>
                          </m:sub>
                        </m:sSub>
                      </m:sub>
                      <m:sup>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sub>
                        </m:sSub>
                      </m:sup>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𝑥𝑑𝑥</m:t>
                        </m:r>
                      </m:e>
                    </m:nary>
                  </m:oMath>
                </a14:m>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r>
                          <a:rPr lang="es-VE" i="1">
                            <a:effectLst/>
                            <a:latin typeface="Cambria Math" panose="02040503050406030204" pitchFamily="18" charset="0"/>
                            <a:ea typeface="Times New Roman" panose="02020603050405020304" pitchFamily="18" charset="0"/>
                            <a:cs typeface="Times New Roman" panose="02020603050405020304" pitchFamily="18" charset="0"/>
                          </a:rPr>
                          <m:t>. </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𝑒𝑙</m:t>
                        </m:r>
                        <m:r>
                          <a:rPr lang="es-VE" i="1">
                            <a:effectLst/>
                            <a:latin typeface="Cambria Math" panose="02040503050406030204" pitchFamily="18" charset="0"/>
                            <a:ea typeface="Times New Roman" panose="02020603050405020304" pitchFamily="18" charset="0"/>
                            <a:cs typeface="Times New Roman" panose="02020603050405020304" pitchFamily="18" charset="0"/>
                          </a:rPr>
                          <m:t>á</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𝑠𝑡𝑖𝑐𝑎</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𝑘</m:t>
                    </m:r>
                    <m:nary>
                      <m:naryPr>
                        <m:limLoc m:val="subSup"/>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naryPr>
                      <m:sub>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𝑖</m:t>
                            </m:r>
                          </m:sub>
                        </m:sSub>
                      </m:sub>
                      <m:sup>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𝑓</m:t>
                            </m:r>
                          </m:sub>
                        </m:sSub>
                      </m:sup>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𝑥𝑑𝑥</m:t>
                        </m:r>
                      </m:e>
                    </m:nary>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VE"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VE"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es-VE" i="1">
                            <a:effectLst/>
                            <a:latin typeface="Cambria Math" panose="02040503050406030204" pitchFamily="18" charset="0"/>
                            <a:ea typeface="Times New Roman" panose="02020603050405020304" pitchFamily="18" charset="0"/>
                            <a:cs typeface="Times New Roman" panose="02020603050405020304" pitchFamily="18" charset="0"/>
                          </a:rPr>
                          <m:t>𝑘</m:t>
                        </m:r>
                        <m:sSup>
                          <m:sSup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s-VE" i="1">
                                <a:effectLst/>
                                <a:latin typeface="Cambria Math" panose="02040503050406030204" pitchFamily="18" charset="0"/>
                                <a:ea typeface="Times New Roman" panose="02020603050405020304" pitchFamily="18" charset="0"/>
                                <a:cs typeface="Times New Roman" panose="02020603050405020304" pitchFamily="18" charset="0"/>
                              </a:rPr>
                              <m:t>2</m:t>
                            </m:r>
                          </m:sup>
                        </m:sSup>
                      </m:e>
                    </m:d>
                    <m:f>
                      <m:fPr>
                        <m:type m:val="noBa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num>
                      <m:den>
                        <m:r>
                          <a:rPr lang="es-VE" i="1">
                            <a:effectLst/>
                            <a:latin typeface="Cambria Math" panose="02040503050406030204" pitchFamily="18" charset="0"/>
                            <a:ea typeface="Times New Roman" panose="02020603050405020304" pitchFamily="18" charset="0"/>
                            <a:cs typeface="Times New Roman" panose="02020603050405020304" pitchFamily="18" charset="0"/>
                          </a:rPr>
                          <m:t>0</m:t>
                        </m:r>
                      </m:den>
                    </m:f>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VE"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VE"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es-VE" i="1">
                        <a:effectLst/>
                        <a:latin typeface="Cambria Math" panose="02040503050406030204" pitchFamily="18" charset="0"/>
                        <a:ea typeface="Times New Roman" panose="02020603050405020304" pitchFamily="18" charset="0"/>
                        <a:cs typeface="Times New Roman" panose="02020603050405020304" pitchFamily="18" charset="0"/>
                      </a:rPr>
                      <m:t>𝑘</m:t>
                    </m:r>
                    <m:sSup>
                      <m:sSup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s-VE"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tabLst>
                    <a:tab pos="4951095" algn="l"/>
                  </a:tabLs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r>
                          <a:rPr lang="es-VE" i="1">
                            <a:effectLst/>
                            <a:latin typeface="Cambria Math" panose="02040503050406030204" pitchFamily="18" charset="0"/>
                            <a:ea typeface="Times New Roman" panose="02020603050405020304" pitchFamily="18" charset="0"/>
                            <a:cs typeface="Times New Roman" panose="02020603050405020304" pitchFamily="18" charset="0"/>
                          </a:rPr>
                          <m:t>. </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𝑒𝑙</m:t>
                        </m:r>
                        <m:r>
                          <a:rPr lang="es-VE" i="1">
                            <a:effectLst/>
                            <a:latin typeface="Cambria Math" panose="02040503050406030204" pitchFamily="18" charset="0"/>
                            <a:ea typeface="Times New Roman" panose="02020603050405020304" pitchFamily="18" charset="0"/>
                            <a:cs typeface="Times New Roman" panose="02020603050405020304" pitchFamily="18" charset="0"/>
                          </a:rPr>
                          <m:t>á</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𝑠𝑡𝑖𝑐𝑎</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VE"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VE"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es-VE" i="1">
                        <a:effectLst/>
                        <a:latin typeface="Cambria Math" panose="02040503050406030204" pitchFamily="18" charset="0"/>
                        <a:ea typeface="Times New Roman" panose="02020603050405020304" pitchFamily="18" charset="0"/>
                        <a:cs typeface="Times New Roman" panose="02020603050405020304" pitchFamily="18" charset="0"/>
                      </a:rPr>
                      <m:t>𝑘</m:t>
                    </m:r>
                    <m:sSup>
                      <m:sSup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s-VE"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VE" dirty="0"/>
              </a:p>
            </p:txBody>
          </p:sp>
        </mc:Choice>
        <mc:Fallback>
          <p:sp>
            <p:nvSpPr>
              <p:cNvPr id="4" name="Rectángulo 3"/>
              <p:cNvSpPr>
                <a:spLocks noRot="1" noChangeAspect="1" noMove="1" noResize="1" noEditPoints="1" noAdjustHandles="1" noChangeArrowheads="1" noChangeShapeType="1" noTextEdit="1"/>
              </p:cNvSpPr>
              <p:nvPr/>
            </p:nvSpPr>
            <p:spPr>
              <a:xfrm>
                <a:off x="4537656" y="2274645"/>
                <a:ext cx="6096000" cy="1802801"/>
              </a:xfrm>
              <a:prstGeom prst="rect">
                <a:avLst/>
              </a:prstGeom>
              <a:blipFill rotWithShape="0">
                <a:blip r:embed="rId3"/>
                <a:stretch>
                  <a:fillRect t="-28378" b="-24324"/>
                </a:stretch>
              </a:blipFill>
            </p:spPr>
            <p:txBody>
              <a:bodyPr/>
              <a:lstStyle/>
              <a:p>
                <a:r>
                  <a:rPr lang="es-VE">
                    <a:noFill/>
                  </a:rPr>
                  <a:t> </a:t>
                </a:r>
              </a:p>
            </p:txBody>
          </p:sp>
        </mc:Fallback>
      </mc:AlternateContent>
    </p:spTree>
    <p:extLst>
      <p:ext uri="{BB962C8B-B14F-4D97-AF65-F5344CB8AC3E}">
        <p14:creationId xmlns:p14="http://schemas.microsoft.com/office/powerpoint/2010/main" val="691898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91487" y="784470"/>
            <a:ext cx="10135859" cy="1200329"/>
          </a:xfrm>
          <a:prstGeom prst="rect">
            <a:avLst/>
          </a:prstGeom>
        </p:spPr>
        <p:txBody>
          <a:bodyPr wrap="square">
            <a:spAutoFit/>
          </a:bodyPr>
          <a:lstStyle/>
          <a:p>
            <a:r>
              <a:rPr lang="es-VE" b="1" dirty="0" smtClean="0">
                <a:effectLst/>
                <a:latin typeface="Times New Roman" panose="02020603050405020304" pitchFamily="18" charset="0"/>
                <a:ea typeface="Times New Roman" panose="02020603050405020304" pitchFamily="18" charset="0"/>
              </a:rPr>
              <a:t>Principio de Conservación de la Energía Mecánica</a:t>
            </a:r>
            <a:endParaRPr lang="es-VE" b="1" dirty="0" smtClean="0">
              <a:effectLst/>
              <a:latin typeface="Times New Roman" panose="02020603050405020304" pitchFamily="18" charset="0"/>
              <a:ea typeface="Times New Roman" panose="02020603050405020304" pitchFamily="18" charset="0"/>
            </a:endParaRPr>
          </a:p>
          <a:p>
            <a:pPr algn="just"/>
            <a:r>
              <a:rPr lang="es-VE" dirty="0" smtClean="0">
                <a:latin typeface="Times New Roman" panose="02020603050405020304" pitchFamily="18" charset="0"/>
                <a:cs typeface="Times New Roman" panose="02020603050405020304" pitchFamily="18" charset="0"/>
              </a:rPr>
              <a:t>Consideremos un sistema donde sólo fuerzas conservativas efectúan trabajo, es decir donde la energía se transforma de cinética a potencial, o viceversa. Nuestro sistema podría ser un objeto de masa m que oscila en el extremo de un resorte o que se mueve en el campo gravitacional terrestre.</a:t>
            </a:r>
            <a:endParaRPr lang="es-VE"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ángulo 2"/>
              <p:cNvSpPr/>
              <p:nvPr/>
            </p:nvSpPr>
            <p:spPr>
              <a:xfrm>
                <a:off x="1017243" y="1971926"/>
                <a:ext cx="10174499" cy="1000274"/>
              </a:xfrm>
              <a:prstGeom prst="rect">
                <a:avLst/>
              </a:prstGeom>
            </p:spPr>
            <p:txBody>
              <a:bodyPr wrap="square">
                <a:spAutoFit/>
              </a:bodyPr>
              <a:lstStyle/>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De acuerdo con el principio trabajo-energía, el trabajo total efectuado sobre un objeto es igual al cambio de su en energía cinética:</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𝑡𝑜𝑡𝑎𝑙</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𝑐</m:t>
                        </m:r>
                      </m:sub>
                    </m:sSub>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a:latin typeface="Times New Roman" panose="02020603050405020304" pitchFamily="18" charset="0"/>
                    <a:ea typeface="Times New Roman" panose="02020603050405020304" pitchFamily="18" charset="0"/>
                    <a:cs typeface="Times New Roman" panose="02020603050405020304" pitchFamily="18" charset="0"/>
                  </a:rPr>
                  <a:t>7)</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Rectángulo 2"/>
              <p:cNvSpPr>
                <a:spLocks noRot="1" noChangeAspect="1" noMove="1" noResize="1" noEditPoints="1" noAdjustHandles="1" noChangeArrowheads="1" noChangeShapeType="1" noTextEdit="1"/>
              </p:cNvSpPr>
              <p:nvPr/>
            </p:nvSpPr>
            <p:spPr>
              <a:xfrm>
                <a:off x="1017243" y="1971926"/>
                <a:ext cx="10174499" cy="1000274"/>
              </a:xfrm>
              <a:prstGeom prst="rect">
                <a:avLst/>
              </a:prstGeom>
              <a:blipFill rotWithShape="0">
                <a:blip r:embed="rId2"/>
                <a:stretch>
                  <a:fillRect l="-539" t="-3030" r="-479" b="-6061"/>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4" name="Rectángulo 3"/>
              <p:cNvSpPr/>
              <p:nvPr/>
            </p:nvSpPr>
            <p:spPr>
              <a:xfrm>
                <a:off x="1017243" y="3075229"/>
                <a:ext cx="10251770" cy="1098634"/>
              </a:xfrm>
              <a:prstGeom prst="rect">
                <a:avLst/>
              </a:prstGeom>
            </p:spPr>
            <p:txBody>
              <a:bodyPr wrap="square">
                <a:spAutoFit/>
              </a:bodyPr>
              <a:lstStyle/>
              <a:p>
                <a:pPr algn="just">
                  <a:spcAft>
                    <a:spcPts val="60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Sabemos también que el trabajo hecho por una fuerza conservativa es igual a</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r>
                      <a:rPr lang="es-VE"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VE"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s-VE" i="1">
                            <a:effectLst/>
                            <a:latin typeface="Cambria Math" panose="02040503050406030204" pitchFamily="18" charset="0"/>
                            <a:ea typeface="Times New Roman" panose="02020603050405020304" pitchFamily="18" charset="0"/>
                            <a:cs typeface="Times New Roman" panose="02020603050405020304" pitchFamily="18" charset="0"/>
                          </a:rPr>
                          <m:t>𝑐</m:t>
                        </m:r>
                      </m:sub>
                    </m:sSub>
                  </m:oMath>
                </a14:m>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smtClean="0">
                    <a:latin typeface="Times New Roman" panose="02020603050405020304" pitchFamily="18" charset="0"/>
                    <a:ea typeface="Times New Roman" panose="02020603050405020304" pitchFamily="18" charset="0"/>
                    <a:cs typeface="Times New Roman" panose="02020603050405020304" pitchFamily="18" charset="0"/>
                  </a:rPr>
                  <a:t> (8)</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dirty="0">
                    <a:effectLst/>
                    <a:latin typeface="Times New Roman" panose="02020603050405020304" pitchFamily="18" charset="0"/>
                    <a:ea typeface="Times New Roman" panose="02020603050405020304" pitchFamily="18" charset="0"/>
                    <a:cs typeface="Times New Roman" panose="02020603050405020304" pitchFamily="18" charset="0"/>
                  </a:rPr>
                  <a:t>Combinando estas dos ecuaciones tenemos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4" name="Rectángulo 3"/>
              <p:cNvSpPr>
                <a:spLocks noRot="1" noChangeAspect="1" noMove="1" noResize="1" noEditPoints="1" noAdjustHandles="1" noChangeArrowheads="1" noChangeShapeType="1" noTextEdit="1"/>
              </p:cNvSpPr>
              <p:nvPr/>
            </p:nvSpPr>
            <p:spPr>
              <a:xfrm>
                <a:off x="1017243" y="3075229"/>
                <a:ext cx="10251770" cy="1098634"/>
              </a:xfrm>
              <a:prstGeom prst="rect">
                <a:avLst/>
              </a:prstGeom>
              <a:blipFill rotWithShape="0">
                <a:blip r:embed="rId3"/>
                <a:stretch>
                  <a:fillRect l="-535" t="-3315" b="-7182"/>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5" name="Rectángulo 4"/>
              <p:cNvSpPr/>
              <p:nvPr/>
            </p:nvSpPr>
            <p:spPr>
              <a:xfrm>
                <a:off x="991486" y="4083707"/>
                <a:ext cx="10251769" cy="699679"/>
              </a:xfrm>
              <a:prstGeom prst="rect">
                <a:avLst/>
              </a:prstGeom>
            </p:spPr>
            <p:txBody>
              <a:bodyPr wrap="square">
                <a:spAutoFit/>
              </a:bodyPr>
              <a:lstStyle/>
              <a:p>
                <a:pPr algn="just">
                  <a:spcAft>
                    <a:spcPts val="600"/>
                  </a:spcAft>
                </a:pPr>
                <a:r>
                  <a:rPr lang="es-VE"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s-VE" sz="1600"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sz="1600" i="1">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sz="16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s-VE" sz="1600" i="1">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sz="1600" i="1">
                            <a:effectLst/>
                            <a:latin typeface="Cambria Math" panose="02040503050406030204" pitchFamily="18" charset="0"/>
                            <a:ea typeface="Times New Roman" panose="02020603050405020304" pitchFamily="18" charset="0"/>
                            <a:cs typeface="Times New Roman" panose="02020603050405020304" pitchFamily="18" charset="0"/>
                          </a:rPr>
                          <m:t>𝑐</m:t>
                        </m:r>
                      </m:sub>
                    </m:sSub>
                  </m:oMath>
                </a14:m>
                <a:r>
                  <a:rPr lang="es-VE"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s-VE"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s-VE" sz="16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𝑐</m:t>
                            </m:r>
                          </m:sub>
                        </m:sSub>
                        <m: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𝐸</m:t>
                        </m:r>
                      </m:e>
                      <m:sub>
                        <m: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es-VE" sz="16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s-VE"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s-VE" sz="1600" dirty="0"/>
              </a:p>
            </p:txBody>
          </p:sp>
        </mc:Choice>
        <mc:Fallback>
          <p:sp>
            <p:nvSpPr>
              <p:cNvPr id="5" name="Rectángulo 4"/>
              <p:cNvSpPr>
                <a:spLocks noRot="1" noChangeAspect="1" noMove="1" noResize="1" noEditPoints="1" noAdjustHandles="1" noChangeArrowheads="1" noChangeShapeType="1" noTextEdit="1"/>
              </p:cNvSpPr>
              <p:nvPr/>
            </p:nvSpPr>
            <p:spPr>
              <a:xfrm>
                <a:off x="991486" y="4083707"/>
                <a:ext cx="10251769" cy="699679"/>
              </a:xfrm>
              <a:prstGeom prst="rect">
                <a:avLst/>
              </a:prstGeom>
              <a:blipFill rotWithShape="0">
                <a:blip r:embed="rId4"/>
                <a:stretch>
                  <a:fillRect t="-2609" b="-6957"/>
                </a:stretch>
              </a:blipFill>
            </p:spPr>
            <p:txBody>
              <a:bodyPr/>
              <a:lstStyle/>
              <a:p>
                <a:r>
                  <a:rPr lang="es-VE">
                    <a:noFill/>
                  </a:rPr>
                  <a:t> </a:t>
                </a:r>
              </a:p>
            </p:txBody>
          </p:sp>
        </mc:Fallback>
      </mc:AlternateContent>
      <p:sp>
        <p:nvSpPr>
          <p:cNvPr id="6" name="Rectángulo 5"/>
          <p:cNvSpPr/>
          <p:nvPr/>
        </p:nvSpPr>
        <p:spPr>
          <a:xfrm>
            <a:off x="978606" y="4859524"/>
            <a:ext cx="10161619" cy="1200329"/>
          </a:xfrm>
          <a:prstGeom prst="rect">
            <a:avLst/>
          </a:prstGeom>
        </p:spPr>
        <p:txBody>
          <a:bodyPr wrap="square">
            <a:spAutoFit/>
          </a:bodyPr>
          <a:lstStyle/>
          <a:p>
            <a:r>
              <a:rPr lang="es-VE" dirty="0" smtClean="0">
                <a:effectLst/>
                <a:latin typeface="Times New Roman" panose="02020603050405020304" pitchFamily="18" charset="0"/>
                <a:ea typeface="Times New Roman" panose="02020603050405020304" pitchFamily="18" charset="0"/>
              </a:rPr>
              <a:t>La suma de la energía cinética </a:t>
            </a:r>
            <a:r>
              <a:rPr lang="es-VE" dirty="0" smtClean="0">
                <a:effectLst/>
                <a:latin typeface="Times New Roman" panose="02020603050405020304" pitchFamily="18" charset="0"/>
                <a:ea typeface="Times New Roman" panose="02020603050405020304" pitchFamily="18" charset="0"/>
              </a:rPr>
              <a:t>y </a:t>
            </a:r>
            <a:r>
              <a:rPr lang="es-VE" dirty="0" smtClean="0">
                <a:effectLst/>
                <a:latin typeface="Times New Roman" panose="02020603050405020304" pitchFamily="18" charset="0"/>
                <a:ea typeface="Times New Roman" panose="02020603050405020304" pitchFamily="18" charset="0"/>
              </a:rPr>
              <a:t>la energía potencial de un sistema se conoce </a:t>
            </a:r>
            <a:r>
              <a:rPr lang="es-VE" dirty="0" smtClean="0">
                <a:effectLst/>
                <a:latin typeface="Times New Roman" panose="02020603050405020304" pitchFamily="18" charset="0"/>
                <a:ea typeface="Times New Roman" panose="02020603050405020304" pitchFamily="18" charset="0"/>
              </a:rPr>
              <a:t>como</a:t>
            </a:r>
            <a:r>
              <a:rPr lang="es-VE" dirty="0" smtClean="0">
                <a:latin typeface="Times New Roman" panose="02020603050405020304" pitchFamily="18" charset="0"/>
                <a:ea typeface="Times New Roman" panose="02020603050405020304" pitchFamily="18" charset="0"/>
              </a:rPr>
              <a:t> </a:t>
            </a:r>
            <a:r>
              <a:rPr lang="es-VE" dirty="0">
                <a:latin typeface="Times New Roman" panose="02020603050405020304" pitchFamily="18" charset="0"/>
                <a:ea typeface="Times New Roman" panose="02020603050405020304" pitchFamily="18" charset="0"/>
              </a:rPr>
              <a:t>el principio de </a:t>
            </a:r>
            <a:r>
              <a:rPr lang="es-VE" dirty="0" smtClean="0">
                <a:latin typeface="Times New Roman" panose="02020603050405020304" pitchFamily="18" charset="0"/>
                <a:ea typeface="Times New Roman" panose="02020603050405020304" pitchFamily="18" charset="0"/>
              </a:rPr>
              <a:t>Conservación </a:t>
            </a:r>
            <a:r>
              <a:rPr lang="es-VE" dirty="0">
                <a:latin typeface="Times New Roman" panose="02020603050405020304" pitchFamily="18" charset="0"/>
                <a:ea typeface="Times New Roman" panose="02020603050405020304" pitchFamily="18" charset="0"/>
              </a:rPr>
              <a:t>de la </a:t>
            </a:r>
            <a:r>
              <a:rPr lang="es-VE" i="1" dirty="0" smtClean="0">
                <a:effectLst/>
                <a:latin typeface="Times New Roman" panose="02020603050405020304" pitchFamily="18" charset="0"/>
                <a:ea typeface="Times New Roman" panose="02020603050405020304" pitchFamily="18" charset="0"/>
              </a:rPr>
              <a:t>Energía mecánica </a:t>
            </a:r>
            <a:r>
              <a:rPr lang="es-VE" i="1" dirty="0" smtClean="0">
                <a:effectLst/>
                <a:latin typeface="Times New Roman" panose="02020603050405020304" pitchFamily="18" charset="0"/>
                <a:ea typeface="Times New Roman" panose="02020603050405020304" pitchFamily="18" charset="0"/>
              </a:rPr>
              <a:t>total</a:t>
            </a:r>
            <a:r>
              <a:rPr lang="es-VE" i="1" dirty="0" smtClean="0">
                <a:solidFill>
                  <a:schemeClr val="accent1">
                    <a:lumMod val="50000"/>
                  </a:schemeClr>
                </a:solidFill>
                <a:effectLst/>
                <a:latin typeface="Times New Roman" panose="02020603050405020304" pitchFamily="18" charset="0"/>
                <a:ea typeface="Times New Roman" panose="02020603050405020304" pitchFamily="18" charset="0"/>
              </a:rPr>
              <a:t>. </a:t>
            </a:r>
            <a:endParaRPr lang="es-VE" i="1" dirty="0" smtClean="0">
              <a:solidFill>
                <a:schemeClr val="accent1">
                  <a:lumMod val="50000"/>
                </a:schemeClr>
              </a:solidFill>
              <a:effectLst/>
              <a:latin typeface="Times New Roman" panose="02020603050405020304" pitchFamily="18" charset="0"/>
              <a:ea typeface="Times New Roman" panose="02020603050405020304" pitchFamily="18" charset="0"/>
            </a:endParaRPr>
          </a:p>
          <a:p>
            <a:r>
              <a:rPr lang="es-VE"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VE" b="1" i="1" dirty="0">
                <a:latin typeface="Times New Roman" panose="02020603050405020304" pitchFamily="18" charset="0"/>
                <a:ea typeface="Times New Roman" panose="02020603050405020304" pitchFamily="18" charset="0"/>
                <a:cs typeface="Times New Roman" panose="02020603050405020304" pitchFamily="18" charset="0"/>
              </a:rPr>
              <a:t>Si sólo fuerzas conservativas están efectuando trabajo, la energía mecánica total de un sistema ni aumenta ni disminuye en cualquier proceso. Permanece constante, es decir, se conserva</a:t>
            </a:r>
            <a:r>
              <a:rPr lang="es-VE" b="1" i="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VE" dirty="0">
              <a:solidFill>
                <a:schemeClr val="accent1">
                  <a:lumMod val="50000"/>
                </a:schemeClr>
              </a:solidFill>
            </a:endParaRPr>
          </a:p>
        </p:txBody>
      </p:sp>
      <p:sp>
        <p:nvSpPr>
          <p:cNvPr id="8" name="Rectángulo 7"/>
          <p:cNvSpPr/>
          <p:nvPr/>
        </p:nvSpPr>
        <p:spPr>
          <a:xfrm>
            <a:off x="927090" y="5721299"/>
            <a:ext cx="10122795" cy="338554"/>
          </a:xfrm>
          <a:prstGeom prst="rect">
            <a:avLst/>
          </a:prstGeom>
        </p:spPr>
        <p:txBody>
          <a:bodyPr wrap="square">
            <a:spAutoFit/>
          </a:bodyPr>
          <a:lstStyle/>
          <a:p>
            <a:pPr algn="just">
              <a:spcAft>
                <a:spcPts val="600"/>
              </a:spcAft>
            </a:pPr>
            <a:endParaRPr lang="es-VE"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9265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4704" y="979996"/>
            <a:ext cx="9890975" cy="2769989"/>
          </a:xfrm>
          <a:prstGeom prst="rect">
            <a:avLst/>
          </a:prstGeom>
        </p:spPr>
        <p:txBody>
          <a:bodyPr wrap="square">
            <a:spAutoFit/>
          </a:bodyPr>
          <a:lstStyle/>
          <a:p>
            <a:pPr algn="just">
              <a:spcAft>
                <a:spcPts val="1200"/>
              </a:spcAft>
            </a:pPr>
            <a:r>
              <a:rPr lang="es-VE" b="1" dirty="0">
                <a:latin typeface="Times New Roman" panose="02020603050405020304" pitchFamily="18" charset="0"/>
                <a:cs typeface="Times New Roman" panose="02020603050405020304" pitchFamily="18" charset="0"/>
              </a:rPr>
              <a:t>Unidades de </a:t>
            </a:r>
            <a:r>
              <a:rPr lang="es-VE" b="1" dirty="0" smtClean="0">
                <a:latin typeface="Times New Roman" panose="02020603050405020304" pitchFamily="18" charset="0"/>
                <a:cs typeface="Times New Roman" panose="02020603050405020304" pitchFamily="18" charset="0"/>
              </a:rPr>
              <a:t>energía</a:t>
            </a:r>
          </a:p>
          <a:p>
            <a:pPr marL="342900" indent="-342900" algn="just">
              <a:spcAft>
                <a:spcPts val="1200"/>
              </a:spcAft>
              <a:buFont typeface="+mj-lt"/>
              <a:buAutoNum type="arabicPeriod"/>
            </a:pPr>
            <a:r>
              <a:rPr lang="es-VE" dirty="0" smtClean="0">
                <a:latin typeface="Times New Roman" panose="02020603050405020304" pitchFamily="18" charset="0"/>
                <a:cs typeface="Times New Roman" panose="02020603050405020304" pitchFamily="18" charset="0"/>
              </a:rPr>
              <a:t>Dado </a:t>
            </a:r>
            <a:r>
              <a:rPr lang="es-VE" dirty="0">
                <a:latin typeface="Times New Roman" panose="02020603050405020304" pitchFamily="18" charset="0"/>
                <a:cs typeface="Times New Roman" panose="02020603050405020304" pitchFamily="18" charset="0"/>
              </a:rPr>
              <a:t>que el trabajo es igual al cambio de energía cinética, las unidades de energía son las mismas que las del trabajo. </a:t>
            </a:r>
            <a:r>
              <a:rPr lang="es-VE" dirty="0" smtClean="0">
                <a:latin typeface="Times New Roman" panose="02020603050405020304" pitchFamily="18" charset="0"/>
                <a:cs typeface="Times New Roman" panose="02020603050405020304" pitchFamily="18" charset="0"/>
              </a:rPr>
              <a:t>En </a:t>
            </a:r>
            <a:r>
              <a:rPr lang="es-VE" dirty="0">
                <a:latin typeface="Times New Roman" panose="02020603050405020304" pitchFamily="18" charset="0"/>
                <a:cs typeface="Times New Roman" panose="02020603050405020304" pitchFamily="18" charset="0"/>
              </a:rPr>
              <a:t>SI, la unidad de energía es, por tanto, el joule, igual a 1 newton-metro</a:t>
            </a:r>
            <a:r>
              <a:rPr lang="es-VE" dirty="0" smtClean="0">
                <a:latin typeface="Times New Roman" panose="02020603050405020304" pitchFamily="18" charset="0"/>
                <a:cs typeface="Times New Roman" panose="02020603050405020304" pitchFamily="18" charset="0"/>
              </a:rPr>
              <a:t>.</a:t>
            </a:r>
          </a:p>
          <a:p>
            <a:pPr marL="342900" indent="-342900" algn="just">
              <a:spcAft>
                <a:spcPts val="1200"/>
              </a:spcAft>
              <a:buFont typeface="+mj-lt"/>
              <a:buAutoNum type="arabicPeriod"/>
            </a:pPr>
            <a:r>
              <a:rPr lang="es-VE" dirty="0" smtClean="0">
                <a:latin typeface="Times New Roman" panose="02020603050405020304" pitchFamily="18" charset="0"/>
                <a:cs typeface="Times New Roman" panose="02020603050405020304" pitchFamily="18" charset="0"/>
              </a:rPr>
              <a:t>Las </a:t>
            </a:r>
            <a:r>
              <a:rPr lang="es-VE" dirty="0">
                <a:latin typeface="Times New Roman" panose="02020603050405020304" pitchFamily="18" charset="0"/>
                <a:cs typeface="Times New Roman" panose="02020603050405020304" pitchFamily="18" charset="0"/>
              </a:rPr>
              <a:t>unidades científicas incluyen el erg, utilizado en el sistema de unidades centímetro-gramo-segundo e igual al electrón-voltio, utilizado en física nuclear, atómica y molecular; y la caloría, utilizada en termodinámica y para describir las energías de reacciones químicas</a:t>
            </a:r>
            <a:r>
              <a:rPr lang="es-VE" dirty="0" smtClean="0">
                <a:latin typeface="Times New Roman" panose="02020603050405020304" pitchFamily="18" charset="0"/>
                <a:cs typeface="Times New Roman" panose="02020603050405020304" pitchFamily="18" charset="0"/>
              </a:rPr>
              <a:t>.</a:t>
            </a:r>
          </a:p>
          <a:p>
            <a:pPr marL="342900" indent="-342900" algn="just">
              <a:buFont typeface="+mj-lt"/>
              <a:buAutoNum type="arabicPeriod"/>
            </a:pPr>
            <a:r>
              <a:rPr lang="es-VE" dirty="0" smtClean="0">
                <a:latin typeface="Times New Roman" panose="02020603050405020304" pitchFamily="18" charset="0"/>
                <a:cs typeface="Times New Roman" panose="02020603050405020304" pitchFamily="18" charset="0"/>
              </a:rPr>
              <a:t> </a:t>
            </a:r>
            <a:r>
              <a:rPr lang="es-VE" dirty="0">
                <a:latin typeface="Times New Roman" panose="02020603050405020304" pitchFamily="18" charset="0"/>
                <a:cs typeface="Times New Roman" panose="02020603050405020304" pitchFamily="18" charset="0"/>
              </a:rPr>
              <a:t>Las unidades inglesas incluyen el </a:t>
            </a:r>
            <a:r>
              <a:rPr lang="es-VE" dirty="0" smtClean="0">
                <a:latin typeface="Times New Roman" panose="02020603050405020304" pitchFamily="18" charset="0"/>
                <a:cs typeface="Times New Roman" panose="02020603050405020304" pitchFamily="18" charset="0"/>
              </a:rPr>
              <a:t>pie-libra </a:t>
            </a:r>
            <a:r>
              <a:rPr lang="es-VE" dirty="0">
                <a:latin typeface="Times New Roman" panose="02020603050405020304" pitchFamily="18" charset="0"/>
                <a:cs typeface="Times New Roman" panose="02020603050405020304" pitchFamily="18" charset="0"/>
              </a:rPr>
              <a:t>y la unidad térmica británica (</a:t>
            </a:r>
            <a:r>
              <a:rPr lang="es-VE" dirty="0" err="1">
                <a:latin typeface="Times New Roman" panose="02020603050405020304" pitchFamily="18" charset="0"/>
                <a:cs typeface="Times New Roman" panose="02020603050405020304" pitchFamily="18" charset="0"/>
              </a:rPr>
              <a:t>Btu</a:t>
            </a:r>
            <a:r>
              <a:rPr lang="es-VE" dirty="0">
                <a:latin typeface="Times New Roman" panose="02020603050405020304" pitchFamily="18" charset="0"/>
                <a:cs typeface="Times New Roman" panose="02020603050405020304" pitchFamily="18" charset="0"/>
              </a:rPr>
              <a:t>); </a:t>
            </a:r>
            <a:r>
              <a:rPr lang="es-VE" dirty="0" smtClean="0">
                <a:latin typeface="Times New Roman" panose="02020603050405020304" pitchFamily="18" charset="0"/>
                <a:cs typeface="Times New Roman" panose="02020603050405020304" pitchFamily="18" charset="0"/>
              </a:rPr>
              <a:t>esta última </a:t>
            </a:r>
            <a:r>
              <a:rPr lang="es-VE" dirty="0">
                <a:latin typeface="Times New Roman" panose="02020603050405020304" pitchFamily="18" charset="0"/>
                <a:cs typeface="Times New Roman" panose="02020603050405020304" pitchFamily="18" charset="0"/>
              </a:rPr>
              <a:t>se utiliza comúnmente en la ingeniería de sistemas de calefacción y refrigeración. </a:t>
            </a:r>
          </a:p>
        </p:txBody>
      </p:sp>
    </p:spTree>
    <p:extLst>
      <p:ext uri="{BB962C8B-B14F-4D97-AF65-F5344CB8AC3E}">
        <p14:creationId xmlns:p14="http://schemas.microsoft.com/office/powerpoint/2010/main" val="59912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038895" y="3113875"/>
            <a:ext cx="4343400" cy="2428875"/>
          </a:xfrm>
          <a:prstGeom prst="rect">
            <a:avLst/>
          </a:prstGeom>
        </p:spPr>
      </p:pic>
      <p:sp>
        <p:nvSpPr>
          <p:cNvPr id="4" name="Rectángulo 3"/>
          <p:cNvSpPr/>
          <p:nvPr/>
        </p:nvSpPr>
        <p:spPr>
          <a:xfrm>
            <a:off x="1038895" y="922763"/>
            <a:ext cx="10114209" cy="923330"/>
          </a:xfrm>
          <a:prstGeom prst="rect">
            <a:avLst/>
          </a:prstGeom>
        </p:spPr>
        <p:txBody>
          <a:bodyPr wrap="square">
            <a:spAutoFit/>
          </a:bodyPr>
          <a:lstStyle/>
          <a:p>
            <a:pPr algn="just"/>
            <a:r>
              <a:rPr lang="es-VE" b="1" u="sng" dirty="0" smtClean="0"/>
              <a:t>Ejercicio: </a:t>
            </a:r>
            <a:r>
              <a:rPr lang="es-VE" dirty="0" smtClean="0"/>
              <a:t>El </a:t>
            </a:r>
            <a:r>
              <a:rPr lang="es-VE" dirty="0"/>
              <a:t>resorte de la figura </a:t>
            </a:r>
            <a:r>
              <a:rPr lang="es-VE" dirty="0" smtClean="0"/>
              <a:t>tiene una constante k= 140 N/m. Un </a:t>
            </a:r>
            <a:r>
              <a:rPr lang="es-VE" dirty="0"/>
              <a:t>bloque de 50 g colocado contra </a:t>
            </a:r>
            <a:r>
              <a:rPr lang="es-VE" dirty="0" smtClean="0"/>
              <a:t>el resorte</a:t>
            </a:r>
            <a:r>
              <a:rPr lang="es-VE" dirty="0"/>
              <a:t>, que está comprimido 11 cm. Cuando se suelta el bloque, ¿a qué altura de la pendiente se eleva? Desprecie la fricción.</a:t>
            </a:r>
          </a:p>
        </p:txBody>
      </p:sp>
      <p:sp>
        <p:nvSpPr>
          <p:cNvPr id="5" name="Rectángulo 4"/>
          <p:cNvSpPr/>
          <p:nvPr/>
        </p:nvSpPr>
        <p:spPr>
          <a:xfrm>
            <a:off x="1038895" y="1846093"/>
            <a:ext cx="10114209" cy="1200329"/>
          </a:xfrm>
          <a:prstGeom prst="rect">
            <a:avLst/>
          </a:prstGeom>
        </p:spPr>
        <p:txBody>
          <a:bodyPr wrap="square">
            <a:spAutoFit/>
          </a:bodyPr>
          <a:lstStyle/>
          <a:p>
            <a:r>
              <a:rPr lang="es-VE" b="1" u="sng" dirty="0" smtClean="0"/>
              <a:t>Interpretación</a:t>
            </a:r>
            <a:r>
              <a:rPr lang="es-VE" dirty="0" smtClean="0"/>
              <a:t>: En este problema hay cambios </a:t>
            </a:r>
            <a:r>
              <a:rPr lang="es-VE" dirty="0"/>
              <a:t>en la energía potencial tanto elástica como gravitacional. Dado que </a:t>
            </a:r>
            <a:r>
              <a:rPr lang="es-VE" dirty="0" smtClean="0"/>
              <a:t>la fricción </a:t>
            </a:r>
            <a:r>
              <a:rPr lang="es-VE" dirty="0"/>
              <a:t>es insignificante, podemos aplicar la conservación de </a:t>
            </a:r>
            <a:r>
              <a:rPr lang="es-VE" dirty="0" smtClean="0"/>
              <a:t>energía mecánica. </a:t>
            </a:r>
          </a:p>
          <a:p>
            <a:r>
              <a:rPr lang="es-VE" dirty="0" smtClean="0"/>
              <a:t>Identificamos </a:t>
            </a:r>
            <a:r>
              <a:rPr lang="es-VE" dirty="0"/>
              <a:t>el estado inicial como el bloque en reposo contra el resorte comprimido; el estado final es el bloque momentáneamente en reposo en </a:t>
            </a:r>
            <a:r>
              <a:rPr lang="es-VE" dirty="0" smtClean="0"/>
              <a:t>su punto más alto en la pendiente</a:t>
            </a:r>
            <a:endParaRPr lang="es-VE" dirty="0"/>
          </a:p>
        </p:txBody>
      </p:sp>
    </p:spTree>
    <p:extLst>
      <p:ext uri="{BB962C8B-B14F-4D97-AF65-F5344CB8AC3E}">
        <p14:creationId xmlns:p14="http://schemas.microsoft.com/office/powerpoint/2010/main" val="2041339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ángulo 1"/>
              <p:cNvSpPr/>
              <p:nvPr/>
            </p:nvSpPr>
            <p:spPr>
              <a:xfrm>
                <a:off x="990598" y="2020056"/>
                <a:ext cx="9917807" cy="1614032"/>
              </a:xfrm>
              <a:prstGeom prst="rect">
                <a:avLst/>
              </a:prstGeom>
            </p:spPr>
            <p:txBody>
              <a:bodyPr wrap="square">
                <a:spAutoFit/>
              </a:bodyPr>
              <a:lstStyle/>
              <a:p>
                <a:pPr algn="just"/>
                <a:r>
                  <a:rPr lang="es-VE" b="1" u="sng" dirty="0" smtClean="0"/>
                  <a:t>Evaluar</a:t>
                </a:r>
                <a:r>
                  <a:rPr lang="es-VE" b="1" dirty="0" smtClean="0"/>
                  <a:t>: </a:t>
                </a:r>
                <a:r>
                  <a:rPr lang="es-VE" dirty="0" smtClean="0"/>
                  <a:t>En </a:t>
                </a:r>
                <a:r>
                  <a:rPr lang="es-VE" dirty="0"/>
                  <a:t>ambos </a:t>
                </a:r>
                <a:r>
                  <a:rPr lang="es-VE" dirty="0" smtClean="0"/>
                  <a:t>estados, inicial y final, </a:t>
                </a:r>
                <a:r>
                  <a:rPr lang="es-VE" dirty="0"/>
                  <a:t>el bloque está </a:t>
                </a:r>
                <a:r>
                  <a:rPr lang="es-VE" dirty="0" smtClean="0"/>
                  <a:t>en reposo</a:t>
                </a:r>
                <a:r>
                  <a:rPr lang="es-VE" dirty="0"/>
                  <a:t>, por lo que la energía cinética es </a:t>
                </a:r>
                <a:r>
                  <a:rPr lang="es-VE" dirty="0" smtClean="0"/>
                  <a:t>cero. En </a:t>
                </a:r>
                <a:r>
                  <a:rPr lang="es-VE" dirty="0"/>
                  <a:t>el estado inicial </a:t>
                </a:r>
                <a:r>
                  <a:rPr lang="es-VE" dirty="0" smtClean="0"/>
                  <a:t>la </a:t>
                </a:r>
                <a:r>
                  <a:rPr lang="es-VE" dirty="0"/>
                  <a:t>energía potencial </a:t>
                </a:r>
                <a:r>
                  <a:rPr lang="es-VE" dirty="0" smtClean="0"/>
                  <a:t>es </a:t>
                </a:r>
                <a:r>
                  <a:rPr lang="es-VE" dirty="0"/>
                  <a:t>la energía del </a:t>
                </a:r>
                <a:r>
                  <a:rPr lang="es-VE" dirty="0" smtClean="0"/>
                  <a:t>resorte. </a:t>
                </a:r>
                <a14:m>
                  <m:oMath xmlns:m="http://schemas.openxmlformats.org/officeDocument/2006/math">
                    <m:sSub>
                      <m:sSubPr>
                        <m:ctrlPr>
                          <a:rPr lang="es-VE" i="1">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latin typeface="Cambria Math" panose="02040503050406030204" pitchFamily="18" charset="0"/>
                            <a:ea typeface="Times New Roman" panose="02020603050405020304" pitchFamily="18" charset="0"/>
                            <a:cs typeface="Times New Roman" panose="02020603050405020304" pitchFamily="18" charset="0"/>
                          </a:rPr>
                          <m:t>𝑝</m:t>
                        </m:r>
                        <m:r>
                          <a:rPr lang="es-VE" i="1">
                            <a:latin typeface="Cambria Math" panose="02040503050406030204" pitchFamily="18" charset="0"/>
                            <a:ea typeface="Times New Roman" panose="02020603050405020304" pitchFamily="18" charset="0"/>
                            <a:cs typeface="Times New Roman" panose="02020603050405020304" pitchFamily="18" charset="0"/>
                          </a:rPr>
                          <m:t>. </m:t>
                        </m:r>
                        <m:r>
                          <a:rPr lang="es-VE" i="1">
                            <a:latin typeface="Cambria Math" panose="02040503050406030204" pitchFamily="18" charset="0"/>
                            <a:ea typeface="Times New Roman" panose="02020603050405020304" pitchFamily="18" charset="0"/>
                            <a:cs typeface="Times New Roman" panose="02020603050405020304" pitchFamily="18" charset="0"/>
                          </a:rPr>
                          <m:t>𝑒𝑙</m:t>
                        </m:r>
                        <m:r>
                          <a:rPr lang="es-VE" i="1">
                            <a:latin typeface="Cambria Math" panose="02040503050406030204" pitchFamily="18" charset="0"/>
                            <a:ea typeface="Times New Roman" panose="02020603050405020304" pitchFamily="18" charset="0"/>
                            <a:cs typeface="Times New Roman" panose="02020603050405020304" pitchFamily="18" charset="0"/>
                          </a:rPr>
                          <m:t>á</m:t>
                        </m:r>
                        <m:r>
                          <a:rPr lang="es-VE" i="1">
                            <a:latin typeface="Cambria Math" panose="02040503050406030204" pitchFamily="18" charset="0"/>
                            <a:ea typeface="Times New Roman" panose="02020603050405020304" pitchFamily="18" charset="0"/>
                            <a:cs typeface="Times New Roman" panose="02020603050405020304" pitchFamily="18" charset="0"/>
                          </a:rPr>
                          <m:t>𝑠𝑡𝑖𝑐𝑎</m:t>
                        </m:r>
                      </m:sub>
                    </m:sSub>
                    <m:r>
                      <a:rPr lang="es-VE" i="1">
                        <a:latin typeface="Cambria Math" panose="02040503050406030204" pitchFamily="18" charset="0"/>
                        <a:ea typeface="Times New Roman" panose="02020603050405020304" pitchFamily="18" charset="0"/>
                        <a:cs typeface="Times New Roman" panose="02020603050405020304" pitchFamily="18" charset="0"/>
                      </a:rPr>
                      <m:t>=</m:t>
                    </m:r>
                    <m:f>
                      <m:fPr>
                        <m:ctrlPr>
                          <a:rPr lang="es-VE" i="1">
                            <a:latin typeface="Cambria Math" panose="02040503050406030204" pitchFamily="18" charset="0"/>
                            <a:ea typeface="Times New Roman" panose="02020603050405020304" pitchFamily="18" charset="0"/>
                            <a:cs typeface="Times New Roman" panose="02020603050405020304" pitchFamily="18" charset="0"/>
                          </a:rPr>
                        </m:ctrlPr>
                      </m:fPr>
                      <m:num>
                        <m:r>
                          <a:rPr lang="es-VE" i="1">
                            <a:latin typeface="Cambria Math" panose="02040503050406030204" pitchFamily="18" charset="0"/>
                            <a:ea typeface="Times New Roman" panose="02020603050405020304" pitchFamily="18" charset="0"/>
                            <a:cs typeface="Times New Roman" panose="02020603050405020304" pitchFamily="18" charset="0"/>
                          </a:rPr>
                          <m:t>1</m:t>
                        </m:r>
                      </m:num>
                      <m:den>
                        <m:r>
                          <a:rPr lang="es-VE" i="1">
                            <a:latin typeface="Cambria Math" panose="02040503050406030204" pitchFamily="18" charset="0"/>
                            <a:ea typeface="Times New Roman" panose="02020603050405020304" pitchFamily="18" charset="0"/>
                            <a:cs typeface="Times New Roman" panose="02020603050405020304" pitchFamily="18" charset="0"/>
                          </a:rPr>
                          <m:t>2</m:t>
                        </m:r>
                      </m:den>
                    </m:f>
                    <m:r>
                      <a:rPr lang="es-VE" i="1">
                        <a:latin typeface="Cambria Math" panose="02040503050406030204" pitchFamily="18" charset="0"/>
                        <a:ea typeface="Times New Roman" panose="02020603050405020304" pitchFamily="18" charset="0"/>
                        <a:cs typeface="Times New Roman" panose="02020603050405020304" pitchFamily="18" charset="0"/>
                      </a:rPr>
                      <m:t>𝑘</m:t>
                    </m:r>
                    <m:sSup>
                      <m:sSupPr>
                        <m:ctrlPr>
                          <a:rPr lang="es-VE" i="1">
                            <a:latin typeface="Cambria Math" panose="02040503050406030204" pitchFamily="18" charset="0"/>
                            <a:ea typeface="Times New Roman" panose="02020603050405020304" pitchFamily="18" charset="0"/>
                            <a:cs typeface="Times New Roman" panose="02020603050405020304" pitchFamily="18" charset="0"/>
                          </a:rPr>
                        </m:ctrlPr>
                      </m:sSupPr>
                      <m:e>
                        <m:r>
                          <a:rPr lang="es-VE" i="1">
                            <a:latin typeface="Cambria Math" panose="02040503050406030204" pitchFamily="18" charset="0"/>
                            <a:ea typeface="Times New Roman" panose="02020603050405020304" pitchFamily="18" charset="0"/>
                            <a:cs typeface="Times New Roman" panose="02020603050405020304" pitchFamily="18" charset="0"/>
                          </a:rPr>
                          <m:t>𝑥</m:t>
                        </m:r>
                      </m:e>
                      <m:sup>
                        <m:r>
                          <a:rPr lang="es-VE" i="1">
                            <a:latin typeface="Cambria Math" panose="02040503050406030204" pitchFamily="18" charset="0"/>
                            <a:ea typeface="Times New Roman" panose="02020603050405020304" pitchFamily="18" charset="0"/>
                            <a:cs typeface="Times New Roman" panose="02020603050405020304" pitchFamily="18" charset="0"/>
                          </a:rPr>
                          <m:t>2</m:t>
                        </m:r>
                      </m:sup>
                    </m:sSup>
                  </m:oMath>
                </a14:m>
                <a:endParaRPr lang="es-VE" dirty="0" smtClean="0"/>
              </a:p>
              <a:p>
                <a:pPr algn="just"/>
                <a:r>
                  <a:rPr lang="es-VE" dirty="0" smtClean="0"/>
                  <a:t>No </a:t>
                </a:r>
                <a:r>
                  <a:rPr lang="es-VE" dirty="0"/>
                  <a:t>conocemos la energía potencial del estado final, pero sabemos que es energía gravitacional, </a:t>
                </a:r>
                <a14:m>
                  <m:oMath xmlns:m="http://schemas.openxmlformats.org/officeDocument/2006/math">
                    <m:sSub>
                      <m:sSubPr>
                        <m:ctrlPr>
                          <a:rPr lang="es-VE" i="1">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latin typeface="Cambria Math" panose="02040503050406030204" pitchFamily="18" charset="0"/>
                            <a:ea typeface="Times New Roman" panose="02020603050405020304" pitchFamily="18" charset="0"/>
                            <a:cs typeface="Times New Roman" panose="02020603050405020304" pitchFamily="18" charset="0"/>
                          </a:rPr>
                          <m:t>∆</m:t>
                        </m:r>
                        <m:r>
                          <a:rPr lang="es-VE" i="1">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latin typeface="Cambria Math" panose="02040503050406030204" pitchFamily="18" charset="0"/>
                            <a:ea typeface="Times New Roman" panose="02020603050405020304" pitchFamily="18" charset="0"/>
                            <a:cs typeface="Times New Roman" panose="02020603050405020304" pitchFamily="18" charset="0"/>
                          </a:rPr>
                          <m:t>𝑝</m:t>
                        </m:r>
                        <m:r>
                          <a:rPr lang="es-VE" i="1">
                            <a:latin typeface="Cambria Math" panose="02040503050406030204" pitchFamily="18" charset="0"/>
                            <a:ea typeface="Times New Roman" panose="02020603050405020304" pitchFamily="18" charset="0"/>
                            <a:cs typeface="Times New Roman" panose="02020603050405020304" pitchFamily="18" charset="0"/>
                          </a:rPr>
                          <m:t>.</m:t>
                        </m:r>
                        <m:r>
                          <a:rPr lang="es-VE" i="1">
                            <a:latin typeface="Cambria Math" panose="02040503050406030204" pitchFamily="18" charset="0"/>
                            <a:ea typeface="Times New Roman" panose="02020603050405020304" pitchFamily="18" charset="0"/>
                            <a:cs typeface="Times New Roman" panose="02020603050405020304" pitchFamily="18" charset="0"/>
                          </a:rPr>
                          <m:t>𝑔𝑟𝑎𝑣𝑖𝑡𝑎𝑐𝑖𝑜𝑛𝑎𝑙</m:t>
                        </m:r>
                      </m:sub>
                    </m:sSub>
                    <m:r>
                      <a:rPr lang="es-VE" i="1">
                        <a:latin typeface="Cambria Math" panose="02040503050406030204" pitchFamily="18" charset="0"/>
                        <a:ea typeface="Times New Roman" panose="02020603050405020304" pitchFamily="18" charset="0"/>
                        <a:cs typeface="Times New Roman" panose="02020603050405020304" pitchFamily="18" charset="0"/>
                      </a:rPr>
                      <m:t>=</m:t>
                    </m:r>
                    <m:r>
                      <a:rPr lang="es-VE" i="1">
                        <a:latin typeface="Cambria Math" panose="02040503050406030204" pitchFamily="18" charset="0"/>
                        <a:ea typeface="Times New Roman" panose="02020603050405020304" pitchFamily="18" charset="0"/>
                        <a:cs typeface="Times New Roman" panose="02020603050405020304" pitchFamily="18" charset="0"/>
                      </a:rPr>
                      <m:t>𝑚𝑔h</m:t>
                    </m:r>
                    <m:r>
                      <a:rPr lang="es-VE" b="0" i="0" smtClean="0">
                        <a:latin typeface="Cambria Math" panose="02040503050406030204" pitchFamily="18" charset="0"/>
                        <a:ea typeface="Times New Roman" panose="02020603050405020304" pitchFamily="18" charset="0"/>
                        <a:cs typeface="Times New Roman" panose="02020603050405020304" pitchFamily="18" charset="0"/>
                      </a:rPr>
                      <m:t>.</m:t>
                    </m:r>
                  </m:oMath>
                </a14:m>
                <a:r>
                  <a:rPr lang="es-VE" dirty="0" smtClean="0"/>
                  <a:t> </a:t>
                </a:r>
              </a:p>
              <a:p>
                <a:pPr algn="just"/>
                <a:r>
                  <a:rPr lang="es-VE" dirty="0" smtClean="0"/>
                  <a:t>Usemos la ecuación (1) y  resolvamos para </a:t>
                </a:r>
                <a:r>
                  <a:rPr lang="es-VE" dirty="0"/>
                  <a:t>h desconocida para obtener</a:t>
                </a:r>
              </a:p>
            </p:txBody>
          </p:sp>
        </mc:Choice>
        <mc:Fallback>
          <p:sp>
            <p:nvSpPr>
              <p:cNvPr id="2" name="Rectángulo 1"/>
              <p:cNvSpPr>
                <a:spLocks noRot="1" noChangeAspect="1" noMove="1" noResize="1" noEditPoints="1" noAdjustHandles="1" noChangeArrowheads="1" noChangeShapeType="1" noTextEdit="1"/>
              </p:cNvSpPr>
              <p:nvPr/>
            </p:nvSpPr>
            <p:spPr>
              <a:xfrm>
                <a:off x="990598" y="2020056"/>
                <a:ext cx="9917807" cy="1614032"/>
              </a:xfrm>
              <a:prstGeom prst="rect">
                <a:avLst/>
              </a:prstGeom>
              <a:blipFill rotWithShape="0">
                <a:blip r:embed="rId2"/>
                <a:stretch>
                  <a:fillRect l="-492" t="-1887" r="-553" b="-4906"/>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3" name="Rectángulo 2"/>
              <p:cNvSpPr/>
              <p:nvPr/>
            </p:nvSpPr>
            <p:spPr>
              <a:xfrm>
                <a:off x="990597" y="3786597"/>
                <a:ext cx="9917808" cy="1840504"/>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es-VE" i="1" smtClean="0">
                              <a:latin typeface="Cambria Math" panose="02040503050406030204" pitchFamily="18" charset="0"/>
                            </a:rPr>
                          </m:ctrlPr>
                        </m:sSubPr>
                        <m:e>
                          <m:r>
                            <a:rPr lang="es-VE" i="1">
                              <a:latin typeface="Cambria Math" panose="02040503050406030204" pitchFamily="18" charset="0"/>
                            </a:rPr>
                            <m:t>𝐸𝑐</m:t>
                          </m:r>
                        </m:e>
                        <m:sub>
                          <m:r>
                            <a:rPr lang="es-VE" i="1">
                              <a:latin typeface="Cambria Math" panose="02040503050406030204" pitchFamily="18" charset="0"/>
                            </a:rPr>
                            <m:t>𝑓</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𝐸𝑝</m:t>
                          </m:r>
                        </m:e>
                        <m:sub>
                          <m:r>
                            <a:rPr lang="es-VE" i="1">
                              <a:latin typeface="Cambria Math" panose="02040503050406030204" pitchFamily="18" charset="0"/>
                              <a:ea typeface="Cambria Math" panose="02040503050406030204" pitchFamily="18" charset="0"/>
                            </a:rPr>
                            <m:t>𝑓</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𝐸𝑐</m:t>
                          </m:r>
                        </m:e>
                        <m:sub>
                          <m:r>
                            <a:rPr lang="es-VE" i="1">
                              <a:latin typeface="Cambria Math" panose="02040503050406030204" pitchFamily="18" charset="0"/>
                              <a:ea typeface="Cambria Math" panose="02040503050406030204" pitchFamily="18" charset="0"/>
                            </a:rPr>
                            <m:t>𝑖</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𝐸𝑝</m:t>
                          </m:r>
                        </m:e>
                        <m:sub>
                          <m:r>
                            <a:rPr lang="es-VE" i="1">
                              <a:latin typeface="Cambria Math" panose="02040503050406030204" pitchFamily="18" charset="0"/>
                              <a:ea typeface="Cambria Math" panose="02040503050406030204" pitchFamily="18" charset="0"/>
                            </a:rPr>
                            <m:t>𝑖</m:t>
                          </m:r>
                        </m:sub>
                      </m:sSub>
                    </m:oMath>
                  </m:oMathPara>
                </a14:m>
                <a:endParaRPr lang="es-VE" dirty="0" smtClean="0"/>
              </a:p>
              <a:p>
                <a14:m>
                  <m:oMathPara xmlns:m="http://schemas.openxmlformats.org/officeDocument/2006/math">
                    <m:oMathParaPr>
                      <m:jc m:val="centerGroup"/>
                    </m:oMathParaPr>
                    <m:oMath xmlns:m="http://schemas.openxmlformats.org/officeDocument/2006/math">
                      <m:sSub>
                        <m:sSubPr>
                          <m:ctrlPr>
                            <a:rPr lang="es-VE" i="1" smtClean="0">
                              <a:latin typeface="Cambria Math" panose="02040503050406030204" pitchFamily="18" charset="0"/>
                            </a:rPr>
                          </m:ctrlPr>
                        </m:sSubPr>
                        <m:e>
                          <m:r>
                            <a:rPr lang="es-VE" b="0" i="1" smtClean="0">
                              <a:latin typeface="Cambria Math" panose="02040503050406030204" pitchFamily="18" charset="0"/>
                            </a:rPr>
                            <m:t>𝐸𝑝</m:t>
                          </m:r>
                        </m:e>
                        <m:sub>
                          <m:r>
                            <a:rPr lang="es-VE" b="0" i="1" smtClean="0">
                              <a:latin typeface="Cambria Math" panose="02040503050406030204" pitchFamily="18" charset="0"/>
                            </a:rPr>
                            <m:t>𝑓</m:t>
                          </m:r>
                        </m:sub>
                      </m:sSub>
                      <m:r>
                        <a:rPr lang="es-VE" i="1" smtClean="0">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𝐸𝑝</m:t>
                          </m:r>
                        </m:e>
                        <m:sub>
                          <m:r>
                            <a:rPr lang="es-VE" b="0" i="1" smtClean="0">
                              <a:latin typeface="Cambria Math" panose="02040503050406030204" pitchFamily="18" charset="0"/>
                              <a:ea typeface="Cambria Math" panose="02040503050406030204" pitchFamily="18" charset="0"/>
                            </a:rPr>
                            <m:t>𝑖</m:t>
                          </m:r>
                        </m:sub>
                      </m:sSub>
                    </m:oMath>
                  </m:oMathPara>
                </a14:m>
                <a:endParaRPr lang="es-VE" dirty="0" smtClean="0">
                  <a:ea typeface="Cambria Math" panose="02040503050406030204" pitchFamily="18" charset="0"/>
                </a:endParaRPr>
              </a:p>
              <a:p>
                <a14:m>
                  <m:oMathPara xmlns:m="http://schemas.openxmlformats.org/officeDocument/2006/math">
                    <m:oMathParaPr>
                      <m:jc m:val="centerGroup"/>
                    </m:oMathParaPr>
                    <m:oMath xmlns:m="http://schemas.openxmlformats.org/officeDocument/2006/math">
                      <m:r>
                        <a:rPr lang="es-VE" b="0" i="1" smtClean="0">
                          <a:latin typeface="Cambria Math" panose="02040503050406030204" pitchFamily="18" charset="0"/>
                        </a:rPr>
                        <m:t>𝑚𝑔h</m:t>
                      </m:r>
                      <m:r>
                        <a:rPr lang="es-VE" b="0" i="1" smtClean="0">
                          <a:latin typeface="Cambria Math" panose="02040503050406030204" pitchFamily="18" charset="0"/>
                          <a:ea typeface="Cambria Math" panose="02040503050406030204" pitchFamily="18" charset="0"/>
                        </a:rPr>
                        <m:t>=</m:t>
                      </m:r>
                      <m:f>
                        <m:fPr>
                          <m:ctrlPr>
                            <a:rPr lang="es-VE" i="1">
                              <a:latin typeface="Cambria Math" panose="02040503050406030204" pitchFamily="18" charset="0"/>
                              <a:ea typeface="Times New Roman" panose="02020603050405020304" pitchFamily="18" charset="0"/>
                              <a:cs typeface="Times New Roman" panose="02020603050405020304" pitchFamily="18" charset="0"/>
                            </a:rPr>
                          </m:ctrlPr>
                        </m:fPr>
                        <m:num>
                          <m:r>
                            <a:rPr lang="es-VE" i="1">
                              <a:latin typeface="Cambria Math" panose="02040503050406030204" pitchFamily="18" charset="0"/>
                              <a:ea typeface="Times New Roman" panose="02020603050405020304" pitchFamily="18" charset="0"/>
                              <a:cs typeface="Times New Roman" panose="02020603050405020304" pitchFamily="18" charset="0"/>
                            </a:rPr>
                            <m:t>1</m:t>
                          </m:r>
                        </m:num>
                        <m:den>
                          <m:r>
                            <a:rPr lang="es-VE" i="1">
                              <a:latin typeface="Cambria Math" panose="02040503050406030204" pitchFamily="18" charset="0"/>
                              <a:ea typeface="Times New Roman" panose="02020603050405020304" pitchFamily="18" charset="0"/>
                              <a:cs typeface="Times New Roman" panose="02020603050405020304" pitchFamily="18" charset="0"/>
                            </a:rPr>
                            <m:t>2</m:t>
                          </m:r>
                        </m:den>
                      </m:f>
                      <m:r>
                        <a:rPr lang="es-VE" i="1">
                          <a:latin typeface="Cambria Math" panose="02040503050406030204" pitchFamily="18" charset="0"/>
                          <a:ea typeface="Times New Roman" panose="02020603050405020304" pitchFamily="18" charset="0"/>
                          <a:cs typeface="Times New Roman" panose="02020603050405020304" pitchFamily="18" charset="0"/>
                        </a:rPr>
                        <m:t>𝑘</m:t>
                      </m:r>
                      <m:sSup>
                        <m:sSupPr>
                          <m:ctrlPr>
                            <a:rPr lang="es-VE" i="1">
                              <a:latin typeface="Cambria Math" panose="02040503050406030204" pitchFamily="18" charset="0"/>
                              <a:ea typeface="Times New Roman" panose="02020603050405020304" pitchFamily="18" charset="0"/>
                              <a:cs typeface="Times New Roman" panose="02020603050405020304" pitchFamily="18" charset="0"/>
                            </a:rPr>
                          </m:ctrlPr>
                        </m:sSupPr>
                        <m:e>
                          <m:r>
                            <a:rPr lang="es-VE" i="1">
                              <a:latin typeface="Cambria Math" panose="02040503050406030204" pitchFamily="18" charset="0"/>
                              <a:ea typeface="Times New Roman" panose="02020603050405020304" pitchFamily="18" charset="0"/>
                              <a:cs typeface="Times New Roman" panose="02020603050405020304" pitchFamily="18" charset="0"/>
                            </a:rPr>
                            <m:t>𝑥</m:t>
                          </m:r>
                        </m:e>
                        <m:sup>
                          <m:r>
                            <a:rPr lang="es-VE" i="1">
                              <a:latin typeface="Cambria Math" panose="02040503050406030204" pitchFamily="18" charset="0"/>
                              <a:ea typeface="Times New Roman" panose="02020603050405020304" pitchFamily="18" charset="0"/>
                              <a:cs typeface="Times New Roman" panose="02020603050405020304" pitchFamily="18" charset="0"/>
                            </a:rPr>
                            <m:t>2</m:t>
                          </m:r>
                        </m:sup>
                      </m:sSup>
                    </m:oMath>
                  </m:oMathPara>
                </a14:m>
                <a:endParaRPr lang="es-VE" dirty="0" smtClean="0">
                  <a:ea typeface="Times New Roman" panose="02020603050405020304" pitchFamily="18" charset="0"/>
                  <a:cs typeface="Times New Roman" panose="02020603050405020304" pitchFamily="18" charset="0"/>
                </a:endParaRPr>
              </a:p>
              <a:p>
                <a14:m>
                  <m:oMathPara xmlns:m="http://schemas.openxmlformats.org/officeDocument/2006/math">
                    <m:oMathParaPr>
                      <m:jc m:val="centerGroup"/>
                    </m:oMathParaPr>
                    <m:oMath xmlns:m="http://schemas.openxmlformats.org/officeDocument/2006/math">
                      <m:r>
                        <a:rPr lang="es-VE" b="0" i="1" smtClean="0">
                          <a:latin typeface="Cambria Math" panose="02040503050406030204" pitchFamily="18" charset="0"/>
                        </a:rPr>
                        <m:t>h</m:t>
                      </m:r>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Times New Roman" panose="02020603050405020304" pitchFamily="18" charset="0"/>
                              <a:cs typeface="Times New Roman" panose="02020603050405020304" pitchFamily="18" charset="0"/>
                            </a:rPr>
                            <m:t>𝑘</m:t>
                          </m:r>
                          <m:sSup>
                            <m:sSupPr>
                              <m:ctrlPr>
                                <a:rPr lang="es-VE" i="1">
                                  <a:latin typeface="Cambria Math" panose="02040503050406030204" pitchFamily="18" charset="0"/>
                                  <a:ea typeface="Times New Roman" panose="02020603050405020304" pitchFamily="18" charset="0"/>
                                  <a:cs typeface="Times New Roman" panose="02020603050405020304" pitchFamily="18" charset="0"/>
                                </a:rPr>
                              </m:ctrlPr>
                            </m:sSupPr>
                            <m:e>
                              <m:r>
                                <a:rPr lang="es-VE" i="1">
                                  <a:latin typeface="Cambria Math" panose="02040503050406030204" pitchFamily="18" charset="0"/>
                                  <a:ea typeface="Times New Roman" panose="02020603050405020304" pitchFamily="18" charset="0"/>
                                  <a:cs typeface="Times New Roman" panose="02020603050405020304" pitchFamily="18" charset="0"/>
                                </a:rPr>
                                <m:t>𝑥</m:t>
                              </m:r>
                            </m:e>
                            <m:sup>
                              <m:r>
                                <a:rPr lang="es-VE" i="1">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s-VE" b="0" i="1" smtClean="0">
                              <a:latin typeface="Cambria Math" panose="02040503050406030204" pitchFamily="18" charset="0"/>
                              <a:ea typeface="Cambria Math" panose="02040503050406030204" pitchFamily="18" charset="0"/>
                            </a:rPr>
                            <m:t>2</m:t>
                          </m:r>
                          <m:r>
                            <a:rPr lang="es-VE" b="0" i="1" smtClean="0">
                              <a:latin typeface="Cambria Math" panose="02040503050406030204" pitchFamily="18" charset="0"/>
                              <a:ea typeface="Cambria Math" panose="02040503050406030204" pitchFamily="18" charset="0"/>
                            </a:rPr>
                            <m:t>𝑚𝑔</m:t>
                          </m:r>
                        </m:den>
                      </m:f>
                      <m:r>
                        <a:rPr lang="es-VE" b="0" i="1" smtClean="0">
                          <a:latin typeface="Cambria Math" panose="02040503050406030204" pitchFamily="18" charset="0"/>
                          <a:ea typeface="Cambria Math" panose="02040503050406030204" pitchFamily="18" charset="0"/>
                        </a:rPr>
                        <m:t>=</m:t>
                      </m:r>
                      <m:f>
                        <m:fPr>
                          <m:ctrlPr>
                            <a:rPr lang="es-VE" b="0" i="1" smtClean="0">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140 </m:t>
                          </m:r>
                          <m:r>
                            <a:rPr lang="es-VE" i="1">
                              <a:latin typeface="Cambria Math" panose="02040503050406030204" pitchFamily="18" charset="0"/>
                              <a:ea typeface="Cambria Math" panose="02040503050406030204" pitchFamily="18" charset="0"/>
                            </a:rPr>
                            <m:t>𝑁</m:t>
                          </m:r>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𝑚</m:t>
                          </m:r>
                          <m:r>
                            <a:rPr lang="es-VE" i="1">
                              <a:latin typeface="Cambria Math" panose="02040503050406030204" pitchFamily="18" charset="0"/>
                              <a:ea typeface="Cambria Math" panose="02040503050406030204" pitchFamily="18" charset="0"/>
                            </a:rPr>
                            <m:t>∙11×</m:t>
                          </m:r>
                          <m:sSup>
                            <m:sSupPr>
                              <m:ctrlPr>
                                <a:rPr lang="es-VE" i="1">
                                  <a:latin typeface="Cambria Math" panose="02040503050406030204" pitchFamily="18" charset="0"/>
                                  <a:ea typeface="Cambria Math" panose="02040503050406030204" pitchFamily="18" charset="0"/>
                                </a:rPr>
                              </m:ctrlPr>
                            </m:sSupPr>
                            <m:e>
                              <m:r>
                                <a:rPr lang="es-VE" i="1">
                                  <a:latin typeface="Cambria Math" panose="02040503050406030204" pitchFamily="18" charset="0"/>
                                  <a:ea typeface="Cambria Math" panose="02040503050406030204" pitchFamily="18" charset="0"/>
                                </a:rPr>
                                <m:t>10</m:t>
                              </m:r>
                            </m:e>
                            <m:sup>
                              <m:r>
                                <a:rPr lang="es-VE" i="1">
                                  <a:latin typeface="Cambria Math" panose="02040503050406030204" pitchFamily="18" charset="0"/>
                                  <a:ea typeface="Cambria Math" panose="02040503050406030204" pitchFamily="18" charset="0"/>
                                </a:rPr>
                                <m:t>−2</m:t>
                              </m:r>
                            </m:sup>
                          </m:sSup>
                        </m:num>
                        <m:den>
                          <m:r>
                            <a:rPr lang="es-VE" b="0" i="1" smtClean="0">
                              <a:latin typeface="Cambria Math" panose="02040503050406030204" pitchFamily="18" charset="0"/>
                              <a:ea typeface="Cambria Math" panose="02040503050406030204" pitchFamily="18" charset="0"/>
                            </a:rPr>
                            <m:t>2∙</m:t>
                          </m:r>
                          <m:d>
                            <m:dPr>
                              <m:ctrlPr>
                                <a:rPr lang="es-VE" b="0" i="1" smtClean="0">
                                  <a:latin typeface="Cambria Math" panose="02040503050406030204" pitchFamily="18" charset="0"/>
                                  <a:ea typeface="Cambria Math" panose="02040503050406030204" pitchFamily="18" charset="0"/>
                                </a:rPr>
                              </m:ctrlPr>
                            </m:dPr>
                            <m:e>
                              <m:r>
                                <a:rPr lang="es-VE" i="1">
                                  <a:latin typeface="Cambria Math" panose="02040503050406030204" pitchFamily="18" charset="0"/>
                                  <a:ea typeface="Cambria Math" panose="02040503050406030204" pitchFamily="18" charset="0"/>
                                </a:rPr>
                                <m:t>50×</m:t>
                              </m:r>
                              <m:sSup>
                                <m:sSupPr>
                                  <m:ctrlPr>
                                    <a:rPr lang="es-VE" i="1">
                                      <a:latin typeface="Cambria Math" panose="02040503050406030204" pitchFamily="18" charset="0"/>
                                      <a:ea typeface="Cambria Math" panose="02040503050406030204" pitchFamily="18" charset="0"/>
                                    </a:rPr>
                                  </m:ctrlPr>
                                </m:sSupPr>
                                <m:e>
                                  <m:r>
                                    <a:rPr lang="es-VE" i="1">
                                      <a:latin typeface="Cambria Math" panose="02040503050406030204" pitchFamily="18" charset="0"/>
                                      <a:ea typeface="Cambria Math" panose="02040503050406030204" pitchFamily="18" charset="0"/>
                                    </a:rPr>
                                    <m:t>10</m:t>
                                  </m:r>
                                </m:e>
                                <m:sup>
                                  <m:r>
                                    <a:rPr lang="es-VE" i="1">
                                      <a:latin typeface="Cambria Math" panose="02040503050406030204" pitchFamily="18" charset="0"/>
                                      <a:ea typeface="Cambria Math" panose="02040503050406030204" pitchFamily="18" charset="0"/>
                                    </a:rPr>
                                    <m:t>−3</m:t>
                                  </m:r>
                                </m:sup>
                              </m:sSup>
                            </m:e>
                          </m:d>
                          <m:r>
                            <a:rPr lang="es-VE" b="0" i="1" smtClean="0">
                              <a:latin typeface="Cambria Math" panose="02040503050406030204" pitchFamily="18" charset="0"/>
                              <a:ea typeface="Cambria Math" panose="02040503050406030204" pitchFamily="18" charset="0"/>
                            </a:rPr>
                            <m:t>∙9,8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den>
                      </m:f>
                      <m:r>
                        <a:rPr lang="es-VE" b="0" i="1" smtClean="0">
                          <a:latin typeface="Cambria Math" panose="02040503050406030204" pitchFamily="18" charset="0"/>
                          <a:ea typeface="Cambria Math" panose="02040503050406030204" pitchFamily="18" charset="0"/>
                        </a:rPr>
                        <m:t>=1,7</m:t>
                      </m:r>
                      <m:r>
                        <a:rPr lang="es-VE" b="0" i="1" smtClean="0">
                          <a:latin typeface="Cambria Math" panose="02040503050406030204" pitchFamily="18" charset="0"/>
                          <a:ea typeface="Cambria Math" panose="02040503050406030204" pitchFamily="18" charset="0"/>
                        </a:rPr>
                        <m:t>𝑚</m:t>
                      </m:r>
                    </m:oMath>
                  </m:oMathPara>
                </a14:m>
                <a:endParaRPr lang="es-VE" dirty="0"/>
              </a:p>
            </p:txBody>
          </p:sp>
        </mc:Choice>
        <mc:Fallback>
          <p:sp>
            <p:nvSpPr>
              <p:cNvPr id="3" name="Rectángulo 2"/>
              <p:cNvSpPr>
                <a:spLocks noRot="1" noChangeAspect="1" noMove="1" noResize="1" noEditPoints="1" noAdjustHandles="1" noChangeArrowheads="1" noChangeShapeType="1" noTextEdit="1"/>
              </p:cNvSpPr>
              <p:nvPr/>
            </p:nvSpPr>
            <p:spPr>
              <a:xfrm>
                <a:off x="990597" y="3786597"/>
                <a:ext cx="9917808" cy="1840504"/>
              </a:xfrm>
              <a:prstGeom prst="rect">
                <a:avLst/>
              </a:prstGeom>
              <a:blipFill rotWithShape="0">
                <a:blip r:embed="rId3"/>
                <a:stretch>
                  <a:fillRect/>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4" name="Rectángulo 3"/>
              <p:cNvSpPr/>
              <p:nvPr/>
            </p:nvSpPr>
            <p:spPr>
              <a:xfrm>
                <a:off x="990598" y="563858"/>
                <a:ext cx="9917807" cy="1303690"/>
              </a:xfrm>
              <a:prstGeom prst="rect">
                <a:avLst/>
              </a:prstGeom>
            </p:spPr>
            <p:txBody>
              <a:bodyPr wrap="square">
                <a:spAutoFit/>
              </a:bodyPr>
              <a:lstStyle/>
              <a:p>
                <a:r>
                  <a:rPr lang="es-VE" b="1" u="sng" dirty="0" smtClean="0"/>
                  <a:t>Desarrollo</a:t>
                </a:r>
                <a:r>
                  <a:rPr lang="es-VE" dirty="0" smtClean="0"/>
                  <a:t>: Apliquemos el principio de conservación de la energía mecánica </a:t>
                </a:r>
              </a:p>
              <a:p>
                <a:pPr algn="ctr"/>
                <a14:m>
                  <m:oMath xmlns:m="http://schemas.openxmlformats.org/officeDocument/2006/math">
                    <m:sSub>
                      <m:sSubPr>
                        <m:ctrlPr>
                          <a:rPr lang="es-VE" i="1">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VE" i="1">
                                <a:latin typeface="Cambria Math" panose="02040503050406030204" pitchFamily="18" charset="0"/>
                                <a:ea typeface="Times New Roman" panose="02020603050405020304" pitchFamily="18" charset="0"/>
                                <a:cs typeface="Times New Roman" panose="02020603050405020304" pitchFamily="18" charset="0"/>
                              </a:rPr>
                            </m:ctrlPr>
                          </m:sSubPr>
                          <m:e>
                            <m:r>
                              <a:rPr lang="es-VE" i="1">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latin typeface="Cambria Math" panose="02040503050406030204" pitchFamily="18" charset="0"/>
                                <a:ea typeface="Times New Roman" panose="02020603050405020304" pitchFamily="18" charset="0"/>
                                <a:cs typeface="Times New Roman" panose="02020603050405020304" pitchFamily="18" charset="0"/>
                              </a:rPr>
                              <m:t>𝑐</m:t>
                            </m:r>
                          </m:sub>
                        </m:sSub>
                        <m:r>
                          <a:rPr lang="es-VE" i="1">
                            <a:latin typeface="Cambria Math" panose="02040503050406030204" pitchFamily="18" charset="0"/>
                            <a:ea typeface="Times New Roman" panose="02020603050405020304" pitchFamily="18" charset="0"/>
                            <a:cs typeface="Times New Roman" panose="02020603050405020304" pitchFamily="18" charset="0"/>
                          </a:rPr>
                          <m:t>+∆</m:t>
                        </m:r>
                        <m:r>
                          <a:rPr lang="es-VE" i="1">
                            <a:latin typeface="Cambria Math" panose="02040503050406030204" pitchFamily="18" charset="0"/>
                            <a:ea typeface="Times New Roman" panose="02020603050405020304" pitchFamily="18" charset="0"/>
                            <a:cs typeface="Times New Roman" panose="02020603050405020304" pitchFamily="18" charset="0"/>
                          </a:rPr>
                          <m:t>𝐸</m:t>
                        </m:r>
                      </m:e>
                      <m:sub>
                        <m:r>
                          <a:rPr lang="es-VE" i="1">
                            <a:latin typeface="Cambria Math" panose="02040503050406030204" pitchFamily="18" charset="0"/>
                            <a:ea typeface="Times New Roman" panose="02020603050405020304" pitchFamily="18" charset="0"/>
                            <a:cs typeface="Times New Roman" panose="02020603050405020304" pitchFamily="18" charset="0"/>
                          </a:rPr>
                          <m:t>𝑝</m:t>
                        </m:r>
                      </m:sub>
                    </m:sSub>
                    <m:r>
                      <a:rPr lang="es-VE" i="1">
                        <a:latin typeface="Cambria Math" panose="02040503050406030204" pitchFamily="18" charset="0"/>
                        <a:ea typeface="Times New Roman" panose="02020603050405020304" pitchFamily="18" charset="0"/>
                        <a:cs typeface="Times New Roman" panose="02020603050405020304" pitchFamily="18" charset="0"/>
                      </a:rPr>
                      <m:t>(</m:t>
                    </m:r>
                    <m:r>
                      <a:rPr lang="es-VE" i="1">
                        <a:latin typeface="Cambria Math" panose="02040503050406030204" pitchFamily="18" charset="0"/>
                        <a:ea typeface="Times New Roman" panose="02020603050405020304" pitchFamily="18" charset="0"/>
                        <a:cs typeface="Times New Roman" panose="02020603050405020304" pitchFamily="18" charset="0"/>
                      </a:rPr>
                      <m:t>𝑥</m:t>
                    </m:r>
                    <m:r>
                      <a:rPr lang="es-VE" i="1">
                        <a:latin typeface="Cambria Math" panose="02040503050406030204" pitchFamily="18" charset="0"/>
                        <a:ea typeface="Times New Roman" panose="02020603050405020304" pitchFamily="18" charset="0"/>
                        <a:cs typeface="Times New Roman" panose="02020603050405020304" pitchFamily="18" charset="0"/>
                      </a:rPr>
                      <m:t>)=0</m:t>
                    </m:r>
                  </m:oMath>
                </a14:m>
                <a:r>
                  <a:rPr lang="es-VE" dirty="0">
                    <a:latin typeface="Times New Roman" panose="02020603050405020304" pitchFamily="18" charset="0"/>
                    <a:ea typeface="Times New Roman" panose="02020603050405020304" pitchFamily="18" charset="0"/>
                    <a:cs typeface="Times New Roman" panose="02020603050405020304" pitchFamily="18" charset="0"/>
                  </a:rPr>
                  <a:t> </a:t>
                </a:r>
                <a:endParaRPr lang="es-VE"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sSub>
                        <m:sSubPr>
                          <m:ctrlPr>
                            <a:rPr lang="es-VE" i="1" smtClean="0">
                              <a:latin typeface="Cambria Math" panose="02040503050406030204" pitchFamily="18" charset="0"/>
                            </a:rPr>
                          </m:ctrlPr>
                        </m:sSubPr>
                        <m:e>
                          <m:r>
                            <a:rPr lang="es-VE" b="0" i="1" smtClean="0">
                              <a:latin typeface="Cambria Math" panose="02040503050406030204" pitchFamily="18" charset="0"/>
                            </a:rPr>
                            <m:t>𝐸𝑐</m:t>
                          </m:r>
                        </m:e>
                        <m:sub>
                          <m:r>
                            <a:rPr lang="es-VE" b="0" i="1" smtClean="0">
                              <a:latin typeface="Cambria Math" panose="02040503050406030204" pitchFamily="18" charset="0"/>
                            </a:rPr>
                            <m:t>𝑓</m:t>
                          </m:r>
                        </m:sub>
                      </m:sSub>
                      <m:r>
                        <a:rPr lang="es-VE" i="1" smtClean="0">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𝐸𝑐</m:t>
                          </m:r>
                        </m:e>
                        <m:sub>
                          <m:r>
                            <a:rPr lang="es-VE" b="0" i="1" smtClean="0">
                              <a:latin typeface="Cambria Math" panose="02040503050406030204" pitchFamily="18" charset="0"/>
                              <a:ea typeface="Cambria Math" panose="02040503050406030204" pitchFamily="18" charset="0"/>
                            </a:rPr>
                            <m:t>𝑖</m:t>
                          </m:r>
                        </m:sub>
                      </m:sSub>
                      <m:r>
                        <a:rPr lang="es-VE" i="1" smtClean="0">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𝐸𝑝</m:t>
                          </m:r>
                        </m:e>
                        <m:sub>
                          <m:r>
                            <a:rPr lang="es-VE" b="0" i="1" smtClean="0">
                              <a:latin typeface="Cambria Math" panose="02040503050406030204" pitchFamily="18" charset="0"/>
                              <a:ea typeface="Cambria Math" panose="02040503050406030204" pitchFamily="18" charset="0"/>
                            </a:rPr>
                            <m:t>𝑓</m:t>
                          </m:r>
                        </m:sub>
                      </m:sSub>
                      <m:r>
                        <a:rPr lang="es-VE" i="1" smtClean="0">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𝐸𝑝</m:t>
                          </m:r>
                        </m:e>
                        <m:sub>
                          <m:r>
                            <a:rPr lang="es-VE" b="0" i="1" smtClean="0">
                              <a:latin typeface="Cambria Math" panose="02040503050406030204" pitchFamily="18" charset="0"/>
                              <a:ea typeface="Cambria Math" panose="02040503050406030204" pitchFamily="18" charset="0"/>
                            </a:rPr>
                            <m:t>𝑖</m:t>
                          </m:r>
                        </m:sub>
                      </m:sSub>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0</m:t>
                      </m:r>
                    </m:oMath>
                  </m:oMathPara>
                </a14:m>
                <a:endParaRPr lang="es-VE" b="0" dirty="0" smtClean="0">
                  <a:ea typeface="Cambria Math" panose="02040503050406030204" pitchFamily="18" charset="0"/>
                </a:endParaRPr>
              </a:p>
              <a:p>
                <a:pPr algn="ctr"/>
                <a:r>
                  <a:rPr lang="es-VE" dirty="0" smtClean="0"/>
                  <a:t>        </a:t>
                </a:r>
                <a14:m>
                  <m:oMath xmlns:m="http://schemas.openxmlformats.org/officeDocument/2006/math">
                    <m:sSub>
                      <m:sSubPr>
                        <m:ctrlPr>
                          <a:rPr lang="es-VE" i="1" smtClean="0">
                            <a:latin typeface="Cambria Math" panose="02040503050406030204" pitchFamily="18" charset="0"/>
                          </a:rPr>
                        </m:ctrlPr>
                      </m:sSubPr>
                      <m:e>
                        <m:r>
                          <a:rPr lang="es-VE" b="0" i="1" smtClean="0">
                            <a:latin typeface="Cambria Math" panose="02040503050406030204" pitchFamily="18" charset="0"/>
                          </a:rPr>
                          <m:t>𝐸𝑐</m:t>
                        </m:r>
                      </m:e>
                      <m:sub>
                        <m:r>
                          <a:rPr lang="es-VE" b="0" i="1" smtClean="0">
                            <a:latin typeface="Cambria Math" panose="02040503050406030204" pitchFamily="18" charset="0"/>
                          </a:rPr>
                          <m:t>𝑓</m:t>
                        </m:r>
                      </m:sub>
                    </m:sSub>
                    <m:r>
                      <a:rPr lang="es-VE" i="1">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𝐸𝑝</m:t>
                        </m:r>
                        <m:r>
                          <m:rPr>
                            <m:nor/>
                          </m:rPr>
                          <a:rPr lang="es-VE" dirty="0"/>
                          <m:t> </m:t>
                        </m:r>
                      </m:e>
                      <m:sub>
                        <m:r>
                          <a:rPr lang="es-VE" b="0" i="1" smtClean="0">
                            <a:latin typeface="Cambria Math" panose="02040503050406030204" pitchFamily="18" charset="0"/>
                            <a:ea typeface="Cambria Math" panose="02040503050406030204" pitchFamily="18" charset="0"/>
                          </a:rPr>
                          <m:t>𝑓</m:t>
                        </m:r>
                      </m:sub>
                    </m:sSub>
                    <m:r>
                      <a:rPr lang="es-VE" i="1" smtClean="0">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𝐸𝑐</m:t>
                        </m:r>
                      </m:e>
                      <m:sub>
                        <m:r>
                          <a:rPr lang="es-VE" b="0" i="1" smtClean="0">
                            <a:latin typeface="Cambria Math" panose="02040503050406030204" pitchFamily="18" charset="0"/>
                            <a:ea typeface="Cambria Math" panose="02040503050406030204" pitchFamily="18" charset="0"/>
                          </a:rPr>
                          <m:t>𝑖</m:t>
                        </m:r>
                      </m:sub>
                    </m:sSub>
                    <m:r>
                      <a:rPr lang="es-VE" i="1" smtClean="0">
                        <a:latin typeface="Cambria Math" panose="02040503050406030204" pitchFamily="18" charset="0"/>
                        <a:ea typeface="Cambria Math" panose="02040503050406030204" pitchFamily="18" charset="0"/>
                      </a:rPr>
                      <m:t>+</m:t>
                    </m:r>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𝐸𝑝</m:t>
                        </m:r>
                      </m:e>
                      <m:sub>
                        <m:r>
                          <a:rPr lang="es-VE" b="0" i="1" smtClean="0">
                            <a:latin typeface="Cambria Math" panose="02040503050406030204" pitchFamily="18" charset="0"/>
                            <a:ea typeface="Cambria Math" panose="02040503050406030204" pitchFamily="18" charset="0"/>
                          </a:rPr>
                          <m:t>𝑖</m:t>
                        </m:r>
                      </m:sub>
                    </m:sSub>
                  </m:oMath>
                </a14:m>
                <a:r>
                  <a:rPr lang="es-VE" dirty="0" smtClean="0"/>
                  <a:t>         (1)</a:t>
                </a:r>
                <a:endParaRPr lang="es-VE" dirty="0"/>
              </a:p>
            </p:txBody>
          </p:sp>
        </mc:Choice>
        <mc:Fallback>
          <p:sp>
            <p:nvSpPr>
              <p:cNvPr id="4" name="Rectángulo 3"/>
              <p:cNvSpPr>
                <a:spLocks noRot="1" noChangeAspect="1" noMove="1" noResize="1" noEditPoints="1" noAdjustHandles="1" noChangeArrowheads="1" noChangeShapeType="1" noTextEdit="1"/>
              </p:cNvSpPr>
              <p:nvPr/>
            </p:nvSpPr>
            <p:spPr>
              <a:xfrm>
                <a:off x="990598" y="563858"/>
                <a:ext cx="9917807" cy="1303690"/>
              </a:xfrm>
              <a:prstGeom prst="rect">
                <a:avLst/>
              </a:prstGeom>
              <a:blipFill rotWithShape="0">
                <a:blip r:embed="rId4"/>
                <a:stretch>
                  <a:fillRect l="-492" t="-2336" b="-2336"/>
                </a:stretch>
              </a:blipFill>
            </p:spPr>
            <p:txBody>
              <a:bodyPr/>
              <a:lstStyle/>
              <a:p>
                <a:r>
                  <a:rPr lang="es-VE">
                    <a:noFill/>
                  </a:rPr>
                  <a:t> </a:t>
                </a:r>
              </a:p>
            </p:txBody>
          </p:sp>
        </mc:Fallback>
      </mc:AlternateContent>
    </p:spTree>
    <p:extLst>
      <p:ext uri="{BB962C8B-B14F-4D97-AF65-F5344CB8AC3E}">
        <p14:creationId xmlns:p14="http://schemas.microsoft.com/office/powerpoint/2010/main" val="2599471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1188</TotalTime>
  <Words>1150</Words>
  <Application>Microsoft Office PowerPoint</Application>
  <PresentationFormat>Panorámica</PresentationFormat>
  <Paragraphs>85</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Calibri</vt:lpstr>
      <vt:lpstr>Calibri Light</vt:lpstr>
      <vt:lpstr>Cambria Math</vt:lpstr>
      <vt:lpstr>Symbol</vt:lpstr>
      <vt:lpstr>Times New Roman</vt:lpstr>
      <vt:lpstr>Tema de Office</vt:lpstr>
      <vt:lpstr>Principio de Conservación de la Energía Mecánica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 de conservación de la Energía Mecánica</dc:title>
  <dc:creator>Uneg</dc:creator>
  <cp:lastModifiedBy>Uneg</cp:lastModifiedBy>
  <cp:revision>37</cp:revision>
  <dcterms:created xsi:type="dcterms:W3CDTF">2020-10-05T14:10:22Z</dcterms:created>
  <dcterms:modified xsi:type="dcterms:W3CDTF">2021-08-30T21:06:50Z</dcterms:modified>
</cp:coreProperties>
</file>