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0" r:id="rId2"/>
    <p:sldId id="299" r:id="rId3"/>
    <p:sldId id="287" r:id="rId4"/>
    <p:sldId id="288" r:id="rId5"/>
    <p:sldId id="289" r:id="rId6"/>
    <p:sldId id="293" r:id="rId7"/>
    <p:sldId id="273" r:id="rId8"/>
    <p:sldId id="275" r:id="rId9"/>
    <p:sldId id="290" r:id="rId10"/>
    <p:sldId id="291" r:id="rId11"/>
    <p:sldId id="298" r:id="rId12"/>
  </p:sldIdLst>
  <p:sldSz cx="9144000" cy="6858000" type="screen4x3"/>
  <p:notesSz cx="6858000" cy="9144000"/>
  <p:defaultTextStyle>
    <a:defPPr>
      <a:defRPr lang="es-V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0066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8B1032C-EA38-4F05-BA0D-38AFFFC7BED3}" styleName="Estilo claro 3 - Acento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48" autoAdjust="0"/>
    <p:restoredTop sz="94671" autoAdjust="0"/>
  </p:normalViewPr>
  <p:slideViewPr>
    <p:cSldViewPr>
      <p:cViewPr>
        <p:scale>
          <a:sx n="70" d="100"/>
          <a:sy n="70" d="100"/>
        </p:scale>
        <p:origin x="-1123" y="763"/>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38" d="100"/>
          <a:sy n="38" d="100"/>
        </p:scale>
        <p:origin x="-2328"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VE"/>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664B85-34BC-44AA-8A4D-EF665E2A2362}" type="datetimeFigureOut">
              <a:rPr lang="es-VE" smtClean="0"/>
              <a:pPr/>
              <a:t>23/11/2020</a:t>
            </a:fld>
            <a:endParaRPr lang="es-VE"/>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VE"/>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VE"/>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F2FE28-DC93-4B92-9F25-D205109EB5CA}" type="slidenum">
              <a:rPr lang="es-VE" smtClean="0"/>
              <a:pPr/>
              <a:t>‹Nº›</a:t>
            </a:fld>
            <a:endParaRPr lang="es-V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a:p>
        </p:txBody>
      </p:sp>
      <p:sp>
        <p:nvSpPr>
          <p:cNvPr id="4" name="3 Marcador de número de diapositiva"/>
          <p:cNvSpPr>
            <a:spLocks noGrp="1"/>
          </p:cNvSpPr>
          <p:nvPr>
            <p:ph type="sldNum" sz="quarter" idx="10"/>
          </p:nvPr>
        </p:nvSpPr>
        <p:spPr/>
        <p:txBody>
          <a:bodyPr/>
          <a:lstStyle/>
          <a:p>
            <a:fld id="{8DF2FE28-DC93-4B92-9F25-D205109EB5CA}" type="slidenum">
              <a:rPr lang="es-VE" smtClean="0"/>
              <a:pPr/>
              <a:t>1</a:t>
            </a:fld>
            <a:endParaRPr lang="es-V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a:p>
        </p:txBody>
      </p:sp>
      <p:sp>
        <p:nvSpPr>
          <p:cNvPr id="4" name="3 Marcador de número de diapositiva"/>
          <p:cNvSpPr>
            <a:spLocks noGrp="1"/>
          </p:cNvSpPr>
          <p:nvPr>
            <p:ph type="sldNum" sz="quarter" idx="10"/>
          </p:nvPr>
        </p:nvSpPr>
        <p:spPr/>
        <p:txBody>
          <a:bodyPr/>
          <a:lstStyle/>
          <a:p>
            <a:fld id="{8DF2FE28-DC93-4B92-9F25-D205109EB5CA}" type="slidenum">
              <a:rPr lang="es-VE" smtClean="0"/>
              <a:pPr/>
              <a:t>2</a:t>
            </a:fld>
            <a:endParaRPr lang="es-V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V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VE"/>
          </a:p>
        </p:txBody>
      </p:sp>
      <p:sp>
        <p:nvSpPr>
          <p:cNvPr id="4" name="3 Marcador de fecha"/>
          <p:cNvSpPr>
            <a:spLocks noGrp="1"/>
          </p:cNvSpPr>
          <p:nvPr>
            <p:ph type="dt" sz="half" idx="10"/>
          </p:nvPr>
        </p:nvSpPr>
        <p:spPr/>
        <p:txBody>
          <a:bodyPr/>
          <a:lstStyle>
            <a:lvl1pPr>
              <a:defRPr/>
            </a:lvl1pPr>
          </a:lstStyle>
          <a:p>
            <a:pPr>
              <a:defRPr/>
            </a:pPr>
            <a:fld id="{468D6BB0-3C91-41EB-B784-2694F084D46D}" type="datetimeFigureOut">
              <a:rPr lang="es-VE"/>
              <a:pPr>
                <a:defRPr/>
              </a:pPr>
              <a:t>23/11/2020</a:t>
            </a:fld>
            <a:endParaRPr lang="es-VE"/>
          </a:p>
        </p:txBody>
      </p:sp>
      <p:sp>
        <p:nvSpPr>
          <p:cNvPr id="5" name="4 Marcador de pie de página"/>
          <p:cNvSpPr>
            <a:spLocks noGrp="1"/>
          </p:cNvSpPr>
          <p:nvPr>
            <p:ph type="ftr" sz="quarter" idx="11"/>
          </p:nvPr>
        </p:nvSpPr>
        <p:spPr/>
        <p:txBody>
          <a:bodyPr/>
          <a:lstStyle>
            <a:lvl1pPr>
              <a:defRPr/>
            </a:lvl1pPr>
          </a:lstStyle>
          <a:p>
            <a:pPr>
              <a:defRPr/>
            </a:pPr>
            <a:endParaRPr lang="es-VE"/>
          </a:p>
        </p:txBody>
      </p:sp>
      <p:sp>
        <p:nvSpPr>
          <p:cNvPr id="6" name="5 Marcador de número de diapositiva"/>
          <p:cNvSpPr>
            <a:spLocks noGrp="1"/>
          </p:cNvSpPr>
          <p:nvPr>
            <p:ph type="sldNum" sz="quarter" idx="12"/>
          </p:nvPr>
        </p:nvSpPr>
        <p:spPr/>
        <p:txBody>
          <a:bodyPr/>
          <a:lstStyle>
            <a:lvl1pPr>
              <a:defRPr/>
            </a:lvl1pPr>
          </a:lstStyle>
          <a:p>
            <a:pPr>
              <a:defRPr/>
            </a:pPr>
            <a:fld id="{DFB64D85-DF02-44A5-A5B5-BF2D92DD14A5}" type="slidenum">
              <a:rPr lang="es-VE"/>
              <a:pPr>
                <a:defRPr/>
              </a:pPr>
              <a:t>‹Nº›</a:t>
            </a:fld>
            <a:endParaRPr lang="es-V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lvl1pPr>
              <a:defRPr/>
            </a:lvl1pPr>
          </a:lstStyle>
          <a:p>
            <a:pPr>
              <a:defRPr/>
            </a:pPr>
            <a:fld id="{6DC6A2BF-AB7E-4529-ACD9-C7235DA74893}" type="datetimeFigureOut">
              <a:rPr lang="es-VE"/>
              <a:pPr>
                <a:defRPr/>
              </a:pPr>
              <a:t>23/11/2020</a:t>
            </a:fld>
            <a:endParaRPr lang="es-VE"/>
          </a:p>
        </p:txBody>
      </p:sp>
      <p:sp>
        <p:nvSpPr>
          <p:cNvPr id="5" name="4 Marcador de pie de página"/>
          <p:cNvSpPr>
            <a:spLocks noGrp="1"/>
          </p:cNvSpPr>
          <p:nvPr>
            <p:ph type="ftr" sz="quarter" idx="11"/>
          </p:nvPr>
        </p:nvSpPr>
        <p:spPr/>
        <p:txBody>
          <a:bodyPr/>
          <a:lstStyle>
            <a:lvl1pPr>
              <a:defRPr/>
            </a:lvl1pPr>
          </a:lstStyle>
          <a:p>
            <a:pPr>
              <a:defRPr/>
            </a:pPr>
            <a:endParaRPr lang="es-VE"/>
          </a:p>
        </p:txBody>
      </p:sp>
      <p:sp>
        <p:nvSpPr>
          <p:cNvPr id="6" name="5 Marcador de número de diapositiva"/>
          <p:cNvSpPr>
            <a:spLocks noGrp="1"/>
          </p:cNvSpPr>
          <p:nvPr>
            <p:ph type="sldNum" sz="quarter" idx="12"/>
          </p:nvPr>
        </p:nvSpPr>
        <p:spPr/>
        <p:txBody>
          <a:bodyPr/>
          <a:lstStyle>
            <a:lvl1pPr>
              <a:defRPr/>
            </a:lvl1pPr>
          </a:lstStyle>
          <a:p>
            <a:pPr>
              <a:defRPr/>
            </a:pPr>
            <a:fld id="{320B0FE2-452B-4D73-AA90-012AD9D1E95D}" type="slidenum">
              <a:rPr lang="es-VE"/>
              <a:pPr>
                <a:defRPr/>
              </a:pPr>
              <a:t>‹Nº›</a:t>
            </a:fld>
            <a:endParaRPr lang="es-V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lvl1pPr>
              <a:defRPr/>
            </a:lvl1pPr>
          </a:lstStyle>
          <a:p>
            <a:pPr>
              <a:defRPr/>
            </a:pPr>
            <a:fld id="{78F4825E-201A-4AC1-8665-8F8EEAC02366}" type="datetimeFigureOut">
              <a:rPr lang="es-VE"/>
              <a:pPr>
                <a:defRPr/>
              </a:pPr>
              <a:t>23/11/2020</a:t>
            </a:fld>
            <a:endParaRPr lang="es-VE"/>
          </a:p>
        </p:txBody>
      </p:sp>
      <p:sp>
        <p:nvSpPr>
          <p:cNvPr id="5" name="4 Marcador de pie de página"/>
          <p:cNvSpPr>
            <a:spLocks noGrp="1"/>
          </p:cNvSpPr>
          <p:nvPr>
            <p:ph type="ftr" sz="quarter" idx="11"/>
          </p:nvPr>
        </p:nvSpPr>
        <p:spPr/>
        <p:txBody>
          <a:bodyPr/>
          <a:lstStyle>
            <a:lvl1pPr>
              <a:defRPr/>
            </a:lvl1pPr>
          </a:lstStyle>
          <a:p>
            <a:pPr>
              <a:defRPr/>
            </a:pPr>
            <a:endParaRPr lang="es-VE"/>
          </a:p>
        </p:txBody>
      </p:sp>
      <p:sp>
        <p:nvSpPr>
          <p:cNvPr id="6" name="5 Marcador de número de diapositiva"/>
          <p:cNvSpPr>
            <a:spLocks noGrp="1"/>
          </p:cNvSpPr>
          <p:nvPr>
            <p:ph type="sldNum" sz="quarter" idx="12"/>
          </p:nvPr>
        </p:nvSpPr>
        <p:spPr/>
        <p:txBody>
          <a:bodyPr/>
          <a:lstStyle>
            <a:lvl1pPr>
              <a:defRPr/>
            </a:lvl1pPr>
          </a:lstStyle>
          <a:p>
            <a:pPr>
              <a:defRPr/>
            </a:pPr>
            <a:fld id="{F095E1C6-DCC2-4C83-B482-BACD0ADB9DE8}" type="slidenum">
              <a:rPr lang="es-VE"/>
              <a:pPr>
                <a:defRPr/>
              </a:pPr>
              <a:t>‹Nº›</a:t>
            </a:fld>
            <a:endParaRPr lang="es-V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lvl1pPr>
              <a:defRPr/>
            </a:lvl1pPr>
          </a:lstStyle>
          <a:p>
            <a:pPr>
              <a:defRPr/>
            </a:pPr>
            <a:fld id="{D0CE47DF-CF1D-4ED7-A954-90D05102B084}" type="datetimeFigureOut">
              <a:rPr lang="es-VE"/>
              <a:pPr>
                <a:defRPr/>
              </a:pPr>
              <a:t>23/11/2020</a:t>
            </a:fld>
            <a:endParaRPr lang="es-VE"/>
          </a:p>
        </p:txBody>
      </p:sp>
      <p:sp>
        <p:nvSpPr>
          <p:cNvPr id="5" name="4 Marcador de pie de página"/>
          <p:cNvSpPr>
            <a:spLocks noGrp="1"/>
          </p:cNvSpPr>
          <p:nvPr>
            <p:ph type="ftr" sz="quarter" idx="11"/>
          </p:nvPr>
        </p:nvSpPr>
        <p:spPr/>
        <p:txBody>
          <a:bodyPr/>
          <a:lstStyle>
            <a:lvl1pPr>
              <a:defRPr/>
            </a:lvl1pPr>
          </a:lstStyle>
          <a:p>
            <a:pPr>
              <a:defRPr/>
            </a:pPr>
            <a:endParaRPr lang="es-VE"/>
          </a:p>
        </p:txBody>
      </p:sp>
      <p:sp>
        <p:nvSpPr>
          <p:cNvPr id="6" name="5 Marcador de número de diapositiva"/>
          <p:cNvSpPr>
            <a:spLocks noGrp="1"/>
          </p:cNvSpPr>
          <p:nvPr>
            <p:ph type="sldNum" sz="quarter" idx="12"/>
          </p:nvPr>
        </p:nvSpPr>
        <p:spPr/>
        <p:txBody>
          <a:bodyPr/>
          <a:lstStyle>
            <a:lvl1pPr>
              <a:defRPr/>
            </a:lvl1pPr>
          </a:lstStyle>
          <a:p>
            <a:pPr>
              <a:defRPr/>
            </a:pPr>
            <a:fld id="{58482F81-0F84-4990-ABDB-07036697BB6C}" type="slidenum">
              <a:rPr lang="es-VE"/>
              <a:pPr>
                <a:defRPr/>
              </a:pPr>
              <a:t>‹Nº›</a:t>
            </a:fld>
            <a:endParaRPr lang="es-V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61E362C5-B99E-4BF8-87CD-65854E53FB14}" type="datetimeFigureOut">
              <a:rPr lang="es-VE"/>
              <a:pPr>
                <a:defRPr/>
              </a:pPr>
              <a:t>23/11/2020</a:t>
            </a:fld>
            <a:endParaRPr lang="es-VE"/>
          </a:p>
        </p:txBody>
      </p:sp>
      <p:sp>
        <p:nvSpPr>
          <p:cNvPr id="5" name="4 Marcador de pie de página"/>
          <p:cNvSpPr>
            <a:spLocks noGrp="1"/>
          </p:cNvSpPr>
          <p:nvPr>
            <p:ph type="ftr" sz="quarter" idx="11"/>
          </p:nvPr>
        </p:nvSpPr>
        <p:spPr/>
        <p:txBody>
          <a:bodyPr/>
          <a:lstStyle>
            <a:lvl1pPr>
              <a:defRPr/>
            </a:lvl1pPr>
          </a:lstStyle>
          <a:p>
            <a:pPr>
              <a:defRPr/>
            </a:pPr>
            <a:endParaRPr lang="es-VE"/>
          </a:p>
        </p:txBody>
      </p:sp>
      <p:sp>
        <p:nvSpPr>
          <p:cNvPr id="6" name="5 Marcador de número de diapositiva"/>
          <p:cNvSpPr>
            <a:spLocks noGrp="1"/>
          </p:cNvSpPr>
          <p:nvPr>
            <p:ph type="sldNum" sz="quarter" idx="12"/>
          </p:nvPr>
        </p:nvSpPr>
        <p:spPr/>
        <p:txBody>
          <a:bodyPr/>
          <a:lstStyle>
            <a:lvl1pPr>
              <a:defRPr/>
            </a:lvl1pPr>
          </a:lstStyle>
          <a:p>
            <a:pPr>
              <a:defRPr/>
            </a:pPr>
            <a:fld id="{B88D746A-8EB0-4F2C-BD0C-38DD26AE05BD}" type="slidenum">
              <a:rPr lang="es-VE"/>
              <a:pPr>
                <a:defRPr/>
              </a:pPr>
              <a:t>‹Nº›</a:t>
            </a:fld>
            <a:endParaRPr lang="es-V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3 Marcador de fecha"/>
          <p:cNvSpPr>
            <a:spLocks noGrp="1"/>
          </p:cNvSpPr>
          <p:nvPr>
            <p:ph type="dt" sz="half" idx="10"/>
          </p:nvPr>
        </p:nvSpPr>
        <p:spPr/>
        <p:txBody>
          <a:bodyPr/>
          <a:lstStyle>
            <a:lvl1pPr>
              <a:defRPr/>
            </a:lvl1pPr>
          </a:lstStyle>
          <a:p>
            <a:pPr>
              <a:defRPr/>
            </a:pPr>
            <a:fld id="{DD276E93-8073-46B3-B5BD-E34822797C39}" type="datetimeFigureOut">
              <a:rPr lang="es-VE"/>
              <a:pPr>
                <a:defRPr/>
              </a:pPr>
              <a:t>23/11/2020</a:t>
            </a:fld>
            <a:endParaRPr lang="es-VE"/>
          </a:p>
        </p:txBody>
      </p:sp>
      <p:sp>
        <p:nvSpPr>
          <p:cNvPr id="6" name="4 Marcador de pie de página"/>
          <p:cNvSpPr>
            <a:spLocks noGrp="1"/>
          </p:cNvSpPr>
          <p:nvPr>
            <p:ph type="ftr" sz="quarter" idx="11"/>
          </p:nvPr>
        </p:nvSpPr>
        <p:spPr/>
        <p:txBody>
          <a:bodyPr/>
          <a:lstStyle>
            <a:lvl1pPr>
              <a:defRPr/>
            </a:lvl1pPr>
          </a:lstStyle>
          <a:p>
            <a:pPr>
              <a:defRPr/>
            </a:pPr>
            <a:endParaRPr lang="es-VE"/>
          </a:p>
        </p:txBody>
      </p:sp>
      <p:sp>
        <p:nvSpPr>
          <p:cNvPr id="7" name="5 Marcador de número de diapositiva"/>
          <p:cNvSpPr>
            <a:spLocks noGrp="1"/>
          </p:cNvSpPr>
          <p:nvPr>
            <p:ph type="sldNum" sz="quarter" idx="12"/>
          </p:nvPr>
        </p:nvSpPr>
        <p:spPr/>
        <p:txBody>
          <a:bodyPr/>
          <a:lstStyle>
            <a:lvl1pPr>
              <a:defRPr/>
            </a:lvl1pPr>
          </a:lstStyle>
          <a:p>
            <a:pPr>
              <a:defRPr/>
            </a:pPr>
            <a:fld id="{BF6EAA5D-8F1B-4259-82C2-BCE44102DF25}" type="slidenum">
              <a:rPr lang="es-VE"/>
              <a:pPr>
                <a:defRPr/>
              </a:pPr>
              <a:t>‹Nº›</a:t>
            </a:fld>
            <a:endParaRPr lang="es-V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7" name="3 Marcador de fecha"/>
          <p:cNvSpPr>
            <a:spLocks noGrp="1"/>
          </p:cNvSpPr>
          <p:nvPr>
            <p:ph type="dt" sz="half" idx="10"/>
          </p:nvPr>
        </p:nvSpPr>
        <p:spPr/>
        <p:txBody>
          <a:bodyPr/>
          <a:lstStyle>
            <a:lvl1pPr>
              <a:defRPr/>
            </a:lvl1pPr>
          </a:lstStyle>
          <a:p>
            <a:pPr>
              <a:defRPr/>
            </a:pPr>
            <a:fld id="{923FB573-7969-453D-9E4D-E42CFAF284B8}" type="datetimeFigureOut">
              <a:rPr lang="es-VE"/>
              <a:pPr>
                <a:defRPr/>
              </a:pPr>
              <a:t>23/11/2020</a:t>
            </a:fld>
            <a:endParaRPr lang="es-VE"/>
          </a:p>
        </p:txBody>
      </p:sp>
      <p:sp>
        <p:nvSpPr>
          <p:cNvPr id="8" name="4 Marcador de pie de página"/>
          <p:cNvSpPr>
            <a:spLocks noGrp="1"/>
          </p:cNvSpPr>
          <p:nvPr>
            <p:ph type="ftr" sz="quarter" idx="11"/>
          </p:nvPr>
        </p:nvSpPr>
        <p:spPr/>
        <p:txBody>
          <a:bodyPr/>
          <a:lstStyle>
            <a:lvl1pPr>
              <a:defRPr/>
            </a:lvl1pPr>
          </a:lstStyle>
          <a:p>
            <a:pPr>
              <a:defRPr/>
            </a:pPr>
            <a:endParaRPr lang="es-VE"/>
          </a:p>
        </p:txBody>
      </p:sp>
      <p:sp>
        <p:nvSpPr>
          <p:cNvPr id="9" name="5 Marcador de número de diapositiva"/>
          <p:cNvSpPr>
            <a:spLocks noGrp="1"/>
          </p:cNvSpPr>
          <p:nvPr>
            <p:ph type="sldNum" sz="quarter" idx="12"/>
          </p:nvPr>
        </p:nvSpPr>
        <p:spPr/>
        <p:txBody>
          <a:bodyPr/>
          <a:lstStyle>
            <a:lvl1pPr>
              <a:defRPr/>
            </a:lvl1pPr>
          </a:lstStyle>
          <a:p>
            <a:pPr>
              <a:defRPr/>
            </a:pPr>
            <a:fld id="{847FB0CF-9EC8-41FC-8EDF-1912A5455DE6}" type="slidenum">
              <a:rPr lang="es-VE"/>
              <a:pPr>
                <a:defRPr/>
              </a:pPr>
              <a:t>‹Nº›</a:t>
            </a:fld>
            <a:endParaRPr lang="es-V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3 Marcador de fecha"/>
          <p:cNvSpPr>
            <a:spLocks noGrp="1"/>
          </p:cNvSpPr>
          <p:nvPr>
            <p:ph type="dt" sz="half" idx="10"/>
          </p:nvPr>
        </p:nvSpPr>
        <p:spPr/>
        <p:txBody>
          <a:bodyPr/>
          <a:lstStyle>
            <a:lvl1pPr>
              <a:defRPr/>
            </a:lvl1pPr>
          </a:lstStyle>
          <a:p>
            <a:pPr>
              <a:defRPr/>
            </a:pPr>
            <a:fld id="{A1CC3E06-27E2-4353-B962-F1E386FF8C18}" type="datetimeFigureOut">
              <a:rPr lang="es-VE"/>
              <a:pPr>
                <a:defRPr/>
              </a:pPr>
              <a:t>23/11/2020</a:t>
            </a:fld>
            <a:endParaRPr lang="es-VE"/>
          </a:p>
        </p:txBody>
      </p:sp>
      <p:sp>
        <p:nvSpPr>
          <p:cNvPr id="4" name="4 Marcador de pie de página"/>
          <p:cNvSpPr>
            <a:spLocks noGrp="1"/>
          </p:cNvSpPr>
          <p:nvPr>
            <p:ph type="ftr" sz="quarter" idx="11"/>
          </p:nvPr>
        </p:nvSpPr>
        <p:spPr/>
        <p:txBody>
          <a:bodyPr/>
          <a:lstStyle>
            <a:lvl1pPr>
              <a:defRPr/>
            </a:lvl1pPr>
          </a:lstStyle>
          <a:p>
            <a:pPr>
              <a:defRPr/>
            </a:pPr>
            <a:endParaRPr lang="es-VE"/>
          </a:p>
        </p:txBody>
      </p:sp>
      <p:sp>
        <p:nvSpPr>
          <p:cNvPr id="5" name="5 Marcador de número de diapositiva"/>
          <p:cNvSpPr>
            <a:spLocks noGrp="1"/>
          </p:cNvSpPr>
          <p:nvPr>
            <p:ph type="sldNum" sz="quarter" idx="12"/>
          </p:nvPr>
        </p:nvSpPr>
        <p:spPr/>
        <p:txBody>
          <a:bodyPr/>
          <a:lstStyle>
            <a:lvl1pPr>
              <a:defRPr/>
            </a:lvl1pPr>
          </a:lstStyle>
          <a:p>
            <a:pPr>
              <a:defRPr/>
            </a:pPr>
            <a:fld id="{946DF29D-5B4A-48A6-872E-2348DAC55BEB}" type="slidenum">
              <a:rPr lang="es-VE"/>
              <a:pPr>
                <a:defRPr/>
              </a:pPr>
              <a:t>‹Nº›</a:t>
            </a:fld>
            <a:endParaRPr lang="es-V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FD02823A-AFFC-4B9E-A7BF-4117045FA604}" type="datetimeFigureOut">
              <a:rPr lang="es-VE"/>
              <a:pPr>
                <a:defRPr/>
              </a:pPr>
              <a:t>23/11/2020</a:t>
            </a:fld>
            <a:endParaRPr lang="es-VE"/>
          </a:p>
        </p:txBody>
      </p:sp>
      <p:sp>
        <p:nvSpPr>
          <p:cNvPr id="3" name="4 Marcador de pie de página"/>
          <p:cNvSpPr>
            <a:spLocks noGrp="1"/>
          </p:cNvSpPr>
          <p:nvPr>
            <p:ph type="ftr" sz="quarter" idx="11"/>
          </p:nvPr>
        </p:nvSpPr>
        <p:spPr/>
        <p:txBody>
          <a:bodyPr/>
          <a:lstStyle>
            <a:lvl1pPr>
              <a:defRPr/>
            </a:lvl1pPr>
          </a:lstStyle>
          <a:p>
            <a:pPr>
              <a:defRPr/>
            </a:pPr>
            <a:endParaRPr lang="es-VE"/>
          </a:p>
        </p:txBody>
      </p:sp>
      <p:sp>
        <p:nvSpPr>
          <p:cNvPr id="4" name="5 Marcador de número de diapositiva"/>
          <p:cNvSpPr>
            <a:spLocks noGrp="1"/>
          </p:cNvSpPr>
          <p:nvPr>
            <p:ph type="sldNum" sz="quarter" idx="12"/>
          </p:nvPr>
        </p:nvSpPr>
        <p:spPr/>
        <p:txBody>
          <a:bodyPr/>
          <a:lstStyle>
            <a:lvl1pPr>
              <a:defRPr/>
            </a:lvl1pPr>
          </a:lstStyle>
          <a:p>
            <a:pPr>
              <a:defRPr/>
            </a:pPr>
            <a:fld id="{DBA9FC25-9CB0-482E-8D10-3F2E11AFFBB2}" type="slidenum">
              <a:rPr lang="es-VE"/>
              <a:pPr>
                <a:defRPr/>
              </a:pPr>
              <a:t>‹Nº›</a:t>
            </a:fld>
            <a:endParaRPr lang="es-V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V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387FC3E-EB04-4FAF-871A-BBB0A572719E}" type="datetimeFigureOut">
              <a:rPr lang="es-VE"/>
              <a:pPr>
                <a:defRPr/>
              </a:pPr>
              <a:t>23/11/2020</a:t>
            </a:fld>
            <a:endParaRPr lang="es-VE"/>
          </a:p>
        </p:txBody>
      </p:sp>
      <p:sp>
        <p:nvSpPr>
          <p:cNvPr id="6" name="4 Marcador de pie de página"/>
          <p:cNvSpPr>
            <a:spLocks noGrp="1"/>
          </p:cNvSpPr>
          <p:nvPr>
            <p:ph type="ftr" sz="quarter" idx="11"/>
          </p:nvPr>
        </p:nvSpPr>
        <p:spPr/>
        <p:txBody>
          <a:bodyPr/>
          <a:lstStyle>
            <a:lvl1pPr>
              <a:defRPr/>
            </a:lvl1pPr>
          </a:lstStyle>
          <a:p>
            <a:pPr>
              <a:defRPr/>
            </a:pPr>
            <a:endParaRPr lang="es-VE"/>
          </a:p>
        </p:txBody>
      </p:sp>
      <p:sp>
        <p:nvSpPr>
          <p:cNvPr id="7" name="5 Marcador de número de diapositiva"/>
          <p:cNvSpPr>
            <a:spLocks noGrp="1"/>
          </p:cNvSpPr>
          <p:nvPr>
            <p:ph type="sldNum" sz="quarter" idx="12"/>
          </p:nvPr>
        </p:nvSpPr>
        <p:spPr/>
        <p:txBody>
          <a:bodyPr/>
          <a:lstStyle>
            <a:lvl1pPr>
              <a:defRPr/>
            </a:lvl1pPr>
          </a:lstStyle>
          <a:p>
            <a:pPr>
              <a:defRPr/>
            </a:pPr>
            <a:fld id="{96895B8A-0155-4955-B12D-26745297FBAB}" type="slidenum">
              <a:rPr lang="es-VE"/>
              <a:pPr>
                <a:defRPr/>
              </a:pPr>
              <a:t>‹Nº›</a:t>
            </a:fld>
            <a:endParaRPr lang="es-V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VE"/>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VE"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FE578839-E1C3-487F-AD40-D052793B32B2}" type="datetimeFigureOut">
              <a:rPr lang="es-VE"/>
              <a:pPr>
                <a:defRPr/>
              </a:pPr>
              <a:t>23/11/2020</a:t>
            </a:fld>
            <a:endParaRPr lang="es-VE"/>
          </a:p>
        </p:txBody>
      </p:sp>
      <p:sp>
        <p:nvSpPr>
          <p:cNvPr id="6" name="4 Marcador de pie de página"/>
          <p:cNvSpPr>
            <a:spLocks noGrp="1"/>
          </p:cNvSpPr>
          <p:nvPr>
            <p:ph type="ftr" sz="quarter" idx="11"/>
          </p:nvPr>
        </p:nvSpPr>
        <p:spPr/>
        <p:txBody>
          <a:bodyPr/>
          <a:lstStyle>
            <a:lvl1pPr>
              <a:defRPr/>
            </a:lvl1pPr>
          </a:lstStyle>
          <a:p>
            <a:pPr>
              <a:defRPr/>
            </a:pPr>
            <a:endParaRPr lang="es-VE"/>
          </a:p>
        </p:txBody>
      </p:sp>
      <p:sp>
        <p:nvSpPr>
          <p:cNvPr id="7" name="5 Marcador de número de diapositiva"/>
          <p:cNvSpPr>
            <a:spLocks noGrp="1"/>
          </p:cNvSpPr>
          <p:nvPr>
            <p:ph type="sldNum" sz="quarter" idx="12"/>
          </p:nvPr>
        </p:nvSpPr>
        <p:spPr/>
        <p:txBody>
          <a:bodyPr/>
          <a:lstStyle>
            <a:lvl1pPr>
              <a:defRPr/>
            </a:lvl1pPr>
          </a:lstStyle>
          <a:p>
            <a:pPr>
              <a:defRPr/>
            </a:pPr>
            <a:fld id="{82FF672A-1AD9-4B7E-B46C-A31C54B31760}" type="slidenum">
              <a:rPr lang="es-VE"/>
              <a:pPr>
                <a:defRPr/>
              </a:pPr>
              <a:t>‹Nº›</a:t>
            </a:fld>
            <a:endParaRPr lang="es-V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VE" smtClean="0"/>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D9A84D2-42D0-448E-A521-0F92658DE89A}" type="datetimeFigureOut">
              <a:rPr lang="es-VE"/>
              <a:pPr>
                <a:defRPr/>
              </a:pPr>
              <a:t>23/11/2020</a:t>
            </a:fld>
            <a:endParaRPr lang="es-V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V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D932FE2-339F-419A-92A6-56ECC717C5FB}" type="slidenum">
              <a:rPr lang="es-VE"/>
              <a:pPr>
                <a:defRPr/>
              </a:pPr>
              <a:t>‹Nº›</a:t>
            </a:fld>
            <a:endParaRPr lang="es-V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Blue Snapshot PowerPoint Template"/>
          <p:cNvPicPr>
            <a:picLocks noChangeAspect="1" noChangeArrowheads="1"/>
          </p:cNvPicPr>
          <p:nvPr/>
        </p:nvPicPr>
        <p:blipFill>
          <a:blip r:embed="rId3" cstate="print"/>
          <a:srcRect/>
          <a:stretch>
            <a:fillRect/>
          </a:stretch>
        </p:blipFill>
        <p:spPr bwMode="auto">
          <a:xfrm>
            <a:off x="0" y="0"/>
            <a:ext cx="9144000" cy="6857999"/>
          </a:xfrm>
          <a:prstGeom prst="rect">
            <a:avLst/>
          </a:prstGeom>
          <a:noFill/>
        </p:spPr>
      </p:pic>
      <p:sp>
        <p:nvSpPr>
          <p:cNvPr id="2" name="1 CuadroTexto"/>
          <p:cNvSpPr txBox="1"/>
          <p:nvPr/>
        </p:nvSpPr>
        <p:spPr>
          <a:xfrm>
            <a:off x="571472" y="357166"/>
            <a:ext cx="8001056" cy="646331"/>
          </a:xfrm>
          <a:prstGeom prst="rect">
            <a:avLst/>
          </a:prstGeom>
          <a:noFill/>
        </p:spPr>
        <p:txBody>
          <a:bodyPr wrap="square" rtlCol="0">
            <a:spAutoFit/>
          </a:bodyPr>
          <a:lstStyle/>
          <a:p>
            <a:pPr algn="ctr"/>
            <a:endParaRPr lang="es-VE" b="1" dirty="0" smtClean="0">
              <a:solidFill>
                <a:schemeClr val="bg1"/>
              </a:solidFill>
              <a:effectLst>
                <a:outerShdw blurRad="38100" dist="38100" dir="2700000" algn="tl">
                  <a:srgbClr val="000000">
                    <a:alpha val="43137"/>
                  </a:srgbClr>
                </a:outerShdw>
              </a:effectLst>
              <a:latin typeface="Bookman Old Style" pitchFamily="18" charset="0"/>
              <a:cs typeface="Times New Roman" pitchFamily="18" charset="0"/>
            </a:endParaRPr>
          </a:p>
          <a:p>
            <a:pPr algn="ctr"/>
            <a:endParaRPr lang="es-VE" b="1" dirty="0" smtClean="0">
              <a:solidFill>
                <a:schemeClr val="bg1"/>
              </a:solidFill>
              <a:effectLst>
                <a:outerShdw blurRad="38100" dist="38100" dir="2700000" algn="tl">
                  <a:srgbClr val="000000">
                    <a:alpha val="43137"/>
                  </a:srgbClr>
                </a:outerShdw>
              </a:effectLst>
              <a:latin typeface="Bookman Old Style" pitchFamily="18" charset="0"/>
              <a:cs typeface="Times New Roman" pitchFamily="18" charset="0"/>
            </a:endParaRPr>
          </a:p>
        </p:txBody>
      </p:sp>
      <p:sp>
        <p:nvSpPr>
          <p:cNvPr id="5" name="4 CuadroTexto"/>
          <p:cNvSpPr txBox="1"/>
          <p:nvPr/>
        </p:nvSpPr>
        <p:spPr>
          <a:xfrm>
            <a:off x="857224" y="3214687"/>
            <a:ext cx="7215238" cy="1477328"/>
          </a:xfrm>
          <a:prstGeom prst="rect">
            <a:avLst/>
          </a:prstGeom>
          <a:noFill/>
        </p:spPr>
        <p:txBody>
          <a:bodyPr wrap="square" rtlCol="0">
            <a:spAutoFit/>
          </a:bodyPr>
          <a:lstStyle/>
          <a:p>
            <a:pPr algn="ctr"/>
            <a:endParaRPr lang="es-VE" b="1" dirty="0" smtClean="0">
              <a:solidFill>
                <a:schemeClr val="bg1"/>
              </a:solidFill>
              <a:effectLst>
                <a:outerShdw blurRad="38100" dist="38100" dir="2700000" algn="tl">
                  <a:srgbClr val="000000">
                    <a:alpha val="43137"/>
                  </a:srgbClr>
                </a:outerShdw>
              </a:effectLst>
              <a:latin typeface="Bookman Old Style" pitchFamily="18" charset="0"/>
              <a:cs typeface="Times New Roman" pitchFamily="18" charset="0"/>
            </a:endParaRPr>
          </a:p>
          <a:p>
            <a:pPr algn="ctr"/>
            <a:endParaRPr lang="es-VE" b="1" dirty="0" smtClean="0">
              <a:solidFill>
                <a:schemeClr val="bg1"/>
              </a:solidFill>
              <a:effectLst>
                <a:outerShdw blurRad="38100" dist="38100" dir="2700000" algn="tl">
                  <a:srgbClr val="000000">
                    <a:alpha val="43137"/>
                  </a:srgbClr>
                </a:outerShdw>
              </a:effectLst>
              <a:latin typeface="Bookman Old Style" pitchFamily="18" charset="0"/>
              <a:cs typeface="Times New Roman" pitchFamily="18" charset="0"/>
            </a:endParaRPr>
          </a:p>
          <a:p>
            <a:pPr algn="ctr"/>
            <a:endParaRPr lang="es-VE" b="1" dirty="0" smtClean="0">
              <a:solidFill>
                <a:schemeClr val="bg1"/>
              </a:solidFill>
              <a:effectLst>
                <a:outerShdw blurRad="38100" dist="38100" dir="2700000" algn="tl">
                  <a:srgbClr val="000000">
                    <a:alpha val="43137"/>
                  </a:srgbClr>
                </a:outerShdw>
              </a:effectLst>
              <a:latin typeface="Bookman Old Style" pitchFamily="18" charset="0"/>
              <a:cs typeface="Times New Roman" pitchFamily="18" charset="0"/>
            </a:endParaRPr>
          </a:p>
          <a:p>
            <a:pPr algn="ctr"/>
            <a:r>
              <a:rPr lang="es-VE" b="1" dirty="0" smtClean="0">
                <a:effectLst>
                  <a:outerShdw blurRad="38100" dist="38100" dir="2700000" algn="tl">
                    <a:srgbClr val="000000">
                      <a:alpha val="43137"/>
                    </a:srgbClr>
                  </a:outerShdw>
                </a:effectLst>
                <a:latin typeface="Bookman Old Style" pitchFamily="18" charset="0"/>
                <a:cs typeface="Times New Roman" pitchFamily="18" charset="0"/>
              </a:rPr>
              <a:t>SEMINARIO DE TRABAJO DE GRADO</a:t>
            </a:r>
            <a:endParaRPr lang="es-ES" b="1" dirty="0" smtClean="0">
              <a:effectLst>
                <a:outerShdw blurRad="38100" dist="38100" dir="2700000" algn="tl">
                  <a:srgbClr val="000000">
                    <a:alpha val="43137"/>
                  </a:srgbClr>
                </a:outerShdw>
              </a:effectLst>
              <a:latin typeface="Bookman Old Style" pitchFamily="18" charset="0"/>
              <a:cs typeface="Times New Roman" pitchFamily="18" charset="0"/>
            </a:endParaRPr>
          </a:p>
          <a:p>
            <a:pPr algn="ctr"/>
            <a:r>
              <a:rPr lang="es-VE" b="1" dirty="0" smtClean="0">
                <a:effectLst>
                  <a:outerShdw blurRad="38100" dist="38100" dir="2700000" algn="tl">
                    <a:srgbClr val="000000">
                      <a:alpha val="43137"/>
                    </a:srgbClr>
                  </a:outerShdw>
                </a:effectLst>
                <a:latin typeface="Bookman Old Style" pitchFamily="18" charset="0"/>
                <a:cs typeface="Times New Roman" pitchFamily="18" charset="0"/>
              </a:rPr>
              <a:t> </a:t>
            </a:r>
            <a:endParaRPr lang="es-ES" b="1" dirty="0" smtClean="0">
              <a:effectLst>
                <a:outerShdw blurRad="38100" dist="38100" dir="2700000" algn="tl">
                  <a:srgbClr val="000000">
                    <a:alpha val="43137"/>
                  </a:srgbClr>
                </a:outerShdw>
              </a:effectLst>
              <a:latin typeface="Bookman Old Style" pitchFamily="18" charset="0"/>
              <a:cs typeface="Times New Roman" pitchFamily="18" charset="0"/>
            </a:endParaRPr>
          </a:p>
        </p:txBody>
      </p:sp>
      <p:sp>
        <p:nvSpPr>
          <p:cNvPr id="6" name="5 CuadroTexto"/>
          <p:cNvSpPr txBox="1"/>
          <p:nvPr/>
        </p:nvSpPr>
        <p:spPr>
          <a:xfrm>
            <a:off x="4214810" y="5357827"/>
            <a:ext cx="4643470" cy="338554"/>
          </a:xfrm>
          <a:prstGeom prst="rect">
            <a:avLst/>
          </a:prstGeom>
          <a:noFill/>
        </p:spPr>
        <p:txBody>
          <a:bodyPr wrap="square" rtlCol="0">
            <a:spAutoFit/>
          </a:bodyPr>
          <a:lstStyle/>
          <a:p>
            <a:pPr algn="r"/>
            <a:endParaRPr lang="es-ES" sz="1600" dirty="0">
              <a:solidFill>
                <a:schemeClr val="bg1"/>
              </a:solidFill>
              <a:effectLst>
                <a:outerShdw blurRad="38100" dist="38100" dir="2700000" algn="tl">
                  <a:srgbClr val="000000">
                    <a:alpha val="43137"/>
                  </a:srgbClr>
                </a:outerShdw>
              </a:effectLst>
              <a:latin typeface="Bookman Old Style" pitchFamily="18" charset="0"/>
              <a:cs typeface="Times New Roman" pitchFamily="18" charset="0"/>
            </a:endParaRPr>
          </a:p>
        </p:txBody>
      </p:sp>
      <p:sp>
        <p:nvSpPr>
          <p:cNvPr id="7" name="6 CuadroTexto"/>
          <p:cNvSpPr txBox="1"/>
          <p:nvPr/>
        </p:nvSpPr>
        <p:spPr>
          <a:xfrm>
            <a:off x="1928794" y="6215082"/>
            <a:ext cx="5214974" cy="338554"/>
          </a:xfrm>
          <a:prstGeom prst="rect">
            <a:avLst/>
          </a:prstGeom>
          <a:noFill/>
        </p:spPr>
        <p:txBody>
          <a:bodyPr wrap="square" rtlCol="0">
            <a:spAutoFit/>
          </a:bodyPr>
          <a:lstStyle/>
          <a:p>
            <a:pPr algn="ctr"/>
            <a:r>
              <a:rPr lang="es-VE" sz="1600" b="1" dirty="0" smtClean="0">
                <a:effectLst>
                  <a:outerShdw blurRad="38100" dist="38100" dir="2700000" algn="tl">
                    <a:srgbClr val="000000">
                      <a:alpha val="43137"/>
                    </a:srgbClr>
                  </a:outerShdw>
                </a:effectLst>
                <a:latin typeface="Bookman Old Style" pitchFamily="18" charset="0"/>
                <a:cs typeface="Times New Roman" pitchFamily="18" charset="0"/>
              </a:rPr>
              <a:t>Puerto Ordaz, Noviembre 2020</a:t>
            </a:r>
            <a:endParaRPr lang="es-ES" sz="1600" dirty="0">
              <a:effectLst>
                <a:outerShdw blurRad="38100" dist="38100" dir="2700000" algn="tl">
                  <a:srgbClr val="000000">
                    <a:alpha val="43137"/>
                  </a:srgbClr>
                </a:outerShdw>
              </a:effectLst>
              <a:latin typeface="Bookman Old Style" pitchFamily="18" charset="0"/>
              <a:cs typeface="Times New Roman" pitchFamily="18" charset="0"/>
            </a:endParaRPr>
          </a:p>
        </p:txBody>
      </p:sp>
      <p:sp>
        <p:nvSpPr>
          <p:cNvPr id="8" name="7 Rectángulo"/>
          <p:cNvSpPr/>
          <p:nvPr/>
        </p:nvSpPr>
        <p:spPr>
          <a:xfrm>
            <a:off x="2123728" y="260648"/>
            <a:ext cx="6192688" cy="1107996"/>
          </a:xfrm>
          <a:prstGeom prst="rect">
            <a:avLst/>
          </a:prstGeom>
        </p:spPr>
        <p:txBody>
          <a:bodyPr wrap="square">
            <a:spAutoFit/>
          </a:bodyPr>
          <a:lstStyle/>
          <a:p>
            <a:pPr algn="ctr"/>
            <a:r>
              <a:rPr lang="es-VE" sz="1600" b="1" dirty="0" smtClean="0">
                <a:latin typeface="Arial" pitchFamily="34" charset="0"/>
                <a:cs typeface="Arial" pitchFamily="34" charset="0"/>
              </a:rPr>
              <a:t>UNIVERSIDAD NACIONAL EXPERIMENTAL DE GUAYANA</a:t>
            </a:r>
            <a:br>
              <a:rPr lang="es-VE" sz="1600" b="1" dirty="0" smtClean="0">
                <a:latin typeface="Arial" pitchFamily="34" charset="0"/>
                <a:cs typeface="Arial" pitchFamily="34" charset="0"/>
              </a:rPr>
            </a:br>
            <a:r>
              <a:rPr lang="es-VE" sz="1600" b="1" dirty="0" smtClean="0">
                <a:latin typeface="Arial" pitchFamily="34" charset="0"/>
                <a:cs typeface="Arial" pitchFamily="34" charset="0"/>
              </a:rPr>
              <a:t>VICERRECTORADO  ACADÉMICO</a:t>
            </a:r>
            <a:br>
              <a:rPr lang="es-VE" sz="1600" b="1" dirty="0" smtClean="0">
                <a:latin typeface="Arial" pitchFamily="34" charset="0"/>
                <a:cs typeface="Arial" pitchFamily="34" charset="0"/>
              </a:rPr>
            </a:br>
            <a:r>
              <a:rPr lang="es-VE" sz="1600" b="1" dirty="0" smtClean="0">
                <a:latin typeface="Arial" pitchFamily="34" charset="0"/>
                <a:cs typeface="Arial" pitchFamily="34" charset="0"/>
              </a:rPr>
              <a:t>DEPARTAMENTO DE EDUCACIÓN, HUMANIDADES Y ARTE </a:t>
            </a:r>
          </a:p>
          <a:p>
            <a:pPr algn="ctr"/>
            <a:endParaRPr lang="es-VE" b="1" dirty="0"/>
          </a:p>
        </p:txBody>
      </p:sp>
      <p:pic>
        <p:nvPicPr>
          <p:cNvPr id="12" name="Picture 2" descr="C:\Users\Usuario\Documents\Logo_UNEG.jpg"/>
          <p:cNvPicPr>
            <a:picLocks noChangeAspect="1" noChangeArrowheads="1"/>
          </p:cNvPicPr>
          <p:nvPr/>
        </p:nvPicPr>
        <p:blipFill>
          <a:blip r:embed="rId4" cstate="print"/>
          <a:srcRect/>
          <a:stretch>
            <a:fillRect/>
          </a:stretch>
        </p:blipFill>
        <p:spPr bwMode="auto">
          <a:xfrm>
            <a:off x="827584" y="332656"/>
            <a:ext cx="1152128" cy="1296144"/>
          </a:xfrm>
          <a:prstGeom prst="rect">
            <a:avLst/>
          </a:prstGeom>
          <a:noFill/>
          <a:ln w="9525">
            <a:noFill/>
            <a:miter lim="800000"/>
            <a:headEnd/>
            <a:tailEnd/>
          </a:ln>
        </p:spPr>
      </p:pic>
      <p:pic>
        <p:nvPicPr>
          <p:cNvPr id="13" name="12 Imagen" descr="Formación científica, tecnológica e innovativa transdisciplinaria ..."/>
          <p:cNvPicPr/>
          <p:nvPr/>
        </p:nvPicPr>
        <p:blipFill>
          <a:blip r:embed="rId5" cstate="print"/>
          <a:srcRect/>
          <a:stretch>
            <a:fillRect/>
          </a:stretch>
        </p:blipFill>
        <p:spPr bwMode="auto">
          <a:xfrm>
            <a:off x="2699793" y="1700808"/>
            <a:ext cx="4864962" cy="2016224"/>
          </a:xfrm>
          <a:prstGeom prst="rect">
            <a:avLst/>
          </a:prstGeom>
          <a:noFill/>
          <a:ln w="9525">
            <a:noFill/>
            <a:miter lim="800000"/>
            <a:headEnd/>
            <a:tailEnd/>
          </a:ln>
        </p:spPr>
      </p:pic>
      <p:sp>
        <p:nvSpPr>
          <p:cNvPr id="14" name="13 Rectángulo"/>
          <p:cNvSpPr/>
          <p:nvPr/>
        </p:nvSpPr>
        <p:spPr>
          <a:xfrm flipH="1">
            <a:off x="6012160" y="4998660"/>
            <a:ext cx="2952328" cy="369332"/>
          </a:xfrm>
          <a:prstGeom prst="rect">
            <a:avLst/>
          </a:prstGeom>
        </p:spPr>
        <p:txBody>
          <a:bodyPr wrap="square">
            <a:spAutoFit/>
          </a:bodyPr>
          <a:lstStyle/>
          <a:p>
            <a:pPr algn="ctr"/>
            <a:r>
              <a:rPr lang="es-VE" b="1" dirty="0" err="1" smtClean="0"/>
              <a:t>Msc.</a:t>
            </a:r>
            <a:r>
              <a:rPr lang="es-VE" b="1" dirty="0" smtClean="0"/>
              <a:t> </a:t>
            </a:r>
            <a:r>
              <a:rPr lang="es-VE" b="1" dirty="0" err="1" smtClean="0"/>
              <a:t>Dignora</a:t>
            </a:r>
            <a:r>
              <a:rPr lang="es-VE" b="1" dirty="0" smtClean="0"/>
              <a:t> </a:t>
            </a:r>
            <a:r>
              <a:rPr lang="es-VE" b="1" dirty="0" err="1" smtClean="0"/>
              <a:t>Avarullo</a:t>
            </a: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par>
                                <p:cTn id="15" presetID="25"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20" dur="1000" fill="hold"/>
                                        <p:tgtEl>
                                          <p:spTgt spid="5"/>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5"/>
                                        </p:tgtEl>
                                      </p:cBhvr>
                                    </p:animEffect>
                                  </p:childTnLst>
                                </p:cTn>
                              </p:par>
                              <p:par>
                                <p:cTn id="25" presetID="25" presetClass="entr" presetSubtype="0" fill="hold" grpId="0" nodeType="withEffect" nodePh="1">
                                  <p:stCondLst>
                                    <p:cond delay="0"/>
                                  </p:stCondLst>
                                  <p:endCondLst>
                                    <p:cond evt="begin" delay="0">
                                      <p:tn val="25"/>
                                    </p:cond>
                                  </p:endCondLst>
                                  <p:childTnLst>
                                    <p:set>
                                      <p:cBhvr>
                                        <p:cTn id="26" dur="1" fill="hold">
                                          <p:stCondLst>
                                            <p:cond delay="0"/>
                                          </p:stCondLst>
                                        </p:cTn>
                                        <p:tgtEl>
                                          <p:spTgt spid="6"/>
                                        </p:tgtEl>
                                        <p:attrNameLst>
                                          <p:attrName>style.visibility</p:attrName>
                                        </p:attrNameLst>
                                      </p:cBhvr>
                                      <p:to>
                                        <p:strVal val="visible"/>
                                      </p:to>
                                    </p:set>
                                    <p:anim calcmode="lin" valueType="num">
                                      <p:cBhvr>
                                        <p:cTn id="27"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30" dur="1000" fill="hold"/>
                                        <p:tgtEl>
                                          <p:spTgt spid="6"/>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6"/>
                                        </p:tgtEl>
                                      </p:cBhvr>
                                    </p:animEffect>
                                  </p:childTnLst>
                                </p:cTn>
                              </p:par>
                              <p:par>
                                <p:cTn id="35" presetID="25"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38"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39"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40" dur="1000" fill="hold"/>
                                        <p:tgtEl>
                                          <p:spTgt spid="7"/>
                                        </p:tgtEl>
                                        <p:attrNameLst>
                                          <p:attrName>ppt_h</p:attrName>
                                        </p:attrNameLst>
                                      </p:cBhvr>
                                      <p:tavLst>
                                        <p:tav tm="0">
                                          <p:val>
                                            <p:strVal val="#ppt_h"/>
                                          </p:val>
                                        </p:tav>
                                        <p:tav tm="100000">
                                          <p:val>
                                            <p:strVal val="#ppt_h"/>
                                          </p:val>
                                        </p:tav>
                                      </p:tavLst>
                                    </p:anim>
                                    <p:anim calcmode="lin" valueType="num">
                                      <p:cBhvr>
                                        <p:cTn id="41"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42"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43"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44" dur="1000" decel="50000">
                                          <p:stCondLst>
                                            <p:cond delay="0"/>
                                          </p:stCondLst>
                                        </p:cTn>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857356" y="916528"/>
            <a:ext cx="5500726" cy="830997"/>
          </a:xfrm>
          <a:prstGeom prst="rect">
            <a:avLst/>
          </a:prstGeom>
          <a:noFill/>
        </p:spPr>
        <p:txBody>
          <a:bodyPr wrap="square" rtlCol="0">
            <a:spAutoFit/>
          </a:bodyPr>
          <a:lstStyle/>
          <a:p>
            <a:pPr algn="ctr"/>
            <a:r>
              <a:rPr lang="es-ES" sz="2400" b="1" dirty="0" smtClean="0">
                <a:solidFill>
                  <a:srgbClr val="006600"/>
                </a:solidFill>
                <a:effectLst>
                  <a:outerShdw blurRad="38100" dist="38100" dir="2700000" algn="tl">
                    <a:srgbClr val="000000">
                      <a:alpha val="43137"/>
                    </a:srgbClr>
                  </a:outerShdw>
                </a:effectLst>
                <a:latin typeface="Bookman Old Style" pitchFamily="18" charset="0"/>
                <a:cs typeface="Times New Roman" pitchFamily="18" charset="0"/>
              </a:rPr>
              <a:t>CATEGORÍAS EMERGENTES (HALLAZGOS)</a:t>
            </a:r>
            <a:endParaRPr lang="es-ES" sz="2400" b="1" dirty="0">
              <a:solidFill>
                <a:srgbClr val="006600"/>
              </a:solidFill>
              <a:effectLst>
                <a:outerShdw blurRad="38100" dist="38100" dir="2700000" algn="tl">
                  <a:srgbClr val="000000">
                    <a:alpha val="43137"/>
                  </a:srgbClr>
                </a:outerShdw>
              </a:effectLst>
              <a:latin typeface="Bookman Old Style" pitchFamily="18" charset="0"/>
              <a:cs typeface="Times New Roman" pitchFamily="18" charset="0"/>
            </a:endParaRPr>
          </a:p>
        </p:txBody>
      </p:sp>
      <p:grpSp>
        <p:nvGrpSpPr>
          <p:cNvPr id="3" name="2 Grupo"/>
          <p:cNvGrpSpPr/>
          <p:nvPr/>
        </p:nvGrpSpPr>
        <p:grpSpPr>
          <a:xfrm>
            <a:off x="1285852" y="2257840"/>
            <a:ext cx="6643734" cy="2885672"/>
            <a:chOff x="4356000" y="288029"/>
            <a:chExt cx="1859638" cy="2189557"/>
          </a:xfrm>
        </p:grpSpPr>
        <p:sp>
          <p:nvSpPr>
            <p:cNvPr id="4" name="3 Rectángulo redondeado"/>
            <p:cNvSpPr/>
            <p:nvPr/>
          </p:nvSpPr>
          <p:spPr>
            <a:xfrm>
              <a:off x="4356000" y="288029"/>
              <a:ext cx="1859638" cy="2189557"/>
            </a:xfrm>
            <a:prstGeom prst="roundRect">
              <a:avLst/>
            </a:prstGeom>
          </p:spPr>
          <p:style>
            <a:lnRef idx="3">
              <a:schemeClr val="lt1">
                <a:hueOff val="0"/>
                <a:satOff val="0"/>
                <a:lumOff val="0"/>
                <a:alphaOff val="0"/>
              </a:schemeClr>
            </a:lnRef>
            <a:fillRef idx="1">
              <a:schemeClr val="accent3">
                <a:hueOff val="3750088"/>
                <a:satOff val="-5627"/>
                <a:lumOff val="-915"/>
                <a:alphaOff val="0"/>
              </a:schemeClr>
            </a:fillRef>
            <a:effectRef idx="1">
              <a:schemeClr val="accent3">
                <a:hueOff val="3750088"/>
                <a:satOff val="-5627"/>
                <a:lumOff val="-915"/>
                <a:alphaOff val="0"/>
              </a:schemeClr>
            </a:effectRef>
            <a:fontRef idx="minor">
              <a:schemeClr val="lt1"/>
            </a:fontRef>
          </p:style>
        </p:sp>
        <p:sp>
          <p:nvSpPr>
            <p:cNvPr id="5" name="4 Rectángulo"/>
            <p:cNvSpPr/>
            <p:nvPr/>
          </p:nvSpPr>
          <p:spPr>
            <a:xfrm>
              <a:off x="4389507" y="378809"/>
              <a:ext cx="1735351" cy="200799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s-VE" sz="1600" kern="1200" dirty="0">
                <a:latin typeface="Arial Narrow" pitchFamily="34" charset="0"/>
              </a:endParaRPr>
            </a:p>
          </p:txBody>
        </p:sp>
      </p:grpSp>
      <p:sp>
        <p:nvSpPr>
          <p:cNvPr id="6" name="5 CuadroTexto"/>
          <p:cNvSpPr txBox="1"/>
          <p:nvPr/>
        </p:nvSpPr>
        <p:spPr>
          <a:xfrm>
            <a:off x="1571604" y="2860968"/>
            <a:ext cx="6072230" cy="1754326"/>
          </a:xfrm>
          <a:prstGeom prst="rect">
            <a:avLst/>
          </a:prstGeom>
          <a:noFill/>
        </p:spPr>
        <p:txBody>
          <a:bodyPr wrap="square" rtlCol="0">
            <a:spAutoFit/>
          </a:bodyPr>
          <a:lstStyle/>
          <a:p>
            <a:pPr algn="just"/>
            <a:r>
              <a:rPr lang="es-ES" dirty="0" smtClean="0">
                <a:latin typeface="Times New Roman" pitchFamily="18" charset="0"/>
                <a:cs typeface="Times New Roman" pitchFamily="18" charset="0"/>
              </a:rPr>
              <a:t>Se derivan de las respuestas que se obtengan de la aplicación de los protocolos (guiones de entrevistas, otros),  es lo que surge de la concepción de los informantes (información-datos). De ahí se orientan los logros, aportes, propuestas, conclusiones, recomendaciones, reflexiones.  </a:t>
            </a:r>
          </a:p>
          <a:p>
            <a:pPr algn="just"/>
            <a:endParaRPr lang="es-ES" dirty="0">
              <a:solidFill>
                <a:schemeClr val="bg1"/>
              </a:solidFill>
              <a:latin typeface="Times New Roman" pitchFamily="18" charset="0"/>
              <a:cs typeface="Times New Roman" pitchFamily="18" charset="0"/>
            </a:endParaRPr>
          </a:p>
        </p:txBody>
      </p:sp>
      <p:pic>
        <p:nvPicPr>
          <p:cNvPr id="7" name="Picture 20" descr="001"/>
          <p:cNvPicPr>
            <a:picLocks noChangeAspect="1" noChangeArrowheads="1" noCrop="1"/>
          </p:cNvPicPr>
          <p:nvPr/>
        </p:nvPicPr>
        <p:blipFill>
          <a:blip r:embed="rId2" cstate="print"/>
          <a:srcRect/>
          <a:stretch>
            <a:fillRect/>
          </a:stretch>
        </p:blipFill>
        <p:spPr bwMode="auto">
          <a:xfrm>
            <a:off x="7707313" y="546087"/>
            <a:ext cx="1004887" cy="954087"/>
          </a:xfrm>
          <a:prstGeom prst="rect">
            <a:avLst/>
          </a:prstGeom>
          <a:noFill/>
          <a:ln w="9525">
            <a:noFill/>
            <a:miter lim="800000"/>
            <a:headEnd/>
            <a:tailEnd/>
          </a:ln>
        </p:spPr>
      </p:pic>
      <p:pic>
        <p:nvPicPr>
          <p:cNvPr id="8" name="Picture 54" descr="j0254436"/>
          <p:cNvPicPr>
            <a:picLocks noChangeAspect="1" noChangeArrowheads="1" noCrop="1"/>
          </p:cNvPicPr>
          <p:nvPr/>
        </p:nvPicPr>
        <p:blipFill>
          <a:blip r:embed="rId3" cstate="print"/>
          <a:srcRect/>
          <a:stretch>
            <a:fillRect/>
          </a:stretch>
        </p:blipFill>
        <p:spPr bwMode="auto">
          <a:xfrm>
            <a:off x="250825" y="531800"/>
            <a:ext cx="963613" cy="11112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par>
                                <p:cTn id="17" presetID="25"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22" dur="1000" fill="hold"/>
                                        <p:tgtEl>
                                          <p:spTgt spid="7"/>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7"/>
                                        </p:tgtEl>
                                      </p:cBhvr>
                                    </p:animEffect>
                                  </p:childTnLst>
                                </p:cTn>
                              </p:par>
                              <p:par>
                                <p:cTn id="27" presetID="25" presetClass="entr" presetSubtype="0" fill="hold"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p:cTn id="29"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32" dur="1000" fill="hold"/>
                                        <p:tgtEl>
                                          <p:spTgt spid="8"/>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7"/>
          <p:cNvSpPr txBox="1">
            <a:spLocks noChangeArrowheads="1"/>
          </p:cNvSpPr>
          <p:nvPr/>
        </p:nvSpPr>
        <p:spPr bwMode="auto">
          <a:xfrm>
            <a:off x="1619274" y="2913063"/>
            <a:ext cx="6381750" cy="3016250"/>
          </a:xfrm>
          <a:prstGeom prst="rect">
            <a:avLst/>
          </a:prstGeom>
          <a:noFill/>
          <a:ln w="9525">
            <a:noFill/>
            <a:miter lim="800000"/>
            <a:headEnd/>
            <a:tailEnd/>
          </a:ln>
        </p:spPr>
        <p:txBody>
          <a:bodyPr>
            <a:spAutoFit/>
          </a:bodyPr>
          <a:lstStyle/>
          <a:p>
            <a:pPr algn="just">
              <a:spcBef>
                <a:spcPct val="50000"/>
              </a:spcBef>
            </a:pPr>
            <a:r>
              <a:rPr lang="es-ES" sz="2000" b="1" dirty="0">
                <a:latin typeface="Bookman Old Style" pitchFamily="18" charset="0"/>
              </a:rPr>
              <a:t>"La meta principal de la educación es crear hombres que sean capaces de hacer cosas nuevas no simplemente de repetir lo que otras generaciones han hecho; hombres que sean creativos, inventores y descubridores. La segunda meta de la educación es la de formar mentes que sean críticas, que puedan verificar y no aceptar todo lo que se les ofrece".</a:t>
            </a:r>
          </a:p>
          <a:p>
            <a:pPr algn="r">
              <a:spcBef>
                <a:spcPct val="50000"/>
              </a:spcBef>
            </a:pPr>
            <a:r>
              <a:rPr lang="es-ES" sz="1600" b="1" dirty="0" smtClean="0">
                <a:latin typeface="Bookman Old Style" pitchFamily="18" charset="0"/>
              </a:rPr>
              <a:t>Jean </a:t>
            </a:r>
            <a:r>
              <a:rPr lang="es-ES" sz="1600" b="1" dirty="0" err="1" smtClean="0">
                <a:latin typeface="Bookman Old Style" pitchFamily="18" charset="0"/>
              </a:rPr>
              <a:t>Piaget</a:t>
            </a:r>
            <a:r>
              <a:rPr lang="es-ES" sz="1600" b="1" dirty="0" smtClean="0">
                <a:latin typeface="Bookman Old Style" pitchFamily="18" charset="0"/>
              </a:rPr>
              <a:t> </a:t>
            </a:r>
            <a:endParaRPr lang="es-ES" sz="1600" b="1" dirty="0">
              <a:latin typeface="Bookman Old Style" pitchFamily="18" charset="0"/>
            </a:endParaRPr>
          </a:p>
        </p:txBody>
      </p:sp>
      <p:pic>
        <p:nvPicPr>
          <p:cNvPr id="3" name="Picture 9" descr="barra luces.gif (11170 bytes)"/>
          <p:cNvPicPr>
            <a:picLocks noChangeAspect="1" noChangeArrowheads="1"/>
          </p:cNvPicPr>
          <p:nvPr/>
        </p:nvPicPr>
        <p:blipFill>
          <a:blip r:embed="rId2" cstate="print"/>
          <a:srcRect/>
          <a:stretch>
            <a:fillRect/>
          </a:stretch>
        </p:blipFill>
        <p:spPr bwMode="auto">
          <a:xfrm rot="5400000" flipH="1" flipV="1">
            <a:off x="-3165474" y="3338512"/>
            <a:ext cx="6858000" cy="180975"/>
          </a:xfrm>
          <a:prstGeom prst="rect">
            <a:avLst/>
          </a:prstGeom>
          <a:noFill/>
          <a:ln w="9525">
            <a:noFill/>
            <a:miter lim="800000"/>
            <a:headEnd/>
            <a:tailEnd/>
          </a:ln>
        </p:spPr>
      </p:pic>
      <p:pic>
        <p:nvPicPr>
          <p:cNvPr id="4" name="Picture 6" descr="barra luces.gif (11170 bytes)"/>
          <p:cNvPicPr>
            <a:picLocks noChangeAspect="1" noChangeArrowheads="1"/>
          </p:cNvPicPr>
          <p:nvPr/>
        </p:nvPicPr>
        <p:blipFill>
          <a:blip r:embed="rId2" cstate="print"/>
          <a:srcRect/>
          <a:stretch>
            <a:fillRect/>
          </a:stretch>
        </p:blipFill>
        <p:spPr bwMode="auto">
          <a:xfrm rot="10800000">
            <a:off x="357188" y="357188"/>
            <a:ext cx="7921625" cy="174625"/>
          </a:xfrm>
          <a:prstGeom prst="rect">
            <a:avLst/>
          </a:prstGeom>
          <a:noFill/>
          <a:ln w="9525">
            <a:noFill/>
            <a:miter lim="800000"/>
            <a:headEnd/>
            <a:tailEnd/>
          </a:ln>
        </p:spPr>
      </p:pic>
      <p:pic>
        <p:nvPicPr>
          <p:cNvPr id="5" name="Picture 2" descr="http://img.formacionyrecursos.com/wp-content/uploads/2011/07/Clases-particulares-en-verano.jpg"/>
          <p:cNvPicPr>
            <a:picLocks noChangeAspect="1" noChangeArrowheads="1"/>
          </p:cNvPicPr>
          <p:nvPr/>
        </p:nvPicPr>
        <p:blipFill>
          <a:blip r:embed="rId3" cstate="print"/>
          <a:srcRect/>
          <a:stretch>
            <a:fillRect/>
          </a:stretch>
        </p:blipFill>
        <p:spPr bwMode="auto">
          <a:xfrm>
            <a:off x="357188" y="622300"/>
            <a:ext cx="3471862" cy="21637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771800" y="600612"/>
            <a:ext cx="3503070" cy="369332"/>
          </a:xfrm>
          <a:prstGeom prst="rect">
            <a:avLst/>
          </a:prstGeom>
        </p:spPr>
        <p:txBody>
          <a:bodyPr wrap="square">
            <a:spAutoFit/>
          </a:bodyPr>
          <a:lstStyle/>
          <a:p>
            <a:pPr algn="ctr"/>
            <a:r>
              <a:rPr lang="es-VE" b="1" dirty="0" smtClean="0">
                <a:latin typeface="Times New Roman" pitchFamily="18" charset="0"/>
                <a:cs typeface="Times New Roman" pitchFamily="18" charset="0"/>
              </a:rPr>
              <a:t>Presentación Plan de Evaluación</a:t>
            </a:r>
            <a:endParaRPr lang="es-ES" b="1" dirty="0">
              <a:latin typeface="Times New Roman" pitchFamily="18" charset="0"/>
              <a:cs typeface="Times New Roman" pitchFamily="18" charset="0"/>
            </a:endParaRPr>
          </a:p>
        </p:txBody>
      </p:sp>
      <p:graphicFrame>
        <p:nvGraphicFramePr>
          <p:cNvPr id="5" name="4 Tabla"/>
          <p:cNvGraphicFramePr>
            <a:graphicFrameLocks noGrp="1"/>
          </p:cNvGraphicFramePr>
          <p:nvPr/>
        </p:nvGraphicFramePr>
        <p:xfrm>
          <a:off x="1043608" y="1916832"/>
          <a:ext cx="7314607" cy="4385662"/>
        </p:xfrm>
        <a:graphic>
          <a:graphicData uri="http://schemas.openxmlformats.org/drawingml/2006/table">
            <a:tbl>
              <a:tblPr/>
              <a:tblGrid>
                <a:gridCol w="2126791"/>
                <a:gridCol w="3651748"/>
                <a:gridCol w="1536068"/>
              </a:tblGrid>
              <a:tr h="39970">
                <a:tc>
                  <a:txBody>
                    <a:bodyPr/>
                    <a:lstStyle/>
                    <a:p>
                      <a:pPr algn="ctr">
                        <a:lnSpc>
                          <a:spcPct val="150000"/>
                        </a:lnSpc>
                        <a:spcAft>
                          <a:spcPts val="0"/>
                        </a:spcAft>
                      </a:pPr>
                      <a:r>
                        <a:rPr lang="es-ES" sz="1600" b="1" dirty="0">
                          <a:solidFill>
                            <a:srgbClr val="000000"/>
                          </a:solidFill>
                          <a:latin typeface="Times New Roman"/>
                          <a:ea typeface="Times New Roman"/>
                          <a:cs typeface="Times New Roman"/>
                        </a:rPr>
                        <a:t>Rubro</a:t>
                      </a:r>
                      <a:endParaRPr lang="es-ES" sz="1600" b="1" dirty="0">
                        <a:latin typeface="Times New Roman"/>
                        <a:ea typeface="Times New Roman"/>
                        <a:cs typeface="Times New Roman"/>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s-ES" sz="1600" b="1" dirty="0">
                          <a:solidFill>
                            <a:srgbClr val="000000"/>
                          </a:solidFill>
                          <a:latin typeface="Times New Roman"/>
                          <a:ea typeface="Times New Roman"/>
                          <a:cs typeface="Times New Roman"/>
                        </a:rPr>
                        <a:t>Descripción</a:t>
                      </a:r>
                      <a:endParaRPr lang="es-ES" sz="1600" b="1" dirty="0">
                        <a:latin typeface="Times New Roman"/>
                        <a:ea typeface="Times New Roman"/>
                        <a:cs typeface="Times New Roman"/>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s-ES" sz="1600" b="1" dirty="0">
                          <a:solidFill>
                            <a:srgbClr val="000000"/>
                          </a:solidFill>
                          <a:latin typeface="Times New Roman"/>
                          <a:ea typeface="Times New Roman"/>
                          <a:cs typeface="Times New Roman"/>
                        </a:rPr>
                        <a:t>Ponderación</a:t>
                      </a:r>
                      <a:endParaRPr lang="es-ES" sz="1600" b="1" dirty="0">
                        <a:latin typeface="Times New Roman"/>
                        <a:ea typeface="Times New Roman"/>
                        <a:cs typeface="Times New Roman"/>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7549">
                <a:tc>
                  <a:txBody>
                    <a:bodyPr/>
                    <a:lstStyle/>
                    <a:p>
                      <a:pPr algn="ctr">
                        <a:spcAft>
                          <a:spcPts val="0"/>
                        </a:spcAft>
                      </a:pPr>
                      <a:r>
                        <a:rPr lang="es-ES" sz="1800" kern="1200" dirty="0" smtClean="0">
                          <a:solidFill>
                            <a:schemeClr val="tx1"/>
                          </a:solidFill>
                          <a:latin typeface="+mn-lt"/>
                          <a:ea typeface="+mn-ea"/>
                          <a:cs typeface="+mn-cs"/>
                        </a:rPr>
                        <a:t>Presentación</a:t>
                      </a:r>
                      <a:r>
                        <a:rPr lang="es-ES" sz="1800" kern="1200" baseline="0" dirty="0" smtClean="0">
                          <a:solidFill>
                            <a:schemeClr val="tx1"/>
                          </a:solidFill>
                          <a:latin typeface="+mn-lt"/>
                          <a:ea typeface="+mn-ea"/>
                          <a:cs typeface="+mn-cs"/>
                        </a:rPr>
                        <a:t> del instrumento</a:t>
                      </a:r>
                      <a:endParaRPr lang="es-ES" sz="1800" kern="1200" dirty="0" smtClean="0">
                        <a:solidFill>
                          <a:schemeClr val="tx1"/>
                        </a:solidFill>
                        <a:latin typeface="+mn-lt"/>
                        <a:ea typeface="+mn-ea"/>
                        <a:cs typeface="+mn-cs"/>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CFFFF">
                            <a:shade val="30000"/>
                            <a:satMod val="115000"/>
                          </a:srgbClr>
                        </a:gs>
                        <a:gs pos="50000">
                          <a:srgbClr val="CCFFFF">
                            <a:shade val="67500"/>
                            <a:satMod val="115000"/>
                          </a:srgbClr>
                        </a:gs>
                        <a:gs pos="100000">
                          <a:srgbClr val="CCFFFF">
                            <a:shade val="100000"/>
                            <a:satMod val="115000"/>
                          </a:srgbClr>
                        </a:gs>
                      </a:gsLst>
                      <a:lin ang="8100000" scaled="1"/>
                      <a:tileRect/>
                    </a:gradFill>
                  </a:tcPr>
                </a:tc>
                <a:tc>
                  <a:txBody>
                    <a:bodyPr/>
                    <a:lstStyle/>
                    <a:p>
                      <a:pPr algn="just">
                        <a:spcAft>
                          <a:spcPts val="0"/>
                        </a:spcAft>
                      </a:pPr>
                      <a:r>
                        <a:rPr lang="es-VE" sz="1800" kern="1200" dirty="0" smtClean="0">
                          <a:solidFill>
                            <a:schemeClr val="tx1"/>
                          </a:solidFill>
                          <a:latin typeface="+mn-lt"/>
                          <a:ea typeface="+mn-ea"/>
                          <a:cs typeface="+mn-cs"/>
                        </a:rPr>
                        <a:t>análisis e interpretación de la</a:t>
                      </a:r>
                      <a:r>
                        <a:rPr lang="es-VE" sz="1800" kern="1200" baseline="0" dirty="0" smtClean="0">
                          <a:solidFill>
                            <a:schemeClr val="tx1"/>
                          </a:solidFill>
                          <a:latin typeface="+mn-lt"/>
                          <a:ea typeface="+mn-ea"/>
                          <a:cs typeface="+mn-cs"/>
                        </a:rPr>
                        <a:t> operacionalización de las variables de estudio</a:t>
                      </a:r>
                      <a:endParaRPr lang="es-ES" sz="1600" dirty="0">
                        <a:latin typeface="Times New Roman"/>
                        <a:ea typeface="Times New Roman"/>
                        <a:cs typeface="Times New Roman"/>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CFFFF">
                            <a:shade val="30000"/>
                            <a:satMod val="115000"/>
                          </a:srgbClr>
                        </a:gs>
                        <a:gs pos="50000">
                          <a:srgbClr val="CCFFFF">
                            <a:shade val="67500"/>
                            <a:satMod val="115000"/>
                          </a:srgbClr>
                        </a:gs>
                        <a:gs pos="100000">
                          <a:srgbClr val="CCFFFF">
                            <a:shade val="100000"/>
                            <a:satMod val="115000"/>
                          </a:srgbClr>
                        </a:gs>
                      </a:gsLst>
                      <a:lin ang="8100000" scaled="1"/>
                      <a:tileRect/>
                    </a:gradFill>
                  </a:tcPr>
                </a:tc>
                <a:tc>
                  <a:txBody>
                    <a:bodyPr/>
                    <a:lstStyle/>
                    <a:p>
                      <a:pPr algn="ctr">
                        <a:spcAft>
                          <a:spcPts val="0"/>
                        </a:spcAft>
                      </a:pPr>
                      <a:endParaRPr lang="es-VE" sz="1600" dirty="0">
                        <a:solidFill>
                          <a:srgbClr val="000000"/>
                        </a:solidFill>
                        <a:latin typeface="Times New Roman"/>
                        <a:ea typeface="Times New Roman"/>
                        <a:cs typeface="Times New Roman"/>
                      </a:endParaRPr>
                    </a:p>
                    <a:p>
                      <a:pPr algn="ctr">
                        <a:spcAft>
                          <a:spcPts val="0"/>
                        </a:spcAft>
                      </a:pPr>
                      <a:endParaRPr lang="es-VE" sz="1600" dirty="0" smtClean="0">
                        <a:solidFill>
                          <a:srgbClr val="000000"/>
                        </a:solidFill>
                        <a:latin typeface="Times New Roman"/>
                        <a:ea typeface="Times New Roman"/>
                        <a:cs typeface="Times New Roman"/>
                      </a:endParaRPr>
                    </a:p>
                    <a:p>
                      <a:pPr algn="ctr">
                        <a:spcAft>
                          <a:spcPts val="0"/>
                        </a:spcAft>
                      </a:pPr>
                      <a:r>
                        <a:rPr lang="es-VE" sz="1600" dirty="0" smtClean="0">
                          <a:solidFill>
                            <a:srgbClr val="000000"/>
                          </a:solidFill>
                          <a:latin typeface="Times New Roman"/>
                          <a:ea typeface="Times New Roman"/>
                          <a:cs typeface="Times New Roman"/>
                        </a:rPr>
                        <a:t>20</a:t>
                      </a:r>
                      <a:endParaRPr lang="es-ES" sz="1600" dirty="0">
                        <a:latin typeface="Times New Roman"/>
                        <a:ea typeface="Times New Roman"/>
                        <a:cs typeface="Times New Roman"/>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CFFFF">
                            <a:shade val="30000"/>
                            <a:satMod val="115000"/>
                          </a:srgbClr>
                        </a:gs>
                        <a:gs pos="50000">
                          <a:srgbClr val="CCFFFF">
                            <a:shade val="67500"/>
                            <a:satMod val="115000"/>
                          </a:srgbClr>
                        </a:gs>
                        <a:gs pos="100000">
                          <a:srgbClr val="CCFFFF">
                            <a:shade val="100000"/>
                            <a:satMod val="115000"/>
                          </a:srgbClr>
                        </a:gs>
                      </a:gsLst>
                      <a:lin ang="8100000" scaled="1"/>
                      <a:tileRect/>
                    </a:gradFill>
                  </a:tcPr>
                </a:tc>
              </a:tr>
              <a:tr h="575662">
                <a:tc>
                  <a:txBody>
                    <a:bodyPr/>
                    <a:lstStyle/>
                    <a:p>
                      <a:pPr algn="ctr">
                        <a:spcAft>
                          <a:spcPts val="0"/>
                        </a:spcAft>
                      </a:pPr>
                      <a:r>
                        <a:rPr lang="en-US" sz="1800" kern="1200" dirty="0" err="1" smtClean="0">
                          <a:solidFill>
                            <a:schemeClr val="tx1"/>
                          </a:solidFill>
                          <a:latin typeface="+mn-lt"/>
                          <a:ea typeface="+mn-ea"/>
                          <a:cs typeface="+mn-cs"/>
                        </a:rPr>
                        <a:t>Técnica</a:t>
                      </a:r>
                      <a:r>
                        <a:rPr lang="en-US" sz="1800" kern="1200" baseline="0" dirty="0" smtClean="0">
                          <a:solidFill>
                            <a:schemeClr val="tx1"/>
                          </a:solidFill>
                          <a:latin typeface="+mn-lt"/>
                          <a:ea typeface="+mn-ea"/>
                          <a:cs typeface="+mn-cs"/>
                        </a:rPr>
                        <a:t> de </a:t>
                      </a:r>
                      <a:r>
                        <a:rPr lang="en-US" sz="1800" kern="1200" baseline="0" dirty="0" err="1" smtClean="0">
                          <a:solidFill>
                            <a:schemeClr val="tx1"/>
                          </a:solidFill>
                          <a:latin typeface="+mn-lt"/>
                          <a:ea typeface="+mn-ea"/>
                          <a:cs typeface="+mn-cs"/>
                        </a:rPr>
                        <a:t>Recolección</a:t>
                      </a:r>
                      <a:r>
                        <a:rPr lang="en-US" sz="1800" kern="1200" baseline="0" dirty="0" smtClean="0">
                          <a:solidFill>
                            <a:schemeClr val="tx1"/>
                          </a:solidFill>
                          <a:latin typeface="+mn-lt"/>
                          <a:ea typeface="+mn-ea"/>
                          <a:cs typeface="+mn-cs"/>
                        </a:rPr>
                        <a:t> de </a:t>
                      </a:r>
                      <a:r>
                        <a:rPr lang="en-US" sz="1800" kern="1200" baseline="0" dirty="0" err="1" smtClean="0">
                          <a:solidFill>
                            <a:schemeClr val="tx1"/>
                          </a:solidFill>
                          <a:latin typeface="+mn-lt"/>
                          <a:ea typeface="+mn-ea"/>
                          <a:cs typeface="+mn-cs"/>
                        </a:rPr>
                        <a:t>datos</a:t>
                      </a:r>
                      <a:endParaRPr lang="en-US" sz="1800" kern="1200" dirty="0" smtClean="0">
                        <a:solidFill>
                          <a:schemeClr val="tx1"/>
                        </a:solidFill>
                        <a:latin typeface="+mn-lt"/>
                        <a:ea typeface="+mn-ea"/>
                        <a:cs typeface="+mn-cs"/>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CFFFF">
                            <a:shade val="30000"/>
                            <a:satMod val="115000"/>
                          </a:srgbClr>
                        </a:gs>
                        <a:gs pos="50000">
                          <a:srgbClr val="CCFFFF">
                            <a:shade val="67500"/>
                            <a:satMod val="115000"/>
                          </a:srgbClr>
                        </a:gs>
                        <a:gs pos="100000">
                          <a:srgbClr val="CCFFFF">
                            <a:shade val="100000"/>
                            <a:satMod val="115000"/>
                          </a:srgbClr>
                        </a:gs>
                      </a:gsLst>
                      <a:lin ang="8100000" scaled="1"/>
                      <a:tileRect/>
                    </a:gradFill>
                  </a:tcPr>
                </a:tc>
                <a:tc>
                  <a:txBody>
                    <a:bodyPr/>
                    <a:lstStyle/>
                    <a:p>
                      <a:pPr algn="just">
                        <a:spcAft>
                          <a:spcPts val="0"/>
                        </a:spcAft>
                      </a:pPr>
                      <a:r>
                        <a:rPr lang="es-ES" sz="1600" dirty="0" smtClean="0">
                          <a:latin typeface="Times New Roman"/>
                          <a:ea typeface="Times New Roman"/>
                          <a:cs typeface="Times New Roman"/>
                        </a:rPr>
                        <a:t>Tipos de encuesta y entrevista</a:t>
                      </a:r>
                    </a:p>
                    <a:p>
                      <a:pPr algn="just">
                        <a:spcAft>
                          <a:spcPts val="0"/>
                        </a:spcAft>
                      </a:pPr>
                      <a:endParaRPr lang="es-ES" sz="1600" dirty="0">
                        <a:latin typeface="Times New Roman"/>
                        <a:ea typeface="Times New Roman"/>
                        <a:cs typeface="Times New Roman"/>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CFFFF">
                            <a:shade val="30000"/>
                            <a:satMod val="115000"/>
                          </a:srgbClr>
                        </a:gs>
                        <a:gs pos="50000">
                          <a:srgbClr val="CCFFFF">
                            <a:shade val="67500"/>
                            <a:satMod val="115000"/>
                          </a:srgbClr>
                        </a:gs>
                        <a:gs pos="100000">
                          <a:srgbClr val="CCFFFF">
                            <a:shade val="100000"/>
                            <a:satMod val="115000"/>
                          </a:srgbClr>
                        </a:gs>
                      </a:gsLst>
                      <a:lin ang="8100000" scaled="1"/>
                      <a:tileRect/>
                    </a:gradFill>
                  </a:tcPr>
                </a:tc>
                <a:tc>
                  <a:txBody>
                    <a:bodyPr/>
                    <a:lstStyle/>
                    <a:p>
                      <a:pPr algn="ctr">
                        <a:spcAft>
                          <a:spcPts val="0"/>
                        </a:spcAft>
                      </a:pPr>
                      <a:endParaRPr lang="es-VE" sz="1600" dirty="0">
                        <a:solidFill>
                          <a:srgbClr val="000000"/>
                        </a:solidFill>
                        <a:latin typeface="Times New Roman"/>
                        <a:ea typeface="Times New Roman"/>
                        <a:cs typeface="Times New Roman"/>
                      </a:endParaRPr>
                    </a:p>
                    <a:p>
                      <a:pPr algn="ctr">
                        <a:spcAft>
                          <a:spcPts val="0"/>
                        </a:spcAft>
                      </a:pPr>
                      <a:r>
                        <a:rPr lang="es-VE" sz="1600" dirty="0" smtClean="0">
                          <a:solidFill>
                            <a:srgbClr val="000000"/>
                          </a:solidFill>
                          <a:latin typeface="Times New Roman"/>
                          <a:ea typeface="Times New Roman"/>
                          <a:cs typeface="Times New Roman"/>
                        </a:rPr>
                        <a:t>20</a:t>
                      </a:r>
                    </a:p>
                    <a:p>
                      <a:pPr algn="ctr">
                        <a:spcAft>
                          <a:spcPts val="0"/>
                        </a:spcAft>
                      </a:pPr>
                      <a:endParaRPr lang="es-ES" sz="1600" dirty="0">
                        <a:latin typeface="Times New Roman"/>
                        <a:ea typeface="Times New Roman"/>
                        <a:cs typeface="Times New Roman"/>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CFFFF">
                            <a:shade val="30000"/>
                            <a:satMod val="115000"/>
                          </a:srgbClr>
                        </a:gs>
                        <a:gs pos="50000">
                          <a:srgbClr val="CCFFFF">
                            <a:shade val="67500"/>
                            <a:satMod val="115000"/>
                          </a:srgbClr>
                        </a:gs>
                        <a:gs pos="100000">
                          <a:srgbClr val="CCFFFF">
                            <a:shade val="100000"/>
                            <a:satMod val="115000"/>
                          </a:srgbClr>
                        </a:gs>
                      </a:gsLst>
                      <a:lin ang="8100000" scaled="1"/>
                      <a:tileRect/>
                    </a:gradFill>
                  </a:tcPr>
                </a:tc>
              </a:tr>
              <a:tr h="51169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tx1"/>
                          </a:solidFill>
                          <a:latin typeface="+mn-lt"/>
                          <a:ea typeface="+mn-ea"/>
                          <a:cs typeface="+mn-cs"/>
                        </a:rPr>
                        <a:t>Discusión</a:t>
                      </a:r>
                      <a:r>
                        <a:rPr lang="en-US" sz="1600" kern="1200" dirty="0" smtClean="0">
                          <a:solidFill>
                            <a:schemeClr val="tx1"/>
                          </a:solidFill>
                          <a:latin typeface="+mn-lt"/>
                          <a:ea typeface="+mn-ea"/>
                          <a:cs typeface="+mn-cs"/>
                        </a:rPr>
                        <a:t> </a:t>
                      </a:r>
                      <a:endParaRPr lang="es-ES" sz="1400" dirty="0" smtClean="0">
                        <a:latin typeface="Times New Roman"/>
                        <a:ea typeface="Times New Roman"/>
                        <a:cs typeface="Times New Roman"/>
                      </a:endParaRPr>
                    </a:p>
                    <a:p>
                      <a:pPr algn="ctr">
                        <a:spcAft>
                          <a:spcPts val="0"/>
                        </a:spcAft>
                      </a:pPr>
                      <a:endParaRPr lang="es-ES" sz="1600" dirty="0">
                        <a:latin typeface="Times New Roman"/>
                        <a:ea typeface="Times New Roman"/>
                        <a:cs typeface="Times New Roman"/>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CFFFF">
                            <a:shade val="30000"/>
                            <a:satMod val="115000"/>
                          </a:srgbClr>
                        </a:gs>
                        <a:gs pos="50000">
                          <a:srgbClr val="CCFFFF">
                            <a:shade val="67500"/>
                            <a:satMod val="115000"/>
                          </a:srgbClr>
                        </a:gs>
                        <a:gs pos="100000">
                          <a:srgbClr val="CCFFFF">
                            <a:shade val="100000"/>
                            <a:satMod val="115000"/>
                          </a:srgbClr>
                        </a:gs>
                      </a:gsLst>
                      <a:lin ang="8100000" scaled="1"/>
                      <a:tileRect/>
                    </a:gradFill>
                  </a:tcPr>
                </a:tc>
                <a:tc>
                  <a:txBody>
                    <a:bodyPr/>
                    <a:lstStyle/>
                    <a:p>
                      <a:pPr algn="just">
                        <a:spcAft>
                          <a:spcPts val="0"/>
                        </a:spcAft>
                      </a:pPr>
                      <a:r>
                        <a:rPr lang="es-VE" sz="1800" kern="1200" dirty="0" smtClean="0">
                          <a:solidFill>
                            <a:schemeClr val="tx1"/>
                          </a:solidFill>
                          <a:latin typeface="+mn-lt"/>
                          <a:ea typeface="+mn-ea"/>
                          <a:cs typeface="+mn-cs"/>
                        </a:rPr>
                        <a:t>Construcción científica del proyecto de investigación.</a:t>
                      </a:r>
                      <a:endParaRPr lang="es-ES" sz="1800" dirty="0">
                        <a:latin typeface="Times New Roman"/>
                        <a:ea typeface="Times New Roman"/>
                        <a:cs typeface="Times New Roman"/>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CFFFF">
                            <a:shade val="30000"/>
                            <a:satMod val="115000"/>
                          </a:srgbClr>
                        </a:gs>
                        <a:gs pos="50000">
                          <a:srgbClr val="CCFFFF">
                            <a:shade val="67500"/>
                            <a:satMod val="115000"/>
                          </a:srgbClr>
                        </a:gs>
                        <a:gs pos="100000">
                          <a:srgbClr val="CCFFFF">
                            <a:shade val="100000"/>
                            <a:satMod val="115000"/>
                          </a:srgbClr>
                        </a:gs>
                      </a:gsLst>
                      <a:lin ang="8100000" scaled="1"/>
                      <a:tileRect/>
                    </a:gradFill>
                  </a:tcPr>
                </a:tc>
                <a:tc>
                  <a:txBody>
                    <a:bodyPr/>
                    <a:lstStyle/>
                    <a:p>
                      <a:pPr algn="ctr">
                        <a:spcAft>
                          <a:spcPts val="0"/>
                        </a:spcAft>
                      </a:pPr>
                      <a:r>
                        <a:rPr lang="es-ES" sz="1600" dirty="0" smtClean="0">
                          <a:latin typeface="Times New Roman"/>
                          <a:ea typeface="Times New Roman"/>
                          <a:cs typeface="Times New Roman"/>
                        </a:rPr>
                        <a:t>20</a:t>
                      </a:r>
                      <a:endParaRPr lang="es-ES" sz="1600" dirty="0">
                        <a:latin typeface="Times New Roman"/>
                        <a:ea typeface="Times New Roman"/>
                        <a:cs typeface="Times New Roman"/>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CFFFF">
                            <a:shade val="30000"/>
                            <a:satMod val="115000"/>
                          </a:srgbClr>
                        </a:gs>
                        <a:gs pos="50000">
                          <a:srgbClr val="CCFFFF">
                            <a:shade val="67500"/>
                            <a:satMod val="115000"/>
                          </a:srgbClr>
                        </a:gs>
                        <a:gs pos="100000">
                          <a:srgbClr val="CCFFFF">
                            <a:shade val="100000"/>
                            <a:satMod val="115000"/>
                          </a:srgbClr>
                        </a:gs>
                      </a:gsLst>
                      <a:lin ang="8100000" scaled="1"/>
                      <a:tileRect/>
                    </a:gradFill>
                  </a:tcPr>
                </a:tc>
              </a:tr>
              <a:tr h="959436">
                <a:tc>
                  <a:txBody>
                    <a:bodyPr/>
                    <a:lstStyle/>
                    <a:p>
                      <a:pPr algn="ctr">
                        <a:spcAft>
                          <a:spcPts val="0"/>
                        </a:spcAft>
                      </a:pPr>
                      <a:r>
                        <a:rPr lang="en-US" sz="1800" kern="1200" dirty="0" err="1" smtClean="0">
                          <a:solidFill>
                            <a:schemeClr val="tx1"/>
                          </a:solidFill>
                          <a:latin typeface="+mn-lt"/>
                          <a:ea typeface="+mn-ea"/>
                          <a:cs typeface="+mn-cs"/>
                        </a:rPr>
                        <a:t>Presentación</a:t>
                      </a:r>
                      <a:r>
                        <a:rPr lang="en-US" sz="1800" kern="1200" dirty="0" smtClean="0">
                          <a:solidFill>
                            <a:schemeClr val="tx1"/>
                          </a:solidFill>
                          <a:latin typeface="+mn-lt"/>
                          <a:ea typeface="+mn-ea"/>
                          <a:cs typeface="+mn-cs"/>
                        </a:rPr>
                        <a:t> </a:t>
                      </a:r>
                      <a:r>
                        <a:rPr lang="en-US" sz="1800" kern="1200" dirty="0" err="1" smtClean="0">
                          <a:solidFill>
                            <a:schemeClr val="tx1"/>
                          </a:solidFill>
                          <a:latin typeface="+mn-lt"/>
                          <a:ea typeface="+mn-ea"/>
                          <a:cs typeface="+mn-cs"/>
                        </a:rPr>
                        <a:t>Escrita</a:t>
                      </a:r>
                      <a:endParaRPr lang="es-ES" sz="1600" dirty="0">
                        <a:latin typeface="Times New Roman"/>
                        <a:ea typeface="Times New Roman"/>
                        <a:cs typeface="Times New Roman"/>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CFFFF">
                            <a:shade val="30000"/>
                            <a:satMod val="115000"/>
                          </a:srgbClr>
                        </a:gs>
                        <a:gs pos="50000">
                          <a:srgbClr val="CCFFFF">
                            <a:shade val="67500"/>
                            <a:satMod val="115000"/>
                          </a:srgbClr>
                        </a:gs>
                        <a:gs pos="100000">
                          <a:srgbClr val="CCFFFF">
                            <a:shade val="100000"/>
                            <a:satMod val="115000"/>
                          </a:srgbClr>
                        </a:gs>
                      </a:gsLst>
                      <a:lin ang="8100000" scaled="1"/>
                      <a:tileRect/>
                    </a:gradFill>
                  </a:tcPr>
                </a:tc>
                <a:tc>
                  <a:txBody>
                    <a:bodyPr/>
                    <a:lstStyle/>
                    <a:p>
                      <a:pPr algn="just">
                        <a:spcAft>
                          <a:spcPts val="0"/>
                        </a:spcAft>
                      </a:pPr>
                      <a:r>
                        <a:rPr lang="es-VE" sz="1800" kern="1200" dirty="0" smtClean="0">
                          <a:solidFill>
                            <a:schemeClr val="tx1"/>
                          </a:solidFill>
                          <a:latin typeface="+mn-lt"/>
                          <a:ea typeface="+mn-ea"/>
                          <a:cs typeface="+mn-cs"/>
                        </a:rPr>
                        <a:t>Refleja el desarrollo de las estrategias de  planeación, acción y evaluación en la construcción científica del proyecto de investigación.</a:t>
                      </a:r>
                      <a:endParaRPr lang="es-ES" sz="1600" dirty="0">
                        <a:latin typeface="Times New Roman"/>
                        <a:ea typeface="Times New Roman"/>
                        <a:cs typeface="Times New Roman"/>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CFFFF">
                            <a:shade val="30000"/>
                            <a:satMod val="115000"/>
                          </a:srgbClr>
                        </a:gs>
                        <a:gs pos="50000">
                          <a:srgbClr val="CCFFFF">
                            <a:shade val="67500"/>
                            <a:satMod val="115000"/>
                          </a:srgbClr>
                        </a:gs>
                        <a:gs pos="100000">
                          <a:srgbClr val="CCFFFF">
                            <a:shade val="100000"/>
                            <a:satMod val="115000"/>
                          </a:srgbClr>
                        </a:gs>
                      </a:gsLst>
                      <a:lin ang="8100000" scaled="1"/>
                      <a:tileRect/>
                    </a:gradFill>
                  </a:tcPr>
                </a:tc>
                <a:tc>
                  <a:txBody>
                    <a:bodyPr/>
                    <a:lstStyle/>
                    <a:p>
                      <a:pPr algn="ctr">
                        <a:spcAft>
                          <a:spcPts val="0"/>
                        </a:spcAft>
                      </a:pPr>
                      <a:endParaRPr lang="es-VE" sz="1600" dirty="0">
                        <a:solidFill>
                          <a:srgbClr val="000000"/>
                        </a:solidFill>
                        <a:latin typeface="Times New Roman"/>
                        <a:ea typeface="Times New Roman"/>
                        <a:cs typeface="Times New Roman"/>
                      </a:endParaRPr>
                    </a:p>
                    <a:p>
                      <a:pPr algn="ctr">
                        <a:spcAft>
                          <a:spcPts val="0"/>
                        </a:spcAft>
                      </a:pPr>
                      <a:endParaRPr lang="es-ES" sz="1600" dirty="0" smtClean="0">
                        <a:latin typeface="Times New Roman"/>
                        <a:ea typeface="Times New Roman"/>
                        <a:cs typeface="Times New Roman"/>
                      </a:endParaRPr>
                    </a:p>
                    <a:p>
                      <a:pPr algn="ctr">
                        <a:spcAft>
                          <a:spcPts val="0"/>
                        </a:spcAft>
                      </a:pPr>
                      <a:r>
                        <a:rPr lang="es-ES" sz="1600" dirty="0" smtClean="0">
                          <a:latin typeface="Times New Roman"/>
                          <a:ea typeface="Times New Roman"/>
                          <a:cs typeface="Times New Roman"/>
                        </a:rPr>
                        <a:t>20</a:t>
                      </a:r>
                      <a:endParaRPr lang="es-ES" sz="1600" dirty="0">
                        <a:latin typeface="Times New Roman"/>
                        <a:ea typeface="Times New Roman"/>
                        <a:cs typeface="Times New Roman"/>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CFFFF">
                            <a:shade val="30000"/>
                            <a:satMod val="115000"/>
                          </a:srgbClr>
                        </a:gs>
                        <a:gs pos="50000">
                          <a:srgbClr val="CCFFFF">
                            <a:shade val="67500"/>
                            <a:satMod val="115000"/>
                          </a:srgbClr>
                        </a:gs>
                        <a:gs pos="100000">
                          <a:srgbClr val="CCFFFF">
                            <a:shade val="100000"/>
                            <a:satMod val="115000"/>
                          </a:srgbClr>
                        </a:gs>
                      </a:gsLst>
                      <a:lin ang="8100000" scaled="1"/>
                      <a:tileRect/>
                    </a:gradFill>
                  </a:tcPr>
                </a:tc>
              </a:tr>
              <a:tr h="575662">
                <a:tc>
                  <a:txBody>
                    <a:bodyPr/>
                    <a:lstStyle/>
                    <a:p>
                      <a:pPr algn="ctr">
                        <a:spcAft>
                          <a:spcPts val="0"/>
                        </a:spcAft>
                      </a:pPr>
                      <a:endParaRPr lang="en-US" sz="1600" dirty="0">
                        <a:solidFill>
                          <a:srgbClr val="000000"/>
                        </a:solidFill>
                        <a:latin typeface="Times New Roman"/>
                        <a:ea typeface="Times New Roman"/>
                        <a:cs typeface="Times New Roman"/>
                      </a:endParaRPr>
                    </a:p>
                    <a:p>
                      <a:pPr algn="ctr">
                        <a:spcAft>
                          <a:spcPts val="0"/>
                        </a:spcAft>
                      </a:pPr>
                      <a:r>
                        <a:rPr lang="en-US" sz="1600" dirty="0">
                          <a:solidFill>
                            <a:srgbClr val="000000"/>
                          </a:solidFill>
                          <a:latin typeface="Times New Roman"/>
                          <a:ea typeface="Times New Roman"/>
                          <a:cs typeface="Times New Roman"/>
                        </a:rPr>
                        <a:t>Pre-Defensa </a:t>
                      </a:r>
                      <a:endParaRPr lang="es-ES" sz="1600" dirty="0">
                        <a:latin typeface="Times New Roman"/>
                        <a:ea typeface="Times New Roman"/>
                        <a:cs typeface="Times New Roman"/>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CFFFF">
                            <a:shade val="30000"/>
                            <a:satMod val="115000"/>
                          </a:srgbClr>
                        </a:gs>
                        <a:gs pos="50000">
                          <a:srgbClr val="CCFFFF">
                            <a:shade val="67500"/>
                            <a:satMod val="115000"/>
                          </a:srgbClr>
                        </a:gs>
                        <a:gs pos="100000">
                          <a:srgbClr val="CCFFFF">
                            <a:shade val="100000"/>
                            <a:satMod val="115000"/>
                          </a:srgbClr>
                        </a:gs>
                      </a:gsLst>
                      <a:lin ang="8100000" scaled="1"/>
                      <a:tileRect/>
                    </a:gradFill>
                  </a:tcPr>
                </a:tc>
                <a:tc>
                  <a:txBody>
                    <a:bodyPr/>
                    <a:lstStyle/>
                    <a:p>
                      <a:pPr algn="just">
                        <a:spcAft>
                          <a:spcPts val="0"/>
                        </a:spcAft>
                      </a:pPr>
                      <a:r>
                        <a:rPr lang="es-VE" sz="1800" kern="1200" dirty="0" smtClean="0">
                          <a:solidFill>
                            <a:schemeClr val="tx1"/>
                          </a:solidFill>
                          <a:latin typeface="+mn-lt"/>
                          <a:ea typeface="+mn-ea"/>
                          <a:cs typeface="+mn-cs"/>
                        </a:rPr>
                        <a:t>Presentación del Instrumento para el trabajo de campo de la investigación </a:t>
                      </a:r>
                      <a:endParaRPr lang="es-ES" sz="1600" dirty="0">
                        <a:latin typeface="Times New Roman"/>
                        <a:ea typeface="Times New Roman"/>
                        <a:cs typeface="Times New Roman"/>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CFFFF">
                            <a:shade val="30000"/>
                            <a:satMod val="115000"/>
                          </a:srgbClr>
                        </a:gs>
                        <a:gs pos="50000">
                          <a:srgbClr val="CCFFFF">
                            <a:shade val="67500"/>
                            <a:satMod val="115000"/>
                          </a:srgbClr>
                        </a:gs>
                        <a:gs pos="100000">
                          <a:srgbClr val="CCFFFF">
                            <a:shade val="100000"/>
                            <a:satMod val="115000"/>
                          </a:srgbClr>
                        </a:gs>
                      </a:gsLst>
                      <a:lin ang="8100000" scaled="1"/>
                      <a:tileRect/>
                    </a:gradFill>
                  </a:tcPr>
                </a:tc>
                <a:tc>
                  <a:txBody>
                    <a:bodyPr/>
                    <a:lstStyle/>
                    <a:p>
                      <a:pPr algn="ctr">
                        <a:spcAft>
                          <a:spcPts val="0"/>
                        </a:spcAft>
                      </a:pPr>
                      <a:endParaRPr lang="es-VE" sz="1600" dirty="0" smtClean="0">
                        <a:solidFill>
                          <a:srgbClr val="000000"/>
                        </a:solidFill>
                        <a:latin typeface="Times New Roman"/>
                        <a:ea typeface="Times New Roman"/>
                        <a:cs typeface="Times New Roman"/>
                      </a:endParaRPr>
                    </a:p>
                    <a:p>
                      <a:pPr algn="ctr">
                        <a:spcAft>
                          <a:spcPts val="0"/>
                        </a:spcAft>
                      </a:pPr>
                      <a:r>
                        <a:rPr lang="es-VE" sz="1600" dirty="0" smtClean="0">
                          <a:solidFill>
                            <a:srgbClr val="000000"/>
                          </a:solidFill>
                          <a:latin typeface="Times New Roman"/>
                          <a:ea typeface="Times New Roman"/>
                          <a:cs typeface="Times New Roman"/>
                        </a:rPr>
                        <a:t>20</a:t>
                      </a:r>
                      <a:endParaRPr lang="es-VE" sz="1600" dirty="0">
                        <a:solidFill>
                          <a:srgbClr val="000000"/>
                        </a:solidFill>
                        <a:latin typeface="Times New Roman"/>
                        <a:ea typeface="Times New Roman"/>
                        <a:cs typeface="Times New Roman"/>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CFFFF">
                            <a:shade val="30000"/>
                            <a:satMod val="115000"/>
                          </a:srgbClr>
                        </a:gs>
                        <a:gs pos="50000">
                          <a:srgbClr val="CCFFFF">
                            <a:shade val="67500"/>
                            <a:satMod val="115000"/>
                          </a:srgbClr>
                        </a:gs>
                        <a:gs pos="100000">
                          <a:srgbClr val="CCFFFF">
                            <a:shade val="100000"/>
                            <a:satMod val="115000"/>
                          </a:srgbClr>
                        </a:gs>
                      </a:gsLst>
                      <a:lin ang="8100000" scaled="1"/>
                      <a:tileRect/>
                    </a:gradFill>
                  </a:tcPr>
                </a:tc>
              </a:tr>
              <a:tr h="170567">
                <a:tc>
                  <a:txBody>
                    <a:bodyPr/>
                    <a:lstStyle/>
                    <a:p>
                      <a:pPr algn="ctr">
                        <a:spcAft>
                          <a:spcPts val="0"/>
                        </a:spcAft>
                      </a:pPr>
                      <a:endParaRPr lang="es-VE" sz="1600" dirty="0">
                        <a:solidFill>
                          <a:srgbClr val="000000"/>
                        </a:solidFill>
                        <a:latin typeface="Times New Roman"/>
                        <a:ea typeface="Times New Roman"/>
                        <a:cs typeface="Times New Roman"/>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s-VE" sz="1600" b="1" dirty="0">
                          <a:solidFill>
                            <a:srgbClr val="000000"/>
                          </a:solidFill>
                          <a:latin typeface="Times New Roman"/>
                          <a:ea typeface="Times New Roman"/>
                          <a:cs typeface="Times New Roman"/>
                        </a:rPr>
                        <a:t>        Total </a:t>
                      </a:r>
                      <a:endParaRPr lang="es-ES" sz="1600" dirty="0">
                        <a:latin typeface="Times New Roman"/>
                        <a:ea typeface="Times New Roman"/>
                        <a:cs typeface="Times New Roman"/>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s-VE" sz="1600" b="1" dirty="0">
                          <a:solidFill>
                            <a:srgbClr val="000000"/>
                          </a:solidFill>
                          <a:latin typeface="Times New Roman"/>
                          <a:ea typeface="Times New Roman"/>
                          <a:cs typeface="Times New Roman"/>
                        </a:rPr>
                        <a:t>100%</a:t>
                      </a:r>
                      <a:endParaRPr lang="es-ES" sz="1600" dirty="0">
                        <a:latin typeface="Times New Roman"/>
                        <a:ea typeface="Times New Roman"/>
                        <a:cs typeface="Times New Roman"/>
                      </a:endParaRPr>
                    </a:p>
                  </a:txBody>
                  <a:tcPr marL="63500" marR="63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10" dur="1000" fill="hold"/>
                                        <p:tgtEl>
                                          <p:spTgt spid="5"/>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6" name="Picture 4" descr="http://www.free-power-point-templates.com/wp-content/uploads/2010/12/887_example.jpg"/>
          <p:cNvPicPr>
            <a:picLocks noChangeAspect="1" noChangeArrowheads="1"/>
          </p:cNvPicPr>
          <p:nvPr/>
        </p:nvPicPr>
        <p:blipFill>
          <a:blip r:embed="rId2" cstate="print"/>
          <a:srcRect/>
          <a:stretch>
            <a:fillRect/>
          </a:stretch>
        </p:blipFill>
        <p:spPr bwMode="auto">
          <a:xfrm>
            <a:off x="0" y="0"/>
            <a:ext cx="9144000" cy="6858025"/>
          </a:xfrm>
          <a:prstGeom prst="rect">
            <a:avLst/>
          </a:prstGeom>
          <a:noFill/>
        </p:spPr>
      </p:pic>
      <p:sp>
        <p:nvSpPr>
          <p:cNvPr id="3" name="2 CuadroTexto"/>
          <p:cNvSpPr txBox="1"/>
          <p:nvPr/>
        </p:nvSpPr>
        <p:spPr>
          <a:xfrm>
            <a:off x="3071802" y="252691"/>
            <a:ext cx="3143272" cy="461665"/>
          </a:xfrm>
          <a:prstGeom prst="rect">
            <a:avLst/>
          </a:prstGeom>
          <a:noFill/>
        </p:spPr>
        <p:txBody>
          <a:bodyPr wrap="square" rtlCol="0">
            <a:spAutoFit/>
          </a:bodyPr>
          <a:lstStyle/>
          <a:p>
            <a:pPr algn="ctr"/>
            <a:r>
              <a:rPr lang="es-ES" sz="2400" b="1" dirty="0" smtClean="0">
                <a:solidFill>
                  <a:srgbClr val="0000FF"/>
                </a:solidFill>
                <a:effectLst>
                  <a:outerShdw blurRad="38100" dist="38100" dir="2700000" algn="tl">
                    <a:srgbClr val="000000">
                      <a:alpha val="43137"/>
                    </a:srgbClr>
                  </a:outerShdw>
                </a:effectLst>
                <a:latin typeface="Bookman Old Style" pitchFamily="18" charset="0"/>
              </a:rPr>
              <a:t>VARIABLES</a:t>
            </a:r>
            <a:endParaRPr lang="es-ES" sz="2400" b="1" dirty="0">
              <a:solidFill>
                <a:srgbClr val="0000FF"/>
              </a:solidFill>
              <a:effectLst>
                <a:outerShdw blurRad="38100" dist="38100" dir="2700000" algn="tl">
                  <a:srgbClr val="000000">
                    <a:alpha val="43137"/>
                  </a:srgbClr>
                </a:outerShdw>
              </a:effectLst>
              <a:latin typeface="Bookman Old Style" pitchFamily="18" charset="0"/>
            </a:endParaRPr>
          </a:p>
        </p:txBody>
      </p:sp>
      <p:sp>
        <p:nvSpPr>
          <p:cNvPr id="4" name="3 CuadroTexto"/>
          <p:cNvSpPr txBox="1"/>
          <p:nvPr/>
        </p:nvSpPr>
        <p:spPr>
          <a:xfrm>
            <a:off x="428596" y="1318897"/>
            <a:ext cx="8358246" cy="923330"/>
          </a:xfrm>
          <a:prstGeom prst="rect">
            <a:avLst/>
          </a:prstGeom>
          <a:noFill/>
        </p:spPr>
        <p:txBody>
          <a:bodyPr wrap="square" rtlCol="0">
            <a:spAutoFit/>
          </a:bodyPr>
          <a:lstStyle/>
          <a:p>
            <a:pPr algn="ctr"/>
            <a:r>
              <a:rPr lang="es-ES" dirty="0" smtClean="0">
                <a:solidFill>
                  <a:srgbClr val="0000FF"/>
                </a:solidFill>
                <a:latin typeface="Bookman Old Style" pitchFamily="18" charset="0"/>
              </a:rPr>
              <a:t>-</a:t>
            </a:r>
            <a:r>
              <a:rPr lang="es-ES" b="1" dirty="0" smtClean="0">
                <a:solidFill>
                  <a:srgbClr val="0000FF"/>
                </a:solidFill>
                <a:effectLst>
                  <a:outerShdw blurRad="38100" dist="38100" dir="2700000" algn="tl">
                    <a:srgbClr val="000000">
                      <a:alpha val="43137"/>
                    </a:srgbClr>
                  </a:outerShdw>
                </a:effectLst>
                <a:latin typeface="Bookman Old Style" pitchFamily="18" charset="0"/>
              </a:rPr>
              <a:t> </a:t>
            </a:r>
            <a:r>
              <a:rPr lang="es-ES" b="1" dirty="0" err="1" smtClean="0">
                <a:solidFill>
                  <a:srgbClr val="0000FF"/>
                </a:solidFill>
                <a:effectLst>
                  <a:outerShdw blurRad="38100" dist="38100" dir="2700000" algn="tl">
                    <a:srgbClr val="000000">
                      <a:alpha val="43137"/>
                    </a:srgbClr>
                  </a:outerShdw>
                </a:effectLst>
                <a:latin typeface="Bookman Old Style" pitchFamily="18" charset="0"/>
              </a:rPr>
              <a:t>Lazarsfeld</a:t>
            </a:r>
            <a:r>
              <a:rPr lang="es-ES" dirty="0" smtClean="0">
                <a:latin typeface="Bookman Old Style" pitchFamily="18" charset="0"/>
              </a:rPr>
              <a:t>, atributo que puede variar de una o más maneras.</a:t>
            </a:r>
          </a:p>
          <a:p>
            <a:pPr algn="ctr"/>
            <a:r>
              <a:rPr lang="es-ES" dirty="0" smtClean="0">
                <a:latin typeface="Bookman Old Style" pitchFamily="18" charset="0"/>
              </a:rPr>
              <a:t>-</a:t>
            </a:r>
            <a:r>
              <a:rPr lang="es-ES" b="1" dirty="0" err="1" smtClean="0">
                <a:solidFill>
                  <a:srgbClr val="0000FF"/>
                </a:solidFill>
                <a:effectLst>
                  <a:outerShdw blurRad="38100" dist="38100" dir="2700000" algn="tl">
                    <a:srgbClr val="000000">
                      <a:alpha val="43137"/>
                    </a:srgbClr>
                  </a:outerShdw>
                </a:effectLst>
                <a:latin typeface="Bookman Old Style" pitchFamily="18" charset="0"/>
              </a:rPr>
              <a:t>Hollander</a:t>
            </a:r>
            <a:r>
              <a:rPr lang="es-ES" dirty="0" smtClean="0">
                <a:latin typeface="Bookman Old Style" pitchFamily="18" charset="0"/>
              </a:rPr>
              <a:t>, sintetiza conceptualmente lo que se quiere conocer acerca de las unidades de análisis.</a:t>
            </a:r>
            <a:endParaRPr lang="es-ES" dirty="0">
              <a:latin typeface="Bookman Old Style" pitchFamily="18" charset="0"/>
            </a:endParaRPr>
          </a:p>
        </p:txBody>
      </p:sp>
      <p:sp>
        <p:nvSpPr>
          <p:cNvPr id="5" name="4 Rectángulo"/>
          <p:cNvSpPr/>
          <p:nvPr/>
        </p:nvSpPr>
        <p:spPr>
          <a:xfrm>
            <a:off x="0" y="6613216"/>
            <a:ext cx="9144000" cy="285728"/>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p>
        </p:txBody>
      </p:sp>
      <p:sp>
        <p:nvSpPr>
          <p:cNvPr id="6" name="5 Rectángulo"/>
          <p:cNvSpPr/>
          <p:nvPr/>
        </p:nvSpPr>
        <p:spPr>
          <a:xfrm>
            <a:off x="0" y="6170940"/>
            <a:ext cx="6286512" cy="428628"/>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s-ES"/>
          </a:p>
        </p:txBody>
      </p:sp>
      <p:sp>
        <p:nvSpPr>
          <p:cNvPr id="8" name="7 CuadroTexto"/>
          <p:cNvSpPr txBox="1"/>
          <p:nvPr/>
        </p:nvSpPr>
        <p:spPr>
          <a:xfrm>
            <a:off x="714348" y="2357430"/>
            <a:ext cx="7858180" cy="2585323"/>
          </a:xfrm>
          <a:prstGeom prst="rect">
            <a:avLst/>
          </a:prstGeom>
          <a:noFill/>
        </p:spPr>
        <p:txBody>
          <a:bodyPr wrap="square" rtlCol="0">
            <a:spAutoFit/>
          </a:bodyPr>
          <a:lstStyle/>
          <a:p>
            <a:pPr algn="ctr"/>
            <a:r>
              <a:rPr lang="es-ES" b="1" dirty="0" smtClean="0">
                <a:solidFill>
                  <a:srgbClr val="0000FF"/>
                </a:solidFill>
                <a:latin typeface="Bookman Old Style" pitchFamily="18" charset="0"/>
              </a:rPr>
              <a:t>Ejemplos:</a:t>
            </a:r>
          </a:p>
          <a:p>
            <a:pPr algn="ctr"/>
            <a:endParaRPr lang="es-ES" sz="1600" b="1" dirty="0" smtClean="0">
              <a:latin typeface="Bookman Old Style" pitchFamily="18" charset="0"/>
            </a:endParaRPr>
          </a:p>
          <a:p>
            <a:pPr algn="ctr"/>
            <a:r>
              <a:rPr lang="es-ES" sz="1600" b="1" dirty="0" smtClean="0">
                <a:latin typeface="Bookman Old Style" pitchFamily="18" charset="0"/>
              </a:rPr>
              <a:t>PLAN DE EDUCACIÓN AMBIENTAL PARA LA CONCIENTIZACIÓN  ECOLÓGICA EN ESTUDIANTES DE 6TO. GRADO DE LA ESCUELA RÓMULO GALLEGOS UBICADA EN EL MUNICIPIO CARONÍ  ESTADO BOLIVAR</a:t>
            </a:r>
            <a:r>
              <a:rPr lang="es-ES" sz="1600" b="1" u="sng" dirty="0" smtClean="0">
                <a:latin typeface="Bookman Old Style" pitchFamily="18" charset="0"/>
              </a:rPr>
              <a:t>)</a:t>
            </a:r>
            <a:endParaRPr lang="es-ES" sz="1600" dirty="0" smtClean="0">
              <a:latin typeface="Bookman Old Style" pitchFamily="18" charset="0"/>
            </a:endParaRPr>
          </a:p>
          <a:p>
            <a:pPr algn="ctr"/>
            <a:r>
              <a:rPr lang="es-ES" sz="1600" dirty="0" smtClean="0">
                <a:latin typeface="Bookman Old Style" pitchFamily="18" charset="0"/>
              </a:rPr>
              <a:t> </a:t>
            </a:r>
          </a:p>
          <a:p>
            <a:pPr algn="just"/>
            <a:r>
              <a:rPr lang="es-ES" sz="1600" b="1" dirty="0" smtClean="0">
                <a:latin typeface="Bookman Old Style" pitchFamily="18" charset="0"/>
              </a:rPr>
              <a:t>Variable 1</a:t>
            </a:r>
            <a:r>
              <a:rPr lang="es-ES" sz="1600" dirty="0" smtClean="0">
                <a:latin typeface="Bookman Old Style" pitchFamily="18" charset="0"/>
              </a:rPr>
              <a:t>: Plan de Educación Ambiental (Independiente-Causa)</a:t>
            </a:r>
          </a:p>
          <a:p>
            <a:pPr algn="just"/>
            <a:r>
              <a:rPr lang="es-ES" sz="1600" b="1" dirty="0" smtClean="0">
                <a:latin typeface="Bookman Old Style" pitchFamily="18" charset="0"/>
              </a:rPr>
              <a:t>Variable 2</a:t>
            </a:r>
            <a:r>
              <a:rPr lang="es-ES" sz="1600" dirty="0" smtClean="0">
                <a:latin typeface="Bookman Old Style" pitchFamily="18" charset="0"/>
              </a:rPr>
              <a:t>: Concientización Ecológica (Dependiente-Efecto)</a:t>
            </a:r>
          </a:p>
          <a:p>
            <a:pPr algn="ctr"/>
            <a:endParaRPr lang="es-ES" sz="1600" dirty="0">
              <a:latin typeface="Bookman Old Style" pitchFamily="18" charset="0"/>
            </a:endParaRPr>
          </a:p>
        </p:txBody>
      </p:sp>
      <p:sp>
        <p:nvSpPr>
          <p:cNvPr id="10" name="9 CuadroTexto"/>
          <p:cNvSpPr txBox="1"/>
          <p:nvPr/>
        </p:nvSpPr>
        <p:spPr>
          <a:xfrm>
            <a:off x="3500430" y="857232"/>
            <a:ext cx="2500330" cy="369332"/>
          </a:xfrm>
          <a:prstGeom prst="rect">
            <a:avLst/>
          </a:prstGeom>
          <a:noFill/>
        </p:spPr>
        <p:txBody>
          <a:bodyPr wrap="square" rtlCol="0">
            <a:spAutoFit/>
          </a:bodyPr>
          <a:lstStyle/>
          <a:p>
            <a:pPr algn="ctr"/>
            <a:r>
              <a:rPr lang="es-ES" b="1" dirty="0" smtClean="0">
                <a:latin typeface="Bookman Old Style" pitchFamily="18" charset="0"/>
              </a:rPr>
              <a:t>Ramírez, T. (2007)</a:t>
            </a:r>
            <a:endParaRPr lang="es-E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8676"/>
                                        </p:tgtEl>
                                        <p:attrNameLst>
                                          <p:attrName>style.visibility</p:attrName>
                                        </p:attrNameLst>
                                      </p:cBhvr>
                                      <p:to>
                                        <p:strVal val="visible"/>
                                      </p:to>
                                    </p:set>
                                    <p:anim calcmode="lin" valueType="num">
                                      <p:cBhvr>
                                        <p:cTn id="7" dur="500" decel="50000" fill="hold">
                                          <p:stCondLst>
                                            <p:cond delay="0"/>
                                          </p:stCondLst>
                                        </p:cTn>
                                        <p:tgtEl>
                                          <p:spTgt spid="28676"/>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8676"/>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8676"/>
                                        </p:tgtEl>
                                        <p:attrNameLst>
                                          <p:attrName>ppt_w</p:attrName>
                                        </p:attrNameLst>
                                      </p:cBhvr>
                                      <p:tavLst>
                                        <p:tav tm="0">
                                          <p:val>
                                            <p:strVal val="#ppt_w*.05"/>
                                          </p:val>
                                        </p:tav>
                                        <p:tav tm="100000">
                                          <p:val>
                                            <p:strVal val="#ppt_w"/>
                                          </p:val>
                                        </p:tav>
                                      </p:tavLst>
                                    </p:anim>
                                    <p:anim calcmode="lin" valueType="num">
                                      <p:cBhvr>
                                        <p:cTn id="10" dur="1000" fill="hold"/>
                                        <p:tgtEl>
                                          <p:spTgt spid="28676"/>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8676"/>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8676"/>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8676"/>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8676"/>
                                        </p:tgtEl>
                                      </p:cBhvr>
                                    </p:animEffect>
                                  </p:childTnLst>
                                </p:cTn>
                              </p:par>
                              <p:par>
                                <p:cTn id="15" presetID="25"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20" dur="1000" fill="hold"/>
                                        <p:tgtEl>
                                          <p:spTgt spid="3"/>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3"/>
                                        </p:tgtEl>
                                      </p:cBhvr>
                                    </p:animEffect>
                                  </p:childTnLst>
                                </p:cTn>
                              </p:par>
                              <p:par>
                                <p:cTn id="25" presetID="25" presetClass="entr" presetSubtype="0"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30" dur="1000" fill="hold"/>
                                        <p:tgtEl>
                                          <p:spTgt spid="4"/>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4"/>
                                        </p:tgtEl>
                                      </p:cBhvr>
                                    </p:animEffect>
                                  </p:childTnLst>
                                </p:cTn>
                              </p:par>
                              <p:par>
                                <p:cTn id="35" presetID="25" presetClass="entr" presetSubtype="0" fill="hold" grpId="0" nodeType="with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p:cTn id="37"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38"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39"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40" dur="1000" fill="hold"/>
                                        <p:tgtEl>
                                          <p:spTgt spid="5"/>
                                        </p:tgtEl>
                                        <p:attrNameLst>
                                          <p:attrName>ppt_h</p:attrName>
                                        </p:attrNameLst>
                                      </p:cBhvr>
                                      <p:tavLst>
                                        <p:tav tm="0">
                                          <p:val>
                                            <p:strVal val="#ppt_h"/>
                                          </p:val>
                                        </p:tav>
                                        <p:tav tm="100000">
                                          <p:val>
                                            <p:strVal val="#ppt_h"/>
                                          </p:val>
                                        </p:tav>
                                      </p:tavLst>
                                    </p:anim>
                                    <p:anim calcmode="lin" valueType="num">
                                      <p:cBhvr>
                                        <p:cTn id="41"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2"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43"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44" dur="1000" decel="50000">
                                          <p:stCondLst>
                                            <p:cond delay="0"/>
                                          </p:stCondLst>
                                        </p:cTn>
                                        <p:tgtEl>
                                          <p:spTgt spid="5"/>
                                        </p:tgtEl>
                                      </p:cBhvr>
                                    </p:animEffect>
                                  </p:childTnLst>
                                </p:cTn>
                              </p:par>
                              <p:par>
                                <p:cTn id="45" presetID="25" presetClass="entr" presetSubtype="0" fill="hold" grpId="0" nodeType="with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p:cTn id="47"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48"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49"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50" dur="1000" fill="hold"/>
                                        <p:tgtEl>
                                          <p:spTgt spid="6"/>
                                        </p:tgtEl>
                                        <p:attrNameLst>
                                          <p:attrName>ppt_h</p:attrName>
                                        </p:attrNameLst>
                                      </p:cBhvr>
                                      <p:tavLst>
                                        <p:tav tm="0">
                                          <p:val>
                                            <p:strVal val="#ppt_h"/>
                                          </p:val>
                                        </p:tav>
                                        <p:tav tm="100000">
                                          <p:val>
                                            <p:strVal val="#ppt_h"/>
                                          </p:val>
                                        </p:tav>
                                      </p:tavLst>
                                    </p:anim>
                                    <p:anim calcmode="lin" valueType="num">
                                      <p:cBhvr>
                                        <p:cTn id="51"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52"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53"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54" dur="1000" decel="50000">
                                          <p:stCondLst>
                                            <p:cond delay="0"/>
                                          </p:stCondLst>
                                        </p:cTn>
                                        <p:tgtEl>
                                          <p:spTgt spid="6"/>
                                        </p:tgtEl>
                                      </p:cBhvr>
                                    </p:animEffect>
                                  </p:childTnLst>
                                </p:cTn>
                              </p:par>
                              <p:par>
                                <p:cTn id="55" presetID="25" presetClass="entr" presetSubtype="0" fill="hold" grpId="0" nodeType="withEffect">
                                  <p:stCondLst>
                                    <p:cond delay="0"/>
                                  </p:stCondLst>
                                  <p:childTnLst>
                                    <p:set>
                                      <p:cBhvr>
                                        <p:cTn id="56" dur="1" fill="hold">
                                          <p:stCondLst>
                                            <p:cond delay="0"/>
                                          </p:stCondLst>
                                        </p:cTn>
                                        <p:tgtEl>
                                          <p:spTgt spid="8"/>
                                        </p:tgtEl>
                                        <p:attrNameLst>
                                          <p:attrName>style.visibility</p:attrName>
                                        </p:attrNameLst>
                                      </p:cBhvr>
                                      <p:to>
                                        <p:strVal val="visible"/>
                                      </p:to>
                                    </p:set>
                                    <p:anim calcmode="lin" valueType="num">
                                      <p:cBhvr>
                                        <p:cTn id="57"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58"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59"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60" dur="1000" fill="hold"/>
                                        <p:tgtEl>
                                          <p:spTgt spid="8"/>
                                        </p:tgtEl>
                                        <p:attrNameLst>
                                          <p:attrName>ppt_h</p:attrName>
                                        </p:attrNameLst>
                                      </p:cBhvr>
                                      <p:tavLst>
                                        <p:tav tm="0">
                                          <p:val>
                                            <p:strVal val="#ppt_h"/>
                                          </p:val>
                                        </p:tav>
                                        <p:tav tm="100000">
                                          <p:val>
                                            <p:strVal val="#ppt_h"/>
                                          </p:val>
                                        </p:tav>
                                      </p:tavLst>
                                    </p:anim>
                                    <p:anim calcmode="lin" valueType="num">
                                      <p:cBhvr>
                                        <p:cTn id="61"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62"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63"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64" dur="1000" decel="50000">
                                          <p:stCondLst>
                                            <p:cond delay="0"/>
                                          </p:stCondLst>
                                        </p:cTn>
                                        <p:tgtEl>
                                          <p:spTgt spid="8"/>
                                        </p:tgtEl>
                                      </p:cBhvr>
                                    </p:animEffect>
                                  </p:childTnLst>
                                </p:cTn>
                              </p:par>
                              <p:par>
                                <p:cTn id="65" presetID="25" presetClass="entr" presetSubtype="0" fill="hold" grpId="0" nodeType="withEffect">
                                  <p:stCondLst>
                                    <p:cond delay="0"/>
                                  </p:stCondLst>
                                  <p:childTnLst>
                                    <p:set>
                                      <p:cBhvr>
                                        <p:cTn id="66" dur="1" fill="hold">
                                          <p:stCondLst>
                                            <p:cond delay="0"/>
                                          </p:stCondLst>
                                        </p:cTn>
                                        <p:tgtEl>
                                          <p:spTgt spid="10"/>
                                        </p:tgtEl>
                                        <p:attrNameLst>
                                          <p:attrName>style.visibility</p:attrName>
                                        </p:attrNameLst>
                                      </p:cBhvr>
                                      <p:to>
                                        <p:strVal val="visible"/>
                                      </p:to>
                                    </p:set>
                                    <p:anim calcmode="lin" valueType="num">
                                      <p:cBhvr>
                                        <p:cTn id="67"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70" dur="1000" fill="hold"/>
                                        <p:tgtEl>
                                          <p:spTgt spid="10"/>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animBg="1"/>
      <p:bldP spid="6" grpId="0" animBg="1"/>
      <p:bldP spid="8"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www.free-power-point-templates.com/wp-content/uploads/2010/12/887_example.jpg"/>
          <p:cNvPicPr>
            <a:picLocks noChangeAspect="1" noChangeArrowheads="1"/>
          </p:cNvPicPr>
          <p:nvPr/>
        </p:nvPicPr>
        <p:blipFill>
          <a:blip r:embed="rId2" cstate="print"/>
          <a:srcRect/>
          <a:stretch>
            <a:fillRect/>
          </a:stretch>
        </p:blipFill>
        <p:spPr bwMode="auto">
          <a:xfrm>
            <a:off x="0" y="0"/>
            <a:ext cx="9144000" cy="6858025"/>
          </a:xfrm>
          <a:prstGeom prst="rect">
            <a:avLst/>
          </a:prstGeom>
          <a:noFill/>
        </p:spPr>
      </p:pic>
      <p:sp>
        <p:nvSpPr>
          <p:cNvPr id="3" name="2 CuadroTexto"/>
          <p:cNvSpPr txBox="1"/>
          <p:nvPr/>
        </p:nvSpPr>
        <p:spPr>
          <a:xfrm>
            <a:off x="3071802" y="214290"/>
            <a:ext cx="3143272" cy="461665"/>
          </a:xfrm>
          <a:prstGeom prst="rect">
            <a:avLst/>
          </a:prstGeom>
          <a:noFill/>
        </p:spPr>
        <p:txBody>
          <a:bodyPr wrap="square" rtlCol="0">
            <a:spAutoFit/>
          </a:bodyPr>
          <a:lstStyle/>
          <a:p>
            <a:pPr algn="ctr"/>
            <a:r>
              <a:rPr lang="es-ES" sz="2400" b="1" dirty="0" smtClean="0">
                <a:solidFill>
                  <a:srgbClr val="0000FF"/>
                </a:solidFill>
                <a:effectLst>
                  <a:outerShdw blurRad="38100" dist="38100" dir="2700000" algn="tl">
                    <a:srgbClr val="000000">
                      <a:alpha val="43137"/>
                    </a:srgbClr>
                  </a:outerShdw>
                </a:effectLst>
                <a:latin typeface="Bookman Old Style" pitchFamily="18" charset="0"/>
              </a:rPr>
              <a:t>VARIABLES</a:t>
            </a:r>
            <a:endParaRPr lang="es-ES" sz="2400" b="1" dirty="0">
              <a:solidFill>
                <a:srgbClr val="0000FF"/>
              </a:solidFill>
              <a:effectLst>
                <a:outerShdw blurRad="38100" dist="38100" dir="2700000" algn="tl">
                  <a:srgbClr val="000000">
                    <a:alpha val="43137"/>
                  </a:srgbClr>
                </a:outerShdw>
              </a:effectLst>
              <a:latin typeface="Bookman Old Style" pitchFamily="18" charset="0"/>
            </a:endParaRPr>
          </a:p>
        </p:txBody>
      </p:sp>
      <p:sp>
        <p:nvSpPr>
          <p:cNvPr id="5" name="4 Rectángulo"/>
          <p:cNvSpPr/>
          <p:nvPr/>
        </p:nvSpPr>
        <p:spPr>
          <a:xfrm>
            <a:off x="0" y="6613216"/>
            <a:ext cx="9144000" cy="285728"/>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p>
        </p:txBody>
      </p:sp>
      <p:sp>
        <p:nvSpPr>
          <p:cNvPr id="6" name="5 Rectángulo"/>
          <p:cNvSpPr/>
          <p:nvPr/>
        </p:nvSpPr>
        <p:spPr>
          <a:xfrm>
            <a:off x="0" y="6170940"/>
            <a:ext cx="6286512" cy="428628"/>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s-ES"/>
          </a:p>
        </p:txBody>
      </p:sp>
      <p:sp>
        <p:nvSpPr>
          <p:cNvPr id="7" name="6 CuadroTexto"/>
          <p:cNvSpPr txBox="1"/>
          <p:nvPr/>
        </p:nvSpPr>
        <p:spPr>
          <a:xfrm>
            <a:off x="714348" y="714356"/>
            <a:ext cx="7858180" cy="5509200"/>
          </a:xfrm>
          <a:prstGeom prst="rect">
            <a:avLst/>
          </a:prstGeom>
          <a:noFill/>
        </p:spPr>
        <p:txBody>
          <a:bodyPr wrap="square" rtlCol="0">
            <a:spAutoFit/>
          </a:bodyPr>
          <a:lstStyle/>
          <a:p>
            <a:pPr algn="ctr"/>
            <a:r>
              <a:rPr lang="es-ES" sz="1600" b="1" dirty="0" smtClean="0">
                <a:latin typeface="Bookman Old Style" pitchFamily="18" charset="0"/>
              </a:rPr>
              <a:t>Ejemplos:</a:t>
            </a:r>
          </a:p>
          <a:p>
            <a:pPr algn="ctr"/>
            <a:endParaRPr lang="es-ES" sz="1600" b="1" dirty="0" smtClean="0">
              <a:latin typeface="Bookman Old Style" pitchFamily="18" charset="0"/>
            </a:endParaRPr>
          </a:p>
          <a:p>
            <a:pPr algn="ctr"/>
            <a:r>
              <a:rPr lang="es-ES" sz="1600" b="1" dirty="0" smtClean="0">
                <a:latin typeface="Bookman Old Style" pitchFamily="18" charset="0"/>
              </a:rPr>
              <a:t>ESTRATEGIAS EDUCATIVAS PARA EL DESARROLLO DE HABILIDADES METACOGNITIVAS EN LA LENGUA INGLESA.</a:t>
            </a:r>
            <a:endParaRPr lang="es-ES" sz="1600" dirty="0" smtClean="0">
              <a:latin typeface="Bookman Old Style" pitchFamily="18" charset="0"/>
            </a:endParaRPr>
          </a:p>
          <a:p>
            <a:pPr algn="ctr"/>
            <a:r>
              <a:rPr lang="es-ES" sz="1600" b="1" dirty="0" smtClean="0">
                <a:latin typeface="Bookman Old Style" pitchFamily="18" charset="0"/>
              </a:rPr>
              <a:t>CASO: ESTUDIANTES CURSANTES DEL CUARTO AÑO DE BACHILLERATO DE LA PARROQUIA DALLA COSTA DEL MUNICIPIO CARONÍ  EN SAN FÉLIX ESTADO BOLÍVAR </a:t>
            </a:r>
            <a:endParaRPr lang="es-ES" sz="1600" dirty="0" smtClean="0">
              <a:latin typeface="Bookman Old Style" pitchFamily="18" charset="0"/>
            </a:endParaRPr>
          </a:p>
          <a:p>
            <a:r>
              <a:rPr lang="es-ES" sz="1600" b="1" dirty="0" smtClean="0">
                <a:latin typeface="Bookman Old Style" pitchFamily="18" charset="0"/>
              </a:rPr>
              <a:t> </a:t>
            </a:r>
            <a:endParaRPr lang="es-ES" sz="1600" dirty="0" smtClean="0">
              <a:latin typeface="Bookman Old Style" pitchFamily="18" charset="0"/>
            </a:endParaRPr>
          </a:p>
          <a:p>
            <a:pPr algn="just"/>
            <a:r>
              <a:rPr lang="es-ES" sz="1600" b="1" dirty="0" smtClean="0">
                <a:latin typeface="Bookman Old Style" pitchFamily="18" charset="0"/>
              </a:rPr>
              <a:t>Variable 1</a:t>
            </a:r>
            <a:r>
              <a:rPr lang="es-ES" sz="1600" dirty="0" smtClean="0">
                <a:latin typeface="Bookman Old Style" pitchFamily="18" charset="0"/>
              </a:rPr>
              <a:t>: Estrategias Educativas  (Independiente-Causa)</a:t>
            </a:r>
          </a:p>
          <a:p>
            <a:r>
              <a:rPr lang="es-ES" sz="1600" b="1" dirty="0" smtClean="0">
                <a:latin typeface="Bookman Old Style" pitchFamily="18" charset="0"/>
              </a:rPr>
              <a:t>Variable 2</a:t>
            </a:r>
            <a:r>
              <a:rPr lang="es-ES" sz="1600" dirty="0" smtClean="0">
                <a:latin typeface="Bookman Old Style" pitchFamily="18" charset="0"/>
              </a:rPr>
              <a:t>: Desarrollo de Habilidades Metacognitivas en la Lengua Inglesa (Dependiente-Efecto)</a:t>
            </a:r>
          </a:p>
          <a:p>
            <a:endParaRPr lang="es-ES" sz="1600" dirty="0" smtClean="0">
              <a:latin typeface="Bookman Old Style" pitchFamily="18" charset="0"/>
            </a:endParaRPr>
          </a:p>
          <a:p>
            <a:pPr algn="ctr"/>
            <a:r>
              <a:rPr lang="es-ES" sz="1600" b="1" dirty="0" smtClean="0">
                <a:latin typeface="Bookman Old Style" pitchFamily="18" charset="0"/>
              </a:rPr>
              <a:t>ESTUDIO DE LAS CAPACIDADES INVESTIGATIVAS COMO HERRAMIENTA PARA EL PROGRESO ACADÉMICO EN ESTUDIANTES DE INGENIERÍA PERTENECIENTES A LA </a:t>
            </a:r>
            <a:endParaRPr lang="es-ES" sz="1600" dirty="0" smtClean="0">
              <a:latin typeface="Bookman Old Style" pitchFamily="18" charset="0"/>
            </a:endParaRPr>
          </a:p>
          <a:p>
            <a:pPr algn="ctr"/>
            <a:r>
              <a:rPr lang="es-ES" sz="1600" b="1" dirty="0" smtClean="0">
                <a:latin typeface="Bookman Old Style" pitchFamily="18" charset="0"/>
              </a:rPr>
              <a:t>UNIVERSIDAD GRAN MARISCAL DE AYACUCHO</a:t>
            </a:r>
            <a:endParaRPr lang="es-ES" sz="1600" dirty="0" smtClean="0">
              <a:latin typeface="Bookman Old Style" pitchFamily="18" charset="0"/>
            </a:endParaRPr>
          </a:p>
          <a:p>
            <a:pPr algn="ctr"/>
            <a:r>
              <a:rPr lang="es-ES" sz="1600" dirty="0" smtClean="0">
                <a:latin typeface="Bookman Old Style" pitchFamily="18" charset="0"/>
              </a:rPr>
              <a:t>(Caso de Estudio: Escuela de Ingeniería, Centro Cívico de Puerto Ordaz, Estado Bolívar</a:t>
            </a:r>
          </a:p>
          <a:p>
            <a:pPr algn="ctr"/>
            <a:r>
              <a:rPr lang="es-ES" sz="1600" b="1" dirty="0" smtClean="0">
                <a:latin typeface="Bookman Old Style" pitchFamily="18" charset="0"/>
              </a:rPr>
              <a:t>Variable 1</a:t>
            </a:r>
            <a:r>
              <a:rPr lang="es-ES" sz="1600" dirty="0" smtClean="0">
                <a:latin typeface="Bookman Old Style" pitchFamily="18" charset="0"/>
              </a:rPr>
              <a:t>: Estudio de las Capacidades Investigativas (Independiente-Causa)</a:t>
            </a:r>
          </a:p>
          <a:p>
            <a:r>
              <a:rPr lang="es-ES" sz="1600" b="1" dirty="0" smtClean="0">
                <a:latin typeface="Bookman Old Style" pitchFamily="18" charset="0"/>
              </a:rPr>
              <a:t>Variable 2</a:t>
            </a:r>
            <a:r>
              <a:rPr lang="es-ES" sz="1600" dirty="0" smtClean="0">
                <a:latin typeface="Bookman Old Style" pitchFamily="18" charset="0"/>
              </a:rPr>
              <a:t>: Progreso Académico en Estudiantes de Ingeniería (Dependiente-Efecto).</a:t>
            </a:r>
          </a:p>
          <a:p>
            <a:endParaRPr lang="es-ES" sz="1600" dirty="0">
              <a:latin typeface="Bookman Old Styl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par>
                                <p:cTn id="15" presetID="25"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20" dur="1000" fill="hold"/>
                                        <p:tgtEl>
                                          <p:spTgt spid="3"/>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3"/>
                                        </p:tgtEl>
                                      </p:cBhvr>
                                    </p:animEffect>
                                  </p:childTnLst>
                                </p:cTn>
                              </p:par>
                              <p:par>
                                <p:cTn id="25" presetID="25"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30" dur="1000" fill="hold"/>
                                        <p:tgtEl>
                                          <p:spTgt spid="5"/>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5"/>
                                        </p:tgtEl>
                                      </p:cBhvr>
                                    </p:animEffect>
                                  </p:childTnLst>
                                </p:cTn>
                              </p:par>
                              <p:par>
                                <p:cTn id="35" presetID="25" presetClass="entr" presetSubtype="0" fill="hold" grpId="0" nodeType="with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p:cTn id="37"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38"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39"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40" dur="1000" fill="hold"/>
                                        <p:tgtEl>
                                          <p:spTgt spid="6"/>
                                        </p:tgtEl>
                                        <p:attrNameLst>
                                          <p:attrName>ppt_h</p:attrName>
                                        </p:attrNameLst>
                                      </p:cBhvr>
                                      <p:tavLst>
                                        <p:tav tm="0">
                                          <p:val>
                                            <p:strVal val="#ppt_h"/>
                                          </p:val>
                                        </p:tav>
                                        <p:tav tm="100000">
                                          <p:val>
                                            <p:strVal val="#ppt_h"/>
                                          </p:val>
                                        </p:tav>
                                      </p:tavLst>
                                    </p:anim>
                                    <p:anim calcmode="lin" valueType="num">
                                      <p:cBhvr>
                                        <p:cTn id="41"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42"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43"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44" dur="1000" decel="50000">
                                          <p:stCondLst>
                                            <p:cond delay="0"/>
                                          </p:stCondLst>
                                        </p:cTn>
                                        <p:tgtEl>
                                          <p:spTgt spid="6"/>
                                        </p:tgtEl>
                                      </p:cBhvr>
                                    </p:animEffect>
                                  </p:childTnLst>
                                </p:cTn>
                              </p:par>
                              <p:par>
                                <p:cTn id="45" presetID="25" presetClass="entr" presetSubtype="0" fill="hold" grpId="0" nodeType="withEffect">
                                  <p:stCondLst>
                                    <p:cond delay="0"/>
                                  </p:stCondLst>
                                  <p:childTnLst>
                                    <p:set>
                                      <p:cBhvr>
                                        <p:cTn id="46" dur="1" fill="hold">
                                          <p:stCondLst>
                                            <p:cond delay="0"/>
                                          </p:stCondLst>
                                        </p:cTn>
                                        <p:tgtEl>
                                          <p:spTgt spid="7"/>
                                        </p:tgtEl>
                                        <p:attrNameLst>
                                          <p:attrName>style.visibility</p:attrName>
                                        </p:attrNameLst>
                                      </p:cBhvr>
                                      <p:to>
                                        <p:strVal val="visible"/>
                                      </p:to>
                                    </p:set>
                                    <p:anim calcmode="lin" valueType="num">
                                      <p:cBhvr>
                                        <p:cTn id="47"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48"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49"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50" dur="1000" fill="hold"/>
                                        <p:tgtEl>
                                          <p:spTgt spid="7"/>
                                        </p:tgtEl>
                                        <p:attrNameLst>
                                          <p:attrName>ppt_h</p:attrName>
                                        </p:attrNameLst>
                                      </p:cBhvr>
                                      <p:tavLst>
                                        <p:tav tm="0">
                                          <p:val>
                                            <p:strVal val="#ppt_h"/>
                                          </p:val>
                                        </p:tav>
                                        <p:tav tm="100000">
                                          <p:val>
                                            <p:strVal val="#ppt_h"/>
                                          </p:val>
                                        </p:tav>
                                      </p:tavLst>
                                    </p:anim>
                                    <p:anim calcmode="lin" valueType="num">
                                      <p:cBhvr>
                                        <p:cTn id="51"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52"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53"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54" dur="1000" decel="50000">
                                          <p:stCondLst>
                                            <p:cond delay="0"/>
                                          </p:stCondLst>
                                        </p:cTn>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www.free-power-point-templates.com/wp-content/uploads/2010/12/887_example.jpg"/>
          <p:cNvPicPr>
            <a:picLocks noChangeAspect="1" noChangeArrowheads="1"/>
          </p:cNvPicPr>
          <p:nvPr/>
        </p:nvPicPr>
        <p:blipFill>
          <a:blip r:embed="rId2" cstate="print"/>
          <a:srcRect/>
          <a:stretch>
            <a:fillRect/>
          </a:stretch>
        </p:blipFill>
        <p:spPr bwMode="auto">
          <a:xfrm>
            <a:off x="0" y="0"/>
            <a:ext cx="9144000" cy="6858025"/>
          </a:xfrm>
          <a:prstGeom prst="rect">
            <a:avLst/>
          </a:prstGeom>
          <a:noFill/>
        </p:spPr>
      </p:pic>
      <p:sp>
        <p:nvSpPr>
          <p:cNvPr id="3" name="2 CuadroTexto"/>
          <p:cNvSpPr txBox="1"/>
          <p:nvPr/>
        </p:nvSpPr>
        <p:spPr>
          <a:xfrm>
            <a:off x="3071802" y="214290"/>
            <a:ext cx="3143272" cy="461665"/>
          </a:xfrm>
          <a:prstGeom prst="rect">
            <a:avLst/>
          </a:prstGeom>
          <a:noFill/>
        </p:spPr>
        <p:txBody>
          <a:bodyPr wrap="square" rtlCol="0">
            <a:spAutoFit/>
          </a:bodyPr>
          <a:lstStyle/>
          <a:p>
            <a:pPr algn="ctr"/>
            <a:r>
              <a:rPr lang="es-ES" sz="2400" b="1" dirty="0" smtClean="0">
                <a:solidFill>
                  <a:srgbClr val="0000FF"/>
                </a:solidFill>
                <a:effectLst>
                  <a:outerShdw blurRad="38100" dist="38100" dir="2700000" algn="tl">
                    <a:srgbClr val="000000">
                      <a:alpha val="43137"/>
                    </a:srgbClr>
                  </a:outerShdw>
                </a:effectLst>
                <a:latin typeface="Bookman Old Style" pitchFamily="18" charset="0"/>
              </a:rPr>
              <a:t>VARIABLES</a:t>
            </a:r>
            <a:endParaRPr lang="es-ES" sz="2400" b="1" dirty="0">
              <a:solidFill>
                <a:srgbClr val="0000FF"/>
              </a:solidFill>
              <a:effectLst>
                <a:outerShdw blurRad="38100" dist="38100" dir="2700000" algn="tl">
                  <a:srgbClr val="000000">
                    <a:alpha val="43137"/>
                  </a:srgbClr>
                </a:outerShdw>
              </a:effectLst>
              <a:latin typeface="Bookman Old Style" pitchFamily="18" charset="0"/>
            </a:endParaRPr>
          </a:p>
        </p:txBody>
      </p:sp>
      <p:sp>
        <p:nvSpPr>
          <p:cNvPr id="4" name="3 Rectángulo"/>
          <p:cNvSpPr/>
          <p:nvPr/>
        </p:nvSpPr>
        <p:spPr>
          <a:xfrm>
            <a:off x="0" y="6613216"/>
            <a:ext cx="9144000" cy="285728"/>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p>
        </p:txBody>
      </p:sp>
      <p:sp>
        <p:nvSpPr>
          <p:cNvPr id="5" name="4 Rectángulo"/>
          <p:cNvSpPr/>
          <p:nvPr/>
        </p:nvSpPr>
        <p:spPr>
          <a:xfrm>
            <a:off x="0" y="6170940"/>
            <a:ext cx="6286512" cy="428628"/>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s-ES"/>
          </a:p>
        </p:txBody>
      </p:sp>
      <p:sp>
        <p:nvSpPr>
          <p:cNvPr id="6" name="5 CuadroTexto"/>
          <p:cNvSpPr txBox="1"/>
          <p:nvPr/>
        </p:nvSpPr>
        <p:spPr>
          <a:xfrm>
            <a:off x="714348" y="714356"/>
            <a:ext cx="7858180" cy="6001643"/>
          </a:xfrm>
          <a:prstGeom prst="rect">
            <a:avLst/>
          </a:prstGeom>
          <a:noFill/>
        </p:spPr>
        <p:txBody>
          <a:bodyPr wrap="square" rtlCol="0">
            <a:spAutoFit/>
          </a:bodyPr>
          <a:lstStyle/>
          <a:p>
            <a:pPr algn="ctr"/>
            <a:r>
              <a:rPr lang="es-ES" sz="1600" b="1" dirty="0" smtClean="0">
                <a:latin typeface="Bookman Old Style" pitchFamily="18" charset="0"/>
              </a:rPr>
              <a:t>Ejemplos:</a:t>
            </a:r>
          </a:p>
          <a:p>
            <a:pPr algn="ctr"/>
            <a:endParaRPr lang="es-ES" sz="1600" b="1" dirty="0" smtClean="0">
              <a:latin typeface="Bookman Old Style" pitchFamily="18" charset="0"/>
            </a:endParaRPr>
          </a:p>
          <a:p>
            <a:pPr algn="ctr"/>
            <a:r>
              <a:rPr lang="es-ES" sz="1600" b="1" dirty="0" smtClean="0">
                <a:latin typeface="Bookman Old Style" pitchFamily="18" charset="0"/>
              </a:rPr>
              <a:t>ESTRATEGIAS MOTIVACIONALES PARA EL LOGRO DE UN APRENDIZAJE EFECTIVO DE LAS MATEMÁTICAS.</a:t>
            </a:r>
            <a:endParaRPr lang="es-ES" sz="1600" dirty="0" smtClean="0">
              <a:latin typeface="Bookman Old Style" pitchFamily="18" charset="0"/>
            </a:endParaRPr>
          </a:p>
          <a:p>
            <a:pPr algn="ctr"/>
            <a:r>
              <a:rPr lang="es-ES" sz="1600" b="1" dirty="0" smtClean="0">
                <a:latin typeface="Bookman Old Style" pitchFamily="18" charset="0"/>
              </a:rPr>
              <a:t>Caso: Unidad Educativa Nacional San Antonio de Upata, </a:t>
            </a:r>
            <a:endParaRPr lang="es-ES" sz="1600" dirty="0" smtClean="0">
              <a:latin typeface="Bookman Old Style" pitchFamily="18" charset="0"/>
            </a:endParaRPr>
          </a:p>
          <a:p>
            <a:pPr algn="ctr"/>
            <a:r>
              <a:rPr lang="es-ES" sz="1600" b="1" dirty="0" smtClean="0">
                <a:latin typeface="Bookman Old Style" pitchFamily="18" charset="0"/>
              </a:rPr>
              <a:t>Estado Bolívar </a:t>
            </a:r>
          </a:p>
          <a:p>
            <a:pPr algn="ctr"/>
            <a:endParaRPr lang="es-ES" sz="1600" b="1" dirty="0" smtClean="0">
              <a:latin typeface="Bookman Old Style" pitchFamily="18" charset="0"/>
            </a:endParaRPr>
          </a:p>
          <a:p>
            <a:pPr algn="ctr"/>
            <a:r>
              <a:rPr lang="es-ES" sz="1600" b="1" dirty="0" smtClean="0">
                <a:latin typeface="Bookman Old Style" pitchFamily="18" charset="0"/>
              </a:rPr>
              <a:t>Variable 1</a:t>
            </a:r>
            <a:r>
              <a:rPr lang="es-ES" sz="1600" dirty="0" smtClean="0">
                <a:latin typeface="Bookman Old Style" pitchFamily="18" charset="0"/>
              </a:rPr>
              <a:t>: </a:t>
            </a:r>
            <a:r>
              <a:rPr lang="es-ES" sz="1600" b="1" dirty="0" smtClean="0">
                <a:latin typeface="Bookman Old Style" pitchFamily="18" charset="0"/>
              </a:rPr>
              <a:t>ESTRATEGIAS MOTIVACIONALES</a:t>
            </a:r>
            <a:r>
              <a:rPr lang="es-ES" sz="1600" dirty="0" smtClean="0">
                <a:latin typeface="Bookman Old Style" pitchFamily="18" charset="0"/>
              </a:rPr>
              <a:t> (Independiente-Causa)</a:t>
            </a:r>
          </a:p>
          <a:p>
            <a:pPr algn="just"/>
            <a:r>
              <a:rPr lang="es-ES" sz="1600" b="1" dirty="0" smtClean="0">
                <a:latin typeface="Bookman Old Style" pitchFamily="18" charset="0"/>
              </a:rPr>
              <a:t>Variable 2</a:t>
            </a:r>
            <a:r>
              <a:rPr lang="es-ES" sz="1600" dirty="0" smtClean="0">
                <a:latin typeface="Bookman Old Style" pitchFamily="18" charset="0"/>
              </a:rPr>
              <a:t>: </a:t>
            </a:r>
            <a:r>
              <a:rPr lang="es-ES" sz="1600" b="1" dirty="0" smtClean="0">
                <a:latin typeface="Bookman Old Style" pitchFamily="18" charset="0"/>
              </a:rPr>
              <a:t>LOGRO DE UN APRENDIZAJE EFECTIVO DE LAS  MATEMÁTICAS.</a:t>
            </a:r>
            <a:r>
              <a:rPr lang="es-ES" sz="1600" dirty="0" smtClean="0">
                <a:latin typeface="Bookman Old Style" pitchFamily="18" charset="0"/>
              </a:rPr>
              <a:t> (Dependiente-Efecto)</a:t>
            </a:r>
          </a:p>
          <a:p>
            <a:r>
              <a:rPr lang="es-ES" sz="1600" dirty="0" smtClean="0">
                <a:latin typeface="Bookman Old Style" pitchFamily="18" charset="0"/>
              </a:rPr>
              <a:t> </a:t>
            </a:r>
          </a:p>
          <a:p>
            <a:pPr algn="ctr"/>
            <a:r>
              <a:rPr lang="es-ES" sz="1600" dirty="0" smtClean="0">
                <a:latin typeface="Bookman Old Style" pitchFamily="18" charset="0"/>
              </a:rPr>
              <a:t> </a:t>
            </a:r>
            <a:r>
              <a:rPr lang="es-ES" sz="1600" b="1" dirty="0" smtClean="0">
                <a:latin typeface="Bookman Old Style" pitchFamily="18" charset="0"/>
              </a:rPr>
              <a:t>PROGRAMA DE FORMACIÓN EN INVESTIGACIÓN PARA LA PROMOCIÓN DE LA CAPACITACIÓN DOCENTE DEPARTAMENTO DE ENFERMERÍA UNIVERSIDAD DE ORIENTE NÚCLEO BOLÍVAR</a:t>
            </a:r>
          </a:p>
          <a:p>
            <a:pPr algn="just"/>
            <a:endParaRPr lang="es-ES" sz="1600" b="1" dirty="0" smtClean="0">
              <a:latin typeface="Bookman Old Style" pitchFamily="18" charset="0"/>
            </a:endParaRPr>
          </a:p>
          <a:p>
            <a:pPr algn="just"/>
            <a:r>
              <a:rPr lang="es-ES" sz="1600" b="1" dirty="0" smtClean="0">
                <a:latin typeface="Bookman Old Style" pitchFamily="18" charset="0"/>
              </a:rPr>
              <a:t>Variable 1</a:t>
            </a:r>
            <a:r>
              <a:rPr lang="es-ES" sz="1600" dirty="0" smtClean="0">
                <a:latin typeface="Bookman Old Style" pitchFamily="18" charset="0"/>
              </a:rPr>
              <a:t>: </a:t>
            </a:r>
            <a:r>
              <a:rPr lang="es-ES" sz="1600" b="1" dirty="0" smtClean="0">
                <a:latin typeface="Bookman Old Style" pitchFamily="18" charset="0"/>
              </a:rPr>
              <a:t>PROGRAMA DE FORMACIÓN EN INVESTIGACIÓN</a:t>
            </a:r>
            <a:r>
              <a:rPr lang="es-ES" sz="1600" dirty="0" smtClean="0">
                <a:latin typeface="Bookman Old Style" pitchFamily="18" charset="0"/>
              </a:rPr>
              <a:t> (Independiente-Causa)</a:t>
            </a:r>
          </a:p>
          <a:p>
            <a:pPr algn="just"/>
            <a:r>
              <a:rPr lang="es-ES" sz="1600" b="1" dirty="0" smtClean="0">
                <a:latin typeface="Bookman Old Style" pitchFamily="18" charset="0"/>
              </a:rPr>
              <a:t>Variable 2</a:t>
            </a:r>
            <a:r>
              <a:rPr lang="es-ES" sz="1600" dirty="0" smtClean="0">
                <a:latin typeface="Bookman Old Style" pitchFamily="18" charset="0"/>
              </a:rPr>
              <a:t>: </a:t>
            </a:r>
            <a:r>
              <a:rPr lang="es-ES" sz="1600" b="1" dirty="0" smtClean="0">
                <a:latin typeface="Bookman Old Style" pitchFamily="18" charset="0"/>
              </a:rPr>
              <a:t>PROMOCIÓN DE LA CAPACITACIÓN DOCENTE</a:t>
            </a:r>
            <a:r>
              <a:rPr lang="es-ES" sz="1600" dirty="0" smtClean="0">
                <a:latin typeface="Bookman Old Style" pitchFamily="18" charset="0"/>
              </a:rPr>
              <a:t> (Dependiente-Efecto)</a:t>
            </a:r>
          </a:p>
          <a:p>
            <a:r>
              <a:rPr lang="es-ES" sz="1600" dirty="0" smtClean="0">
                <a:latin typeface="Bookman Old Style" pitchFamily="18" charset="0"/>
              </a:rPr>
              <a:t> </a:t>
            </a:r>
          </a:p>
          <a:p>
            <a:r>
              <a:rPr lang="es-ES" sz="1600" dirty="0" smtClean="0">
                <a:latin typeface="Bookman Old Style" pitchFamily="18" charset="0"/>
              </a:rPr>
              <a:t> </a:t>
            </a:r>
          </a:p>
          <a:p>
            <a:r>
              <a:rPr lang="es-ES" sz="1600" dirty="0" smtClean="0">
                <a:latin typeface="Bookman Old Style" pitchFamily="18" charset="0"/>
              </a:rPr>
              <a:t> </a:t>
            </a:r>
          </a:p>
          <a:p>
            <a:r>
              <a:rPr lang="es-ES" sz="1600" dirty="0" smtClean="0">
                <a:latin typeface="Bookman Old Style" pitchFamily="18" charset="0"/>
              </a:rPr>
              <a:t> </a:t>
            </a:r>
          </a:p>
          <a:p>
            <a:endParaRPr lang="es-ES" sz="1600" dirty="0">
              <a:latin typeface="Bookman Old Styl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par>
                                <p:cTn id="15" presetID="25"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20" dur="1000" fill="hold"/>
                                        <p:tgtEl>
                                          <p:spTgt spid="3"/>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3"/>
                                        </p:tgtEl>
                                      </p:cBhvr>
                                    </p:animEffect>
                                  </p:childTnLst>
                                </p:cTn>
                              </p:par>
                              <p:par>
                                <p:cTn id="25" presetID="25" presetClass="entr" presetSubtype="0"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30" dur="1000" fill="hold"/>
                                        <p:tgtEl>
                                          <p:spTgt spid="4"/>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4"/>
                                        </p:tgtEl>
                                      </p:cBhvr>
                                    </p:animEffect>
                                  </p:childTnLst>
                                </p:cTn>
                              </p:par>
                              <p:par>
                                <p:cTn id="35" presetID="25" presetClass="entr" presetSubtype="0" fill="hold" grpId="0" nodeType="with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p:cTn id="37"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38"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39"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40" dur="1000" fill="hold"/>
                                        <p:tgtEl>
                                          <p:spTgt spid="5"/>
                                        </p:tgtEl>
                                        <p:attrNameLst>
                                          <p:attrName>ppt_h</p:attrName>
                                        </p:attrNameLst>
                                      </p:cBhvr>
                                      <p:tavLst>
                                        <p:tav tm="0">
                                          <p:val>
                                            <p:strVal val="#ppt_h"/>
                                          </p:val>
                                        </p:tav>
                                        <p:tav tm="100000">
                                          <p:val>
                                            <p:strVal val="#ppt_h"/>
                                          </p:val>
                                        </p:tav>
                                      </p:tavLst>
                                    </p:anim>
                                    <p:anim calcmode="lin" valueType="num">
                                      <p:cBhvr>
                                        <p:cTn id="41"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2"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43"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44" dur="1000" decel="50000">
                                          <p:stCondLst>
                                            <p:cond delay="0"/>
                                          </p:stCondLst>
                                        </p:cTn>
                                        <p:tgtEl>
                                          <p:spTgt spid="5"/>
                                        </p:tgtEl>
                                      </p:cBhvr>
                                    </p:animEffect>
                                  </p:childTnLst>
                                </p:cTn>
                              </p:par>
                              <p:par>
                                <p:cTn id="45" presetID="25" presetClass="entr" presetSubtype="0" fill="hold" grpId="0" nodeType="with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p:cTn id="47"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48"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49"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50" dur="1000" fill="hold"/>
                                        <p:tgtEl>
                                          <p:spTgt spid="6"/>
                                        </p:tgtEl>
                                        <p:attrNameLst>
                                          <p:attrName>ppt_h</p:attrName>
                                        </p:attrNameLst>
                                      </p:cBhvr>
                                      <p:tavLst>
                                        <p:tav tm="0">
                                          <p:val>
                                            <p:strVal val="#ppt_h"/>
                                          </p:val>
                                        </p:tav>
                                        <p:tav tm="100000">
                                          <p:val>
                                            <p:strVal val="#ppt_h"/>
                                          </p:val>
                                        </p:tav>
                                      </p:tavLst>
                                    </p:anim>
                                    <p:anim calcmode="lin" valueType="num">
                                      <p:cBhvr>
                                        <p:cTn id="51"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52"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53"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54" dur="1000" decel="50000">
                                          <p:stCondLst>
                                            <p:cond delay="0"/>
                                          </p:stCondLst>
                                        </p:cTn>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animBg="1"/>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Tabla"/>
          <p:cNvGraphicFramePr>
            <a:graphicFrameLocks noGrp="1"/>
          </p:cNvGraphicFramePr>
          <p:nvPr/>
        </p:nvGraphicFramePr>
        <p:xfrm>
          <a:off x="214282" y="1168054"/>
          <a:ext cx="8715437" cy="5739098"/>
        </p:xfrm>
        <a:graphic>
          <a:graphicData uri="http://schemas.openxmlformats.org/drawingml/2006/table">
            <a:tbl>
              <a:tblPr>
                <a:tableStyleId>{E8B1032C-EA38-4F05-BA0D-38AFFFC7BED3}</a:tableStyleId>
              </a:tblPr>
              <a:tblGrid>
                <a:gridCol w="2026669"/>
                <a:gridCol w="1973859"/>
                <a:gridCol w="1725342"/>
                <a:gridCol w="144016"/>
                <a:gridCol w="1265810"/>
                <a:gridCol w="1579741"/>
              </a:tblGrid>
              <a:tr h="414516">
                <a:tc>
                  <a:txBody>
                    <a:bodyPr/>
                    <a:lstStyle/>
                    <a:p>
                      <a:pPr algn="ctr">
                        <a:lnSpc>
                          <a:spcPct val="115000"/>
                        </a:lnSpc>
                        <a:spcAft>
                          <a:spcPts val="0"/>
                        </a:spcAft>
                      </a:pPr>
                      <a:r>
                        <a:rPr lang="es-MX" sz="1200" b="1" dirty="0">
                          <a:latin typeface="Times New Roman" pitchFamily="18" charset="0"/>
                          <a:cs typeface="Times New Roman" pitchFamily="18" charset="0"/>
                        </a:rPr>
                        <a:t>OBJETIVO ESPECÍFICO</a:t>
                      </a:r>
                      <a:endParaRPr lang="es-ES" sz="1200" b="1" dirty="0">
                        <a:latin typeface="Times New Roman" pitchFamily="18" charset="0"/>
                        <a:ea typeface="Calibri"/>
                        <a:cs typeface="Times New Roman" pitchFamily="18" charset="0"/>
                      </a:endParaRPr>
                    </a:p>
                  </a:txBody>
                  <a:tcPr marL="52020" marR="52020" marT="0" marB="0"/>
                </a:tc>
                <a:tc>
                  <a:txBody>
                    <a:bodyPr/>
                    <a:lstStyle/>
                    <a:p>
                      <a:pPr algn="ctr">
                        <a:lnSpc>
                          <a:spcPct val="115000"/>
                        </a:lnSpc>
                        <a:spcAft>
                          <a:spcPts val="0"/>
                        </a:spcAft>
                      </a:pPr>
                      <a:r>
                        <a:rPr lang="es-MX" sz="1200" b="1" dirty="0">
                          <a:latin typeface="Times New Roman" pitchFamily="18" charset="0"/>
                          <a:cs typeface="Times New Roman" pitchFamily="18" charset="0"/>
                        </a:rPr>
                        <a:t>VARIABLES</a:t>
                      </a:r>
                      <a:endParaRPr lang="es-ES" sz="1200" b="1" dirty="0">
                        <a:latin typeface="Times New Roman" pitchFamily="18" charset="0"/>
                        <a:ea typeface="Calibri"/>
                        <a:cs typeface="Times New Roman" pitchFamily="18" charset="0"/>
                      </a:endParaRPr>
                    </a:p>
                  </a:txBody>
                  <a:tcPr marL="52020" marR="52020" marT="0" marB="0"/>
                </a:tc>
                <a:tc>
                  <a:txBody>
                    <a:bodyPr/>
                    <a:lstStyle/>
                    <a:p>
                      <a:pPr algn="ctr">
                        <a:lnSpc>
                          <a:spcPct val="115000"/>
                        </a:lnSpc>
                        <a:spcAft>
                          <a:spcPts val="0"/>
                        </a:spcAft>
                      </a:pPr>
                      <a:r>
                        <a:rPr lang="es-MX" sz="1200" b="1" dirty="0">
                          <a:latin typeface="Times New Roman" pitchFamily="18" charset="0"/>
                          <a:cs typeface="Times New Roman" pitchFamily="18" charset="0"/>
                        </a:rPr>
                        <a:t>INDICADORES </a:t>
                      </a:r>
                      <a:endParaRPr lang="es-ES" sz="1200" b="1" dirty="0">
                        <a:latin typeface="Times New Roman" pitchFamily="18" charset="0"/>
                        <a:ea typeface="Calibri"/>
                        <a:cs typeface="Times New Roman" pitchFamily="18" charset="0"/>
                      </a:endParaRPr>
                    </a:p>
                  </a:txBody>
                  <a:tcPr marL="52020" marR="52020" marT="0" marB="0"/>
                </a:tc>
                <a:tc>
                  <a:txBody>
                    <a:bodyPr/>
                    <a:lstStyle/>
                    <a:p>
                      <a:pPr algn="ctr">
                        <a:lnSpc>
                          <a:spcPct val="115000"/>
                        </a:lnSpc>
                        <a:spcAft>
                          <a:spcPts val="0"/>
                        </a:spcAft>
                      </a:pPr>
                      <a:endParaRPr lang="es-ES" sz="1200" b="1" dirty="0">
                        <a:latin typeface="Times New Roman" pitchFamily="18" charset="0"/>
                        <a:ea typeface="Calibri"/>
                        <a:cs typeface="Times New Roman" pitchFamily="18" charset="0"/>
                      </a:endParaRPr>
                    </a:p>
                  </a:txBody>
                  <a:tcPr marL="52020" marR="52020" marT="0" marB="0"/>
                </a:tc>
                <a:tc>
                  <a:txBody>
                    <a:bodyPr/>
                    <a:lstStyle/>
                    <a:p>
                      <a:pPr algn="ctr">
                        <a:lnSpc>
                          <a:spcPct val="115000"/>
                        </a:lnSpc>
                        <a:spcAft>
                          <a:spcPts val="0"/>
                        </a:spcAft>
                      </a:pPr>
                      <a:r>
                        <a:rPr lang="es-MX" sz="1200" b="1" dirty="0">
                          <a:latin typeface="Times New Roman" pitchFamily="18" charset="0"/>
                          <a:cs typeface="Times New Roman" pitchFamily="18" charset="0"/>
                        </a:rPr>
                        <a:t>ITEMS</a:t>
                      </a:r>
                      <a:endParaRPr lang="es-ES" sz="1200" b="1" dirty="0">
                        <a:latin typeface="Times New Roman" pitchFamily="18" charset="0"/>
                        <a:cs typeface="Times New Roman" pitchFamily="18" charset="0"/>
                      </a:endParaRPr>
                    </a:p>
                    <a:p>
                      <a:pPr algn="ctr">
                        <a:lnSpc>
                          <a:spcPct val="115000"/>
                        </a:lnSpc>
                        <a:spcAft>
                          <a:spcPts val="0"/>
                        </a:spcAft>
                      </a:pPr>
                      <a:r>
                        <a:rPr lang="es-MX" sz="1200" b="1" dirty="0">
                          <a:latin typeface="Times New Roman" pitchFamily="18" charset="0"/>
                          <a:cs typeface="Times New Roman" pitchFamily="18" charset="0"/>
                        </a:rPr>
                        <a:t>EST.</a:t>
                      </a:r>
                      <a:endParaRPr lang="es-ES" sz="1200" b="1" dirty="0">
                        <a:latin typeface="Times New Roman" pitchFamily="18" charset="0"/>
                        <a:ea typeface="Calibri"/>
                        <a:cs typeface="Times New Roman" pitchFamily="18" charset="0"/>
                      </a:endParaRPr>
                    </a:p>
                  </a:txBody>
                  <a:tcPr marL="52020" marR="52020" marT="0" marB="0">
                    <a:solidFill>
                      <a:srgbClr val="CCFFFF"/>
                    </a:solidFill>
                  </a:tcPr>
                </a:tc>
                <a:tc>
                  <a:txBody>
                    <a:bodyPr/>
                    <a:lstStyle/>
                    <a:p>
                      <a:pPr algn="ctr">
                        <a:lnSpc>
                          <a:spcPct val="115000"/>
                        </a:lnSpc>
                        <a:spcAft>
                          <a:spcPts val="0"/>
                        </a:spcAft>
                      </a:pPr>
                      <a:r>
                        <a:rPr lang="es-MX" sz="1200" b="1" dirty="0" smtClean="0">
                          <a:latin typeface="Times New Roman" pitchFamily="18" charset="0"/>
                          <a:cs typeface="Times New Roman" pitchFamily="18" charset="0"/>
                        </a:rPr>
                        <a:t>TÉCNICA/</a:t>
                      </a:r>
                      <a:endParaRPr lang="es-ES" sz="1200" b="1" dirty="0">
                        <a:latin typeface="Times New Roman" pitchFamily="18" charset="0"/>
                        <a:cs typeface="Times New Roman" pitchFamily="18" charset="0"/>
                      </a:endParaRPr>
                    </a:p>
                    <a:p>
                      <a:pPr algn="ctr">
                        <a:lnSpc>
                          <a:spcPct val="115000"/>
                        </a:lnSpc>
                        <a:spcAft>
                          <a:spcPts val="0"/>
                        </a:spcAft>
                      </a:pPr>
                      <a:r>
                        <a:rPr lang="es-MX" sz="1200" b="1" dirty="0" smtClean="0">
                          <a:latin typeface="Times New Roman" pitchFamily="18" charset="0"/>
                          <a:cs typeface="Times New Roman" pitchFamily="18" charset="0"/>
                        </a:rPr>
                        <a:t>INSTRUMENTO </a:t>
                      </a:r>
                      <a:endParaRPr lang="es-ES" sz="1200" b="1" dirty="0">
                        <a:latin typeface="Times New Roman" pitchFamily="18" charset="0"/>
                        <a:ea typeface="Calibri"/>
                        <a:cs typeface="Times New Roman" pitchFamily="18" charset="0"/>
                      </a:endParaRPr>
                    </a:p>
                  </a:txBody>
                  <a:tcPr marL="52020" marR="52020" marT="0" marB="0">
                    <a:solidFill>
                      <a:srgbClr val="CCFFFF"/>
                    </a:solidFill>
                  </a:tcPr>
                </a:tc>
              </a:tr>
              <a:tr h="1624298">
                <a:tc>
                  <a:txBody>
                    <a:bodyPr/>
                    <a:lstStyle/>
                    <a:p>
                      <a:pPr algn="just">
                        <a:lnSpc>
                          <a:spcPct val="115000"/>
                        </a:lnSpc>
                        <a:spcAft>
                          <a:spcPts val="0"/>
                        </a:spcAft>
                      </a:pPr>
                      <a:r>
                        <a:rPr lang="es-ES" sz="1200" dirty="0">
                          <a:latin typeface="Times New Roman" pitchFamily="18" charset="0"/>
                          <a:cs typeface="Times New Roman" pitchFamily="18" charset="0"/>
                        </a:rPr>
                        <a:t>Diseñar estrategias motivadoras para el mejoramiento de la disciplina escolar en los   estudiantes de 6to Grado Sección “E”, de la  Escuela Primaria “Teresa Hurtado”</a:t>
                      </a:r>
                      <a:endParaRPr lang="es-ES" sz="1200" dirty="0">
                        <a:latin typeface="Times New Roman" pitchFamily="18" charset="0"/>
                        <a:ea typeface="Calibri"/>
                        <a:cs typeface="Times New Roman" pitchFamily="18" charset="0"/>
                      </a:endParaRPr>
                    </a:p>
                  </a:txBody>
                  <a:tcPr marL="52020" marR="52020" marT="0" marB="0"/>
                </a:tc>
                <a:tc>
                  <a:txBody>
                    <a:bodyPr/>
                    <a:lstStyle/>
                    <a:p>
                      <a:pPr algn="ctr">
                        <a:lnSpc>
                          <a:spcPct val="115000"/>
                        </a:lnSpc>
                        <a:spcAft>
                          <a:spcPts val="0"/>
                        </a:spcAft>
                      </a:pPr>
                      <a:endParaRPr lang="es-ES" sz="1200" dirty="0">
                        <a:latin typeface="Times New Roman" pitchFamily="18" charset="0"/>
                        <a:cs typeface="Times New Roman" pitchFamily="18" charset="0"/>
                      </a:endParaRPr>
                    </a:p>
                    <a:p>
                      <a:pPr algn="ctr">
                        <a:lnSpc>
                          <a:spcPct val="115000"/>
                        </a:lnSpc>
                        <a:spcAft>
                          <a:spcPts val="0"/>
                        </a:spcAft>
                      </a:pPr>
                      <a:endParaRPr lang="es-ES" sz="1200" dirty="0" smtClean="0">
                        <a:latin typeface="Times New Roman" pitchFamily="18" charset="0"/>
                        <a:cs typeface="Times New Roman" pitchFamily="18" charset="0"/>
                      </a:endParaRPr>
                    </a:p>
                    <a:p>
                      <a:pPr algn="ctr">
                        <a:lnSpc>
                          <a:spcPct val="115000"/>
                        </a:lnSpc>
                        <a:spcAft>
                          <a:spcPts val="0"/>
                        </a:spcAft>
                      </a:pPr>
                      <a:r>
                        <a:rPr lang="es-ES" sz="1200" dirty="0" smtClean="0">
                          <a:latin typeface="Times New Roman" pitchFamily="18" charset="0"/>
                          <a:cs typeface="Times New Roman" pitchFamily="18" charset="0"/>
                        </a:rPr>
                        <a:t>Estrategias </a:t>
                      </a:r>
                      <a:r>
                        <a:rPr lang="es-ES" sz="1200" dirty="0">
                          <a:latin typeface="Times New Roman" pitchFamily="18" charset="0"/>
                          <a:cs typeface="Times New Roman" pitchFamily="18" charset="0"/>
                        </a:rPr>
                        <a:t>motivadoras para el mejoramiento de la disciplina escolar </a:t>
                      </a:r>
                    </a:p>
                    <a:p>
                      <a:pPr algn="ctr">
                        <a:lnSpc>
                          <a:spcPct val="115000"/>
                        </a:lnSpc>
                        <a:spcAft>
                          <a:spcPts val="0"/>
                        </a:spcAft>
                      </a:pPr>
                      <a:r>
                        <a:rPr lang="es-ES" sz="1200" dirty="0">
                          <a:latin typeface="Times New Roman" pitchFamily="18" charset="0"/>
                          <a:cs typeface="Times New Roman" pitchFamily="18" charset="0"/>
                        </a:rPr>
                        <a:t> </a:t>
                      </a:r>
                      <a:endParaRPr lang="es-ES" sz="1200" dirty="0">
                        <a:latin typeface="Times New Roman" pitchFamily="18" charset="0"/>
                        <a:ea typeface="Calibri"/>
                        <a:cs typeface="Times New Roman" pitchFamily="18" charset="0"/>
                      </a:endParaRPr>
                    </a:p>
                  </a:txBody>
                  <a:tcPr marL="52020" marR="52020" marT="0" marB="0"/>
                </a:tc>
                <a:tc>
                  <a:txBody>
                    <a:bodyPr/>
                    <a:lstStyle/>
                    <a:p>
                      <a:pPr algn="just">
                        <a:lnSpc>
                          <a:spcPct val="115000"/>
                        </a:lnSpc>
                        <a:spcAft>
                          <a:spcPts val="600"/>
                        </a:spcAft>
                      </a:pPr>
                      <a:r>
                        <a:rPr lang="es-ES" sz="1200">
                          <a:latin typeface="Times New Roman" pitchFamily="18" charset="0"/>
                          <a:cs typeface="Times New Roman" pitchFamily="18" charset="0"/>
                        </a:rPr>
                        <a:t>-Estrategias</a:t>
                      </a:r>
                    </a:p>
                    <a:p>
                      <a:pPr algn="just">
                        <a:lnSpc>
                          <a:spcPct val="115000"/>
                        </a:lnSpc>
                        <a:spcAft>
                          <a:spcPts val="600"/>
                        </a:spcAft>
                      </a:pPr>
                      <a:r>
                        <a:rPr lang="es-ES" sz="1200">
                          <a:latin typeface="Times New Roman" pitchFamily="18" charset="0"/>
                          <a:cs typeface="Times New Roman" pitchFamily="18" charset="0"/>
                        </a:rPr>
                        <a:t>-Motivación</a:t>
                      </a:r>
                    </a:p>
                    <a:p>
                      <a:pPr algn="just">
                        <a:lnSpc>
                          <a:spcPct val="115000"/>
                        </a:lnSpc>
                        <a:spcAft>
                          <a:spcPts val="600"/>
                        </a:spcAft>
                      </a:pPr>
                      <a:r>
                        <a:rPr lang="es-ES" sz="1200">
                          <a:latin typeface="Times New Roman" pitchFamily="18" charset="0"/>
                          <a:cs typeface="Times New Roman" pitchFamily="18" charset="0"/>
                        </a:rPr>
                        <a:t>-Disciplina escolar </a:t>
                      </a:r>
                    </a:p>
                    <a:p>
                      <a:pPr algn="just">
                        <a:lnSpc>
                          <a:spcPct val="115000"/>
                        </a:lnSpc>
                        <a:spcAft>
                          <a:spcPts val="600"/>
                        </a:spcAft>
                      </a:pPr>
                      <a:r>
                        <a:rPr lang="es-ES" sz="1200">
                          <a:latin typeface="Times New Roman" pitchFamily="18" charset="0"/>
                          <a:cs typeface="Times New Roman" pitchFamily="18" charset="0"/>
                        </a:rPr>
                        <a:t>-Valores de convivencia </a:t>
                      </a:r>
                      <a:endParaRPr lang="es-ES" sz="1200">
                        <a:latin typeface="Times New Roman" pitchFamily="18" charset="0"/>
                        <a:ea typeface="Calibri"/>
                        <a:cs typeface="Times New Roman" pitchFamily="18" charset="0"/>
                      </a:endParaRPr>
                    </a:p>
                  </a:txBody>
                  <a:tcPr marL="52020" marR="52020" marT="0" marB="0"/>
                </a:tc>
                <a:tc>
                  <a:txBody>
                    <a:bodyPr/>
                    <a:lstStyle/>
                    <a:p>
                      <a:pPr algn="ctr">
                        <a:lnSpc>
                          <a:spcPct val="115000"/>
                        </a:lnSpc>
                        <a:spcAft>
                          <a:spcPts val="600"/>
                        </a:spcAft>
                      </a:pPr>
                      <a:endParaRPr lang="es-ES" sz="1200" dirty="0">
                        <a:latin typeface="Times New Roman" pitchFamily="18" charset="0"/>
                        <a:ea typeface="Calibri"/>
                        <a:cs typeface="Times New Roman" pitchFamily="18" charset="0"/>
                      </a:endParaRPr>
                    </a:p>
                  </a:txBody>
                  <a:tcPr marL="52020" marR="52020" marT="0" marB="0"/>
                </a:tc>
                <a:tc>
                  <a:txBody>
                    <a:bodyPr/>
                    <a:lstStyle/>
                    <a:p>
                      <a:pPr algn="ctr">
                        <a:lnSpc>
                          <a:spcPct val="115000"/>
                        </a:lnSpc>
                        <a:spcAft>
                          <a:spcPts val="600"/>
                        </a:spcAft>
                      </a:pPr>
                      <a:r>
                        <a:rPr lang="es-MX" sz="1200" dirty="0">
                          <a:latin typeface="Times New Roman" pitchFamily="18" charset="0"/>
                          <a:cs typeface="Times New Roman" pitchFamily="18" charset="0"/>
                        </a:rPr>
                        <a:t>1</a:t>
                      </a:r>
                      <a:endParaRPr lang="es-ES" sz="1200" dirty="0">
                        <a:latin typeface="Times New Roman" pitchFamily="18" charset="0"/>
                        <a:cs typeface="Times New Roman" pitchFamily="18" charset="0"/>
                      </a:endParaRPr>
                    </a:p>
                    <a:p>
                      <a:pPr algn="ctr">
                        <a:lnSpc>
                          <a:spcPct val="115000"/>
                        </a:lnSpc>
                        <a:spcAft>
                          <a:spcPts val="600"/>
                        </a:spcAft>
                      </a:pPr>
                      <a:r>
                        <a:rPr lang="es-MX" sz="1200" dirty="0">
                          <a:latin typeface="Times New Roman" pitchFamily="18" charset="0"/>
                          <a:cs typeface="Times New Roman" pitchFamily="18" charset="0"/>
                        </a:rPr>
                        <a:t>2</a:t>
                      </a:r>
                      <a:endParaRPr lang="es-ES" sz="1200" dirty="0">
                        <a:latin typeface="Times New Roman" pitchFamily="18" charset="0"/>
                        <a:cs typeface="Times New Roman" pitchFamily="18" charset="0"/>
                      </a:endParaRPr>
                    </a:p>
                    <a:p>
                      <a:pPr algn="ctr">
                        <a:lnSpc>
                          <a:spcPct val="115000"/>
                        </a:lnSpc>
                        <a:spcAft>
                          <a:spcPts val="600"/>
                        </a:spcAft>
                      </a:pPr>
                      <a:r>
                        <a:rPr lang="es-MX" sz="1200" dirty="0">
                          <a:latin typeface="Times New Roman" pitchFamily="18" charset="0"/>
                          <a:cs typeface="Times New Roman" pitchFamily="18" charset="0"/>
                        </a:rPr>
                        <a:t>3</a:t>
                      </a:r>
                      <a:endParaRPr lang="es-ES" sz="1200" dirty="0">
                        <a:latin typeface="Times New Roman" pitchFamily="18" charset="0"/>
                        <a:cs typeface="Times New Roman" pitchFamily="18" charset="0"/>
                      </a:endParaRPr>
                    </a:p>
                    <a:p>
                      <a:pPr algn="ctr">
                        <a:lnSpc>
                          <a:spcPct val="115000"/>
                        </a:lnSpc>
                        <a:spcAft>
                          <a:spcPts val="600"/>
                        </a:spcAft>
                      </a:pPr>
                      <a:r>
                        <a:rPr lang="es-MX" sz="1200" dirty="0">
                          <a:latin typeface="Times New Roman" pitchFamily="18" charset="0"/>
                          <a:cs typeface="Times New Roman" pitchFamily="18" charset="0"/>
                        </a:rPr>
                        <a:t>4</a:t>
                      </a:r>
                      <a:endParaRPr lang="es-ES" sz="1200" dirty="0">
                        <a:latin typeface="Times New Roman" pitchFamily="18" charset="0"/>
                        <a:ea typeface="Calibri"/>
                        <a:cs typeface="Times New Roman" pitchFamily="18" charset="0"/>
                      </a:endParaRPr>
                    </a:p>
                  </a:txBody>
                  <a:tcPr marL="52020" marR="52020" marT="0" marB="0">
                    <a:solidFill>
                      <a:srgbClr val="CCFFFF"/>
                    </a:solidFill>
                  </a:tcPr>
                </a:tc>
                <a:tc>
                  <a:txBody>
                    <a:bodyPr/>
                    <a:lstStyle/>
                    <a:p>
                      <a:pPr algn="ctr">
                        <a:lnSpc>
                          <a:spcPct val="115000"/>
                        </a:lnSpc>
                        <a:spcAft>
                          <a:spcPts val="600"/>
                        </a:spcAft>
                      </a:pPr>
                      <a:endParaRPr lang="es-MX" sz="1200" dirty="0" smtClean="0">
                        <a:latin typeface="Times New Roman" pitchFamily="18" charset="0"/>
                        <a:cs typeface="Times New Roman" pitchFamily="18" charset="0"/>
                      </a:endParaRPr>
                    </a:p>
                    <a:p>
                      <a:pPr algn="ctr">
                        <a:lnSpc>
                          <a:spcPct val="115000"/>
                        </a:lnSpc>
                        <a:spcAft>
                          <a:spcPts val="600"/>
                        </a:spcAft>
                      </a:pPr>
                      <a:endParaRPr lang="es-MX" sz="1200" dirty="0">
                        <a:latin typeface="Times New Roman" pitchFamily="18" charset="0"/>
                        <a:cs typeface="Times New Roman" pitchFamily="18" charset="0"/>
                      </a:endParaRPr>
                    </a:p>
                    <a:p>
                      <a:pPr algn="ctr">
                        <a:lnSpc>
                          <a:spcPct val="115000"/>
                        </a:lnSpc>
                        <a:spcAft>
                          <a:spcPts val="600"/>
                        </a:spcAft>
                      </a:pPr>
                      <a:r>
                        <a:rPr lang="es-MX" sz="1200" dirty="0">
                          <a:latin typeface="Times New Roman" pitchFamily="18" charset="0"/>
                          <a:cs typeface="Times New Roman" pitchFamily="18" charset="0"/>
                        </a:rPr>
                        <a:t>Encuesta/Cuestionario </a:t>
                      </a:r>
                      <a:endParaRPr lang="es-ES" sz="1200" dirty="0">
                        <a:latin typeface="Times New Roman" pitchFamily="18" charset="0"/>
                        <a:ea typeface="Calibri"/>
                        <a:cs typeface="Times New Roman" pitchFamily="18" charset="0"/>
                      </a:endParaRPr>
                    </a:p>
                  </a:txBody>
                  <a:tcPr marL="52020" marR="52020" marT="0" marB="0">
                    <a:solidFill>
                      <a:srgbClr val="CCFFFF"/>
                    </a:solidFill>
                  </a:tcPr>
                </a:tc>
              </a:tr>
              <a:tr h="1209007">
                <a:tc>
                  <a:txBody>
                    <a:bodyPr/>
                    <a:lstStyle/>
                    <a:p>
                      <a:pPr algn="just">
                        <a:lnSpc>
                          <a:spcPct val="115000"/>
                        </a:lnSpc>
                        <a:spcAft>
                          <a:spcPts val="0"/>
                        </a:spcAft>
                      </a:pPr>
                      <a:r>
                        <a:rPr lang="es-ES" sz="1200" dirty="0">
                          <a:latin typeface="Times New Roman" pitchFamily="18" charset="0"/>
                          <a:cs typeface="Times New Roman" pitchFamily="18" charset="0"/>
                        </a:rPr>
                        <a:t>Destacar el papel del docente en la incorporación de padres, representantes y comunidad para el mejoramiento de la disciplina escolar en los estudiantes de 6to Grado Sección “E” de la  Escuela Primaria “Teresa Hurtado</a:t>
                      </a:r>
                      <a:endParaRPr lang="es-ES" sz="1200" dirty="0">
                        <a:latin typeface="Times New Roman" pitchFamily="18" charset="0"/>
                        <a:ea typeface="Calibri"/>
                        <a:cs typeface="Times New Roman" pitchFamily="18" charset="0"/>
                      </a:endParaRPr>
                    </a:p>
                  </a:txBody>
                  <a:tcPr marL="52020" marR="52020" marT="0" marB="0"/>
                </a:tc>
                <a:tc>
                  <a:txBody>
                    <a:bodyPr/>
                    <a:lstStyle/>
                    <a:p>
                      <a:pPr algn="ctr">
                        <a:lnSpc>
                          <a:spcPct val="115000"/>
                        </a:lnSpc>
                        <a:spcAft>
                          <a:spcPts val="0"/>
                        </a:spcAft>
                      </a:pPr>
                      <a:endParaRPr lang="es-ES" sz="1200" dirty="0">
                        <a:latin typeface="Times New Roman" pitchFamily="18" charset="0"/>
                        <a:cs typeface="Times New Roman" pitchFamily="18" charset="0"/>
                      </a:endParaRPr>
                    </a:p>
                    <a:p>
                      <a:pPr algn="ctr">
                        <a:lnSpc>
                          <a:spcPct val="115000"/>
                        </a:lnSpc>
                        <a:spcAft>
                          <a:spcPts val="0"/>
                        </a:spcAft>
                      </a:pPr>
                      <a:endParaRPr lang="es-ES" sz="1200" dirty="0" smtClean="0">
                        <a:latin typeface="Times New Roman" pitchFamily="18" charset="0"/>
                        <a:cs typeface="Times New Roman" pitchFamily="18" charset="0"/>
                      </a:endParaRPr>
                    </a:p>
                    <a:p>
                      <a:pPr algn="ctr">
                        <a:lnSpc>
                          <a:spcPct val="115000"/>
                        </a:lnSpc>
                        <a:spcAft>
                          <a:spcPts val="0"/>
                        </a:spcAft>
                      </a:pPr>
                      <a:r>
                        <a:rPr lang="es-ES" sz="1200" dirty="0" smtClean="0">
                          <a:latin typeface="Times New Roman" pitchFamily="18" charset="0"/>
                          <a:cs typeface="Times New Roman" pitchFamily="18" charset="0"/>
                        </a:rPr>
                        <a:t>Incorporación </a:t>
                      </a:r>
                      <a:endParaRPr lang="es-ES" sz="1200" dirty="0">
                        <a:latin typeface="Times New Roman" pitchFamily="18" charset="0"/>
                        <a:cs typeface="Times New Roman" pitchFamily="18" charset="0"/>
                      </a:endParaRPr>
                    </a:p>
                    <a:p>
                      <a:pPr algn="ctr">
                        <a:lnSpc>
                          <a:spcPct val="115000"/>
                        </a:lnSpc>
                        <a:spcAft>
                          <a:spcPts val="0"/>
                        </a:spcAft>
                      </a:pPr>
                      <a:r>
                        <a:rPr lang="es-ES" sz="1200" dirty="0">
                          <a:latin typeface="Times New Roman" pitchFamily="18" charset="0"/>
                          <a:cs typeface="Times New Roman" pitchFamily="18" charset="0"/>
                        </a:rPr>
                        <a:t>de padres, representantes y comunidad </a:t>
                      </a:r>
                      <a:endParaRPr lang="es-ES" sz="1200" dirty="0">
                        <a:latin typeface="Times New Roman" pitchFamily="18" charset="0"/>
                        <a:ea typeface="Calibri"/>
                        <a:cs typeface="Times New Roman" pitchFamily="18" charset="0"/>
                      </a:endParaRPr>
                    </a:p>
                  </a:txBody>
                  <a:tcPr marL="52020" marR="52020" marT="0" marB="0"/>
                </a:tc>
                <a:tc>
                  <a:txBody>
                    <a:bodyPr/>
                    <a:lstStyle/>
                    <a:p>
                      <a:pPr algn="just">
                        <a:lnSpc>
                          <a:spcPct val="115000"/>
                        </a:lnSpc>
                        <a:spcAft>
                          <a:spcPts val="600"/>
                        </a:spcAft>
                      </a:pPr>
                      <a:r>
                        <a:rPr lang="es-ES" sz="1200">
                          <a:latin typeface="Times New Roman" pitchFamily="18" charset="0"/>
                          <a:cs typeface="Times New Roman" pitchFamily="18" charset="0"/>
                        </a:rPr>
                        <a:t>-Integración</a:t>
                      </a:r>
                    </a:p>
                    <a:p>
                      <a:pPr algn="just">
                        <a:lnSpc>
                          <a:spcPct val="115000"/>
                        </a:lnSpc>
                        <a:spcAft>
                          <a:spcPts val="600"/>
                        </a:spcAft>
                      </a:pPr>
                      <a:r>
                        <a:rPr lang="es-ES" sz="1200">
                          <a:latin typeface="Times New Roman" pitchFamily="18" charset="0"/>
                          <a:cs typeface="Times New Roman" pitchFamily="18" charset="0"/>
                        </a:rPr>
                        <a:t> </a:t>
                      </a:r>
                    </a:p>
                    <a:p>
                      <a:pPr algn="just">
                        <a:lnSpc>
                          <a:spcPct val="115000"/>
                        </a:lnSpc>
                        <a:spcAft>
                          <a:spcPts val="600"/>
                        </a:spcAft>
                      </a:pPr>
                      <a:r>
                        <a:rPr lang="es-ES" sz="1200">
                          <a:latin typeface="Times New Roman" pitchFamily="18" charset="0"/>
                          <a:cs typeface="Times New Roman" pitchFamily="18" charset="0"/>
                        </a:rPr>
                        <a:t>-Asesoramiento </a:t>
                      </a:r>
                      <a:endParaRPr lang="es-ES" sz="1200">
                        <a:latin typeface="Times New Roman" pitchFamily="18" charset="0"/>
                        <a:ea typeface="Calibri"/>
                        <a:cs typeface="Times New Roman" pitchFamily="18" charset="0"/>
                      </a:endParaRPr>
                    </a:p>
                  </a:txBody>
                  <a:tcPr marL="52020" marR="52020" marT="0" marB="0"/>
                </a:tc>
                <a:tc>
                  <a:txBody>
                    <a:bodyPr/>
                    <a:lstStyle/>
                    <a:p>
                      <a:pPr algn="ctr">
                        <a:lnSpc>
                          <a:spcPct val="115000"/>
                        </a:lnSpc>
                        <a:spcAft>
                          <a:spcPts val="600"/>
                        </a:spcAft>
                      </a:pPr>
                      <a:endParaRPr lang="es-ES" sz="1200" dirty="0">
                        <a:latin typeface="Times New Roman" pitchFamily="18" charset="0"/>
                        <a:ea typeface="Calibri"/>
                        <a:cs typeface="Times New Roman" pitchFamily="18" charset="0"/>
                      </a:endParaRPr>
                    </a:p>
                  </a:txBody>
                  <a:tcPr marL="52020" marR="52020" marT="0" marB="0"/>
                </a:tc>
                <a:tc>
                  <a:txBody>
                    <a:bodyPr/>
                    <a:lstStyle/>
                    <a:p>
                      <a:pPr algn="ctr">
                        <a:lnSpc>
                          <a:spcPct val="115000"/>
                        </a:lnSpc>
                        <a:spcAft>
                          <a:spcPts val="600"/>
                        </a:spcAft>
                      </a:pPr>
                      <a:r>
                        <a:rPr lang="es-MX" sz="1200" dirty="0">
                          <a:latin typeface="Times New Roman" pitchFamily="18" charset="0"/>
                          <a:cs typeface="Times New Roman" pitchFamily="18" charset="0"/>
                        </a:rPr>
                        <a:t>5</a:t>
                      </a:r>
                      <a:endParaRPr lang="es-ES" sz="1200" dirty="0">
                        <a:latin typeface="Times New Roman" pitchFamily="18" charset="0"/>
                        <a:cs typeface="Times New Roman" pitchFamily="18" charset="0"/>
                      </a:endParaRPr>
                    </a:p>
                    <a:p>
                      <a:pPr algn="ctr">
                        <a:lnSpc>
                          <a:spcPct val="115000"/>
                        </a:lnSpc>
                        <a:spcAft>
                          <a:spcPts val="600"/>
                        </a:spcAft>
                      </a:pPr>
                      <a:r>
                        <a:rPr lang="es-MX" sz="1200" dirty="0">
                          <a:latin typeface="Times New Roman" pitchFamily="18" charset="0"/>
                          <a:cs typeface="Times New Roman" pitchFamily="18" charset="0"/>
                        </a:rPr>
                        <a:t>6</a:t>
                      </a:r>
                      <a:endParaRPr lang="es-ES" sz="1200" dirty="0">
                        <a:latin typeface="Times New Roman" pitchFamily="18" charset="0"/>
                        <a:ea typeface="Calibri"/>
                        <a:cs typeface="Times New Roman" pitchFamily="18" charset="0"/>
                      </a:endParaRPr>
                    </a:p>
                  </a:txBody>
                  <a:tcPr marL="52020" marR="52020" marT="0" marB="0">
                    <a:solidFill>
                      <a:srgbClr val="CCFFFF"/>
                    </a:solidFill>
                  </a:tcPr>
                </a:tc>
                <a:tc>
                  <a:txBody>
                    <a:bodyPr/>
                    <a:lstStyle/>
                    <a:p>
                      <a:pPr algn="ctr">
                        <a:lnSpc>
                          <a:spcPct val="115000"/>
                        </a:lnSpc>
                        <a:spcAft>
                          <a:spcPts val="600"/>
                        </a:spcAft>
                      </a:pPr>
                      <a:endParaRPr lang="es-MX" sz="1200" dirty="0" smtClean="0">
                        <a:latin typeface="Times New Roman" pitchFamily="18" charset="0"/>
                        <a:cs typeface="Times New Roman" pitchFamily="18" charset="0"/>
                      </a:endParaRPr>
                    </a:p>
                    <a:p>
                      <a:pPr algn="ctr">
                        <a:lnSpc>
                          <a:spcPct val="115000"/>
                        </a:lnSpc>
                        <a:spcAft>
                          <a:spcPts val="600"/>
                        </a:spcAft>
                      </a:pPr>
                      <a:endParaRPr lang="es-MX" sz="1200" dirty="0">
                        <a:latin typeface="Times New Roman" pitchFamily="18" charset="0"/>
                        <a:cs typeface="Times New Roman" pitchFamily="18" charset="0"/>
                      </a:endParaRPr>
                    </a:p>
                    <a:p>
                      <a:pPr algn="ctr">
                        <a:lnSpc>
                          <a:spcPct val="115000"/>
                        </a:lnSpc>
                        <a:spcAft>
                          <a:spcPts val="600"/>
                        </a:spcAft>
                      </a:pPr>
                      <a:r>
                        <a:rPr lang="es-MX" sz="1200" dirty="0">
                          <a:latin typeface="Times New Roman" pitchFamily="18" charset="0"/>
                          <a:cs typeface="Times New Roman" pitchFamily="18" charset="0"/>
                        </a:rPr>
                        <a:t>Encuesta/Cuestionario</a:t>
                      </a:r>
                      <a:endParaRPr lang="es-ES" sz="1200" dirty="0">
                        <a:latin typeface="Times New Roman" pitchFamily="18" charset="0"/>
                        <a:ea typeface="Calibri"/>
                        <a:cs typeface="Times New Roman" pitchFamily="18" charset="0"/>
                      </a:endParaRPr>
                    </a:p>
                  </a:txBody>
                  <a:tcPr marL="52020" marR="52020" marT="0" marB="0">
                    <a:solidFill>
                      <a:srgbClr val="CCFFFF"/>
                    </a:solidFill>
                  </a:tcPr>
                </a:tc>
              </a:tr>
              <a:tr h="1652060">
                <a:tc>
                  <a:txBody>
                    <a:bodyPr/>
                    <a:lstStyle/>
                    <a:p>
                      <a:pPr algn="just">
                        <a:spcAft>
                          <a:spcPts val="0"/>
                        </a:spcAft>
                      </a:pPr>
                      <a:r>
                        <a:rPr lang="es-ES" sz="1200">
                          <a:latin typeface="Times New Roman" pitchFamily="18" charset="0"/>
                          <a:cs typeface="Times New Roman" pitchFamily="18" charset="0"/>
                        </a:rPr>
                        <a:t>Presentar un plan de acción para la estrategias motivadoras para el mejoramiento de la  disciplina escolar a través de la incorporación de padres, representantes y comunidad de los  estudiantes de 6º grado sección “E” de la escuela primaria “Teresa Hurtado” del Municipio Achaguas Estado Apure</a:t>
                      </a:r>
                      <a:endParaRPr lang="es-ES" sz="1200">
                        <a:latin typeface="Times New Roman" pitchFamily="18" charset="0"/>
                        <a:ea typeface="Times New Roman"/>
                        <a:cs typeface="Times New Roman" pitchFamily="18" charset="0"/>
                      </a:endParaRPr>
                    </a:p>
                  </a:txBody>
                  <a:tcPr marL="52020" marR="52020" marT="0" marB="0"/>
                </a:tc>
                <a:tc>
                  <a:txBody>
                    <a:bodyPr/>
                    <a:lstStyle/>
                    <a:p>
                      <a:pPr algn="ctr">
                        <a:lnSpc>
                          <a:spcPct val="115000"/>
                        </a:lnSpc>
                        <a:spcAft>
                          <a:spcPts val="0"/>
                        </a:spcAft>
                      </a:pPr>
                      <a:endParaRPr lang="es-ES" sz="1200" dirty="0">
                        <a:latin typeface="Times New Roman" pitchFamily="18" charset="0"/>
                        <a:cs typeface="Times New Roman" pitchFamily="18" charset="0"/>
                      </a:endParaRPr>
                    </a:p>
                    <a:p>
                      <a:pPr algn="ctr">
                        <a:lnSpc>
                          <a:spcPct val="115000"/>
                        </a:lnSpc>
                        <a:spcAft>
                          <a:spcPts val="0"/>
                        </a:spcAft>
                      </a:pPr>
                      <a:endParaRPr lang="es-ES" sz="1200" dirty="0" smtClean="0">
                        <a:latin typeface="Times New Roman" pitchFamily="18" charset="0"/>
                        <a:cs typeface="Times New Roman" pitchFamily="18" charset="0"/>
                      </a:endParaRPr>
                    </a:p>
                    <a:p>
                      <a:pPr algn="ctr">
                        <a:lnSpc>
                          <a:spcPct val="115000"/>
                        </a:lnSpc>
                        <a:spcAft>
                          <a:spcPts val="0"/>
                        </a:spcAft>
                      </a:pPr>
                      <a:endParaRPr lang="es-ES" sz="1200" dirty="0" smtClean="0">
                        <a:latin typeface="Times New Roman" pitchFamily="18" charset="0"/>
                        <a:cs typeface="Times New Roman" pitchFamily="18" charset="0"/>
                      </a:endParaRPr>
                    </a:p>
                    <a:p>
                      <a:pPr algn="ctr">
                        <a:lnSpc>
                          <a:spcPct val="115000"/>
                        </a:lnSpc>
                        <a:spcAft>
                          <a:spcPts val="0"/>
                        </a:spcAft>
                      </a:pPr>
                      <a:endParaRPr lang="es-ES" sz="1200" dirty="0" smtClean="0">
                        <a:latin typeface="Times New Roman" pitchFamily="18" charset="0"/>
                        <a:cs typeface="Times New Roman" pitchFamily="18" charset="0"/>
                      </a:endParaRPr>
                    </a:p>
                    <a:p>
                      <a:pPr algn="ctr">
                        <a:lnSpc>
                          <a:spcPct val="115000"/>
                        </a:lnSpc>
                        <a:spcAft>
                          <a:spcPts val="0"/>
                        </a:spcAft>
                      </a:pPr>
                      <a:r>
                        <a:rPr lang="es-ES" sz="1200" dirty="0" smtClean="0">
                          <a:latin typeface="Times New Roman" pitchFamily="18" charset="0"/>
                          <a:cs typeface="Times New Roman" pitchFamily="18" charset="0"/>
                        </a:rPr>
                        <a:t>Plan </a:t>
                      </a:r>
                      <a:r>
                        <a:rPr lang="es-ES" sz="1200" dirty="0">
                          <a:latin typeface="Times New Roman" pitchFamily="18" charset="0"/>
                          <a:cs typeface="Times New Roman" pitchFamily="18" charset="0"/>
                        </a:rPr>
                        <a:t>de Acción </a:t>
                      </a:r>
                      <a:endParaRPr lang="es-ES" sz="1200" dirty="0">
                        <a:latin typeface="Times New Roman" pitchFamily="18" charset="0"/>
                        <a:ea typeface="Calibri"/>
                        <a:cs typeface="Times New Roman" pitchFamily="18" charset="0"/>
                      </a:endParaRPr>
                    </a:p>
                  </a:txBody>
                  <a:tcPr marL="52020" marR="52020" marT="0" marB="0"/>
                </a:tc>
                <a:tc>
                  <a:txBody>
                    <a:bodyPr/>
                    <a:lstStyle/>
                    <a:p>
                      <a:pPr>
                        <a:lnSpc>
                          <a:spcPct val="115000"/>
                        </a:lnSpc>
                        <a:spcAft>
                          <a:spcPts val="600"/>
                        </a:spcAft>
                      </a:pPr>
                      <a:r>
                        <a:rPr lang="es-ES" sz="1200">
                          <a:latin typeface="Times New Roman" pitchFamily="18" charset="0"/>
                          <a:cs typeface="Times New Roman" pitchFamily="18" charset="0"/>
                        </a:rPr>
                        <a:t>-Recursos</a:t>
                      </a:r>
                    </a:p>
                    <a:p>
                      <a:pPr>
                        <a:lnSpc>
                          <a:spcPct val="115000"/>
                        </a:lnSpc>
                        <a:spcAft>
                          <a:spcPts val="600"/>
                        </a:spcAft>
                      </a:pPr>
                      <a:r>
                        <a:rPr lang="es-ES" sz="1200">
                          <a:latin typeface="Times New Roman" pitchFamily="18" charset="0"/>
                          <a:cs typeface="Times New Roman" pitchFamily="18" charset="0"/>
                        </a:rPr>
                        <a:t>-Talleres </a:t>
                      </a:r>
                    </a:p>
                    <a:p>
                      <a:pPr>
                        <a:lnSpc>
                          <a:spcPct val="115000"/>
                        </a:lnSpc>
                        <a:spcAft>
                          <a:spcPts val="600"/>
                        </a:spcAft>
                      </a:pPr>
                      <a:r>
                        <a:rPr lang="es-ES" sz="1200">
                          <a:latin typeface="Times New Roman" pitchFamily="18" charset="0"/>
                          <a:cs typeface="Times New Roman" pitchFamily="18" charset="0"/>
                        </a:rPr>
                        <a:t>-Colectivos  </a:t>
                      </a:r>
                    </a:p>
                    <a:p>
                      <a:pPr>
                        <a:lnSpc>
                          <a:spcPct val="115000"/>
                        </a:lnSpc>
                        <a:spcAft>
                          <a:spcPts val="600"/>
                        </a:spcAft>
                      </a:pPr>
                      <a:r>
                        <a:rPr lang="es-ES" sz="1200">
                          <a:latin typeface="Times New Roman" pitchFamily="18" charset="0"/>
                          <a:cs typeface="Times New Roman" pitchFamily="18" charset="0"/>
                        </a:rPr>
                        <a:t>-Consejos comunales </a:t>
                      </a:r>
                      <a:endParaRPr lang="es-ES" sz="1200">
                        <a:latin typeface="Times New Roman" pitchFamily="18" charset="0"/>
                        <a:ea typeface="Calibri"/>
                        <a:cs typeface="Times New Roman" pitchFamily="18" charset="0"/>
                      </a:endParaRPr>
                    </a:p>
                  </a:txBody>
                  <a:tcPr marL="52020" marR="52020" marT="0" marB="0"/>
                </a:tc>
                <a:tc>
                  <a:txBody>
                    <a:bodyPr/>
                    <a:lstStyle/>
                    <a:p>
                      <a:pPr algn="ctr">
                        <a:lnSpc>
                          <a:spcPct val="115000"/>
                        </a:lnSpc>
                        <a:spcAft>
                          <a:spcPts val="600"/>
                        </a:spcAft>
                      </a:pPr>
                      <a:endParaRPr lang="es-ES" sz="1200" dirty="0">
                        <a:latin typeface="Times New Roman" pitchFamily="18" charset="0"/>
                        <a:ea typeface="Calibri"/>
                        <a:cs typeface="Times New Roman" pitchFamily="18" charset="0"/>
                      </a:endParaRPr>
                    </a:p>
                  </a:txBody>
                  <a:tcPr marL="52020" marR="52020" marT="0" marB="0"/>
                </a:tc>
                <a:tc>
                  <a:txBody>
                    <a:bodyPr/>
                    <a:lstStyle/>
                    <a:p>
                      <a:pPr algn="ctr">
                        <a:lnSpc>
                          <a:spcPct val="115000"/>
                        </a:lnSpc>
                        <a:spcAft>
                          <a:spcPts val="600"/>
                        </a:spcAft>
                      </a:pPr>
                      <a:r>
                        <a:rPr lang="es-MX" sz="1200" dirty="0">
                          <a:latin typeface="Times New Roman" pitchFamily="18" charset="0"/>
                          <a:cs typeface="Times New Roman" pitchFamily="18" charset="0"/>
                        </a:rPr>
                        <a:t>7</a:t>
                      </a:r>
                      <a:endParaRPr lang="es-ES" sz="1200" dirty="0">
                        <a:latin typeface="Times New Roman" pitchFamily="18" charset="0"/>
                        <a:cs typeface="Times New Roman" pitchFamily="18" charset="0"/>
                      </a:endParaRPr>
                    </a:p>
                    <a:p>
                      <a:pPr algn="ctr">
                        <a:lnSpc>
                          <a:spcPct val="115000"/>
                        </a:lnSpc>
                        <a:spcAft>
                          <a:spcPts val="600"/>
                        </a:spcAft>
                      </a:pPr>
                      <a:r>
                        <a:rPr lang="es-MX" sz="1200" dirty="0">
                          <a:latin typeface="Times New Roman" pitchFamily="18" charset="0"/>
                          <a:cs typeface="Times New Roman" pitchFamily="18" charset="0"/>
                        </a:rPr>
                        <a:t>8</a:t>
                      </a:r>
                      <a:endParaRPr lang="es-ES" sz="1200" dirty="0">
                        <a:latin typeface="Times New Roman" pitchFamily="18" charset="0"/>
                        <a:cs typeface="Times New Roman" pitchFamily="18" charset="0"/>
                      </a:endParaRPr>
                    </a:p>
                    <a:p>
                      <a:pPr algn="ctr">
                        <a:lnSpc>
                          <a:spcPct val="115000"/>
                        </a:lnSpc>
                        <a:spcAft>
                          <a:spcPts val="600"/>
                        </a:spcAft>
                      </a:pPr>
                      <a:r>
                        <a:rPr lang="es-MX" sz="1200" dirty="0">
                          <a:latin typeface="Times New Roman" pitchFamily="18" charset="0"/>
                          <a:cs typeface="Times New Roman" pitchFamily="18" charset="0"/>
                        </a:rPr>
                        <a:t>9</a:t>
                      </a:r>
                      <a:endParaRPr lang="es-ES" sz="1200" dirty="0">
                        <a:latin typeface="Times New Roman" pitchFamily="18" charset="0"/>
                        <a:cs typeface="Times New Roman" pitchFamily="18" charset="0"/>
                      </a:endParaRPr>
                    </a:p>
                    <a:p>
                      <a:pPr algn="ctr">
                        <a:lnSpc>
                          <a:spcPct val="115000"/>
                        </a:lnSpc>
                        <a:spcAft>
                          <a:spcPts val="600"/>
                        </a:spcAft>
                      </a:pPr>
                      <a:r>
                        <a:rPr lang="es-MX" sz="1200" dirty="0">
                          <a:latin typeface="Times New Roman" pitchFamily="18" charset="0"/>
                          <a:cs typeface="Times New Roman" pitchFamily="18" charset="0"/>
                        </a:rPr>
                        <a:t>10</a:t>
                      </a:r>
                      <a:endParaRPr lang="es-ES" sz="1200" dirty="0">
                        <a:latin typeface="Times New Roman" pitchFamily="18" charset="0"/>
                        <a:ea typeface="Calibri"/>
                        <a:cs typeface="Times New Roman" pitchFamily="18" charset="0"/>
                      </a:endParaRPr>
                    </a:p>
                  </a:txBody>
                  <a:tcPr marL="52020" marR="52020" marT="0" marB="0">
                    <a:solidFill>
                      <a:srgbClr val="CCFFFF"/>
                    </a:solidFill>
                  </a:tcPr>
                </a:tc>
                <a:tc>
                  <a:txBody>
                    <a:bodyPr/>
                    <a:lstStyle/>
                    <a:p>
                      <a:pPr algn="ctr">
                        <a:lnSpc>
                          <a:spcPct val="115000"/>
                        </a:lnSpc>
                        <a:spcAft>
                          <a:spcPts val="600"/>
                        </a:spcAft>
                      </a:pPr>
                      <a:endParaRPr lang="es-MX" sz="1200" dirty="0" smtClean="0">
                        <a:latin typeface="Times New Roman" pitchFamily="18" charset="0"/>
                        <a:cs typeface="Times New Roman" pitchFamily="18" charset="0"/>
                      </a:endParaRPr>
                    </a:p>
                    <a:p>
                      <a:pPr algn="ctr">
                        <a:lnSpc>
                          <a:spcPct val="115000"/>
                        </a:lnSpc>
                        <a:spcAft>
                          <a:spcPts val="600"/>
                        </a:spcAft>
                      </a:pPr>
                      <a:endParaRPr lang="es-MX" sz="1200" dirty="0">
                        <a:latin typeface="Times New Roman" pitchFamily="18" charset="0"/>
                        <a:cs typeface="Times New Roman" pitchFamily="18" charset="0"/>
                      </a:endParaRPr>
                    </a:p>
                    <a:p>
                      <a:pPr algn="ctr">
                        <a:lnSpc>
                          <a:spcPct val="115000"/>
                        </a:lnSpc>
                        <a:spcAft>
                          <a:spcPts val="600"/>
                        </a:spcAft>
                      </a:pPr>
                      <a:r>
                        <a:rPr lang="es-MX" sz="1200" dirty="0">
                          <a:latin typeface="Times New Roman" pitchFamily="18" charset="0"/>
                          <a:cs typeface="Times New Roman" pitchFamily="18" charset="0"/>
                        </a:rPr>
                        <a:t>Encuesta/Cuestionario </a:t>
                      </a:r>
                      <a:endParaRPr lang="es-ES" sz="1200" dirty="0">
                        <a:latin typeface="Times New Roman" pitchFamily="18" charset="0"/>
                        <a:ea typeface="Calibri"/>
                        <a:cs typeface="Times New Roman" pitchFamily="18" charset="0"/>
                      </a:endParaRPr>
                    </a:p>
                  </a:txBody>
                  <a:tcPr marL="52020" marR="52020" marT="0" marB="0">
                    <a:solidFill>
                      <a:srgbClr val="CCFFFF"/>
                    </a:solidFill>
                  </a:tcPr>
                </a:tc>
              </a:tr>
            </a:tbl>
          </a:graphicData>
        </a:graphic>
      </p:graphicFrame>
      <p:sp>
        <p:nvSpPr>
          <p:cNvPr id="7" name="6 CuadroTexto"/>
          <p:cNvSpPr txBox="1"/>
          <p:nvPr/>
        </p:nvSpPr>
        <p:spPr>
          <a:xfrm>
            <a:off x="285720" y="214290"/>
            <a:ext cx="8643998" cy="892552"/>
          </a:xfrm>
          <a:prstGeom prst="rect">
            <a:avLst/>
          </a:prstGeom>
          <a:noFill/>
        </p:spPr>
        <p:txBody>
          <a:bodyPr wrap="square" rtlCol="0">
            <a:spAutoFit/>
          </a:bodyPr>
          <a:lstStyle/>
          <a:p>
            <a:pPr algn="ctr"/>
            <a:r>
              <a:rPr lang="es-ES" sz="13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Operacionalización de las Variables </a:t>
            </a:r>
          </a:p>
          <a:p>
            <a:r>
              <a:rPr lang="es-ES" sz="1300" b="1" dirty="0" smtClean="0">
                <a:latin typeface="Times New Roman" pitchFamily="18" charset="0"/>
                <a:cs typeface="Times New Roman" pitchFamily="18" charset="0"/>
              </a:rPr>
              <a:t> Objetivo General</a:t>
            </a:r>
            <a:r>
              <a:rPr lang="es-ES" sz="1300" dirty="0" smtClean="0">
                <a:latin typeface="Times New Roman" pitchFamily="18" charset="0"/>
                <a:cs typeface="Times New Roman" pitchFamily="18" charset="0"/>
              </a:rPr>
              <a:t>: Aplicar estrategias motivadoras para el mejoramiento de la  disciplina escolar a través de la incorporación de padres, representantes y comunidad de los  estudiantes de 6º grado sección “E” de la escuela primaria “Teresa Hurtado” del Municipio Achaguas Estado Apure.</a:t>
            </a:r>
            <a:endParaRPr lang="es-ES" sz="13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285984" y="285728"/>
            <a:ext cx="4643470" cy="369332"/>
          </a:xfrm>
          <a:prstGeom prst="rect">
            <a:avLst/>
          </a:prstGeom>
          <a:noFill/>
        </p:spPr>
        <p:txBody>
          <a:bodyPr wrap="square" rtlCol="0">
            <a:spAutoFit/>
          </a:bodyPr>
          <a:lstStyle/>
          <a:p>
            <a:pPr algn="ctr"/>
            <a:r>
              <a:rPr lang="es-ES" b="1" dirty="0" smtClean="0">
                <a:solidFill>
                  <a:srgbClr val="006600"/>
                </a:solidFill>
                <a:effectLst>
                  <a:outerShdw blurRad="38100" dist="38100" dir="2700000" algn="tl">
                    <a:srgbClr val="000000">
                      <a:alpha val="43137"/>
                    </a:srgbClr>
                  </a:outerShdw>
                </a:effectLst>
                <a:latin typeface="Bookman Old Style" pitchFamily="18" charset="0"/>
                <a:cs typeface="Times New Roman" pitchFamily="18" charset="0"/>
              </a:rPr>
              <a:t>CATEGORÍAS </a:t>
            </a:r>
            <a:r>
              <a:rPr lang="es-ES" b="1" smtClean="0">
                <a:solidFill>
                  <a:srgbClr val="006600"/>
                </a:solidFill>
                <a:effectLst>
                  <a:outerShdw blurRad="38100" dist="38100" dir="2700000" algn="tl">
                    <a:srgbClr val="000000">
                      <a:alpha val="43137"/>
                    </a:srgbClr>
                  </a:outerShdw>
                </a:effectLst>
                <a:latin typeface="Bookman Old Style" pitchFamily="18" charset="0"/>
                <a:cs typeface="Times New Roman" pitchFamily="18" charset="0"/>
              </a:rPr>
              <a:t>: MARTINEZ,M. </a:t>
            </a:r>
            <a:r>
              <a:rPr lang="es-ES" b="1" dirty="0" smtClean="0">
                <a:solidFill>
                  <a:srgbClr val="006600"/>
                </a:solidFill>
                <a:effectLst>
                  <a:outerShdw blurRad="38100" dist="38100" dir="2700000" algn="tl">
                    <a:srgbClr val="000000">
                      <a:alpha val="43137"/>
                    </a:srgbClr>
                  </a:outerShdw>
                </a:effectLst>
                <a:latin typeface="Bookman Old Style" pitchFamily="18" charset="0"/>
                <a:cs typeface="Times New Roman" pitchFamily="18" charset="0"/>
              </a:rPr>
              <a:t>2007</a:t>
            </a:r>
            <a:endParaRPr lang="es-ES" b="1" dirty="0">
              <a:solidFill>
                <a:srgbClr val="006600"/>
              </a:solidFill>
              <a:effectLst>
                <a:outerShdw blurRad="38100" dist="38100" dir="2700000" algn="tl">
                  <a:srgbClr val="000000">
                    <a:alpha val="43137"/>
                  </a:srgbClr>
                </a:outerShdw>
              </a:effectLst>
              <a:latin typeface="Bookman Old Style" pitchFamily="18" charset="0"/>
              <a:cs typeface="Times New Roman" pitchFamily="18" charset="0"/>
            </a:endParaRPr>
          </a:p>
        </p:txBody>
      </p:sp>
      <p:grpSp>
        <p:nvGrpSpPr>
          <p:cNvPr id="5" name="4 Grupo"/>
          <p:cNvGrpSpPr/>
          <p:nvPr/>
        </p:nvGrpSpPr>
        <p:grpSpPr>
          <a:xfrm>
            <a:off x="214282" y="714356"/>
            <a:ext cx="8715436" cy="1528350"/>
            <a:chOff x="4356000" y="288029"/>
            <a:chExt cx="1859638" cy="2189557"/>
          </a:xfrm>
        </p:grpSpPr>
        <p:sp>
          <p:nvSpPr>
            <p:cNvPr id="6" name="5 Rectángulo redondeado"/>
            <p:cNvSpPr/>
            <p:nvPr/>
          </p:nvSpPr>
          <p:spPr>
            <a:xfrm>
              <a:off x="4356000" y="288029"/>
              <a:ext cx="1859638" cy="2189557"/>
            </a:xfrm>
            <a:prstGeom prst="roundRect">
              <a:avLst/>
            </a:prstGeom>
          </p:spPr>
          <p:style>
            <a:lnRef idx="3">
              <a:schemeClr val="lt1">
                <a:hueOff val="0"/>
                <a:satOff val="0"/>
                <a:lumOff val="0"/>
                <a:alphaOff val="0"/>
              </a:schemeClr>
            </a:lnRef>
            <a:fillRef idx="1">
              <a:schemeClr val="accent3">
                <a:hueOff val="3750088"/>
                <a:satOff val="-5627"/>
                <a:lumOff val="-915"/>
                <a:alphaOff val="0"/>
              </a:schemeClr>
            </a:fillRef>
            <a:effectRef idx="1">
              <a:schemeClr val="accent3">
                <a:hueOff val="3750088"/>
                <a:satOff val="-5627"/>
                <a:lumOff val="-915"/>
                <a:alphaOff val="0"/>
              </a:schemeClr>
            </a:effectRef>
            <a:fontRef idx="minor">
              <a:schemeClr val="lt1"/>
            </a:fontRef>
          </p:style>
        </p:sp>
        <p:sp>
          <p:nvSpPr>
            <p:cNvPr id="7" name="6 Rectángulo"/>
            <p:cNvSpPr/>
            <p:nvPr/>
          </p:nvSpPr>
          <p:spPr>
            <a:xfrm>
              <a:off x="4389507" y="378809"/>
              <a:ext cx="1735351" cy="200799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s-VE" sz="1600" kern="1200" dirty="0">
                <a:latin typeface="Arial Narrow" pitchFamily="34" charset="0"/>
              </a:endParaRPr>
            </a:p>
          </p:txBody>
        </p:sp>
      </p:grpSp>
      <p:sp>
        <p:nvSpPr>
          <p:cNvPr id="9" name="8 CuadroTexto"/>
          <p:cNvSpPr txBox="1"/>
          <p:nvPr/>
        </p:nvSpPr>
        <p:spPr>
          <a:xfrm>
            <a:off x="357158" y="829569"/>
            <a:ext cx="8429684" cy="1323439"/>
          </a:xfrm>
          <a:prstGeom prst="rect">
            <a:avLst/>
          </a:prstGeom>
          <a:noFill/>
        </p:spPr>
        <p:txBody>
          <a:bodyPr wrap="square" rtlCol="0">
            <a:spAutoFit/>
          </a:bodyPr>
          <a:lstStyle/>
          <a:p>
            <a:pPr algn="just"/>
            <a:r>
              <a:rPr lang="es-ES" sz="1600" dirty="0" smtClean="0">
                <a:latin typeface="Times New Roman" pitchFamily="18" charset="0"/>
                <a:cs typeface="Times New Roman" pitchFamily="18" charset="0"/>
              </a:rPr>
              <a:t>Las categorías o categorización, hace posible clasificar conceptualmente las unidades que son cubiertas por un mismo tópico. Las categorías soportan un significado o tipo de significado y pueden referirse a situaciones, contextos, actividades, acontecimientos, relaciones entre personas, comportamientos, opiniones, sentimientos, perspectivas sobre un problema, métodos, estrategias, procesos. </a:t>
            </a:r>
            <a:endParaRPr lang="es-ES" sz="1600" dirty="0">
              <a:solidFill>
                <a:schemeClr val="bg1"/>
              </a:solidFill>
              <a:latin typeface="Times New Roman" pitchFamily="18" charset="0"/>
              <a:cs typeface="Times New Roman" pitchFamily="18" charset="0"/>
            </a:endParaRPr>
          </a:p>
        </p:txBody>
      </p:sp>
      <p:sp>
        <p:nvSpPr>
          <p:cNvPr id="16" name="15 CuadroTexto"/>
          <p:cNvSpPr txBox="1"/>
          <p:nvPr/>
        </p:nvSpPr>
        <p:spPr>
          <a:xfrm>
            <a:off x="357158" y="2357430"/>
            <a:ext cx="8501122" cy="1323439"/>
          </a:xfrm>
          <a:prstGeom prst="rect">
            <a:avLst/>
          </a:prstGeom>
          <a:noFill/>
        </p:spPr>
        <p:txBody>
          <a:bodyPr wrap="square" rtlCol="0">
            <a:spAutoFit/>
          </a:bodyPr>
          <a:lstStyle/>
          <a:p>
            <a:pPr algn="ctr"/>
            <a:r>
              <a:rPr lang="es-ES" sz="1600" b="1" dirty="0" smtClean="0">
                <a:latin typeface="Times New Roman" pitchFamily="18" charset="0"/>
                <a:cs typeface="Times New Roman" pitchFamily="18" charset="0"/>
              </a:rPr>
              <a:t>LA LECTURA COMO ELEMENTO PRINCIPAL PARA MEJORAR EL VOCABULARIO  EN EL PROCESO DE APRENDIZAJE DE LOS ALUMNOS DEL 8º GRADO DE EDUCACIÓN BÁSICA, SECCIÓN “A” DE LA UNIDAD EDUCATIVA NACIONAL “ONCE DE ABRIL”, PARROQUIA ONCE DE ABRIL. MUNICIPIO CARONI. SAN FÉLIX, ESTADO BOLÍVAR.</a:t>
            </a:r>
            <a:endParaRPr lang="es-ES" sz="1600" dirty="0" smtClean="0">
              <a:latin typeface="Times New Roman" pitchFamily="18" charset="0"/>
              <a:cs typeface="Times New Roman" pitchFamily="18" charset="0"/>
            </a:endParaRPr>
          </a:p>
          <a:p>
            <a:pPr algn="ctr"/>
            <a:endParaRPr lang="es-ES" sz="1600" dirty="0">
              <a:latin typeface="Times New Roman" pitchFamily="18" charset="0"/>
              <a:cs typeface="Times New Roman" pitchFamily="18" charset="0"/>
            </a:endParaRPr>
          </a:p>
        </p:txBody>
      </p:sp>
      <p:sp>
        <p:nvSpPr>
          <p:cNvPr id="17" name="16 CuadroTexto"/>
          <p:cNvSpPr txBox="1"/>
          <p:nvPr/>
        </p:nvSpPr>
        <p:spPr>
          <a:xfrm>
            <a:off x="285720" y="3780542"/>
            <a:ext cx="8643998" cy="1077218"/>
          </a:xfrm>
          <a:prstGeom prst="rect">
            <a:avLst/>
          </a:prstGeom>
          <a:noFill/>
        </p:spPr>
        <p:txBody>
          <a:bodyPr wrap="square" rtlCol="0">
            <a:spAutoFit/>
          </a:bodyPr>
          <a:lstStyle/>
          <a:p>
            <a:pPr algn="ctr"/>
            <a:r>
              <a:rPr lang="es-VE" sz="1600" b="1" dirty="0" smtClean="0">
                <a:solidFill>
                  <a:srgbClr val="006600"/>
                </a:solidFill>
                <a:effectLst>
                  <a:outerShdw blurRad="38100" dist="38100" dir="2700000" algn="tl">
                    <a:srgbClr val="000000">
                      <a:alpha val="43137"/>
                    </a:srgbClr>
                  </a:outerShdw>
                </a:effectLst>
                <a:latin typeface="Times New Roman" pitchFamily="18" charset="0"/>
                <a:cs typeface="Times New Roman" pitchFamily="18" charset="0"/>
              </a:rPr>
              <a:t>Categorías  de Estudio Preliminares</a:t>
            </a:r>
            <a:endParaRPr lang="es-ES" sz="1600" b="1" dirty="0" smtClean="0">
              <a:solidFill>
                <a:srgbClr val="006600"/>
              </a:solidFill>
              <a:effectLst>
                <a:outerShdw blurRad="38100" dist="38100" dir="2700000" algn="tl">
                  <a:srgbClr val="000000">
                    <a:alpha val="43137"/>
                  </a:srgbClr>
                </a:outerShdw>
              </a:effectLst>
              <a:latin typeface="Times New Roman" pitchFamily="18" charset="0"/>
              <a:cs typeface="Times New Roman" pitchFamily="18" charset="0"/>
            </a:endParaRPr>
          </a:p>
          <a:p>
            <a:r>
              <a:rPr lang="es-VE" sz="1600" b="1" dirty="0" smtClean="0">
                <a:latin typeface="Times New Roman" pitchFamily="18" charset="0"/>
                <a:cs typeface="Times New Roman" pitchFamily="18" charset="0"/>
              </a:rPr>
              <a:t> </a:t>
            </a:r>
            <a:r>
              <a:rPr lang="es-ES" sz="1600" b="1" dirty="0" smtClean="0">
                <a:solidFill>
                  <a:srgbClr val="006600"/>
                </a:solidFill>
                <a:effectLst>
                  <a:outerShdw blurRad="38100" dist="38100" dir="2700000" algn="tl">
                    <a:srgbClr val="000000">
                      <a:alpha val="43137"/>
                    </a:srgbClr>
                  </a:outerShdw>
                </a:effectLst>
                <a:latin typeface="Times New Roman" pitchFamily="18" charset="0"/>
                <a:cs typeface="Times New Roman" pitchFamily="18" charset="0"/>
              </a:rPr>
              <a:t>Propósito General: </a:t>
            </a:r>
            <a:r>
              <a:rPr lang="es-ES" sz="1600" dirty="0" smtClean="0">
                <a:latin typeface="Times New Roman" pitchFamily="18" charset="0"/>
                <a:cs typeface="Times New Roman" pitchFamily="18" charset="0"/>
              </a:rPr>
              <a:t>Estimular la lectura como elemento principal para mejorar el vocabulario en el Proceso de aprendizaje de los alumnos del 8º Grado de Educación Básica, Sección “A” de la Unidad Educativa Nacional “Once de Abril”, San Félix, Estado Bolívar.</a:t>
            </a:r>
            <a:endParaRPr lang="es-ES" sz="1600" dirty="0">
              <a:latin typeface="Times New Roman" pitchFamily="18" charset="0"/>
              <a:cs typeface="Times New Roman" pitchFamily="18" charset="0"/>
            </a:endParaRPr>
          </a:p>
        </p:txBody>
      </p:sp>
      <p:graphicFrame>
        <p:nvGraphicFramePr>
          <p:cNvPr id="18" name="17 Tabla"/>
          <p:cNvGraphicFramePr>
            <a:graphicFrameLocks noGrp="1"/>
          </p:cNvGraphicFramePr>
          <p:nvPr/>
        </p:nvGraphicFramePr>
        <p:xfrm>
          <a:off x="1571604" y="5143512"/>
          <a:ext cx="6089039" cy="1391053"/>
        </p:xfrm>
        <a:graphic>
          <a:graphicData uri="http://schemas.openxmlformats.org/drawingml/2006/table">
            <a:tbl>
              <a:tblPr>
                <a:tableStyleId>{8799B23B-EC83-4686-B30A-512413B5E67A}</a:tableStyleId>
              </a:tblPr>
              <a:tblGrid>
                <a:gridCol w="3039665"/>
                <a:gridCol w="3049374"/>
              </a:tblGrid>
              <a:tr h="332029">
                <a:tc>
                  <a:txBody>
                    <a:bodyPr/>
                    <a:lstStyle/>
                    <a:p>
                      <a:pPr marL="0" indent="0" algn="ctr">
                        <a:lnSpc>
                          <a:spcPct val="150000"/>
                        </a:lnSpc>
                        <a:spcAft>
                          <a:spcPts val="0"/>
                        </a:spcAft>
                      </a:pPr>
                      <a:r>
                        <a:rPr lang="es-VE" sz="1600" b="1" dirty="0">
                          <a:solidFill>
                            <a:srgbClr val="006600"/>
                          </a:solidFill>
                          <a:effectLst>
                            <a:outerShdw blurRad="38100" dist="38100" dir="2700000" algn="tl">
                              <a:srgbClr val="000000">
                                <a:alpha val="43137"/>
                              </a:srgbClr>
                            </a:outerShdw>
                          </a:effectLst>
                          <a:latin typeface="Times New Roman" pitchFamily="18" charset="0"/>
                          <a:cs typeface="Times New Roman" pitchFamily="18" charset="0"/>
                        </a:rPr>
                        <a:t>   CATEGORÍAS DE ANÁLISIS </a:t>
                      </a:r>
                      <a:endParaRPr lang="es-ES" sz="1600" b="1" dirty="0">
                        <a:solidFill>
                          <a:srgbClr val="006600"/>
                        </a:solidFill>
                        <a:effectLst>
                          <a:outerShdw blurRad="38100" dist="38100" dir="2700000" algn="tl">
                            <a:srgbClr val="000000">
                              <a:alpha val="43137"/>
                            </a:srgbClr>
                          </a:outerShdw>
                        </a:effectLst>
                        <a:latin typeface="Times New Roman" pitchFamily="18" charset="0"/>
                        <a:ea typeface="Times New Roman"/>
                        <a:cs typeface="Times New Roman" pitchFamily="18" charset="0"/>
                      </a:endParaRPr>
                    </a:p>
                  </a:txBody>
                  <a:tcPr marL="68580" marR="68580" marT="0" marB="0"/>
                </a:tc>
                <a:tc>
                  <a:txBody>
                    <a:bodyPr/>
                    <a:lstStyle/>
                    <a:p>
                      <a:pPr marL="0" algn="ctr">
                        <a:lnSpc>
                          <a:spcPct val="150000"/>
                        </a:lnSpc>
                        <a:spcAft>
                          <a:spcPts val="0"/>
                        </a:spcAft>
                      </a:pPr>
                      <a:r>
                        <a:rPr lang="es-VE" sz="1600" b="1" dirty="0">
                          <a:solidFill>
                            <a:srgbClr val="006600"/>
                          </a:solidFill>
                          <a:effectLst>
                            <a:outerShdw blurRad="38100" dist="38100" dir="2700000" algn="tl">
                              <a:srgbClr val="000000">
                                <a:alpha val="43137"/>
                              </a:srgbClr>
                            </a:outerShdw>
                          </a:effectLst>
                          <a:latin typeface="Times New Roman" pitchFamily="18" charset="0"/>
                          <a:cs typeface="Times New Roman" pitchFamily="18" charset="0"/>
                        </a:rPr>
                        <a:t>SUB - CATEGORÍAS</a:t>
                      </a:r>
                      <a:endParaRPr lang="es-ES" sz="1600" b="1" dirty="0">
                        <a:solidFill>
                          <a:srgbClr val="006600"/>
                        </a:solidFill>
                        <a:effectLst>
                          <a:outerShdw blurRad="38100" dist="38100" dir="2700000" algn="tl">
                            <a:srgbClr val="000000">
                              <a:alpha val="43137"/>
                            </a:srgbClr>
                          </a:outerShdw>
                        </a:effectLst>
                        <a:latin typeface="Times New Roman" pitchFamily="18" charset="0"/>
                        <a:ea typeface="Times New Roman"/>
                        <a:cs typeface="Times New Roman" pitchFamily="18" charset="0"/>
                      </a:endParaRPr>
                    </a:p>
                  </a:txBody>
                  <a:tcPr marL="68580" marR="68580" marT="0" marB="0"/>
                </a:tc>
              </a:tr>
              <a:tr h="1025293">
                <a:tc>
                  <a:txBody>
                    <a:bodyPr/>
                    <a:lstStyle/>
                    <a:p>
                      <a:pPr>
                        <a:spcAft>
                          <a:spcPts val="0"/>
                        </a:spcAft>
                      </a:pPr>
                      <a:r>
                        <a:rPr lang="es-ES" sz="1600" dirty="0">
                          <a:latin typeface="Times New Roman" pitchFamily="18" charset="0"/>
                          <a:cs typeface="Times New Roman" pitchFamily="18" charset="0"/>
                        </a:rPr>
                        <a:t>-La Lectura </a:t>
                      </a:r>
                    </a:p>
                    <a:p>
                      <a:pPr>
                        <a:spcAft>
                          <a:spcPts val="0"/>
                        </a:spcAft>
                      </a:pPr>
                      <a:r>
                        <a:rPr lang="es-ES" sz="1600" dirty="0">
                          <a:latin typeface="Times New Roman" pitchFamily="18" charset="0"/>
                          <a:cs typeface="Times New Roman" pitchFamily="18" charset="0"/>
                        </a:rPr>
                        <a:t>-Mejoramiento del Vocabulario </a:t>
                      </a:r>
                    </a:p>
                    <a:p>
                      <a:pPr>
                        <a:spcAft>
                          <a:spcPts val="0"/>
                        </a:spcAft>
                      </a:pPr>
                      <a:r>
                        <a:rPr lang="es-ES" sz="1600" dirty="0">
                          <a:latin typeface="Times New Roman" pitchFamily="18" charset="0"/>
                          <a:cs typeface="Times New Roman" pitchFamily="18" charset="0"/>
                        </a:rPr>
                        <a:t>-Proceso de Aprendizaje </a:t>
                      </a:r>
                      <a:endParaRPr lang="es-ES" sz="1600" dirty="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es-VE" sz="1600" dirty="0">
                          <a:latin typeface="Times New Roman" pitchFamily="18" charset="0"/>
                          <a:cs typeface="Times New Roman" pitchFamily="18" charset="0"/>
                        </a:rPr>
                        <a:t> </a:t>
                      </a:r>
                      <a:r>
                        <a:rPr lang="es-ES" sz="1600" dirty="0">
                          <a:latin typeface="Times New Roman" pitchFamily="18" charset="0"/>
                          <a:cs typeface="Times New Roman" pitchFamily="18" charset="0"/>
                        </a:rPr>
                        <a:t>Comprensión </a:t>
                      </a:r>
                    </a:p>
                    <a:p>
                      <a:pPr>
                        <a:spcAft>
                          <a:spcPts val="0"/>
                        </a:spcAft>
                      </a:pPr>
                      <a:r>
                        <a:rPr lang="es-ES" sz="1600" dirty="0">
                          <a:latin typeface="Times New Roman" pitchFamily="18" charset="0"/>
                          <a:cs typeface="Times New Roman" pitchFamily="18" charset="0"/>
                        </a:rPr>
                        <a:t>Manejo de sinónimos  </a:t>
                      </a:r>
                    </a:p>
                    <a:p>
                      <a:pPr>
                        <a:spcAft>
                          <a:spcPts val="0"/>
                        </a:spcAft>
                      </a:pPr>
                      <a:r>
                        <a:rPr lang="es-ES" sz="1600" dirty="0">
                          <a:latin typeface="Times New Roman" pitchFamily="18" charset="0"/>
                          <a:cs typeface="Times New Roman" pitchFamily="18" charset="0"/>
                        </a:rPr>
                        <a:t>Experiencias Previas </a:t>
                      </a:r>
                      <a:endParaRPr lang="es-ES" sz="1600" dirty="0">
                        <a:latin typeface="Times New Roman" pitchFamily="18" charset="0"/>
                        <a:ea typeface="Times New Roman"/>
                        <a:cs typeface="Times New Roman" pitchFamily="18" charset="0"/>
                      </a:endParaRPr>
                    </a:p>
                  </a:txBody>
                  <a:tcPr marL="68580" marR="6858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anim calcmode="lin" valueType="num">
                                      <p:cBhvr additive="base">
                                        <p:cTn id="27" dur="500" fill="hold"/>
                                        <p:tgtEl>
                                          <p:spTgt spid="18"/>
                                        </p:tgtEl>
                                        <p:attrNameLst>
                                          <p:attrName>ppt_x</p:attrName>
                                        </p:attrNameLst>
                                      </p:cBhvr>
                                      <p:tavLst>
                                        <p:tav tm="0">
                                          <p:val>
                                            <p:strVal val="#ppt_x"/>
                                          </p:val>
                                        </p:tav>
                                        <p:tav tm="100000">
                                          <p:val>
                                            <p:strVal val="#ppt_x"/>
                                          </p:val>
                                        </p:tav>
                                      </p:tavLst>
                                    </p:anim>
                                    <p:anim calcmode="lin" valueType="num">
                                      <p:cBhvr additive="base">
                                        <p:cTn id="2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6"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11" descr="http://t0.gstatic.com/images?q=tbn:ANd9GcSxQUJ3HKKyN1Pez-PdceJvC6BShisy2jN_xU1v4u5evUJQ-S0o"/>
          <p:cNvPicPr>
            <a:picLocks noChangeAspect="1" noChangeArrowheads="1"/>
          </p:cNvPicPr>
          <p:nvPr/>
        </p:nvPicPr>
        <p:blipFill>
          <a:blip r:embed="rId2" cstate="print"/>
          <a:srcRect/>
          <a:stretch>
            <a:fillRect/>
          </a:stretch>
        </p:blipFill>
        <p:spPr bwMode="auto">
          <a:xfrm>
            <a:off x="0" y="9525"/>
            <a:ext cx="9144000" cy="6848475"/>
          </a:xfrm>
          <a:prstGeom prst="rect">
            <a:avLst/>
          </a:prstGeom>
          <a:noFill/>
          <a:ln w="9525">
            <a:noFill/>
            <a:miter lim="800000"/>
            <a:headEnd/>
            <a:tailEnd/>
          </a:ln>
        </p:spPr>
      </p:pic>
      <p:sp>
        <p:nvSpPr>
          <p:cNvPr id="16" name="15 CuadroTexto"/>
          <p:cNvSpPr txBox="1"/>
          <p:nvPr/>
        </p:nvSpPr>
        <p:spPr>
          <a:xfrm>
            <a:off x="2285984" y="571480"/>
            <a:ext cx="4643470" cy="369332"/>
          </a:xfrm>
          <a:prstGeom prst="rect">
            <a:avLst/>
          </a:prstGeom>
          <a:noFill/>
        </p:spPr>
        <p:txBody>
          <a:bodyPr wrap="square" rtlCol="0">
            <a:spAutoFit/>
          </a:bodyPr>
          <a:lstStyle/>
          <a:p>
            <a:pPr algn="ctr"/>
            <a:r>
              <a:rPr lang="es-ES" b="1" dirty="0" smtClean="0">
                <a:solidFill>
                  <a:srgbClr val="006600"/>
                </a:solidFill>
                <a:effectLst>
                  <a:outerShdw blurRad="38100" dist="38100" dir="2700000" algn="tl">
                    <a:srgbClr val="000000">
                      <a:alpha val="43137"/>
                    </a:srgbClr>
                  </a:outerShdw>
                </a:effectLst>
                <a:latin typeface="Bookman Old Style" pitchFamily="18" charset="0"/>
                <a:cs typeface="Times New Roman" pitchFamily="18" charset="0"/>
              </a:rPr>
              <a:t>CATEGORÍAS</a:t>
            </a:r>
            <a:endParaRPr lang="es-ES" b="1" dirty="0">
              <a:solidFill>
                <a:srgbClr val="006600"/>
              </a:solidFill>
              <a:effectLst>
                <a:outerShdw blurRad="38100" dist="38100" dir="2700000" algn="tl">
                  <a:srgbClr val="000000">
                    <a:alpha val="43137"/>
                  </a:srgbClr>
                </a:outerShdw>
              </a:effectLst>
              <a:latin typeface="Bookman Old Style" pitchFamily="18" charset="0"/>
              <a:cs typeface="Times New Roman" pitchFamily="18" charset="0"/>
            </a:endParaRPr>
          </a:p>
        </p:txBody>
      </p:sp>
      <p:sp>
        <p:nvSpPr>
          <p:cNvPr id="21" name="20 CuadroTexto"/>
          <p:cNvSpPr txBox="1"/>
          <p:nvPr/>
        </p:nvSpPr>
        <p:spPr>
          <a:xfrm>
            <a:off x="357158" y="1071546"/>
            <a:ext cx="8501122" cy="830997"/>
          </a:xfrm>
          <a:prstGeom prst="rect">
            <a:avLst/>
          </a:prstGeom>
          <a:noFill/>
        </p:spPr>
        <p:txBody>
          <a:bodyPr wrap="square" rtlCol="0">
            <a:spAutoFit/>
          </a:bodyPr>
          <a:lstStyle/>
          <a:p>
            <a:pPr algn="ctr"/>
            <a:r>
              <a:rPr lang="es-ES" sz="1600" b="1" dirty="0" smtClean="0">
                <a:latin typeface="Times New Roman" pitchFamily="18" charset="0"/>
                <a:cs typeface="Times New Roman" pitchFamily="18" charset="0"/>
              </a:rPr>
              <a:t>HISTORIA LOCAL  A TRAVÉS DEL CRONISMO ESCOLAR PARA LA FORMACIÓN DE LOS NIÑOS Y NIÑAS DE LA UNIDAD EDUCATIVA BOLIVARIANA CACAHUAL</a:t>
            </a:r>
          </a:p>
          <a:p>
            <a:pPr algn="ctr"/>
            <a:r>
              <a:rPr lang="es-ES" sz="1600" b="1" dirty="0" smtClean="0">
                <a:latin typeface="Times New Roman" pitchFamily="18" charset="0"/>
                <a:cs typeface="Times New Roman" pitchFamily="18" charset="0"/>
              </a:rPr>
              <a:t>MUNICIPIO PIAR ESTADO BOLÍVAR</a:t>
            </a:r>
            <a:endParaRPr lang="es-ES" sz="1600" b="1" dirty="0">
              <a:latin typeface="Times New Roman" pitchFamily="18" charset="0"/>
              <a:cs typeface="Times New Roman" pitchFamily="18" charset="0"/>
            </a:endParaRPr>
          </a:p>
        </p:txBody>
      </p:sp>
      <p:sp>
        <p:nvSpPr>
          <p:cNvPr id="22" name="21 CuadroTexto"/>
          <p:cNvSpPr txBox="1"/>
          <p:nvPr/>
        </p:nvSpPr>
        <p:spPr>
          <a:xfrm>
            <a:off x="285720" y="2000240"/>
            <a:ext cx="8643998" cy="1323439"/>
          </a:xfrm>
          <a:prstGeom prst="rect">
            <a:avLst/>
          </a:prstGeom>
          <a:noFill/>
        </p:spPr>
        <p:txBody>
          <a:bodyPr wrap="square" rtlCol="0">
            <a:spAutoFit/>
          </a:bodyPr>
          <a:lstStyle/>
          <a:p>
            <a:pPr algn="ctr"/>
            <a:r>
              <a:rPr lang="es-VE" sz="1600" b="1" dirty="0" smtClean="0">
                <a:solidFill>
                  <a:srgbClr val="006600"/>
                </a:solidFill>
                <a:effectLst>
                  <a:outerShdw blurRad="38100" dist="38100" dir="2700000" algn="tl">
                    <a:srgbClr val="000000">
                      <a:alpha val="43137"/>
                    </a:srgbClr>
                  </a:outerShdw>
                </a:effectLst>
                <a:latin typeface="Times New Roman" pitchFamily="18" charset="0"/>
                <a:cs typeface="Times New Roman" pitchFamily="18" charset="0"/>
              </a:rPr>
              <a:t>Categorías  de Estudio Preliminares</a:t>
            </a:r>
          </a:p>
          <a:p>
            <a:pPr algn="ctr"/>
            <a:endParaRPr lang="es-ES" sz="1600" dirty="0" smtClean="0">
              <a:solidFill>
                <a:srgbClr val="0066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r>
              <a:rPr lang="es-VE" sz="1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s-ES" sz="1600" b="1" dirty="0" smtClean="0">
                <a:effectLst>
                  <a:outerShdw blurRad="38100" dist="38100" dir="2700000" algn="tl">
                    <a:srgbClr val="000000">
                      <a:alpha val="43137"/>
                    </a:srgbClr>
                  </a:outerShdw>
                </a:effectLst>
                <a:latin typeface="Times New Roman" pitchFamily="18" charset="0"/>
                <a:cs typeface="Times New Roman" pitchFamily="18" charset="0"/>
              </a:rPr>
              <a:t>Propósito General: </a:t>
            </a:r>
            <a:r>
              <a:rPr lang="es-ES" sz="1600" dirty="0" smtClean="0">
                <a:latin typeface="Times New Roman" pitchFamily="18" charset="0"/>
                <a:cs typeface="Times New Roman" pitchFamily="18" charset="0"/>
              </a:rPr>
              <a:t>Analizar la Historia local a través del </a:t>
            </a:r>
            <a:r>
              <a:rPr lang="es-ES" sz="1600" dirty="0" err="1" smtClean="0">
                <a:latin typeface="Times New Roman" pitchFamily="18" charset="0"/>
                <a:cs typeface="Times New Roman" pitchFamily="18" charset="0"/>
              </a:rPr>
              <a:t>cronismo</a:t>
            </a:r>
            <a:r>
              <a:rPr lang="es-ES" sz="1600" dirty="0" smtClean="0">
                <a:latin typeface="Times New Roman" pitchFamily="18" charset="0"/>
                <a:cs typeface="Times New Roman" pitchFamily="18" charset="0"/>
              </a:rPr>
              <a:t> escolar, para la formación de los niños y niñas pertenecientes a la Unidad Educativa Bolivariana Cacahual Municipio Piar, Estado Bolívar.</a:t>
            </a:r>
            <a:endParaRPr lang="es-ES" sz="1600" dirty="0">
              <a:latin typeface="Times New Roman" pitchFamily="18" charset="0"/>
              <a:cs typeface="Times New Roman" pitchFamily="18" charset="0"/>
            </a:endParaRPr>
          </a:p>
        </p:txBody>
      </p:sp>
      <p:graphicFrame>
        <p:nvGraphicFramePr>
          <p:cNvPr id="24" name="23 Tabla"/>
          <p:cNvGraphicFramePr>
            <a:graphicFrameLocks noGrp="1"/>
          </p:cNvGraphicFramePr>
          <p:nvPr/>
        </p:nvGraphicFramePr>
        <p:xfrm>
          <a:off x="1483356" y="3541412"/>
          <a:ext cx="6089040" cy="2316480"/>
        </p:xfrm>
        <a:graphic>
          <a:graphicData uri="http://schemas.openxmlformats.org/drawingml/2006/table">
            <a:tbl>
              <a:tblPr/>
              <a:tblGrid>
                <a:gridCol w="3017206"/>
                <a:gridCol w="3071834"/>
              </a:tblGrid>
              <a:tr h="351474">
                <a:tc>
                  <a:txBody>
                    <a:bodyPr/>
                    <a:lstStyle/>
                    <a:p>
                      <a:pPr marL="1588" indent="0" algn="ctr">
                        <a:lnSpc>
                          <a:spcPct val="150000"/>
                        </a:lnSpc>
                        <a:spcAft>
                          <a:spcPts val="0"/>
                        </a:spcAft>
                      </a:pPr>
                      <a:r>
                        <a:rPr lang="es-VE" sz="1600" b="1" dirty="0">
                          <a:latin typeface="Times New Roman"/>
                          <a:ea typeface="Times New Roman"/>
                        </a:rPr>
                        <a:t>   CATEGORÍAS DE ANÁLISIS </a:t>
                      </a:r>
                      <a:endParaRPr lang="es-ES" sz="1600" dirty="0">
                        <a:latin typeface="Times New Roman"/>
                        <a:ea typeface="Times New Roman"/>
                      </a:endParaRPr>
                    </a:p>
                  </a:txBody>
                  <a:tcPr marL="68580" marR="68580"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marL="180340" algn="ctr">
                        <a:lnSpc>
                          <a:spcPct val="150000"/>
                        </a:lnSpc>
                        <a:spcAft>
                          <a:spcPts val="0"/>
                        </a:spcAft>
                      </a:pPr>
                      <a:r>
                        <a:rPr lang="es-VE" sz="1600" b="1" dirty="0">
                          <a:latin typeface="Times New Roman"/>
                          <a:ea typeface="Times New Roman"/>
                        </a:rPr>
                        <a:t>SUB - CATEGORÍAS</a:t>
                      </a:r>
                      <a:endParaRPr lang="es-ES" sz="1600" dirty="0">
                        <a:latin typeface="Times New Roman"/>
                        <a:ea typeface="Times New Roman"/>
                      </a:endParaRPr>
                    </a:p>
                  </a:txBody>
                  <a:tcPr marL="68580" marR="68580"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r>
              <a:tr h="1288738">
                <a:tc>
                  <a:txBody>
                    <a:bodyPr/>
                    <a:lstStyle/>
                    <a:p>
                      <a:pPr algn="ctr">
                        <a:spcAft>
                          <a:spcPts val="0"/>
                        </a:spcAft>
                      </a:pPr>
                      <a:r>
                        <a:rPr lang="es-ES" sz="1600" dirty="0">
                          <a:latin typeface="Times New Roman"/>
                          <a:ea typeface="Times New Roman"/>
                        </a:rPr>
                        <a:t>Historia Local</a:t>
                      </a:r>
                    </a:p>
                    <a:p>
                      <a:pPr algn="ctr">
                        <a:spcAft>
                          <a:spcPts val="0"/>
                        </a:spcAft>
                      </a:pPr>
                      <a:endParaRPr lang="es-ES" sz="1600" dirty="0" smtClean="0">
                        <a:latin typeface="Times New Roman"/>
                        <a:ea typeface="Times New Roman"/>
                      </a:endParaRPr>
                    </a:p>
                    <a:p>
                      <a:pPr algn="ctr">
                        <a:spcAft>
                          <a:spcPts val="0"/>
                        </a:spcAft>
                      </a:pPr>
                      <a:r>
                        <a:rPr lang="es-ES" sz="1600" dirty="0" err="1" smtClean="0">
                          <a:latin typeface="Times New Roman"/>
                          <a:ea typeface="Times New Roman"/>
                        </a:rPr>
                        <a:t>Cronismo</a:t>
                      </a:r>
                      <a:r>
                        <a:rPr lang="es-ES" sz="1600" dirty="0" smtClean="0">
                          <a:latin typeface="Times New Roman"/>
                          <a:ea typeface="Times New Roman"/>
                        </a:rPr>
                        <a:t> </a:t>
                      </a:r>
                      <a:r>
                        <a:rPr lang="es-ES" sz="1600" dirty="0">
                          <a:latin typeface="Times New Roman"/>
                          <a:ea typeface="Times New Roman"/>
                        </a:rPr>
                        <a:t>Escolar</a:t>
                      </a:r>
                    </a:p>
                    <a:p>
                      <a:pPr algn="ctr">
                        <a:spcAft>
                          <a:spcPts val="0"/>
                        </a:spcAft>
                      </a:pPr>
                      <a:endParaRPr lang="es-ES" sz="1600" dirty="0" smtClean="0">
                        <a:latin typeface="Times New Roman"/>
                        <a:ea typeface="Times New Roman"/>
                      </a:endParaRPr>
                    </a:p>
                    <a:p>
                      <a:pPr algn="ctr">
                        <a:spcAft>
                          <a:spcPts val="0"/>
                        </a:spcAft>
                      </a:pPr>
                      <a:endParaRPr lang="es-ES" sz="1600" dirty="0" smtClean="0">
                        <a:latin typeface="Times New Roman"/>
                        <a:ea typeface="Times New Roman"/>
                      </a:endParaRPr>
                    </a:p>
                    <a:p>
                      <a:pPr algn="ctr">
                        <a:spcAft>
                          <a:spcPts val="0"/>
                        </a:spcAft>
                      </a:pPr>
                      <a:r>
                        <a:rPr lang="es-ES" sz="1600" dirty="0" smtClean="0">
                          <a:latin typeface="Times New Roman"/>
                          <a:ea typeface="Times New Roman"/>
                        </a:rPr>
                        <a:t>Formación</a:t>
                      </a:r>
                      <a:endParaRPr lang="es-ES" sz="1600" dirty="0">
                        <a:latin typeface="Times New Roman"/>
                        <a:ea typeface="Times New Roman"/>
                      </a:endParaRPr>
                    </a:p>
                  </a:txBody>
                  <a:tcPr marL="68580" marR="68580"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r>
                        <a:rPr lang="es-ES" sz="1600" dirty="0">
                          <a:latin typeface="Times New Roman"/>
                          <a:ea typeface="Times New Roman"/>
                        </a:rPr>
                        <a:t> </a:t>
                      </a:r>
                      <a:r>
                        <a:rPr lang="es-ES" sz="1600" dirty="0" err="1">
                          <a:latin typeface="Times New Roman"/>
                          <a:ea typeface="Times New Roman"/>
                        </a:rPr>
                        <a:t>Geo</a:t>
                      </a:r>
                      <a:r>
                        <a:rPr lang="es-ES" sz="1600" dirty="0">
                          <a:latin typeface="Times New Roman"/>
                          <a:ea typeface="Times New Roman"/>
                        </a:rPr>
                        <a:t>-historia </a:t>
                      </a:r>
                    </a:p>
                    <a:p>
                      <a:pPr>
                        <a:spcAft>
                          <a:spcPts val="0"/>
                        </a:spcAft>
                      </a:pPr>
                      <a:endParaRPr lang="es-ES" sz="1600" dirty="0" smtClean="0">
                        <a:latin typeface="Times New Roman"/>
                        <a:ea typeface="Times New Roman"/>
                      </a:endParaRPr>
                    </a:p>
                    <a:p>
                      <a:pPr>
                        <a:spcAft>
                          <a:spcPts val="0"/>
                        </a:spcAft>
                      </a:pPr>
                      <a:r>
                        <a:rPr lang="es-ES" sz="1600" dirty="0" smtClean="0">
                          <a:latin typeface="Times New Roman"/>
                          <a:ea typeface="Times New Roman"/>
                        </a:rPr>
                        <a:t>Indagación </a:t>
                      </a:r>
                      <a:r>
                        <a:rPr lang="es-ES" sz="1600" dirty="0">
                          <a:latin typeface="Times New Roman"/>
                          <a:ea typeface="Times New Roman"/>
                        </a:rPr>
                        <a:t>comunitaria </a:t>
                      </a:r>
                    </a:p>
                    <a:p>
                      <a:pPr>
                        <a:spcAft>
                          <a:spcPts val="0"/>
                        </a:spcAft>
                      </a:pPr>
                      <a:r>
                        <a:rPr lang="es-ES" sz="1600" dirty="0" smtClean="0">
                          <a:latin typeface="Times New Roman"/>
                          <a:ea typeface="Times New Roman"/>
                        </a:rPr>
                        <a:t>Contacto </a:t>
                      </a:r>
                      <a:r>
                        <a:rPr lang="es-ES" sz="1600" dirty="0">
                          <a:latin typeface="Times New Roman"/>
                          <a:ea typeface="Times New Roman"/>
                        </a:rPr>
                        <a:t>Fundadores</a:t>
                      </a:r>
                    </a:p>
                    <a:p>
                      <a:pPr>
                        <a:spcAft>
                          <a:spcPts val="0"/>
                        </a:spcAft>
                      </a:pPr>
                      <a:endParaRPr lang="es-ES" sz="1600" dirty="0" smtClean="0">
                        <a:latin typeface="Times New Roman"/>
                        <a:ea typeface="Times New Roman"/>
                      </a:endParaRPr>
                    </a:p>
                    <a:p>
                      <a:pPr>
                        <a:spcAft>
                          <a:spcPts val="0"/>
                        </a:spcAft>
                      </a:pPr>
                      <a:r>
                        <a:rPr lang="es-ES" sz="1600" dirty="0" smtClean="0">
                          <a:latin typeface="Times New Roman"/>
                          <a:ea typeface="Times New Roman"/>
                        </a:rPr>
                        <a:t>Valores Sociales </a:t>
                      </a:r>
                      <a:endParaRPr lang="es-ES" sz="1600" dirty="0">
                        <a:latin typeface="Times New Roman"/>
                        <a:ea typeface="Times New Roman"/>
                      </a:endParaRPr>
                    </a:p>
                    <a:p>
                      <a:pPr>
                        <a:spcAft>
                          <a:spcPts val="0"/>
                        </a:spcAft>
                      </a:pPr>
                      <a:r>
                        <a:rPr lang="es-ES" sz="1600" dirty="0">
                          <a:latin typeface="Times New Roman"/>
                          <a:ea typeface="Times New Roman"/>
                        </a:rPr>
                        <a:t>Identidad </a:t>
                      </a:r>
                    </a:p>
                    <a:p>
                      <a:pPr>
                        <a:spcAft>
                          <a:spcPts val="0"/>
                        </a:spcAft>
                      </a:pPr>
                      <a:r>
                        <a:rPr lang="es-ES" sz="1600" dirty="0">
                          <a:latin typeface="Times New Roman"/>
                          <a:ea typeface="Times New Roman"/>
                        </a:rPr>
                        <a:t>Conocimiento Cultural-histórico </a:t>
                      </a:r>
                    </a:p>
                  </a:txBody>
                  <a:tcPr marL="68580" marR="68580"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decel="50000" fill="hold">
                                          <p:stCondLst>
                                            <p:cond delay="0"/>
                                          </p:stCondLst>
                                        </p:cTn>
                                        <p:tgtEl>
                                          <p:spTgt spid="25"/>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5"/>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5"/>
                                        </p:tgtEl>
                                        <p:attrNameLst>
                                          <p:attrName>ppt_w</p:attrName>
                                        </p:attrNameLst>
                                      </p:cBhvr>
                                      <p:tavLst>
                                        <p:tav tm="0">
                                          <p:val>
                                            <p:strVal val="#ppt_w*.05"/>
                                          </p:val>
                                        </p:tav>
                                        <p:tav tm="100000">
                                          <p:val>
                                            <p:strVal val="#ppt_w"/>
                                          </p:val>
                                        </p:tav>
                                      </p:tavLst>
                                    </p:anim>
                                    <p:anim calcmode="lin" valueType="num">
                                      <p:cBhvr>
                                        <p:cTn id="10" dur="1000" fill="hold"/>
                                        <p:tgtEl>
                                          <p:spTgt spid="25"/>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5"/>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5"/>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5"/>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5"/>
                                        </p:tgtEl>
                                      </p:cBhvr>
                                    </p:animEffect>
                                  </p:childTnLst>
                                </p:cTn>
                              </p:par>
                              <p:par>
                                <p:cTn id="15" presetID="25"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20" dur="1000" fill="hold"/>
                                        <p:tgtEl>
                                          <p:spTgt spid="16"/>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16"/>
                                        </p:tgtEl>
                                      </p:cBhvr>
                                    </p:animEffect>
                                  </p:childTnLst>
                                </p:cTn>
                              </p:par>
                              <p:par>
                                <p:cTn id="25" presetID="25"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p:cTn id="27" dur="500" decel="50000" fill="hold">
                                          <p:stCondLst>
                                            <p:cond delay="0"/>
                                          </p:stCondLst>
                                        </p:cTn>
                                        <p:tgtEl>
                                          <p:spTgt spid="21"/>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21"/>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21"/>
                                        </p:tgtEl>
                                        <p:attrNameLst>
                                          <p:attrName>ppt_w</p:attrName>
                                        </p:attrNameLst>
                                      </p:cBhvr>
                                      <p:tavLst>
                                        <p:tav tm="0">
                                          <p:val>
                                            <p:strVal val="#ppt_w*.05"/>
                                          </p:val>
                                        </p:tav>
                                        <p:tav tm="100000">
                                          <p:val>
                                            <p:strVal val="#ppt_w"/>
                                          </p:val>
                                        </p:tav>
                                      </p:tavLst>
                                    </p:anim>
                                    <p:anim calcmode="lin" valueType="num">
                                      <p:cBhvr>
                                        <p:cTn id="30" dur="1000" fill="hold"/>
                                        <p:tgtEl>
                                          <p:spTgt spid="21"/>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21"/>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21"/>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21"/>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21"/>
                                        </p:tgtEl>
                                      </p:cBhvr>
                                    </p:animEffect>
                                  </p:childTnLst>
                                </p:cTn>
                              </p:par>
                              <p:par>
                                <p:cTn id="35" presetID="25" presetClass="entr" presetSubtype="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p:cTn id="37" dur="500" decel="50000" fill="hold">
                                          <p:stCondLst>
                                            <p:cond delay="0"/>
                                          </p:stCondLst>
                                        </p:cTn>
                                        <p:tgtEl>
                                          <p:spTgt spid="22"/>
                                        </p:tgtEl>
                                        <p:attrNameLst>
                                          <p:attrName>style.rotation</p:attrName>
                                        </p:attrNameLst>
                                      </p:cBhvr>
                                      <p:tavLst>
                                        <p:tav tm="0">
                                          <p:val>
                                            <p:fltVal val="-90"/>
                                          </p:val>
                                        </p:tav>
                                        <p:tav tm="100000">
                                          <p:val>
                                            <p:fltVal val="0"/>
                                          </p:val>
                                        </p:tav>
                                      </p:tavLst>
                                    </p:anim>
                                    <p:anim calcmode="lin" valueType="num">
                                      <p:cBhvr>
                                        <p:cTn id="38" dur="500" decel="50000" fill="hold">
                                          <p:stCondLst>
                                            <p:cond delay="0"/>
                                          </p:stCondLst>
                                        </p:cTn>
                                        <p:tgtEl>
                                          <p:spTgt spid="22"/>
                                        </p:tgtEl>
                                        <p:attrNameLst>
                                          <p:attrName>ppt_w</p:attrName>
                                        </p:attrNameLst>
                                      </p:cBhvr>
                                      <p:tavLst>
                                        <p:tav tm="0">
                                          <p:val>
                                            <p:strVal val="#ppt_w"/>
                                          </p:val>
                                        </p:tav>
                                        <p:tav tm="100000">
                                          <p:val>
                                            <p:strVal val="#ppt_w*.05"/>
                                          </p:val>
                                        </p:tav>
                                      </p:tavLst>
                                    </p:anim>
                                    <p:anim calcmode="lin" valueType="num">
                                      <p:cBhvr>
                                        <p:cTn id="39" dur="500" accel="50000" fill="hold">
                                          <p:stCondLst>
                                            <p:cond delay="500"/>
                                          </p:stCondLst>
                                        </p:cTn>
                                        <p:tgtEl>
                                          <p:spTgt spid="22"/>
                                        </p:tgtEl>
                                        <p:attrNameLst>
                                          <p:attrName>ppt_w</p:attrName>
                                        </p:attrNameLst>
                                      </p:cBhvr>
                                      <p:tavLst>
                                        <p:tav tm="0">
                                          <p:val>
                                            <p:strVal val="#ppt_w*.05"/>
                                          </p:val>
                                        </p:tav>
                                        <p:tav tm="100000">
                                          <p:val>
                                            <p:strVal val="#ppt_w"/>
                                          </p:val>
                                        </p:tav>
                                      </p:tavLst>
                                    </p:anim>
                                    <p:anim calcmode="lin" valueType="num">
                                      <p:cBhvr>
                                        <p:cTn id="40" dur="1000" fill="hold"/>
                                        <p:tgtEl>
                                          <p:spTgt spid="22"/>
                                        </p:tgtEl>
                                        <p:attrNameLst>
                                          <p:attrName>ppt_h</p:attrName>
                                        </p:attrNameLst>
                                      </p:cBhvr>
                                      <p:tavLst>
                                        <p:tav tm="0">
                                          <p:val>
                                            <p:strVal val="#ppt_h"/>
                                          </p:val>
                                        </p:tav>
                                        <p:tav tm="100000">
                                          <p:val>
                                            <p:strVal val="#ppt_h"/>
                                          </p:val>
                                        </p:tav>
                                      </p:tavLst>
                                    </p:anim>
                                    <p:anim calcmode="lin" valueType="num">
                                      <p:cBhvr>
                                        <p:cTn id="41" dur="500" decel="50000" fill="hold">
                                          <p:stCondLst>
                                            <p:cond delay="0"/>
                                          </p:stCondLst>
                                        </p:cTn>
                                        <p:tgtEl>
                                          <p:spTgt spid="22"/>
                                        </p:tgtEl>
                                        <p:attrNameLst>
                                          <p:attrName>ppt_x</p:attrName>
                                        </p:attrNameLst>
                                      </p:cBhvr>
                                      <p:tavLst>
                                        <p:tav tm="0">
                                          <p:val>
                                            <p:strVal val="#ppt_x+.4"/>
                                          </p:val>
                                        </p:tav>
                                        <p:tav tm="100000">
                                          <p:val>
                                            <p:strVal val="#ppt_x"/>
                                          </p:val>
                                        </p:tav>
                                      </p:tavLst>
                                    </p:anim>
                                    <p:anim calcmode="lin" valueType="num">
                                      <p:cBhvr>
                                        <p:cTn id="42" dur="500" decel="50000" fill="hold">
                                          <p:stCondLst>
                                            <p:cond delay="0"/>
                                          </p:stCondLst>
                                        </p:cTn>
                                        <p:tgtEl>
                                          <p:spTgt spid="22"/>
                                        </p:tgtEl>
                                        <p:attrNameLst>
                                          <p:attrName>ppt_y</p:attrName>
                                        </p:attrNameLst>
                                      </p:cBhvr>
                                      <p:tavLst>
                                        <p:tav tm="0">
                                          <p:val>
                                            <p:strVal val="#ppt_y-.2"/>
                                          </p:val>
                                        </p:tav>
                                        <p:tav tm="100000">
                                          <p:val>
                                            <p:strVal val="#ppt_y+.1"/>
                                          </p:val>
                                        </p:tav>
                                      </p:tavLst>
                                    </p:anim>
                                    <p:anim calcmode="lin" valueType="num">
                                      <p:cBhvr>
                                        <p:cTn id="43" dur="500" accel="50000" fill="hold">
                                          <p:stCondLst>
                                            <p:cond delay="500"/>
                                          </p:stCondLst>
                                        </p:cTn>
                                        <p:tgtEl>
                                          <p:spTgt spid="22"/>
                                        </p:tgtEl>
                                        <p:attrNameLst>
                                          <p:attrName>ppt_y</p:attrName>
                                        </p:attrNameLst>
                                      </p:cBhvr>
                                      <p:tavLst>
                                        <p:tav tm="0">
                                          <p:val>
                                            <p:strVal val="#ppt_y+.1"/>
                                          </p:val>
                                        </p:tav>
                                        <p:tav tm="100000">
                                          <p:val>
                                            <p:strVal val="#ppt_y"/>
                                          </p:val>
                                        </p:tav>
                                      </p:tavLst>
                                    </p:anim>
                                    <p:animEffect transition="in" filter="fade">
                                      <p:cBhvr>
                                        <p:cTn id="44" dur="1000" decel="50000">
                                          <p:stCondLst>
                                            <p:cond delay="0"/>
                                          </p:stCondLst>
                                        </p:cTn>
                                        <p:tgtEl>
                                          <p:spTgt spid="22"/>
                                        </p:tgtEl>
                                      </p:cBhvr>
                                    </p:animEffect>
                                  </p:childTnLst>
                                </p:cTn>
                              </p:par>
                              <p:par>
                                <p:cTn id="45" presetID="25" presetClass="entr" presetSubtype="0" fill="hold" nodeType="withEffect">
                                  <p:stCondLst>
                                    <p:cond delay="0"/>
                                  </p:stCondLst>
                                  <p:childTnLst>
                                    <p:set>
                                      <p:cBhvr>
                                        <p:cTn id="46" dur="1" fill="hold">
                                          <p:stCondLst>
                                            <p:cond delay="0"/>
                                          </p:stCondLst>
                                        </p:cTn>
                                        <p:tgtEl>
                                          <p:spTgt spid="24"/>
                                        </p:tgtEl>
                                        <p:attrNameLst>
                                          <p:attrName>style.visibility</p:attrName>
                                        </p:attrNameLst>
                                      </p:cBhvr>
                                      <p:to>
                                        <p:strVal val="visible"/>
                                      </p:to>
                                    </p:set>
                                    <p:anim calcmode="lin" valueType="num">
                                      <p:cBhvr>
                                        <p:cTn id="47" dur="500" decel="50000" fill="hold">
                                          <p:stCondLst>
                                            <p:cond delay="0"/>
                                          </p:stCondLst>
                                        </p:cTn>
                                        <p:tgtEl>
                                          <p:spTgt spid="24"/>
                                        </p:tgtEl>
                                        <p:attrNameLst>
                                          <p:attrName>style.rotation</p:attrName>
                                        </p:attrNameLst>
                                      </p:cBhvr>
                                      <p:tavLst>
                                        <p:tav tm="0">
                                          <p:val>
                                            <p:fltVal val="-90"/>
                                          </p:val>
                                        </p:tav>
                                        <p:tav tm="100000">
                                          <p:val>
                                            <p:fltVal val="0"/>
                                          </p:val>
                                        </p:tav>
                                      </p:tavLst>
                                    </p:anim>
                                    <p:anim calcmode="lin" valueType="num">
                                      <p:cBhvr>
                                        <p:cTn id="48" dur="500" decel="50000" fill="hold">
                                          <p:stCondLst>
                                            <p:cond delay="0"/>
                                          </p:stCondLst>
                                        </p:cTn>
                                        <p:tgtEl>
                                          <p:spTgt spid="24"/>
                                        </p:tgtEl>
                                        <p:attrNameLst>
                                          <p:attrName>ppt_w</p:attrName>
                                        </p:attrNameLst>
                                      </p:cBhvr>
                                      <p:tavLst>
                                        <p:tav tm="0">
                                          <p:val>
                                            <p:strVal val="#ppt_w"/>
                                          </p:val>
                                        </p:tav>
                                        <p:tav tm="100000">
                                          <p:val>
                                            <p:strVal val="#ppt_w*.05"/>
                                          </p:val>
                                        </p:tav>
                                      </p:tavLst>
                                    </p:anim>
                                    <p:anim calcmode="lin" valueType="num">
                                      <p:cBhvr>
                                        <p:cTn id="49" dur="500" accel="50000" fill="hold">
                                          <p:stCondLst>
                                            <p:cond delay="500"/>
                                          </p:stCondLst>
                                        </p:cTn>
                                        <p:tgtEl>
                                          <p:spTgt spid="24"/>
                                        </p:tgtEl>
                                        <p:attrNameLst>
                                          <p:attrName>ppt_w</p:attrName>
                                        </p:attrNameLst>
                                      </p:cBhvr>
                                      <p:tavLst>
                                        <p:tav tm="0">
                                          <p:val>
                                            <p:strVal val="#ppt_w*.05"/>
                                          </p:val>
                                        </p:tav>
                                        <p:tav tm="100000">
                                          <p:val>
                                            <p:strVal val="#ppt_w"/>
                                          </p:val>
                                        </p:tav>
                                      </p:tavLst>
                                    </p:anim>
                                    <p:anim calcmode="lin" valueType="num">
                                      <p:cBhvr>
                                        <p:cTn id="50" dur="1000" fill="hold"/>
                                        <p:tgtEl>
                                          <p:spTgt spid="24"/>
                                        </p:tgtEl>
                                        <p:attrNameLst>
                                          <p:attrName>ppt_h</p:attrName>
                                        </p:attrNameLst>
                                      </p:cBhvr>
                                      <p:tavLst>
                                        <p:tav tm="0">
                                          <p:val>
                                            <p:strVal val="#ppt_h"/>
                                          </p:val>
                                        </p:tav>
                                        <p:tav tm="100000">
                                          <p:val>
                                            <p:strVal val="#ppt_h"/>
                                          </p:val>
                                        </p:tav>
                                      </p:tavLst>
                                    </p:anim>
                                    <p:anim calcmode="lin" valueType="num">
                                      <p:cBhvr>
                                        <p:cTn id="51" dur="500" decel="50000" fill="hold">
                                          <p:stCondLst>
                                            <p:cond delay="0"/>
                                          </p:stCondLst>
                                        </p:cTn>
                                        <p:tgtEl>
                                          <p:spTgt spid="24"/>
                                        </p:tgtEl>
                                        <p:attrNameLst>
                                          <p:attrName>ppt_x</p:attrName>
                                        </p:attrNameLst>
                                      </p:cBhvr>
                                      <p:tavLst>
                                        <p:tav tm="0">
                                          <p:val>
                                            <p:strVal val="#ppt_x+.4"/>
                                          </p:val>
                                        </p:tav>
                                        <p:tav tm="100000">
                                          <p:val>
                                            <p:strVal val="#ppt_x"/>
                                          </p:val>
                                        </p:tav>
                                      </p:tavLst>
                                    </p:anim>
                                    <p:anim calcmode="lin" valueType="num">
                                      <p:cBhvr>
                                        <p:cTn id="52" dur="500" decel="50000" fill="hold">
                                          <p:stCondLst>
                                            <p:cond delay="0"/>
                                          </p:stCondLst>
                                        </p:cTn>
                                        <p:tgtEl>
                                          <p:spTgt spid="24"/>
                                        </p:tgtEl>
                                        <p:attrNameLst>
                                          <p:attrName>ppt_y</p:attrName>
                                        </p:attrNameLst>
                                      </p:cBhvr>
                                      <p:tavLst>
                                        <p:tav tm="0">
                                          <p:val>
                                            <p:strVal val="#ppt_y-.2"/>
                                          </p:val>
                                        </p:tav>
                                        <p:tav tm="100000">
                                          <p:val>
                                            <p:strVal val="#ppt_y+.1"/>
                                          </p:val>
                                        </p:tav>
                                      </p:tavLst>
                                    </p:anim>
                                    <p:anim calcmode="lin" valueType="num">
                                      <p:cBhvr>
                                        <p:cTn id="53" dur="500" accel="50000" fill="hold">
                                          <p:stCondLst>
                                            <p:cond delay="500"/>
                                          </p:stCondLst>
                                        </p:cTn>
                                        <p:tgtEl>
                                          <p:spTgt spid="24"/>
                                        </p:tgtEl>
                                        <p:attrNameLst>
                                          <p:attrName>ppt_y</p:attrName>
                                        </p:attrNameLst>
                                      </p:cBhvr>
                                      <p:tavLst>
                                        <p:tav tm="0">
                                          <p:val>
                                            <p:strVal val="#ppt_y+.1"/>
                                          </p:val>
                                        </p:tav>
                                        <p:tav tm="100000">
                                          <p:val>
                                            <p:strVal val="#ppt_y"/>
                                          </p:val>
                                        </p:tav>
                                      </p:tavLst>
                                    </p:anim>
                                    <p:animEffect transition="in" filter="fade">
                                      <p:cBhvr>
                                        <p:cTn id="54" dur="1000" decel="50000">
                                          <p:stCondLst>
                                            <p:cond delay="0"/>
                                          </p:stCondLst>
                                        </p:cTn>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1" grpId="0"/>
      <p:bldP spid="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1" descr="http://t0.gstatic.com/images?q=tbn:ANd9GcSxQUJ3HKKyN1Pez-PdceJvC6BShisy2jN_xU1v4u5evUJQ-S0o"/>
          <p:cNvPicPr>
            <a:picLocks noChangeAspect="1" noChangeArrowheads="1"/>
          </p:cNvPicPr>
          <p:nvPr/>
        </p:nvPicPr>
        <p:blipFill>
          <a:blip r:embed="rId2" cstate="print"/>
          <a:srcRect/>
          <a:stretch>
            <a:fillRect/>
          </a:stretch>
        </p:blipFill>
        <p:spPr bwMode="auto">
          <a:xfrm>
            <a:off x="0" y="9525"/>
            <a:ext cx="9144000" cy="6848475"/>
          </a:xfrm>
          <a:prstGeom prst="rect">
            <a:avLst/>
          </a:prstGeom>
          <a:noFill/>
          <a:ln w="9525">
            <a:noFill/>
            <a:miter lim="800000"/>
            <a:headEnd/>
            <a:tailEnd/>
          </a:ln>
        </p:spPr>
      </p:pic>
      <p:sp>
        <p:nvSpPr>
          <p:cNvPr id="3" name="2 CuadroTexto"/>
          <p:cNvSpPr txBox="1"/>
          <p:nvPr/>
        </p:nvSpPr>
        <p:spPr>
          <a:xfrm>
            <a:off x="2285984" y="142852"/>
            <a:ext cx="4643470" cy="369332"/>
          </a:xfrm>
          <a:prstGeom prst="rect">
            <a:avLst/>
          </a:prstGeom>
          <a:noFill/>
        </p:spPr>
        <p:txBody>
          <a:bodyPr wrap="square" rtlCol="0">
            <a:spAutoFit/>
          </a:bodyPr>
          <a:lstStyle/>
          <a:p>
            <a:pPr algn="ctr"/>
            <a:r>
              <a:rPr lang="es-ES" b="1" dirty="0" smtClean="0">
                <a:solidFill>
                  <a:srgbClr val="006600"/>
                </a:solidFill>
                <a:effectLst>
                  <a:outerShdw blurRad="38100" dist="38100" dir="2700000" algn="tl">
                    <a:srgbClr val="000000">
                      <a:alpha val="43137"/>
                    </a:srgbClr>
                  </a:outerShdw>
                </a:effectLst>
                <a:latin typeface="Bookman Old Style" pitchFamily="18" charset="0"/>
                <a:cs typeface="Times New Roman" pitchFamily="18" charset="0"/>
              </a:rPr>
              <a:t>CATEGORÍAS</a:t>
            </a:r>
            <a:endParaRPr lang="es-ES" b="1" dirty="0">
              <a:solidFill>
                <a:srgbClr val="006600"/>
              </a:solidFill>
              <a:effectLst>
                <a:outerShdw blurRad="38100" dist="38100" dir="2700000" algn="tl">
                  <a:srgbClr val="000000">
                    <a:alpha val="43137"/>
                  </a:srgbClr>
                </a:outerShdw>
              </a:effectLst>
              <a:latin typeface="Bookman Old Style" pitchFamily="18" charset="0"/>
              <a:cs typeface="Times New Roman" pitchFamily="18" charset="0"/>
            </a:endParaRPr>
          </a:p>
        </p:txBody>
      </p:sp>
      <p:sp>
        <p:nvSpPr>
          <p:cNvPr id="4" name="3 CuadroTexto"/>
          <p:cNvSpPr txBox="1"/>
          <p:nvPr/>
        </p:nvSpPr>
        <p:spPr>
          <a:xfrm>
            <a:off x="357158" y="500042"/>
            <a:ext cx="8501122" cy="1077218"/>
          </a:xfrm>
          <a:prstGeom prst="rect">
            <a:avLst/>
          </a:prstGeom>
          <a:noFill/>
        </p:spPr>
        <p:txBody>
          <a:bodyPr wrap="square" rtlCol="0">
            <a:spAutoFit/>
          </a:bodyPr>
          <a:lstStyle/>
          <a:p>
            <a:pPr algn="ctr"/>
            <a:r>
              <a:rPr lang="es-ES" sz="1600" b="1" dirty="0" smtClean="0">
                <a:latin typeface="Times New Roman" pitchFamily="18" charset="0"/>
                <a:cs typeface="Times New Roman" pitchFamily="18" charset="0"/>
              </a:rPr>
              <a:t>PARTICIPACIÓN DE LA COMUNIDAD EDUCATIVA DEL DEPARTAMENTO DE ENFERMERÍA EN LA AUTOGESTION DE UN LABORATORIO CLINICO EN LA ESCUELA DE CIENCIAS DE LA SALUD DE LA UNIVERSIDAD DE ORIENTE, NÚCLEO BOLÍVAR </a:t>
            </a:r>
            <a:endParaRPr lang="es-ES" sz="1600" dirty="0" smtClean="0">
              <a:latin typeface="Times New Roman" pitchFamily="18" charset="0"/>
              <a:cs typeface="Times New Roman" pitchFamily="18" charset="0"/>
            </a:endParaRPr>
          </a:p>
        </p:txBody>
      </p:sp>
      <p:sp>
        <p:nvSpPr>
          <p:cNvPr id="5" name="4 CuadroTexto"/>
          <p:cNvSpPr txBox="1"/>
          <p:nvPr/>
        </p:nvSpPr>
        <p:spPr>
          <a:xfrm>
            <a:off x="285720" y="1854166"/>
            <a:ext cx="8643998" cy="1077218"/>
          </a:xfrm>
          <a:prstGeom prst="rect">
            <a:avLst/>
          </a:prstGeom>
          <a:noFill/>
        </p:spPr>
        <p:txBody>
          <a:bodyPr wrap="square" rtlCol="0">
            <a:spAutoFit/>
          </a:bodyPr>
          <a:lstStyle/>
          <a:p>
            <a:pPr algn="ctr"/>
            <a:r>
              <a:rPr lang="es-VE" sz="1600" b="1" dirty="0" smtClean="0">
                <a:solidFill>
                  <a:srgbClr val="006600"/>
                </a:solidFill>
                <a:effectLst>
                  <a:outerShdw blurRad="38100" dist="38100" dir="2700000" algn="tl">
                    <a:srgbClr val="000000">
                      <a:alpha val="43137"/>
                    </a:srgbClr>
                  </a:outerShdw>
                </a:effectLst>
                <a:latin typeface="Times New Roman" pitchFamily="18" charset="0"/>
                <a:cs typeface="Times New Roman" pitchFamily="18" charset="0"/>
              </a:rPr>
              <a:t>Categorías  de Estudio Preliminares</a:t>
            </a:r>
          </a:p>
          <a:p>
            <a:pPr algn="just"/>
            <a:r>
              <a:rPr lang="es-ES" sz="1600" b="1" dirty="0" smtClean="0">
                <a:solidFill>
                  <a:srgbClr val="006600"/>
                </a:solidFill>
                <a:effectLst>
                  <a:outerShdw blurRad="38100" dist="38100" dir="2700000" algn="tl">
                    <a:srgbClr val="000000">
                      <a:alpha val="43137"/>
                    </a:srgbClr>
                  </a:outerShdw>
                </a:effectLst>
                <a:latin typeface="Times New Roman" pitchFamily="18" charset="0"/>
                <a:cs typeface="Times New Roman" pitchFamily="18" charset="0"/>
              </a:rPr>
              <a:t>Propósito General: </a:t>
            </a:r>
            <a:r>
              <a:rPr lang="es-ES" sz="1600" dirty="0" smtClean="0">
                <a:latin typeface="Times New Roman" pitchFamily="18" charset="0"/>
                <a:cs typeface="Times New Roman" pitchFamily="18" charset="0"/>
              </a:rPr>
              <a:t>Orientar la participación de la comunidad educativa del departamento de enfermería en la autogestión de un laboratorio clínico en la escuela de ciencias de la salud de la Universidad de Oriente, Núcleo Bolívar.</a:t>
            </a:r>
            <a:endParaRPr lang="es-ES" sz="1600" dirty="0">
              <a:latin typeface="Times New Roman" pitchFamily="18" charset="0"/>
              <a:cs typeface="Times New Roman" pitchFamily="18" charset="0"/>
            </a:endParaRPr>
          </a:p>
        </p:txBody>
      </p:sp>
      <p:graphicFrame>
        <p:nvGraphicFramePr>
          <p:cNvPr id="7" name="6 Tabla"/>
          <p:cNvGraphicFramePr>
            <a:graphicFrameLocks noGrp="1"/>
          </p:cNvGraphicFramePr>
          <p:nvPr/>
        </p:nvGraphicFramePr>
        <p:xfrm>
          <a:off x="500034" y="3071810"/>
          <a:ext cx="8215370" cy="3653741"/>
        </p:xfrm>
        <a:graphic>
          <a:graphicData uri="http://schemas.openxmlformats.org/drawingml/2006/table">
            <a:tbl>
              <a:tblPr/>
              <a:tblGrid>
                <a:gridCol w="3825707"/>
                <a:gridCol w="4389663"/>
              </a:tblGrid>
              <a:tr h="420887">
                <a:tc>
                  <a:txBody>
                    <a:bodyPr/>
                    <a:lstStyle/>
                    <a:p>
                      <a:pPr marL="0" algn="ctr">
                        <a:lnSpc>
                          <a:spcPct val="200000"/>
                        </a:lnSpc>
                        <a:spcAft>
                          <a:spcPts val="0"/>
                        </a:spcAft>
                      </a:pPr>
                      <a:r>
                        <a:rPr lang="es-VE" sz="1400" b="1" dirty="0">
                          <a:latin typeface="Times New Roman"/>
                          <a:ea typeface="Times New Roman"/>
                        </a:rPr>
                        <a:t>CATEGORÍAS DE ANÁLISIS</a:t>
                      </a:r>
                      <a:endParaRPr lang="es-ES" sz="1200" dirty="0">
                        <a:latin typeface="Times New Roman"/>
                        <a:ea typeface="Times New Roman"/>
                      </a:endParaRPr>
                    </a:p>
                  </a:txBody>
                  <a:tcPr marL="68580" marR="68580" marT="0" marB="0">
                    <a:lnL w="19050" cap="flat" cmpd="sng" algn="ctr">
                      <a:solidFill>
                        <a:srgbClr val="76923C"/>
                      </a:solidFill>
                      <a:prstDash val="solid"/>
                      <a:round/>
                      <a:headEnd type="none" w="med" len="med"/>
                      <a:tailEnd type="none" w="med" len="med"/>
                    </a:lnL>
                    <a:lnR w="19050" cap="flat" cmpd="sng" algn="ctr">
                      <a:solidFill>
                        <a:srgbClr val="76923C"/>
                      </a:solidFill>
                      <a:prstDash val="solid"/>
                      <a:round/>
                      <a:headEnd type="none" w="med" len="med"/>
                      <a:tailEnd type="none" w="med" len="med"/>
                    </a:lnR>
                    <a:lnT w="19050" cap="flat" cmpd="sng" algn="ctr">
                      <a:solidFill>
                        <a:srgbClr val="76923C"/>
                      </a:solidFill>
                      <a:prstDash val="solid"/>
                      <a:round/>
                      <a:headEnd type="none" w="med" len="med"/>
                      <a:tailEnd type="none" w="med" len="med"/>
                    </a:lnT>
                    <a:lnB w="19050" cap="flat" cmpd="sng" algn="ctr">
                      <a:solidFill>
                        <a:srgbClr val="76923C"/>
                      </a:solidFill>
                      <a:prstDash val="solid"/>
                      <a:round/>
                      <a:headEnd type="none" w="med" len="med"/>
                      <a:tailEnd type="none" w="med" len="med"/>
                    </a:lnB>
                  </a:tcPr>
                </a:tc>
                <a:tc>
                  <a:txBody>
                    <a:bodyPr/>
                    <a:lstStyle/>
                    <a:p>
                      <a:pPr marL="0" algn="ctr">
                        <a:lnSpc>
                          <a:spcPct val="200000"/>
                        </a:lnSpc>
                        <a:spcAft>
                          <a:spcPts val="0"/>
                        </a:spcAft>
                      </a:pPr>
                      <a:r>
                        <a:rPr lang="es-VE" sz="1400" b="1" dirty="0">
                          <a:latin typeface="Times New Roman"/>
                          <a:ea typeface="Times New Roman"/>
                        </a:rPr>
                        <a:t>SUB – CATEGORÍAS</a:t>
                      </a:r>
                      <a:endParaRPr lang="es-ES" sz="1200" dirty="0">
                        <a:latin typeface="Times New Roman"/>
                        <a:ea typeface="Times New Roman"/>
                      </a:endParaRPr>
                    </a:p>
                  </a:txBody>
                  <a:tcPr marL="68580" marR="68580" marT="0" marB="0">
                    <a:lnL w="19050" cap="flat" cmpd="sng" algn="ctr">
                      <a:solidFill>
                        <a:srgbClr val="76923C"/>
                      </a:solidFill>
                      <a:prstDash val="solid"/>
                      <a:round/>
                      <a:headEnd type="none" w="med" len="med"/>
                      <a:tailEnd type="none" w="med" len="med"/>
                    </a:lnL>
                    <a:lnR w="19050" cap="flat" cmpd="sng" algn="ctr">
                      <a:solidFill>
                        <a:srgbClr val="76923C"/>
                      </a:solidFill>
                      <a:prstDash val="solid"/>
                      <a:round/>
                      <a:headEnd type="none" w="med" len="med"/>
                      <a:tailEnd type="none" w="med" len="med"/>
                    </a:lnR>
                    <a:lnT w="19050" cap="flat" cmpd="sng" algn="ctr">
                      <a:solidFill>
                        <a:srgbClr val="76923C"/>
                      </a:solidFill>
                      <a:prstDash val="solid"/>
                      <a:round/>
                      <a:headEnd type="none" w="med" len="med"/>
                      <a:tailEnd type="none" w="med" len="med"/>
                    </a:lnT>
                    <a:lnB w="19050" cap="flat" cmpd="sng" algn="ctr">
                      <a:solidFill>
                        <a:srgbClr val="76923C"/>
                      </a:solidFill>
                      <a:prstDash val="solid"/>
                      <a:round/>
                      <a:headEnd type="none" w="med" len="med"/>
                      <a:tailEnd type="none" w="med" len="med"/>
                    </a:lnB>
                  </a:tcPr>
                </a:tc>
              </a:tr>
              <a:tr h="3227021">
                <a:tc>
                  <a:txBody>
                    <a:bodyPr/>
                    <a:lstStyle/>
                    <a:p>
                      <a:pPr algn="ctr">
                        <a:spcAft>
                          <a:spcPts val="0"/>
                        </a:spcAft>
                      </a:pPr>
                      <a:endParaRPr lang="es-ES" sz="1400" dirty="0" smtClean="0">
                        <a:latin typeface="Times New Roman"/>
                        <a:ea typeface="Times New Roman"/>
                      </a:endParaRPr>
                    </a:p>
                    <a:p>
                      <a:pPr algn="ctr">
                        <a:spcAft>
                          <a:spcPts val="0"/>
                        </a:spcAft>
                      </a:pPr>
                      <a:r>
                        <a:rPr lang="es-ES" sz="1400" smtClean="0">
                          <a:latin typeface="Times New Roman"/>
                          <a:ea typeface="Times New Roman"/>
                        </a:rPr>
                        <a:t>Participación </a:t>
                      </a:r>
                      <a:r>
                        <a:rPr lang="es-ES" sz="1400" dirty="0">
                          <a:latin typeface="Times New Roman"/>
                          <a:ea typeface="Times New Roman"/>
                        </a:rPr>
                        <a:t>Comunitaria</a:t>
                      </a:r>
                      <a:endParaRPr lang="es-ES" sz="1200" dirty="0">
                        <a:latin typeface="Times New Roman"/>
                        <a:ea typeface="Times New Roman"/>
                      </a:endParaRPr>
                    </a:p>
                    <a:p>
                      <a:pPr algn="ctr">
                        <a:spcAft>
                          <a:spcPts val="0"/>
                        </a:spcAft>
                      </a:pPr>
                      <a:endParaRPr lang="es-ES" sz="1400" dirty="0" smtClean="0">
                        <a:latin typeface="Times New Roman"/>
                        <a:ea typeface="Times New Roman"/>
                      </a:endParaRPr>
                    </a:p>
                    <a:p>
                      <a:pPr algn="ctr">
                        <a:spcAft>
                          <a:spcPts val="0"/>
                        </a:spcAft>
                      </a:pPr>
                      <a:r>
                        <a:rPr lang="es-ES" sz="1400" dirty="0" smtClean="0">
                          <a:latin typeface="Times New Roman"/>
                          <a:ea typeface="Times New Roman"/>
                        </a:rPr>
                        <a:t>Comunidad </a:t>
                      </a:r>
                      <a:r>
                        <a:rPr lang="es-ES" sz="1400" dirty="0">
                          <a:latin typeface="Times New Roman"/>
                          <a:ea typeface="Times New Roman"/>
                        </a:rPr>
                        <a:t>Educativa</a:t>
                      </a:r>
                      <a:endParaRPr lang="es-ES" sz="1200" dirty="0">
                        <a:latin typeface="Times New Roman"/>
                        <a:ea typeface="Times New Roman"/>
                      </a:endParaRPr>
                    </a:p>
                    <a:p>
                      <a:pPr algn="ctr">
                        <a:spcAft>
                          <a:spcPts val="0"/>
                        </a:spcAft>
                      </a:pPr>
                      <a:endParaRPr lang="es-ES" sz="1400" dirty="0" smtClean="0">
                        <a:latin typeface="Times New Roman"/>
                        <a:ea typeface="Times New Roman"/>
                      </a:endParaRPr>
                    </a:p>
                    <a:p>
                      <a:pPr algn="ctr">
                        <a:spcAft>
                          <a:spcPts val="0"/>
                        </a:spcAft>
                      </a:pPr>
                      <a:endParaRPr lang="es-ES" sz="1400" dirty="0" smtClean="0">
                        <a:latin typeface="Times New Roman"/>
                        <a:ea typeface="Times New Roman"/>
                      </a:endParaRPr>
                    </a:p>
                    <a:p>
                      <a:pPr algn="ctr">
                        <a:spcAft>
                          <a:spcPts val="0"/>
                        </a:spcAft>
                      </a:pPr>
                      <a:r>
                        <a:rPr lang="es-ES" sz="1400" dirty="0" smtClean="0">
                          <a:latin typeface="Times New Roman"/>
                          <a:ea typeface="Times New Roman"/>
                        </a:rPr>
                        <a:t>Enfermería</a:t>
                      </a:r>
                      <a:endParaRPr lang="es-ES" sz="1200" dirty="0">
                        <a:latin typeface="Times New Roman"/>
                        <a:ea typeface="Times New Roman"/>
                      </a:endParaRPr>
                    </a:p>
                    <a:p>
                      <a:pPr algn="ctr">
                        <a:spcAft>
                          <a:spcPts val="0"/>
                        </a:spcAft>
                      </a:pPr>
                      <a:endParaRPr lang="es-ES" sz="1400" dirty="0" smtClean="0">
                        <a:latin typeface="Times New Roman"/>
                        <a:ea typeface="Times New Roman"/>
                      </a:endParaRPr>
                    </a:p>
                    <a:p>
                      <a:pPr algn="ctr">
                        <a:spcAft>
                          <a:spcPts val="0"/>
                        </a:spcAft>
                      </a:pPr>
                      <a:endParaRPr lang="es-ES" sz="1400" dirty="0" smtClean="0">
                        <a:latin typeface="Times New Roman"/>
                        <a:ea typeface="Times New Roman"/>
                      </a:endParaRPr>
                    </a:p>
                    <a:p>
                      <a:pPr algn="ctr">
                        <a:spcAft>
                          <a:spcPts val="0"/>
                        </a:spcAft>
                      </a:pPr>
                      <a:r>
                        <a:rPr lang="es-ES" sz="1400" dirty="0" smtClean="0">
                          <a:latin typeface="Times New Roman"/>
                          <a:ea typeface="Times New Roman"/>
                        </a:rPr>
                        <a:t>Autogestión</a:t>
                      </a:r>
                    </a:p>
                    <a:p>
                      <a:pPr algn="ctr">
                        <a:spcAft>
                          <a:spcPts val="0"/>
                        </a:spcAft>
                      </a:pPr>
                      <a:endParaRPr lang="es-ES" sz="1200" dirty="0">
                        <a:latin typeface="Times New Roman"/>
                        <a:ea typeface="Times New Roman"/>
                      </a:endParaRPr>
                    </a:p>
                    <a:p>
                      <a:pPr algn="ctr">
                        <a:spcAft>
                          <a:spcPts val="0"/>
                        </a:spcAft>
                      </a:pPr>
                      <a:endParaRPr lang="es-ES" sz="1400" dirty="0" smtClean="0">
                        <a:latin typeface="Times New Roman"/>
                        <a:ea typeface="Times New Roman"/>
                      </a:endParaRPr>
                    </a:p>
                    <a:p>
                      <a:pPr algn="ctr">
                        <a:spcAft>
                          <a:spcPts val="0"/>
                        </a:spcAft>
                      </a:pPr>
                      <a:endParaRPr lang="es-ES" sz="1400" dirty="0" smtClean="0">
                        <a:latin typeface="Times New Roman"/>
                        <a:ea typeface="Times New Roman"/>
                      </a:endParaRPr>
                    </a:p>
                    <a:p>
                      <a:pPr algn="ctr">
                        <a:spcAft>
                          <a:spcPts val="0"/>
                        </a:spcAft>
                      </a:pPr>
                      <a:r>
                        <a:rPr lang="es-ES" sz="1400" dirty="0" smtClean="0">
                          <a:latin typeface="Times New Roman"/>
                          <a:ea typeface="Times New Roman"/>
                        </a:rPr>
                        <a:t>Laboratorio </a:t>
                      </a:r>
                      <a:r>
                        <a:rPr lang="es-ES" sz="1400" dirty="0">
                          <a:latin typeface="Times New Roman"/>
                          <a:ea typeface="Times New Roman"/>
                        </a:rPr>
                        <a:t>Clínico</a:t>
                      </a:r>
                      <a:endParaRPr lang="es-ES" sz="1200" dirty="0">
                        <a:latin typeface="Times New Roman"/>
                        <a:ea typeface="Times New Roman"/>
                      </a:endParaRPr>
                    </a:p>
                  </a:txBody>
                  <a:tcPr marL="68580" marR="68580" marT="0" marB="0">
                    <a:lnL w="19050" cap="flat" cmpd="sng" algn="ctr">
                      <a:solidFill>
                        <a:srgbClr val="76923C"/>
                      </a:solidFill>
                      <a:prstDash val="solid"/>
                      <a:round/>
                      <a:headEnd type="none" w="med" len="med"/>
                      <a:tailEnd type="none" w="med" len="med"/>
                    </a:lnL>
                    <a:lnR w="19050" cap="flat" cmpd="sng" algn="ctr">
                      <a:solidFill>
                        <a:srgbClr val="76923C"/>
                      </a:solidFill>
                      <a:prstDash val="solid"/>
                      <a:round/>
                      <a:headEnd type="none" w="med" len="med"/>
                      <a:tailEnd type="none" w="med" len="med"/>
                    </a:lnR>
                    <a:lnT w="19050" cap="flat" cmpd="sng" algn="ctr">
                      <a:solidFill>
                        <a:srgbClr val="76923C"/>
                      </a:solidFill>
                      <a:prstDash val="solid"/>
                      <a:round/>
                      <a:headEnd type="none" w="med" len="med"/>
                      <a:tailEnd type="none" w="med" len="med"/>
                    </a:lnT>
                    <a:lnB w="19050" cap="flat" cmpd="sng" algn="ctr">
                      <a:solidFill>
                        <a:srgbClr val="76923C"/>
                      </a:solidFill>
                      <a:prstDash val="solid"/>
                      <a:round/>
                      <a:headEnd type="none" w="med" len="med"/>
                      <a:tailEnd type="none" w="med" len="med"/>
                    </a:lnB>
                  </a:tcPr>
                </a:tc>
                <a:tc>
                  <a:txBody>
                    <a:bodyPr/>
                    <a:lstStyle/>
                    <a:p>
                      <a:pPr>
                        <a:spcAft>
                          <a:spcPts val="0"/>
                        </a:spcAft>
                      </a:pPr>
                      <a:r>
                        <a:rPr lang="es-ES" sz="1400" dirty="0">
                          <a:latin typeface="Times New Roman"/>
                          <a:ea typeface="Times New Roman"/>
                        </a:rPr>
                        <a:t>Abordaje Social </a:t>
                      </a:r>
                      <a:endParaRPr lang="es-ES" sz="1200" dirty="0">
                        <a:latin typeface="Times New Roman"/>
                        <a:ea typeface="Times New Roman"/>
                      </a:endParaRPr>
                    </a:p>
                    <a:p>
                      <a:pPr>
                        <a:spcAft>
                          <a:spcPts val="0"/>
                        </a:spcAft>
                      </a:pPr>
                      <a:r>
                        <a:rPr lang="es-ES" sz="1400" dirty="0">
                          <a:latin typeface="Times New Roman"/>
                          <a:ea typeface="Times New Roman"/>
                        </a:rPr>
                        <a:t>Intervención Local </a:t>
                      </a:r>
                      <a:endParaRPr lang="es-ES" sz="1200" dirty="0">
                        <a:latin typeface="Times New Roman"/>
                        <a:ea typeface="Times New Roman"/>
                      </a:endParaRPr>
                    </a:p>
                    <a:p>
                      <a:pPr>
                        <a:spcAft>
                          <a:spcPts val="0"/>
                        </a:spcAft>
                      </a:pPr>
                      <a:endParaRPr lang="es-ES" sz="1400" dirty="0" smtClean="0">
                        <a:latin typeface="Times New Roman"/>
                        <a:ea typeface="Times New Roman"/>
                      </a:endParaRPr>
                    </a:p>
                    <a:p>
                      <a:pPr>
                        <a:spcAft>
                          <a:spcPts val="0"/>
                        </a:spcAft>
                      </a:pPr>
                      <a:r>
                        <a:rPr lang="es-ES" sz="1400" dirty="0" smtClean="0">
                          <a:latin typeface="Times New Roman"/>
                          <a:ea typeface="Times New Roman"/>
                        </a:rPr>
                        <a:t>Actores </a:t>
                      </a:r>
                      <a:r>
                        <a:rPr lang="es-ES" sz="1400" dirty="0">
                          <a:latin typeface="Times New Roman"/>
                          <a:ea typeface="Times New Roman"/>
                        </a:rPr>
                        <a:t>sociales intervinientes </a:t>
                      </a:r>
                      <a:endParaRPr lang="es-ES" sz="1200" dirty="0">
                        <a:latin typeface="Times New Roman"/>
                        <a:ea typeface="Times New Roman"/>
                      </a:endParaRPr>
                    </a:p>
                    <a:p>
                      <a:pPr>
                        <a:spcAft>
                          <a:spcPts val="0"/>
                        </a:spcAft>
                      </a:pPr>
                      <a:endParaRPr lang="es-ES" sz="1400" dirty="0" smtClean="0">
                        <a:latin typeface="Times New Roman"/>
                        <a:ea typeface="Times New Roman"/>
                      </a:endParaRPr>
                    </a:p>
                    <a:p>
                      <a:pPr>
                        <a:spcAft>
                          <a:spcPts val="0"/>
                        </a:spcAft>
                      </a:pPr>
                      <a:r>
                        <a:rPr lang="es-ES" sz="1400" dirty="0" smtClean="0">
                          <a:latin typeface="Times New Roman"/>
                          <a:ea typeface="Times New Roman"/>
                        </a:rPr>
                        <a:t>Perfil</a:t>
                      </a:r>
                      <a:endParaRPr lang="es-ES" sz="1200" dirty="0">
                        <a:latin typeface="Times New Roman"/>
                        <a:ea typeface="Times New Roman"/>
                      </a:endParaRPr>
                    </a:p>
                    <a:p>
                      <a:pPr>
                        <a:spcAft>
                          <a:spcPts val="0"/>
                        </a:spcAft>
                      </a:pPr>
                      <a:r>
                        <a:rPr lang="es-ES" sz="1400" dirty="0">
                          <a:latin typeface="Times New Roman"/>
                          <a:ea typeface="Times New Roman"/>
                        </a:rPr>
                        <a:t>Competencias </a:t>
                      </a:r>
                      <a:endParaRPr lang="es-ES" sz="1200" dirty="0">
                        <a:latin typeface="Times New Roman"/>
                        <a:ea typeface="Times New Roman"/>
                      </a:endParaRPr>
                    </a:p>
                    <a:p>
                      <a:pPr>
                        <a:spcAft>
                          <a:spcPts val="0"/>
                        </a:spcAft>
                      </a:pPr>
                      <a:r>
                        <a:rPr lang="es-ES" sz="1400" dirty="0" smtClean="0">
                          <a:latin typeface="Times New Roman"/>
                          <a:ea typeface="Times New Roman"/>
                        </a:rPr>
                        <a:t>Desempeño</a:t>
                      </a:r>
                      <a:endParaRPr lang="es-ES" sz="1200" dirty="0">
                        <a:latin typeface="Times New Roman"/>
                        <a:ea typeface="Times New Roman"/>
                      </a:endParaRPr>
                    </a:p>
                    <a:p>
                      <a:pPr>
                        <a:spcAft>
                          <a:spcPts val="0"/>
                        </a:spcAft>
                      </a:pPr>
                      <a:endParaRPr lang="es-ES" sz="1400" dirty="0" smtClean="0">
                        <a:latin typeface="Times New Roman"/>
                        <a:ea typeface="Times New Roman"/>
                      </a:endParaRPr>
                    </a:p>
                    <a:p>
                      <a:pPr>
                        <a:spcAft>
                          <a:spcPts val="0"/>
                        </a:spcAft>
                      </a:pPr>
                      <a:r>
                        <a:rPr lang="es-ES" sz="1400" dirty="0" smtClean="0">
                          <a:latin typeface="Times New Roman"/>
                          <a:ea typeface="Times New Roman"/>
                        </a:rPr>
                        <a:t>Colaboración </a:t>
                      </a:r>
                      <a:endParaRPr lang="es-ES" sz="1200" dirty="0">
                        <a:latin typeface="Times New Roman"/>
                        <a:ea typeface="Times New Roman"/>
                      </a:endParaRPr>
                    </a:p>
                    <a:p>
                      <a:pPr>
                        <a:spcAft>
                          <a:spcPts val="0"/>
                        </a:spcAft>
                      </a:pPr>
                      <a:r>
                        <a:rPr lang="es-ES" sz="1400" dirty="0">
                          <a:latin typeface="Times New Roman"/>
                          <a:ea typeface="Times New Roman"/>
                        </a:rPr>
                        <a:t>Financiamiento </a:t>
                      </a:r>
                      <a:endParaRPr lang="es-ES" sz="1200" dirty="0">
                        <a:latin typeface="Times New Roman"/>
                        <a:ea typeface="Times New Roman"/>
                      </a:endParaRPr>
                    </a:p>
                    <a:p>
                      <a:pPr algn="just">
                        <a:spcAft>
                          <a:spcPts val="0"/>
                        </a:spcAft>
                      </a:pPr>
                      <a:endParaRPr lang="es-ES" sz="1400" dirty="0" smtClean="0">
                        <a:latin typeface="Times New Roman"/>
                        <a:ea typeface="Times New Roman"/>
                      </a:endParaRPr>
                    </a:p>
                    <a:p>
                      <a:pPr algn="just">
                        <a:spcAft>
                          <a:spcPts val="0"/>
                        </a:spcAft>
                      </a:pPr>
                      <a:r>
                        <a:rPr lang="es-ES" sz="1400" dirty="0" smtClean="0">
                          <a:latin typeface="Times New Roman"/>
                          <a:ea typeface="Times New Roman"/>
                        </a:rPr>
                        <a:t>Dotación </a:t>
                      </a:r>
                      <a:r>
                        <a:rPr lang="es-ES" sz="1400" dirty="0">
                          <a:latin typeface="Times New Roman"/>
                          <a:ea typeface="Times New Roman"/>
                        </a:rPr>
                        <a:t>de recursos didácticos y mobiliario  </a:t>
                      </a:r>
                      <a:endParaRPr lang="es-ES" sz="1200" dirty="0">
                        <a:latin typeface="Times New Roman"/>
                        <a:ea typeface="Times New Roman"/>
                      </a:endParaRPr>
                    </a:p>
                    <a:p>
                      <a:pPr>
                        <a:spcAft>
                          <a:spcPts val="0"/>
                        </a:spcAft>
                      </a:pPr>
                      <a:r>
                        <a:rPr lang="es-ES" sz="1400" dirty="0">
                          <a:latin typeface="Times New Roman"/>
                          <a:ea typeface="Times New Roman"/>
                        </a:rPr>
                        <a:t>Ambiente de Aprendizaje </a:t>
                      </a:r>
                      <a:endParaRPr lang="es-ES" sz="1200" dirty="0">
                        <a:latin typeface="Times New Roman"/>
                        <a:ea typeface="Times New Roman"/>
                      </a:endParaRPr>
                    </a:p>
                    <a:p>
                      <a:pPr>
                        <a:spcAft>
                          <a:spcPts val="0"/>
                        </a:spcAft>
                      </a:pPr>
                      <a:r>
                        <a:rPr lang="es-ES" sz="1400" dirty="0">
                          <a:latin typeface="Times New Roman"/>
                          <a:ea typeface="Times New Roman"/>
                        </a:rPr>
                        <a:t>Formación </a:t>
                      </a:r>
                      <a:endParaRPr lang="es-ES" sz="1200" dirty="0">
                        <a:latin typeface="Times New Roman"/>
                        <a:ea typeface="Times New Roman"/>
                      </a:endParaRPr>
                    </a:p>
                  </a:txBody>
                  <a:tcPr marL="68580" marR="68580" marT="0" marB="0">
                    <a:lnL w="19050" cap="flat" cmpd="sng" algn="ctr">
                      <a:solidFill>
                        <a:srgbClr val="76923C"/>
                      </a:solidFill>
                      <a:prstDash val="solid"/>
                      <a:round/>
                      <a:headEnd type="none" w="med" len="med"/>
                      <a:tailEnd type="none" w="med" len="med"/>
                    </a:lnL>
                    <a:lnR w="19050" cap="flat" cmpd="sng" algn="ctr">
                      <a:solidFill>
                        <a:srgbClr val="76923C"/>
                      </a:solidFill>
                      <a:prstDash val="solid"/>
                      <a:round/>
                      <a:headEnd type="none" w="med" len="med"/>
                      <a:tailEnd type="none" w="med" len="med"/>
                    </a:lnR>
                    <a:lnT w="19050" cap="flat" cmpd="sng" algn="ctr">
                      <a:solidFill>
                        <a:srgbClr val="76923C"/>
                      </a:solidFill>
                      <a:prstDash val="solid"/>
                      <a:round/>
                      <a:headEnd type="none" w="med" len="med"/>
                      <a:tailEnd type="none" w="med" len="med"/>
                    </a:lnT>
                    <a:lnB w="19050" cap="flat" cmpd="sng" algn="ctr">
                      <a:solidFill>
                        <a:srgbClr val="76923C"/>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par>
                                <p:cTn id="15" presetID="25"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20" dur="1000" fill="hold"/>
                                        <p:tgtEl>
                                          <p:spTgt spid="3"/>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3"/>
                                        </p:tgtEl>
                                      </p:cBhvr>
                                    </p:animEffect>
                                  </p:childTnLst>
                                </p:cTn>
                              </p:par>
                              <p:par>
                                <p:cTn id="25" presetID="25" presetClass="entr" presetSubtype="0"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30" dur="1000" fill="hold"/>
                                        <p:tgtEl>
                                          <p:spTgt spid="4"/>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4"/>
                                        </p:tgtEl>
                                      </p:cBhvr>
                                    </p:animEffect>
                                  </p:childTnLst>
                                </p:cTn>
                              </p:par>
                              <p:par>
                                <p:cTn id="35" presetID="25" presetClass="entr" presetSubtype="0" fill="hold" grpId="0" nodeType="with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p:cTn id="37"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38"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39"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40" dur="1000" fill="hold"/>
                                        <p:tgtEl>
                                          <p:spTgt spid="5"/>
                                        </p:tgtEl>
                                        <p:attrNameLst>
                                          <p:attrName>ppt_h</p:attrName>
                                        </p:attrNameLst>
                                      </p:cBhvr>
                                      <p:tavLst>
                                        <p:tav tm="0">
                                          <p:val>
                                            <p:strVal val="#ppt_h"/>
                                          </p:val>
                                        </p:tav>
                                        <p:tav tm="100000">
                                          <p:val>
                                            <p:strVal val="#ppt_h"/>
                                          </p:val>
                                        </p:tav>
                                      </p:tavLst>
                                    </p:anim>
                                    <p:anim calcmode="lin" valueType="num">
                                      <p:cBhvr>
                                        <p:cTn id="41"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2"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43"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44" dur="1000" decel="50000">
                                          <p:stCondLst>
                                            <p:cond delay="0"/>
                                          </p:stCondLst>
                                        </p:cTn>
                                        <p:tgtEl>
                                          <p:spTgt spid="5"/>
                                        </p:tgtEl>
                                      </p:cBhvr>
                                    </p:animEffect>
                                  </p:childTnLst>
                                </p:cTn>
                              </p:par>
                              <p:par>
                                <p:cTn id="45" presetID="25" presetClass="entr" presetSubtype="0" fill="hold" nodeType="withEffect">
                                  <p:stCondLst>
                                    <p:cond delay="0"/>
                                  </p:stCondLst>
                                  <p:childTnLst>
                                    <p:set>
                                      <p:cBhvr>
                                        <p:cTn id="46" dur="1" fill="hold">
                                          <p:stCondLst>
                                            <p:cond delay="0"/>
                                          </p:stCondLst>
                                        </p:cTn>
                                        <p:tgtEl>
                                          <p:spTgt spid="7"/>
                                        </p:tgtEl>
                                        <p:attrNameLst>
                                          <p:attrName>style.visibility</p:attrName>
                                        </p:attrNameLst>
                                      </p:cBhvr>
                                      <p:to>
                                        <p:strVal val="visible"/>
                                      </p:to>
                                    </p:set>
                                    <p:anim calcmode="lin" valueType="num">
                                      <p:cBhvr>
                                        <p:cTn id="47"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48"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49"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50" dur="1000" fill="hold"/>
                                        <p:tgtEl>
                                          <p:spTgt spid="7"/>
                                        </p:tgtEl>
                                        <p:attrNameLst>
                                          <p:attrName>ppt_h</p:attrName>
                                        </p:attrNameLst>
                                      </p:cBhvr>
                                      <p:tavLst>
                                        <p:tav tm="0">
                                          <p:val>
                                            <p:strVal val="#ppt_h"/>
                                          </p:val>
                                        </p:tav>
                                        <p:tav tm="100000">
                                          <p:val>
                                            <p:strVal val="#ppt_h"/>
                                          </p:val>
                                        </p:tav>
                                      </p:tavLst>
                                    </p:anim>
                                    <p:anim calcmode="lin" valueType="num">
                                      <p:cBhvr>
                                        <p:cTn id="51"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52"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53"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54" dur="1000" decel="50000">
                                          <p:stCondLst>
                                            <p:cond delay="0"/>
                                          </p:stCondLst>
                                        </p:cTn>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1276</TotalTime>
  <Words>882</Words>
  <Application>Microsoft Office PowerPoint</Application>
  <PresentationFormat>Presentación en pantalla (4:3)</PresentationFormat>
  <Paragraphs>209</Paragraphs>
  <Slides>11</Slides>
  <Notes>2</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Dignora</cp:lastModifiedBy>
  <cp:revision>139</cp:revision>
  <dcterms:created xsi:type="dcterms:W3CDTF">2011-10-27T02:05:24Z</dcterms:created>
  <dcterms:modified xsi:type="dcterms:W3CDTF">2020-11-23T10:23:24Z</dcterms:modified>
</cp:coreProperties>
</file>