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embeddedFontLst>
    <p:embeddedFont>
      <p:font typeface="Libre Franklin"/>
      <p:regular r:id="rId16"/>
      <p:bold r:id="rId17"/>
      <p:italic r:id="rId18"/>
      <p:boldItalic r:id="rId19"/>
    </p:embeddedFont>
    <p:embeddedFont>
      <p:font typeface="Arial Narrow"/>
      <p:regular r:id="rId20"/>
      <p:bold r:id="rId21"/>
      <p:italic r:id="rId22"/>
      <p:boldItalic r:id="rId23"/>
    </p:embeddedFont>
    <p:embeddedFont>
      <p:font typeface="Helvetica Neue"/>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8" roundtripDataSignature="AMtx7mi06UqZOsXDYinlcVx9Fdu0G+xH3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rialNarrow-regular.fntdata"/><Relationship Id="rId22" Type="http://schemas.openxmlformats.org/officeDocument/2006/relationships/font" Target="fonts/ArialNarrow-italic.fntdata"/><Relationship Id="rId21" Type="http://schemas.openxmlformats.org/officeDocument/2006/relationships/font" Target="fonts/ArialNarrow-bold.fntdata"/><Relationship Id="rId24" Type="http://schemas.openxmlformats.org/officeDocument/2006/relationships/font" Target="fonts/HelveticaNeue-regular.fntdata"/><Relationship Id="rId23" Type="http://schemas.openxmlformats.org/officeDocument/2006/relationships/font" Target="fonts/ArialNarrow-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lveticaNeue-italic.fntdata"/><Relationship Id="rId25" Type="http://schemas.openxmlformats.org/officeDocument/2006/relationships/font" Target="fonts/HelveticaNeue-bold.fntdata"/><Relationship Id="rId28" Type="http://customschemas.google.com/relationships/presentationmetadata" Target="metadata"/><Relationship Id="rId27" Type="http://schemas.openxmlformats.org/officeDocument/2006/relationships/font" Target="fonts/HelveticaNeue-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LibreFranklin-bold.fntdata"/><Relationship Id="rId16" Type="http://schemas.openxmlformats.org/officeDocument/2006/relationships/font" Target="fonts/LibreFranklin-regular.fntdata"/><Relationship Id="rId19" Type="http://schemas.openxmlformats.org/officeDocument/2006/relationships/font" Target="fonts/LibreFranklin-boldItalic.fntdata"/><Relationship Id="rId18" Type="http://schemas.openxmlformats.org/officeDocument/2006/relationships/font" Target="fonts/LibreFranklin-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V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3" name="Google Shape;14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VE"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5" name="Shape 15"/>
        <p:cNvGrpSpPr/>
        <p:nvPr/>
      </p:nvGrpSpPr>
      <p:grpSpPr>
        <a:xfrm>
          <a:off x="0" y="0"/>
          <a:ext cx="0" cy="0"/>
          <a:chOff x="0" y="0"/>
          <a:chExt cx="0" cy="0"/>
        </a:xfrm>
      </p:grpSpPr>
      <p:sp>
        <p:nvSpPr>
          <p:cNvPr id="16" name="Google Shape;16;p1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V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2" name="Shape 72"/>
        <p:cNvGrpSpPr/>
        <p:nvPr/>
      </p:nvGrpSpPr>
      <p:grpSpPr>
        <a:xfrm>
          <a:off x="0" y="0"/>
          <a:ext cx="0" cy="0"/>
          <a:chOff x="0" y="0"/>
          <a:chExt cx="0" cy="0"/>
        </a:xfrm>
      </p:grpSpPr>
      <p:sp>
        <p:nvSpPr>
          <p:cNvPr id="73" name="Google Shape;73;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V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8" name="Shape 78"/>
        <p:cNvGrpSpPr/>
        <p:nvPr/>
      </p:nvGrpSpPr>
      <p:grpSpPr>
        <a:xfrm>
          <a:off x="0" y="0"/>
          <a:ext cx="0" cy="0"/>
          <a:chOff x="0" y="0"/>
          <a:chExt cx="0" cy="0"/>
        </a:xfrm>
      </p:grpSpPr>
      <p:sp>
        <p:nvSpPr>
          <p:cNvPr id="79" name="Google Shape;79;p2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V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1" name="Shape 21"/>
        <p:cNvGrpSpPr/>
        <p:nvPr/>
      </p:nvGrpSpPr>
      <p:grpSpPr>
        <a:xfrm>
          <a:off x="0" y="0"/>
          <a:ext cx="0" cy="0"/>
          <a:chOff x="0" y="0"/>
          <a:chExt cx="0" cy="0"/>
        </a:xfrm>
      </p:grpSpPr>
      <p:sp>
        <p:nvSpPr>
          <p:cNvPr id="22" name="Google Shape;22;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V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7" name="Shape 27"/>
        <p:cNvGrpSpPr/>
        <p:nvPr/>
      </p:nvGrpSpPr>
      <p:grpSpPr>
        <a:xfrm>
          <a:off x="0" y="0"/>
          <a:ext cx="0" cy="0"/>
          <a:chOff x="0" y="0"/>
          <a:chExt cx="0" cy="0"/>
        </a:xfrm>
      </p:grpSpPr>
      <p:sp>
        <p:nvSpPr>
          <p:cNvPr id="28" name="Google Shape;2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V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1" name="Shape 31"/>
        <p:cNvGrpSpPr/>
        <p:nvPr/>
      </p:nvGrpSpPr>
      <p:grpSpPr>
        <a:xfrm>
          <a:off x="0" y="0"/>
          <a:ext cx="0" cy="0"/>
          <a:chOff x="0" y="0"/>
          <a:chExt cx="0" cy="0"/>
        </a:xfrm>
      </p:grpSpPr>
      <p:sp>
        <p:nvSpPr>
          <p:cNvPr id="32" name="Google Shape;32;p1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V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7" name="Shape 37"/>
        <p:cNvGrpSpPr/>
        <p:nvPr/>
      </p:nvGrpSpPr>
      <p:grpSpPr>
        <a:xfrm>
          <a:off x="0" y="0"/>
          <a:ext cx="0" cy="0"/>
          <a:chOff x="0" y="0"/>
          <a:chExt cx="0" cy="0"/>
        </a:xfrm>
      </p:grpSpPr>
      <p:sp>
        <p:nvSpPr>
          <p:cNvPr id="38" name="Google Shape;38;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V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4" name="Shape 44"/>
        <p:cNvGrpSpPr/>
        <p:nvPr/>
      </p:nvGrpSpPr>
      <p:grpSpPr>
        <a:xfrm>
          <a:off x="0" y="0"/>
          <a:ext cx="0" cy="0"/>
          <a:chOff x="0" y="0"/>
          <a:chExt cx="0" cy="0"/>
        </a:xfrm>
      </p:grpSpPr>
      <p:sp>
        <p:nvSpPr>
          <p:cNvPr id="45" name="Google Shape;45;p1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1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1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1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V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53" name="Shape 53"/>
        <p:cNvGrpSpPr/>
        <p:nvPr/>
      </p:nvGrpSpPr>
      <p:grpSpPr>
        <a:xfrm>
          <a:off x="0" y="0"/>
          <a:ext cx="0" cy="0"/>
          <a:chOff x="0" y="0"/>
          <a:chExt cx="0" cy="0"/>
        </a:xfrm>
      </p:grpSpPr>
      <p:sp>
        <p:nvSpPr>
          <p:cNvPr id="54" name="Google Shape;54;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V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8" name="Shape 58"/>
        <p:cNvGrpSpPr/>
        <p:nvPr/>
      </p:nvGrpSpPr>
      <p:grpSpPr>
        <a:xfrm>
          <a:off x="0" y="0"/>
          <a:ext cx="0" cy="0"/>
          <a:chOff x="0" y="0"/>
          <a:chExt cx="0" cy="0"/>
        </a:xfrm>
      </p:grpSpPr>
      <p:sp>
        <p:nvSpPr>
          <p:cNvPr id="59" name="Google Shape;59;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V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5" name="Shape 65"/>
        <p:cNvGrpSpPr/>
        <p:nvPr/>
      </p:nvGrpSpPr>
      <p:grpSpPr>
        <a:xfrm>
          <a:off x="0" y="0"/>
          <a:ext cx="0" cy="0"/>
          <a:chOff x="0" y="0"/>
          <a:chExt cx="0" cy="0"/>
        </a:xfrm>
      </p:grpSpPr>
      <p:sp>
        <p:nvSpPr>
          <p:cNvPr id="66" name="Google Shape;66;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0"/>
          <p:cNvSpPr/>
          <p:nvPr>
            <p:ph idx="2" type="pic"/>
          </p:nvPr>
        </p:nvSpPr>
        <p:spPr>
          <a:xfrm>
            <a:off x="5183188" y="987425"/>
            <a:ext cx="6172200" cy="4873625"/>
          </a:xfrm>
          <a:prstGeom prst="rect">
            <a:avLst/>
          </a:prstGeom>
          <a:noFill/>
          <a:ln>
            <a:noFill/>
          </a:ln>
        </p:spPr>
      </p:sp>
      <p:sp>
        <p:nvSpPr>
          <p:cNvPr id="68" name="Google Shape;68;p2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V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mt="58000"/>
          </a:blip>
          <a:tile algn="tl" flip="none" tx="0" sx="100000" ty="0" sy="100000"/>
        </a:blip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VE"/>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9.jpg"/><Relationship Id="rId5" Type="http://schemas.openxmlformats.org/officeDocument/2006/relationships/hyperlink" Target="https://www.researchgate.net/institution/Carnegie-Mellon-Universit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gif"/><Relationship Id="rId4" Type="http://schemas.openxmlformats.org/officeDocument/2006/relationships/image" Target="../media/image15.gif"/><Relationship Id="rId5" Type="http://schemas.openxmlformats.org/officeDocument/2006/relationships/image" Target="../media/image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3.jpg"/><Relationship Id="rId5" Type="http://schemas.openxmlformats.org/officeDocument/2006/relationships/image" Target="../media/image11.png"/><Relationship Id="rId6" Type="http://schemas.openxmlformats.org/officeDocument/2006/relationships/image" Target="../media/image21.png"/><Relationship Id="rId7"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gif"/><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4871864" y="377618"/>
            <a:ext cx="6129532"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s-VE" sz="4000" u="none" cap="none" strike="noStrike">
                <a:solidFill>
                  <a:srgbClr val="C55A11"/>
                </a:solidFill>
                <a:latin typeface="Calibri"/>
                <a:ea typeface="Calibri"/>
                <a:cs typeface="Calibri"/>
                <a:sym typeface="Calibri"/>
              </a:rPr>
              <a:t>Enfoque Cognitivo de Producción Escrita </a:t>
            </a:r>
            <a:endParaRPr/>
          </a:p>
          <a:p>
            <a:pPr indent="0" lvl="0" marL="0" marR="0" rtl="0" algn="ctr">
              <a:spcBef>
                <a:spcPts val="0"/>
              </a:spcBef>
              <a:spcAft>
                <a:spcPts val="0"/>
              </a:spcAft>
              <a:buNone/>
            </a:pPr>
            <a:r>
              <a:rPr b="1" i="0" lang="es-VE" sz="4000" u="none" cap="none" strike="noStrike">
                <a:solidFill>
                  <a:srgbClr val="C55A11"/>
                </a:solidFill>
                <a:latin typeface="Calibri"/>
                <a:ea typeface="Calibri"/>
                <a:cs typeface="Calibri"/>
                <a:sym typeface="Calibri"/>
              </a:rPr>
              <a:t>Linda Flower y John Hayes</a:t>
            </a:r>
            <a:endParaRPr/>
          </a:p>
        </p:txBody>
      </p:sp>
      <p:sp>
        <p:nvSpPr>
          <p:cNvPr id="89" name="Google Shape;89;p1"/>
          <p:cNvSpPr/>
          <p:nvPr/>
        </p:nvSpPr>
        <p:spPr>
          <a:xfrm>
            <a:off x="38555" y="6150770"/>
            <a:ext cx="6600825" cy="646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C55A11"/>
              </a:buClr>
              <a:buSzPts val="1800"/>
              <a:buFont typeface="Noto Sans Symbols"/>
              <a:buNone/>
            </a:pPr>
            <a:r>
              <a:rPr b="1" i="0" lang="es-VE" sz="1800" u="none" cap="none" strike="noStrike">
                <a:solidFill>
                  <a:srgbClr val="C55A11"/>
                </a:solidFill>
                <a:latin typeface="Arial"/>
                <a:ea typeface="Arial"/>
                <a:cs typeface="Arial"/>
                <a:sym typeface="Arial"/>
              </a:rPr>
              <a:t>Cassany, D</a:t>
            </a:r>
            <a:r>
              <a:rPr b="1" i="1" lang="es-VE" sz="1800" u="none" cap="none" strike="noStrike">
                <a:solidFill>
                  <a:srgbClr val="C55A11"/>
                </a:solidFill>
                <a:latin typeface="Arial"/>
                <a:ea typeface="Arial"/>
                <a:cs typeface="Arial"/>
                <a:sym typeface="Arial"/>
              </a:rPr>
              <a:t>. (1988) Describir el escribir. Cómo se aprende a escribir.</a:t>
            </a:r>
            <a:r>
              <a:rPr b="1" i="0" lang="es-VE" sz="1800" u="none" cap="none" strike="noStrike">
                <a:solidFill>
                  <a:srgbClr val="C55A11"/>
                </a:solidFill>
                <a:latin typeface="Arial"/>
                <a:ea typeface="Arial"/>
                <a:cs typeface="Arial"/>
                <a:sym typeface="Arial"/>
              </a:rPr>
              <a:t> Barcelona: Paidós.</a:t>
            </a:r>
            <a:endParaRPr/>
          </a:p>
        </p:txBody>
      </p:sp>
      <p:pic>
        <p:nvPicPr>
          <p:cNvPr descr="Modelos lingüísticos y comunicativos: MODELO DE FLOWER AND HAYES  (COMPOSICIÓN ESCRITURAL)" id="90" name="Google Shape;90;p1"/>
          <p:cNvPicPr preferRelativeResize="0"/>
          <p:nvPr/>
        </p:nvPicPr>
        <p:blipFill rotWithShape="1">
          <a:blip r:embed="rId3">
            <a:alphaModFix/>
          </a:blip>
          <a:srcRect b="0" l="0" r="0" t="0"/>
          <a:stretch/>
        </p:blipFill>
        <p:spPr>
          <a:xfrm>
            <a:off x="1416051" y="363538"/>
            <a:ext cx="3262313" cy="3097212"/>
          </a:xfrm>
          <a:prstGeom prst="rect">
            <a:avLst/>
          </a:prstGeom>
          <a:noFill/>
          <a:ln>
            <a:noFill/>
          </a:ln>
        </p:spPr>
      </p:pic>
      <p:sp>
        <p:nvSpPr>
          <p:cNvPr id="91" name="Google Shape;91;p1"/>
          <p:cNvSpPr/>
          <p:nvPr/>
        </p:nvSpPr>
        <p:spPr>
          <a:xfrm>
            <a:off x="346076" y="3429001"/>
            <a:ext cx="5400675" cy="9239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C55A11"/>
              </a:buClr>
              <a:buSzPts val="1800"/>
              <a:buFont typeface="Noto Sans Symbols"/>
              <a:buNone/>
            </a:pPr>
            <a:r>
              <a:rPr b="1" i="0" lang="es-VE" sz="1800" u="none" cap="none" strike="noStrike">
                <a:solidFill>
                  <a:srgbClr val="C55A11"/>
                </a:solidFill>
                <a:latin typeface="Helvetica Neue"/>
                <a:ea typeface="Helvetica Neue"/>
                <a:cs typeface="Helvetica Neue"/>
                <a:sym typeface="Helvetica Neue"/>
              </a:rPr>
              <a:t>John R. Hayes </a:t>
            </a:r>
            <a:endParaRPr/>
          </a:p>
          <a:p>
            <a:pPr indent="0" lvl="0" marL="0" marR="0" rtl="0" algn="ctr">
              <a:spcBef>
                <a:spcPts val="0"/>
              </a:spcBef>
              <a:spcAft>
                <a:spcPts val="0"/>
              </a:spcAft>
              <a:buClr>
                <a:srgbClr val="C55A11"/>
              </a:buClr>
              <a:buSzPts val="1800"/>
              <a:buFont typeface="Noto Sans Symbols"/>
              <a:buNone/>
            </a:pPr>
            <a:r>
              <a:rPr b="1" i="0" lang="es-VE" sz="1800" u="none" cap="none" strike="noStrike">
                <a:solidFill>
                  <a:srgbClr val="C55A11"/>
                </a:solidFill>
                <a:latin typeface="Helvetica Neue"/>
                <a:ea typeface="Helvetica Neue"/>
                <a:cs typeface="Helvetica Neue"/>
                <a:sym typeface="Helvetica Neue"/>
              </a:rPr>
              <a:t>Psicólogo estadounidense egresado de la Universidad de Carnege Mellon</a:t>
            </a:r>
            <a:endParaRPr b="1" i="0" sz="1800" u="none" cap="none" strike="noStrike">
              <a:solidFill>
                <a:srgbClr val="C55A11"/>
              </a:solidFill>
              <a:latin typeface="Arial"/>
              <a:ea typeface="Arial"/>
              <a:cs typeface="Arial"/>
              <a:sym typeface="Arial"/>
            </a:endParaRPr>
          </a:p>
        </p:txBody>
      </p:sp>
      <p:pic>
        <p:nvPicPr>
          <p:cNvPr descr="Linda flor" id="92" name="Google Shape;92;p1"/>
          <p:cNvPicPr preferRelativeResize="0"/>
          <p:nvPr/>
        </p:nvPicPr>
        <p:blipFill rotWithShape="1">
          <a:blip r:embed="rId4">
            <a:alphaModFix/>
          </a:blip>
          <a:srcRect b="31825" l="12054" r="18018" t="6075"/>
          <a:stretch/>
        </p:blipFill>
        <p:spPr>
          <a:xfrm>
            <a:off x="8070851" y="2493964"/>
            <a:ext cx="2170113" cy="2700337"/>
          </a:xfrm>
          <a:prstGeom prst="rect">
            <a:avLst/>
          </a:prstGeom>
          <a:noFill/>
          <a:ln>
            <a:noFill/>
          </a:ln>
        </p:spPr>
      </p:pic>
      <p:sp>
        <p:nvSpPr>
          <p:cNvPr id="93" name="Google Shape;93;p1"/>
          <p:cNvSpPr/>
          <p:nvPr/>
        </p:nvSpPr>
        <p:spPr>
          <a:xfrm>
            <a:off x="7175501" y="5702300"/>
            <a:ext cx="4176713" cy="12001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C55A11"/>
              </a:buClr>
              <a:buSzPts val="1800"/>
              <a:buFont typeface="Noto Sans Symbols"/>
              <a:buNone/>
            </a:pPr>
            <a:r>
              <a:rPr b="0" i="0" lang="es-VE" sz="1800" u="none" cap="none" strike="noStrike">
                <a:solidFill>
                  <a:srgbClr val="C55A11"/>
                </a:solidFill>
                <a:latin typeface="Helvetica Neue"/>
                <a:ea typeface="Helvetica Neue"/>
                <a:cs typeface="Helvetica Neue"/>
                <a:sym typeface="Helvetica Neue"/>
              </a:rPr>
              <a:t>Linda Flower</a:t>
            </a:r>
            <a:endParaRPr b="0" i="0" sz="1800" u="none" cap="none" strike="noStrike">
              <a:solidFill>
                <a:srgbClr val="C55A11"/>
              </a:solidFill>
              <a:latin typeface="Helvetica Neue"/>
              <a:ea typeface="Helvetica Neue"/>
              <a:cs typeface="Helvetica Neue"/>
              <a:sym typeface="Helvetica Neue"/>
            </a:endParaRPr>
          </a:p>
          <a:p>
            <a:pPr indent="0" lvl="0" marL="0" marR="0" rtl="0" algn="ctr">
              <a:spcBef>
                <a:spcPts val="0"/>
              </a:spcBef>
              <a:spcAft>
                <a:spcPts val="0"/>
              </a:spcAft>
              <a:buClr>
                <a:srgbClr val="C55A11"/>
              </a:buClr>
              <a:buSzPts val="1800"/>
              <a:buFont typeface="Noto Sans Symbols"/>
              <a:buNone/>
            </a:pPr>
            <a:r>
              <a:rPr b="0" i="0" lang="es-VE" sz="1800" u="none" cap="none" strike="noStrike">
                <a:solidFill>
                  <a:srgbClr val="C55A11"/>
                </a:solidFill>
                <a:latin typeface="Helvetica Neue"/>
                <a:ea typeface="Helvetica Neue"/>
                <a:cs typeface="Helvetica Neue"/>
                <a:sym typeface="Helvetica Neue"/>
              </a:rPr>
              <a:t>Profesora de Universidad Carnegie Mellon | CMU  ·  Departamento de Inglés</a:t>
            </a:r>
            <a:endParaRPr b="0" i="0" sz="1800" u="sng" cap="none" strike="noStrike">
              <a:solidFill>
                <a:srgbClr val="C55A11"/>
              </a:solidFill>
              <a:latin typeface="Helvetica Neue"/>
              <a:ea typeface="Helvetica Neue"/>
              <a:cs typeface="Helvetica Neue"/>
              <a:sym typeface="Helvetica Neue"/>
              <a:hlinkClick r:id="rId5">
                <a:extLst>
                  <a:ext uri="{A12FA001-AC4F-418D-AE19-62706E023703}">
                    <ahyp:hlinkClr val="tx"/>
                  </a:ext>
                </a:extLst>
              </a:hlinkClick>
            </a:endParaRPr>
          </a:p>
        </p:txBody>
      </p:sp>
      <p:sp>
        <p:nvSpPr>
          <p:cNvPr id="94" name="Google Shape;94;p1"/>
          <p:cNvSpPr txBox="1"/>
          <p:nvPr/>
        </p:nvSpPr>
        <p:spPr>
          <a:xfrm>
            <a:off x="2955926" y="4862514"/>
            <a:ext cx="5114925" cy="11017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VE" sz="2700" u="none" cap="none" strike="noStrike">
                <a:solidFill>
                  <a:srgbClr val="C55A11"/>
                </a:solidFill>
                <a:latin typeface="Calibri"/>
                <a:ea typeface="Calibri"/>
                <a:cs typeface="Calibri"/>
                <a:sym typeface="Calibri"/>
              </a:rPr>
              <a:t>Tema II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10"/>
          <p:cNvPicPr preferRelativeResize="0"/>
          <p:nvPr/>
        </p:nvPicPr>
        <p:blipFill rotWithShape="1">
          <a:blip r:embed="rId3">
            <a:alphaModFix/>
          </a:blip>
          <a:srcRect b="0" l="0" r="0" t="0"/>
          <a:stretch/>
        </p:blipFill>
        <p:spPr>
          <a:xfrm>
            <a:off x="0" y="0"/>
            <a:ext cx="12153901" cy="6858000"/>
          </a:xfrm>
          <a:prstGeom prst="rect">
            <a:avLst/>
          </a:prstGeom>
          <a:noFill/>
          <a:ln>
            <a:noFill/>
          </a:ln>
        </p:spPr>
      </p:pic>
      <p:pic>
        <p:nvPicPr>
          <p:cNvPr id="236" name="Google Shape;236;p10"/>
          <p:cNvPicPr preferRelativeResize="0"/>
          <p:nvPr/>
        </p:nvPicPr>
        <p:blipFill rotWithShape="1">
          <a:blip r:embed="rId4">
            <a:alphaModFix/>
          </a:blip>
          <a:srcRect b="0" l="0" r="90850" t="0"/>
          <a:stretch/>
        </p:blipFill>
        <p:spPr>
          <a:xfrm>
            <a:off x="0" y="0"/>
            <a:ext cx="1115568" cy="64722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descr="GIF para presentaciones en powerpoint. 100 imágenes animadas" id="99" name="Google Shape;99;p2"/>
          <p:cNvPicPr preferRelativeResize="0"/>
          <p:nvPr/>
        </p:nvPicPr>
        <p:blipFill rotWithShape="1">
          <a:blip r:embed="rId3">
            <a:alphaModFix/>
          </a:blip>
          <a:srcRect b="0" l="0" r="0" t="0"/>
          <a:stretch/>
        </p:blipFill>
        <p:spPr>
          <a:xfrm>
            <a:off x="2063750" y="2062164"/>
            <a:ext cx="8047038" cy="5183187"/>
          </a:xfrm>
          <a:prstGeom prst="rect">
            <a:avLst/>
          </a:prstGeom>
          <a:noFill/>
          <a:ln>
            <a:noFill/>
          </a:ln>
        </p:spPr>
      </p:pic>
      <p:sp>
        <p:nvSpPr>
          <p:cNvPr id="100" name="Google Shape;100;p2"/>
          <p:cNvSpPr txBox="1"/>
          <p:nvPr/>
        </p:nvSpPr>
        <p:spPr>
          <a:xfrm>
            <a:off x="1480110" y="1628347"/>
            <a:ext cx="921431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s-VE" sz="2800" u="none" cap="none" strike="noStrike">
                <a:solidFill>
                  <a:srgbClr val="C55A11"/>
                </a:solidFill>
                <a:latin typeface="Calibri"/>
                <a:ea typeface="Calibri"/>
                <a:cs typeface="Calibri"/>
                <a:sym typeface="Calibri"/>
              </a:rPr>
              <a:t>Objetivo</a:t>
            </a:r>
            <a:r>
              <a:rPr b="0" i="0" lang="es-VE" sz="2800" u="none" cap="none" strike="noStrike">
                <a:solidFill>
                  <a:srgbClr val="C55A11"/>
                </a:solidFill>
                <a:latin typeface="Calibri"/>
                <a:ea typeface="Calibri"/>
                <a:cs typeface="Calibri"/>
                <a:sym typeface="Calibri"/>
              </a:rPr>
              <a:t>: escribir un artículo sobre su trabajo para una revista</a:t>
            </a:r>
            <a:endParaRPr/>
          </a:p>
        </p:txBody>
      </p:sp>
      <p:grpSp>
        <p:nvGrpSpPr>
          <p:cNvPr id="101" name="Google Shape;101;p2"/>
          <p:cNvGrpSpPr/>
          <p:nvPr/>
        </p:nvGrpSpPr>
        <p:grpSpPr>
          <a:xfrm>
            <a:off x="4605396" y="1374012"/>
            <a:ext cx="6169044" cy="694148"/>
            <a:chOff x="3655960" y="1249989"/>
            <a:chExt cx="6168510" cy="692833"/>
          </a:xfrm>
        </p:grpSpPr>
        <p:sp>
          <p:nvSpPr>
            <p:cNvPr id="102" name="Google Shape;102;p2"/>
            <p:cNvSpPr txBox="1"/>
            <p:nvPr/>
          </p:nvSpPr>
          <p:spPr>
            <a:xfrm>
              <a:off x="4029451" y="1249989"/>
              <a:ext cx="863525" cy="3691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s-VE" sz="1800" u="none" cap="none" strike="noStrike">
                  <a:solidFill>
                    <a:srgbClr val="C55A11"/>
                  </a:solidFill>
                  <a:latin typeface="Calibri"/>
                  <a:ea typeface="Calibri"/>
                  <a:cs typeface="Calibri"/>
                  <a:sym typeface="Calibri"/>
                </a:rPr>
                <a:t>Tarea</a:t>
              </a:r>
              <a:endParaRPr/>
            </a:p>
          </p:txBody>
        </p:sp>
        <p:sp>
          <p:nvSpPr>
            <p:cNvPr id="103" name="Google Shape;103;p2"/>
            <p:cNvSpPr/>
            <p:nvPr/>
          </p:nvSpPr>
          <p:spPr>
            <a:xfrm>
              <a:off x="3655960" y="1635971"/>
              <a:ext cx="1130668" cy="277215"/>
            </a:xfrm>
            <a:prstGeom prst="rect">
              <a:avLst/>
            </a:prstGeom>
            <a:solidFill>
              <a:schemeClr val="accent4">
                <a:alpha val="37647"/>
              </a:scheme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4" name="Google Shape;104;p2"/>
            <p:cNvSpPr/>
            <p:nvPr/>
          </p:nvSpPr>
          <p:spPr>
            <a:xfrm>
              <a:off x="8601570" y="1708169"/>
              <a:ext cx="957153" cy="234653"/>
            </a:xfrm>
            <a:prstGeom prst="rect">
              <a:avLst/>
            </a:prstGeom>
            <a:solidFill>
              <a:schemeClr val="accent4">
                <a:alpha val="45882"/>
              </a:scheme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5" name="Google Shape;105;p2"/>
            <p:cNvSpPr txBox="1"/>
            <p:nvPr/>
          </p:nvSpPr>
          <p:spPr>
            <a:xfrm>
              <a:off x="8495847" y="1295173"/>
              <a:ext cx="1328623" cy="3691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s-VE" sz="1800" u="none" cap="none" strike="noStrike">
                  <a:solidFill>
                    <a:srgbClr val="C55A11"/>
                  </a:solidFill>
                  <a:latin typeface="Calibri"/>
                  <a:ea typeface="Calibri"/>
                  <a:cs typeface="Calibri"/>
                  <a:sym typeface="Calibri"/>
                </a:rPr>
                <a:t>Audiencia</a:t>
              </a:r>
              <a:endParaRPr/>
            </a:p>
          </p:txBody>
        </p:sp>
      </p:grpSp>
      <p:sp>
        <p:nvSpPr>
          <p:cNvPr id="106" name="Google Shape;106;p2"/>
          <p:cNvSpPr/>
          <p:nvPr/>
        </p:nvSpPr>
        <p:spPr>
          <a:xfrm>
            <a:off x="1292226" y="3001963"/>
            <a:ext cx="1584325" cy="936546"/>
          </a:xfrm>
          <a:prstGeom prst="wedgeRoundRectCallout">
            <a:avLst>
              <a:gd fmla="val 62502" name="adj1"/>
              <a:gd fmla="val 145530" name="adj2"/>
              <a:gd fmla="val 16667" name="adj3"/>
            </a:avLst>
          </a:prstGeom>
          <a:gradFill>
            <a:gsLst>
              <a:gs pos="0">
                <a:srgbClr val="FFC647"/>
              </a:gs>
              <a:gs pos="50000">
                <a:srgbClr val="FFC600"/>
              </a:gs>
              <a:gs pos="100000">
                <a:srgbClr val="E3B400"/>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s-VE" sz="1800" u="none" cap="none" strike="noStrike">
                <a:solidFill>
                  <a:schemeClr val="lt1"/>
                </a:solidFill>
                <a:latin typeface="Calibri"/>
                <a:ea typeface="Calibri"/>
                <a:cs typeface="Calibri"/>
                <a:sym typeface="Calibri"/>
              </a:rPr>
              <a:t>¡Oh! No necesita más organización.</a:t>
            </a:r>
            <a:endParaRPr/>
          </a:p>
        </p:txBody>
      </p:sp>
      <p:grpSp>
        <p:nvGrpSpPr>
          <p:cNvPr id="107" name="Google Shape;107;p2"/>
          <p:cNvGrpSpPr/>
          <p:nvPr/>
        </p:nvGrpSpPr>
        <p:grpSpPr>
          <a:xfrm>
            <a:off x="1920238" y="4417185"/>
            <a:ext cx="863929" cy="678690"/>
            <a:chOff x="1224211" y="4417022"/>
            <a:chExt cx="863848" cy="678369"/>
          </a:xfrm>
        </p:grpSpPr>
        <p:pic>
          <p:nvPicPr>
            <p:cNvPr descr="El Mejor Grabador de Pantalla Online Gratis Windows para capturar su  pantalla - EaseUS RecExperts." id="108" name="Google Shape;108;p2"/>
            <p:cNvPicPr preferRelativeResize="0"/>
            <p:nvPr/>
          </p:nvPicPr>
          <p:blipFill rotWithShape="1">
            <a:blip r:embed="rId4">
              <a:alphaModFix/>
            </a:blip>
            <a:srcRect b="0" l="0" r="0" t="0"/>
            <a:stretch/>
          </p:blipFill>
          <p:spPr>
            <a:xfrm>
              <a:off x="1224211" y="4628373"/>
              <a:ext cx="753456" cy="467018"/>
            </a:xfrm>
            <a:prstGeom prst="rect">
              <a:avLst/>
            </a:prstGeom>
            <a:noFill/>
            <a:ln>
              <a:noFill/>
            </a:ln>
          </p:spPr>
        </p:pic>
        <p:sp>
          <p:nvSpPr>
            <p:cNvPr id="109" name="Google Shape;109;p2"/>
            <p:cNvSpPr txBox="1"/>
            <p:nvPr/>
          </p:nvSpPr>
          <p:spPr>
            <a:xfrm>
              <a:off x="1224211" y="4417022"/>
              <a:ext cx="86384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VE" sz="1200" u="none" cap="none" strike="noStrike">
                  <a:solidFill>
                    <a:schemeClr val="dk1"/>
                  </a:solidFill>
                  <a:latin typeface="Arial Narrow"/>
                  <a:ea typeface="Arial Narrow"/>
                  <a:cs typeface="Arial Narrow"/>
                  <a:sym typeface="Arial Narrow"/>
                </a:rPr>
                <a:t>Grabando</a:t>
              </a:r>
              <a:endParaRPr/>
            </a:p>
          </p:txBody>
        </p:sp>
      </p:grpSp>
      <p:sp>
        <p:nvSpPr>
          <p:cNvPr id="110" name="Google Shape;110;p2"/>
          <p:cNvSpPr/>
          <p:nvPr/>
        </p:nvSpPr>
        <p:spPr>
          <a:xfrm>
            <a:off x="3106738" y="2495550"/>
            <a:ext cx="1871662" cy="1151567"/>
          </a:xfrm>
          <a:prstGeom prst="wedgeRoundRectCallout">
            <a:avLst>
              <a:gd fmla="val 38896" name="adj1"/>
              <a:gd fmla="val 122127" name="adj2"/>
              <a:gd fmla="val 16667" name="adj3"/>
            </a:avLst>
          </a:prstGeom>
          <a:gradFill>
            <a:gsLst>
              <a:gs pos="0">
                <a:srgbClr val="FFC647"/>
              </a:gs>
              <a:gs pos="50000">
                <a:srgbClr val="FFC600"/>
              </a:gs>
              <a:gs pos="100000">
                <a:srgbClr val="E3B400"/>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s-VE" sz="1800" u="none" cap="none" strike="noStrike">
                <a:solidFill>
                  <a:schemeClr val="lt1"/>
                </a:solidFill>
                <a:latin typeface="Calibri"/>
                <a:ea typeface="Calibri"/>
                <a:cs typeface="Calibri"/>
                <a:sym typeface="Calibri"/>
              </a:rPr>
              <a:t>Ahora intentaré tomar notas de pensamientos al azar.</a:t>
            </a:r>
            <a:endParaRPr/>
          </a:p>
        </p:txBody>
      </p:sp>
      <p:grpSp>
        <p:nvGrpSpPr>
          <p:cNvPr id="111" name="Google Shape;111;p2"/>
          <p:cNvGrpSpPr/>
          <p:nvPr/>
        </p:nvGrpSpPr>
        <p:grpSpPr>
          <a:xfrm>
            <a:off x="3861471" y="4079699"/>
            <a:ext cx="863596" cy="678039"/>
            <a:chOff x="1224211" y="4417022"/>
            <a:chExt cx="863848" cy="678369"/>
          </a:xfrm>
        </p:grpSpPr>
        <p:pic>
          <p:nvPicPr>
            <p:cNvPr descr="El Mejor Grabador de Pantalla Online Gratis Windows para capturar su  pantalla - EaseUS RecExperts." id="112" name="Google Shape;112;p2"/>
            <p:cNvPicPr preferRelativeResize="0"/>
            <p:nvPr/>
          </p:nvPicPr>
          <p:blipFill rotWithShape="1">
            <a:blip r:embed="rId5">
              <a:alphaModFix/>
            </a:blip>
            <a:srcRect b="0" l="0" r="0" t="0"/>
            <a:stretch/>
          </p:blipFill>
          <p:spPr>
            <a:xfrm>
              <a:off x="1224211" y="4628373"/>
              <a:ext cx="753456" cy="467018"/>
            </a:xfrm>
            <a:prstGeom prst="rect">
              <a:avLst/>
            </a:prstGeom>
            <a:noFill/>
            <a:ln>
              <a:noFill/>
            </a:ln>
          </p:spPr>
        </p:pic>
        <p:sp>
          <p:nvSpPr>
            <p:cNvPr id="113" name="Google Shape;113;p2"/>
            <p:cNvSpPr txBox="1"/>
            <p:nvPr/>
          </p:nvSpPr>
          <p:spPr>
            <a:xfrm>
              <a:off x="1224211" y="4417022"/>
              <a:ext cx="86384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VE" sz="1200" u="none" cap="none" strike="noStrike">
                  <a:solidFill>
                    <a:schemeClr val="dk1"/>
                  </a:solidFill>
                  <a:latin typeface="Arial Narrow"/>
                  <a:ea typeface="Arial Narrow"/>
                  <a:cs typeface="Arial Narrow"/>
                  <a:sym typeface="Arial Narrow"/>
                </a:rPr>
                <a:t>Grabando</a:t>
              </a:r>
              <a:endParaRPr/>
            </a:p>
          </p:txBody>
        </p:sp>
      </p:grpSp>
      <p:sp>
        <p:nvSpPr>
          <p:cNvPr id="114" name="Google Shape;114;p2"/>
          <p:cNvSpPr/>
          <p:nvPr/>
        </p:nvSpPr>
        <p:spPr>
          <a:xfrm>
            <a:off x="5265739" y="2041526"/>
            <a:ext cx="1511908" cy="907576"/>
          </a:xfrm>
          <a:prstGeom prst="wedgeRoundRectCallout">
            <a:avLst>
              <a:gd fmla="val 47384" name="adj1"/>
              <a:gd fmla="val 145277" name="adj2"/>
              <a:gd fmla="val 16667" name="adj3"/>
            </a:avLst>
          </a:prstGeom>
          <a:gradFill>
            <a:gsLst>
              <a:gs pos="0">
                <a:srgbClr val="FFC647"/>
              </a:gs>
              <a:gs pos="50000">
                <a:srgbClr val="FFC600"/>
              </a:gs>
              <a:gs pos="100000">
                <a:srgbClr val="E3B400"/>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s-VE" sz="1800" u="none" cap="none" strike="noStrike">
                <a:solidFill>
                  <a:schemeClr val="lt1"/>
                </a:solidFill>
                <a:latin typeface="Calibri"/>
                <a:ea typeface="Calibri"/>
                <a:cs typeface="Calibri"/>
                <a:sym typeface="Calibri"/>
              </a:rPr>
              <a:t>Vamos a intentar escribir algo.</a:t>
            </a:r>
            <a:endParaRPr/>
          </a:p>
        </p:txBody>
      </p:sp>
      <p:grpSp>
        <p:nvGrpSpPr>
          <p:cNvPr id="115" name="Google Shape;115;p2"/>
          <p:cNvGrpSpPr/>
          <p:nvPr/>
        </p:nvGrpSpPr>
        <p:grpSpPr>
          <a:xfrm>
            <a:off x="6875365" y="3938351"/>
            <a:ext cx="863699" cy="678100"/>
            <a:chOff x="1224211" y="4417022"/>
            <a:chExt cx="863848" cy="678369"/>
          </a:xfrm>
        </p:grpSpPr>
        <p:pic>
          <p:nvPicPr>
            <p:cNvPr descr="El Mejor Grabador de Pantalla Online Gratis Windows para capturar su  pantalla - EaseUS RecExperts." id="116" name="Google Shape;116;p2"/>
            <p:cNvPicPr preferRelativeResize="0"/>
            <p:nvPr/>
          </p:nvPicPr>
          <p:blipFill rotWithShape="1">
            <a:blip r:embed="rId5">
              <a:alphaModFix/>
            </a:blip>
            <a:srcRect b="0" l="0" r="0" t="0"/>
            <a:stretch/>
          </p:blipFill>
          <p:spPr>
            <a:xfrm>
              <a:off x="1224211" y="4628373"/>
              <a:ext cx="753456" cy="467018"/>
            </a:xfrm>
            <a:prstGeom prst="rect">
              <a:avLst/>
            </a:prstGeom>
            <a:noFill/>
            <a:ln>
              <a:noFill/>
            </a:ln>
          </p:spPr>
        </p:pic>
        <p:sp>
          <p:nvSpPr>
            <p:cNvPr id="117" name="Google Shape;117;p2"/>
            <p:cNvSpPr txBox="1"/>
            <p:nvPr/>
          </p:nvSpPr>
          <p:spPr>
            <a:xfrm>
              <a:off x="1224211" y="4417022"/>
              <a:ext cx="86384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VE" sz="1200" u="none" cap="none" strike="noStrike">
                  <a:solidFill>
                    <a:schemeClr val="dk1"/>
                  </a:solidFill>
                  <a:latin typeface="Arial Narrow"/>
                  <a:ea typeface="Arial Narrow"/>
                  <a:cs typeface="Arial Narrow"/>
                  <a:sym typeface="Arial Narrow"/>
                </a:rPr>
                <a:t>Grabando</a:t>
              </a:r>
              <a:endParaRPr/>
            </a:p>
          </p:txBody>
        </p:sp>
      </p:grpSp>
      <p:sp>
        <p:nvSpPr>
          <p:cNvPr id="118" name="Google Shape;118;p2"/>
          <p:cNvSpPr/>
          <p:nvPr/>
        </p:nvSpPr>
        <p:spPr>
          <a:xfrm>
            <a:off x="8773319" y="2484664"/>
            <a:ext cx="1744662" cy="1151497"/>
          </a:xfrm>
          <a:prstGeom prst="wedgeRoundRectCallout">
            <a:avLst>
              <a:gd fmla="val -31415" name="adj1"/>
              <a:gd fmla="val 106457" name="adj2"/>
              <a:gd fmla="val 16667" name="adj3"/>
            </a:avLst>
          </a:prstGeom>
          <a:gradFill>
            <a:gsLst>
              <a:gs pos="0">
                <a:srgbClr val="FFC647"/>
              </a:gs>
              <a:gs pos="50000">
                <a:srgbClr val="FFC600"/>
              </a:gs>
              <a:gs pos="100000">
                <a:srgbClr val="E3B400"/>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s-VE" sz="1800" u="none" cap="none" strike="noStrike">
                <a:solidFill>
                  <a:schemeClr val="lt1"/>
                </a:solidFill>
                <a:latin typeface="Calibri"/>
                <a:ea typeface="Calibri"/>
                <a:cs typeface="Calibri"/>
                <a:sym typeface="Calibri"/>
              </a:rPr>
              <a:t>Pienso que es el momento de volver atrás.</a:t>
            </a:r>
            <a:endParaRPr/>
          </a:p>
        </p:txBody>
      </p:sp>
      <p:grpSp>
        <p:nvGrpSpPr>
          <p:cNvPr id="119" name="Google Shape;119;p2"/>
          <p:cNvGrpSpPr/>
          <p:nvPr/>
        </p:nvGrpSpPr>
        <p:grpSpPr>
          <a:xfrm>
            <a:off x="9256056" y="4113078"/>
            <a:ext cx="863326" cy="677998"/>
            <a:chOff x="1224211" y="4417022"/>
            <a:chExt cx="863848" cy="678369"/>
          </a:xfrm>
        </p:grpSpPr>
        <p:pic>
          <p:nvPicPr>
            <p:cNvPr descr="El Mejor Grabador de Pantalla Online Gratis Windows para capturar su  pantalla - EaseUS RecExperts." id="120" name="Google Shape;120;p2"/>
            <p:cNvPicPr preferRelativeResize="0"/>
            <p:nvPr/>
          </p:nvPicPr>
          <p:blipFill rotWithShape="1">
            <a:blip r:embed="rId5">
              <a:alphaModFix/>
            </a:blip>
            <a:srcRect b="0" l="0" r="0" t="0"/>
            <a:stretch/>
          </p:blipFill>
          <p:spPr>
            <a:xfrm>
              <a:off x="1224211" y="4628373"/>
              <a:ext cx="753456" cy="467018"/>
            </a:xfrm>
            <a:prstGeom prst="rect">
              <a:avLst/>
            </a:prstGeom>
            <a:noFill/>
            <a:ln>
              <a:noFill/>
            </a:ln>
          </p:spPr>
        </p:pic>
        <p:sp>
          <p:nvSpPr>
            <p:cNvPr id="121" name="Google Shape;121;p2"/>
            <p:cNvSpPr txBox="1"/>
            <p:nvPr/>
          </p:nvSpPr>
          <p:spPr>
            <a:xfrm>
              <a:off x="1224211" y="4417022"/>
              <a:ext cx="86384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VE" sz="1200" u="none" cap="none" strike="noStrike">
                  <a:solidFill>
                    <a:schemeClr val="dk1"/>
                  </a:solidFill>
                  <a:latin typeface="Arial Narrow"/>
                  <a:ea typeface="Arial Narrow"/>
                  <a:cs typeface="Arial Narrow"/>
                  <a:sym typeface="Arial Narrow"/>
                </a:rPr>
                <a:t>Grabando</a:t>
              </a:r>
              <a:endParaRPr/>
            </a:p>
          </p:txBody>
        </p:sp>
      </p:grpSp>
      <p:sp>
        <p:nvSpPr>
          <p:cNvPr id="122" name="Google Shape;122;p2"/>
          <p:cNvSpPr/>
          <p:nvPr/>
        </p:nvSpPr>
        <p:spPr>
          <a:xfrm>
            <a:off x="1684111" y="134225"/>
            <a:ext cx="9332253"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s-VE" sz="4000" u="none" cap="none" strike="noStrike">
                <a:solidFill>
                  <a:srgbClr val="C55A11"/>
                </a:solidFill>
                <a:latin typeface="Calibri"/>
                <a:ea typeface="Calibri"/>
                <a:cs typeface="Calibri"/>
                <a:sym typeface="Calibri"/>
              </a:rPr>
              <a:t>Protocolo de Pensamiento de Voz</a:t>
            </a:r>
            <a:endParaRPr b="1" i="0" sz="4000" u="none" cap="none" strike="noStrike">
              <a:solidFill>
                <a:srgbClr val="C55A11"/>
              </a:solidFill>
              <a:latin typeface="Calibri"/>
              <a:ea typeface="Calibri"/>
              <a:cs typeface="Calibri"/>
              <a:sym typeface="Calibri"/>
            </a:endParaRPr>
          </a:p>
        </p:txBody>
      </p:sp>
      <p:sp>
        <p:nvSpPr>
          <p:cNvPr id="123" name="Google Shape;123;p2"/>
          <p:cNvSpPr/>
          <p:nvPr/>
        </p:nvSpPr>
        <p:spPr>
          <a:xfrm>
            <a:off x="414338" y="890798"/>
            <a:ext cx="1127283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VE" sz="1800" u="none" cap="none" strike="noStrike">
                <a:solidFill>
                  <a:schemeClr val="dk1"/>
                </a:solidFill>
                <a:latin typeface="Arial"/>
                <a:ea typeface="Arial"/>
                <a:cs typeface="Arial"/>
                <a:sym typeface="Arial"/>
              </a:rPr>
              <a:t>Consiste en grabar la verbalización de los pensamientos de las personas mientras realizan una actividad.</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100"/>
                                  </p:stCondLst>
                                  <p:childTnLst>
                                    <p:set>
                                      <p:cBhvr>
                                        <p:cTn dur="1" fill="hold">
                                          <p:stCondLst>
                                            <p:cond delay="0"/>
                                          </p:stCondLst>
                                        </p:cTn>
                                        <p:tgtEl>
                                          <p:spTgt spid="100"/>
                                        </p:tgtEl>
                                        <p:attrNameLst>
                                          <p:attrName>style.visibility</p:attrName>
                                        </p:attrNameLst>
                                      </p:cBhvr>
                                      <p:to>
                                        <p:strVal val="visible"/>
                                      </p:to>
                                    </p:set>
                                    <p:animEffect filter="fade" transition="in">
                                      <p:cBhvr>
                                        <p:cTn dur="400"/>
                                        <p:tgtEl>
                                          <p:spTgt spid="100"/>
                                        </p:tgtEl>
                                      </p:cBhvr>
                                    </p:animEffect>
                                  </p:childTnLst>
                                </p:cTn>
                              </p:par>
                              <p:par>
                                <p:cTn fill="hold" nodeType="withEffect" presetClass="entr" presetID="10" presetSubtype="0">
                                  <p:stCondLst>
                                    <p:cond delay="500"/>
                                  </p:stCondLst>
                                  <p:childTnLst>
                                    <p:set>
                                      <p:cBhvr>
                                        <p:cTn dur="1" fill="hold">
                                          <p:stCondLst>
                                            <p:cond delay="0"/>
                                          </p:stCondLst>
                                        </p:cTn>
                                        <p:tgtEl>
                                          <p:spTgt spid="101"/>
                                        </p:tgtEl>
                                        <p:attrNameLst>
                                          <p:attrName>style.visibility</p:attrName>
                                        </p:attrNameLst>
                                      </p:cBhvr>
                                      <p:to>
                                        <p:strVal val="visible"/>
                                      </p:to>
                                    </p:set>
                                    <p:animEffect filter="fade" transition="in">
                                      <p:cBhvr>
                                        <p:cTn dur="2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3"/>
          <p:cNvPicPr preferRelativeResize="0"/>
          <p:nvPr/>
        </p:nvPicPr>
        <p:blipFill rotWithShape="1">
          <a:blip r:embed="rId3">
            <a:alphaModFix/>
          </a:blip>
          <a:srcRect b="0" l="0" r="0" t="0"/>
          <a:stretch/>
        </p:blipFill>
        <p:spPr>
          <a:xfrm>
            <a:off x="2210968" y="762000"/>
            <a:ext cx="7445927" cy="6096000"/>
          </a:xfrm>
          <a:prstGeom prst="rect">
            <a:avLst/>
          </a:prstGeom>
          <a:gradFill>
            <a:gsLst>
              <a:gs pos="0">
                <a:srgbClr val="FFC647"/>
              </a:gs>
              <a:gs pos="50000">
                <a:srgbClr val="FFC600"/>
              </a:gs>
              <a:gs pos="100000">
                <a:srgbClr val="E3B400"/>
              </a:gs>
            </a:gsLst>
            <a:lin ang="5400000" scaled="0"/>
          </a:gradFill>
          <a:ln>
            <a:noFill/>
          </a:ln>
          <a:effectLst>
            <a:outerShdw blurRad="57150" rotWithShape="0" algn="ctr" dir="5400000" dist="19050">
              <a:srgbClr val="000000">
                <a:alpha val="62745"/>
              </a:srgbClr>
            </a:outerShdw>
          </a:effectLst>
        </p:spPr>
      </p:pic>
      <p:sp>
        <p:nvSpPr>
          <p:cNvPr id="129" name="Google Shape;129;p3"/>
          <p:cNvSpPr txBox="1"/>
          <p:nvPr>
            <p:ph type="title"/>
          </p:nvPr>
        </p:nvSpPr>
        <p:spPr>
          <a:xfrm>
            <a:off x="695326" y="0"/>
            <a:ext cx="10261283" cy="838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s-VE"/>
              <a:t>Modelo de Flower y Hayes</a:t>
            </a:r>
            <a:endParaRPr/>
          </a:p>
        </p:txBody>
      </p:sp>
      <p:sp>
        <p:nvSpPr>
          <p:cNvPr id="130" name="Google Shape;130;p3"/>
          <p:cNvSpPr txBox="1"/>
          <p:nvPr/>
        </p:nvSpPr>
        <p:spPr>
          <a:xfrm>
            <a:off x="5232400" y="3309938"/>
            <a:ext cx="1525588" cy="16319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000"/>
              <a:buFont typeface="Noto Sans Symbols"/>
              <a:buNone/>
            </a:pPr>
            <a:r>
              <a:rPr b="1" lang="es-VE" sz="1000">
                <a:solidFill>
                  <a:schemeClr val="dk1"/>
                </a:solidFill>
                <a:latin typeface="Arial"/>
                <a:ea typeface="Arial"/>
                <a:cs typeface="Arial"/>
                <a:sym typeface="Arial"/>
              </a:rPr>
              <a:t>CONVIERTE LA REPRESENTACIÓN MENTAL </a:t>
            </a:r>
            <a:endParaRPr/>
          </a:p>
          <a:p>
            <a:pPr indent="0" lvl="0" marL="0" marR="0" rtl="0" algn="ctr">
              <a:spcBef>
                <a:spcPts val="0"/>
              </a:spcBef>
              <a:spcAft>
                <a:spcPts val="0"/>
              </a:spcAft>
              <a:buClr>
                <a:schemeClr val="dk1"/>
              </a:buClr>
              <a:buSzPts val="1000"/>
              <a:buFont typeface="Noto Sans Symbols"/>
              <a:buNone/>
            </a:pPr>
            <a:r>
              <a:rPr b="1" lang="es-VE" sz="1000">
                <a:solidFill>
                  <a:schemeClr val="dk1"/>
                </a:solidFill>
                <a:latin typeface="Arial"/>
                <a:ea typeface="Arial"/>
                <a:cs typeface="Arial"/>
                <a:sym typeface="Arial"/>
              </a:rPr>
              <a:t>EN LENGUAJE ESCRITO, INTELIGIBLE Y COMPRENSIBLE PARA</a:t>
            </a:r>
            <a:endParaRPr/>
          </a:p>
          <a:p>
            <a:pPr indent="0" lvl="0" marL="0" marR="0" rtl="0" algn="ctr">
              <a:spcBef>
                <a:spcPts val="0"/>
              </a:spcBef>
              <a:spcAft>
                <a:spcPts val="0"/>
              </a:spcAft>
              <a:buClr>
                <a:schemeClr val="dk1"/>
              </a:buClr>
              <a:buSzPts val="1000"/>
              <a:buFont typeface="Noto Sans Symbols"/>
              <a:buNone/>
            </a:pPr>
            <a:r>
              <a:rPr b="1" lang="es-VE" sz="1000">
                <a:solidFill>
                  <a:schemeClr val="dk1"/>
                </a:solidFill>
                <a:latin typeface="Arial"/>
                <a:ea typeface="Arial"/>
                <a:cs typeface="Arial"/>
                <a:sym typeface="Arial"/>
              </a:rPr>
              <a:t>EL LECTOR</a:t>
            </a:r>
            <a:endParaRPr/>
          </a:p>
          <a:p>
            <a:pPr indent="0" lvl="0" marL="0" marR="0" rtl="0" algn="ctr">
              <a:spcBef>
                <a:spcPts val="0"/>
              </a:spcBef>
              <a:spcAft>
                <a:spcPts val="0"/>
              </a:spcAft>
              <a:buClr>
                <a:schemeClr val="dk2"/>
              </a:buClr>
              <a:buSzPts val="1000"/>
              <a:buFont typeface="Noto Sans Symbols"/>
              <a:buNone/>
            </a:pPr>
            <a:r>
              <a:t/>
            </a:r>
            <a:endParaRPr sz="1000">
              <a:solidFill>
                <a:schemeClr val="dk1"/>
              </a:solidFill>
              <a:latin typeface="Arial Narrow"/>
              <a:ea typeface="Arial Narrow"/>
              <a:cs typeface="Arial Narrow"/>
              <a:sym typeface="Arial Narrow"/>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4"/>
          <p:cNvSpPr/>
          <p:nvPr/>
        </p:nvSpPr>
        <p:spPr>
          <a:xfrm>
            <a:off x="871539" y="2460626"/>
            <a:ext cx="4719637" cy="2486025"/>
          </a:xfrm>
          <a:prstGeom prst="roundRect">
            <a:avLst>
              <a:gd fmla="val 16667" name="adj"/>
            </a:avLst>
          </a:prstGeom>
          <a:solidFill>
            <a:srgbClr val="A8D08C"/>
          </a:solidFill>
          <a:ln cap="flat" cmpd="sng" w="12700">
            <a:solidFill>
              <a:srgbClr val="A8D0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851"/>
              </a:lnSpc>
              <a:spcBef>
                <a:spcPts val="0"/>
              </a:spcBef>
              <a:spcAft>
                <a:spcPts val="0"/>
              </a:spcAft>
              <a:buNone/>
            </a:pPr>
            <a:r>
              <a:t/>
            </a:r>
            <a:endParaRPr sz="5400">
              <a:solidFill>
                <a:srgbClr val="00B0F0"/>
              </a:solidFill>
              <a:latin typeface="Calibri"/>
              <a:ea typeface="Calibri"/>
              <a:cs typeface="Calibri"/>
              <a:sym typeface="Calibri"/>
            </a:endParaRPr>
          </a:p>
          <a:p>
            <a:pPr indent="0" lvl="0" marL="0" marR="0" rtl="0" algn="ctr">
              <a:lnSpc>
                <a:spcPct val="96296"/>
              </a:lnSpc>
              <a:spcBef>
                <a:spcPts val="0"/>
              </a:spcBef>
              <a:spcAft>
                <a:spcPts val="0"/>
              </a:spcAft>
              <a:buNone/>
            </a:pPr>
            <a:r>
              <a:t/>
            </a:r>
            <a:endParaRPr sz="5400">
              <a:solidFill>
                <a:schemeClr val="lt1"/>
              </a:solidFill>
              <a:latin typeface="Calibri"/>
              <a:ea typeface="Calibri"/>
              <a:cs typeface="Calibri"/>
              <a:sym typeface="Calibri"/>
            </a:endParaRPr>
          </a:p>
          <a:p>
            <a:pPr indent="0" lvl="0" marL="0" marR="0" rtl="0" algn="ctr">
              <a:lnSpc>
                <a:spcPct val="96296"/>
              </a:lnSpc>
              <a:spcBef>
                <a:spcPts val="0"/>
              </a:spcBef>
              <a:spcAft>
                <a:spcPts val="0"/>
              </a:spcAft>
              <a:buNone/>
            </a:pPr>
            <a:r>
              <a:t/>
            </a:r>
            <a:endParaRPr sz="5400">
              <a:solidFill>
                <a:srgbClr val="7030A0"/>
              </a:solidFill>
              <a:latin typeface="Calibri"/>
              <a:ea typeface="Calibri"/>
              <a:cs typeface="Calibri"/>
              <a:sym typeface="Calibri"/>
            </a:endParaRPr>
          </a:p>
          <a:p>
            <a:pPr indent="0" lvl="0" marL="0" marR="0" rtl="0" algn="ctr">
              <a:lnSpc>
                <a:spcPct val="96296"/>
              </a:lnSpc>
              <a:spcBef>
                <a:spcPts val="0"/>
              </a:spcBef>
              <a:spcAft>
                <a:spcPts val="0"/>
              </a:spcAft>
              <a:buNone/>
            </a:pPr>
            <a:r>
              <a:t/>
            </a:r>
            <a:endParaRPr sz="5400">
              <a:solidFill>
                <a:srgbClr val="7030A0"/>
              </a:solidFill>
              <a:latin typeface="Calibri"/>
              <a:ea typeface="Calibri"/>
              <a:cs typeface="Calibri"/>
              <a:sym typeface="Calibri"/>
            </a:endParaRPr>
          </a:p>
        </p:txBody>
      </p:sp>
      <p:pic>
        <p:nvPicPr>
          <p:cNvPr descr="https://player.slideplayer.es/85/13648279/slides/slide_28.jpg" id="136" name="Google Shape;136;p4"/>
          <p:cNvPicPr preferRelativeResize="0"/>
          <p:nvPr/>
        </p:nvPicPr>
        <p:blipFill rotWithShape="1">
          <a:blip r:embed="rId3">
            <a:alphaModFix/>
          </a:blip>
          <a:srcRect b="11637" l="15401" r="30652" t="26961"/>
          <a:stretch/>
        </p:blipFill>
        <p:spPr>
          <a:xfrm>
            <a:off x="6339182" y="1254734"/>
            <a:ext cx="5006621" cy="5198602"/>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137" name="Google Shape;137;p4"/>
          <p:cNvSpPr/>
          <p:nvPr/>
        </p:nvSpPr>
        <p:spPr>
          <a:xfrm>
            <a:off x="4871616" y="3646488"/>
            <a:ext cx="1495425" cy="646113"/>
          </a:xfrm>
          <a:prstGeom prst="rightArrow">
            <a:avLst>
              <a:gd fmla="val 50000" name="adj1"/>
              <a:gd fmla="val 50000" name="adj2"/>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VE" sz="2000">
                <a:solidFill>
                  <a:schemeClr val="dk1"/>
                </a:solidFill>
                <a:latin typeface="Calibri"/>
                <a:ea typeface="Calibri"/>
                <a:cs typeface="Calibri"/>
                <a:sym typeface="Calibri"/>
              </a:rPr>
              <a:t>Responder</a:t>
            </a:r>
            <a:endParaRPr/>
          </a:p>
        </p:txBody>
      </p:sp>
      <p:sp>
        <p:nvSpPr>
          <p:cNvPr id="138" name="Google Shape;138;p4"/>
          <p:cNvSpPr txBox="1"/>
          <p:nvPr/>
        </p:nvSpPr>
        <p:spPr>
          <a:xfrm>
            <a:off x="1100139" y="2846639"/>
            <a:ext cx="4487580" cy="138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800"/>
              <a:buFont typeface="Noto Sans Symbols"/>
              <a:buNone/>
            </a:pPr>
            <a:r>
              <a:rPr lang="es-VE" sz="2800">
                <a:solidFill>
                  <a:schemeClr val="dk1"/>
                </a:solidFill>
                <a:latin typeface="Arial"/>
                <a:ea typeface="Arial"/>
                <a:cs typeface="Arial"/>
                <a:sym typeface="Arial"/>
              </a:rPr>
              <a:t>-Problema Retórico</a:t>
            </a:r>
            <a:endParaRPr/>
          </a:p>
          <a:p>
            <a:pPr indent="0" lvl="0" marL="0" marR="0" rtl="0" algn="l">
              <a:spcBef>
                <a:spcPts val="0"/>
              </a:spcBef>
              <a:spcAft>
                <a:spcPts val="0"/>
              </a:spcAft>
              <a:buClr>
                <a:schemeClr val="dk1"/>
              </a:buClr>
              <a:buSzPts val="2800"/>
              <a:buFont typeface="Noto Sans Symbols"/>
              <a:buNone/>
            </a:pPr>
            <a:r>
              <a:rPr lang="es-VE" sz="2800">
                <a:solidFill>
                  <a:schemeClr val="dk1"/>
                </a:solidFill>
                <a:latin typeface="Arial"/>
                <a:ea typeface="Arial"/>
                <a:cs typeface="Arial"/>
                <a:sym typeface="Arial"/>
              </a:rPr>
              <a:t>-Pensar en el texto antes de escribirlo.</a:t>
            </a:r>
            <a:endParaRPr sz="2800">
              <a:solidFill>
                <a:schemeClr val="dk1"/>
              </a:solidFill>
              <a:latin typeface="Arial"/>
              <a:ea typeface="Arial"/>
              <a:cs typeface="Arial"/>
              <a:sym typeface="Arial"/>
            </a:endParaRPr>
          </a:p>
        </p:txBody>
      </p:sp>
      <p:sp>
        <p:nvSpPr>
          <p:cNvPr id="139" name="Google Shape;139;p4"/>
          <p:cNvSpPr txBox="1"/>
          <p:nvPr/>
        </p:nvSpPr>
        <p:spPr>
          <a:xfrm>
            <a:off x="2325412" y="2060575"/>
            <a:ext cx="2057400"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Noto Sans Symbols"/>
              <a:buNone/>
            </a:pPr>
            <a:r>
              <a:rPr b="1" lang="es-VE" sz="1800">
                <a:solidFill>
                  <a:schemeClr val="dk1"/>
                </a:solidFill>
                <a:latin typeface="Arial"/>
                <a:ea typeface="Arial"/>
                <a:cs typeface="Arial"/>
                <a:sym typeface="Arial"/>
              </a:rPr>
              <a:t>Antes de escribir</a:t>
            </a:r>
            <a:endParaRPr/>
          </a:p>
        </p:txBody>
      </p:sp>
      <p:sp>
        <p:nvSpPr>
          <p:cNvPr id="140" name="Google Shape;140;p4"/>
          <p:cNvSpPr/>
          <p:nvPr/>
        </p:nvSpPr>
        <p:spPr>
          <a:xfrm>
            <a:off x="4315291" y="277083"/>
            <a:ext cx="4527201"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VE" sz="4400">
                <a:solidFill>
                  <a:srgbClr val="7F6000"/>
                </a:solidFill>
                <a:latin typeface="Calibri"/>
                <a:ea typeface="Calibri"/>
                <a:cs typeface="Calibri"/>
                <a:sym typeface="Calibri"/>
              </a:rPr>
              <a:t>Problema Retórico</a:t>
            </a:r>
            <a:endParaRPr b="1" sz="4400">
              <a:solidFill>
                <a:srgbClr val="7F6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grpSp>
        <p:nvGrpSpPr>
          <p:cNvPr id="146" name="Google Shape;146;p5"/>
          <p:cNvGrpSpPr/>
          <p:nvPr/>
        </p:nvGrpSpPr>
        <p:grpSpPr>
          <a:xfrm>
            <a:off x="6689726" y="1177925"/>
            <a:ext cx="4722813" cy="5562600"/>
            <a:chOff x="5880100" y="1140103"/>
            <a:chExt cx="4722133" cy="5563394"/>
          </a:xfrm>
        </p:grpSpPr>
        <p:sp>
          <p:nvSpPr>
            <p:cNvPr id="147" name="Google Shape;147;p5"/>
            <p:cNvSpPr/>
            <p:nvPr/>
          </p:nvSpPr>
          <p:spPr>
            <a:xfrm>
              <a:off x="5880100" y="1140103"/>
              <a:ext cx="4722133" cy="5552280"/>
            </a:xfrm>
            <a:prstGeom prst="roundRect">
              <a:avLst>
                <a:gd fmla="val 16667" name="adj"/>
              </a:avLst>
            </a:prstGeom>
            <a:gradFill>
              <a:gsLst>
                <a:gs pos="0">
                  <a:srgbClr val="FFC647"/>
                </a:gs>
                <a:gs pos="50000">
                  <a:srgbClr val="FFC600"/>
                </a:gs>
                <a:gs pos="100000">
                  <a:srgbClr val="E3B400"/>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48" name="Google Shape;148;p5"/>
            <p:cNvSpPr txBox="1"/>
            <p:nvPr/>
          </p:nvSpPr>
          <p:spPr>
            <a:xfrm>
              <a:off x="8800142" y="4687283"/>
              <a:ext cx="1782133" cy="1569660"/>
            </a:xfrm>
            <a:prstGeom prst="rect">
              <a:avLst/>
            </a:prstGeom>
            <a:noFill/>
            <a:ln>
              <a:noFill/>
            </a:ln>
            <a:effectLst>
              <a:outerShdw blurRad="57150" rotWithShape="0" algn="ctr" dir="5400000" dist="19050">
                <a:srgbClr val="000000">
                  <a:alpha val="62745"/>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s-VE" sz="2400">
                  <a:solidFill>
                    <a:srgbClr val="C00000"/>
                  </a:solidFill>
                  <a:latin typeface="Arial"/>
                  <a:ea typeface="Arial"/>
                  <a:cs typeface="Arial"/>
                  <a:sym typeface="Arial"/>
                </a:rPr>
                <a:t>Problemas de la circulación rodada </a:t>
              </a:r>
              <a:endParaRPr/>
            </a:p>
          </p:txBody>
        </p:sp>
        <p:pic>
          <p:nvPicPr>
            <p:cNvPr id="149" name="Google Shape;149;p5"/>
            <p:cNvPicPr preferRelativeResize="0"/>
            <p:nvPr/>
          </p:nvPicPr>
          <p:blipFill rotWithShape="1">
            <a:blip r:embed="rId3">
              <a:alphaModFix/>
            </a:blip>
            <a:srcRect b="0" l="0" r="0" t="0"/>
            <a:stretch/>
          </p:blipFill>
          <p:spPr>
            <a:xfrm>
              <a:off x="6513500" y="1403397"/>
              <a:ext cx="1763192" cy="1013670"/>
            </a:xfrm>
            <a:prstGeom prst="roundRect">
              <a:avLst>
                <a:gd fmla="val 16667" name="adj"/>
              </a:avLst>
            </a:prstGeom>
            <a:gradFill>
              <a:gsLst>
                <a:gs pos="0">
                  <a:srgbClr val="FFC647"/>
                </a:gs>
                <a:gs pos="50000">
                  <a:srgbClr val="FFC600"/>
                </a:gs>
                <a:gs pos="100000">
                  <a:srgbClr val="E3B400"/>
                </a:gs>
              </a:gsLst>
              <a:lin ang="5400000" scaled="0"/>
            </a:gradFill>
            <a:ln>
              <a:noFill/>
            </a:ln>
            <a:effectLst>
              <a:outerShdw blurRad="57150" rotWithShape="0" algn="ctr" dir="5400000" dist="19050">
                <a:srgbClr val="000000">
                  <a:alpha val="62745"/>
                </a:srgbClr>
              </a:outerShdw>
            </a:effectLst>
          </p:spPr>
        </p:pic>
        <p:pic>
          <p:nvPicPr>
            <p:cNvPr descr="Cómo evitar los accidentes en moto?" id="150" name="Google Shape;150;p5"/>
            <p:cNvPicPr preferRelativeResize="0"/>
            <p:nvPr/>
          </p:nvPicPr>
          <p:blipFill rotWithShape="1">
            <a:blip r:embed="rId4">
              <a:alphaModFix/>
            </a:blip>
            <a:srcRect b="0" l="0" r="0" t="0"/>
            <a:stretch/>
          </p:blipFill>
          <p:spPr>
            <a:xfrm>
              <a:off x="7598885" y="2569468"/>
              <a:ext cx="1949928" cy="1346379"/>
            </a:xfrm>
            <a:prstGeom prst="roundRect">
              <a:avLst>
                <a:gd fmla="val 16667" name="adj"/>
              </a:avLst>
            </a:prstGeom>
            <a:gradFill>
              <a:gsLst>
                <a:gs pos="0">
                  <a:srgbClr val="FFC647"/>
                </a:gs>
                <a:gs pos="50000">
                  <a:srgbClr val="FFC600"/>
                </a:gs>
                <a:gs pos="100000">
                  <a:srgbClr val="E3B400"/>
                </a:gs>
              </a:gsLst>
              <a:lin ang="5400000" scaled="0"/>
            </a:gradFill>
            <a:ln>
              <a:noFill/>
            </a:ln>
            <a:effectLst>
              <a:outerShdw blurRad="57150" rotWithShape="0" algn="ctr" dir="5400000" dist="19050">
                <a:srgbClr val="000000">
                  <a:alpha val="62745"/>
                </a:srgbClr>
              </a:outerShdw>
            </a:effectLst>
          </p:spPr>
        </p:pic>
        <p:sp>
          <p:nvSpPr>
            <p:cNvPr id="151" name="Google Shape;151;p5"/>
            <p:cNvSpPr txBox="1"/>
            <p:nvPr/>
          </p:nvSpPr>
          <p:spPr>
            <a:xfrm>
              <a:off x="9135594" y="4313969"/>
              <a:ext cx="942751" cy="461731"/>
            </a:xfrm>
            <a:prstGeom prst="rect">
              <a:avLst/>
            </a:prstGeom>
            <a:noFill/>
            <a:ln>
              <a:noFill/>
            </a:ln>
            <a:effectLst>
              <a:outerShdw blurRad="57150" rotWithShape="0" algn="ctr" dir="5400000" dist="19050">
                <a:srgbClr val="000000">
                  <a:alpha val="62745"/>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s-VE" sz="2400">
                  <a:solidFill>
                    <a:schemeClr val="lt1"/>
                  </a:solidFill>
                  <a:latin typeface="Calibri"/>
                  <a:ea typeface="Calibri"/>
                  <a:cs typeface="Calibri"/>
                  <a:sym typeface="Calibri"/>
                </a:rPr>
                <a:t>TEMA</a:t>
              </a:r>
              <a:endParaRPr/>
            </a:p>
          </p:txBody>
        </p:sp>
        <p:pic>
          <p:nvPicPr>
            <p:cNvPr descr="Las personas mayores ¿pueden tener problemas como peatones?" id="152" name="Google Shape;152;p5"/>
            <p:cNvPicPr preferRelativeResize="0"/>
            <p:nvPr/>
          </p:nvPicPr>
          <p:blipFill rotWithShape="1">
            <a:blip r:embed="rId5">
              <a:alphaModFix/>
            </a:blip>
            <a:srcRect b="0" l="0" r="0" t="0"/>
            <a:stretch/>
          </p:blipFill>
          <p:spPr>
            <a:xfrm>
              <a:off x="6110255" y="2824681"/>
              <a:ext cx="1219024" cy="1219374"/>
            </a:xfrm>
            <a:prstGeom prst="rect">
              <a:avLst/>
            </a:prstGeom>
            <a:gradFill>
              <a:gsLst>
                <a:gs pos="0">
                  <a:srgbClr val="FFC647"/>
                </a:gs>
                <a:gs pos="50000">
                  <a:srgbClr val="FFC600"/>
                </a:gs>
                <a:gs pos="100000">
                  <a:srgbClr val="E3B400"/>
                </a:gs>
              </a:gsLst>
              <a:lin ang="5400000" scaled="0"/>
            </a:gradFill>
            <a:ln>
              <a:noFill/>
            </a:ln>
            <a:effectLst>
              <a:outerShdw blurRad="57150" rotWithShape="0" algn="ctr" dir="5400000" dist="19050">
                <a:srgbClr val="000000">
                  <a:alpha val="62745"/>
                </a:srgbClr>
              </a:outerShdw>
            </a:effectLst>
          </p:spPr>
        </p:pic>
        <p:cxnSp>
          <p:nvCxnSpPr>
            <p:cNvPr id="153" name="Google Shape;153;p5"/>
            <p:cNvCxnSpPr/>
            <p:nvPr/>
          </p:nvCxnSpPr>
          <p:spPr>
            <a:xfrm flipH="1" rot="10800000">
              <a:off x="7757246" y="3915847"/>
              <a:ext cx="932262" cy="693738"/>
            </a:xfrm>
            <a:prstGeom prst="curvedConnector2">
              <a:avLst/>
            </a:prstGeom>
            <a:noFill/>
            <a:ln cap="flat" cmpd="sng" w="19050">
              <a:solidFill>
                <a:schemeClr val="dk1"/>
              </a:solidFill>
              <a:prstDash val="solid"/>
              <a:miter lim="800000"/>
              <a:headEnd len="sm" w="sm" type="none"/>
              <a:tailEnd len="med" w="med" type="triangle"/>
            </a:ln>
          </p:spPr>
        </p:cxnSp>
        <p:cxnSp>
          <p:nvCxnSpPr>
            <p:cNvPr id="154" name="Google Shape;154;p5"/>
            <p:cNvCxnSpPr/>
            <p:nvPr/>
          </p:nvCxnSpPr>
          <p:spPr>
            <a:xfrm rot="10800000">
              <a:off x="6227341" y="4021682"/>
              <a:ext cx="932262" cy="693738"/>
            </a:xfrm>
            <a:prstGeom prst="curvedConnector2">
              <a:avLst/>
            </a:prstGeom>
            <a:noFill/>
            <a:ln cap="flat" cmpd="sng" w="19050">
              <a:solidFill>
                <a:schemeClr val="dk1"/>
              </a:solidFill>
              <a:prstDash val="solid"/>
              <a:miter lim="800000"/>
              <a:headEnd len="sm" w="sm" type="none"/>
              <a:tailEnd len="med" w="med" type="triangle"/>
            </a:ln>
          </p:spPr>
        </p:cxnSp>
        <p:cxnSp>
          <p:nvCxnSpPr>
            <p:cNvPr id="155" name="Google Shape;155;p5"/>
            <p:cNvCxnSpPr/>
            <p:nvPr/>
          </p:nvCxnSpPr>
          <p:spPr>
            <a:xfrm rot="-5400000">
              <a:off x="6530066" y="3332347"/>
              <a:ext cx="1762842" cy="31704"/>
            </a:xfrm>
            <a:prstGeom prst="curvedConnector3">
              <a:avLst>
                <a:gd fmla="val 50000" name="adj1"/>
              </a:avLst>
            </a:prstGeom>
            <a:noFill/>
            <a:ln cap="flat" cmpd="sng" w="19050">
              <a:solidFill>
                <a:schemeClr val="dk1"/>
              </a:solidFill>
              <a:prstDash val="solid"/>
              <a:miter lim="800000"/>
              <a:headEnd len="sm" w="sm" type="none"/>
              <a:tailEnd len="med" w="med" type="triangle"/>
            </a:ln>
          </p:spPr>
        </p:cxnSp>
        <p:pic>
          <p:nvPicPr>
            <p:cNvPr id="156" name="Google Shape;156;p5"/>
            <p:cNvPicPr preferRelativeResize="0"/>
            <p:nvPr/>
          </p:nvPicPr>
          <p:blipFill rotWithShape="1">
            <a:blip r:embed="rId6">
              <a:alphaModFix/>
            </a:blip>
            <a:srcRect b="0" l="21604" r="37865" t="39325"/>
            <a:stretch/>
          </p:blipFill>
          <p:spPr>
            <a:xfrm>
              <a:off x="6703401" y="4117806"/>
              <a:ext cx="2157555" cy="2585691"/>
            </a:xfrm>
            <a:prstGeom prst="rect">
              <a:avLst/>
            </a:prstGeom>
            <a:noFill/>
            <a:ln>
              <a:noFill/>
            </a:ln>
            <a:effectLst>
              <a:outerShdw blurRad="57150" rotWithShape="0" algn="ctr" dir="5400000" dist="19050">
                <a:srgbClr val="000000">
                  <a:alpha val="62745"/>
                </a:srgbClr>
              </a:outerShdw>
            </a:effectLst>
          </p:spPr>
        </p:pic>
      </p:grpSp>
      <p:grpSp>
        <p:nvGrpSpPr>
          <p:cNvPr id="157" name="Google Shape;157;p5"/>
          <p:cNvGrpSpPr/>
          <p:nvPr/>
        </p:nvGrpSpPr>
        <p:grpSpPr>
          <a:xfrm>
            <a:off x="985682" y="2454706"/>
            <a:ext cx="5524500" cy="2736850"/>
            <a:chOff x="304800" y="3749675"/>
            <a:chExt cx="5524500" cy="2736850"/>
          </a:xfrm>
        </p:grpSpPr>
        <p:sp>
          <p:nvSpPr>
            <p:cNvPr id="158" name="Google Shape;158;p5"/>
            <p:cNvSpPr/>
            <p:nvPr/>
          </p:nvSpPr>
          <p:spPr>
            <a:xfrm>
              <a:off x="523875" y="3749675"/>
              <a:ext cx="4519613" cy="1016000"/>
            </a:xfrm>
            <a:prstGeom prst="roundRect">
              <a:avLst>
                <a:gd fmla="val 16667" name="adj"/>
              </a:avLst>
            </a:prstGeom>
            <a:gradFill>
              <a:gsLst>
                <a:gs pos="0">
                  <a:srgbClr val="FFC647"/>
                </a:gs>
                <a:gs pos="50000">
                  <a:srgbClr val="FFC600"/>
                </a:gs>
                <a:gs pos="100000">
                  <a:srgbClr val="E3B400"/>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800"/>
                <a:buFont typeface="Arial"/>
                <a:buNone/>
              </a:pPr>
              <a:r>
                <a:t/>
              </a:r>
              <a:endParaRPr sz="1800">
                <a:solidFill>
                  <a:schemeClr val="dk1"/>
                </a:solidFill>
                <a:latin typeface="Calibri"/>
                <a:ea typeface="Calibri"/>
                <a:cs typeface="Calibri"/>
                <a:sym typeface="Calibri"/>
              </a:endParaRPr>
            </a:p>
          </p:txBody>
        </p:sp>
        <p:sp>
          <p:nvSpPr>
            <p:cNvPr id="159" name="Google Shape;159;p5"/>
            <p:cNvSpPr txBox="1"/>
            <p:nvPr/>
          </p:nvSpPr>
          <p:spPr>
            <a:xfrm>
              <a:off x="518714" y="3930626"/>
              <a:ext cx="4186237" cy="83026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C00000"/>
                </a:buClr>
                <a:buSzPts val="2400"/>
                <a:buFont typeface="Noto Sans Symbols"/>
                <a:buNone/>
              </a:pPr>
              <a:r>
                <a:rPr lang="es-VE" sz="2400">
                  <a:solidFill>
                    <a:srgbClr val="C00000"/>
                  </a:solidFill>
                  <a:latin typeface="Arial"/>
                  <a:ea typeface="Arial"/>
                  <a:cs typeface="Arial"/>
                  <a:sym typeface="Arial"/>
                </a:rPr>
                <a:t>       ¿Cómo generar ideas?</a:t>
              </a:r>
              <a:endParaRPr/>
            </a:p>
            <a:p>
              <a:pPr indent="0" lvl="0" marL="0" marR="0" rtl="0" algn="l">
                <a:spcBef>
                  <a:spcPts val="0"/>
                </a:spcBef>
                <a:spcAft>
                  <a:spcPts val="0"/>
                </a:spcAft>
                <a:buClr>
                  <a:schemeClr val="dk2"/>
                </a:buClr>
                <a:buSzPts val="2400"/>
                <a:buFont typeface="Noto Sans Symbols"/>
                <a:buNone/>
              </a:pPr>
              <a:r>
                <a:t/>
              </a:r>
              <a:endParaRPr sz="2400">
                <a:solidFill>
                  <a:srgbClr val="C00000"/>
                </a:solidFill>
                <a:latin typeface="Arial"/>
                <a:ea typeface="Arial"/>
                <a:cs typeface="Arial"/>
                <a:sym typeface="Arial"/>
              </a:endParaRPr>
            </a:p>
          </p:txBody>
        </p:sp>
        <p:sp>
          <p:nvSpPr>
            <p:cNvPr id="160" name="Google Shape;160;p5"/>
            <p:cNvSpPr/>
            <p:nvPr/>
          </p:nvSpPr>
          <p:spPr>
            <a:xfrm>
              <a:off x="5489575" y="3803650"/>
              <a:ext cx="339725" cy="288925"/>
            </a:xfrm>
            <a:prstGeom prst="rightArrow">
              <a:avLst>
                <a:gd fmla="val 50000" name="adj1"/>
                <a:gd fmla="val 50000" name="adj2"/>
              </a:avLst>
            </a:prstGeom>
            <a:solidFill>
              <a:srgbClr val="00B05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5"/>
            <p:cNvSpPr/>
            <p:nvPr/>
          </p:nvSpPr>
          <p:spPr>
            <a:xfrm>
              <a:off x="304800" y="4916488"/>
              <a:ext cx="5400675" cy="157003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1"/>
                </a:buClr>
                <a:buSzPts val="2400"/>
                <a:buFont typeface="Noto Sans Symbols"/>
                <a:buNone/>
              </a:pPr>
              <a:r>
                <a:rPr lang="es-VE" sz="2400">
                  <a:solidFill>
                    <a:schemeClr val="dk1"/>
                  </a:solidFill>
                  <a:latin typeface="Batang"/>
                  <a:ea typeface="Batang"/>
                  <a:cs typeface="Batang"/>
                  <a:sym typeface="Batang"/>
                </a:rPr>
                <a:t>Es preguntarse si todas las ideas generadas antes de redactar el texto encajan y aclaran la temática que se desea comunicar</a:t>
              </a:r>
              <a:endParaRPr sz="2400">
                <a:solidFill>
                  <a:schemeClr val="dk1"/>
                </a:solidFill>
                <a:latin typeface="Arial"/>
                <a:ea typeface="Arial"/>
                <a:cs typeface="Arial"/>
                <a:sym typeface="Arial"/>
              </a:endParaRPr>
            </a:p>
          </p:txBody>
        </p:sp>
      </p:grpSp>
      <p:sp>
        <p:nvSpPr>
          <p:cNvPr id="162" name="Google Shape;162;p5"/>
          <p:cNvSpPr/>
          <p:nvPr/>
        </p:nvSpPr>
        <p:spPr>
          <a:xfrm>
            <a:off x="4836232" y="276687"/>
            <a:ext cx="2369431"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VE" sz="4400">
                <a:solidFill>
                  <a:srgbClr val="7F6000"/>
                </a:solidFill>
                <a:latin typeface="Calibri"/>
                <a:ea typeface="Calibri"/>
                <a:cs typeface="Calibri"/>
                <a:sym typeface="Calibri"/>
              </a:rPr>
              <a:t>Planificar</a:t>
            </a:r>
            <a:endParaRPr b="1" sz="4400">
              <a:solidFill>
                <a:srgbClr val="7F6000"/>
              </a:solidFill>
              <a:latin typeface="Calibri"/>
              <a:ea typeface="Calibri"/>
              <a:cs typeface="Calibri"/>
              <a:sym typeface="Calibri"/>
            </a:endParaRPr>
          </a:p>
        </p:txBody>
      </p:sp>
      <p:sp>
        <p:nvSpPr>
          <p:cNvPr id="163" name="Google Shape;163;p5"/>
          <p:cNvSpPr txBox="1"/>
          <p:nvPr/>
        </p:nvSpPr>
        <p:spPr>
          <a:xfrm>
            <a:off x="833250" y="1156777"/>
            <a:ext cx="6489967"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1"/>
              </a:buClr>
              <a:buSzPts val="2400"/>
              <a:buFont typeface="Noto Sans Symbols"/>
              <a:buNone/>
            </a:pPr>
            <a:r>
              <a:rPr i="1" lang="es-VE" sz="2400">
                <a:solidFill>
                  <a:schemeClr val="dk1"/>
                </a:solidFill>
                <a:latin typeface="Libre Franklin"/>
                <a:ea typeface="Libre Franklin"/>
                <a:cs typeface="Libre Franklin"/>
                <a:sym typeface="Libre Franklin"/>
              </a:rPr>
              <a:t>-</a:t>
            </a:r>
            <a:r>
              <a:rPr b="1" i="1" lang="es-VE" sz="2400">
                <a:solidFill>
                  <a:schemeClr val="dk1"/>
                </a:solidFill>
                <a:latin typeface="Libre Franklin"/>
                <a:ea typeface="Libre Franklin"/>
                <a:cs typeface="Libre Franklin"/>
                <a:sym typeface="Libre Franklin"/>
              </a:rPr>
              <a:t>Generar ideas </a:t>
            </a:r>
            <a:r>
              <a:rPr lang="es-VE" sz="2400">
                <a:solidFill>
                  <a:schemeClr val="dk1"/>
                </a:solidFill>
                <a:latin typeface="Libre Franklin"/>
                <a:ea typeface="Libre Franklin"/>
                <a:cs typeface="Libre Franklin"/>
                <a:sym typeface="Libre Franklin"/>
              </a:rPr>
              <a:t>alrededor de un tema.</a:t>
            </a:r>
            <a:endParaRPr sz="2400">
              <a:solidFill>
                <a:schemeClr val="dk1"/>
              </a:solidFill>
              <a:latin typeface="Libre Franklin"/>
              <a:ea typeface="Libre Franklin"/>
              <a:cs typeface="Libre Franklin"/>
              <a:sym typeface="Libre Franklin"/>
            </a:endParaRPr>
          </a:p>
        </p:txBody>
      </p:sp>
      <p:grpSp>
        <p:nvGrpSpPr>
          <p:cNvPr id="164" name="Google Shape;164;p5"/>
          <p:cNvGrpSpPr/>
          <p:nvPr/>
        </p:nvGrpSpPr>
        <p:grpSpPr>
          <a:xfrm>
            <a:off x="6596951" y="1203439"/>
            <a:ext cx="4979423" cy="5676461"/>
            <a:chOff x="782198" y="1082870"/>
            <a:chExt cx="3944937" cy="5574015"/>
          </a:xfrm>
        </p:grpSpPr>
        <p:sp>
          <p:nvSpPr>
            <p:cNvPr id="165" name="Google Shape;165;p5"/>
            <p:cNvSpPr/>
            <p:nvPr/>
          </p:nvSpPr>
          <p:spPr>
            <a:xfrm>
              <a:off x="782198" y="1082870"/>
              <a:ext cx="3944937" cy="5574015"/>
            </a:xfrm>
            <a:prstGeom prst="roundRect">
              <a:avLst>
                <a:gd fmla="val 16667" name="adj"/>
              </a:avLst>
            </a:prstGeom>
            <a:solidFill>
              <a:srgbClr val="FFC000"/>
            </a:solidFill>
            <a:ln cap="flat" cmpd="sng" w="12700">
              <a:solidFill>
                <a:srgbClr val="D0CEC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66" name="Google Shape;166;p5"/>
            <p:cNvSpPr/>
            <p:nvPr/>
          </p:nvSpPr>
          <p:spPr>
            <a:xfrm>
              <a:off x="2918635" y="3922983"/>
              <a:ext cx="1735186" cy="841375"/>
            </a:xfrm>
            <a:prstGeom prst="ellipse">
              <a:avLst/>
            </a:prstGeom>
            <a:solidFill>
              <a:srgbClr val="A8D0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a:p>
              <a:pPr indent="0" lvl="0" marL="0" marR="0" rtl="0" algn="ctr">
                <a:spcBef>
                  <a:spcPts val="0"/>
                </a:spcBef>
                <a:spcAft>
                  <a:spcPts val="0"/>
                </a:spcAft>
                <a:buNone/>
              </a:pPr>
              <a:r>
                <a:rPr b="1" lang="es-VE" sz="1400">
                  <a:solidFill>
                    <a:schemeClr val="dk1"/>
                  </a:solidFill>
                  <a:latin typeface="Arial"/>
                  <a:ea typeface="Arial"/>
                  <a:cs typeface="Arial"/>
                  <a:sym typeface="Arial"/>
                </a:rPr>
                <a:t>Situación  de los conductores</a:t>
              </a:r>
              <a:endParaRPr/>
            </a:p>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67" name="Google Shape;167;p5"/>
            <p:cNvSpPr/>
            <p:nvPr/>
          </p:nvSpPr>
          <p:spPr>
            <a:xfrm>
              <a:off x="2836864" y="2604302"/>
              <a:ext cx="1736725" cy="790575"/>
            </a:xfrm>
            <a:prstGeom prst="ellipse">
              <a:avLst/>
            </a:prstGeom>
            <a:solidFill>
              <a:srgbClr val="A8D0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a:p>
              <a:pPr indent="0" lvl="0" marL="0" marR="0" rtl="0" algn="ctr">
                <a:spcBef>
                  <a:spcPts val="0"/>
                </a:spcBef>
                <a:spcAft>
                  <a:spcPts val="0"/>
                </a:spcAft>
                <a:buNone/>
              </a:pPr>
              <a:r>
                <a:rPr b="1" lang="es-VE" sz="1400">
                  <a:solidFill>
                    <a:schemeClr val="dk1"/>
                  </a:solidFill>
                  <a:latin typeface="Arial"/>
                  <a:ea typeface="Arial"/>
                  <a:cs typeface="Arial"/>
                  <a:sym typeface="Arial"/>
                </a:rPr>
                <a:t>Situación de los peatones</a:t>
              </a:r>
              <a:endParaRPr/>
            </a:p>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68" name="Google Shape;168;p5"/>
            <p:cNvSpPr/>
            <p:nvPr/>
          </p:nvSpPr>
          <p:spPr>
            <a:xfrm>
              <a:off x="2719389" y="5014914"/>
              <a:ext cx="1800225" cy="720725"/>
            </a:xfrm>
            <a:prstGeom prst="ellipse">
              <a:avLst/>
            </a:prstGeom>
            <a:solidFill>
              <a:srgbClr val="A8D0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VE" sz="1400">
                  <a:solidFill>
                    <a:schemeClr val="dk1"/>
                  </a:solidFill>
                  <a:latin typeface="Arial"/>
                  <a:ea typeface="Arial"/>
                  <a:cs typeface="Arial"/>
                  <a:sym typeface="Arial"/>
                </a:rPr>
                <a:t>Situación de los motorizados</a:t>
              </a:r>
              <a:endParaRPr b="1" sz="1400">
                <a:solidFill>
                  <a:schemeClr val="dk1"/>
                </a:solidFill>
                <a:latin typeface="Arial"/>
                <a:ea typeface="Arial"/>
                <a:cs typeface="Arial"/>
                <a:sym typeface="Arial"/>
              </a:endParaRPr>
            </a:p>
          </p:txBody>
        </p:sp>
        <p:sp>
          <p:nvSpPr>
            <p:cNvPr id="169" name="Google Shape;169;p5"/>
            <p:cNvSpPr/>
            <p:nvPr/>
          </p:nvSpPr>
          <p:spPr>
            <a:xfrm>
              <a:off x="818018" y="2825085"/>
              <a:ext cx="2220912" cy="2374900"/>
            </a:xfrm>
            <a:custGeom>
              <a:rect b="b" l="l" r="r" t="t"/>
              <a:pathLst>
                <a:path extrusionOk="0" h="2254407" w="2588029">
                  <a:moveTo>
                    <a:pt x="367711" y="20873"/>
                  </a:moveTo>
                  <a:cubicBezTo>
                    <a:pt x="490795" y="61900"/>
                    <a:pt x="295290" y="0"/>
                    <a:pt x="532603" y="50853"/>
                  </a:cubicBezTo>
                  <a:cubicBezTo>
                    <a:pt x="563504" y="57475"/>
                    <a:pt x="591885" y="73169"/>
                    <a:pt x="622544" y="80834"/>
                  </a:cubicBezTo>
                  <a:cubicBezTo>
                    <a:pt x="642531" y="85831"/>
                    <a:pt x="662772" y="89904"/>
                    <a:pt x="682505" y="95824"/>
                  </a:cubicBezTo>
                  <a:cubicBezTo>
                    <a:pt x="712774" y="104905"/>
                    <a:pt x="772446" y="125804"/>
                    <a:pt x="772446" y="125804"/>
                  </a:cubicBezTo>
                  <a:cubicBezTo>
                    <a:pt x="788334" y="136396"/>
                    <a:pt x="836717" y="164405"/>
                    <a:pt x="847397" y="185765"/>
                  </a:cubicBezTo>
                  <a:cubicBezTo>
                    <a:pt x="861530" y="214031"/>
                    <a:pt x="867384" y="245726"/>
                    <a:pt x="877377" y="275706"/>
                  </a:cubicBezTo>
                  <a:lnTo>
                    <a:pt x="907357" y="365647"/>
                  </a:lnTo>
                  <a:lnTo>
                    <a:pt x="922348" y="410617"/>
                  </a:lnTo>
                  <a:cubicBezTo>
                    <a:pt x="932223" y="440242"/>
                    <a:pt x="940900" y="479424"/>
                    <a:pt x="967318" y="500558"/>
                  </a:cubicBezTo>
                  <a:cubicBezTo>
                    <a:pt x="979656" y="510429"/>
                    <a:pt x="996584" y="513803"/>
                    <a:pt x="1012288" y="515548"/>
                  </a:cubicBezTo>
                  <a:cubicBezTo>
                    <a:pt x="1086946" y="523843"/>
                    <a:pt x="1162190" y="525541"/>
                    <a:pt x="1237141" y="530538"/>
                  </a:cubicBezTo>
                  <a:cubicBezTo>
                    <a:pt x="1387723" y="568184"/>
                    <a:pt x="1317971" y="547489"/>
                    <a:pt x="1447003" y="590499"/>
                  </a:cubicBezTo>
                  <a:cubicBezTo>
                    <a:pt x="1461993" y="595496"/>
                    <a:pt x="1476181" y="604980"/>
                    <a:pt x="1491974" y="605489"/>
                  </a:cubicBezTo>
                  <a:lnTo>
                    <a:pt x="1956669" y="620479"/>
                  </a:lnTo>
                  <a:cubicBezTo>
                    <a:pt x="1991646" y="625476"/>
                    <a:pt x="2027173" y="627525"/>
                    <a:pt x="2061600" y="635470"/>
                  </a:cubicBezTo>
                  <a:cubicBezTo>
                    <a:pt x="2092393" y="642576"/>
                    <a:pt x="2121561" y="655457"/>
                    <a:pt x="2151541" y="665450"/>
                  </a:cubicBezTo>
                  <a:lnTo>
                    <a:pt x="2376393" y="740401"/>
                  </a:lnTo>
                  <a:cubicBezTo>
                    <a:pt x="2479188" y="774666"/>
                    <a:pt x="2351606" y="734204"/>
                    <a:pt x="2496315" y="770381"/>
                  </a:cubicBezTo>
                  <a:cubicBezTo>
                    <a:pt x="2511644" y="774213"/>
                    <a:pt x="2526295" y="780374"/>
                    <a:pt x="2541285" y="785371"/>
                  </a:cubicBezTo>
                  <a:cubicBezTo>
                    <a:pt x="2588029" y="925600"/>
                    <a:pt x="2581605" y="867548"/>
                    <a:pt x="2556275" y="1070184"/>
                  </a:cubicBezTo>
                  <a:cubicBezTo>
                    <a:pt x="2554315" y="1085863"/>
                    <a:pt x="2550766" y="1102514"/>
                    <a:pt x="2541285" y="1115155"/>
                  </a:cubicBezTo>
                  <a:cubicBezTo>
                    <a:pt x="2520086" y="1143421"/>
                    <a:pt x="2485933" y="1160708"/>
                    <a:pt x="2466334" y="1190106"/>
                  </a:cubicBezTo>
                  <a:lnTo>
                    <a:pt x="2436354" y="1235076"/>
                  </a:lnTo>
                  <a:lnTo>
                    <a:pt x="2406374" y="1325017"/>
                  </a:lnTo>
                  <a:cubicBezTo>
                    <a:pt x="2401377" y="1340007"/>
                    <a:pt x="2402557" y="1358815"/>
                    <a:pt x="2391384" y="1369988"/>
                  </a:cubicBezTo>
                  <a:lnTo>
                    <a:pt x="2361403" y="1399968"/>
                  </a:lnTo>
                  <a:cubicBezTo>
                    <a:pt x="2354610" y="1427141"/>
                    <a:pt x="2328598" y="1537705"/>
                    <a:pt x="2316433" y="1549870"/>
                  </a:cubicBezTo>
                  <a:cubicBezTo>
                    <a:pt x="2306439" y="1559863"/>
                    <a:pt x="2295281" y="1568814"/>
                    <a:pt x="2286452" y="1579850"/>
                  </a:cubicBezTo>
                  <a:cubicBezTo>
                    <a:pt x="2256952" y="1616724"/>
                    <a:pt x="2262684" y="1627657"/>
                    <a:pt x="2226492" y="1654801"/>
                  </a:cubicBezTo>
                  <a:cubicBezTo>
                    <a:pt x="2197667" y="1676420"/>
                    <a:pt x="2170734" y="1703366"/>
                    <a:pt x="2136551" y="1714761"/>
                  </a:cubicBezTo>
                  <a:cubicBezTo>
                    <a:pt x="2074489" y="1735449"/>
                    <a:pt x="2104727" y="1720987"/>
                    <a:pt x="2046610" y="1759732"/>
                  </a:cubicBezTo>
                  <a:cubicBezTo>
                    <a:pt x="1996642" y="1834682"/>
                    <a:pt x="2031619" y="1794709"/>
                    <a:pt x="1926688" y="1864663"/>
                  </a:cubicBezTo>
                  <a:cubicBezTo>
                    <a:pt x="1911698" y="1874656"/>
                    <a:pt x="1898809" y="1888946"/>
                    <a:pt x="1881718" y="1894643"/>
                  </a:cubicBezTo>
                  <a:lnTo>
                    <a:pt x="1791777" y="1924624"/>
                  </a:lnTo>
                  <a:cubicBezTo>
                    <a:pt x="1781784" y="1939614"/>
                    <a:pt x="1773051" y="1955526"/>
                    <a:pt x="1761797" y="1969594"/>
                  </a:cubicBezTo>
                  <a:cubicBezTo>
                    <a:pt x="1752968" y="1980630"/>
                    <a:pt x="1739088" y="1987456"/>
                    <a:pt x="1731816" y="1999575"/>
                  </a:cubicBezTo>
                  <a:cubicBezTo>
                    <a:pt x="1723686" y="2013124"/>
                    <a:pt x="1724500" y="2030733"/>
                    <a:pt x="1716826" y="2044545"/>
                  </a:cubicBezTo>
                  <a:cubicBezTo>
                    <a:pt x="1699328" y="2076042"/>
                    <a:pt x="1676853" y="2104506"/>
                    <a:pt x="1656866" y="2134486"/>
                  </a:cubicBezTo>
                  <a:cubicBezTo>
                    <a:pt x="1646872" y="2149476"/>
                    <a:pt x="1639624" y="2166718"/>
                    <a:pt x="1626885" y="2179457"/>
                  </a:cubicBezTo>
                  <a:cubicBezTo>
                    <a:pt x="1611895" y="2194447"/>
                    <a:pt x="1600446" y="2214132"/>
                    <a:pt x="1581915" y="2224427"/>
                  </a:cubicBezTo>
                  <a:cubicBezTo>
                    <a:pt x="1554290" y="2239774"/>
                    <a:pt x="1491974" y="2254407"/>
                    <a:pt x="1491974" y="2254407"/>
                  </a:cubicBezTo>
                  <a:lnTo>
                    <a:pt x="277770" y="2239417"/>
                  </a:lnTo>
                  <a:cubicBezTo>
                    <a:pt x="261974" y="2239041"/>
                    <a:pt x="247993" y="2228768"/>
                    <a:pt x="232800" y="2224427"/>
                  </a:cubicBezTo>
                  <a:cubicBezTo>
                    <a:pt x="101043" y="2186783"/>
                    <a:pt x="235691" y="2230388"/>
                    <a:pt x="127869" y="2194447"/>
                  </a:cubicBezTo>
                  <a:cubicBezTo>
                    <a:pt x="105917" y="2172495"/>
                    <a:pt x="79254" y="2149752"/>
                    <a:pt x="67908" y="2119496"/>
                  </a:cubicBezTo>
                  <a:cubicBezTo>
                    <a:pt x="58962" y="2095640"/>
                    <a:pt x="57915" y="2069529"/>
                    <a:pt x="52918" y="2044545"/>
                  </a:cubicBezTo>
                  <a:cubicBezTo>
                    <a:pt x="47921" y="1764729"/>
                    <a:pt x="35429" y="1484946"/>
                    <a:pt x="37928" y="1205096"/>
                  </a:cubicBezTo>
                  <a:cubicBezTo>
                    <a:pt x="40428" y="925112"/>
                    <a:pt x="0" y="637282"/>
                    <a:pt x="67908" y="365647"/>
                  </a:cubicBezTo>
                  <a:cubicBezTo>
                    <a:pt x="105554" y="215061"/>
                    <a:pt x="84857" y="284818"/>
                    <a:pt x="127869" y="155784"/>
                  </a:cubicBezTo>
                  <a:cubicBezTo>
                    <a:pt x="132866" y="140794"/>
                    <a:pt x="129712" y="119579"/>
                    <a:pt x="142859" y="110814"/>
                  </a:cubicBezTo>
                  <a:cubicBezTo>
                    <a:pt x="157849" y="100821"/>
                    <a:pt x="173761" y="92088"/>
                    <a:pt x="187829" y="80834"/>
                  </a:cubicBezTo>
                  <a:cubicBezTo>
                    <a:pt x="198865" y="72005"/>
                    <a:pt x="205691" y="58125"/>
                    <a:pt x="217810" y="50853"/>
                  </a:cubicBezTo>
                  <a:cubicBezTo>
                    <a:pt x="233171" y="41636"/>
                    <a:pt x="311541" y="23673"/>
                    <a:pt x="322741" y="20873"/>
                  </a:cubicBezTo>
                  <a:lnTo>
                    <a:pt x="367711" y="20873"/>
                  </a:lnTo>
                  <a:close/>
                </a:path>
              </a:pathLst>
            </a:custGeom>
            <a:blipFill rotWithShape="1">
              <a:blip r:embed="rId7">
                <a:alphaModFix/>
              </a:blip>
              <a:stretch>
                <a:fillRect b="0" l="0" r="0" t="0"/>
              </a:stretch>
            </a:blipFill>
            <a:ln cap="flat" cmpd="sng" w="41275">
              <a:solidFill>
                <a:srgbClr val="92D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70" name="Google Shape;170;p5"/>
            <p:cNvSpPr/>
            <p:nvPr/>
          </p:nvSpPr>
          <p:spPr>
            <a:xfrm>
              <a:off x="2332039" y="5861051"/>
              <a:ext cx="2047875" cy="720725"/>
            </a:xfrm>
            <a:prstGeom prst="ellipse">
              <a:avLst/>
            </a:prstGeom>
            <a:solidFill>
              <a:srgbClr val="A8D0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VE" sz="1400">
                  <a:solidFill>
                    <a:schemeClr val="dk1"/>
                  </a:solidFill>
                  <a:latin typeface="Arial"/>
                  <a:ea typeface="Arial"/>
                  <a:cs typeface="Arial"/>
                  <a:sym typeface="Arial"/>
                </a:rPr>
                <a:t>Causa del problema de circulación</a:t>
              </a:r>
              <a:endParaRPr/>
            </a:p>
          </p:txBody>
        </p:sp>
        <p:sp>
          <p:nvSpPr>
            <p:cNvPr id="171" name="Google Shape;171;p5"/>
            <p:cNvSpPr/>
            <p:nvPr/>
          </p:nvSpPr>
          <p:spPr>
            <a:xfrm>
              <a:off x="2381605" y="1489182"/>
              <a:ext cx="1741488" cy="792162"/>
            </a:xfrm>
            <a:prstGeom prst="ellipse">
              <a:avLst/>
            </a:prstGeom>
            <a:solidFill>
              <a:srgbClr val="A8D0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a:p>
              <a:pPr indent="0" lvl="0" marL="0" marR="0" rtl="0" algn="ctr">
                <a:spcBef>
                  <a:spcPts val="0"/>
                </a:spcBef>
                <a:spcAft>
                  <a:spcPts val="0"/>
                </a:spcAft>
                <a:buNone/>
              </a:pPr>
              <a:r>
                <a:rPr b="1" lang="es-VE" sz="1400">
                  <a:solidFill>
                    <a:schemeClr val="dk1"/>
                  </a:solidFill>
                  <a:latin typeface="Arial"/>
                  <a:ea typeface="Arial"/>
                  <a:cs typeface="Arial"/>
                  <a:sym typeface="Arial"/>
                </a:rPr>
                <a:t>Problema de la circulación</a:t>
              </a:r>
              <a:endParaRPr/>
            </a:p>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72" name="Google Shape;172;p5"/>
            <p:cNvSpPr txBox="1"/>
            <p:nvPr/>
          </p:nvSpPr>
          <p:spPr>
            <a:xfrm>
              <a:off x="806450" y="2174875"/>
              <a:ext cx="1665697" cy="584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C00000"/>
                </a:buClr>
                <a:buSzPts val="1600"/>
                <a:buFont typeface="Noto Sans Symbols"/>
                <a:buNone/>
              </a:pPr>
              <a:r>
                <a:rPr b="1" lang="es-VE" sz="1600">
                  <a:solidFill>
                    <a:srgbClr val="C00000"/>
                  </a:solidFill>
                  <a:latin typeface="Arial"/>
                  <a:ea typeface="Arial"/>
                  <a:cs typeface="Arial"/>
                  <a:sym typeface="Arial"/>
                </a:rPr>
                <a:t>La circulación rodada en la capital</a:t>
              </a:r>
              <a:endParaRPr b="1" sz="1600">
                <a:solidFill>
                  <a:srgbClr val="C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2000"/>
                                        <p:tgtEl>
                                          <p:spTgt spid="157"/>
                                        </p:tgtEl>
                                      </p:cBhvr>
                                    </p:animEffect>
                                  </p:childTnLst>
                                </p:cTn>
                              </p:par>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20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6"/>
          <p:cNvSpPr/>
          <p:nvPr/>
        </p:nvSpPr>
        <p:spPr>
          <a:xfrm>
            <a:off x="769939" y="1158876"/>
            <a:ext cx="3944937" cy="5483225"/>
          </a:xfrm>
          <a:prstGeom prst="roundRect">
            <a:avLst>
              <a:gd fmla="val 16667" name="adj"/>
            </a:avLst>
          </a:prstGeom>
          <a:solidFill>
            <a:srgbClr val="FFC000"/>
          </a:solidFill>
          <a:ln cap="flat" cmpd="sng" w="12700">
            <a:solidFill>
              <a:srgbClr val="D0CEC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78" name="Google Shape;178;p6"/>
          <p:cNvSpPr/>
          <p:nvPr/>
        </p:nvSpPr>
        <p:spPr>
          <a:xfrm>
            <a:off x="2836864" y="3762376"/>
            <a:ext cx="1812925" cy="841375"/>
          </a:xfrm>
          <a:prstGeom prst="ellipse">
            <a:avLst/>
          </a:prstGeom>
          <a:solidFill>
            <a:srgbClr val="A8D0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a:p>
            <a:pPr indent="0" lvl="0" marL="0" marR="0" rtl="0" algn="ctr">
              <a:spcBef>
                <a:spcPts val="0"/>
              </a:spcBef>
              <a:spcAft>
                <a:spcPts val="0"/>
              </a:spcAft>
              <a:buNone/>
            </a:pPr>
            <a:r>
              <a:rPr b="1" lang="es-VE" sz="1400">
                <a:solidFill>
                  <a:schemeClr val="dk1"/>
                </a:solidFill>
                <a:latin typeface="Arial"/>
                <a:ea typeface="Arial"/>
                <a:cs typeface="Arial"/>
                <a:sym typeface="Arial"/>
              </a:rPr>
              <a:t>Situación  de los conductores</a:t>
            </a:r>
            <a:endParaRPr/>
          </a:p>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79" name="Google Shape;179;p6"/>
          <p:cNvSpPr/>
          <p:nvPr/>
        </p:nvSpPr>
        <p:spPr>
          <a:xfrm>
            <a:off x="2652714" y="2671764"/>
            <a:ext cx="1736725" cy="790575"/>
          </a:xfrm>
          <a:prstGeom prst="ellipse">
            <a:avLst/>
          </a:prstGeom>
          <a:solidFill>
            <a:srgbClr val="A8D0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a:p>
            <a:pPr indent="0" lvl="0" marL="0" marR="0" rtl="0" algn="ctr">
              <a:spcBef>
                <a:spcPts val="0"/>
              </a:spcBef>
              <a:spcAft>
                <a:spcPts val="0"/>
              </a:spcAft>
              <a:buNone/>
            </a:pPr>
            <a:r>
              <a:rPr b="1" lang="es-VE" sz="1400">
                <a:solidFill>
                  <a:schemeClr val="dk1"/>
                </a:solidFill>
                <a:latin typeface="Arial"/>
                <a:ea typeface="Arial"/>
                <a:cs typeface="Arial"/>
                <a:sym typeface="Arial"/>
              </a:rPr>
              <a:t>Situación de los peatones</a:t>
            </a:r>
            <a:endParaRPr/>
          </a:p>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80" name="Google Shape;180;p6"/>
          <p:cNvSpPr/>
          <p:nvPr/>
        </p:nvSpPr>
        <p:spPr>
          <a:xfrm>
            <a:off x="2719389" y="5014914"/>
            <a:ext cx="1800225" cy="720725"/>
          </a:xfrm>
          <a:prstGeom prst="ellipse">
            <a:avLst/>
          </a:prstGeom>
          <a:solidFill>
            <a:srgbClr val="A8D0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VE" sz="1400">
                <a:solidFill>
                  <a:schemeClr val="dk1"/>
                </a:solidFill>
                <a:latin typeface="Arial"/>
                <a:ea typeface="Arial"/>
                <a:cs typeface="Arial"/>
                <a:sym typeface="Arial"/>
              </a:rPr>
              <a:t>Situación de los motorizados</a:t>
            </a:r>
            <a:endParaRPr b="1" sz="1400">
              <a:solidFill>
                <a:schemeClr val="dk1"/>
              </a:solidFill>
              <a:latin typeface="Arial"/>
              <a:ea typeface="Arial"/>
              <a:cs typeface="Arial"/>
              <a:sym typeface="Arial"/>
            </a:endParaRPr>
          </a:p>
        </p:txBody>
      </p:sp>
      <p:sp>
        <p:nvSpPr>
          <p:cNvPr id="181" name="Google Shape;181;p6"/>
          <p:cNvSpPr/>
          <p:nvPr/>
        </p:nvSpPr>
        <p:spPr>
          <a:xfrm>
            <a:off x="818018" y="2825085"/>
            <a:ext cx="2220912" cy="2374900"/>
          </a:xfrm>
          <a:custGeom>
            <a:rect b="b" l="l" r="r" t="t"/>
            <a:pathLst>
              <a:path extrusionOk="0" h="2254407" w="2588029">
                <a:moveTo>
                  <a:pt x="367711" y="20873"/>
                </a:moveTo>
                <a:cubicBezTo>
                  <a:pt x="490795" y="61900"/>
                  <a:pt x="295290" y="0"/>
                  <a:pt x="532603" y="50853"/>
                </a:cubicBezTo>
                <a:cubicBezTo>
                  <a:pt x="563504" y="57475"/>
                  <a:pt x="591885" y="73169"/>
                  <a:pt x="622544" y="80834"/>
                </a:cubicBezTo>
                <a:cubicBezTo>
                  <a:pt x="642531" y="85831"/>
                  <a:pt x="662772" y="89904"/>
                  <a:pt x="682505" y="95824"/>
                </a:cubicBezTo>
                <a:cubicBezTo>
                  <a:pt x="712774" y="104905"/>
                  <a:pt x="772446" y="125804"/>
                  <a:pt x="772446" y="125804"/>
                </a:cubicBezTo>
                <a:cubicBezTo>
                  <a:pt x="788334" y="136396"/>
                  <a:pt x="836717" y="164405"/>
                  <a:pt x="847397" y="185765"/>
                </a:cubicBezTo>
                <a:cubicBezTo>
                  <a:pt x="861530" y="214031"/>
                  <a:pt x="867384" y="245726"/>
                  <a:pt x="877377" y="275706"/>
                </a:cubicBezTo>
                <a:lnTo>
                  <a:pt x="907357" y="365647"/>
                </a:lnTo>
                <a:lnTo>
                  <a:pt x="922348" y="410617"/>
                </a:lnTo>
                <a:cubicBezTo>
                  <a:pt x="932223" y="440242"/>
                  <a:pt x="940900" y="479424"/>
                  <a:pt x="967318" y="500558"/>
                </a:cubicBezTo>
                <a:cubicBezTo>
                  <a:pt x="979656" y="510429"/>
                  <a:pt x="996584" y="513803"/>
                  <a:pt x="1012288" y="515548"/>
                </a:cubicBezTo>
                <a:cubicBezTo>
                  <a:pt x="1086946" y="523843"/>
                  <a:pt x="1162190" y="525541"/>
                  <a:pt x="1237141" y="530538"/>
                </a:cubicBezTo>
                <a:cubicBezTo>
                  <a:pt x="1387723" y="568184"/>
                  <a:pt x="1317971" y="547489"/>
                  <a:pt x="1447003" y="590499"/>
                </a:cubicBezTo>
                <a:cubicBezTo>
                  <a:pt x="1461993" y="595496"/>
                  <a:pt x="1476181" y="604980"/>
                  <a:pt x="1491974" y="605489"/>
                </a:cubicBezTo>
                <a:lnTo>
                  <a:pt x="1956669" y="620479"/>
                </a:lnTo>
                <a:cubicBezTo>
                  <a:pt x="1991646" y="625476"/>
                  <a:pt x="2027173" y="627525"/>
                  <a:pt x="2061600" y="635470"/>
                </a:cubicBezTo>
                <a:cubicBezTo>
                  <a:pt x="2092393" y="642576"/>
                  <a:pt x="2121561" y="655457"/>
                  <a:pt x="2151541" y="665450"/>
                </a:cubicBezTo>
                <a:lnTo>
                  <a:pt x="2376393" y="740401"/>
                </a:lnTo>
                <a:cubicBezTo>
                  <a:pt x="2479188" y="774666"/>
                  <a:pt x="2351606" y="734204"/>
                  <a:pt x="2496315" y="770381"/>
                </a:cubicBezTo>
                <a:cubicBezTo>
                  <a:pt x="2511644" y="774213"/>
                  <a:pt x="2526295" y="780374"/>
                  <a:pt x="2541285" y="785371"/>
                </a:cubicBezTo>
                <a:cubicBezTo>
                  <a:pt x="2588029" y="925600"/>
                  <a:pt x="2581605" y="867548"/>
                  <a:pt x="2556275" y="1070184"/>
                </a:cubicBezTo>
                <a:cubicBezTo>
                  <a:pt x="2554315" y="1085863"/>
                  <a:pt x="2550766" y="1102514"/>
                  <a:pt x="2541285" y="1115155"/>
                </a:cubicBezTo>
                <a:cubicBezTo>
                  <a:pt x="2520086" y="1143421"/>
                  <a:pt x="2485933" y="1160708"/>
                  <a:pt x="2466334" y="1190106"/>
                </a:cubicBezTo>
                <a:lnTo>
                  <a:pt x="2436354" y="1235076"/>
                </a:lnTo>
                <a:lnTo>
                  <a:pt x="2406374" y="1325017"/>
                </a:lnTo>
                <a:cubicBezTo>
                  <a:pt x="2401377" y="1340007"/>
                  <a:pt x="2402557" y="1358815"/>
                  <a:pt x="2391384" y="1369988"/>
                </a:cubicBezTo>
                <a:lnTo>
                  <a:pt x="2361403" y="1399968"/>
                </a:lnTo>
                <a:cubicBezTo>
                  <a:pt x="2354610" y="1427141"/>
                  <a:pt x="2328598" y="1537705"/>
                  <a:pt x="2316433" y="1549870"/>
                </a:cubicBezTo>
                <a:cubicBezTo>
                  <a:pt x="2306439" y="1559863"/>
                  <a:pt x="2295281" y="1568814"/>
                  <a:pt x="2286452" y="1579850"/>
                </a:cubicBezTo>
                <a:cubicBezTo>
                  <a:pt x="2256952" y="1616724"/>
                  <a:pt x="2262684" y="1627657"/>
                  <a:pt x="2226492" y="1654801"/>
                </a:cubicBezTo>
                <a:cubicBezTo>
                  <a:pt x="2197667" y="1676420"/>
                  <a:pt x="2170734" y="1703366"/>
                  <a:pt x="2136551" y="1714761"/>
                </a:cubicBezTo>
                <a:cubicBezTo>
                  <a:pt x="2074489" y="1735449"/>
                  <a:pt x="2104727" y="1720987"/>
                  <a:pt x="2046610" y="1759732"/>
                </a:cubicBezTo>
                <a:cubicBezTo>
                  <a:pt x="1996642" y="1834682"/>
                  <a:pt x="2031619" y="1794709"/>
                  <a:pt x="1926688" y="1864663"/>
                </a:cubicBezTo>
                <a:cubicBezTo>
                  <a:pt x="1911698" y="1874656"/>
                  <a:pt x="1898809" y="1888946"/>
                  <a:pt x="1881718" y="1894643"/>
                </a:cubicBezTo>
                <a:lnTo>
                  <a:pt x="1791777" y="1924624"/>
                </a:lnTo>
                <a:cubicBezTo>
                  <a:pt x="1781784" y="1939614"/>
                  <a:pt x="1773051" y="1955526"/>
                  <a:pt x="1761797" y="1969594"/>
                </a:cubicBezTo>
                <a:cubicBezTo>
                  <a:pt x="1752968" y="1980630"/>
                  <a:pt x="1739088" y="1987456"/>
                  <a:pt x="1731816" y="1999575"/>
                </a:cubicBezTo>
                <a:cubicBezTo>
                  <a:pt x="1723686" y="2013124"/>
                  <a:pt x="1724500" y="2030733"/>
                  <a:pt x="1716826" y="2044545"/>
                </a:cubicBezTo>
                <a:cubicBezTo>
                  <a:pt x="1699328" y="2076042"/>
                  <a:pt x="1676853" y="2104506"/>
                  <a:pt x="1656866" y="2134486"/>
                </a:cubicBezTo>
                <a:cubicBezTo>
                  <a:pt x="1646872" y="2149476"/>
                  <a:pt x="1639624" y="2166718"/>
                  <a:pt x="1626885" y="2179457"/>
                </a:cubicBezTo>
                <a:cubicBezTo>
                  <a:pt x="1611895" y="2194447"/>
                  <a:pt x="1600446" y="2214132"/>
                  <a:pt x="1581915" y="2224427"/>
                </a:cubicBezTo>
                <a:cubicBezTo>
                  <a:pt x="1554290" y="2239774"/>
                  <a:pt x="1491974" y="2254407"/>
                  <a:pt x="1491974" y="2254407"/>
                </a:cubicBezTo>
                <a:lnTo>
                  <a:pt x="277770" y="2239417"/>
                </a:lnTo>
                <a:cubicBezTo>
                  <a:pt x="261974" y="2239041"/>
                  <a:pt x="247993" y="2228768"/>
                  <a:pt x="232800" y="2224427"/>
                </a:cubicBezTo>
                <a:cubicBezTo>
                  <a:pt x="101043" y="2186783"/>
                  <a:pt x="235691" y="2230388"/>
                  <a:pt x="127869" y="2194447"/>
                </a:cubicBezTo>
                <a:cubicBezTo>
                  <a:pt x="105917" y="2172495"/>
                  <a:pt x="79254" y="2149752"/>
                  <a:pt x="67908" y="2119496"/>
                </a:cubicBezTo>
                <a:cubicBezTo>
                  <a:pt x="58962" y="2095640"/>
                  <a:pt x="57915" y="2069529"/>
                  <a:pt x="52918" y="2044545"/>
                </a:cubicBezTo>
                <a:cubicBezTo>
                  <a:pt x="47921" y="1764729"/>
                  <a:pt x="35429" y="1484946"/>
                  <a:pt x="37928" y="1205096"/>
                </a:cubicBezTo>
                <a:cubicBezTo>
                  <a:pt x="40428" y="925112"/>
                  <a:pt x="0" y="637282"/>
                  <a:pt x="67908" y="365647"/>
                </a:cubicBezTo>
                <a:cubicBezTo>
                  <a:pt x="105554" y="215061"/>
                  <a:pt x="84857" y="284818"/>
                  <a:pt x="127869" y="155784"/>
                </a:cubicBezTo>
                <a:cubicBezTo>
                  <a:pt x="132866" y="140794"/>
                  <a:pt x="129712" y="119579"/>
                  <a:pt x="142859" y="110814"/>
                </a:cubicBezTo>
                <a:cubicBezTo>
                  <a:pt x="157849" y="100821"/>
                  <a:pt x="173761" y="92088"/>
                  <a:pt x="187829" y="80834"/>
                </a:cubicBezTo>
                <a:cubicBezTo>
                  <a:pt x="198865" y="72005"/>
                  <a:pt x="205691" y="58125"/>
                  <a:pt x="217810" y="50853"/>
                </a:cubicBezTo>
                <a:cubicBezTo>
                  <a:pt x="233171" y="41636"/>
                  <a:pt x="311541" y="23673"/>
                  <a:pt x="322741" y="20873"/>
                </a:cubicBezTo>
                <a:lnTo>
                  <a:pt x="367711" y="20873"/>
                </a:lnTo>
                <a:close/>
              </a:path>
            </a:pathLst>
          </a:custGeom>
          <a:blipFill rotWithShape="1">
            <a:blip r:embed="rId3">
              <a:alphaModFix/>
            </a:blip>
            <a:stretch>
              <a:fillRect b="0" l="0" r="0" t="0"/>
            </a:stretch>
          </a:blipFill>
          <a:ln cap="flat" cmpd="sng" w="41275">
            <a:solidFill>
              <a:srgbClr val="92D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82" name="Google Shape;182;p6"/>
          <p:cNvSpPr/>
          <p:nvPr/>
        </p:nvSpPr>
        <p:spPr>
          <a:xfrm>
            <a:off x="2332039" y="5861051"/>
            <a:ext cx="2047875" cy="720725"/>
          </a:xfrm>
          <a:prstGeom prst="ellipse">
            <a:avLst/>
          </a:prstGeom>
          <a:solidFill>
            <a:srgbClr val="A8D0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VE" sz="1400">
                <a:solidFill>
                  <a:schemeClr val="dk1"/>
                </a:solidFill>
                <a:latin typeface="Arial"/>
                <a:ea typeface="Arial"/>
                <a:cs typeface="Arial"/>
                <a:sym typeface="Arial"/>
              </a:rPr>
              <a:t>Causa del problema de circulación</a:t>
            </a:r>
            <a:endParaRPr/>
          </a:p>
        </p:txBody>
      </p:sp>
      <p:sp>
        <p:nvSpPr>
          <p:cNvPr id="183" name="Google Shape;183;p6"/>
          <p:cNvSpPr/>
          <p:nvPr/>
        </p:nvSpPr>
        <p:spPr>
          <a:xfrm>
            <a:off x="1397000" y="1357313"/>
            <a:ext cx="1741488" cy="792162"/>
          </a:xfrm>
          <a:prstGeom prst="ellipse">
            <a:avLst/>
          </a:prstGeom>
          <a:solidFill>
            <a:srgbClr val="A8D0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a:p>
            <a:pPr indent="0" lvl="0" marL="0" marR="0" rtl="0" algn="ctr">
              <a:spcBef>
                <a:spcPts val="0"/>
              </a:spcBef>
              <a:spcAft>
                <a:spcPts val="0"/>
              </a:spcAft>
              <a:buNone/>
            </a:pPr>
            <a:r>
              <a:rPr b="1" lang="es-VE" sz="1400">
                <a:solidFill>
                  <a:schemeClr val="dk1"/>
                </a:solidFill>
                <a:latin typeface="Arial"/>
                <a:ea typeface="Arial"/>
                <a:cs typeface="Arial"/>
                <a:sym typeface="Arial"/>
              </a:rPr>
              <a:t>Problema de la circulación</a:t>
            </a:r>
            <a:endParaRPr/>
          </a:p>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84" name="Google Shape;184;p6"/>
          <p:cNvSpPr/>
          <p:nvPr/>
        </p:nvSpPr>
        <p:spPr>
          <a:xfrm rot="-943062">
            <a:off x="8056564" y="1747839"/>
            <a:ext cx="2327275" cy="3381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Noto Sans Symbols"/>
              <a:buNone/>
            </a:pPr>
            <a:r>
              <a:rPr lang="es-VE" sz="1600">
                <a:solidFill>
                  <a:schemeClr val="dk1"/>
                </a:solidFill>
                <a:latin typeface="Arial"/>
                <a:ea typeface="Arial"/>
                <a:cs typeface="Arial"/>
                <a:sym typeface="Arial"/>
              </a:rPr>
              <a:t> </a:t>
            </a:r>
            <a:endParaRPr sz="1600">
              <a:solidFill>
                <a:schemeClr val="dk1"/>
              </a:solidFill>
              <a:latin typeface="Arial"/>
              <a:ea typeface="Arial"/>
              <a:cs typeface="Arial"/>
              <a:sym typeface="Arial"/>
            </a:endParaRPr>
          </a:p>
        </p:txBody>
      </p:sp>
      <p:cxnSp>
        <p:nvCxnSpPr>
          <p:cNvPr id="185" name="Google Shape;185;p6"/>
          <p:cNvCxnSpPr>
            <a:stCxn id="183" idx="7"/>
          </p:cNvCxnSpPr>
          <p:nvPr/>
        </p:nvCxnSpPr>
        <p:spPr>
          <a:xfrm flipH="1" rot="-5400000">
            <a:off x="3860103" y="496672"/>
            <a:ext cx="21900" cy="1975200"/>
          </a:xfrm>
          <a:prstGeom prst="curvedConnector4">
            <a:avLst>
              <a:gd fmla="val -1044646" name="adj1"/>
              <a:gd fmla="val 56490" name="adj2"/>
            </a:avLst>
          </a:prstGeom>
          <a:noFill/>
          <a:ln cap="flat" cmpd="sng" w="19050">
            <a:solidFill>
              <a:schemeClr val="dk1"/>
            </a:solidFill>
            <a:prstDash val="solid"/>
            <a:miter lim="800000"/>
            <a:headEnd len="sm" w="sm" type="none"/>
            <a:tailEnd len="med" w="med" type="stealth"/>
          </a:ln>
        </p:spPr>
      </p:cxnSp>
      <p:cxnSp>
        <p:nvCxnSpPr>
          <p:cNvPr id="186" name="Google Shape;186;p6"/>
          <p:cNvCxnSpPr>
            <a:stCxn id="178" idx="0"/>
          </p:cNvCxnSpPr>
          <p:nvPr/>
        </p:nvCxnSpPr>
        <p:spPr>
          <a:xfrm rot="-5400000">
            <a:off x="4173227" y="3075976"/>
            <a:ext cx="256500" cy="1116300"/>
          </a:xfrm>
          <a:prstGeom prst="curvedConnector2">
            <a:avLst/>
          </a:prstGeom>
          <a:noFill/>
          <a:ln cap="flat" cmpd="sng" w="19050">
            <a:solidFill>
              <a:schemeClr val="dk1"/>
            </a:solidFill>
            <a:prstDash val="solid"/>
            <a:miter lim="800000"/>
            <a:headEnd len="sm" w="sm" type="none"/>
            <a:tailEnd len="med" w="med" type="stealth"/>
          </a:ln>
        </p:spPr>
      </p:cxnSp>
      <p:cxnSp>
        <p:nvCxnSpPr>
          <p:cNvPr id="187" name="Google Shape;187;p6"/>
          <p:cNvCxnSpPr>
            <a:stCxn id="180" idx="0"/>
          </p:cNvCxnSpPr>
          <p:nvPr/>
        </p:nvCxnSpPr>
        <p:spPr>
          <a:xfrm rot="-5400000">
            <a:off x="3912152" y="4074264"/>
            <a:ext cx="648000" cy="1233300"/>
          </a:xfrm>
          <a:prstGeom prst="curvedConnector2">
            <a:avLst/>
          </a:prstGeom>
          <a:noFill/>
          <a:ln cap="flat" cmpd="sng" w="19050">
            <a:solidFill>
              <a:schemeClr val="dk1"/>
            </a:solidFill>
            <a:prstDash val="solid"/>
            <a:miter lim="800000"/>
            <a:headEnd len="sm" w="sm" type="none"/>
            <a:tailEnd len="med" w="med" type="stealth"/>
          </a:ln>
        </p:spPr>
      </p:cxnSp>
      <p:pic>
        <p:nvPicPr>
          <p:cNvPr descr="D:\Desktop\Sin título.png" id="188" name="Google Shape;188;p6"/>
          <p:cNvPicPr preferRelativeResize="0"/>
          <p:nvPr/>
        </p:nvPicPr>
        <p:blipFill rotWithShape="1">
          <a:blip r:embed="rId4">
            <a:alphaModFix/>
          </a:blip>
          <a:srcRect b="77340" l="0" r="0" t="0"/>
          <a:stretch/>
        </p:blipFill>
        <p:spPr>
          <a:xfrm>
            <a:off x="5004944" y="1013660"/>
            <a:ext cx="6408712" cy="1201264"/>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cxnSp>
        <p:nvCxnSpPr>
          <p:cNvPr id="189" name="Google Shape;189;p6"/>
          <p:cNvCxnSpPr>
            <a:stCxn id="179" idx="0"/>
          </p:cNvCxnSpPr>
          <p:nvPr/>
        </p:nvCxnSpPr>
        <p:spPr>
          <a:xfrm rot="-5400000">
            <a:off x="4125127" y="1941114"/>
            <a:ext cx="126600" cy="1334700"/>
          </a:xfrm>
          <a:prstGeom prst="curvedConnector2">
            <a:avLst/>
          </a:prstGeom>
          <a:noFill/>
          <a:ln cap="flat" cmpd="sng" w="19050">
            <a:solidFill>
              <a:schemeClr val="dk1"/>
            </a:solidFill>
            <a:prstDash val="solid"/>
            <a:miter lim="800000"/>
            <a:headEnd len="sm" w="sm" type="none"/>
            <a:tailEnd len="med" w="med" type="stealth"/>
          </a:ln>
        </p:spPr>
      </p:cxnSp>
      <p:cxnSp>
        <p:nvCxnSpPr>
          <p:cNvPr id="190" name="Google Shape;190;p6"/>
          <p:cNvCxnSpPr/>
          <p:nvPr/>
        </p:nvCxnSpPr>
        <p:spPr>
          <a:xfrm flipH="1" rot="10800000">
            <a:off x="3929236" y="5314685"/>
            <a:ext cx="930000" cy="648000"/>
          </a:xfrm>
          <a:prstGeom prst="curvedConnector3">
            <a:avLst>
              <a:gd fmla="val 53284" name="adj1"/>
            </a:avLst>
          </a:prstGeom>
          <a:noFill/>
          <a:ln cap="flat" cmpd="sng" w="19050">
            <a:solidFill>
              <a:schemeClr val="dk1"/>
            </a:solidFill>
            <a:prstDash val="solid"/>
            <a:miter lim="800000"/>
            <a:headEnd len="sm" w="sm" type="none"/>
            <a:tailEnd len="med" w="med" type="stealth"/>
          </a:ln>
        </p:spPr>
      </p:cxnSp>
      <p:sp>
        <p:nvSpPr>
          <p:cNvPr id="191" name="Google Shape;191;p6"/>
          <p:cNvSpPr txBox="1"/>
          <p:nvPr/>
        </p:nvSpPr>
        <p:spPr>
          <a:xfrm>
            <a:off x="806450" y="2174875"/>
            <a:ext cx="2432050" cy="584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Noto Sans Symbols"/>
              <a:buNone/>
            </a:pPr>
            <a:r>
              <a:rPr b="1" lang="es-VE" sz="1600">
                <a:solidFill>
                  <a:schemeClr val="dk1"/>
                </a:solidFill>
                <a:latin typeface="Arial"/>
                <a:ea typeface="Arial"/>
                <a:cs typeface="Arial"/>
                <a:sym typeface="Arial"/>
              </a:rPr>
              <a:t>La circulación rodada en la capital</a:t>
            </a:r>
            <a:endParaRPr b="1" sz="1600">
              <a:solidFill>
                <a:schemeClr val="dk1"/>
              </a:solidFill>
              <a:latin typeface="Arial"/>
              <a:ea typeface="Arial"/>
              <a:cs typeface="Arial"/>
              <a:sym typeface="Arial"/>
            </a:endParaRPr>
          </a:p>
        </p:txBody>
      </p:sp>
      <p:sp>
        <p:nvSpPr>
          <p:cNvPr id="192" name="Google Shape;192;p6"/>
          <p:cNvSpPr txBox="1"/>
          <p:nvPr/>
        </p:nvSpPr>
        <p:spPr>
          <a:xfrm>
            <a:off x="818019" y="627421"/>
            <a:ext cx="11014317" cy="611962"/>
          </a:xfrm>
          <a:prstGeom prst="rect">
            <a:avLst/>
          </a:prstGeom>
          <a:noFill/>
          <a:ln>
            <a:noFill/>
          </a:ln>
        </p:spPr>
        <p:txBody>
          <a:bodyPr anchorCtr="0" anchor="t" bIns="45700" lIns="91425" spcFirstLastPara="1" rIns="91425" wrap="square" tIns="45700">
            <a:spAutoFit/>
          </a:bodyPr>
          <a:lstStyle/>
          <a:p>
            <a:pPr indent="0" lvl="0" marL="0" marR="0" rtl="0" algn="l">
              <a:lnSpc>
                <a:spcPct val="83333"/>
              </a:lnSpc>
              <a:spcBef>
                <a:spcPts val="0"/>
              </a:spcBef>
              <a:spcAft>
                <a:spcPts val="0"/>
              </a:spcAft>
              <a:buClr>
                <a:schemeClr val="dk1"/>
              </a:buClr>
              <a:buSzPts val="2400"/>
              <a:buFont typeface="Noto Sans Symbols"/>
              <a:buNone/>
            </a:pPr>
            <a:r>
              <a:rPr i="1" lang="es-VE" sz="2400">
                <a:solidFill>
                  <a:schemeClr val="dk1"/>
                </a:solidFill>
                <a:latin typeface="Libre Franklin"/>
                <a:ea typeface="Libre Franklin"/>
                <a:cs typeface="Libre Franklin"/>
                <a:sym typeface="Libre Franklin"/>
              </a:rPr>
              <a:t>-</a:t>
            </a:r>
            <a:r>
              <a:rPr b="1" i="1" lang="es-VE" sz="2400">
                <a:solidFill>
                  <a:schemeClr val="dk1"/>
                </a:solidFill>
                <a:latin typeface="Libre Franklin"/>
                <a:ea typeface="Libre Franklin"/>
                <a:cs typeface="Libre Franklin"/>
                <a:sym typeface="Libre Franklin"/>
              </a:rPr>
              <a:t>Organizar coherentemente </a:t>
            </a:r>
            <a:r>
              <a:rPr lang="es-VE" sz="2400">
                <a:solidFill>
                  <a:schemeClr val="dk1"/>
                </a:solidFill>
                <a:latin typeface="Libre Franklin"/>
                <a:ea typeface="Libre Franklin"/>
                <a:cs typeface="Libre Franklin"/>
                <a:sym typeface="Libre Franklin"/>
              </a:rPr>
              <a:t>las ideas de acuerdo con  la estructura del texto y de los párrafos.</a:t>
            </a:r>
            <a:endParaRPr sz="2400">
              <a:solidFill>
                <a:schemeClr val="dk1"/>
              </a:solidFill>
              <a:latin typeface="Libre Franklin"/>
              <a:ea typeface="Libre Franklin"/>
              <a:cs typeface="Libre Franklin"/>
              <a:sym typeface="Libre Franklin"/>
            </a:endParaRPr>
          </a:p>
        </p:txBody>
      </p:sp>
      <p:sp>
        <p:nvSpPr>
          <p:cNvPr id="193" name="Google Shape;193;p6"/>
          <p:cNvSpPr/>
          <p:nvPr/>
        </p:nvSpPr>
        <p:spPr>
          <a:xfrm>
            <a:off x="4917632" y="1"/>
            <a:ext cx="2369431"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VE" sz="4400">
                <a:solidFill>
                  <a:srgbClr val="7F6000"/>
                </a:solidFill>
                <a:latin typeface="Calibri"/>
                <a:ea typeface="Calibri"/>
                <a:cs typeface="Calibri"/>
                <a:sym typeface="Calibri"/>
              </a:rPr>
              <a:t>Planificar</a:t>
            </a:r>
            <a:endParaRPr b="1" sz="4400">
              <a:solidFill>
                <a:srgbClr val="7F6000"/>
              </a:solidFill>
              <a:latin typeface="Calibri"/>
              <a:ea typeface="Calibri"/>
              <a:cs typeface="Calibri"/>
              <a:sym typeface="Calibri"/>
            </a:endParaRPr>
          </a:p>
        </p:txBody>
      </p:sp>
      <p:pic>
        <p:nvPicPr>
          <p:cNvPr descr="D:\Desktop\Sin título.png" id="194" name="Google Shape;194;p6"/>
          <p:cNvPicPr preferRelativeResize="0"/>
          <p:nvPr/>
        </p:nvPicPr>
        <p:blipFill rotWithShape="1">
          <a:blip r:embed="rId5">
            <a:alphaModFix/>
          </a:blip>
          <a:srcRect b="43661" l="0" r="0" t="38744"/>
          <a:stretch/>
        </p:blipFill>
        <p:spPr>
          <a:xfrm>
            <a:off x="5004944" y="3365038"/>
            <a:ext cx="6408712" cy="932689"/>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descr="D:\Desktop\Sin título.png" id="195" name="Google Shape;195;p6"/>
          <p:cNvPicPr preferRelativeResize="0"/>
          <p:nvPr/>
        </p:nvPicPr>
        <p:blipFill rotWithShape="1">
          <a:blip r:embed="rId5">
            <a:alphaModFix/>
          </a:blip>
          <a:srcRect b="60461" l="0" r="0" t="21945"/>
          <a:stretch/>
        </p:blipFill>
        <p:spPr>
          <a:xfrm>
            <a:off x="5004944" y="2326020"/>
            <a:ext cx="6408712" cy="932689"/>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descr="D:\Desktop\Sin título.png" id="196" name="Google Shape;196;p6"/>
          <p:cNvPicPr preferRelativeResize="0"/>
          <p:nvPr/>
        </p:nvPicPr>
        <p:blipFill rotWithShape="1">
          <a:blip r:embed="rId5">
            <a:alphaModFix/>
          </a:blip>
          <a:srcRect b="26777" l="0" r="0" t="55628"/>
          <a:stretch/>
        </p:blipFill>
        <p:spPr>
          <a:xfrm>
            <a:off x="5004944" y="4404056"/>
            <a:ext cx="6408712" cy="932689"/>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descr="D:\Desktop\Sin título.png" id="197" name="Google Shape;197;p6"/>
          <p:cNvPicPr preferRelativeResize="0"/>
          <p:nvPr/>
        </p:nvPicPr>
        <p:blipFill rotWithShape="1">
          <a:blip r:embed="rId5">
            <a:alphaModFix/>
          </a:blip>
          <a:srcRect b="0" l="0" r="0" t="72618"/>
          <a:stretch/>
        </p:blipFill>
        <p:spPr>
          <a:xfrm>
            <a:off x="5004944" y="5459045"/>
            <a:ext cx="6408712" cy="1362379"/>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s-VE"/>
              <a:t>Sugerencias para escribir párrafos coherentes</a:t>
            </a:r>
            <a:endParaRPr/>
          </a:p>
        </p:txBody>
      </p:sp>
      <p:sp>
        <p:nvSpPr>
          <p:cNvPr id="203" name="Google Shape;203;p7"/>
          <p:cNvSpPr/>
          <p:nvPr/>
        </p:nvSpPr>
        <p:spPr>
          <a:xfrm>
            <a:off x="1055688" y="1557339"/>
            <a:ext cx="6769100" cy="922337"/>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es-VE" sz="1800">
                <a:solidFill>
                  <a:schemeClr val="dk1"/>
                </a:solidFill>
                <a:latin typeface="Calibri"/>
                <a:ea typeface="Calibri"/>
                <a:cs typeface="Calibri"/>
                <a:sym typeface="Calibri"/>
              </a:rPr>
              <a:t>Ruiz (2014) propone que la mejor forma de organizar un párrafo es </a:t>
            </a:r>
            <a:r>
              <a:rPr b="1" lang="es-VE" sz="1800">
                <a:solidFill>
                  <a:schemeClr val="dk1"/>
                </a:solidFill>
                <a:latin typeface="Calibri"/>
                <a:ea typeface="Calibri"/>
                <a:cs typeface="Calibri"/>
                <a:sym typeface="Calibri"/>
              </a:rPr>
              <a:t>enunciar la idea </a:t>
            </a:r>
            <a:r>
              <a:rPr lang="es-VE" sz="1800">
                <a:solidFill>
                  <a:schemeClr val="dk1"/>
                </a:solidFill>
                <a:latin typeface="Calibri"/>
                <a:ea typeface="Calibri"/>
                <a:cs typeface="Calibri"/>
                <a:sym typeface="Calibri"/>
              </a:rPr>
              <a:t>en la primera oración </a:t>
            </a:r>
            <a:r>
              <a:rPr b="1" lang="es-VE" sz="1800">
                <a:solidFill>
                  <a:schemeClr val="dk1"/>
                </a:solidFill>
                <a:latin typeface="Calibri"/>
                <a:ea typeface="Calibri"/>
                <a:cs typeface="Calibri"/>
                <a:sym typeface="Calibri"/>
              </a:rPr>
              <a:t>seguido de su demostración </a:t>
            </a:r>
            <a:r>
              <a:rPr lang="es-VE" sz="1800">
                <a:solidFill>
                  <a:schemeClr val="dk1"/>
                </a:solidFill>
                <a:latin typeface="Calibri"/>
                <a:ea typeface="Calibri"/>
                <a:cs typeface="Calibri"/>
                <a:sym typeface="Calibri"/>
              </a:rPr>
              <a:t>(leyes, pruebas, ejemplos, citas…)</a:t>
            </a:r>
            <a:endParaRPr sz="1800">
              <a:solidFill>
                <a:schemeClr val="dk1"/>
              </a:solidFill>
              <a:latin typeface="Calibri"/>
              <a:ea typeface="Calibri"/>
              <a:cs typeface="Calibri"/>
              <a:sym typeface="Calibri"/>
            </a:endParaRPr>
          </a:p>
        </p:txBody>
      </p:sp>
      <p:sp>
        <p:nvSpPr>
          <p:cNvPr id="204" name="Google Shape;204;p7"/>
          <p:cNvSpPr/>
          <p:nvPr/>
        </p:nvSpPr>
        <p:spPr>
          <a:xfrm>
            <a:off x="6959600" y="3141664"/>
            <a:ext cx="4249738" cy="922337"/>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s-VE" sz="1800">
                <a:solidFill>
                  <a:schemeClr val="dk1"/>
                </a:solidFill>
                <a:latin typeface="Calibri"/>
                <a:ea typeface="Calibri"/>
                <a:cs typeface="Calibri"/>
                <a:sym typeface="Calibri"/>
              </a:rPr>
              <a:t>No redactar un párrafo hasta no tener claro la oración tema o principal y las oraciones que la apoyarán.</a:t>
            </a:r>
            <a:endParaRPr/>
          </a:p>
        </p:txBody>
      </p:sp>
      <p:pic>
        <p:nvPicPr>
          <p:cNvPr id="205" name="Google Shape;205;p7"/>
          <p:cNvPicPr preferRelativeResize="0"/>
          <p:nvPr/>
        </p:nvPicPr>
        <p:blipFill rotWithShape="1">
          <a:blip r:embed="rId3">
            <a:alphaModFix/>
          </a:blip>
          <a:srcRect b="0" l="0" r="0" t="0"/>
          <a:stretch/>
        </p:blipFill>
        <p:spPr>
          <a:xfrm>
            <a:off x="1127448" y="2420888"/>
            <a:ext cx="5328592" cy="3902706"/>
          </a:xfrm>
          <a:prstGeom prst="roundRect">
            <a:avLst>
              <a:gd fmla="val 16667" name="adj"/>
            </a:avLst>
          </a:prstGeom>
          <a:noFill/>
          <a:ln>
            <a:noFill/>
          </a:ln>
          <a:effectLst>
            <a:outerShdw blurRad="152400" kx="110000" rotWithShape="0" algn="tl" dir="900000" dist="12000" sy="98000" ky="200000">
              <a:srgbClr val="000000">
                <a:alpha val="29803"/>
              </a:srgbClr>
            </a:outerShdw>
          </a:effectLst>
        </p:spPr>
      </p:pic>
      <p:sp>
        <p:nvSpPr>
          <p:cNvPr id="206" name="Google Shape;206;p7"/>
          <p:cNvSpPr/>
          <p:nvPr/>
        </p:nvSpPr>
        <p:spPr>
          <a:xfrm>
            <a:off x="6096001" y="6211888"/>
            <a:ext cx="5400675" cy="6461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Noto Sans Symbols"/>
              <a:buNone/>
            </a:pPr>
            <a:r>
              <a:rPr lang="es-VE" sz="1200">
                <a:solidFill>
                  <a:schemeClr val="dk1"/>
                </a:solidFill>
                <a:latin typeface="Arial"/>
                <a:ea typeface="Arial"/>
                <a:cs typeface="Arial"/>
                <a:sym typeface="Arial"/>
              </a:rPr>
              <a:t>Ruiz, R. (2014). Redactar para convencer. Teoría y práctica de la redacción jurídica expositiva y argumentativa. Caracas: Universidad Católica Andrés Bello.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8"/>
          <p:cNvSpPr/>
          <p:nvPr/>
        </p:nvSpPr>
        <p:spPr>
          <a:xfrm>
            <a:off x="2781301" y="1254126"/>
            <a:ext cx="4365625" cy="125413"/>
          </a:xfrm>
          <a:prstGeom prst="rightArrow">
            <a:avLst>
              <a:gd fmla="val 50000" name="adj1"/>
              <a:gd fmla="val 50000" name="adj2"/>
            </a:avLst>
          </a:prstGeom>
          <a:solidFill>
            <a:srgbClr val="00B05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8"/>
          <p:cNvSpPr txBox="1"/>
          <p:nvPr/>
        </p:nvSpPr>
        <p:spPr>
          <a:xfrm>
            <a:off x="2969315" y="69873"/>
            <a:ext cx="3509962"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Noto Sans Symbols"/>
              <a:buNone/>
            </a:pPr>
            <a:r>
              <a:rPr lang="es-VE" sz="2400">
                <a:solidFill>
                  <a:schemeClr val="dk1"/>
                </a:solidFill>
                <a:latin typeface="Arial"/>
                <a:ea typeface="Arial"/>
                <a:cs typeface="Arial"/>
                <a:sym typeface="Arial"/>
              </a:rPr>
              <a:t>convierte la  planificación en un escrito coherente. </a:t>
            </a:r>
            <a:endParaRPr/>
          </a:p>
        </p:txBody>
      </p:sp>
      <p:sp>
        <p:nvSpPr>
          <p:cNvPr id="213" name="Google Shape;213;p8"/>
          <p:cNvSpPr/>
          <p:nvPr/>
        </p:nvSpPr>
        <p:spPr>
          <a:xfrm>
            <a:off x="7081838" y="69873"/>
            <a:ext cx="5110162" cy="67403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VE" sz="1800">
                <a:solidFill>
                  <a:schemeClr val="dk1"/>
                </a:solidFill>
                <a:latin typeface="Arial Narrow"/>
                <a:ea typeface="Arial Narrow"/>
                <a:cs typeface="Arial Narrow"/>
                <a:sym typeface="Arial Narrow"/>
              </a:rPr>
              <a:t>   </a:t>
            </a:r>
            <a:r>
              <a:rPr b="1" lang="es-VE" sz="1800">
                <a:solidFill>
                  <a:srgbClr val="00B050"/>
                </a:solidFill>
                <a:latin typeface="Arial Narrow"/>
                <a:ea typeface="Arial Narrow"/>
                <a:cs typeface="Arial Narrow"/>
                <a:sym typeface="Arial Narrow"/>
              </a:rPr>
              <a:t>Cada día resulta más difícil el problema de la circulación rodada en Madrid. Esta triste realidad es reportada por las páginas de sucesos de los periódicos de Madrid, lo cuales reflejan los accidentes que ocurren a diario.</a:t>
            </a:r>
            <a:endParaRPr b="1" sz="18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b="1" lang="es-VE" sz="1800">
                <a:solidFill>
                  <a:schemeClr val="dk1"/>
                </a:solidFill>
                <a:latin typeface="Arial Narrow"/>
                <a:ea typeface="Arial Narrow"/>
                <a:cs typeface="Arial Narrow"/>
                <a:sym typeface="Arial Narrow"/>
              </a:rPr>
              <a:t>   </a:t>
            </a:r>
            <a:r>
              <a:rPr b="1" lang="es-VE" sz="1800">
                <a:solidFill>
                  <a:srgbClr val="0070C0"/>
                </a:solidFill>
                <a:latin typeface="Arial Narrow"/>
                <a:ea typeface="Arial Narrow"/>
                <a:cs typeface="Arial Narrow"/>
                <a:sym typeface="Arial Narrow"/>
              </a:rPr>
              <a:t>Por un lado, los peatones se lanzan alegremente a cruzar las calles sin precaución por no usar los pasos peatonales, sufriendo atropellos u ocasionando accidentes automovilísticos en intersecciones. </a:t>
            </a:r>
            <a:endParaRPr b="1" sz="18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b="1" lang="es-VE" sz="1800">
                <a:solidFill>
                  <a:schemeClr val="dk1"/>
                </a:solidFill>
                <a:latin typeface="Arial Narrow"/>
                <a:ea typeface="Arial Narrow"/>
                <a:cs typeface="Arial Narrow"/>
                <a:sym typeface="Arial Narrow"/>
              </a:rPr>
              <a:t>   </a:t>
            </a:r>
            <a:r>
              <a:rPr b="1" lang="es-VE" sz="1800">
                <a:solidFill>
                  <a:srgbClr val="7030A0"/>
                </a:solidFill>
                <a:latin typeface="Arial Narrow"/>
                <a:ea typeface="Arial Narrow"/>
                <a:cs typeface="Arial Narrow"/>
                <a:sym typeface="Arial Narrow"/>
              </a:rPr>
              <a:t>Por otra parte los conductores nuevos son causantes de muchos accidentes debido a la impericia al conducir, al desconocimiento de las señalizaciones a los cambios bruscos de carril o al exceso de velocidad. Ellos son considerados una de las principales causas de accidentes. </a:t>
            </a:r>
            <a:endParaRPr b="1" sz="18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b="1" lang="es-VE" sz="1800">
                <a:solidFill>
                  <a:schemeClr val="dk1"/>
                </a:solidFill>
                <a:latin typeface="Arial Narrow"/>
                <a:ea typeface="Arial Narrow"/>
                <a:cs typeface="Arial Narrow"/>
                <a:sym typeface="Arial Narrow"/>
              </a:rPr>
              <a:t>   </a:t>
            </a:r>
            <a:r>
              <a:rPr b="1" lang="es-VE" sz="1800">
                <a:solidFill>
                  <a:srgbClr val="C00000"/>
                </a:solidFill>
                <a:latin typeface="Arial Narrow"/>
                <a:ea typeface="Arial Narrow"/>
                <a:cs typeface="Arial Narrow"/>
                <a:sym typeface="Arial Narrow"/>
              </a:rPr>
              <a:t>Asimismo, los motociclistas ejecutan verdaderos ejercicios de circo, sorteando coches sufriendo accidentes e involucrando a terceros. </a:t>
            </a:r>
            <a:endParaRPr b="1" sz="18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b="1" lang="es-VE" sz="1800">
                <a:solidFill>
                  <a:schemeClr val="dk1"/>
                </a:solidFill>
                <a:latin typeface="Arial Narrow"/>
                <a:ea typeface="Arial Narrow"/>
                <a:cs typeface="Arial Narrow"/>
                <a:sym typeface="Arial Narrow"/>
              </a:rPr>
              <a:t>   </a:t>
            </a:r>
            <a:r>
              <a:rPr b="1" lang="es-VE" sz="1800">
                <a:solidFill>
                  <a:srgbClr val="548135"/>
                </a:solidFill>
                <a:latin typeface="Arial Narrow"/>
                <a:ea typeface="Arial Narrow"/>
                <a:cs typeface="Arial Narrow"/>
                <a:sym typeface="Arial Narrow"/>
              </a:rPr>
              <a:t>De lo expuesto, se evidencia que la causa principal de estos problemas es el incumplimiento del Código de Circulación por parte de conductores y peatones. En consecuencia, en la medida que se incremente la producción de vehículos y motocicletas habrá mayores conflictos circulatorios. </a:t>
            </a:r>
            <a:endParaRPr/>
          </a:p>
        </p:txBody>
      </p:sp>
      <p:pic>
        <p:nvPicPr>
          <p:cNvPr descr="D:\Desktop\Sin título.png" id="214" name="Google Shape;214;p8"/>
          <p:cNvPicPr preferRelativeResize="0"/>
          <p:nvPr/>
        </p:nvPicPr>
        <p:blipFill rotWithShape="1">
          <a:blip r:embed="rId3">
            <a:alphaModFix/>
          </a:blip>
          <a:srcRect b="0" l="0" r="0" t="0"/>
          <a:stretch/>
        </p:blipFill>
        <p:spPr>
          <a:xfrm>
            <a:off x="737644" y="1253559"/>
            <a:ext cx="6408712" cy="5301208"/>
          </a:xfrm>
          <a:prstGeom prst="rect">
            <a:avLst/>
          </a:prstGeom>
          <a:noFill/>
          <a:ln>
            <a:noFill/>
          </a:ln>
        </p:spPr>
      </p:pic>
      <p:sp>
        <p:nvSpPr>
          <p:cNvPr id="215" name="Google Shape;215;p8"/>
          <p:cNvSpPr/>
          <p:nvPr/>
        </p:nvSpPr>
        <p:spPr>
          <a:xfrm>
            <a:off x="2790825" y="2422525"/>
            <a:ext cx="4300538" cy="139700"/>
          </a:xfrm>
          <a:prstGeom prst="rightArrow">
            <a:avLst>
              <a:gd fmla="val 50000" name="adj1"/>
              <a:gd fmla="val 50000" name="adj2"/>
            </a:avLst>
          </a:prstGeom>
          <a:solidFill>
            <a:srgbClr val="0070C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8"/>
          <p:cNvSpPr/>
          <p:nvPr/>
        </p:nvSpPr>
        <p:spPr>
          <a:xfrm>
            <a:off x="2781300" y="3382963"/>
            <a:ext cx="4300538" cy="138112"/>
          </a:xfrm>
          <a:prstGeom prst="rightArrow">
            <a:avLst>
              <a:gd fmla="val 50000" name="adj1"/>
              <a:gd fmla="val 50000" name="adj2"/>
            </a:avLst>
          </a:prstGeom>
          <a:solidFill>
            <a:srgbClr val="7030A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8"/>
          <p:cNvSpPr/>
          <p:nvPr/>
        </p:nvSpPr>
        <p:spPr>
          <a:xfrm>
            <a:off x="2787650" y="4271963"/>
            <a:ext cx="4300538" cy="139700"/>
          </a:xfrm>
          <a:prstGeom prst="rightArrow">
            <a:avLst>
              <a:gd fmla="val 50000" name="adj1"/>
              <a:gd fmla="val 50000" name="adj2"/>
            </a:avLst>
          </a:prstGeom>
          <a:solidFill>
            <a:srgbClr val="C00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8"/>
          <p:cNvSpPr/>
          <p:nvPr/>
        </p:nvSpPr>
        <p:spPr>
          <a:xfrm>
            <a:off x="2724150" y="5232401"/>
            <a:ext cx="4300538" cy="138113"/>
          </a:xfrm>
          <a:prstGeom prst="rightArrow">
            <a:avLst>
              <a:gd fmla="val 50000" name="adj1"/>
              <a:gd fmla="val 50000" name="adj2"/>
            </a:avLst>
          </a:prstGeom>
          <a:solidFill>
            <a:srgbClr val="385623"/>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8"/>
          <p:cNvSpPr/>
          <p:nvPr/>
        </p:nvSpPr>
        <p:spPr>
          <a:xfrm>
            <a:off x="617601" y="203662"/>
            <a:ext cx="2264402"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VE" sz="4400">
                <a:solidFill>
                  <a:srgbClr val="7F6000"/>
                </a:solidFill>
                <a:latin typeface="Calibri"/>
                <a:ea typeface="Calibri"/>
                <a:cs typeface="Calibri"/>
                <a:sym typeface="Calibri"/>
              </a:rPr>
              <a:t>Redactar</a:t>
            </a:r>
            <a:endParaRPr b="1" sz="4400">
              <a:solidFill>
                <a:srgbClr val="7F6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descr="ANIMOTECA GIF" id="224" name="Google Shape;224;p9"/>
          <p:cNvPicPr preferRelativeResize="0"/>
          <p:nvPr/>
        </p:nvPicPr>
        <p:blipFill rotWithShape="1">
          <a:blip r:embed="rId3">
            <a:alphaModFix/>
          </a:blip>
          <a:srcRect b="0" l="0" r="0" t="0"/>
          <a:stretch/>
        </p:blipFill>
        <p:spPr>
          <a:xfrm rot="-2167363">
            <a:off x="8949281" y="291037"/>
            <a:ext cx="3297237" cy="3333751"/>
          </a:xfrm>
          <a:prstGeom prst="rect">
            <a:avLst/>
          </a:prstGeom>
          <a:noFill/>
          <a:ln>
            <a:noFill/>
          </a:ln>
        </p:spPr>
      </p:pic>
      <p:sp>
        <p:nvSpPr>
          <p:cNvPr id="225" name="Google Shape;225;p9"/>
          <p:cNvSpPr txBox="1"/>
          <p:nvPr/>
        </p:nvSpPr>
        <p:spPr>
          <a:xfrm>
            <a:off x="227802" y="1767980"/>
            <a:ext cx="6840538" cy="501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Noto Sans Symbols"/>
              <a:buNone/>
            </a:pPr>
            <a:r>
              <a:rPr lang="es-VE" sz="2000">
                <a:solidFill>
                  <a:schemeClr val="dk1"/>
                </a:solidFill>
                <a:latin typeface="Libre Franklin"/>
                <a:ea typeface="Libre Franklin"/>
                <a:cs typeface="Libre Franklin"/>
                <a:sym typeface="Libre Franklin"/>
              </a:rPr>
              <a:t> </a:t>
            </a:r>
            <a:r>
              <a:rPr b="1" lang="es-VE" sz="2000">
                <a:solidFill>
                  <a:schemeClr val="dk1"/>
                </a:solidFill>
                <a:latin typeface="Arial"/>
                <a:ea typeface="Arial"/>
                <a:cs typeface="Arial"/>
                <a:sym typeface="Arial"/>
              </a:rPr>
              <a:t>Revisa si el texto es coherente: </a:t>
            </a:r>
            <a:endParaRPr b="1" sz="20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000"/>
              <a:buFont typeface="Noto Sans Symbols"/>
              <a:buNone/>
            </a:pPr>
            <a:r>
              <a:rPr lang="es-VE" sz="2000">
                <a:solidFill>
                  <a:schemeClr val="dk1"/>
                </a:solidFill>
                <a:latin typeface="Arial"/>
                <a:ea typeface="Arial"/>
                <a:cs typeface="Arial"/>
                <a:sym typeface="Arial"/>
              </a:rPr>
              <a:t>¿Las ideas están conectadas al tema principal del texto?</a:t>
            </a:r>
            <a:endParaRPr sz="20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000"/>
              <a:buFont typeface="Noto Sans Symbols"/>
              <a:buNone/>
            </a:pPr>
            <a:r>
              <a:rPr lang="es-VE" sz="2000">
                <a:solidFill>
                  <a:schemeClr val="dk1"/>
                </a:solidFill>
                <a:latin typeface="Arial"/>
                <a:ea typeface="Arial"/>
                <a:cs typeface="Arial"/>
                <a:sym typeface="Arial"/>
              </a:rPr>
              <a:t>¿Tienes las ideas ordenadas jerárquicamente? ¿Por qué?</a:t>
            </a:r>
            <a:endParaRPr sz="20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000"/>
              <a:buFont typeface="Noto Sans Symbols"/>
              <a:buNone/>
            </a:pPr>
            <a:r>
              <a:rPr lang="es-VE" sz="2000">
                <a:solidFill>
                  <a:schemeClr val="dk1"/>
                </a:solidFill>
                <a:latin typeface="Arial"/>
                <a:ea typeface="Arial"/>
                <a:cs typeface="Arial"/>
                <a:sym typeface="Arial"/>
              </a:rPr>
              <a:t>¿Corresponde con la planificación? </a:t>
            </a:r>
            <a:endParaRPr sz="20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000"/>
              <a:buFont typeface="Noto Sans Symbols"/>
              <a:buNone/>
            </a:pPr>
            <a:r>
              <a:rPr lang="es-VE" sz="2000">
                <a:solidFill>
                  <a:schemeClr val="dk1"/>
                </a:solidFill>
                <a:latin typeface="Arial"/>
                <a:ea typeface="Arial"/>
                <a:cs typeface="Arial"/>
                <a:sym typeface="Arial"/>
              </a:rPr>
              <a:t>¿Modificaste  la planificación para ampliar las ideas? ¿Por qué?</a:t>
            </a:r>
            <a:endParaRPr sz="20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000"/>
              <a:buFont typeface="Noto Sans Symbols"/>
              <a:buNone/>
            </a:pPr>
            <a:r>
              <a:rPr b="1" lang="es-VE" sz="2000">
                <a:solidFill>
                  <a:schemeClr val="dk1"/>
                </a:solidFill>
                <a:latin typeface="Arial"/>
                <a:ea typeface="Arial"/>
                <a:cs typeface="Arial"/>
                <a:sym typeface="Arial"/>
              </a:rPr>
              <a:t>Revisa si los párrafos son claros: </a:t>
            </a:r>
            <a:endParaRPr b="1" sz="20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000"/>
              <a:buFont typeface="Noto Sans Symbols"/>
              <a:buNone/>
            </a:pPr>
            <a:r>
              <a:rPr lang="es-VE" sz="2000">
                <a:solidFill>
                  <a:schemeClr val="dk1"/>
                </a:solidFill>
                <a:latin typeface="Arial"/>
                <a:ea typeface="Arial"/>
                <a:cs typeface="Arial"/>
                <a:sym typeface="Arial"/>
              </a:rPr>
              <a:t>¿Cada párrafo desarrolla una idea? </a:t>
            </a:r>
            <a:endParaRPr sz="20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000"/>
              <a:buFont typeface="Noto Sans Symbols"/>
              <a:buNone/>
            </a:pPr>
            <a:r>
              <a:rPr lang="es-VE" sz="2000">
                <a:solidFill>
                  <a:schemeClr val="dk1"/>
                </a:solidFill>
                <a:latin typeface="Arial"/>
                <a:ea typeface="Arial"/>
                <a:cs typeface="Arial"/>
                <a:sym typeface="Arial"/>
              </a:rPr>
              <a:t>¿Los párrafos están conectados adecuadamente? </a:t>
            </a:r>
            <a:endParaRPr/>
          </a:p>
          <a:p>
            <a:pPr indent="0" lvl="0" marL="0" marR="0" rtl="0" algn="l">
              <a:spcBef>
                <a:spcPts val="0"/>
              </a:spcBef>
              <a:spcAft>
                <a:spcPts val="0"/>
              </a:spcAft>
              <a:buClr>
                <a:schemeClr val="dk1"/>
              </a:buClr>
              <a:buSzPts val="2000"/>
              <a:buFont typeface="Noto Sans Symbols"/>
              <a:buNone/>
            </a:pPr>
            <a:r>
              <a:rPr lang="es-VE" sz="2000">
                <a:solidFill>
                  <a:schemeClr val="dk1"/>
                </a:solidFill>
                <a:latin typeface="Arial"/>
                <a:ea typeface="Arial"/>
                <a:cs typeface="Arial"/>
                <a:sym typeface="Arial"/>
              </a:rPr>
              <a:t>¿Por qué? </a:t>
            </a:r>
            <a:endParaRPr sz="20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000"/>
              <a:buFont typeface="Noto Sans Symbols"/>
              <a:buNone/>
            </a:pPr>
            <a:r>
              <a:rPr lang="es-VE" sz="2000">
                <a:solidFill>
                  <a:schemeClr val="dk1"/>
                </a:solidFill>
                <a:latin typeface="Arial"/>
                <a:ea typeface="Arial"/>
                <a:cs typeface="Arial"/>
                <a:sym typeface="Arial"/>
              </a:rPr>
              <a:t>¿Tomas en cuenta los signos de puntuación?</a:t>
            </a:r>
            <a:endParaRPr sz="20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000"/>
              <a:buFont typeface="Noto Sans Symbols"/>
              <a:buNone/>
            </a:pPr>
            <a:r>
              <a:rPr b="1" lang="es-VE" sz="2000">
                <a:solidFill>
                  <a:schemeClr val="dk1"/>
                </a:solidFill>
                <a:latin typeface="Arial"/>
                <a:ea typeface="Arial"/>
                <a:cs typeface="Arial"/>
                <a:sym typeface="Arial"/>
              </a:rPr>
              <a:t>Revisa si las oraciones son correctas:</a:t>
            </a:r>
            <a:endParaRPr b="1" sz="20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000"/>
              <a:buFont typeface="Noto Sans Symbols"/>
              <a:buNone/>
            </a:pPr>
            <a:r>
              <a:rPr lang="es-VE" sz="2000">
                <a:solidFill>
                  <a:schemeClr val="dk1"/>
                </a:solidFill>
                <a:latin typeface="Arial"/>
                <a:ea typeface="Arial"/>
                <a:cs typeface="Arial"/>
                <a:sym typeface="Arial"/>
              </a:rPr>
              <a:t> ¿Es apropiado el lenguaje? </a:t>
            </a:r>
            <a:endParaRPr sz="20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000"/>
              <a:buFont typeface="Noto Sans Symbols"/>
              <a:buNone/>
            </a:pPr>
            <a:r>
              <a:rPr lang="es-VE" sz="2000">
                <a:solidFill>
                  <a:schemeClr val="dk1"/>
                </a:solidFill>
                <a:latin typeface="Arial"/>
                <a:ea typeface="Arial"/>
                <a:cs typeface="Arial"/>
                <a:sym typeface="Arial"/>
              </a:rPr>
              <a:t>¿Las oraciones están ordenadas?</a:t>
            </a:r>
            <a:endParaRPr sz="20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000"/>
              <a:buFont typeface="Noto Sans Symbols"/>
              <a:buNone/>
            </a:pPr>
            <a:r>
              <a:rPr lang="es-VE" sz="2000">
                <a:solidFill>
                  <a:schemeClr val="dk1"/>
                </a:solidFill>
                <a:latin typeface="Arial"/>
                <a:ea typeface="Arial"/>
                <a:cs typeface="Arial"/>
                <a:sym typeface="Arial"/>
              </a:rPr>
              <a:t>Revisa si tienes faltas ortográficas y cuida las tildes. </a:t>
            </a:r>
            <a:endParaRPr sz="2000">
              <a:solidFill>
                <a:schemeClr val="dk1"/>
              </a:solidFill>
              <a:latin typeface="Arial"/>
              <a:ea typeface="Arial"/>
              <a:cs typeface="Arial"/>
              <a:sym typeface="Arial"/>
            </a:endParaRPr>
          </a:p>
          <a:p>
            <a:pPr indent="0" lvl="0" marL="0" marR="0" rtl="0" algn="l">
              <a:spcBef>
                <a:spcPts val="0"/>
              </a:spcBef>
              <a:spcAft>
                <a:spcPts val="0"/>
              </a:spcAft>
              <a:buClr>
                <a:schemeClr val="dk2"/>
              </a:buClr>
              <a:buSzPts val="2000"/>
              <a:buFont typeface="Noto Sans Symbols"/>
              <a:buNone/>
            </a:pPr>
            <a:r>
              <a:t/>
            </a:r>
            <a:endParaRPr sz="2000">
              <a:solidFill>
                <a:schemeClr val="dk1"/>
              </a:solidFill>
              <a:latin typeface="Libre Franklin"/>
              <a:ea typeface="Libre Franklin"/>
              <a:cs typeface="Libre Franklin"/>
              <a:sym typeface="Libre Franklin"/>
            </a:endParaRPr>
          </a:p>
        </p:txBody>
      </p:sp>
      <p:pic>
        <p:nvPicPr>
          <p:cNvPr id="226" name="Google Shape;226;p9"/>
          <p:cNvPicPr preferRelativeResize="0"/>
          <p:nvPr/>
        </p:nvPicPr>
        <p:blipFill rotWithShape="1">
          <a:blip r:embed="rId4">
            <a:alphaModFix/>
          </a:blip>
          <a:srcRect b="0" l="0" r="0" t="0"/>
          <a:stretch/>
        </p:blipFill>
        <p:spPr>
          <a:xfrm rot="252496">
            <a:off x="7055368" y="1785395"/>
            <a:ext cx="3714376" cy="4981670"/>
          </a:xfrm>
          <a:prstGeom prst="rect">
            <a:avLst/>
          </a:prstGeom>
          <a:solidFill>
            <a:srgbClr val="ECECEC"/>
          </a:solidFill>
          <a:ln cap="sq" cmpd="sng" w="101600">
            <a:solidFill>
              <a:srgbClr val="FDFDFD"/>
            </a:solidFill>
            <a:prstDash val="solid"/>
            <a:miter lim="800000"/>
            <a:headEnd len="sm" w="sm" type="none"/>
            <a:tailEnd len="sm" w="sm" type="none"/>
          </a:ln>
          <a:effectLst>
            <a:outerShdw blurRad="57150" kx="110000" rotWithShape="0" algn="tl" dir="7560000" dist="37500" sy="98000" ky="200000">
              <a:srgbClr val="000000">
                <a:alpha val="20000"/>
              </a:srgbClr>
            </a:outerShdw>
          </a:effectLst>
        </p:spPr>
      </p:pic>
      <p:sp>
        <p:nvSpPr>
          <p:cNvPr id="227" name="Google Shape;227;p9"/>
          <p:cNvSpPr txBox="1"/>
          <p:nvPr/>
        </p:nvSpPr>
        <p:spPr>
          <a:xfrm>
            <a:off x="5171856" y="328509"/>
            <a:ext cx="4096830"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Noto Sans Symbols"/>
              <a:buNone/>
            </a:pPr>
            <a:r>
              <a:rPr lang="es-VE" sz="2000">
                <a:solidFill>
                  <a:schemeClr val="dk1"/>
                </a:solidFill>
                <a:latin typeface="Arial"/>
                <a:ea typeface="Arial"/>
                <a:cs typeface="Arial"/>
                <a:sym typeface="Arial"/>
              </a:rPr>
              <a:t>Se cumple en todas las etapas. El escritor regresa a las etapas anteriores siempre que necesite examinar.</a:t>
            </a:r>
            <a:endParaRPr sz="2000">
              <a:solidFill>
                <a:schemeClr val="dk1"/>
              </a:solidFill>
              <a:latin typeface="Arial"/>
              <a:ea typeface="Arial"/>
              <a:cs typeface="Arial"/>
              <a:sym typeface="Arial"/>
            </a:endParaRPr>
          </a:p>
        </p:txBody>
      </p:sp>
      <p:sp>
        <p:nvSpPr>
          <p:cNvPr id="228" name="Google Shape;228;p9"/>
          <p:cNvSpPr/>
          <p:nvPr/>
        </p:nvSpPr>
        <p:spPr>
          <a:xfrm>
            <a:off x="4932499" y="402245"/>
            <a:ext cx="239357" cy="1118169"/>
          </a:xfrm>
          <a:prstGeom prst="leftBrace">
            <a:avLst>
              <a:gd fmla="val 8333" name="adj1"/>
              <a:gd fmla="val 50000" name="adj2"/>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29" name="Google Shape;229;p9"/>
          <p:cNvSpPr/>
          <p:nvPr/>
        </p:nvSpPr>
        <p:spPr>
          <a:xfrm>
            <a:off x="602637" y="657721"/>
            <a:ext cx="4336187"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VE" sz="4400">
                <a:solidFill>
                  <a:srgbClr val="7F6000"/>
                </a:solidFill>
                <a:latin typeface="Calibri"/>
                <a:ea typeface="Calibri"/>
                <a:cs typeface="Calibri"/>
                <a:sym typeface="Calibri"/>
              </a:rPr>
              <a:t>Revisión y control</a:t>
            </a:r>
            <a:endParaRPr b="1" sz="4400">
              <a:solidFill>
                <a:srgbClr val="7F6000"/>
              </a:solidFill>
              <a:latin typeface="Calibri"/>
              <a:ea typeface="Calibri"/>
              <a:cs typeface="Calibri"/>
              <a:sym typeface="Calibri"/>
            </a:endParaRPr>
          </a:p>
        </p:txBody>
      </p:sp>
      <p:sp>
        <p:nvSpPr>
          <p:cNvPr id="230" name="Google Shape;230;p9"/>
          <p:cNvSpPr txBox="1"/>
          <p:nvPr/>
        </p:nvSpPr>
        <p:spPr>
          <a:xfrm>
            <a:off x="5857875" y="6488668"/>
            <a:ext cx="63341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VE" sz="1800">
                <a:solidFill>
                  <a:srgbClr val="FF0000"/>
                </a:solidFill>
                <a:latin typeface="Calibri"/>
                <a:ea typeface="Calibri"/>
                <a:cs typeface="Calibri"/>
                <a:sym typeface="Calibri"/>
              </a:rPr>
              <a:t>Observa la aplicación del modelo en la siguiente diapositiva</a:t>
            </a:r>
            <a:endParaRPr b="1" sz="1800">
              <a:solidFill>
                <a:srgbClr val="FF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2021-04-13T14:38:56Z</dcterms:created>
  <dc:creator>User</dc:creator>
</cp:coreProperties>
</file>