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8" r:id="rId3"/>
    <p:sldId id="269" r:id="rId4"/>
    <p:sldId id="257" r:id="rId5"/>
    <p:sldId id="261" r:id="rId6"/>
    <p:sldId id="280" r:id="rId7"/>
    <p:sldId id="271" r:id="rId8"/>
    <p:sldId id="262" r:id="rId9"/>
    <p:sldId id="274" r:id="rId10"/>
    <p:sldId id="263" r:id="rId11"/>
    <p:sldId id="272" r:id="rId12"/>
    <p:sldId id="275" r:id="rId13"/>
    <p:sldId id="277" r:id="rId14"/>
    <p:sldId id="276" r:id="rId15"/>
    <p:sldId id="278" r:id="rId16"/>
    <p:sldId id="279" r:id="rId17"/>
    <p:sldId id="264" r:id="rId18"/>
    <p:sldId id="281" r:id="rId19"/>
    <p:sldId id="282" r:id="rId20"/>
    <p:sldId id="283" r:id="rId21"/>
    <p:sldId id="265" r:id="rId22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32" d="100"/>
          <a:sy n="32" d="100"/>
        </p:scale>
        <p:origin x="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8CBD2-98B0-49B9-9576-E8ABC2B85693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EA5F3-ABF1-48E1-9EC6-93E447EC081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663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A5F3-ABF1-48E1-9EC6-93E447EC081F}" type="slidenum">
              <a:rPr lang="es-VE" smtClean="0"/>
              <a:t>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1121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VE" dirty="0" smtClean="0"/>
              <a:t>La magnitud es una cantidad  positiva </a:t>
            </a:r>
          </a:p>
          <a:p>
            <a:r>
              <a:rPr lang="es-VE" dirty="0" smtClean="0"/>
              <a:t>Es evidente que para definir una cantidad física es necesario</a:t>
            </a:r>
            <a:r>
              <a:rPr lang="es-VE" baseline="0" dirty="0" smtClean="0"/>
              <a:t> un punto o marco de referencia en el espacio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A5F3-ABF1-48E1-9EC6-93E447EC081F}" type="slidenum">
              <a:rPr lang="es-VE" smtClean="0"/>
              <a:t>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449091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VE" dirty="0" smtClean="0"/>
              <a:t>El escalar es un factor que incrementa o reduce la magnitud del vector</a:t>
            </a: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A5F3-ABF1-48E1-9EC6-93E447EC081F}" type="slidenum">
              <a:rPr lang="es-VE" smtClean="0"/>
              <a:t>11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11287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EA5F3-ABF1-48E1-9EC6-93E447EC081F}" type="slidenum">
              <a:rPr lang="es-VE" smtClean="0"/>
              <a:t>17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5429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8840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4309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8506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6381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7871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6834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5492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1544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5081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364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0840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BCD02-7C5E-4019-9BFB-364AB5ACEB0C}" type="datetimeFigureOut">
              <a:rPr lang="es-VE" smtClean="0"/>
              <a:t>02/06/2020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1AAB7-15F7-4BD1-8791-1C37E3622634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33387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VE" sz="4000" dirty="0" smtClean="0">
                <a:latin typeface="+mn-lt"/>
              </a:rPr>
              <a:t>Cantidades Vectoriales y Escalares</a:t>
            </a:r>
            <a:br>
              <a:rPr lang="es-VE" sz="4000" dirty="0" smtClean="0">
                <a:latin typeface="+mn-lt"/>
              </a:rPr>
            </a:br>
            <a:endParaRPr lang="es-VE" sz="4000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5203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04672" y="905071"/>
            <a:ext cx="9460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b="1" i="1" dirty="0" smtClean="0">
                <a:ea typeface="Times New Roman" panose="02020603050405020304" pitchFamily="18" charset="0"/>
              </a:rPr>
              <a:t>Resta de vectores. </a:t>
            </a:r>
            <a:r>
              <a:rPr lang="es-ES" dirty="0" smtClean="0">
                <a:ea typeface="Times New Roman" panose="02020603050405020304" pitchFamily="18" charset="0"/>
              </a:rPr>
              <a:t>La </a:t>
            </a:r>
            <a:r>
              <a:rPr lang="es-ES" dirty="0">
                <a:ea typeface="Times New Roman" panose="02020603050405020304" pitchFamily="18" charset="0"/>
              </a:rPr>
              <a:t>diferencia de los </a:t>
            </a:r>
            <a:r>
              <a:rPr lang="es-ES" dirty="0" smtClean="0">
                <a:ea typeface="Times New Roman" panose="02020603050405020304" pitchFamily="18" charset="0"/>
              </a:rPr>
              <a:t>vectores  </a:t>
            </a:r>
            <a:r>
              <a:rPr lang="es-ES" b="1" i="1" dirty="0">
                <a:ea typeface="Times New Roman" panose="02020603050405020304" pitchFamily="18" charset="0"/>
              </a:rPr>
              <a:t>A </a:t>
            </a:r>
            <a:r>
              <a:rPr lang="es-ES" dirty="0">
                <a:ea typeface="Times New Roman" panose="02020603050405020304" pitchFamily="18" charset="0"/>
              </a:rPr>
              <a:t>y</a:t>
            </a:r>
            <a:r>
              <a:rPr lang="es-ES" b="1" i="1" dirty="0">
                <a:ea typeface="Times New Roman" panose="02020603050405020304" pitchFamily="18" charset="0"/>
              </a:rPr>
              <a:t> B </a:t>
            </a:r>
            <a:r>
              <a:rPr lang="es-ES" dirty="0">
                <a:ea typeface="Times New Roman" panose="02020603050405020304" pitchFamily="18" charset="0"/>
              </a:rPr>
              <a:t>se denota con </a:t>
            </a:r>
            <a:r>
              <a:rPr lang="es-ES" b="1" i="1" dirty="0" smtClean="0">
                <a:ea typeface="Times New Roman" panose="02020603050405020304" pitchFamily="18" charset="0"/>
              </a:rPr>
              <a:t>A-B</a:t>
            </a:r>
            <a:r>
              <a:rPr lang="es-ES" dirty="0">
                <a:ea typeface="Times New Roman" panose="02020603050405020304" pitchFamily="18" charset="0"/>
              </a:rPr>
              <a:t>, es aquel vector </a:t>
            </a:r>
            <a:r>
              <a:rPr lang="es-ES" b="1" i="1" dirty="0">
                <a:ea typeface="Times New Roman" panose="02020603050405020304" pitchFamily="18" charset="0"/>
              </a:rPr>
              <a:t>C</a:t>
            </a:r>
            <a:r>
              <a:rPr lang="es-ES" dirty="0">
                <a:ea typeface="Times New Roman" panose="02020603050405020304" pitchFamily="18" charset="0"/>
              </a:rPr>
              <a:t> que al ser sumado a </a:t>
            </a:r>
            <a:r>
              <a:rPr lang="es-ES" b="1" i="1" dirty="0">
                <a:ea typeface="Times New Roman" panose="02020603050405020304" pitchFamily="18" charset="0"/>
              </a:rPr>
              <a:t>B</a:t>
            </a:r>
            <a:r>
              <a:rPr lang="es-ES" dirty="0">
                <a:ea typeface="Times New Roman" panose="02020603050405020304" pitchFamily="18" charset="0"/>
              </a:rPr>
              <a:t> da como resultado el vector </a:t>
            </a:r>
            <a:r>
              <a:rPr lang="es-ES" b="1" i="1" dirty="0">
                <a:ea typeface="Times New Roman" panose="02020603050405020304" pitchFamily="18" charset="0"/>
              </a:rPr>
              <a:t>A</a:t>
            </a:r>
            <a:r>
              <a:rPr lang="es-ES" dirty="0">
                <a:ea typeface="Times New Roman" panose="02020603050405020304" pitchFamily="18" charset="0"/>
              </a:rPr>
              <a:t>.  </a:t>
            </a:r>
            <a:r>
              <a:rPr lang="es-ES" b="1" i="1" dirty="0">
                <a:ea typeface="Times New Roman" panose="02020603050405020304" pitchFamily="18" charset="0"/>
              </a:rPr>
              <a:t>A + B = A + (- B)</a:t>
            </a:r>
            <a:endParaRPr lang="es-VE" b="1" i="1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297" y="2627367"/>
            <a:ext cx="6646062" cy="3232895"/>
          </a:xfrm>
          <a:prstGeom prst="rect">
            <a:avLst/>
          </a:prstGeom>
        </p:spPr>
      </p:pic>
      <p:grpSp>
        <p:nvGrpSpPr>
          <p:cNvPr id="9" name="Grupo 8"/>
          <p:cNvGrpSpPr/>
          <p:nvPr/>
        </p:nvGrpSpPr>
        <p:grpSpPr>
          <a:xfrm>
            <a:off x="4316906" y="2360787"/>
            <a:ext cx="832994" cy="1213285"/>
            <a:chOff x="5122896" y="1758990"/>
            <a:chExt cx="832994" cy="1213285"/>
          </a:xfrm>
        </p:grpSpPr>
        <p:cxnSp>
          <p:nvCxnSpPr>
            <p:cNvPr id="7" name="Conector recto de flecha 6"/>
            <p:cNvCxnSpPr/>
            <p:nvPr/>
          </p:nvCxnSpPr>
          <p:spPr>
            <a:xfrm>
              <a:off x="5122896" y="1758990"/>
              <a:ext cx="832994" cy="121328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uadroTexto 7"/>
            <p:cNvSpPr txBox="1"/>
            <p:nvPr/>
          </p:nvSpPr>
          <p:spPr>
            <a:xfrm>
              <a:off x="5539393" y="2025570"/>
              <a:ext cx="3058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s-VE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3057074" y="2312045"/>
            <a:ext cx="933811" cy="1467939"/>
            <a:chOff x="2802201" y="1740621"/>
            <a:chExt cx="933811" cy="1467939"/>
          </a:xfrm>
        </p:grpSpPr>
        <p:cxnSp>
          <p:nvCxnSpPr>
            <p:cNvPr id="5" name="Conector recto de flecha 4"/>
            <p:cNvCxnSpPr/>
            <p:nvPr/>
          </p:nvCxnSpPr>
          <p:spPr>
            <a:xfrm flipV="1">
              <a:off x="2802201" y="1740621"/>
              <a:ext cx="933811" cy="14679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CuadroTexto 9"/>
            <p:cNvSpPr txBox="1"/>
            <p:nvPr/>
          </p:nvSpPr>
          <p:spPr>
            <a:xfrm>
              <a:off x="2969787" y="2105257"/>
              <a:ext cx="3058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s-VE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6" name="Conector recto de flecha 5"/>
          <p:cNvCxnSpPr/>
          <p:nvPr/>
        </p:nvCxnSpPr>
        <p:spPr>
          <a:xfrm flipV="1">
            <a:off x="3204292" y="3590830"/>
            <a:ext cx="1766805" cy="245482"/>
          </a:xfrm>
          <a:prstGeom prst="straightConnector1">
            <a:avLst/>
          </a:prstGeom>
          <a:ln w="1905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curvado 13"/>
          <p:cNvCxnSpPr/>
          <p:nvPr/>
        </p:nvCxnSpPr>
        <p:spPr>
          <a:xfrm flipV="1">
            <a:off x="4986774" y="2429818"/>
            <a:ext cx="1462794" cy="55262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5819768" y="2158157"/>
            <a:ext cx="4271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Vector </a:t>
            </a:r>
            <a:r>
              <a:rPr lang="es-VE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V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sumado a </a:t>
            </a:r>
            <a:r>
              <a:rPr lang="es-VE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s-VE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como resultado el vector </a:t>
            </a:r>
            <a:r>
              <a:rPr lang="es-VE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s-VE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26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8090" y="1498033"/>
            <a:ext cx="947003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b="1" i="1" dirty="0" smtClean="0">
                <a:ea typeface="Times New Roman" panose="02020603050405020304" pitchFamily="18" charset="0"/>
              </a:rPr>
              <a:t>Multiplicación de un vector por un escalar.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VE" dirty="0" smtClean="0">
                <a:ea typeface="Times New Roman" panose="02020603050405020304" pitchFamily="18" charset="0"/>
              </a:rPr>
              <a:t>La </a:t>
            </a:r>
            <a:r>
              <a:rPr lang="es-VE" dirty="0">
                <a:ea typeface="Times New Roman" panose="02020603050405020304" pitchFamily="18" charset="0"/>
              </a:rPr>
              <a:t>multiplicación de un vector </a:t>
            </a:r>
            <a:r>
              <a:rPr lang="es-VE" b="1" i="1" dirty="0">
                <a:ea typeface="Times New Roman" panose="02020603050405020304" pitchFamily="18" charset="0"/>
              </a:rPr>
              <a:t>A</a:t>
            </a:r>
            <a:r>
              <a:rPr lang="es-VE" dirty="0">
                <a:ea typeface="Times New Roman" panose="02020603050405020304" pitchFamily="18" charset="0"/>
              </a:rPr>
              <a:t> por un escalar m produce un vector </a:t>
            </a:r>
            <a:r>
              <a:rPr lang="es-VE" dirty="0" err="1">
                <a:ea typeface="Times New Roman" panose="02020603050405020304" pitchFamily="18" charset="0"/>
              </a:rPr>
              <a:t>m</a:t>
            </a:r>
            <a:r>
              <a:rPr lang="es-VE" b="1" i="1" dirty="0" err="1">
                <a:ea typeface="Times New Roman" panose="02020603050405020304" pitchFamily="18" charset="0"/>
              </a:rPr>
              <a:t>A</a:t>
            </a:r>
            <a:r>
              <a:rPr lang="es-VE" dirty="0">
                <a:ea typeface="Times New Roman" panose="02020603050405020304" pitchFamily="18" charset="0"/>
              </a:rPr>
              <a:t> con magnitud </a:t>
            </a:r>
            <a:r>
              <a:rPr lang="es-VE" dirty="0" smtClean="0">
                <a:ea typeface="Times New Roman" panose="02020603050405020304" pitchFamily="18" charset="0"/>
              </a:rPr>
              <a:t>m </a:t>
            </a:r>
            <a:r>
              <a:rPr lang="es-VE" dirty="0">
                <a:ea typeface="Times New Roman" panose="02020603050405020304" pitchFamily="18" charset="0"/>
              </a:rPr>
              <a:t>veces la magnitud de</a:t>
            </a:r>
            <a:r>
              <a:rPr lang="es-VE" b="1" i="1" dirty="0">
                <a:ea typeface="Times New Roman" panose="02020603050405020304" pitchFamily="18" charset="0"/>
              </a:rPr>
              <a:t> </a:t>
            </a:r>
            <a:r>
              <a:rPr lang="es-VE" b="1" i="1" dirty="0" smtClean="0">
                <a:ea typeface="Times New Roman" panose="02020603050405020304" pitchFamily="18" charset="0"/>
              </a:rPr>
              <a:t>A </a:t>
            </a:r>
            <a:r>
              <a:rPr lang="es-VE" dirty="0" smtClean="0">
                <a:ea typeface="Times New Roman" panose="02020603050405020304" pitchFamily="18" charset="0"/>
              </a:rPr>
              <a:t>y </a:t>
            </a:r>
            <a:r>
              <a:rPr lang="es-VE" dirty="0">
                <a:ea typeface="Times New Roman" panose="02020603050405020304" pitchFamily="18" charset="0"/>
              </a:rPr>
              <a:t>la dirección de </a:t>
            </a:r>
            <a:r>
              <a:rPr lang="es-VE" dirty="0" err="1">
                <a:ea typeface="Times New Roman" panose="02020603050405020304" pitchFamily="18" charset="0"/>
              </a:rPr>
              <a:t>m</a:t>
            </a:r>
            <a:r>
              <a:rPr lang="es-VE" b="1" i="1" dirty="0" err="1">
                <a:ea typeface="Times New Roman" panose="02020603050405020304" pitchFamily="18" charset="0"/>
              </a:rPr>
              <a:t>A</a:t>
            </a:r>
            <a:r>
              <a:rPr lang="es-VE" dirty="0">
                <a:ea typeface="Times New Roman" panose="02020603050405020304" pitchFamily="18" charset="0"/>
              </a:rPr>
              <a:t> </a:t>
            </a:r>
            <a:r>
              <a:rPr lang="es-VE" dirty="0" smtClean="0">
                <a:ea typeface="Times New Roman" panose="02020603050405020304" pitchFamily="18" charset="0"/>
              </a:rPr>
              <a:t>será la </a:t>
            </a:r>
            <a:r>
              <a:rPr lang="es-VE" dirty="0">
                <a:ea typeface="Times New Roman" panose="02020603050405020304" pitchFamily="18" charset="0"/>
              </a:rPr>
              <a:t>misma de A </a:t>
            </a:r>
            <a:r>
              <a:rPr lang="es-VE" dirty="0" smtClean="0">
                <a:ea typeface="Times New Roman" panose="02020603050405020304" pitchFamily="18" charset="0"/>
              </a:rPr>
              <a:t>u </a:t>
            </a:r>
            <a:r>
              <a:rPr lang="es-VE" dirty="0">
                <a:ea typeface="Times New Roman" panose="02020603050405020304" pitchFamily="18" charset="0"/>
              </a:rPr>
              <a:t>opuesta a ella, según sea m positivo o negativo. Si m </a:t>
            </a:r>
            <a:r>
              <a:rPr lang="es-VE" dirty="0" smtClean="0">
                <a:ea typeface="Times New Roman" panose="02020603050405020304" pitchFamily="18" charset="0"/>
              </a:rPr>
              <a:t>= </a:t>
            </a:r>
            <a:r>
              <a:rPr lang="es-VE" dirty="0">
                <a:ea typeface="Times New Roman" panose="02020603050405020304" pitchFamily="18" charset="0"/>
              </a:rPr>
              <a:t>0, </a:t>
            </a:r>
            <a:r>
              <a:rPr lang="es-VE" dirty="0" smtClean="0">
                <a:ea typeface="Times New Roman" panose="02020603050405020304" pitchFamily="18" charset="0"/>
              </a:rPr>
              <a:t>entonces </a:t>
            </a:r>
            <a:r>
              <a:rPr lang="es-VE" dirty="0" err="1" smtClean="0">
                <a:ea typeface="Times New Roman" panose="02020603050405020304" pitchFamily="18" charset="0"/>
              </a:rPr>
              <a:t>m</a:t>
            </a:r>
            <a:r>
              <a:rPr lang="es-VE" b="1" i="1" dirty="0" err="1" smtClean="0">
                <a:ea typeface="Times New Roman" panose="02020603050405020304" pitchFamily="18" charset="0"/>
              </a:rPr>
              <a:t>A</a:t>
            </a:r>
            <a:r>
              <a:rPr lang="es-VE" dirty="0" smtClean="0">
                <a:ea typeface="Times New Roman" panose="02020603050405020304" pitchFamily="18" charset="0"/>
              </a:rPr>
              <a:t> = </a:t>
            </a:r>
            <a:r>
              <a:rPr lang="es-VE" b="1" i="1" dirty="0">
                <a:ea typeface="Times New Roman" panose="02020603050405020304" pitchFamily="18" charset="0"/>
              </a:rPr>
              <a:t>0</a:t>
            </a:r>
            <a:r>
              <a:rPr lang="es-VE" dirty="0">
                <a:ea typeface="Times New Roman" panose="02020603050405020304" pitchFamily="18" charset="0"/>
              </a:rPr>
              <a:t>, que es el vector nulo.</a:t>
            </a:r>
            <a:endParaRPr lang="es-VE" b="1" i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698090" y="360319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dirty="0" smtClean="0"/>
              <a:t>Álgebra vectorial. </a:t>
            </a:r>
            <a:endParaRPr lang="es-VE" dirty="0"/>
          </a:p>
        </p:txBody>
      </p:sp>
      <p:cxnSp>
        <p:nvCxnSpPr>
          <p:cNvPr id="6" name="Conector recto de flecha 5"/>
          <p:cNvCxnSpPr/>
          <p:nvPr/>
        </p:nvCxnSpPr>
        <p:spPr>
          <a:xfrm flipV="1">
            <a:off x="1670304" y="3425952"/>
            <a:ext cx="1743456" cy="1219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V="1">
            <a:off x="3413760" y="4120398"/>
            <a:ext cx="1743456" cy="12192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flipV="1">
            <a:off x="5157216" y="4263478"/>
            <a:ext cx="1743456" cy="12192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2337816" y="3034324"/>
            <a:ext cx="40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i="1" dirty="0" smtClean="0"/>
              <a:t>A</a:t>
            </a:r>
            <a:endParaRPr lang="es-VE" b="1" i="1" dirty="0"/>
          </a:p>
        </p:txBody>
      </p:sp>
      <p:cxnSp>
        <p:nvCxnSpPr>
          <p:cNvPr id="16" name="Conector recto de flecha 15"/>
          <p:cNvCxnSpPr/>
          <p:nvPr/>
        </p:nvCxnSpPr>
        <p:spPr>
          <a:xfrm flipV="1">
            <a:off x="1670304" y="3995752"/>
            <a:ext cx="1743456" cy="12192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3675888" y="430867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i="1" dirty="0" smtClean="0"/>
              <a:t> </a:t>
            </a:r>
            <a:r>
              <a:rPr lang="es-VE" i="1" dirty="0" smtClean="0"/>
              <a:t>3 </a:t>
            </a:r>
            <a:r>
              <a:rPr lang="es-VE" b="1" i="1" dirty="0" smtClean="0"/>
              <a:t>A</a:t>
            </a:r>
            <a:endParaRPr lang="es-VE" b="1" i="1" dirty="0"/>
          </a:p>
        </p:txBody>
      </p:sp>
      <p:cxnSp>
        <p:nvCxnSpPr>
          <p:cNvPr id="22" name="Conector recto de flecha 21"/>
          <p:cNvCxnSpPr/>
          <p:nvPr/>
        </p:nvCxnSpPr>
        <p:spPr>
          <a:xfrm flipV="1">
            <a:off x="1670304" y="4653622"/>
            <a:ext cx="5230368" cy="4876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51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1205934" y="780417"/>
                <a:ext cx="9629706" cy="29104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VE" b="1" dirty="0" smtClean="0"/>
                  <a:t>Multiplicación entre vectores</a:t>
                </a:r>
              </a:p>
              <a:p>
                <a:r>
                  <a:rPr lang="es-VE" dirty="0" smtClean="0"/>
                  <a:t>Existen dos clases de multiplicación entre vectores: el </a:t>
                </a:r>
                <a:r>
                  <a:rPr lang="es-VE" b="1" i="1" dirty="0" smtClean="0"/>
                  <a:t>producto punto o escalar</a:t>
                </a:r>
                <a:r>
                  <a:rPr lang="es-VE" dirty="0" smtClean="0"/>
                  <a:t>, y el </a:t>
                </a:r>
                <a:r>
                  <a:rPr lang="es-VE" b="1" i="1" dirty="0" smtClean="0"/>
                  <a:t>producto cruz o vectorial.</a:t>
                </a:r>
              </a:p>
              <a:p>
                <a:r>
                  <a:rPr lang="es-VE" b="1" i="1" dirty="0" smtClean="0">
                    <a:solidFill>
                      <a:prstClr val="black"/>
                    </a:solidFill>
                  </a:rPr>
                  <a:t>Producto </a:t>
                </a:r>
                <a:r>
                  <a:rPr lang="es-VE" b="1" i="1" dirty="0">
                    <a:solidFill>
                      <a:prstClr val="black"/>
                    </a:solidFill>
                  </a:rPr>
                  <a:t>punto o escalar </a:t>
                </a:r>
                <a:endParaRPr lang="es-VE" b="1" i="1" dirty="0" smtClean="0">
                  <a:solidFill>
                    <a:prstClr val="black"/>
                  </a:solidFill>
                </a:endParaRPr>
              </a:p>
              <a:p>
                <a:r>
                  <a:rPr lang="es-VE" dirty="0" smtClean="0"/>
                  <a:t>El producto punto se </a:t>
                </a:r>
                <a:r>
                  <a:rPr lang="es-VE" dirty="0"/>
                  <a:t>define </a:t>
                </a:r>
                <a:r>
                  <a:rPr lang="es-VE" dirty="0" smtClean="0"/>
                  <a:t>como </a:t>
                </a:r>
                <a:r>
                  <a:rPr lang="es-VE" dirty="0"/>
                  <a:t> </a:t>
                </a:r>
                <a:r>
                  <a:rPr lang="es-VE" dirty="0" smtClean="0"/>
                  <a:t>la cantidad </a:t>
                </a:r>
                <a:r>
                  <a:rPr lang="es-VE" dirty="0"/>
                  <a:t>escalar igual </a:t>
                </a:r>
                <a:r>
                  <a:rPr lang="es-VE" dirty="0" smtClean="0"/>
                  <a:t>al producto </a:t>
                </a:r>
                <a:r>
                  <a:rPr lang="es-VE" dirty="0"/>
                  <a:t>de las magnitudes de los dos vectores </a:t>
                </a:r>
                <a:r>
                  <a:rPr lang="es-VE" b="1" i="1" dirty="0" smtClean="0"/>
                  <a:t>A</a:t>
                </a:r>
                <a:r>
                  <a:rPr lang="es-VE" dirty="0" smtClean="0"/>
                  <a:t> </a:t>
                </a:r>
                <a:r>
                  <a:rPr lang="es-VE" dirty="0"/>
                  <a:t>y </a:t>
                </a:r>
                <a:r>
                  <a:rPr lang="es-VE" b="1" i="1" dirty="0"/>
                  <a:t>B</a:t>
                </a:r>
                <a:r>
                  <a:rPr lang="es-VE" dirty="0"/>
                  <a:t> y el coseno del ángulo </a:t>
                </a:r>
                <a:r>
                  <a:rPr lang="es-VE" dirty="0" smtClean="0"/>
                  <a:t> </a:t>
                </a:r>
                <a:r>
                  <a:rPr lang="es-VE" dirty="0"/>
                  <a:t>entre </a:t>
                </a:r>
                <a:r>
                  <a:rPr lang="es-VE" dirty="0" smtClean="0"/>
                  <a:t>ellos, </a:t>
                </a: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VE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𝐴</m:t>
                          </m:r>
                        </m:e>
                      </m:acc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𝐵</m:t>
                          </m:r>
                        </m:e>
                      </m:acc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d>
                        <m:dPr>
                          <m:begChr m:val="|"/>
                          <m:endChr m:val="|"/>
                          <m:ctrlP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acc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</m:e>
                      </m:d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∙ </m:t>
                      </m:r>
                      <m:d>
                        <m:dPr>
                          <m:begChr m:val="|"/>
                          <m:endChr m:val="|"/>
                          <m:ctrlP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  <m:r>
                        <a:rPr lang="es-E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ES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E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s-VE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VE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El factor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𝐵</m:t>
                            </m:r>
                          </m:e>
                        </m:acc>
                      </m:e>
                    </m:d>
                    <m:r>
                      <a:rPr lang="es-E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s-VE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es la proyección de la magnitud del vector </a:t>
                </a:r>
                <a:r>
                  <a:rPr lang="es-VE" b="1" i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es-VE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en la dirección de </a:t>
                </a:r>
                <a:r>
                  <a:rPr lang="es-VE" b="1" i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A,  </a:t>
                </a:r>
                <a:r>
                  <a:rPr lang="es-VE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de igual manera el factor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VE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  <m:r>
                      <a:rPr lang="es-E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s-VE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es la proyección de la magnitud del vector </a:t>
                </a:r>
                <a:r>
                  <a:rPr lang="es-VE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es-VE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en la dirección de </a:t>
                </a:r>
                <a:r>
                  <a:rPr lang="es-VE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endParaRPr lang="es-VE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934" y="780417"/>
                <a:ext cx="9629706" cy="2910477"/>
              </a:xfrm>
              <a:prstGeom prst="rect">
                <a:avLst/>
              </a:prstGeom>
              <a:blipFill rotWithShape="0">
                <a:blip r:embed="rId2"/>
                <a:stretch>
                  <a:fillRect l="-570" t="-1048" r="-443" b="-1887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upo 7"/>
          <p:cNvGrpSpPr/>
          <p:nvPr/>
        </p:nvGrpSpPr>
        <p:grpSpPr>
          <a:xfrm>
            <a:off x="1942700" y="3896407"/>
            <a:ext cx="2763579" cy="1827822"/>
            <a:chOff x="1577529" y="3463420"/>
            <a:chExt cx="2763579" cy="1827822"/>
          </a:xfrm>
        </p:grpSpPr>
        <p:grpSp>
          <p:nvGrpSpPr>
            <p:cNvPr id="17" name="Grupo 16"/>
            <p:cNvGrpSpPr/>
            <p:nvPr/>
          </p:nvGrpSpPr>
          <p:grpSpPr>
            <a:xfrm>
              <a:off x="1646975" y="3463420"/>
              <a:ext cx="2694133" cy="1827822"/>
              <a:chOff x="3694176" y="3319657"/>
              <a:chExt cx="2694133" cy="1827822"/>
            </a:xfrm>
          </p:grpSpPr>
          <p:cxnSp>
            <p:nvCxnSpPr>
              <p:cNvPr id="5" name="Conector recto de flecha 4"/>
              <p:cNvCxnSpPr/>
              <p:nvPr/>
            </p:nvCxnSpPr>
            <p:spPr>
              <a:xfrm flipV="1">
                <a:off x="3694176" y="3511296"/>
                <a:ext cx="914400" cy="1231392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ector recto de flecha 6"/>
              <p:cNvCxnSpPr/>
              <p:nvPr/>
            </p:nvCxnSpPr>
            <p:spPr>
              <a:xfrm>
                <a:off x="3694176" y="4742688"/>
                <a:ext cx="2389632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Arco 11"/>
              <p:cNvSpPr/>
              <p:nvPr/>
            </p:nvSpPr>
            <p:spPr>
              <a:xfrm>
                <a:off x="3803904" y="4413504"/>
                <a:ext cx="329184" cy="658368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VE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Rectángulo 12"/>
                  <p:cNvSpPr/>
                  <p:nvPr/>
                </p:nvSpPr>
                <p:spPr>
                  <a:xfrm>
                    <a:off x="4019171" y="4228838"/>
                    <a:ext cx="37414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E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𝜃</m:t>
                          </m:r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3" name="Rectángulo 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19171" y="4228838"/>
                    <a:ext cx="374140" cy="369332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Rectángulo 13"/>
                  <p:cNvSpPr/>
                  <p:nvPr/>
                </p:nvSpPr>
                <p:spPr>
                  <a:xfrm>
                    <a:off x="5998762" y="4742688"/>
                    <a:ext cx="389547" cy="40479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VE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acc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4" name="Rectángulo 1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98762" y="4742688"/>
                    <a:ext cx="389547" cy="404791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t="-22727" r="-34375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Rectángulo 15"/>
                  <p:cNvSpPr/>
                  <p:nvPr/>
                </p:nvSpPr>
                <p:spPr>
                  <a:xfrm>
                    <a:off x="4184989" y="3319657"/>
                    <a:ext cx="396070" cy="4029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s-VE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es-E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𝐵</m:t>
                              </m:r>
                            </m:e>
                          </m:acc>
                        </m:oMath>
                      </m:oMathPara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16" name="Rectángulo 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84989" y="3319657"/>
                    <a:ext cx="396070" cy="402931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upo 5"/>
            <p:cNvGrpSpPr/>
            <p:nvPr/>
          </p:nvGrpSpPr>
          <p:grpSpPr>
            <a:xfrm>
              <a:off x="1577529" y="3664886"/>
              <a:ext cx="983846" cy="1582578"/>
              <a:chOff x="1577529" y="3664886"/>
              <a:chExt cx="983846" cy="1582578"/>
            </a:xfrm>
          </p:grpSpPr>
          <p:cxnSp>
            <p:nvCxnSpPr>
              <p:cNvPr id="9" name="Conector recto 8"/>
              <p:cNvCxnSpPr/>
              <p:nvPr/>
            </p:nvCxnSpPr>
            <p:spPr>
              <a:xfrm>
                <a:off x="2561375" y="3664886"/>
                <a:ext cx="0" cy="123139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ector recto 18"/>
              <p:cNvCxnSpPr/>
              <p:nvPr/>
            </p:nvCxnSpPr>
            <p:spPr>
              <a:xfrm>
                <a:off x="1631954" y="4896278"/>
                <a:ext cx="9144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ángulo 19"/>
                  <p:cNvSpPr/>
                  <p:nvPr/>
                </p:nvSpPr>
                <p:spPr>
                  <a:xfrm>
                    <a:off x="1577529" y="4896278"/>
                    <a:ext cx="918072" cy="35118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|"/>
                              <m:endChr m:val="|"/>
                              <m:ctrlPr>
                                <a:rPr lang="es-V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VE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ES" sz="1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𝐵</m:t>
                                  </m:r>
                                </m:e>
                              </m:acc>
                            </m:e>
                          </m:d>
                          <m:r>
                            <a:rPr lang="es-E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func>
                            <m:funcPr>
                              <m:ctrlPr>
                                <a:rPr lang="es-VE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ES" sz="14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E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</m:oMath>
                      </m:oMathPara>
                    </a14:m>
                    <a:endParaRPr lang="es-VE" sz="1400" dirty="0"/>
                  </a:p>
                </p:txBody>
              </p:sp>
            </mc:Choice>
            <mc:Fallback xmlns="">
              <p:sp>
                <p:nvSpPr>
                  <p:cNvPr id="20" name="Rectángulo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77529" y="4896278"/>
                    <a:ext cx="918072" cy="351186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" name="Grupo 3"/>
          <p:cNvGrpSpPr/>
          <p:nvPr/>
        </p:nvGrpSpPr>
        <p:grpSpPr>
          <a:xfrm>
            <a:off x="5302134" y="3761147"/>
            <a:ext cx="3293922" cy="1963082"/>
            <a:chOff x="5387478" y="3247294"/>
            <a:chExt cx="3293922" cy="1963082"/>
          </a:xfrm>
        </p:grpSpPr>
        <p:cxnSp>
          <p:nvCxnSpPr>
            <p:cNvPr id="11" name="Conector recto 10"/>
            <p:cNvCxnSpPr/>
            <p:nvPr/>
          </p:nvCxnSpPr>
          <p:spPr>
            <a:xfrm flipH="1" flipV="1">
              <a:off x="6500310" y="3917853"/>
              <a:ext cx="1719072" cy="89001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ángulo 21"/>
                <p:cNvSpPr/>
                <p:nvPr/>
              </p:nvSpPr>
              <p:spPr>
                <a:xfrm>
                  <a:off x="5387478" y="3877649"/>
                  <a:ext cx="918072" cy="35118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|"/>
                            <m:ctrlPr>
                              <a:rPr lang="es-VE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s-VE" sz="1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VE" sz="1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</m:acc>
                          </m:e>
                        </m:d>
                        <m:r>
                          <a:rPr lang="es-E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s-VE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ES" sz="140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s-E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𝜃</m:t>
                            </m:r>
                          </m:e>
                        </m:func>
                      </m:oMath>
                    </m:oMathPara>
                  </a14:m>
                  <a:endParaRPr lang="es-VE" sz="1400" dirty="0"/>
                </a:p>
              </p:txBody>
            </p:sp>
          </mc:Choice>
          <mc:Fallback xmlns="">
            <p:sp>
              <p:nvSpPr>
                <p:cNvPr id="22" name="Rectángulo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7478" y="3877649"/>
                  <a:ext cx="918072" cy="351186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t="-8621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" name="Grupo 1"/>
            <p:cNvGrpSpPr/>
            <p:nvPr/>
          </p:nvGrpSpPr>
          <p:grpSpPr>
            <a:xfrm>
              <a:off x="5846514" y="3247294"/>
              <a:ext cx="2834886" cy="1963082"/>
              <a:chOff x="5978652" y="3182113"/>
              <a:chExt cx="2834886" cy="1963082"/>
            </a:xfrm>
          </p:grpSpPr>
          <p:pic>
            <p:nvPicPr>
              <p:cNvPr id="21" name="Imagen 20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78652" y="3182113"/>
                <a:ext cx="2834886" cy="1963082"/>
              </a:xfrm>
              <a:prstGeom prst="rect">
                <a:avLst/>
              </a:prstGeom>
            </p:spPr>
          </p:pic>
          <p:cxnSp>
            <p:nvCxnSpPr>
              <p:cNvPr id="24" name="Conector recto 23"/>
              <p:cNvCxnSpPr/>
              <p:nvPr/>
            </p:nvCxnSpPr>
            <p:spPr>
              <a:xfrm flipV="1">
                <a:off x="5978652" y="3877649"/>
                <a:ext cx="653796" cy="865039"/>
              </a:xfrm>
              <a:prstGeom prst="line">
                <a:avLst/>
              </a:prstGeom>
              <a:ln w="28575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0262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02080" y="1506022"/>
            <a:ext cx="9357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dirty="0"/>
              <a:t>Suponga que</a:t>
            </a:r>
            <a:r>
              <a:rPr lang="es-VE" b="1" i="1" dirty="0"/>
              <a:t> A</a:t>
            </a:r>
            <a:r>
              <a:rPr lang="es-VE" dirty="0"/>
              <a:t>, </a:t>
            </a:r>
            <a:r>
              <a:rPr lang="es-VE" b="1" i="1" dirty="0"/>
              <a:t>B</a:t>
            </a:r>
            <a:r>
              <a:rPr lang="es-VE" dirty="0"/>
              <a:t> y </a:t>
            </a:r>
            <a:r>
              <a:rPr lang="es-VE" b="1" i="1" dirty="0"/>
              <a:t>C</a:t>
            </a:r>
            <a:r>
              <a:rPr lang="es-VE" dirty="0"/>
              <a:t> son vectores y m es un escalar. Entonces se cumplen las </a:t>
            </a:r>
            <a:r>
              <a:rPr lang="es-VE" dirty="0" smtClean="0"/>
              <a:t>siguientes leyes</a:t>
            </a:r>
            <a:r>
              <a:rPr lang="es-VE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1402080" y="2250085"/>
                <a:ext cx="9357360" cy="2345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S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𝑩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𝑩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s-VE" dirty="0" smtClean="0"/>
                  <a:t>                                                                     Ley </a:t>
                </a:r>
                <a:r>
                  <a:rPr lang="es-VE" dirty="0"/>
                  <a:t>conmutativa del producto punto</a:t>
                </a:r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d>
                  </m:oMath>
                </a14:m>
                <a:r>
                  <a:rPr lang="es-VE" dirty="0" smtClean="0"/>
                  <a:t>                                    Ley </a:t>
                </a:r>
                <a:r>
                  <a:rPr lang="es-VE" dirty="0"/>
                  <a:t>distributiva</a:t>
                </a:r>
                <a:endParaRPr lang="es-VE" dirty="0" smtClean="0"/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𝑩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s-VE" i="1" dirty="0" smtClean="0"/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s-VE" dirty="0" smtClean="0"/>
                  <a:t> </a:t>
                </a:r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VE" dirty="0"/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VE" dirty="0" smtClean="0"/>
                  <a:t> y</a:t>
                </a:r>
                <a:r>
                  <a:rPr lang="es-VE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s-VE" b="1" i="1" dirty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  </a:t>
                </a:r>
                <a:r>
                  <a:rPr lang="es-VE" dirty="0" smtClean="0">
                    <a:solidFill>
                      <a:srgbClr val="000000"/>
                    </a:solidFill>
                    <a:latin typeface="TimesLTStd-Roman"/>
                  </a:rPr>
                  <a:t>y </a:t>
                </a:r>
                <a:r>
                  <a:rPr lang="es-VE" b="1" i="1" dirty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:r>
                  <a:rPr lang="es-VE" dirty="0" smtClean="0">
                    <a:solidFill>
                      <a:srgbClr val="000000"/>
                    </a:solidFill>
                    <a:latin typeface="TimesLTStd-Bold"/>
                  </a:rPr>
                  <a:t>  </a:t>
                </a:r>
                <a:r>
                  <a:rPr lang="es-VE" dirty="0" smtClean="0">
                    <a:solidFill>
                      <a:srgbClr val="000000"/>
                    </a:solidFill>
                    <a:latin typeface="TimesLTStd-Roman"/>
                  </a:rPr>
                  <a:t>no </a:t>
                </a:r>
                <a:r>
                  <a:rPr lang="es-VE" dirty="0">
                    <a:solidFill>
                      <a:srgbClr val="000000"/>
                    </a:solidFill>
                    <a:latin typeface="TimesLTStd-Roman"/>
                  </a:rPr>
                  <a:t>son vectores nulos, entonces </a:t>
                </a:r>
                <a:r>
                  <a:rPr lang="es-V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  </a:t>
                </a:r>
                <a:r>
                  <a:rPr lang="es-VE" dirty="0">
                    <a:solidFill>
                      <a:srgbClr val="000000"/>
                    </a:solidFill>
                    <a:latin typeface="TimesLTStd-Roman"/>
                  </a:rPr>
                  <a:t>y </a:t>
                </a:r>
                <a:r>
                  <a:rPr lang="es-V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:r>
                  <a:rPr lang="es-VE" dirty="0">
                    <a:solidFill>
                      <a:srgbClr val="000000"/>
                    </a:solidFill>
                    <a:latin typeface="TimesLTStd-Bold"/>
                  </a:rPr>
                  <a:t> </a:t>
                </a:r>
                <a:r>
                  <a:rPr lang="es-VE" dirty="0" smtClean="0">
                    <a:solidFill>
                      <a:srgbClr val="000000"/>
                    </a:solidFill>
                    <a:latin typeface="TimesLTStd-Bold"/>
                  </a:rPr>
                  <a:t> </a:t>
                </a:r>
                <a:r>
                  <a:rPr lang="es-VE" dirty="0" smtClean="0">
                    <a:solidFill>
                      <a:srgbClr val="000000"/>
                    </a:solidFill>
                    <a:latin typeface="TimesLTStd-Roman"/>
                  </a:rPr>
                  <a:t>son </a:t>
                </a:r>
                <a:r>
                  <a:rPr lang="es-VE" dirty="0">
                    <a:solidFill>
                      <a:srgbClr val="000000"/>
                    </a:solidFill>
                    <a:latin typeface="TimesLTStd-Roman"/>
                  </a:rPr>
                  <a:t>perpendiculares</a:t>
                </a:r>
                <a:r>
                  <a:rPr lang="es-VE" dirty="0" smtClean="0">
                    <a:solidFill>
                      <a:srgbClr val="000000"/>
                    </a:solidFill>
                    <a:latin typeface="TimesLTStd-Roman"/>
                  </a:rPr>
                  <a:t>.</a:t>
                </a:r>
              </a:p>
              <a:p>
                <a:pPr marL="342900" indent="-342900">
                  <a:buFont typeface="+mj-lt"/>
                  <a:buAutoNum type="arabicPeriod"/>
                </a:pPr>
                <a:r>
                  <a:rPr lang="es-VE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Dados</a:t>
                </a:r>
                <a14:m>
                  <m:oMath xmlns:m="http://schemas.openxmlformats.org/officeDocument/2006/math">
                    <m:r>
                      <a:rPr lang="es-VE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es-VE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s-VE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b>
                    </m:sSub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sub>
                    </m:sSub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𝒋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sub>
                    </m:sSub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s-VE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s-VE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sSub>
                      <m:sSubPr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  <m:r>
                      <a:rPr lang="es-VE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𝒋</m:t>
                    </m:r>
                    <m:r>
                      <a:rPr lang="es-VE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sub>
                    </m:sSub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</m:oMath>
                </a14:m>
                <a:r>
                  <a:rPr lang="es-VE" dirty="0" smtClean="0">
                    <a:solidFill>
                      <a:srgbClr val="000000"/>
                    </a:solidFill>
                    <a:latin typeface="TimesLTStd-Roman"/>
                  </a:rPr>
                  <a:t> </a:t>
                </a:r>
                <a:r>
                  <a:rPr lang="es-VE" dirty="0" smtClean="0">
                    <a:solidFill>
                      <a:srgbClr val="000000"/>
                    </a:solidFill>
                  </a:rPr>
                  <a:t>Entonces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VE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s-VE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s-VE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s-VE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sub>
                      </m:sSub>
                      <m:sSub>
                        <m:sSubPr>
                          <m:ctrlP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𝒚</m:t>
                          </m:r>
                        </m:sub>
                      </m:sSub>
                      <m:sSub>
                        <m:sSubPr>
                          <m:ctrlP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𝒛</m:t>
                          </m:r>
                        </m:sub>
                      </m:sSub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s-VE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r>
                  <a:rPr lang="es-VE" dirty="0">
                    <a:solidFill>
                      <a:srgbClr val="000000"/>
                    </a:solidFill>
                    <a:latin typeface="TimesLTStd-Roman"/>
                  </a:rPr>
                  <a:t/>
                </a:r>
                <a:br>
                  <a:rPr lang="es-VE" dirty="0">
                    <a:solidFill>
                      <a:srgbClr val="000000"/>
                    </a:solidFill>
                    <a:latin typeface="TimesLTStd-Roman"/>
                  </a:rPr>
                </a:br>
                <a:endParaRPr lang="es-VE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0" y="2250085"/>
                <a:ext cx="9357360" cy="2345322"/>
              </a:xfrm>
              <a:prstGeom prst="rect">
                <a:avLst/>
              </a:prstGeom>
              <a:blipFill rotWithShape="0">
                <a:blip r:embed="rId2"/>
                <a:stretch>
                  <a:fillRect l="-456" t="-1299" b="-519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ítu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dirty="0"/>
              <a:t>Leyes del álgebra vectorial</a:t>
            </a:r>
          </a:p>
        </p:txBody>
      </p:sp>
    </p:spTree>
    <p:extLst>
      <p:ext uri="{BB962C8B-B14F-4D97-AF65-F5344CB8AC3E}">
        <p14:creationId xmlns:p14="http://schemas.microsoft.com/office/powerpoint/2010/main" val="312630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1828800" y="807720"/>
                <a:ext cx="9110472" cy="2165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VE" b="1" i="1" dirty="0" smtClean="0"/>
                  <a:t>Producto </a:t>
                </a:r>
                <a:r>
                  <a:rPr lang="es-VE" b="1" i="1" dirty="0"/>
                  <a:t>cruz o vectorial</a:t>
                </a:r>
                <a:r>
                  <a:rPr lang="es-VE" b="1" i="1" dirty="0" smtClean="0"/>
                  <a:t>.</a:t>
                </a:r>
              </a:p>
              <a:p>
                <a:r>
                  <a:rPr lang="es-VE" dirty="0" smtClean="0"/>
                  <a:t>El</a:t>
                </a:r>
                <a:r>
                  <a:rPr lang="es-VE" b="1" i="1" dirty="0"/>
                  <a:t> </a:t>
                </a:r>
                <a:r>
                  <a:rPr lang="es-VE" dirty="0" smtClean="0"/>
                  <a:t>producto cruz se </a:t>
                </a:r>
                <a:r>
                  <a:rPr lang="es-VE" dirty="0"/>
                  <a:t>define </a:t>
                </a:r>
                <a:r>
                  <a:rPr lang="es-VE" dirty="0" smtClean="0"/>
                  <a:t>como el vector resultante de la multiplicación de dos vectores        </a:t>
                </a:r>
              </a:p>
              <a:p>
                <a:r>
                  <a:rPr lang="es-VE" b="1" i="1" dirty="0" smtClean="0"/>
                  <a:t>A</a:t>
                </a:r>
                <a:r>
                  <a:rPr lang="es-VE" dirty="0" smtClean="0"/>
                  <a:t> x </a:t>
                </a:r>
                <a:r>
                  <a:rPr lang="es-VE" b="1" i="1" dirty="0" smtClean="0"/>
                  <a:t>B = C</a:t>
                </a:r>
                <a:r>
                  <a:rPr lang="es-VE" dirty="0" smtClean="0"/>
                  <a:t>, su magnitud viene dada por la expresión: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VE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𝐶</m:t>
                            </m:r>
                          </m:e>
                        </m:acc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s-VE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𝐵</m:t>
                            </m:r>
                          </m:e>
                        </m:acc>
                      </m:e>
                    </m:d>
                    <m:r>
                      <a:rPr lang="es-E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es-E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 </m:t>
                    </m:r>
                    <m:d>
                      <m:dPr>
                        <m:begChr m:val="|"/>
                        <m:endChr m:val="|"/>
                        <m:ctrlP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𝐵</m:t>
                            </m:r>
                          </m:e>
                        </m:acc>
                      </m:e>
                    </m:d>
                    <m:r>
                      <a:rPr lang="es-E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func>
                      <m:funcPr>
                        <m:ctrlP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𝜃</m:t>
                        </m:r>
                      </m:e>
                    </m:func>
                    <m:r>
                      <a:rPr lang="es-VE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</m:oMath>
                </a14:m>
                <a:endParaRPr lang="es-VE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VE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q</a:t>
                </a:r>
                <a:r>
                  <a:rPr lang="es-VE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ue es igual al área del paralelogramo formado por </a:t>
                </a:r>
                <a:r>
                  <a:rPr lang="es-VE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es-VE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 </a:t>
                </a:r>
                <a:r>
                  <a:rPr lang="es-VE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es-VE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</a:t>
                </a:r>
                <a:r>
                  <a:rPr lang="es-VE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y</a:t>
                </a:r>
                <a:r>
                  <a:rPr lang="es-VE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 dirección es perpendicular a los vectores </a:t>
                </a:r>
                <a:r>
                  <a:rPr lang="es-VE" b="1" i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es-VE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 </a:t>
                </a:r>
                <a:r>
                  <a:rPr lang="es-VE" b="1" i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es-VE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es decir al plano que ellos definen, con su sentido a lo largo de la línea perpendicular al plano</a:t>
                </a:r>
                <a:endParaRPr lang="es-VE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807720"/>
                <a:ext cx="9110472" cy="2165978"/>
              </a:xfrm>
              <a:prstGeom prst="rect">
                <a:avLst/>
              </a:prstGeom>
              <a:blipFill rotWithShape="0">
                <a:blip r:embed="rId2"/>
                <a:stretch>
                  <a:fillRect l="-535" t="-1690" r="-468" b="-3380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/>
          <p:cNvGrpSpPr/>
          <p:nvPr/>
        </p:nvGrpSpPr>
        <p:grpSpPr>
          <a:xfrm>
            <a:off x="3520442" y="3354698"/>
            <a:ext cx="5059678" cy="2260242"/>
            <a:chOff x="3352802" y="2973698"/>
            <a:chExt cx="5059678" cy="2260242"/>
          </a:xfrm>
        </p:grpSpPr>
        <p:cxnSp>
          <p:nvCxnSpPr>
            <p:cNvPr id="5" name="Conector recto de flecha 4"/>
            <p:cNvCxnSpPr/>
            <p:nvPr/>
          </p:nvCxnSpPr>
          <p:spPr>
            <a:xfrm flipV="1">
              <a:off x="3767328" y="3877056"/>
              <a:ext cx="1182624" cy="99974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de flecha 6"/>
            <p:cNvCxnSpPr/>
            <p:nvPr/>
          </p:nvCxnSpPr>
          <p:spPr>
            <a:xfrm flipV="1">
              <a:off x="3767328" y="4846319"/>
              <a:ext cx="2218943" cy="3048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de flecha 8"/>
            <p:cNvCxnSpPr/>
            <p:nvPr/>
          </p:nvCxnSpPr>
          <p:spPr>
            <a:xfrm flipV="1">
              <a:off x="3767328" y="3218688"/>
              <a:ext cx="0" cy="165811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de flecha 9"/>
            <p:cNvCxnSpPr/>
            <p:nvPr/>
          </p:nvCxnSpPr>
          <p:spPr>
            <a:xfrm flipV="1">
              <a:off x="4949952" y="3846575"/>
              <a:ext cx="2218943" cy="30481"/>
            </a:xfrm>
            <a:prstGeom prst="straightConnector1">
              <a:avLst/>
            </a:prstGeom>
            <a:ln w="190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de flecha 10"/>
            <p:cNvCxnSpPr/>
            <p:nvPr/>
          </p:nvCxnSpPr>
          <p:spPr>
            <a:xfrm flipV="1">
              <a:off x="5986271" y="3846575"/>
              <a:ext cx="1182624" cy="999744"/>
            </a:xfrm>
            <a:prstGeom prst="straightConnector1">
              <a:avLst/>
            </a:prstGeom>
            <a:ln w="19050"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uadroTexto 11"/>
            <p:cNvSpPr txBox="1"/>
            <p:nvPr/>
          </p:nvSpPr>
          <p:spPr>
            <a:xfrm>
              <a:off x="4572000" y="4864608"/>
              <a:ext cx="414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b="1" i="1" dirty="0" smtClean="0"/>
                <a:t>A</a:t>
              </a:r>
              <a:endParaRPr lang="es-VE" b="1" i="1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4181855" y="3981426"/>
              <a:ext cx="414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b="1" i="1" dirty="0"/>
                <a:t>B</a:t>
              </a:r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3352802" y="3560381"/>
              <a:ext cx="414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VE" b="1" i="1" dirty="0"/>
                <a:t>C</a:t>
              </a:r>
            </a:p>
          </p:txBody>
        </p:sp>
        <p:sp>
          <p:nvSpPr>
            <p:cNvPr id="16" name="Arco 15"/>
            <p:cNvSpPr/>
            <p:nvPr/>
          </p:nvSpPr>
          <p:spPr>
            <a:xfrm>
              <a:off x="3962400" y="4608576"/>
              <a:ext cx="341376" cy="475487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V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ángulo 16"/>
                <p:cNvSpPr/>
                <p:nvPr/>
              </p:nvSpPr>
              <p:spPr>
                <a:xfrm>
                  <a:off x="4222243" y="4489180"/>
                  <a:ext cx="37414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𝜃</m:t>
                        </m:r>
                      </m:oMath>
                    </m:oMathPara>
                  </a14:m>
                  <a:endParaRPr lang="es-VE" dirty="0"/>
                </a:p>
              </p:txBody>
            </p:sp>
          </mc:Choice>
          <mc:Fallback xmlns="">
            <p:sp>
              <p:nvSpPr>
                <p:cNvPr id="17" name="Rectángulo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2243" y="4489180"/>
                  <a:ext cx="374140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Conector curvado 20"/>
            <p:cNvCxnSpPr/>
            <p:nvPr/>
          </p:nvCxnSpPr>
          <p:spPr>
            <a:xfrm flipV="1">
              <a:off x="5425440" y="3218688"/>
              <a:ext cx="1152143" cy="1127759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6681214" y="2973698"/>
                  <a:ext cx="1731266" cy="42704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|"/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s-VE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</m:acc>
                            <m:r>
                              <a:rPr lang="es-E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∙ 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s-VE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𝐵</m:t>
                                </m:r>
                              </m:e>
                            </m:acc>
                          </m:e>
                        </m:d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ES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s-E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𝜃</m:t>
                            </m:r>
                          </m:e>
                        </m:func>
                      </m:oMath>
                    </m:oMathPara>
                  </a14:m>
                  <a:endParaRPr lang="es-VE" b="1" i="1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81214" y="2973698"/>
                  <a:ext cx="1731266" cy="42704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20000"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08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02080" y="1321356"/>
            <a:ext cx="9357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dirty="0"/>
              <a:t>Suponga que</a:t>
            </a:r>
            <a:r>
              <a:rPr lang="es-VE" b="1" i="1" dirty="0"/>
              <a:t> A</a:t>
            </a:r>
            <a:r>
              <a:rPr lang="es-VE" dirty="0"/>
              <a:t>, </a:t>
            </a:r>
            <a:r>
              <a:rPr lang="es-VE" b="1" i="1" dirty="0"/>
              <a:t>B</a:t>
            </a:r>
            <a:r>
              <a:rPr lang="es-VE" dirty="0"/>
              <a:t> y </a:t>
            </a:r>
            <a:r>
              <a:rPr lang="es-VE" b="1" i="1" dirty="0"/>
              <a:t>C</a:t>
            </a:r>
            <a:r>
              <a:rPr lang="es-VE" dirty="0"/>
              <a:t> son vectores y m es un escalar. Entonces se cumplen las </a:t>
            </a:r>
            <a:r>
              <a:rPr lang="es-VE" dirty="0" smtClean="0"/>
              <a:t>siguientes leyes</a:t>
            </a:r>
            <a:r>
              <a:rPr lang="es-VE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1402080" y="1830062"/>
                <a:ext cx="8570976" cy="3491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VE" b="0" i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s-VE" b="0" i="0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ctrlPr>
                          <a:rPr lang="es-VE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s-VE" b="0" i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r>
                  <a:rPr lang="es-VE" dirty="0" smtClean="0"/>
                  <a:t>                          No se cumple la ley conmutativa</a:t>
                </a:r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𝑩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VE" dirty="0" smtClean="0"/>
                  <a:t>         Ley distributiva</a:t>
                </a:r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es-ES" b="1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𝑩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</m:oMath>
                </a14:m>
                <a:endParaRPr lang="es-VE" dirty="0"/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s-ES" b="1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s-E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s-VE" dirty="0"/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s-E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d>
                    <m:r>
                      <a:rPr lang="es-E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s-VE" dirty="0" smtClean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es-VE" dirty="0" smtClean="0"/>
                  <a:t>Si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VE" dirty="0" smtClean="0"/>
                  <a:t> y </a:t>
                </a:r>
                <a:r>
                  <a:rPr lang="es-V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  </a:t>
                </a:r>
                <a:r>
                  <a:rPr lang="es-VE" dirty="0">
                    <a:solidFill>
                      <a:srgbClr val="000000"/>
                    </a:solidFill>
                    <a:latin typeface="TimesLTStd-Roman"/>
                  </a:rPr>
                  <a:t>y </a:t>
                </a:r>
                <a:r>
                  <a:rPr lang="es-V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:r>
                  <a:rPr lang="es-VE" dirty="0">
                    <a:solidFill>
                      <a:srgbClr val="000000"/>
                    </a:solidFill>
                    <a:latin typeface="TimesLTStd-Bold"/>
                  </a:rPr>
                  <a:t>  </a:t>
                </a:r>
                <a:r>
                  <a:rPr lang="es-VE" dirty="0">
                    <a:solidFill>
                      <a:srgbClr val="000000"/>
                    </a:solidFill>
                  </a:rPr>
                  <a:t>no son vectores nulos, entonces </a:t>
                </a:r>
                <a:r>
                  <a:rPr lang="es-V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</a:t>
                </a:r>
                <a:r>
                  <a:rPr lang="es-VE" b="1" i="1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  </a:t>
                </a:r>
                <a:r>
                  <a:rPr lang="es-VE" dirty="0">
                    <a:solidFill>
                      <a:srgbClr val="000000"/>
                    </a:solidFill>
                  </a:rPr>
                  <a:t>y </a:t>
                </a:r>
                <a:r>
                  <a:rPr lang="es-V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:r>
                  <a:rPr lang="es-VE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s-VE" dirty="0">
                    <a:solidFill>
                      <a:srgbClr val="000000"/>
                    </a:solidFill>
                  </a:rPr>
                  <a:t> son </a:t>
                </a:r>
                <a:r>
                  <a:rPr lang="es-VE" dirty="0" smtClean="0">
                    <a:solidFill>
                      <a:srgbClr val="000000"/>
                    </a:solidFill>
                  </a:rPr>
                  <a:t>paralelos</a:t>
                </a:r>
              </a:p>
              <a:p>
                <a:pPr marL="342900" lvl="0" indent="-342900">
                  <a:buFont typeface="+mj-lt"/>
                  <a:buAutoNum type="arabicPeriod"/>
                </a:pPr>
                <a:r>
                  <a:rPr lang="es-VE" i="1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Dados</a:t>
                </a:r>
                <a14:m>
                  <m:oMath xmlns:m="http://schemas.openxmlformats.org/officeDocument/2006/math"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sub>
                    </m:sSub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sub>
                    </m:sSub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𝒋</m:t>
                    </m:r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sub>
                    </m:sSub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sSub>
                      <m:sSubPr>
                        <m:ctrlP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𝒋</m:t>
                    </m:r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sub>
                    </m:sSub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</m:oMath>
                </a14:m>
                <a:r>
                  <a:rPr lang="es-VE" dirty="0">
                    <a:solidFill>
                      <a:srgbClr val="000000"/>
                    </a:solidFill>
                    <a:latin typeface="TimesLTStd-Roman"/>
                  </a:rPr>
                  <a:t> </a:t>
                </a:r>
                <a:r>
                  <a:rPr lang="es-VE" dirty="0">
                    <a:solidFill>
                      <a:srgbClr val="000000"/>
                    </a:solidFill>
                  </a:rPr>
                  <a:t>Entonces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VE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s-VE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s-VE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s-VE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s-VE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s-VE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e>
                              <m:e>
                                <m:r>
                                  <a:rPr lang="es-VE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𝒋</m:t>
                                </m:r>
                              </m:e>
                              <m:e>
                                <m:r>
                                  <a:rPr lang="es-VE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𝒚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VE" b="1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𝒊</m:t>
                      </m:r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𝒋</m:t>
                      </m:r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s-VE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s-VE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𝒌</m:t>
                      </m:r>
                    </m:oMath>
                  </m:oMathPara>
                </a14:m>
                <a:endParaRPr lang="es-VE" dirty="0"/>
              </a:p>
              <a:p>
                <a:pPr marL="342900" indent="-342900">
                  <a:buFont typeface="+mj-lt"/>
                  <a:buAutoNum type="arabicPeriod"/>
                </a:pPr>
                <a:endParaRPr lang="es-VE" dirty="0"/>
              </a:p>
              <a:p>
                <a:pPr marL="342900" indent="-342900">
                  <a:buFont typeface="+mj-lt"/>
                  <a:buAutoNum type="arabicPeriod"/>
                </a:pPr>
                <a:endParaRPr lang="es-VE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0" y="1830062"/>
                <a:ext cx="8570976" cy="3491149"/>
              </a:xfrm>
              <a:prstGeom prst="rect">
                <a:avLst/>
              </a:prstGeom>
              <a:blipFill rotWithShape="0">
                <a:blip r:embed="rId2"/>
                <a:stretch>
                  <a:fillRect l="-569" t="-873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ítu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dirty="0"/>
              <a:t>Leyes del álgebra vectorial</a:t>
            </a:r>
          </a:p>
        </p:txBody>
      </p:sp>
    </p:spTree>
    <p:extLst>
      <p:ext uri="{BB962C8B-B14F-4D97-AF65-F5344CB8AC3E}">
        <p14:creationId xmlns:p14="http://schemas.microsoft.com/office/powerpoint/2010/main" val="41135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792480" y="1884497"/>
            <a:ext cx="1620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i="1" dirty="0" smtClean="0"/>
              <a:t>Producto triple</a:t>
            </a:r>
            <a:endParaRPr lang="es-VE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792480" y="2375749"/>
                <a:ext cx="9851136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VE" dirty="0">
                    <a:solidFill>
                      <a:srgbClr val="000000"/>
                    </a:solidFill>
                  </a:rPr>
                  <a:t>Los productos </a:t>
                </a:r>
                <a:r>
                  <a:rPr lang="es-VE" dirty="0" smtClean="0">
                    <a:solidFill>
                      <a:srgbClr val="000000"/>
                    </a:solidFill>
                  </a:rPr>
                  <a:t>punto o escalar y el producto cruz o vectorial  de </a:t>
                </a:r>
                <a:r>
                  <a:rPr lang="es-VE" dirty="0">
                    <a:solidFill>
                      <a:srgbClr val="000000"/>
                    </a:solidFill>
                  </a:rPr>
                  <a:t>tres vectores,</a:t>
                </a:r>
                <a:r>
                  <a:rPr lang="es-VE" b="1" i="1" dirty="0">
                    <a:solidFill>
                      <a:srgbClr val="000000"/>
                    </a:solidFill>
                  </a:rPr>
                  <a:t> A</a:t>
                </a:r>
                <a:r>
                  <a:rPr lang="es-VE" dirty="0">
                    <a:solidFill>
                      <a:srgbClr val="000000"/>
                    </a:solidFill>
                  </a:rPr>
                  <a:t>, </a:t>
                </a:r>
                <a:r>
                  <a:rPr lang="es-VE" b="1" i="1" dirty="0">
                    <a:solidFill>
                      <a:srgbClr val="000000"/>
                    </a:solidFill>
                  </a:rPr>
                  <a:t>B</a:t>
                </a:r>
                <a:r>
                  <a:rPr lang="es-VE" dirty="0">
                    <a:solidFill>
                      <a:srgbClr val="000000"/>
                    </a:solidFill>
                  </a:rPr>
                  <a:t> y </a:t>
                </a:r>
                <a:r>
                  <a:rPr lang="es-VE" b="1" i="1" dirty="0">
                    <a:solidFill>
                      <a:srgbClr val="000000"/>
                    </a:solidFill>
                  </a:rPr>
                  <a:t>C</a:t>
                </a:r>
                <a:r>
                  <a:rPr lang="es-VE" dirty="0">
                    <a:solidFill>
                      <a:srgbClr val="000000"/>
                    </a:solidFill>
                  </a:rPr>
                  <a:t>, </a:t>
                </a:r>
                <a:r>
                  <a:rPr lang="es-VE" dirty="0" smtClean="0">
                    <a:solidFill>
                      <a:srgbClr val="000000"/>
                    </a:solidFill>
                  </a:rPr>
                  <a:t> generan </a:t>
                </a:r>
                <a:r>
                  <a:rPr lang="es-VE" dirty="0">
                    <a:solidFill>
                      <a:srgbClr val="000000"/>
                    </a:solidFill>
                  </a:rPr>
                  <a:t>resultados importantes llamados productos triples, </a:t>
                </a:r>
                <a:r>
                  <a:rPr lang="es-VE" dirty="0" smtClean="0">
                    <a:solidFill>
                      <a:srgbClr val="000000"/>
                    </a:solidFill>
                  </a:rPr>
                  <a:t>de la forma: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s-ES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s-VE" dirty="0" smtClean="0">
                    <a:solidFill>
                      <a:srgbClr val="000000"/>
                    </a:solidFill>
                  </a:rPr>
                  <a:t>,  </a:t>
                </a:r>
                <a14:m>
                  <m:oMath xmlns:m="http://schemas.openxmlformats.org/officeDocument/2006/math"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d>
                    <m:r>
                      <a:rPr lang="es-ES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VE" dirty="0" smtClean="0">
                    <a:solidFill>
                      <a:srgbClr val="000000"/>
                    </a:solidFill>
                  </a:rPr>
                  <a:t> y </a:t>
                </a:r>
                <a14:m>
                  <m:oMath xmlns:m="http://schemas.openxmlformats.org/officeDocument/2006/math"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d>
                  </m:oMath>
                </a14:m>
                <a:r>
                  <a:rPr lang="es-VE" dirty="0">
                    <a:solidFill>
                      <a:srgbClr val="000000"/>
                    </a:solidFill>
                  </a:rPr>
                  <a:t/>
                </a:r>
                <a:br>
                  <a:rPr lang="es-VE" dirty="0">
                    <a:solidFill>
                      <a:srgbClr val="000000"/>
                    </a:solidFill>
                  </a:rPr>
                </a:br>
                <a:r>
                  <a:rPr lang="es-VE" dirty="0" smtClean="0">
                    <a:solidFill>
                      <a:srgbClr val="000000"/>
                    </a:solidFill>
                  </a:rPr>
                  <a:t>Se cumple entonces que:</a:t>
                </a:r>
              </a:p>
              <a:p>
                <a:endParaRPr lang="es-VE" dirty="0">
                  <a:solidFill>
                    <a:srgbClr val="000000"/>
                  </a:solidFill>
                </a:endParaRPr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es-ES" b="1" i="1">
                        <a:latin typeface="Cambria Math" panose="02040503050406030204" pitchFamily="18" charset="0"/>
                      </a:rPr>
                      <m:t>𝑪</m:t>
                    </m:r>
                    <m:r>
                      <a:rPr lang="es-ES" i="1">
                        <a:latin typeface="Cambria Math" panose="02040503050406030204" pitchFamily="18" charset="0"/>
                      </a:rPr>
                      <m:t>≠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d>
                  </m:oMath>
                </a14:m>
                <a:endParaRPr lang="es-VE" dirty="0" smtClean="0">
                  <a:solidFill>
                    <a:srgbClr val="000000"/>
                  </a:solidFill>
                </a:endParaRPr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S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</m:d>
                    <m:r>
                      <a:rPr lang="es-E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𝑩</m:t>
                    </m:r>
                    <m:r>
                      <a:rPr lang="es-ES" b="1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s-ES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r>
                  <a:rPr lang="es-VE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s-ES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ES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𝑪</m:t>
                    </m:r>
                    <m:r>
                      <a:rPr lang="es-ES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</m:oMath>
                </a14:m>
                <a:r>
                  <a:rPr lang="es-VE" dirty="0">
                    <a:solidFill>
                      <a:srgbClr val="000000"/>
                    </a:solidFill>
                  </a:rPr>
                  <a:t> </a:t>
                </a:r>
                <a:r>
                  <a:rPr lang="es-VE" dirty="0" smtClean="0">
                    <a:solidFill>
                      <a:srgbClr val="000000"/>
                    </a:solidFill>
                  </a:rPr>
                  <a:t>= </a:t>
                </a:r>
                <a:r>
                  <a:rPr lang="es-VE" dirty="0">
                    <a:solidFill>
                      <a:srgbClr val="000000"/>
                    </a:solidFill>
                  </a:rPr>
                  <a:t>volumen </a:t>
                </a:r>
                <a:r>
                  <a:rPr lang="es-VE" dirty="0" smtClean="0">
                    <a:solidFill>
                      <a:srgbClr val="000000"/>
                    </a:solidFill>
                  </a:rPr>
                  <a:t>del paralelepípedo </a:t>
                </a:r>
                <a:r>
                  <a:rPr lang="es-VE" dirty="0">
                    <a:solidFill>
                      <a:srgbClr val="000000"/>
                    </a:solidFill>
                  </a:rPr>
                  <a:t>cuyas aristas son </a:t>
                </a:r>
                <a:r>
                  <a:rPr lang="es-V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</a:t>
                </a:r>
                <a:r>
                  <a:rPr lang="es-VE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s-V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:r>
                  <a:rPr lang="es-VE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s-VE" dirty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y</a:t>
                </a:r>
                <a:r>
                  <a:rPr lang="es-VE" b="1" i="1" dirty="0" smtClean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C  </a:t>
                </a:r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S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s-ES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d>
                      <m:dPr>
                        <m:ctrlPr>
                          <a:rPr lang="es-VE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𝑪</m:t>
                        </m:r>
                      </m:e>
                    </m:d>
                    <m:r>
                      <a:rPr lang="es-ES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</m:t>
                    </m:r>
                    <m:d>
                      <m:dPr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lang="es-ES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s-ES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𝑪</m:t>
                    </m:r>
                  </m:oMath>
                </a14:m>
                <a:r>
                  <a:rPr lang="es-VE" b="1" i="1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</a:t>
                </a:r>
                <a:r>
                  <a:rPr lang="es-VE" dirty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No se cumple la ley asociativa para el producto </a:t>
                </a:r>
                <a:r>
                  <a:rPr lang="es-VE" dirty="0" smtClean="0">
                    <a:solidFill>
                      <a:srgbClr val="000000"/>
                    </a:solidFill>
                    <a:ea typeface="Cambria Math" panose="02040503050406030204" pitchFamily="18" charset="0"/>
                  </a:rPr>
                  <a:t>cruz</a:t>
                </a:r>
              </a:p>
              <a:p>
                <a:pPr marL="34290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lang="es-E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s-E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s-ES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𝑪</m:t>
                        </m:r>
                      </m:e>
                    </m:d>
                    <m:r>
                      <a:rPr lang="es-ES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s-ES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𝑩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s-ES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𝑪</m:t>
                        </m:r>
                      </m:e>
                    </m:d>
                    <m:r>
                      <a:rPr lang="es-ES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</m:oMath>
                </a14:m>
                <a:endParaRPr lang="es-VE" dirty="0">
                  <a:solidFill>
                    <a:srgbClr val="000000"/>
                  </a:solidFill>
                  <a:ea typeface="Cambria Math" panose="02040503050406030204" pitchFamily="18" charset="0"/>
                </a:endParaRPr>
              </a:p>
              <a:p>
                <a:r>
                  <a:rPr lang="es-VE" b="1" i="1" dirty="0" smtClean="0">
                    <a:solidFill>
                      <a:srgbClr val="000000"/>
                    </a:solidFill>
                  </a:rPr>
                  <a:t> </a:t>
                </a:r>
                <a:r>
                  <a:rPr lang="es-VE" b="1" i="1" dirty="0">
                    <a:solidFill>
                      <a:srgbClr val="000000"/>
                    </a:solidFill>
                  </a:rPr>
                  <a:t/>
                </a:r>
                <a:br>
                  <a:rPr lang="es-VE" b="1" i="1" dirty="0">
                    <a:solidFill>
                      <a:srgbClr val="000000"/>
                    </a:solidFill>
                  </a:rPr>
                </a:br>
                <a:endParaRPr lang="es-VE" b="1" i="1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" y="2375749"/>
                <a:ext cx="9851136" cy="2862322"/>
              </a:xfrm>
              <a:prstGeom prst="rect">
                <a:avLst/>
              </a:prstGeom>
              <a:blipFill rotWithShape="0">
                <a:blip r:embed="rId2"/>
                <a:stretch>
                  <a:fillRect l="-495" t="-1279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dirty="0"/>
              <a:t>Leyes del álgebra vectorial</a:t>
            </a:r>
          </a:p>
        </p:txBody>
      </p:sp>
    </p:spTree>
    <p:extLst>
      <p:ext uri="{BB962C8B-B14F-4D97-AF65-F5344CB8AC3E}">
        <p14:creationId xmlns:p14="http://schemas.microsoft.com/office/powerpoint/2010/main" val="415729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1047520" y="1159079"/>
                <a:ext cx="9475694" cy="16215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1600" dirty="0">
                    <a:ea typeface="Times New Roman" panose="02020603050405020304" pitchFamily="18" charset="0"/>
                  </a:rPr>
                  <a:t>El sistema de coordenadas </a:t>
                </a:r>
                <a:r>
                  <a:rPr lang="es-ES" sz="1600" dirty="0" smtClean="0">
                    <a:ea typeface="Times New Roman" panose="02020603050405020304" pitchFamily="18" charset="0"/>
                  </a:rPr>
                  <a:t>cartesianos en </a:t>
                </a:r>
                <a:r>
                  <a:rPr lang="es-ES" sz="1600" dirty="0">
                    <a:ea typeface="Times New Roman" panose="02020603050405020304" pitchFamily="18" charset="0"/>
                  </a:rPr>
                  <a:t>el espacio tridimensional esta conformado por la recta real, orientada en tres </a:t>
                </a:r>
                <a:r>
                  <a:rPr lang="es-ES" sz="1600" dirty="0" smtClean="0">
                    <a:ea typeface="Times New Roman" panose="02020603050405020304" pitchFamily="18" charset="0"/>
                  </a:rPr>
                  <a:t>direcciones </a:t>
                </a:r>
                <a:r>
                  <a:rPr lang="es-ES" sz="1600" dirty="0">
                    <a:ea typeface="Times New Roman" panose="02020603050405020304" pitchFamily="18" charset="0"/>
                  </a:rPr>
                  <a:t>perpendiculares entre si, definidas por los tres vectores</a:t>
                </a:r>
                <a:r>
                  <a:rPr lang="es-ES" sz="1600" dirty="0" smtClean="0">
                    <a:ea typeface="Times New Roman" panose="02020603050405020304" pitchFamily="18" charset="0"/>
                  </a:rPr>
                  <a:t> unitarios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VE" sz="1600" b="1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e>
                    </m:acc>
                    <m:r>
                      <a:rPr lang="es-ES" sz="16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s-VE" sz="1600" b="1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𝒋</m:t>
                        </m:r>
                      </m:e>
                    </m:acc>
                    <m:r>
                      <a:rPr lang="es-E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E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s-E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s-VE" sz="16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</m:acc>
                  </m:oMath>
                </a14:m>
                <a:r>
                  <a:rPr lang="es-ES" sz="16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s-ES" sz="1600" dirty="0" smtClean="0">
                    <a:ea typeface="Times New Roman" panose="02020603050405020304" pitchFamily="18" charset="0"/>
                  </a:rPr>
                  <a:t>que</a:t>
                </a:r>
                <a:r>
                  <a:rPr lang="es-ES" sz="1600" dirty="0" smtClean="0"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s-ES" sz="1600" dirty="0">
                    <a:effectLst/>
                    <a:ea typeface="Times New Roman" panose="02020603050405020304" pitchFamily="18" charset="0"/>
                  </a:rPr>
                  <a:t>apuntan en la dirección positiva de los ejes  x,y,z respectivamente</a:t>
                </a:r>
                <a:r>
                  <a:rPr lang="es-ES" sz="1600" dirty="0" smtClean="0">
                    <a:effectLst/>
                    <a:ea typeface="Times New Roman" panose="02020603050405020304" pitchFamily="18" charset="0"/>
                  </a:rPr>
                  <a:t>. </a:t>
                </a:r>
              </a:p>
              <a:p>
                <a:r>
                  <a:rPr lang="es-ES" sz="1600" dirty="0" smtClean="0"/>
                  <a:t>En este sistema se </a:t>
                </a:r>
                <a:r>
                  <a:rPr lang="es-VE" sz="1600" dirty="0" smtClean="0"/>
                  <a:t>representa </a:t>
                </a:r>
                <a:r>
                  <a:rPr lang="es-ES" sz="1600" dirty="0"/>
                  <a:t>un vector </a:t>
                </a:r>
                <a14:m>
                  <m:oMath xmlns:m="http://schemas.openxmlformats.org/officeDocument/2006/math">
                    <m:r>
                      <a:rPr lang="es-ES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s-ES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V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acc>
                      <m:accPr>
                        <m:chr m:val="̂"/>
                        <m:ctrlPr>
                          <a:rPr lang="es-VE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s-ES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acc>
                      <m:accPr>
                        <m:chr m:val="̂"/>
                        <m:ctrlPr>
                          <a:rPr lang="es-VE" sz="16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𝒋</m:t>
                        </m:r>
                      </m:e>
                    </m:acc>
                    <m:r>
                      <a:rPr lang="es-ES" sz="1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sub>
                    </m:sSub>
                    <m:acc>
                      <m:accPr>
                        <m:chr m:val="̂"/>
                        <m:ctrlPr>
                          <a:rPr lang="es-VE" sz="16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</m:acc>
                  </m:oMath>
                </a14:m>
                <a:r>
                  <a:rPr lang="es-VE" sz="1600" dirty="0"/>
                  <a:t> , donde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s-ES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s-VE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s-ES" sz="16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s-VE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sub>
                    </m:sSub>
                  </m:oMath>
                </a14:m>
                <a:r>
                  <a:rPr lang="es-VE" sz="1600" dirty="0"/>
                  <a:t> son los componentes numéricos del </a:t>
                </a:r>
                <a:r>
                  <a:rPr lang="es-VE" sz="1600" dirty="0" smtClean="0"/>
                  <a:t>vector, como </a:t>
                </a:r>
                <a:r>
                  <a:rPr lang="es-VE" sz="1600" dirty="0"/>
                  <a:t>se muestra en la </a:t>
                </a:r>
                <a:r>
                  <a:rPr lang="es-VE" sz="1600" dirty="0" smtClean="0"/>
                  <a:t>figura</a:t>
                </a:r>
              </a:p>
              <a:p>
                <a:r>
                  <a:rPr lang="es-VE" sz="1600" dirty="0" smtClean="0"/>
                  <a:t> </a:t>
                </a:r>
                <a:endParaRPr lang="es-VE" sz="1600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520" y="1159079"/>
                <a:ext cx="9475694" cy="1621534"/>
              </a:xfrm>
              <a:prstGeom prst="rect">
                <a:avLst/>
              </a:prstGeom>
              <a:blipFill rotWithShape="0">
                <a:blip r:embed="rId3"/>
                <a:stretch>
                  <a:fillRect l="-386" t="-112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ítulo 1"/>
          <p:cNvSpPr txBox="1">
            <a:spLocks/>
          </p:cNvSpPr>
          <p:nvPr/>
        </p:nvSpPr>
        <p:spPr>
          <a:xfrm>
            <a:off x="877526" y="389431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dirty="0" smtClean="0"/>
              <a:t>Representación Gráfica de vectores </a:t>
            </a:r>
            <a:endParaRPr lang="es-VE" dirty="0"/>
          </a:p>
        </p:txBody>
      </p:sp>
      <p:grpSp>
        <p:nvGrpSpPr>
          <p:cNvPr id="229" name="Grupo 228"/>
          <p:cNvGrpSpPr/>
          <p:nvPr/>
        </p:nvGrpSpPr>
        <p:grpSpPr>
          <a:xfrm>
            <a:off x="3448171" y="2635248"/>
            <a:ext cx="4719232" cy="3258724"/>
            <a:chOff x="6363296" y="2049756"/>
            <a:chExt cx="4719232" cy="32587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5" name="Rectángulo 214"/>
                <p:cNvSpPr/>
                <p:nvPr/>
              </p:nvSpPr>
              <p:spPr>
                <a:xfrm>
                  <a:off x="8498119" y="3269258"/>
                  <a:ext cx="38985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ES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oMath>
                    </m:oMathPara>
                  </a14:m>
                  <a:endParaRPr lang="es-VE" dirty="0"/>
                </a:p>
              </p:txBody>
            </p:sp>
          </mc:Choice>
          <mc:Fallback xmlns="">
            <p:sp>
              <p:nvSpPr>
                <p:cNvPr id="215" name="Rectángulo 2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8119" y="3269258"/>
                  <a:ext cx="389850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V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28" name="Grupo 227"/>
            <p:cNvGrpSpPr/>
            <p:nvPr/>
          </p:nvGrpSpPr>
          <p:grpSpPr>
            <a:xfrm>
              <a:off x="6363296" y="2049756"/>
              <a:ext cx="4719232" cy="3258724"/>
              <a:chOff x="6363296" y="2049756"/>
              <a:chExt cx="4719232" cy="3258724"/>
            </a:xfrm>
          </p:grpSpPr>
          <p:grpSp>
            <p:nvGrpSpPr>
              <p:cNvPr id="227" name="Grupo 226"/>
              <p:cNvGrpSpPr/>
              <p:nvPr/>
            </p:nvGrpSpPr>
            <p:grpSpPr>
              <a:xfrm>
                <a:off x="6363296" y="2049756"/>
                <a:ext cx="4719232" cy="3258724"/>
                <a:chOff x="6363296" y="2049756"/>
                <a:chExt cx="4719232" cy="3258724"/>
              </a:xfrm>
            </p:grpSpPr>
            <p:cxnSp>
              <p:nvCxnSpPr>
                <p:cNvPr id="185" name="Conector recto 184"/>
                <p:cNvCxnSpPr/>
                <p:nvPr/>
              </p:nvCxnSpPr>
              <p:spPr>
                <a:xfrm>
                  <a:off x="8360803" y="4424481"/>
                  <a:ext cx="2721725" cy="5242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Conector recto de flecha 101"/>
                <p:cNvCxnSpPr/>
                <p:nvPr/>
              </p:nvCxnSpPr>
              <p:spPr>
                <a:xfrm flipH="1">
                  <a:off x="7754112" y="4424481"/>
                  <a:ext cx="631075" cy="13716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Conector recto de flecha 107"/>
                <p:cNvCxnSpPr/>
                <p:nvPr/>
              </p:nvCxnSpPr>
              <p:spPr>
                <a:xfrm>
                  <a:off x="8350534" y="4425680"/>
                  <a:ext cx="699917" cy="14272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Conector recto de flecha 118"/>
                <p:cNvCxnSpPr/>
                <p:nvPr/>
              </p:nvCxnSpPr>
              <p:spPr>
                <a:xfrm flipH="1" flipV="1">
                  <a:off x="8336419" y="3650315"/>
                  <a:ext cx="5759" cy="778761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Conector recto de flecha 122"/>
                <p:cNvCxnSpPr/>
                <p:nvPr/>
              </p:nvCxnSpPr>
              <p:spPr>
                <a:xfrm flipV="1">
                  <a:off x="8367074" y="3334444"/>
                  <a:ext cx="533086" cy="1097454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>
                <a:xfrm flipH="1">
                  <a:off x="8924544" y="3229215"/>
                  <a:ext cx="1047326" cy="105229"/>
                </a:xfrm>
                <a:prstGeom prst="line">
                  <a:avLst/>
                </a:prstGeom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Conector recto 154"/>
                <p:cNvCxnSpPr/>
                <p:nvPr/>
              </p:nvCxnSpPr>
              <p:spPr>
                <a:xfrm flipV="1">
                  <a:off x="8924544" y="4749901"/>
                  <a:ext cx="1047326" cy="19878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Conector recto 156"/>
                <p:cNvCxnSpPr/>
                <p:nvPr/>
              </p:nvCxnSpPr>
              <p:spPr>
                <a:xfrm>
                  <a:off x="9923102" y="3229215"/>
                  <a:ext cx="0" cy="150771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Conector recto 158"/>
                <p:cNvCxnSpPr/>
                <p:nvPr/>
              </p:nvCxnSpPr>
              <p:spPr>
                <a:xfrm>
                  <a:off x="8912352" y="3334444"/>
                  <a:ext cx="0" cy="1614237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Conector recto 159"/>
                <p:cNvCxnSpPr/>
                <p:nvPr/>
              </p:nvCxnSpPr>
              <p:spPr>
                <a:xfrm flipH="1">
                  <a:off x="7335318" y="3133276"/>
                  <a:ext cx="10364" cy="148139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Conector recto 165"/>
                <p:cNvCxnSpPr/>
                <p:nvPr/>
              </p:nvCxnSpPr>
              <p:spPr>
                <a:xfrm flipH="1">
                  <a:off x="7340500" y="3085038"/>
                  <a:ext cx="1010035" cy="60156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Conector recto 167"/>
                <p:cNvCxnSpPr/>
                <p:nvPr/>
              </p:nvCxnSpPr>
              <p:spPr>
                <a:xfrm>
                  <a:off x="8341516" y="3096635"/>
                  <a:ext cx="1592510" cy="114284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Conector recto 169"/>
                <p:cNvCxnSpPr/>
                <p:nvPr/>
              </p:nvCxnSpPr>
              <p:spPr>
                <a:xfrm>
                  <a:off x="7384086" y="3155997"/>
                  <a:ext cx="1540458" cy="178447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Conector recto 171"/>
                <p:cNvCxnSpPr/>
                <p:nvPr/>
              </p:nvCxnSpPr>
              <p:spPr>
                <a:xfrm>
                  <a:off x="7347510" y="4602480"/>
                  <a:ext cx="1540458" cy="35700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Conector recto 174"/>
                <p:cNvCxnSpPr/>
                <p:nvPr/>
              </p:nvCxnSpPr>
              <p:spPr>
                <a:xfrm flipH="1">
                  <a:off x="6400800" y="4424481"/>
                  <a:ext cx="1984387" cy="34259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Conector recto 182"/>
                <p:cNvCxnSpPr/>
                <p:nvPr/>
              </p:nvCxnSpPr>
              <p:spPr>
                <a:xfrm flipV="1">
                  <a:off x="8336419" y="2049756"/>
                  <a:ext cx="0" cy="238214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0" name="Rectángulo 189"/>
                    <p:cNvSpPr/>
                    <p:nvPr/>
                  </p:nvSpPr>
                  <p:spPr>
                    <a:xfrm>
                      <a:off x="7860940" y="4192309"/>
                      <a:ext cx="32252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s-VE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e>
                            </m:acc>
                          </m:oMath>
                        </m:oMathPara>
                      </a14:m>
                      <a:endParaRPr lang="es-VE" dirty="0"/>
                    </a:p>
                  </p:txBody>
                </p:sp>
              </mc:Choice>
              <mc:Fallback xmlns="">
                <p:sp>
                  <p:nvSpPr>
                    <p:cNvPr id="190" name="Rectángulo 18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60940" y="4192309"/>
                      <a:ext cx="322524" cy="369332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 t="-6667" r="-3207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3" name="Rectángulo 192"/>
                    <p:cNvSpPr/>
                    <p:nvPr/>
                  </p:nvSpPr>
                  <p:spPr>
                    <a:xfrm>
                      <a:off x="8451594" y="4427757"/>
                      <a:ext cx="32733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s-VE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𝒋</m:t>
                                </m:r>
                              </m:e>
                            </m:acc>
                          </m:oMath>
                        </m:oMathPara>
                      </a14:m>
                      <a:endParaRPr lang="es-VE" dirty="0"/>
                    </a:p>
                  </p:txBody>
                </p:sp>
              </mc:Choice>
              <mc:Fallback xmlns="">
                <p:sp>
                  <p:nvSpPr>
                    <p:cNvPr id="193" name="Rectángulo 19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451594" y="4427757"/>
                      <a:ext cx="327334" cy="369332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t="-6557" r="-31481" b="-655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4" name="Rectángulo 193"/>
                    <p:cNvSpPr/>
                    <p:nvPr/>
                  </p:nvSpPr>
                  <p:spPr>
                    <a:xfrm>
                      <a:off x="8028348" y="3724274"/>
                      <a:ext cx="378630" cy="384336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s-VE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s-ES" b="1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</m:e>
                            </m:acc>
                          </m:oMath>
                        </m:oMathPara>
                      </a14:m>
                      <a:endParaRPr lang="es-VE" dirty="0"/>
                    </a:p>
                  </p:txBody>
                </p:sp>
              </mc:Choice>
              <mc:Fallback xmlns="">
                <p:sp>
                  <p:nvSpPr>
                    <p:cNvPr id="194" name="Rectángulo 19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028348" y="3724274"/>
                      <a:ext cx="378630" cy="384336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 t="-1587" r="-161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96" name="Conector recto de flecha 195"/>
                <p:cNvCxnSpPr/>
                <p:nvPr/>
              </p:nvCxnSpPr>
              <p:spPr>
                <a:xfrm>
                  <a:off x="6751061" y="4721538"/>
                  <a:ext cx="1359232" cy="40948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Conector recto 197"/>
                <p:cNvCxnSpPr/>
                <p:nvPr/>
              </p:nvCxnSpPr>
              <p:spPr>
                <a:xfrm flipH="1">
                  <a:off x="7995031" y="4914088"/>
                  <a:ext cx="1082425" cy="24714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1" name="Rectángulo 200"/>
                    <p:cNvSpPr/>
                    <p:nvPr/>
                  </p:nvSpPr>
                  <p:spPr>
                    <a:xfrm>
                      <a:off x="6927421" y="4769970"/>
                      <a:ext cx="504497" cy="39126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s-V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</m:sub>
                            </m:sSub>
                          </m:oMath>
                        </m:oMathPara>
                      </a14:m>
                      <a:endParaRPr lang="es-VE" dirty="0"/>
                    </a:p>
                  </p:txBody>
                </p:sp>
              </mc:Choice>
              <mc:Fallback xmlns="">
                <p:sp>
                  <p:nvSpPr>
                    <p:cNvPr id="201" name="Rectángulo 20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27421" y="4769970"/>
                      <a:ext cx="504497" cy="391261"/>
                    </a:xfrm>
                    <a:prstGeom prst="rect">
                      <a:avLst/>
                    </a:prstGeom>
                    <a:blipFill rotWithShape="0">
                      <a:blip r:embed="rId8"/>
                      <a:stretch>
                        <a:fillRect b="-312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2" name="Rectángulo 201"/>
                    <p:cNvSpPr/>
                    <p:nvPr/>
                  </p:nvSpPr>
                  <p:spPr>
                    <a:xfrm>
                      <a:off x="10287326" y="4939148"/>
                      <a:ext cx="49686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s-VE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s-VE" b="0" i="1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oMath>
                        </m:oMathPara>
                      </a14:m>
                      <a:endParaRPr lang="es-VE" dirty="0"/>
                    </a:p>
                  </p:txBody>
                </p:sp>
              </mc:Choice>
              <mc:Fallback xmlns="">
                <p:sp>
                  <p:nvSpPr>
                    <p:cNvPr id="202" name="Rectángulo 20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287326" y="4939148"/>
                      <a:ext cx="496866" cy="369332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04" name="Conector recto 203"/>
                <p:cNvCxnSpPr/>
                <p:nvPr/>
              </p:nvCxnSpPr>
              <p:spPr>
                <a:xfrm>
                  <a:off x="8912352" y="4975088"/>
                  <a:ext cx="1148848" cy="27499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Conector recto de flecha 206"/>
                <p:cNvCxnSpPr/>
                <p:nvPr/>
              </p:nvCxnSpPr>
              <p:spPr>
                <a:xfrm flipH="1">
                  <a:off x="9874401" y="4899913"/>
                  <a:ext cx="981097" cy="31243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ector recto 210"/>
                <p:cNvCxnSpPr/>
                <p:nvPr/>
              </p:nvCxnSpPr>
              <p:spPr>
                <a:xfrm flipH="1">
                  <a:off x="6510528" y="3133276"/>
                  <a:ext cx="873558" cy="9593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2" name="Rectángulo 211"/>
                    <p:cNvSpPr/>
                    <p:nvPr/>
                  </p:nvSpPr>
                  <p:spPr>
                    <a:xfrm>
                      <a:off x="6363296" y="3731776"/>
                      <a:ext cx="486480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s-VE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ES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s-VE" b="0" i="1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</m:sub>
                            </m:sSub>
                          </m:oMath>
                        </m:oMathPara>
                      </a14:m>
                      <a:endParaRPr lang="es-VE" dirty="0"/>
                    </a:p>
                  </p:txBody>
                </p:sp>
              </mc:Choice>
              <mc:Fallback xmlns="">
                <p:sp>
                  <p:nvSpPr>
                    <p:cNvPr id="212" name="Rectángulo 21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363296" y="3731776"/>
                      <a:ext cx="486480" cy="369332"/>
                    </a:xfrm>
                    <a:prstGeom prst="rect">
                      <a:avLst/>
                    </a:prstGeom>
                    <a:blipFill rotWithShape="0"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VE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14" name="Conector recto de flecha 213"/>
                <p:cNvCxnSpPr/>
                <p:nvPr/>
              </p:nvCxnSpPr>
              <p:spPr>
                <a:xfrm flipH="1" flipV="1">
                  <a:off x="6759386" y="3210919"/>
                  <a:ext cx="7175" cy="149455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7" name="Conector recto de flecha 216"/>
              <p:cNvCxnSpPr/>
              <p:nvPr/>
            </p:nvCxnSpPr>
            <p:spPr>
              <a:xfrm flipV="1">
                <a:off x="8351565" y="3920497"/>
                <a:ext cx="268224" cy="50999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4" name="Rectángulo 223"/>
                  <p:cNvSpPr/>
                  <p:nvPr/>
                </p:nvSpPr>
                <p:spPr>
                  <a:xfrm>
                    <a:off x="8487501" y="3993311"/>
                    <a:ext cx="394660" cy="37760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s-VE" dirty="0" smtClean="0"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a:t> </a:t>
                    </a:r>
                    <a14:m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VE" b="1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</m:e>
                        </m:acc>
                      </m:oMath>
                    </a14:m>
                    <a:endParaRPr lang="es-VE" dirty="0"/>
                  </a:p>
                </p:txBody>
              </p:sp>
            </mc:Choice>
            <mc:Fallback xmlns="">
              <p:sp>
                <p:nvSpPr>
                  <p:cNvPr id="224" name="Rectángulo 2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87501" y="3993311"/>
                    <a:ext cx="394660" cy="377604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t="-1613" r="-10769"/>
                    </a:stretch>
                  </a:blipFill>
                </p:spPr>
                <p:txBody>
                  <a:bodyPr/>
                  <a:lstStyle/>
                  <a:p>
                    <a:r>
                      <a:rPr lang="es-V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228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Trabajando en el Sistema Cartesiano </a:t>
            </a:r>
            <a:endParaRPr lang="es-V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707136" y="1690688"/>
                <a:ext cx="9851136" cy="46430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VE" dirty="0" smtClean="0">
                    <a:solidFill>
                      <a:srgbClr val="000000"/>
                    </a:solidFill>
                  </a:rPr>
                  <a:t>En el sistema de coordenadas cartesiano las propiedades de un vector se determinan de la siguiente manera:</a:t>
                </a:r>
              </a:p>
              <a:p>
                <a:r>
                  <a:rPr lang="es-VE" dirty="0" smtClean="0">
                    <a:solidFill>
                      <a:srgbClr val="000000"/>
                    </a:solidFill>
                  </a:rPr>
                  <a:t>Consideremos el vector </a:t>
                </a:r>
                <a14:m>
                  <m:oMath xmlns:m="http://schemas.openxmlformats.org/officeDocument/2006/math">
                    <m:r>
                      <a:rPr lang="es-ES" sz="1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s-E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VE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acc>
                      <m:accPr>
                        <m:chr m:val="̂"/>
                        <m:ctrlPr>
                          <a:rPr lang="es-VE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s-ES" sz="1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acc>
                      <m:accPr>
                        <m:chr m:val="̂"/>
                        <m:ctrlPr>
                          <a:rPr lang="es-VE" sz="1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𝒋</m:t>
                        </m:r>
                      </m:e>
                    </m:acc>
                    <m:r>
                      <a:rPr lang="es-ES" sz="1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VE" sz="1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sz="1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sub>
                    </m:sSub>
                    <m:acc>
                      <m:accPr>
                        <m:chr m:val="̂"/>
                        <m:ctrlPr>
                          <a:rPr lang="es-VE" sz="1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sz="1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</m:acc>
                    <m:r>
                      <a:rPr lang="es-VE" sz="1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es-VE" dirty="0" smtClean="0">
                    <a:solidFill>
                      <a:srgbClr val="000000"/>
                    </a:solidFill>
                  </a:rPr>
                  <a:t>que no es más que la suma de los vectores  </a:t>
                </a:r>
                <a:r>
                  <a:rPr lang="es-VE" b="1" i="1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acc>
                      <m:accPr>
                        <m:chr m:val="̂"/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s-VE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acc>
                      <m:accPr>
                        <m:chr m:val="̂"/>
                        <m:ctrlP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𝒋</m:t>
                        </m:r>
                      </m:e>
                    </m:acc>
                    <m:r>
                      <a:rPr lang="es-VE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s-E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sub>
                    </m:sSub>
                    <m:acc>
                      <m:accPr>
                        <m:chr m:val="̂"/>
                        <m:ctrlPr>
                          <a:rPr lang="es-VE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E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e>
                    </m:acc>
                    <m:r>
                      <a:rPr lang="es-VE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s-VE" b="0" i="1" dirty="0" smtClean="0">
                  <a:solidFill>
                    <a:prstClr val="black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r>
                  <a:rPr lang="es-VE" b="0" i="0" dirty="0" smtClean="0">
                    <a:solidFill>
                      <a:prstClr val="black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 las definición de producto escalar tenemos: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VE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s-VE" b="1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VE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VE" b="1" i="1">
                        <a:latin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</m:acc>
                    <m:r>
                      <a:rPr lang="es-VE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VE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s-VE" dirty="0"/>
              </a:p>
              <a:p>
                <a:endParaRPr lang="es-VE" b="0" i="0" dirty="0" smtClean="0">
                  <a:solidFill>
                    <a:prstClr val="black"/>
                  </a:solidFill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s-VE" dirty="0" smtClean="0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magnitud del vector </a:t>
                </a:r>
                <a14:m>
                  <m:oMath xmlns:m="http://schemas.openxmlformats.org/officeDocument/2006/math">
                    <m:r>
                      <a:rPr lang="es-ES" sz="1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</m:oMath>
                </a14:m>
                <a:r>
                  <a:rPr lang="es-VE" dirty="0" smtClean="0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viene dada por: 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  <m:r>
                      <a:rPr lang="es-ES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VE" i="1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s-ES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VE" dirty="0" smtClean="0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,</a:t>
                </a:r>
              </a:p>
              <a:p>
                <a:pPr algn="just"/>
                <a:endParaRPr lang="es-VE" dirty="0" smtClean="0">
                  <a:solidFill>
                    <a:prstClr val="black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s-VE" dirty="0" smtClean="0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 vector unitario por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VE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s-E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V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s-VE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d>
                        </m:den>
                      </m:f>
                      <m:r>
                        <a:rPr lang="es-E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V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VE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VE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sub>
                          </m:s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VE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𝒛</m:t>
                              </m:r>
                            </m:sub>
                          </m:s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VE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s-VE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VE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ES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VE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V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VE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VE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s-VE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s-ES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s-ES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V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VE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E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b>
                          </m:s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s-ES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V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V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s-ES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VE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VE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s-ES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s-VE" dirty="0"/>
              </a:p>
              <a:p>
                <a:pPr algn="just"/>
                <a:endParaRPr lang="es-VE" dirty="0" smtClean="0">
                  <a:solidFill>
                    <a:prstClr val="black"/>
                  </a:solidFill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s-VE" dirty="0" smtClean="0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s-VE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s-VE" b="1" i="1" dirty="0">
                    <a:solidFill>
                      <a:srgbClr val="000000"/>
                    </a:solidFill>
                  </a:rPr>
                  <a:t/>
                </a:r>
                <a:br>
                  <a:rPr lang="es-VE" b="1" i="1" dirty="0">
                    <a:solidFill>
                      <a:srgbClr val="000000"/>
                    </a:solidFill>
                  </a:rPr>
                </a:br>
                <a:endParaRPr lang="es-VE" b="1" i="1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136" y="1690688"/>
                <a:ext cx="9851136" cy="4643066"/>
              </a:xfrm>
              <a:prstGeom prst="rect">
                <a:avLst/>
              </a:prstGeom>
              <a:blipFill rotWithShape="0">
                <a:blip r:embed="rId2"/>
                <a:stretch>
                  <a:fillRect l="-495" t="-656" r="-1856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46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816864" y="1191691"/>
                <a:ext cx="10216896" cy="505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VE" dirty="0" smtClean="0"/>
                  <a:t>Ejercicio: tomemos dos vectores: 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= 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 </a:t>
                </a:r>
                <a:r>
                  <a:rPr lang="es-ES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 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 = 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-2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r>
                  <a:rPr lang="es-ES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y determinemos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endParaRPr lang="es-VE" dirty="0" smtClean="0"/>
              </a:p>
              <a:p>
                <a:pPr marL="342900" indent="-3429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s-ES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El vector que es cinco veces mayor que  </a:t>
                </a:r>
                <a:r>
                  <a:rPr lang="es-ES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</a:p>
              <a:p>
                <a:pPr lvl="1" algn="just"/>
                <a:r>
                  <a:rPr lang="es-ES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Esto no es más que realizar el producto por un escalar del vector </a:t>
                </a:r>
                <a:r>
                  <a:rPr lang="es-ES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es-ES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así tenemos que </a:t>
                </a:r>
              </a:p>
              <a:p>
                <a:pPr lvl="1" algn="just"/>
                <a:r>
                  <a:rPr lang="es-ES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</a:t>
                </a:r>
                <a:r>
                  <a:rPr lang="es-ES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A= </a:t>
                </a:r>
                <a:r>
                  <a:rPr lang="es-ES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5(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= 20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+15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endParaRPr lang="es-ES" b="1" i="1" dirty="0" smtClean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indent="-3429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s-ES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A+B </a:t>
                </a:r>
                <a:r>
                  <a:rPr lang="es-ES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s-ES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A-B</a:t>
                </a:r>
                <a:endParaRPr lang="es-ES" b="1" i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1"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ES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A+B</a:t>
                </a:r>
                <a:r>
                  <a:rPr lang="es-ES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(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-2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=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9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</a:t>
                </a:r>
              </a:p>
              <a:p>
                <a:pPr lvl="1"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A-B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-2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)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+2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9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</a:t>
                </a:r>
                <a:endParaRPr lang="es-VE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indent="-3429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S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s-E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es-ES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s-VE" b="1" i="1" dirty="0" smtClean="0"/>
                  <a:t> </a:t>
                </a:r>
                <a:r>
                  <a:rPr lang="es-VE" i="1" dirty="0" smtClean="0"/>
                  <a:t>= (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-2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= (4)(-2)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.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+(4)(6)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. j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+(3)(-2)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. i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(3)(6)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. j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-8 +18 = 10</a:t>
                </a:r>
              </a:p>
              <a:p>
                <a:pPr marL="342900" indent="-3429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eriod"/>
                </a:pP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Magnitud de </a:t>
                </a:r>
                <a14:m>
                  <m:oMath xmlns:m="http://schemas.openxmlformats.org/officeDocument/2006/math">
                    <m:r>
                      <a:rPr lang="es-ES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s-VE" i="1" dirty="0" smtClean="0"/>
              </a:p>
              <a:p>
                <a:pPr lvl="1" algn="just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  <m:r>
                      <a:rPr lang="es-ES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E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s-E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E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s-E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s-VE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ES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s-VE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s-E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VE" i="1" dirty="0" smtClean="0"/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VE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d>
                          </m:e>
                          <m:sup>
                            <m:r>
                              <a:rPr lang="es-E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VE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VE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VE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</m:e>
                          <m:sup>
                            <m:r>
                              <a:rPr lang="es-E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VE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s-VE" i="1" dirty="0" smtClean="0"/>
                  <a:t> 5</a:t>
                </a:r>
                <a:endParaRPr lang="es-VE" i="1" dirty="0"/>
              </a:p>
              <a:p>
                <a:endParaRPr lang="es-VE" dirty="0" smtClean="0"/>
              </a:p>
              <a:p>
                <a:endParaRPr lang="es-VE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64" y="1191691"/>
                <a:ext cx="10216896" cy="5057218"/>
              </a:xfrm>
              <a:prstGeom prst="rect">
                <a:avLst/>
              </a:prstGeom>
              <a:blipFill rotWithShape="0">
                <a:blip r:embed="rId2"/>
                <a:stretch>
                  <a:fillRect l="-477" t="-723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11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Cantidades escalares</a:t>
            </a:r>
            <a:endParaRPr lang="es-VE" dirty="0"/>
          </a:p>
        </p:txBody>
      </p:sp>
      <p:sp>
        <p:nvSpPr>
          <p:cNvPr id="4" name="Rectángulo 3"/>
          <p:cNvSpPr/>
          <p:nvPr/>
        </p:nvSpPr>
        <p:spPr>
          <a:xfrm>
            <a:off x="1253613" y="1811197"/>
            <a:ext cx="93652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VE" dirty="0"/>
              <a:t>Las cantidades que se describen completamente con solo un número y una unidad se conocen como cantidades escalares; entre ellas tenemos: el tiempo, la temperatura, la masa y la densidad. </a:t>
            </a:r>
            <a:r>
              <a:rPr lang="es-VE" dirty="0" smtClean="0"/>
              <a:t>Los </a:t>
            </a:r>
            <a:r>
              <a:rPr lang="es-VE" dirty="0"/>
              <a:t>escalares no son más </a:t>
            </a:r>
            <a:r>
              <a:rPr lang="es-VE" dirty="0" smtClean="0"/>
              <a:t>que números reales, así que para </a:t>
            </a:r>
            <a:r>
              <a:rPr lang="es-VE" dirty="0"/>
              <a:t>operar con las cantidades escalares bastan las operaciones aritméticas: suma, resta, multiplicación y división</a:t>
            </a:r>
          </a:p>
          <a:p>
            <a:pPr algn="just"/>
            <a:endParaRPr lang="es-VE" dirty="0"/>
          </a:p>
        </p:txBody>
      </p:sp>
      <p:sp>
        <p:nvSpPr>
          <p:cNvPr id="5" name="Rectángulo 4"/>
          <p:cNvSpPr/>
          <p:nvPr/>
        </p:nvSpPr>
        <p:spPr>
          <a:xfrm>
            <a:off x="1253613" y="2967335"/>
            <a:ext cx="9365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VE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4616" y="3451578"/>
            <a:ext cx="1794081" cy="183294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4414" y="3381149"/>
            <a:ext cx="1881410" cy="1903372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7543907" y="5401419"/>
            <a:ext cx="1850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dirty="0"/>
              <a:t>L </a:t>
            </a:r>
            <a:r>
              <a:rPr lang="es-VE" dirty="0" smtClean="0"/>
              <a:t>= </a:t>
            </a:r>
            <a:r>
              <a:rPr lang="es-VE" dirty="0"/>
              <a:t>(4.7 </a:t>
            </a:r>
            <a:r>
              <a:rPr lang="es-VE" dirty="0" smtClean="0">
                <a:sym typeface="Symbol" panose="05050102010706020507" pitchFamily="18" charset="2"/>
              </a:rPr>
              <a:t></a:t>
            </a:r>
            <a:r>
              <a:rPr lang="es-VE" dirty="0" smtClean="0"/>
              <a:t>0.05</a:t>
            </a:r>
            <a:r>
              <a:rPr lang="es-VE" dirty="0"/>
              <a:t>) cm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817" y="3453566"/>
            <a:ext cx="1670127" cy="1830954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799559" y="5401419"/>
            <a:ext cx="1608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dirty="0"/>
              <a:t>t</a:t>
            </a:r>
            <a:r>
              <a:rPr lang="es-VE" dirty="0" smtClean="0"/>
              <a:t> = 12:00 Horas</a:t>
            </a:r>
            <a:endParaRPr lang="es-VE" dirty="0"/>
          </a:p>
        </p:txBody>
      </p:sp>
      <p:sp>
        <p:nvSpPr>
          <p:cNvPr id="13" name="Rectángulo 12"/>
          <p:cNvSpPr/>
          <p:nvPr/>
        </p:nvSpPr>
        <p:spPr>
          <a:xfrm>
            <a:off x="4762995" y="5401419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dirty="0" smtClean="0"/>
              <a:t>m = 64,124 g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0641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816864" y="1191691"/>
                <a:ext cx="10216896" cy="37017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ES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r>
                  <a:rPr lang="es-ES" b="1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 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 = 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-2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</a:t>
                </a:r>
                <a:r>
                  <a:rPr lang="es-ES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r>
                  <a:rPr lang="es-ES" b="1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:r>
                  <a:rPr lang="es-ES" i="1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r>
                  <a:rPr lang="es-ES" i="1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Determinemos:</a:t>
                </a: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endParaRPr lang="es-ES" i="1" dirty="0" smtClean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indent="-3429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eriod" startAt="5"/>
                </a:pPr>
                <a14:m>
                  <m:oMath xmlns:m="http://schemas.openxmlformats.org/officeDocument/2006/math">
                    <m:r>
                      <a:rPr lang="es-VE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s-VE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s-VE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𝑩</m:t>
                    </m:r>
                  </m:oMath>
                </a14:m>
                <a:r>
                  <a:rPr lang="es-VE" i="1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𝑗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𝒋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s-VE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s-VE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6∙4)−</m:t>
                    </m:r>
                    <m:d>
                      <m:dPr>
                        <m:begChr m:val="["/>
                        <m:endChr m:val="]"/>
                        <m:ctrlP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s-VE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3∙</m:t>
                        </m:r>
                        <m:d>
                          <m:dPr>
                            <m:ctrlP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s-VE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</m:e>
                    </m:d>
                    <m:r>
                      <a:rPr lang="es-VE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=30</m:t>
                    </m:r>
                    <m:r>
                      <a:rPr lang="es-VE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𝒌</m:t>
                    </m:r>
                  </m:oMath>
                </a14:m>
                <a:endParaRPr lang="es-VE" dirty="0" smtClean="0"/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endParaRPr lang="es-VE" dirty="0" smtClean="0"/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VE" dirty="0" smtClean="0"/>
                  <a:t>Otra forma sería  utilizando las propiedades del producto vectorial para </a:t>
                </a:r>
                <a:r>
                  <a:rPr lang="es-VE" dirty="0"/>
                  <a:t>l</a:t>
                </a:r>
                <a:r>
                  <a:rPr lang="es-VE" dirty="0" smtClean="0"/>
                  <a:t>os vectores unitarios </a:t>
                </a:r>
                <a:r>
                  <a:rPr lang="es-VE" b="1" i="1" dirty="0" smtClean="0"/>
                  <a:t>i  j  k </a:t>
                </a:r>
              </a:p>
              <a:p>
                <a:pPr lvl="0"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VE" dirty="0" smtClean="0"/>
                  <a:t>(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+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s-VE" dirty="0" smtClean="0"/>
                  <a:t> (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-2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+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)= (4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-2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)+ (4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 </a:t>
                </a:r>
                <a14:m>
                  <m:oMath xmlns:m="http://schemas.openxmlformats.org/officeDocument/2006/math"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6j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)+(3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14:m>
                  <m:oMath xmlns:m="http://schemas.openxmlformats.org/officeDocument/2006/math">
                    <m:r>
                      <a:rPr lang="es-VE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-2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)+ (3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 </a:t>
                </a:r>
                <a14:m>
                  <m:oMath xmlns:m="http://schemas.openxmlformats.org/officeDocument/2006/math"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-6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</a:t>
                </a:r>
              </a:p>
              <a:p>
                <a:pPr lvl="0"/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 = -8 (</a:t>
                </a:r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VE" dirty="0" smtClean="0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s-VE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</m:oMath>
                </a14:m>
                <a:r>
                  <a:rPr lang="es-ES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)+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24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</a:t>
                </a:r>
                <a:r>
                  <a:rPr lang="es-ES" b="1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</a:t>
                </a:r>
                <a:r>
                  <a:rPr lang="es-VE" dirty="0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s-VE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𝒋</m:t>
                    </m:r>
                  </m:oMath>
                </a14:m>
                <a:r>
                  <a:rPr lang="es-VE" i="1" dirty="0" smtClean="0"/>
                  <a:t>) -6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𝒋</m:t>
                    </m:r>
                  </m:oMath>
                </a14:m>
                <a:r>
                  <a:rPr lang="es-VE" dirty="0" smtClean="0">
                    <a:solidFill>
                      <a:prstClr val="black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s-VE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𝒊</m:t>
                    </m:r>
                  </m:oMath>
                </a14:m>
                <a:r>
                  <a:rPr lang="es-VE" i="1" dirty="0"/>
                  <a:t>) </a:t>
                </a:r>
                <a:r>
                  <a:rPr lang="es-VE" i="1" dirty="0" smtClean="0"/>
                  <a:t>+18 </a:t>
                </a:r>
                <a:r>
                  <a:rPr lang="es-ES" i="1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s-VE" b="1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j</a:t>
                </a:r>
                <a14:m>
                  <m:oMath xmlns:m="http://schemas.openxmlformats.org/officeDocument/2006/math">
                    <m:r>
                      <a:rPr lang="es-VE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s-VE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𝒋</m:t>
                    </m:r>
                  </m:oMath>
                </a14:m>
                <a:r>
                  <a:rPr lang="es-VE" i="1" dirty="0">
                    <a:solidFill>
                      <a:prstClr val="black"/>
                    </a:solidFill>
                  </a:rPr>
                  <a:t>) </a:t>
                </a:r>
                <a:r>
                  <a:rPr lang="es-VE" i="1" dirty="0" smtClean="0">
                    <a:solidFill>
                      <a:prstClr val="black"/>
                    </a:solidFill>
                  </a:rPr>
                  <a:t>=24</a:t>
                </a:r>
                <a:r>
                  <a:rPr lang="es-VE" b="1" i="1" dirty="0" smtClean="0">
                    <a:solidFill>
                      <a:prstClr val="black"/>
                    </a:solidFill>
                  </a:rPr>
                  <a:t>k</a:t>
                </a:r>
                <a:r>
                  <a:rPr lang="es-VE" i="1" dirty="0" smtClean="0">
                    <a:solidFill>
                      <a:prstClr val="black"/>
                    </a:solidFill>
                  </a:rPr>
                  <a:t>+ 6</a:t>
                </a:r>
                <a:r>
                  <a:rPr lang="es-VE" b="1" i="1" dirty="0" smtClean="0">
                    <a:solidFill>
                      <a:prstClr val="black"/>
                    </a:solidFill>
                  </a:rPr>
                  <a:t>k </a:t>
                </a:r>
                <a:r>
                  <a:rPr lang="es-VE" i="1" dirty="0" smtClean="0">
                    <a:solidFill>
                      <a:prstClr val="black"/>
                    </a:solidFill>
                  </a:rPr>
                  <a:t>=30</a:t>
                </a:r>
                <a:r>
                  <a:rPr lang="es-VE" b="1" i="1" dirty="0" smtClean="0">
                    <a:solidFill>
                      <a:prstClr val="black"/>
                    </a:solidFill>
                  </a:rPr>
                  <a:t>k</a:t>
                </a:r>
                <a:endParaRPr lang="es-VE" b="1" i="1" dirty="0">
                  <a:solidFill>
                    <a:prstClr val="black"/>
                  </a:solidFill>
                </a:endParaRPr>
              </a:p>
              <a:p>
                <a:pPr lvl="0" algn="just">
                  <a:spcBef>
                    <a:spcPts val="600"/>
                  </a:spcBef>
                  <a:spcAft>
                    <a:spcPts val="600"/>
                  </a:spcAft>
                </a:pPr>
                <a:endParaRPr lang="es-VE" i="1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64" y="1191691"/>
                <a:ext cx="10216896" cy="3701719"/>
              </a:xfrm>
              <a:prstGeom prst="rect">
                <a:avLst/>
              </a:prstGeom>
              <a:blipFill rotWithShape="0">
                <a:blip r:embed="rId2"/>
                <a:stretch>
                  <a:fillRect l="-477" t="-822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35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rcador de contenido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40796" y="1481614"/>
            <a:ext cx="2951071" cy="3187632"/>
          </a:xfrm>
          <a:prstGeom prst="rect">
            <a:avLst/>
          </a:prstGeom>
        </p:spPr>
      </p:pic>
      <p:sp>
        <p:nvSpPr>
          <p:cNvPr id="10" name="Marcador de contenido 9"/>
          <p:cNvSpPr>
            <a:spLocks noGrp="1"/>
          </p:cNvSpPr>
          <p:nvPr>
            <p:ph sz="quarter" idx="4"/>
          </p:nvPr>
        </p:nvSpPr>
        <p:spPr>
          <a:xfrm>
            <a:off x="4681726" y="1064037"/>
            <a:ext cx="6038088" cy="40249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VE" sz="1600" dirty="0"/>
              <a:t>Ejercicio: </a:t>
            </a:r>
            <a:endParaRPr lang="es-VE" sz="1600" dirty="0" smtClean="0"/>
          </a:p>
          <a:p>
            <a:r>
              <a:rPr lang="es-VE" sz="1600" dirty="0" smtClean="0"/>
              <a:t>Consideremos una persona que camina 3 km hacia el este y 2 km hacia el norte, ¿Cuánto es su desplazamiento? </a:t>
            </a:r>
          </a:p>
          <a:p>
            <a:r>
              <a:rPr lang="es-VE" sz="1600" dirty="0" smtClean="0"/>
              <a:t>La gráfica representa lo que nos dice el problema. </a:t>
            </a:r>
          </a:p>
          <a:p>
            <a:r>
              <a:rPr lang="es-VE" sz="1600" dirty="0" smtClean="0"/>
              <a:t>Bien primero determinemos la magnitud del vector </a:t>
            </a:r>
            <a:r>
              <a:rPr lang="es-VE" sz="1600" b="1" i="1" dirty="0" smtClean="0"/>
              <a:t>d</a:t>
            </a:r>
            <a:r>
              <a:rPr lang="es-VE" sz="1600" dirty="0" smtClean="0"/>
              <a:t>, vemos de la figura que podemos determinarla usando el teorema de Pitágoras, tenemos entonces que:</a:t>
            </a:r>
          </a:p>
          <a:p>
            <a:endParaRPr lang="es-VE" sz="1600" dirty="0" smtClean="0"/>
          </a:p>
          <a:p>
            <a:r>
              <a:rPr lang="es-VE" sz="1600" dirty="0" smtClean="0"/>
              <a:t>dirección </a:t>
            </a:r>
            <a:r>
              <a:rPr lang="es-VE" sz="1600" dirty="0"/>
              <a:t>relativa a la dirección Este, viene dada por</a:t>
            </a:r>
            <a:r>
              <a:rPr lang="es-VE" sz="1600" dirty="0" smtClean="0"/>
              <a:t>:</a:t>
            </a:r>
          </a:p>
          <a:p>
            <a:endParaRPr lang="es-VE" sz="1600" dirty="0" smtClean="0"/>
          </a:p>
          <a:p>
            <a:r>
              <a:rPr lang="es-VE" sz="1600" dirty="0" smtClean="0"/>
              <a:t>De aquí tenemos entonces que:</a:t>
            </a:r>
          </a:p>
          <a:p>
            <a:endParaRPr lang="es-VE" sz="1600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322" y="3037020"/>
            <a:ext cx="5448229" cy="56083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726" y="3727119"/>
            <a:ext cx="5448229" cy="504726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8250" y="4490379"/>
            <a:ext cx="5545040" cy="34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2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Cantidades vectoriales</a:t>
            </a:r>
            <a:endParaRPr lang="es-V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954305" y="1279854"/>
                <a:ext cx="9575469" cy="9810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VE" dirty="0" smtClean="0"/>
                  <a:t>Cantidades </a:t>
                </a:r>
                <a:r>
                  <a:rPr lang="es-VE" dirty="0"/>
                  <a:t>que se originan en la física cuando </a:t>
                </a:r>
                <a:r>
                  <a:rPr lang="es-VE" dirty="0" smtClean="0"/>
                  <a:t>debemos </a:t>
                </a:r>
                <a:r>
                  <a:rPr lang="es-VE" dirty="0"/>
                  <a:t>asignar un </a:t>
                </a:r>
                <a:r>
                  <a:rPr lang="es-VE" dirty="0" smtClean="0"/>
                  <a:t>magnitud, dirección </a:t>
                </a:r>
                <a:r>
                  <a:rPr lang="es-VE" dirty="0"/>
                  <a:t>y sentido </a:t>
                </a:r>
                <a:r>
                  <a:rPr lang="es-VE" dirty="0" smtClean="0"/>
                  <a:t>a  </a:t>
                </a:r>
                <a:r>
                  <a:rPr lang="es-VE" dirty="0"/>
                  <a:t>lo que se </a:t>
                </a:r>
                <a:r>
                  <a:rPr lang="es-VE" dirty="0" smtClean="0"/>
                  <a:t>mide para </a:t>
                </a:r>
                <a:r>
                  <a:rPr lang="es-VE" dirty="0"/>
                  <a:t>definirlo </a:t>
                </a:r>
                <a:r>
                  <a:rPr lang="es-VE" dirty="0" smtClean="0"/>
                  <a:t>completamente</a:t>
                </a:r>
                <a:r>
                  <a:rPr lang="es-VE" dirty="0"/>
                  <a:t>.</a:t>
                </a:r>
                <a:r>
                  <a:rPr lang="es-VE" dirty="0" smtClean="0"/>
                  <a:t> </a:t>
                </a:r>
                <a:r>
                  <a:rPr lang="es-VE" dirty="0"/>
                  <a:t>Denotaremos a un vector por una letra con una flecha encima,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V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VE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s-VE" dirty="0"/>
                  <a:t> o en negritas </a:t>
                </a:r>
                <a14:m>
                  <m:oMath xmlns:m="http://schemas.openxmlformats.org/officeDocument/2006/math">
                    <m:r>
                      <a:rPr lang="es-VE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</m:oMath>
                </a14:m>
                <a:r>
                  <a:rPr lang="es-VE" dirty="0"/>
                  <a:t> y  la magnitud del vector como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</m:oMath>
                </a14:m>
                <a:endParaRPr lang="es-VE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305" y="1279854"/>
                <a:ext cx="9575469" cy="981038"/>
              </a:xfrm>
              <a:prstGeom prst="rect">
                <a:avLst/>
              </a:prstGeom>
              <a:blipFill rotWithShape="0">
                <a:blip r:embed="rId2"/>
                <a:stretch>
                  <a:fillRect l="-573" t="-3727" r="-255" b="-7453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597" y="2699613"/>
            <a:ext cx="1947696" cy="207335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8580" y="2540683"/>
            <a:ext cx="2820018" cy="231196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4292" y="2699613"/>
            <a:ext cx="3945482" cy="2033732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7998547" y="4848296"/>
            <a:ext cx="1116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i="1" dirty="0" smtClean="0"/>
              <a:t>Velocidad</a:t>
            </a:r>
            <a:endParaRPr lang="es-VE" b="1" i="1" dirty="0"/>
          </a:p>
        </p:txBody>
      </p:sp>
      <p:sp>
        <p:nvSpPr>
          <p:cNvPr id="8" name="Rectángulo 7"/>
          <p:cNvSpPr/>
          <p:nvPr/>
        </p:nvSpPr>
        <p:spPr>
          <a:xfrm>
            <a:off x="1963834" y="4848296"/>
            <a:ext cx="968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i="1" dirty="0" smtClean="0"/>
              <a:t>Posición</a:t>
            </a:r>
            <a:endParaRPr lang="es-VE" b="1" i="1" dirty="0"/>
          </a:p>
        </p:txBody>
      </p:sp>
      <p:sp>
        <p:nvSpPr>
          <p:cNvPr id="9" name="Rectángulo 8"/>
          <p:cNvSpPr/>
          <p:nvPr/>
        </p:nvSpPr>
        <p:spPr>
          <a:xfrm>
            <a:off x="4515512" y="4852652"/>
            <a:ext cx="1580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b="1" i="1" dirty="0" smtClean="0"/>
              <a:t>Empuje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45359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Representación de cantidades vectoriales</a:t>
            </a:r>
            <a:endParaRPr lang="es-V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003363" y="1518008"/>
                <a:ext cx="9269291" cy="1693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VE" sz="1600" dirty="0" smtClean="0"/>
                  <a:t>Gráficamente todo vector se representa en el espacio por un segmento de recta orientado, (flecha).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s-VE" sz="1600" dirty="0" smtClean="0"/>
                  <a:t>La </a:t>
                </a:r>
                <a:r>
                  <a:rPr lang="es-VE" sz="1600" dirty="0"/>
                  <a:t>longitud del </a:t>
                </a:r>
                <a:r>
                  <a:rPr lang="es-VE" sz="1600" dirty="0" smtClean="0"/>
                  <a:t>segmento, a una escala adecuada, corresponde la magnitud </a:t>
                </a:r>
                <a:r>
                  <a:rPr lang="es-VE" sz="1600" dirty="0"/>
                  <a:t>del vector</a:t>
                </a:r>
                <a:r>
                  <a:rPr lang="es-VE" sz="1600" dirty="0" smtClean="0"/>
                  <a:t>.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sz="16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sz="16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</m:oMath>
                </a14:m>
                <a:endParaRPr lang="es-VE" sz="16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s-VE" sz="1600" dirty="0" smtClean="0"/>
                  <a:t>La </a:t>
                </a:r>
                <a:r>
                  <a:rPr lang="es-VE" sz="1600" dirty="0"/>
                  <a:t>dirección de la recta, </a:t>
                </a:r>
                <a:r>
                  <a:rPr lang="es-VE" sz="1600" dirty="0" smtClean="0"/>
                  <a:t>que contiene al segmento </a:t>
                </a:r>
                <a:r>
                  <a:rPr lang="es-VE" sz="1600" dirty="0"/>
                  <a:t>orientado, representa </a:t>
                </a:r>
                <a:r>
                  <a:rPr lang="es-VE" sz="1600" dirty="0" smtClean="0"/>
                  <a:t>la dirección </a:t>
                </a:r>
                <a:r>
                  <a:rPr lang="es-VE" sz="1600" dirty="0"/>
                  <a:t>del </a:t>
                </a:r>
                <a:r>
                  <a:rPr lang="es-VE" sz="1600" dirty="0" smtClean="0"/>
                  <a:t>vector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s-VE" sz="1600" dirty="0" smtClean="0"/>
                  <a:t>La </a:t>
                </a:r>
                <a:r>
                  <a:rPr lang="es-VE" sz="1600" dirty="0"/>
                  <a:t>punta de </a:t>
                </a:r>
                <a:r>
                  <a:rPr lang="es-VE" sz="1600" dirty="0" smtClean="0"/>
                  <a:t>flecha, en </a:t>
                </a:r>
                <a:r>
                  <a:rPr lang="es-VE" sz="1600" dirty="0"/>
                  <a:t>un extremo del </a:t>
                </a:r>
                <a:r>
                  <a:rPr lang="es-VE" sz="1600" dirty="0" smtClean="0"/>
                  <a:t>segmento, </a:t>
                </a:r>
                <a:r>
                  <a:rPr lang="es-VE" sz="1600" dirty="0"/>
                  <a:t>indica el sentido del vector</a:t>
                </a:r>
                <a:r>
                  <a:rPr lang="es-VE" sz="1600" dirty="0" smtClean="0"/>
                  <a:t>.</a:t>
                </a:r>
              </a:p>
              <a:p>
                <a:r>
                  <a:rPr lang="es-VE" sz="1600" b="1" i="1" dirty="0" smtClean="0"/>
                  <a:t>Notación vectorial</a:t>
                </a:r>
                <a:r>
                  <a:rPr lang="es-VE" sz="1600" dirty="0" smtClean="0"/>
                  <a:t>:</a:t>
                </a:r>
              </a:p>
              <a:p>
                <a:pPr lvl="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VE" sz="1600" dirty="0" smtClean="0"/>
                  <a:t>Vector: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VE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VE" sz="16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s-VE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acc>
                    <m:r>
                      <a:rPr lang="es-VE" sz="1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s-VE" sz="16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𝑨</m:t>
                    </m:r>
                  </m:oMath>
                </a14:m>
                <a:r>
                  <a:rPr lang="es-VE" sz="16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</a:t>
                </a:r>
                <a:r>
                  <a:rPr lang="es-VE" sz="1600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Magnitud del vector o módulo: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VE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s-VE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E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</m:oMath>
                </a14:m>
                <a:r>
                  <a:rPr lang="es-VE" sz="1600" dirty="0" smtClean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vector unitario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VE" sz="1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VE" sz="1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acc>
                  </m:oMath>
                </a14:m>
                <a:endParaRPr lang="es-V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63" y="1518008"/>
                <a:ext cx="9269291" cy="1693092"/>
              </a:xfrm>
              <a:prstGeom prst="rect">
                <a:avLst/>
              </a:prstGeom>
              <a:blipFill rotWithShape="0">
                <a:blip r:embed="rId3"/>
                <a:stretch>
                  <a:fillRect l="-395" t="-1079" b="-2158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9084" y="3409862"/>
            <a:ext cx="4996676" cy="257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86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375" y="2763578"/>
            <a:ext cx="8010505" cy="2698437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dirty="0" smtClean="0"/>
              <a:t>Álgebra vectorial</a:t>
            </a:r>
            <a:endParaRPr lang="es-VE" dirty="0"/>
          </a:p>
        </p:txBody>
      </p:sp>
      <p:sp>
        <p:nvSpPr>
          <p:cNvPr id="3" name="Rectángulo 2"/>
          <p:cNvSpPr/>
          <p:nvPr/>
        </p:nvSpPr>
        <p:spPr>
          <a:xfrm>
            <a:off x="1226916" y="1035680"/>
            <a:ext cx="8816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s-ES" b="1" i="1" dirty="0" smtClean="0">
                <a:effectLst/>
                <a:ea typeface="Times New Roman" panose="02020603050405020304" pitchFamily="18" charset="0"/>
              </a:rPr>
              <a:t>Igualdad de vectores: </a:t>
            </a:r>
            <a:r>
              <a:rPr lang="es-ES" dirty="0" smtClean="0">
                <a:effectLst/>
                <a:ea typeface="Times New Roman" panose="02020603050405020304" pitchFamily="18" charset="0"/>
              </a:rPr>
              <a:t>Dos </a:t>
            </a:r>
            <a:r>
              <a:rPr lang="es-ES" dirty="0">
                <a:effectLst/>
                <a:ea typeface="Times New Roman" panose="02020603050405020304" pitchFamily="18" charset="0"/>
              </a:rPr>
              <a:t>vectores </a:t>
            </a:r>
            <a:r>
              <a:rPr lang="es-ES" b="1" i="1" dirty="0">
                <a:effectLst/>
                <a:ea typeface="Times New Roman" panose="02020603050405020304" pitchFamily="18" charset="0"/>
              </a:rPr>
              <a:t>A </a:t>
            </a:r>
            <a:r>
              <a:rPr lang="es-ES" dirty="0">
                <a:effectLst/>
                <a:ea typeface="Times New Roman" panose="02020603050405020304" pitchFamily="18" charset="0"/>
              </a:rPr>
              <a:t>y </a:t>
            </a:r>
            <a:r>
              <a:rPr lang="es-ES" b="1" i="1" dirty="0">
                <a:effectLst/>
                <a:ea typeface="Times New Roman" panose="02020603050405020304" pitchFamily="18" charset="0"/>
              </a:rPr>
              <a:t>B</a:t>
            </a:r>
            <a:r>
              <a:rPr lang="es-ES" dirty="0">
                <a:effectLst/>
                <a:ea typeface="Times New Roman" panose="02020603050405020304" pitchFamily="18" charset="0"/>
              </a:rPr>
              <a:t> son iguales si tienen la misma magnitud y dirección, sin que importe su punto inicial. Así en la figura 2 a) </a:t>
            </a:r>
            <a:r>
              <a:rPr lang="es-ES" b="1" i="1" dirty="0">
                <a:effectLst/>
                <a:ea typeface="Times New Roman" panose="02020603050405020304" pitchFamily="18" charset="0"/>
              </a:rPr>
              <a:t>A </a:t>
            </a:r>
            <a:r>
              <a:rPr lang="es-ES" dirty="0">
                <a:effectLst/>
                <a:ea typeface="Times New Roman" panose="02020603050405020304" pitchFamily="18" charset="0"/>
              </a:rPr>
              <a:t>=</a:t>
            </a:r>
            <a:r>
              <a:rPr lang="es-ES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s-ES" b="1" i="1" dirty="0" smtClean="0">
                <a:effectLst/>
                <a:ea typeface="Times New Roman" panose="02020603050405020304" pitchFamily="18" charset="0"/>
              </a:rPr>
              <a:t>B</a:t>
            </a:r>
          </a:p>
          <a:p>
            <a:pPr lvl="0" algn="just">
              <a:spcAft>
                <a:spcPts val="0"/>
              </a:spcAft>
            </a:pPr>
            <a:endParaRPr lang="es-VE" dirty="0">
              <a:effectLst/>
              <a:ea typeface="Times New Roman" panose="02020603050405020304" pitchFamily="18" charset="0"/>
            </a:endParaRPr>
          </a:p>
          <a:p>
            <a:pPr lvl="0" algn="just">
              <a:spcAft>
                <a:spcPts val="600"/>
              </a:spcAft>
            </a:pPr>
            <a:r>
              <a:rPr lang="es-ES" dirty="0">
                <a:effectLst/>
                <a:ea typeface="Times New Roman" panose="02020603050405020304" pitchFamily="18" charset="0"/>
              </a:rPr>
              <a:t>Un vector que solo tenga dirección opuesta a </a:t>
            </a:r>
            <a:r>
              <a:rPr lang="es-ES" dirty="0" smtClean="0">
                <a:effectLst/>
                <a:ea typeface="Times New Roman" panose="02020603050405020304" pitchFamily="18" charset="0"/>
              </a:rPr>
              <a:t>el </a:t>
            </a:r>
            <a:r>
              <a:rPr lang="es-ES" dirty="0">
                <a:effectLst/>
                <a:ea typeface="Times New Roman" panose="02020603050405020304" pitchFamily="18" charset="0"/>
              </a:rPr>
              <a:t>otro vector dado, </a:t>
            </a:r>
            <a:r>
              <a:rPr lang="es-ES" b="1" i="1" dirty="0">
                <a:effectLst/>
                <a:ea typeface="Times New Roman" panose="02020603050405020304" pitchFamily="18" charset="0"/>
              </a:rPr>
              <a:t>A</a:t>
            </a:r>
            <a:r>
              <a:rPr lang="es-ES" dirty="0">
                <a:effectLst/>
                <a:ea typeface="Times New Roman" panose="02020603050405020304" pitchFamily="18" charset="0"/>
              </a:rPr>
              <a:t>, pero con la misma magnitud, se denota como –</a:t>
            </a:r>
            <a:r>
              <a:rPr lang="es-ES" b="1" i="1" dirty="0">
                <a:effectLst/>
                <a:ea typeface="Times New Roman" panose="02020603050405020304" pitchFamily="18" charset="0"/>
              </a:rPr>
              <a:t>A</a:t>
            </a:r>
            <a:r>
              <a:rPr lang="es-ES" i="1" dirty="0">
                <a:effectLst/>
                <a:ea typeface="Times New Roman" panose="02020603050405020304" pitchFamily="18" charset="0"/>
              </a:rPr>
              <a:t>.</a:t>
            </a:r>
            <a:r>
              <a:rPr lang="es-ES" b="1" i="1" dirty="0">
                <a:effectLst/>
                <a:ea typeface="Times New Roman" panose="02020603050405020304" pitchFamily="18" charset="0"/>
              </a:rPr>
              <a:t> </a:t>
            </a:r>
            <a:r>
              <a:rPr lang="es-ES" dirty="0">
                <a:effectLst/>
                <a:ea typeface="Times New Roman" panose="02020603050405020304" pitchFamily="18" charset="0"/>
              </a:rPr>
              <a:t>Figura 2 b)</a:t>
            </a:r>
            <a:endParaRPr lang="es-VE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64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dirty="0" smtClean="0"/>
              <a:t>Álgebra vectorial</a:t>
            </a:r>
            <a:endParaRPr lang="es-V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1238865" y="1474840"/>
                <a:ext cx="9660193" cy="30552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VE" b="1" i="1" dirty="0">
                    <a:ea typeface="Times New Roman" panose="02020603050405020304" pitchFamily="18" charset="0"/>
                  </a:rPr>
                  <a:t>Vector </a:t>
                </a:r>
                <a:r>
                  <a:rPr lang="es-VE" b="1" i="1" dirty="0" smtClean="0">
                    <a:ea typeface="Times New Roman" panose="02020603050405020304" pitchFamily="18" charset="0"/>
                  </a:rPr>
                  <a:t>unitario</a:t>
                </a:r>
                <a:r>
                  <a:rPr lang="es-VE" dirty="0" smtClean="0">
                    <a:ea typeface="Times New Roman" panose="02020603050405020304" pitchFamily="18" charset="0"/>
                  </a:rPr>
                  <a:t>: Es aquel que tiene magnitud igual a uno. Si </a:t>
                </a:r>
                <a:r>
                  <a:rPr lang="es-VE" b="1" i="1" dirty="0" smtClean="0">
                    <a:ea typeface="Times New Roman" panose="02020603050405020304" pitchFamily="18" charset="0"/>
                  </a:rPr>
                  <a:t>A</a:t>
                </a:r>
                <a:r>
                  <a:rPr lang="es-VE" dirty="0" smtClean="0">
                    <a:ea typeface="Times New Roman" panose="02020603050405020304" pitchFamily="18" charset="0"/>
                  </a:rPr>
                  <a:t> es un vector cuya magnitud |</a:t>
                </a:r>
                <a:r>
                  <a:rPr lang="es-VE" b="1" i="1" dirty="0" smtClean="0">
                    <a:ea typeface="Times New Roman" panose="02020603050405020304" pitchFamily="18" charset="0"/>
                  </a:rPr>
                  <a:t>𝐴</a:t>
                </a:r>
                <a:r>
                  <a:rPr lang="es-VE" dirty="0" smtClean="0">
                    <a:ea typeface="Times New Roman" panose="02020603050405020304" pitchFamily="18" charset="0"/>
                  </a:rPr>
                  <a:t>|&gt;0, entonces   </a:t>
                </a:r>
                <a:r>
                  <a:rPr lang="es-VE" b="1" i="1" dirty="0" smtClean="0">
                    <a:ea typeface="Times New Roman" panose="02020603050405020304" pitchFamily="18" charset="0"/>
                  </a:rPr>
                  <a:t>A</a:t>
                </a:r>
                <a:r>
                  <a:rPr lang="es-VE" dirty="0" smtClean="0">
                    <a:ea typeface="Times New Roman" panose="02020603050405020304" pitchFamily="18" charset="0"/>
                  </a:rPr>
                  <a:t> /|</a:t>
                </a:r>
                <a:r>
                  <a:rPr lang="es-VE" b="1" i="1" dirty="0" smtClean="0">
                    <a:ea typeface="Times New Roman" panose="02020603050405020304" pitchFamily="18" charset="0"/>
                  </a:rPr>
                  <a:t>𝐴</a:t>
                </a:r>
                <a:r>
                  <a:rPr lang="es-VE" dirty="0" smtClean="0">
                    <a:ea typeface="Times New Roman" panose="02020603050405020304" pitchFamily="18" charset="0"/>
                  </a:rPr>
                  <a:t> | es vector </a:t>
                </a:r>
                <a:r>
                  <a:rPr lang="es-VE" dirty="0">
                    <a:ea typeface="Times New Roman" panose="02020603050405020304" pitchFamily="18" charset="0"/>
                  </a:rPr>
                  <a:t>unitario y se denota por a cuando lo escribamos a mano se denotara de la siguiente </a:t>
                </a:r>
                <a:r>
                  <a:rPr lang="es-VE" dirty="0" smtClean="0">
                    <a:ea typeface="Times New Roman" panose="02020603050405020304" pitchFamily="18" charset="0"/>
                  </a:rPr>
                  <a:t> manera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VE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VE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acc>
                  </m:oMath>
                </a14:m>
                <a:r>
                  <a:rPr lang="es-VE" dirty="0" smtClean="0">
                    <a:ea typeface="Times New Roman" panose="02020603050405020304" pitchFamily="18" charset="0"/>
                  </a:rPr>
                  <a:t>. </a:t>
                </a:r>
                <a:r>
                  <a:rPr lang="es-VE" dirty="0">
                    <a:ea typeface="Times New Roman" panose="02020603050405020304" pitchFamily="18" charset="0"/>
                  </a:rPr>
                  <a:t>Los vectores unitarios definen la dirección de un vector</a:t>
                </a:r>
                <a:r>
                  <a:rPr lang="es-VE" dirty="0" smtClean="0">
                    <a:ea typeface="Times New Roman" panose="02020603050405020304" pitchFamily="18" charset="0"/>
                  </a:rPr>
                  <a:t>.</a:t>
                </a:r>
              </a:p>
              <a:p>
                <a:pPr lvl="0" algn="just"/>
                <a:endParaRPr lang="es-VE" dirty="0">
                  <a:ea typeface="Times New Roman" panose="02020603050405020304" pitchFamily="18" charset="0"/>
                </a:endParaRPr>
              </a:p>
              <a:p>
                <a:pPr algn="just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s-ES" b="1" i="1" dirty="0" smtClean="0">
                    <a:ea typeface="Times New Roman" panose="02020603050405020304" pitchFamily="18" charset="0"/>
                  </a:rPr>
                  <a:t>Vector nulo</a:t>
                </a:r>
                <a:r>
                  <a:rPr lang="es-ES" dirty="0" smtClean="0">
                    <a:ea typeface="Times New Roman" panose="02020603050405020304" pitchFamily="18" charset="0"/>
                  </a:rPr>
                  <a:t>:</a:t>
                </a:r>
                <a:r>
                  <a:rPr lang="es-ES" b="1" i="1" dirty="0" smtClean="0">
                    <a:ea typeface="Times New Roman" panose="02020603050405020304" pitchFamily="18" charset="0"/>
                  </a:rPr>
                  <a:t> </a:t>
                </a:r>
                <a:r>
                  <a:rPr lang="es-ES" dirty="0">
                    <a:ea typeface="Times New Roman" panose="02020603050405020304" pitchFamily="18" charset="0"/>
                  </a:rPr>
                  <a:t>Si </a:t>
                </a:r>
                <a:r>
                  <a:rPr lang="es-ES" b="1" i="1" dirty="0">
                    <a:ea typeface="Times New Roman" panose="02020603050405020304" pitchFamily="18" charset="0"/>
                  </a:rPr>
                  <a:t>A = B</a:t>
                </a:r>
                <a:r>
                  <a:rPr lang="es-ES" dirty="0">
                    <a:ea typeface="Times New Roman" panose="02020603050405020304" pitchFamily="18" charset="0"/>
                  </a:rPr>
                  <a:t>, entonces </a:t>
                </a:r>
                <a:r>
                  <a:rPr lang="es-ES" b="1" i="1" dirty="0">
                    <a:ea typeface="Times New Roman" panose="02020603050405020304" pitchFamily="18" charset="0"/>
                  </a:rPr>
                  <a:t>A - B</a:t>
                </a:r>
                <a:r>
                  <a:rPr lang="es-ES" dirty="0">
                    <a:ea typeface="Times New Roman" panose="02020603050405020304" pitchFamily="18" charset="0"/>
                  </a:rPr>
                  <a:t> se define como el vector nulo o cero y se representa con el símbolo </a:t>
                </a:r>
                <a:r>
                  <a:rPr lang="es-ES" b="1" i="1" dirty="0">
                    <a:ea typeface="Times New Roman" panose="02020603050405020304" pitchFamily="18" charset="0"/>
                  </a:rPr>
                  <a:t>0</a:t>
                </a:r>
                <a:r>
                  <a:rPr lang="es-ES" dirty="0">
                    <a:ea typeface="Times New Roman" panose="02020603050405020304" pitchFamily="18" charset="0"/>
                  </a:rPr>
                  <a:t> o 0. Tiene magnitud igual a cero y su dirección no está definida. Un vector que no sea nulo es un vector propio. </a:t>
                </a:r>
              </a:p>
              <a:p>
                <a:pPr lvl="0" algn="just">
                  <a:spcBef>
                    <a:spcPts val="600"/>
                  </a:spcBef>
                  <a:spcAft>
                    <a:spcPts val="600"/>
                  </a:spcAft>
                </a:pPr>
                <a:endParaRPr lang="es-ES" b="1" i="1" dirty="0" smtClean="0">
                  <a:ea typeface="Times New Roman" panose="02020603050405020304" pitchFamily="18" charset="0"/>
                </a:endParaRPr>
              </a:p>
              <a:p>
                <a:pPr marL="342900" lvl="0" indent="-342900" algn="just"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rabicPeriod" startAt="4"/>
                </a:pPr>
                <a:endParaRPr lang="es-VE" dirty="0"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865" y="1474840"/>
                <a:ext cx="9660193" cy="3055260"/>
              </a:xfrm>
              <a:prstGeom prst="rect">
                <a:avLst/>
              </a:prstGeom>
              <a:blipFill rotWithShape="0">
                <a:blip r:embed="rId2"/>
                <a:stretch>
                  <a:fillRect l="-505" t="-1597" r="-505"/>
                </a:stretch>
              </a:blipFill>
            </p:spPr>
            <p:txBody>
              <a:bodyPr/>
              <a:lstStyle/>
              <a:p>
                <a:r>
                  <a:rPr lang="es-V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06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Álgebra vectorial</a:t>
            </a:r>
            <a:endParaRPr lang="es-VE" dirty="0"/>
          </a:p>
        </p:txBody>
      </p:sp>
      <p:sp>
        <p:nvSpPr>
          <p:cNvPr id="3" name="Rectángulo 2"/>
          <p:cNvSpPr/>
          <p:nvPr/>
        </p:nvSpPr>
        <p:spPr>
          <a:xfrm>
            <a:off x="838200" y="1690688"/>
            <a:ext cx="937564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Suma de vectores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. </a:t>
            </a:r>
            <a:endParaRPr lang="es-ES" dirty="0" smtClean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La 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suma o resultante de </a:t>
            </a:r>
            <a:r>
              <a:rPr lang="es-ES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dos vectores </a:t>
            </a:r>
            <a:r>
              <a:rPr lang="es-ES" b="1" i="1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A</a:t>
            </a:r>
            <a:r>
              <a:rPr lang="es-ES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y 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B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 es el vector </a:t>
            </a:r>
            <a:r>
              <a:rPr lang="es-ES" b="1" i="1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C, 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que se forma cuando se coloca el punto inicial de 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B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 en el punto terminal de 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A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, para luego unir el punto inicial de 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A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 con el punto terminal de 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B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, entonces 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A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+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B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 = 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C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 </a:t>
            </a:r>
            <a:r>
              <a:rPr lang="es-ES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.</a:t>
            </a:r>
            <a:r>
              <a:rPr lang="es-VE" dirty="0">
                <a:solidFill>
                  <a:prstClr val="black"/>
                </a:solidFill>
                <a:ea typeface="Times New Roman" panose="02020603050405020304" pitchFamily="18" charset="0"/>
              </a:rPr>
              <a:t> Esta </a:t>
            </a:r>
            <a:r>
              <a:rPr lang="es-VE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definición </a:t>
            </a:r>
            <a:r>
              <a:rPr lang="es-VE" dirty="0">
                <a:solidFill>
                  <a:prstClr val="black"/>
                </a:solidFill>
                <a:ea typeface="Times New Roman" panose="02020603050405020304" pitchFamily="18" charset="0"/>
              </a:rPr>
              <a:t>es equivalente a la ley del paralelogramo para la suma de vectores</a:t>
            </a:r>
            <a:endParaRPr lang="es-ES" dirty="0" smtClean="0">
              <a:solidFill>
                <a:prstClr val="black"/>
              </a:solidFill>
              <a:ea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La 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extensión a sumas de más de dos vectores es inmediata. Considere los vectores 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D, E, F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 y </a:t>
            </a:r>
            <a:r>
              <a:rPr lang="es-ES" b="1" i="1" dirty="0">
                <a:solidFill>
                  <a:prstClr val="black"/>
                </a:solidFill>
                <a:ea typeface="Times New Roman" panose="02020603050405020304" pitchFamily="18" charset="0"/>
              </a:rPr>
              <a:t>G</a:t>
            </a:r>
            <a:r>
              <a:rPr lang="es-ES" dirty="0">
                <a:solidFill>
                  <a:prstClr val="black"/>
                </a:solidFill>
                <a:ea typeface="Times New Roman" panose="02020603050405020304" pitchFamily="18" charset="0"/>
              </a:rPr>
              <a:t> de en la figura 3c, la suma, se obtiene  al conectar el extremo final de cada vector con el principio del siguiente.</a:t>
            </a:r>
            <a:endParaRPr lang="es-VE" dirty="0">
              <a:solidFill>
                <a:prstClr val="black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4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868898" y="5232456"/>
            <a:ext cx="69286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1600" dirty="0">
                <a:ea typeface="Times New Roman" panose="02020603050405020304" pitchFamily="18" charset="0"/>
              </a:rPr>
              <a:t>Figura 3. Representación geométrica de la suma de vectores en el espacio</a:t>
            </a:r>
            <a:endParaRPr lang="es-VE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77240" y="40255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dirty="0" smtClean="0"/>
              <a:t>Álgebra vectorial</a:t>
            </a:r>
            <a:endParaRPr lang="es-VE" dirty="0"/>
          </a:p>
        </p:txBody>
      </p:sp>
      <p:sp>
        <p:nvSpPr>
          <p:cNvPr id="25" name="CuadroTexto 24"/>
          <p:cNvSpPr txBox="1"/>
          <p:nvPr/>
        </p:nvSpPr>
        <p:spPr>
          <a:xfrm>
            <a:off x="2270192" y="3979008"/>
            <a:ext cx="3901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VE" b="1" i="1" dirty="0" smtClean="0"/>
              <a:t>A</a:t>
            </a:r>
            <a:endParaRPr lang="es-VE" b="1" i="1" dirty="0"/>
          </a:p>
        </p:txBody>
      </p:sp>
      <p:grpSp>
        <p:nvGrpSpPr>
          <p:cNvPr id="44" name="Grupo 43"/>
          <p:cNvGrpSpPr/>
          <p:nvPr/>
        </p:nvGrpSpPr>
        <p:grpSpPr>
          <a:xfrm>
            <a:off x="1789366" y="1501460"/>
            <a:ext cx="2206752" cy="2537923"/>
            <a:chOff x="1463040" y="2258474"/>
            <a:chExt cx="2206752" cy="2537923"/>
          </a:xfrm>
        </p:grpSpPr>
        <p:cxnSp>
          <p:nvCxnSpPr>
            <p:cNvPr id="3" name="Conector recto de flecha 2"/>
            <p:cNvCxnSpPr/>
            <p:nvPr/>
          </p:nvCxnSpPr>
          <p:spPr>
            <a:xfrm flipV="1">
              <a:off x="2262904" y="3572256"/>
              <a:ext cx="772904" cy="79248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>
              <a:off x="1694688" y="4491597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 flipV="1">
              <a:off x="1828800" y="2926080"/>
              <a:ext cx="1840992" cy="187031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de flecha 13"/>
            <p:cNvCxnSpPr/>
            <p:nvPr/>
          </p:nvCxnSpPr>
          <p:spPr>
            <a:xfrm>
              <a:off x="1658112" y="2401824"/>
              <a:ext cx="1377696" cy="97699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1463040" y="2258474"/>
              <a:ext cx="1816608" cy="130159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uadroTexto 25"/>
            <p:cNvSpPr txBox="1"/>
            <p:nvPr/>
          </p:nvSpPr>
          <p:spPr>
            <a:xfrm>
              <a:off x="2224482" y="2497479"/>
              <a:ext cx="3901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VE" b="1" i="1" dirty="0" smtClean="0"/>
                <a:t>B</a:t>
              </a:r>
              <a:endParaRPr lang="es-VE" b="1" i="1" dirty="0"/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3884440" y="3496207"/>
            <a:ext cx="2150600" cy="1322638"/>
            <a:chOff x="3842960" y="3555860"/>
            <a:chExt cx="2150600" cy="1322638"/>
          </a:xfrm>
        </p:grpSpPr>
        <p:cxnSp>
          <p:nvCxnSpPr>
            <p:cNvPr id="27" name="Conector recto de flecha 26"/>
            <p:cNvCxnSpPr/>
            <p:nvPr/>
          </p:nvCxnSpPr>
          <p:spPr>
            <a:xfrm flipV="1">
              <a:off x="3842960" y="3555860"/>
              <a:ext cx="772904" cy="79248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de flecha 27"/>
            <p:cNvCxnSpPr/>
            <p:nvPr/>
          </p:nvCxnSpPr>
          <p:spPr>
            <a:xfrm>
              <a:off x="4615864" y="3555860"/>
              <a:ext cx="1377696" cy="97699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de flecha 29"/>
            <p:cNvCxnSpPr/>
            <p:nvPr/>
          </p:nvCxnSpPr>
          <p:spPr>
            <a:xfrm>
              <a:off x="3842960" y="4348340"/>
              <a:ext cx="2150600" cy="184518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CuadroTexto 36"/>
            <p:cNvSpPr txBox="1"/>
            <p:nvPr/>
          </p:nvSpPr>
          <p:spPr>
            <a:xfrm>
              <a:off x="5156100" y="3607268"/>
              <a:ext cx="3901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VE" b="1" i="1" dirty="0" smtClean="0"/>
                <a:t>B</a:t>
              </a:r>
              <a:endParaRPr lang="es-VE" b="1" i="1" dirty="0"/>
            </a:p>
          </p:txBody>
        </p:sp>
        <p:sp>
          <p:nvSpPr>
            <p:cNvPr id="38" name="CuadroTexto 37"/>
            <p:cNvSpPr txBox="1"/>
            <p:nvPr/>
          </p:nvSpPr>
          <p:spPr>
            <a:xfrm>
              <a:off x="3861172" y="3690604"/>
              <a:ext cx="3901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VE" b="1" i="1" dirty="0"/>
                <a:t>A</a:t>
              </a: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4175740" y="4509166"/>
              <a:ext cx="140710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VE" b="1" i="1" dirty="0" smtClean="0"/>
                <a:t>C = A + B</a:t>
              </a:r>
              <a:endParaRPr lang="es-VE" b="1" i="1" dirty="0"/>
            </a:p>
          </p:txBody>
        </p:sp>
      </p:grpSp>
      <p:grpSp>
        <p:nvGrpSpPr>
          <p:cNvPr id="46" name="Grupo 45"/>
          <p:cNvGrpSpPr/>
          <p:nvPr/>
        </p:nvGrpSpPr>
        <p:grpSpPr>
          <a:xfrm>
            <a:off x="6807944" y="2478978"/>
            <a:ext cx="2154120" cy="1781670"/>
            <a:chOff x="7314160" y="3102924"/>
            <a:chExt cx="2154120" cy="1781670"/>
          </a:xfrm>
        </p:grpSpPr>
        <p:cxnSp>
          <p:nvCxnSpPr>
            <p:cNvPr id="32" name="Conector recto de flecha 31"/>
            <p:cNvCxnSpPr/>
            <p:nvPr/>
          </p:nvCxnSpPr>
          <p:spPr>
            <a:xfrm flipV="1">
              <a:off x="8695376" y="4086018"/>
              <a:ext cx="772904" cy="792480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de flecha 32"/>
            <p:cNvCxnSpPr/>
            <p:nvPr/>
          </p:nvCxnSpPr>
          <p:spPr>
            <a:xfrm flipV="1">
              <a:off x="7317680" y="3109020"/>
              <a:ext cx="772904" cy="79248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de flecha 33"/>
            <p:cNvCxnSpPr/>
            <p:nvPr/>
          </p:nvCxnSpPr>
          <p:spPr>
            <a:xfrm>
              <a:off x="8090584" y="3102924"/>
              <a:ext cx="1377696" cy="976998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de flecha 34"/>
            <p:cNvCxnSpPr/>
            <p:nvPr/>
          </p:nvCxnSpPr>
          <p:spPr>
            <a:xfrm>
              <a:off x="7314160" y="3907596"/>
              <a:ext cx="1377696" cy="97699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de flecha 35"/>
            <p:cNvCxnSpPr/>
            <p:nvPr/>
          </p:nvCxnSpPr>
          <p:spPr>
            <a:xfrm>
              <a:off x="7317680" y="3901500"/>
              <a:ext cx="2150600" cy="184518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uadroTexto 39"/>
            <p:cNvSpPr txBox="1"/>
            <p:nvPr/>
          </p:nvSpPr>
          <p:spPr>
            <a:xfrm>
              <a:off x="7741776" y="3663696"/>
              <a:ext cx="140710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VE" b="1" i="1" dirty="0" smtClean="0"/>
                <a:t>C = A + B</a:t>
              </a:r>
              <a:endParaRPr lang="es-VE" b="1" i="1" dirty="0"/>
            </a:p>
          </p:txBody>
        </p:sp>
        <p:sp>
          <p:nvSpPr>
            <p:cNvPr id="41" name="CuadroTexto 40"/>
            <p:cNvSpPr txBox="1"/>
            <p:nvPr/>
          </p:nvSpPr>
          <p:spPr>
            <a:xfrm>
              <a:off x="7363824" y="3228187"/>
              <a:ext cx="3901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VE" b="1" i="1" dirty="0"/>
                <a:t>A</a:t>
              </a:r>
            </a:p>
          </p:txBody>
        </p:sp>
        <p:sp>
          <p:nvSpPr>
            <p:cNvPr id="42" name="CuadroTexto 41"/>
            <p:cNvSpPr txBox="1"/>
            <p:nvPr/>
          </p:nvSpPr>
          <p:spPr>
            <a:xfrm>
              <a:off x="7612864" y="4336074"/>
              <a:ext cx="3901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VE" b="1" i="1" dirty="0" smtClean="0"/>
                <a:t>B</a:t>
              </a:r>
              <a:endParaRPr lang="es-VE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4058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dirty="0"/>
              <a:t>Leyes del álgebra vectorial</a:t>
            </a:r>
          </a:p>
        </p:txBody>
      </p:sp>
      <p:sp>
        <p:nvSpPr>
          <p:cNvPr id="3" name="Rectángulo 2"/>
          <p:cNvSpPr/>
          <p:nvPr/>
        </p:nvSpPr>
        <p:spPr>
          <a:xfrm>
            <a:off x="838200" y="1720840"/>
            <a:ext cx="93421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VE" dirty="0"/>
              <a:t>(</a:t>
            </a:r>
            <a:r>
              <a:rPr lang="es-VE" b="1" i="1" dirty="0"/>
              <a:t>A </a:t>
            </a:r>
            <a:r>
              <a:rPr lang="es-VE" i="1" dirty="0" smtClean="0"/>
              <a:t>+</a:t>
            </a:r>
            <a:r>
              <a:rPr lang="es-VE" b="1" i="1" dirty="0" smtClean="0"/>
              <a:t> </a:t>
            </a:r>
            <a:r>
              <a:rPr lang="es-VE" b="1" i="1" dirty="0"/>
              <a:t>B</a:t>
            </a:r>
            <a:r>
              <a:rPr lang="es-VE" dirty="0"/>
              <a:t>) </a:t>
            </a:r>
            <a:r>
              <a:rPr lang="es-VE" dirty="0" smtClean="0"/>
              <a:t>+ </a:t>
            </a:r>
            <a:r>
              <a:rPr lang="es-VE" b="1" i="1" dirty="0"/>
              <a:t>C </a:t>
            </a:r>
            <a:r>
              <a:rPr lang="es-VE" dirty="0" smtClean="0"/>
              <a:t>= </a:t>
            </a:r>
            <a:r>
              <a:rPr lang="es-VE" b="1" i="1" dirty="0"/>
              <a:t>(A </a:t>
            </a:r>
            <a:r>
              <a:rPr lang="es-VE" i="1" dirty="0" smtClean="0"/>
              <a:t>+</a:t>
            </a:r>
            <a:r>
              <a:rPr lang="es-VE" b="1" i="1" dirty="0" smtClean="0"/>
              <a:t>B)</a:t>
            </a:r>
            <a:r>
              <a:rPr lang="es-VE" i="1" dirty="0" smtClean="0"/>
              <a:t> + </a:t>
            </a:r>
            <a:r>
              <a:rPr lang="es-VE" b="1" i="1" dirty="0" smtClean="0"/>
              <a:t>C</a:t>
            </a:r>
            <a:r>
              <a:rPr lang="es-VE" dirty="0" smtClean="0"/>
              <a:t>                                                          Ley </a:t>
            </a:r>
            <a:r>
              <a:rPr lang="es-VE" dirty="0"/>
              <a:t>asociativa para la suma</a:t>
            </a:r>
          </a:p>
          <a:p>
            <a:pPr marL="342900" indent="-342900">
              <a:buFont typeface="+mj-lt"/>
              <a:buAutoNum type="arabicPeriod"/>
            </a:pPr>
            <a:r>
              <a:rPr lang="es-VE" dirty="0" smtClean="0"/>
              <a:t> </a:t>
            </a:r>
            <a:r>
              <a:rPr lang="es-VE" dirty="0"/>
              <a:t>Existe un vector cero, </a:t>
            </a:r>
            <a:r>
              <a:rPr lang="es-VE" b="1" i="1" dirty="0"/>
              <a:t>0</a:t>
            </a:r>
            <a:r>
              <a:rPr lang="es-VE" dirty="0"/>
              <a:t>, tal que para </a:t>
            </a:r>
            <a:r>
              <a:rPr lang="es-VE" dirty="0" smtClean="0"/>
              <a:t>todo vector </a:t>
            </a:r>
            <a:r>
              <a:rPr lang="es-VE" b="1" dirty="0"/>
              <a:t>A</a:t>
            </a:r>
            <a:r>
              <a:rPr lang="es-VE" dirty="0" smtClean="0"/>
              <a:t>,      Existencia del elemento cero              </a:t>
            </a:r>
            <a:r>
              <a:rPr lang="es-VE" b="1" i="1" dirty="0" smtClean="0"/>
              <a:t>                       </a:t>
            </a:r>
          </a:p>
          <a:p>
            <a:r>
              <a:rPr lang="es-VE" b="1" i="1" dirty="0" smtClean="0"/>
              <a:t>                A</a:t>
            </a:r>
            <a:r>
              <a:rPr lang="es-VE" dirty="0" smtClean="0"/>
              <a:t> + </a:t>
            </a:r>
            <a:r>
              <a:rPr lang="es-VE" b="1" i="1" dirty="0"/>
              <a:t>0</a:t>
            </a:r>
            <a:r>
              <a:rPr lang="es-VE" dirty="0"/>
              <a:t> </a:t>
            </a:r>
            <a:r>
              <a:rPr lang="es-VE" dirty="0" smtClean="0"/>
              <a:t>= </a:t>
            </a:r>
            <a:r>
              <a:rPr lang="es-VE" b="1" i="1" dirty="0"/>
              <a:t>0</a:t>
            </a:r>
            <a:r>
              <a:rPr lang="es-VE" dirty="0"/>
              <a:t> </a:t>
            </a:r>
            <a:r>
              <a:rPr lang="es-VE" dirty="0" smtClean="0"/>
              <a:t>+ </a:t>
            </a:r>
            <a:r>
              <a:rPr lang="es-VE" b="1" i="1" dirty="0"/>
              <a:t>A</a:t>
            </a:r>
            <a:r>
              <a:rPr lang="es-VE" dirty="0"/>
              <a:t> </a:t>
            </a:r>
            <a:r>
              <a:rPr lang="es-VE" dirty="0" smtClean="0"/>
              <a:t>= </a:t>
            </a:r>
            <a:r>
              <a:rPr lang="es-VE" b="1" i="1" dirty="0"/>
              <a:t>A</a:t>
            </a:r>
            <a:r>
              <a:rPr lang="es-VE" dirty="0"/>
              <a:t> </a:t>
            </a:r>
            <a:endParaRPr lang="es-VE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es-VE" dirty="0" smtClean="0"/>
              <a:t>Para </a:t>
            </a:r>
            <a:r>
              <a:rPr lang="es-VE" dirty="0"/>
              <a:t>todo vector A, existe un vector </a:t>
            </a:r>
            <a:r>
              <a:rPr lang="es-VE" dirty="0" smtClean="0"/>
              <a:t>2A  tal que               Existencia </a:t>
            </a:r>
            <a:r>
              <a:rPr lang="es-VE" dirty="0"/>
              <a:t>de los negativos</a:t>
            </a:r>
          </a:p>
          <a:p>
            <a:r>
              <a:rPr lang="es-VE" b="1" i="1" dirty="0" smtClean="0"/>
              <a:t>           A</a:t>
            </a:r>
            <a:r>
              <a:rPr lang="es-VE" dirty="0" smtClean="0"/>
              <a:t> + (- </a:t>
            </a:r>
            <a:r>
              <a:rPr lang="es-VE" b="1" i="1" dirty="0" smtClean="0"/>
              <a:t>A</a:t>
            </a:r>
            <a:r>
              <a:rPr lang="es-VE" dirty="0" smtClean="0"/>
              <a:t>) = (- </a:t>
            </a:r>
            <a:r>
              <a:rPr lang="es-VE" b="1" i="1" dirty="0" smtClean="0"/>
              <a:t>A</a:t>
            </a:r>
            <a:r>
              <a:rPr lang="es-VE" dirty="0"/>
              <a:t>) +</a:t>
            </a:r>
            <a:r>
              <a:rPr lang="es-VE" dirty="0" smtClean="0"/>
              <a:t> </a:t>
            </a:r>
            <a:r>
              <a:rPr lang="es-VE" b="1" i="1" dirty="0"/>
              <a:t>A</a:t>
            </a:r>
            <a:r>
              <a:rPr lang="es-VE" dirty="0"/>
              <a:t> </a:t>
            </a:r>
            <a:r>
              <a:rPr lang="es-VE" dirty="0" smtClean="0"/>
              <a:t>= </a:t>
            </a:r>
            <a:r>
              <a:rPr lang="es-VE" b="1" i="1" dirty="0" smtClean="0"/>
              <a:t>0</a:t>
            </a:r>
            <a:endParaRPr lang="es-VE" dirty="0" smtClean="0"/>
          </a:p>
          <a:p>
            <a:pPr marL="342900" indent="-342900">
              <a:buFont typeface="+mj-lt"/>
              <a:buAutoNum type="arabicPeriod" startAt="4"/>
            </a:pPr>
            <a:r>
              <a:rPr lang="es-VE" b="1" i="1" dirty="0" smtClean="0"/>
              <a:t>A</a:t>
            </a:r>
            <a:r>
              <a:rPr lang="es-VE" dirty="0" smtClean="0"/>
              <a:t> + </a:t>
            </a:r>
            <a:r>
              <a:rPr lang="es-VE" b="1" i="1" dirty="0" smtClean="0"/>
              <a:t>B</a:t>
            </a:r>
            <a:r>
              <a:rPr lang="es-VE" dirty="0" smtClean="0"/>
              <a:t> = </a:t>
            </a:r>
            <a:r>
              <a:rPr lang="es-VE" b="1" i="1" dirty="0" smtClean="0"/>
              <a:t>B</a:t>
            </a:r>
            <a:r>
              <a:rPr lang="es-VE" dirty="0" smtClean="0"/>
              <a:t> + </a:t>
            </a:r>
            <a:r>
              <a:rPr lang="es-VE" b="1" i="1" dirty="0" smtClean="0"/>
              <a:t>A</a:t>
            </a:r>
            <a:r>
              <a:rPr lang="es-VE" dirty="0" smtClean="0"/>
              <a:t>                                                                           Ley conmutativa para la suma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s-VE" dirty="0" smtClean="0"/>
              <a:t>m(</a:t>
            </a:r>
            <a:r>
              <a:rPr lang="es-VE" b="1" i="1" dirty="0" smtClean="0"/>
              <a:t>A</a:t>
            </a:r>
            <a:r>
              <a:rPr lang="es-VE" dirty="0" smtClean="0"/>
              <a:t> +</a:t>
            </a:r>
            <a:r>
              <a:rPr lang="es-VE" b="1" i="1" dirty="0" smtClean="0"/>
              <a:t>B</a:t>
            </a:r>
            <a:r>
              <a:rPr lang="es-VE" dirty="0"/>
              <a:t>) </a:t>
            </a:r>
            <a:r>
              <a:rPr lang="es-VE" dirty="0" smtClean="0"/>
              <a:t>= m </a:t>
            </a:r>
            <a:r>
              <a:rPr lang="es-VE" b="1" i="1" dirty="0" smtClean="0"/>
              <a:t>A</a:t>
            </a:r>
            <a:r>
              <a:rPr lang="es-VE" dirty="0" smtClean="0"/>
              <a:t> + m </a:t>
            </a:r>
            <a:r>
              <a:rPr lang="es-VE" b="1" i="1" dirty="0" smtClean="0"/>
              <a:t>B</a:t>
            </a:r>
            <a:r>
              <a:rPr lang="es-VE" dirty="0" smtClean="0"/>
              <a:t>                                                             Ley </a:t>
            </a:r>
            <a:r>
              <a:rPr lang="es-VE" dirty="0"/>
              <a:t>distributiva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es-VE" dirty="0" smtClean="0"/>
              <a:t>(</a:t>
            </a:r>
            <a:r>
              <a:rPr lang="es-VE" dirty="0"/>
              <a:t>m </a:t>
            </a:r>
            <a:r>
              <a:rPr lang="es-VE" dirty="0" smtClean="0"/>
              <a:t>+ </a:t>
            </a:r>
            <a:r>
              <a:rPr lang="es-VE" dirty="0"/>
              <a:t>n)</a:t>
            </a:r>
            <a:r>
              <a:rPr lang="es-VE" b="1" i="1" dirty="0"/>
              <a:t>A</a:t>
            </a:r>
            <a:r>
              <a:rPr lang="es-VE" dirty="0"/>
              <a:t> </a:t>
            </a:r>
            <a:r>
              <a:rPr lang="es-VE" dirty="0" smtClean="0"/>
              <a:t>= m </a:t>
            </a:r>
            <a:r>
              <a:rPr lang="es-VE" b="1" i="1" dirty="0" smtClean="0"/>
              <a:t>A</a:t>
            </a:r>
            <a:r>
              <a:rPr lang="es-VE" dirty="0" smtClean="0"/>
              <a:t> + n </a:t>
            </a:r>
            <a:r>
              <a:rPr lang="es-VE" b="1" i="1" dirty="0" smtClean="0"/>
              <a:t>A</a:t>
            </a:r>
            <a:r>
              <a:rPr lang="es-VE" dirty="0" smtClean="0"/>
              <a:t>                                                             Ley </a:t>
            </a:r>
            <a:r>
              <a:rPr lang="es-VE" dirty="0"/>
              <a:t>distributiva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es-VE" dirty="0" smtClean="0"/>
              <a:t>m(n </a:t>
            </a:r>
            <a:r>
              <a:rPr lang="es-VE" b="1" i="1" dirty="0" smtClean="0"/>
              <a:t>A</a:t>
            </a:r>
            <a:r>
              <a:rPr lang="es-VE" dirty="0"/>
              <a:t>) =</a:t>
            </a:r>
            <a:r>
              <a:rPr lang="es-VE" dirty="0" smtClean="0"/>
              <a:t> </a:t>
            </a:r>
            <a:r>
              <a:rPr lang="es-VE" dirty="0"/>
              <a:t>(</a:t>
            </a:r>
            <a:r>
              <a:rPr lang="es-VE" dirty="0" smtClean="0"/>
              <a:t>m n)</a:t>
            </a:r>
            <a:r>
              <a:rPr lang="es-VE" b="1" i="1" dirty="0" smtClean="0"/>
              <a:t>A</a:t>
            </a:r>
            <a:r>
              <a:rPr lang="es-VE" dirty="0" smtClean="0"/>
              <a:t>                                                                     Ley </a:t>
            </a:r>
            <a:r>
              <a:rPr lang="es-VE" dirty="0"/>
              <a:t>asociativa</a:t>
            </a:r>
          </a:p>
          <a:p>
            <a:pPr marL="342900" indent="-342900">
              <a:buFont typeface="+mj-lt"/>
              <a:buAutoNum type="arabicPeriod" startAt="8"/>
            </a:pPr>
            <a:r>
              <a:rPr lang="es-VE" dirty="0" smtClean="0"/>
              <a:t>1(</a:t>
            </a:r>
            <a:r>
              <a:rPr lang="es-VE" b="1" i="1" dirty="0" smtClean="0"/>
              <a:t>A</a:t>
            </a:r>
            <a:r>
              <a:rPr lang="es-VE" dirty="0"/>
              <a:t>) =</a:t>
            </a:r>
            <a:r>
              <a:rPr lang="es-VE" dirty="0" smtClean="0"/>
              <a:t> </a:t>
            </a:r>
            <a:r>
              <a:rPr lang="es-VE" b="1" i="1" dirty="0"/>
              <a:t>A</a:t>
            </a:r>
            <a:r>
              <a:rPr lang="es-VE" dirty="0"/>
              <a:t> </a:t>
            </a:r>
            <a:r>
              <a:rPr lang="es-VE" dirty="0" smtClean="0"/>
              <a:t>                                                                                  Multiplicación </a:t>
            </a:r>
            <a:r>
              <a:rPr lang="es-VE" dirty="0"/>
              <a:t>por la unida</a:t>
            </a:r>
          </a:p>
        </p:txBody>
      </p:sp>
    </p:spTree>
    <p:extLst>
      <p:ext uri="{BB962C8B-B14F-4D97-AF65-F5344CB8AC3E}">
        <p14:creationId xmlns:p14="http://schemas.microsoft.com/office/powerpoint/2010/main" val="29240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2879</TotalTime>
  <Words>1251</Words>
  <Application>Microsoft Office PowerPoint</Application>
  <PresentationFormat>Panorámica</PresentationFormat>
  <Paragraphs>167</Paragraphs>
  <Slides>21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Symbol</vt:lpstr>
      <vt:lpstr>Times New Roman</vt:lpstr>
      <vt:lpstr>TimesLTStd-Bold</vt:lpstr>
      <vt:lpstr>TimesLTStd-Roman</vt:lpstr>
      <vt:lpstr>Tema de Office</vt:lpstr>
      <vt:lpstr>Cantidades Vectoriales y Escalares </vt:lpstr>
      <vt:lpstr>Cantidades escalares</vt:lpstr>
      <vt:lpstr>Cantidades vectoriales</vt:lpstr>
      <vt:lpstr>Representación de cantidades vectoriales</vt:lpstr>
      <vt:lpstr>Presentación de PowerPoint</vt:lpstr>
      <vt:lpstr>Presentación de PowerPoint</vt:lpstr>
      <vt:lpstr>Álgebra vectorial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Trabajando en el Sistema Cartesiano 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Física I</dc:title>
  <dc:creator>Uneg</dc:creator>
  <cp:lastModifiedBy>Uneg</cp:lastModifiedBy>
  <cp:revision>140</cp:revision>
  <dcterms:created xsi:type="dcterms:W3CDTF">2020-04-30T12:51:48Z</dcterms:created>
  <dcterms:modified xsi:type="dcterms:W3CDTF">2020-06-02T22:09:55Z</dcterms:modified>
</cp:coreProperties>
</file>