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67" r:id="rId6"/>
    <p:sldId id="258" r:id="rId7"/>
    <p:sldId id="266" r:id="rId8"/>
    <p:sldId id="259" r:id="rId9"/>
    <p:sldId id="260" r:id="rId10"/>
    <p:sldId id="268" r:id="rId11"/>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p:scale>
          <a:sx n="60" d="100"/>
          <a:sy n="60" d="100"/>
        </p:scale>
        <p:origin x="14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VE"/>
          </a:p>
        </p:txBody>
      </p:sp>
      <p:sp>
        <p:nvSpPr>
          <p:cNvPr id="4" name="Marcador de fecha 3"/>
          <p:cNvSpPr>
            <a:spLocks noGrp="1"/>
          </p:cNvSpPr>
          <p:nvPr>
            <p:ph type="dt" sz="half" idx="10"/>
          </p:nvPr>
        </p:nvSpPr>
        <p:spPr/>
        <p:txBody>
          <a:bodyPr/>
          <a:lstStyle/>
          <a:p>
            <a:fld id="{A5EC0FC9-FB76-44D1-8B22-C7185CAD0E04}" type="datetimeFigureOut">
              <a:rPr lang="es-VE" smtClean="0"/>
              <a:t>16/07/2020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115470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A5EC0FC9-FB76-44D1-8B22-C7185CAD0E04}" type="datetimeFigureOut">
              <a:rPr lang="es-VE" smtClean="0"/>
              <a:t>16/07/2020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220250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A5EC0FC9-FB76-44D1-8B22-C7185CAD0E04}" type="datetimeFigureOut">
              <a:rPr lang="es-VE" smtClean="0"/>
              <a:t>16/07/2020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1331837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A5EC0FC9-FB76-44D1-8B22-C7185CAD0E04}" type="datetimeFigureOut">
              <a:rPr lang="es-VE" smtClean="0"/>
              <a:t>16/07/2020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4000342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5EC0FC9-FB76-44D1-8B22-C7185CAD0E04}" type="datetimeFigureOut">
              <a:rPr lang="es-VE" smtClean="0"/>
              <a:t>16/07/2020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53349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fecha 4"/>
          <p:cNvSpPr>
            <a:spLocks noGrp="1"/>
          </p:cNvSpPr>
          <p:nvPr>
            <p:ph type="dt" sz="half" idx="10"/>
          </p:nvPr>
        </p:nvSpPr>
        <p:spPr/>
        <p:txBody>
          <a:bodyPr/>
          <a:lstStyle/>
          <a:p>
            <a:fld id="{A5EC0FC9-FB76-44D1-8B22-C7185CAD0E04}" type="datetimeFigureOut">
              <a:rPr lang="es-VE" smtClean="0"/>
              <a:t>16/07/2020</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386124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Marcador de fecha 6"/>
          <p:cNvSpPr>
            <a:spLocks noGrp="1"/>
          </p:cNvSpPr>
          <p:nvPr>
            <p:ph type="dt" sz="half" idx="10"/>
          </p:nvPr>
        </p:nvSpPr>
        <p:spPr/>
        <p:txBody>
          <a:bodyPr/>
          <a:lstStyle/>
          <a:p>
            <a:fld id="{A5EC0FC9-FB76-44D1-8B22-C7185CAD0E04}" type="datetimeFigureOut">
              <a:rPr lang="es-VE" smtClean="0"/>
              <a:t>16/07/2020</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339825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fecha 2"/>
          <p:cNvSpPr>
            <a:spLocks noGrp="1"/>
          </p:cNvSpPr>
          <p:nvPr>
            <p:ph type="dt" sz="half" idx="10"/>
          </p:nvPr>
        </p:nvSpPr>
        <p:spPr/>
        <p:txBody>
          <a:bodyPr/>
          <a:lstStyle/>
          <a:p>
            <a:fld id="{A5EC0FC9-FB76-44D1-8B22-C7185CAD0E04}" type="datetimeFigureOut">
              <a:rPr lang="es-VE" smtClean="0"/>
              <a:t>16/07/2020</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252414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EC0FC9-FB76-44D1-8B22-C7185CAD0E04}" type="datetimeFigureOut">
              <a:rPr lang="es-VE" smtClean="0"/>
              <a:t>16/07/2020</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311074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EC0FC9-FB76-44D1-8B22-C7185CAD0E04}" type="datetimeFigureOut">
              <a:rPr lang="es-VE" smtClean="0"/>
              <a:t>16/07/2020</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412755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EC0FC9-FB76-44D1-8B22-C7185CAD0E04}" type="datetimeFigureOut">
              <a:rPr lang="es-VE" smtClean="0"/>
              <a:t>16/07/2020</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85D6C479-1A0E-421B-ACC5-D82507EE7DA5}" type="slidenum">
              <a:rPr lang="es-VE" smtClean="0"/>
              <a:t>‹Nº›</a:t>
            </a:fld>
            <a:endParaRPr lang="es-VE"/>
          </a:p>
        </p:txBody>
      </p:sp>
    </p:spTree>
    <p:extLst>
      <p:ext uri="{BB962C8B-B14F-4D97-AF65-F5344CB8AC3E}">
        <p14:creationId xmlns:p14="http://schemas.microsoft.com/office/powerpoint/2010/main" val="2218084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C0FC9-FB76-44D1-8B22-C7185CAD0E04}" type="datetimeFigureOut">
              <a:rPr lang="es-VE" smtClean="0"/>
              <a:t>16/07/2020</a:t>
            </a:fld>
            <a:endParaRPr lang="es-V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6C479-1A0E-421B-ACC5-D82507EE7DA5}" type="slidenum">
              <a:rPr lang="es-VE" smtClean="0"/>
              <a:t>‹Nº›</a:t>
            </a:fld>
            <a:endParaRPr lang="es-VE"/>
          </a:p>
        </p:txBody>
      </p:sp>
    </p:spTree>
    <p:extLst>
      <p:ext uri="{BB962C8B-B14F-4D97-AF65-F5344CB8AC3E}">
        <p14:creationId xmlns:p14="http://schemas.microsoft.com/office/powerpoint/2010/main" val="743836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VE" dirty="0" smtClean="0"/>
              <a:t>Taller de </a:t>
            </a:r>
            <a:r>
              <a:rPr lang="es-VE" dirty="0" smtClean="0"/>
              <a:t>problemas</a:t>
            </a:r>
            <a:endParaRPr lang="es-VE" dirty="0"/>
          </a:p>
        </p:txBody>
      </p:sp>
      <p:sp>
        <p:nvSpPr>
          <p:cNvPr id="3" name="Subtítulo 2"/>
          <p:cNvSpPr>
            <a:spLocks noGrp="1"/>
          </p:cNvSpPr>
          <p:nvPr>
            <p:ph type="subTitle" idx="1"/>
          </p:nvPr>
        </p:nvSpPr>
        <p:spPr/>
        <p:txBody>
          <a:bodyPr/>
          <a:lstStyle/>
          <a:p>
            <a:r>
              <a:rPr lang="es-VE" dirty="0" smtClean="0"/>
              <a:t>Cinemática en dos dimensiones</a:t>
            </a:r>
            <a:endParaRPr lang="es-VE" dirty="0"/>
          </a:p>
          <a:p>
            <a:endParaRPr lang="es-VE" dirty="0"/>
          </a:p>
        </p:txBody>
      </p:sp>
    </p:spTree>
    <p:extLst>
      <p:ext uri="{BB962C8B-B14F-4D97-AF65-F5344CB8AC3E}">
        <p14:creationId xmlns:p14="http://schemas.microsoft.com/office/powerpoint/2010/main" val="711224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Rectángulo 2"/>
              <p:cNvSpPr/>
              <p:nvPr/>
            </p:nvSpPr>
            <p:spPr>
              <a:xfrm>
                <a:off x="1014084" y="895270"/>
                <a:ext cx="10305557" cy="4942956"/>
              </a:xfrm>
              <a:prstGeom prst="rect">
                <a:avLst/>
              </a:prstGeom>
            </p:spPr>
            <p:txBody>
              <a:bodyPr wrap="square">
                <a:spAutoFit/>
              </a:bodyPr>
              <a:lstStyle/>
              <a:p>
                <a:r>
                  <a:rPr lang="es-VE" dirty="0" smtClean="0">
                    <a:solidFill>
                      <a:schemeClr val="accent1">
                        <a:lumMod val="50000"/>
                      </a:schemeClr>
                    </a:solidFill>
                  </a:rPr>
                  <a:t>Desarrollo</a:t>
                </a:r>
                <a:r>
                  <a:rPr lang="es-VE" dirty="0" smtClean="0"/>
                  <a:t>: </a:t>
                </a:r>
                <a:r>
                  <a:rPr lang="es-ES" dirty="0" smtClean="0">
                    <a:latin typeface="Times New Roman" panose="02020603050405020304" pitchFamily="18" charset="0"/>
                    <a:cs typeface="Times New Roman" panose="02020603050405020304" pitchFamily="18" charset="0"/>
                  </a:rPr>
                  <a:t>En la </a:t>
                </a:r>
                <a:r>
                  <a:rPr lang="es-ES"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es-ES" dirty="0">
                    <a:latin typeface="Times New Roman" panose="02020603050405020304" pitchFamily="18" charset="0"/>
                    <a:ea typeface="Times New Roman" panose="02020603050405020304" pitchFamily="18" charset="0"/>
                    <a:cs typeface="Times New Roman" panose="02020603050405020304" pitchFamily="18" charset="0"/>
                  </a:rPr>
                  <a:t>representación del problema, entonces </a:t>
                </a:r>
                <a:r>
                  <a:rPr lang="es-ES" dirty="0" smtClean="0">
                    <a:latin typeface="Times New Roman" panose="02020603050405020304" pitchFamily="18" charset="0"/>
                    <a:ea typeface="Times New Roman" panose="02020603050405020304" pitchFamily="18" charset="0"/>
                    <a:cs typeface="Times New Roman" panose="02020603050405020304" pitchFamily="18" charset="0"/>
                  </a:rPr>
                  <a:t>la altitud h = 400 km, y sabemos que e</a:t>
                </a: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l </a:t>
                </a:r>
                <a:r>
                  <a:rPr lang="es-VE" dirty="0">
                    <a:latin typeface="Times New Roman" panose="02020603050405020304" pitchFamily="18" charset="0"/>
                    <a:ea typeface="Times New Roman" panose="02020603050405020304" pitchFamily="18" charset="0"/>
                    <a:cs typeface="Times New Roman" panose="02020603050405020304" pitchFamily="18" charset="0"/>
                  </a:rPr>
                  <a:t>radio de la </a:t>
                </a: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tierra  </a:t>
                </a:r>
                <a:r>
                  <a:rPr lang="es-VE" dirty="0">
                    <a:latin typeface="Times New Roman" panose="02020603050405020304" pitchFamily="18" charset="0"/>
                    <a:ea typeface="Times New Roman" panose="02020603050405020304" pitchFamily="18" charset="0"/>
                    <a:cs typeface="Times New Roman" panose="02020603050405020304" pitchFamily="18" charset="0"/>
                  </a:rPr>
                  <a:t>es </a:t>
                </a:r>
                <a:r>
                  <a:rPr lang="es-ES" dirty="0">
                    <a:latin typeface="Times New Roman" panose="02020603050405020304" pitchFamily="18" charset="0"/>
                    <a:ea typeface="Times New Roman" panose="02020603050405020304" pitchFamily="18" charset="0"/>
                    <a:cs typeface="Times New Roman" panose="02020603050405020304" pitchFamily="18" charset="0"/>
                  </a:rPr>
                  <a:t>igual a </a:t>
                </a:r>
                <a:r>
                  <a:rPr lang="es-ES" dirty="0" smtClean="0">
                    <a:latin typeface="Times New Roman" panose="02020603050405020304" pitchFamily="18" charset="0"/>
                    <a:ea typeface="Times New Roman" panose="02020603050405020304" pitchFamily="18" charset="0"/>
                    <a:cs typeface="Times New Roman" panose="02020603050405020304" pitchFamily="18" charset="0"/>
                  </a:rPr>
                  <a:t> R = </a:t>
                </a: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6,4 </a:t>
                </a:r>
                <a:r>
                  <a:rPr lang="es-VE" dirty="0">
                    <a:latin typeface="Times New Roman" panose="02020603050405020304" pitchFamily="18" charset="0"/>
                    <a:ea typeface="Times New Roman" panose="02020603050405020304" pitchFamily="18" charset="0"/>
                    <a:cs typeface="Times New Roman" panose="02020603050405020304" pitchFamily="18" charset="0"/>
                  </a:rPr>
                  <a:t>x10</a:t>
                </a:r>
                <a:r>
                  <a:rPr lang="es-VE" baseline="30000" dirty="0">
                    <a:latin typeface="Times New Roman" panose="02020603050405020304" pitchFamily="18" charset="0"/>
                    <a:ea typeface="Times New Roman" panose="02020603050405020304" pitchFamily="18" charset="0"/>
                    <a:cs typeface="Times New Roman" panose="02020603050405020304" pitchFamily="18" charset="0"/>
                  </a:rPr>
                  <a:t>6</a:t>
                </a:r>
                <a:r>
                  <a:rPr lang="es-VE" dirty="0">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m, entonces, </a:t>
                </a:r>
              </a:p>
              <a:p>
                <a:pPr algn="ctr"/>
                <a:r>
                  <a:rPr lang="es-ES" dirty="0">
                    <a:latin typeface="Times New Roman" panose="02020603050405020304" pitchFamily="18" charset="0"/>
                    <a:ea typeface="Times New Roman" panose="02020603050405020304" pitchFamily="18" charset="0"/>
                    <a:cs typeface="Times New Roman" panose="02020603050405020304" pitchFamily="18" charset="0"/>
                  </a:rPr>
                  <a:t> </a:t>
                </a:r>
                <a:r>
                  <a:rPr lang="es-ES" i="1" dirty="0">
                    <a:latin typeface="Times New Roman" panose="02020603050405020304" pitchFamily="18" charset="0"/>
                    <a:ea typeface="Times New Roman" panose="02020603050405020304" pitchFamily="18" charset="0"/>
                    <a:cs typeface="Times New Roman" panose="02020603050405020304" pitchFamily="18" charset="0"/>
                  </a:rPr>
                  <a:t>r</a:t>
                </a:r>
                <a14:m>
                  <m:oMath xmlns:m="http://schemas.openxmlformats.org/officeDocument/2006/math">
                    <m:r>
                      <a:rPr lang="es-ES" i="1">
                        <a:latin typeface="Cambria Math" panose="02040503050406030204" pitchFamily="18" charset="0"/>
                        <a:ea typeface="Times New Roman" panose="02020603050405020304" pitchFamily="18" charset="0"/>
                        <a:cs typeface="Times New Roman" panose="02020603050405020304" pitchFamily="18" charset="0"/>
                      </a:rPr>
                      <m:t> </m:t>
                    </m:r>
                    <m:r>
                      <a:rPr lang="es-VE" i="1">
                        <a:latin typeface="Cambria Math" panose="02040503050406030204" pitchFamily="18" charset="0"/>
                        <a:ea typeface="Times New Roman" panose="02020603050405020304" pitchFamily="18" charset="0"/>
                        <a:cs typeface="Times New Roman" panose="02020603050405020304" pitchFamily="18" charset="0"/>
                      </a:rPr>
                      <m:t>=</m:t>
                    </m:r>
                    <m:r>
                      <a:rPr lang="es-VE" i="1">
                        <a:latin typeface="Cambria Math" panose="02040503050406030204" pitchFamily="18" charset="0"/>
                        <a:ea typeface="Times New Roman" panose="02020603050405020304" pitchFamily="18" charset="0"/>
                        <a:cs typeface="Times New Roman" panose="02020603050405020304" pitchFamily="18" charset="0"/>
                      </a:rPr>
                      <m:t>𝑅</m:t>
                    </m:r>
                    <m:r>
                      <a:rPr lang="es-VE" i="1">
                        <a:latin typeface="Cambria Math" panose="02040503050406030204" pitchFamily="18" charset="0"/>
                        <a:ea typeface="Times New Roman" panose="02020603050405020304" pitchFamily="18" charset="0"/>
                        <a:cs typeface="Times New Roman" panose="02020603050405020304" pitchFamily="18" charset="0"/>
                      </a:rPr>
                      <m:t>+</m:t>
                    </m:r>
                    <m:r>
                      <a:rPr lang="es-VE" i="1">
                        <a:latin typeface="Cambria Math" panose="02040503050406030204" pitchFamily="18" charset="0"/>
                        <a:ea typeface="Times New Roman" panose="02020603050405020304" pitchFamily="18" charset="0"/>
                        <a:cs typeface="Times New Roman" panose="02020603050405020304" pitchFamily="18" charset="0"/>
                      </a:rPr>
                      <m:t>h</m:t>
                    </m:r>
                  </m:oMath>
                </a14:m>
                <a:endParaRPr lang="es-VE"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es-ES" dirty="0">
                    <a:latin typeface="Times New Roman" panose="02020603050405020304" pitchFamily="18" charset="0"/>
                    <a:ea typeface="Times New Roman" panose="02020603050405020304" pitchFamily="18" charset="0"/>
                    <a:cs typeface="Times New Roman" panose="02020603050405020304" pitchFamily="18" charset="0"/>
                  </a:rPr>
                  <a:t>Para determinar el módulo de la velocidad usaremos la expresión para la aceleración radial  </a:t>
                </a:r>
                <a:endParaRPr lang="es-VE" sz="1600" dirty="0">
                  <a:latin typeface="Calibri" panose="020F0502020204030204" pitchFamily="34" charset="0"/>
                  <a:ea typeface="Calibri" panose="020F0502020204030204" pitchFamily="34" charset="0"/>
                  <a:cs typeface="Times New Roman" panose="02020603050405020304" pitchFamily="18" charset="0"/>
                </a:endParaRPr>
              </a:p>
              <a:p>
                <a14:m>
                  <m:oMathPara xmlns:m="http://schemas.openxmlformats.org/officeDocument/2006/math">
                    <m:oMathParaPr>
                      <m:jc m:val="centerGroup"/>
                    </m:oMathParaPr>
                    <m:oMath xmlns:m="http://schemas.openxmlformats.org/officeDocument/2006/math">
                      <m:sSub>
                        <m:sSubPr>
                          <m:ctrlPr>
                            <a:rPr lang="es-VE" i="1">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latin typeface="Cambria Math" panose="02040503050406030204" pitchFamily="18" charset="0"/>
                              <a:ea typeface="Times New Roman" panose="02020603050405020304" pitchFamily="18" charset="0"/>
                              <a:cs typeface="Times New Roman" panose="02020603050405020304" pitchFamily="18" charset="0"/>
                            </a:rPr>
                            <m:t>𝑎</m:t>
                          </m:r>
                        </m:e>
                        <m:sub>
                          <m:r>
                            <a:rPr lang="es-VE" i="1">
                              <a:latin typeface="Cambria Math" panose="02040503050406030204" pitchFamily="18" charset="0"/>
                              <a:ea typeface="Times New Roman" panose="02020603050405020304" pitchFamily="18" charset="0"/>
                              <a:cs typeface="Times New Roman" panose="02020603050405020304" pitchFamily="18" charset="0"/>
                            </a:rPr>
                            <m:t>𝑟</m:t>
                          </m:r>
                        </m:sub>
                      </m:sSub>
                      <m:r>
                        <a:rPr lang="es-VE" i="1">
                          <a:latin typeface="Cambria Math" panose="02040503050406030204" pitchFamily="18" charset="0"/>
                          <a:ea typeface="Times New Roman" panose="02020603050405020304" pitchFamily="18" charset="0"/>
                          <a:cs typeface="Times New Roman" panose="02020603050405020304" pitchFamily="18" charset="0"/>
                        </a:rPr>
                        <m:t>=</m:t>
                      </m:r>
                      <m:f>
                        <m:fPr>
                          <m:ctrlPr>
                            <a:rPr lang="es-VE" i="1">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es-VE" i="1">
                                  <a:latin typeface="Cambria Math" panose="02040503050406030204" pitchFamily="18" charset="0"/>
                                  <a:ea typeface="Times New Roman" panose="02020603050405020304" pitchFamily="18" charset="0"/>
                                  <a:cs typeface="Times New Roman" panose="02020603050405020304" pitchFamily="18" charset="0"/>
                                </a:rPr>
                              </m:ctrlPr>
                            </m:sSupPr>
                            <m:e>
                              <m:r>
                                <a:rPr lang="es-VE" i="1">
                                  <a:latin typeface="Cambria Math" panose="02040503050406030204" pitchFamily="18" charset="0"/>
                                  <a:ea typeface="Times New Roman" panose="02020603050405020304" pitchFamily="18" charset="0"/>
                                  <a:cs typeface="Times New Roman" panose="02020603050405020304" pitchFamily="18" charset="0"/>
                                </a:rPr>
                                <m:t>𝑣</m:t>
                              </m:r>
                            </m:e>
                            <m:sup>
                              <m:r>
                                <a:rPr lang="es-VE" i="1">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s-VE" i="1">
                              <a:latin typeface="Cambria Math" panose="02040503050406030204" pitchFamily="18" charset="0"/>
                              <a:ea typeface="Times New Roman" panose="02020603050405020304" pitchFamily="18" charset="0"/>
                              <a:cs typeface="Times New Roman" panose="02020603050405020304" pitchFamily="18" charset="0"/>
                            </a:rPr>
                            <m:t>𝑟</m:t>
                          </m:r>
                        </m:den>
                      </m:f>
                    </m:oMath>
                  </m:oMathPara>
                </a14:m>
                <a:endParaRPr lang="es-VE" dirty="0" smtClean="0">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600"/>
                  </a:spcBef>
                  <a:spcAft>
                    <a:spcPts val="600"/>
                  </a:spcAft>
                </a:pP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es-VE" dirty="0">
                    <a:latin typeface="Times New Roman" panose="02020603050405020304" pitchFamily="18" charset="0"/>
                    <a:ea typeface="Times New Roman" panose="02020603050405020304" pitchFamily="18" charset="0"/>
                    <a:cs typeface="Times New Roman" panose="02020603050405020304" pitchFamily="18" charset="0"/>
                  </a:rPr>
                  <a:t>aceleración radial es igual a la aceleración de la gravedad, en caída libre a esa altitud </a:t>
                </a:r>
                <a14:m>
                  <m:oMath xmlns:m="http://schemas.openxmlformats.org/officeDocument/2006/math">
                    <m:sSub>
                      <m:sSubPr>
                        <m:ctrlPr>
                          <a:rPr lang="es-VE" i="1">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latin typeface="Cambria Math" panose="02040503050406030204" pitchFamily="18" charset="0"/>
                            <a:ea typeface="Times New Roman" panose="02020603050405020304" pitchFamily="18" charset="0"/>
                            <a:cs typeface="Times New Roman" panose="02020603050405020304" pitchFamily="18" charset="0"/>
                          </a:rPr>
                          <m:t>𝑎</m:t>
                        </m:r>
                      </m:e>
                      <m:sub>
                        <m:r>
                          <a:rPr lang="es-VE" i="1">
                            <a:latin typeface="Cambria Math" panose="02040503050406030204" pitchFamily="18" charset="0"/>
                            <a:ea typeface="Times New Roman" panose="02020603050405020304" pitchFamily="18" charset="0"/>
                            <a:cs typeface="Times New Roman" panose="02020603050405020304" pitchFamily="18" charset="0"/>
                          </a:rPr>
                          <m:t>𝑟</m:t>
                        </m:r>
                      </m:sub>
                    </m:sSub>
                    <m:r>
                      <a:rPr lang="es-VE" i="1">
                        <a:latin typeface="Cambria Math" panose="02040503050406030204" pitchFamily="18" charset="0"/>
                        <a:ea typeface="Times New Roman" panose="02020603050405020304" pitchFamily="18" charset="0"/>
                        <a:cs typeface="Times New Roman" panose="02020603050405020304" pitchFamily="18" charset="0"/>
                      </a:rPr>
                      <m:t>=</m:t>
                    </m:r>
                    <m:r>
                      <a:rPr lang="es-VE" b="0" i="0" smtClean="0">
                        <a:latin typeface="Cambria Math" panose="02040503050406030204" pitchFamily="18" charset="0"/>
                        <a:ea typeface="Times New Roman" panose="02020603050405020304" pitchFamily="18" charset="0"/>
                        <a:cs typeface="Times New Roman" panose="02020603050405020304" pitchFamily="18" charset="0"/>
                      </a:rPr>
                      <m:t>0,89 </m:t>
                    </m:r>
                    <m:r>
                      <m:rPr>
                        <m:sty m:val="p"/>
                      </m:rPr>
                      <a:rPr lang="es-VE">
                        <a:latin typeface="Cambria Math" panose="02040503050406030204" pitchFamily="18" charset="0"/>
                        <a:ea typeface="Times New Roman" panose="02020603050405020304" pitchFamily="18" charset="0"/>
                        <a:cs typeface="Times New Roman" panose="02020603050405020304" pitchFamily="18" charset="0"/>
                      </a:rPr>
                      <m:t>g</m:t>
                    </m:r>
                  </m:oMath>
                </a14:m>
                <a:r>
                  <a:rPr lang="es-VE" dirty="0">
                    <a:latin typeface="Times New Roman" panose="02020603050405020304" pitchFamily="18" charset="0"/>
                    <a:ea typeface="Times New Roman" panose="02020603050405020304" pitchFamily="18" charset="0"/>
                    <a:cs typeface="Times New Roman" panose="02020603050405020304" pitchFamily="18" charset="0"/>
                  </a:rPr>
                  <a:t>, así que, sustituyendo en la ecuación anterior tenemos</a:t>
                </a: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spcBef>
                    <a:spcPts val="600"/>
                  </a:spcBef>
                  <a:spcAft>
                    <a:spcPts val="600"/>
                  </a:spcAft>
                </a:pPr>
                <a14:m>
                  <m:oMathPara xmlns:m="http://schemas.openxmlformats.org/officeDocument/2006/math">
                    <m:oMathParaPr>
                      <m:jc m:val="centerGroup"/>
                    </m:oMathParaPr>
                    <m:oMath xmlns:m="http://schemas.openxmlformats.org/officeDocument/2006/math">
                      <m:r>
                        <a:rPr lang="es-VE" sz="1600" b="0" i="1" smtClean="0">
                          <a:latin typeface="Cambria Math" panose="02040503050406030204" pitchFamily="18" charset="0"/>
                          <a:ea typeface="Times New Roman" panose="02020603050405020304" pitchFamily="18" charset="0"/>
                          <a:cs typeface="Times New Roman" panose="02020603050405020304" pitchFamily="18" charset="0"/>
                        </a:rPr>
                        <m:t>0,89</m:t>
                      </m:r>
                      <m:r>
                        <a:rPr lang="es-VE" sz="1600" b="1" i="0" smtClean="0">
                          <a:latin typeface="Cambria Math" panose="02040503050406030204" pitchFamily="18" charset="0"/>
                          <a:ea typeface="Times New Roman" panose="02020603050405020304" pitchFamily="18" charset="0"/>
                          <a:cs typeface="Times New Roman" panose="02020603050405020304" pitchFamily="18" charset="0"/>
                        </a:rPr>
                        <m:t>𝐠</m:t>
                      </m:r>
                      <m:r>
                        <a:rPr lang="es-VE" sz="1600" i="1">
                          <a:latin typeface="Cambria Math" panose="02040503050406030204" pitchFamily="18" charset="0"/>
                          <a:ea typeface="Times New Roman" panose="02020603050405020304" pitchFamily="18" charset="0"/>
                          <a:cs typeface="Times New Roman" panose="02020603050405020304" pitchFamily="18" charset="0"/>
                        </a:rPr>
                        <m:t>=</m:t>
                      </m:r>
                      <m:f>
                        <m:fPr>
                          <m:ctrlPr>
                            <a:rPr lang="es-VE" sz="1600" i="1">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es-VE" sz="1600" i="1">
                                  <a:latin typeface="Cambria Math" panose="02040503050406030204" pitchFamily="18" charset="0"/>
                                  <a:ea typeface="Times New Roman" panose="02020603050405020304" pitchFamily="18" charset="0"/>
                                  <a:cs typeface="Times New Roman" panose="02020603050405020304" pitchFamily="18" charset="0"/>
                                </a:rPr>
                              </m:ctrlPr>
                            </m:sSupPr>
                            <m:e>
                              <m:r>
                                <a:rPr lang="es-VE" sz="1600" i="1">
                                  <a:latin typeface="Cambria Math" panose="02040503050406030204" pitchFamily="18" charset="0"/>
                                  <a:ea typeface="Times New Roman" panose="02020603050405020304" pitchFamily="18" charset="0"/>
                                  <a:cs typeface="Times New Roman" panose="02020603050405020304" pitchFamily="18" charset="0"/>
                                </a:rPr>
                                <m:t>𝑣</m:t>
                              </m:r>
                            </m:e>
                            <m:sup>
                              <m:r>
                                <a:rPr lang="es-VE" sz="1600" i="1">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s-VE" sz="1600" i="1">
                              <a:latin typeface="Cambria Math" panose="02040503050406030204" pitchFamily="18" charset="0"/>
                              <a:ea typeface="Times New Roman" panose="02020603050405020304" pitchFamily="18" charset="0"/>
                              <a:cs typeface="Times New Roman" panose="02020603050405020304" pitchFamily="18" charset="0"/>
                            </a:rPr>
                            <m:t>𝑅</m:t>
                          </m:r>
                          <m:r>
                            <a:rPr lang="es-VE" sz="1600" i="1">
                              <a:latin typeface="Cambria Math" panose="02040503050406030204" pitchFamily="18" charset="0"/>
                              <a:ea typeface="Times New Roman" panose="02020603050405020304" pitchFamily="18" charset="0"/>
                              <a:cs typeface="Times New Roman" panose="02020603050405020304" pitchFamily="18" charset="0"/>
                            </a:rPr>
                            <m:t>+</m:t>
                          </m:r>
                          <m:r>
                            <a:rPr lang="es-VE" sz="1600" i="1">
                              <a:latin typeface="Cambria Math" panose="02040503050406030204" pitchFamily="18" charset="0"/>
                              <a:ea typeface="Times New Roman" panose="02020603050405020304" pitchFamily="18" charset="0"/>
                              <a:cs typeface="Times New Roman" panose="02020603050405020304" pitchFamily="18" charset="0"/>
                            </a:rPr>
                            <m:t>h</m:t>
                          </m:r>
                        </m:den>
                      </m:f>
                    </m:oMath>
                  </m:oMathPara>
                </a14:m>
                <a:endParaRPr lang="es-VE" sz="1400"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14:m>
                  <m:oMathPara xmlns:m="http://schemas.openxmlformats.org/officeDocument/2006/math">
                    <m:oMathParaPr>
                      <m:jc m:val="centerGroup"/>
                    </m:oMathParaPr>
                    <m:oMath xmlns:m="http://schemas.openxmlformats.org/officeDocument/2006/math">
                      <m:r>
                        <a:rPr lang="es-VE" sz="1400" i="1"/>
                        <m:t>𝑣</m:t>
                      </m:r>
                      <m:r>
                        <a:rPr lang="es-VE" sz="1400" i="1"/>
                        <m:t>=</m:t>
                      </m:r>
                      <m:rad>
                        <m:radPr>
                          <m:degHide m:val="on"/>
                          <m:ctrlPr>
                            <a:rPr lang="es-VE" sz="1400" i="1"/>
                          </m:ctrlPr>
                        </m:radPr>
                        <m:deg/>
                        <m:e>
                          <m:d>
                            <m:dPr>
                              <m:ctrlPr>
                                <a:rPr lang="es-VE" sz="1400" i="1"/>
                              </m:ctrlPr>
                            </m:dPr>
                            <m:e>
                              <m:r>
                                <a:rPr lang="es-VE" sz="1400" i="1"/>
                                <m:t>𝑅</m:t>
                              </m:r>
                              <m:r>
                                <a:rPr lang="es-VE" sz="1400" i="1"/>
                                <m:t>+</m:t>
                              </m:r>
                              <m:r>
                                <a:rPr lang="es-VE" sz="1400" i="1"/>
                                <m:t>h</m:t>
                              </m:r>
                            </m:e>
                          </m:d>
                          <m:r>
                            <a:rPr lang="es-VE" sz="1400" b="0" i="1" smtClean="0">
                              <a:latin typeface="Cambria Math" panose="02040503050406030204" pitchFamily="18" charset="0"/>
                            </a:rPr>
                            <m:t>0,89</m:t>
                          </m:r>
                          <m:r>
                            <m:rPr>
                              <m:sty m:val="p"/>
                            </m:rPr>
                            <a:rPr lang="es-VE" sz="1400"/>
                            <m:t>g</m:t>
                          </m:r>
                        </m:e>
                      </m:rad>
                      <m:r>
                        <a:rPr lang="es-VE" sz="1400" i="1" smtClean="0">
                          <a:latin typeface="Cambria Math" panose="02040503050406030204" pitchFamily="18" charset="0"/>
                          <a:ea typeface="Cambria Math" panose="02040503050406030204" pitchFamily="18" charset="0"/>
                        </a:rPr>
                        <m:t>=</m:t>
                      </m:r>
                      <m:rad>
                        <m:radPr>
                          <m:degHide m:val="on"/>
                          <m:ctrlPr>
                            <a:rPr lang="es-VE" sz="1400" i="1" smtClean="0">
                              <a:latin typeface="Cambria Math" panose="02040503050406030204" pitchFamily="18" charset="0"/>
                              <a:ea typeface="Cambria Math" panose="02040503050406030204" pitchFamily="18" charset="0"/>
                            </a:rPr>
                          </m:ctrlPr>
                        </m:radPr>
                        <m:deg/>
                        <m:e>
                          <m:d>
                            <m:dPr>
                              <m:ctrlPr>
                                <a:rPr lang="es-VE" sz="1400" smtClean="0">
                                  <a:latin typeface="Cambria Math" panose="02040503050406030204" pitchFamily="18" charset="0"/>
                                  <a:ea typeface="Cambria Math" panose="02040503050406030204" pitchFamily="18" charset="0"/>
                                </a:rPr>
                              </m:ctrlPr>
                            </m:dPr>
                            <m:e>
                              <m:r>
                                <m:rPr>
                                  <m:nor/>
                                </m:rPr>
                                <a:rPr lang="es-VE" sz="1600" dirty="0">
                                  <a:latin typeface="Times New Roman" panose="02020603050405020304" pitchFamily="18" charset="0"/>
                                  <a:ea typeface="Times New Roman" panose="02020603050405020304" pitchFamily="18" charset="0"/>
                                  <a:cs typeface="Times New Roman" panose="02020603050405020304" pitchFamily="18" charset="0"/>
                                </a:rPr>
                                <m:t>6,4</m:t>
                              </m:r>
                              <m:r>
                                <m:rPr>
                                  <m:nor/>
                                </m:rPr>
                                <a:rPr lang="es-VE" sz="1600" b="0" i="0" dirty="0" smtClean="0">
                                  <a:latin typeface="Times New Roman" panose="02020603050405020304" pitchFamily="18" charset="0"/>
                                  <a:ea typeface="Times New Roman" panose="02020603050405020304" pitchFamily="18" charset="0"/>
                                  <a:cs typeface="Times New Roman" panose="02020603050405020304" pitchFamily="18" charset="0"/>
                                </a:rPr>
                                <m:t>x</m:t>
                              </m:r>
                              <m:r>
                                <m:rPr>
                                  <m:nor/>
                                </m:rPr>
                                <a:rPr lang="es-VE" sz="1600" dirty="0">
                                  <a:latin typeface="Times New Roman" panose="02020603050405020304" pitchFamily="18" charset="0"/>
                                  <a:ea typeface="Times New Roman" panose="02020603050405020304" pitchFamily="18" charset="0"/>
                                  <a:cs typeface="Times New Roman" panose="02020603050405020304" pitchFamily="18" charset="0"/>
                                </a:rPr>
                                <m:t>10</m:t>
                              </m:r>
                              <m:r>
                                <m:rPr>
                                  <m:nor/>
                                </m:rPr>
                                <a:rPr lang="es-VE" sz="1600" baseline="30000" dirty="0">
                                  <a:latin typeface="Times New Roman" panose="02020603050405020304" pitchFamily="18" charset="0"/>
                                  <a:ea typeface="Times New Roman" panose="02020603050405020304" pitchFamily="18" charset="0"/>
                                  <a:cs typeface="Times New Roman" panose="02020603050405020304" pitchFamily="18" charset="0"/>
                                </a:rPr>
                                <m:t>6</m:t>
                              </m:r>
                              <m:r>
                                <m:rPr>
                                  <m:nor/>
                                </m:rPr>
                                <a:rPr lang="es-VE" sz="1600" dirty="0">
                                  <a:latin typeface="Times New Roman" panose="02020603050405020304" pitchFamily="18" charset="0"/>
                                  <a:ea typeface="Times New Roman" panose="02020603050405020304" pitchFamily="18" charset="0"/>
                                  <a:cs typeface="Times New Roman" panose="02020603050405020304" pitchFamily="18" charset="0"/>
                                </a:rPr>
                                <m:t> </m:t>
                              </m:r>
                              <m:r>
                                <a:rPr lang="es-VE" sz="1600" i="0" dirty="0" smtClean="0">
                                  <a:latin typeface="Cambria Math" panose="02040503050406030204" pitchFamily="18" charset="0"/>
                                  <a:ea typeface="Cambria Math" panose="02040503050406030204" pitchFamily="18" charset="0"/>
                                  <a:cs typeface="Times New Roman" panose="02020603050405020304" pitchFamily="18" charset="0"/>
                                </a:rPr>
                                <m:t>+</m:t>
                              </m:r>
                              <m:r>
                                <a:rPr lang="es-VE" sz="1600" b="0" i="0" dirty="0" smtClean="0">
                                  <a:latin typeface="Cambria Math" panose="02040503050406030204" pitchFamily="18" charset="0"/>
                                  <a:ea typeface="Cambria Math" panose="02040503050406030204" pitchFamily="18" charset="0"/>
                                  <a:cs typeface="Times New Roman" panose="02020603050405020304" pitchFamily="18" charset="0"/>
                                </a:rPr>
                                <m:t>4</m:t>
                              </m:r>
                              <m:r>
                                <m:rPr>
                                  <m:sty m:val="p"/>
                                </m:rPr>
                                <a:rPr lang="es-VE" sz="1600" b="0" i="0" dirty="0" smtClean="0">
                                  <a:latin typeface="Cambria Math" panose="02040503050406030204" pitchFamily="18" charset="0"/>
                                  <a:ea typeface="Cambria Math" panose="02040503050406030204" pitchFamily="18" charset="0"/>
                                  <a:cs typeface="Times New Roman" panose="02020603050405020304" pitchFamily="18" charset="0"/>
                                </a:rPr>
                                <m:t>x</m:t>
                              </m:r>
                              <m:r>
                                <a:rPr lang="es-VE" sz="1600" b="0" i="0" dirty="0" smtClean="0">
                                  <a:latin typeface="Cambria Math" panose="02040503050406030204" pitchFamily="18" charset="0"/>
                                  <a:ea typeface="Cambria Math" panose="02040503050406030204" pitchFamily="18" charset="0"/>
                                  <a:cs typeface="Times New Roman" panose="02020603050405020304" pitchFamily="18" charset="0"/>
                                </a:rPr>
                                <m:t>105 </m:t>
                              </m:r>
                            </m:e>
                          </m:d>
                          <m:r>
                            <m:rPr>
                              <m:sty m:val="p"/>
                            </m:rPr>
                            <a:rPr lang="es-VE" sz="1400" b="0" i="0" smtClean="0">
                              <a:latin typeface="Cambria Math" panose="02040503050406030204" pitchFamily="18" charset="0"/>
                              <a:ea typeface="Cambria Math" panose="02040503050406030204" pitchFamily="18" charset="0"/>
                            </a:rPr>
                            <m:t>m</m:t>
                          </m:r>
                          <m:r>
                            <a:rPr lang="es-VE" sz="1400" b="0" i="0" smtClean="0">
                              <a:latin typeface="Cambria Math" panose="02040503050406030204" pitchFamily="18" charset="0"/>
                              <a:ea typeface="Cambria Math" panose="02040503050406030204" pitchFamily="18" charset="0"/>
                            </a:rPr>
                            <m:t> </m:t>
                          </m:r>
                          <m:r>
                            <a:rPr lang="es-VE" sz="1400" b="0" i="1" smtClean="0">
                              <a:latin typeface="Cambria Math" panose="02040503050406030204" pitchFamily="18" charset="0"/>
                              <a:ea typeface="Cambria Math" panose="02040503050406030204" pitchFamily="18" charset="0"/>
                            </a:rPr>
                            <m:t>∙</m:t>
                          </m:r>
                          <m:r>
                            <a:rPr lang="es-VE" sz="1400" b="0" i="0" smtClean="0">
                              <a:latin typeface="Cambria Math" panose="02040503050406030204" pitchFamily="18" charset="0"/>
                              <a:ea typeface="Cambria Math" panose="02040503050406030204" pitchFamily="18" charset="0"/>
                            </a:rPr>
                            <m:t> 8,72</m:t>
                          </m:r>
                          <m:r>
                            <m:rPr>
                              <m:sty m:val="p"/>
                            </m:rPr>
                            <a:rPr lang="es-VE" sz="1400" b="0" i="0" smtClean="0">
                              <a:latin typeface="Cambria Math" panose="02040503050406030204" pitchFamily="18" charset="0"/>
                              <a:ea typeface="Cambria Math" panose="02040503050406030204" pitchFamily="18" charset="0"/>
                            </a:rPr>
                            <m:t>m</m:t>
                          </m:r>
                          <m:r>
                            <a:rPr lang="es-VE" sz="1400" b="0" i="0" smtClean="0">
                              <a:latin typeface="Cambria Math" panose="02040503050406030204" pitchFamily="18" charset="0"/>
                              <a:ea typeface="Cambria Math" panose="02040503050406030204" pitchFamily="18" charset="0"/>
                            </a:rPr>
                            <m:t>/</m:t>
                          </m:r>
                          <m:sSup>
                            <m:sSupPr>
                              <m:ctrlPr>
                                <a:rPr lang="es-VE" sz="1400" b="0" i="1" smtClean="0">
                                  <a:latin typeface="Cambria Math" panose="02040503050406030204" pitchFamily="18" charset="0"/>
                                  <a:ea typeface="Cambria Math" panose="02040503050406030204" pitchFamily="18" charset="0"/>
                                </a:rPr>
                              </m:ctrlPr>
                            </m:sSupPr>
                            <m:e>
                              <m:r>
                                <a:rPr lang="es-VE" sz="1400" b="0" i="1" smtClean="0">
                                  <a:latin typeface="Cambria Math" panose="02040503050406030204" pitchFamily="18" charset="0"/>
                                  <a:ea typeface="Cambria Math" panose="02040503050406030204" pitchFamily="18" charset="0"/>
                                </a:rPr>
                                <m:t>𝑠</m:t>
                              </m:r>
                            </m:e>
                            <m:sup>
                              <m:r>
                                <a:rPr lang="es-VE" sz="1400" b="0" i="1" smtClean="0">
                                  <a:latin typeface="Cambria Math" panose="02040503050406030204" pitchFamily="18" charset="0"/>
                                  <a:ea typeface="Cambria Math" panose="02040503050406030204" pitchFamily="18" charset="0"/>
                                </a:rPr>
                                <m:t>2</m:t>
                              </m:r>
                            </m:sup>
                          </m:sSup>
                        </m:e>
                      </m:rad>
                      <m:r>
                        <a:rPr lang="es-VE" sz="1400" i="1" smtClean="0">
                          <a:latin typeface="Cambria Math" panose="02040503050406030204" pitchFamily="18" charset="0"/>
                          <a:ea typeface="Cambria Math" panose="02040503050406030204" pitchFamily="18" charset="0"/>
                        </a:rPr>
                        <m:t>=</m:t>
                      </m:r>
                      <m:r>
                        <a:rPr lang="es-VE" sz="1400" b="0" i="1" smtClean="0">
                          <a:latin typeface="Cambria Math" panose="02040503050406030204" pitchFamily="18" charset="0"/>
                          <a:ea typeface="Cambria Math" panose="02040503050406030204" pitchFamily="18" charset="0"/>
                        </a:rPr>
                        <m:t>7700,4</m:t>
                      </m:r>
                      <m:f>
                        <m:fPr>
                          <m:ctrlPr>
                            <a:rPr lang="es-VE" sz="1400" b="0" i="1" smtClean="0">
                              <a:latin typeface="Cambria Math" panose="02040503050406030204" pitchFamily="18" charset="0"/>
                              <a:ea typeface="Cambria Math" panose="02040503050406030204" pitchFamily="18" charset="0"/>
                            </a:rPr>
                          </m:ctrlPr>
                        </m:fPr>
                        <m:num>
                          <m:r>
                            <a:rPr lang="es-VE" sz="1400" b="0" i="1" smtClean="0">
                              <a:latin typeface="Cambria Math" panose="02040503050406030204" pitchFamily="18" charset="0"/>
                              <a:ea typeface="Cambria Math" panose="02040503050406030204" pitchFamily="18" charset="0"/>
                            </a:rPr>
                            <m:t>𝑚</m:t>
                          </m:r>
                        </m:num>
                        <m:den>
                          <m:r>
                            <a:rPr lang="es-VE" sz="1400" b="0" i="1" smtClean="0">
                              <a:latin typeface="Cambria Math" panose="02040503050406030204" pitchFamily="18" charset="0"/>
                              <a:ea typeface="Cambria Math" panose="02040503050406030204" pitchFamily="18" charset="0"/>
                            </a:rPr>
                            <m:t>𝑠</m:t>
                          </m:r>
                        </m:den>
                      </m:f>
                      <m:r>
                        <a:rPr lang="es-VE" sz="1400" b="0" i="1" smtClean="0">
                          <a:latin typeface="Cambria Math" panose="02040503050406030204" pitchFamily="18" charset="0"/>
                          <a:ea typeface="Cambria Math" panose="02040503050406030204" pitchFamily="18" charset="0"/>
                        </a:rPr>
                        <m:t> </m:t>
                      </m:r>
                    </m:oMath>
                  </m:oMathPara>
                </a14:m>
                <a:endParaRPr lang="es-VE" sz="1400" b="0" dirty="0" smtClean="0">
                  <a:latin typeface="Calibri" panose="020F0502020204030204" pitchFamily="34" charset="0"/>
                  <a:ea typeface="Cambria Math" panose="02040503050406030204" pitchFamily="18" charset="0"/>
                </a:endParaRPr>
              </a:p>
              <a:p>
                <a:pPr>
                  <a:spcBef>
                    <a:spcPts val="600"/>
                  </a:spcBef>
                  <a:spcAft>
                    <a:spcPts val="600"/>
                  </a:spcAft>
                </a:pPr>
                <a:r>
                  <a:rPr lang="es-VE" sz="1600" dirty="0" smtClean="0">
                    <a:latin typeface="Calibri" panose="020F0502020204030204" pitchFamily="34" charset="0"/>
                    <a:ea typeface="Calibri" panose="020F0502020204030204" pitchFamily="34" charset="0"/>
                    <a:cs typeface="Times New Roman" panose="02020603050405020304" pitchFamily="18" charset="0"/>
                  </a:rPr>
                  <a:t>Entonces</a:t>
                </a:r>
              </a:p>
              <a:p>
                <a:pPr algn="ctr">
                  <a:spcBef>
                    <a:spcPts val="600"/>
                  </a:spcBef>
                  <a:spcAft>
                    <a:spcPts val="600"/>
                  </a:spcAft>
                </a:pPr>
                <a:r>
                  <a:rPr lang="es-VE" sz="1600" dirty="0" smtClean="0">
                    <a:latin typeface="Calibri" panose="020F0502020204030204" pitchFamily="34" charset="0"/>
                    <a:ea typeface="Calibri" panose="020F0502020204030204" pitchFamily="34" charset="0"/>
                    <a:cs typeface="Times New Roman" panose="02020603050405020304" pitchFamily="18" charset="0"/>
                  </a:rPr>
                  <a:t> </a:t>
                </a:r>
                <a14:m>
                  <m:oMath xmlns:m="http://schemas.openxmlformats.org/officeDocument/2006/math">
                    <m:r>
                      <a:rPr lang="es-VE" i="1"/>
                      <m:t>𝑇</m:t>
                    </m:r>
                    <m:r>
                      <a:rPr lang="es-VE" i="1"/>
                      <m:t>=</m:t>
                    </m:r>
                    <m:f>
                      <m:fPr>
                        <m:ctrlPr>
                          <a:rPr lang="es-VE" i="1"/>
                        </m:ctrlPr>
                      </m:fPr>
                      <m:num>
                        <m:r>
                          <a:rPr lang="es-VE" i="1"/>
                          <m:t>2</m:t>
                        </m:r>
                        <m:r>
                          <a:rPr lang="es-VE" i="1"/>
                          <m:t>𝜋</m:t>
                        </m:r>
                        <m:r>
                          <a:rPr lang="es-VE" i="1"/>
                          <m:t>𝑟</m:t>
                        </m:r>
                      </m:num>
                      <m:den>
                        <m:r>
                          <a:rPr lang="es-VE" i="1"/>
                          <m:t>𝑣</m:t>
                        </m:r>
                      </m:den>
                    </m:f>
                    <m:r>
                      <a:rPr lang="es-VE" i="1"/>
                      <m:t>=</m:t>
                    </m:r>
                    <m:f>
                      <m:fPr>
                        <m:ctrlPr>
                          <a:rPr lang="es-VE" i="1"/>
                        </m:ctrlPr>
                      </m:fPr>
                      <m:num>
                        <m:r>
                          <a:rPr lang="es-VE" i="1"/>
                          <m:t>2</m:t>
                        </m:r>
                        <m:r>
                          <a:rPr lang="es-VE" i="1"/>
                          <m:t>𝜋</m:t>
                        </m:r>
                        <m:d>
                          <m:dPr>
                            <m:ctrlPr>
                              <a:rPr lang="es-VE" i="1"/>
                            </m:ctrlPr>
                          </m:dPr>
                          <m:e>
                            <m:r>
                              <a:rPr lang="es-VE" i="1"/>
                              <m:t>6,4×</m:t>
                            </m:r>
                            <m:sSup>
                              <m:sSupPr>
                                <m:ctrlPr>
                                  <a:rPr lang="es-VE" i="1"/>
                                </m:ctrlPr>
                              </m:sSupPr>
                              <m:e>
                                <m:r>
                                  <a:rPr lang="es-VE" i="1"/>
                                  <m:t>10</m:t>
                                </m:r>
                              </m:e>
                              <m:sup>
                                <m:r>
                                  <a:rPr lang="es-VE" i="1"/>
                                  <m:t>6</m:t>
                                </m:r>
                              </m:sup>
                            </m:sSup>
                            <m:r>
                              <a:rPr lang="es-VE" i="1"/>
                              <m:t>𝑚</m:t>
                            </m:r>
                            <m:r>
                              <a:rPr lang="es-VE" i="1"/>
                              <m:t>+</m:t>
                            </m:r>
                            <m:r>
                              <a:rPr lang="es-VE" b="0" i="1" smtClean="0">
                                <a:latin typeface="Cambria Math" panose="02040503050406030204" pitchFamily="18" charset="0"/>
                              </a:rPr>
                              <m:t>400</m:t>
                            </m:r>
                            <m:r>
                              <a:rPr lang="es-VE" i="1"/>
                              <m:t>0×</m:t>
                            </m:r>
                            <m:sSup>
                              <m:sSupPr>
                                <m:ctrlPr>
                                  <a:rPr lang="es-VE" i="1"/>
                                </m:ctrlPr>
                              </m:sSupPr>
                              <m:e>
                                <m:r>
                                  <a:rPr lang="es-VE" i="1"/>
                                  <m:t>10</m:t>
                                </m:r>
                              </m:e>
                              <m:sup>
                                <m:r>
                                  <a:rPr lang="es-VE" b="0" i="1" smtClean="0">
                                    <a:latin typeface="Cambria Math" panose="02040503050406030204" pitchFamily="18" charset="0"/>
                                  </a:rPr>
                                  <m:t>5</m:t>
                                </m:r>
                              </m:sup>
                            </m:sSup>
                            <m:r>
                              <a:rPr lang="es-VE" i="1"/>
                              <m:t>𝑚</m:t>
                            </m:r>
                          </m:e>
                        </m:d>
                      </m:num>
                      <m:den>
                        <m:r>
                          <a:rPr lang="es-VE" i="1"/>
                          <m:t>7.</m:t>
                        </m:r>
                        <m:r>
                          <a:rPr lang="es-VE" b="0" i="1" smtClean="0">
                            <a:latin typeface="Cambria Math" panose="02040503050406030204" pitchFamily="18" charset="0"/>
                          </a:rPr>
                          <m:t>700,4</m:t>
                        </m:r>
                        <m:r>
                          <a:rPr lang="es-VE" i="1"/>
                          <m:t>𝑚</m:t>
                        </m:r>
                        <m:r>
                          <a:rPr lang="es-VE" i="1"/>
                          <m:t>/</m:t>
                        </m:r>
                        <m:r>
                          <a:rPr lang="es-VE" i="1"/>
                          <m:t>𝑠</m:t>
                        </m:r>
                      </m:den>
                    </m:f>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5.549</m:t>
                    </m:r>
                    <m:r>
                      <a:rPr lang="es-VE" b="0" i="1" smtClean="0">
                        <a:latin typeface="Cambria Math" panose="02040503050406030204" pitchFamily="18" charset="0"/>
                        <a:ea typeface="Cambria Math" panose="02040503050406030204" pitchFamily="18" charset="0"/>
                      </a:rPr>
                      <m:t>𝑠</m:t>
                    </m:r>
                    <m:r>
                      <a:rPr lang="es-VE" b="0" i="1" smtClean="0">
                        <a:latin typeface="Cambria Math" panose="02040503050406030204" pitchFamily="18" charset="0"/>
                        <a:ea typeface="Cambria Math" panose="02040503050406030204" pitchFamily="18" charset="0"/>
                      </a:rPr>
                      <m:t>≈1,5 </m:t>
                    </m:r>
                    <m:r>
                      <a:rPr lang="es-VE" b="0" i="1" smtClean="0">
                        <a:latin typeface="Cambria Math" panose="02040503050406030204" pitchFamily="18" charset="0"/>
                        <a:ea typeface="Cambria Math" panose="02040503050406030204" pitchFamily="18" charset="0"/>
                      </a:rPr>
                      <m:t>h</m:t>
                    </m:r>
                  </m:oMath>
                </a14:m>
                <a:endParaRPr lang="es-VE" dirty="0" smtClean="0">
                  <a:latin typeface="Times New Roman" panose="02020603050405020304" pitchFamily="18" charset="0"/>
                  <a:ea typeface="Times New Roman" panose="02020603050405020304" pitchFamily="18" charset="0"/>
                  <a:cs typeface="Times New Roman" panose="02020603050405020304" pitchFamily="18" charset="0"/>
                </a:endParaRPr>
              </a:p>
              <a:p>
                <a:endParaRPr lang="es-VE" dirty="0"/>
              </a:p>
            </p:txBody>
          </p:sp>
        </mc:Choice>
        <mc:Fallback>
          <p:sp>
            <p:nvSpPr>
              <p:cNvPr id="3" name="Rectángulo 2"/>
              <p:cNvSpPr>
                <a:spLocks noRot="1" noChangeAspect="1" noMove="1" noResize="1" noEditPoints="1" noAdjustHandles="1" noChangeArrowheads="1" noChangeShapeType="1" noTextEdit="1"/>
              </p:cNvSpPr>
              <p:nvPr/>
            </p:nvSpPr>
            <p:spPr>
              <a:xfrm>
                <a:off x="1014084" y="895270"/>
                <a:ext cx="10305557" cy="4942956"/>
              </a:xfrm>
              <a:prstGeom prst="rect">
                <a:avLst/>
              </a:prstGeom>
              <a:blipFill rotWithShape="0">
                <a:blip r:embed="rId2"/>
                <a:stretch>
                  <a:fillRect l="-473" t="-863"/>
                </a:stretch>
              </a:blipFill>
            </p:spPr>
            <p:txBody>
              <a:bodyPr/>
              <a:lstStyle/>
              <a:p>
                <a:r>
                  <a:rPr lang="es-VE">
                    <a:noFill/>
                  </a:rPr>
                  <a:t> </a:t>
                </a:r>
              </a:p>
            </p:txBody>
          </p:sp>
        </mc:Fallback>
      </mc:AlternateContent>
    </p:spTree>
    <p:extLst>
      <p:ext uri="{BB962C8B-B14F-4D97-AF65-F5344CB8AC3E}">
        <p14:creationId xmlns:p14="http://schemas.microsoft.com/office/powerpoint/2010/main" val="3747885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uadroTexto 1"/>
              <p:cNvSpPr txBox="1"/>
              <p:nvPr/>
            </p:nvSpPr>
            <p:spPr>
              <a:xfrm>
                <a:off x="993913" y="894522"/>
                <a:ext cx="10356574" cy="5002203"/>
              </a:xfrm>
              <a:prstGeom prst="rect">
                <a:avLst/>
              </a:prstGeom>
              <a:noFill/>
            </p:spPr>
            <p:txBody>
              <a:bodyPr wrap="square" rtlCol="0">
                <a:spAutoFit/>
              </a:bodyPr>
              <a:lstStyle/>
              <a:p>
                <a:r>
                  <a:rPr lang="es-VE" dirty="0" smtClean="0"/>
                  <a:t>Un trabajador de la construcción se encuentra en un hoyo </a:t>
                </a:r>
                <a:r>
                  <a:rPr lang="es-VE" dirty="0" smtClean="0"/>
                  <a:t>de 2,6 m  y a una distancia de 3,1 metro del borde. Lanza un martillo con sus manos a una altura de 1,0 m del suelo y con un ángulo de 35°, a un compañero en el exterior. </a:t>
                </a:r>
              </a:p>
              <a:p>
                <a:pPr marL="342900" indent="-342900">
                  <a:buFont typeface="+mj-lt"/>
                  <a:buAutoNum type="alphaLcParenR"/>
                </a:pPr>
                <a:r>
                  <a:rPr lang="es-VE" dirty="0" smtClean="0"/>
                  <a:t>¿Cuál es la velocidad mínima para sobrepasar el borde del hueco?</a:t>
                </a:r>
              </a:p>
              <a:p>
                <a:pPr marL="342900" indent="-342900">
                  <a:buFont typeface="+mj-lt"/>
                  <a:buAutoNum type="alphaLcParenR"/>
                </a:pPr>
                <a:r>
                  <a:rPr lang="es-VE" dirty="0" smtClean="0"/>
                  <a:t>¿A que distancia del borde cae el martillo?</a:t>
                </a:r>
              </a:p>
              <a:p>
                <a:pPr marL="342900" indent="-342900">
                  <a:buFont typeface="+mj-lt"/>
                  <a:buAutoNum type="alphaLcParenR"/>
                </a:pPr>
                <a:endParaRPr lang="es-VE" dirty="0"/>
              </a:p>
              <a:p>
                <a:r>
                  <a:rPr lang="es-VE" dirty="0" smtClean="0">
                    <a:solidFill>
                      <a:schemeClr val="accent1">
                        <a:lumMod val="50000"/>
                      </a:schemeClr>
                    </a:solidFill>
                  </a:rPr>
                  <a:t>Interpretación</a:t>
                </a:r>
                <a:r>
                  <a:rPr lang="es-VE" dirty="0" smtClean="0"/>
                  <a:t>: No piden la velocidad con la cual debe lanzarse el martillo de manera que traspase el borde del hoyo. Es un problema de lanzamiento de proyectil así que recordemos cuales son estas ecuaciones para cada eje.</a:t>
                </a:r>
              </a:p>
              <a:p>
                <a:r>
                  <a:rPr lang="es-VE" u="sng" dirty="0" smtClean="0"/>
                  <a:t>Eje x</a:t>
                </a:r>
                <a:r>
                  <a:rPr lang="es-VE" dirty="0" smtClean="0"/>
                  <a:t>.</a:t>
                </a:r>
              </a:p>
              <a:p>
                <a:pPr algn="just"/>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𝑥</m:t>
                        </m:r>
                      </m:sub>
                    </m:sSub>
                    <m:r>
                      <a:rPr lang="es-VE" i="1">
                        <a:latin typeface="Cambria Math" panose="02040503050406030204" pitchFamily="18" charset="0"/>
                      </a:rPr>
                      <m:t>=</m:t>
                    </m:r>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oMath>
                </a14:m>
                <a:r>
                  <a:rPr lang="es-VE" dirty="0" smtClean="0"/>
                  <a:t>                                                  (1)</a:t>
                </a:r>
              </a:p>
              <a:p>
                <a:pPr algn="just"/>
                <a:r>
                  <a:rPr lang="es-VE" dirty="0" smtClean="0"/>
                  <a:t>  </a:t>
                </a:r>
                <a14:m>
                  <m:oMath xmlns:m="http://schemas.openxmlformats.org/officeDocument/2006/math">
                    <m:r>
                      <a:rPr lang="es-VE" i="1"/>
                      <m:t>𝑥</m:t>
                    </m:r>
                    <m:r>
                      <a:rPr lang="es-VE" i="1"/>
                      <m:t>=</m:t>
                    </m:r>
                    <m:sSub>
                      <m:sSubPr>
                        <m:ctrlPr>
                          <a:rPr lang="es-VE" i="1"/>
                        </m:ctrlPr>
                      </m:sSubPr>
                      <m:e>
                        <m:r>
                          <a:rPr lang="es-VE" i="1"/>
                          <m:t>𝑣</m:t>
                        </m:r>
                      </m:e>
                      <m:sub>
                        <m:r>
                          <a:rPr lang="es-VE" i="1"/>
                          <m:t>𝑥</m:t>
                        </m:r>
                      </m:sub>
                    </m:sSub>
                    <m:r>
                      <a:rPr lang="es-VE" i="1"/>
                      <m:t>𝑡</m:t>
                    </m:r>
                    <m:r>
                      <a:rPr lang="es-VE" i="1"/>
                      <m:t>=</m:t>
                    </m:r>
                    <m:d>
                      <m:dPr>
                        <m:begChr m:val="|"/>
                        <m:endChr m:val="|"/>
                        <m:ctrlPr>
                          <a:rPr lang="es-VE" i="1"/>
                        </m:ctrlPr>
                      </m:dPr>
                      <m:e>
                        <m:sSub>
                          <m:sSubPr>
                            <m:ctrlPr>
                              <a:rPr lang="es-VE" i="1"/>
                            </m:ctrlPr>
                          </m:sSubPr>
                          <m:e>
                            <m:acc>
                              <m:accPr>
                                <m:chr m:val="⃗"/>
                                <m:ctrlPr>
                                  <a:rPr lang="es-VE" i="1"/>
                                </m:ctrlPr>
                              </m:accPr>
                              <m:e>
                                <m:r>
                                  <a:rPr lang="es-VE" i="1"/>
                                  <m:t>𝑣</m:t>
                                </m:r>
                              </m:e>
                            </m:acc>
                          </m:e>
                          <m:sub>
                            <m:r>
                              <a:rPr lang="es-VE" i="1"/>
                              <m:t>𝑜</m:t>
                            </m:r>
                          </m:sub>
                        </m:sSub>
                      </m:e>
                    </m:d>
                    <m:func>
                      <m:funcPr>
                        <m:ctrlPr>
                          <a:rPr lang="es-VE" i="1"/>
                        </m:ctrlPr>
                      </m:funcPr>
                      <m:fName>
                        <m:r>
                          <m:rPr>
                            <m:sty m:val="p"/>
                          </m:rPr>
                          <a:rPr lang="es-VE"/>
                          <m:t>cos</m:t>
                        </m:r>
                      </m:fName>
                      <m:e>
                        <m:r>
                          <a:rPr lang="es-VE" i="1"/>
                          <m:t>𝜃</m:t>
                        </m:r>
                      </m:e>
                    </m:func>
                    <m:r>
                      <a:rPr lang="es-VE" i="1"/>
                      <m:t>𝑡</m:t>
                    </m:r>
                  </m:oMath>
                </a14:m>
                <a:r>
                  <a:rPr lang="es-VE" dirty="0"/>
                  <a:t> </a:t>
                </a:r>
                <a:r>
                  <a:rPr lang="es-VE" dirty="0" smtClean="0"/>
                  <a:t>                                   (2)</a:t>
                </a:r>
              </a:p>
              <a:p>
                <a:pPr algn="just"/>
                <a:r>
                  <a:rPr lang="es-VE" u="sng" dirty="0" smtClean="0"/>
                  <a:t>Eje y</a:t>
                </a:r>
                <a:r>
                  <a:rPr lang="es-VE" dirty="0" smtClean="0"/>
                  <a:t>:</a:t>
                </a:r>
              </a:p>
              <a:p>
                <a14:m>
                  <m:oMath xmlns:m="http://schemas.openxmlformats.org/officeDocument/2006/math">
                    <m:sSub>
                      <m:sSubPr>
                        <m:ctrlPr>
                          <a:rPr lang="es-VE" i="1"/>
                        </m:ctrlPr>
                      </m:sSubPr>
                      <m:e>
                        <m:r>
                          <a:rPr lang="es-VE" i="1"/>
                          <m:t>𝑣</m:t>
                        </m:r>
                      </m:e>
                      <m:sub>
                        <m:r>
                          <a:rPr lang="es-VE" i="1"/>
                          <m:t>𝑦</m:t>
                        </m:r>
                      </m:sub>
                    </m:sSub>
                    <m:r>
                      <a:rPr lang="es-VE" i="1"/>
                      <m:t>=</m:t>
                    </m:r>
                    <m:sSub>
                      <m:sSubPr>
                        <m:ctrlPr>
                          <a:rPr lang="es-VE" i="1"/>
                        </m:ctrlPr>
                      </m:sSubPr>
                      <m:e>
                        <m:r>
                          <a:rPr lang="es-VE" i="1"/>
                          <m:t>𝑣</m:t>
                        </m:r>
                      </m:e>
                      <m:sub>
                        <m:r>
                          <a:rPr lang="es-VE" i="1"/>
                          <m:t>𝑦</m:t>
                        </m:r>
                        <m:r>
                          <a:rPr lang="es-VE" i="1"/>
                          <m:t>0</m:t>
                        </m:r>
                      </m:sub>
                    </m:sSub>
                    <m:r>
                      <a:rPr lang="es-VE" i="1"/>
                      <m:t>−</m:t>
                    </m:r>
                    <m:r>
                      <a:rPr lang="es-VE" i="1"/>
                      <m:t>𝑔𝑡</m:t>
                    </m:r>
                    <m:r>
                      <a:rPr lang="es-VE" i="1"/>
                      <m:t>=</m:t>
                    </m:r>
                    <m:d>
                      <m:dPr>
                        <m:begChr m:val="|"/>
                        <m:endChr m:val="|"/>
                        <m:ctrlPr>
                          <a:rPr lang="es-VE" i="1"/>
                        </m:ctrlPr>
                      </m:dPr>
                      <m:e>
                        <m:sSub>
                          <m:sSubPr>
                            <m:ctrlPr>
                              <a:rPr lang="es-VE" i="1"/>
                            </m:ctrlPr>
                          </m:sSubPr>
                          <m:e>
                            <m:acc>
                              <m:accPr>
                                <m:chr m:val="⃗"/>
                                <m:ctrlPr>
                                  <a:rPr lang="es-VE" i="1"/>
                                </m:ctrlPr>
                              </m:accPr>
                              <m:e>
                                <m:r>
                                  <a:rPr lang="es-VE" i="1"/>
                                  <m:t>𝑣</m:t>
                                </m:r>
                              </m:e>
                            </m:acc>
                          </m:e>
                          <m:sub>
                            <m:r>
                              <a:rPr lang="es-VE" i="1"/>
                              <m:t>𝑜</m:t>
                            </m:r>
                          </m:sub>
                        </m:sSub>
                      </m:e>
                    </m:d>
                    <m:func>
                      <m:funcPr>
                        <m:ctrlPr>
                          <a:rPr lang="es-VE" i="1"/>
                        </m:ctrlPr>
                      </m:funcPr>
                      <m:fName>
                        <m:r>
                          <m:rPr>
                            <m:sty m:val="p"/>
                          </m:rPr>
                          <a:rPr lang="es-VE"/>
                          <m:t>sin</m:t>
                        </m:r>
                      </m:fName>
                      <m:e>
                        <m:r>
                          <a:rPr lang="es-VE" i="1"/>
                          <m:t>𝜃</m:t>
                        </m:r>
                      </m:e>
                    </m:func>
                    <m:r>
                      <a:rPr lang="es-VE" i="1"/>
                      <m:t>−</m:t>
                    </m:r>
                    <m:r>
                      <a:rPr lang="es-VE" i="1" smtClean="0"/>
                      <m:t>𝑔𝑡</m:t>
                    </m:r>
                  </m:oMath>
                </a14:m>
                <a:r>
                  <a:rPr lang="es-VE" dirty="0" smtClean="0"/>
                  <a:t>                    (3)</a:t>
                </a:r>
              </a:p>
              <a:p>
                <a:pPr algn="just"/>
                <a:r>
                  <a:rPr lang="es-VE" dirty="0" smtClean="0"/>
                  <a:t>  </a:t>
                </a:r>
                <a14:m>
                  <m:oMath xmlns:m="http://schemas.openxmlformats.org/officeDocument/2006/math">
                    <m:r>
                      <a:rPr lang="es-VE" i="1"/>
                      <m:t>𝑦</m:t>
                    </m:r>
                    <m:r>
                      <a:rPr lang="es-VE" i="1"/>
                      <m:t>=</m:t>
                    </m:r>
                    <m:sSub>
                      <m:sSubPr>
                        <m:ctrlPr>
                          <a:rPr lang="es-VE" i="1"/>
                        </m:ctrlPr>
                      </m:sSubPr>
                      <m:e>
                        <m:r>
                          <a:rPr lang="es-VE" i="1"/>
                          <m:t>𝑣</m:t>
                        </m:r>
                      </m:e>
                      <m:sub>
                        <m:r>
                          <a:rPr lang="es-VE" i="1"/>
                          <m:t>𝑦</m:t>
                        </m:r>
                        <m:r>
                          <a:rPr lang="es-VE" i="1"/>
                          <m:t>0</m:t>
                        </m:r>
                      </m:sub>
                    </m:sSub>
                    <m:r>
                      <a:rPr lang="es-VE" i="1"/>
                      <m:t>𝑡</m:t>
                    </m:r>
                    <m:r>
                      <a:rPr lang="es-VE" i="1"/>
                      <m:t>−</m:t>
                    </m:r>
                    <m:f>
                      <m:fPr>
                        <m:ctrlPr>
                          <a:rPr lang="es-VE" i="1"/>
                        </m:ctrlPr>
                      </m:fPr>
                      <m:num>
                        <m:r>
                          <a:rPr lang="es-VE" i="1"/>
                          <m:t>1</m:t>
                        </m:r>
                      </m:num>
                      <m:den>
                        <m:r>
                          <a:rPr lang="es-VE" i="1"/>
                          <m:t>2</m:t>
                        </m:r>
                      </m:den>
                    </m:f>
                    <m:r>
                      <a:rPr lang="es-VE" i="1"/>
                      <m:t>𝑔</m:t>
                    </m:r>
                    <m:sSup>
                      <m:sSupPr>
                        <m:ctrlPr>
                          <a:rPr lang="es-VE" i="1"/>
                        </m:ctrlPr>
                      </m:sSupPr>
                      <m:e>
                        <m:r>
                          <a:rPr lang="es-VE" i="1"/>
                          <m:t>𝑡</m:t>
                        </m:r>
                      </m:e>
                      <m:sup>
                        <m:r>
                          <a:rPr lang="es-VE" i="1"/>
                          <m:t>2</m:t>
                        </m:r>
                      </m:sup>
                    </m:sSup>
                    <m:r>
                      <a:rPr lang="es-VE" i="1"/>
                      <m:t>=</m:t>
                    </m:r>
                    <m:d>
                      <m:dPr>
                        <m:ctrlPr>
                          <a:rPr lang="es-VE" i="1"/>
                        </m:ctrlPr>
                      </m:dPr>
                      <m:e>
                        <m:d>
                          <m:dPr>
                            <m:begChr m:val="|"/>
                            <m:endChr m:val="|"/>
                            <m:ctrlPr>
                              <a:rPr lang="es-VE" i="1"/>
                            </m:ctrlPr>
                          </m:dPr>
                          <m:e>
                            <m:sSub>
                              <m:sSubPr>
                                <m:ctrlPr>
                                  <a:rPr lang="es-VE" i="1"/>
                                </m:ctrlPr>
                              </m:sSubPr>
                              <m:e>
                                <m:acc>
                                  <m:accPr>
                                    <m:chr m:val="⃗"/>
                                    <m:ctrlPr>
                                      <a:rPr lang="es-VE" i="1"/>
                                    </m:ctrlPr>
                                  </m:accPr>
                                  <m:e>
                                    <m:r>
                                      <a:rPr lang="es-VE" i="1"/>
                                      <m:t>𝑣</m:t>
                                    </m:r>
                                  </m:e>
                                </m:acc>
                              </m:e>
                              <m:sub>
                                <m:r>
                                  <a:rPr lang="es-VE" i="1"/>
                                  <m:t>𝑜</m:t>
                                </m:r>
                              </m:sub>
                            </m:sSub>
                          </m:e>
                        </m:d>
                        <m:func>
                          <m:funcPr>
                            <m:ctrlPr>
                              <a:rPr lang="es-VE" i="1"/>
                            </m:ctrlPr>
                          </m:funcPr>
                          <m:fName>
                            <m:r>
                              <a:rPr lang="es-VE" i="1"/>
                              <m:t>𝑠𝑖𝑛</m:t>
                            </m:r>
                          </m:fName>
                          <m:e>
                            <m:r>
                              <a:rPr lang="es-VE" i="1"/>
                              <m:t>𝜃</m:t>
                            </m:r>
                          </m:e>
                        </m:func>
                      </m:e>
                    </m:d>
                    <m:r>
                      <a:rPr lang="es-VE" i="1"/>
                      <m:t>𝑡</m:t>
                    </m:r>
                    <m:r>
                      <a:rPr lang="es-VE" i="1"/>
                      <m:t>−</m:t>
                    </m:r>
                    <m:f>
                      <m:fPr>
                        <m:ctrlPr>
                          <a:rPr lang="es-VE" i="1"/>
                        </m:ctrlPr>
                      </m:fPr>
                      <m:num>
                        <m:r>
                          <a:rPr lang="es-VE" i="1"/>
                          <m:t>1</m:t>
                        </m:r>
                      </m:num>
                      <m:den>
                        <m:r>
                          <a:rPr lang="es-VE" i="1"/>
                          <m:t>2</m:t>
                        </m:r>
                      </m:den>
                    </m:f>
                    <m:r>
                      <a:rPr lang="es-VE" i="1"/>
                      <m:t>𝑔</m:t>
                    </m:r>
                    <m:sSup>
                      <m:sSupPr>
                        <m:ctrlPr>
                          <a:rPr lang="es-VE" i="1"/>
                        </m:ctrlPr>
                      </m:sSupPr>
                      <m:e>
                        <m:r>
                          <a:rPr lang="es-VE" i="1"/>
                          <m:t>𝑡</m:t>
                        </m:r>
                      </m:e>
                      <m:sup>
                        <m:r>
                          <a:rPr lang="es-VE" i="1"/>
                          <m:t>2</m:t>
                        </m:r>
                      </m:sup>
                    </m:sSup>
                    <m:r>
                      <a:rPr lang="es-VE" b="0" i="1">
                        <a:latin typeface="Cambria Math" panose="02040503050406030204" pitchFamily="18" charset="0"/>
                      </a:rPr>
                      <m:t> </m:t>
                    </m:r>
                  </m:oMath>
                </a14:m>
                <a:r>
                  <a:rPr lang="es-VE" dirty="0"/>
                  <a:t>   </a:t>
                </a:r>
                <a:r>
                  <a:rPr lang="es-VE" dirty="0" smtClean="0"/>
                  <a:t>(4) </a:t>
                </a:r>
                <a:endParaRPr lang="es-VE" dirty="0"/>
              </a:p>
              <a:p>
                <a14:m>
                  <m:oMath xmlns:m="http://schemas.openxmlformats.org/officeDocument/2006/math">
                    <m:sSubSup>
                      <m:sSubSupPr>
                        <m:ctrlPr>
                          <a:rPr lang="es-VE" i="1"/>
                        </m:ctrlPr>
                      </m:sSubSupPr>
                      <m:e>
                        <m:r>
                          <a:rPr lang="es-VE" i="1"/>
                          <m:t>𝑣</m:t>
                        </m:r>
                      </m:e>
                      <m:sub>
                        <m:r>
                          <a:rPr lang="es-VE" i="1"/>
                          <m:t>𝑦</m:t>
                        </m:r>
                      </m:sub>
                      <m:sup>
                        <m:r>
                          <a:rPr lang="es-VE" i="1"/>
                          <m:t>2</m:t>
                        </m:r>
                      </m:sup>
                    </m:sSubSup>
                    <m:r>
                      <a:rPr lang="es-VE" i="1"/>
                      <m:t>=</m:t>
                    </m:r>
                    <m:sSubSup>
                      <m:sSubSupPr>
                        <m:ctrlPr>
                          <a:rPr lang="es-VE" i="1"/>
                        </m:ctrlPr>
                      </m:sSubSupPr>
                      <m:e>
                        <m:r>
                          <a:rPr lang="es-VE" i="1"/>
                          <m:t>𝑣</m:t>
                        </m:r>
                      </m:e>
                      <m:sub>
                        <m:r>
                          <a:rPr lang="es-VE" i="1"/>
                          <m:t>𝑦</m:t>
                        </m:r>
                        <m:r>
                          <a:rPr lang="es-VE" i="1"/>
                          <m:t>0</m:t>
                        </m:r>
                      </m:sub>
                      <m:sup>
                        <m:r>
                          <a:rPr lang="es-VE" i="1"/>
                          <m:t>2</m:t>
                        </m:r>
                      </m:sup>
                    </m:sSubSup>
                    <m:r>
                      <a:rPr lang="es-VE" i="1"/>
                      <m:t>−2</m:t>
                    </m:r>
                    <m:r>
                      <a:rPr lang="es-VE" i="1"/>
                      <m:t>𝑔𝑦</m:t>
                    </m:r>
                    <m:r>
                      <a:rPr lang="es-VE" i="1"/>
                      <m:t>=</m:t>
                    </m:r>
                    <m:sSup>
                      <m:sSupPr>
                        <m:ctrlPr>
                          <a:rPr lang="es-VE" i="1"/>
                        </m:ctrlPr>
                      </m:sSupPr>
                      <m:e>
                        <m:d>
                          <m:dPr>
                            <m:ctrlPr>
                              <a:rPr lang="es-VE" i="1"/>
                            </m:ctrlPr>
                          </m:dPr>
                          <m:e>
                            <m:d>
                              <m:dPr>
                                <m:begChr m:val="|"/>
                                <m:endChr m:val="|"/>
                                <m:ctrlPr>
                                  <a:rPr lang="es-VE" i="1"/>
                                </m:ctrlPr>
                              </m:dPr>
                              <m:e>
                                <m:sSub>
                                  <m:sSubPr>
                                    <m:ctrlPr>
                                      <a:rPr lang="es-VE" i="1"/>
                                    </m:ctrlPr>
                                  </m:sSubPr>
                                  <m:e>
                                    <m:acc>
                                      <m:accPr>
                                        <m:chr m:val="⃗"/>
                                        <m:ctrlPr>
                                          <a:rPr lang="es-VE" i="1"/>
                                        </m:ctrlPr>
                                      </m:accPr>
                                      <m:e>
                                        <m:r>
                                          <a:rPr lang="es-VE" i="1"/>
                                          <m:t>𝑣</m:t>
                                        </m:r>
                                      </m:e>
                                    </m:acc>
                                  </m:e>
                                  <m:sub>
                                    <m:r>
                                      <a:rPr lang="es-VE" i="1"/>
                                      <m:t>𝑜</m:t>
                                    </m:r>
                                  </m:sub>
                                </m:sSub>
                              </m:e>
                            </m:d>
                            <m:func>
                              <m:funcPr>
                                <m:ctrlPr>
                                  <a:rPr lang="es-VE" i="1"/>
                                </m:ctrlPr>
                              </m:funcPr>
                              <m:fName>
                                <m:r>
                                  <a:rPr lang="es-VE" i="1"/>
                                  <m:t>𝑠𝑖𝑛</m:t>
                                </m:r>
                              </m:fName>
                              <m:e>
                                <m:r>
                                  <a:rPr lang="es-VE" i="1"/>
                                  <m:t>𝜃</m:t>
                                </m:r>
                              </m:e>
                            </m:func>
                          </m:e>
                        </m:d>
                      </m:e>
                      <m:sup>
                        <m:r>
                          <a:rPr lang="es-VE" i="1"/>
                          <m:t>2</m:t>
                        </m:r>
                      </m:sup>
                    </m:sSup>
                    <m:r>
                      <a:rPr lang="es-VE" i="1"/>
                      <m:t>−2</m:t>
                    </m:r>
                    <m:r>
                      <a:rPr lang="es-VE" i="1"/>
                      <m:t>𝑔𝑦</m:t>
                    </m:r>
                  </m:oMath>
                </a14:m>
                <a:r>
                  <a:rPr lang="es-VE" dirty="0"/>
                  <a:t> </a:t>
                </a:r>
                <a:r>
                  <a:rPr lang="es-VE" dirty="0" smtClean="0"/>
                  <a:t>       (5)</a:t>
                </a:r>
                <a:endParaRPr lang="es-VE" dirty="0" smtClean="0">
                  <a:solidFill>
                    <a:schemeClr val="accent1">
                      <a:lumMod val="50000"/>
                    </a:schemeClr>
                  </a:solidFill>
                </a:endParaRPr>
              </a:p>
              <a:p>
                <a:endParaRPr lang="es-VE" dirty="0">
                  <a:solidFill>
                    <a:schemeClr val="accent1">
                      <a:lumMod val="50000"/>
                    </a:schemeClr>
                  </a:solidFill>
                </a:endParaRPr>
              </a:p>
            </p:txBody>
          </p:sp>
        </mc:Choice>
        <mc:Fallback>
          <p:sp>
            <p:nvSpPr>
              <p:cNvPr id="2" name="CuadroTexto 1"/>
              <p:cNvSpPr txBox="1">
                <a:spLocks noRot="1" noChangeAspect="1" noMove="1" noResize="1" noEditPoints="1" noAdjustHandles="1" noChangeArrowheads="1" noChangeShapeType="1" noTextEdit="1"/>
              </p:cNvSpPr>
              <p:nvPr/>
            </p:nvSpPr>
            <p:spPr>
              <a:xfrm>
                <a:off x="993913" y="894522"/>
                <a:ext cx="10356574" cy="5002203"/>
              </a:xfrm>
              <a:prstGeom prst="rect">
                <a:avLst/>
              </a:prstGeom>
              <a:blipFill rotWithShape="0">
                <a:blip r:embed="rId2"/>
                <a:stretch>
                  <a:fillRect l="-471" t="-732" r="-765"/>
                </a:stretch>
              </a:blipFill>
            </p:spPr>
            <p:txBody>
              <a:bodyPr/>
              <a:lstStyle/>
              <a:p>
                <a:r>
                  <a:rPr lang="es-VE">
                    <a:noFill/>
                  </a:rPr>
                  <a:t> </a:t>
                </a:r>
              </a:p>
            </p:txBody>
          </p:sp>
        </mc:Fallback>
      </mc:AlternateContent>
    </p:spTree>
    <p:extLst>
      <p:ext uri="{BB962C8B-B14F-4D97-AF65-F5344CB8AC3E}">
        <p14:creationId xmlns:p14="http://schemas.microsoft.com/office/powerpoint/2010/main" val="432441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ángulo 1"/>
              <p:cNvSpPr/>
              <p:nvPr/>
            </p:nvSpPr>
            <p:spPr>
              <a:xfrm>
                <a:off x="1070616" y="1236630"/>
                <a:ext cx="10220236" cy="4594784"/>
              </a:xfrm>
              <a:prstGeom prst="rect">
                <a:avLst/>
              </a:prstGeom>
            </p:spPr>
            <p:txBody>
              <a:bodyPr wrap="square">
                <a:spAutoFit/>
              </a:bodyPr>
              <a:lstStyle/>
              <a:p>
                <a:r>
                  <a:rPr lang="es-VE" dirty="0" smtClean="0">
                    <a:solidFill>
                      <a:schemeClr val="accent1">
                        <a:lumMod val="50000"/>
                      </a:schemeClr>
                    </a:solidFill>
                  </a:rPr>
                  <a:t>Desarrollo</a:t>
                </a:r>
                <a:r>
                  <a:rPr lang="es-VE" dirty="0" smtClean="0"/>
                  <a:t>: Hagamos un esquema o dibujo del problema planteado</a:t>
                </a:r>
              </a:p>
              <a:p>
                <a:endParaRPr lang="es-VE" dirty="0"/>
              </a:p>
              <a:p>
                <a:endParaRPr lang="es-VE" dirty="0" smtClean="0"/>
              </a:p>
              <a:p>
                <a:r>
                  <a:rPr lang="es-VE" dirty="0" smtClean="0"/>
                  <a:t>Utilicemos las ecuaciones (1) y (4) y despejemos t de  la </a:t>
                </a:r>
                <a:r>
                  <a:rPr lang="es-VE" dirty="0" err="1" smtClean="0"/>
                  <a:t>ec</a:t>
                </a:r>
                <a:r>
                  <a:rPr lang="es-VE" dirty="0" smtClean="0"/>
                  <a:t>. (1)</a:t>
                </a:r>
              </a:p>
              <a:p>
                <a:r>
                  <a:rPr lang="es-VE" dirty="0" smtClean="0"/>
                  <a:t>Y sustituyamos en (4)</a:t>
                </a:r>
              </a:p>
              <a:p>
                <a:r>
                  <a:rPr lang="es-VE" dirty="0" smtClean="0"/>
                  <a:t>                                    </a:t>
                </a:r>
              </a:p>
              <a:p>
                <a:r>
                  <a:rPr lang="es-VE" dirty="0" smtClean="0"/>
                  <a:t>   </a:t>
                </a:r>
                <a14:m>
                  <m:oMath xmlns:m="http://schemas.openxmlformats.org/officeDocument/2006/math">
                    <m:r>
                      <a:rPr lang="es-VE" i="1"/>
                      <m:t>𝑡</m:t>
                    </m:r>
                    <m:r>
                      <a:rPr lang="es-VE" b="0" i="1" smtClean="0">
                        <a:latin typeface="Cambria Math" panose="02040503050406030204" pitchFamily="18" charset="0"/>
                      </a:rPr>
                      <m:t> </m:t>
                    </m:r>
                    <m:r>
                      <a:rPr lang="es-VE" i="1"/>
                      <m:t>=</m:t>
                    </m:r>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b="0" i="1" smtClean="0">
                            <a:latin typeface="Cambria Math" panose="02040503050406030204" pitchFamily="18" charset="0"/>
                          </a:rPr>
                          <m:t> </m:t>
                        </m:r>
                      </m:den>
                    </m:f>
                  </m:oMath>
                </a14:m>
                <a:r>
                  <a:rPr lang="es-VE" dirty="0" smtClean="0"/>
                  <a:t> </a:t>
                </a:r>
              </a:p>
              <a:p>
                <a:endParaRPr lang="es-VE" dirty="0"/>
              </a:p>
              <a:p>
                <a14:m>
                  <m:oMath xmlns:m="http://schemas.openxmlformats.org/officeDocument/2006/math">
                    <m:r>
                      <a:rPr lang="es-VE" i="1">
                        <a:latin typeface="Cambria Math" panose="02040503050406030204" pitchFamily="18" charset="0"/>
                      </a:rPr>
                      <m:t>𝑦</m:t>
                    </m:r>
                    <m:r>
                      <a:rPr lang="es-VE" i="1">
                        <a:latin typeface="Cambria Math" panose="02040503050406030204" pitchFamily="18" charset="0"/>
                      </a:rPr>
                      <m:t>=</m:t>
                    </m:r>
                    <m:d>
                      <m:dPr>
                        <m:ctrlPr>
                          <a:rPr lang="es-VE" i="1">
                            <a:latin typeface="Cambria Math" panose="02040503050406030204" pitchFamily="18" charset="0"/>
                          </a:rPr>
                        </m:ctrlPr>
                      </m:dPr>
                      <m:e>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a:rPr lang="es-VE" i="1">
                                <a:latin typeface="Cambria Math" panose="02040503050406030204" pitchFamily="18" charset="0"/>
                              </a:rPr>
                              <m:t>𝑠𝑖𝑛</m:t>
                            </m:r>
                          </m:fName>
                          <m:e>
                            <m:r>
                              <a:rPr lang="es-VE" i="1">
                                <a:latin typeface="Cambria Math" panose="02040503050406030204" pitchFamily="18" charset="0"/>
                              </a:rPr>
                              <m:t>𝜃</m:t>
                            </m:r>
                          </m:e>
                        </m:func>
                      </m:e>
                    </m:d>
                    <m:d>
                      <m:dPr>
                        <m:ctrlPr>
                          <a:rPr lang="es-VE" i="1" smtClean="0">
                            <a:latin typeface="Cambria Math" panose="02040503050406030204" pitchFamily="18" charset="0"/>
                          </a:rPr>
                        </m:ctrlPr>
                      </m:dPr>
                      <m:e>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m:rPr>
                            <m:nor/>
                          </m:rPr>
                          <a:rPr lang="es-VE" dirty="0"/>
                          <m:t>  </m:t>
                        </m:r>
                      </m:e>
                    </m:d>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sSup>
                      <m:sSupPr>
                        <m:ctrlPr>
                          <a:rPr lang="es-VE" i="1" smtClean="0">
                            <a:latin typeface="Cambria Math" panose="02040503050406030204" pitchFamily="18" charset="0"/>
                          </a:rPr>
                        </m:ctrlPr>
                      </m:sSupPr>
                      <m:e>
                        <m:d>
                          <m:dPr>
                            <m:ctrlPr>
                              <a:rPr lang="es-VE" i="1">
                                <a:latin typeface="Cambria Math" panose="02040503050406030204" pitchFamily="18" charset="0"/>
                              </a:rPr>
                            </m:ctrlPr>
                          </m:dPr>
                          <m:e>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m:rPr>
                                <m:nor/>
                              </m:rPr>
                              <a:rPr lang="es-VE" dirty="0"/>
                              <m:t>  </m:t>
                            </m:r>
                          </m:e>
                        </m:d>
                      </m:e>
                      <m:sup>
                        <m:r>
                          <a:rPr lang="es-VE" b="0" i="1" smtClean="0">
                            <a:latin typeface="Cambria Math" panose="02040503050406030204" pitchFamily="18" charset="0"/>
                          </a:rPr>
                          <m:t>2</m:t>
                        </m:r>
                      </m:sup>
                    </m:sSup>
                  </m:oMath>
                </a14:m>
                <a:r>
                  <a:rPr lang="es-VE" dirty="0" smtClean="0"/>
                  <a:t> </a:t>
                </a:r>
              </a:p>
              <a:p>
                <a:endParaRPr lang="es-VE" dirty="0"/>
              </a:p>
              <a:p>
                <a:endParaRPr lang="es-VE" dirty="0" smtClean="0"/>
              </a:p>
              <a:p>
                <a:endParaRPr lang="es-VE" dirty="0" smtClean="0"/>
              </a:p>
              <a:p>
                <a:r>
                  <a:rPr lang="es-VE" dirty="0" smtClean="0"/>
                  <a:t>Esta última ecuación es la de la trayectoria, lo que tenemos que</a:t>
                </a:r>
              </a:p>
              <a:p>
                <a:r>
                  <a:rPr lang="es-VE" dirty="0" smtClean="0"/>
                  <a:t>hacer ahora es despejar  </a:t>
                </a:r>
                <a14:m>
                  <m:oMath xmlns:m="http://schemas.openxmlformats.org/officeDocument/2006/math">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oMath>
                </a14:m>
                <a:r>
                  <a:rPr lang="es-VE" dirty="0" smtClean="0"/>
                  <a:t> y así obtener la respuesta (a) del  problema.</a:t>
                </a:r>
                <a:endParaRPr lang="es-VE" dirty="0"/>
              </a:p>
              <a:p>
                <a:endParaRPr lang="es-VE" dirty="0" smtClean="0"/>
              </a:p>
            </p:txBody>
          </p:sp>
        </mc:Choice>
        <mc:Fallback>
          <p:sp>
            <p:nvSpPr>
              <p:cNvPr id="2" name="Rectángulo 1"/>
              <p:cNvSpPr>
                <a:spLocks noRot="1" noChangeAspect="1" noMove="1" noResize="1" noEditPoints="1" noAdjustHandles="1" noChangeArrowheads="1" noChangeShapeType="1" noTextEdit="1"/>
              </p:cNvSpPr>
              <p:nvPr/>
            </p:nvSpPr>
            <p:spPr>
              <a:xfrm>
                <a:off x="1070616" y="1236630"/>
                <a:ext cx="10220236" cy="4594784"/>
              </a:xfrm>
              <a:prstGeom prst="rect">
                <a:avLst/>
              </a:prstGeom>
              <a:blipFill rotWithShape="0">
                <a:blip r:embed="rId2"/>
                <a:stretch>
                  <a:fillRect l="-537" t="-796"/>
                </a:stretch>
              </a:blipFill>
            </p:spPr>
            <p:txBody>
              <a:bodyPr/>
              <a:lstStyle/>
              <a:p>
                <a:r>
                  <a:rPr lang="es-VE">
                    <a:noFill/>
                  </a:rPr>
                  <a:t> </a:t>
                </a:r>
              </a:p>
            </p:txBody>
          </p:sp>
        </mc:Fallback>
      </mc:AlternateContent>
      <p:pic>
        <p:nvPicPr>
          <p:cNvPr id="4" name="Imagen 3"/>
          <p:cNvPicPr>
            <a:picLocks noChangeAspect="1"/>
          </p:cNvPicPr>
          <p:nvPr/>
        </p:nvPicPr>
        <p:blipFill>
          <a:blip r:embed="rId3"/>
          <a:stretch>
            <a:fillRect/>
          </a:stretch>
        </p:blipFill>
        <p:spPr>
          <a:xfrm>
            <a:off x="7589289" y="2940405"/>
            <a:ext cx="3629743" cy="1946160"/>
          </a:xfrm>
          <a:prstGeom prst="rect">
            <a:avLst/>
          </a:prstGeom>
        </p:spPr>
      </p:pic>
      <p:sp>
        <p:nvSpPr>
          <p:cNvPr id="5" name="CuadroTexto 4"/>
          <p:cNvSpPr txBox="1"/>
          <p:nvPr/>
        </p:nvSpPr>
        <p:spPr>
          <a:xfrm>
            <a:off x="7780482" y="2056352"/>
            <a:ext cx="3296656" cy="830997"/>
          </a:xfrm>
          <a:prstGeom prst="rect">
            <a:avLst/>
          </a:prstGeom>
          <a:noFill/>
        </p:spPr>
        <p:txBody>
          <a:bodyPr wrap="square" rtlCol="0">
            <a:spAutoFit/>
          </a:bodyPr>
          <a:lstStyle/>
          <a:p>
            <a:r>
              <a:rPr lang="es-VE" sz="1200" dirty="0" smtClean="0"/>
              <a:t>Queremos saber la velocidad que debe tener el martillo para traspasar el punto x= 3,1 m; y= 1,6 m . Escogimos el origen del sistema en las manos del trabajador </a:t>
            </a:r>
            <a:endParaRPr lang="es-VE" sz="1200" dirty="0"/>
          </a:p>
        </p:txBody>
      </p:sp>
      <p:cxnSp>
        <p:nvCxnSpPr>
          <p:cNvPr id="7" name="Conector curvado 6"/>
          <p:cNvCxnSpPr>
            <a:stCxn id="4" idx="0"/>
          </p:cNvCxnSpPr>
          <p:nvPr/>
        </p:nvCxnSpPr>
        <p:spPr>
          <a:xfrm rot="16200000" flipH="1" flipV="1">
            <a:off x="9025852" y="3058578"/>
            <a:ext cx="496483" cy="260135"/>
          </a:xfrm>
          <a:prstGeom prst="curvedConnector3">
            <a:avLst>
              <a:gd name="adj1" fmla="val -46044"/>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136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ángulo 1"/>
              <p:cNvSpPr/>
              <p:nvPr/>
            </p:nvSpPr>
            <p:spPr>
              <a:xfrm>
                <a:off x="1028245" y="1147520"/>
                <a:ext cx="10228333" cy="3932487"/>
              </a:xfrm>
              <a:prstGeom prst="rect">
                <a:avLst/>
              </a:prstGeom>
            </p:spPr>
            <p:txBody>
              <a:bodyPr wrap="square">
                <a:spAutoFit/>
              </a:bodyPr>
              <a:lstStyle/>
              <a:p>
                <a:r>
                  <a:rPr lang="es-VE" dirty="0" smtClean="0">
                    <a:solidFill>
                      <a:schemeClr val="accent1">
                        <a:lumMod val="50000"/>
                      </a:schemeClr>
                    </a:solidFill>
                  </a:rPr>
                  <a:t>Evaluación</a:t>
                </a:r>
                <a:r>
                  <a:rPr lang="es-VE" dirty="0" smtClean="0"/>
                  <a:t>:</a:t>
                </a:r>
              </a:p>
              <a:p>
                <a:pPr>
                  <a:spcAft>
                    <a:spcPts val="600"/>
                  </a:spcAft>
                </a:pPr>
                <a14:m>
                  <m:oMathPara xmlns:m="http://schemas.openxmlformats.org/officeDocument/2006/math">
                    <m:oMathParaPr>
                      <m:jc m:val="centerGroup"/>
                    </m:oMathParaPr>
                    <m:oMath xmlns:m="http://schemas.openxmlformats.org/officeDocument/2006/math">
                      <m:r>
                        <a:rPr lang="es-VE" i="1">
                          <a:latin typeface="Cambria Math" panose="02040503050406030204" pitchFamily="18" charset="0"/>
                        </a:rPr>
                        <m:t>𝑦</m:t>
                      </m:r>
                      <m:r>
                        <a:rPr lang="es-VE" i="1">
                          <a:latin typeface="Cambria Math" panose="02040503050406030204" pitchFamily="18" charset="0"/>
                        </a:rPr>
                        <m:t>=</m:t>
                      </m:r>
                      <m:d>
                        <m:dPr>
                          <m:ctrlPr>
                            <a:rPr lang="es-VE" i="1">
                              <a:latin typeface="Cambria Math" panose="02040503050406030204" pitchFamily="18" charset="0"/>
                            </a:rPr>
                          </m:ctrlPr>
                        </m:dPr>
                        <m:e>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a:rPr lang="es-VE" i="1">
                                  <a:latin typeface="Cambria Math" panose="02040503050406030204" pitchFamily="18" charset="0"/>
                                </a:rPr>
                                <m:t>𝑠𝑖𝑛</m:t>
                              </m:r>
                            </m:fName>
                            <m:e>
                              <m:r>
                                <a:rPr lang="es-VE" i="1">
                                  <a:latin typeface="Cambria Math" panose="02040503050406030204" pitchFamily="18" charset="0"/>
                                </a:rPr>
                                <m:t>𝜃</m:t>
                              </m:r>
                            </m:e>
                          </m:func>
                        </m:e>
                      </m:d>
                      <m:d>
                        <m:dPr>
                          <m:ctrlPr>
                            <a:rPr lang="es-VE" i="1">
                              <a:latin typeface="Cambria Math" panose="02040503050406030204" pitchFamily="18" charset="0"/>
                            </a:rPr>
                          </m:ctrlPr>
                        </m:dPr>
                        <m:e>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m:rPr>
                              <m:nor/>
                            </m:rPr>
                            <a:rPr lang="es-VE" dirty="0"/>
                            <m:t>  </m:t>
                          </m:r>
                        </m:e>
                      </m:d>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sSup>
                        <m:sSupPr>
                          <m:ctrlPr>
                            <a:rPr lang="es-VE" i="1">
                              <a:latin typeface="Cambria Math" panose="02040503050406030204" pitchFamily="18" charset="0"/>
                            </a:rPr>
                          </m:ctrlPr>
                        </m:sSupPr>
                        <m:e>
                          <m:d>
                            <m:dPr>
                              <m:ctrlPr>
                                <a:rPr lang="es-VE" i="1">
                                  <a:latin typeface="Cambria Math" panose="02040503050406030204" pitchFamily="18" charset="0"/>
                                </a:rPr>
                              </m:ctrlPr>
                            </m:dPr>
                            <m:e>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m:rPr>
                                  <m:nor/>
                                </m:rPr>
                                <a:rPr lang="es-VE" dirty="0"/>
                                <m:t>  </m:t>
                              </m:r>
                            </m:e>
                          </m:d>
                        </m:e>
                        <m:sup>
                          <m:r>
                            <a:rPr lang="es-VE" i="1">
                              <a:latin typeface="Cambria Math" panose="02040503050406030204" pitchFamily="18" charset="0"/>
                            </a:rPr>
                            <m:t>2</m:t>
                          </m:r>
                        </m:sup>
                      </m:sSup>
                    </m:oMath>
                  </m:oMathPara>
                </a14:m>
                <a:endParaRPr lang="es-VE" dirty="0" smtClean="0"/>
              </a:p>
              <a:p>
                <a:pPr>
                  <a:spcAft>
                    <a:spcPts val="600"/>
                  </a:spcAft>
                </a:pPr>
                <a14:m>
                  <m:oMathPara xmlns:m="http://schemas.openxmlformats.org/officeDocument/2006/math">
                    <m:oMathParaPr>
                      <m:jc m:val="centerGroup"/>
                    </m:oMathParaPr>
                    <m:oMath xmlns:m="http://schemas.openxmlformats.org/officeDocument/2006/math">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f>
                        <m:fPr>
                          <m:ctrlPr>
                            <a:rPr lang="es-VE" i="1">
                              <a:latin typeface="Cambria Math" panose="02040503050406030204" pitchFamily="18" charset="0"/>
                            </a:rPr>
                          </m:ctrlPr>
                        </m:fPr>
                        <m:num>
                          <m:sSup>
                            <m:sSupPr>
                              <m:ctrlPr>
                                <a:rPr lang="es-VE" i="1">
                                  <a:latin typeface="Cambria Math" panose="02040503050406030204" pitchFamily="18" charset="0"/>
                                </a:rPr>
                              </m:ctrlPr>
                            </m:sSupPr>
                            <m:e>
                              <m:r>
                                <a:rPr lang="es-VE" i="1">
                                  <a:latin typeface="Cambria Math" panose="02040503050406030204" pitchFamily="18" charset="0"/>
                                </a:rPr>
                                <m:t>𝑥</m:t>
                              </m:r>
                            </m:e>
                            <m:sup>
                              <m:r>
                                <a:rPr lang="es-VE" i="1">
                                  <a:latin typeface="Cambria Math" panose="02040503050406030204" pitchFamily="18" charset="0"/>
                                </a:rPr>
                                <m:t>2</m:t>
                              </m:r>
                            </m:sup>
                          </m:sSup>
                        </m:num>
                        <m:den>
                          <m:sSup>
                            <m:sSupPr>
                              <m:ctrlPr>
                                <a:rPr lang="es-VE" i="1">
                                  <a:latin typeface="Cambria Math" panose="02040503050406030204" pitchFamily="18" charset="0"/>
                                </a:rPr>
                              </m:ctrlPr>
                            </m:sSupPr>
                            <m:e>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0</m:t>
                                      </m:r>
                                    </m:sub>
                                  </m:sSub>
                                </m:e>
                              </m:d>
                            </m:e>
                            <m:sup>
                              <m:r>
                                <a:rPr lang="es-VE" i="1">
                                  <a:latin typeface="Cambria Math" panose="02040503050406030204" pitchFamily="18" charset="0"/>
                                </a:rPr>
                                <m:t>2 </m:t>
                              </m:r>
                            </m:sup>
                          </m:sSup>
                          <m:func>
                            <m:funcPr>
                              <m:ctrlPr>
                                <a:rPr lang="es-VE" i="1">
                                  <a:latin typeface="Cambria Math" panose="02040503050406030204" pitchFamily="18" charset="0"/>
                                </a:rPr>
                              </m:ctrlPr>
                            </m:funcPr>
                            <m:fName>
                              <m:sSup>
                                <m:sSupPr>
                                  <m:ctrlPr>
                                    <a:rPr lang="es-VE" i="1">
                                      <a:latin typeface="Cambria Math" panose="02040503050406030204" pitchFamily="18" charset="0"/>
                                    </a:rPr>
                                  </m:ctrlPr>
                                </m:sSupPr>
                                <m:e>
                                  <m:r>
                                    <m:rPr>
                                      <m:sty m:val="p"/>
                                    </m:rPr>
                                    <a:rPr lang="es-VE">
                                      <a:latin typeface="Cambria Math" panose="02040503050406030204" pitchFamily="18" charset="0"/>
                                    </a:rPr>
                                    <m:t>cos</m:t>
                                  </m:r>
                                </m:e>
                                <m:sup>
                                  <m:r>
                                    <a:rPr lang="es-VE" i="1">
                                      <a:latin typeface="Cambria Math" panose="02040503050406030204" pitchFamily="18" charset="0"/>
                                    </a:rPr>
                                    <m:t>2</m:t>
                                  </m:r>
                                </m:sup>
                              </m:sSup>
                            </m:fName>
                            <m:e>
                              <m:r>
                                <a:rPr lang="es-VE" i="1">
                                  <a:latin typeface="Cambria Math" panose="02040503050406030204" pitchFamily="18" charset="0"/>
                                  <a:ea typeface="Cambria Math" panose="02040503050406030204" pitchFamily="18" charset="0"/>
                                </a:rPr>
                                <m:t>𝜃</m:t>
                              </m:r>
                            </m:e>
                          </m:func>
                          <m:r>
                            <a:rPr lang="es-VE" i="1">
                              <a:latin typeface="Cambria Math" panose="02040503050406030204" pitchFamily="18" charset="0"/>
                            </a:rPr>
                            <m:t> </m:t>
                          </m:r>
                        </m:den>
                      </m:f>
                      <m:r>
                        <a:rPr lang="es-VE" i="1">
                          <a:latin typeface="Cambria Math" panose="02040503050406030204" pitchFamily="18" charset="0"/>
                        </a:rPr>
                        <m:t>=</m:t>
                      </m:r>
                      <m:d>
                        <m:dPr>
                          <m:ctrlPr>
                            <a:rPr lang="es-VE" i="1" smtClean="0">
                              <a:latin typeface="Cambria Math" panose="02040503050406030204" pitchFamily="18" charset="0"/>
                            </a:rPr>
                          </m:ctrlPr>
                        </m:dPr>
                        <m:e>
                          <m:r>
                            <a:rPr lang="es-VE" i="1">
                              <a:latin typeface="Cambria Math" panose="02040503050406030204" pitchFamily="18" charset="0"/>
                            </a:rPr>
                            <m:t>𝑥</m:t>
                          </m:r>
                          <m:func>
                            <m:funcPr>
                              <m:ctrlPr>
                                <a:rPr lang="es-VE" i="1">
                                  <a:latin typeface="Cambria Math" panose="02040503050406030204" pitchFamily="18" charset="0"/>
                                </a:rPr>
                              </m:ctrlPr>
                            </m:funcPr>
                            <m:fName>
                              <m:r>
                                <m:rPr>
                                  <m:sty m:val="p"/>
                                </m:rPr>
                                <a:rPr lang="es-VE">
                                  <a:latin typeface="Cambria Math" panose="02040503050406030204" pitchFamily="18" charset="0"/>
                                </a:rPr>
                                <m:t>tan</m:t>
                              </m:r>
                            </m:fName>
                            <m:e>
                              <m:r>
                                <a:rPr lang="es-VE" i="1">
                                  <a:latin typeface="Cambria Math" panose="02040503050406030204" pitchFamily="18" charset="0"/>
                                  <a:ea typeface="Cambria Math" panose="02040503050406030204" pitchFamily="18" charset="0"/>
                                </a:rPr>
                                <m:t>𝜃</m:t>
                              </m:r>
                            </m:e>
                          </m:func>
                          <m:r>
                            <a:rPr lang="es-VE" i="1">
                              <a:latin typeface="Cambria Math" panose="02040503050406030204" pitchFamily="18" charset="0"/>
                            </a:rPr>
                            <m:t>−</m:t>
                          </m:r>
                          <m:r>
                            <a:rPr lang="es-VE" i="1">
                              <a:latin typeface="Cambria Math" panose="02040503050406030204" pitchFamily="18" charset="0"/>
                            </a:rPr>
                            <m:t>𝑦</m:t>
                          </m:r>
                        </m:e>
                      </m:d>
                    </m:oMath>
                  </m:oMathPara>
                </a14:m>
                <a:endParaRPr lang="es-VE" dirty="0" smtClean="0"/>
              </a:p>
              <a:p>
                <a:pPr>
                  <a:spcAft>
                    <a:spcPts val="600"/>
                  </a:spcAft>
                </a:pPr>
                <a14:m>
                  <m:oMathPara xmlns:m="http://schemas.openxmlformats.org/officeDocument/2006/math">
                    <m:oMathParaPr>
                      <m:jc m:val="centerGroup"/>
                    </m:oMathParaPr>
                    <m:oMath xmlns:m="http://schemas.openxmlformats.org/officeDocument/2006/math">
                      <m:f>
                        <m:fPr>
                          <m:ctrlPr>
                            <a:rPr lang="es-VE" i="1" smtClean="0">
                              <a:latin typeface="Cambria Math" panose="02040503050406030204" pitchFamily="18" charset="0"/>
                            </a:rPr>
                          </m:ctrlPr>
                        </m:fPr>
                        <m:num>
                          <m:r>
                            <a:rPr lang="es-VE" i="1">
                              <a:latin typeface="Cambria Math" panose="02040503050406030204" pitchFamily="18" charset="0"/>
                            </a:rPr>
                            <m:t>𝑔</m:t>
                          </m:r>
                          <m:sSup>
                            <m:sSupPr>
                              <m:ctrlPr>
                                <a:rPr lang="es-VE" i="1">
                                  <a:latin typeface="Cambria Math" panose="02040503050406030204" pitchFamily="18" charset="0"/>
                                </a:rPr>
                              </m:ctrlPr>
                            </m:sSupPr>
                            <m:e>
                              <m:r>
                                <a:rPr lang="es-VE" i="1">
                                  <a:latin typeface="Cambria Math" panose="02040503050406030204" pitchFamily="18" charset="0"/>
                                </a:rPr>
                                <m:t>𝑥</m:t>
                              </m:r>
                            </m:e>
                            <m:sup>
                              <m:r>
                                <a:rPr lang="es-VE" i="1">
                                  <a:latin typeface="Cambria Math" panose="02040503050406030204" pitchFamily="18" charset="0"/>
                                </a:rPr>
                                <m:t>2</m:t>
                              </m:r>
                            </m:sup>
                          </m:sSup>
                        </m:num>
                        <m:den>
                          <m:func>
                            <m:funcPr>
                              <m:ctrlPr>
                                <a:rPr lang="es-VE" i="1">
                                  <a:latin typeface="Cambria Math" panose="02040503050406030204" pitchFamily="18" charset="0"/>
                                </a:rPr>
                              </m:ctrlPr>
                            </m:funcPr>
                            <m:fName>
                              <m:sSup>
                                <m:sSupPr>
                                  <m:ctrlPr>
                                    <a:rPr lang="es-VE" i="1">
                                      <a:latin typeface="Cambria Math" panose="02040503050406030204" pitchFamily="18" charset="0"/>
                                    </a:rPr>
                                  </m:ctrlPr>
                                </m:sSupPr>
                                <m:e>
                                  <m:r>
                                    <a:rPr lang="es-VE" b="0" i="0" smtClean="0">
                                      <a:latin typeface="Cambria Math" panose="02040503050406030204" pitchFamily="18" charset="0"/>
                                    </a:rPr>
                                    <m:t>2</m:t>
                                  </m:r>
                                  <m:d>
                                    <m:dPr>
                                      <m:ctrlPr>
                                        <a:rPr lang="es-VE" i="1">
                                          <a:latin typeface="Cambria Math" panose="02040503050406030204" pitchFamily="18" charset="0"/>
                                        </a:rPr>
                                      </m:ctrlPr>
                                    </m:dPr>
                                    <m:e>
                                      <m:r>
                                        <a:rPr lang="es-VE" i="1">
                                          <a:latin typeface="Cambria Math" panose="02040503050406030204" pitchFamily="18" charset="0"/>
                                        </a:rPr>
                                        <m:t>𝑥</m:t>
                                      </m:r>
                                      <m:func>
                                        <m:funcPr>
                                          <m:ctrlPr>
                                            <a:rPr lang="es-VE" i="1">
                                              <a:latin typeface="Cambria Math" panose="02040503050406030204" pitchFamily="18" charset="0"/>
                                            </a:rPr>
                                          </m:ctrlPr>
                                        </m:funcPr>
                                        <m:fName>
                                          <m:r>
                                            <m:rPr>
                                              <m:sty m:val="p"/>
                                            </m:rPr>
                                            <a:rPr lang="es-VE">
                                              <a:latin typeface="Cambria Math" panose="02040503050406030204" pitchFamily="18" charset="0"/>
                                            </a:rPr>
                                            <m:t>tan</m:t>
                                          </m:r>
                                        </m:fName>
                                        <m:e>
                                          <m:r>
                                            <a:rPr lang="es-VE" i="1">
                                              <a:latin typeface="Cambria Math" panose="02040503050406030204" pitchFamily="18" charset="0"/>
                                              <a:ea typeface="Cambria Math" panose="02040503050406030204" pitchFamily="18" charset="0"/>
                                            </a:rPr>
                                            <m:t>𝜃</m:t>
                                          </m:r>
                                        </m:e>
                                      </m:func>
                                      <m:r>
                                        <a:rPr lang="es-VE" i="1">
                                          <a:latin typeface="Cambria Math" panose="02040503050406030204" pitchFamily="18" charset="0"/>
                                        </a:rPr>
                                        <m:t>−</m:t>
                                      </m:r>
                                      <m:r>
                                        <a:rPr lang="es-VE" i="1">
                                          <a:latin typeface="Cambria Math" panose="02040503050406030204" pitchFamily="18" charset="0"/>
                                        </a:rPr>
                                        <m:t>𝑦</m:t>
                                      </m:r>
                                    </m:e>
                                  </m:d>
                                  <m:r>
                                    <m:rPr>
                                      <m:sty m:val="p"/>
                                    </m:rPr>
                                    <a:rPr lang="es-VE">
                                      <a:latin typeface="Cambria Math" panose="02040503050406030204" pitchFamily="18" charset="0"/>
                                    </a:rPr>
                                    <m:t>cos</m:t>
                                  </m:r>
                                </m:e>
                                <m:sup>
                                  <m:r>
                                    <a:rPr lang="es-VE" i="1">
                                      <a:latin typeface="Cambria Math" panose="02040503050406030204" pitchFamily="18" charset="0"/>
                                    </a:rPr>
                                    <m:t>2</m:t>
                                  </m:r>
                                </m:sup>
                              </m:sSup>
                            </m:fName>
                            <m:e>
                              <m:r>
                                <a:rPr lang="es-VE" i="1">
                                  <a:latin typeface="Cambria Math" panose="02040503050406030204" pitchFamily="18" charset="0"/>
                                  <a:ea typeface="Cambria Math" panose="02040503050406030204" pitchFamily="18" charset="0"/>
                                </a:rPr>
                                <m:t>𝜃</m:t>
                              </m:r>
                            </m:e>
                          </m:func>
                          <m:r>
                            <a:rPr lang="es-VE" i="1">
                              <a:latin typeface="Cambria Math" panose="02040503050406030204" pitchFamily="18" charset="0"/>
                            </a:rPr>
                            <m:t> </m:t>
                          </m:r>
                        </m:den>
                      </m:f>
                      <m:r>
                        <a:rPr lang="es-VE" i="1">
                          <a:latin typeface="Cambria Math" panose="02040503050406030204" pitchFamily="18" charset="0"/>
                        </a:rPr>
                        <m:t>=</m:t>
                      </m:r>
                      <m:sSup>
                        <m:sSupPr>
                          <m:ctrlPr>
                            <a:rPr lang="es-VE" i="1">
                              <a:latin typeface="Cambria Math" panose="02040503050406030204" pitchFamily="18" charset="0"/>
                            </a:rPr>
                          </m:ctrlPr>
                        </m:sSupPr>
                        <m:e>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0</m:t>
                                  </m:r>
                                </m:sub>
                              </m:sSub>
                            </m:e>
                          </m:d>
                        </m:e>
                        <m:sup>
                          <m:r>
                            <a:rPr lang="es-VE" i="1">
                              <a:latin typeface="Cambria Math" panose="02040503050406030204" pitchFamily="18" charset="0"/>
                            </a:rPr>
                            <m:t>2 </m:t>
                          </m:r>
                        </m:sup>
                      </m:sSup>
                    </m:oMath>
                  </m:oMathPara>
                </a14:m>
                <a:endParaRPr lang="es-VE" dirty="0" smtClean="0"/>
              </a:p>
              <a:p>
                <a:pPr>
                  <a:spcAft>
                    <a:spcPts val="600"/>
                  </a:spcAft>
                </a:pPr>
                <a:endParaRPr lang="es-VE" dirty="0" smtClean="0"/>
              </a:p>
              <a:p>
                <a14:m>
                  <m:oMathPara xmlns:m="http://schemas.openxmlformats.org/officeDocument/2006/math">
                    <m:oMathParaPr>
                      <m:jc m:val="centerGroup"/>
                    </m:oMathParaPr>
                    <m:oMath xmlns:m="http://schemas.openxmlformats.org/officeDocument/2006/math">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𝑣</m:t>
                          </m:r>
                        </m:e>
                        <m:sub>
                          <m:r>
                            <a:rPr lang="es-VE" b="0" i="1" smtClean="0">
                              <a:latin typeface="Cambria Math" panose="02040503050406030204" pitchFamily="18" charset="0"/>
                              <a:ea typeface="Cambria Math" panose="02040503050406030204" pitchFamily="18" charset="0"/>
                            </a:rPr>
                            <m:t>0</m:t>
                          </m:r>
                        </m:sub>
                      </m:sSub>
                      <m:r>
                        <a:rPr lang="es-VE" i="1" smtClean="0">
                          <a:latin typeface="Cambria Math" panose="02040503050406030204" pitchFamily="18" charset="0"/>
                          <a:ea typeface="Cambria Math" panose="02040503050406030204" pitchFamily="18" charset="0"/>
                        </a:rPr>
                        <m:t>=</m:t>
                      </m:r>
                      <m:rad>
                        <m:radPr>
                          <m:degHide m:val="on"/>
                          <m:ctrlPr>
                            <a:rPr lang="es-VE" i="1">
                              <a:latin typeface="Cambria Math" panose="02040503050406030204" pitchFamily="18" charset="0"/>
                            </a:rPr>
                          </m:ctrlPr>
                        </m:radPr>
                        <m:deg/>
                        <m:e>
                          <m:f>
                            <m:fPr>
                              <m:ctrlPr>
                                <a:rPr lang="es-VE" i="1">
                                  <a:latin typeface="Cambria Math" panose="02040503050406030204" pitchFamily="18" charset="0"/>
                                </a:rPr>
                              </m:ctrlPr>
                            </m:fPr>
                            <m:num>
                              <m:r>
                                <a:rPr lang="es-VE" i="1">
                                  <a:latin typeface="Cambria Math" panose="02040503050406030204" pitchFamily="18" charset="0"/>
                                </a:rPr>
                                <m:t>𝑔</m:t>
                              </m:r>
                              <m:sSup>
                                <m:sSupPr>
                                  <m:ctrlPr>
                                    <a:rPr lang="es-VE" i="1">
                                      <a:latin typeface="Cambria Math" panose="02040503050406030204" pitchFamily="18" charset="0"/>
                                    </a:rPr>
                                  </m:ctrlPr>
                                </m:sSupPr>
                                <m:e>
                                  <m:r>
                                    <a:rPr lang="es-VE" i="1">
                                      <a:latin typeface="Cambria Math" panose="02040503050406030204" pitchFamily="18" charset="0"/>
                                    </a:rPr>
                                    <m:t>𝑥</m:t>
                                  </m:r>
                                </m:e>
                                <m:sup>
                                  <m:r>
                                    <a:rPr lang="es-VE" i="1">
                                      <a:latin typeface="Cambria Math" panose="02040503050406030204" pitchFamily="18" charset="0"/>
                                    </a:rPr>
                                    <m:t>2</m:t>
                                  </m:r>
                                </m:sup>
                              </m:sSup>
                            </m:num>
                            <m:den>
                              <m:func>
                                <m:funcPr>
                                  <m:ctrlPr>
                                    <a:rPr lang="es-VE" i="1">
                                      <a:latin typeface="Cambria Math" panose="02040503050406030204" pitchFamily="18" charset="0"/>
                                    </a:rPr>
                                  </m:ctrlPr>
                                </m:funcPr>
                                <m:fName>
                                  <m:sSup>
                                    <m:sSupPr>
                                      <m:ctrlPr>
                                        <a:rPr lang="es-VE" i="1">
                                          <a:latin typeface="Cambria Math" panose="02040503050406030204" pitchFamily="18" charset="0"/>
                                        </a:rPr>
                                      </m:ctrlPr>
                                    </m:sSupPr>
                                    <m:e>
                                      <m:r>
                                        <a:rPr lang="es-VE">
                                          <a:latin typeface="Cambria Math" panose="02040503050406030204" pitchFamily="18" charset="0"/>
                                        </a:rPr>
                                        <m:t>2</m:t>
                                      </m:r>
                                      <m:d>
                                        <m:dPr>
                                          <m:ctrlPr>
                                            <a:rPr lang="es-VE" i="1">
                                              <a:latin typeface="Cambria Math" panose="02040503050406030204" pitchFamily="18" charset="0"/>
                                            </a:rPr>
                                          </m:ctrlPr>
                                        </m:dPr>
                                        <m:e>
                                          <m:r>
                                            <a:rPr lang="es-VE" i="1">
                                              <a:latin typeface="Cambria Math" panose="02040503050406030204" pitchFamily="18" charset="0"/>
                                            </a:rPr>
                                            <m:t>𝑥</m:t>
                                          </m:r>
                                          <m:func>
                                            <m:funcPr>
                                              <m:ctrlPr>
                                                <a:rPr lang="es-VE" i="1">
                                                  <a:latin typeface="Cambria Math" panose="02040503050406030204" pitchFamily="18" charset="0"/>
                                                </a:rPr>
                                              </m:ctrlPr>
                                            </m:funcPr>
                                            <m:fName>
                                              <m:r>
                                                <m:rPr>
                                                  <m:sty m:val="p"/>
                                                </m:rPr>
                                                <a:rPr lang="es-VE">
                                                  <a:latin typeface="Cambria Math" panose="02040503050406030204" pitchFamily="18" charset="0"/>
                                                </a:rPr>
                                                <m:t>tan</m:t>
                                              </m:r>
                                            </m:fName>
                                            <m:e>
                                              <m:r>
                                                <a:rPr lang="es-VE" i="1">
                                                  <a:latin typeface="Cambria Math" panose="02040503050406030204" pitchFamily="18" charset="0"/>
                                                  <a:ea typeface="Cambria Math" panose="02040503050406030204" pitchFamily="18" charset="0"/>
                                                </a:rPr>
                                                <m:t>𝜃</m:t>
                                              </m:r>
                                            </m:e>
                                          </m:func>
                                          <m:r>
                                            <a:rPr lang="es-VE" i="1">
                                              <a:latin typeface="Cambria Math" panose="02040503050406030204" pitchFamily="18" charset="0"/>
                                            </a:rPr>
                                            <m:t>−</m:t>
                                          </m:r>
                                          <m:r>
                                            <a:rPr lang="es-VE" i="1">
                                              <a:latin typeface="Cambria Math" panose="02040503050406030204" pitchFamily="18" charset="0"/>
                                            </a:rPr>
                                            <m:t>𝑦</m:t>
                                          </m:r>
                                        </m:e>
                                      </m:d>
                                      <m:r>
                                        <m:rPr>
                                          <m:sty m:val="p"/>
                                        </m:rPr>
                                        <a:rPr lang="es-VE">
                                          <a:latin typeface="Cambria Math" panose="02040503050406030204" pitchFamily="18" charset="0"/>
                                        </a:rPr>
                                        <m:t>cos</m:t>
                                      </m:r>
                                    </m:e>
                                    <m:sup>
                                      <m:r>
                                        <a:rPr lang="es-VE" i="1">
                                          <a:latin typeface="Cambria Math" panose="02040503050406030204" pitchFamily="18" charset="0"/>
                                        </a:rPr>
                                        <m:t>2</m:t>
                                      </m:r>
                                    </m:sup>
                                  </m:sSup>
                                </m:fName>
                                <m:e>
                                  <m:r>
                                    <a:rPr lang="es-VE" i="1">
                                      <a:latin typeface="Cambria Math" panose="02040503050406030204" pitchFamily="18" charset="0"/>
                                      <a:ea typeface="Cambria Math" panose="02040503050406030204" pitchFamily="18" charset="0"/>
                                    </a:rPr>
                                    <m:t>𝜃</m:t>
                                  </m:r>
                                </m:e>
                              </m:func>
                              <m:r>
                                <a:rPr lang="es-VE" i="1">
                                  <a:latin typeface="Cambria Math" panose="02040503050406030204" pitchFamily="18" charset="0"/>
                                </a:rPr>
                                <m:t> </m:t>
                              </m:r>
                            </m:den>
                          </m:f>
                          <m:r>
                            <a:rPr lang="es-VE" i="1" smtClean="0">
                              <a:latin typeface="Cambria Math" panose="02040503050406030204" pitchFamily="18" charset="0"/>
                              <a:ea typeface="Cambria Math" panose="02040503050406030204" pitchFamily="18" charset="0"/>
                            </a:rPr>
                            <m:t>=</m:t>
                          </m:r>
                        </m:e>
                      </m:rad>
                      <m:r>
                        <a:rPr lang="es-VE" i="1">
                          <a:latin typeface="Cambria Math" panose="02040503050406030204" pitchFamily="18" charset="0"/>
                          <a:ea typeface="Cambria Math" panose="02040503050406030204" pitchFamily="18" charset="0"/>
                        </a:rPr>
                        <m:t>11</m:t>
                      </m:r>
                      <m:r>
                        <a:rPr lang="es-VE" i="1">
                          <a:latin typeface="Cambria Math" panose="02040503050406030204" pitchFamily="18" charset="0"/>
                          <a:ea typeface="Cambria Math" panose="02040503050406030204" pitchFamily="18" charset="0"/>
                        </a:rPr>
                        <m:t>𝑚</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𝑠</m:t>
                      </m:r>
                    </m:oMath>
                  </m:oMathPara>
                </a14:m>
                <a:endParaRPr lang="es-VE" dirty="0"/>
              </a:p>
              <a:p>
                <a:endParaRPr lang="es-VE" dirty="0" smtClean="0"/>
              </a:p>
            </p:txBody>
          </p:sp>
        </mc:Choice>
        <mc:Fallback>
          <p:sp>
            <p:nvSpPr>
              <p:cNvPr id="2" name="Rectángulo 1"/>
              <p:cNvSpPr>
                <a:spLocks noRot="1" noChangeAspect="1" noMove="1" noResize="1" noEditPoints="1" noAdjustHandles="1" noChangeArrowheads="1" noChangeShapeType="1" noTextEdit="1"/>
              </p:cNvSpPr>
              <p:nvPr/>
            </p:nvSpPr>
            <p:spPr>
              <a:xfrm>
                <a:off x="1028245" y="1147520"/>
                <a:ext cx="10228333" cy="3932487"/>
              </a:xfrm>
              <a:prstGeom prst="rect">
                <a:avLst/>
              </a:prstGeom>
              <a:blipFill rotWithShape="0">
                <a:blip r:embed="rId2"/>
                <a:stretch>
                  <a:fillRect l="-536" t="-775"/>
                </a:stretch>
              </a:blipFill>
            </p:spPr>
            <p:txBody>
              <a:bodyPr/>
              <a:lstStyle/>
              <a:p>
                <a:r>
                  <a:rPr lang="es-VE">
                    <a:noFill/>
                  </a:rPr>
                  <a:t> </a:t>
                </a:r>
              </a:p>
            </p:txBody>
          </p:sp>
        </mc:Fallback>
      </mc:AlternateContent>
      <p:sp>
        <p:nvSpPr>
          <p:cNvPr id="4" name="Rectángulo 3"/>
          <p:cNvSpPr/>
          <p:nvPr/>
        </p:nvSpPr>
        <p:spPr>
          <a:xfrm>
            <a:off x="1028245" y="1443041"/>
            <a:ext cx="5262196" cy="646331"/>
          </a:xfrm>
          <a:prstGeom prst="rect">
            <a:avLst/>
          </a:prstGeom>
        </p:spPr>
        <p:txBody>
          <a:bodyPr wrap="square">
            <a:spAutoFit/>
          </a:bodyPr>
          <a:lstStyle/>
          <a:p>
            <a:r>
              <a:rPr lang="es-VE" dirty="0" smtClean="0"/>
              <a:t> </a:t>
            </a:r>
          </a:p>
          <a:p>
            <a:endParaRPr lang="es-VE" dirty="0"/>
          </a:p>
        </p:txBody>
      </p:sp>
      <p:sp>
        <p:nvSpPr>
          <p:cNvPr id="5" name="Rectángulo 4"/>
          <p:cNvSpPr/>
          <p:nvPr/>
        </p:nvSpPr>
        <p:spPr>
          <a:xfrm>
            <a:off x="1028245" y="1868710"/>
            <a:ext cx="184731" cy="369332"/>
          </a:xfrm>
          <a:prstGeom prst="rect">
            <a:avLst/>
          </a:prstGeom>
        </p:spPr>
        <p:txBody>
          <a:bodyPr wrap="none">
            <a:spAutoFit/>
          </a:bodyPr>
          <a:lstStyle/>
          <a:p>
            <a:endParaRPr lang="es-VE" dirty="0"/>
          </a:p>
        </p:txBody>
      </p:sp>
    </p:spTree>
    <p:extLst>
      <p:ext uri="{BB962C8B-B14F-4D97-AF65-F5344CB8AC3E}">
        <p14:creationId xmlns:p14="http://schemas.microsoft.com/office/powerpoint/2010/main" val="4090339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ángulo 1"/>
              <p:cNvSpPr/>
              <p:nvPr/>
            </p:nvSpPr>
            <p:spPr>
              <a:xfrm>
                <a:off x="1028245" y="1147520"/>
                <a:ext cx="10228333" cy="4973221"/>
              </a:xfrm>
              <a:prstGeom prst="rect">
                <a:avLst/>
              </a:prstGeom>
            </p:spPr>
            <p:txBody>
              <a:bodyPr wrap="square">
                <a:spAutoFit/>
              </a:bodyPr>
              <a:lstStyle/>
              <a:p>
                <a:r>
                  <a:rPr lang="es-VE" dirty="0" smtClean="0">
                    <a:solidFill>
                      <a:schemeClr val="accent1">
                        <a:lumMod val="50000"/>
                      </a:schemeClr>
                    </a:solidFill>
                  </a:rPr>
                  <a:t>Evaluación</a:t>
                </a:r>
                <a:r>
                  <a:rPr lang="es-VE" dirty="0" smtClean="0"/>
                  <a:t>: resolviendo ahora la ecuación de la trayectoria para x cuando y= 1,6 m</a:t>
                </a:r>
              </a:p>
              <a:p>
                <a14:m>
                  <m:oMathPara xmlns:m="http://schemas.openxmlformats.org/officeDocument/2006/math">
                    <m:oMathParaPr>
                      <m:jc m:val="centerGroup"/>
                    </m:oMathParaPr>
                    <m:oMath xmlns:m="http://schemas.openxmlformats.org/officeDocument/2006/math">
                      <m:r>
                        <a:rPr lang="es-VE" i="1">
                          <a:latin typeface="Cambria Math" panose="02040503050406030204" pitchFamily="18" charset="0"/>
                        </a:rPr>
                        <m:t>𝑦</m:t>
                      </m:r>
                      <m:r>
                        <a:rPr lang="es-VE" i="1">
                          <a:latin typeface="Cambria Math" panose="02040503050406030204" pitchFamily="18" charset="0"/>
                        </a:rPr>
                        <m:t>=</m:t>
                      </m:r>
                      <m:d>
                        <m:dPr>
                          <m:ctrlPr>
                            <a:rPr lang="es-VE" i="1">
                              <a:latin typeface="Cambria Math" panose="02040503050406030204" pitchFamily="18" charset="0"/>
                            </a:rPr>
                          </m:ctrlPr>
                        </m:dPr>
                        <m:e>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a:rPr lang="es-VE" i="1">
                                  <a:latin typeface="Cambria Math" panose="02040503050406030204" pitchFamily="18" charset="0"/>
                                </a:rPr>
                                <m:t>𝑠𝑖𝑛</m:t>
                              </m:r>
                            </m:fName>
                            <m:e>
                              <m:r>
                                <a:rPr lang="es-VE" i="1">
                                  <a:latin typeface="Cambria Math" panose="02040503050406030204" pitchFamily="18" charset="0"/>
                                </a:rPr>
                                <m:t>𝜃</m:t>
                              </m:r>
                            </m:e>
                          </m:func>
                        </m:e>
                      </m:d>
                      <m:d>
                        <m:dPr>
                          <m:ctrlPr>
                            <a:rPr lang="es-VE" i="1">
                              <a:latin typeface="Cambria Math" panose="02040503050406030204" pitchFamily="18" charset="0"/>
                            </a:rPr>
                          </m:ctrlPr>
                        </m:dPr>
                        <m:e>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m:rPr>
                              <m:nor/>
                            </m:rPr>
                            <a:rPr lang="es-VE" dirty="0"/>
                            <m:t>  </m:t>
                          </m:r>
                        </m:e>
                      </m:d>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sSup>
                        <m:sSupPr>
                          <m:ctrlPr>
                            <a:rPr lang="es-VE" i="1">
                              <a:latin typeface="Cambria Math" panose="02040503050406030204" pitchFamily="18" charset="0"/>
                            </a:rPr>
                          </m:ctrlPr>
                        </m:sSupPr>
                        <m:e>
                          <m:d>
                            <m:dPr>
                              <m:ctrlPr>
                                <a:rPr lang="es-VE" i="1">
                                  <a:latin typeface="Cambria Math" panose="02040503050406030204" pitchFamily="18" charset="0"/>
                                </a:rPr>
                              </m:ctrlPr>
                            </m:dPr>
                            <m:e>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m:rPr>
                                  <m:nor/>
                                </m:rPr>
                                <a:rPr lang="es-VE" dirty="0"/>
                                <m:t>  </m:t>
                              </m:r>
                            </m:e>
                          </m:d>
                        </m:e>
                        <m:sup>
                          <m:r>
                            <a:rPr lang="es-VE" i="1">
                              <a:latin typeface="Cambria Math" panose="02040503050406030204" pitchFamily="18" charset="0"/>
                            </a:rPr>
                            <m:t>2</m:t>
                          </m:r>
                        </m:sup>
                      </m:sSup>
                    </m:oMath>
                  </m:oMathPara>
                </a14:m>
                <a:endParaRPr lang="es-VE" dirty="0" smtClean="0"/>
              </a:p>
              <a:p>
                <a14:m>
                  <m:oMathPara xmlns:m="http://schemas.openxmlformats.org/officeDocument/2006/math">
                    <m:oMathParaPr>
                      <m:jc m:val="centerGroup"/>
                    </m:oMathParaPr>
                    <m:oMath xmlns:m="http://schemas.openxmlformats.org/officeDocument/2006/math">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f>
                        <m:fPr>
                          <m:ctrlPr>
                            <a:rPr lang="es-VE" i="1">
                              <a:latin typeface="Cambria Math" panose="02040503050406030204" pitchFamily="18" charset="0"/>
                            </a:rPr>
                          </m:ctrlPr>
                        </m:fPr>
                        <m:num>
                          <m:sSup>
                            <m:sSupPr>
                              <m:ctrlPr>
                                <a:rPr lang="es-VE" i="1">
                                  <a:latin typeface="Cambria Math" panose="02040503050406030204" pitchFamily="18" charset="0"/>
                                </a:rPr>
                              </m:ctrlPr>
                            </m:sSupPr>
                            <m:e>
                              <m:r>
                                <a:rPr lang="es-VE" i="1">
                                  <a:latin typeface="Cambria Math" panose="02040503050406030204" pitchFamily="18" charset="0"/>
                                </a:rPr>
                                <m:t>𝑥</m:t>
                              </m:r>
                            </m:e>
                            <m:sup>
                              <m:r>
                                <a:rPr lang="es-VE" i="1">
                                  <a:latin typeface="Cambria Math" panose="02040503050406030204" pitchFamily="18" charset="0"/>
                                </a:rPr>
                                <m:t>2</m:t>
                              </m:r>
                            </m:sup>
                          </m:sSup>
                        </m:num>
                        <m:den>
                          <m:sSup>
                            <m:sSupPr>
                              <m:ctrlPr>
                                <a:rPr lang="es-VE" i="1">
                                  <a:latin typeface="Cambria Math" panose="02040503050406030204" pitchFamily="18" charset="0"/>
                                </a:rPr>
                              </m:ctrlPr>
                            </m:sSupPr>
                            <m:e>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0</m:t>
                                      </m:r>
                                    </m:sub>
                                  </m:sSub>
                                </m:e>
                              </m:d>
                            </m:e>
                            <m:sup>
                              <m:r>
                                <a:rPr lang="es-VE" i="1">
                                  <a:latin typeface="Cambria Math" panose="02040503050406030204" pitchFamily="18" charset="0"/>
                                </a:rPr>
                                <m:t>2 </m:t>
                              </m:r>
                            </m:sup>
                          </m:sSup>
                          <m:func>
                            <m:funcPr>
                              <m:ctrlPr>
                                <a:rPr lang="es-VE" i="1">
                                  <a:latin typeface="Cambria Math" panose="02040503050406030204" pitchFamily="18" charset="0"/>
                                </a:rPr>
                              </m:ctrlPr>
                            </m:funcPr>
                            <m:fName>
                              <m:sSup>
                                <m:sSupPr>
                                  <m:ctrlPr>
                                    <a:rPr lang="es-VE" i="1">
                                      <a:latin typeface="Cambria Math" panose="02040503050406030204" pitchFamily="18" charset="0"/>
                                    </a:rPr>
                                  </m:ctrlPr>
                                </m:sSupPr>
                                <m:e>
                                  <m:r>
                                    <m:rPr>
                                      <m:sty m:val="p"/>
                                    </m:rPr>
                                    <a:rPr lang="es-VE">
                                      <a:latin typeface="Cambria Math" panose="02040503050406030204" pitchFamily="18" charset="0"/>
                                    </a:rPr>
                                    <m:t>cos</m:t>
                                  </m:r>
                                </m:e>
                                <m:sup>
                                  <m:r>
                                    <a:rPr lang="es-VE" i="1">
                                      <a:latin typeface="Cambria Math" panose="02040503050406030204" pitchFamily="18" charset="0"/>
                                    </a:rPr>
                                    <m:t>2</m:t>
                                  </m:r>
                                </m:sup>
                              </m:sSup>
                            </m:fName>
                            <m:e>
                              <m:r>
                                <a:rPr lang="es-VE" i="1">
                                  <a:latin typeface="Cambria Math" panose="02040503050406030204" pitchFamily="18" charset="0"/>
                                  <a:ea typeface="Cambria Math" panose="02040503050406030204" pitchFamily="18" charset="0"/>
                                </a:rPr>
                                <m:t>𝜃</m:t>
                              </m:r>
                            </m:e>
                          </m:func>
                          <m:r>
                            <a:rPr lang="es-VE" i="1">
                              <a:latin typeface="Cambria Math" panose="02040503050406030204" pitchFamily="18" charset="0"/>
                            </a:rPr>
                            <m:t> </m:t>
                          </m:r>
                        </m:den>
                      </m:f>
                      <m:r>
                        <a:rPr lang="es-VE" i="1" smtClean="0">
                          <a:latin typeface="Cambria Math" panose="02040503050406030204" pitchFamily="18" charset="0"/>
                          <a:ea typeface="Cambria Math" panose="02040503050406030204" pitchFamily="18" charset="0"/>
                        </a:rPr>
                        <m:t>−</m:t>
                      </m:r>
                      <m:r>
                        <a:rPr lang="es-VE" i="1" smtClean="0">
                          <a:latin typeface="Cambria Math" panose="02040503050406030204" pitchFamily="18" charset="0"/>
                        </a:rPr>
                        <m:t>𝑥</m:t>
                      </m:r>
                      <m:func>
                        <m:funcPr>
                          <m:ctrlPr>
                            <a:rPr lang="es-VE" i="1">
                              <a:latin typeface="Cambria Math" panose="02040503050406030204" pitchFamily="18" charset="0"/>
                            </a:rPr>
                          </m:ctrlPr>
                        </m:funcPr>
                        <m:fName>
                          <m:r>
                            <m:rPr>
                              <m:sty m:val="p"/>
                            </m:rPr>
                            <a:rPr lang="es-VE">
                              <a:latin typeface="Cambria Math" panose="02040503050406030204" pitchFamily="18" charset="0"/>
                            </a:rPr>
                            <m:t>tan</m:t>
                          </m:r>
                        </m:fName>
                        <m:e>
                          <m:r>
                            <a:rPr lang="es-VE" i="1">
                              <a:latin typeface="Cambria Math" panose="02040503050406030204" pitchFamily="18" charset="0"/>
                              <a:ea typeface="Cambria Math" panose="02040503050406030204" pitchFamily="18" charset="0"/>
                            </a:rPr>
                            <m:t>𝜃</m:t>
                          </m:r>
                        </m:e>
                      </m:func>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𝑦</m:t>
                      </m:r>
                      <m:r>
                        <a:rPr lang="es-VE" i="1">
                          <a:latin typeface="Cambria Math" panose="02040503050406030204" pitchFamily="18" charset="0"/>
                        </a:rPr>
                        <m:t>=</m:t>
                      </m:r>
                      <m:r>
                        <a:rPr lang="es-VE" b="0" i="1" smtClean="0">
                          <a:latin typeface="Cambria Math" panose="02040503050406030204" pitchFamily="18" charset="0"/>
                        </a:rPr>
                        <m:t>0</m:t>
                      </m:r>
                    </m:oMath>
                  </m:oMathPara>
                </a14:m>
                <a:endParaRPr lang="es-VE" b="0" dirty="0" smtClean="0"/>
              </a:p>
              <a:p>
                <a:endParaRPr lang="es-VE" dirty="0" smtClean="0"/>
              </a:p>
              <a:p>
                <a14:m>
                  <m:oMath xmlns:m="http://schemas.openxmlformats.org/officeDocument/2006/math">
                    <m:r>
                      <a:rPr lang="es-VE" b="0" i="1" smtClean="0">
                        <a:latin typeface="Cambria Math" panose="02040503050406030204" pitchFamily="18" charset="0"/>
                        <a:ea typeface="Cambria Math" panose="02040503050406030204" pitchFamily="18" charset="0"/>
                      </a:rPr>
                      <m:t>𝑦</m:t>
                    </m:r>
                    <m:r>
                      <a:rPr lang="es-VE" b="0" i="1" smtClean="0">
                        <a:latin typeface="Cambria Math" panose="02040503050406030204" pitchFamily="18" charset="0"/>
                        <a:ea typeface="Cambria Math" panose="02040503050406030204" pitchFamily="18" charset="0"/>
                      </a:rPr>
                      <m:t>  </m:t>
                    </m:r>
                  </m:oMath>
                </a14:m>
                <a:r>
                  <a:rPr lang="es-VE" dirty="0" smtClean="0"/>
                  <a:t>Los valores que se obtienen al resolver la ecuación de segundo grado son: </a:t>
                </a:r>
                <a14:m>
                  <m:oMath xmlns:m="http://schemas.openxmlformats.org/officeDocument/2006/math">
                    <m:r>
                      <a:rPr lang="es-VE" i="1">
                        <a:latin typeface="Cambria Math" panose="02040503050406030204" pitchFamily="18" charset="0"/>
                      </a:rPr>
                      <m:t>𝑥</m:t>
                    </m:r>
                    <m:r>
                      <a:rPr lang="es-VE" i="1">
                        <a:latin typeface="Cambria Math" panose="02040503050406030204" pitchFamily="18" charset="0"/>
                        <a:ea typeface="Cambria Math" panose="02040503050406030204" pitchFamily="18" charset="0"/>
                      </a:rPr>
                      <m:t>=3,1</m:t>
                    </m:r>
                    <m:r>
                      <a:rPr lang="es-VE" b="0" i="1" smtClean="0">
                        <a:latin typeface="Cambria Math" panose="02040503050406030204" pitchFamily="18" charset="0"/>
                        <a:ea typeface="Cambria Math" panose="02040503050406030204" pitchFamily="18" charset="0"/>
                      </a:rPr>
                      <m:t> </m:t>
                    </m:r>
                    <m:r>
                      <a:rPr lang="es-VE" b="0" i="1" smtClean="0">
                        <a:latin typeface="Cambria Math" panose="02040503050406030204" pitchFamily="18" charset="0"/>
                        <a:ea typeface="Cambria Math" panose="02040503050406030204" pitchFamily="18" charset="0"/>
                      </a:rPr>
                      <m:t>𝑚</m:t>
                    </m:r>
                    <m:r>
                      <a:rPr lang="es-VE" i="1">
                        <a:latin typeface="Cambria Math" panose="02040503050406030204" pitchFamily="18" charset="0"/>
                        <a:ea typeface="Cambria Math" panose="02040503050406030204" pitchFamily="18" charset="0"/>
                      </a:rPr>
                      <m:t> </m:t>
                    </m:r>
                  </m:oMath>
                </a14:m>
                <a:r>
                  <a:rPr lang="es-VE" dirty="0" smtClean="0"/>
                  <a:t>y </a:t>
                </a:r>
                <a14:m>
                  <m:oMath xmlns:m="http://schemas.openxmlformats.org/officeDocument/2006/math">
                    <m:r>
                      <a:rPr lang="es-VE" b="0" i="0" smtClean="0">
                        <a:latin typeface="Cambria Math" panose="02040503050406030204" pitchFamily="18" charset="0"/>
                        <a:ea typeface="Cambria Math" panose="02040503050406030204" pitchFamily="18" charset="0"/>
                      </a:rPr>
                      <m:t> </m:t>
                    </m:r>
                    <m:r>
                      <a:rPr lang="es-VE" i="1">
                        <a:latin typeface="Cambria Math" panose="02040503050406030204" pitchFamily="18" charset="0"/>
                        <a:ea typeface="Cambria Math" panose="02040503050406030204" pitchFamily="18" charset="0"/>
                      </a:rPr>
                      <m:t>𝑥</m:t>
                    </m:r>
                    <m:r>
                      <a:rPr lang="es-VE" i="1">
                        <a:latin typeface="Cambria Math" panose="02040503050406030204" pitchFamily="18" charset="0"/>
                        <a:ea typeface="Cambria Math" panose="02040503050406030204" pitchFamily="18" charset="0"/>
                      </a:rPr>
                      <m:t>=8,7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oMath>
                </a14:m>
                <a:endParaRPr lang="es-VE" dirty="0"/>
              </a:p>
              <a:p>
                <a:r>
                  <a:rPr lang="es-VE" dirty="0" smtClean="0"/>
                  <a:t> Observando la gráfica podemos responder nuestra segunda pregunta.</a:t>
                </a:r>
                <a:endParaRPr lang="es-VE" dirty="0"/>
              </a:p>
              <a:p>
                <a:endParaRPr lang="es-VE" dirty="0" smtClean="0"/>
              </a:p>
              <a:p>
                <a14:m>
                  <m:oMathPara xmlns:m="http://schemas.openxmlformats.org/officeDocument/2006/math">
                    <m:oMathParaPr>
                      <m:jc m:val="centerGroup"/>
                    </m:oMathParaPr>
                    <m:oMath xmlns:m="http://schemas.openxmlformats.org/officeDocument/2006/math">
                      <m:r>
                        <a:rPr lang="es-VE" i="1">
                          <a:latin typeface="Cambria Math" panose="02040503050406030204" pitchFamily="18" charset="0"/>
                          <a:ea typeface="Cambria Math" panose="02040503050406030204" pitchFamily="18" charset="0"/>
                        </a:rPr>
                        <m:t>𝑥</m:t>
                      </m:r>
                      <m:r>
                        <a:rPr lang="es-VE" i="1">
                          <a:latin typeface="Cambria Math" panose="02040503050406030204" pitchFamily="18" charset="0"/>
                          <a:ea typeface="Cambria Math" panose="02040503050406030204" pitchFamily="18" charset="0"/>
                        </a:rPr>
                        <m:t>=8,7 </m:t>
                      </m:r>
                      <m:r>
                        <a:rPr lang="es-VE" i="1">
                          <a:latin typeface="Cambria Math" panose="02040503050406030204" pitchFamily="18" charset="0"/>
                          <a:ea typeface="Cambria Math" panose="02040503050406030204" pitchFamily="18" charset="0"/>
                        </a:rPr>
                        <m:t>𝑚</m:t>
                      </m:r>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3,1</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=5,6 </m:t>
                      </m:r>
                      <m:r>
                        <a:rPr lang="es-VE" b="0" i="1" smtClean="0">
                          <a:latin typeface="Cambria Math" panose="02040503050406030204" pitchFamily="18" charset="0"/>
                          <a:ea typeface="Cambria Math" panose="02040503050406030204" pitchFamily="18" charset="0"/>
                        </a:rPr>
                        <m:t>𝑚</m:t>
                      </m:r>
                    </m:oMath>
                  </m:oMathPara>
                </a14:m>
                <a:endParaRPr lang="es-VE" dirty="0" smtClean="0"/>
              </a:p>
              <a:p>
                <a:endParaRPr lang="es-VE" dirty="0"/>
              </a:p>
              <a:p>
                <a:endParaRPr lang="es-VE" dirty="0" smtClean="0"/>
              </a:p>
              <a:p>
                <a:endParaRPr lang="es-VE" dirty="0"/>
              </a:p>
              <a:p>
                <a:endParaRPr lang="es-VE" dirty="0" smtClean="0"/>
              </a:p>
              <a:p>
                <a:endParaRPr lang="es-VE" dirty="0"/>
              </a:p>
              <a:p>
                <a:endParaRPr lang="es-VE" dirty="0" smtClean="0"/>
              </a:p>
              <a:p>
                <a:endParaRPr lang="es-VE" dirty="0" smtClean="0"/>
              </a:p>
            </p:txBody>
          </p:sp>
        </mc:Choice>
        <mc:Fallback>
          <p:sp>
            <p:nvSpPr>
              <p:cNvPr id="2" name="Rectángulo 1"/>
              <p:cNvSpPr>
                <a:spLocks noRot="1" noChangeAspect="1" noMove="1" noResize="1" noEditPoints="1" noAdjustHandles="1" noChangeArrowheads="1" noChangeShapeType="1" noTextEdit="1"/>
              </p:cNvSpPr>
              <p:nvPr/>
            </p:nvSpPr>
            <p:spPr>
              <a:xfrm>
                <a:off x="1028245" y="1147520"/>
                <a:ext cx="10228333" cy="4973221"/>
              </a:xfrm>
              <a:prstGeom prst="rect">
                <a:avLst/>
              </a:prstGeom>
              <a:blipFill rotWithShape="0">
                <a:blip r:embed="rId2"/>
                <a:stretch>
                  <a:fillRect l="-536" t="-613"/>
                </a:stretch>
              </a:blipFill>
            </p:spPr>
            <p:txBody>
              <a:bodyPr/>
              <a:lstStyle/>
              <a:p>
                <a:r>
                  <a:rPr lang="es-VE">
                    <a:noFill/>
                  </a:rPr>
                  <a:t> </a:t>
                </a:r>
              </a:p>
            </p:txBody>
          </p:sp>
        </mc:Fallback>
      </mc:AlternateContent>
      <p:sp>
        <p:nvSpPr>
          <p:cNvPr id="4" name="Rectángulo 3"/>
          <p:cNvSpPr/>
          <p:nvPr/>
        </p:nvSpPr>
        <p:spPr>
          <a:xfrm>
            <a:off x="1028245" y="1443041"/>
            <a:ext cx="5262196" cy="646331"/>
          </a:xfrm>
          <a:prstGeom prst="rect">
            <a:avLst/>
          </a:prstGeom>
        </p:spPr>
        <p:txBody>
          <a:bodyPr wrap="square">
            <a:spAutoFit/>
          </a:bodyPr>
          <a:lstStyle/>
          <a:p>
            <a:r>
              <a:rPr lang="es-VE" dirty="0" smtClean="0"/>
              <a:t> </a:t>
            </a:r>
          </a:p>
          <a:p>
            <a:endParaRPr lang="es-VE" dirty="0"/>
          </a:p>
        </p:txBody>
      </p:sp>
      <p:sp>
        <p:nvSpPr>
          <p:cNvPr id="5" name="Rectángulo 4"/>
          <p:cNvSpPr/>
          <p:nvPr/>
        </p:nvSpPr>
        <p:spPr>
          <a:xfrm>
            <a:off x="1028245" y="1868710"/>
            <a:ext cx="184731" cy="369332"/>
          </a:xfrm>
          <a:prstGeom prst="rect">
            <a:avLst/>
          </a:prstGeom>
        </p:spPr>
        <p:txBody>
          <a:bodyPr wrap="none">
            <a:spAutoFit/>
          </a:bodyPr>
          <a:lstStyle/>
          <a:p>
            <a:endParaRPr lang="es-VE" dirty="0"/>
          </a:p>
        </p:txBody>
      </p:sp>
      <p:pic>
        <p:nvPicPr>
          <p:cNvPr id="6" name="Imagen 5"/>
          <p:cNvPicPr>
            <a:picLocks noChangeAspect="1"/>
          </p:cNvPicPr>
          <p:nvPr/>
        </p:nvPicPr>
        <p:blipFill>
          <a:blip r:embed="rId3"/>
          <a:stretch>
            <a:fillRect/>
          </a:stretch>
        </p:blipFill>
        <p:spPr>
          <a:xfrm>
            <a:off x="7626835" y="3343584"/>
            <a:ext cx="3629743" cy="1946160"/>
          </a:xfrm>
          <a:prstGeom prst="rect">
            <a:avLst/>
          </a:prstGeom>
        </p:spPr>
      </p:pic>
      <p:cxnSp>
        <p:nvCxnSpPr>
          <p:cNvPr id="9" name="Conector recto 8"/>
          <p:cNvCxnSpPr/>
          <p:nvPr/>
        </p:nvCxnSpPr>
        <p:spPr>
          <a:xfrm>
            <a:off x="10972800" y="3909848"/>
            <a:ext cx="0" cy="1427194"/>
          </a:xfrm>
          <a:prstGeom prst="line">
            <a:avLst/>
          </a:prstGeom>
        </p:spPr>
        <p:style>
          <a:lnRef idx="1">
            <a:schemeClr val="accent1"/>
          </a:lnRef>
          <a:fillRef idx="0">
            <a:schemeClr val="accent1"/>
          </a:fillRef>
          <a:effectRef idx="0">
            <a:schemeClr val="accent1"/>
          </a:effectRef>
          <a:fontRef idx="minor">
            <a:schemeClr val="tx1"/>
          </a:fontRef>
        </p:style>
      </p:cxnSp>
      <p:sp>
        <p:nvSpPr>
          <p:cNvPr id="10" name="CuadroTexto 9"/>
          <p:cNvSpPr txBox="1"/>
          <p:nvPr/>
        </p:nvSpPr>
        <p:spPr>
          <a:xfrm>
            <a:off x="9199179" y="5151244"/>
            <a:ext cx="1371600" cy="369332"/>
          </a:xfrm>
          <a:prstGeom prst="rect">
            <a:avLst/>
          </a:prstGeom>
          <a:noFill/>
        </p:spPr>
        <p:txBody>
          <a:bodyPr wrap="square" rtlCol="0">
            <a:spAutoFit/>
          </a:bodyPr>
          <a:lstStyle/>
          <a:p>
            <a:r>
              <a:rPr lang="es-VE" sz="1000" dirty="0" smtClean="0">
                <a:latin typeface="Papyrus" panose="03070502060502030205" pitchFamily="66" charset="0"/>
              </a:rPr>
              <a:t>X</a:t>
            </a:r>
            <a:r>
              <a:rPr lang="es-VE" dirty="0" smtClean="0">
                <a:latin typeface="Papyrus" panose="03070502060502030205" pitchFamily="66" charset="0"/>
              </a:rPr>
              <a:t> = </a:t>
            </a:r>
            <a:r>
              <a:rPr lang="es-VE" sz="1600" dirty="0" smtClean="0">
                <a:latin typeface="Papyrus" panose="03070502060502030205" pitchFamily="66" charset="0"/>
              </a:rPr>
              <a:t>8,7</a:t>
            </a:r>
            <a:endParaRPr lang="es-VE" sz="1600" dirty="0">
              <a:latin typeface="Papyrus" panose="03070502060502030205" pitchFamily="66" charset="0"/>
            </a:endParaRPr>
          </a:p>
        </p:txBody>
      </p:sp>
      <p:cxnSp>
        <p:nvCxnSpPr>
          <p:cNvPr id="12" name="Conector recto de flecha 11"/>
          <p:cNvCxnSpPr/>
          <p:nvPr/>
        </p:nvCxnSpPr>
        <p:spPr>
          <a:xfrm flipH="1">
            <a:off x="8040414" y="5337042"/>
            <a:ext cx="1135117"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10011103" y="5335910"/>
            <a:ext cx="961697"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8040414" y="5151244"/>
            <a:ext cx="0" cy="18466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298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471500" y="2392588"/>
            <a:ext cx="3249000" cy="2009760"/>
          </a:xfrm>
          <a:prstGeom prst="rect">
            <a:avLst/>
          </a:prstGeom>
        </p:spPr>
      </p:pic>
      <p:sp>
        <p:nvSpPr>
          <p:cNvPr id="2" name="Rectángulo 1"/>
          <p:cNvSpPr/>
          <p:nvPr/>
        </p:nvSpPr>
        <p:spPr>
          <a:xfrm>
            <a:off x="1278834" y="962873"/>
            <a:ext cx="10031895" cy="1477328"/>
          </a:xfrm>
          <a:prstGeom prst="rect">
            <a:avLst/>
          </a:prstGeom>
        </p:spPr>
        <p:txBody>
          <a:bodyPr wrap="square">
            <a:spAutoFit/>
          </a:bodyPr>
          <a:lstStyle/>
          <a:p>
            <a:pPr algn="just"/>
            <a:r>
              <a:rPr lang="es-VE" i="0" dirty="0" smtClean="0">
                <a:solidFill>
                  <a:srgbClr val="000000"/>
                </a:solidFill>
                <a:effectLst/>
              </a:rPr>
              <a:t>Como se muestra en la figura, se lanza una pelota desde lo alto de un edificio hacia otro más alto, a</a:t>
            </a:r>
            <a:br>
              <a:rPr lang="es-VE" i="0" dirty="0" smtClean="0">
                <a:solidFill>
                  <a:srgbClr val="000000"/>
                </a:solidFill>
                <a:effectLst/>
              </a:rPr>
            </a:br>
            <a:r>
              <a:rPr lang="es-VE" i="0" dirty="0" smtClean="0">
                <a:solidFill>
                  <a:srgbClr val="000000"/>
                </a:solidFill>
                <a:effectLst/>
              </a:rPr>
              <a:t>50 m de distancia. La velocidad inicial de la pelota es de 20 m</a:t>
            </a:r>
            <a:r>
              <a:rPr lang="es-VE" sz="1600" dirty="0">
                <a:solidFill>
                  <a:srgbClr val="000000"/>
                </a:solidFill>
                <a:latin typeface="MathematicalPi-Three"/>
              </a:rPr>
              <a:t>/</a:t>
            </a:r>
            <a:r>
              <a:rPr lang="es-VE" i="0" dirty="0" smtClean="0">
                <a:solidFill>
                  <a:srgbClr val="000000"/>
                </a:solidFill>
                <a:effectLst/>
                <a:latin typeface="MathematicalPi-Three"/>
              </a:rPr>
              <a:t>s, con una inclinación de 40° sobre la horizontal</a:t>
            </a:r>
          </a:p>
          <a:p>
            <a:pPr marL="342900" indent="-342900" algn="just">
              <a:buFont typeface="+mj-lt"/>
              <a:buAutoNum type="alphaLcParenR"/>
            </a:pPr>
            <a:r>
              <a:rPr lang="es-VE" i="0" dirty="0" smtClean="0">
                <a:solidFill>
                  <a:srgbClr val="000000"/>
                </a:solidFill>
                <a:effectLst/>
                <a:latin typeface="MathematicalPi-Three"/>
              </a:rPr>
              <a:t>¿A qué distancia, por encima o por debajo de su nivel inicial, golpeará la pelota sobre la pared </a:t>
            </a:r>
            <a:r>
              <a:rPr lang="es-VE" i="0" dirty="0" smtClean="0">
                <a:solidFill>
                  <a:srgbClr val="000000"/>
                </a:solidFill>
                <a:effectLst/>
                <a:latin typeface="MathematicalPi-Three"/>
              </a:rPr>
              <a:t>opuesta</a:t>
            </a:r>
            <a:endParaRPr lang="es-VE" dirty="0"/>
          </a:p>
        </p:txBody>
      </p:sp>
      <p:cxnSp>
        <p:nvCxnSpPr>
          <p:cNvPr id="6" name="Conector recto de flecha 5"/>
          <p:cNvCxnSpPr/>
          <p:nvPr/>
        </p:nvCxnSpPr>
        <p:spPr>
          <a:xfrm flipV="1">
            <a:off x="5060731" y="2301766"/>
            <a:ext cx="0" cy="1008993"/>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p:nvPr/>
        </p:nvCxnSpPr>
        <p:spPr>
          <a:xfrm>
            <a:off x="5060731" y="3310759"/>
            <a:ext cx="2790497"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CuadroTexto 9"/>
          <p:cNvSpPr txBox="1"/>
          <p:nvPr/>
        </p:nvSpPr>
        <p:spPr>
          <a:xfrm>
            <a:off x="4771696" y="2438713"/>
            <a:ext cx="441435" cy="369332"/>
          </a:xfrm>
          <a:prstGeom prst="rect">
            <a:avLst/>
          </a:prstGeom>
          <a:noFill/>
        </p:spPr>
        <p:txBody>
          <a:bodyPr wrap="square" rtlCol="0">
            <a:spAutoFit/>
          </a:bodyPr>
          <a:lstStyle/>
          <a:p>
            <a:r>
              <a:rPr lang="es-VE" dirty="0" smtClean="0"/>
              <a:t>y</a:t>
            </a:r>
            <a:endParaRPr lang="es-VE" dirty="0"/>
          </a:p>
        </p:txBody>
      </p:sp>
      <p:sp>
        <p:nvSpPr>
          <p:cNvPr id="11" name="CuadroTexto 10"/>
          <p:cNvSpPr txBox="1"/>
          <p:nvPr/>
        </p:nvSpPr>
        <p:spPr>
          <a:xfrm>
            <a:off x="7882758" y="3106124"/>
            <a:ext cx="441435" cy="369332"/>
          </a:xfrm>
          <a:prstGeom prst="rect">
            <a:avLst/>
          </a:prstGeom>
          <a:noFill/>
        </p:spPr>
        <p:txBody>
          <a:bodyPr wrap="square" rtlCol="0">
            <a:spAutoFit/>
          </a:bodyPr>
          <a:lstStyle/>
          <a:p>
            <a:r>
              <a:rPr lang="es-VE" dirty="0" smtClean="0"/>
              <a:t>x</a:t>
            </a:r>
            <a:endParaRPr lang="es-VE" dirty="0"/>
          </a:p>
        </p:txBody>
      </p:sp>
    </p:spTree>
    <p:extLst>
      <p:ext uri="{BB962C8B-B14F-4D97-AF65-F5344CB8AC3E}">
        <p14:creationId xmlns:p14="http://schemas.microsoft.com/office/powerpoint/2010/main" val="169700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5412" y="861684"/>
            <a:ext cx="10031895" cy="923330"/>
          </a:xfrm>
          <a:prstGeom prst="rect">
            <a:avLst/>
          </a:prstGeom>
        </p:spPr>
        <p:txBody>
          <a:bodyPr wrap="square">
            <a:spAutoFit/>
          </a:bodyPr>
          <a:lstStyle/>
          <a:p>
            <a:r>
              <a:rPr lang="es-VE" dirty="0">
                <a:solidFill>
                  <a:schemeClr val="accent1">
                    <a:lumMod val="50000"/>
                  </a:schemeClr>
                </a:solidFill>
              </a:rPr>
              <a:t>Interpretación</a:t>
            </a:r>
            <a:r>
              <a:rPr lang="es-VE" dirty="0" smtClean="0"/>
              <a:t>: </a:t>
            </a:r>
            <a:r>
              <a:rPr lang="es-VE" dirty="0"/>
              <a:t>Es un </a:t>
            </a:r>
            <a:r>
              <a:rPr lang="es-VE" dirty="0" smtClean="0"/>
              <a:t>problema de lanzamiento de proyectil de nuevo debemos escribir nuestras ecuaciones cinemáticas correspondientes.  Debemos obtener la altura del cuerpo después de haber recorrido 50 m en la dirección de x. </a:t>
            </a:r>
          </a:p>
        </p:txBody>
      </p:sp>
      <mc:AlternateContent xmlns:mc="http://schemas.openxmlformats.org/markup-compatibility/2006">
        <mc:Choice xmlns:a14="http://schemas.microsoft.com/office/drawing/2010/main" Requires="a14">
          <p:sp>
            <p:nvSpPr>
              <p:cNvPr id="3" name="Rectángulo 2"/>
              <p:cNvSpPr/>
              <p:nvPr/>
            </p:nvSpPr>
            <p:spPr>
              <a:xfrm>
                <a:off x="1105412" y="2077680"/>
                <a:ext cx="2962478" cy="369332"/>
              </a:xfrm>
              <a:prstGeom prst="rect">
                <a:avLst/>
              </a:prstGeom>
            </p:spPr>
            <p:txBody>
              <a:bodyPr wrap="none">
                <a:spAutoFit/>
              </a:bodyPr>
              <a:lstStyle/>
              <a:p>
                <a14:m>
                  <m:oMath xmlns:m="http://schemas.openxmlformats.org/officeDocument/2006/math">
                    <m:r>
                      <a:rPr lang="es-VE" i="1">
                        <a:latin typeface="Cambria Math" panose="02040503050406030204" pitchFamily="18" charset="0"/>
                      </a:rPr>
                      <m:t>𝑥</m:t>
                    </m:r>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𝑥</m:t>
                        </m:r>
                      </m:sub>
                    </m:sSub>
                    <m:r>
                      <a:rPr lang="es-VE" i="1">
                        <a:latin typeface="Cambria Math" panose="02040503050406030204" pitchFamily="18" charset="0"/>
                      </a:rPr>
                      <m:t>𝑡</m:t>
                    </m:r>
                    <m:r>
                      <a:rPr lang="es-VE" i="1">
                        <a:latin typeface="Cambria Math" panose="02040503050406030204" pitchFamily="18" charset="0"/>
                      </a:rPr>
                      <m:t>=</m:t>
                    </m:r>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𝑡</m:t>
                    </m:r>
                  </m:oMath>
                </a14:m>
                <a:r>
                  <a:rPr lang="es-VE" dirty="0" smtClean="0"/>
                  <a:t>       (1) </a:t>
                </a:r>
                <a:endParaRPr lang="es-VE" dirty="0"/>
              </a:p>
            </p:txBody>
          </p:sp>
        </mc:Choice>
        <mc:Fallback>
          <p:sp>
            <p:nvSpPr>
              <p:cNvPr id="3" name="Rectángulo 2"/>
              <p:cNvSpPr>
                <a:spLocks noRot="1" noChangeAspect="1" noMove="1" noResize="1" noEditPoints="1" noAdjustHandles="1" noChangeArrowheads="1" noChangeShapeType="1" noTextEdit="1"/>
              </p:cNvSpPr>
              <p:nvPr/>
            </p:nvSpPr>
            <p:spPr>
              <a:xfrm>
                <a:off x="1105412" y="2077680"/>
                <a:ext cx="2962478" cy="369332"/>
              </a:xfrm>
              <a:prstGeom prst="rect">
                <a:avLst/>
              </a:prstGeom>
              <a:blipFill rotWithShape="0">
                <a:blip r:embed="rId2"/>
                <a:stretch>
                  <a:fillRect t="-23333" r="-1029" b="-26667"/>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4" name="Rectángulo 3"/>
              <p:cNvSpPr/>
              <p:nvPr/>
            </p:nvSpPr>
            <p:spPr>
              <a:xfrm>
                <a:off x="1042355" y="2620338"/>
                <a:ext cx="4710392" cy="483466"/>
              </a:xfrm>
              <a:prstGeom prst="rect">
                <a:avLst/>
              </a:prstGeom>
            </p:spPr>
            <p:txBody>
              <a:bodyPr wrap="none">
                <a:spAutoFit/>
              </a:bodyPr>
              <a:lstStyle/>
              <a:p>
                <a14:m>
                  <m:oMath xmlns:m="http://schemas.openxmlformats.org/officeDocument/2006/math">
                    <m:r>
                      <a:rPr lang="es-VE" b="0" i="1" smtClean="0">
                        <a:latin typeface="Cambria Math" panose="02040503050406030204" pitchFamily="18" charset="0"/>
                      </a:rPr>
                      <m:t> </m:t>
                    </m:r>
                    <m:r>
                      <a:rPr lang="es-VE" i="1">
                        <a:latin typeface="Cambria Math" panose="02040503050406030204" pitchFamily="18" charset="0"/>
                      </a:rPr>
                      <m:t>𝑦</m:t>
                    </m:r>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𝑦</m:t>
                        </m:r>
                        <m:r>
                          <a:rPr lang="es-VE" i="1">
                            <a:latin typeface="Cambria Math" panose="02040503050406030204" pitchFamily="18" charset="0"/>
                          </a:rPr>
                          <m:t>0</m:t>
                        </m:r>
                      </m:sub>
                    </m:sSub>
                    <m:r>
                      <a:rPr lang="es-VE" i="1">
                        <a:latin typeface="Cambria Math" panose="02040503050406030204" pitchFamily="18" charset="0"/>
                      </a:rPr>
                      <m:t>𝑡</m:t>
                    </m:r>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sSup>
                      <m:sSupPr>
                        <m:ctrlPr>
                          <a:rPr lang="es-VE" i="1">
                            <a:latin typeface="Cambria Math" panose="02040503050406030204" pitchFamily="18" charset="0"/>
                          </a:rPr>
                        </m:ctrlPr>
                      </m:sSupPr>
                      <m:e>
                        <m:r>
                          <a:rPr lang="es-VE" i="1">
                            <a:latin typeface="Cambria Math" panose="02040503050406030204" pitchFamily="18" charset="0"/>
                          </a:rPr>
                          <m:t>𝑡</m:t>
                        </m:r>
                      </m:e>
                      <m:sup>
                        <m:r>
                          <a:rPr lang="es-VE" i="1">
                            <a:latin typeface="Cambria Math" panose="02040503050406030204" pitchFamily="18" charset="0"/>
                          </a:rPr>
                          <m:t>2</m:t>
                        </m:r>
                      </m:sup>
                    </m:sSup>
                    <m:r>
                      <a:rPr lang="es-VE" i="1">
                        <a:latin typeface="Cambria Math" panose="02040503050406030204" pitchFamily="18" charset="0"/>
                      </a:rPr>
                      <m:t>=</m:t>
                    </m:r>
                    <m:d>
                      <m:dPr>
                        <m:ctrlPr>
                          <a:rPr lang="es-VE" i="1">
                            <a:latin typeface="Cambria Math" panose="02040503050406030204" pitchFamily="18" charset="0"/>
                          </a:rPr>
                        </m:ctrlPr>
                      </m:dPr>
                      <m:e>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a:rPr lang="es-VE" i="1">
                                <a:latin typeface="Cambria Math" panose="02040503050406030204" pitchFamily="18" charset="0"/>
                              </a:rPr>
                              <m:t>𝑠𝑖𝑛</m:t>
                            </m:r>
                          </m:fName>
                          <m:e>
                            <m:r>
                              <a:rPr lang="es-VE" i="1">
                                <a:latin typeface="Cambria Math" panose="02040503050406030204" pitchFamily="18" charset="0"/>
                              </a:rPr>
                              <m:t>𝜃</m:t>
                            </m:r>
                          </m:e>
                        </m:func>
                      </m:e>
                    </m:d>
                    <m:r>
                      <a:rPr lang="es-VE" i="1">
                        <a:latin typeface="Cambria Math" panose="02040503050406030204" pitchFamily="18" charset="0"/>
                      </a:rPr>
                      <m:t>𝑡</m:t>
                    </m:r>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sSup>
                      <m:sSupPr>
                        <m:ctrlPr>
                          <a:rPr lang="es-VE" i="1">
                            <a:latin typeface="Cambria Math" panose="02040503050406030204" pitchFamily="18" charset="0"/>
                          </a:rPr>
                        </m:ctrlPr>
                      </m:sSupPr>
                      <m:e>
                        <m:r>
                          <a:rPr lang="es-VE" i="1">
                            <a:latin typeface="Cambria Math" panose="02040503050406030204" pitchFamily="18" charset="0"/>
                          </a:rPr>
                          <m:t>𝑡</m:t>
                        </m:r>
                      </m:e>
                      <m:sup>
                        <m:r>
                          <a:rPr lang="es-VE" i="1">
                            <a:latin typeface="Cambria Math" panose="02040503050406030204" pitchFamily="18" charset="0"/>
                          </a:rPr>
                          <m:t>2</m:t>
                        </m:r>
                      </m:sup>
                    </m:sSup>
                  </m:oMath>
                </a14:m>
                <a:r>
                  <a:rPr lang="es-VE" dirty="0" smtClean="0"/>
                  <a:t>      (2)</a:t>
                </a:r>
                <a:endParaRPr lang="es-VE" dirty="0"/>
              </a:p>
            </p:txBody>
          </p:sp>
        </mc:Choice>
        <mc:Fallback>
          <p:sp>
            <p:nvSpPr>
              <p:cNvPr id="4" name="Rectángulo 3"/>
              <p:cNvSpPr>
                <a:spLocks noRot="1" noChangeAspect="1" noMove="1" noResize="1" noEditPoints="1" noAdjustHandles="1" noChangeArrowheads="1" noChangeShapeType="1" noTextEdit="1"/>
              </p:cNvSpPr>
              <p:nvPr/>
            </p:nvSpPr>
            <p:spPr>
              <a:xfrm>
                <a:off x="1042355" y="2620338"/>
                <a:ext cx="4710392" cy="483466"/>
              </a:xfrm>
              <a:prstGeom prst="rect">
                <a:avLst/>
              </a:prstGeom>
              <a:blipFill rotWithShape="0">
                <a:blip r:embed="rId3"/>
                <a:stretch>
                  <a:fillRect t="-5063" r="-259" b="-8861"/>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7" name="Rectángulo 6"/>
              <p:cNvSpPr/>
              <p:nvPr/>
            </p:nvSpPr>
            <p:spPr>
              <a:xfrm>
                <a:off x="1115992" y="3835443"/>
                <a:ext cx="3363678" cy="523670"/>
              </a:xfrm>
              <a:prstGeom prst="rect">
                <a:avLst/>
              </a:prstGeom>
            </p:spPr>
            <p:txBody>
              <a:bodyPr wrap="none">
                <a:spAutoFit/>
              </a:bodyPr>
              <a:lstStyle/>
              <a:p>
                <a:r>
                  <a:rPr lang="es-VE" dirty="0" smtClean="0"/>
                  <a:t> </a:t>
                </a:r>
                <a14:m>
                  <m:oMath xmlns:m="http://schemas.openxmlformats.org/officeDocument/2006/math">
                    <m:r>
                      <a:rPr lang="es-VE" i="1">
                        <a:latin typeface="Cambria Math" panose="02040503050406030204" pitchFamily="18" charset="0"/>
                      </a:rPr>
                      <m:t>𝑡</m:t>
                    </m:r>
                    <m:r>
                      <a:rPr lang="es-VE" i="1">
                        <a:latin typeface="Cambria Math" panose="02040503050406030204" pitchFamily="18" charset="0"/>
                      </a:rPr>
                      <m:t> </m:t>
                    </m:r>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a:rPr lang="es-VE" i="1" smtClean="0">
                        <a:latin typeface="Cambria Math" panose="02040503050406030204" pitchFamily="18" charset="0"/>
                        <a:ea typeface="Cambria Math" panose="02040503050406030204" pitchFamily="18" charset="0"/>
                      </a:rPr>
                      <m:t>=</m:t>
                    </m:r>
                    <m:f>
                      <m:fPr>
                        <m:ctrlPr>
                          <a:rPr lang="es-VE"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50 </m:t>
                        </m:r>
                        <m:r>
                          <a:rPr lang="es-VE" b="0" i="1" smtClean="0">
                            <a:latin typeface="Cambria Math" panose="02040503050406030204" pitchFamily="18" charset="0"/>
                            <a:ea typeface="Cambria Math" panose="02040503050406030204" pitchFamily="18" charset="0"/>
                          </a:rPr>
                          <m:t>𝑚</m:t>
                        </m:r>
                      </m:num>
                      <m:den>
                        <m:r>
                          <a:rPr lang="es-VE" b="0" i="1" smtClean="0">
                            <a:latin typeface="Cambria Math" panose="02040503050406030204" pitchFamily="18" charset="0"/>
                            <a:ea typeface="Cambria Math" panose="02040503050406030204" pitchFamily="18" charset="0"/>
                          </a:rPr>
                          <m:t>15,3 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den>
                    </m:f>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3,27 </m:t>
                    </m:r>
                    <m:r>
                      <a:rPr lang="es-VE" b="0" i="1" smtClean="0">
                        <a:latin typeface="Cambria Math" panose="02040503050406030204" pitchFamily="18" charset="0"/>
                        <a:ea typeface="Cambria Math" panose="02040503050406030204" pitchFamily="18" charset="0"/>
                      </a:rPr>
                      <m:t>𝑠</m:t>
                    </m:r>
                  </m:oMath>
                </a14:m>
                <a:endParaRPr lang="es-VE" dirty="0"/>
              </a:p>
            </p:txBody>
          </p:sp>
        </mc:Choice>
        <mc:Fallback>
          <p:sp>
            <p:nvSpPr>
              <p:cNvPr id="7" name="Rectángulo 6"/>
              <p:cNvSpPr>
                <a:spLocks noRot="1" noChangeAspect="1" noMove="1" noResize="1" noEditPoints="1" noAdjustHandles="1" noChangeArrowheads="1" noChangeShapeType="1" noTextEdit="1"/>
              </p:cNvSpPr>
              <p:nvPr/>
            </p:nvSpPr>
            <p:spPr>
              <a:xfrm>
                <a:off x="1115992" y="3835443"/>
                <a:ext cx="3363678" cy="523670"/>
              </a:xfrm>
              <a:prstGeom prst="rect">
                <a:avLst/>
              </a:prstGeom>
              <a:blipFill rotWithShape="0">
                <a:blip r:embed="rId4"/>
                <a:stretch>
                  <a:fillRect b="-5814"/>
                </a:stretch>
              </a:blipFill>
            </p:spPr>
            <p:txBody>
              <a:bodyPr/>
              <a:lstStyle/>
              <a:p>
                <a:r>
                  <a:rPr lang="es-VE">
                    <a:noFill/>
                  </a:rPr>
                  <a:t> </a:t>
                </a:r>
              </a:p>
            </p:txBody>
          </p:sp>
        </mc:Fallback>
      </mc:AlternateContent>
      <p:sp>
        <p:nvSpPr>
          <p:cNvPr id="8" name="Rectángulo 7"/>
          <p:cNvSpPr/>
          <p:nvPr/>
        </p:nvSpPr>
        <p:spPr>
          <a:xfrm>
            <a:off x="1115991" y="3195264"/>
            <a:ext cx="10219415" cy="646331"/>
          </a:xfrm>
          <a:prstGeom prst="rect">
            <a:avLst/>
          </a:prstGeom>
        </p:spPr>
        <p:txBody>
          <a:bodyPr wrap="square">
            <a:spAutoFit/>
          </a:bodyPr>
          <a:lstStyle/>
          <a:p>
            <a:r>
              <a:rPr lang="es-VE" dirty="0" smtClean="0">
                <a:solidFill>
                  <a:schemeClr val="accent1">
                    <a:lumMod val="50000"/>
                  </a:schemeClr>
                </a:solidFill>
              </a:rPr>
              <a:t>Desarrollo</a:t>
            </a:r>
            <a:r>
              <a:rPr lang="es-VE" dirty="0" smtClean="0"/>
              <a:t>: Así </a:t>
            </a:r>
            <a:r>
              <a:rPr lang="es-VE" dirty="0"/>
              <a:t>que despejando el tiempo de la ecuación (1) y sustituyendo en (2) obtendremos la incógnita que </a:t>
            </a:r>
            <a:r>
              <a:rPr lang="es-VE" dirty="0" smtClean="0"/>
              <a:t>buscamos, entonces </a:t>
            </a:r>
            <a:r>
              <a:rPr lang="es-VE" dirty="0"/>
              <a:t>obtenemos </a:t>
            </a:r>
          </a:p>
        </p:txBody>
      </p:sp>
      <mc:AlternateContent xmlns:mc="http://schemas.openxmlformats.org/markup-compatibility/2006">
        <mc:Choice xmlns:a14="http://schemas.microsoft.com/office/drawing/2010/main" Requires="a14">
          <p:sp>
            <p:nvSpPr>
              <p:cNvPr id="10" name="Rectángulo 9"/>
              <p:cNvSpPr/>
              <p:nvPr/>
            </p:nvSpPr>
            <p:spPr>
              <a:xfrm>
                <a:off x="1115991" y="4482467"/>
                <a:ext cx="6427209" cy="76937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s-VE" i="1" smtClean="0">
                          <a:latin typeface="Cambria Math" panose="02040503050406030204" pitchFamily="18" charset="0"/>
                        </a:rPr>
                        <m:t>𝑦</m:t>
                      </m:r>
                      <m:r>
                        <a:rPr lang="es-VE" i="1" smtClean="0">
                          <a:latin typeface="Cambria Math" panose="02040503050406030204" pitchFamily="18" charset="0"/>
                        </a:rPr>
                        <m:t>=</m:t>
                      </m:r>
                      <m:d>
                        <m:dPr>
                          <m:ctrlPr>
                            <a:rPr lang="es-VE" i="1">
                              <a:latin typeface="Cambria Math" panose="02040503050406030204" pitchFamily="18" charset="0"/>
                            </a:rPr>
                          </m:ctrlPr>
                        </m:dPr>
                        <m:e>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a:rPr lang="es-VE" i="1">
                                  <a:latin typeface="Cambria Math" panose="02040503050406030204" pitchFamily="18" charset="0"/>
                                </a:rPr>
                                <m:t>𝑠𝑖𝑛</m:t>
                              </m:r>
                            </m:fName>
                            <m:e>
                              <m:r>
                                <a:rPr lang="es-VE" i="1">
                                  <a:latin typeface="Cambria Math" panose="02040503050406030204" pitchFamily="18" charset="0"/>
                                </a:rPr>
                                <m:t>𝜃</m:t>
                              </m:r>
                            </m:e>
                          </m:func>
                        </m:e>
                      </m:d>
                      <m:d>
                        <m:dPr>
                          <m:ctrlPr>
                            <a:rPr lang="es-VE" i="1">
                              <a:latin typeface="Cambria Math" panose="02040503050406030204" pitchFamily="18" charset="0"/>
                            </a:rPr>
                          </m:ctrlPr>
                        </m:dPr>
                        <m:e>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m:rPr>
                              <m:nor/>
                            </m:rPr>
                            <a:rPr lang="es-VE" dirty="0"/>
                            <m:t>  </m:t>
                          </m:r>
                        </m:e>
                      </m:d>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sSup>
                        <m:sSupPr>
                          <m:ctrlPr>
                            <a:rPr lang="es-VE" i="1">
                              <a:latin typeface="Cambria Math" panose="02040503050406030204" pitchFamily="18" charset="0"/>
                            </a:rPr>
                          </m:ctrlPr>
                        </m:sSupPr>
                        <m:e>
                          <m:d>
                            <m:dPr>
                              <m:ctrlPr>
                                <a:rPr lang="es-VE" i="1">
                                  <a:latin typeface="Cambria Math" panose="02040503050406030204" pitchFamily="18" charset="0"/>
                                </a:rPr>
                              </m:ctrlPr>
                            </m:dPr>
                            <m:e>
                              <m:f>
                                <m:fPr>
                                  <m:ctrlPr>
                                    <a:rPr lang="es-VE" i="1">
                                      <a:latin typeface="Cambria Math" panose="02040503050406030204" pitchFamily="18" charset="0"/>
                                    </a:rPr>
                                  </m:ctrlPr>
                                </m:fPr>
                                <m:num>
                                  <m:r>
                                    <a:rPr lang="es-VE" i="1">
                                      <a:latin typeface="Cambria Math" panose="02040503050406030204" pitchFamily="18" charset="0"/>
                                    </a:rPr>
                                    <m:t>𝑥</m:t>
                                  </m:r>
                                </m:num>
                                <m:den>
                                  <m:d>
                                    <m:dPr>
                                      <m:begChr m:val="|"/>
                                      <m:endChr m:val="|"/>
                                      <m:ctrlPr>
                                        <a:rPr lang="es-VE" i="1">
                                          <a:latin typeface="Cambria Math" panose="02040503050406030204" pitchFamily="18" charset="0"/>
                                        </a:rPr>
                                      </m:ctrlPr>
                                    </m:dPr>
                                    <m:e>
                                      <m:sSub>
                                        <m:sSubPr>
                                          <m:ctrlPr>
                                            <a:rPr lang="es-VE" i="1">
                                              <a:latin typeface="Cambria Math" panose="02040503050406030204" pitchFamily="18" charset="0"/>
                                            </a:rPr>
                                          </m:ctrlPr>
                                        </m:sSubPr>
                                        <m:e>
                                          <m:acc>
                                            <m:accPr>
                                              <m:chr m:val="⃗"/>
                                              <m:ctrlPr>
                                                <a:rPr lang="es-VE" i="1">
                                                  <a:latin typeface="Cambria Math" panose="02040503050406030204" pitchFamily="18" charset="0"/>
                                                </a:rPr>
                                              </m:ctrlPr>
                                            </m:accPr>
                                            <m:e>
                                              <m:r>
                                                <a:rPr lang="es-VE" i="1">
                                                  <a:latin typeface="Cambria Math" panose="02040503050406030204" pitchFamily="18" charset="0"/>
                                                </a:rPr>
                                                <m:t>𝑣</m:t>
                                              </m:r>
                                            </m:e>
                                          </m:acc>
                                        </m:e>
                                        <m:sub>
                                          <m:r>
                                            <a:rPr lang="es-VE" i="1">
                                              <a:latin typeface="Cambria Math" panose="02040503050406030204" pitchFamily="18" charset="0"/>
                                            </a:rPr>
                                            <m:t>𝑜</m:t>
                                          </m:r>
                                        </m:sub>
                                      </m:sSub>
                                    </m:e>
                                  </m:d>
                                  <m:func>
                                    <m:funcPr>
                                      <m:ctrlPr>
                                        <a:rPr lang="es-VE" i="1">
                                          <a:latin typeface="Cambria Math" panose="02040503050406030204" pitchFamily="18" charset="0"/>
                                        </a:rPr>
                                      </m:ctrlPr>
                                    </m:funcPr>
                                    <m:fName>
                                      <m:r>
                                        <m:rPr>
                                          <m:sty m:val="p"/>
                                        </m:rPr>
                                        <a:rPr lang="es-VE">
                                          <a:latin typeface="Cambria Math" panose="02040503050406030204" pitchFamily="18" charset="0"/>
                                        </a:rPr>
                                        <m:t>cos</m:t>
                                      </m:r>
                                    </m:fName>
                                    <m:e>
                                      <m:r>
                                        <a:rPr lang="es-VE" i="1">
                                          <a:latin typeface="Cambria Math" panose="02040503050406030204" pitchFamily="18" charset="0"/>
                                        </a:rPr>
                                        <m:t>𝜃</m:t>
                                      </m:r>
                                    </m:e>
                                  </m:func>
                                  <m:r>
                                    <a:rPr lang="es-VE" i="1">
                                      <a:latin typeface="Cambria Math" panose="02040503050406030204" pitchFamily="18" charset="0"/>
                                    </a:rPr>
                                    <m:t> </m:t>
                                  </m:r>
                                </m:den>
                              </m:f>
                              <m:r>
                                <m:rPr>
                                  <m:nor/>
                                </m:rPr>
                                <a:rPr lang="es-VE" dirty="0"/>
                                <m:t>  </m:t>
                              </m:r>
                            </m:e>
                          </m:d>
                        </m:e>
                        <m:sup>
                          <m:r>
                            <a:rPr lang="es-VE" i="1">
                              <a:latin typeface="Cambria Math" panose="02040503050406030204" pitchFamily="18" charset="0"/>
                            </a:rPr>
                            <m:t>2</m:t>
                          </m:r>
                        </m:sup>
                      </m:sSup>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10,3 </m:t>
                      </m:r>
                      <m:r>
                        <a:rPr lang="es-VE" b="0" i="1" smtClean="0">
                          <a:latin typeface="Cambria Math" panose="02040503050406030204" pitchFamily="18" charset="0"/>
                          <a:ea typeface="Cambria Math" panose="02040503050406030204" pitchFamily="18" charset="0"/>
                        </a:rPr>
                        <m:t>𝑚</m:t>
                      </m:r>
                    </m:oMath>
                  </m:oMathPara>
                </a14:m>
                <a:endParaRPr lang="es-VE" dirty="0"/>
              </a:p>
            </p:txBody>
          </p:sp>
        </mc:Choice>
        <mc:Fallback>
          <p:sp>
            <p:nvSpPr>
              <p:cNvPr id="10" name="Rectángulo 9"/>
              <p:cNvSpPr>
                <a:spLocks noRot="1" noChangeAspect="1" noMove="1" noResize="1" noEditPoints="1" noAdjustHandles="1" noChangeArrowheads="1" noChangeShapeType="1" noTextEdit="1"/>
              </p:cNvSpPr>
              <p:nvPr/>
            </p:nvSpPr>
            <p:spPr>
              <a:xfrm>
                <a:off x="1115991" y="4482467"/>
                <a:ext cx="6427209" cy="769378"/>
              </a:xfrm>
              <a:prstGeom prst="rect">
                <a:avLst/>
              </a:prstGeom>
              <a:blipFill rotWithShape="0">
                <a:blip r:embed="rId5"/>
                <a:stretch>
                  <a:fillRect/>
                </a:stretch>
              </a:blipFill>
            </p:spPr>
            <p:txBody>
              <a:bodyPr/>
              <a:lstStyle/>
              <a:p>
                <a:r>
                  <a:rPr lang="es-VE">
                    <a:noFill/>
                  </a:rPr>
                  <a:t> </a:t>
                </a:r>
              </a:p>
            </p:txBody>
          </p:sp>
        </mc:Fallback>
      </mc:AlternateContent>
    </p:spTree>
    <p:extLst>
      <p:ext uri="{BB962C8B-B14F-4D97-AF65-F5344CB8AC3E}">
        <p14:creationId xmlns:p14="http://schemas.microsoft.com/office/powerpoint/2010/main" val="2546611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0174" y="902590"/>
            <a:ext cx="10250556" cy="923330"/>
          </a:xfrm>
          <a:prstGeom prst="rect">
            <a:avLst/>
          </a:prstGeom>
        </p:spPr>
        <p:txBody>
          <a:bodyPr wrap="square">
            <a:spAutoFit/>
          </a:bodyPr>
          <a:lstStyle/>
          <a:p>
            <a:r>
              <a:rPr lang="es-VE" dirty="0" smtClean="0"/>
              <a:t>Un ingeniero está diseñando una carretera plana y horizontal para un límite de velocidad 80 km / h , eso es 22,2 m / s . Si la aceleración máxima de un vehículo en esta carretera es 1,5 m / s</a:t>
            </a:r>
            <a:r>
              <a:rPr lang="es-VE" baseline="30000" dirty="0" smtClean="0"/>
              <a:t>2 </a:t>
            </a:r>
            <a:r>
              <a:rPr lang="es-VE" dirty="0" smtClean="0"/>
              <a:t>¿cuál es el radio mínimo seguro para curvas en la carretera?</a:t>
            </a:r>
          </a:p>
        </p:txBody>
      </p:sp>
      <p:sp>
        <p:nvSpPr>
          <p:cNvPr id="3" name="Rectángulo 2"/>
          <p:cNvSpPr/>
          <p:nvPr/>
        </p:nvSpPr>
        <p:spPr>
          <a:xfrm>
            <a:off x="1060174" y="2077684"/>
            <a:ext cx="10250556" cy="646331"/>
          </a:xfrm>
          <a:prstGeom prst="rect">
            <a:avLst/>
          </a:prstGeom>
        </p:spPr>
        <p:txBody>
          <a:bodyPr wrap="square">
            <a:spAutoFit/>
          </a:bodyPr>
          <a:lstStyle/>
          <a:p>
            <a:r>
              <a:rPr lang="es-VE" dirty="0">
                <a:solidFill>
                  <a:schemeClr val="accent1">
                    <a:lumMod val="50000"/>
                  </a:schemeClr>
                </a:solidFill>
              </a:rPr>
              <a:t>Interpretación</a:t>
            </a:r>
            <a:r>
              <a:rPr lang="es-VE" dirty="0"/>
              <a:t>: </a:t>
            </a:r>
            <a:r>
              <a:rPr lang="es-VE" dirty="0" smtClean="0"/>
              <a:t>Consideraremos la situación en la curva como si fuera en ese instante un movimiento circular uniforme, la velocidad máxima del auto será la impuesta por el límite. </a:t>
            </a:r>
            <a:endParaRPr lang="es-VE" dirty="0"/>
          </a:p>
        </p:txBody>
      </p:sp>
      <mc:AlternateContent xmlns:mc="http://schemas.openxmlformats.org/markup-compatibility/2006">
        <mc:Choice xmlns:a14="http://schemas.microsoft.com/office/drawing/2010/main" Requires="a14">
          <p:sp>
            <p:nvSpPr>
              <p:cNvPr id="4" name="Rectángulo 3"/>
              <p:cNvSpPr/>
              <p:nvPr/>
            </p:nvSpPr>
            <p:spPr>
              <a:xfrm>
                <a:off x="1060174" y="2975779"/>
                <a:ext cx="10250556" cy="1681807"/>
              </a:xfrm>
              <a:prstGeom prst="rect">
                <a:avLst/>
              </a:prstGeom>
            </p:spPr>
            <p:txBody>
              <a:bodyPr wrap="square">
                <a:spAutoFit/>
              </a:bodyPr>
              <a:lstStyle/>
              <a:p>
                <a:r>
                  <a:rPr lang="es-VE" dirty="0" smtClean="0">
                    <a:solidFill>
                      <a:schemeClr val="accent1">
                        <a:lumMod val="50000"/>
                      </a:schemeClr>
                    </a:solidFill>
                  </a:rPr>
                  <a:t>Desarrollo</a:t>
                </a:r>
                <a:r>
                  <a:rPr lang="es-VE" dirty="0" smtClean="0"/>
                  <a:t>: Sabemos que el modulo de la aceleración se puede calcular por la ecuación :</a:t>
                </a:r>
              </a:p>
              <a:p>
                <a:endParaRPr lang="es-VE" dirty="0"/>
              </a:p>
              <a:p>
                <a14:m>
                  <m:oMathPara xmlns:m="http://schemas.openxmlformats.org/officeDocument/2006/math">
                    <m:oMathParaPr>
                      <m:jc m:val="centerGroup"/>
                    </m:oMathParaPr>
                    <m:oMath xmlns:m="http://schemas.openxmlformats.org/officeDocument/2006/math">
                      <m:sSub>
                        <m:sSubPr>
                          <m:ctrlPr>
                            <a:rPr lang="es-VE" i="1"/>
                          </m:ctrlPr>
                        </m:sSubPr>
                        <m:e>
                          <m:r>
                            <a:rPr lang="es-VE" i="1"/>
                            <m:t>𝑎</m:t>
                          </m:r>
                        </m:e>
                        <m:sub>
                          <m:r>
                            <a:rPr lang="es-VE" i="1"/>
                            <m:t>𝑟</m:t>
                          </m:r>
                        </m:sub>
                      </m:sSub>
                      <m:r>
                        <a:rPr lang="es-VE" i="1"/>
                        <m:t>=</m:t>
                      </m:r>
                      <m:f>
                        <m:fPr>
                          <m:ctrlPr>
                            <a:rPr lang="es-VE" i="1"/>
                          </m:ctrlPr>
                        </m:fPr>
                        <m:num>
                          <m:sSup>
                            <m:sSupPr>
                              <m:ctrlPr>
                                <a:rPr lang="es-VE" i="1"/>
                              </m:ctrlPr>
                            </m:sSupPr>
                            <m:e>
                              <m:r>
                                <a:rPr lang="es-VE" i="1"/>
                                <m:t>𝑣</m:t>
                              </m:r>
                            </m:e>
                            <m:sup>
                              <m:r>
                                <a:rPr lang="es-VE" i="1"/>
                                <m:t>2</m:t>
                              </m:r>
                            </m:sup>
                          </m:sSup>
                        </m:num>
                        <m:den>
                          <m:r>
                            <a:rPr lang="es-VE" i="1"/>
                            <m:t>𝑟</m:t>
                          </m:r>
                        </m:den>
                      </m:f>
                    </m:oMath>
                  </m:oMathPara>
                </a14:m>
                <a:endParaRPr lang="es-VE" dirty="0" smtClean="0"/>
              </a:p>
              <a:p>
                <a14:m>
                  <m:oMathPara xmlns:m="http://schemas.openxmlformats.org/officeDocument/2006/math">
                    <m:oMathParaPr>
                      <m:jc m:val="centerGroup"/>
                    </m:oMathParaPr>
                    <m:oMath xmlns:m="http://schemas.openxmlformats.org/officeDocument/2006/math">
                      <m:r>
                        <a:rPr lang="es-VE" i="1">
                          <a:latin typeface="Cambria Math" panose="02040503050406030204" pitchFamily="18" charset="0"/>
                        </a:rPr>
                        <m:t>𝑟</m:t>
                      </m:r>
                      <m:r>
                        <a:rPr lang="es-VE" i="1"/>
                        <m:t>=</m:t>
                      </m:r>
                      <m:sSup>
                        <m:sSupPr>
                          <m:ctrlPr>
                            <a:rPr lang="es-VE" i="1" smtClean="0">
                              <a:latin typeface="Cambria Math" panose="02040503050406030204" pitchFamily="18" charset="0"/>
                            </a:rPr>
                          </m:ctrlPr>
                        </m:sSupPr>
                        <m:e>
                          <m:r>
                            <a:rPr lang="es-VE" b="0" i="1" smtClean="0">
                              <a:latin typeface="Cambria Math" panose="02040503050406030204" pitchFamily="18" charset="0"/>
                            </a:rPr>
                            <m:t>𝑣</m:t>
                          </m:r>
                        </m:e>
                        <m:sup>
                          <m:r>
                            <a:rPr lang="es-VE" b="0" i="1" smtClean="0">
                              <a:latin typeface="Cambria Math" panose="02040503050406030204" pitchFamily="18" charset="0"/>
                            </a:rPr>
                            <m:t>2</m:t>
                          </m:r>
                        </m:sup>
                      </m:sSup>
                      <m:sSub>
                        <m:sSubPr>
                          <m:ctrlPr>
                            <a:rPr lang="es-VE" i="1">
                              <a:latin typeface="Cambria Math" panose="02040503050406030204" pitchFamily="18" charset="0"/>
                            </a:rPr>
                          </m:ctrlPr>
                        </m:sSubPr>
                        <m:e>
                          <m:r>
                            <a:rPr lang="es-VE" i="1">
                              <a:latin typeface="Cambria Math" panose="02040503050406030204" pitchFamily="18" charset="0"/>
                            </a:rPr>
                            <m:t>𝑎</m:t>
                          </m:r>
                        </m:e>
                        <m:sub>
                          <m:r>
                            <a:rPr lang="es-VE" i="1">
                              <a:latin typeface="Cambria Math" panose="02040503050406030204" pitchFamily="18" charset="0"/>
                            </a:rPr>
                            <m:t>𝑟</m:t>
                          </m:r>
                        </m:sub>
                      </m:sSub>
                      <m:r>
                        <a:rPr lang="es-VE" i="1" smtClean="0">
                          <a:latin typeface="Cambria Math" panose="02040503050406030204" pitchFamily="18" charset="0"/>
                          <a:ea typeface="Cambria Math" panose="02040503050406030204" pitchFamily="18" charset="0"/>
                        </a:rPr>
                        <m:t>=</m:t>
                      </m:r>
                      <m:sSup>
                        <m:sSupPr>
                          <m:ctrlPr>
                            <a:rPr lang="es-VE" i="1" smtClean="0">
                              <a:latin typeface="Cambria Math" panose="02040503050406030204" pitchFamily="18" charset="0"/>
                              <a:ea typeface="Cambria Math" panose="02040503050406030204" pitchFamily="18" charset="0"/>
                            </a:rPr>
                          </m:ctrlPr>
                        </m:sSupPr>
                        <m:e>
                          <m:d>
                            <m:dPr>
                              <m:ctrlPr>
                                <a:rPr lang="es-VE" i="1" smtClean="0">
                                  <a:latin typeface="Cambria Math" panose="02040503050406030204" pitchFamily="18" charset="0"/>
                                  <a:ea typeface="Cambria Math" panose="02040503050406030204" pitchFamily="18" charset="0"/>
                                </a:rPr>
                              </m:ctrlPr>
                            </m:dPr>
                            <m:e>
                              <m:r>
                                <a:rPr lang="es-VE" i="1">
                                  <a:latin typeface="Cambria Math" panose="02040503050406030204" pitchFamily="18" charset="0"/>
                                  <a:ea typeface="Cambria Math" panose="02040503050406030204" pitchFamily="18" charset="0"/>
                                </a:rPr>
                                <m:t>22,2 </m:t>
                              </m:r>
                              <m:r>
                                <a:rPr lang="es-VE" i="1">
                                  <a:latin typeface="Cambria Math" panose="02040503050406030204" pitchFamily="18" charset="0"/>
                                  <a:ea typeface="Cambria Math" panose="02040503050406030204" pitchFamily="18" charset="0"/>
                                </a:rPr>
                                <m:t>𝑚</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𝑠</m:t>
                              </m:r>
                            </m:e>
                          </m:d>
                        </m:e>
                        <m:sup>
                          <m:r>
                            <a:rPr lang="es-VE" b="0" i="1" smtClean="0">
                              <a:latin typeface="Cambria Math" panose="02040503050406030204" pitchFamily="18" charset="0"/>
                              <a:ea typeface="Cambria Math" panose="02040503050406030204" pitchFamily="18" charset="0"/>
                            </a:rPr>
                            <m:t>2</m:t>
                          </m:r>
                        </m:sup>
                      </m:sSup>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1,5</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𝑚</m:t>
                          </m:r>
                        </m:num>
                        <m:den>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den>
                      </m:f>
                      <m:r>
                        <a:rPr lang="es-VE" b="0" i="1" smtClean="0">
                          <a:latin typeface="Cambria Math" panose="02040503050406030204" pitchFamily="18" charset="0"/>
                          <a:ea typeface="Cambria Math" panose="02040503050406030204" pitchFamily="18" charset="0"/>
                        </a:rPr>
                        <m:t>=329 </m:t>
                      </m:r>
                      <m:r>
                        <a:rPr lang="es-VE" b="0" i="1" smtClean="0">
                          <a:latin typeface="Cambria Math" panose="02040503050406030204" pitchFamily="18" charset="0"/>
                          <a:ea typeface="Cambria Math" panose="02040503050406030204" pitchFamily="18" charset="0"/>
                        </a:rPr>
                        <m:t>𝑚</m:t>
                      </m:r>
                    </m:oMath>
                  </m:oMathPara>
                </a14:m>
                <a:endParaRPr lang="es-VE" dirty="0"/>
              </a:p>
            </p:txBody>
          </p:sp>
        </mc:Choice>
        <mc:Fallback>
          <p:sp>
            <p:nvSpPr>
              <p:cNvPr id="4" name="Rectángulo 3"/>
              <p:cNvSpPr>
                <a:spLocks noRot="1" noChangeAspect="1" noMove="1" noResize="1" noEditPoints="1" noAdjustHandles="1" noChangeArrowheads="1" noChangeShapeType="1" noTextEdit="1"/>
              </p:cNvSpPr>
              <p:nvPr/>
            </p:nvSpPr>
            <p:spPr>
              <a:xfrm>
                <a:off x="1060174" y="2975779"/>
                <a:ext cx="10250556" cy="1681807"/>
              </a:xfrm>
              <a:prstGeom prst="rect">
                <a:avLst/>
              </a:prstGeom>
              <a:blipFill rotWithShape="0">
                <a:blip r:embed="rId2"/>
                <a:stretch>
                  <a:fillRect l="-535" t="-1812"/>
                </a:stretch>
              </a:blipFill>
            </p:spPr>
            <p:txBody>
              <a:bodyPr/>
              <a:lstStyle/>
              <a:p>
                <a:r>
                  <a:rPr lang="es-VE">
                    <a:noFill/>
                  </a:rPr>
                  <a:t> </a:t>
                </a:r>
              </a:p>
            </p:txBody>
          </p:sp>
        </mc:Fallback>
      </mc:AlternateContent>
      <p:sp>
        <p:nvSpPr>
          <p:cNvPr id="5" name="Rectángulo 4"/>
          <p:cNvSpPr/>
          <p:nvPr/>
        </p:nvSpPr>
        <p:spPr>
          <a:xfrm>
            <a:off x="1060174" y="4657586"/>
            <a:ext cx="10250556" cy="923330"/>
          </a:xfrm>
          <a:prstGeom prst="rect">
            <a:avLst/>
          </a:prstGeom>
        </p:spPr>
        <p:txBody>
          <a:bodyPr wrap="square">
            <a:spAutoFit/>
          </a:bodyPr>
          <a:lstStyle/>
          <a:p>
            <a:r>
              <a:rPr lang="es-VE" dirty="0">
                <a:solidFill>
                  <a:schemeClr val="accent1">
                    <a:lumMod val="50000"/>
                  </a:schemeClr>
                </a:solidFill>
              </a:rPr>
              <a:t> </a:t>
            </a:r>
            <a:r>
              <a:rPr lang="es-VE" dirty="0" smtClean="0">
                <a:solidFill>
                  <a:schemeClr val="accent1">
                    <a:lumMod val="50000"/>
                  </a:schemeClr>
                </a:solidFill>
              </a:rPr>
              <a:t>Evaluación</a:t>
            </a:r>
            <a:r>
              <a:rPr lang="es-VE" dirty="0" smtClean="0"/>
              <a:t>: Una </a:t>
            </a:r>
            <a:r>
              <a:rPr lang="es-VE" dirty="0"/>
              <a:t>velocidad de </a:t>
            </a:r>
            <a:r>
              <a:rPr lang="es-VE" dirty="0" smtClean="0"/>
              <a:t>80km/h es </a:t>
            </a:r>
            <a:r>
              <a:rPr lang="es-VE" dirty="0"/>
              <a:t>bastante </a:t>
            </a:r>
            <a:r>
              <a:rPr lang="es-VE" dirty="0" smtClean="0"/>
              <a:t>alta para tomar una curva, </a:t>
            </a:r>
            <a:r>
              <a:rPr lang="es-VE" dirty="0"/>
              <a:t>por lo que necesitamos </a:t>
            </a:r>
            <a:r>
              <a:rPr lang="es-VE" dirty="0" smtClean="0"/>
              <a:t>un curva </a:t>
            </a:r>
            <a:r>
              <a:rPr lang="es-VE" dirty="0"/>
              <a:t>ancha para mantener la aceleración requerida por debajo de su valor de diseño. </a:t>
            </a:r>
            <a:r>
              <a:rPr lang="es-VE" dirty="0" smtClean="0"/>
              <a:t>Si la </a:t>
            </a:r>
            <a:r>
              <a:rPr lang="es-VE" dirty="0"/>
              <a:t>curva es más pronunciada, </a:t>
            </a:r>
            <a:r>
              <a:rPr lang="es-VE" dirty="0" smtClean="0"/>
              <a:t>r &lt; 329 m, los </a:t>
            </a:r>
            <a:r>
              <a:rPr lang="es-VE" dirty="0"/>
              <a:t>vehículos pueden salirse del camino</a:t>
            </a:r>
            <a:r>
              <a:rPr lang="es-VE" dirty="0" smtClean="0"/>
              <a:t>.</a:t>
            </a:r>
            <a:endParaRPr lang="es-VE" dirty="0"/>
          </a:p>
        </p:txBody>
      </p:sp>
    </p:spTree>
    <p:extLst>
      <p:ext uri="{BB962C8B-B14F-4D97-AF65-F5344CB8AC3E}">
        <p14:creationId xmlns:p14="http://schemas.microsoft.com/office/powerpoint/2010/main" val="668863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58956" y="1298210"/>
            <a:ext cx="10051773" cy="923330"/>
          </a:xfrm>
          <a:prstGeom prst="rect">
            <a:avLst/>
          </a:prstGeom>
        </p:spPr>
        <p:txBody>
          <a:bodyPr wrap="square">
            <a:spAutoFit/>
          </a:bodyPr>
          <a:lstStyle/>
          <a:p>
            <a:r>
              <a:rPr lang="es-VE" dirty="0" smtClean="0"/>
              <a:t>Encuentre el período orbital (el tiempo para completar una órbita) de la Estación Espacial Internacional, en su órbita circular a una altitud de 400 km, donde la aceleración de la gravedad es el 89% de su valor de superficie</a:t>
            </a:r>
            <a:endParaRPr lang="es-VE" dirty="0"/>
          </a:p>
        </p:txBody>
      </p:sp>
      <mc:AlternateContent xmlns:mc="http://schemas.openxmlformats.org/markup-compatibility/2006">
        <mc:Choice xmlns:a14="http://schemas.microsoft.com/office/drawing/2010/main" Requires="a14">
          <p:sp>
            <p:nvSpPr>
              <p:cNvPr id="3" name="Rectángulo 2"/>
              <p:cNvSpPr/>
              <p:nvPr/>
            </p:nvSpPr>
            <p:spPr>
              <a:xfrm>
                <a:off x="1258955" y="2333325"/>
                <a:ext cx="10051773" cy="1200329"/>
              </a:xfrm>
              <a:prstGeom prst="rect">
                <a:avLst/>
              </a:prstGeom>
            </p:spPr>
            <p:txBody>
              <a:bodyPr wrap="square">
                <a:spAutoFit/>
              </a:bodyPr>
              <a:lstStyle/>
              <a:p>
                <a:pPr algn="just"/>
                <a:r>
                  <a:rPr lang="es-VE" dirty="0" smtClean="0">
                    <a:solidFill>
                      <a:schemeClr val="accent1">
                        <a:lumMod val="50000"/>
                      </a:schemeClr>
                    </a:solidFill>
                  </a:rPr>
                  <a:t>Interpretación</a:t>
                </a:r>
                <a:r>
                  <a:rPr lang="es-VE" dirty="0"/>
                  <a:t>: Consideraremos la situación </a:t>
                </a:r>
                <a:r>
                  <a:rPr lang="es-VE" dirty="0" smtClean="0"/>
                  <a:t>como un </a:t>
                </a:r>
                <a:r>
                  <a:rPr lang="es-VE" dirty="0"/>
                  <a:t>movimiento circular </a:t>
                </a:r>
                <a:r>
                  <a:rPr lang="es-VE" dirty="0" smtClean="0"/>
                  <a:t>uniforme, pues nos especifican que tiene una órbita circular  y con una aceleración radial igual a 89% </a:t>
                </a:r>
                <a14:m>
                  <m:oMath xmlns:m="http://schemas.openxmlformats.org/officeDocument/2006/math">
                    <m:acc>
                      <m:accPr>
                        <m:chr m:val="⃗"/>
                        <m:ctrlPr>
                          <a:rPr lang="es-VE" smtClean="0">
                            <a:latin typeface="Cambria Math" panose="02040503050406030204" pitchFamily="18" charset="0"/>
                          </a:rPr>
                        </m:ctrlPr>
                      </m:accPr>
                      <m:e>
                        <m:r>
                          <a:rPr lang="es-VE" b="1" i="0" smtClean="0">
                            <a:latin typeface="Cambria Math" panose="02040503050406030204" pitchFamily="18" charset="0"/>
                          </a:rPr>
                          <m:t>𝐠</m:t>
                        </m:r>
                      </m:e>
                    </m:acc>
                  </m:oMath>
                </a14:m>
                <a:r>
                  <a:rPr lang="es-VE" dirty="0" smtClean="0"/>
                  <a:t>. Así que debemos determinar el módulo de la velocidad y para ese valor calcular el tiempo que tarda la estación en dar una vuelta completa a su trayectoria, que es lo que define al período.</a:t>
                </a:r>
                <a:endParaRPr lang="es-VE" dirty="0"/>
              </a:p>
            </p:txBody>
          </p:sp>
        </mc:Choice>
        <mc:Fallback>
          <p:sp>
            <p:nvSpPr>
              <p:cNvPr id="3" name="Rectángulo 2"/>
              <p:cNvSpPr>
                <a:spLocks noRot="1" noChangeAspect="1" noMove="1" noResize="1" noEditPoints="1" noAdjustHandles="1" noChangeArrowheads="1" noChangeShapeType="1" noTextEdit="1"/>
              </p:cNvSpPr>
              <p:nvPr/>
            </p:nvSpPr>
            <p:spPr>
              <a:xfrm>
                <a:off x="1258955" y="2333325"/>
                <a:ext cx="10051773" cy="1200329"/>
              </a:xfrm>
              <a:prstGeom prst="rect">
                <a:avLst/>
              </a:prstGeom>
              <a:blipFill rotWithShape="0">
                <a:blip r:embed="rId2"/>
                <a:stretch>
                  <a:fillRect l="-546" t="-3046" r="-546" b="-7107"/>
                </a:stretch>
              </a:blipFill>
            </p:spPr>
            <p:txBody>
              <a:bodyPr/>
              <a:lstStyle/>
              <a:p>
                <a:r>
                  <a:rPr lang="es-VE">
                    <a:noFill/>
                  </a:rPr>
                  <a:t> </a:t>
                </a:r>
              </a:p>
            </p:txBody>
          </p:sp>
        </mc:Fallback>
      </mc:AlternateContent>
      <p:pic>
        <p:nvPicPr>
          <p:cNvPr id="4" name="Imagen 3"/>
          <p:cNvPicPr>
            <a:picLocks noChangeAspect="1"/>
          </p:cNvPicPr>
          <p:nvPr/>
        </p:nvPicPr>
        <p:blipFill>
          <a:blip r:embed="rId3"/>
          <a:stretch>
            <a:fillRect/>
          </a:stretch>
        </p:blipFill>
        <p:spPr>
          <a:xfrm>
            <a:off x="4470403" y="3551598"/>
            <a:ext cx="2417304" cy="2493439"/>
          </a:xfrm>
          <a:prstGeom prst="rect">
            <a:avLst/>
          </a:prstGeom>
        </p:spPr>
      </p:pic>
    </p:spTree>
    <p:extLst>
      <p:ext uri="{BB962C8B-B14F-4D97-AF65-F5344CB8AC3E}">
        <p14:creationId xmlns:p14="http://schemas.microsoft.com/office/powerpoint/2010/main" val="3179496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617</Words>
  <Application>Microsoft Office PowerPoint</Application>
  <PresentationFormat>Panorámica</PresentationFormat>
  <Paragraphs>79</Paragraphs>
  <Slides>10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Calibri</vt:lpstr>
      <vt:lpstr>Calibri Light</vt:lpstr>
      <vt:lpstr>Cambria Math</vt:lpstr>
      <vt:lpstr>MathematicalPi-Three</vt:lpstr>
      <vt:lpstr>Papyrus</vt:lpstr>
      <vt:lpstr>Times New Roman</vt:lpstr>
      <vt:lpstr>Tema de Office</vt:lpstr>
      <vt:lpstr>Taller de problemas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problemas de cinemática</dc:title>
  <dc:creator>Uneg</dc:creator>
  <cp:lastModifiedBy>Uneg</cp:lastModifiedBy>
  <cp:revision>36</cp:revision>
  <dcterms:created xsi:type="dcterms:W3CDTF">2020-07-14T21:14:10Z</dcterms:created>
  <dcterms:modified xsi:type="dcterms:W3CDTF">2020-07-16T18:19:27Z</dcterms:modified>
</cp:coreProperties>
</file>