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7" r:id="rId5"/>
    <p:sldId id="260" r:id="rId6"/>
    <p:sldId id="259" r:id="rId7"/>
    <p:sldId id="262" r:id="rId8"/>
    <p:sldId id="263" r:id="rId9"/>
    <p:sldId id="264" r:id="rId10"/>
    <p:sldId id="265" r:id="rId11"/>
    <p:sldId id="266" r:id="rId12"/>
    <p:sldId id="267" r:id="rId13"/>
    <p:sldId id="268" r:id="rId14"/>
    <p:sldId id="269" r:id="rId15"/>
    <p:sldId id="270" r:id="rId16"/>
    <p:sldId id="272" r:id="rId17"/>
    <p:sldId id="271" r:id="rId18"/>
    <p:sldId id="274" r:id="rId19"/>
    <p:sldId id="273" r:id="rId20"/>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48" d="100"/>
          <a:sy n="48" d="100"/>
        </p:scale>
        <p:origin x="6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VE"/>
          </a:p>
        </p:txBody>
      </p:sp>
      <p:sp>
        <p:nvSpPr>
          <p:cNvPr id="4" name="Marcador de fecha 3"/>
          <p:cNvSpPr>
            <a:spLocks noGrp="1"/>
          </p:cNvSpPr>
          <p:nvPr>
            <p:ph type="dt" sz="half" idx="10"/>
          </p:nvPr>
        </p:nvSpPr>
        <p:spPr/>
        <p:txBody>
          <a:bodyPr/>
          <a:lstStyle/>
          <a:p>
            <a:fld id="{E9D6A970-C171-4F31-8BBF-8B41CEE01C16}" type="datetimeFigureOut">
              <a:rPr lang="es-VE" smtClean="0"/>
              <a:t>13/07/2020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13292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E9D6A970-C171-4F31-8BBF-8B41CEE01C16}" type="datetimeFigureOut">
              <a:rPr lang="es-VE" smtClean="0"/>
              <a:t>13/07/2020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376471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E9D6A970-C171-4F31-8BBF-8B41CEE01C16}" type="datetimeFigureOut">
              <a:rPr lang="es-VE" smtClean="0"/>
              <a:t>13/07/2020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314314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10"/>
          </p:nvPr>
        </p:nvSpPr>
        <p:spPr/>
        <p:txBody>
          <a:bodyPr/>
          <a:lstStyle/>
          <a:p>
            <a:fld id="{E9D6A970-C171-4F31-8BBF-8B41CEE01C16}" type="datetimeFigureOut">
              <a:rPr lang="es-VE" smtClean="0"/>
              <a:t>13/07/2020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202329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9D6A970-C171-4F31-8BBF-8B41CEE01C16}" type="datetimeFigureOut">
              <a:rPr lang="es-VE" smtClean="0"/>
              <a:t>13/07/2020</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121045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fecha 4"/>
          <p:cNvSpPr>
            <a:spLocks noGrp="1"/>
          </p:cNvSpPr>
          <p:nvPr>
            <p:ph type="dt" sz="half" idx="10"/>
          </p:nvPr>
        </p:nvSpPr>
        <p:spPr/>
        <p:txBody>
          <a:bodyPr/>
          <a:lstStyle/>
          <a:p>
            <a:fld id="{E9D6A970-C171-4F31-8BBF-8B41CEE01C16}" type="datetimeFigureOut">
              <a:rPr lang="es-VE" smtClean="0"/>
              <a:t>13/07/2020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187665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Marcador de fecha 6"/>
          <p:cNvSpPr>
            <a:spLocks noGrp="1"/>
          </p:cNvSpPr>
          <p:nvPr>
            <p:ph type="dt" sz="half" idx="10"/>
          </p:nvPr>
        </p:nvSpPr>
        <p:spPr/>
        <p:txBody>
          <a:bodyPr/>
          <a:lstStyle/>
          <a:p>
            <a:fld id="{E9D6A970-C171-4F31-8BBF-8B41CEE01C16}" type="datetimeFigureOut">
              <a:rPr lang="es-VE" smtClean="0"/>
              <a:t>13/07/2020</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238355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VE"/>
          </a:p>
        </p:txBody>
      </p:sp>
      <p:sp>
        <p:nvSpPr>
          <p:cNvPr id="3" name="Marcador de fecha 2"/>
          <p:cNvSpPr>
            <a:spLocks noGrp="1"/>
          </p:cNvSpPr>
          <p:nvPr>
            <p:ph type="dt" sz="half" idx="10"/>
          </p:nvPr>
        </p:nvSpPr>
        <p:spPr/>
        <p:txBody>
          <a:bodyPr/>
          <a:lstStyle/>
          <a:p>
            <a:fld id="{E9D6A970-C171-4F31-8BBF-8B41CEE01C16}" type="datetimeFigureOut">
              <a:rPr lang="es-VE" smtClean="0"/>
              <a:t>13/07/2020</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236924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D6A970-C171-4F31-8BBF-8B41CEE01C16}" type="datetimeFigureOut">
              <a:rPr lang="es-VE" smtClean="0"/>
              <a:t>13/07/2020</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19868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D6A970-C171-4F31-8BBF-8B41CEE01C16}" type="datetimeFigureOut">
              <a:rPr lang="es-VE" smtClean="0"/>
              <a:t>13/07/2020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301922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D6A970-C171-4F31-8BBF-8B41CEE01C16}" type="datetimeFigureOut">
              <a:rPr lang="es-VE" smtClean="0"/>
              <a:t>13/07/2020</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7D818DE-7608-4675-BDB5-30D94CF55F45}" type="slidenum">
              <a:rPr lang="es-VE" smtClean="0"/>
              <a:t>‹Nº›</a:t>
            </a:fld>
            <a:endParaRPr lang="es-VE"/>
          </a:p>
        </p:txBody>
      </p:sp>
    </p:spTree>
    <p:extLst>
      <p:ext uri="{BB962C8B-B14F-4D97-AF65-F5344CB8AC3E}">
        <p14:creationId xmlns:p14="http://schemas.microsoft.com/office/powerpoint/2010/main" val="314194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6A970-C171-4F31-8BBF-8B41CEE01C16}" type="datetimeFigureOut">
              <a:rPr lang="es-VE" smtClean="0"/>
              <a:t>13/07/2020</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818DE-7608-4675-BDB5-30D94CF55F45}" type="slidenum">
              <a:rPr lang="es-VE" smtClean="0"/>
              <a:t>‹Nº›</a:t>
            </a:fld>
            <a:endParaRPr lang="es-VE"/>
          </a:p>
        </p:txBody>
      </p:sp>
    </p:spTree>
    <p:extLst>
      <p:ext uri="{BB962C8B-B14F-4D97-AF65-F5344CB8AC3E}">
        <p14:creationId xmlns:p14="http://schemas.microsoft.com/office/powerpoint/2010/main" val="19608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Taller de problemas </a:t>
            </a:r>
            <a:endParaRPr lang="es-VE" dirty="0"/>
          </a:p>
        </p:txBody>
      </p:sp>
      <p:sp>
        <p:nvSpPr>
          <p:cNvPr id="3" name="Subtítulo 2"/>
          <p:cNvSpPr>
            <a:spLocks noGrp="1"/>
          </p:cNvSpPr>
          <p:nvPr>
            <p:ph type="subTitle" idx="1"/>
          </p:nvPr>
        </p:nvSpPr>
        <p:spPr/>
        <p:txBody>
          <a:bodyPr/>
          <a:lstStyle/>
          <a:p>
            <a:r>
              <a:rPr lang="es-VE" dirty="0" smtClean="0"/>
              <a:t>Cinemática</a:t>
            </a:r>
            <a:endParaRPr lang="es-VE" dirty="0"/>
          </a:p>
        </p:txBody>
      </p:sp>
    </p:spTree>
    <p:extLst>
      <p:ext uri="{BB962C8B-B14F-4D97-AF65-F5344CB8AC3E}">
        <p14:creationId xmlns:p14="http://schemas.microsoft.com/office/powerpoint/2010/main" val="792799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ángulo 2"/>
              <p:cNvSpPr/>
              <p:nvPr/>
            </p:nvSpPr>
            <p:spPr>
              <a:xfrm>
                <a:off x="1189953" y="1130849"/>
                <a:ext cx="10121462" cy="4882234"/>
              </a:xfrm>
              <a:prstGeom prst="rect">
                <a:avLst/>
              </a:prstGeom>
            </p:spPr>
            <p:txBody>
              <a:bodyPr wrap="square">
                <a:spAutoFit/>
              </a:bodyPr>
              <a:lstStyle/>
              <a:p>
                <a:r>
                  <a:rPr lang="es-VE" dirty="0" smtClean="0"/>
                  <a:t>Sabemos </a:t>
                </a:r>
                <a:r>
                  <a:rPr lang="es-VE" dirty="0"/>
                  <a:t>que existe una ecuación que relaciona el desplazamiento y las velocidades inicial y final de una partícula, entonces nuestro plan es resolver esa ecuación para la longitud mínima de la pista. </a:t>
                </a:r>
                <a:endParaRPr lang="es-VE" dirty="0" smtClean="0"/>
              </a:p>
              <a:p>
                <a:endParaRPr lang="es-VE" dirty="0"/>
              </a:p>
              <a:p>
                <a:r>
                  <a:rPr lang="es-VE" dirty="0" smtClean="0"/>
                  <a:t>                                         </a:t>
                </a:r>
              </a:p>
              <a:p>
                <a:endParaRPr lang="es-VE" dirty="0"/>
              </a:p>
              <a:p>
                <a:endParaRPr lang="es-VE" dirty="0" smtClean="0"/>
              </a:p>
              <a:p>
                <a:endParaRPr lang="es-VE" dirty="0"/>
              </a:p>
              <a:p>
                <a:endParaRPr lang="es-VE" dirty="0" smtClean="0"/>
              </a:p>
              <a:p>
                <a:r>
                  <a:rPr lang="es-VE" dirty="0" smtClean="0">
                    <a:solidFill>
                      <a:srgbClr val="FF0000"/>
                    </a:solidFill>
                  </a:rPr>
                  <a:t>Evaluación</a:t>
                </a:r>
                <a:r>
                  <a:rPr lang="es-VE" dirty="0" smtClean="0"/>
                  <a:t>:</a:t>
                </a:r>
                <a:endParaRPr lang="es-VE" dirty="0" smtClean="0">
                  <a:solidFill>
                    <a:srgbClr val="FF0000"/>
                  </a:solidFill>
                </a:endParaRPr>
              </a:p>
              <a:p>
                <a:r>
                  <a:rPr lang="es-VE" b="1" dirty="0" smtClean="0">
                    <a:ea typeface="Cambria Math" panose="02040503050406030204" pitchFamily="18" charset="0"/>
                  </a:rPr>
                  <a:t>                                    </a:t>
                </a:r>
                <a14:m>
                  <m:oMath xmlns:m="http://schemas.openxmlformats.org/officeDocument/2006/math">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𝒙</m:t>
                    </m:r>
                    <m:r>
                      <a:rPr lang="es-VE" b="1" i="1">
                        <a:latin typeface="Cambria Math" panose="02040503050406030204" pitchFamily="18" charset="0"/>
                        <a:ea typeface="Cambria Math" panose="02040503050406030204" pitchFamily="18" charset="0"/>
                      </a:rPr>
                      <m:t>=</m:t>
                    </m:r>
                    <m:f>
                      <m:fPr>
                        <m:ctrlPr>
                          <a:rPr lang="es-VE" b="1" i="1">
                            <a:latin typeface="Cambria Math" panose="02040503050406030204" pitchFamily="18" charset="0"/>
                            <a:ea typeface="Cambria Math" panose="02040503050406030204" pitchFamily="18" charset="0"/>
                          </a:rPr>
                        </m:ctrlPr>
                      </m:fPr>
                      <m:num>
                        <m:sSubSup>
                          <m:sSubSupPr>
                            <m:ctrlPr>
                              <a:rPr lang="es-VE" b="1" i="1">
                                <a:latin typeface="Cambria Math" panose="02040503050406030204" pitchFamily="18" charset="0"/>
                                <a:ea typeface="Cambria Math" panose="02040503050406030204" pitchFamily="18" charset="0"/>
                              </a:rPr>
                            </m:ctrlPr>
                          </m:sSubSupPr>
                          <m:e>
                            <m:r>
                              <a:rPr lang="es-VE" b="1" i="1">
                                <a:latin typeface="Cambria Math" panose="02040503050406030204" pitchFamily="18" charset="0"/>
                                <a:ea typeface="Cambria Math" panose="02040503050406030204" pitchFamily="18" charset="0"/>
                              </a:rPr>
                              <m:t>𝒗</m:t>
                            </m:r>
                          </m:e>
                          <m:sub>
                            <m:r>
                              <a:rPr lang="es-VE" b="1" i="1">
                                <a:latin typeface="Cambria Math" panose="02040503050406030204" pitchFamily="18" charset="0"/>
                                <a:ea typeface="Cambria Math" panose="02040503050406030204" pitchFamily="18" charset="0"/>
                              </a:rPr>
                              <m:t>𝒙𝒐</m:t>
                            </m:r>
                          </m:sub>
                          <m:sup>
                            <m:r>
                              <a:rPr lang="es-VE" b="1" i="1">
                                <a:latin typeface="Cambria Math" panose="02040503050406030204" pitchFamily="18" charset="0"/>
                                <a:ea typeface="Cambria Math" panose="02040503050406030204" pitchFamily="18" charset="0"/>
                              </a:rPr>
                              <m:t>𝟐</m:t>
                            </m:r>
                          </m:sup>
                        </m:sSubSup>
                        <m:r>
                          <a:rPr lang="es-VE" b="1" i="1" smtClean="0">
                            <a:latin typeface="Cambria Math" panose="02040503050406030204" pitchFamily="18" charset="0"/>
                            <a:ea typeface="Cambria Math" panose="02040503050406030204" pitchFamily="18" charset="0"/>
                          </a:rPr>
                          <m:t> </m:t>
                        </m:r>
                      </m:num>
                      <m:den>
                        <m:r>
                          <a:rPr lang="es-VE" b="1" i="1">
                            <a:latin typeface="Cambria Math" panose="02040503050406030204" pitchFamily="18" charset="0"/>
                            <a:ea typeface="Cambria Math" panose="02040503050406030204" pitchFamily="18" charset="0"/>
                          </a:rPr>
                          <m:t>𝟐</m:t>
                        </m:r>
                        <m:sSub>
                          <m:sSubPr>
                            <m:ctrlPr>
                              <a:rPr lang="es-VE" b="1" i="1">
                                <a:latin typeface="Cambria Math" panose="02040503050406030204" pitchFamily="18" charset="0"/>
                                <a:ea typeface="Cambria Math" panose="02040503050406030204" pitchFamily="18" charset="0"/>
                              </a:rPr>
                            </m:ctrlPr>
                          </m:sSubPr>
                          <m:e>
                            <m:r>
                              <a:rPr lang="es-VE" b="1" i="1">
                                <a:latin typeface="Cambria Math" panose="02040503050406030204" pitchFamily="18" charset="0"/>
                                <a:ea typeface="Cambria Math" panose="02040503050406030204" pitchFamily="18" charset="0"/>
                              </a:rPr>
                              <m:t>𝒂</m:t>
                            </m:r>
                          </m:e>
                          <m:sub>
                            <m:r>
                              <a:rPr lang="es-VE" b="1" i="1">
                                <a:latin typeface="Cambria Math" panose="02040503050406030204" pitchFamily="18" charset="0"/>
                                <a:ea typeface="Cambria Math" panose="02040503050406030204" pitchFamily="18" charset="0"/>
                              </a:rPr>
                              <m:t>𝒙</m:t>
                            </m:r>
                          </m:sub>
                        </m:sSub>
                      </m:den>
                    </m:f>
                    <m:r>
                      <a:rPr lang="es-VE" b="1" i="1">
                        <a:latin typeface="Cambria Math" panose="02040503050406030204" pitchFamily="18" charset="0"/>
                        <a:ea typeface="Cambria Math" panose="02040503050406030204" pitchFamily="18" charset="0"/>
                      </a:rPr>
                      <m:t> </m:t>
                    </m:r>
                    <m:r>
                      <a:rPr lang="es-VE" b="1" i="1" smtClean="0">
                        <a:latin typeface="Cambria Math" panose="02040503050406030204" pitchFamily="18" charset="0"/>
                        <a:ea typeface="Cambria Math" panose="02040503050406030204" pitchFamily="18" charset="0"/>
                      </a:rPr>
                      <m:t>=</m:t>
                    </m:r>
                    <m:f>
                      <m:fPr>
                        <m:ctrlPr>
                          <a:rPr lang="es-VE" b="1" i="1" smtClean="0">
                            <a:latin typeface="Cambria Math" panose="02040503050406030204" pitchFamily="18" charset="0"/>
                            <a:ea typeface="Cambria Math" panose="02040503050406030204" pitchFamily="18" charset="0"/>
                          </a:rPr>
                        </m:ctrlPr>
                      </m:fPr>
                      <m:num>
                        <m:sSup>
                          <m:sSupPr>
                            <m:ctrlPr>
                              <a:rPr lang="es-VE" b="1" i="1" smtClean="0">
                                <a:latin typeface="Cambria Math" panose="02040503050406030204" pitchFamily="18" charset="0"/>
                                <a:ea typeface="Cambria Math" panose="02040503050406030204" pitchFamily="18" charset="0"/>
                              </a:rPr>
                            </m:ctrlPr>
                          </m:sSupPr>
                          <m:e>
                            <m:d>
                              <m:dPr>
                                <m:begChr m:val="["/>
                                <m:endChr m:val="]"/>
                                <m:ctrlPr>
                                  <a:rPr lang="es-VE" b="1" i="1" smtClean="0">
                                    <a:latin typeface="Cambria Math" panose="02040503050406030204" pitchFamily="18" charset="0"/>
                                    <a:ea typeface="Cambria Math" panose="02040503050406030204" pitchFamily="18" charset="0"/>
                                  </a:rPr>
                                </m:ctrlPr>
                              </m:dPr>
                              <m:e>
                                <m:d>
                                  <m:dPr>
                                    <m:ctrlPr>
                                      <a:rPr lang="es-VE" b="1" i="1">
                                        <a:latin typeface="Cambria Math" panose="02040503050406030204" pitchFamily="18" charset="0"/>
                                        <a:ea typeface="Cambria Math" panose="02040503050406030204" pitchFamily="18" charset="0"/>
                                      </a:rPr>
                                    </m:ctrlPr>
                                  </m:dPr>
                                  <m:e>
                                    <m:r>
                                      <a:rPr lang="es-VE" b="1" i="1">
                                        <a:latin typeface="Cambria Math" panose="02040503050406030204" pitchFamily="18" charset="0"/>
                                        <a:ea typeface="Cambria Math" panose="02040503050406030204" pitchFamily="18" charset="0"/>
                                      </a:rPr>
                                      <m:t>𝟐𝟕𝟎</m:t>
                                    </m:r>
                                    <m:r>
                                      <a:rPr lang="es-VE" b="1" i="1">
                                        <a:latin typeface="Cambria Math" panose="02040503050406030204" pitchFamily="18" charset="0"/>
                                        <a:ea typeface="Cambria Math" panose="02040503050406030204" pitchFamily="18" charset="0"/>
                                      </a:rPr>
                                      <m:t> </m:t>
                                    </m:r>
                                    <m:r>
                                      <a:rPr lang="es-VE" b="1" i="1">
                                        <a:latin typeface="Cambria Math" panose="02040503050406030204" pitchFamily="18" charset="0"/>
                                        <a:ea typeface="Cambria Math" panose="02040503050406030204" pitchFamily="18" charset="0"/>
                                      </a:rPr>
                                      <m:t>𝒌𝒎</m:t>
                                    </m:r>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𝒉</m:t>
                                    </m:r>
                                  </m:e>
                                </m:d>
                                <m:r>
                                  <a:rPr lang="es-VE" b="1" i="1">
                                    <a:latin typeface="Cambria Math" panose="02040503050406030204" pitchFamily="18" charset="0"/>
                                    <a:ea typeface="Cambria Math" panose="02040503050406030204" pitchFamily="18" charset="0"/>
                                  </a:rPr>
                                  <m:t>∙</m:t>
                                </m:r>
                                <m:d>
                                  <m:dPr>
                                    <m:ctrlPr>
                                      <a:rPr lang="es-VE" b="1" i="1">
                                        <a:latin typeface="Cambria Math" panose="02040503050406030204" pitchFamily="18" charset="0"/>
                                        <a:ea typeface="Cambria Math" panose="02040503050406030204" pitchFamily="18" charset="0"/>
                                      </a:rPr>
                                    </m:ctrlPr>
                                  </m:dPr>
                                  <m:e>
                                    <m:r>
                                      <a:rPr lang="es-VE" b="1" i="1">
                                        <a:latin typeface="Cambria Math" panose="02040503050406030204" pitchFamily="18" charset="0"/>
                                        <a:ea typeface="Cambria Math" panose="02040503050406030204" pitchFamily="18" charset="0"/>
                                      </a:rPr>
                                      <m:t>𝟏𝟎𝟎𝟎</m:t>
                                    </m:r>
                                  </m:e>
                                </m:d>
                                <m:r>
                                  <a:rPr lang="es-VE" b="1" i="1">
                                    <a:latin typeface="Cambria Math" panose="02040503050406030204" pitchFamily="18" charset="0"/>
                                    <a:ea typeface="Cambria Math" panose="02040503050406030204" pitchFamily="18" charset="0"/>
                                  </a:rPr>
                                  <m:t> </m:t>
                                </m:r>
                                <m:d>
                                  <m:dPr>
                                    <m:ctrlPr>
                                      <a:rPr lang="es-VE" b="1" i="1">
                                        <a:latin typeface="Cambria Math" panose="02040503050406030204" pitchFamily="18" charset="0"/>
                                        <a:ea typeface="Cambria Math" panose="02040503050406030204" pitchFamily="18" charset="0"/>
                                      </a:rPr>
                                    </m:ctrlPr>
                                  </m:dPr>
                                  <m:e>
                                    <m:f>
                                      <m:fPr>
                                        <m:ctrlPr>
                                          <a:rPr lang="es-VE" b="1" i="1">
                                            <a:latin typeface="Cambria Math" panose="02040503050406030204" pitchFamily="18" charset="0"/>
                                            <a:ea typeface="Cambria Math" panose="02040503050406030204" pitchFamily="18" charset="0"/>
                                          </a:rPr>
                                        </m:ctrlPr>
                                      </m:fPr>
                                      <m:num>
                                        <m:r>
                                          <a:rPr lang="es-VE" b="1" i="1">
                                            <a:latin typeface="Cambria Math" panose="02040503050406030204" pitchFamily="18" charset="0"/>
                                            <a:ea typeface="Cambria Math" panose="02040503050406030204" pitchFamily="18" charset="0"/>
                                          </a:rPr>
                                          <m:t>𝟏</m:t>
                                        </m:r>
                                      </m:num>
                                      <m:den>
                                        <m:r>
                                          <a:rPr lang="es-VE" b="1" i="1">
                                            <a:latin typeface="Cambria Math" panose="02040503050406030204" pitchFamily="18" charset="0"/>
                                            <a:ea typeface="Cambria Math" panose="02040503050406030204" pitchFamily="18" charset="0"/>
                                          </a:rPr>
                                          <m:t>𝟑𝟔𝟎𝟎</m:t>
                                        </m:r>
                                        <m:r>
                                          <a:rPr lang="es-VE" b="1" i="1">
                                            <a:latin typeface="Cambria Math" panose="02040503050406030204" pitchFamily="18" charset="0"/>
                                            <a:ea typeface="Cambria Math" panose="02040503050406030204" pitchFamily="18" charset="0"/>
                                          </a:rPr>
                                          <m:t> </m:t>
                                        </m:r>
                                        <m:r>
                                          <a:rPr lang="es-VE" b="1" i="1">
                                            <a:latin typeface="Cambria Math" panose="02040503050406030204" pitchFamily="18" charset="0"/>
                                            <a:ea typeface="Cambria Math" panose="02040503050406030204" pitchFamily="18" charset="0"/>
                                          </a:rPr>
                                          <m:t>𝒔</m:t>
                                        </m:r>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𝒉</m:t>
                                        </m:r>
                                      </m:den>
                                    </m:f>
                                  </m:e>
                                </m:d>
                              </m:e>
                            </m:d>
                          </m:e>
                          <m:sup>
                            <m:r>
                              <a:rPr lang="es-VE" b="1" i="1" smtClean="0">
                                <a:latin typeface="Cambria Math" panose="02040503050406030204" pitchFamily="18" charset="0"/>
                                <a:ea typeface="Cambria Math" panose="02040503050406030204" pitchFamily="18" charset="0"/>
                              </a:rPr>
                              <m:t>𝟐</m:t>
                            </m:r>
                          </m:sup>
                        </m:sSup>
                        <m:r>
                          <a:rPr lang="es-VE" b="1" i="1" smtClean="0">
                            <a:latin typeface="Cambria Math" panose="02040503050406030204" pitchFamily="18" charset="0"/>
                            <a:ea typeface="Cambria Math" panose="02040503050406030204" pitchFamily="18" charset="0"/>
                          </a:rPr>
                          <m:t> </m:t>
                        </m:r>
                      </m:num>
                      <m:den>
                        <m:r>
                          <a:rPr lang="es-VE" b="1" i="1" smtClean="0">
                            <a:latin typeface="Cambria Math" panose="02040503050406030204" pitchFamily="18" charset="0"/>
                            <a:ea typeface="Cambria Math" panose="02040503050406030204" pitchFamily="18" charset="0"/>
                          </a:rPr>
                          <m:t>𝟐</m:t>
                        </m:r>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𝟒</m:t>
                        </m:r>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𝟓</m:t>
                        </m:r>
                        <m:r>
                          <a:rPr lang="es-VE" b="1" i="1" smtClean="0">
                            <a:latin typeface="Cambria Math" panose="02040503050406030204" pitchFamily="18" charset="0"/>
                            <a:ea typeface="Cambria Math" panose="02040503050406030204" pitchFamily="18" charset="0"/>
                          </a:rPr>
                          <m:t> </m:t>
                        </m:r>
                        <m:r>
                          <a:rPr lang="es-VE" b="1" i="1" smtClean="0">
                            <a:latin typeface="Cambria Math" panose="02040503050406030204" pitchFamily="18" charset="0"/>
                            <a:ea typeface="Cambria Math" panose="02040503050406030204" pitchFamily="18" charset="0"/>
                          </a:rPr>
                          <m:t>𝒎</m:t>
                        </m:r>
                        <m:r>
                          <a:rPr lang="es-VE" b="1" i="1" smtClean="0">
                            <a:latin typeface="Cambria Math" panose="02040503050406030204" pitchFamily="18" charset="0"/>
                            <a:ea typeface="Cambria Math" panose="02040503050406030204" pitchFamily="18" charset="0"/>
                          </a:rPr>
                          <m:t>/</m:t>
                        </m:r>
                        <m:sSup>
                          <m:sSupPr>
                            <m:ctrlPr>
                              <a:rPr lang="es-VE" b="1" i="1" smtClean="0">
                                <a:latin typeface="Cambria Math" panose="02040503050406030204" pitchFamily="18" charset="0"/>
                                <a:ea typeface="Cambria Math" panose="02040503050406030204" pitchFamily="18" charset="0"/>
                              </a:rPr>
                            </m:ctrlPr>
                          </m:sSupPr>
                          <m:e>
                            <m:r>
                              <a:rPr lang="es-VE" b="1" i="1" smtClean="0">
                                <a:latin typeface="Cambria Math" panose="02040503050406030204" pitchFamily="18" charset="0"/>
                                <a:ea typeface="Cambria Math" panose="02040503050406030204" pitchFamily="18" charset="0"/>
                              </a:rPr>
                              <m:t>𝒔</m:t>
                            </m:r>
                          </m:e>
                          <m:sup>
                            <m:r>
                              <a:rPr lang="es-VE" b="1" i="1" smtClean="0">
                                <a:latin typeface="Cambria Math" panose="02040503050406030204" pitchFamily="18" charset="0"/>
                                <a:ea typeface="Cambria Math" panose="02040503050406030204" pitchFamily="18" charset="0"/>
                              </a:rPr>
                              <m:t>𝟐</m:t>
                            </m:r>
                          </m:sup>
                        </m:sSup>
                      </m:den>
                    </m:f>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𝟔𝟐𝟓</m:t>
                    </m:r>
                    <m:r>
                      <a:rPr lang="es-VE" b="1" i="1" smtClean="0">
                        <a:latin typeface="Cambria Math" panose="02040503050406030204" pitchFamily="18" charset="0"/>
                        <a:ea typeface="Cambria Math" panose="02040503050406030204" pitchFamily="18" charset="0"/>
                      </a:rPr>
                      <m:t> </m:t>
                    </m:r>
                    <m:r>
                      <a:rPr lang="es-VE" b="1" i="1" smtClean="0">
                        <a:latin typeface="Cambria Math" panose="02040503050406030204" pitchFamily="18" charset="0"/>
                        <a:ea typeface="Cambria Math" panose="02040503050406030204" pitchFamily="18" charset="0"/>
                      </a:rPr>
                      <m:t>𝒎</m:t>
                    </m:r>
                    <m:r>
                      <a:rPr lang="es-VE" b="1" i="1" smtClean="0">
                        <a:latin typeface="Cambria Math" panose="02040503050406030204" pitchFamily="18" charset="0"/>
                        <a:ea typeface="Cambria Math" panose="02040503050406030204" pitchFamily="18" charset="0"/>
                      </a:rPr>
                      <m:t> </m:t>
                    </m:r>
                  </m:oMath>
                </a14:m>
                <a:r>
                  <a:rPr lang="es-VE" dirty="0" smtClean="0"/>
                  <a:t> </a:t>
                </a:r>
              </a:p>
              <a:p>
                <a:endParaRPr lang="es-VE" dirty="0" smtClean="0"/>
              </a:p>
              <a:p>
                <a:r>
                  <a:rPr lang="es-VE" dirty="0" smtClean="0">
                    <a:solidFill>
                      <a:srgbClr val="FF0000"/>
                    </a:solidFill>
                  </a:rPr>
                  <a:t>Razonamiento</a:t>
                </a:r>
                <a:r>
                  <a:rPr lang="es-VE" dirty="0" smtClean="0"/>
                  <a:t>: </a:t>
                </a:r>
                <a:r>
                  <a:rPr lang="es-VE" dirty="0"/>
                  <a:t>Esos 625 m son poco más de </a:t>
                </a:r>
                <a:r>
                  <a:rPr lang="es-VE" dirty="0" smtClean="0"/>
                  <a:t>medio kilómetro, </a:t>
                </a:r>
                <a:r>
                  <a:rPr lang="es-VE" dirty="0"/>
                  <a:t>lo que parece un poco corto. Sin embargo, este es un mínimo absoluto sin margen de seguridad. Para aviones de tamaño completo, el estándar para la longitud mínima de la pista de aterrizaje es de aproximadamente </a:t>
                </a:r>
                <a:r>
                  <a:rPr lang="es-VE" dirty="0" smtClean="0"/>
                  <a:t> </a:t>
                </a:r>
                <a:r>
                  <a:rPr lang="es-VE" dirty="0"/>
                  <a:t>1.5 km</a:t>
                </a:r>
              </a:p>
              <a:p>
                <a:endParaRPr lang="es-VE" dirty="0"/>
              </a:p>
              <a:p>
                <a:endParaRPr lang="es-VE" dirty="0"/>
              </a:p>
            </p:txBody>
          </p:sp>
        </mc:Choice>
        <mc:Fallback xmlns="">
          <p:sp>
            <p:nvSpPr>
              <p:cNvPr id="3" name="Rectángulo 2"/>
              <p:cNvSpPr>
                <a:spLocks noRot="1" noChangeAspect="1" noMove="1" noResize="1" noEditPoints="1" noAdjustHandles="1" noChangeArrowheads="1" noChangeShapeType="1" noTextEdit="1"/>
              </p:cNvSpPr>
              <p:nvPr/>
            </p:nvSpPr>
            <p:spPr>
              <a:xfrm>
                <a:off x="1189953" y="1130849"/>
                <a:ext cx="10121462" cy="4882234"/>
              </a:xfrm>
              <a:prstGeom prst="rect">
                <a:avLst/>
              </a:prstGeom>
              <a:blipFill rotWithShape="0">
                <a:blip r:embed="rId2"/>
                <a:stretch>
                  <a:fillRect l="-482" t="-750"/>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1593687" y="2024618"/>
                <a:ext cx="1813035" cy="929550"/>
              </a:xfrm>
              <a:prstGeom prst="rect">
                <a:avLst/>
              </a:prstGeom>
              <a:noFill/>
              <a:ln>
                <a:solidFill>
                  <a:schemeClr val="accent1"/>
                </a:solidFill>
              </a:ln>
            </p:spPr>
            <p:txBody>
              <a:bodyPr wrap="square" rtlCol="0">
                <a:spAutoFit/>
              </a:bodyPr>
              <a:lstStyle/>
              <a:p>
                <a:r>
                  <a:rPr lang="es-VE" u="sng" dirty="0" smtClean="0"/>
                  <a:t>Datos </a:t>
                </a:r>
              </a:p>
              <a:p>
                <a14:m>
                  <m:oMath xmlns:m="http://schemas.openxmlformats.org/officeDocument/2006/math">
                    <m:sSub>
                      <m:sSubPr>
                        <m:ctrlPr>
                          <a:rPr lang="es-VE" i="1" smtClean="0">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0</m:t>
                        </m:r>
                      </m:sub>
                    </m:sSub>
                  </m:oMath>
                </a14:m>
                <a:r>
                  <a:rPr lang="es-VE" dirty="0" smtClean="0">
                    <a:ea typeface="Times New Roman" panose="02020603050405020304" pitchFamily="18" charset="0"/>
                  </a:rPr>
                  <a:t> = 270 km/h</a:t>
                </a:r>
              </a:p>
              <a:p>
                <a:pPr/>
                <a14:m>
                  <m:oMathPara xmlns:m="http://schemas.openxmlformats.org/officeDocument/2006/math">
                    <m:oMathParaPr>
                      <m:jc m:val="left"/>
                    </m:oMathParaPr>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𝑎</m:t>
                          </m:r>
                        </m:e>
                        <m:sub>
                          <m:r>
                            <a:rPr lang="es-VE" b="0" i="1">
                              <a:latin typeface="Cambria Math" panose="02040503050406030204" pitchFamily="18" charset="0"/>
                              <a:ea typeface="Times New Roman" panose="02020603050405020304" pitchFamily="18" charset="0"/>
                            </a:rPr>
                            <m:t>𝑥</m:t>
                          </m:r>
                        </m:sub>
                      </m:sSub>
                      <m:r>
                        <a:rPr lang="es-VE" b="0" i="1" smtClean="0">
                          <a:latin typeface="Cambria Math" panose="02040503050406030204" pitchFamily="18" charset="0"/>
                          <a:ea typeface="Cambria Math" panose="02040503050406030204" pitchFamily="18" charset="0"/>
                        </a:rPr>
                        <m:t>=−4,5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oMath>
                  </m:oMathPara>
                </a14:m>
                <a:endParaRPr lang="es-VE" dirty="0"/>
              </a:p>
            </p:txBody>
          </p:sp>
        </mc:Choice>
        <mc:Fallback xmlns="">
          <p:sp>
            <p:nvSpPr>
              <p:cNvPr id="4" name="CuadroTexto 3"/>
              <p:cNvSpPr txBox="1">
                <a:spLocks noRot="1" noChangeAspect="1" noMove="1" noResize="1" noEditPoints="1" noAdjustHandles="1" noChangeArrowheads="1" noChangeShapeType="1" noTextEdit="1"/>
              </p:cNvSpPr>
              <p:nvPr/>
            </p:nvSpPr>
            <p:spPr>
              <a:xfrm>
                <a:off x="1593687" y="2024618"/>
                <a:ext cx="1813035" cy="929550"/>
              </a:xfrm>
              <a:prstGeom prst="rect">
                <a:avLst/>
              </a:prstGeom>
              <a:blipFill rotWithShape="0">
                <a:blip r:embed="rId3"/>
                <a:stretch>
                  <a:fillRect l="-2333" t="-2581" b="-3226"/>
                </a:stretch>
              </a:blipFill>
              <a:ln>
                <a:solidFill>
                  <a:schemeClr val="accent1"/>
                </a:solidFill>
              </a:ln>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110234" y="2024618"/>
                <a:ext cx="6338642" cy="1124731"/>
              </a:xfrm>
              <a:prstGeom prst="rect">
                <a:avLst/>
              </a:prstGeom>
              <a:noFill/>
              <a:ln>
                <a:solidFill>
                  <a:schemeClr val="accent1"/>
                </a:solidFill>
              </a:ln>
            </p:spPr>
            <p:txBody>
              <a:bodyPr wrap="square" rtlCol="0">
                <a:spAutoFit/>
              </a:bodyPr>
              <a:lstStyle/>
              <a:p>
                <a:r>
                  <a:rPr lang="es-VE" u="sng" dirty="0" smtClean="0"/>
                  <a:t>Ecuaciones </a:t>
                </a:r>
              </a:p>
              <a:p>
                <a:pPr algn="just"/>
                <a14:m>
                  <m:oMath xmlns:m="http://schemas.openxmlformats.org/officeDocument/2006/math">
                    <m:sSubSup>
                      <m:sSubSupPr>
                        <m:ctrlPr>
                          <a:rPr lang="es-VE" b="1" i="1">
                            <a:latin typeface="Cambria Math" panose="02040503050406030204" pitchFamily="18" charset="0"/>
                          </a:rPr>
                        </m:ctrlPr>
                      </m:sSubSupPr>
                      <m:e>
                        <m:r>
                          <a:rPr lang="es-VE" b="1" i="1">
                            <a:latin typeface="Cambria Math" panose="02040503050406030204" pitchFamily="18" charset="0"/>
                          </a:rPr>
                          <m:t>𝒗</m:t>
                        </m:r>
                      </m:e>
                      <m:sub>
                        <m:r>
                          <a:rPr lang="es-VE" b="1" i="1">
                            <a:latin typeface="Cambria Math" panose="02040503050406030204" pitchFamily="18" charset="0"/>
                          </a:rPr>
                          <m:t>𝒙</m:t>
                        </m:r>
                        <m:r>
                          <a:rPr lang="es-VE" b="1" i="1" smtClean="0">
                            <a:latin typeface="Cambria Math" panose="02040503050406030204" pitchFamily="18" charset="0"/>
                          </a:rPr>
                          <m:t>𝒇</m:t>
                        </m:r>
                      </m:sub>
                      <m:sup>
                        <m:r>
                          <a:rPr lang="es-VE" b="1" i="1">
                            <a:latin typeface="Cambria Math" panose="02040503050406030204" pitchFamily="18" charset="0"/>
                          </a:rPr>
                          <m:t>𝟐</m:t>
                        </m:r>
                      </m:sup>
                    </m:sSubSup>
                    <m:r>
                      <a:rPr lang="es-VE" b="1" i="1">
                        <a:latin typeface="Cambria Math" panose="02040503050406030204" pitchFamily="18" charset="0"/>
                        <a:ea typeface="Times New Roman" panose="02020603050405020304" pitchFamily="18" charset="0"/>
                      </a:rPr>
                      <m:t>=</m:t>
                    </m:r>
                  </m:oMath>
                </a14:m>
                <a:r>
                  <a:rPr lang="es-VE" i="1" baseline="30000" dirty="0" smtClean="0"/>
                  <a:t> </a:t>
                </a:r>
                <a14:m>
                  <m:oMath xmlns:m="http://schemas.openxmlformats.org/officeDocument/2006/math">
                    <m:sSubSup>
                      <m:sSubSupPr>
                        <m:ctrlPr>
                          <a:rPr lang="es-VE" b="1" i="1">
                            <a:latin typeface="Cambria Math" panose="02040503050406030204" pitchFamily="18" charset="0"/>
                          </a:rPr>
                        </m:ctrlPr>
                      </m:sSubSupPr>
                      <m:e>
                        <m:r>
                          <a:rPr lang="es-VE" b="1" i="1">
                            <a:latin typeface="Cambria Math" panose="02040503050406030204" pitchFamily="18" charset="0"/>
                          </a:rPr>
                          <m:t>𝒗</m:t>
                        </m:r>
                      </m:e>
                      <m:sub>
                        <m:r>
                          <a:rPr lang="es-VE" b="1" i="1">
                            <a:latin typeface="Cambria Math" panose="02040503050406030204" pitchFamily="18" charset="0"/>
                          </a:rPr>
                          <m:t>𝒙</m:t>
                        </m:r>
                        <m:r>
                          <a:rPr lang="es-VE" b="1" i="1" smtClean="0">
                            <a:latin typeface="Cambria Math" panose="02040503050406030204" pitchFamily="18" charset="0"/>
                          </a:rPr>
                          <m:t>𝒐</m:t>
                        </m:r>
                        <m:r>
                          <a:rPr lang="es-VE" b="1" i="1" smtClean="0">
                            <a:latin typeface="Cambria Math" panose="02040503050406030204" pitchFamily="18" charset="0"/>
                          </a:rPr>
                          <m:t> </m:t>
                        </m:r>
                      </m:sub>
                      <m:sup>
                        <m:r>
                          <a:rPr lang="es-VE" b="1" i="1">
                            <a:latin typeface="Cambria Math" panose="02040503050406030204" pitchFamily="18" charset="0"/>
                          </a:rPr>
                          <m:t>𝟐</m:t>
                        </m:r>
                      </m:sup>
                    </m:sSubSup>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𝟐</m:t>
                    </m:r>
                    <m:r>
                      <a:rPr lang="es-VE" b="1" i="1" smtClean="0">
                        <a:latin typeface="Cambria Math" panose="02040503050406030204" pitchFamily="18" charset="0"/>
                        <a:ea typeface="Cambria Math" panose="02040503050406030204" pitchFamily="18" charset="0"/>
                      </a:rPr>
                      <m:t> </m:t>
                    </m:r>
                    <m:sSub>
                      <m:sSubPr>
                        <m:ctrlPr>
                          <a:rPr lang="es-VE" b="1" i="1" smtClean="0">
                            <a:latin typeface="Cambria Math" panose="02040503050406030204" pitchFamily="18" charset="0"/>
                            <a:ea typeface="Cambria Math" panose="02040503050406030204" pitchFamily="18" charset="0"/>
                          </a:rPr>
                        </m:ctrlPr>
                      </m:sSubPr>
                      <m:e>
                        <m:r>
                          <a:rPr lang="es-VE" b="1" i="1" smtClean="0">
                            <a:latin typeface="Cambria Math" panose="02040503050406030204" pitchFamily="18" charset="0"/>
                            <a:ea typeface="Cambria Math" panose="02040503050406030204" pitchFamily="18" charset="0"/>
                          </a:rPr>
                          <m:t>𝒂</m:t>
                        </m:r>
                      </m:e>
                      <m:sub>
                        <m:r>
                          <a:rPr lang="es-VE" b="1" i="1" smtClean="0">
                            <a:latin typeface="Cambria Math" panose="02040503050406030204" pitchFamily="18" charset="0"/>
                            <a:ea typeface="Cambria Math" panose="02040503050406030204" pitchFamily="18" charset="0"/>
                          </a:rPr>
                          <m:t>𝒙</m:t>
                        </m:r>
                      </m:sub>
                    </m:sSub>
                    <m:d>
                      <m:dPr>
                        <m:ctrlPr>
                          <a:rPr lang="es-VE" b="1" i="1" smtClean="0">
                            <a:latin typeface="Cambria Math" panose="02040503050406030204" pitchFamily="18" charset="0"/>
                            <a:ea typeface="Cambria Math" panose="02040503050406030204" pitchFamily="18" charset="0"/>
                          </a:rPr>
                        </m:ctrlPr>
                      </m:dPr>
                      <m:e>
                        <m:sSub>
                          <m:sSubPr>
                            <m:ctrlPr>
                              <a:rPr lang="es-VE" b="1" i="1" smtClean="0">
                                <a:latin typeface="Cambria Math" panose="02040503050406030204" pitchFamily="18" charset="0"/>
                                <a:ea typeface="Cambria Math" panose="02040503050406030204" pitchFamily="18" charset="0"/>
                              </a:rPr>
                            </m:ctrlPr>
                          </m:sSubPr>
                          <m:e>
                            <m:r>
                              <a:rPr lang="es-VE" b="1" i="1" smtClean="0">
                                <a:latin typeface="Cambria Math" panose="02040503050406030204" pitchFamily="18" charset="0"/>
                                <a:ea typeface="Cambria Math" panose="02040503050406030204" pitchFamily="18" charset="0"/>
                              </a:rPr>
                              <m:t>𝒙</m:t>
                            </m:r>
                          </m:e>
                          <m:sub>
                            <m:r>
                              <a:rPr lang="es-VE" b="1" i="1" smtClean="0">
                                <a:latin typeface="Cambria Math" panose="02040503050406030204" pitchFamily="18" charset="0"/>
                                <a:ea typeface="Cambria Math" panose="02040503050406030204" pitchFamily="18" charset="0"/>
                              </a:rPr>
                              <m:t>𝒇</m:t>
                            </m:r>
                          </m:sub>
                        </m:sSub>
                        <m:r>
                          <a:rPr lang="es-VE" b="1" i="1" smtClean="0">
                            <a:latin typeface="Cambria Math" panose="02040503050406030204" pitchFamily="18" charset="0"/>
                            <a:ea typeface="Cambria Math" panose="02040503050406030204" pitchFamily="18" charset="0"/>
                          </a:rPr>
                          <m:t>−</m:t>
                        </m:r>
                        <m:sSub>
                          <m:sSubPr>
                            <m:ctrlPr>
                              <a:rPr lang="es-VE" b="1" i="1" smtClean="0">
                                <a:latin typeface="Cambria Math" panose="02040503050406030204" pitchFamily="18" charset="0"/>
                                <a:ea typeface="Cambria Math" panose="02040503050406030204" pitchFamily="18" charset="0"/>
                              </a:rPr>
                            </m:ctrlPr>
                          </m:sSubPr>
                          <m:e>
                            <m:r>
                              <a:rPr lang="es-VE" b="1" i="1" smtClean="0">
                                <a:latin typeface="Cambria Math" panose="02040503050406030204" pitchFamily="18" charset="0"/>
                                <a:ea typeface="Cambria Math" panose="02040503050406030204" pitchFamily="18" charset="0"/>
                              </a:rPr>
                              <m:t>𝒙</m:t>
                            </m:r>
                          </m:e>
                          <m:sub>
                            <m:r>
                              <a:rPr lang="es-VE" b="1" i="1" smtClean="0">
                                <a:latin typeface="Cambria Math" panose="02040503050406030204" pitchFamily="18" charset="0"/>
                                <a:ea typeface="Cambria Math" panose="02040503050406030204" pitchFamily="18" charset="0"/>
                              </a:rPr>
                              <m:t>𝟎</m:t>
                            </m:r>
                          </m:sub>
                        </m:sSub>
                      </m:e>
                    </m:d>
                    <m:r>
                      <a:rPr lang="es-VE" b="1" i="1" smtClean="0">
                        <a:latin typeface="Cambria Math" panose="02040503050406030204" pitchFamily="18" charset="0"/>
                        <a:ea typeface="Cambria Math" panose="02040503050406030204" pitchFamily="18" charset="0"/>
                      </a:rPr>
                      <m:t>→ ∆</m:t>
                    </m:r>
                    <m:r>
                      <a:rPr lang="es-VE" b="1" i="1" smtClean="0">
                        <a:latin typeface="Cambria Math" panose="02040503050406030204" pitchFamily="18" charset="0"/>
                        <a:ea typeface="Cambria Math" panose="02040503050406030204" pitchFamily="18" charset="0"/>
                      </a:rPr>
                      <m:t>𝒙</m:t>
                    </m:r>
                    <m:r>
                      <a:rPr lang="es-VE" b="1" i="1" smtClean="0">
                        <a:latin typeface="Cambria Math" panose="02040503050406030204" pitchFamily="18" charset="0"/>
                        <a:ea typeface="Cambria Math" panose="02040503050406030204" pitchFamily="18" charset="0"/>
                      </a:rPr>
                      <m:t>=</m:t>
                    </m:r>
                    <m:f>
                      <m:fPr>
                        <m:ctrlPr>
                          <a:rPr lang="es-VE" b="1" i="1" smtClean="0">
                            <a:latin typeface="Cambria Math" panose="02040503050406030204" pitchFamily="18" charset="0"/>
                            <a:ea typeface="Cambria Math" panose="02040503050406030204" pitchFamily="18" charset="0"/>
                          </a:rPr>
                        </m:ctrlPr>
                      </m:fPr>
                      <m:num>
                        <m:sSubSup>
                          <m:sSubSupPr>
                            <m:ctrlPr>
                              <a:rPr lang="es-VE" b="1" i="1" smtClean="0">
                                <a:latin typeface="Cambria Math" panose="02040503050406030204" pitchFamily="18" charset="0"/>
                                <a:ea typeface="Cambria Math" panose="02040503050406030204" pitchFamily="18" charset="0"/>
                              </a:rPr>
                            </m:ctrlPr>
                          </m:sSubSupPr>
                          <m:e>
                            <m:r>
                              <a:rPr lang="es-VE" b="1" i="1" smtClean="0">
                                <a:latin typeface="Cambria Math" panose="02040503050406030204" pitchFamily="18" charset="0"/>
                                <a:ea typeface="Cambria Math" panose="02040503050406030204" pitchFamily="18" charset="0"/>
                              </a:rPr>
                              <m:t>𝒗</m:t>
                            </m:r>
                          </m:e>
                          <m:sub>
                            <m:r>
                              <a:rPr lang="es-VE" b="1" i="1" smtClean="0">
                                <a:latin typeface="Cambria Math" panose="02040503050406030204" pitchFamily="18" charset="0"/>
                                <a:ea typeface="Cambria Math" panose="02040503050406030204" pitchFamily="18" charset="0"/>
                              </a:rPr>
                              <m:t>𝒙𝒐</m:t>
                            </m:r>
                          </m:sub>
                          <m:sup>
                            <m:r>
                              <a:rPr lang="es-VE" b="1" i="1" smtClean="0">
                                <a:latin typeface="Cambria Math" panose="02040503050406030204" pitchFamily="18" charset="0"/>
                                <a:ea typeface="Cambria Math" panose="02040503050406030204" pitchFamily="18" charset="0"/>
                              </a:rPr>
                              <m:t>𝟐</m:t>
                            </m:r>
                          </m:sup>
                        </m:sSubSup>
                      </m:num>
                      <m:den>
                        <m:r>
                          <a:rPr lang="es-VE" b="1" i="1" smtClean="0">
                            <a:latin typeface="Cambria Math" panose="02040503050406030204" pitchFamily="18" charset="0"/>
                            <a:ea typeface="Cambria Math" panose="02040503050406030204" pitchFamily="18" charset="0"/>
                          </a:rPr>
                          <m:t>𝟐</m:t>
                        </m:r>
                        <m:sSub>
                          <m:sSubPr>
                            <m:ctrlPr>
                              <a:rPr lang="es-VE" b="1" i="1" smtClean="0">
                                <a:latin typeface="Cambria Math" panose="02040503050406030204" pitchFamily="18" charset="0"/>
                                <a:ea typeface="Cambria Math" panose="02040503050406030204" pitchFamily="18" charset="0"/>
                              </a:rPr>
                            </m:ctrlPr>
                          </m:sSubPr>
                          <m:e>
                            <m:r>
                              <a:rPr lang="es-VE" b="1" i="1" smtClean="0">
                                <a:latin typeface="Cambria Math" panose="02040503050406030204" pitchFamily="18" charset="0"/>
                                <a:ea typeface="Cambria Math" panose="02040503050406030204" pitchFamily="18" charset="0"/>
                              </a:rPr>
                              <m:t>𝒂</m:t>
                            </m:r>
                          </m:e>
                          <m:sub>
                            <m:r>
                              <a:rPr lang="es-VE" b="1" i="1" smtClean="0">
                                <a:latin typeface="Cambria Math" panose="02040503050406030204" pitchFamily="18" charset="0"/>
                                <a:ea typeface="Cambria Math" panose="02040503050406030204" pitchFamily="18" charset="0"/>
                              </a:rPr>
                              <m:t>𝒙</m:t>
                            </m:r>
                          </m:sub>
                        </m:sSub>
                      </m:den>
                    </m:f>
                  </m:oMath>
                </a14:m>
                <a:endParaRPr lang="es-VE" i="1" baseline="30000" dirty="0"/>
              </a:p>
              <a:p>
                <a:endParaRPr lang="es-VE" dirty="0" smtClean="0">
                  <a:ea typeface="Times New Roman" panose="02020603050405020304" pitchFamily="18"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4110234" y="2024618"/>
                <a:ext cx="6338642" cy="1124731"/>
              </a:xfrm>
              <a:prstGeom prst="rect">
                <a:avLst/>
              </a:prstGeom>
              <a:blipFill rotWithShape="0">
                <a:blip r:embed="rId4"/>
                <a:stretch>
                  <a:fillRect l="-672" t="-2139"/>
                </a:stretch>
              </a:blipFill>
              <a:ln>
                <a:solidFill>
                  <a:schemeClr val="accent1"/>
                </a:solidFill>
              </a:ln>
            </p:spPr>
            <p:txBody>
              <a:bodyPr/>
              <a:lstStyle/>
              <a:p>
                <a:r>
                  <a:rPr lang="es-VE">
                    <a:noFill/>
                  </a:rPr>
                  <a:t> </a:t>
                </a:r>
              </a:p>
            </p:txBody>
          </p:sp>
        </mc:Fallback>
      </mc:AlternateContent>
    </p:spTree>
    <p:extLst>
      <p:ext uri="{BB962C8B-B14F-4D97-AF65-F5344CB8AC3E}">
        <p14:creationId xmlns:p14="http://schemas.microsoft.com/office/powerpoint/2010/main" val="140250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Problema 03</a:t>
            </a:r>
            <a:endParaRPr lang="es-VE" dirty="0"/>
          </a:p>
        </p:txBody>
      </p:sp>
      <p:sp>
        <p:nvSpPr>
          <p:cNvPr id="3" name="Rectángulo 2"/>
          <p:cNvSpPr/>
          <p:nvPr/>
        </p:nvSpPr>
        <p:spPr>
          <a:xfrm>
            <a:off x="1013791" y="1690688"/>
            <a:ext cx="10157791" cy="3067378"/>
          </a:xfrm>
          <a:prstGeom prst="rect">
            <a:avLst/>
          </a:prstGeom>
        </p:spPr>
        <p:txBody>
          <a:bodyPr wrap="square">
            <a:spAutoFit/>
          </a:bodyPr>
          <a:lstStyle/>
          <a:p>
            <a:pPr lvl="0" algn="just">
              <a:lnSpc>
                <a:spcPct val="107000"/>
              </a:lnSpc>
              <a:spcAft>
                <a:spcPts val="800"/>
              </a:spcAft>
            </a:pPr>
            <a:r>
              <a:rPr lang="es-VE" dirty="0">
                <a:latin typeface="Calibri" panose="020F0502020204030204" pitchFamily="34" charset="0"/>
                <a:ea typeface="Calibri" panose="020F0502020204030204" pitchFamily="34" charset="0"/>
                <a:cs typeface="Times New Roman" panose="02020603050405020304" pitchFamily="18" charset="0"/>
              </a:rPr>
              <a:t>Un automovilista </a:t>
            </a:r>
            <a:r>
              <a:rPr lang="es-VE" dirty="0" smtClean="0">
                <a:latin typeface="Calibri" panose="020F0502020204030204" pitchFamily="34" charset="0"/>
                <a:ea typeface="Calibri" panose="020F0502020204030204" pitchFamily="34" charset="0"/>
                <a:cs typeface="Times New Roman" panose="02020603050405020304" pitchFamily="18" charset="0"/>
              </a:rPr>
              <a:t>recorre </a:t>
            </a:r>
            <a:r>
              <a:rPr lang="es-VE" dirty="0">
                <a:latin typeface="Calibri" panose="020F0502020204030204" pitchFamily="34" charset="0"/>
                <a:ea typeface="Calibri" panose="020F0502020204030204" pitchFamily="34" charset="0"/>
                <a:cs typeface="Times New Roman" panose="02020603050405020304" pitchFamily="18" charset="0"/>
              </a:rPr>
              <a:t>una </a:t>
            </a:r>
            <a:r>
              <a:rPr lang="es-VE" dirty="0" smtClean="0">
                <a:latin typeface="Calibri" panose="020F0502020204030204" pitchFamily="34" charset="0"/>
                <a:ea typeface="Calibri" panose="020F0502020204030204" pitchFamily="34" charset="0"/>
                <a:cs typeface="Times New Roman" panose="02020603050405020304" pitchFamily="18" charset="0"/>
              </a:rPr>
              <a:t>zona restringida a 50 km/h, </a:t>
            </a:r>
            <a:r>
              <a:rPr lang="es-VE" dirty="0">
                <a:latin typeface="Calibri" panose="020F0502020204030204" pitchFamily="34" charset="0"/>
                <a:ea typeface="Calibri" panose="020F0502020204030204" pitchFamily="34" charset="0"/>
                <a:cs typeface="Times New Roman" panose="02020603050405020304" pitchFamily="18" charset="0"/>
              </a:rPr>
              <a:t>a </a:t>
            </a:r>
            <a:r>
              <a:rPr lang="es-VE" dirty="0" smtClean="0">
                <a:latin typeface="Calibri" panose="020F0502020204030204" pitchFamily="34" charset="0"/>
                <a:ea typeface="Calibri" panose="020F0502020204030204" pitchFamily="34" charset="0"/>
                <a:cs typeface="Times New Roman" panose="02020603050405020304" pitchFamily="18" charset="0"/>
              </a:rPr>
              <a:t>la a velocidad de 75 km/h, ( 21 m/s) sin </a:t>
            </a:r>
            <a:r>
              <a:rPr lang="es-VE" dirty="0">
                <a:latin typeface="Calibri" panose="020F0502020204030204" pitchFamily="34" charset="0"/>
                <a:ea typeface="Calibri" panose="020F0502020204030204" pitchFamily="34" charset="0"/>
                <a:cs typeface="Times New Roman" panose="02020603050405020304" pitchFamily="18" charset="0"/>
              </a:rPr>
              <a:t>notar un automóvil de policía </a:t>
            </a:r>
            <a:r>
              <a:rPr lang="es-VE" dirty="0" smtClean="0">
                <a:latin typeface="Calibri" panose="020F0502020204030204" pitchFamily="34" charset="0"/>
                <a:ea typeface="Calibri" panose="020F0502020204030204" pitchFamily="34" charset="0"/>
                <a:cs typeface="Times New Roman" panose="02020603050405020304" pitchFamily="18" charset="0"/>
              </a:rPr>
              <a:t>estacionado</a:t>
            </a:r>
            <a:r>
              <a:rPr lang="es-VE" dirty="0">
                <a:latin typeface="Calibri" panose="020F0502020204030204" pitchFamily="34" charset="0"/>
                <a:ea typeface="Calibri" panose="020F0502020204030204" pitchFamily="34" charset="0"/>
                <a:cs typeface="Times New Roman" panose="02020603050405020304" pitchFamily="18" charset="0"/>
              </a:rPr>
              <a:t>. El oficial de policía </a:t>
            </a:r>
            <a:r>
              <a:rPr lang="es-VE" dirty="0" smtClean="0">
                <a:latin typeface="Calibri" panose="020F0502020204030204" pitchFamily="34" charset="0"/>
                <a:ea typeface="Calibri" panose="020F0502020204030204" pitchFamily="34" charset="0"/>
                <a:cs typeface="Times New Roman" panose="02020603050405020304" pitchFamily="18" charset="0"/>
              </a:rPr>
              <a:t>lo persigue </a:t>
            </a:r>
            <a:r>
              <a:rPr lang="es-VE" dirty="0">
                <a:latin typeface="Calibri" panose="020F0502020204030204" pitchFamily="34" charset="0"/>
                <a:ea typeface="Calibri" panose="020F0502020204030204" pitchFamily="34" charset="0"/>
                <a:cs typeface="Times New Roman" panose="02020603050405020304" pitchFamily="18" charset="0"/>
              </a:rPr>
              <a:t>inmediatamente </a:t>
            </a:r>
            <a:r>
              <a:rPr lang="es-VE" dirty="0" smtClean="0">
                <a:latin typeface="Calibri" panose="020F0502020204030204" pitchFamily="34" charset="0"/>
                <a:ea typeface="Calibri" panose="020F0502020204030204" pitchFamily="34" charset="0"/>
                <a:cs typeface="Times New Roman" panose="02020603050405020304" pitchFamily="18" charset="0"/>
              </a:rPr>
              <a:t>después de verlo pasar, acelerando a 2,5 m/s</a:t>
            </a:r>
            <a:r>
              <a:rPr lang="es-VE" baseline="30000" dirty="0" smtClean="0">
                <a:latin typeface="Calibri" panose="020F0502020204030204" pitchFamily="34" charset="0"/>
                <a:ea typeface="Calibri" panose="020F0502020204030204" pitchFamily="34" charset="0"/>
                <a:cs typeface="Times New Roman" panose="02020603050405020304" pitchFamily="18" charset="0"/>
              </a:rPr>
              <a:t>2</a:t>
            </a:r>
            <a:r>
              <a:rPr lang="es-VE" dirty="0" smtClean="0">
                <a:latin typeface="Calibri" panose="020F0502020204030204" pitchFamily="34" charset="0"/>
                <a:ea typeface="Calibri" panose="020F0502020204030204" pitchFamily="34" charset="0"/>
                <a:cs typeface="Times New Roman" panose="02020603050405020304" pitchFamily="18" charset="0"/>
              </a:rPr>
              <a:t>. Cuando </a:t>
            </a:r>
            <a:r>
              <a:rPr lang="es-VE" dirty="0">
                <a:latin typeface="Calibri" panose="020F0502020204030204" pitchFamily="34" charset="0"/>
                <a:ea typeface="Calibri" panose="020F0502020204030204" pitchFamily="34" charset="0"/>
                <a:cs typeface="Times New Roman" panose="02020603050405020304" pitchFamily="18" charset="0"/>
              </a:rPr>
              <a:t>el oficial alcanza al </a:t>
            </a:r>
            <a:r>
              <a:rPr lang="es-VE" dirty="0" smtClean="0">
                <a:latin typeface="Calibri" panose="020F0502020204030204" pitchFamily="34" charset="0"/>
                <a:ea typeface="Calibri" panose="020F0502020204030204" pitchFamily="34" charset="0"/>
                <a:cs typeface="Times New Roman" panose="02020603050405020304" pitchFamily="18" charset="0"/>
              </a:rPr>
              <a:t>infractor</a:t>
            </a:r>
            <a:r>
              <a:rPr lang="es-VE" dirty="0">
                <a:latin typeface="Calibri" panose="020F0502020204030204" pitchFamily="34" charset="0"/>
                <a:ea typeface="Calibri" panose="020F0502020204030204" pitchFamily="34" charset="0"/>
                <a:cs typeface="Times New Roman" panose="02020603050405020304" pitchFamily="18" charset="0"/>
              </a:rPr>
              <a:t>, ¿qué tan lejos están en el camino y qué tan rápido va el auto de la policía</a:t>
            </a:r>
            <a:r>
              <a:rPr lang="es-VE"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s-VE" dirty="0" smtClean="0">
                <a:solidFill>
                  <a:srgbClr val="FF0000"/>
                </a:solidFill>
              </a:rPr>
              <a:t>Interpretación</a:t>
            </a:r>
            <a:r>
              <a:rPr lang="es-VE" dirty="0" smtClean="0"/>
              <a:t>: Entendemos este problema como un </a:t>
            </a:r>
            <a:r>
              <a:rPr lang="es-VE" dirty="0"/>
              <a:t>movimiento unidimensional con aceleración </a:t>
            </a:r>
            <a:r>
              <a:rPr lang="es-VE" dirty="0" smtClean="0"/>
              <a:t>constante que involucra dos partículas el </a:t>
            </a:r>
            <a:r>
              <a:rPr lang="es-VE" dirty="0"/>
              <a:t>automóvil a toda velocidad y el automóvil policial. Sus </a:t>
            </a:r>
            <a:r>
              <a:rPr lang="es-VE" dirty="0" smtClean="0"/>
              <a:t>movimientos </a:t>
            </a:r>
            <a:r>
              <a:rPr lang="es-VE" dirty="0"/>
              <a:t>están </a:t>
            </a:r>
            <a:r>
              <a:rPr lang="es-VE" dirty="0" smtClean="0"/>
              <a:t>relacionados </a:t>
            </a:r>
            <a:r>
              <a:rPr lang="es-VE" dirty="0"/>
              <a:t>porque nos interesa el punto en que las dos coinciden</a:t>
            </a:r>
            <a:r>
              <a:rPr lang="es-VE" dirty="0" smtClean="0"/>
              <a:t>.</a:t>
            </a:r>
          </a:p>
          <a:p>
            <a:pPr algn="just">
              <a:lnSpc>
                <a:spcPct val="107000"/>
              </a:lnSpc>
              <a:spcAft>
                <a:spcPts val="800"/>
              </a:spcAft>
            </a:pPr>
            <a:endParaRPr lang="es-VE" dirty="0">
              <a:solidFill>
                <a:srgbClr val="FF0000"/>
              </a:solidFill>
            </a:endParaRPr>
          </a:p>
          <a:p>
            <a:pPr lvl="0" algn="just">
              <a:lnSpc>
                <a:spcPct val="107000"/>
              </a:lnSpc>
              <a:spcAft>
                <a:spcPts val="800"/>
              </a:spcAft>
            </a:pPr>
            <a:endParaRPr lang="es-V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055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59564" y="782672"/>
            <a:ext cx="10548731" cy="2308324"/>
          </a:xfrm>
          <a:prstGeom prst="rect">
            <a:avLst/>
          </a:prstGeom>
        </p:spPr>
        <p:txBody>
          <a:bodyPr wrap="square">
            <a:spAutoFit/>
          </a:bodyPr>
          <a:lstStyle/>
          <a:p>
            <a:r>
              <a:rPr lang="es-VE" dirty="0">
                <a:solidFill>
                  <a:srgbClr val="FF0000"/>
                </a:solidFill>
              </a:rPr>
              <a:t>Desarrollo</a:t>
            </a:r>
            <a:r>
              <a:rPr lang="es-VE" dirty="0"/>
              <a:t>: Es útil dibujar un boceto que muestre cualitativamente los gráficos de posición versus tiempo para los dos autos. Dado que el automóvil </a:t>
            </a:r>
            <a:r>
              <a:rPr lang="es-VE" dirty="0" smtClean="0"/>
              <a:t>del infractor se </a:t>
            </a:r>
            <a:r>
              <a:rPr lang="es-VE" dirty="0"/>
              <a:t>mueve a velocidad constante, su gráfico es una línea recta. El coche de policía acelera desde el reposo, por lo que su gráfico comienza plano y se vuelve cada vez más empinado. </a:t>
            </a:r>
            <a:r>
              <a:rPr lang="es-VE" dirty="0" smtClean="0"/>
              <a:t>De acuerdo con la ecuación de posición para aceleración constante. Del gráfico podemos ver que para el momento de encuentro X </a:t>
            </a:r>
            <a:r>
              <a:rPr lang="es-VE" baseline="-25000" dirty="0" smtClean="0"/>
              <a:t>policía</a:t>
            </a:r>
            <a:r>
              <a:rPr lang="es-VE" dirty="0" smtClean="0"/>
              <a:t> = x </a:t>
            </a:r>
            <a:r>
              <a:rPr lang="es-VE" baseline="-25000" dirty="0" smtClean="0"/>
              <a:t>Infractor</a:t>
            </a:r>
            <a:r>
              <a:rPr lang="es-VE" dirty="0" smtClean="0"/>
              <a:t>, así que nuestro plan es escribir la ecuación de posición para cada móvil</a:t>
            </a:r>
            <a:r>
              <a:rPr lang="es-VE" baseline="-25000" dirty="0" smtClean="0"/>
              <a:t> </a:t>
            </a:r>
            <a:r>
              <a:rPr lang="es-VE" dirty="0" smtClean="0"/>
              <a:t> un tiempo t, con el tiempo obtenido como resultado, determinaremos la magnitud del desplazamiento del auto policial, y utilizando la ecuación para velocidad final en un movimiento con aceleración constante, la velocidad del auto policial cuando se encuentran</a:t>
            </a:r>
            <a:endParaRPr lang="es-VE" dirty="0"/>
          </a:p>
        </p:txBody>
      </p:sp>
      <p:pic>
        <p:nvPicPr>
          <p:cNvPr id="22" name="Imagen 21"/>
          <p:cNvPicPr>
            <a:picLocks noChangeAspect="1"/>
          </p:cNvPicPr>
          <p:nvPr/>
        </p:nvPicPr>
        <p:blipFill>
          <a:blip r:embed="rId2"/>
          <a:stretch>
            <a:fillRect/>
          </a:stretch>
        </p:blipFill>
        <p:spPr>
          <a:xfrm>
            <a:off x="3405807" y="3240157"/>
            <a:ext cx="4495507" cy="3003756"/>
          </a:xfrm>
          <a:prstGeom prst="rect">
            <a:avLst/>
          </a:prstGeom>
        </p:spPr>
      </p:pic>
    </p:spTree>
    <p:extLst>
      <p:ext uri="{BB962C8B-B14F-4D97-AF65-F5344CB8AC3E}">
        <p14:creationId xmlns:p14="http://schemas.microsoft.com/office/powerpoint/2010/main" val="2541045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2320" y="918578"/>
            <a:ext cx="10617802" cy="4524315"/>
          </a:xfrm>
          <a:prstGeom prst="rect">
            <a:avLst/>
          </a:prstGeom>
        </p:spPr>
        <p:txBody>
          <a:bodyPr wrap="square">
            <a:spAutoFit/>
          </a:bodyPr>
          <a:lstStyle/>
          <a:p>
            <a:r>
              <a:rPr lang="es-VE" dirty="0" smtClean="0">
                <a:solidFill>
                  <a:srgbClr val="FF0000"/>
                </a:solidFill>
              </a:rPr>
              <a:t>Desarrollo</a:t>
            </a:r>
            <a:r>
              <a:rPr lang="es-VE" dirty="0" smtClean="0"/>
              <a:t>: Tenemos dos tipos de movimiento, uno con aceleración constante y otro con velocidad constante, es decir aceleración igual cero; las ecuaciones para la posición en función del tiempo vienen dada por: </a:t>
            </a:r>
          </a:p>
          <a:p>
            <a:endParaRPr lang="es-VE" dirty="0" smtClean="0"/>
          </a:p>
          <a:p>
            <a:endParaRPr lang="es-VE" dirty="0"/>
          </a:p>
          <a:p>
            <a:endParaRPr lang="es-VE" dirty="0" smtClean="0"/>
          </a:p>
          <a:p>
            <a:endParaRPr lang="es-VE" dirty="0"/>
          </a:p>
          <a:p>
            <a:endParaRPr lang="es-VE" dirty="0" smtClean="0"/>
          </a:p>
          <a:p>
            <a:endParaRPr lang="es-VE" dirty="0"/>
          </a:p>
          <a:p>
            <a:endParaRPr lang="es-VE" dirty="0" smtClean="0"/>
          </a:p>
          <a:p>
            <a:endParaRPr lang="es-VE" dirty="0"/>
          </a:p>
          <a:p>
            <a:endParaRPr lang="es-VE" dirty="0"/>
          </a:p>
          <a:p>
            <a:endParaRPr lang="es-VE" dirty="0"/>
          </a:p>
          <a:p>
            <a:endParaRPr lang="es-VE" dirty="0" smtClean="0"/>
          </a:p>
          <a:p>
            <a:endParaRPr lang="es-VE" dirty="0"/>
          </a:p>
          <a:p>
            <a:endParaRPr lang="es-VE" dirty="0" smtClean="0"/>
          </a:p>
          <a:p>
            <a:r>
              <a:rPr lang="es-VE" dirty="0" smtClean="0"/>
              <a:t> </a:t>
            </a:r>
            <a:endParaRPr lang="es-VE" dirty="0"/>
          </a:p>
        </p:txBody>
      </p:sp>
      <mc:AlternateContent xmlns:mc="http://schemas.openxmlformats.org/markup-compatibility/2006" xmlns:a14="http://schemas.microsoft.com/office/drawing/2010/main">
        <mc:Choice Requires="a14">
          <p:sp>
            <p:nvSpPr>
              <p:cNvPr id="3" name="CuadroTexto 2"/>
              <p:cNvSpPr txBox="1"/>
              <p:nvPr/>
            </p:nvSpPr>
            <p:spPr>
              <a:xfrm>
                <a:off x="792320" y="2024618"/>
                <a:ext cx="2984550" cy="1343701"/>
              </a:xfrm>
              <a:prstGeom prst="rect">
                <a:avLst/>
              </a:prstGeom>
              <a:noFill/>
              <a:ln>
                <a:solidFill>
                  <a:schemeClr val="accent1"/>
                </a:solidFill>
              </a:ln>
            </p:spPr>
            <p:txBody>
              <a:bodyPr wrap="square" rtlCol="0">
                <a:spAutoFit/>
              </a:bodyPr>
              <a:lstStyle/>
              <a:p>
                <a:r>
                  <a:rPr lang="es-VE" u="sng" dirty="0" smtClean="0"/>
                  <a:t>Datos </a:t>
                </a:r>
              </a:p>
              <a:p>
                <a14:m>
                  <m:oMath xmlns:m="http://schemas.openxmlformats.org/officeDocument/2006/math">
                    <m:sSub>
                      <m:sSubPr>
                        <m:ctrlPr>
                          <a:rPr lang="es-VE" i="1" smtClean="0">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𝑖𝑛𝑓𝑟𝑎𝑐𝑡𝑜𝑟</m:t>
                        </m:r>
                      </m:sub>
                    </m:sSub>
                    <m:r>
                      <a:rPr lang="es-VE" b="0" i="1" smtClean="0">
                        <a:latin typeface="Cambria Math" panose="02040503050406030204" pitchFamily="18" charset="0"/>
                        <a:ea typeface="Cambria Math" panose="02040503050406030204" pitchFamily="18" charset="0"/>
                      </a:rPr>
                      <m:t>=75</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𝑘𝑚</m:t>
                        </m:r>
                      </m:num>
                      <m:den>
                        <m:r>
                          <a:rPr lang="es-VE" b="0" i="1" smtClean="0">
                            <a:latin typeface="Cambria Math" panose="02040503050406030204" pitchFamily="18" charset="0"/>
                            <a:ea typeface="Cambria Math" panose="02040503050406030204" pitchFamily="18" charset="0"/>
                          </a:rPr>
                          <m:t>h</m:t>
                        </m:r>
                      </m:den>
                    </m:f>
                    <m:r>
                      <a:rPr lang="es-VE" b="0" i="1" smtClean="0">
                        <a:latin typeface="Cambria Math" panose="02040503050406030204" pitchFamily="18" charset="0"/>
                        <a:ea typeface="Cambria Math" panose="02040503050406030204" pitchFamily="18" charset="0"/>
                      </a:rPr>
                      <m:t>=21</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a14:m>
                <a:r>
                  <a:rPr lang="es-VE" dirty="0" smtClean="0">
                    <a:ea typeface="Times New Roman" panose="02020603050405020304" pitchFamily="18" charset="0"/>
                  </a:rPr>
                  <a:t> </a:t>
                </a:r>
              </a:p>
              <a:p>
                <a14:m>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0 </m:t>
                        </m:r>
                        <m:r>
                          <a:rPr lang="es-VE" b="0" i="1" smtClean="0">
                            <a:latin typeface="Cambria Math" panose="02040503050406030204" pitchFamily="18" charset="0"/>
                            <a:ea typeface="Times New Roman" panose="02020603050405020304" pitchFamily="18" charset="0"/>
                          </a:rPr>
                          <m:t>𝑝𝑜𝑙𝑖𝑐</m:t>
                        </m:r>
                        <m:r>
                          <a:rPr lang="es-VE" b="0" i="1" smtClean="0">
                            <a:latin typeface="Cambria Math" panose="02040503050406030204" pitchFamily="18" charset="0"/>
                            <a:ea typeface="Times New Roman" panose="02020603050405020304" pitchFamily="18" charset="0"/>
                          </a:rPr>
                          <m:t>í</m:t>
                        </m:r>
                        <m:r>
                          <a:rPr lang="es-VE" b="0" i="1" smtClean="0">
                            <a:latin typeface="Cambria Math" panose="02040503050406030204" pitchFamily="18" charset="0"/>
                            <a:ea typeface="Times New Roman" panose="02020603050405020304" pitchFamily="18" charset="0"/>
                          </a:rPr>
                          <m:t>𝑎</m:t>
                        </m:r>
                        <m:r>
                          <a:rPr lang="es-VE" b="0" i="1" smtClean="0">
                            <a:latin typeface="Cambria Math" panose="02040503050406030204" pitchFamily="18" charset="0"/>
                            <a:ea typeface="Times New Roman" panose="02020603050405020304" pitchFamily="18" charset="0"/>
                          </a:rPr>
                          <m:t> </m:t>
                        </m:r>
                      </m:sub>
                    </m:sSub>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0</m:t>
                    </m:r>
                  </m:oMath>
                </a14:m>
                <a:r>
                  <a:rPr lang="es-VE" dirty="0" smtClean="0">
                    <a:ea typeface="Times New Roman" panose="02020603050405020304" pitchFamily="18" charset="0"/>
                  </a:rPr>
                  <a:t> </a:t>
                </a:r>
              </a:p>
              <a:p>
                <a:pPr/>
                <a14:m>
                  <m:oMathPara xmlns:m="http://schemas.openxmlformats.org/officeDocument/2006/math">
                    <m:oMathParaPr>
                      <m:jc m:val="left"/>
                    </m:oMathParaPr>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𝑎</m:t>
                          </m:r>
                        </m:e>
                        <m:sub>
                          <m:r>
                            <a:rPr lang="es-VE" b="0" i="1">
                              <a:latin typeface="Cambria Math" panose="02040503050406030204" pitchFamily="18" charset="0"/>
                              <a:ea typeface="Times New Roman" panose="02020603050405020304" pitchFamily="18" charset="0"/>
                            </a:rPr>
                            <m:t>𝑥</m:t>
                          </m:r>
                        </m:sub>
                      </m:sSub>
                      <m:r>
                        <a:rPr lang="es-VE" b="0" i="1" smtClean="0">
                          <a:latin typeface="Cambria Math" panose="02040503050406030204" pitchFamily="18" charset="0"/>
                          <a:ea typeface="Cambria Math" panose="02040503050406030204" pitchFamily="18" charset="0"/>
                        </a:rPr>
                        <m:t>=2,5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oMath>
                  </m:oMathPara>
                </a14:m>
                <a:endParaRPr lang="es-VE" dirty="0" smtClean="0"/>
              </a:p>
            </p:txBody>
          </p:sp>
        </mc:Choice>
        <mc:Fallback xmlns="">
          <p:sp>
            <p:nvSpPr>
              <p:cNvPr id="3" name="CuadroTexto 2"/>
              <p:cNvSpPr txBox="1">
                <a:spLocks noRot="1" noChangeAspect="1" noMove="1" noResize="1" noEditPoints="1" noAdjustHandles="1" noChangeArrowheads="1" noChangeShapeType="1" noTextEdit="1"/>
              </p:cNvSpPr>
              <p:nvPr/>
            </p:nvSpPr>
            <p:spPr>
              <a:xfrm>
                <a:off x="792320" y="2024618"/>
                <a:ext cx="2984550" cy="1343701"/>
              </a:xfrm>
              <a:prstGeom prst="rect">
                <a:avLst/>
              </a:prstGeom>
              <a:blipFill rotWithShape="0">
                <a:blip r:embed="rId2"/>
                <a:stretch>
                  <a:fillRect l="-1626" t="-1794" b="-2691"/>
                </a:stretch>
              </a:blipFill>
              <a:ln>
                <a:solidFill>
                  <a:schemeClr val="accent1"/>
                </a:solidFill>
              </a:ln>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4189748" y="2024618"/>
                <a:ext cx="6338642" cy="2105576"/>
              </a:xfrm>
              <a:prstGeom prst="rect">
                <a:avLst/>
              </a:prstGeom>
              <a:noFill/>
              <a:ln>
                <a:solidFill>
                  <a:schemeClr val="accent1"/>
                </a:solidFill>
              </a:ln>
            </p:spPr>
            <p:txBody>
              <a:bodyPr wrap="square" rtlCol="0">
                <a:spAutoFit/>
              </a:bodyPr>
              <a:lstStyle/>
              <a:p>
                <a:r>
                  <a:rPr lang="es-VE" u="sng" dirty="0" smtClean="0"/>
                  <a:t>Ecuaciones</a:t>
                </a:r>
              </a:p>
              <a:p>
                <a:pPr algn="just"/>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b="0" i="1" smtClean="0">
                            <a:latin typeface="Cambria Math" panose="02040503050406030204" pitchFamily="18" charset="0"/>
                          </a:rPr>
                          <m:t>𝑝𝑜𝑙</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r>
                          <a:rPr lang="es-VE" b="1" i="1">
                            <a:latin typeface="Cambria Math" panose="02040503050406030204" pitchFamily="18" charset="0"/>
                          </a:rPr>
                          <m:t>𝟎</m:t>
                        </m:r>
                      </m:sub>
                    </m:sSub>
                    <m:r>
                      <a:rPr lang="es-VE" i="1">
                        <a:latin typeface="Cambria Math" panose="02040503050406030204" pitchFamily="18" charset="0"/>
                      </a:rPr>
                      <m:t>𝑡</m:t>
                    </m:r>
                    <m:r>
                      <a:rPr lang="es-VE" b="1" i="1">
                        <a:latin typeface="Cambria Math" panose="02040503050406030204" pitchFamily="18" charset="0"/>
                      </a:rPr>
                      <m:t> +</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r>
                      <a:rPr lang="es-VE" b="0" i="1" smtClean="0">
                        <a:latin typeface="Cambria Math" panose="02040503050406030204" pitchFamily="18" charset="0"/>
                      </a:rPr>
                      <m:t> (</m:t>
                    </m:r>
                    <m:r>
                      <a:rPr lang="es-VE" b="0" i="1" smtClean="0">
                        <a:latin typeface="Cambria Math" panose="02040503050406030204" pitchFamily="18" charset="0"/>
                      </a:rPr>
                      <m:t>𝑃𝑜𝑠𝑖𝑐𝑖</m:t>
                    </m:r>
                    <m:r>
                      <a:rPr lang="es-VE" b="0" i="1" smtClean="0">
                        <a:latin typeface="Cambria Math" panose="02040503050406030204" pitchFamily="18" charset="0"/>
                      </a:rPr>
                      <m:t>ó</m:t>
                    </m:r>
                    <m:r>
                      <a:rPr lang="es-VE" b="0" i="1" smtClean="0">
                        <a:latin typeface="Cambria Math" panose="02040503050406030204" pitchFamily="18" charset="0"/>
                      </a:rPr>
                      <m:t>𝑛</m:t>
                    </m:r>
                    <m:r>
                      <a:rPr lang="es-VE" b="0" i="1" smtClean="0">
                        <a:latin typeface="Cambria Math" panose="02040503050406030204" pitchFamily="18" charset="0"/>
                      </a:rPr>
                      <m:t>  </m:t>
                    </m:r>
                    <m:r>
                      <a:rPr lang="es-VE" b="0" i="1" smtClean="0">
                        <a:latin typeface="Cambria Math" panose="02040503050406030204" pitchFamily="18" charset="0"/>
                      </a:rPr>
                      <m:t>𝑝𝑎𝑟𝑎</m:t>
                    </m:r>
                    <m:r>
                      <a:rPr lang="es-VE" b="0" i="1" smtClean="0">
                        <a:latin typeface="Cambria Math" panose="02040503050406030204" pitchFamily="18" charset="0"/>
                      </a:rPr>
                      <m:t> </m:t>
                    </m:r>
                    <m:r>
                      <a:rPr lang="es-VE" b="0" i="1" smtClean="0">
                        <a:latin typeface="Cambria Math" panose="02040503050406030204" pitchFamily="18" charset="0"/>
                      </a:rPr>
                      <m:t>𝑒𝑙</m:t>
                    </m:r>
                    <m:r>
                      <a:rPr lang="es-VE" b="0" i="1" smtClean="0">
                        <a:latin typeface="Cambria Math" panose="02040503050406030204" pitchFamily="18" charset="0"/>
                      </a:rPr>
                      <m:t> </m:t>
                    </m:r>
                    <m:r>
                      <a:rPr lang="es-VE" b="0" i="1" smtClean="0">
                        <a:latin typeface="Cambria Math" panose="02040503050406030204" pitchFamily="18" charset="0"/>
                      </a:rPr>
                      <m:t>𝑝𝑜𝑙𝑖𝑐</m:t>
                    </m:r>
                    <m:r>
                      <a:rPr lang="es-VE" b="0" i="1" smtClean="0">
                        <a:latin typeface="Cambria Math" panose="02040503050406030204" pitchFamily="18" charset="0"/>
                      </a:rPr>
                      <m:t>í</m:t>
                    </m:r>
                    <m:r>
                      <a:rPr lang="es-VE" b="0" i="1" smtClean="0">
                        <a:latin typeface="Cambria Math" panose="02040503050406030204" pitchFamily="18" charset="0"/>
                      </a:rPr>
                      <m:t>𝑎</m:t>
                    </m:r>
                    <m:r>
                      <a:rPr lang="es-VE" b="0" i="1" smtClean="0">
                        <a:latin typeface="Cambria Math" panose="02040503050406030204" pitchFamily="18" charset="0"/>
                      </a:rPr>
                      <m:t>)</m:t>
                    </m:r>
                  </m:oMath>
                </a14:m>
                <a:r>
                  <a:rPr lang="es-VE" i="1" dirty="0" smtClean="0"/>
                  <a:t>    (1)</a:t>
                </a:r>
              </a:p>
              <a:p>
                <a:pPr algn="just"/>
                <a:endParaRPr lang="es-VE" i="1" baseline="30000" dirty="0"/>
              </a:p>
              <a:p>
                <a:pPr algn="just"/>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b="0" i="1" smtClean="0">
                            <a:latin typeface="Cambria Math" panose="02040503050406030204" pitchFamily="18" charset="0"/>
                          </a:rPr>
                          <m:t>𝑖𝑛𝑓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b="1" i="1" smtClean="0">
                            <a:latin typeface="Cambria Math" panose="02040503050406030204" pitchFamily="18" charset="0"/>
                          </a:rPr>
                          <m:t>𝒊𝒏𝒇</m:t>
                        </m:r>
                      </m:sub>
                    </m:sSub>
                    <m:r>
                      <a:rPr lang="es-VE" i="1">
                        <a:latin typeface="Cambria Math" panose="02040503050406030204" pitchFamily="18" charset="0"/>
                      </a:rPr>
                      <m:t>𝑡</m:t>
                    </m:r>
                    <m:r>
                      <a:rPr lang="es-VE" b="0" i="1" smtClean="0">
                        <a:latin typeface="Cambria Math" panose="02040503050406030204" pitchFamily="18" charset="0"/>
                      </a:rPr>
                      <m:t>  </m:t>
                    </m:r>
                    <m:d>
                      <m:dPr>
                        <m:ctrlPr>
                          <a:rPr lang="es-VE" b="0" i="1" smtClean="0">
                            <a:latin typeface="Cambria Math" panose="02040503050406030204" pitchFamily="18" charset="0"/>
                          </a:rPr>
                        </m:ctrlPr>
                      </m:dPr>
                      <m:e>
                        <m:r>
                          <a:rPr lang="es-VE" b="0" i="1" smtClean="0">
                            <a:latin typeface="Cambria Math" panose="02040503050406030204" pitchFamily="18" charset="0"/>
                          </a:rPr>
                          <m:t> </m:t>
                        </m:r>
                        <m:r>
                          <a:rPr lang="es-VE" b="0" i="1" smtClean="0">
                            <a:latin typeface="Cambria Math" panose="02040503050406030204" pitchFamily="18" charset="0"/>
                          </a:rPr>
                          <m:t>𝑝𝑜𝑠𝑖𝑐𝑖</m:t>
                        </m:r>
                        <m:r>
                          <a:rPr lang="es-VE" b="0" i="1" smtClean="0">
                            <a:latin typeface="Cambria Math" panose="02040503050406030204" pitchFamily="18" charset="0"/>
                          </a:rPr>
                          <m:t>ó</m:t>
                        </m:r>
                        <m:r>
                          <a:rPr lang="es-VE" b="0" i="1" smtClean="0">
                            <a:latin typeface="Cambria Math" panose="02040503050406030204" pitchFamily="18" charset="0"/>
                          </a:rPr>
                          <m:t>𝑛</m:t>
                        </m:r>
                        <m:r>
                          <a:rPr lang="es-VE" b="0" i="1" smtClean="0">
                            <a:latin typeface="Cambria Math" panose="02040503050406030204" pitchFamily="18" charset="0"/>
                          </a:rPr>
                          <m:t> </m:t>
                        </m:r>
                        <m:r>
                          <a:rPr lang="es-VE" b="0" i="1" smtClean="0">
                            <a:latin typeface="Cambria Math" panose="02040503050406030204" pitchFamily="18" charset="0"/>
                          </a:rPr>
                          <m:t>𝑝𝑎𝑟𝑎</m:t>
                        </m:r>
                        <m:r>
                          <a:rPr lang="es-VE" b="0" i="1" smtClean="0">
                            <a:latin typeface="Cambria Math" panose="02040503050406030204" pitchFamily="18" charset="0"/>
                          </a:rPr>
                          <m:t> </m:t>
                        </m:r>
                        <m:r>
                          <a:rPr lang="es-VE" b="0" i="1" smtClean="0">
                            <a:latin typeface="Cambria Math" panose="02040503050406030204" pitchFamily="18" charset="0"/>
                          </a:rPr>
                          <m:t>𝑒𝑙</m:t>
                        </m:r>
                        <m:r>
                          <a:rPr lang="es-VE" b="0" i="1" smtClean="0">
                            <a:latin typeface="Cambria Math" panose="02040503050406030204" pitchFamily="18" charset="0"/>
                          </a:rPr>
                          <m:t> </m:t>
                        </m:r>
                        <m:r>
                          <a:rPr lang="es-VE" b="0" i="1" smtClean="0">
                            <a:latin typeface="Cambria Math" panose="02040503050406030204" pitchFamily="18" charset="0"/>
                          </a:rPr>
                          <m:t>𝑖𝑛𝑓𝑟𝑎𝑐𝑡𝑜𝑟</m:t>
                        </m:r>
                      </m:e>
                    </m:d>
                  </m:oMath>
                </a14:m>
                <a:r>
                  <a:rPr lang="es-VE" b="1" i="1" dirty="0" smtClean="0"/>
                  <a:t>             </a:t>
                </a:r>
                <a:r>
                  <a:rPr lang="es-VE" i="1" dirty="0" smtClean="0"/>
                  <a:t>(2)</a:t>
                </a:r>
              </a:p>
              <a:p>
                <a:pPr algn="just"/>
                <a14:m>
                  <m:oMath xmlns:m="http://schemas.openxmlformats.org/officeDocument/2006/math">
                    <m:sSub>
                      <m:sSubPr>
                        <m:ctrlPr>
                          <a:rPr lang="es-VE" i="1">
                            <a:latin typeface="Cambria Math" panose="02040503050406030204" pitchFamily="18" charset="0"/>
                          </a:rPr>
                        </m:ctrlPr>
                      </m:sSubPr>
                      <m:e>
                        <m:r>
                          <a:rPr lang="es-VE" b="0" i="1">
                            <a:latin typeface="Cambria Math" panose="02040503050406030204" pitchFamily="18" charset="0"/>
                          </a:rPr>
                          <m:t>𝑣</m:t>
                        </m:r>
                      </m:e>
                      <m:sub>
                        <m:r>
                          <a:rPr lang="es-VE" b="0" i="1">
                            <a:latin typeface="Cambria Math" panose="02040503050406030204" pitchFamily="18" charset="0"/>
                          </a:rPr>
                          <m:t>𝑥𝑓</m:t>
                        </m:r>
                      </m:sub>
                    </m:sSub>
                    <m:r>
                      <a:rPr lang="es-VE" b="0" i="1">
                        <a:latin typeface="Cambria Math" panose="02040503050406030204" pitchFamily="18" charset="0"/>
                      </a:rPr>
                      <m:t>=</m:t>
                    </m:r>
                    <m:sSub>
                      <m:sSubPr>
                        <m:ctrlPr>
                          <a:rPr lang="es-VE" i="1">
                            <a:latin typeface="Cambria Math" panose="02040503050406030204" pitchFamily="18" charset="0"/>
                          </a:rPr>
                        </m:ctrlPr>
                      </m:sSubPr>
                      <m:e>
                        <m:r>
                          <a:rPr lang="es-VE" b="0" i="1">
                            <a:latin typeface="Cambria Math" panose="02040503050406030204" pitchFamily="18" charset="0"/>
                          </a:rPr>
                          <m:t>𝑣</m:t>
                        </m:r>
                      </m:e>
                      <m:sub>
                        <m:r>
                          <a:rPr lang="es-VE" b="0" i="1">
                            <a:latin typeface="Cambria Math" panose="02040503050406030204" pitchFamily="18" charset="0"/>
                          </a:rPr>
                          <m:t>𝑥</m:t>
                        </m:r>
                        <m:r>
                          <a:rPr lang="es-VE" b="0" i="1">
                            <a:latin typeface="Cambria Math" panose="02040503050406030204" pitchFamily="18" charset="0"/>
                          </a:rPr>
                          <m:t>0</m:t>
                        </m:r>
                      </m:sub>
                    </m:sSub>
                    <m:r>
                      <a:rPr lang="es-VE" b="0" i="1">
                        <a:latin typeface="Cambria Math" panose="02040503050406030204" pitchFamily="18" charset="0"/>
                      </a:rPr>
                      <m:t> +</m:t>
                    </m:r>
                    <m:sSub>
                      <m:sSubPr>
                        <m:ctrlPr>
                          <a:rPr lang="es-VE" i="1">
                            <a:latin typeface="Cambria Math" panose="02040503050406030204" pitchFamily="18" charset="0"/>
                          </a:rPr>
                        </m:ctrlPr>
                      </m:sSubPr>
                      <m:e>
                        <m:r>
                          <a:rPr lang="es-VE" b="0" i="1">
                            <a:latin typeface="Cambria Math" panose="02040503050406030204" pitchFamily="18" charset="0"/>
                          </a:rPr>
                          <m:t>𝑎</m:t>
                        </m:r>
                      </m:e>
                      <m:sub>
                        <m:r>
                          <a:rPr lang="es-VE" b="0" i="1">
                            <a:latin typeface="Cambria Math" panose="02040503050406030204" pitchFamily="18" charset="0"/>
                          </a:rPr>
                          <m:t>𝑥</m:t>
                        </m:r>
                      </m:sub>
                    </m:sSub>
                    <m:r>
                      <a:rPr lang="es-VE" b="0" i="1">
                        <a:latin typeface="Cambria Math" panose="02040503050406030204" pitchFamily="18" charset="0"/>
                      </a:rPr>
                      <m:t>𝑡</m:t>
                    </m:r>
                    <m:r>
                      <a:rPr lang="es-VE" b="0" i="1">
                        <a:latin typeface="Cambria Math" panose="02040503050406030204" pitchFamily="18" charset="0"/>
                      </a:rPr>
                      <m:t> </m:t>
                    </m:r>
                  </m:oMath>
                </a14:m>
                <a:r>
                  <a:rPr lang="es-VE" i="1" dirty="0" smtClean="0"/>
                  <a:t>  ( velocidad policía)                                     (3)</a:t>
                </a:r>
              </a:p>
              <a:p>
                <a:pPr algn="just"/>
                <a:endParaRPr lang="es-VE" i="1" dirty="0"/>
              </a:p>
              <a:p>
                <a:pPr algn="just"/>
                <a:r>
                  <a:rPr lang="es-VE" i="1" dirty="0" smtClean="0"/>
                  <a:t> </a:t>
                </a:r>
              </a:p>
            </p:txBody>
          </p:sp>
        </mc:Choice>
        <mc:Fallback xmlns="">
          <p:sp>
            <p:nvSpPr>
              <p:cNvPr id="4" name="CuadroTexto 3"/>
              <p:cNvSpPr txBox="1">
                <a:spLocks noRot="1" noChangeAspect="1" noMove="1" noResize="1" noEditPoints="1" noAdjustHandles="1" noChangeArrowheads="1" noChangeShapeType="1" noTextEdit="1"/>
              </p:cNvSpPr>
              <p:nvPr/>
            </p:nvSpPr>
            <p:spPr>
              <a:xfrm>
                <a:off x="4189748" y="2024618"/>
                <a:ext cx="6338642" cy="2105576"/>
              </a:xfrm>
              <a:prstGeom prst="rect">
                <a:avLst/>
              </a:prstGeom>
              <a:blipFill rotWithShape="0">
                <a:blip r:embed="rId3"/>
                <a:stretch>
                  <a:fillRect l="-672" t="-1149"/>
                </a:stretch>
              </a:blipFill>
              <a:ln>
                <a:solidFill>
                  <a:schemeClr val="accent1"/>
                </a:solidFill>
              </a:ln>
            </p:spPr>
            <p:txBody>
              <a:bodyPr/>
              <a:lstStyle/>
              <a:p>
                <a:r>
                  <a:rPr lang="es-VE">
                    <a:noFill/>
                  </a:rPr>
                  <a:t> </a:t>
                </a:r>
              </a:p>
            </p:txBody>
          </p:sp>
        </mc:Fallback>
      </mc:AlternateContent>
    </p:spTree>
    <p:extLst>
      <p:ext uri="{BB962C8B-B14F-4D97-AF65-F5344CB8AC3E}">
        <p14:creationId xmlns:p14="http://schemas.microsoft.com/office/powerpoint/2010/main" val="119515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052477" y="743353"/>
                <a:ext cx="10199110" cy="5891485"/>
              </a:xfrm>
              <a:prstGeom prst="rect">
                <a:avLst/>
              </a:prstGeom>
            </p:spPr>
            <p:txBody>
              <a:bodyPr wrap="square">
                <a:spAutoFit/>
              </a:bodyPr>
              <a:lstStyle/>
              <a:p>
                <a:r>
                  <a:rPr lang="es-VE" dirty="0" smtClean="0">
                    <a:solidFill>
                      <a:srgbClr val="FF0000"/>
                    </a:solidFill>
                  </a:rPr>
                  <a:t>Evaluación</a:t>
                </a:r>
              </a:p>
              <a:p>
                <a:r>
                  <a:rPr lang="es-VE" dirty="0" smtClean="0"/>
                  <a:t>Igualamos las ecuaciones de posición de ambos móviles y resolvemos para </a:t>
                </a:r>
                <a:r>
                  <a:rPr lang="es-VE" i="1" dirty="0" smtClean="0"/>
                  <a:t>t, </a:t>
                </a:r>
                <a:r>
                  <a:rPr lang="es-VE" dirty="0" smtClean="0"/>
                  <a:t>así nos queda </a:t>
                </a:r>
              </a:p>
              <a:p>
                <a:endParaRPr lang="es-VE" dirty="0">
                  <a:solidFill>
                    <a:srgbClr val="FF0000"/>
                  </a:solidFill>
                </a:endParaRPr>
              </a:p>
              <a:p>
                <a:r>
                  <a:rPr lang="es-VE" dirty="0" smtClean="0"/>
                  <a:t>                                </a:t>
                </a:r>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b="1" i="1">
                            <a:latin typeface="Cambria Math" panose="02040503050406030204" pitchFamily="18" charset="0"/>
                          </a:rPr>
                          <m:t>𝒊𝒏𝒇</m:t>
                        </m:r>
                      </m:sub>
                    </m:sSub>
                    <m:r>
                      <a:rPr lang="es-VE" i="1">
                        <a:latin typeface="Cambria Math" panose="02040503050406030204" pitchFamily="18" charset="0"/>
                      </a:rPr>
                      <m:t>𝑡</m:t>
                    </m:r>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r>
                          <a:rPr lang="es-VE" b="1" i="1">
                            <a:latin typeface="Cambria Math" panose="02040503050406030204" pitchFamily="18" charset="0"/>
                          </a:rPr>
                          <m:t>𝟎</m:t>
                        </m:r>
                      </m:sub>
                    </m:sSub>
                    <m:r>
                      <a:rPr lang="es-VE" i="1">
                        <a:latin typeface="Cambria Math" panose="02040503050406030204" pitchFamily="18" charset="0"/>
                      </a:rPr>
                      <m:t>𝑡</m:t>
                    </m:r>
                    <m:r>
                      <a:rPr lang="es-VE" b="1" i="1">
                        <a:latin typeface="Cambria Math" panose="02040503050406030204" pitchFamily="18" charset="0"/>
                      </a:rPr>
                      <m:t> +</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oMath>
                </a14:m>
                <a:r>
                  <a:rPr lang="es-VE" dirty="0" smtClean="0">
                    <a:solidFill>
                      <a:srgbClr val="FF0000"/>
                    </a:solidFill>
                  </a:rPr>
                  <a:t> </a:t>
                </a:r>
              </a:p>
              <a:p>
                <a:r>
                  <a:rPr lang="es-VE" b="1" dirty="0" smtClean="0"/>
                  <a:t>                                          </a:t>
                </a:r>
                <a14:m>
                  <m:oMath xmlns:m="http://schemas.openxmlformats.org/officeDocument/2006/math">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b="1" i="1">
                            <a:latin typeface="Cambria Math" panose="02040503050406030204" pitchFamily="18" charset="0"/>
                          </a:rPr>
                          <m:t>𝒊𝒏𝒇</m:t>
                        </m:r>
                      </m:sub>
                    </m:sSub>
                    <m:r>
                      <a:rPr lang="es-VE" i="1">
                        <a:latin typeface="Cambria Math" panose="02040503050406030204" pitchFamily="18" charset="0"/>
                      </a:rPr>
                      <m:t>𝑡</m:t>
                    </m:r>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oMath>
                </a14:m>
                <a:r>
                  <a:rPr lang="es-VE" dirty="0">
                    <a:solidFill>
                      <a:srgbClr val="FF0000"/>
                    </a:solidFill>
                  </a:rPr>
                  <a:t> </a:t>
                </a:r>
              </a:p>
              <a:p>
                <a:r>
                  <a:rPr lang="es-VE" b="1" dirty="0" smtClean="0"/>
                  <a:t>                                         </a:t>
                </a:r>
                <a14:m>
                  <m:oMath xmlns:m="http://schemas.openxmlformats.org/officeDocument/2006/math">
                    <m:r>
                      <a:rPr lang="es-VE" b="1" i="1" smtClean="0">
                        <a:latin typeface="Cambria Math" panose="02040503050406030204" pitchFamily="18" charset="0"/>
                      </a:rPr>
                      <m:t> </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b="1" i="1">
                            <a:latin typeface="Cambria Math" panose="02040503050406030204" pitchFamily="18" charset="0"/>
                          </a:rPr>
                          <m:t>𝒊𝒏𝒇</m:t>
                        </m:r>
                      </m:sub>
                    </m:sSub>
                    <m:r>
                      <a:rPr lang="es-VE" i="1">
                        <a:latin typeface="Cambria Math" panose="02040503050406030204" pitchFamily="18" charset="0"/>
                      </a:rPr>
                      <m:t>=</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r>
                      <a:rPr lang="es-VE" b="0" i="1" smtClean="0">
                        <a:solidFill>
                          <a:schemeClr val="tx1"/>
                        </a:solidFill>
                        <a:latin typeface="Cambria Math" panose="02040503050406030204" pitchFamily="18" charset="0"/>
                      </a:rPr>
                      <m:t>𝑡</m:t>
                    </m:r>
                  </m:oMath>
                </a14:m>
                <a:r>
                  <a:rPr lang="es-VE" i="1" dirty="0" smtClean="0">
                    <a:solidFill>
                      <a:schemeClr val="tx1"/>
                    </a:solidFill>
                  </a:rPr>
                  <a:t> </a:t>
                </a:r>
                <a:endParaRPr lang="es-VE" i="1" dirty="0" smtClean="0">
                  <a:latin typeface="Cambria Math" panose="02040503050406030204" pitchFamily="18" charset="0"/>
                </a:endParaRPr>
              </a:p>
              <a:p>
                <a:r>
                  <a:rPr lang="es-VE" dirty="0" smtClean="0"/>
                  <a:t>                                          </a:t>
                </a:r>
                <a14:m>
                  <m:oMath xmlns:m="http://schemas.openxmlformats.org/officeDocument/2006/math">
                    <m:f>
                      <m:fPr>
                        <m:ctrlPr>
                          <a:rPr lang="es-VE" i="1" smtClean="0">
                            <a:latin typeface="Cambria Math" panose="02040503050406030204" pitchFamily="18" charset="0"/>
                          </a:rPr>
                        </m:ctrlPr>
                      </m:fPr>
                      <m:num>
                        <m:sSub>
                          <m:sSubPr>
                            <m:ctrlPr>
                              <a:rPr lang="es-VE" i="1">
                                <a:latin typeface="Cambria Math" panose="02040503050406030204" pitchFamily="18" charset="0"/>
                              </a:rPr>
                            </m:ctrlPr>
                          </m:sSubPr>
                          <m:e>
                            <m:r>
                              <a:rPr lang="es-VE" b="0" i="1" smtClean="0">
                                <a:latin typeface="Cambria Math" panose="02040503050406030204" pitchFamily="18" charset="0"/>
                              </a:rPr>
                              <m:t>2</m:t>
                            </m:r>
                            <m:r>
                              <a:rPr lang="es-VE" i="1">
                                <a:latin typeface="Cambria Math" panose="02040503050406030204" pitchFamily="18" charset="0"/>
                              </a:rPr>
                              <m:t>𝑣</m:t>
                            </m:r>
                          </m:e>
                          <m:sub>
                            <m:r>
                              <a:rPr lang="es-VE" i="1">
                                <a:latin typeface="Cambria Math" panose="02040503050406030204" pitchFamily="18" charset="0"/>
                              </a:rPr>
                              <m:t>𝑖𝑛𝑓</m:t>
                            </m:r>
                          </m:sub>
                        </m:sSub>
                      </m:num>
                      <m:den>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den>
                    </m:f>
                    <m:r>
                      <a:rPr lang="es-VE" i="1">
                        <a:latin typeface="Cambria Math" panose="02040503050406030204" pitchFamily="18" charset="0"/>
                      </a:rPr>
                      <m:t>=</m:t>
                    </m:r>
                    <m:r>
                      <a:rPr lang="es-VE" b="0" i="1" smtClean="0">
                        <a:latin typeface="Cambria Math" panose="02040503050406030204" pitchFamily="18" charset="0"/>
                      </a:rPr>
                      <m:t>𝑡</m:t>
                    </m:r>
                  </m:oMath>
                </a14:m>
                <a:r>
                  <a:rPr lang="es-VE" dirty="0" smtClean="0"/>
                  <a:t>                                                               </a:t>
                </a:r>
                <a:r>
                  <a:rPr lang="es-VE" i="1" dirty="0"/>
                  <a:t>(4)</a:t>
                </a:r>
                <a:endParaRPr lang="es-VE" i="1" dirty="0">
                  <a:solidFill>
                    <a:srgbClr val="FF0000"/>
                  </a:solidFill>
                </a:endParaRPr>
              </a:p>
              <a:p>
                <a:r>
                  <a:rPr lang="es-VE" dirty="0" smtClean="0"/>
                  <a:t>                      </a:t>
                </a:r>
              </a:p>
              <a:p>
                <a:r>
                  <a:rPr lang="es-VE" dirty="0" smtClean="0"/>
                  <a:t>Esta expresión la sustituimos en la ecuación posición del infractor</a:t>
                </a:r>
              </a:p>
              <a:p>
                <a:r>
                  <a:rPr lang="es-VE" dirty="0" smtClean="0"/>
                  <a:t>                                            </a:t>
                </a:r>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𝑖𝑛𝑓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𝑥</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b="1" i="1">
                            <a:latin typeface="Cambria Math" panose="02040503050406030204" pitchFamily="18" charset="0"/>
                          </a:rPr>
                        </m:ctrlPr>
                      </m:sSubPr>
                      <m:e>
                        <m:r>
                          <a:rPr lang="es-VE" i="1">
                            <a:latin typeface="Cambria Math" panose="02040503050406030204" pitchFamily="18" charset="0"/>
                          </a:rPr>
                          <m:t>𝑣</m:t>
                        </m:r>
                      </m:e>
                      <m:sub>
                        <m:r>
                          <a:rPr lang="es-VE" b="1" i="1">
                            <a:latin typeface="Cambria Math" panose="02040503050406030204" pitchFamily="18" charset="0"/>
                          </a:rPr>
                          <m:t>𝒊𝒏𝒇</m:t>
                        </m:r>
                      </m:sub>
                    </m:sSub>
                    <m:r>
                      <a:rPr lang="es-VE" i="1">
                        <a:latin typeface="Cambria Math" panose="02040503050406030204" pitchFamily="18" charset="0"/>
                      </a:rPr>
                      <m:t> </m:t>
                    </m:r>
                    <m:d>
                      <m:dPr>
                        <m:ctrlPr>
                          <a:rPr lang="es-VE" i="1" smtClean="0">
                            <a:latin typeface="Cambria Math" panose="02040503050406030204" pitchFamily="18" charset="0"/>
                          </a:rPr>
                        </m:ctrlPr>
                      </m:dPr>
                      <m:e>
                        <m:f>
                          <m:fPr>
                            <m:ctrlPr>
                              <a:rPr lang="es-VE" i="1">
                                <a:latin typeface="Cambria Math" panose="02040503050406030204" pitchFamily="18" charset="0"/>
                              </a:rPr>
                            </m:ctrlPr>
                          </m:fPr>
                          <m:num>
                            <m:sSub>
                              <m:sSubPr>
                                <m:ctrlPr>
                                  <a:rPr lang="es-VE" i="1">
                                    <a:latin typeface="Cambria Math" panose="02040503050406030204" pitchFamily="18" charset="0"/>
                                  </a:rPr>
                                </m:ctrlPr>
                              </m:sSubPr>
                              <m:e>
                                <m:r>
                                  <a:rPr lang="es-VE" i="1">
                                    <a:latin typeface="Cambria Math" panose="02040503050406030204" pitchFamily="18" charset="0"/>
                                  </a:rPr>
                                  <m:t>2</m:t>
                                </m:r>
                                <m:r>
                                  <a:rPr lang="es-VE" i="1">
                                    <a:latin typeface="Cambria Math" panose="02040503050406030204" pitchFamily="18" charset="0"/>
                                  </a:rPr>
                                  <m:t>𝑣</m:t>
                                </m:r>
                              </m:e>
                              <m:sub>
                                <m:r>
                                  <a:rPr lang="es-VE" i="1">
                                    <a:latin typeface="Cambria Math" panose="02040503050406030204" pitchFamily="18" charset="0"/>
                                  </a:rPr>
                                  <m:t>𝑖𝑛𝑓</m:t>
                                </m:r>
                              </m:sub>
                            </m:sSub>
                          </m:num>
                          <m:den>
                            <m:sSub>
                              <m:sSubPr>
                                <m:ctrlPr>
                                  <a:rPr lang="es-VE" b="1"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den>
                        </m:f>
                      </m:e>
                    </m:d>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sSubSup>
                          <m:sSubSupPr>
                            <m:ctrlPr>
                              <a:rPr lang="es-VE" i="1" smtClean="0">
                                <a:latin typeface="Cambria Math" panose="02040503050406030204" pitchFamily="18" charset="0"/>
                                <a:ea typeface="Cambria Math" panose="02040503050406030204" pitchFamily="18" charset="0"/>
                              </a:rPr>
                            </m:ctrlPr>
                          </m:sSubSupPr>
                          <m:e>
                            <m:r>
                              <a:rPr lang="es-VE" b="0" i="1" smtClean="0">
                                <a:latin typeface="Cambria Math" panose="02040503050406030204" pitchFamily="18" charset="0"/>
                                <a:ea typeface="Cambria Math" panose="02040503050406030204" pitchFamily="18" charset="0"/>
                              </a:rPr>
                              <m:t>2</m:t>
                            </m:r>
                            <m:r>
                              <a:rPr lang="es-VE" b="0" i="1" smtClean="0">
                                <a:latin typeface="Cambria Math" panose="02040503050406030204" pitchFamily="18" charset="0"/>
                                <a:ea typeface="Cambria Math" panose="02040503050406030204" pitchFamily="18" charset="0"/>
                              </a:rPr>
                              <m:t>𝑣</m:t>
                            </m:r>
                          </m:e>
                          <m:sub>
                            <m:r>
                              <a:rPr lang="es-VE" b="0" i="1" smtClean="0">
                                <a:latin typeface="Cambria Math" panose="02040503050406030204" pitchFamily="18" charset="0"/>
                                <a:ea typeface="Cambria Math" panose="02040503050406030204" pitchFamily="18" charset="0"/>
                              </a:rPr>
                              <m:t>𝑖𝑛𝑓</m:t>
                            </m:r>
                          </m:sub>
                          <m:sup>
                            <m:r>
                              <a:rPr lang="es-VE" b="0" i="1" smtClean="0">
                                <a:latin typeface="Cambria Math" panose="02040503050406030204" pitchFamily="18" charset="0"/>
                                <a:ea typeface="Cambria Math" panose="02040503050406030204" pitchFamily="18" charset="0"/>
                              </a:rPr>
                              <m:t>2</m:t>
                            </m:r>
                          </m:sup>
                        </m:sSubSup>
                      </m:num>
                      <m:den>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𝑎</m:t>
                            </m:r>
                          </m:e>
                          <m:sub>
                            <m:r>
                              <a:rPr lang="es-VE" b="0" i="1" smtClean="0">
                                <a:latin typeface="Cambria Math" panose="02040503050406030204" pitchFamily="18" charset="0"/>
                                <a:ea typeface="Cambria Math" panose="02040503050406030204" pitchFamily="18" charset="0"/>
                              </a:rPr>
                              <m:t>𝑥</m:t>
                            </m:r>
                          </m:sub>
                        </m:sSub>
                      </m:den>
                    </m:f>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2∙</m:t>
                        </m:r>
                        <m:sSup>
                          <m:sSupPr>
                            <m:ctrlPr>
                              <a:rPr lang="es-VE" i="1">
                                <a:latin typeface="Cambria Math" panose="02040503050406030204" pitchFamily="18" charset="0"/>
                                <a:ea typeface="Cambria Math" panose="02040503050406030204" pitchFamily="18" charset="0"/>
                              </a:rPr>
                            </m:ctrlPr>
                          </m:sSupPr>
                          <m:e>
                            <m:d>
                              <m:dPr>
                                <m:ctrlPr>
                                  <a:rPr lang="es-VE" i="1">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21</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𝑠</m:t>
                                </m:r>
                              </m:e>
                            </m:d>
                          </m:e>
                          <m:sup>
                            <m:r>
                              <a:rPr lang="es-VE" i="1">
                                <a:latin typeface="Cambria Math" panose="02040503050406030204" pitchFamily="18" charset="0"/>
                                <a:ea typeface="Cambria Math" panose="02040503050406030204" pitchFamily="18" charset="0"/>
                              </a:rPr>
                              <m:t>2</m:t>
                            </m:r>
                          </m:sup>
                        </m:sSup>
                      </m:num>
                      <m:den>
                        <m:r>
                          <a:rPr lang="es-VE" i="1">
                            <a:latin typeface="Cambria Math" panose="02040503050406030204" pitchFamily="18" charset="0"/>
                            <a:ea typeface="Cambria Math" panose="02040503050406030204" pitchFamily="18" charset="0"/>
                          </a:rPr>
                          <m:t>2,5 </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𝑠</m:t>
                            </m:r>
                          </m:e>
                          <m:sup>
                            <m:r>
                              <a:rPr lang="es-VE" i="1">
                                <a:latin typeface="Cambria Math" panose="02040503050406030204" pitchFamily="18" charset="0"/>
                                <a:ea typeface="Cambria Math" panose="02040503050406030204" pitchFamily="18" charset="0"/>
                              </a:rPr>
                              <m:t>2</m:t>
                            </m:r>
                          </m:sup>
                        </m:sSup>
                      </m:den>
                    </m:f>
                    <m:r>
                      <a:rPr lang="es-VE" i="1">
                        <a:latin typeface="Cambria Math" panose="02040503050406030204" pitchFamily="18" charset="0"/>
                        <a:ea typeface="Cambria Math" panose="02040503050406030204" pitchFamily="18" charset="0"/>
                      </a:rPr>
                      <m:t>=352,8</m:t>
                    </m:r>
                  </m:oMath>
                </a14:m>
                <a:r>
                  <a:rPr lang="es-VE" i="1" dirty="0" smtClean="0"/>
                  <a:t> m</a:t>
                </a:r>
              </a:p>
              <a:p>
                <a:r>
                  <a:rPr lang="es-VE" i="1" dirty="0" smtClean="0"/>
                  <a:t>Sustituyendo la ecuación (4) en la ecuación para la velocidad en cualquier tiempo para el  policía Ec. (3)</a:t>
                </a:r>
              </a:p>
              <a:p>
                <a:r>
                  <a:rPr lang="es-VE" i="1" dirty="0" smtClean="0"/>
                  <a:t>Tenemos,</a:t>
                </a:r>
              </a:p>
              <a:p>
                <a:endParaRPr lang="es-VE" i="1" dirty="0" smtClean="0"/>
              </a:p>
              <a:p>
                <a:pPr/>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r>
                            <a:rPr lang="es-VE" i="1">
                              <a:latin typeface="Cambria Math" panose="02040503050406030204" pitchFamily="18" charset="0"/>
                            </a:rPr>
                            <m:t>0</m:t>
                          </m:r>
                        </m:sub>
                      </m:sSub>
                      <m:r>
                        <a:rPr lang="es-VE" i="1">
                          <a:latin typeface="Cambria Math" panose="02040503050406030204" pitchFamily="18" charset="0"/>
                        </a:rPr>
                        <m:t> +</m:t>
                      </m:r>
                      <m:sSub>
                        <m:sSubPr>
                          <m:ctrlPr>
                            <a:rPr lang="es-VE" i="1">
                              <a:latin typeface="Cambria Math" panose="02040503050406030204" pitchFamily="18" charset="0"/>
                            </a:rPr>
                          </m:ctrlPr>
                        </m:sSubPr>
                        <m:e>
                          <m:r>
                            <a:rPr lang="es-VE" i="1">
                              <a:latin typeface="Cambria Math" panose="02040503050406030204" pitchFamily="18" charset="0"/>
                            </a:rPr>
                            <m:t>𝑎</m:t>
                          </m:r>
                        </m:e>
                        <m:sub>
                          <m:r>
                            <a:rPr lang="es-VE" i="1">
                              <a:latin typeface="Cambria Math" panose="02040503050406030204" pitchFamily="18" charset="0"/>
                            </a:rPr>
                            <m:t>𝑥</m:t>
                          </m:r>
                        </m:sub>
                      </m:sSub>
                      <m:r>
                        <a:rPr lang="es-VE" i="1">
                          <a:latin typeface="Cambria Math" panose="02040503050406030204" pitchFamily="18" charset="0"/>
                        </a:rPr>
                        <m:t>𝑡</m:t>
                      </m:r>
                      <m:r>
                        <a:rPr lang="es-VE" i="1">
                          <a:latin typeface="Cambria Math" panose="02040503050406030204" pitchFamily="18" charset="0"/>
                        </a:rPr>
                        <m:t> =</m:t>
                      </m:r>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𝑎</m:t>
                          </m:r>
                        </m:e>
                        <m:sub>
                          <m:r>
                            <a:rPr lang="es-VE" b="0" i="1" smtClean="0">
                              <a:latin typeface="Cambria Math" panose="02040503050406030204" pitchFamily="18" charset="0"/>
                              <a:ea typeface="Cambria Math" panose="02040503050406030204" pitchFamily="18" charset="0"/>
                            </a:rPr>
                            <m:t>𝑥</m:t>
                          </m:r>
                          <m:r>
                            <a:rPr lang="es-VE" b="0" i="1" smtClean="0">
                              <a:latin typeface="Cambria Math" panose="02040503050406030204" pitchFamily="18" charset="0"/>
                              <a:ea typeface="Cambria Math" panose="02040503050406030204" pitchFamily="18" charset="0"/>
                            </a:rPr>
                            <m:t> </m:t>
                          </m:r>
                        </m:sub>
                      </m:sSub>
                      <m:d>
                        <m:dPr>
                          <m:ctrlPr>
                            <a:rPr lang="es-VE" i="1" smtClean="0">
                              <a:latin typeface="Cambria Math" panose="02040503050406030204" pitchFamily="18" charset="0"/>
                              <a:ea typeface="Cambria Math" panose="02040503050406030204" pitchFamily="18" charset="0"/>
                            </a:rPr>
                          </m:ctrlPr>
                        </m:dPr>
                        <m:e>
                          <m:f>
                            <m:fPr>
                              <m:ctrlPr>
                                <a:rPr lang="es-VE" i="1" smtClean="0">
                                  <a:latin typeface="Cambria Math" panose="02040503050406030204" pitchFamily="18" charset="0"/>
                                  <a:ea typeface="Cambria Math" panose="02040503050406030204" pitchFamily="18" charset="0"/>
                                </a:rPr>
                              </m:ctrlPr>
                            </m:fPr>
                            <m:num>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2</m:t>
                                  </m:r>
                                  <m:r>
                                    <a:rPr lang="es-VE" b="0" i="1" smtClean="0">
                                      <a:latin typeface="Cambria Math" panose="02040503050406030204" pitchFamily="18" charset="0"/>
                                      <a:ea typeface="Cambria Math" panose="02040503050406030204" pitchFamily="18" charset="0"/>
                                    </a:rPr>
                                    <m:t>𝑣</m:t>
                                  </m:r>
                                </m:e>
                                <m:sub>
                                  <m:r>
                                    <a:rPr lang="es-VE" b="0" i="1" smtClean="0">
                                      <a:latin typeface="Cambria Math" panose="02040503050406030204" pitchFamily="18" charset="0"/>
                                      <a:ea typeface="Cambria Math" panose="02040503050406030204" pitchFamily="18" charset="0"/>
                                    </a:rPr>
                                    <m:t>𝑖𝑛𝑓</m:t>
                                  </m:r>
                                </m:sub>
                              </m:sSub>
                            </m:num>
                            <m:den>
                              <m:sSub>
                                <m:sSubPr>
                                  <m:ctrlPr>
                                    <a:rPr lang="es-VE" i="1" smtClean="0">
                                      <a:latin typeface="Cambria Math" panose="02040503050406030204" pitchFamily="18" charset="0"/>
                                      <a:ea typeface="Cambria Math" panose="02040503050406030204" pitchFamily="18" charset="0"/>
                                    </a:rPr>
                                  </m:ctrlPr>
                                </m:sSubPr>
                                <m:e>
                                  <m:r>
                                    <a:rPr lang="es-VE" b="0" i="1" smtClean="0">
                                      <a:latin typeface="Cambria Math" panose="02040503050406030204" pitchFamily="18" charset="0"/>
                                      <a:ea typeface="Cambria Math" panose="02040503050406030204" pitchFamily="18" charset="0"/>
                                    </a:rPr>
                                    <m:t>𝑎</m:t>
                                  </m:r>
                                </m:e>
                                <m:sub>
                                  <m:r>
                                    <a:rPr lang="es-VE" b="0" i="1" smtClean="0">
                                      <a:latin typeface="Cambria Math" panose="02040503050406030204" pitchFamily="18" charset="0"/>
                                      <a:ea typeface="Cambria Math" panose="02040503050406030204" pitchFamily="18" charset="0"/>
                                    </a:rPr>
                                    <m:t>𝑥</m:t>
                                  </m:r>
                                </m:sub>
                              </m:sSub>
                            </m:den>
                          </m:f>
                        </m:e>
                      </m:d>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150</m:t>
                      </m:r>
                      <m:r>
                        <a:rPr lang="es-VE" b="0" i="1" smtClean="0">
                          <a:latin typeface="Cambria Math" panose="02040503050406030204" pitchFamily="18" charset="0"/>
                          <a:ea typeface="Cambria Math" panose="02040503050406030204" pitchFamily="18" charset="0"/>
                        </a:rPr>
                        <m:t>𝑘𝑚</m:t>
                      </m:r>
                      <m:r>
                        <a:rPr lang="es-VE" b="0" i="1" smtClean="0">
                          <a:latin typeface="Cambria Math" panose="02040503050406030204" pitchFamily="18" charset="0"/>
                          <a:ea typeface="Cambria Math" panose="02040503050406030204" pitchFamily="18" charset="0"/>
                        </a:rPr>
                        <m:t>/=42</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m:oMathPara>
                </a14:m>
                <a:endParaRPr lang="es-VE" i="1" dirty="0"/>
              </a:p>
              <a:p>
                <a:endParaRPr lang="es-VE" i="1" dirty="0" smtClean="0"/>
              </a:p>
              <a:p>
                <a:endParaRPr lang="es-VE" i="1" dirty="0"/>
              </a:p>
              <a:p>
                <a:endParaRPr lang="es-VE" i="1" dirty="0"/>
              </a:p>
            </p:txBody>
          </p:sp>
        </mc:Choice>
        <mc:Fallback xmlns="">
          <p:sp>
            <p:nvSpPr>
              <p:cNvPr id="2" name="Rectángulo 1"/>
              <p:cNvSpPr>
                <a:spLocks noRot="1" noChangeAspect="1" noMove="1" noResize="1" noEditPoints="1" noAdjustHandles="1" noChangeArrowheads="1" noChangeShapeType="1" noTextEdit="1"/>
              </p:cNvSpPr>
              <p:nvPr/>
            </p:nvSpPr>
            <p:spPr>
              <a:xfrm>
                <a:off x="1052477" y="743353"/>
                <a:ext cx="10199110" cy="5891485"/>
              </a:xfrm>
              <a:prstGeom prst="rect">
                <a:avLst/>
              </a:prstGeom>
              <a:blipFill rotWithShape="0">
                <a:blip r:embed="rId2"/>
                <a:stretch>
                  <a:fillRect l="-538" t="-621"/>
                </a:stretch>
              </a:blipFill>
            </p:spPr>
            <p:txBody>
              <a:bodyPr/>
              <a:lstStyle/>
              <a:p>
                <a:r>
                  <a:rPr lang="es-VE">
                    <a:noFill/>
                  </a:rPr>
                  <a:t> </a:t>
                </a:r>
              </a:p>
            </p:txBody>
          </p:sp>
        </mc:Fallback>
      </mc:AlternateContent>
      <p:cxnSp>
        <p:nvCxnSpPr>
          <p:cNvPr id="4" name="Conector recto 3"/>
          <p:cNvCxnSpPr/>
          <p:nvPr/>
        </p:nvCxnSpPr>
        <p:spPr>
          <a:xfrm flipV="1">
            <a:off x="4165055" y="1648175"/>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flipV="1">
            <a:off x="2806069" y="1711624"/>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flipV="1">
            <a:off x="4684774" y="1648175"/>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flipV="1">
            <a:off x="3650360" y="2050291"/>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flipV="1">
            <a:off x="4494651" y="2050291"/>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5530460" y="5270139"/>
            <a:ext cx="203200" cy="338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V="1">
            <a:off x="6152032" y="5439472"/>
            <a:ext cx="203200" cy="3386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29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27940" y="1047044"/>
            <a:ext cx="9949659" cy="646331"/>
          </a:xfrm>
          <a:prstGeom prst="rect">
            <a:avLst/>
          </a:prstGeom>
        </p:spPr>
        <p:txBody>
          <a:bodyPr wrap="square">
            <a:spAutoFit/>
          </a:bodyPr>
          <a:lstStyle/>
          <a:p>
            <a:r>
              <a:rPr lang="es-VE" dirty="0" smtClean="0">
                <a:solidFill>
                  <a:srgbClr val="FF0000"/>
                </a:solidFill>
              </a:rPr>
              <a:t>Razonamiento</a:t>
            </a:r>
            <a:r>
              <a:rPr lang="es-VE" dirty="0" smtClean="0"/>
              <a:t>: El oficial de policía alcanza al infractor a 352.8 km del punto de partida y en el momento de alcanzarlo lleva una velocidad dos vece mayor que la del infractor.</a:t>
            </a:r>
            <a:endParaRPr lang="es-VE" dirty="0"/>
          </a:p>
        </p:txBody>
      </p:sp>
    </p:spTree>
    <p:extLst>
      <p:ext uri="{BB962C8B-B14F-4D97-AF65-F5344CB8AC3E}">
        <p14:creationId xmlns:p14="http://schemas.microsoft.com/office/powerpoint/2010/main" val="2912487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Problema 04</a:t>
            </a:r>
            <a:endParaRPr lang="es-VE" dirty="0"/>
          </a:p>
        </p:txBody>
      </p:sp>
      <p:sp>
        <p:nvSpPr>
          <p:cNvPr id="3" name="Rectángulo 2"/>
          <p:cNvSpPr/>
          <p:nvPr/>
        </p:nvSpPr>
        <p:spPr>
          <a:xfrm>
            <a:off x="838200" y="2051051"/>
            <a:ext cx="10515600" cy="685059"/>
          </a:xfrm>
          <a:prstGeom prst="rect">
            <a:avLst/>
          </a:prstGeom>
        </p:spPr>
        <p:txBody>
          <a:bodyPr wrap="square">
            <a:spAutoFit/>
          </a:bodyPr>
          <a:lstStyle/>
          <a:p>
            <a:pPr lvl="0" algn="just">
              <a:lnSpc>
                <a:spcPct val="107000"/>
              </a:lnSpc>
              <a:spcAft>
                <a:spcPts val="800"/>
              </a:spcAft>
            </a:pPr>
            <a:r>
              <a:rPr lang="es-VE" dirty="0">
                <a:latin typeface="Calibri" panose="020F0502020204030204" pitchFamily="34" charset="0"/>
                <a:ea typeface="Calibri" panose="020F0502020204030204" pitchFamily="34" charset="0"/>
                <a:cs typeface="Times New Roman" panose="02020603050405020304" pitchFamily="18" charset="0"/>
              </a:rPr>
              <a:t>Un buzo cae desde un acantilado de 10 m de altura. ¿A qué velocidad entra al agua y por cuánto tiempo está en el aire?</a:t>
            </a:r>
            <a:endParaRPr lang="es-V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838200" y="3067898"/>
            <a:ext cx="10515600" cy="2158924"/>
          </a:xfrm>
          <a:prstGeom prst="rect">
            <a:avLst/>
          </a:prstGeom>
        </p:spPr>
        <p:txBody>
          <a:bodyPr wrap="square">
            <a:spAutoFit/>
          </a:bodyPr>
          <a:lstStyle/>
          <a:p>
            <a:pPr lvl="0" algn="just">
              <a:lnSpc>
                <a:spcPct val="107000"/>
              </a:lnSpc>
              <a:spcAft>
                <a:spcPts val="800"/>
              </a:spcAft>
            </a:pPr>
            <a:r>
              <a:rPr lang="es-VE" u="sng" dirty="0"/>
              <a:t>Solución problema </a:t>
            </a:r>
            <a:r>
              <a:rPr lang="es-VE" u="sng" dirty="0" smtClean="0"/>
              <a:t>04</a:t>
            </a:r>
            <a:endParaRPr lang="es-VE" u="sng" dirty="0"/>
          </a:p>
          <a:p>
            <a:pPr algn="just">
              <a:lnSpc>
                <a:spcPct val="107000"/>
              </a:lnSpc>
              <a:spcAft>
                <a:spcPts val="800"/>
              </a:spcAft>
            </a:pPr>
            <a:r>
              <a:rPr lang="es-VE" dirty="0">
                <a:solidFill>
                  <a:srgbClr val="FF0000"/>
                </a:solidFill>
              </a:rPr>
              <a:t>Interpretación</a:t>
            </a:r>
            <a:r>
              <a:rPr lang="es-VE" dirty="0" smtClean="0">
                <a:solidFill>
                  <a:srgbClr val="FF0000"/>
                </a:solidFill>
              </a:rPr>
              <a:t>:</a:t>
            </a:r>
          </a:p>
          <a:p>
            <a:pPr algn="just">
              <a:lnSpc>
                <a:spcPct val="107000"/>
              </a:lnSpc>
              <a:spcAft>
                <a:spcPts val="800"/>
              </a:spcAft>
            </a:pPr>
            <a:r>
              <a:rPr lang="es-VE" dirty="0" smtClean="0"/>
              <a:t>Es </a:t>
            </a:r>
            <a:r>
              <a:rPr lang="es-VE" dirty="0"/>
              <a:t>un problema de movimiento rectilíneo debido a la </a:t>
            </a:r>
            <a:r>
              <a:rPr lang="es-VE" dirty="0" smtClean="0"/>
              <a:t>gravedad, aceleración </a:t>
            </a:r>
            <a:r>
              <a:rPr lang="es-VE" dirty="0"/>
              <a:t>constante negativa</a:t>
            </a:r>
            <a:r>
              <a:rPr lang="es-VE" dirty="0" smtClean="0"/>
              <a:t>,</a:t>
            </a:r>
            <a:r>
              <a:rPr lang="es-VE" dirty="0"/>
              <a:t> </a:t>
            </a:r>
            <a:r>
              <a:rPr lang="es-VE" dirty="0" smtClean="0"/>
              <a:t>“Caída libre”. </a:t>
            </a:r>
            <a:r>
              <a:rPr lang="es-VE" dirty="0"/>
              <a:t>El buzo cae una distancia conocida a partir del descanso, y queremos saber la velocidad y el </a:t>
            </a:r>
            <a:r>
              <a:rPr lang="es-VE" dirty="0" smtClean="0"/>
              <a:t>tiempo que tarda en golpear agua</a:t>
            </a:r>
            <a:r>
              <a:rPr lang="es-VE" dirty="0"/>
              <a:t>.</a:t>
            </a:r>
          </a:p>
          <a:p>
            <a:endParaRPr lang="es-VE" dirty="0">
              <a:solidFill>
                <a:srgbClr val="FF0000"/>
              </a:solidFill>
            </a:endParaRPr>
          </a:p>
        </p:txBody>
      </p:sp>
    </p:spTree>
    <p:extLst>
      <p:ext uri="{BB962C8B-B14F-4D97-AF65-F5344CB8AC3E}">
        <p14:creationId xmlns:p14="http://schemas.microsoft.com/office/powerpoint/2010/main" val="208042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25015" y="3018509"/>
            <a:ext cx="4129157" cy="2925092"/>
          </a:xfrm>
          <a:prstGeom prst="rect">
            <a:avLst/>
          </a:prstGeom>
        </p:spPr>
      </p:pic>
      <p:sp>
        <p:nvSpPr>
          <p:cNvPr id="3" name="Rectángulo 2"/>
          <p:cNvSpPr/>
          <p:nvPr/>
        </p:nvSpPr>
        <p:spPr>
          <a:xfrm>
            <a:off x="725015" y="805934"/>
            <a:ext cx="10930939" cy="369332"/>
          </a:xfrm>
          <a:prstGeom prst="rect">
            <a:avLst/>
          </a:prstGeom>
        </p:spPr>
        <p:txBody>
          <a:bodyPr wrap="square">
            <a:spAutoFit/>
          </a:bodyPr>
          <a:lstStyle/>
          <a:p>
            <a:r>
              <a:rPr lang="es-VE" dirty="0" smtClean="0">
                <a:solidFill>
                  <a:srgbClr val="FF0000"/>
                </a:solidFill>
              </a:rPr>
              <a:t>Desarrollo</a:t>
            </a:r>
            <a:r>
              <a:rPr lang="es-VE" dirty="0" smtClean="0"/>
              <a:t>: el gráfico nos muestra la posición de la partícula de acuerdo a la ecuación de posición </a:t>
            </a:r>
            <a:endParaRPr lang="es-VE" dirty="0">
              <a:solidFill>
                <a:srgbClr val="FF0000"/>
              </a:solidFill>
            </a:endParaRPr>
          </a:p>
        </p:txBody>
      </p:sp>
      <mc:AlternateContent xmlns:mc="http://schemas.openxmlformats.org/markup-compatibility/2006" xmlns:a14="http://schemas.microsoft.com/office/drawing/2010/main">
        <mc:Choice Requires="a14">
          <p:sp>
            <p:nvSpPr>
              <p:cNvPr id="4" name="CuadroTexto 3"/>
              <p:cNvSpPr txBox="1"/>
              <p:nvPr/>
            </p:nvSpPr>
            <p:spPr>
              <a:xfrm>
                <a:off x="725015" y="1471876"/>
                <a:ext cx="2984550" cy="1250022"/>
              </a:xfrm>
              <a:prstGeom prst="rect">
                <a:avLst/>
              </a:prstGeom>
              <a:noFill/>
              <a:ln>
                <a:solidFill>
                  <a:schemeClr val="accent1"/>
                </a:solidFill>
              </a:ln>
            </p:spPr>
            <p:txBody>
              <a:bodyPr wrap="square" rtlCol="0">
                <a:spAutoFit/>
              </a:bodyPr>
              <a:lstStyle/>
              <a:p>
                <a:r>
                  <a:rPr lang="es-VE" u="sng" dirty="0" smtClean="0"/>
                  <a:t>Datos </a:t>
                </a:r>
              </a:p>
              <a:p>
                <a14:m>
                  <m:oMath xmlns:m="http://schemas.openxmlformats.org/officeDocument/2006/math">
                    <m:sSub>
                      <m:sSubPr>
                        <m:ctrlPr>
                          <a:rPr lang="es-VE" i="1" smtClean="0">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0</m:t>
                        </m:r>
                      </m:sub>
                    </m:sSub>
                    <m:r>
                      <a:rPr lang="es-VE" b="0" i="1" smtClean="0">
                        <a:latin typeface="Cambria Math" panose="02040503050406030204" pitchFamily="18" charset="0"/>
                        <a:ea typeface="Cambria Math" panose="02040503050406030204" pitchFamily="18" charset="0"/>
                      </a:rPr>
                      <m:t>=</m:t>
                    </m:r>
                  </m:oMath>
                </a14:m>
                <a:r>
                  <a:rPr lang="es-VE" dirty="0" smtClean="0">
                    <a:ea typeface="Times New Roman" panose="02020603050405020304" pitchFamily="18" charset="0"/>
                  </a:rPr>
                  <a:t>0 </a:t>
                </a:r>
              </a:p>
              <a:p>
                <a14:m>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𝑓</m:t>
                        </m:r>
                      </m:sub>
                    </m:sSub>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m:t>
                    </m:r>
                  </m:oMath>
                </a14:m>
                <a:r>
                  <a:rPr lang="es-VE" dirty="0" smtClean="0">
                    <a:ea typeface="Times New Roman" panose="02020603050405020304" pitchFamily="18" charset="0"/>
                  </a:rPr>
                  <a:t> </a:t>
                </a:r>
              </a:p>
              <a:p>
                <a:pPr/>
                <a14:m>
                  <m:oMathPara xmlns:m="http://schemas.openxmlformats.org/officeDocument/2006/math">
                    <m:oMathParaPr>
                      <m:jc m:val="left"/>
                    </m:oMathParaPr>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𝑎</m:t>
                          </m:r>
                        </m:e>
                        <m:sub>
                          <m:r>
                            <a:rPr lang="es-VE" b="0" i="1" smtClean="0">
                              <a:latin typeface="Cambria Math" panose="02040503050406030204" pitchFamily="18" charset="0"/>
                              <a:ea typeface="Times New Roman" panose="02020603050405020304" pitchFamily="18" charset="0"/>
                            </a:rPr>
                            <m:t>𝑦</m:t>
                          </m:r>
                        </m:sub>
                      </m:sSub>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𝑔</m:t>
                      </m:r>
                      <m:r>
                        <a:rPr lang="es-VE" b="0" i="1" smtClean="0">
                          <a:latin typeface="Cambria Math" panose="02040503050406030204" pitchFamily="18" charset="0"/>
                          <a:ea typeface="Cambria Math" panose="02040503050406030204" pitchFamily="18" charset="0"/>
                        </a:rPr>
                        <m:t>=−9,8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oMath>
                  </m:oMathPara>
                </a14:m>
                <a:endParaRPr lang="es-VE" dirty="0" smtClean="0"/>
              </a:p>
            </p:txBody>
          </p:sp>
        </mc:Choice>
        <mc:Fallback xmlns="">
          <p:sp>
            <p:nvSpPr>
              <p:cNvPr id="4" name="CuadroTexto 3"/>
              <p:cNvSpPr txBox="1">
                <a:spLocks noRot="1" noChangeAspect="1" noMove="1" noResize="1" noEditPoints="1" noAdjustHandles="1" noChangeArrowheads="1" noChangeShapeType="1" noTextEdit="1"/>
              </p:cNvSpPr>
              <p:nvPr/>
            </p:nvSpPr>
            <p:spPr>
              <a:xfrm>
                <a:off x="725015" y="1471876"/>
                <a:ext cx="2984550" cy="1250022"/>
              </a:xfrm>
              <a:prstGeom prst="rect">
                <a:avLst/>
              </a:prstGeom>
              <a:blipFill rotWithShape="0">
                <a:blip r:embed="rId3"/>
                <a:stretch>
                  <a:fillRect l="-1626" t="-1923" b="-962"/>
                </a:stretch>
              </a:blipFill>
              <a:ln>
                <a:solidFill>
                  <a:schemeClr val="accent1"/>
                </a:solidFill>
              </a:ln>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208798" y="1506469"/>
                <a:ext cx="7087852" cy="1394934"/>
              </a:xfrm>
              <a:prstGeom prst="rect">
                <a:avLst/>
              </a:prstGeom>
              <a:noFill/>
              <a:ln>
                <a:solidFill>
                  <a:schemeClr val="accent1"/>
                </a:solidFill>
              </a:ln>
            </p:spPr>
            <p:txBody>
              <a:bodyPr wrap="square" rtlCol="0">
                <a:spAutoFit/>
              </a:bodyPr>
              <a:lstStyle/>
              <a:p>
                <a:r>
                  <a:rPr lang="es-VE" u="sng" dirty="0" smtClean="0"/>
                  <a:t>Ecuaciones</a:t>
                </a:r>
              </a:p>
              <a:p>
                <a:pPr algn="just"/>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b="0" i="1" smtClean="0">
                            <a:latin typeface="Cambria Math" panose="02040503050406030204" pitchFamily="18" charset="0"/>
                          </a:rPr>
                          <m:t>𝑦</m:t>
                        </m:r>
                        <m:r>
                          <a:rPr lang="es-VE" i="1">
                            <a:latin typeface="Cambria Math" panose="02040503050406030204" pitchFamily="18" charset="0"/>
                          </a:rPr>
                          <m:t>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b="0" i="1" smtClean="0">
                            <a:latin typeface="Cambria Math" panose="02040503050406030204" pitchFamily="18" charset="0"/>
                          </a:rPr>
                          <m:t>𝑦</m:t>
                        </m:r>
                        <m:r>
                          <a:rPr lang="es-VE" i="1">
                            <a:latin typeface="Cambria Math" panose="02040503050406030204" pitchFamily="18" charset="0"/>
                          </a:rPr>
                          <m:t>0</m:t>
                        </m:r>
                      </m:sub>
                    </m:sSub>
                    <m:r>
                      <a:rPr lang="es-VE" i="1">
                        <a:latin typeface="Cambria Math" panose="02040503050406030204" pitchFamily="18" charset="0"/>
                      </a:rPr>
                      <m:t> </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rPr>
                      <m:t>𝑔𝑡</m:t>
                    </m:r>
                    <m:r>
                      <a:rPr lang="es-VE" i="1">
                        <a:latin typeface="Cambria Math" panose="02040503050406030204" pitchFamily="18" charset="0"/>
                      </a:rPr>
                      <m:t> </m:t>
                    </m:r>
                  </m:oMath>
                </a14:m>
                <a:r>
                  <a:rPr lang="es-VE" i="1" dirty="0" smtClean="0"/>
                  <a:t>                           (1) </a:t>
                </a:r>
              </a:p>
              <a:p>
                <a:pPr algn="just"/>
                <a:r>
                  <a:rPr lang="es-VE" dirty="0" smtClean="0"/>
                  <a:t>  </a:t>
                </a:r>
                <a14:m>
                  <m:oMath xmlns:m="http://schemas.openxmlformats.org/officeDocument/2006/math">
                    <m:sSub>
                      <m:sSubPr>
                        <m:ctrlPr>
                          <a:rPr lang="es-VE" i="1">
                            <a:latin typeface="Cambria Math" panose="02040503050406030204" pitchFamily="18" charset="0"/>
                          </a:rPr>
                        </m:ctrlPr>
                      </m:sSubPr>
                      <m:e>
                        <m:r>
                          <a:rPr lang="es-VE" b="0" i="1" smtClean="0">
                            <a:latin typeface="Cambria Math" panose="02040503050406030204" pitchFamily="18" charset="0"/>
                          </a:rPr>
                          <m:t>𝑦</m:t>
                        </m:r>
                      </m:e>
                      <m:sub>
                        <m:r>
                          <a:rPr lang="es-VE" b="0" i="1">
                            <a:latin typeface="Cambria Math" panose="02040503050406030204" pitchFamily="18" charset="0"/>
                          </a:rPr>
                          <m:t>𝑓</m:t>
                        </m:r>
                      </m:sub>
                    </m:sSub>
                    <m:r>
                      <a:rPr lang="es-VE" b="0" i="1">
                        <a:latin typeface="Cambria Math" panose="02040503050406030204" pitchFamily="18" charset="0"/>
                      </a:rPr>
                      <m:t>=</m:t>
                    </m:r>
                    <m:sSub>
                      <m:sSubPr>
                        <m:ctrlPr>
                          <a:rPr lang="es-VE" i="1" smtClean="0">
                            <a:latin typeface="Cambria Math" panose="02040503050406030204" pitchFamily="18" charset="0"/>
                          </a:rPr>
                        </m:ctrlPr>
                      </m:sSubPr>
                      <m:e>
                        <m:r>
                          <a:rPr lang="es-VE" b="0" i="1" smtClean="0">
                            <a:latin typeface="Cambria Math" panose="02040503050406030204" pitchFamily="18" charset="0"/>
                          </a:rPr>
                          <m:t>𝑦</m:t>
                        </m:r>
                      </m:e>
                      <m:sub>
                        <m:r>
                          <a:rPr lang="es-VE" b="0" i="1" smtClean="0">
                            <a:latin typeface="Cambria Math" panose="02040503050406030204" pitchFamily="18" charset="0"/>
                          </a:rPr>
                          <m:t>0</m:t>
                        </m:r>
                      </m:sub>
                    </m:sSub>
                    <m:r>
                      <a:rPr lang="es-VE" b="0" i="1">
                        <a:latin typeface="Cambria Math" panose="02040503050406030204" pitchFamily="18" charset="0"/>
                      </a:rPr>
                      <m:t>+</m:t>
                    </m:r>
                    <m:sSub>
                      <m:sSubPr>
                        <m:ctrlPr>
                          <a:rPr lang="es-VE" i="1">
                            <a:latin typeface="Cambria Math" panose="02040503050406030204" pitchFamily="18" charset="0"/>
                          </a:rPr>
                        </m:ctrlPr>
                      </m:sSubPr>
                      <m:e>
                        <m:r>
                          <a:rPr lang="es-VE" b="0" i="1">
                            <a:latin typeface="Cambria Math" panose="02040503050406030204" pitchFamily="18" charset="0"/>
                          </a:rPr>
                          <m:t>𝑣</m:t>
                        </m:r>
                      </m:e>
                      <m:sub>
                        <m:r>
                          <a:rPr lang="es-VE" b="0" i="1" smtClean="0">
                            <a:latin typeface="Cambria Math" panose="02040503050406030204" pitchFamily="18" charset="0"/>
                          </a:rPr>
                          <m:t>𝑦</m:t>
                        </m:r>
                        <m:r>
                          <a:rPr lang="es-VE" b="0" i="1" smtClean="0">
                            <a:latin typeface="Cambria Math" panose="02040503050406030204" pitchFamily="18" charset="0"/>
                          </a:rPr>
                          <m:t>0</m:t>
                        </m:r>
                      </m:sub>
                    </m:sSub>
                    <m:r>
                      <a:rPr lang="es-VE" b="0" i="1">
                        <a:latin typeface="Cambria Math" panose="02040503050406030204" pitchFamily="18" charset="0"/>
                      </a:rPr>
                      <m:t>𝑡</m:t>
                    </m:r>
                    <m:r>
                      <a:rPr lang="es-VE" b="0" i="1">
                        <a:latin typeface="Cambria Math" panose="02040503050406030204" pitchFamily="18" charset="0"/>
                      </a:rPr>
                      <m:t> −</m:t>
                    </m:r>
                    <m:f>
                      <m:fPr>
                        <m:ctrlPr>
                          <a:rPr lang="es-VE" i="1">
                            <a:latin typeface="Cambria Math" panose="02040503050406030204" pitchFamily="18" charset="0"/>
                          </a:rPr>
                        </m:ctrlPr>
                      </m:fPr>
                      <m:num>
                        <m:r>
                          <a:rPr lang="es-VE" b="0" i="1">
                            <a:latin typeface="Cambria Math" panose="02040503050406030204" pitchFamily="18" charset="0"/>
                          </a:rPr>
                          <m:t>1</m:t>
                        </m:r>
                      </m:num>
                      <m:den>
                        <m:r>
                          <a:rPr lang="es-VE" b="0" i="1">
                            <a:latin typeface="Cambria Math" panose="02040503050406030204" pitchFamily="18" charset="0"/>
                          </a:rPr>
                          <m:t>2</m:t>
                        </m:r>
                      </m:den>
                    </m:f>
                    <m:r>
                      <a:rPr lang="es-VE" b="0" i="1" smtClean="0">
                        <a:latin typeface="Cambria Math" panose="02040503050406030204" pitchFamily="18" charset="0"/>
                      </a:rPr>
                      <m:t>𝑔</m:t>
                    </m:r>
                    <m:sSup>
                      <m:sSupPr>
                        <m:ctrlPr>
                          <a:rPr lang="es-VE" i="1">
                            <a:latin typeface="Cambria Math" panose="02040503050406030204" pitchFamily="18" charset="0"/>
                          </a:rPr>
                        </m:ctrlPr>
                      </m:sSupPr>
                      <m:e>
                        <m:r>
                          <a:rPr lang="es-VE" b="0" i="1">
                            <a:latin typeface="Cambria Math" panose="02040503050406030204" pitchFamily="18" charset="0"/>
                          </a:rPr>
                          <m:t>𝑡</m:t>
                        </m:r>
                      </m:e>
                      <m:sup>
                        <m:r>
                          <a:rPr lang="es-VE" b="0" i="1">
                            <a:latin typeface="Cambria Math" panose="02040503050406030204" pitchFamily="18" charset="0"/>
                          </a:rPr>
                          <m:t>2</m:t>
                        </m:r>
                      </m:sup>
                    </m:sSup>
                  </m:oMath>
                </a14:m>
                <a:r>
                  <a:rPr lang="es-VE" dirty="0"/>
                  <a:t> </a:t>
                </a:r>
                <a:r>
                  <a:rPr lang="es-VE" dirty="0" smtClean="0"/>
                  <a:t>           (2)</a:t>
                </a:r>
                <a:endParaRPr lang="es-VE" i="1" baseline="30000" dirty="0"/>
              </a:p>
              <a:p>
                <a:pPr algn="just"/>
                <a14:m>
                  <m:oMath xmlns:m="http://schemas.openxmlformats.org/officeDocument/2006/math">
                    <m:sSubSup>
                      <m:sSubSupPr>
                        <m:ctrlPr>
                          <a:rPr lang="es-VE" i="1">
                            <a:latin typeface="Cambria Math" panose="02040503050406030204" pitchFamily="18" charset="0"/>
                          </a:rPr>
                        </m:ctrlPr>
                      </m:sSubSupPr>
                      <m:e>
                        <m:r>
                          <a:rPr lang="es-VE" i="1">
                            <a:latin typeface="Cambria Math" panose="02040503050406030204" pitchFamily="18" charset="0"/>
                          </a:rPr>
                          <m:t>𝑣</m:t>
                        </m:r>
                      </m:e>
                      <m:sub>
                        <m:r>
                          <a:rPr lang="es-VE" i="1">
                            <a:latin typeface="Cambria Math" panose="02040503050406030204" pitchFamily="18" charset="0"/>
                          </a:rPr>
                          <m:t>𝑦𝑓</m:t>
                        </m:r>
                      </m:sub>
                      <m:sup>
                        <m:r>
                          <a:rPr lang="es-VE" i="1">
                            <a:latin typeface="Cambria Math" panose="02040503050406030204" pitchFamily="18" charset="0"/>
                          </a:rPr>
                          <m:t>2</m:t>
                        </m:r>
                      </m:sup>
                    </m:sSubSup>
                    <m:r>
                      <a:rPr lang="es-VE" i="1">
                        <a:latin typeface="Cambria Math" panose="02040503050406030204" pitchFamily="18" charset="0"/>
                      </a:rPr>
                      <m:t>=</m:t>
                    </m:r>
                    <m:sSubSup>
                      <m:sSubSupPr>
                        <m:ctrlPr>
                          <a:rPr lang="es-VE" i="1">
                            <a:latin typeface="Cambria Math" panose="02040503050406030204" pitchFamily="18" charset="0"/>
                          </a:rPr>
                        </m:ctrlPr>
                      </m:sSubSupPr>
                      <m:e>
                        <m:r>
                          <a:rPr lang="es-VE" i="1">
                            <a:latin typeface="Cambria Math" panose="02040503050406030204" pitchFamily="18" charset="0"/>
                          </a:rPr>
                          <m:t>𝑣</m:t>
                        </m:r>
                      </m:e>
                      <m:sub>
                        <m:r>
                          <a:rPr lang="es-VE" i="1">
                            <a:latin typeface="Cambria Math" panose="02040503050406030204" pitchFamily="18" charset="0"/>
                          </a:rPr>
                          <m:t>𝑦</m:t>
                        </m:r>
                        <m:r>
                          <a:rPr lang="es-VE" i="1">
                            <a:latin typeface="Cambria Math" panose="02040503050406030204" pitchFamily="18" charset="0"/>
                          </a:rPr>
                          <m:t>0</m:t>
                        </m:r>
                      </m:sub>
                      <m:sup>
                        <m:r>
                          <a:rPr lang="es-VE" i="1">
                            <a:latin typeface="Cambria Math" panose="02040503050406030204" pitchFamily="18" charset="0"/>
                          </a:rPr>
                          <m:t>2</m:t>
                        </m:r>
                      </m:sup>
                    </m:sSubSup>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𝑔</m:t>
                    </m:r>
                    <m:d>
                      <m:dPr>
                        <m:ctrlPr>
                          <a:rPr lang="es-VE" i="1">
                            <a:latin typeface="Cambria Math" panose="02040503050406030204" pitchFamily="18" charset="0"/>
                            <a:ea typeface="Cambria Math" panose="02040503050406030204" pitchFamily="18" charset="0"/>
                          </a:rPr>
                        </m:ctrlPr>
                      </m:dPr>
                      <m:e>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0</m:t>
                            </m:r>
                          </m:sub>
                        </m:sSub>
                      </m:e>
                    </m:d>
                  </m:oMath>
                </a14:m>
                <a:r>
                  <a:rPr lang="es-VE" b="1" i="1" dirty="0" smtClean="0"/>
                  <a:t>          </a:t>
                </a:r>
                <a:r>
                  <a:rPr lang="es-VE" i="1" dirty="0" smtClean="0"/>
                  <a:t>(3)</a:t>
                </a:r>
              </a:p>
            </p:txBody>
          </p:sp>
        </mc:Choice>
        <mc:Fallback xmlns="">
          <p:sp>
            <p:nvSpPr>
              <p:cNvPr id="6" name="CuadroTexto 5"/>
              <p:cNvSpPr txBox="1">
                <a:spLocks noRot="1" noChangeAspect="1" noMove="1" noResize="1" noEditPoints="1" noAdjustHandles="1" noChangeArrowheads="1" noChangeShapeType="1" noTextEdit="1"/>
              </p:cNvSpPr>
              <p:nvPr/>
            </p:nvSpPr>
            <p:spPr>
              <a:xfrm>
                <a:off x="4208798" y="1506469"/>
                <a:ext cx="7087852" cy="1394934"/>
              </a:xfrm>
              <a:prstGeom prst="rect">
                <a:avLst/>
              </a:prstGeom>
              <a:blipFill rotWithShape="0">
                <a:blip r:embed="rId4"/>
                <a:stretch>
                  <a:fillRect l="-601" t="-1732" b="-3463"/>
                </a:stretch>
              </a:blipFill>
              <a:ln>
                <a:solidFill>
                  <a:schemeClr val="accent1"/>
                </a:solidFill>
              </a:ln>
            </p:spPr>
            <p:txBody>
              <a:bodyPr/>
              <a:lstStyle/>
              <a:p>
                <a:r>
                  <a:rPr lang="es-VE">
                    <a:noFill/>
                  </a:rPr>
                  <a:t> </a:t>
                </a:r>
              </a:p>
            </p:txBody>
          </p:sp>
        </mc:Fallback>
      </mc:AlternateContent>
      <p:sp>
        <p:nvSpPr>
          <p:cNvPr id="7" name="Rectángulo 6"/>
          <p:cNvSpPr/>
          <p:nvPr/>
        </p:nvSpPr>
        <p:spPr>
          <a:xfrm>
            <a:off x="5122468" y="3018508"/>
            <a:ext cx="6174182" cy="1477328"/>
          </a:xfrm>
          <a:prstGeom prst="rect">
            <a:avLst/>
          </a:prstGeom>
        </p:spPr>
        <p:txBody>
          <a:bodyPr wrap="square">
            <a:spAutoFit/>
          </a:bodyPr>
          <a:lstStyle/>
          <a:p>
            <a:r>
              <a:rPr lang="es-VE" dirty="0" smtClean="0"/>
              <a:t>Podemos usar la ecuación (2) o (3) para determinar una de las incógnitas, la velocidad, o el tiempo de llegada a la superficie del agua, dependiendo de nuestra </a:t>
            </a:r>
            <a:r>
              <a:rPr lang="es-VE" smtClean="0"/>
              <a:t>escogencia </a:t>
            </a:r>
            <a:r>
              <a:rPr lang="es-VE" smtClean="0"/>
              <a:t>sustituiremos </a:t>
            </a:r>
            <a:r>
              <a:rPr lang="es-VE" dirty="0" smtClean="0"/>
              <a:t>este valor en la ecuación que nos permita obtener el valor de la incógnitas restante.</a:t>
            </a:r>
            <a:endParaRPr lang="es-VE" dirty="0"/>
          </a:p>
        </p:txBody>
      </p:sp>
    </p:spTree>
    <p:extLst>
      <p:ext uri="{BB962C8B-B14F-4D97-AF65-F5344CB8AC3E}">
        <p14:creationId xmlns:p14="http://schemas.microsoft.com/office/powerpoint/2010/main" val="2217916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869653" y="816443"/>
                <a:ext cx="10213506" cy="3965637"/>
              </a:xfrm>
              <a:prstGeom prst="rect">
                <a:avLst/>
              </a:prstGeom>
            </p:spPr>
            <p:txBody>
              <a:bodyPr wrap="square">
                <a:spAutoFit/>
              </a:bodyPr>
              <a:lstStyle/>
              <a:p>
                <a:r>
                  <a:rPr lang="es-VE" dirty="0" smtClean="0">
                    <a:solidFill>
                      <a:srgbClr val="FF0000"/>
                    </a:solidFill>
                  </a:rPr>
                  <a:t>Evaluación</a:t>
                </a:r>
                <a:r>
                  <a:rPr lang="es-VE" dirty="0" smtClean="0"/>
                  <a:t>: Escogemos la ecuación (2) de la cual despejaremos el tiempo de caída y luego con este valor determinaremos la velocidad de llegada a la superficie.</a:t>
                </a:r>
              </a:p>
              <a:p>
                <a:pPr/>
                <a14:m>
                  <m:oMathPara xmlns:m="http://schemas.openxmlformats.org/officeDocument/2006/math">
                    <m:oMathParaPr>
                      <m:jc m:val="centerGroup"/>
                    </m:oMathParaPr>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𝑦</m:t>
                          </m:r>
                        </m:e>
                        <m:sub>
                          <m:r>
                            <a:rPr lang="es-VE" i="1">
                              <a:latin typeface="Cambria Math" panose="02040503050406030204" pitchFamily="18" charset="0"/>
                            </a:rPr>
                            <m:t>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𝑦</m:t>
                          </m:r>
                        </m:e>
                        <m:sub>
                          <m:r>
                            <a:rPr lang="es-VE" i="1">
                              <a:latin typeface="Cambria Math" panose="02040503050406030204" pitchFamily="18" charset="0"/>
                            </a:rPr>
                            <m:t>0</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𝑦</m:t>
                          </m:r>
                          <m:r>
                            <a:rPr lang="es-VE" i="1">
                              <a:latin typeface="Cambria Math" panose="02040503050406030204" pitchFamily="18" charset="0"/>
                            </a:rPr>
                            <m:t>0</m:t>
                          </m:r>
                        </m:sub>
                      </m:sSub>
                      <m:r>
                        <a:rPr lang="es-VE" i="1">
                          <a:latin typeface="Cambria Math" panose="02040503050406030204" pitchFamily="18" charset="0"/>
                        </a:rPr>
                        <m:t>𝑡</m:t>
                      </m:r>
                      <m:r>
                        <a:rPr lang="es-VE" i="1">
                          <a:latin typeface="Cambria Math" panose="02040503050406030204" pitchFamily="18" charset="0"/>
                        </a:rPr>
                        <m:t> −</m:t>
                      </m:r>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oMath>
                  </m:oMathPara>
                </a14:m>
                <a:endParaRPr lang="es-VE" dirty="0" smtClean="0">
                  <a:solidFill>
                    <a:srgbClr val="FF0000"/>
                  </a:solidFill>
                </a:endParaRPr>
              </a:p>
              <a:p>
                <a:r>
                  <a:rPr lang="es-VE" dirty="0" smtClean="0"/>
                  <a:t>Como</a:t>
                </a:r>
                <a:r>
                  <a:rPr lang="es-VE" i="1" dirty="0" smtClean="0"/>
                  <a:t> y</a:t>
                </a:r>
                <a:r>
                  <a:rPr lang="es-VE" i="1" baseline="-25000" dirty="0" smtClean="0"/>
                  <a:t>f </a:t>
                </a:r>
                <a:r>
                  <a:rPr lang="es-VE" i="1" dirty="0" smtClean="0"/>
                  <a:t>= 0 </a:t>
                </a:r>
                <a:r>
                  <a:rPr lang="es-VE" dirty="0" smtClean="0"/>
                  <a:t> y v</a:t>
                </a:r>
                <a:r>
                  <a:rPr lang="es-VE" baseline="-25000" dirty="0" smtClean="0"/>
                  <a:t>0y</a:t>
                </a:r>
                <a:r>
                  <a:rPr lang="es-VE" dirty="0" smtClean="0"/>
                  <a:t>= 0, entonces </a:t>
                </a:r>
                <a:endParaRPr lang="es-VE" dirty="0"/>
              </a:p>
              <a:p>
                <a:pPr/>
                <a14:m>
                  <m:oMathPara xmlns:m="http://schemas.openxmlformats.org/officeDocument/2006/math">
                    <m:oMathParaPr>
                      <m:jc m:val="centerGroup"/>
                    </m:oMathParaPr>
                    <m:oMath xmlns:m="http://schemas.openxmlformats.org/officeDocument/2006/math">
                      <m:f>
                        <m:fPr>
                          <m:ctrlPr>
                            <a:rPr lang="es-VE" i="1">
                              <a:latin typeface="Cambria Math" panose="02040503050406030204" pitchFamily="18" charset="0"/>
                            </a:rPr>
                          </m:ctrlPr>
                        </m:fPr>
                        <m:num>
                          <m:r>
                            <a:rPr lang="es-VE" i="1">
                              <a:latin typeface="Cambria Math" panose="02040503050406030204" pitchFamily="18" charset="0"/>
                            </a:rPr>
                            <m:t>1</m:t>
                          </m:r>
                        </m:num>
                        <m:den>
                          <m:r>
                            <a:rPr lang="es-VE" i="1">
                              <a:latin typeface="Cambria Math" panose="02040503050406030204" pitchFamily="18" charset="0"/>
                            </a:rPr>
                            <m:t>2</m:t>
                          </m:r>
                        </m:den>
                      </m:f>
                      <m:r>
                        <a:rPr lang="es-VE" i="1">
                          <a:latin typeface="Cambria Math" panose="02040503050406030204" pitchFamily="18" charset="0"/>
                        </a:rPr>
                        <m:t>𝑔</m:t>
                      </m:r>
                      <m:sSup>
                        <m:sSupPr>
                          <m:ctrlPr>
                            <a:rPr lang="es-VE" i="1">
                              <a:latin typeface="Cambria Math" panose="02040503050406030204" pitchFamily="18" charset="0"/>
                            </a:rPr>
                          </m:ctrlPr>
                        </m:sSupPr>
                        <m:e>
                          <m:r>
                            <a:rPr lang="es-VE" i="1">
                              <a:latin typeface="Cambria Math" panose="02040503050406030204" pitchFamily="18" charset="0"/>
                            </a:rPr>
                            <m:t>𝑡</m:t>
                          </m:r>
                        </m:e>
                        <m:sup>
                          <m:r>
                            <a:rPr lang="es-VE" i="1">
                              <a:latin typeface="Cambria Math" panose="02040503050406030204" pitchFamily="18" charset="0"/>
                            </a:rPr>
                            <m:t>2</m:t>
                          </m:r>
                        </m:sup>
                      </m:sSup>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𝑦</m:t>
                          </m:r>
                        </m:e>
                        <m:sub>
                          <m:r>
                            <a:rPr lang="es-VE" i="1">
                              <a:latin typeface="Cambria Math" panose="02040503050406030204" pitchFamily="18" charset="0"/>
                            </a:rPr>
                            <m:t>0</m:t>
                          </m:r>
                        </m:sub>
                      </m:sSub>
                    </m:oMath>
                  </m:oMathPara>
                </a14:m>
                <a:endParaRPr lang="es-VE" dirty="0">
                  <a:solidFill>
                    <a:srgbClr val="FF0000"/>
                  </a:solidFill>
                </a:endParaRPr>
              </a:p>
              <a:p>
                <a:r>
                  <a:rPr lang="es-VE" b="0" dirty="0" smtClean="0"/>
                  <a:t>                                                   </a:t>
                </a:r>
                <a14:m>
                  <m:oMath xmlns:m="http://schemas.openxmlformats.org/officeDocument/2006/math">
                    <m:r>
                      <a:rPr lang="es-VE" b="0" i="1" smtClean="0">
                        <a:latin typeface="Cambria Math" panose="02040503050406030204" pitchFamily="18" charset="0"/>
                      </a:rPr>
                      <m:t>𝑡</m:t>
                    </m:r>
                    <m:r>
                      <a:rPr lang="es-VE" i="1">
                        <a:latin typeface="Cambria Math" panose="02040503050406030204" pitchFamily="18" charset="0"/>
                      </a:rPr>
                      <m:t>=</m:t>
                    </m:r>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rPr>
                        </m:ctrlPr>
                      </m:radPr>
                      <m:deg/>
                      <m:e>
                        <m:f>
                          <m:fPr>
                            <m:ctrlPr>
                              <a:rPr lang="es-VE" i="1">
                                <a:latin typeface="Cambria Math" panose="02040503050406030204" pitchFamily="18" charset="0"/>
                              </a:rPr>
                            </m:ctrlPr>
                          </m:fPr>
                          <m:num>
                            <m:sSub>
                              <m:sSubPr>
                                <m:ctrlPr>
                                  <a:rPr lang="es-VE" i="1">
                                    <a:latin typeface="Cambria Math" panose="02040503050406030204" pitchFamily="18" charset="0"/>
                                  </a:rPr>
                                </m:ctrlPr>
                              </m:sSubPr>
                              <m:e>
                                <m:r>
                                  <a:rPr lang="es-VE" i="1">
                                    <a:latin typeface="Cambria Math" panose="02040503050406030204" pitchFamily="18" charset="0"/>
                                  </a:rPr>
                                  <m:t>2</m:t>
                                </m:r>
                                <m:r>
                                  <a:rPr lang="es-VE" i="1">
                                    <a:latin typeface="Cambria Math" panose="02040503050406030204" pitchFamily="18" charset="0"/>
                                  </a:rPr>
                                  <m:t>𝑦</m:t>
                                </m:r>
                              </m:e>
                              <m:sub>
                                <m:r>
                                  <a:rPr lang="es-VE" i="1">
                                    <a:latin typeface="Cambria Math" panose="02040503050406030204" pitchFamily="18" charset="0"/>
                                  </a:rPr>
                                  <m:t>0</m:t>
                                </m:r>
                              </m:sub>
                            </m:sSub>
                          </m:num>
                          <m:den>
                            <m:r>
                              <a:rPr lang="es-VE" i="1">
                                <a:latin typeface="Cambria Math" panose="02040503050406030204" pitchFamily="18" charset="0"/>
                              </a:rPr>
                              <m:t>𝑔</m:t>
                            </m:r>
                          </m:den>
                        </m:f>
                      </m:e>
                    </m:rad>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ea typeface="Cambria Math" panose="02040503050406030204" pitchFamily="18" charset="0"/>
                          </a:rPr>
                        </m:ctrlPr>
                      </m:radPr>
                      <m:deg/>
                      <m:e>
                        <m:f>
                          <m:fPr>
                            <m:ctrlPr>
                              <a:rPr lang="es-VE"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2∙10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num>
                          <m:den>
                            <m:r>
                              <a:rPr lang="es-VE" b="0" i="1" smtClean="0">
                                <a:latin typeface="Cambria Math" panose="02040503050406030204" pitchFamily="18" charset="0"/>
                                <a:ea typeface="Cambria Math" panose="02040503050406030204" pitchFamily="18" charset="0"/>
                              </a:rPr>
                              <m:t>9,8 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den>
                        </m:f>
                        <m:r>
                          <a:rPr lang="es-VE" i="1" smtClean="0">
                            <a:latin typeface="Cambria Math" panose="02040503050406030204" pitchFamily="18" charset="0"/>
                            <a:ea typeface="Cambria Math" panose="02040503050406030204" pitchFamily="18" charset="0"/>
                          </a:rPr>
                          <m:t>=</m:t>
                        </m:r>
                      </m:e>
                    </m:rad>
                    <m:r>
                      <a:rPr lang="es-VE" b="0" i="1" smtClean="0">
                        <a:latin typeface="Cambria Math" panose="02040503050406030204" pitchFamily="18" charset="0"/>
                        <a:ea typeface="Cambria Math" panose="02040503050406030204" pitchFamily="18" charset="0"/>
                      </a:rPr>
                      <m:t>1,4 </m:t>
                    </m:r>
                    <m:r>
                      <a:rPr lang="es-VE" b="0" i="1" smtClean="0">
                        <a:latin typeface="Cambria Math" panose="02040503050406030204" pitchFamily="18" charset="0"/>
                        <a:ea typeface="Cambria Math" panose="02040503050406030204" pitchFamily="18" charset="0"/>
                      </a:rPr>
                      <m:t>𝑠</m:t>
                    </m:r>
                  </m:oMath>
                </a14:m>
                <a:r>
                  <a:rPr lang="es-VE" dirty="0" smtClean="0"/>
                  <a:t>, tomamos el valor positivo de la raíz</a:t>
                </a:r>
              </a:p>
              <a:p>
                <a:r>
                  <a:rPr lang="es-VE" dirty="0" smtClean="0"/>
                  <a:t>Sustituimos en ec. (1) </a:t>
                </a:r>
              </a:p>
              <a:p>
                <a:endParaRPr lang="es-VE" dirty="0">
                  <a:solidFill>
                    <a:srgbClr val="FF0000"/>
                  </a:solidFill>
                </a:endParaRPr>
              </a:p>
              <a:p>
                <a:r>
                  <a:rPr lang="es-VE" dirty="0" smtClean="0">
                    <a:solidFill>
                      <a:srgbClr val="FF0000"/>
                    </a:solidFill>
                  </a:rPr>
                  <a:t>                                   </a:t>
                </a:r>
                <a14:m>
                  <m:oMath xmlns:m="http://schemas.openxmlformats.org/officeDocument/2006/math">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𝑦𝑓</m:t>
                        </m:r>
                      </m:sub>
                    </m:sSub>
                    <m:r>
                      <a:rPr lang="es-VE" i="1">
                        <a:latin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𝑦</m:t>
                        </m:r>
                        <m:r>
                          <a:rPr lang="es-VE" i="1">
                            <a:latin typeface="Cambria Math" panose="02040503050406030204" pitchFamily="18" charset="0"/>
                          </a:rPr>
                          <m:t>0</m:t>
                        </m:r>
                      </m:sub>
                    </m:sSub>
                    <m:r>
                      <a:rPr lang="es-VE" i="1">
                        <a:latin typeface="Cambria Math" panose="02040503050406030204" pitchFamily="18" charset="0"/>
                      </a:rPr>
                      <m:t> </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rPr>
                      <m:t>𝑔𝑡</m:t>
                    </m:r>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𝑔</m:t>
                    </m:r>
                    <m:rad>
                      <m:radPr>
                        <m:degHide m:val="on"/>
                        <m:ctrlPr>
                          <a:rPr lang="es-VE" i="1">
                            <a:latin typeface="Cambria Math" panose="02040503050406030204" pitchFamily="18" charset="0"/>
                          </a:rPr>
                        </m:ctrlPr>
                      </m:radPr>
                      <m:deg/>
                      <m:e>
                        <m:f>
                          <m:fPr>
                            <m:ctrlPr>
                              <a:rPr lang="es-VE" i="1">
                                <a:latin typeface="Cambria Math" panose="02040503050406030204" pitchFamily="18" charset="0"/>
                              </a:rPr>
                            </m:ctrlPr>
                          </m:fPr>
                          <m:num>
                            <m:sSub>
                              <m:sSubPr>
                                <m:ctrlPr>
                                  <a:rPr lang="es-VE" i="1">
                                    <a:latin typeface="Cambria Math" panose="02040503050406030204" pitchFamily="18" charset="0"/>
                                  </a:rPr>
                                </m:ctrlPr>
                              </m:sSubPr>
                              <m:e>
                                <m:r>
                                  <a:rPr lang="es-VE" i="1">
                                    <a:latin typeface="Cambria Math" panose="02040503050406030204" pitchFamily="18" charset="0"/>
                                  </a:rPr>
                                  <m:t>2</m:t>
                                </m:r>
                                <m:r>
                                  <a:rPr lang="es-VE" i="1">
                                    <a:latin typeface="Cambria Math" panose="02040503050406030204" pitchFamily="18" charset="0"/>
                                  </a:rPr>
                                  <m:t>𝑦</m:t>
                                </m:r>
                              </m:e>
                              <m:sub>
                                <m:r>
                                  <a:rPr lang="es-VE" i="1">
                                    <a:latin typeface="Cambria Math" panose="02040503050406030204" pitchFamily="18" charset="0"/>
                                  </a:rPr>
                                  <m:t>0</m:t>
                                </m:r>
                              </m:sub>
                            </m:sSub>
                          </m:num>
                          <m:den>
                            <m:r>
                              <a:rPr lang="es-VE" i="1">
                                <a:latin typeface="Cambria Math" panose="02040503050406030204" pitchFamily="18" charset="0"/>
                              </a:rPr>
                              <m:t>𝑔</m:t>
                            </m:r>
                          </m:den>
                        </m:f>
                        <m:r>
                          <a:rPr lang="es-VE" i="1" smtClean="0">
                            <a:latin typeface="Cambria Math" panose="02040503050406030204" pitchFamily="18" charset="0"/>
                            <a:ea typeface="Cambria Math" panose="02040503050406030204" pitchFamily="18" charset="0"/>
                          </a:rPr>
                          <m:t>=</m:t>
                        </m:r>
                      </m:e>
                    </m:rad>
                    <m:rad>
                      <m:radPr>
                        <m:degHide m:val="on"/>
                        <m:ctrlPr>
                          <a:rPr lang="es-VE" i="1" smtClean="0">
                            <a:latin typeface="Cambria Math" panose="02040503050406030204" pitchFamily="18" charset="0"/>
                          </a:rPr>
                        </m:ctrlPr>
                      </m:radPr>
                      <m:deg/>
                      <m:e>
                        <m:f>
                          <m:fPr>
                            <m:ctrlPr>
                              <a:rPr lang="es-VE" i="1" smtClean="0">
                                <a:latin typeface="Cambria Math" panose="02040503050406030204" pitchFamily="18" charset="0"/>
                              </a:rPr>
                            </m:ctrlPr>
                          </m:fPr>
                          <m:num>
                            <m:r>
                              <a:rPr lang="es-VE" b="0" i="1" smtClean="0">
                                <a:latin typeface="Cambria Math" panose="02040503050406030204" pitchFamily="18" charset="0"/>
                              </a:rPr>
                              <m:t>2</m:t>
                            </m:r>
                            <m:sSub>
                              <m:sSubPr>
                                <m:ctrlPr>
                                  <a:rPr lang="es-VE" b="0" i="1" smtClean="0">
                                    <a:latin typeface="Cambria Math" panose="02040503050406030204" pitchFamily="18" charset="0"/>
                                  </a:rPr>
                                </m:ctrlPr>
                              </m:sSubPr>
                              <m:e>
                                <m:r>
                                  <a:rPr lang="es-VE" b="0" i="1" smtClean="0">
                                    <a:latin typeface="Cambria Math" panose="02040503050406030204" pitchFamily="18" charset="0"/>
                                  </a:rPr>
                                  <m:t>𝑦</m:t>
                                </m:r>
                              </m:e>
                              <m:sub>
                                <m:r>
                                  <a:rPr lang="es-VE" b="0" i="1" smtClean="0">
                                    <a:latin typeface="Cambria Math" panose="02040503050406030204" pitchFamily="18" charset="0"/>
                                  </a:rPr>
                                  <m:t>0</m:t>
                                </m:r>
                              </m:sub>
                            </m:sSub>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𝑔</m:t>
                                </m:r>
                              </m:e>
                              <m:sup>
                                <m:r>
                                  <a:rPr lang="es-VE" b="0" i="1" smtClean="0">
                                    <a:latin typeface="Cambria Math" panose="02040503050406030204" pitchFamily="18" charset="0"/>
                                    <a:ea typeface="Cambria Math" panose="02040503050406030204" pitchFamily="18" charset="0"/>
                                  </a:rPr>
                                  <m:t>2</m:t>
                                </m:r>
                              </m:sup>
                            </m:sSup>
                          </m:num>
                          <m:den>
                            <m:r>
                              <a:rPr lang="es-VE" b="0" i="1" smtClean="0">
                                <a:latin typeface="Cambria Math" panose="02040503050406030204" pitchFamily="18" charset="0"/>
                              </a:rPr>
                              <m:t>𝑔</m:t>
                            </m:r>
                          </m:den>
                        </m:f>
                      </m:e>
                    </m:rad>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ea typeface="Cambria Math" panose="02040503050406030204" pitchFamily="18" charset="0"/>
                          </a:rPr>
                        </m:ctrlPr>
                      </m:radPr>
                      <m:deg/>
                      <m:e>
                        <m:r>
                          <a:rPr lang="es-VE" b="0" i="1" smtClean="0">
                            <a:latin typeface="Cambria Math" panose="02040503050406030204" pitchFamily="18" charset="0"/>
                            <a:ea typeface="Cambria Math" panose="02040503050406030204" pitchFamily="18" charset="0"/>
                          </a:rPr>
                          <m:t>2∙10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∙9,8</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𝑚</m:t>
                            </m:r>
                          </m:num>
                          <m:den>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den>
                        </m:f>
                      </m:e>
                    </m:rad>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14 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a14:m>
                <a:endParaRPr lang="es-VE" dirty="0">
                  <a:solidFill>
                    <a:srgbClr val="FF0000"/>
                  </a:solidFill>
                </a:endParaRPr>
              </a:p>
              <a:p>
                <a:endParaRPr lang="es-VE" dirty="0">
                  <a:solidFill>
                    <a:srgbClr val="FF0000"/>
                  </a:solidFill>
                </a:endParaRPr>
              </a:p>
            </p:txBody>
          </p:sp>
        </mc:Choice>
        <mc:Fallback xmlns="">
          <p:sp>
            <p:nvSpPr>
              <p:cNvPr id="2" name="Rectángulo 1"/>
              <p:cNvSpPr>
                <a:spLocks noRot="1" noChangeAspect="1" noMove="1" noResize="1" noEditPoints="1" noAdjustHandles="1" noChangeArrowheads="1" noChangeShapeType="1" noTextEdit="1"/>
              </p:cNvSpPr>
              <p:nvPr/>
            </p:nvSpPr>
            <p:spPr>
              <a:xfrm>
                <a:off x="869653" y="816443"/>
                <a:ext cx="10213506" cy="3965637"/>
              </a:xfrm>
              <a:prstGeom prst="rect">
                <a:avLst/>
              </a:prstGeom>
              <a:blipFill rotWithShape="0">
                <a:blip r:embed="rId2"/>
                <a:stretch>
                  <a:fillRect l="-537" t="-923"/>
                </a:stretch>
              </a:blipFill>
            </p:spPr>
            <p:txBody>
              <a:bodyPr/>
              <a:lstStyle/>
              <a:p>
                <a:r>
                  <a:rPr lang="es-VE">
                    <a:noFill/>
                  </a:rPr>
                  <a:t> </a:t>
                </a:r>
              </a:p>
            </p:txBody>
          </p:sp>
        </mc:Fallback>
      </mc:AlternateContent>
      <p:cxnSp>
        <p:nvCxnSpPr>
          <p:cNvPr id="7" name="Conector recto 6"/>
          <p:cNvCxnSpPr/>
          <p:nvPr/>
        </p:nvCxnSpPr>
        <p:spPr>
          <a:xfrm flipV="1">
            <a:off x="5802985" y="1608083"/>
            <a:ext cx="455925" cy="252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flipV="1">
            <a:off x="4615316" y="1608083"/>
            <a:ext cx="455925" cy="252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flipV="1">
            <a:off x="3411881" y="4046483"/>
            <a:ext cx="455925" cy="252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5976406" y="3878317"/>
            <a:ext cx="282504" cy="4204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158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037124" y="424934"/>
                <a:ext cx="10116284" cy="4373120"/>
              </a:xfrm>
              <a:prstGeom prst="rect">
                <a:avLst/>
              </a:prstGeom>
            </p:spPr>
            <p:txBody>
              <a:bodyPr wrap="square">
                <a:spAutoFit/>
              </a:bodyPr>
              <a:lstStyle/>
              <a:p>
                <a:r>
                  <a:rPr lang="es-VE" dirty="0" smtClean="0">
                    <a:solidFill>
                      <a:srgbClr val="FF0000"/>
                    </a:solidFill>
                  </a:rPr>
                  <a:t>Evaluación</a:t>
                </a:r>
                <a:r>
                  <a:rPr lang="es-VE" dirty="0" smtClean="0"/>
                  <a:t>: </a:t>
                </a:r>
              </a:p>
              <a:p>
                <a:r>
                  <a:rPr lang="es-VE" dirty="0" smtClean="0"/>
                  <a:t>La otra vía para obtener el tiempo y la velocidad es usando la ecuación (3)  y determinemos la velocidad de llegada a la superficie del agua.</a:t>
                </a:r>
                <a:endParaRPr lang="es-VE" dirty="0" smtClean="0">
                  <a:solidFill>
                    <a:srgbClr val="FF0000"/>
                  </a:solidFill>
                </a:endParaRPr>
              </a:p>
              <a:p>
                <a:r>
                  <a:rPr lang="es-VE" dirty="0" smtClean="0"/>
                  <a:t>                                                         </a:t>
                </a:r>
                <a14:m>
                  <m:oMath xmlns:m="http://schemas.openxmlformats.org/officeDocument/2006/math">
                    <m:sSubSup>
                      <m:sSubSupPr>
                        <m:ctrlPr>
                          <a:rPr lang="es-VE" i="1">
                            <a:latin typeface="Cambria Math" panose="02040503050406030204" pitchFamily="18" charset="0"/>
                          </a:rPr>
                        </m:ctrlPr>
                      </m:sSubSupPr>
                      <m:e>
                        <m:r>
                          <a:rPr lang="es-VE" i="1">
                            <a:latin typeface="Cambria Math" panose="02040503050406030204" pitchFamily="18" charset="0"/>
                          </a:rPr>
                          <m:t>𝑣</m:t>
                        </m:r>
                      </m:e>
                      <m:sub>
                        <m:r>
                          <a:rPr lang="es-VE" i="1">
                            <a:latin typeface="Cambria Math" panose="02040503050406030204" pitchFamily="18" charset="0"/>
                          </a:rPr>
                          <m:t>𝑦𝑓</m:t>
                        </m:r>
                      </m:sub>
                      <m:sup>
                        <m:r>
                          <a:rPr lang="es-VE" i="1">
                            <a:latin typeface="Cambria Math" panose="02040503050406030204" pitchFamily="18" charset="0"/>
                          </a:rPr>
                          <m:t>2</m:t>
                        </m:r>
                      </m:sup>
                    </m:sSubSup>
                    <m:r>
                      <a:rPr lang="es-VE" i="1">
                        <a:latin typeface="Cambria Math" panose="02040503050406030204" pitchFamily="18" charset="0"/>
                      </a:rPr>
                      <m:t>=</m:t>
                    </m:r>
                    <m:sSubSup>
                      <m:sSubSupPr>
                        <m:ctrlPr>
                          <a:rPr lang="es-VE" i="1">
                            <a:latin typeface="Cambria Math" panose="02040503050406030204" pitchFamily="18" charset="0"/>
                          </a:rPr>
                        </m:ctrlPr>
                      </m:sSubSupPr>
                      <m:e>
                        <m:r>
                          <a:rPr lang="es-VE" i="1">
                            <a:latin typeface="Cambria Math" panose="02040503050406030204" pitchFamily="18" charset="0"/>
                          </a:rPr>
                          <m:t>𝑣</m:t>
                        </m:r>
                      </m:e>
                      <m:sub>
                        <m:r>
                          <a:rPr lang="es-VE" i="1">
                            <a:latin typeface="Cambria Math" panose="02040503050406030204" pitchFamily="18" charset="0"/>
                          </a:rPr>
                          <m:t>𝑦</m:t>
                        </m:r>
                        <m:r>
                          <a:rPr lang="es-VE" i="1">
                            <a:latin typeface="Cambria Math" panose="02040503050406030204" pitchFamily="18" charset="0"/>
                          </a:rPr>
                          <m:t>0</m:t>
                        </m:r>
                      </m:sub>
                      <m:sup>
                        <m:r>
                          <a:rPr lang="es-VE" i="1">
                            <a:latin typeface="Cambria Math" panose="02040503050406030204" pitchFamily="18" charset="0"/>
                          </a:rPr>
                          <m:t>2</m:t>
                        </m:r>
                      </m:sup>
                    </m:sSubSup>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𝑔</m:t>
                    </m:r>
                    <m:d>
                      <m:dPr>
                        <m:ctrlPr>
                          <a:rPr lang="es-VE" i="1">
                            <a:latin typeface="Cambria Math" panose="02040503050406030204" pitchFamily="18" charset="0"/>
                            <a:ea typeface="Cambria Math" panose="02040503050406030204" pitchFamily="18" charset="0"/>
                          </a:rPr>
                        </m:ctrlPr>
                      </m:dPr>
                      <m:e>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𝑓</m:t>
                            </m:r>
                          </m:sub>
                        </m:sSub>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0</m:t>
                            </m:r>
                          </m:sub>
                        </m:sSub>
                      </m:e>
                    </m:d>
                  </m:oMath>
                </a14:m>
                <a:endParaRPr lang="es-VE" dirty="0"/>
              </a:p>
              <a:p>
                <a:r>
                  <a:rPr lang="es-VE" dirty="0">
                    <a:solidFill>
                      <a:srgbClr val="FF0000"/>
                    </a:solidFill>
                  </a:rPr>
                  <a:t> </a:t>
                </a:r>
                <a:r>
                  <a:rPr lang="es-VE" dirty="0"/>
                  <a:t>Como</a:t>
                </a:r>
                <a:r>
                  <a:rPr lang="es-VE" i="1" dirty="0"/>
                  <a:t> y</a:t>
                </a:r>
                <a:r>
                  <a:rPr lang="es-VE" i="1" baseline="-25000" dirty="0"/>
                  <a:t>f </a:t>
                </a:r>
                <a:r>
                  <a:rPr lang="es-VE" i="1" dirty="0"/>
                  <a:t>= 0 </a:t>
                </a:r>
                <a:r>
                  <a:rPr lang="es-VE" dirty="0"/>
                  <a:t> y v</a:t>
                </a:r>
                <a:r>
                  <a:rPr lang="es-VE" baseline="-25000" dirty="0"/>
                  <a:t>0y</a:t>
                </a:r>
                <a:r>
                  <a:rPr lang="es-VE" dirty="0"/>
                  <a:t>= 0, entonces </a:t>
                </a:r>
                <a:endParaRPr lang="es-VE" dirty="0" smtClean="0">
                  <a:solidFill>
                    <a:srgbClr val="FF0000"/>
                  </a:solidFill>
                </a:endParaRPr>
              </a:p>
              <a:p>
                <a:r>
                  <a:rPr lang="es-VE" dirty="0" smtClean="0"/>
                  <a:t>                                                         </a:t>
                </a:r>
                <a14:m>
                  <m:oMath xmlns:m="http://schemas.openxmlformats.org/officeDocument/2006/math">
                    <m:sSubSup>
                      <m:sSubSupPr>
                        <m:ctrlPr>
                          <a:rPr lang="es-VE" i="1">
                            <a:latin typeface="Cambria Math" panose="02040503050406030204" pitchFamily="18" charset="0"/>
                          </a:rPr>
                        </m:ctrlPr>
                      </m:sSubSupPr>
                      <m:e>
                        <m:r>
                          <a:rPr lang="es-VE" i="1">
                            <a:latin typeface="Cambria Math" panose="02040503050406030204" pitchFamily="18" charset="0"/>
                          </a:rPr>
                          <m:t>𝑣</m:t>
                        </m:r>
                      </m:e>
                      <m:sub>
                        <m:r>
                          <a:rPr lang="es-VE" i="1">
                            <a:latin typeface="Cambria Math" panose="02040503050406030204" pitchFamily="18" charset="0"/>
                          </a:rPr>
                          <m:t>𝑦𝑓</m:t>
                        </m:r>
                      </m:sub>
                      <m:sup>
                        <m:r>
                          <a:rPr lang="es-VE" i="1">
                            <a:latin typeface="Cambria Math" panose="02040503050406030204" pitchFamily="18" charset="0"/>
                          </a:rPr>
                          <m:t>2</m:t>
                        </m:r>
                      </m:sup>
                    </m:sSubSup>
                    <m:r>
                      <a:rPr lang="es-VE" i="1">
                        <a:latin typeface="Cambria Math" panose="02040503050406030204" pitchFamily="18" charset="0"/>
                      </a:rPr>
                      <m:t>=</m:t>
                    </m:r>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𝑔</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0</m:t>
                        </m:r>
                      </m:sub>
                    </m:sSub>
                  </m:oMath>
                </a14:m>
                <a:endParaRPr lang="es-VE" dirty="0">
                  <a:solidFill>
                    <a:srgbClr val="FF0000"/>
                  </a:solidFill>
                </a:endParaRPr>
              </a:p>
              <a:p>
                <a:r>
                  <a:rPr lang="es-VE" dirty="0" smtClean="0"/>
                  <a:t>                                 </a:t>
                </a:r>
                <a14:m>
                  <m:oMath xmlns:m="http://schemas.openxmlformats.org/officeDocument/2006/math">
                    <m:sSub>
                      <m:sSubPr>
                        <m:ctrlPr>
                          <a:rPr lang="es-VE" i="1" smtClean="0">
                            <a:latin typeface="Cambria Math" panose="02040503050406030204" pitchFamily="18" charset="0"/>
                          </a:rPr>
                        </m:ctrlPr>
                      </m:sSubPr>
                      <m:e>
                        <m:r>
                          <a:rPr lang="es-VE" b="0" i="1" smtClean="0">
                            <a:latin typeface="Cambria Math" panose="02040503050406030204" pitchFamily="18" charset="0"/>
                          </a:rPr>
                          <m:t>𝑣</m:t>
                        </m:r>
                      </m:e>
                      <m:sub>
                        <m:r>
                          <a:rPr lang="es-VE" b="0" i="1" smtClean="0">
                            <a:latin typeface="Cambria Math" panose="02040503050406030204" pitchFamily="18" charset="0"/>
                          </a:rPr>
                          <m:t>𝑦𝑓</m:t>
                        </m:r>
                      </m:sub>
                    </m:sSub>
                    <m:r>
                      <a:rPr lang="es-VE" i="1" smtClean="0">
                        <a:latin typeface="Cambria Math" panose="02040503050406030204" pitchFamily="18" charset="0"/>
                      </a:rPr>
                      <m:t>=</m:t>
                    </m:r>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rPr>
                        </m:ctrlPr>
                      </m:radPr>
                      <m:deg/>
                      <m:e>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𝑔</m:t>
                        </m:r>
                        <m:sSub>
                          <m:sSubPr>
                            <m:ctrlPr>
                              <a:rPr lang="es-VE" i="1">
                                <a:latin typeface="Cambria Math" panose="02040503050406030204" pitchFamily="18" charset="0"/>
                                <a:ea typeface="Cambria Math" panose="02040503050406030204" pitchFamily="18" charset="0"/>
                              </a:rPr>
                            </m:ctrlPr>
                          </m:sSubPr>
                          <m:e>
                            <m:r>
                              <a:rPr lang="es-VE" i="1">
                                <a:latin typeface="Cambria Math" panose="02040503050406030204" pitchFamily="18" charset="0"/>
                                <a:ea typeface="Cambria Math" panose="02040503050406030204" pitchFamily="18" charset="0"/>
                              </a:rPr>
                              <m:t>𝑦</m:t>
                            </m:r>
                          </m:e>
                          <m:sub>
                            <m:r>
                              <a:rPr lang="es-VE" i="1">
                                <a:latin typeface="Cambria Math" panose="02040503050406030204" pitchFamily="18" charset="0"/>
                                <a:ea typeface="Cambria Math" panose="02040503050406030204" pitchFamily="18" charset="0"/>
                              </a:rPr>
                              <m:t>0</m:t>
                            </m:r>
                          </m:sub>
                        </m:sSub>
                        <m:r>
                          <m:rPr>
                            <m:nor/>
                          </m:rPr>
                          <a:rPr lang="es-VE" dirty="0">
                            <a:solidFill>
                              <a:srgbClr val="FF0000"/>
                            </a:solidFill>
                          </a:rPr>
                          <m:t>  </m:t>
                        </m:r>
                      </m:e>
                    </m:rad>
                    <m:r>
                      <a:rPr lang="es-VE" i="1" smtClean="0">
                        <a:latin typeface="Cambria Math" panose="02040503050406030204" pitchFamily="18" charset="0"/>
                        <a:ea typeface="Cambria Math" panose="02040503050406030204" pitchFamily="18" charset="0"/>
                      </a:rPr>
                      <m:t>=±</m:t>
                    </m:r>
                    <m:rad>
                      <m:radPr>
                        <m:degHide m:val="on"/>
                        <m:ctrlPr>
                          <a:rPr lang="es-VE" i="1" smtClean="0">
                            <a:latin typeface="Cambria Math" panose="02040503050406030204" pitchFamily="18" charset="0"/>
                            <a:ea typeface="Cambria Math" panose="02040503050406030204" pitchFamily="18" charset="0"/>
                          </a:rPr>
                        </m:ctrlPr>
                      </m:radPr>
                      <m:deg/>
                      <m:e>
                        <m:r>
                          <a:rPr lang="es-VE" b="0" i="1" smtClean="0">
                            <a:latin typeface="Cambria Math" panose="02040503050406030204" pitchFamily="18" charset="0"/>
                            <a:ea typeface="Cambria Math" panose="02040503050406030204" pitchFamily="18" charset="0"/>
                          </a:rPr>
                          <m:t>2∙9,8</m:t>
                        </m:r>
                        <m:f>
                          <m:fPr>
                            <m:ctrlPr>
                              <a:rPr lang="es-VE" b="0" i="1" smtClean="0">
                                <a:latin typeface="Cambria Math" panose="02040503050406030204" pitchFamily="18" charset="0"/>
                                <a:ea typeface="Cambria Math" panose="02040503050406030204" pitchFamily="18" charset="0"/>
                              </a:rPr>
                            </m:ctrlPr>
                          </m:fPr>
                          <m:num>
                            <m:r>
                              <a:rPr lang="es-VE" b="0" i="1" smtClean="0">
                                <a:latin typeface="Cambria Math" panose="02040503050406030204" pitchFamily="18" charset="0"/>
                                <a:ea typeface="Cambria Math" panose="02040503050406030204" pitchFamily="18" charset="0"/>
                              </a:rPr>
                              <m:t>𝑚</m:t>
                            </m:r>
                          </m:num>
                          <m:den>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den>
                        </m:f>
                        <m:r>
                          <a:rPr lang="es-VE" b="0" i="1" smtClean="0">
                            <a:latin typeface="Cambria Math" panose="02040503050406030204" pitchFamily="18" charset="0"/>
                            <a:ea typeface="Cambria Math" panose="02040503050406030204" pitchFamily="18" charset="0"/>
                          </a:rPr>
                          <m:t>∙10 </m:t>
                        </m:r>
                        <m:r>
                          <a:rPr lang="es-VE" b="0" i="1" smtClean="0">
                            <a:latin typeface="Cambria Math" panose="02040503050406030204" pitchFamily="18" charset="0"/>
                            <a:ea typeface="Cambria Math" panose="02040503050406030204" pitchFamily="18" charset="0"/>
                          </a:rPr>
                          <m:t>𝑚</m:t>
                        </m:r>
                      </m:e>
                    </m:rad>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14</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a14:m>
                <a:r>
                  <a:rPr lang="es-VE" dirty="0" smtClean="0">
                    <a:solidFill>
                      <a:srgbClr val="FF0000"/>
                    </a:solidFill>
                  </a:rPr>
                  <a:t> </a:t>
                </a:r>
                <a:r>
                  <a:rPr lang="es-VE" dirty="0" smtClean="0"/>
                  <a:t>,                                                Elegimos el valor negativo de la raíz pues sabemos de la gráfica que la pendiente es negativa para la velocidad.</a:t>
                </a:r>
              </a:p>
              <a:p>
                <a:r>
                  <a:rPr lang="es-VE" dirty="0" smtClean="0"/>
                  <a:t>Al sustituir este valor en (</a:t>
                </a:r>
                <a:r>
                  <a:rPr lang="es-VE" dirty="0"/>
                  <a:t>1</a:t>
                </a:r>
                <a:r>
                  <a:rPr lang="es-VE" dirty="0" smtClean="0"/>
                  <a:t>) y resolver para t, obtenemos que </a:t>
                </a:r>
              </a:p>
              <a:p>
                <a:r>
                  <a:rPr lang="es-VE" dirty="0" smtClean="0"/>
                  <a:t>                                                      </a:t>
                </a:r>
                <a:endParaRPr lang="es-VE" dirty="0">
                  <a:solidFill>
                    <a:srgbClr val="FF0000"/>
                  </a:solidFill>
                </a:endParaRPr>
              </a:p>
              <a:p>
                <a:pPr/>
                <a14:m>
                  <m:oMathPara xmlns:m="http://schemas.openxmlformats.org/officeDocument/2006/math">
                    <m:oMathParaPr>
                      <m:jc m:val="centerGroup"/>
                    </m:oMathParaPr>
                    <m:oMath xmlns:m="http://schemas.openxmlformats.org/officeDocument/2006/math">
                      <m:r>
                        <a:rPr lang="es-VE" i="1">
                          <a:latin typeface="Cambria Math" panose="02040503050406030204" pitchFamily="18" charset="0"/>
                        </a:rPr>
                        <m:t>𝑡</m:t>
                      </m:r>
                      <m:r>
                        <a:rPr lang="es-VE" i="1">
                          <a:latin typeface="Cambria Math" panose="02040503050406030204" pitchFamily="18" charset="0"/>
                        </a:rPr>
                        <m:t>=</m:t>
                      </m:r>
                      <m:f>
                        <m:fPr>
                          <m:ctrlPr>
                            <a:rPr lang="es-VE" i="1" smtClean="0">
                              <a:latin typeface="Cambria Math" panose="02040503050406030204" pitchFamily="18" charset="0"/>
                            </a:rPr>
                          </m:ctrlPr>
                        </m:fPr>
                        <m:num>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m:t>
                              </m:r>
                              <m:r>
                                <a:rPr lang="es-VE" i="1">
                                  <a:latin typeface="Cambria Math" panose="02040503050406030204" pitchFamily="18" charset="0"/>
                                </a:rPr>
                                <m:t>0</m:t>
                              </m:r>
                            </m:sub>
                          </m:sSub>
                          <m:r>
                            <a:rPr lang="es-VE" i="1">
                              <a:latin typeface="Cambria Math" panose="02040503050406030204" pitchFamily="18" charset="0"/>
                            </a:rPr>
                            <m:t> </m:t>
                          </m:r>
                          <m:r>
                            <a:rPr lang="es-VE" i="1">
                              <a:latin typeface="Cambria Math" panose="02040503050406030204" pitchFamily="18" charset="0"/>
                              <a:ea typeface="Cambria Math" panose="02040503050406030204" pitchFamily="18" charset="0"/>
                            </a:rPr>
                            <m:t>−</m:t>
                          </m:r>
                          <m:sSub>
                            <m:sSubPr>
                              <m:ctrlPr>
                                <a:rPr lang="es-VE" i="1">
                                  <a:latin typeface="Cambria Math" panose="02040503050406030204" pitchFamily="18" charset="0"/>
                                </a:rPr>
                              </m:ctrlPr>
                            </m:sSubPr>
                            <m:e>
                              <m:r>
                                <a:rPr lang="es-VE" i="1">
                                  <a:latin typeface="Cambria Math" panose="02040503050406030204" pitchFamily="18" charset="0"/>
                                </a:rPr>
                                <m:t>𝑣</m:t>
                              </m:r>
                            </m:e>
                            <m:sub>
                              <m:r>
                                <a:rPr lang="es-VE" i="1">
                                  <a:latin typeface="Cambria Math" panose="02040503050406030204" pitchFamily="18" charset="0"/>
                                </a:rPr>
                                <m:t>𝑥𝑓</m:t>
                              </m:r>
                            </m:sub>
                          </m:sSub>
                        </m:num>
                        <m:den>
                          <m:r>
                            <a:rPr lang="es-VE" b="0" i="1" smtClean="0">
                              <a:latin typeface="Cambria Math" panose="02040503050406030204" pitchFamily="18" charset="0"/>
                            </a:rPr>
                            <m:t>𝑔</m:t>
                          </m:r>
                        </m:den>
                      </m:f>
                      <m:r>
                        <a:rPr lang="es-VE" i="1"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−14</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𝑠</m:t>
                          </m:r>
                        </m:num>
                        <m:den>
                          <m:r>
                            <a:rPr lang="es-VE" b="0" i="1" smtClean="0">
                              <a:latin typeface="Cambria Math" panose="02040503050406030204" pitchFamily="18" charset="0"/>
                              <a:ea typeface="Cambria Math" panose="02040503050406030204" pitchFamily="18" charset="0"/>
                            </a:rPr>
                            <m:t>−9,8 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den>
                      </m:f>
                      <m:r>
                        <a:rPr lang="es-VE" i="1">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1,4 </m:t>
                      </m:r>
                      <m:r>
                        <a:rPr lang="es-VE" b="0" i="1" smtClean="0">
                          <a:latin typeface="Cambria Math" panose="02040503050406030204" pitchFamily="18" charset="0"/>
                          <a:ea typeface="Cambria Math" panose="02040503050406030204" pitchFamily="18" charset="0"/>
                        </a:rPr>
                        <m:t>𝑠</m:t>
                      </m:r>
                    </m:oMath>
                  </m:oMathPara>
                </a14:m>
                <a:endParaRPr lang="es-VE" dirty="0" smtClean="0">
                  <a:solidFill>
                    <a:srgbClr val="FF0000"/>
                  </a:solidFill>
                </a:endParaRPr>
              </a:p>
              <a:p>
                <a:r>
                  <a:rPr lang="es-VE" dirty="0" smtClean="0">
                    <a:solidFill>
                      <a:srgbClr val="FF0000"/>
                    </a:solidFill>
                  </a:rPr>
                  <a:t>Razonamiento</a:t>
                </a:r>
                <a:r>
                  <a:rPr lang="es-VE" dirty="0" smtClean="0"/>
                  <a:t>: el resultado es aceptable. </a:t>
                </a:r>
                <a:endParaRPr lang="es-VE" dirty="0">
                  <a:solidFill>
                    <a:srgbClr val="FF0000"/>
                  </a:solidFill>
                </a:endParaRPr>
              </a:p>
            </p:txBody>
          </p:sp>
        </mc:Choice>
        <mc:Fallback xmlns="">
          <p:sp>
            <p:nvSpPr>
              <p:cNvPr id="2" name="Rectángulo 1"/>
              <p:cNvSpPr>
                <a:spLocks noRot="1" noChangeAspect="1" noMove="1" noResize="1" noEditPoints="1" noAdjustHandles="1" noChangeArrowheads="1" noChangeShapeType="1" noTextEdit="1"/>
              </p:cNvSpPr>
              <p:nvPr/>
            </p:nvSpPr>
            <p:spPr>
              <a:xfrm>
                <a:off x="1037124" y="424934"/>
                <a:ext cx="10116284" cy="4373120"/>
              </a:xfrm>
              <a:prstGeom prst="rect">
                <a:avLst/>
              </a:prstGeom>
              <a:blipFill rotWithShape="0">
                <a:blip r:embed="rId2"/>
                <a:stretch>
                  <a:fillRect l="-482" t="-837" r="-964" b="-1395"/>
                </a:stretch>
              </a:blipFill>
            </p:spPr>
            <p:txBody>
              <a:bodyPr/>
              <a:lstStyle/>
              <a:p>
                <a:r>
                  <a:rPr lang="es-VE">
                    <a:noFill/>
                  </a:rPr>
                  <a:t> </a:t>
                </a:r>
              </a:p>
            </p:txBody>
          </p:sp>
        </mc:Fallback>
      </mc:AlternateContent>
      <p:cxnSp>
        <p:nvCxnSpPr>
          <p:cNvPr id="4" name="Conector recto 3"/>
          <p:cNvCxnSpPr/>
          <p:nvPr/>
        </p:nvCxnSpPr>
        <p:spPr>
          <a:xfrm flipV="1">
            <a:off x="4752975" y="1330216"/>
            <a:ext cx="361950"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flipV="1">
            <a:off x="5733316" y="1330216"/>
            <a:ext cx="361950"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flipV="1">
            <a:off x="4752975" y="3878012"/>
            <a:ext cx="361950" cy="2857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78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a:t>ESTRATEGIA DE RESOLUCIÓN DE PROBLEMAS </a:t>
            </a:r>
          </a:p>
        </p:txBody>
      </p:sp>
      <p:sp>
        <p:nvSpPr>
          <p:cNvPr id="3" name="Marcador de contenido 2"/>
          <p:cNvSpPr>
            <a:spLocks noGrp="1"/>
          </p:cNvSpPr>
          <p:nvPr>
            <p:ph idx="1"/>
          </p:nvPr>
        </p:nvSpPr>
        <p:spPr/>
        <p:txBody>
          <a:bodyPr>
            <a:normAutofit/>
          </a:bodyPr>
          <a:lstStyle/>
          <a:p>
            <a:pPr marL="0" indent="0" algn="just">
              <a:buNone/>
            </a:pPr>
            <a:r>
              <a:rPr lang="es-VE" dirty="0" smtClean="0"/>
              <a:t>Veremos algunas estrategias que le permitirán abordar la resolución de problemas de física y algunos pasos generales que siempre se siguen para una mejor comprensión de lo que nos pide cada problema </a:t>
            </a:r>
          </a:p>
          <a:p>
            <a:pPr marL="514350" indent="-514350" algn="just">
              <a:buFont typeface="+mj-lt"/>
              <a:buAutoNum type="arabicPeriod"/>
            </a:pPr>
            <a:r>
              <a:rPr lang="es-VE" dirty="0" smtClean="0">
                <a:solidFill>
                  <a:srgbClr val="FF0000"/>
                </a:solidFill>
              </a:rPr>
              <a:t>Interpretación</a:t>
            </a:r>
            <a:r>
              <a:rPr lang="es-VE" dirty="0" smtClean="0"/>
              <a:t> Interprete </a:t>
            </a:r>
            <a:r>
              <a:rPr lang="es-VE" dirty="0"/>
              <a:t>el problema para asegurarse de </a:t>
            </a:r>
            <a:r>
              <a:rPr lang="es-VE" dirty="0" smtClean="0"/>
              <a:t>que entiende la pregunta. </a:t>
            </a:r>
          </a:p>
          <a:p>
            <a:pPr marL="514350" indent="-514350" algn="just">
              <a:buFont typeface="+mj-lt"/>
              <a:buAutoNum type="arabicPeriod"/>
            </a:pPr>
            <a:r>
              <a:rPr lang="es-VE" dirty="0" smtClean="0">
                <a:solidFill>
                  <a:srgbClr val="FF0000"/>
                </a:solidFill>
              </a:rPr>
              <a:t>Desarrollo</a:t>
            </a:r>
            <a:r>
              <a:rPr lang="es-VE" dirty="0" smtClean="0"/>
              <a:t> </a:t>
            </a:r>
            <a:r>
              <a:rPr lang="es-VE" dirty="0"/>
              <a:t>Dibuje un diagrama </a:t>
            </a:r>
            <a:r>
              <a:rPr lang="es-VE" dirty="0" smtClean="0"/>
              <a:t>apropiado </a:t>
            </a:r>
            <a:r>
              <a:rPr lang="es-VE" dirty="0"/>
              <a:t>y elija un sistema de coordenadas. Por ejemplo, dibuje las situaciones físicas iniciales y finales, o dibuje un gráfico de posición versus tiempo</a:t>
            </a:r>
            <a:r>
              <a:rPr lang="es-VE" dirty="0" smtClean="0"/>
              <a:t>.  </a:t>
            </a:r>
            <a:r>
              <a:rPr lang="es-VE" dirty="0"/>
              <a:t>Luego, determine qué ecuaciones de movimiento contienen las cantidades que se le dan y serán más fáciles de resolver para los desconocidos.</a:t>
            </a:r>
          </a:p>
          <a:p>
            <a:pPr algn="just"/>
            <a:endParaRPr lang="es-VE" dirty="0"/>
          </a:p>
        </p:txBody>
      </p:sp>
    </p:spTree>
    <p:extLst>
      <p:ext uri="{BB962C8B-B14F-4D97-AF65-F5344CB8AC3E}">
        <p14:creationId xmlns:p14="http://schemas.microsoft.com/office/powerpoint/2010/main" val="4149795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VE"/>
          </a:p>
        </p:txBody>
      </p:sp>
      <p:sp>
        <p:nvSpPr>
          <p:cNvPr id="3" name="Marcador de contenido 2"/>
          <p:cNvSpPr>
            <a:spLocks noGrp="1"/>
          </p:cNvSpPr>
          <p:nvPr>
            <p:ph idx="1"/>
          </p:nvPr>
        </p:nvSpPr>
        <p:spPr/>
        <p:txBody>
          <a:bodyPr/>
          <a:lstStyle/>
          <a:p>
            <a:pPr marL="514350" indent="-514350">
              <a:buFont typeface="+mj-lt"/>
              <a:buAutoNum type="arabicPeriod" startAt="3"/>
            </a:pPr>
            <a:r>
              <a:rPr lang="es-VE" dirty="0" smtClean="0">
                <a:solidFill>
                  <a:srgbClr val="FF0000"/>
                </a:solidFill>
              </a:rPr>
              <a:t>Evaluación</a:t>
            </a:r>
            <a:r>
              <a:rPr lang="es-VE" dirty="0" smtClean="0"/>
              <a:t> Resuelva </a:t>
            </a:r>
            <a:r>
              <a:rPr lang="es-VE" dirty="0"/>
              <a:t>las ecuaciones en forma simbólica y luego </a:t>
            </a:r>
            <a:r>
              <a:rPr lang="es-VE" dirty="0" smtClean="0"/>
              <a:t>evalúe las cantidades </a:t>
            </a:r>
            <a:r>
              <a:rPr lang="es-VE" dirty="0"/>
              <a:t>numéricas</a:t>
            </a:r>
            <a:r>
              <a:rPr lang="es-VE" dirty="0" smtClean="0"/>
              <a:t>.</a:t>
            </a:r>
            <a:r>
              <a:rPr lang="es-VE" dirty="0"/>
              <a:t> ¿Son correctas las unidades? </a:t>
            </a:r>
            <a:endParaRPr lang="es-VE" dirty="0" smtClean="0"/>
          </a:p>
          <a:p>
            <a:pPr marL="514350" indent="-514350">
              <a:buFont typeface="+mj-lt"/>
              <a:buAutoNum type="arabicPeriod" startAt="4"/>
            </a:pPr>
            <a:r>
              <a:rPr lang="es-VE" dirty="0" smtClean="0">
                <a:solidFill>
                  <a:srgbClr val="FF0000"/>
                </a:solidFill>
              </a:rPr>
              <a:t>Razonamiento </a:t>
            </a:r>
            <a:r>
              <a:rPr lang="es-VE" dirty="0" smtClean="0"/>
              <a:t> </a:t>
            </a:r>
            <a:r>
              <a:rPr lang="es-VE" dirty="0"/>
              <a:t>¿Tiene sentido </a:t>
            </a:r>
            <a:r>
              <a:rPr lang="es-VE" dirty="0" smtClean="0"/>
              <a:t>su </a:t>
            </a:r>
            <a:r>
              <a:rPr lang="es-VE" dirty="0"/>
              <a:t>respuesta? </a:t>
            </a:r>
            <a:r>
              <a:rPr lang="es-VE" dirty="0" smtClean="0"/>
              <a:t>¿</a:t>
            </a:r>
            <a:r>
              <a:rPr lang="es-VE" dirty="0"/>
              <a:t>Los números suenan razonables? </a:t>
            </a:r>
          </a:p>
          <a:p>
            <a:endParaRPr lang="es-VE" dirty="0"/>
          </a:p>
        </p:txBody>
      </p:sp>
    </p:spTree>
    <p:extLst>
      <p:ext uri="{BB962C8B-B14F-4D97-AF65-F5344CB8AC3E}">
        <p14:creationId xmlns:p14="http://schemas.microsoft.com/office/powerpoint/2010/main" val="2864339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Problema 01</a:t>
            </a:r>
            <a:endParaRPr lang="es-VE" dirty="0"/>
          </a:p>
        </p:txBody>
      </p:sp>
      <p:sp>
        <p:nvSpPr>
          <p:cNvPr id="3" name="Marcador de contenido 2"/>
          <p:cNvSpPr>
            <a:spLocks noGrp="1"/>
          </p:cNvSpPr>
          <p:nvPr>
            <p:ph idx="1"/>
          </p:nvPr>
        </p:nvSpPr>
        <p:spPr/>
        <p:txBody>
          <a:bodyPr/>
          <a:lstStyle/>
          <a:p>
            <a:pPr marL="0" indent="0" algn="just">
              <a:buNone/>
            </a:pPr>
            <a:r>
              <a:rPr lang="es-VE" dirty="0"/>
              <a:t>La altitud de un cohete en los primeros 30s de su ascenso viene dada </a:t>
            </a:r>
            <a:r>
              <a:rPr lang="es-VE" dirty="0" smtClean="0"/>
              <a:t>por la ecuación </a:t>
            </a:r>
            <a:r>
              <a:rPr lang="es-VE" i="1" dirty="0" smtClean="0"/>
              <a:t>y</a:t>
            </a:r>
            <a:r>
              <a:rPr lang="es-VE" dirty="0" smtClean="0"/>
              <a:t> </a:t>
            </a:r>
            <a:r>
              <a:rPr lang="es-VE" i="1" dirty="0"/>
              <a:t>=</a:t>
            </a:r>
            <a:r>
              <a:rPr lang="es-VE" i="1" dirty="0" smtClean="0"/>
              <a:t>bt</a:t>
            </a:r>
            <a:r>
              <a:rPr lang="es-VE" i="1" baseline="30000" dirty="0" smtClean="0"/>
              <a:t>2</a:t>
            </a:r>
            <a:r>
              <a:rPr lang="es-VE" dirty="0" smtClean="0"/>
              <a:t> </a:t>
            </a:r>
            <a:r>
              <a:rPr lang="es-VE" dirty="0"/>
              <a:t>donde la constante </a:t>
            </a:r>
            <a:r>
              <a:rPr lang="es-VE" i="1" dirty="0" smtClean="0"/>
              <a:t>b </a:t>
            </a:r>
            <a:r>
              <a:rPr lang="es-VE" dirty="0" smtClean="0"/>
              <a:t>= </a:t>
            </a:r>
            <a:r>
              <a:rPr lang="es-VE" dirty="0"/>
              <a:t>2,90m/s</a:t>
            </a:r>
            <a:r>
              <a:rPr lang="es-VE" baseline="30000" dirty="0"/>
              <a:t>2</a:t>
            </a:r>
            <a:r>
              <a:rPr lang="es-VE" dirty="0"/>
              <a:t>. </a:t>
            </a:r>
            <a:endParaRPr lang="es-VE" dirty="0" smtClean="0"/>
          </a:p>
          <a:p>
            <a:pPr marL="514350" indent="-514350" algn="just">
              <a:buFont typeface="+mj-lt"/>
              <a:buAutoNum type="alphaLcParenR"/>
            </a:pPr>
            <a:r>
              <a:rPr lang="es-VE" dirty="0" smtClean="0"/>
              <a:t>Encuentre </a:t>
            </a:r>
            <a:r>
              <a:rPr lang="es-VE" dirty="0"/>
              <a:t>una expresión general para la velocidad del cohete en función del tiempo y a partir de </a:t>
            </a:r>
            <a:r>
              <a:rPr lang="es-VE" dirty="0" smtClean="0"/>
              <a:t>ella, </a:t>
            </a:r>
            <a:r>
              <a:rPr lang="es-VE" dirty="0"/>
              <a:t>la velocidad instantánea </a:t>
            </a:r>
            <a:r>
              <a:rPr lang="es-VE" dirty="0" smtClean="0"/>
              <a:t>cuando </a:t>
            </a:r>
            <a:r>
              <a:rPr lang="es-VE" dirty="0"/>
              <a:t>t=20s. </a:t>
            </a:r>
            <a:endParaRPr lang="es-VE" dirty="0" smtClean="0"/>
          </a:p>
          <a:p>
            <a:pPr marL="514350" indent="-514350" algn="just">
              <a:buFont typeface="+mj-lt"/>
              <a:buAutoNum type="alphaLcParenR"/>
            </a:pPr>
            <a:r>
              <a:rPr lang="es-VE" dirty="0" smtClean="0"/>
              <a:t>También </a:t>
            </a:r>
            <a:r>
              <a:rPr lang="es-VE" dirty="0"/>
              <a:t>encuentra una expresión para la velocidad promedio y compara tus dos expresiones de velocidad.</a:t>
            </a:r>
          </a:p>
          <a:p>
            <a:pPr algn="just"/>
            <a:endParaRPr lang="es-VE" dirty="0"/>
          </a:p>
        </p:txBody>
      </p:sp>
    </p:spTree>
    <p:extLst>
      <p:ext uri="{BB962C8B-B14F-4D97-AF65-F5344CB8AC3E}">
        <p14:creationId xmlns:p14="http://schemas.microsoft.com/office/powerpoint/2010/main" val="1183204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Solución problema 01</a:t>
            </a:r>
            <a:endParaRPr lang="es-VE" dirty="0"/>
          </a:p>
        </p:txBody>
      </p:sp>
      <p:sp>
        <p:nvSpPr>
          <p:cNvPr id="3" name="Marcador de contenido 2"/>
          <p:cNvSpPr>
            <a:spLocks noGrp="1"/>
          </p:cNvSpPr>
          <p:nvPr>
            <p:ph idx="1"/>
          </p:nvPr>
        </p:nvSpPr>
        <p:spPr>
          <a:xfrm>
            <a:off x="838200" y="1885259"/>
            <a:ext cx="10515600" cy="4351338"/>
          </a:xfrm>
        </p:spPr>
        <p:txBody>
          <a:bodyPr/>
          <a:lstStyle/>
          <a:p>
            <a:pPr marL="0" indent="0">
              <a:buNone/>
            </a:pPr>
            <a:r>
              <a:rPr lang="es-VE" dirty="0" smtClean="0"/>
              <a:t>Lea el </a:t>
            </a:r>
            <a:r>
              <a:rPr lang="es-VE" dirty="0"/>
              <a:t>problema para </a:t>
            </a:r>
            <a:r>
              <a:rPr lang="es-VE" dirty="0" smtClean="0"/>
              <a:t>entender que le pregunta y la característica del movimiento. A </a:t>
            </a:r>
            <a:r>
              <a:rPr lang="es-VE" dirty="0"/>
              <a:t>continuación, identifique los objetos cuyo movimiento le interesa</a:t>
            </a:r>
            <a:r>
              <a:rPr lang="es-VE" dirty="0" smtClean="0"/>
              <a:t>.</a:t>
            </a:r>
          </a:p>
          <a:p>
            <a:pPr marL="0" indent="0">
              <a:buNone/>
            </a:pPr>
            <a:r>
              <a:rPr lang="es-VE" dirty="0" smtClean="0">
                <a:solidFill>
                  <a:srgbClr val="FF0000"/>
                </a:solidFill>
              </a:rPr>
              <a:t>Interpretación: </a:t>
            </a:r>
            <a:r>
              <a:rPr lang="es-VE" dirty="0" smtClean="0"/>
              <a:t>Es un problema con aceleración constante, donde nos piden comparar la velocidad instantánea a los 20 segundos con la velocidad media para ese intervalo de tiempo</a:t>
            </a:r>
          </a:p>
          <a:p>
            <a:pPr marL="0" indent="0">
              <a:buNone/>
            </a:pPr>
            <a:endParaRPr lang="es-VE" dirty="0"/>
          </a:p>
        </p:txBody>
      </p:sp>
    </p:spTree>
    <p:extLst>
      <p:ext uri="{BB962C8B-B14F-4D97-AF65-F5344CB8AC3E}">
        <p14:creationId xmlns:p14="http://schemas.microsoft.com/office/powerpoint/2010/main" val="3530895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9930" y="603767"/>
            <a:ext cx="9356036" cy="646331"/>
          </a:xfrm>
          <a:prstGeom prst="rect">
            <a:avLst/>
          </a:prstGeom>
        </p:spPr>
        <p:txBody>
          <a:bodyPr wrap="square">
            <a:spAutoFit/>
          </a:bodyPr>
          <a:lstStyle/>
          <a:p>
            <a:r>
              <a:rPr lang="en-US" i="0" dirty="0" smtClean="0">
                <a:solidFill>
                  <a:srgbClr val="231F20"/>
                </a:solidFill>
                <a:effectLst/>
                <a:latin typeface="Times-Roman"/>
              </a:rPr>
              <a:t/>
            </a:r>
            <a:br>
              <a:rPr lang="en-US" i="0" dirty="0" smtClean="0">
                <a:solidFill>
                  <a:srgbClr val="231F20"/>
                </a:solidFill>
                <a:effectLst/>
                <a:latin typeface="Times-Roman"/>
              </a:rPr>
            </a:br>
            <a:endParaRPr lang="es-VE" dirty="0"/>
          </a:p>
        </p:txBody>
      </p:sp>
      <p:sp>
        <p:nvSpPr>
          <p:cNvPr id="3" name="Rectángulo 2"/>
          <p:cNvSpPr/>
          <p:nvPr/>
        </p:nvSpPr>
        <p:spPr>
          <a:xfrm>
            <a:off x="1318590" y="926932"/>
            <a:ext cx="9992139" cy="369332"/>
          </a:xfrm>
          <a:prstGeom prst="rect">
            <a:avLst/>
          </a:prstGeom>
        </p:spPr>
        <p:txBody>
          <a:bodyPr wrap="square">
            <a:spAutoFit/>
          </a:bodyPr>
          <a:lstStyle/>
          <a:p>
            <a:r>
              <a:rPr lang="es-VE" dirty="0">
                <a:solidFill>
                  <a:srgbClr val="FF0000"/>
                </a:solidFill>
              </a:rPr>
              <a:t>Desarrollo</a:t>
            </a:r>
            <a:r>
              <a:rPr lang="es-VE" dirty="0" smtClean="0">
                <a:solidFill>
                  <a:srgbClr val="FF0000"/>
                </a:solidFill>
              </a:rPr>
              <a:t>:</a:t>
            </a:r>
            <a:endParaRPr lang="es-VE" dirty="0"/>
          </a:p>
        </p:txBody>
      </p:sp>
      <p:cxnSp>
        <p:nvCxnSpPr>
          <p:cNvPr id="8" name="Conector recto de flecha 7"/>
          <p:cNvCxnSpPr/>
          <p:nvPr/>
        </p:nvCxnSpPr>
        <p:spPr>
          <a:xfrm flipV="1">
            <a:off x="7642746" y="1757929"/>
            <a:ext cx="18393" cy="24046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CuadroTexto 8"/>
              <p:cNvSpPr txBox="1"/>
              <p:nvPr/>
            </p:nvSpPr>
            <p:spPr>
              <a:xfrm>
                <a:off x="1447762" y="2058136"/>
                <a:ext cx="1391183" cy="1776255"/>
              </a:xfrm>
              <a:prstGeom prst="rect">
                <a:avLst/>
              </a:prstGeom>
              <a:noFill/>
              <a:ln>
                <a:solidFill>
                  <a:schemeClr val="accent1"/>
                </a:solidFill>
              </a:ln>
            </p:spPr>
            <p:txBody>
              <a:bodyPr wrap="square" rtlCol="0">
                <a:spAutoFit/>
              </a:bodyPr>
              <a:lstStyle/>
              <a:p>
                <a:r>
                  <a:rPr lang="es-VE" u="sng" dirty="0" smtClean="0"/>
                  <a:t>Datos </a:t>
                </a:r>
              </a:p>
              <a:p>
                <a:r>
                  <a:rPr lang="es-VE" dirty="0" smtClean="0"/>
                  <a:t>y= b t</a:t>
                </a:r>
                <a:r>
                  <a:rPr lang="es-VE" baseline="30000" dirty="0" smtClean="0"/>
                  <a:t>2  </a:t>
                </a:r>
                <a:r>
                  <a:rPr lang="es-VE" dirty="0" smtClean="0"/>
                  <a:t> (1)</a:t>
                </a:r>
              </a:p>
              <a:p>
                <a:r>
                  <a:rPr lang="es-VE" dirty="0"/>
                  <a:t>b</a:t>
                </a:r>
                <a:r>
                  <a:rPr lang="es-VE" dirty="0" smtClean="0"/>
                  <a:t>= 2,90 m/s</a:t>
                </a:r>
                <a:r>
                  <a:rPr lang="es-VE" baseline="30000" dirty="0" smtClean="0"/>
                  <a:t>2</a:t>
                </a:r>
                <a:endParaRPr lang="es-VE" dirty="0" smtClean="0"/>
              </a:p>
              <a:p>
                <a14:m>
                  <m:oMath xmlns:m="http://schemas.openxmlformats.org/officeDocument/2006/math">
                    <m:sSub>
                      <m:sSubPr>
                        <m:ctrlPr>
                          <a:rPr lang="es-VE" i="1">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𝑣</m:t>
                        </m:r>
                      </m:e>
                      <m:sub>
                        <m:r>
                          <a:rPr lang="es-VE" b="0" i="1" smtClean="0">
                            <a:latin typeface="Cambria Math" panose="02040503050406030204" pitchFamily="18" charset="0"/>
                            <a:ea typeface="Times New Roman" panose="02020603050405020304" pitchFamily="18" charset="0"/>
                          </a:rPr>
                          <m:t>𝑦</m:t>
                        </m:r>
                      </m:sub>
                    </m:sSub>
                  </m:oMath>
                </a14:m>
                <a:r>
                  <a:rPr lang="es-VE" baseline="-25000" dirty="0" smtClean="0">
                    <a:ea typeface="Times New Roman" panose="02020603050405020304" pitchFamily="18" charset="0"/>
                  </a:rPr>
                  <a:t>(20s)</a:t>
                </a:r>
                <a:r>
                  <a:rPr lang="es-VE" dirty="0" smtClean="0">
                    <a:ea typeface="Times New Roman" panose="02020603050405020304" pitchFamily="18" charset="0"/>
                  </a:rPr>
                  <a:t>= ?</a:t>
                </a:r>
              </a:p>
              <a:p>
                <a14:m>
                  <m:oMath xmlns:m="http://schemas.openxmlformats.org/officeDocument/2006/math">
                    <m:acc>
                      <m:accPr>
                        <m:chr m:val="̅"/>
                        <m:ctrlPr>
                          <a:rPr lang="es-VE" i="1">
                            <a:latin typeface="Cambria Math" panose="02040503050406030204" pitchFamily="18" charset="0"/>
                            <a:ea typeface="Times New Roman" panose="02020603050405020304" pitchFamily="18" charset="0"/>
                          </a:rPr>
                        </m:ctrlPr>
                      </m:accPr>
                      <m:e>
                        <m:sSub>
                          <m:sSubPr>
                            <m:ctrlPr>
                              <a:rPr lang="es-VE" i="1">
                                <a:latin typeface="Cambria Math" panose="02040503050406030204" pitchFamily="18" charset="0"/>
                                <a:ea typeface="Times New Roman" panose="02020603050405020304" pitchFamily="18" charset="0"/>
                              </a:rPr>
                            </m:ctrlPr>
                          </m:sSubPr>
                          <m:e>
                            <m:r>
                              <a:rPr lang="es-VE" b="0" i="1">
                                <a:latin typeface="Cambria Math" panose="02040503050406030204" pitchFamily="18" charset="0"/>
                                <a:ea typeface="Times New Roman" panose="02020603050405020304" pitchFamily="18" charset="0"/>
                              </a:rPr>
                              <m:t>𝑣</m:t>
                            </m:r>
                          </m:e>
                          <m:sub>
                            <m:r>
                              <a:rPr lang="es-VE" b="0" i="1">
                                <a:latin typeface="Cambria Math" panose="02040503050406030204" pitchFamily="18" charset="0"/>
                                <a:ea typeface="Times New Roman" panose="02020603050405020304" pitchFamily="18" charset="0"/>
                              </a:rPr>
                              <m:t>𝑥</m:t>
                            </m:r>
                            <m:r>
                              <a:rPr lang="es-VE" b="0" i="1" smtClean="0">
                                <a:latin typeface="Cambria Math" panose="02040503050406030204" pitchFamily="18" charset="0"/>
                                <a:ea typeface="Times New Roman" panose="02020603050405020304" pitchFamily="18" charset="0"/>
                              </a:rPr>
                              <m:t> </m:t>
                            </m:r>
                          </m:sub>
                        </m:sSub>
                      </m:e>
                    </m:acc>
                    <m:r>
                      <m:rPr>
                        <m:nor/>
                      </m:rPr>
                      <a:rPr lang="es-VE" baseline="-25000" dirty="0">
                        <a:ea typeface="Times New Roman" panose="02020603050405020304" pitchFamily="18" charset="0"/>
                      </a:rPr>
                      <m:t>(20</m:t>
                    </m:r>
                    <m:r>
                      <m:rPr>
                        <m:nor/>
                      </m:rPr>
                      <a:rPr lang="es-VE" baseline="-25000" dirty="0">
                        <a:ea typeface="Times New Roman" panose="02020603050405020304" pitchFamily="18" charset="0"/>
                      </a:rPr>
                      <m:t>s</m:t>
                    </m:r>
                    <m:r>
                      <m:rPr>
                        <m:nor/>
                      </m:rPr>
                      <a:rPr lang="es-VE" baseline="-25000" dirty="0">
                        <a:ea typeface="Times New Roman" panose="02020603050405020304" pitchFamily="18" charset="0"/>
                      </a:rPr>
                      <m:t>)</m:t>
                    </m:r>
                  </m:oMath>
                </a14:m>
                <a:r>
                  <a:rPr lang="es-VE" i="1" dirty="0" smtClean="0"/>
                  <a:t>= ?</a:t>
                </a:r>
              </a:p>
              <a:p>
                <a14:m>
                  <m:oMath xmlns:m="http://schemas.openxmlformats.org/officeDocument/2006/math">
                    <m:r>
                      <a:rPr lang="es-VE" b="0" i="0">
                        <a:latin typeface="Cambria Math" panose="02040503050406030204" pitchFamily="18" charset="0"/>
                        <a:ea typeface="Times New Roman" panose="02020603050405020304" pitchFamily="18" charset="0"/>
                      </a:rPr>
                      <m:t>∆</m:t>
                    </m:r>
                    <m:r>
                      <m:rPr>
                        <m:sty m:val="p"/>
                      </m:rPr>
                      <a:rPr lang="es-VE" b="0" i="0">
                        <a:latin typeface="Cambria Math" panose="02040503050406030204" pitchFamily="18" charset="0"/>
                        <a:ea typeface="Times New Roman" panose="02020603050405020304" pitchFamily="18" charset="0"/>
                      </a:rPr>
                      <m:t>t</m:t>
                    </m:r>
                  </m:oMath>
                </a14:m>
                <a:r>
                  <a:rPr lang="es-VE" dirty="0" smtClean="0"/>
                  <a:t>=20s</a:t>
                </a:r>
                <a:endParaRPr lang="es-VE" dirty="0"/>
              </a:p>
            </p:txBody>
          </p:sp>
        </mc:Choice>
        <mc:Fallback xmlns="">
          <p:sp>
            <p:nvSpPr>
              <p:cNvPr id="9" name="CuadroTexto 8"/>
              <p:cNvSpPr txBox="1">
                <a:spLocks noRot="1" noChangeAspect="1" noMove="1" noResize="1" noEditPoints="1" noAdjustHandles="1" noChangeArrowheads="1" noChangeShapeType="1" noTextEdit="1"/>
              </p:cNvSpPr>
              <p:nvPr/>
            </p:nvSpPr>
            <p:spPr>
              <a:xfrm>
                <a:off x="1447762" y="2058136"/>
                <a:ext cx="1391183" cy="1776255"/>
              </a:xfrm>
              <a:prstGeom prst="rect">
                <a:avLst/>
              </a:prstGeom>
              <a:blipFill rotWithShape="0">
                <a:blip r:embed="rId2"/>
                <a:stretch>
                  <a:fillRect l="-3030" t="-1706" b="-4437"/>
                </a:stretch>
              </a:blipFill>
              <a:ln>
                <a:solidFill>
                  <a:schemeClr val="accent1"/>
                </a:solidFill>
              </a:ln>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057606" y="2058796"/>
                <a:ext cx="1923828" cy="1819857"/>
              </a:xfrm>
              <a:prstGeom prst="rect">
                <a:avLst/>
              </a:prstGeom>
              <a:noFill/>
              <a:ln>
                <a:solidFill>
                  <a:schemeClr val="accent1"/>
                </a:solidFill>
              </a:ln>
            </p:spPr>
            <p:txBody>
              <a:bodyPr wrap="square" rtlCol="0">
                <a:spAutoFit/>
              </a:bodyPr>
              <a:lstStyle/>
              <a:p>
                <a:r>
                  <a:rPr lang="es-VE" u="sng" dirty="0" smtClean="0"/>
                  <a:t>Ecuaciones </a:t>
                </a:r>
              </a:p>
              <a:p>
                <a:pPr algn="just"/>
                <a14:m>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smtClean="0">
                            <a:latin typeface="Cambria Math" panose="02040503050406030204" pitchFamily="18" charset="0"/>
                            <a:ea typeface="Times New Roman" panose="02020603050405020304" pitchFamily="18" charset="0"/>
                          </a:rPr>
                          <m:t>𝒚</m:t>
                        </m:r>
                      </m:sub>
                    </m:sSub>
                    <m:r>
                      <a:rPr lang="es-VE" b="1" i="1">
                        <a:latin typeface="Cambria Math" panose="02040503050406030204" pitchFamily="18" charset="0"/>
                        <a:ea typeface="Times New Roman" panose="02020603050405020304" pitchFamily="18" charset="0"/>
                      </a:rPr>
                      <m:t>=</m:t>
                    </m:r>
                    <m:f>
                      <m:fPr>
                        <m:ctrlPr>
                          <a:rPr lang="es-VE" i="1">
                            <a:latin typeface="Cambria Math" panose="02040503050406030204" pitchFamily="18" charset="0"/>
                            <a:ea typeface="Times New Roman" panose="02020603050405020304" pitchFamily="18" charset="0"/>
                          </a:rPr>
                        </m:ctrlPr>
                      </m:fPr>
                      <m:num>
                        <m:r>
                          <a:rPr lang="es-VE" i="1">
                            <a:latin typeface="Cambria Math" panose="02040503050406030204" pitchFamily="18" charset="0"/>
                            <a:ea typeface="Times New Roman" panose="02020603050405020304" pitchFamily="18" charset="0"/>
                          </a:rPr>
                          <m:t>𝑑</m:t>
                        </m:r>
                        <m:r>
                          <a:rPr lang="es-VE" b="0" i="1" smtClean="0">
                            <a:latin typeface="Cambria Math" panose="02040503050406030204" pitchFamily="18" charset="0"/>
                            <a:ea typeface="Times New Roman" panose="02020603050405020304" pitchFamily="18" charset="0"/>
                          </a:rPr>
                          <m:t>𝑦</m:t>
                        </m:r>
                      </m:num>
                      <m:den>
                        <m:r>
                          <a:rPr lang="es-VE" i="1">
                            <a:latin typeface="Cambria Math" panose="02040503050406030204" pitchFamily="18" charset="0"/>
                            <a:ea typeface="Times New Roman" panose="02020603050405020304" pitchFamily="18" charset="0"/>
                          </a:rPr>
                          <m:t>𝑑𝑡</m:t>
                        </m:r>
                      </m:den>
                    </m:f>
                  </m:oMath>
                </a14:m>
                <a:r>
                  <a:rPr lang="es-VE" i="1" baseline="30000" dirty="0" smtClean="0"/>
                  <a:t> </a:t>
                </a:r>
                <a:r>
                  <a:rPr lang="es-VE" i="1" dirty="0" smtClean="0"/>
                  <a:t>  </a:t>
                </a:r>
                <a:r>
                  <a:rPr lang="es-VE" dirty="0" smtClean="0"/>
                  <a:t>ec. (2)</a:t>
                </a:r>
                <a:endParaRPr lang="es-VE" baseline="30000" dirty="0" smtClean="0"/>
              </a:p>
              <a:p>
                <a:pPr algn="just"/>
                <a:endParaRPr lang="es-VE" i="1" baseline="30000" dirty="0"/>
              </a:p>
              <a:p>
                <a14:m>
                  <m:oMath xmlns:m="http://schemas.openxmlformats.org/officeDocument/2006/math">
                    <m:acc>
                      <m:accPr>
                        <m:chr m:val="̅"/>
                        <m:ctrlPr>
                          <a:rPr lang="es-VE" i="1">
                            <a:latin typeface="Cambria Math" panose="02040503050406030204" pitchFamily="18" charset="0"/>
                            <a:ea typeface="Times New Roman" panose="02020603050405020304" pitchFamily="18" charset="0"/>
                          </a:rPr>
                        </m:ctrlPr>
                      </m:accPr>
                      <m:e>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smtClean="0">
                                <a:latin typeface="Cambria Math" panose="02040503050406030204" pitchFamily="18" charset="0"/>
                                <a:ea typeface="Times New Roman" panose="02020603050405020304" pitchFamily="18" charset="0"/>
                              </a:rPr>
                              <m:t>𝒚</m:t>
                            </m:r>
                          </m:sub>
                        </m:sSub>
                      </m:e>
                    </m:acc>
                    <m:r>
                      <a:rPr lang="es-VE" b="1" i="1">
                        <a:latin typeface="Cambria Math" panose="02040503050406030204" pitchFamily="18" charset="0"/>
                        <a:ea typeface="Times New Roman" panose="02020603050405020304" pitchFamily="18" charset="0"/>
                      </a:rPr>
                      <m:t>=</m:t>
                    </m:r>
                    <m:f>
                      <m:fPr>
                        <m:ctrlPr>
                          <a:rPr lang="es-VE" b="1" i="1">
                            <a:latin typeface="Cambria Math" panose="02040503050406030204" pitchFamily="18" charset="0"/>
                            <a:ea typeface="Times New Roman" panose="02020603050405020304" pitchFamily="18" charset="0"/>
                          </a:rPr>
                        </m:ctrlPr>
                      </m:fPr>
                      <m:num>
                        <m:r>
                          <a:rPr lang="es-VE" b="1" i="1">
                            <a:latin typeface="Cambria Math" panose="02040503050406030204" pitchFamily="18" charset="0"/>
                            <a:ea typeface="Times New Roman" panose="02020603050405020304" pitchFamily="18" charset="0"/>
                          </a:rPr>
                          <m:t>∆</m:t>
                        </m:r>
                        <m:r>
                          <a:rPr lang="es-VE" b="0" i="1" smtClean="0">
                            <a:latin typeface="Cambria Math" panose="02040503050406030204" pitchFamily="18" charset="0"/>
                            <a:ea typeface="Times New Roman" panose="02020603050405020304" pitchFamily="18" charset="0"/>
                          </a:rPr>
                          <m:t>𝑦</m:t>
                        </m:r>
                      </m:num>
                      <m:den>
                        <m:r>
                          <a:rPr lang="es-VE" b="1" i="1">
                            <a:latin typeface="Cambria Math" panose="02040503050406030204" pitchFamily="18" charset="0"/>
                            <a:ea typeface="Times New Roman" panose="02020603050405020304" pitchFamily="18" charset="0"/>
                          </a:rPr>
                          <m:t>∆</m:t>
                        </m:r>
                        <m:r>
                          <a:rPr lang="es-VE" i="1">
                            <a:latin typeface="Cambria Math" panose="02040503050406030204" pitchFamily="18" charset="0"/>
                            <a:ea typeface="Times New Roman" panose="02020603050405020304" pitchFamily="18" charset="0"/>
                          </a:rPr>
                          <m:t>𝑡</m:t>
                        </m:r>
                      </m:den>
                    </m:f>
                  </m:oMath>
                </a14:m>
                <a:r>
                  <a:rPr lang="es-VE" b="1" i="1" dirty="0" smtClean="0">
                    <a:ea typeface="Times New Roman" panose="02020603050405020304" pitchFamily="18" charset="0"/>
                  </a:rPr>
                  <a:t>   </a:t>
                </a:r>
                <a:r>
                  <a:rPr lang="es-VE" dirty="0">
                    <a:ea typeface="Times New Roman" panose="02020603050405020304" pitchFamily="18" charset="0"/>
                  </a:rPr>
                  <a:t>e</a:t>
                </a:r>
                <a:r>
                  <a:rPr lang="es-VE" dirty="0" smtClean="0">
                    <a:ea typeface="Times New Roman" panose="02020603050405020304" pitchFamily="18" charset="0"/>
                  </a:rPr>
                  <a:t>c.(3)</a:t>
                </a:r>
              </a:p>
              <a:p>
                <a:endParaRPr lang="es-VE" baseline="30000" dirty="0">
                  <a:ea typeface="Times New Roman" panose="02020603050405020304" pitchFamily="18" charset="0"/>
                </a:endParaRPr>
              </a:p>
              <a:p>
                <a:endParaRPr lang="es-VE" dirty="0" smtClean="0">
                  <a:ea typeface="Times New Roman" panose="02020603050405020304" pitchFamily="18" charset="0"/>
                </a:endParaRPr>
              </a:p>
            </p:txBody>
          </p:sp>
        </mc:Choice>
        <mc:Fallback xmlns="">
          <p:sp>
            <p:nvSpPr>
              <p:cNvPr id="13" name="CuadroTexto 12"/>
              <p:cNvSpPr txBox="1">
                <a:spLocks noRot="1" noChangeAspect="1" noMove="1" noResize="1" noEditPoints="1" noAdjustHandles="1" noChangeArrowheads="1" noChangeShapeType="1" noTextEdit="1"/>
              </p:cNvSpPr>
              <p:nvPr/>
            </p:nvSpPr>
            <p:spPr>
              <a:xfrm>
                <a:off x="3057606" y="2058796"/>
                <a:ext cx="1923828" cy="1819857"/>
              </a:xfrm>
              <a:prstGeom prst="rect">
                <a:avLst/>
              </a:prstGeom>
              <a:blipFill rotWithShape="0">
                <a:blip r:embed="rId3"/>
                <a:stretch>
                  <a:fillRect l="-2524" t="-1667"/>
                </a:stretch>
              </a:blipFill>
              <a:ln>
                <a:solidFill>
                  <a:schemeClr val="accent1"/>
                </a:solidFill>
              </a:ln>
            </p:spPr>
            <p:txBody>
              <a:bodyPr/>
              <a:lstStyle/>
              <a:p>
                <a:r>
                  <a:rPr lang="es-VE">
                    <a:noFill/>
                  </a:rPr>
                  <a:t> </a:t>
                </a:r>
              </a:p>
            </p:txBody>
          </p:sp>
        </mc:Fallback>
      </mc:AlternateContent>
      <p:sp>
        <p:nvSpPr>
          <p:cNvPr id="16" name="Rectángulo 15"/>
          <p:cNvSpPr/>
          <p:nvPr/>
        </p:nvSpPr>
        <p:spPr>
          <a:xfrm>
            <a:off x="7517510" y="1388597"/>
            <a:ext cx="287258" cy="369332"/>
          </a:xfrm>
          <a:prstGeom prst="rect">
            <a:avLst/>
          </a:prstGeom>
        </p:spPr>
        <p:txBody>
          <a:bodyPr wrap="none">
            <a:spAutoFit/>
          </a:bodyPr>
          <a:lstStyle/>
          <a:p>
            <a:r>
              <a:rPr lang="es-VE" i="1" dirty="0"/>
              <a:t>y</a:t>
            </a:r>
            <a:endParaRPr lang="es-VE" dirty="0"/>
          </a:p>
        </p:txBody>
      </p:sp>
      <p:cxnSp>
        <p:nvCxnSpPr>
          <p:cNvPr id="22" name="Conector recto 21"/>
          <p:cNvCxnSpPr/>
          <p:nvPr/>
        </p:nvCxnSpPr>
        <p:spPr>
          <a:xfrm flipH="1">
            <a:off x="7315205" y="4162567"/>
            <a:ext cx="10645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Rectángulo 22"/>
              <p:cNvSpPr/>
              <p:nvPr/>
            </p:nvSpPr>
            <p:spPr>
              <a:xfrm>
                <a:off x="9214190" y="4059482"/>
                <a:ext cx="751260" cy="369332"/>
              </a:xfrm>
              <a:prstGeom prst="rect">
                <a:avLst/>
              </a:prstGeom>
            </p:spPr>
            <p:txBody>
              <a:bodyPr wrap="square">
                <a:spAutoFit/>
              </a:bodyPr>
              <a:lstStyle/>
              <a:p>
                <a14:m>
                  <m:oMath xmlns:m="http://schemas.openxmlformats.org/officeDocument/2006/math">
                    <m:r>
                      <m:rPr>
                        <m:sty m:val="p"/>
                      </m:rPr>
                      <a:rPr lang="es-VE" smtClean="0">
                        <a:latin typeface="Cambria Math" panose="02040503050406030204" pitchFamily="18" charset="0"/>
                        <a:ea typeface="Times New Roman" panose="02020603050405020304" pitchFamily="18" charset="0"/>
                      </a:rPr>
                      <m:t>t</m:t>
                    </m:r>
                    <m:r>
                      <a:rPr lang="es-VE" b="0" i="0" baseline="-25000" smtClean="0">
                        <a:latin typeface="Cambria Math" panose="02040503050406030204" pitchFamily="18" charset="0"/>
                        <a:ea typeface="Times New Roman" panose="02020603050405020304" pitchFamily="18" charset="0"/>
                      </a:rPr>
                      <m:t>0</m:t>
                    </m:r>
                  </m:oMath>
                </a14:m>
                <a:r>
                  <a:rPr lang="es-VE" dirty="0"/>
                  <a:t>=0</a:t>
                </a:r>
              </a:p>
            </p:txBody>
          </p:sp>
        </mc:Choice>
        <mc:Fallback xmlns="">
          <p:sp>
            <p:nvSpPr>
              <p:cNvPr id="23" name="Rectángulo 22"/>
              <p:cNvSpPr>
                <a:spLocks noRot="1" noChangeAspect="1" noMove="1" noResize="1" noEditPoints="1" noAdjustHandles="1" noChangeArrowheads="1" noChangeShapeType="1" noTextEdit="1"/>
              </p:cNvSpPr>
              <p:nvPr/>
            </p:nvSpPr>
            <p:spPr>
              <a:xfrm>
                <a:off x="9214190" y="4059482"/>
                <a:ext cx="751260" cy="369332"/>
              </a:xfrm>
              <a:prstGeom prst="rect">
                <a:avLst/>
              </a:prstGeom>
              <a:blipFill rotWithShape="0">
                <a:blip r:embed="rId4"/>
                <a:stretch>
                  <a:fillRect t="-9836" b="-24590"/>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24" name="Rectángulo 23"/>
              <p:cNvSpPr/>
              <p:nvPr/>
            </p:nvSpPr>
            <p:spPr>
              <a:xfrm>
                <a:off x="9262184" y="2107471"/>
                <a:ext cx="748923" cy="369332"/>
              </a:xfrm>
              <a:prstGeom prst="rect">
                <a:avLst/>
              </a:prstGeom>
            </p:spPr>
            <p:txBody>
              <a:bodyPr wrap="none">
                <a:spAutoFit/>
              </a:bodyPr>
              <a:lstStyle/>
              <a:p>
                <a14:m>
                  <m:oMath xmlns:m="http://schemas.openxmlformats.org/officeDocument/2006/math">
                    <m:r>
                      <m:rPr>
                        <m:sty m:val="p"/>
                      </m:rPr>
                      <a:rPr lang="es-VE" smtClean="0">
                        <a:latin typeface="Cambria Math" panose="02040503050406030204" pitchFamily="18" charset="0"/>
                        <a:ea typeface="Times New Roman" panose="02020603050405020304" pitchFamily="18" charset="0"/>
                      </a:rPr>
                      <m:t>t</m:t>
                    </m:r>
                    <m:r>
                      <m:rPr>
                        <m:sty m:val="p"/>
                      </m:rPr>
                      <a:rPr lang="es-VE" b="0" i="0" baseline="-25000" smtClean="0">
                        <a:latin typeface="Cambria Math" panose="02040503050406030204" pitchFamily="18" charset="0"/>
                        <a:ea typeface="Times New Roman" panose="02020603050405020304" pitchFamily="18" charset="0"/>
                      </a:rPr>
                      <m:t>f</m:t>
                    </m:r>
                  </m:oMath>
                </a14:m>
                <a:r>
                  <a:rPr lang="es-VE" dirty="0"/>
                  <a:t>=</a:t>
                </a:r>
                <a:r>
                  <a:rPr lang="es-VE" dirty="0" smtClean="0"/>
                  <a:t>2</a:t>
                </a:r>
                <a:r>
                  <a:rPr lang="es-VE" dirty="0"/>
                  <a:t>0</a:t>
                </a:r>
                <a:r>
                  <a:rPr lang="es-VE" dirty="0" smtClean="0"/>
                  <a:t>s</a:t>
                </a:r>
                <a:endParaRPr lang="es-VE" dirty="0"/>
              </a:p>
            </p:txBody>
          </p:sp>
        </mc:Choice>
        <mc:Fallback xmlns="">
          <p:sp>
            <p:nvSpPr>
              <p:cNvPr id="24" name="Rectángulo 23"/>
              <p:cNvSpPr>
                <a:spLocks noRot="1" noChangeAspect="1" noMove="1" noResize="1" noEditPoints="1" noAdjustHandles="1" noChangeArrowheads="1" noChangeShapeType="1" noTextEdit="1"/>
              </p:cNvSpPr>
              <p:nvPr/>
            </p:nvSpPr>
            <p:spPr>
              <a:xfrm>
                <a:off x="9262184" y="2107471"/>
                <a:ext cx="748923" cy="369332"/>
              </a:xfrm>
              <a:prstGeom prst="rect">
                <a:avLst/>
              </a:prstGeom>
              <a:blipFill rotWithShape="0">
                <a:blip r:embed="rId5"/>
                <a:stretch>
                  <a:fillRect t="-10000" r="-6504" b="-26667"/>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25" name="Rectángulo 24"/>
              <p:cNvSpPr/>
              <p:nvPr/>
            </p:nvSpPr>
            <p:spPr>
              <a:xfrm>
                <a:off x="9615671" y="3062537"/>
                <a:ext cx="840295" cy="369332"/>
              </a:xfrm>
              <a:prstGeom prst="rect">
                <a:avLst/>
              </a:prstGeom>
            </p:spPr>
            <p:txBody>
              <a:bodyPr wrap="none">
                <a:spAutoFit/>
              </a:bodyPr>
              <a:lstStyle/>
              <a:p>
                <a14:m>
                  <m:oMath xmlns:m="http://schemas.openxmlformats.org/officeDocument/2006/math">
                    <m:r>
                      <a:rPr lang="es-VE">
                        <a:latin typeface="Cambria Math" panose="02040503050406030204" pitchFamily="18" charset="0"/>
                        <a:ea typeface="Times New Roman" panose="02020603050405020304" pitchFamily="18" charset="0"/>
                      </a:rPr>
                      <m:t>∆</m:t>
                    </m:r>
                    <m:r>
                      <m:rPr>
                        <m:sty m:val="p"/>
                      </m:rPr>
                      <a:rPr lang="es-VE">
                        <a:latin typeface="Cambria Math" panose="02040503050406030204" pitchFamily="18" charset="0"/>
                        <a:ea typeface="Times New Roman" panose="02020603050405020304" pitchFamily="18" charset="0"/>
                      </a:rPr>
                      <m:t>t</m:t>
                    </m:r>
                  </m:oMath>
                </a14:m>
                <a:r>
                  <a:rPr lang="es-VE" dirty="0"/>
                  <a:t>=20s</a:t>
                </a:r>
              </a:p>
            </p:txBody>
          </p:sp>
        </mc:Choice>
        <mc:Fallback xmlns="">
          <p:sp>
            <p:nvSpPr>
              <p:cNvPr id="25" name="Rectángulo 24"/>
              <p:cNvSpPr>
                <a:spLocks noRot="1" noChangeAspect="1" noMove="1" noResize="1" noEditPoints="1" noAdjustHandles="1" noChangeArrowheads="1" noChangeShapeType="1" noTextEdit="1"/>
              </p:cNvSpPr>
              <p:nvPr/>
            </p:nvSpPr>
            <p:spPr>
              <a:xfrm>
                <a:off x="9615671" y="3062537"/>
                <a:ext cx="840295" cy="369332"/>
              </a:xfrm>
              <a:prstGeom prst="rect">
                <a:avLst/>
              </a:prstGeom>
              <a:blipFill rotWithShape="0">
                <a:blip r:embed="rId6"/>
                <a:stretch>
                  <a:fillRect t="-8197" r="-5797" b="-24590"/>
                </a:stretch>
              </a:blipFill>
            </p:spPr>
            <p:txBody>
              <a:bodyPr/>
              <a:lstStyle/>
              <a:p>
                <a:r>
                  <a:rPr lang="es-VE">
                    <a:noFill/>
                  </a:rPr>
                  <a:t> </a:t>
                </a:r>
              </a:p>
            </p:txBody>
          </p:sp>
        </mc:Fallback>
      </mc:AlternateContent>
      <p:cxnSp>
        <p:nvCxnSpPr>
          <p:cNvPr id="27" name="Conector recto de flecha 26"/>
          <p:cNvCxnSpPr/>
          <p:nvPr/>
        </p:nvCxnSpPr>
        <p:spPr>
          <a:xfrm>
            <a:off x="9544132" y="2495320"/>
            <a:ext cx="0" cy="15641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Imagen 31"/>
          <p:cNvPicPr>
            <a:picLocks noChangeAspect="1"/>
          </p:cNvPicPr>
          <p:nvPr/>
        </p:nvPicPr>
        <p:blipFill>
          <a:blip r:embed="rId7"/>
          <a:stretch>
            <a:fillRect/>
          </a:stretch>
        </p:blipFill>
        <p:spPr>
          <a:xfrm>
            <a:off x="8122095" y="1694865"/>
            <a:ext cx="950201" cy="1713241"/>
          </a:xfrm>
          <a:prstGeom prst="rect">
            <a:avLst/>
          </a:prstGeom>
        </p:spPr>
      </p:pic>
    </p:spTree>
    <p:extLst>
      <p:ext uri="{BB962C8B-B14F-4D97-AF65-F5344CB8AC3E}">
        <p14:creationId xmlns:p14="http://schemas.microsoft.com/office/powerpoint/2010/main" val="2441855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241946" y="826659"/>
                <a:ext cx="10058400" cy="5388078"/>
              </a:xfrm>
              <a:prstGeom prst="rect">
                <a:avLst/>
              </a:prstGeom>
            </p:spPr>
            <p:txBody>
              <a:bodyPr wrap="square">
                <a:spAutoFit/>
              </a:bodyPr>
              <a:lstStyle/>
              <a:p>
                <a:r>
                  <a:rPr lang="es-VE" dirty="0" smtClean="0">
                    <a:solidFill>
                      <a:srgbClr val="FF0000"/>
                    </a:solidFill>
                  </a:rPr>
                  <a:t>Evaluar: </a:t>
                </a:r>
                <a:endParaRPr lang="es-VE" dirty="0" smtClean="0"/>
              </a:p>
              <a:p>
                <a:pPr marL="342900" indent="-342900">
                  <a:buFont typeface="+mj-lt"/>
                  <a:buAutoNum type="alphaLcParenR"/>
                </a:pPr>
                <a:r>
                  <a:rPr lang="es-VE" dirty="0" smtClean="0"/>
                  <a:t>Determinar una expresión para la velocidad instantánea.</a:t>
                </a:r>
              </a:p>
              <a:p>
                <a:r>
                  <a:rPr lang="es-VE" dirty="0" smtClean="0"/>
                  <a:t>Sustituyamos en la ecuación (2) la expresión que nos dieron para la posición y</a:t>
                </a:r>
                <a14:m>
                  <m:oMath xmlns:m="http://schemas.openxmlformats.org/officeDocument/2006/math">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𝑏</m:t>
                    </m:r>
                    <m:sSup>
                      <m:sSupPr>
                        <m:ctrlPr>
                          <a:rPr lang="es-VE" b="0"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𝑡</m:t>
                        </m:r>
                      </m:e>
                      <m:sup>
                        <m:r>
                          <a:rPr lang="es-VE" b="0" i="1" smtClean="0">
                            <a:latin typeface="Cambria Math" panose="02040503050406030204" pitchFamily="18" charset="0"/>
                            <a:ea typeface="Cambria Math" panose="02040503050406030204" pitchFamily="18" charset="0"/>
                          </a:rPr>
                          <m:t>2</m:t>
                        </m:r>
                      </m:sup>
                    </m:sSup>
                  </m:oMath>
                </a14:m>
                <a:r>
                  <a:rPr lang="es-VE" dirty="0" smtClean="0"/>
                  <a:t>, para obtener una expresión que nos permita determinar la velocidad instantánea en cualquier tiempo. Entonces, </a:t>
                </a:r>
              </a:p>
              <a:p>
                <a:endParaRPr lang="es-VE" dirty="0" smtClean="0"/>
              </a:p>
              <a:p>
                <a:pPr/>
                <a14:m>
                  <m:oMathPara xmlns:m="http://schemas.openxmlformats.org/officeDocument/2006/math">
                    <m:oMathParaPr>
                      <m:jc m:val="centerGroup"/>
                    </m:oMathParaPr>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a:latin typeface="Cambria Math" panose="02040503050406030204" pitchFamily="18" charset="0"/>
                              <a:ea typeface="Times New Roman" panose="02020603050405020304" pitchFamily="18" charset="0"/>
                            </a:rPr>
                            <m:t>𝒚</m:t>
                          </m:r>
                        </m:sub>
                      </m:sSub>
                      <m:r>
                        <a:rPr lang="es-VE" b="1" i="1">
                          <a:latin typeface="Cambria Math" panose="02040503050406030204" pitchFamily="18" charset="0"/>
                          <a:ea typeface="Times New Roman" panose="02020603050405020304" pitchFamily="18" charset="0"/>
                        </a:rPr>
                        <m:t>=</m:t>
                      </m:r>
                      <m:f>
                        <m:fPr>
                          <m:ctrlPr>
                            <a:rPr lang="es-VE" i="1">
                              <a:latin typeface="Cambria Math" panose="02040503050406030204" pitchFamily="18" charset="0"/>
                              <a:ea typeface="Times New Roman" panose="02020603050405020304" pitchFamily="18" charset="0"/>
                            </a:rPr>
                          </m:ctrlPr>
                        </m:fPr>
                        <m:num>
                          <m:r>
                            <a:rPr lang="es-VE" i="1">
                              <a:latin typeface="Cambria Math" panose="02040503050406030204" pitchFamily="18" charset="0"/>
                              <a:ea typeface="Times New Roman" panose="02020603050405020304" pitchFamily="18" charset="0"/>
                            </a:rPr>
                            <m:t>𝑑𝑦</m:t>
                          </m:r>
                        </m:num>
                        <m:den>
                          <m:r>
                            <a:rPr lang="es-VE" i="1">
                              <a:latin typeface="Cambria Math" panose="02040503050406030204" pitchFamily="18" charset="0"/>
                              <a:ea typeface="Times New Roman" panose="02020603050405020304" pitchFamily="18" charset="0"/>
                            </a:rPr>
                            <m:t>𝑑𝑡</m:t>
                          </m:r>
                        </m:den>
                      </m:f>
                      <m:r>
                        <a:rPr lang="es-VE" i="1">
                          <a:latin typeface="Cambria Math" panose="02040503050406030204" pitchFamily="18" charset="0"/>
                          <a:ea typeface="Cambria Math" panose="02040503050406030204" pitchFamily="18" charset="0"/>
                        </a:rPr>
                        <m:t>=</m:t>
                      </m:r>
                      <m:f>
                        <m:fPr>
                          <m:ctrlPr>
                            <a:rPr lang="es-VE" i="1">
                              <a:latin typeface="Cambria Math" panose="02040503050406030204" pitchFamily="18" charset="0"/>
                              <a:ea typeface="Cambria Math" panose="02040503050406030204" pitchFamily="18" charset="0"/>
                            </a:rPr>
                          </m:ctrlPr>
                        </m:fPr>
                        <m:num>
                          <m:r>
                            <a:rPr lang="es-VE" i="1">
                              <a:latin typeface="Cambria Math" panose="02040503050406030204" pitchFamily="18" charset="0"/>
                              <a:ea typeface="Cambria Math" panose="02040503050406030204" pitchFamily="18" charset="0"/>
                            </a:rPr>
                            <m:t>𝑑</m:t>
                          </m:r>
                          <m:d>
                            <m:dPr>
                              <m:ctrlPr>
                                <a:rPr lang="es-VE" i="1">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𝑏</m:t>
                              </m:r>
                              <m:sSup>
                                <m:sSupPr>
                                  <m:ctrlPr>
                                    <a:rPr lang="es-VE" i="1">
                                      <a:latin typeface="Cambria Math" panose="02040503050406030204" pitchFamily="18" charset="0"/>
                                      <a:ea typeface="Cambria Math" panose="02040503050406030204" pitchFamily="18" charset="0"/>
                                    </a:rPr>
                                  </m:ctrlPr>
                                </m:sSupPr>
                                <m:e>
                                  <m:r>
                                    <a:rPr lang="es-VE" i="1">
                                      <a:latin typeface="Cambria Math" panose="02040503050406030204" pitchFamily="18" charset="0"/>
                                      <a:ea typeface="Cambria Math" panose="02040503050406030204" pitchFamily="18" charset="0"/>
                                    </a:rPr>
                                    <m:t>𝑡</m:t>
                                  </m:r>
                                </m:e>
                                <m:sup>
                                  <m:r>
                                    <a:rPr lang="es-VE" i="1">
                                      <a:latin typeface="Cambria Math" panose="02040503050406030204" pitchFamily="18" charset="0"/>
                                      <a:ea typeface="Cambria Math" panose="02040503050406030204" pitchFamily="18" charset="0"/>
                                    </a:rPr>
                                    <m:t>2</m:t>
                                  </m:r>
                                </m:sup>
                              </m:sSup>
                            </m:e>
                          </m:d>
                        </m:num>
                        <m:den>
                          <m:r>
                            <a:rPr lang="es-VE" i="1">
                              <a:latin typeface="Cambria Math" panose="02040503050406030204" pitchFamily="18" charset="0"/>
                              <a:ea typeface="Cambria Math" panose="02040503050406030204" pitchFamily="18" charset="0"/>
                            </a:rPr>
                            <m:t>𝑑𝑡</m:t>
                          </m:r>
                        </m:den>
                      </m:f>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𝑏𝑡</m:t>
                      </m:r>
                    </m:oMath>
                  </m:oMathPara>
                </a14:m>
                <a:endParaRPr lang="es-VE" dirty="0"/>
              </a:p>
              <a:p>
                <a:r>
                  <a:rPr lang="es-VE" dirty="0" smtClean="0"/>
                  <a:t>Así para t = 20 s, tenemos que </a:t>
                </a:r>
              </a:p>
              <a:p>
                <a:endParaRPr lang="es-VE" dirty="0" smtClean="0"/>
              </a:p>
              <a:p>
                <a:r>
                  <a:rPr lang="es-VE" dirty="0" smtClean="0"/>
                  <a:t> </a:t>
                </a:r>
                <a14:m>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a:latin typeface="Cambria Math" panose="02040503050406030204" pitchFamily="18" charset="0"/>
                            <a:ea typeface="Times New Roman" panose="02020603050405020304" pitchFamily="18" charset="0"/>
                          </a:rPr>
                          <m:t>𝒚</m:t>
                        </m:r>
                      </m:sub>
                    </m:sSub>
                    <m:r>
                      <a:rPr lang="es-VE" i="1" smtClean="0">
                        <a:latin typeface="Cambria Math" panose="02040503050406030204" pitchFamily="18" charset="0"/>
                        <a:ea typeface="Cambria Math" panose="02040503050406030204" pitchFamily="18" charset="0"/>
                      </a:rPr>
                      <m:t>=</m:t>
                    </m:r>
                    <m:r>
                      <a:rPr lang="es-VE" i="1">
                        <a:latin typeface="Cambria Math" panose="02040503050406030204" pitchFamily="18" charset="0"/>
                        <a:ea typeface="Cambria Math" panose="02040503050406030204" pitchFamily="18" charset="0"/>
                      </a:rPr>
                      <m:t>2</m:t>
                    </m:r>
                    <m:r>
                      <a:rPr lang="es-VE" i="1">
                        <a:latin typeface="Cambria Math" panose="02040503050406030204" pitchFamily="18" charset="0"/>
                        <a:ea typeface="Cambria Math" panose="02040503050406030204" pitchFamily="18" charset="0"/>
                      </a:rPr>
                      <m:t>𝑏𝑡</m:t>
                    </m:r>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2</m:t>
                    </m:r>
                    <m:d>
                      <m:dPr>
                        <m:ctrlPr>
                          <a:rPr lang="es-VE" i="1" smtClean="0">
                            <a:latin typeface="Cambria Math" panose="02040503050406030204" pitchFamily="18" charset="0"/>
                            <a:ea typeface="Cambria Math" panose="02040503050406030204" pitchFamily="18" charset="0"/>
                          </a:rPr>
                        </m:ctrlPr>
                      </m:dPr>
                      <m:e>
                        <m:r>
                          <a:rPr lang="es-VE" i="1">
                            <a:latin typeface="Cambria Math" panose="02040503050406030204" pitchFamily="18" charset="0"/>
                            <a:ea typeface="Cambria Math" panose="02040503050406030204" pitchFamily="18" charset="0"/>
                          </a:rPr>
                          <m:t>2,90 </m:t>
                        </m:r>
                        <m:r>
                          <a:rPr lang="es-VE" i="1">
                            <a:latin typeface="Cambria Math" panose="02040503050406030204" pitchFamily="18" charset="0"/>
                            <a:ea typeface="Cambria Math" panose="02040503050406030204" pitchFamily="18" charset="0"/>
                          </a:rPr>
                          <m:t>𝑚</m:t>
                        </m:r>
                        <m:r>
                          <a:rPr lang="es-VE" i="1">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r>
                              <a:rPr lang="es-VE" b="0" i="1" smtClean="0">
                                <a:latin typeface="Cambria Math" panose="02040503050406030204" pitchFamily="18" charset="0"/>
                                <a:ea typeface="Cambria Math" panose="02040503050406030204" pitchFamily="18" charset="0"/>
                              </a:rPr>
                              <m:t>𝑠</m:t>
                            </m:r>
                          </m:e>
                          <m:sup>
                            <m:r>
                              <a:rPr lang="es-VE" b="0" i="1" smtClean="0">
                                <a:latin typeface="Cambria Math" panose="02040503050406030204" pitchFamily="18" charset="0"/>
                                <a:ea typeface="Cambria Math" panose="02040503050406030204" pitchFamily="18" charset="0"/>
                              </a:rPr>
                              <m:t>2</m:t>
                            </m:r>
                          </m:sup>
                        </m:sSup>
                        <m:r>
                          <a:rPr lang="es-VE" i="1">
                            <a:latin typeface="Cambria Math" panose="02040503050406030204" pitchFamily="18" charset="0"/>
                            <a:ea typeface="Cambria Math" panose="02040503050406030204" pitchFamily="18" charset="0"/>
                          </a:rPr>
                          <m:t>∙</m:t>
                        </m:r>
                        <m:r>
                          <m:rPr>
                            <m:nor/>
                          </m:rPr>
                          <a:rPr lang="es-VE" b="0" i="0" smtClean="0">
                            <a:latin typeface="Cambria Math" panose="02040503050406030204" pitchFamily="18" charset="0"/>
                            <a:ea typeface="Cambria Math" panose="02040503050406030204" pitchFamily="18" charset="0"/>
                          </a:rPr>
                          <m:t>20 </m:t>
                        </m:r>
                        <m:r>
                          <m:rPr>
                            <m:nor/>
                          </m:rPr>
                          <a:rPr lang="es-VE" b="0" i="0" smtClean="0">
                            <a:latin typeface="Cambria Math" panose="02040503050406030204" pitchFamily="18" charset="0"/>
                            <a:ea typeface="Cambria Math" panose="02040503050406030204" pitchFamily="18" charset="0"/>
                          </a:rPr>
                          <m:t>s</m:t>
                        </m:r>
                        <m:r>
                          <m:rPr>
                            <m:nor/>
                          </m:rPr>
                          <a:rPr lang="es-VE" dirty="0"/>
                          <m:t> </m:t>
                        </m:r>
                      </m:e>
                    </m:d>
                    <m:r>
                      <a:rPr lang="es-VE"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116 </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a14:m>
                <a:r>
                  <a:rPr lang="es-VE" dirty="0" smtClean="0"/>
                  <a:t> </a:t>
                </a:r>
              </a:p>
              <a:p>
                <a:endParaRPr lang="es-VE" dirty="0" smtClean="0"/>
              </a:p>
              <a:p>
                <a:pPr marL="342900" indent="-342900">
                  <a:buFont typeface="+mj-lt"/>
                  <a:buAutoNum type="alphaLcParenR" startAt="2"/>
                </a:pPr>
                <a:r>
                  <a:rPr lang="es-VE" dirty="0" smtClean="0"/>
                  <a:t>Ahora busquemos la expresión para la velocidad promedio. Para determinar la velocidad media utilicemos la ec. (3), así </a:t>
                </a:r>
                <a:r>
                  <a:rPr lang="es-VE" dirty="0"/>
                  <a:t>que </a:t>
                </a:r>
              </a:p>
              <a:p>
                <a:endParaRPr lang="es-VE" dirty="0" smtClean="0"/>
              </a:p>
              <a:p>
                <a:endParaRPr lang="es-VE" dirty="0" smtClean="0"/>
              </a:p>
              <a:p>
                <a:endParaRPr lang="es-VE" dirty="0" smtClean="0"/>
              </a:p>
              <a:p>
                <a:r>
                  <a:rPr lang="es-VE" dirty="0" smtClean="0"/>
                  <a:t>Al comparar ambas velocidades se observa que la velocidad promedio es la mitad de la velocidad instantánea</a:t>
                </a:r>
              </a:p>
              <a:p>
                <a:r>
                  <a:rPr lang="es-VE" dirty="0" smtClean="0"/>
                  <a:t> </a:t>
                </a:r>
                <a:endParaRPr lang="es-VE" dirty="0"/>
              </a:p>
            </p:txBody>
          </p:sp>
        </mc:Choice>
        <mc:Fallback xmlns="">
          <p:sp>
            <p:nvSpPr>
              <p:cNvPr id="2" name="Rectángulo 1"/>
              <p:cNvSpPr>
                <a:spLocks noRot="1" noChangeAspect="1" noMove="1" noResize="1" noEditPoints="1" noAdjustHandles="1" noChangeArrowheads="1" noChangeShapeType="1" noTextEdit="1"/>
              </p:cNvSpPr>
              <p:nvPr/>
            </p:nvSpPr>
            <p:spPr>
              <a:xfrm>
                <a:off x="1241946" y="826659"/>
                <a:ext cx="10058400" cy="5388078"/>
              </a:xfrm>
              <a:prstGeom prst="rect">
                <a:avLst/>
              </a:prstGeom>
              <a:blipFill rotWithShape="0">
                <a:blip r:embed="rId2"/>
                <a:stretch>
                  <a:fillRect l="-545" t="-680"/>
                </a:stretch>
              </a:blipFill>
            </p:spPr>
            <p:txBody>
              <a:bodyPr/>
              <a:lstStyle/>
              <a:p>
                <a:r>
                  <a:rPr lang="es-VE">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3817172" y="4478468"/>
                <a:ext cx="4907947" cy="6481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VE" i="1" smtClean="0">
                              <a:latin typeface="Cambria Math" panose="02040503050406030204" pitchFamily="18" charset="0"/>
                              <a:ea typeface="Times New Roman" panose="02020603050405020304" pitchFamily="18" charset="0"/>
                            </a:rPr>
                          </m:ctrlPr>
                        </m:accPr>
                        <m:e>
                          <m:sSub>
                            <m:sSubPr>
                              <m:ctrlPr>
                                <a:rPr lang="es-VE" i="1">
                                  <a:latin typeface="Cambria Math" panose="02040503050406030204" pitchFamily="18" charset="0"/>
                                  <a:ea typeface="Times New Roman" panose="02020603050405020304" pitchFamily="18" charset="0"/>
                                </a:rPr>
                              </m:ctrlPr>
                            </m:sSubPr>
                            <m:e>
                              <m:r>
                                <m:rPr>
                                  <m:sty m:val="p"/>
                                </m:rPr>
                                <a:rPr lang="es-VE" b="0" i="0">
                                  <a:latin typeface="Cambria Math" panose="02040503050406030204" pitchFamily="18" charset="0"/>
                                  <a:ea typeface="Times New Roman" panose="02020603050405020304" pitchFamily="18" charset="0"/>
                                </a:rPr>
                                <m:t>v</m:t>
                              </m:r>
                            </m:e>
                            <m:sub>
                              <m:r>
                                <m:rPr>
                                  <m:sty m:val="p"/>
                                </m:rPr>
                                <a:rPr lang="es-VE" b="0" i="0">
                                  <a:latin typeface="Cambria Math" panose="02040503050406030204" pitchFamily="18" charset="0"/>
                                  <a:ea typeface="Times New Roman" panose="02020603050405020304" pitchFamily="18" charset="0"/>
                                </a:rPr>
                                <m:t>y</m:t>
                              </m:r>
                            </m:sub>
                          </m:sSub>
                        </m:e>
                      </m:acc>
                      <m:r>
                        <a:rPr lang="es-VE" b="0" i="0">
                          <a:latin typeface="Cambria Math" panose="02040503050406030204" pitchFamily="18" charset="0"/>
                          <a:ea typeface="Times New Roman" panose="02020603050405020304" pitchFamily="18" charset="0"/>
                        </a:rPr>
                        <m:t>=</m:t>
                      </m:r>
                      <m:f>
                        <m:fPr>
                          <m:ctrlPr>
                            <a:rPr lang="es-VE" i="1">
                              <a:latin typeface="Cambria Math" panose="02040503050406030204" pitchFamily="18" charset="0"/>
                              <a:ea typeface="Times New Roman" panose="02020603050405020304" pitchFamily="18" charset="0"/>
                            </a:rPr>
                          </m:ctrlPr>
                        </m:fPr>
                        <m:num>
                          <m:r>
                            <a:rPr lang="es-VE" b="0" i="0">
                              <a:latin typeface="Cambria Math" panose="02040503050406030204" pitchFamily="18" charset="0"/>
                              <a:ea typeface="Times New Roman" panose="02020603050405020304" pitchFamily="18" charset="0"/>
                            </a:rPr>
                            <m:t>∆</m:t>
                          </m:r>
                          <m:r>
                            <m:rPr>
                              <m:sty m:val="p"/>
                            </m:rPr>
                            <a:rPr lang="es-VE" b="0" i="0">
                              <a:latin typeface="Cambria Math" panose="02040503050406030204" pitchFamily="18" charset="0"/>
                              <a:ea typeface="Times New Roman" panose="02020603050405020304" pitchFamily="18" charset="0"/>
                            </a:rPr>
                            <m:t>y</m:t>
                          </m:r>
                        </m:num>
                        <m:den>
                          <m:r>
                            <a:rPr lang="es-VE" b="0" i="0">
                              <a:latin typeface="Cambria Math" panose="02040503050406030204" pitchFamily="18" charset="0"/>
                              <a:ea typeface="Times New Roman" panose="02020603050405020304" pitchFamily="18" charset="0"/>
                            </a:rPr>
                            <m:t>∆</m:t>
                          </m:r>
                          <m:r>
                            <m:rPr>
                              <m:sty m:val="p"/>
                            </m:rPr>
                            <a:rPr lang="es-VE" b="0" i="0">
                              <a:latin typeface="Cambria Math" panose="02040503050406030204" pitchFamily="18" charset="0"/>
                              <a:ea typeface="Times New Roman" panose="02020603050405020304" pitchFamily="18" charset="0"/>
                            </a:rPr>
                            <m:t>t</m:t>
                          </m:r>
                        </m:den>
                      </m:f>
                      <m:r>
                        <a:rPr lang="es-VE" b="0" i="0" smtClean="0">
                          <a:latin typeface="Cambria Math" panose="02040503050406030204" pitchFamily="18" charset="0"/>
                          <a:ea typeface="Cambria Math" panose="02040503050406030204" pitchFamily="18" charset="0"/>
                        </a:rPr>
                        <m:t>=</m:t>
                      </m:r>
                      <m:f>
                        <m:fPr>
                          <m:ctrlPr>
                            <a:rPr lang="es-VE" i="1" smtClean="0">
                              <a:latin typeface="Cambria Math" panose="02040503050406030204" pitchFamily="18" charset="0"/>
                              <a:ea typeface="Cambria Math" panose="02040503050406030204" pitchFamily="18" charset="0"/>
                            </a:rPr>
                          </m:ctrlPr>
                        </m:fPr>
                        <m:num>
                          <m:r>
                            <m:rPr>
                              <m:sty m:val="p"/>
                            </m:rPr>
                            <a:rPr lang="es-VE" b="0" i="0" smtClean="0">
                              <a:latin typeface="Cambria Math" panose="02040503050406030204" pitchFamily="18" charset="0"/>
                              <a:ea typeface="Cambria Math" panose="02040503050406030204" pitchFamily="18" charset="0"/>
                            </a:rPr>
                            <m:t>b</m:t>
                          </m:r>
                          <m:sSup>
                            <m:sSupPr>
                              <m:ctrlPr>
                                <a:rPr lang="es-VE" i="1" smtClean="0">
                                  <a:latin typeface="Cambria Math" panose="02040503050406030204" pitchFamily="18" charset="0"/>
                                  <a:ea typeface="Cambria Math" panose="02040503050406030204" pitchFamily="18" charset="0"/>
                                </a:rPr>
                              </m:ctrlPr>
                            </m:sSupPr>
                            <m:e>
                              <m:r>
                                <m:rPr>
                                  <m:sty m:val="p"/>
                                </m:rPr>
                                <a:rPr lang="es-VE" b="0" i="0" smtClean="0">
                                  <a:latin typeface="Cambria Math" panose="02040503050406030204" pitchFamily="18" charset="0"/>
                                  <a:ea typeface="Cambria Math" panose="02040503050406030204" pitchFamily="18" charset="0"/>
                                </a:rPr>
                                <m:t>t</m:t>
                              </m:r>
                            </m:e>
                            <m:sup>
                              <m:r>
                                <a:rPr lang="es-VE" b="0" i="0" smtClean="0">
                                  <a:latin typeface="Cambria Math" panose="02040503050406030204" pitchFamily="18" charset="0"/>
                                  <a:ea typeface="Cambria Math" panose="02040503050406030204" pitchFamily="18" charset="0"/>
                                </a:rPr>
                                <m:t>2</m:t>
                              </m:r>
                            </m:sup>
                          </m:sSup>
                        </m:num>
                        <m:den>
                          <m:r>
                            <m:rPr>
                              <m:sty m:val="p"/>
                            </m:rPr>
                            <a:rPr lang="es-VE" b="0" i="0" smtClean="0">
                              <a:latin typeface="Cambria Math" panose="02040503050406030204" pitchFamily="18" charset="0"/>
                              <a:ea typeface="Cambria Math" panose="02040503050406030204" pitchFamily="18" charset="0"/>
                            </a:rPr>
                            <m:t>t</m:t>
                          </m:r>
                        </m:den>
                      </m:f>
                      <m:r>
                        <a:rPr lang="es-VE" b="0" i="0" smtClean="0">
                          <a:latin typeface="Cambria Math" panose="02040503050406030204" pitchFamily="18" charset="0"/>
                          <a:ea typeface="Cambria Math" panose="02040503050406030204" pitchFamily="18" charset="0"/>
                        </a:rPr>
                        <m:t>=</m:t>
                      </m:r>
                      <m:r>
                        <m:rPr>
                          <m:sty m:val="p"/>
                        </m:rPr>
                        <a:rPr lang="es-VE" b="0" i="0" smtClean="0">
                          <a:latin typeface="Cambria Math" panose="02040503050406030204" pitchFamily="18" charset="0"/>
                          <a:ea typeface="Cambria Math" panose="02040503050406030204" pitchFamily="18" charset="0"/>
                        </a:rPr>
                        <m:t>bt</m:t>
                      </m:r>
                      <m:r>
                        <a:rPr lang="es-VE" b="0" i="0" smtClean="0">
                          <a:latin typeface="Cambria Math" panose="02040503050406030204" pitchFamily="18" charset="0"/>
                          <a:ea typeface="Cambria Math" panose="02040503050406030204" pitchFamily="18" charset="0"/>
                        </a:rPr>
                        <m:t>=2,90</m:t>
                      </m:r>
                      <m:r>
                        <m:rPr>
                          <m:sty m:val="p"/>
                        </m:rPr>
                        <a:rPr lang="es-VE" b="0" i="0" smtClean="0">
                          <a:latin typeface="Cambria Math" panose="02040503050406030204" pitchFamily="18" charset="0"/>
                          <a:ea typeface="Cambria Math" panose="02040503050406030204" pitchFamily="18" charset="0"/>
                        </a:rPr>
                        <m:t>m</m:t>
                      </m:r>
                      <m:r>
                        <a:rPr lang="es-VE" b="0" i="0" smtClean="0">
                          <a:latin typeface="Cambria Math" panose="02040503050406030204" pitchFamily="18" charset="0"/>
                          <a:ea typeface="Cambria Math" panose="02040503050406030204" pitchFamily="18" charset="0"/>
                        </a:rPr>
                        <m:t>/</m:t>
                      </m:r>
                      <m:sSup>
                        <m:sSupPr>
                          <m:ctrlPr>
                            <a:rPr lang="es-VE" i="1" smtClean="0">
                              <a:latin typeface="Cambria Math" panose="02040503050406030204" pitchFamily="18" charset="0"/>
                              <a:ea typeface="Cambria Math" panose="02040503050406030204" pitchFamily="18" charset="0"/>
                            </a:rPr>
                          </m:ctrlPr>
                        </m:sSupPr>
                        <m:e>
                          <m:r>
                            <m:rPr>
                              <m:sty m:val="p"/>
                            </m:rPr>
                            <a:rPr lang="es-VE" b="0" i="0" smtClean="0">
                              <a:latin typeface="Cambria Math" panose="02040503050406030204" pitchFamily="18" charset="0"/>
                              <a:ea typeface="Cambria Math" panose="02040503050406030204" pitchFamily="18" charset="0"/>
                            </a:rPr>
                            <m:t>s</m:t>
                          </m:r>
                        </m:e>
                        <m:sup>
                          <m:r>
                            <a:rPr lang="es-VE" b="0" i="0" smtClean="0">
                              <a:latin typeface="Cambria Math" panose="02040503050406030204" pitchFamily="18" charset="0"/>
                              <a:ea typeface="Cambria Math" panose="02040503050406030204" pitchFamily="18" charset="0"/>
                            </a:rPr>
                            <m:t>2</m:t>
                          </m:r>
                        </m:sup>
                      </m:sSup>
                      <m:r>
                        <a:rPr lang="es-VE" b="0" i="0" smtClean="0">
                          <a:latin typeface="Cambria Math" panose="02040503050406030204" pitchFamily="18" charset="0"/>
                          <a:ea typeface="Cambria Math" panose="02040503050406030204" pitchFamily="18" charset="0"/>
                        </a:rPr>
                        <m:t>∙20</m:t>
                      </m:r>
                      <m:r>
                        <m:rPr>
                          <m:sty m:val="p"/>
                        </m:rPr>
                        <a:rPr lang="es-VE" b="0" i="0" smtClean="0">
                          <a:latin typeface="Cambria Math" panose="02040503050406030204" pitchFamily="18" charset="0"/>
                          <a:ea typeface="Cambria Math" panose="02040503050406030204" pitchFamily="18" charset="0"/>
                        </a:rPr>
                        <m:t>s</m:t>
                      </m:r>
                      <m:r>
                        <a:rPr lang="es-VE" b="0" i="1" smtClean="0">
                          <a:latin typeface="Cambria Math" panose="02040503050406030204" pitchFamily="18" charset="0"/>
                          <a:ea typeface="Cambria Math" panose="02040503050406030204" pitchFamily="18" charset="0"/>
                        </a:rPr>
                        <m:t>=58</m:t>
                      </m:r>
                      <m:r>
                        <a:rPr lang="es-VE" b="0" i="1" smtClean="0">
                          <a:latin typeface="Cambria Math" panose="02040503050406030204" pitchFamily="18" charset="0"/>
                          <a:ea typeface="Cambria Math" panose="02040503050406030204" pitchFamily="18" charset="0"/>
                        </a:rPr>
                        <m:t>𝑚</m:t>
                      </m:r>
                      <m:r>
                        <a:rPr lang="es-VE" b="0" i="1" smtClean="0">
                          <a:latin typeface="Cambria Math" panose="02040503050406030204" pitchFamily="18" charset="0"/>
                          <a:ea typeface="Cambria Math" panose="02040503050406030204" pitchFamily="18" charset="0"/>
                        </a:rPr>
                        <m:t>/</m:t>
                      </m:r>
                      <m:r>
                        <a:rPr lang="es-VE" b="0" i="1" smtClean="0">
                          <a:latin typeface="Cambria Math" panose="02040503050406030204" pitchFamily="18" charset="0"/>
                          <a:ea typeface="Cambria Math" panose="02040503050406030204" pitchFamily="18" charset="0"/>
                        </a:rPr>
                        <m:t>𝑠</m:t>
                      </m:r>
                    </m:oMath>
                  </m:oMathPara>
                </a14:m>
                <a:endParaRPr lang="es-VE" dirty="0"/>
              </a:p>
            </p:txBody>
          </p:sp>
        </mc:Choice>
        <mc:Fallback xmlns="">
          <p:sp>
            <p:nvSpPr>
              <p:cNvPr id="3" name="Rectángulo 2"/>
              <p:cNvSpPr>
                <a:spLocks noRot="1" noChangeAspect="1" noMove="1" noResize="1" noEditPoints="1" noAdjustHandles="1" noChangeArrowheads="1" noChangeShapeType="1" noTextEdit="1"/>
              </p:cNvSpPr>
              <p:nvPr/>
            </p:nvSpPr>
            <p:spPr>
              <a:xfrm>
                <a:off x="3817172" y="4478468"/>
                <a:ext cx="4907947" cy="648126"/>
              </a:xfrm>
              <a:prstGeom prst="rect">
                <a:avLst/>
              </a:prstGeom>
              <a:blipFill rotWithShape="0">
                <a:blip r:embed="rId3"/>
                <a:stretch>
                  <a:fillRect/>
                </a:stretch>
              </a:blipFill>
            </p:spPr>
            <p:txBody>
              <a:bodyPr/>
              <a:lstStyle/>
              <a:p>
                <a:r>
                  <a:rPr lang="es-VE">
                    <a:noFill/>
                  </a:rPr>
                  <a:t> </a:t>
                </a:r>
              </a:p>
            </p:txBody>
          </p:sp>
        </mc:Fallback>
      </mc:AlternateContent>
    </p:spTree>
    <p:extLst>
      <p:ext uri="{BB962C8B-B14F-4D97-AF65-F5344CB8AC3E}">
        <p14:creationId xmlns:p14="http://schemas.microsoft.com/office/powerpoint/2010/main" val="3136814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5476" y="769148"/>
            <a:ext cx="10074165" cy="646331"/>
          </a:xfrm>
          <a:prstGeom prst="rect">
            <a:avLst/>
          </a:prstGeom>
        </p:spPr>
        <p:txBody>
          <a:bodyPr wrap="square">
            <a:spAutoFit/>
          </a:bodyPr>
          <a:lstStyle/>
          <a:p>
            <a:r>
              <a:rPr lang="es-VE" dirty="0" smtClean="0">
                <a:solidFill>
                  <a:srgbClr val="FF0000"/>
                </a:solidFill>
              </a:rPr>
              <a:t>razonar</a:t>
            </a:r>
            <a:r>
              <a:rPr lang="es-VE" dirty="0">
                <a:solidFill>
                  <a:srgbClr val="FF0000"/>
                </a:solidFill>
              </a:rPr>
              <a:t>: </a:t>
            </a:r>
            <a:r>
              <a:rPr lang="es-VE" dirty="0" smtClean="0">
                <a:solidFill>
                  <a:srgbClr val="FF0000"/>
                </a:solidFill>
              </a:rPr>
              <a:t> </a:t>
            </a:r>
            <a:r>
              <a:rPr lang="es-VE" dirty="0" smtClean="0"/>
              <a:t>los resultados son aceptables, la velocidad promedio debe ser siempre menor que la instantánea, ya que el cohete está incrementando su velocidad a medida que sube. </a:t>
            </a:r>
            <a:endParaRPr lang="es-VE" dirty="0"/>
          </a:p>
        </p:txBody>
      </p:sp>
    </p:spTree>
    <p:extLst>
      <p:ext uri="{BB962C8B-B14F-4D97-AF65-F5344CB8AC3E}">
        <p14:creationId xmlns:p14="http://schemas.microsoft.com/office/powerpoint/2010/main" val="1893116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9731" y="585842"/>
            <a:ext cx="10515600" cy="1325563"/>
          </a:xfrm>
        </p:spPr>
        <p:txBody>
          <a:bodyPr/>
          <a:lstStyle/>
          <a:p>
            <a:r>
              <a:rPr lang="es-VE" dirty="0" smtClean="0"/>
              <a:t>Problema 02</a:t>
            </a:r>
            <a:endParaRPr lang="es-VE" dirty="0"/>
          </a:p>
        </p:txBody>
      </p:sp>
      <mc:AlternateContent xmlns:mc="http://schemas.openxmlformats.org/markup-compatibility/2006" xmlns:a14="http://schemas.microsoft.com/office/drawing/2010/main">
        <mc:Choice Requires="a14">
          <p:sp>
            <p:nvSpPr>
              <p:cNvPr id="3" name="Rectángulo 2"/>
              <p:cNvSpPr/>
              <p:nvPr/>
            </p:nvSpPr>
            <p:spPr>
              <a:xfrm>
                <a:off x="869731" y="1769515"/>
                <a:ext cx="10515600" cy="4899355"/>
              </a:xfrm>
              <a:prstGeom prst="rect">
                <a:avLst/>
              </a:prstGeom>
            </p:spPr>
            <p:txBody>
              <a:bodyPr wrap="square">
                <a:spAutoFit/>
              </a:bodyPr>
              <a:lstStyle/>
              <a:p>
                <a:pPr lvl="0" algn="just">
                  <a:lnSpc>
                    <a:spcPct val="107000"/>
                  </a:lnSpc>
                  <a:spcAft>
                    <a:spcPts val="800"/>
                  </a:spcAft>
                </a:pPr>
                <a:r>
                  <a:rPr lang="es-VE" dirty="0" smtClean="0">
                    <a:latin typeface="Calibri" panose="020F0502020204030204" pitchFamily="34" charset="0"/>
                    <a:ea typeface="Calibri" panose="020F0502020204030204" pitchFamily="34" charset="0"/>
                    <a:cs typeface="Times New Roman" panose="02020603050405020304" pitchFamily="18" charset="0"/>
                  </a:rPr>
                  <a:t>Un avión aterriza a 270 km / h. El avión luego desacelera (es decir, sufre una aceleración dirigida opuestamente a su velocidad) a 4,5 m / s</a:t>
                </a:r>
                <a:r>
                  <a:rPr lang="es-VE" baseline="30000" dirty="0">
                    <a:latin typeface="Calibri" panose="020F0502020204030204" pitchFamily="34" charset="0"/>
                    <a:ea typeface="Calibri" panose="020F0502020204030204" pitchFamily="34" charset="0"/>
                    <a:cs typeface="Times New Roman" panose="02020603050405020304" pitchFamily="18" charset="0"/>
                  </a:rPr>
                  <a:t>2</a:t>
                </a:r>
                <a:r>
                  <a:rPr lang="es-VE" dirty="0">
                    <a:latin typeface="Calibri" panose="020F0502020204030204" pitchFamily="34" charset="0"/>
                    <a:ea typeface="Calibri" panose="020F0502020204030204" pitchFamily="34" charset="0"/>
                    <a:cs typeface="Times New Roman" panose="02020603050405020304" pitchFamily="18" charset="0"/>
                  </a:rPr>
                  <a:t> ¿Cuál es la longitud mínima de pista en la que puede aterrizar este avión</a:t>
                </a:r>
                <a:r>
                  <a:rPr lang="es-VE" dirty="0" smtClean="0">
                    <a:latin typeface="Calibri" panose="020F0502020204030204" pitchFamily="34" charset="0"/>
                    <a:ea typeface="Calibri" panose="020F0502020204030204" pitchFamily="34" charset="0"/>
                    <a:cs typeface="Times New Roman" panose="02020603050405020304" pitchFamily="18" charset="0"/>
                  </a:rPr>
                  <a:t>?</a:t>
                </a:r>
              </a:p>
              <a:p>
                <a:pPr lvl="0" algn="just">
                  <a:lnSpc>
                    <a:spcPct val="107000"/>
                  </a:lnSpc>
                  <a:spcAft>
                    <a:spcPts val="800"/>
                  </a:spcAft>
                </a:pPr>
                <a:r>
                  <a:rPr lang="es-VE" u="sng" dirty="0"/>
                  <a:t>Solución problema </a:t>
                </a:r>
                <a:r>
                  <a:rPr lang="es-VE" u="sng" dirty="0" smtClean="0"/>
                  <a:t>02</a:t>
                </a:r>
              </a:p>
              <a:p>
                <a:pPr lvl="0" algn="just">
                  <a:lnSpc>
                    <a:spcPct val="107000"/>
                  </a:lnSpc>
                  <a:spcAft>
                    <a:spcPts val="800"/>
                  </a:spcAft>
                </a:pPr>
                <a:r>
                  <a:rPr lang="es-VE" dirty="0">
                    <a:solidFill>
                      <a:srgbClr val="FF0000"/>
                    </a:solidFill>
                  </a:rPr>
                  <a:t>Interpretación: </a:t>
                </a:r>
                <a:r>
                  <a:rPr lang="es-VE" dirty="0"/>
                  <a:t>Es un problema </a:t>
                </a:r>
                <a:r>
                  <a:rPr lang="es-VE" dirty="0" smtClean="0"/>
                  <a:t>de movimiento rectilíneo con </a:t>
                </a:r>
                <a:r>
                  <a:rPr lang="es-VE" dirty="0"/>
                  <a:t>aceleración </a:t>
                </a:r>
                <a:r>
                  <a:rPr lang="es-VE" dirty="0" smtClean="0"/>
                  <a:t>constante negativa, y para la velocidad con la que aterriza debemos determinar  desplazamiento hasta pararse. </a:t>
                </a:r>
                <a:r>
                  <a:rPr lang="es-VE" dirty="0" err="1" smtClean="0"/>
                  <a:t>v</a:t>
                </a:r>
                <a:r>
                  <a:rPr lang="es-VE" baseline="-25000" dirty="0" err="1" smtClean="0"/>
                  <a:t>f</a:t>
                </a:r>
                <a:r>
                  <a:rPr lang="es-VE" dirty="0" smtClean="0"/>
                  <a:t> = 0</a:t>
                </a:r>
              </a:p>
              <a:p>
                <a:r>
                  <a:rPr lang="es-VE" dirty="0" smtClean="0">
                    <a:solidFill>
                      <a:srgbClr val="FF0000"/>
                    </a:solidFill>
                  </a:rPr>
                  <a:t>Desarrollo:</a:t>
                </a:r>
                <a:endParaRPr lang="es-VE" dirty="0" smtClean="0"/>
              </a:p>
              <a:p>
                <a:pPr algn="just">
                  <a:lnSpc>
                    <a:spcPct val="107000"/>
                  </a:lnSpc>
                  <a:spcAft>
                    <a:spcPts val="800"/>
                  </a:spcAft>
                </a:pPr>
                <a:r>
                  <a:rPr lang="es-VE" b="1" dirty="0" smtClean="0">
                    <a:ea typeface="Times New Roman" panose="02020603050405020304" pitchFamily="18" charset="0"/>
                  </a:rPr>
                  <a:t>                     </a:t>
                </a:r>
                <a14:m>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smtClean="0">
                            <a:latin typeface="Cambria Math" panose="02040503050406030204" pitchFamily="18" charset="0"/>
                            <a:ea typeface="Times New Roman" panose="02020603050405020304" pitchFamily="18" charset="0"/>
                          </a:rPr>
                          <m:t>𝟎</m:t>
                        </m:r>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𝟐𝟕𝟎</m:t>
                        </m:r>
                        <m:r>
                          <a:rPr lang="es-VE" b="1" i="1" smtClean="0">
                            <a:latin typeface="Cambria Math" panose="02040503050406030204" pitchFamily="18" charset="0"/>
                            <a:ea typeface="Cambria Math" panose="02040503050406030204" pitchFamily="18" charset="0"/>
                          </a:rPr>
                          <m:t> </m:t>
                        </m:r>
                        <m:r>
                          <a:rPr lang="es-VE" b="1" i="1" smtClean="0">
                            <a:latin typeface="Cambria Math" panose="02040503050406030204" pitchFamily="18" charset="0"/>
                            <a:ea typeface="Cambria Math" panose="02040503050406030204" pitchFamily="18" charset="0"/>
                          </a:rPr>
                          <m:t>𝒌𝒎</m:t>
                        </m:r>
                        <m:r>
                          <a:rPr lang="es-VE" b="1" i="1" smtClean="0">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𝒉</m:t>
                        </m:r>
                      </m:sub>
                    </m:sSub>
                  </m:oMath>
                </a14:m>
                <a:r>
                  <a:rPr lang="es-VE" b="1" dirty="0" smtClean="0"/>
                  <a:t>          </a:t>
                </a:r>
                <a14:m>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𝒂</m:t>
                        </m:r>
                      </m:e>
                      <m:sub>
                        <m:r>
                          <a:rPr lang="es-VE" b="1" i="1">
                            <a:latin typeface="Cambria Math" panose="02040503050406030204" pitchFamily="18" charset="0"/>
                            <a:ea typeface="Times New Roman" panose="02020603050405020304" pitchFamily="18" charset="0"/>
                          </a:rPr>
                          <m:t>𝒙</m:t>
                        </m:r>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𝟒</m:t>
                        </m:r>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𝟓</m:t>
                        </m:r>
                        <m:r>
                          <a:rPr lang="es-VE" b="1" i="1">
                            <a:latin typeface="Cambria Math" panose="02040503050406030204" pitchFamily="18" charset="0"/>
                            <a:ea typeface="Cambria Math" panose="02040503050406030204" pitchFamily="18" charset="0"/>
                          </a:rPr>
                          <m:t>𝒎</m:t>
                        </m:r>
                        <m:r>
                          <a:rPr lang="es-VE" b="1" i="1">
                            <a:latin typeface="Cambria Math" panose="02040503050406030204" pitchFamily="18" charset="0"/>
                            <a:ea typeface="Cambria Math" panose="02040503050406030204" pitchFamily="18" charset="0"/>
                          </a:rPr>
                          <m:t>/</m:t>
                        </m:r>
                        <m:sSup>
                          <m:sSupPr>
                            <m:ctrlPr>
                              <a:rPr lang="es-VE" b="1" i="1">
                                <a:latin typeface="Cambria Math" panose="02040503050406030204" pitchFamily="18" charset="0"/>
                                <a:ea typeface="Cambria Math" panose="02040503050406030204" pitchFamily="18" charset="0"/>
                              </a:rPr>
                            </m:ctrlPr>
                          </m:sSupPr>
                          <m:e>
                            <m:r>
                              <a:rPr lang="es-VE" b="1" i="1">
                                <a:latin typeface="Cambria Math" panose="02040503050406030204" pitchFamily="18" charset="0"/>
                                <a:ea typeface="Cambria Math" panose="02040503050406030204" pitchFamily="18" charset="0"/>
                              </a:rPr>
                              <m:t>𝒔</m:t>
                            </m:r>
                          </m:e>
                          <m:sup>
                            <m:r>
                              <a:rPr lang="es-VE" b="1" i="1">
                                <a:latin typeface="Cambria Math" panose="02040503050406030204" pitchFamily="18" charset="0"/>
                                <a:ea typeface="Cambria Math" panose="02040503050406030204" pitchFamily="18" charset="0"/>
                              </a:rPr>
                              <m:t>𝟐</m:t>
                            </m:r>
                          </m:sup>
                        </m:sSup>
                      </m:sub>
                    </m:sSub>
                  </m:oMath>
                </a14:m>
                <a:r>
                  <a:rPr lang="es-VE" b="1" dirty="0" smtClean="0"/>
                  <a:t>              </a:t>
                </a:r>
                <a14:m>
                  <m:oMath xmlns:m="http://schemas.openxmlformats.org/officeDocument/2006/math">
                    <m:sSub>
                      <m:sSubPr>
                        <m:ctrlPr>
                          <a:rPr lang="es-VE" b="1" i="1">
                            <a:latin typeface="Cambria Math" panose="02040503050406030204" pitchFamily="18" charset="0"/>
                            <a:ea typeface="Times New Roman" panose="02020603050405020304" pitchFamily="18" charset="0"/>
                          </a:rPr>
                        </m:ctrlPr>
                      </m:sSubPr>
                      <m:e>
                        <m:r>
                          <a:rPr lang="es-VE" b="1" i="1">
                            <a:latin typeface="Cambria Math" panose="02040503050406030204" pitchFamily="18" charset="0"/>
                            <a:ea typeface="Times New Roman" panose="02020603050405020304" pitchFamily="18" charset="0"/>
                          </a:rPr>
                          <m:t>𝒗</m:t>
                        </m:r>
                      </m:e>
                      <m:sub>
                        <m:r>
                          <a:rPr lang="es-VE" b="1" i="1" smtClean="0">
                            <a:latin typeface="Cambria Math" panose="02040503050406030204" pitchFamily="18" charset="0"/>
                            <a:ea typeface="Times New Roman" panose="02020603050405020304" pitchFamily="18" charset="0"/>
                          </a:rPr>
                          <m:t>𝒇</m:t>
                        </m:r>
                        <m:r>
                          <a:rPr lang="es-VE" b="1" i="1">
                            <a:latin typeface="Cambria Math" panose="02040503050406030204" pitchFamily="18" charset="0"/>
                            <a:ea typeface="Cambria Math" panose="02040503050406030204" pitchFamily="18" charset="0"/>
                          </a:rPr>
                          <m:t>=</m:t>
                        </m:r>
                        <m:r>
                          <a:rPr lang="es-VE" b="1" i="1" smtClean="0">
                            <a:latin typeface="Cambria Math" panose="02040503050406030204" pitchFamily="18" charset="0"/>
                            <a:ea typeface="Cambria Math" panose="02040503050406030204" pitchFamily="18" charset="0"/>
                          </a:rPr>
                          <m:t> </m:t>
                        </m:r>
                        <m:r>
                          <a:rPr lang="es-VE" b="1" i="1">
                            <a:latin typeface="Cambria Math" panose="02040503050406030204" pitchFamily="18" charset="0"/>
                            <a:ea typeface="Cambria Math" panose="02040503050406030204" pitchFamily="18" charset="0"/>
                          </a:rPr>
                          <m:t>𝟎</m:t>
                        </m:r>
                        <m:r>
                          <a:rPr lang="es-VE" b="1" i="1">
                            <a:latin typeface="Cambria Math" panose="02040503050406030204" pitchFamily="18" charset="0"/>
                            <a:ea typeface="Cambria Math" panose="02040503050406030204" pitchFamily="18" charset="0"/>
                          </a:rPr>
                          <m:t> </m:t>
                        </m:r>
                        <m:r>
                          <a:rPr lang="es-VE" b="1" i="1">
                            <a:latin typeface="Cambria Math" panose="02040503050406030204" pitchFamily="18" charset="0"/>
                            <a:ea typeface="Cambria Math" panose="02040503050406030204" pitchFamily="18" charset="0"/>
                          </a:rPr>
                          <m:t>𝒌𝒎</m:t>
                        </m:r>
                        <m:r>
                          <a:rPr lang="es-VE" b="1" i="1">
                            <a:latin typeface="Cambria Math" panose="02040503050406030204" pitchFamily="18" charset="0"/>
                            <a:ea typeface="Cambria Math" panose="02040503050406030204" pitchFamily="18" charset="0"/>
                          </a:rPr>
                          <m:t>/</m:t>
                        </m:r>
                        <m:r>
                          <a:rPr lang="es-VE" b="1" i="1">
                            <a:latin typeface="Cambria Math" panose="02040503050406030204" pitchFamily="18" charset="0"/>
                            <a:ea typeface="Cambria Math" panose="02040503050406030204" pitchFamily="18" charset="0"/>
                          </a:rPr>
                          <m:t>𝒉</m:t>
                        </m:r>
                      </m:sub>
                    </m:sSub>
                  </m:oMath>
                </a14:m>
                <a:endParaRPr lang="es-VE" b="1" dirty="0"/>
              </a:p>
              <a:p>
                <a:pPr lvl="0" algn="just">
                  <a:lnSpc>
                    <a:spcPct val="107000"/>
                  </a:lnSpc>
                  <a:spcAft>
                    <a:spcPts val="800"/>
                  </a:spcAft>
                </a:pPr>
                <a:endParaRPr lang="es-VE" dirty="0" smtClean="0"/>
              </a:p>
              <a:p>
                <a:pPr lvl="0" algn="just">
                  <a:lnSpc>
                    <a:spcPct val="107000"/>
                  </a:lnSpc>
                  <a:spcAft>
                    <a:spcPts val="800"/>
                  </a:spcAft>
                </a:pPr>
                <a14:m>
                  <m:oMathPara xmlns:m="http://schemas.openxmlformats.org/officeDocument/2006/math">
                    <m:oMathParaPr>
                      <m:jc m:val="centerGroup"/>
                    </m:oMathParaPr>
                    <m:oMath xmlns:m="http://schemas.openxmlformats.org/officeDocument/2006/math">
                      <m:r>
                        <a:rPr lang="es-VE">
                          <a:latin typeface="Cambria Math" panose="02040503050406030204" pitchFamily="18" charset="0"/>
                          <a:ea typeface="Times New Roman" panose="02020603050405020304" pitchFamily="18" charset="0"/>
                        </a:rPr>
                        <m:t> </m:t>
                      </m:r>
                    </m:oMath>
                  </m:oMathPara>
                </a14:m>
                <a:endParaRPr lang="es-VE" dirty="0"/>
              </a:p>
              <a:p>
                <a:pPr lvl="0" algn="just">
                  <a:lnSpc>
                    <a:spcPct val="107000"/>
                  </a:lnSpc>
                  <a:spcAft>
                    <a:spcPts val="800"/>
                  </a:spcAft>
                </a:pPr>
                <a:endParaRPr lang="es-VE" dirty="0" smtClean="0"/>
              </a:p>
              <a:p>
                <a:pPr lvl="0" algn="just">
                  <a:lnSpc>
                    <a:spcPct val="107000"/>
                  </a:lnSpc>
                  <a:spcAft>
                    <a:spcPts val="800"/>
                  </a:spcAft>
                </a:pPr>
                <a:endParaRPr lang="es-VE" dirty="0" smtClean="0"/>
              </a:p>
              <a:p>
                <a:pPr lvl="0" algn="just">
                  <a:lnSpc>
                    <a:spcPct val="107000"/>
                  </a:lnSpc>
                  <a:spcAft>
                    <a:spcPts val="800"/>
                  </a:spcAft>
                </a:pPr>
                <a:r>
                  <a:rPr lang="es-VE" dirty="0" smtClean="0"/>
                  <a:t>                                                 </a:t>
                </a:r>
                <a14:m>
                  <m:oMath xmlns:m="http://schemas.openxmlformats.org/officeDocument/2006/math">
                    <m:r>
                      <a:rPr lang="es-VE">
                        <a:latin typeface="Cambria Math" panose="02040503050406030204" pitchFamily="18" charset="0"/>
                        <a:ea typeface="Times New Roman" panose="02020603050405020304" pitchFamily="18" charset="0"/>
                      </a:rPr>
                      <m:t>∆</m:t>
                    </m:r>
                    <m:r>
                      <m:rPr>
                        <m:sty m:val="p"/>
                      </m:rPr>
                      <a:rPr lang="es-VE" b="0" i="0" smtClean="0">
                        <a:latin typeface="Cambria Math" panose="02040503050406030204" pitchFamily="18" charset="0"/>
                        <a:ea typeface="Times New Roman" panose="02020603050405020304" pitchFamily="18" charset="0"/>
                      </a:rPr>
                      <m:t>x</m:t>
                    </m:r>
                    <m:r>
                      <a:rPr lang="es-VE" b="0" i="1" smtClean="0">
                        <a:latin typeface="Cambria Math" panose="02040503050406030204" pitchFamily="18" charset="0"/>
                        <a:ea typeface="Cambria Math" panose="02040503050406030204" pitchFamily="18" charset="0"/>
                      </a:rPr>
                      <m:t>=?</m:t>
                    </m:r>
                  </m:oMath>
                </a14:m>
                <a:endParaRPr lang="es-VE" dirty="0" smtClean="0"/>
              </a:p>
              <a:p>
                <a:pPr lvl="0" algn="just">
                  <a:lnSpc>
                    <a:spcPct val="107000"/>
                  </a:lnSpc>
                  <a:spcAft>
                    <a:spcPts val="800"/>
                  </a:spcAft>
                </a:pPr>
                <a:endParaRPr lang="es-VE" u="sng"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Rectángulo 2"/>
              <p:cNvSpPr>
                <a:spLocks noRot="1" noChangeAspect="1" noMove="1" noResize="1" noEditPoints="1" noAdjustHandles="1" noChangeArrowheads="1" noChangeShapeType="1" noTextEdit="1"/>
              </p:cNvSpPr>
              <p:nvPr/>
            </p:nvSpPr>
            <p:spPr>
              <a:xfrm>
                <a:off x="869731" y="1769515"/>
                <a:ext cx="10515600" cy="4899355"/>
              </a:xfrm>
              <a:prstGeom prst="rect">
                <a:avLst/>
              </a:prstGeom>
              <a:blipFill rotWithShape="0">
                <a:blip r:embed="rId2"/>
                <a:stretch>
                  <a:fillRect l="-522" t="-498" r="-464"/>
                </a:stretch>
              </a:blipFill>
            </p:spPr>
            <p:txBody>
              <a:bodyPr/>
              <a:lstStyle/>
              <a:p>
                <a:r>
                  <a:rPr lang="es-VE">
                    <a:noFill/>
                  </a:rPr>
                  <a:t> </a:t>
                </a:r>
              </a:p>
            </p:txBody>
          </p:sp>
        </mc:Fallback>
      </mc:AlternateContent>
      <p:sp>
        <p:nvSpPr>
          <p:cNvPr id="5" name="Paralelogramo 4"/>
          <p:cNvSpPr/>
          <p:nvPr/>
        </p:nvSpPr>
        <p:spPr>
          <a:xfrm>
            <a:off x="2289410" y="4213584"/>
            <a:ext cx="3389586" cy="1270435"/>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dirty="0"/>
          </a:p>
        </p:txBody>
      </p:sp>
      <p:cxnSp>
        <p:nvCxnSpPr>
          <p:cNvPr id="7" name="Conector recto 6"/>
          <p:cNvCxnSpPr/>
          <p:nvPr/>
        </p:nvCxnSpPr>
        <p:spPr>
          <a:xfrm>
            <a:off x="2448214" y="4817270"/>
            <a:ext cx="30719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p:nvPicPr>
        <p:blipFill>
          <a:blip r:embed="rId3"/>
          <a:stretch>
            <a:fillRect/>
          </a:stretch>
        </p:blipFill>
        <p:spPr>
          <a:xfrm>
            <a:off x="1721550" y="4621999"/>
            <a:ext cx="647262" cy="267120"/>
          </a:xfrm>
          <a:prstGeom prst="rect">
            <a:avLst/>
          </a:prstGeom>
        </p:spPr>
      </p:pic>
      <p:cxnSp>
        <p:nvCxnSpPr>
          <p:cNvPr id="16" name="Conector recto de flecha 15"/>
          <p:cNvCxnSpPr/>
          <p:nvPr/>
        </p:nvCxnSpPr>
        <p:spPr>
          <a:xfrm flipV="1">
            <a:off x="2289410" y="5746107"/>
            <a:ext cx="3071978" cy="1306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605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1044</Words>
  <Application>Microsoft Office PowerPoint</Application>
  <PresentationFormat>Panorámica</PresentationFormat>
  <Paragraphs>154</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Calibri Light</vt:lpstr>
      <vt:lpstr>Cambria Math</vt:lpstr>
      <vt:lpstr>Times New Roman</vt:lpstr>
      <vt:lpstr>Times-Roman</vt:lpstr>
      <vt:lpstr>Tema de Office</vt:lpstr>
      <vt:lpstr>Taller de problemas </vt:lpstr>
      <vt:lpstr>ESTRATEGIA DE RESOLUCIÓN DE PROBLEMAS </vt:lpstr>
      <vt:lpstr>Presentación de PowerPoint</vt:lpstr>
      <vt:lpstr>Problema 01</vt:lpstr>
      <vt:lpstr>Solución problema 01</vt:lpstr>
      <vt:lpstr>Presentación de PowerPoint</vt:lpstr>
      <vt:lpstr>Presentación de PowerPoint</vt:lpstr>
      <vt:lpstr>Presentación de PowerPoint</vt:lpstr>
      <vt:lpstr>Problema 02</vt:lpstr>
      <vt:lpstr>Presentación de PowerPoint</vt:lpstr>
      <vt:lpstr>Problema 03</vt:lpstr>
      <vt:lpstr>Presentación de PowerPoint</vt:lpstr>
      <vt:lpstr>Presentación de PowerPoint</vt:lpstr>
      <vt:lpstr>Presentación de PowerPoint</vt:lpstr>
      <vt:lpstr>Presentación de PowerPoint</vt:lpstr>
      <vt:lpstr>Problema 04</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problemas</dc:title>
  <dc:creator>Uneg</dc:creator>
  <cp:lastModifiedBy>Uneg</cp:lastModifiedBy>
  <cp:revision>76</cp:revision>
  <dcterms:created xsi:type="dcterms:W3CDTF">2020-06-25T22:49:05Z</dcterms:created>
  <dcterms:modified xsi:type="dcterms:W3CDTF">2020-07-13T10:34:36Z</dcterms:modified>
</cp:coreProperties>
</file>