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78" d="100"/>
          <a:sy n="78" d="100"/>
        </p:scale>
        <p:origin x="78"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03B3E617-D6A7-486E-A62F-DE0DACBF455A}" type="datetimeFigureOut">
              <a:rPr lang="es-VE" smtClean="0"/>
              <a:t>21/02/2021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7161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03B3E617-D6A7-486E-A62F-DE0DACBF455A}" type="datetimeFigureOut">
              <a:rPr lang="es-VE" smtClean="0"/>
              <a:t>21/02/2021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168258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03B3E617-D6A7-486E-A62F-DE0DACBF455A}" type="datetimeFigureOut">
              <a:rPr lang="es-VE" smtClean="0"/>
              <a:t>21/02/2021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349850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03B3E617-D6A7-486E-A62F-DE0DACBF455A}" type="datetimeFigureOut">
              <a:rPr lang="es-VE" smtClean="0"/>
              <a:t>21/02/2021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124877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3B3E617-D6A7-486E-A62F-DE0DACBF455A}" type="datetimeFigureOut">
              <a:rPr lang="es-VE" smtClean="0"/>
              <a:t>21/02/2021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356544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03B3E617-D6A7-486E-A62F-DE0DACBF455A}" type="datetimeFigureOut">
              <a:rPr lang="es-VE" smtClean="0"/>
              <a:t>21/02/2021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47999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03B3E617-D6A7-486E-A62F-DE0DACBF455A}" type="datetimeFigureOut">
              <a:rPr lang="es-VE" smtClean="0"/>
              <a:t>21/02/2021</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175103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03B3E617-D6A7-486E-A62F-DE0DACBF455A}" type="datetimeFigureOut">
              <a:rPr lang="es-VE" smtClean="0"/>
              <a:t>21/02/2021</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172980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3B3E617-D6A7-486E-A62F-DE0DACBF455A}" type="datetimeFigureOut">
              <a:rPr lang="es-VE" smtClean="0"/>
              <a:t>21/02/2021</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365847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3B3E617-D6A7-486E-A62F-DE0DACBF455A}" type="datetimeFigureOut">
              <a:rPr lang="es-VE" smtClean="0"/>
              <a:t>21/02/2021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183124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3B3E617-D6A7-486E-A62F-DE0DACBF455A}" type="datetimeFigureOut">
              <a:rPr lang="es-VE" smtClean="0"/>
              <a:t>21/02/2021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CB8F9A5-D19D-45B9-B2FC-8E5C42DCC88F}" type="slidenum">
              <a:rPr lang="es-VE" smtClean="0"/>
              <a:t>‹Nº›</a:t>
            </a:fld>
            <a:endParaRPr lang="es-VE"/>
          </a:p>
        </p:txBody>
      </p:sp>
    </p:spTree>
    <p:extLst>
      <p:ext uri="{BB962C8B-B14F-4D97-AF65-F5344CB8AC3E}">
        <p14:creationId xmlns:p14="http://schemas.microsoft.com/office/powerpoint/2010/main" val="96715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3E617-D6A7-486E-A62F-DE0DACBF455A}" type="datetimeFigureOut">
              <a:rPr lang="es-VE" smtClean="0"/>
              <a:t>21/02/2021</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8F9A5-D19D-45B9-B2FC-8E5C42DCC88F}" type="slidenum">
              <a:rPr lang="es-VE" smtClean="0"/>
              <a:t>‹Nº›</a:t>
            </a:fld>
            <a:endParaRPr lang="es-VE"/>
          </a:p>
        </p:txBody>
      </p:sp>
    </p:spTree>
    <p:extLst>
      <p:ext uri="{BB962C8B-B14F-4D97-AF65-F5344CB8AC3E}">
        <p14:creationId xmlns:p14="http://schemas.microsoft.com/office/powerpoint/2010/main" val="190626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7"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emf"/><Relationship Id="rId2" Type="http://schemas.openxmlformats.org/officeDocument/2006/relationships/image" Target="../media/image16.emf"/><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Cinemática</a:t>
            </a:r>
            <a:endParaRPr lang="es-VE" dirty="0"/>
          </a:p>
        </p:txBody>
      </p:sp>
      <p:sp>
        <p:nvSpPr>
          <p:cNvPr id="3" name="Subtítulo 2"/>
          <p:cNvSpPr>
            <a:spLocks noGrp="1"/>
          </p:cNvSpPr>
          <p:nvPr>
            <p:ph type="subTitle" idx="1"/>
          </p:nvPr>
        </p:nvSpPr>
        <p:spPr/>
        <p:txBody>
          <a:bodyPr/>
          <a:lstStyle/>
          <a:p>
            <a:r>
              <a:rPr lang="es-VE" dirty="0" smtClean="0"/>
              <a:t>Ecuaciones cinemáticas</a:t>
            </a:r>
            <a:endParaRPr lang="es-VE" dirty="0"/>
          </a:p>
        </p:txBody>
      </p:sp>
    </p:spTree>
    <p:extLst>
      <p:ext uri="{BB962C8B-B14F-4D97-AF65-F5344CB8AC3E}">
        <p14:creationId xmlns:p14="http://schemas.microsoft.com/office/powerpoint/2010/main" val="3913334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a:t>C</a:t>
            </a:r>
            <a:r>
              <a:rPr lang="es-VE" dirty="0" smtClean="0"/>
              <a:t>inemática</a:t>
            </a:r>
            <a:endParaRPr lang="es-VE" dirty="0"/>
          </a:p>
        </p:txBody>
      </p:sp>
      <p:sp>
        <p:nvSpPr>
          <p:cNvPr id="3" name="CuadroTexto 2"/>
          <p:cNvSpPr txBox="1"/>
          <p:nvPr/>
        </p:nvSpPr>
        <p:spPr>
          <a:xfrm>
            <a:off x="1119352" y="1690688"/>
            <a:ext cx="9900745" cy="369332"/>
          </a:xfrm>
          <a:prstGeom prst="rect">
            <a:avLst/>
          </a:prstGeom>
          <a:noFill/>
        </p:spPr>
        <p:txBody>
          <a:bodyPr wrap="square" rtlCol="0">
            <a:spAutoFit/>
          </a:bodyPr>
          <a:lstStyle/>
          <a:p>
            <a:r>
              <a:rPr lang="es-VE" dirty="0" smtClean="0"/>
              <a:t>Definiciones</a:t>
            </a:r>
            <a:endParaRPr lang="es-VE" dirty="0"/>
          </a:p>
        </p:txBody>
      </p:sp>
      <p:sp>
        <p:nvSpPr>
          <p:cNvPr id="4" name="CuadroTexto 3"/>
          <p:cNvSpPr txBox="1"/>
          <p:nvPr/>
        </p:nvSpPr>
        <p:spPr>
          <a:xfrm>
            <a:off x="1119352" y="2341869"/>
            <a:ext cx="9900745" cy="1200329"/>
          </a:xfrm>
          <a:prstGeom prst="rect">
            <a:avLst/>
          </a:prstGeom>
          <a:noFill/>
        </p:spPr>
        <p:txBody>
          <a:bodyPr wrap="square" rtlCol="0">
            <a:spAutoFit/>
          </a:bodyPr>
          <a:lstStyle/>
          <a:p>
            <a:r>
              <a:rPr lang="es-VE" dirty="0" smtClean="0"/>
              <a:t>Movimiento: cambios de posición de un cuerpo con relación a un punto de referencia</a:t>
            </a:r>
          </a:p>
          <a:p>
            <a:endParaRPr lang="es-VE" dirty="0"/>
          </a:p>
          <a:p>
            <a:r>
              <a:rPr lang="es-VE" dirty="0" smtClean="0"/>
              <a:t>Principio de relatividad : Es imposible determinar el estado de movimiento o reposo de un sistema sin considerar otro sistema exterior de referencia  </a:t>
            </a:r>
            <a:endParaRPr lang="es-VE" dirty="0"/>
          </a:p>
        </p:txBody>
      </p:sp>
      <p:sp>
        <p:nvSpPr>
          <p:cNvPr id="5" name="CuadroTexto 4"/>
          <p:cNvSpPr txBox="1"/>
          <p:nvPr/>
        </p:nvSpPr>
        <p:spPr>
          <a:xfrm>
            <a:off x="1119350" y="4658263"/>
            <a:ext cx="9900745" cy="369332"/>
          </a:xfrm>
          <a:prstGeom prst="rect">
            <a:avLst/>
          </a:prstGeom>
          <a:noFill/>
        </p:spPr>
        <p:txBody>
          <a:bodyPr wrap="square" rtlCol="0">
            <a:spAutoFit/>
          </a:bodyPr>
          <a:lstStyle/>
          <a:p>
            <a:r>
              <a:rPr lang="es-VE" dirty="0" smtClean="0"/>
              <a:t>Posición: vector que define el lugar que ocupa en el espacio un objeto físico</a:t>
            </a:r>
            <a:endParaRPr lang="es-VE" dirty="0"/>
          </a:p>
        </p:txBody>
      </p:sp>
      <p:sp>
        <p:nvSpPr>
          <p:cNvPr id="7" name="CuadroTexto 6"/>
          <p:cNvSpPr txBox="1"/>
          <p:nvPr/>
        </p:nvSpPr>
        <p:spPr>
          <a:xfrm>
            <a:off x="1119351" y="3824047"/>
            <a:ext cx="9900745" cy="369332"/>
          </a:xfrm>
          <a:prstGeom prst="rect">
            <a:avLst/>
          </a:prstGeom>
          <a:noFill/>
        </p:spPr>
        <p:txBody>
          <a:bodyPr wrap="square" rtlCol="0">
            <a:spAutoFit/>
          </a:bodyPr>
          <a:lstStyle/>
          <a:p>
            <a:r>
              <a:rPr lang="es-VE" dirty="0" smtClean="0"/>
              <a:t>Partícula material: punto geométrico donde se concentra la masa del cuerpo que representa</a:t>
            </a:r>
            <a:endParaRPr lang="es-VE" dirty="0"/>
          </a:p>
        </p:txBody>
      </p:sp>
    </p:spTree>
    <p:extLst>
      <p:ext uri="{BB962C8B-B14F-4D97-AF65-F5344CB8AC3E}">
        <p14:creationId xmlns:p14="http://schemas.microsoft.com/office/powerpoint/2010/main" val="2051153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a:spLocks noChangeArrowheads="1"/>
          </p:cNvSpPr>
          <p:nvPr/>
        </p:nvSpPr>
        <p:spPr bwMode="auto">
          <a:xfrm>
            <a:off x="453618" y="1095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VE"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s-VE"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VE" sz="1800" b="0" i="0" u="none" strike="noStrike" cap="none" normalizeH="0" baseline="0" smtClean="0">
              <a:ln>
                <a:noFill/>
              </a:ln>
              <a:solidFill>
                <a:schemeClr val="tx1"/>
              </a:solidFill>
              <a:effectLst/>
              <a:latin typeface="Arial" panose="020B0604020202020204" pitchFamily="34" charset="0"/>
            </a:endParaRPr>
          </a:p>
        </p:txBody>
      </p:sp>
      <p:grpSp>
        <p:nvGrpSpPr>
          <p:cNvPr id="38" name="Grupo 37"/>
          <p:cNvGrpSpPr/>
          <p:nvPr/>
        </p:nvGrpSpPr>
        <p:grpSpPr>
          <a:xfrm>
            <a:off x="1418157" y="917950"/>
            <a:ext cx="3229897" cy="3013713"/>
            <a:chOff x="2984028" y="1014267"/>
            <a:chExt cx="3229897" cy="3013713"/>
          </a:xfrm>
        </p:grpSpPr>
        <p:pic>
          <p:nvPicPr>
            <p:cNvPr id="37" name="Imagen 36"/>
            <p:cNvPicPr>
              <a:picLocks noChangeAspect="1"/>
            </p:cNvPicPr>
            <p:nvPr/>
          </p:nvPicPr>
          <p:blipFill>
            <a:blip r:embed="rId2"/>
            <a:stretch>
              <a:fillRect/>
            </a:stretch>
          </p:blipFill>
          <p:spPr>
            <a:xfrm>
              <a:off x="3830512" y="2171161"/>
              <a:ext cx="505962" cy="753150"/>
            </a:xfrm>
            <a:prstGeom prst="rect">
              <a:avLst/>
            </a:prstGeom>
          </p:spPr>
        </p:pic>
        <p:grpSp>
          <p:nvGrpSpPr>
            <p:cNvPr id="36" name="Grupo 35"/>
            <p:cNvGrpSpPr/>
            <p:nvPr/>
          </p:nvGrpSpPr>
          <p:grpSpPr>
            <a:xfrm>
              <a:off x="2984028" y="1014267"/>
              <a:ext cx="3229897" cy="3013713"/>
              <a:chOff x="3539613" y="1057542"/>
              <a:chExt cx="3229897" cy="3013713"/>
            </a:xfrm>
          </p:grpSpPr>
          <p:pic>
            <p:nvPicPr>
              <p:cNvPr id="80" name="Imagen 79"/>
              <p:cNvPicPr/>
              <p:nvPr/>
            </p:nvPicPr>
            <p:blipFill>
              <a:blip r:embed="rId3">
                <a:extLst>
                  <a:ext uri="{28A0092B-C50C-407E-A947-70E740481C1C}">
                    <a14:useLocalDpi xmlns:a14="http://schemas.microsoft.com/office/drawing/2010/main" val="0"/>
                  </a:ext>
                </a:extLst>
              </a:blip>
              <a:srcRect/>
              <a:stretch>
                <a:fillRect/>
              </a:stretch>
            </p:blipFill>
            <p:spPr bwMode="auto">
              <a:xfrm>
                <a:off x="5167463" y="2404561"/>
                <a:ext cx="445135" cy="243840"/>
              </a:xfrm>
              <a:prstGeom prst="rect">
                <a:avLst/>
              </a:prstGeom>
              <a:noFill/>
            </p:spPr>
          </p:pic>
          <p:grpSp>
            <p:nvGrpSpPr>
              <p:cNvPr id="2048" name="Grupo 2047"/>
              <p:cNvGrpSpPr/>
              <p:nvPr/>
            </p:nvGrpSpPr>
            <p:grpSpPr>
              <a:xfrm>
                <a:off x="3539613" y="1057542"/>
                <a:ext cx="3229897" cy="2688548"/>
                <a:chOff x="3539613" y="1057542"/>
                <a:chExt cx="3229897" cy="2688548"/>
              </a:xfrm>
            </p:grpSpPr>
            <p:cxnSp>
              <p:nvCxnSpPr>
                <p:cNvPr id="25" name="Conector recto 24"/>
                <p:cNvCxnSpPr/>
                <p:nvPr/>
              </p:nvCxnSpPr>
              <p:spPr>
                <a:xfrm>
                  <a:off x="4601497" y="2802194"/>
                  <a:ext cx="2168013" cy="60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flipH="1">
                  <a:off x="3539613" y="2816942"/>
                  <a:ext cx="1076632" cy="929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flipV="1">
                  <a:off x="4616245" y="1057542"/>
                  <a:ext cx="0" cy="17594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052" name="Conector recto 2051"/>
              <p:cNvCxnSpPr/>
              <p:nvPr/>
            </p:nvCxnSpPr>
            <p:spPr>
              <a:xfrm flipH="1">
                <a:off x="4077929" y="1769806"/>
                <a:ext cx="523570" cy="384333"/>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56" name="Conector recto 2055"/>
              <p:cNvCxnSpPr/>
              <p:nvPr/>
            </p:nvCxnSpPr>
            <p:spPr>
              <a:xfrm>
                <a:off x="4616245" y="1755058"/>
                <a:ext cx="1312606" cy="355197"/>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4104879" y="2152905"/>
                <a:ext cx="1277858" cy="362384"/>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60" name="Conector recto 2059"/>
              <p:cNvCxnSpPr/>
              <p:nvPr/>
            </p:nvCxnSpPr>
            <p:spPr>
              <a:xfrm>
                <a:off x="4119709" y="2154139"/>
                <a:ext cx="0" cy="1127377"/>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64" name="Conector recto de flecha 2063"/>
              <p:cNvCxnSpPr/>
              <p:nvPr/>
            </p:nvCxnSpPr>
            <p:spPr>
              <a:xfrm flipV="1">
                <a:off x="4616244" y="2522704"/>
                <a:ext cx="756244" cy="2942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5372488" y="2522704"/>
                <a:ext cx="20499" cy="109925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4139373" y="3254476"/>
                <a:ext cx="1239025" cy="323096"/>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flipH="1">
                <a:off x="5407427" y="3146323"/>
                <a:ext cx="506367" cy="422789"/>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67" name="Conector recto de flecha 2066"/>
              <p:cNvCxnSpPr/>
              <p:nvPr/>
            </p:nvCxnSpPr>
            <p:spPr>
              <a:xfrm>
                <a:off x="4616244" y="2816942"/>
                <a:ext cx="1312607" cy="360750"/>
              </a:xfrm>
              <a:prstGeom prst="straightConnector1">
                <a:avLst/>
              </a:prstGeom>
              <a:ln w="28575">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069" name="Conector recto de flecha 2068"/>
              <p:cNvCxnSpPr/>
              <p:nvPr/>
            </p:nvCxnSpPr>
            <p:spPr>
              <a:xfrm flipV="1">
                <a:off x="4620826" y="1750586"/>
                <a:ext cx="6899" cy="10385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71" name="Conector recto de flecha 2070"/>
              <p:cNvCxnSpPr/>
              <p:nvPr/>
            </p:nvCxnSpPr>
            <p:spPr>
              <a:xfrm flipH="1">
                <a:off x="4085138" y="2816576"/>
                <a:ext cx="545696" cy="47815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73" name="CuadroTexto 2072"/>
                  <p:cNvSpPr txBox="1"/>
                  <p:nvPr/>
                </p:nvSpPr>
                <p:spPr>
                  <a:xfrm>
                    <a:off x="4865528" y="2367940"/>
                    <a:ext cx="225852" cy="3714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𝑟</m:t>
                              </m:r>
                            </m:e>
                          </m:acc>
                        </m:oMath>
                      </m:oMathPara>
                    </a14:m>
                    <a:endParaRPr lang="es-VE" dirty="0"/>
                  </a:p>
                </p:txBody>
              </p:sp>
            </mc:Choice>
            <mc:Fallback xmlns="">
              <p:sp>
                <p:nvSpPr>
                  <p:cNvPr id="2073" name="CuadroTexto 2072"/>
                  <p:cNvSpPr txBox="1">
                    <a:spLocks noRot="1" noChangeAspect="1" noMove="1" noResize="1" noEditPoints="1" noAdjustHandles="1" noChangeArrowheads="1" noChangeShapeType="1" noTextEdit="1"/>
                  </p:cNvSpPr>
                  <p:nvPr/>
                </p:nvSpPr>
                <p:spPr>
                  <a:xfrm>
                    <a:off x="4865528" y="2367940"/>
                    <a:ext cx="225852" cy="371482"/>
                  </a:xfrm>
                  <a:prstGeom prst="rect">
                    <a:avLst/>
                  </a:prstGeom>
                  <a:blipFill rotWithShape="0">
                    <a:blip r:embed="rId4"/>
                    <a:stretch>
                      <a:fillRect t="-23333" r="-29730"/>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64" name="CuadroTexto 63"/>
                  <p:cNvSpPr txBox="1"/>
                  <p:nvPr/>
                </p:nvSpPr>
                <p:spPr>
                  <a:xfrm>
                    <a:off x="4139373" y="2677524"/>
                    <a:ext cx="526020" cy="379719"/>
                  </a:xfrm>
                  <a:prstGeom prst="rect">
                    <a:avLst/>
                  </a:prstGeom>
                  <a:noFill/>
                </p:spPr>
                <p:txBody>
                  <a:bodyPr wrap="square" rtlCol="0">
                    <a:spAutoFit/>
                  </a:bodyPr>
                  <a:lstStyle/>
                  <a:p>
                    <a:r>
                      <a:rPr lang="es-VE" i="1" dirty="0" smtClean="0"/>
                      <a:t>x</a:t>
                    </a:r>
                    <a14:m>
                      <m:oMath xmlns:m="http://schemas.openxmlformats.org/officeDocument/2006/math">
                        <m:acc>
                          <m:accPr>
                            <m:chr m:val="̂"/>
                            <m:ctrlPr>
                              <a:rPr lang="es-VE" i="1" smtClean="0">
                                <a:latin typeface="Cambria Math" panose="02040503050406030204" pitchFamily="18" charset="0"/>
                              </a:rPr>
                            </m:ctrlPr>
                          </m:accPr>
                          <m:e>
                            <m:r>
                              <a:rPr lang="es-VE" b="1" i="1" smtClean="0">
                                <a:latin typeface="Cambria Math" panose="02040503050406030204" pitchFamily="18" charset="0"/>
                              </a:rPr>
                              <m:t>𝒊</m:t>
                            </m:r>
                          </m:e>
                        </m:acc>
                      </m:oMath>
                    </a14:m>
                    <a:endParaRPr lang="es-VE" dirty="0"/>
                  </a:p>
                </p:txBody>
              </p:sp>
            </mc:Choice>
            <mc:Fallback xmlns="">
              <p:sp>
                <p:nvSpPr>
                  <p:cNvPr id="64" name="CuadroTexto 63"/>
                  <p:cNvSpPr txBox="1">
                    <a:spLocks noRot="1" noChangeAspect="1" noMove="1" noResize="1" noEditPoints="1" noAdjustHandles="1" noChangeArrowheads="1" noChangeShapeType="1" noTextEdit="1"/>
                  </p:cNvSpPr>
                  <p:nvPr/>
                </p:nvSpPr>
                <p:spPr>
                  <a:xfrm>
                    <a:off x="4139373" y="2677524"/>
                    <a:ext cx="526020" cy="379719"/>
                  </a:xfrm>
                  <a:prstGeom prst="rect">
                    <a:avLst/>
                  </a:prstGeom>
                  <a:blipFill rotWithShape="0">
                    <a:blip r:embed="rId5"/>
                    <a:stretch>
                      <a:fillRect l="-10465" t="-9677" r="-18605" b="-2258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65" name="CuadroTexto 64"/>
                  <p:cNvSpPr txBox="1"/>
                  <p:nvPr/>
                </p:nvSpPr>
                <p:spPr>
                  <a:xfrm>
                    <a:off x="5372489" y="2689067"/>
                    <a:ext cx="391742" cy="369332"/>
                  </a:xfrm>
                  <a:prstGeom prst="rect">
                    <a:avLst/>
                  </a:prstGeom>
                  <a:noFill/>
                </p:spPr>
                <p:txBody>
                  <a:bodyPr wrap="square" rtlCol="0">
                    <a:spAutoFit/>
                  </a:bodyPr>
                  <a:lstStyle/>
                  <a:p>
                    <a:r>
                      <a:rPr lang="es-VE" i="1" dirty="0" smtClean="0"/>
                      <a:t>y</a:t>
                    </a:r>
                    <a14:m>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𝒋</m:t>
                            </m:r>
                          </m:e>
                        </m:acc>
                      </m:oMath>
                    </a14:m>
                    <a:endParaRPr lang="es-VE" b="1" dirty="0"/>
                  </a:p>
                </p:txBody>
              </p:sp>
            </mc:Choice>
            <mc:Fallback xmlns="">
              <p:sp>
                <p:nvSpPr>
                  <p:cNvPr id="65" name="CuadroTexto 64"/>
                  <p:cNvSpPr txBox="1">
                    <a:spLocks noRot="1" noChangeAspect="1" noMove="1" noResize="1" noEditPoints="1" noAdjustHandles="1" noChangeArrowheads="1" noChangeShapeType="1" noTextEdit="1"/>
                  </p:cNvSpPr>
                  <p:nvPr/>
                </p:nvSpPr>
                <p:spPr>
                  <a:xfrm>
                    <a:off x="5372489" y="2689067"/>
                    <a:ext cx="391742" cy="369332"/>
                  </a:xfrm>
                  <a:prstGeom prst="rect">
                    <a:avLst/>
                  </a:prstGeom>
                  <a:blipFill rotWithShape="0">
                    <a:blip r:embed="rId6"/>
                    <a:stretch>
                      <a:fillRect l="-12308" t="-10000" r="-46154" b="-26667"/>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70" name="CuadroTexto 69"/>
                  <p:cNvSpPr txBox="1"/>
                  <p:nvPr/>
                </p:nvSpPr>
                <p:spPr>
                  <a:xfrm>
                    <a:off x="4250306" y="1840288"/>
                    <a:ext cx="301753" cy="3843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rPr>
                            <m:t>𝑧</m:t>
                          </m:r>
                          <m:acc>
                            <m:accPr>
                              <m:chr m:val="̂"/>
                              <m:ctrlPr>
                                <a:rPr lang="es-VE" i="1" smtClean="0">
                                  <a:latin typeface="Cambria Math" panose="02040503050406030204" pitchFamily="18" charset="0"/>
                                </a:rPr>
                              </m:ctrlPr>
                            </m:accPr>
                            <m:e>
                              <m:r>
                                <a:rPr lang="es-VE" b="1" i="1" smtClean="0">
                                  <a:latin typeface="Cambria Math" panose="02040503050406030204" pitchFamily="18" charset="0"/>
                                </a:rPr>
                                <m:t>𝒌</m:t>
                              </m:r>
                            </m:e>
                          </m:acc>
                        </m:oMath>
                      </m:oMathPara>
                    </a14:m>
                    <a:endParaRPr lang="es-VE" dirty="0"/>
                  </a:p>
                </p:txBody>
              </p:sp>
            </mc:Choice>
            <mc:Fallback xmlns="">
              <p:sp>
                <p:nvSpPr>
                  <p:cNvPr id="70" name="CuadroTexto 69"/>
                  <p:cNvSpPr txBox="1">
                    <a:spLocks noRot="1" noChangeAspect="1" noMove="1" noResize="1" noEditPoints="1" noAdjustHandles="1" noChangeArrowheads="1" noChangeShapeType="1" noTextEdit="1"/>
                  </p:cNvSpPr>
                  <p:nvPr/>
                </p:nvSpPr>
                <p:spPr>
                  <a:xfrm>
                    <a:off x="4250306" y="1840288"/>
                    <a:ext cx="301753" cy="384336"/>
                  </a:xfrm>
                  <a:prstGeom prst="rect">
                    <a:avLst/>
                  </a:prstGeom>
                  <a:blipFill rotWithShape="0">
                    <a:blip r:embed="rId7"/>
                    <a:stretch>
                      <a:fillRect t="-1587" r="-44000"/>
                    </a:stretch>
                  </a:blipFill>
                </p:spPr>
                <p:txBody>
                  <a:bodyPr/>
                  <a:lstStyle/>
                  <a:p>
                    <a:r>
                      <a:rPr lang="es-VE">
                        <a:noFill/>
                      </a:rPr>
                      <a:t> </a:t>
                    </a:r>
                  </a:p>
                </p:txBody>
              </p:sp>
            </mc:Fallback>
          </mc:AlternateContent>
          <p:cxnSp>
            <p:nvCxnSpPr>
              <p:cNvPr id="75" name="Conector recto 74"/>
              <p:cNvCxnSpPr/>
              <p:nvPr/>
            </p:nvCxnSpPr>
            <p:spPr>
              <a:xfrm flipH="1">
                <a:off x="5399224" y="2119355"/>
                <a:ext cx="513201" cy="399017"/>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Conector recto 76"/>
              <p:cNvCxnSpPr/>
              <p:nvPr/>
            </p:nvCxnSpPr>
            <p:spPr>
              <a:xfrm>
                <a:off x="5905735" y="2074238"/>
                <a:ext cx="20499" cy="109925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CuadroTexto 78"/>
                  <p:cNvSpPr txBox="1"/>
                  <p:nvPr/>
                </p:nvSpPr>
                <p:spPr>
                  <a:xfrm>
                    <a:off x="4176311" y="3687111"/>
                    <a:ext cx="2357534" cy="3841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𝒓</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𝑥</m:t>
                          </m:r>
                          <m:acc>
                            <m:accPr>
                              <m:chr m:val="̂"/>
                              <m:ctrlPr>
                                <a:rPr lang="es-VE"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𝒊</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𝑦</m:t>
                          </m:r>
                          <m:acc>
                            <m:accPr>
                              <m:chr m:val="̂"/>
                              <m:ctrlPr>
                                <a:rPr lang="es-VE" b="1"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𝒋</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𝑧</m:t>
                          </m:r>
                          <m:acc>
                            <m:accPr>
                              <m:chr m:val="̂"/>
                              <m:ctrlPr>
                                <a:rPr lang="es-VE"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𝒌</m:t>
                              </m:r>
                            </m:e>
                          </m:acc>
                        </m:oMath>
                      </m:oMathPara>
                    </a14:m>
                    <a:endParaRPr lang="es-VE" dirty="0"/>
                  </a:p>
                </p:txBody>
              </p:sp>
            </mc:Choice>
            <mc:Fallback xmlns="">
              <p:sp>
                <p:nvSpPr>
                  <p:cNvPr id="79" name="CuadroTexto 78"/>
                  <p:cNvSpPr txBox="1">
                    <a:spLocks noRot="1" noChangeAspect="1" noMove="1" noResize="1" noEditPoints="1" noAdjustHandles="1" noChangeArrowheads="1" noChangeShapeType="1" noTextEdit="1"/>
                  </p:cNvSpPr>
                  <p:nvPr/>
                </p:nvSpPr>
                <p:spPr>
                  <a:xfrm>
                    <a:off x="4176311" y="3687111"/>
                    <a:ext cx="2357534" cy="384144"/>
                  </a:xfrm>
                  <a:prstGeom prst="rect">
                    <a:avLst/>
                  </a:prstGeom>
                  <a:blipFill rotWithShape="0">
                    <a:blip r:embed="rId8"/>
                    <a:stretch>
                      <a:fillRect t="-1587" r="-3876" b="-6349"/>
                    </a:stretch>
                  </a:blipFill>
                </p:spPr>
                <p:txBody>
                  <a:bodyPr/>
                  <a:lstStyle/>
                  <a:p>
                    <a:r>
                      <a:rPr lang="es-VE">
                        <a:noFill/>
                      </a:rPr>
                      <a:t> </a:t>
                    </a:r>
                  </a:p>
                </p:txBody>
              </p:sp>
            </mc:Fallback>
          </mc:AlternateContent>
        </p:grpSp>
      </p:grpSp>
      <p:grpSp>
        <p:nvGrpSpPr>
          <p:cNvPr id="45" name="Grupo 44"/>
          <p:cNvGrpSpPr/>
          <p:nvPr/>
        </p:nvGrpSpPr>
        <p:grpSpPr>
          <a:xfrm>
            <a:off x="5041090" y="933033"/>
            <a:ext cx="2998033" cy="2998706"/>
            <a:chOff x="6930890" y="963119"/>
            <a:chExt cx="2998033" cy="2998706"/>
          </a:xfrm>
        </p:grpSpPr>
        <p:cxnSp>
          <p:nvCxnSpPr>
            <p:cNvPr id="109" name="Conector recto 108"/>
            <p:cNvCxnSpPr/>
            <p:nvPr/>
          </p:nvCxnSpPr>
          <p:spPr>
            <a:xfrm flipV="1">
              <a:off x="7775658" y="963119"/>
              <a:ext cx="0" cy="1759400"/>
            </a:xfrm>
            <a:prstGeom prst="line">
              <a:avLst/>
            </a:prstGeom>
          </p:spPr>
          <p:style>
            <a:lnRef idx="1">
              <a:schemeClr val="accent1"/>
            </a:lnRef>
            <a:fillRef idx="0">
              <a:schemeClr val="accent1"/>
            </a:fillRef>
            <a:effectRef idx="0">
              <a:schemeClr val="accent1"/>
            </a:effectRef>
            <a:fontRef idx="minor">
              <a:schemeClr val="tx1"/>
            </a:fontRef>
          </p:style>
        </p:cxnSp>
        <p:grpSp>
          <p:nvGrpSpPr>
            <p:cNvPr id="44" name="Grupo 43"/>
            <p:cNvGrpSpPr/>
            <p:nvPr/>
          </p:nvGrpSpPr>
          <p:grpSpPr>
            <a:xfrm>
              <a:off x="6930890" y="1656163"/>
              <a:ext cx="2998033" cy="2305662"/>
              <a:chOff x="6930890" y="1656163"/>
              <a:chExt cx="2998033" cy="2305662"/>
            </a:xfrm>
          </p:grpSpPr>
          <p:pic>
            <p:nvPicPr>
              <p:cNvPr id="85" name="Imagen 84"/>
              <p:cNvPicPr>
                <a:picLocks noChangeAspect="1"/>
              </p:cNvPicPr>
              <p:nvPr/>
            </p:nvPicPr>
            <p:blipFill>
              <a:blip r:embed="rId2"/>
              <a:stretch>
                <a:fillRect/>
              </a:stretch>
            </p:blipFill>
            <p:spPr>
              <a:xfrm>
                <a:off x="7521759" y="2085897"/>
                <a:ext cx="505962" cy="753150"/>
              </a:xfrm>
              <a:prstGeom prst="rect">
                <a:avLst/>
              </a:prstGeom>
            </p:spPr>
          </p:pic>
          <p:pic>
            <p:nvPicPr>
              <p:cNvPr id="87" name="Imagen 86"/>
              <p:cNvPicPr/>
              <p:nvPr/>
            </p:nvPicPr>
            <p:blipFill>
              <a:blip r:embed="rId3">
                <a:extLst>
                  <a:ext uri="{28A0092B-C50C-407E-A947-70E740481C1C}">
                    <a14:useLocalDpi xmlns:a14="http://schemas.microsoft.com/office/drawing/2010/main" val="0"/>
                  </a:ext>
                </a:extLst>
              </a:blip>
              <a:srcRect/>
              <a:stretch>
                <a:fillRect/>
              </a:stretch>
            </p:blipFill>
            <p:spPr bwMode="auto">
              <a:xfrm>
                <a:off x="8870276" y="1870166"/>
                <a:ext cx="445135" cy="243840"/>
              </a:xfrm>
              <a:prstGeom prst="rect">
                <a:avLst/>
              </a:prstGeom>
              <a:noFill/>
            </p:spPr>
          </p:pic>
          <p:cxnSp>
            <p:nvCxnSpPr>
              <p:cNvPr id="107" name="Conector recto 106"/>
              <p:cNvCxnSpPr/>
              <p:nvPr/>
            </p:nvCxnSpPr>
            <p:spPr>
              <a:xfrm>
                <a:off x="7760910" y="2707771"/>
                <a:ext cx="2168013" cy="60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Conector recto 89"/>
              <p:cNvCxnSpPr/>
              <p:nvPr/>
            </p:nvCxnSpPr>
            <p:spPr>
              <a:xfrm>
                <a:off x="7775658" y="1660635"/>
                <a:ext cx="1312606" cy="355197"/>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3" name="Conector recto de flecha 92"/>
              <p:cNvCxnSpPr/>
              <p:nvPr/>
            </p:nvCxnSpPr>
            <p:spPr>
              <a:xfrm flipV="1">
                <a:off x="7775657" y="2015832"/>
                <a:ext cx="1309989" cy="70668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Conector recto de flecha 96"/>
              <p:cNvCxnSpPr/>
              <p:nvPr/>
            </p:nvCxnSpPr>
            <p:spPr>
              <a:xfrm>
                <a:off x="7775657" y="2722519"/>
                <a:ext cx="1312607" cy="360750"/>
              </a:xfrm>
              <a:prstGeom prst="straightConnector1">
                <a:avLst/>
              </a:prstGeom>
              <a:ln w="28575">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p:cNvCxnSpPr/>
              <p:nvPr/>
            </p:nvCxnSpPr>
            <p:spPr>
              <a:xfrm flipV="1">
                <a:off x="7780239" y="1656163"/>
                <a:ext cx="6899" cy="10385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0" name="CuadroTexto 99"/>
                  <p:cNvSpPr txBox="1"/>
                  <p:nvPr/>
                </p:nvSpPr>
                <p:spPr>
                  <a:xfrm>
                    <a:off x="8230512" y="2051849"/>
                    <a:ext cx="225852" cy="3714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𝑟</m:t>
                              </m:r>
                            </m:e>
                          </m:acc>
                        </m:oMath>
                      </m:oMathPara>
                    </a14:m>
                    <a:endParaRPr lang="es-VE" dirty="0"/>
                  </a:p>
                </p:txBody>
              </p:sp>
            </mc:Choice>
            <mc:Fallback xmlns="">
              <p:sp>
                <p:nvSpPr>
                  <p:cNvPr id="100" name="CuadroTexto 99"/>
                  <p:cNvSpPr txBox="1">
                    <a:spLocks noRot="1" noChangeAspect="1" noMove="1" noResize="1" noEditPoints="1" noAdjustHandles="1" noChangeArrowheads="1" noChangeShapeType="1" noTextEdit="1"/>
                  </p:cNvSpPr>
                  <p:nvPr/>
                </p:nvSpPr>
                <p:spPr>
                  <a:xfrm>
                    <a:off x="8230512" y="2051849"/>
                    <a:ext cx="225852" cy="371482"/>
                  </a:xfrm>
                  <a:prstGeom prst="rect">
                    <a:avLst/>
                  </a:prstGeom>
                  <a:blipFill rotWithShape="0">
                    <a:blip r:embed="rId9"/>
                    <a:stretch>
                      <a:fillRect l="-2703" t="-22951" r="-27027"/>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01" name="CuadroTexto 100"/>
                  <p:cNvSpPr txBox="1"/>
                  <p:nvPr/>
                </p:nvSpPr>
                <p:spPr>
                  <a:xfrm>
                    <a:off x="8178682" y="2857468"/>
                    <a:ext cx="526020" cy="379719"/>
                  </a:xfrm>
                  <a:prstGeom prst="rect">
                    <a:avLst/>
                  </a:prstGeom>
                  <a:noFill/>
                </p:spPr>
                <p:txBody>
                  <a:bodyPr wrap="square" rtlCol="0">
                    <a:spAutoFit/>
                  </a:bodyPr>
                  <a:lstStyle/>
                  <a:p>
                    <a:r>
                      <a:rPr lang="es-VE" i="1" dirty="0" smtClean="0"/>
                      <a:t>x</a:t>
                    </a:r>
                    <a14:m>
                      <m:oMath xmlns:m="http://schemas.openxmlformats.org/officeDocument/2006/math">
                        <m:acc>
                          <m:accPr>
                            <m:chr m:val="̂"/>
                            <m:ctrlPr>
                              <a:rPr lang="es-VE" i="1" smtClean="0">
                                <a:latin typeface="Cambria Math" panose="02040503050406030204" pitchFamily="18" charset="0"/>
                              </a:rPr>
                            </m:ctrlPr>
                          </m:accPr>
                          <m:e>
                            <m:r>
                              <a:rPr lang="es-VE" b="1" i="1" smtClean="0">
                                <a:latin typeface="Cambria Math" panose="02040503050406030204" pitchFamily="18" charset="0"/>
                              </a:rPr>
                              <m:t>𝒊</m:t>
                            </m:r>
                          </m:e>
                        </m:acc>
                      </m:oMath>
                    </a14:m>
                    <a:endParaRPr lang="es-VE" dirty="0"/>
                  </a:p>
                </p:txBody>
              </p:sp>
            </mc:Choice>
            <mc:Fallback xmlns="">
              <p:sp>
                <p:nvSpPr>
                  <p:cNvPr id="101" name="CuadroTexto 100"/>
                  <p:cNvSpPr txBox="1">
                    <a:spLocks noRot="1" noChangeAspect="1" noMove="1" noResize="1" noEditPoints="1" noAdjustHandles="1" noChangeArrowheads="1" noChangeShapeType="1" noTextEdit="1"/>
                  </p:cNvSpPr>
                  <p:nvPr/>
                </p:nvSpPr>
                <p:spPr>
                  <a:xfrm>
                    <a:off x="8178682" y="2857468"/>
                    <a:ext cx="526020" cy="379719"/>
                  </a:xfrm>
                  <a:prstGeom prst="rect">
                    <a:avLst/>
                  </a:prstGeom>
                  <a:blipFill rotWithShape="0">
                    <a:blip r:embed="rId10"/>
                    <a:stretch>
                      <a:fillRect l="-9195" t="-9677" r="-18391" b="-2258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02" name="CuadroTexto 101"/>
                  <p:cNvSpPr txBox="1"/>
                  <p:nvPr/>
                </p:nvSpPr>
                <p:spPr>
                  <a:xfrm>
                    <a:off x="7367490" y="1750656"/>
                    <a:ext cx="391742" cy="369332"/>
                  </a:xfrm>
                  <a:prstGeom prst="rect">
                    <a:avLst/>
                  </a:prstGeom>
                  <a:noFill/>
                </p:spPr>
                <p:txBody>
                  <a:bodyPr wrap="square" rtlCol="0">
                    <a:spAutoFit/>
                  </a:bodyPr>
                  <a:lstStyle/>
                  <a:p>
                    <a:r>
                      <a:rPr lang="es-VE" i="1" dirty="0" smtClean="0"/>
                      <a:t>y</a:t>
                    </a:r>
                    <a14:m>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𝒋</m:t>
                            </m:r>
                          </m:e>
                        </m:acc>
                      </m:oMath>
                    </a14:m>
                    <a:endParaRPr lang="es-VE" b="1" dirty="0"/>
                  </a:p>
                </p:txBody>
              </p:sp>
            </mc:Choice>
            <mc:Fallback xmlns="">
              <p:sp>
                <p:nvSpPr>
                  <p:cNvPr id="102" name="CuadroTexto 101"/>
                  <p:cNvSpPr txBox="1">
                    <a:spLocks noRot="1" noChangeAspect="1" noMove="1" noResize="1" noEditPoints="1" noAdjustHandles="1" noChangeArrowheads="1" noChangeShapeType="1" noTextEdit="1"/>
                  </p:cNvSpPr>
                  <p:nvPr/>
                </p:nvSpPr>
                <p:spPr>
                  <a:xfrm>
                    <a:off x="7367490" y="1750656"/>
                    <a:ext cx="391742" cy="369332"/>
                  </a:xfrm>
                  <a:prstGeom prst="rect">
                    <a:avLst/>
                  </a:prstGeom>
                  <a:blipFill rotWithShape="0">
                    <a:blip r:embed="rId11"/>
                    <a:stretch>
                      <a:fillRect l="-12308" t="-9836" r="-46154" b="-24590"/>
                    </a:stretch>
                  </a:blipFill>
                </p:spPr>
                <p:txBody>
                  <a:bodyPr/>
                  <a:lstStyle/>
                  <a:p>
                    <a:r>
                      <a:rPr lang="es-VE">
                        <a:noFill/>
                      </a:rPr>
                      <a:t> </a:t>
                    </a:r>
                  </a:p>
                </p:txBody>
              </p:sp>
            </mc:Fallback>
          </mc:AlternateContent>
          <p:cxnSp>
            <p:nvCxnSpPr>
              <p:cNvPr id="105" name="Conector recto 104"/>
              <p:cNvCxnSpPr/>
              <p:nvPr/>
            </p:nvCxnSpPr>
            <p:spPr>
              <a:xfrm>
                <a:off x="9065148" y="1979815"/>
                <a:ext cx="20499" cy="109925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6" name="CuadroTexto 105"/>
                  <p:cNvSpPr txBox="1"/>
                  <p:nvPr/>
                </p:nvSpPr>
                <p:spPr>
                  <a:xfrm>
                    <a:off x="6930890" y="3592493"/>
                    <a:ext cx="23575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𝒓</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𝑥</m:t>
                          </m:r>
                          <m:acc>
                            <m:accPr>
                              <m:chr m:val="̂"/>
                              <m:ctrlPr>
                                <a:rPr lang="es-VE"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𝒊</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𝑦</m:t>
                          </m:r>
                          <m:acc>
                            <m:accPr>
                              <m:chr m:val="̂"/>
                              <m:ctrlPr>
                                <a:rPr lang="es-VE" b="1"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𝒋</m:t>
                              </m:r>
                            </m:e>
                          </m:acc>
                        </m:oMath>
                      </m:oMathPara>
                    </a14:m>
                    <a:endParaRPr lang="es-VE" dirty="0"/>
                  </a:p>
                </p:txBody>
              </p:sp>
            </mc:Choice>
            <mc:Fallback xmlns="">
              <p:sp>
                <p:nvSpPr>
                  <p:cNvPr id="106" name="CuadroTexto 105"/>
                  <p:cNvSpPr txBox="1">
                    <a:spLocks noRot="1" noChangeAspect="1" noMove="1" noResize="1" noEditPoints="1" noAdjustHandles="1" noChangeArrowheads="1" noChangeShapeType="1" noTextEdit="1"/>
                  </p:cNvSpPr>
                  <p:nvPr/>
                </p:nvSpPr>
                <p:spPr>
                  <a:xfrm>
                    <a:off x="6930890" y="3592493"/>
                    <a:ext cx="2357534" cy="369332"/>
                  </a:xfrm>
                  <a:prstGeom prst="rect">
                    <a:avLst/>
                  </a:prstGeom>
                  <a:blipFill rotWithShape="0">
                    <a:blip r:embed="rId12"/>
                    <a:stretch>
                      <a:fillRect t="-6557" b="-6557"/>
                    </a:stretch>
                  </a:blipFill>
                </p:spPr>
                <p:txBody>
                  <a:bodyPr/>
                  <a:lstStyle/>
                  <a:p>
                    <a:r>
                      <a:rPr lang="es-VE">
                        <a:noFill/>
                      </a:rPr>
                      <a:t> </a:t>
                    </a:r>
                  </a:p>
                </p:txBody>
              </p:sp>
            </mc:Fallback>
          </mc:AlternateContent>
        </p:grpSp>
      </p:grpSp>
      <p:grpSp>
        <p:nvGrpSpPr>
          <p:cNvPr id="134" name="Grupo 133"/>
          <p:cNvGrpSpPr/>
          <p:nvPr/>
        </p:nvGrpSpPr>
        <p:grpSpPr>
          <a:xfrm>
            <a:off x="7892067" y="1840080"/>
            <a:ext cx="2998033" cy="2091659"/>
            <a:chOff x="4085127" y="1847771"/>
            <a:chExt cx="2998033" cy="2091659"/>
          </a:xfrm>
        </p:grpSpPr>
        <p:grpSp>
          <p:nvGrpSpPr>
            <p:cNvPr id="135" name="Grupo 134"/>
            <p:cNvGrpSpPr/>
            <p:nvPr/>
          </p:nvGrpSpPr>
          <p:grpSpPr>
            <a:xfrm>
              <a:off x="4675996" y="1847771"/>
              <a:ext cx="2407164" cy="1442288"/>
              <a:chOff x="9069866" y="2251532"/>
              <a:chExt cx="2407164" cy="1442288"/>
            </a:xfrm>
          </p:grpSpPr>
          <p:pic>
            <p:nvPicPr>
              <p:cNvPr id="137" name="Imagen 136"/>
              <p:cNvPicPr>
                <a:picLocks noChangeAspect="1"/>
              </p:cNvPicPr>
              <p:nvPr/>
            </p:nvPicPr>
            <p:blipFill>
              <a:blip r:embed="rId2"/>
              <a:stretch>
                <a:fillRect/>
              </a:stretch>
            </p:blipFill>
            <p:spPr>
              <a:xfrm>
                <a:off x="9069866" y="2467263"/>
                <a:ext cx="505962" cy="753150"/>
              </a:xfrm>
              <a:prstGeom prst="rect">
                <a:avLst/>
              </a:prstGeom>
            </p:spPr>
          </p:pic>
          <p:pic>
            <p:nvPicPr>
              <p:cNvPr id="138" name="Imagen 137"/>
              <p:cNvPicPr/>
              <p:nvPr/>
            </p:nvPicPr>
            <p:blipFill>
              <a:blip r:embed="rId3">
                <a:extLst>
                  <a:ext uri="{28A0092B-C50C-407E-A947-70E740481C1C}">
                    <a14:useLocalDpi xmlns:a14="http://schemas.microsoft.com/office/drawing/2010/main" val="0"/>
                  </a:ext>
                </a:extLst>
              </a:blip>
              <a:srcRect/>
              <a:stretch>
                <a:fillRect/>
              </a:stretch>
            </p:blipFill>
            <p:spPr bwMode="auto">
              <a:xfrm>
                <a:off x="10418383" y="2251532"/>
                <a:ext cx="445135" cy="243840"/>
              </a:xfrm>
              <a:prstGeom prst="rect">
                <a:avLst/>
              </a:prstGeom>
              <a:noFill/>
            </p:spPr>
          </p:pic>
          <p:cxnSp>
            <p:nvCxnSpPr>
              <p:cNvPr id="139" name="Conector recto 138"/>
              <p:cNvCxnSpPr/>
              <p:nvPr/>
            </p:nvCxnSpPr>
            <p:spPr>
              <a:xfrm>
                <a:off x="9309017" y="3089137"/>
                <a:ext cx="2168013" cy="60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Conector recto de flecha 139"/>
              <p:cNvCxnSpPr/>
              <p:nvPr/>
            </p:nvCxnSpPr>
            <p:spPr>
              <a:xfrm flipV="1">
                <a:off x="9323764" y="2397198"/>
                <a:ext cx="1309989" cy="70668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Conector recto de flecha 140"/>
              <p:cNvCxnSpPr/>
              <p:nvPr/>
            </p:nvCxnSpPr>
            <p:spPr>
              <a:xfrm>
                <a:off x="9323764" y="3103885"/>
                <a:ext cx="1312607" cy="360750"/>
              </a:xfrm>
              <a:prstGeom prst="straightConnector1">
                <a:avLst/>
              </a:prstGeom>
              <a:ln w="28575">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2" name="CuadroTexto 141"/>
                  <p:cNvSpPr txBox="1"/>
                  <p:nvPr/>
                </p:nvSpPr>
                <p:spPr>
                  <a:xfrm>
                    <a:off x="9716800" y="2464590"/>
                    <a:ext cx="225852" cy="3714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i="1" smtClean="0">
                                  <a:latin typeface="Cambria Math" panose="02040503050406030204" pitchFamily="18" charset="0"/>
                                </a:rPr>
                              </m:ctrlPr>
                            </m:accPr>
                            <m:e>
                              <m:r>
                                <a:rPr lang="es-VE" b="0" i="1" smtClean="0">
                                  <a:latin typeface="Cambria Math" panose="02040503050406030204" pitchFamily="18" charset="0"/>
                                </a:rPr>
                                <m:t>𝑟</m:t>
                              </m:r>
                            </m:e>
                          </m:acc>
                        </m:oMath>
                      </m:oMathPara>
                    </a14:m>
                    <a:endParaRPr lang="es-VE" dirty="0"/>
                  </a:p>
                </p:txBody>
              </p:sp>
            </mc:Choice>
            <mc:Fallback xmlns="">
              <p:sp>
                <p:nvSpPr>
                  <p:cNvPr id="142" name="CuadroTexto 141"/>
                  <p:cNvSpPr txBox="1">
                    <a:spLocks noRot="1" noChangeAspect="1" noMove="1" noResize="1" noEditPoints="1" noAdjustHandles="1" noChangeArrowheads="1" noChangeShapeType="1" noTextEdit="1"/>
                  </p:cNvSpPr>
                  <p:nvPr/>
                </p:nvSpPr>
                <p:spPr>
                  <a:xfrm>
                    <a:off x="9716800" y="2464590"/>
                    <a:ext cx="225852" cy="371482"/>
                  </a:xfrm>
                  <a:prstGeom prst="rect">
                    <a:avLst/>
                  </a:prstGeom>
                  <a:blipFill rotWithShape="0">
                    <a:blip r:embed="rId13"/>
                    <a:stretch>
                      <a:fillRect t="-23333" r="-29730"/>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43" name="CuadroTexto 142"/>
                  <p:cNvSpPr txBox="1"/>
                  <p:nvPr/>
                </p:nvSpPr>
                <p:spPr>
                  <a:xfrm>
                    <a:off x="9726789" y="3238834"/>
                    <a:ext cx="526020" cy="379719"/>
                  </a:xfrm>
                  <a:prstGeom prst="rect">
                    <a:avLst/>
                  </a:prstGeom>
                  <a:noFill/>
                </p:spPr>
                <p:txBody>
                  <a:bodyPr wrap="square" rtlCol="0">
                    <a:spAutoFit/>
                  </a:bodyPr>
                  <a:lstStyle/>
                  <a:p>
                    <a:r>
                      <a:rPr lang="es-VE" i="1" dirty="0" smtClean="0"/>
                      <a:t>x</a:t>
                    </a:r>
                    <a14:m>
                      <m:oMath xmlns:m="http://schemas.openxmlformats.org/officeDocument/2006/math">
                        <m:acc>
                          <m:accPr>
                            <m:chr m:val="̂"/>
                            <m:ctrlPr>
                              <a:rPr lang="es-VE" i="1" smtClean="0">
                                <a:latin typeface="Cambria Math" panose="02040503050406030204" pitchFamily="18" charset="0"/>
                              </a:rPr>
                            </m:ctrlPr>
                          </m:accPr>
                          <m:e>
                            <m:r>
                              <a:rPr lang="es-VE" b="1" i="1" smtClean="0">
                                <a:latin typeface="Cambria Math" panose="02040503050406030204" pitchFamily="18" charset="0"/>
                              </a:rPr>
                              <m:t>𝒊</m:t>
                            </m:r>
                          </m:e>
                        </m:acc>
                      </m:oMath>
                    </a14:m>
                    <a:endParaRPr lang="es-VE" dirty="0"/>
                  </a:p>
                </p:txBody>
              </p:sp>
            </mc:Choice>
            <mc:Fallback xmlns="">
              <p:sp>
                <p:nvSpPr>
                  <p:cNvPr id="143" name="CuadroTexto 142"/>
                  <p:cNvSpPr txBox="1">
                    <a:spLocks noRot="1" noChangeAspect="1" noMove="1" noResize="1" noEditPoints="1" noAdjustHandles="1" noChangeArrowheads="1" noChangeShapeType="1" noTextEdit="1"/>
                  </p:cNvSpPr>
                  <p:nvPr/>
                </p:nvSpPr>
                <p:spPr>
                  <a:xfrm>
                    <a:off x="9726789" y="3238834"/>
                    <a:ext cx="526020" cy="379719"/>
                  </a:xfrm>
                  <a:prstGeom prst="rect">
                    <a:avLst/>
                  </a:prstGeom>
                  <a:blipFill rotWithShape="0">
                    <a:blip r:embed="rId14"/>
                    <a:stretch>
                      <a:fillRect l="-10465" t="-9677" r="-18605" b="-22581"/>
                    </a:stretch>
                  </a:blipFill>
                </p:spPr>
                <p:txBody>
                  <a:bodyPr/>
                  <a:lstStyle/>
                  <a:p>
                    <a:r>
                      <a:rPr lang="es-VE">
                        <a:noFill/>
                      </a:rPr>
                      <a:t> </a:t>
                    </a:r>
                  </a:p>
                </p:txBody>
              </p:sp>
            </mc:Fallback>
          </mc:AlternateContent>
          <p:cxnSp>
            <p:nvCxnSpPr>
              <p:cNvPr id="144" name="Conector recto 143"/>
              <p:cNvCxnSpPr/>
              <p:nvPr/>
            </p:nvCxnSpPr>
            <p:spPr>
              <a:xfrm>
                <a:off x="10613255" y="2361181"/>
                <a:ext cx="20499" cy="109925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36" name="CuadroTexto 135"/>
                <p:cNvSpPr txBox="1"/>
                <p:nvPr/>
              </p:nvSpPr>
              <p:spPr>
                <a:xfrm>
                  <a:off x="4085127" y="3570098"/>
                  <a:ext cx="23575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𝒓</m:t>
                            </m:r>
                          </m:e>
                        </m:acc>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𝑥</m:t>
                        </m:r>
                        <m:acc>
                          <m:accPr>
                            <m:chr m:val="̂"/>
                            <m:ctrlPr>
                              <a:rPr lang="es-VE" i="1" smtClean="0">
                                <a:latin typeface="Cambria Math" panose="02040503050406030204" pitchFamily="18" charset="0"/>
                                <a:ea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𝒊</m:t>
                            </m:r>
                          </m:e>
                        </m:acc>
                      </m:oMath>
                    </m:oMathPara>
                  </a14:m>
                  <a:endParaRPr lang="es-VE" dirty="0"/>
                </a:p>
              </p:txBody>
            </p:sp>
          </mc:Choice>
          <mc:Fallback xmlns="">
            <p:sp>
              <p:nvSpPr>
                <p:cNvPr id="136" name="CuadroTexto 135"/>
                <p:cNvSpPr txBox="1">
                  <a:spLocks noRot="1" noChangeAspect="1" noMove="1" noResize="1" noEditPoints="1" noAdjustHandles="1" noChangeArrowheads="1" noChangeShapeType="1" noTextEdit="1"/>
                </p:cNvSpPr>
                <p:nvPr/>
              </p:nvSpPr>
              <p:spPr>
                <a:xfrm>
                  <a:off x="4085127" y="3570098"/>
                  <a:ext cx="2357534" cy="369332"/>
                </a:xfrm>
                <a:prstGeom prst="rect">
                  <a:avLst/>
                </a:prstGeom>
                <a:blipFill rotWithShape="0">
                  <a:blip r:embed="rId15"/>
                  <a:stretch>
                    <a:fillRect t="-6557"/>
                  </a:stretch>
                </a:blipFill>
              </p:spPr>
              <p:txBody>
                <a:bodyPr/>
                <a:lstStyle/>
                <a:p>
                  <a:r>
                    <a:rPr lang="es-VE">
                      <a:noFill/>
                    </a:rPr>
                    <a:t> </a:t>
                  </a:r>
                </a:p>
              </p:txBody>
            </p:sp>
          </mc:Fallback>
        </mc:AlternateContent>
      </p:grpSp>
      <p:sp>
        <p:nvSpPr>
          <p:cNvPr id="2" name="CuadroTexto 1"/>
          <p:cNvSpPr txBox="1"/>
          <p:nvPr/>
        </p:nvSpPr>
        <p:spPr>
          <a:xfrm>
            <a:off x="1387216" y="4581129"/>
            <a:ext cx="8995447" cy="1200329"/>
          </a:xfrm>
          <a:prstGeom prst="rect">
            <a:avLst/>
          </a:prstGeom>
          <a:noFill/>
        </p:spPr>
        <p:txBody>
          <a:bodyPr wrap="square" rtlCol="0">
            <a:spAutoFit/>
          </a:bodyPr>
          <a:lstStyle/>
          <a:p>
            <a:pPr algn="just"/>
            <a:r>
              <a:rPr lang="es-VE" dirty="0" smtClean="0"/>
              <a:t>La posición de un cuerpo en el espacio es </a:t>
            </a:r>
            <a:r>
              <a:rPr lang="es-VE" dirty="0"/>
              <a:t>una cantidad vectorial </a:t>
            </a:r>
            <a:r>
              <a:rPr lang="es-VE" dirty="0" smtClean="0"/>
              <a:t>que queda definida en función al punto de referencia tomado por el observador.  En la grafica arriba se muestra el vector posición para un objeto físico en un sistema tridimensional, bidimensional y unidimensional respectivamente</a:t>
            </a:r>
            <a:endParaRPr lang="es-VE" dirty="0"/>
          </a:p>
        </p:txBody>
      </p:sp>
    </p:spTree>
    <p:extLst>
      <p:ext uri="{BB962C8B-B14F-4D97-AF65-F5344CB8AC3E}">
        <p14:creationId xmlns:p14="http://schemas.microsoft.com/office/powerpoint/2010/main" val="3355704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upo 34"/>
          <p:cNvGrpSpPr/>
          <p:nvPr/>
        </p:nvGrpSpPr>
        <p:grpSpPr>
          <a:xfrm>
            <a:off x="3661045" y="1217437"/>
            <a:ext cx="5371095" cy="4207618"/>
            <a:chOff x="3040086" y="1168014"/>
            <a:chExt cx="3887981" cy="4207618"/>
          </a:xfrm>
        </p:grpSpPr>
        <p:pic>
          <p:nvPicPr>
            <p:cNvPr id="34" name="Imagen 33"/>
            <p:cNvPicPr>
              <a:picLocks noChangeAspect="1"/>
            </p:cNvPicPr>
            <p:nvPr/>
          </p:nvPicPr>
          <p:blipFill>
            <a:blip r:embed="rId2"/>
            <a:stretch>
              <a:fillRect/>
            </a:stretch>
          </p:blipFill>
          <p:spPr>
            <a:xfrm>
              <a:off x="6172097" y="2369700"/>
              <a:ext cx="755970" cy="682811"/>
            </a:xfrm>
            <a:prstGeom prst="rect">
              <a:avLst/>
            </a:prstGeom>
          </p:spPr>
        </p:pic>
        <p:pic>
          <p:nvPicPr>
            <p:cNvPr id="33" name="Imagen 32"/>
            <p:cNvPicPr>
              <a:picLocks noChangeAspect="1"/>
            </p:cNvPicPr>
            <p:nvPr/>
          </p:nvPicPr>
          <p:blipFill>
            <a:blip r:embed="rId3"/>
            <a:stretch>
              <a:fillRect/>
            </a:stretch>
          </p:blipFill>
          <p:spPr>
            <a:xfrm>
              <a:off x="3677639" y="2034945"/>
              <a:ext cx="754702" cy="685969"/>
            </a:xfrm>
            <a:prstGeom prst="rect">
              <a:avLst/>
            </a:prstGeom>
          </p:spPr>
        </p:pic>
        <p:grpSp>
          <p:nvGrpSpPr>
            <p:cNvPr id="32" name="Grupo 31"/>
            <p:cNvGrpSpPr/>
            <p:nvPr/>
          </p:nvGrpSpPr>
          <p:grpSpPr>
            <a:xfrm>
              <a:off x="3040086" y="1168014"/>
              <a:ext cx="3707400" cy="4207618"/>
              <a:chOff x="3372596" y="1049261"/>
              <a:chExt cx="3707400" cy="4207618"/>
            </a:xfrm>
          </p:grpSpPr>
          <p:sp>
            <p:nvSpPr>
              <p:cNvPr id="9" name="Arco 8"/>
              <p:cNvSpPr/>
              <p:nvPr/>
            </p:nvSpPr>
            <p:spPr>
              <a:xfrm rot="1330865">
                <a:off x="4048823" y="1049261"/>
                <a:ext cx="2727406" cy="4207618"/>
              </a:xfrm>
              <a:prstGeom prst="arc">
                <a:avLst>
                  <a:gd name="adj1" fmla="val 11603547"/>
                  <a:gd name="adj2" fmla="val 1947173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VE"/>
              </a:p>
            </p:txBody>
          </p:sp>
          <p:grpSp>
            <p:nvGrpSpPr>
              <p:cNvPr id="31" name="Grupo 30"/>
              <p:cNvGrpSpPr/>
              <p:nvPr/>
            </p:nvGrpSpPr>
            <p:grpSpPr>
              <a:xfrm>
                <a:off x="3372596" y="1163781"/>
                <a:ext cx="3707400" cy="3420094"/>
                <a:chOff x="3372596" y="1163781"/>
                <a:chExt cx="3707400" cy="3420094"/>
              </a:xfrm>
            </p:grpSpPr>
            <p:grpSp>
              <p:nvGrpSpPr>
                <p:cNvPr id="2" name="Grupo 1"/>
                <p:cNvGrpSpPr/>
                <p:nvPr/>
              </p:nvGrpSpPr>
              <p:grpSpPr>
                <a:xfrm>
                  <a:off x="3372596" y="1163781"/>
                  <a:ext cx="3707400" cy="3420094"/>
                  <a:chOff x="2661418" y="3056001"/>
                  <a:chExt cx="3229897" cy="2688548"/>
                </a:xfrm>
              </p:grpSpPr>
              <p:cxnSp>
                <p:nvCxnSpPr>
                  <p:cNvPr id="3" name="Conector recto 2"/>
                  <p:cNvCxnSpPr/>
                  <p:nvPr/>
                </p:nvCxnSpPr>
                <p:spPr>
                  <a:xfrm>
                    <a:off x="3723302" y="4800653"/>
                    <a:ext cx="2168013" cy="604683"/>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upo 3"/>
                  <p:cNvGrpSpPr/>
                  <p:nvPr/>
                </p:nvGrpSpPr>
                <p:grpSpPr>
                  <a:xfrm>
                    <a:off x="2661418" y="3056001"/>
                    <a:ext cx="1076632" cy="2688548"/>
                    <a:chOff x="2661418" y="3056001"/>
                    <a:chExt cx="1076632" cy="2688548"/>
                  </a:xfrm>
                </p:grpSpPr>
                <p:cxnSp>
                  <p:nvCxnSpPr>
                    <p:cNvPr id="5" name="Conector recto 4"/>
                    <p:cNvCxnSpPr/>
                    <p:nvPr/>
                  </p:nvCxnSpPr>
                  <p:spPr>
                    <a:xfrm flipH="1">
                      <a:off x="2661418" y="4815401"/>
                      <a:ext cx="1076632" cy="929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ector recto 5"/>
                    <p:cNvCxnSpPr/>
                    <p:nvPr/>
                  </p:nvCxnSpPr>
                  <p:spPr>
                    <a:xfrm flipV="1">
                      <a:off x="3738050" y="3056001"/>
                      <a:ext cx="0" cy="1759400"/>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14" name="Conector recto de flecha 13"/>
                <p:cNvCxnSpPr/>
                <p:nvPr/>
              </p:nvCxnSpPr>
              <p:spPr>
                <a:xfrm flipH="1" flipV="1">
                  <a:off x="4268419" y="2124218"/>
                  <a:ext cx="339977" cy="125893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4590201" y="2529444"/>
                  <a:ext cx="2168013" cy="86091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a:off x="4268419" y="2160928"/>
                  <a:ext cx="2500070" cy="36851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p:cNvSpPr txBox="1"/>
                    <p:nvPr/>
                  </p:nvSpPr>
                  <p:spPr>
                    <a:xfrm>
                      <a:off x="4144527" y="2697169"/>
                      <a:ext cx="383719" cy="369332"/>
                    </a:xfrm>
                    <a:prstGeom prst="rect">
                      <a:avLst/>
                    </a:prstGeom>
                    <a:noFill/>
                  </p:spPr>
                  <p:txBody>
                    <a:bodyPr wrap="square" rtlCol="0">
                      <a:spAutoFit/>
                    </a:bodyPr>
                    <a:lstStyle/>
                    <a:p>
                      <a14:m>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𝒓</m:t>
                              </m:r>
                            </m:e>
                          </m:acc>
                        </m:oMath>
                      </a14:m>
                      <a:r>
                        <a:rPr lang="es-VE" b="1" baseline="-25000" dirty="0" smtClean="0"/>
                        <a:t>i</a:t>
                      </a:r>
                      <a:endParaRPr lang="es-VE" b="1" baseline="-25000" dirty="0"/>
                    </a:p>
                  </p:txBody>
                </p:sp>
              </mc:Choice>
              <mc:Fallback xmlns="">
                <p:sp>
                  <p:nvSpPr>
                    <p:cNvPr id="27" name="CuadroTexto 26"/>
                    <p:cNvSpPr txBox="1">
                      <a:spLocks noRot="1" noChangeAspect="1" noMove="1" noResize="1" noEditPoints="1" noAdjustHandles="1" noChangeArrowheads="1" noChangeShapeType="1" noTextEdit="1"/>
                    </p:cNvSpPr>
                    <p:nvPr/>
                  </p:nvSpPr>
                  <p:spPr>
                    <a:xfrm>
                      <a:off x="4144527" y="2697169"/>
                      <a:ext cx="383719" cy="369332"/>
                    </a:xfrm>
                    <a:prstGeom prst="rect">
                      <a:avLst/>
                    </a:prstGeom>
                    <a:blipFill rotWithShape="0">
                      <a:blip r:embed="rId4"/>
                      <a:stretch>
                        <a:fillRect b="-2131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28" name="CuadroTexto 27"/>
                    <p:cNvSpPr txBox="1"/>
                    <p:nvPr/>
                  </p:nvSpPr>
                  <p:spPr>
                    <a:xfrm>
                      <a:off x="5742627" y="2870464"/>
                      <a:ext cx="383719" cy="369332"/>
                    </a:xfrm>
                    <a:prstGeom prst="rect">
                      <a:avLst/>
                    </a:prstGeom>
                    <a:noFill/>
                  </p:spPr>
                  <p:txBody>
                    <a:bodyPr wrap="square" rtlCol="0">
                      <a:spAutoFit/>
                    </a:bodyPr>
                    <a:lstStyle/>
                    <a:p>
                      <a14:m>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rPr>
                                <m:t>𝒓</m:t>
                              </m:r>
                            </m:e>
                          </m:acc>
                        </m:oMath>
                      </a14:m>
                      <a:r>
                        <a:rPr lang="es-VE" b="1" baseline="-25000" dirty="0" smtClean="0"/>
                        <a:t>f</a:t>
                      </a:r>
                      <a:endParaRPr lang="es-VE" b="1" baseline="-25000"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5742627" y="2870464"/>
                      <a:ext cx="383719" cy="369332"/>
                    </a:xfrm>
                    <a:prstGeom prst="rect">
                      <a:avLst/>
                    </a:prstGeom>
                    <a:blipFill rotWithShape="0">
                      <a:blip r:embed="rId5"/>
                      <a:stretch>
                        <a:fillRect b="-21311"/>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5377757" y="1986028"/>
                      <a:ext cx="634901" cy="404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VE" b="1" i="1" smtClean="0">
                                    <a:latin typeface="Cambria Math" panose="02040503050406030204" pitchFamily="18" charset="0"/>
                                  </a:rPr>
                                </m:ctrlPr>
                              </m:accPr>
                              <m:e>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rPr>
                                  <m:t>𝒓</m:t>
                                </m:r>
                              </m:e>
                            </m:acc>
                          </m:oMath>
                        </m:oMathPara>
                      </a14:m>
                      <a:endParaRPr lang="es-VE" b="1" baseline="-25000"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5377757" y="1986028"/>
                      <a:ext cx="634901" cy="404791"/>
                    </a:xfrm>
                    <a:prstGeom prst="rect">
                      <a:avLst/>
                    </a:prstGeom>
                    <a:blipFill rotWithShape="0">
                      <a:blip r:embed="rId6"/>
                      <a:stretch>
                        <a:fillRect/>
                      </a:stretch>
                    </a:blipFill>
                  </p:spPr>
                  <p:txBody>
                    <a:bodyPr/>
                    <a:lstStyle/>
                    <a:p>
                      <a:r>
                        <a:rPr lang="es-VE">
                          <a:noFill/>
                        </a:rPr>
                        <a:t> </a:t>
                      </a:r>
                    </a:p>
                  </p:txBody>
                </p:sp>
              </mc:Fallback>
            </mc:AlternateContent>
          </p:grpSp>
        </p:grpSp>
      </p:grpSp>
      <p:sp>
        <p:nvSpPr>
          <p:cNvPr id="19" name="CuadroTexto 18"/>
          <p:cNvSpPr txBox="1"/>
          <p:nvPr/>
        </p:nvSpPr>
        <p:spPr>
          <a:xfrm>
            <a:off x="1768346" y="4954510"/>
            <a:ext cx="8995447" cy="369332"/>
          </a:xfrm>
          <a:prstGeom prst="rect">
            <a:avLst/>
          </a:prstGeom>
          <a:noFill/>
        </p:spPr>
        <p:txBody>
          <a:bodyPr wrap="square" rtlCol="0">
            <a:spAutoFit/>
          </a:bodyPr>
          <a:lstStyle/>
          <a:p>
            <a:r>
              <a:rPr lang="es-VE" dirty="0" smtClean="0"/>
              <a:t>Desplazamiento se define como el vector que representa el cambio de posición de la partícula.</a:t>
            </a:r>
            <a:endParaRPr lang="es-VE" dirty="0"/>
          </a:p>
        </p:txBody>
      </p:sp>
      <mc:AlternateContent xmlns:mc="http://schemas.openxmlformats.org/markup-compatibility/2006" xmlns:a14="http://schemas.microsoft.com/office/drawing/2010/main">
        <mc:Choice Requires="a14">
          <p:sp>
            <p:nvSpPr>
              <p:cNvPr id="7" name="Rectángulo 6"/>
              <p:cNvSpPr/>
              <p:nvPr/>
            </p:nvSpPr>
            <p:spPr>
              <a:xfrm>
                <a:off x="5126465" y="5403900"/>
                <a:ext cx="1499000" cy="395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VE">
                          <a:latin typeface="Cambria Math" panose="02040503050406030204" pitchFamily="18" charset="0"/>
                        </a:rPr>
                        <m:t>∆</m:t>
                      </m:r>
                      <m:acc>
                        <m:accPr>
                          <m:chr m:val="⃗"/>
                          <m:ctrlPr>
                            <a:rPr lang="es-VE" i="1">
                              <a:latin typeface="Cambria Math" panose="02040503050406030204" pitchFamily="18" charset="0"/>
                            </a:rPr>
                          </m:ctrlPr>
                        </m:accPr>
                        <m:e>
                          <m:r>
                            <a:rPr lang="es-VE" b="1" i="1">
                              <a:latin typeface="Cambria Math" panose="02040503050406030204" pitchFamily="18" charset="0"/>
                            </a:rPr>
                            <m:t>𝒓</m:t>
                          </m:r>
                        </m:e>
                      </m:acc>
                      <m:r>
                        <a:rPr lang="es-VE" b="0" i="0">
                          <a:latin typeface="Cambria Math" panose="02040503050406030204" pitchFamily="18" charset="0"/>
                        </a:rPr>
                        <m:t>=</m:t>
                      </m:r>
                      <m:acc>
                        <m:accPr>
                          <m:chr m:val="⃗"/>
                          <m:ctrlPr>
                            <a:rPr lang="es-VE" b="0" i="1">
                              <a:latin typeface="Cambria Math" panose="02040503050406030204" pitchFamily="18" charset="0"/>
                            </a:rPr>
                          </m:ctrlPr>
                        </m:accPr>
                        <m:e>
                          <m:sSub>
                            <m:sSubPr>
                              <m:ctrlPr>
                                <a:rPr lang="es-VE" b="0" i="1">
                                  <a:latin typeface="Cambria Math" panose="02040503050406030204" pitchFamily="18" charset="0"/>
                                </a:rPr>
                              </m:ctrlPr>
                            </m:sSubPr>
                            <m:e>
                              <m:r>
                                <a:rPr lang="es-VE" b="1" i="1">
                                  <a:latin typeface="Cambria Math" panose="02040503050406030204" pitchFamily="18" charset="0"/>
                                </a:rPr>
                                <m:t>𝒓</m:t>
                              </m:r>
                            </m:e>
                            <m:sub>
                              <m:r>
                                <a:rPr lang="es-VE" b="1" i="1">
                                  <a:latin typeface="Cambria Math" panose="02040503050406030204" pitchFamily="18" charset="0"/>
                                </a:rPr>
                                <m:t>𝒇</m:t>
                              </m:r>
                            </m:sub>
                          </m:sSub>
                        </m:e>
                      </m:acc>
                      <m:r>
                        <a:rPr lang="es-VE" b="0" i="0">
                          <a:latin typeface="Cambria Math" panose="02040503050406030204" pitchFamily="18" charset="0"/>
                        </a:rPr>
                        <m:t>−</m:t>
                      </m:r>
                      <m:acc>
                        <m:accPr>
                          <m:chr m:val="⃗"/>
                          <m:ctrlPr>
                            <a:rPr lang="es-VE" b="0" i="1">
                              <a:latin typeface="Cambria Math" panose="02040503050406030204" pitchFamily="18" charset="0"/>
                            </a:rPr>
                          </m:ctrlPr>
                        </m:accPr>
                        <m:e>
                          <m:sSub>
                            <m:sSubPr>
                              <m:ctrlPr>
                                <a:rPr lang="es-VE" b="0" i="1">
                                  <a:latin typeface="Cambria Math" panose="02040503050406030204" pitchFamily="18" charset="0"/>
                                </a:rPr>
                              </m:ctrlPr>
                            </m:sSubPr>
                            <m:e>
                              <m:r>
                                <a:rPr lang="es-VE" b="1" i="1">
                                  <a:latin typeface="Cambria Math" panose="02040503050406030204" pitchFamily="18" charset="0"/>
                                </a:rPr>
                                <m:t>𝒓</m:t>
                              </m:r>
                            </m:e>
                            <m:sub>
                              <m:r>
                                <a:rPr lang="es-VE" b="1" i="1">
                                  <a:latin typeface="Cambria Math" panose="02040503050406030204" pitchFamily="18" charset="0"/>
                                </a:rPr>
                                <m:t>𝒊</m:t>
                              </m:r>
                            </m:sub>
                          </m:sSub>
                        </m:e>
                      </m:acc>
                    </m:oMath>
                  </m:oMathPara>
                </a14:m>
                <a:endParaRPr lang="es-VE" dirty="0"/>
              </a:p>
            </p:txBody>
          </p:sp>
        </mc:Choice>
        <mc:Fallback xmlns="">
          <p:sp>
            <p:nvSpPr>
              <p:cNvPr id="7" name="Rectángulo 6"/>
              <p:cNvSpPr>
                <a:spLocks noRot="1" noChangeAspect="1" noMove="1" noResize="1" noEditPoints="1" noAdjustHandles="1" noChangeArrowheads="1" noChangeShapeType="1" noTextEdit="1"/>
              </p:cNvSpPr>
              <p:nvPr/>
            </p:nvSpPr>
            <p:spPr>
              <a:xfrm>
                <a:off x="5126465" y="5403900"/>
                <a:ext cx="1499000" cy="395558"/>
              </a:xfrm>
              <a:prstGeom prst="rect">
                <a:avLst/>
              </a:prstGeom>
              <a:blipFill rotWithShape="0">
                <a:blip r:embed="rId7"/>
                <a:stretch>
                  <a:fillRect b="-9231"/>
                </a:stretch>
              </a:blipFill>
            </p:spPr>
            <p:txBody>
              <a:bodyPr/>
              <a:lstStyle/>
              <a:p>
                <a:r>
                  <a:rPr lang="es-VE">
                    <a:noFill/>
                  </a:rPr>
                  <a:t> </a:t>
                </a:r>
              </a:p>
            </p:txBody>
          </p:sp>
        </mc:Fallback>
      </mc:AlternateContent>
    </p:spTree>
    <p:extLst>
      <p:ext uri="{BB962C8B-B14F-4D97-AF65-F5344CB8AC3E}">
        <p14:creationId xmlns:p14="http://schemas.microsoft.com/office/powerpoint/2010/main" val="3614547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upo 75"/>
          <p:cNvGrpSpPr/>
          <p:nvPr/>
        </p:nvGrpSpPr>
        <p:grpSpPr>
          <a:xfrm>
            <a:off x="3227769" y="582862"/>
            <a:ext cx="3715195" cy="4056025"/>
            <a:chOff x="2558057" y="1460448"/>
            <a:chExt cx="3715195" cy="4056025"/>
          </a:xfrm>
        </p:grpSpPr>
        <p:grpSp>
          <p:nvGrpSpPr>
            <p:cNvPr id="73" name="Grupo 72"/>
            <p:cNvGrpSpPr/>
            <p:nvPr/>
          </p:nvGrpSpPr>
          <p:grpSpPr>
            <a:xfrm>
              <a:off x="2558057" y="1460448"/>
              <a:ext cx="3715195" cy="4056025"/>
              <a:chOff x="2558057" y="1460448"/>
              <a:chExt cx="3715195" cy="4056025"/>
            </a:xfrm>
          </p:grpSpPr>
          <p:sp>
            <p:nvSpPr>
              <p:cNvPr id="6" name="Arco 5"/>
              <p:cNvSpPr/>
              <p:nvPr/>
            </p:nvSpPr>
            <p:spPr>
              <a:xfrm rot="1330865">
                <a:off x="3192957" y="1637180"/>
                <a:ext cx="2631830" cy="3879293"/>
              </a:xfrm>
              <a:prstGeom prst="arc">
                <a:avLst>
                  <a:gd name="adj1" fmla="val 11603547"/>
                  <a:gd name="adj2" fmla="val 1947173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VE"/>
              </a:p>
            </p:txBody>
          </p:sp>
          <p:grpSp>
            <p:nvGrpSpPr>
              <p:cNvPr id="70" name="Grupo 69"/>
              <p:cNvGrpSpPr/>
              <p:nvPr/>
            </p:nvGrpSpPr>
            <p:grpSpPr>
              <a:xfrm>
                <a:off x="2558057" y="1460448"/>
                <a:ext cx="3715195" cy="3826409"/>
                <a:chOff x="2558057" y="1460448"/>
                <a:chExt cx="3715195" cy="3826409"/>
              </a:xfrm>
            </p:grpSpPr>
            <p:pic>
              <p:nvPicPr>
                <p:cNvPr id="4" name="Imagen 3"/>
                <p:cNvPicPr>
                  <a:picLocks noChangeAspect="1"/>
                </p:cNvPicPr>
                <p:nvPr/>
              </p:nvPicPr>
              <p:blipFill>
                <a:blip r:embed="rId2"/>
                <a:stretch>
                  <a:fillRect/>
                </a:stretch>
              </p:blipFill>
              <p:spPr>
                <a:xfrm>
                  <a:off x="3378912" y="2340822"/>
                  <a:ext cx="414945" cy="377155"/>
                </a:xfrm>
                <a:prstGeom prst="rect">
                  <a:avLst/>
                </a:prstGeom>
              </p:spPr>
            </p:pic>
            <p:pic>
              <p:nvPicPr>
                <p:cNvPr id="22" name="Imagen 21"/>
                <p:cNvPicPr>
                  <a:picLocks noChangeAspect="1"/>
                </p:cNvPicPr>
                <p:nvPr/>
              </p:nvPicPr>
              <p:blipFill>
                <a:blip r:embed="rId2"/>
                <a:stretch>
                  <a:fillRect/>
                </a:stretch>
              </p:blipFill>
              <p:spPr>
                <a:xfrm>
                  <a:off x="5764540" y="2681842"/>
                  <a:ext cx="414945" cy="377155"/>
                </a:xfrm>
                <a:prstGeom prst="rect">
                  <a:avLst/>
                </a:prstGeom>
              </p:spPr>
            </p:pic>
            <p:grpSp>
              <p:nvGrpSpPr>
                <p:cNvPr id="7" name="Grupo 6"/>
                <p:cNvGrpSpPr/>
                <p:nvPr/>
              </p:nvGrpSpPr>
              <p:grpSpPr>
                <a:xfrm>
                  <a:off x="2558057" y="1460448"/>
                  <a:ext cx="3715195" cy="3826409"/>
                  <a:chOff x="3372596" y="1163781"/>
                  <a:chExt cx="3715195" cy="3826409"/>
                </a:xfrm>
              </p:grpSpPr>
              <p:grpSp>
                <p:nvGrpSpPr>
                  <p:cNvPr id="8" name="Grupo 7"/>
                  <p:cNvGrpSpPr/>
                  <p:nvPr/>
                </p:nvGrpSpPr>
                <p:grpSpPr>
                  <a:xfrm>
                    <a:off x="3372596" y="1163781"/>
                    <a:ext cx="3707400" cy="3420094"/>
                    <a:chOff x="2661418" y="3056001"/>
                    <a:chExt cx="3229897" cy="2688548"/>
                  </a:xfrm>
                </p:grpSpPr>
                <p:cxnSp>
                  <p:nvCxnSpPr>
                    <p:cNvPr id="15" name="Conector recto 14"/>
                    <p:cNvCxnSpPr/>
                    <p:nvPr/>
                  </p:nvCxnSpPr>
                  <p:spPr>
                    <a:xfrm>
                      <a:off x="3723302" y="4800653"/>
                      <a:ext cx="2168013" cy="604683"/>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upo 15"/>
                    <p:cNvGrpSpPr/>
                    <p:nvPr/>
                  </p:nvGrpSpPr>
                  <p:grpSpPr>
                    <a:xfrm>
                      <a:off x="2661418" y="3056001"/>
                      <a:ext cx="1076632" cy="2688548"/>
                      <a:chOff x="2661418" y="3056001"/>
                      <a:chExt cx="1076632" cy="2688548"/>
                    </a:xfrm>
                  </p:grpSpPr>
                  <p:cxnSp>
                    <p:nvCxnSpPr>
                      <p:cNvPr id="17" name="Conector recto 16"/>
                      <p:cNvCxnSpPr/>
                      <p:nvPr/>
                    </p:nvCxnSpPr>
                    <p:spPr>
                      <a:xfrm flipH="1">
                        <a:off x="2661418" y="4815401"/>
                        <a:ext cx="1076632" cy="929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flipV="1">
                        <a:off x="3738050" y="3056001"/>
                        <a:ext cx="0" cy="1759400"/>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11" name="Conector recto de flecha 10"/>
                  <p:cNvCxnSpPr/>
                  <p:nvPr/>
                </p:nvCxnSpPr>
                <p:spPr>
                  <a:xfrm>
                    <a:off x="4393870" y="2196935"/>
                    <a:ext cx="2374619" cy="33250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CuadroTexto 11"/>
                      <p:cNvSpPr txBox="1"/>
                      <p:nvPr/>
                    </p:nvSpPr>
                    <p:spPr>
                      <a:xfrm>
                        <a:off x="6704072" y="4620858"/>
                        <a:ext cx="383719" cy="369332"/>
                      </a:xfrm>
                      <a:prstGeom prst="rect">
                        <a:avLst/>
                      </a:prstGeom>
                      <a:noFill/>
                    </p:spPr>
                    <p:txBody>
                      <a:bodyPr wrap="square" rtlCol="0">
                        <a:spAutoFit/>
                      </a:bodyPr>
                      <a:lstStyle/>
                      <a:p>
                        <a14:m>
                          <m:oMath xmlns:m="http://schemas.openxmlformats.org/officeDocument/2006/math">
                            <m:r>
                              <a:rPr lang="es-VE" b="1" i="1" smtClean="0">
                                <a:latin typeface="Cambria Math" panose="02040503050406030204" pitchFamily="18" charset="0"/>
                              </a:rPr>
                              <m:t>𝒕</m:t>
                            </m:r>
                          </m:oMath>
                        </a14:m>
                        <a:r>
                          <a:rPr lang="es-VE" b="1" baseline="-25000" dirty="0" smtClean="0"/>
                          <a:t>f</a:t>
                        </a:r>
                        <a:endParaRPr lang="es-VE" b="1" baseline="-25000"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704072" y="4620858"/>
                        <a:ext cx="383719" cy="369332"/>
                      </a:xfrm>
                      <a:prstGeom prst="rect">
                        <a:avLst/>
                      </a:prstGeom>
                      <a:blipFill rotWithShape="0">
                        <a:blip r:embed="rId3"/>
                        <a:stretch>
                          <a:fillRect b="-23333"/>
                        </a:stretch>
                      </a:blipFill>
                    </p:spPr>
                    <p:txBody>
                      <a:bodyPr/>
                      <a:lstStyle/>
                      <a:p>
                        <a:r>
                          <a:rPr lang="es-VE">
                            <a:noFill/>
                          </a:rPr>
                          <a:t> </a:t>
                        </a:r>
                      </a:p>
                    </p:txBody>
                  </p:sp>
                </mc:Fallback>
              </mc:AlternateContent>
            </p:grpSp>
            <p:cxnSp>
              <p:nvCxnSpPr>
                <p:cNvPr id="36" name="Conector recto 35"/>
                <p:cNvCxnSpPr/>
                <p:nvPr/>
              </p:nvCxnSpPr>
              <p:spPr>
                <a:xfrm flipH="1">
                  <a:off x="3568322" y="2454395"/>
                  <a:ext cx="18062" cy="187831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flipH="1">
                  <a:off x="5889533" y="2784031"/>
                  <a:ext cx="41267" cy="2318160"/>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CuadroTexto 51"/>
                    <p:cNvSpPr txBox="1"/>
                    <p:nvPr/>
                  </p:nvSpPr>
                  <p:spPr>
                    <a:xfrm>
                      <a:off x="3282610" y="4116154"/>
                      <a:ext cx="383719" cy="369332"/>
                    </a:xfrm>
                    <a:prstGeom prst="rect">
                      <a:avLst/>
                    </a:prstGeom>
                    <a:noFill/>
                  </p:spPr>
                  <p:txBody>
                    <a:bodyPr wrap="square" rtlCol="0">
                      <a:spAutoFit/>
                    </a:bodyPr>
                    <a:lstStyle/>
                    <a:p>
                      <a14:m>
                        <m:oMath xmlns:m="http://schemas.openxmlformats.org/officeDocument/2006/math">
                          <m:r>
                            <a:rPr lang="es-VE" b="1" i="1" smtClean="0">
                              <a:latin typeface="Cambria Math" panose="02040503050406030204" pitchFamily="18" charset="0"/>
                            </a:rPr>
                            <m:t>𝒕</m:t>
                          </m:r>
                        </m:oMath>
                      </a14:m>
                      <a:r>
                        <a:rPr lang="es-VE" b="1" baseline="-25000" dirty="0" smtClean="0"/>
                        <a:t>i</a:t>
                      </a:r>
                      <a:endParaRPr lang="es-VE" b="1" baseline="-25000" dirty="0"/>
                    </a:p>
                  </p:txBody>
                </p:sp>
              </mc:Choice>
              <mc:Fallback xmlns="">
                <p:sp>
                  <p:nvSpPr>
                    <p:cNvPr id="52" name="CuadroTexto 51"/>
                    <p:cNvSpPr txBox="1">
                      <a:spLocks noRot="1" noChangeAspect="1" noMove="1" noResize="1" noEditPoints="1" noAdjustHandles="1" noChangeArrowheads="1" noChangeShapeType="1" noTextEdit="1"/>
                    </p:cNvSpPr>
                    <p:nvPr/>
                  </p:nvSpPr>
                  <p:spPr>
                    <a:xfrm>
                      <a:off x="3282610" y="4116154"/>
                      <a:ext cx="383719" cy="369332"/>
                    </a:xfrm>
                    <a:prstGeom prst="rect">
                      <a:avLst/>
                    </a:prstGeom>
                    <a:blipFill rotWithShape="0">
                      <a:blip r:embed="rId4"/>
                      <a:stretch>
                        <a:fillRect b="-21311"/>
                      </a:stretch>
                    </a:blipFill>
                  </p:spPr>
                  <p:txBody>
                    <a:bodyPr/>
                    <a:lstStyle/>
                    <a:p>
                      <a:r>
                        <a:rPr lang="es-VE">
                          <a:noFill/>
                        </a:rPr>
                        <a:t> </a:t>
                      </a:r>
                    </a:p>
                  </p:txBody>
                </p:sp>
              </mc:Fallback>
            </mc:AlternateContent>
            <p:cxnSp>
              <p:nvCxnSpPr>
                <p:cNvPr id="57" name="Conector recto de flecha 56"/>
                <p:cNvCxnSpPr>
                  <a:endCxn id="12" idx="1"/>
                </p:cNvCxnSpPr>
                <p:nvPr/>
              </p:nvCxnSpPr>
              <p:spPr>
                <a:xfrm>
                  <a:off x="3568321" y="4247909"/>
                  <a:ext cx="2321212" cy="85428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CuadroTexto 59"/>
                    <p:cNvSpPr txBox="1"/>
                    <p:nvPr/>
                  </p:nvSpPr>
                  <p:spPr>
                    <a:xfrm>
                      <a:off x="4289515" y="4708367"/>
                      <a:ext cx="573143" cy="36298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𝒕</m:t>
                            </m:r>
                          </m:oMath>
                        </m:oMathPara>
                      </a14:m>
                      <a:endParaRPr lang="es-VE" b="1" baseline="-25000" dirty="0"/>
                    </a:p>
                  </p:txBody>
                </p:sp>
              </mc:Choice>
              <mc:Fallback xmlns="">
                <p:sp>
                  <p:nvSpPr>
                    <p:cNvPr id="60" name="CuadroTexto 59"/>
                    <p:cNvSpPr txBox="1">
                      <a:spLocks noRot="1" noChangeAspect="1" noMove="1" noResize="1" noEditPoints="1" noAdjustHandles="1" noChangeArrowheads="1" noChangeShapeType="1" noTextEdit="1"/>
                    </p:cNvSpPr>
                    <p:nvPr/>
                  </p:nvSpPr>
                  <p:spPr>
                    <a:xfrm>
                      <a:off x="4289515" y="4708367"/>
                      <a:ext cx="573143" cy="362984"/>
                    </a:xfrm>
                    <a:prstGeom prst="rect">
                      <a:avLst/>
                    </a:prstGeom>
                    <a:blipFill rotWithShape="0">
                      <a:blip r:embed="rId5"/>
                      <a:stretch>
                        <a:fillRect/>
                      </a:stretch>
                    </a:blipFill>
                  </p:spPr>
                  <p:txBody>
                    <a:bodyPr/>
                    <a:lstStyle/>
                    <a:p>
                      <a:r>
                        <a:rPr lang="es-VE">
                          <a:noFill/>
                        </a:rPr>
                        <a:t> </a:t>
                      </a:r>
                    </a:p>
                  </p:txBody>
                </p:sp>
              </mc:Fallback>
            </mc:AlternateContent>
          </p:grpSp>
        </p:grpSp>
        <p:sp>
          <p:nvSpPr>
            <p:cNvPr id="74" name="CuadroTexto 73"/>
            <p:cNvSpPr txBox="1"/>
            <p:nvPr/>
          </p:nvSpPr>
          <p:spPr>
            <a:xfrm>
              <a:off x="3385493" y="2103026"/>
              <a:ext cx="383719" cy="297517"/>
            </a:xfrm>
            <a:prstGeom prst="rect">
              <a:avLst/>
            </a:prstGeom>
            <a:noFill/>
          </p:spPr>
          <p:txBody>
            <a:bodyPr wrap="square" rtlCol="0">
              <a:spAutoFit/>
            </a:bodyPr>
            <a:lstStyle/>
            <a:p>
              <a:r>
                <a:rPr lang="es-VE" sz="2000" b="1" baseline="-25000" dirty="0" smtClean="0"/>
                <a:t>P</a:t>
              </a:r>
              <a:endParaRPr lang="es-VE" sz="2000" b="1" baseline="-25000" dirty="0"/>
            </a:p>
          </p:txBody>
        </p:sp>
        <p:sp>
          <p:nvSpPr>
            <p:cNvPr id="75" name="CuadroTexto 74"/>
            <p:cNvSpPr txBox="1"/>
            <p:nvPr/>
          </p:nvSpPr>
          <p:spPr>
            <a:xfrm>
              <a:off x="5887835" y="2460865"/>
              <a:ext cx="383719" cy="297517"/>
            </a:xfrm>
            <a:prstGeom prst="rect">
              <a:avLst/>
            </a:prstGeom>
            <a:noFill/>
          </p:spPr>
          <p:txBody>
            <a:bodyPr wrap="square" rtlCol="0">
              <a:spAutoFit/>
            </a:bodyPr>
            <a:lstStyle/>
            <a:p>
              <a:r>
                <a:rPr lang="es-VE" sz="2000" b="1" baseline="-25000" dirty="0" smtClean="0"/>
                <a:t>Q</a:t>
              </a:r>
              <a:endParaRPr lang="es-VE" sz="2000" b="1" baseline="-25000" dirty="0"/>
            </a:p>
          </p:txBody>
        </p:sp>
      </p:grpSp>
      <p:sp>
        <p:nvSpPr>
          <p:cNvPr id="39" name="CuadroTexto 38"/>
          <p:cNvSpPr txBox="1"/>
          <p:nvPr/>
        </p:nvSpPr>
        <p:spPr>
          <a:xfrm>
            <a:off x="900915" y="4674044"/>
            <a:ext cx="8995447" cy="646331"/>
          </a:xfrm>
          <a:prstGeom prst="rect">
            <a:avLst/>
          </a:prstGeom>
          <a:noFill/>
        </p:spPr>
        <p:txBody>
          <a:bodyPr wrap="square" rtlCol="0">
            <a:spAutoFit/>
          </a:bodyPr>
          <a:lstStyle/>
          <a:p>
            <a:r>
              <a:rPr lang="es-VE" dirty="0" smtClean="0"/>
              <a:t>Vector velocidad media: se define como la razón de cambio de la posición con respecto al tiempo transcurrido </a:t>
            </a:r>
            <a:r>
              <a:rPr lang="es-VE" dirty="0" smtClean="0">
                <a:sym typeface="Symbol" panose="05050102010706020507" pitchFamily="18" charset="2"/>
              </a:rPr>
              <a:t>t</a:t>
            </a:r>
            <a:endParaRPr lang="es-VE" dirty="0"/>
          </a:p>
        </p:txBody>
      </p:sp>
      <p:pic>
        <p:nvPicPr>
          <p:cNvPr id="9" name="Imagen 8"/>
          <p:cNvPicPr>
            <a:picLocks noChangeAspect="1"/>
          </p:cNvPicPr>
          <p:nvPr/>
        </p:nvPicPr>
        <p:blipFill>
          <a:blip r:embed="rId6"/>
          <a:stretch>
            <a:fillRect/>
          </a:stretch>
        </p:blipFill>
        <p:spPr>
          <a:xfrm>
            <a:off x="5266361" y="1365253"/>
            <a:ext cx="634039" cy="408467"/>
          </a:xfrm>
          <a:prstGeom prst="rect">
            <a:avLst/>
          </a:prstGeom>
        </p:spPr>
      </p:pic>
      <p:pic>
        <p:nvPicPr>
          <p:cNvPr id="10" name="Imagen 9"/>
          <p:cNvPicPr>
            <a:picLocks noChangeAspect="1"/>
          </p:cNvPicPr>
          <p:nvPr/>
        </p:nvPicPr>
        <p:blipFill>
          <a:blip r:embed="rId7"/>
          <a:stretch>
            <a:fillRect/>
          </a:stretch>
        </p:blipFill>
        <p:spPr>
          <a:xfrm>
            <a:off x="997527" y="5483738"/>
            <a:ext cx="8288977" cy="755444"/>
          </a:xfrm>
          <a:prstGeom prst="rect">
            <a:avLst/>
          </a:prstGeom>
        </p:spPr>
      </p:pic>
    </p:spTree>
    <p:extLst>
      <p:ext uri="{BB962C8B-B14F-4D97-AF65-F5344CB8AC3E}">
        <p14:creationId xmlns:p14="http://schemas.microsoft.com/office/powerpoint/2010/main" val="203096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 name="Rectángulo 14"/>
              <p:cNvSpPr/>
              <p:nvPr/>
            </p:nvSpPr>
            <p:spPr>
              <a:xfrm>
                <a:off x="1518668" y="3803462"/>
                <a:ext cx="9272186" cy="1200329"/>
              </a:xfrm>
              <a:prstGeom prst="rect">
                <a:avLst/>
              </a:prstGeom>
            </p:spPr>
            <p:txBody>
              <a:bodyPr wrap="square">
                <a:spAutoFit/>
              </a:bodyPr>
              <a:lstStyle/>
              <a:p>
                <a:r>
                  <a:rPr lang="es-VE" dirty="0">
                    <a:ea typeface="Times New Roman" panose="02020603050405020304" pitchFamily="18" charset="0"/>
                  </a:rPr>
                  <a:t>Velocidad Instantánea</a:t>
                </a:r>
                <a:r>
                  <a:rPr lang="es-VE" i="1" dirty="0">
                    <a:effectLst/>
                    <a:ea typeface="Times New Roman" panose="02020603050405020304" pitchFamily="18" charset="0"/>
                  </a:rPr>
                  <a:t>: </a:t>
                </a:r>
                <a:r>
                  <a:rPr lang="es-VE" dirty="0">
                    <a:effectLst/>
                    <a:ea typeface="Times New Roman" panose="02020603050405020304" pitchFamily="18" charset="0"/>
                  </a:rPr>
                  <a:t>se </a:t>
                </a:r>
                <a:r>
                  <a:rPr lang="es-VE" dirty="0" smtClean="0">
                    <a:effectLst/>
                    <a:ea typeface="Times New Roman" panose="02020603050405020304" pitchFamily="18" charset="0"/>
                  </a:rPr>
                  <a:t>define la velocidad instantánea </a:t>
                </a:r>
                <a:r>
                  <a:rPr lang="es-VE" dirty="0">
                    <a:effectLst/>
                    <a:ea typeface="Times New Roman" panose="02020603050405020304" pitchFamily="18" charset="0"/>
                  </a:rPr>
                  <a:t>como el límite de la velocidad media cuando </a:t>
                </a:r>
                <a:r>
                  <a:rPr lang="es-VE" dirty="0">
                    <a:effectLst/>
                    <a:ea typeface="Times New Roman" panose="02020603050405020304" pitchFamily="18" charset="0"/>
                    <a:cs typeface="Times New Roman" panose="02020603050405020304" pitchFamily="18" charset="0"/>
                    <a:sym typeface="Symbol" panose="05050102010706020507" pitchFamily="18" charset="2"/>
                  </a:rPr>
                  <a:t></a:t>
                </a:r>
                <a:r>
                  <a:rPr lang="es-VE" dirty="0">
                    <a:effectLst/>
                    <a:ea typeface="Times New Roman" panose="02020603050405020304" pitchFamily="18" charset="0"/>
                  </a:rPr>
                  <a:t>t tiende a cero, </a:t>
                </a:r>
                <a14:m>
                  <m:oMath xmlns:m="http://schemas.openxmlformats.org/officeDocument/2006/math">
                    <m:d>
                      <m:dPr>
                        <m:ctrlPr>
                          <a:rPr lang="es-VE" i="1">
                            <a:effectLst/>
                            <a:latin typeface="Cambria Math" panose="02040503050406030204" pitchFamily="18" charset="0"/>
                          </a:rPr>
                        </m:ctrlPr>
                      </m:dPr>
                      <m:e>
                        <m:r>
                          <a:rPr lang="es-VE">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s-VE">
                            <a:effectLst/>
                            <a:latin typeface="Cambria Math" panose="02040503050406030204" pitchFamily="18" charset="0"/>
                            <a:ea typeface="Times New Roman" panose="02020603050405020304" pitchFamily="18" charset="0"/>
                            <a:cs typeface="Times New Roman" panose="02020603050405020304" pitchFamily="18" charset="0"/>
                          </a:rPr>
                          <m:t>t</m:t>
                        </m:r>
                        <m:r>
                          <a:rPr lang="es-VE">
                            <a:effectLst/>
                            <a:latin typeface="Cambria Math" panose="02040503050406030204" pitchFamily="18" charset="0"/>
                            <a:ea typeface="Times New Roman" panose="02020603050405020304" pitchFamily="18" charset="0"/>
                            <a:cs typeface="Times New Roman" panose="02020603050405020304" pitchFamily="18" charset="0"/>
                          </a:rPr>
                          <m:t>→0</m:t>
                        </m:r>
                      </m:e>
                    </m:d>
                  </m:oMath>
                </a14:m>
                <a:r>
                  <a:rPr lang="es-VE" dirty="0" smtClean="0"/>
                  <a:t>.</a:t>
                </a:r>
              </a:p>
              <a:p>
                <a:r>
                  <a:rPr lang="es-VE" dirty="0" smtClean="0"/>
                  <a:t>Cada vez que </a:t>
                </a:r>
                <a:r>
                  <a:rPr lang="es-VE" dirty="0" smtClean="0">
                    <a:sym typeface="Symbol" panose="05050102010706020507" pitchFamily="18" charset="2"/>
                  </a:rPr>
                  <a:t>t disminuye  la pendiente de vector </a:t>
                </a:r>
                <a:r>
                  <a:rPr lang="es-VE" b="1" i="1" dirty="0" smtClean="0">
                    <a:sym typeface="Symbol" panose="05050102010706020507" pitchFamily="18" charset="2"/>
                  </a:rPr>
                  <a:t>r </a:t>
                </a:r>
                <a:r>
                  <a:rPr lang="es-VE" dirty="0" smtClean="0">
                    <a:sym typeface="Symbol" panose="05050102010706020507" pitchFamily="18" charset="2"/>
                  </a:rPr>
                  <a:t>cambia; y pasa de ser la pendiente de la recta secante a la trayectoria a la pendiente de la recta tangente en el punto al que tiende </a:t>
                </a:r>
                <a:r>
                  <a:rPr lang="es-VE" dirty="0">
                    <a:sym typeface="Symbol" panose="05050102010706020507" pitchFamily="18" charset="2"/>
                  </a:rPr>
                  <a:t>t </a:t>
                </a:r>
                <a:endParaRPr lang="es-VE" dirty="0" smtClean="0"/>
              </a:p>
            </p:txBody>
          </p:sp>
        </mc:Choice>
        <mc:Fallback xmlns="">
          <p:sp>
            <p:nvSpPr>
              <p:cNvPr id="15" name="Rectángulo 14"/>
              <p:cNvSpPr>
                <a:spLocks noRot="1" noChangeAspect="1" noMove="1" noResize="1" noEditPoints="1" noAdjustHandles="1" noChangeArrowheads="1" noChangeShapeType="1" noTextEdit="1"/>
              </p:cNvSpPr>
              <p:nvPr/>
            </p:nvSpPr>
            <p:spPr>
              <a:xfrm>
                <a:off x="1518668" y="3803462"/>
                <a:ext cx="9272186" cy="1200329"/>
              </a:xfrm>
              <a:prstGeom prst="rect">
                <a:avLst/>
              </a:prstGeom>
              <a:blipFill rotWithShape="0">
                <a:blip r:embed="rId2"/>
                <a:stretch>
                  <a:fillRect l="-526" t="-3046" b="-7107"/>
                </a:stretch>
              </a:blipFill>
            </p:spPr>
            <p:txBody>
              <a:bodyPr/>
              <a:lstStyle/>
              <a:p>
                <a:r>
                  <a:rPr lang="es-VE">
                    <a:noFill/>
                  </a:rPr>
                  <a:t> </a:t>
                </a:r>
              </a:p>
            </p:txBody>
          </p:sp>
        </mc:Fallback>
      </mc:AlternateContent>
      <p:pic>
        <p:nvPicPr>
          <p:cNvPr id="29" name="Imagen 28"/>
          <p:cNvPicPr>
            <a:picLocks noChangeAspect="1"/>
          </p:cNvPicPr>
          <p:nvPr/>
        </p:nvPicPr>
        <p:blipFill>
          <a:blip r:embed="rId3"/>
          <a:stretch>
            <a:fillRect/>
          </a:stretch>
        </p:blipFill>
        <p:spPr>
          <a:xfrm>
            <a:off x="4085112" y="376574"/>
            <a:ext cx="3801588" cy="3355208"/>
          </a:xfrm>
          <a:prstGeom prst="rect">
            <a:avLst/>
          </a:prstGeom>
        </p:spPr>
      </p:pic>
      <p:pic>
        <p:nvPicPr>
          <p:cNvPr id="30" name="Imagen 29"/>
          <p:cNvPicPr>
            <a:picLocks noChangeAspect="1"/>
          </p:cNvPicPr>
          <p:nvPr/>
        </p:nvPicPr>
        <p:blipFill>
          <a:blip r:embed="rId4"/>
          <a:stretch>
            <a:fillRect/>
          </a:stretch>
        </p:blipFill>
        <p:spPr>
          <a:xfrm>
            <a:off x="1328663" y="5330278"/>
            <a:ext cx="9272186" cy="738006"/>
          </a:xfrm>
          <a:prstGeom prst="rect">
            <a:avLst/>
          </a:prstGeom>
        </p:spPr>
      </p:pic>
    </p:spTree>
    <p:extLst>
      <p:ext uri="{BB962C8B-B14F-4D97-AF65-F5344CB8AC3E}">
        <p14:creationId xmlns:p14="http://schemas.microsoft.com/office/powerpoint/2010/main" val="449851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ángulo 2"/>
              <p:cNvSpPr/>
              <p:nvPr/>
            </p:nvSpPr>
            <p:spPr>
              <a:xfrm>
                <a:off x="1213945" y="1024759"/>
                <a:ext cx="9664262" cy="5483361"/>
              </a:xfrm>
              <a:prstGeom prst="rect">
                <a:avLst/>
              </a:prstGeom>
            </p:spPr>
            <p:txBody>
              <a:bodyPr wrap="square">
                <a:spAutoFit/>
              </a:bodyPr>
              <a:lstStyle/>
              <a:p>
                <a:r>
                  <a:rPr lang="es-VE" dirty="0" smtClean="0"/>
                  <a:t>Aceleración media: se define como la razón de cambio de la velocidad con respecto al intervalo de tiempo en el cual se produce dicho cambio</a:t>
                </a:r>
              </a:p>
              <a:p>
                <a:endParaRPr lang="es-VE" dirty="0" smtClean="0"/>
              </a:p>
              <a:p>
                <a:pPr/>
                <a14:m>
                  <m:oMathPara xmlns:m="http://schemas.openxmlformats.org/officeDocument/2006/math">
                    <m:oMathParaPr>
                      <m:jc m:val="centerGroup"/>
                    </m:oMathParaPr>
                    <m:oMath xmlns:m="http://schemas.openxmlformats.org/officeDocument/2006/math">
                      <m:acc>
                        <m:accPr>
                          <m:chr m:val="̅"/>
                          <m:ctrlPr>
                            <a:rPr lang="es-VE" b="1" i="1">
                              <a:latin typeface="Cambria Math" panose="02040503050406030204" pitchFamily="18" charset="0"/>
                            </a:rPr>
                          </m:ctrlPr>
                        </m:accPr>
                        <m:e>
                          <m:r>
                            <a:rPr lang="es-VE" b="1" i="1">
                              <a:latin typeface="Cambria Math" panose="02040503050406030204" pitchFamily="18" charset="0"/>
                            </a:rPr>
                            <m:t>𝒂</m:t>
                          </m:r>
                        </m:e>
                      </m:acc>
                      <m:r>
                        <a:rPr lang="es-VE" b="1" i="1">
                          <a:latin typeface="Cambria Math" panose="02040503050406030204" pitchFamily="18" charset="0"/>
                        </a:rPr>
                        <m:t>=</m:t>
                      </m:r>
                      <m:f>
                        <m:fPr>
                          <m:ctrlPr>
                            <a:rPr lang="es-VE" b="1" i="1">
                              <a:latin typeface="Cambria Math" panose="02040503050406030204" pitchFamily="18" charset="0"/>
                            </a:rPr>
                          </m:ctrlPr>
                        </m:fPr>
                        <m:num>
                          <m:r>
                            <a:rPr lang="es-VE" b="1" i="1">
                              <a:latin typeface="Cambria Math" panose="02040503050406030204" pitchFamily="18" charset="0"/>
                            </a:rPr>
                            <m:t>∆</m:t>
                          </m:r>
                          <m:acc>
                            <m:accPr>
                              <m:chr m:val="⃗"/>
                              <m:ctrlPr>
                                <a:rPr lang="es-VE" b="1" i="1">
                                  <a:latin typeface="Cambria Math" panose="02040503050406030204" pitchFamily="18" charset="0"/>
                                </a:rPr>
                              </m:ctrlPr>
                            </m:accPr>
                            <m:e>
                              <m:r>
                                <a:rPr lang="es-VE" b="1" i="1">
                                  <a:latin typeface="Cambria Math" panose="02040503050406030204" pitchFamily="18" charset="0"/>
                                </a:rPr>
                                <m:t>𝒗</m:t>
                              </m:r>
                            </m:e>
                          </m:acc>
                        </m:num>
                        <m:den>
                          <m:r>
                            <a:rPr lang="es-VE" b="1" i="1">
                              <a:latin typeface="Cambria Math" panose="02040503050406030204" pitchFamily="18" charset="0"/>
                            </a:rPr>
                            <m:t>∆</m:t>
                          </m:r>
                          <m:r>
                            <a:rPr lang="es-VE" b="1" i="1">
                              <a:latin typeface="Cambria Math" panose="02040503050406030204" pitchFamily="18" charset="0"/>
                            </a:rPr>
                            <m:t>𝒕</m:t>
                          </m:r>
                        </m:den>
                      </m:f>
                      <m:r>
                        <a:rPr lang="es-VE" b="1" i="1">
                          <a:latin typeface="Cambria Math" panose="02040503050406030204" pitchFamily="18" charset="0"/>
                        </a:rPr>
                        <m:t>=</m:t>
                      </m:r>
                      <m:f>
                        <m:fPr>
                          <m:ctrlPr>
                            <a:rPr lang="es-VE" b="1" i="1">
                              <a:latin typeface="Cambria Math" panose="02040503050406030204" pitchFamily="18" charset="0"/>
                            </a:rPr>
                          </m:ctrlPr>
                        </m:fPr>
                        <m:num>
                          <m:acc>
                            <m:accPr>
                              <m:chr m:val="⃗"/>
                              <m:ctrlPr>
                                <a:rPr lang="es-VE" b="1" i="1">
                                  <a:latin typeface="Cambria Math" panose="02040503050406030204" pitchFamily="18" charset="0"/>
                                </a:rPr>
                              </m:ctrlPr>
                            </m:accPr>
                            <m:e>
                              <m:sSub>
                                <m:sSubPr>
                                  <m:ctrlPr>
                                    <a:rPr lang="es-VE" b="1" i="1">
                                      <a:latin typeface="Cambria Math" panose="02040503050406030204" pitchFamily="18" charset="0"/>
                                    </a:rPr>
                                  </m:ctrlPr>
                                </m:sSubPr>
                                <m:e>
                                  <m:r>
                                    <a:rPr lang="es-VE" b="1" i="1">
                                      <a:latin typeface="Cambria Math" panose="02040503050406030204" pitchFamily="18" charset="0"/>
                                    </a:rPr>
                                    <m:t>𝒗</m:t>
                                  </m:r>
                                </m:e>
                                <m:sub>
                                  <m:r>
                                    <a:rPr lang="es-VE" b="1" i="1">
                                      <a:latin typeface="Cambria Math" panose="02040503050406030204" pitchFamily="18" charset="0"/>
                                    </a:rPr>
                                    <m:t>𝒇</m:t>
                                  </m:r>
                                </m:sub>
                              </m:sSub>
                            </m:e>
                          </m:acc>
                          <m:r>
                            <a:rPr lang="es-VE" b="1" i="1">
                              <a:latin typeface="Cambria Math" panose="02040503050406030204" pitchFamily="18" charset="0"/>
                            </a:rPr>
                            <m:t>−</m:t>
                          </m:r>
                          <m:acc>
                            <m:accPr>
                              <m:chr m:val="⃗"/>
                              <m:ctrlPr>
                                <a:rPr lang="es-VE" b="1" i="1">
                                  <a:latin typeface="Cambria Math" panose="02040503050406030204" pitchFamily="18" charset="0"/>
                                </a:rPr>
                              </m:ctrlPr>
                            </m:accPr>
                            <m:e>
                              <m:sSub>
                                <m:sSubPr>
                                  <m:ctrlPr>
                                    <a:rPr lang="es-VE" b="1" i="1">
                                      <a:latin typeface="Cambria Math" panose="02040503050406030204" pitchFamily="18" charset="0"/>
                                    </a:rPr>
                                  </m:ctrlPr>
                                </m:sSubPr>
                                <m:e>
                                  <m:r>
                                    <a:rPr lang="es-VE" b="1" i="1">
                                      <a:latin typeface="Cambria Math" panose="02040503050406030204" pitchFamily="18" charset="0"/>
                                    </a:rPr>
                                    <m:t>𝒗</m:t>
                                  </m:r>
                                </m:e>
                                <m:sub>
                                  <m:r>
                                    <a:rPr lang="es-VE" b="1" i="1">
                                      <a:latin typeface="Cambria Math" panose="02040503050406030204" pitchFamily="18" charset="0"/>
                                    </a:rPr>
                                    <m:t>𝒊</m:t>
                                  </m:r>
                                </m:sub>
                              </m:sSub>
                            </m:e>
                          </m:acc>
                        </m:num>
                        <m:den>
                          <m:sSub>
                            <m:sSubPr>
                              <m:ctrlPr>
                                <a:rPr lang="es-VE" b="1" i="1">
                                  <a:latin typeface="Cambria Math" panose="02040503050406030204" pitchFamily="18" charset="0"/>
                                </a:rPr>
                              </m:ctrlPr>
                            </m:sSubPr>
                            <m:e>
                              <m:r>
                                <a:rPr lang="es-VE" b="1" i="1">
                                  <a:latin typeface="Cambria Math" panose="02040503050406030204" pitchFamily="18" charset="0"/>
                                </a:rPr>
                                <m:t>𝒕</m:t>
                              </m:r>
                            </m:e>
                            <m:sub>
                              <m:r>
                                <a:rPr lang="es-VE" b="1" i="1">
                                  <a:latin typeface="Cambria Math" panose="02040503050406030204" pitchFamily="18" charset="0"/>
                                </a:rPr>
                                <m:t>𝒇</m:t>
                              </m:r>
                            </m:sub>
                          </m:sSub>
                          <m:r>
                            <a:rPr lang="es-VE" b="1" i="1">
                              <a:latin typeface="Cambria Math" panose="02040503050406030204" pitchFamily="18" charset="0"/>
                            </a:rPr>
                            <m:t>−</m:t>
                          </m:r>
                          <m:sSub>
                            <m:sSubPr>
                              <m:ctrlPr>
                                <a:rPr lang="es-VE" b="1" i="1">
                                  <a:latin typeface="Cambria Math" panose="02040503050406030204" pitchFamily="18" charset="0"/>
                                </a:rPr>
                              </m:ctrlPr>
                            </m:sSubPr>
                            <m:e>
                              <m:r>
                                <a:rPr lang="es-VE" b="1" i="1">
                                  <a:latin typeface="Cambria Math" panose="02040503050406030204" pitchFamily="18" charset="0"/>
                                </a:rPr>
                                <m:t>𝒕</m:t>
                              </m:r>
                            </m:e>
                            <m:sub>
                              <m:r>
                                <a:rPr lang="es-VE" b="1" i="1">
                                  <a:latin typeface="Cambria Math" panose="02040503050406030204" pitchFamily="18" charset="0"/>
                                </a:rPr>
                                <m:t>𝒊</m:t>
                              </m:r>
                            </m:sub>
                          </m:sSub>
                        </m:den>
                      </m:f>
                    </m:oMath>
                  </m:oMathPara>
                </a14:m>
                <a:endParaRPr lang="es-VE" dirty="0" smtClean="0"/>
              </a:p>
              <a:p>
                <a:endParaRPr lang="es-VE" dirty="0"/>
              </a:p>
              <a:p>
                <a:endParaRPr lang="es-VE" dirty="0" smtClean="0"/>
              </a:p>
              <a:p>
                <a:endParaRPr lang="es-VE" dirty="0" smtClean="0"/>
              </a:p>
              <a:p>
                <a:r>
                  <a:rPr lang="es-VE" dirty="0" smtClean="0"/>
                  <a:t>Aceleración Instantánea: se define la aceleración instantánea como el límite cuando t tiende a cero, (∆t→0) para la aceleración media</a:t>
                </a:r>
              </a:p>
              <a:p>
                <a:endParaRPr lang="es-VE" dirty="0" smtClean="0"/>
              </a:p>
              <a:p>
                <a:pPr/>
                <a14:m>
                  <m:oMathPara xmlns:m="http://schemas.openxmlformats.org/officeDocument/2006/math">
                    <m:oMathParaPr>
                      <m:jc m:val="centerGroup"/>
                    </m:oMathParaPr>
                    <m:oMath xmlns:m="http://schemas.openxmlformats.org/officeDocument/2006/math">
                      <m:acc>
                        <m:accPr>
                          <m:chr m:val="⃗"/>
                          <m:ctrlPr>
                            <a:rPr lang="es-VE" b="1" i="1" smtClean="0">
                              <a:latin typeface="Cambria Math" panose="02040503050406030204" pitchFamily="18" charset="0"/>
                            </a:rPr>
                          </m:ctrlPr>
                        </m:accPr>
                        <m:e>
                          <m:r>
                            <a:rPr lang="es-VE" b="1" i="1">
                              <a:latin typeface="Cambria Math" panose="02040503050406030204" pitchFamily="18" charset="0"/>
                            </a:rPr>
                            <m:t>𝒂</m:t>
                          </m:r>
                        </m:e>
                      </m:acc>
                      <m:r>
                        <a:rPr lang="es-VE" b="1" i="1">
                          <a:latin typeface="Cambria Math" panose="02040503050406030204" pitchFamily="18" charset="0"/>
                        </a:rPr>
                        <m:t>=</m:t>
                      </m:r>
                      <m:func>
                        <m:funcPr>
                          <m:ctrlPr>
                            <a:rPr lang="es-VE" b="1" i="1">
                              <a:latin typeface="Cambria Math" panose="02040503050406030204" pitchFamily="18" charset="0"/>
                            </a:rPr>
                          </m:ctrlPr>
                        </m:funcPr>
                        <m:fName>
                          <m:limLow>
                            <m:limLowPr>
                              <m:ctrlPr>
                                <a:rPr lang="es-VE" b="1" i="1">
                                  <a:latin typeface="Cambria Math" panose="02040503050406030204" pitchFamily="18" charset="0"/>
                                </a:rPr>
                              </m:ctrlPr>
                            </m:limLowPr>
                            <m:e>
                              <m:r>
                                <a:rPr lang="es-ES" b="1" i="1">
                                  <a:latin typeface="Cambria Math" panose="02040503050406030204" pitchFamily="18" charset="0"/>
                                </a:rPr>
                                <m:t>𝐥𝐢𝐦</m:t>
                              </m:r>
                            </m:e>
                            <m:lim>
                              <m:r>
                                <a:rPr lang="es-VE" b="1" i="1">
                                  <a:latin typeface="Cambria Math" panose="02040503050406030204" pitchFamily="18" charset="0"/>
                                </a:rPr>
                                <m:t>∆</m:t>
                              </m:r>
                              <m:r>
                                <a:rPr lang="es-VE" b="1" i="1">
                                  <a:latin typeface="Cambria Math" panose="02040503050406030204" pitchFamily="18" charset="0"/>
                                </a:rPr>
                                <m:t>𝒕</m:t>
                              </m:r>
                              <m:r>
                                <a:rPr lang="es-VE" b="1" i="1">
                                  <a:latin typeface="Cambria Math" panose="02040503050406030204" pitchFamily="18" charset="0"/>
                                </a:rPr>
                                <m:t>→</m:t>
                              </m:r>
                              <m:r>
                                <a:rPr lang="es-VE" b="1" i="1">
                                  <a:latin typeface="Cambria Math" panose="02040503050406030204" pitchFamily="18" charset="0"/>
                                </a:rPr>
                                <m:t>𝟎</m:t>
                              </m:r>
                            </m:lim>
                          </m:limLow>
                        </m:fName>
                        <m:e>
                          <m:acc>
                            <m:accPr>
                              <m:chr m:val="̅"/>
                              <m:ctrlPr>
                                <a:rPr lang="es-VE" b="1" i="1">
                                  <a:latin typeface="Cambria Math" panose="02040503050406030204" pitchFamily="18" charset="0"/>
                                </a:rPr>
                              </m:ctrlPr>
                            </m:accPr>
                            <m:e>
                              <m:r>
                                <a:rPr lang="es-VE" b="1" i="1">
                                  <a:latin typeface="Cambria Math" panose="02040503050406030204" pitchFamily="18" charset="0"/>
                                </a:rPr>
                                <m:t>𝒂</m:t>
                              </m:r>
                            </m:e>
                          </m:acc>
                        </m:e>
                      </m:func>
                      <m:r>
                        <a:rPr lang="es-VE" b="1" i="1">
                          <a:latin typeface="Cambria Math" panose="02040503050406030204" pitchFamily="18" charset="0"/>
                        </a:rPr>
                        <m:t>=</m:t>
                      </m:r>
                      <m:func>
                        <m:funcPr>
                          <m:ctrlPr>
                            <a:rPr lang="es-VE" b="1" i="1">
                              <a:latin typeface="Cambria Math" panose="02040503050406030204" pitchFamily="18" charset="0"/>
                            </a:rPr>
                          </m:ctrlPr>
                        </m:funcPr>
                        <m:fName>
                          <m:limLow>
                            <m:limLowPr>
                              <m:ctrlPr>
                                <a:rPr lang="es-VE" b="1" i="1">
                                  <a:latin typeface="Cambria Math" panose="02040503050406030204" pitchFamily="18" charset="0"/>
                                </a:rPr>
                              </m:ctrlPr>
                            </m:limLowPr>
                            <m:e>
                              <m:r>
                                <a:rPr lang="es-ES" b="1" i="1">
                                  <a:latin typeface="Cambria Math" panose="02040503050406030204" pitchFamily="18" charset="0"/>
                                </a:rPr>
                                <m:t>𝐥𝐢𝐦</m:t>
                              </m:r>
                            </m:e>
                            <m:lim>
                              <m:r>
                                <a:rPr lang="es-VE" b="1" i="1">
                                  <a:latin typeface="Cambria Math" panose="02040503050406030204" pitchFamily="18" charset="0"/>
                                </a:rPr>
                                <m:t>∆</m:t>
                              </m:r>
                              <m:r>
                                <a:rPr lang="es-VE" b="1" i="1">
                                  <a:latin typeface="Cambria Math" panose="02040503050406030204" pitchFamily="18" charset="0"/>
                                </a:rPr>
                                <m:t>𝒕</m:t>
                              </m:r>
                              <m:r>
                                <a:rPr lang="es-VE" b="1" i="1">
                                  <a:latin typeface="Cambria Math" panose="02040503050406030204" pitchFamily="18" charset="0"/>
                                </a:rPr>
                                <m:t>→</m:t>
                              </m:r>
                              <m:r>
                                <a:rPr lang="es-VE" b="1" i="1">
                                  <a:latin typeface="Cambria Math" panose="02040503050406030204" pitchFamily="18" charset="0"/>
                                </a:rPr>
                                <m:t>𝟎</m:t>
                              </m:r>
                            </m:lim>
                          </m:limLow>
                        </m:fName>
                        <m:e>
                          <m:f>
                            <m:fPr>
                              <m:ctrlPr>
                                <a:rPr lang="es-VE" b="1" i="1">
                                  <a:latin typeface="Cambria Math" panose="02040503050406030204" pitchFamily="18" charset="0"/>
                                </a:rPr>
                              </m:ctrlPr>
                            </m:fPr>
                            <m:num>
                              <m:acc>
                                <m:accPr>
                                  <m:chr m:val="⃗"/>
                                  <m:ctrlPr>
                                    <a:rPr lang="es-VE" b="1" i="1">
                                      <a:latin typeface="Cambria Math" panose="02040503050406030204" pitchFamily="18" charset="0"/>
                                    </a:rPr>
                                  </m:ctrlPr>
                                </m:accPr>
                                <m:e>
                                  <m:r>
                                    <a:rPr lang="es-VE" b="1" i="1">
                                      <a:latin typeface="Cambria Math" panose="02040503050406030204" pitchFamily="18" charset="0"/>
                                    </a:rPr>
                                    <m:t>∆</m:t>
                                  </m:r>
                                  <m:r>
                                    <a:rPr lang="es-VE" b="1" i="1">
                                      <a:latin typeface="Cambria Math" panose="02040503050406030204" pitchFamily="18" charset="0"/>
                                    </a:rPr>
                                    <m:t>𝒗</m:t>
                                  </m:r>
                                </m:e>
                              </m:acc>
                            </m:num>
                            <m:den>
                              <m:r>
                                <a:rPr lang="es-VE" b="1" i="1">
                                  <a:latin typeface="Cambria Math" panose="02040503050406030204" pitchFamily="18" charset="0"/>
                                </a:rPr>
                                <m:t>∆</m:t>
                              </m:r>
                              <m:r>
                                <a:rPr lang="es-VE" b="1" i="1">
                                  <a:latin typeface="Cambria Math" panose="02040503050406030204" pitchFamily="18" charset="0"/>
                                </a:rPr>
                                <m:t>𝒕</m:t>
                              </m:r>
                            </m:den>
                          </m:f>
                        </m:e>
                      </m:func>
                      <m:r>
                        <a:rPr lang="es-VE" b="1" i="1">
                          <a:latin typeface="Cambria Math" panose="02040503050406030204" pitchFamily="18" charset="0"/>
                        </a:rPr>
                        <m:t>=</m:t>
                      </m:r>
                      <m:f>
                        <m:fPr>
                          <m:ctrlPr>
                            <a:rPr lang="es-VE" b="1" i="1">
                              <a:latin typeface="Cambria Math" panose="02040503050406030204" pitchFamily="18" charset="0"/>
                            </a:rPr>
                          </m:ctrlPr>
                        </m:fPr>
                        <m:num>
                          <m:r>
                            <a:rPr lang="es-VE" b="1" i="1">
                              <a:latin typeface="Cambria Math" panose="02040503050406030204" pitchFamily="18" charset="0"/>
                            </a:rPr>
                            <m:t>𝒅</m:t>
                          </m:r>
                          <m:acc>
                            <m:accPr>
                              <m:chr m:val="⃗"/>
                              <m:ctrlPr>
                                <a:rPr lang="es-VE" b="1" i="1">
                                  <a:latin typeface="Cambria Math" panose="02040503050406030204" pitchFamily="18" charset="0"/>
                                </a:rPr>
                              </m:ctrlPr>
                            </m:accPr>
                            <m:e>
                              <m:r>
                                <a:rPr lang="es-VE" b="1" i="1">
                                  <a:latin typeface="Cambria Math" panose="02040503050406030204" pitchFamily="18" charset="0"/>
                                </a:rPr>
                                <m:t>𝒗</m:t>
                              </m:r>
                            </m:e>
                          </m:acc>
                        </m:num>
                        <m:den>
                          <m:r>
                            <a:rPr lang="es-VE" b="1" i="1">
                              <a:latin typeface="Cambria Math" panose="02040503050406030204" pitchFamily="18" charset="0"/>
                            </a:rPr>
                            <m:t>𝒅𝒕</m:t>
                          </m:r>
                        </m:den>
                      </m:f>
                    </m:oMath>
                  </m:oMathPara>
                </a14:m>
                <a:endParaRPr lang="es-VE" dirty="0"/>
              </a:p>
              <a:p>
                <a:endParaRPr lang="es-VE" dirty="0" smtClean="0"/>
              </a:p>
              <a:p>
                <a:endParaRPr lang="es-VE" dirty="0"/>
              </a:p>
              <a:p>
                <a:endParaRPr lang="es-VE" dirty="0"/>
              </a:p>
              <a:p>
                <a:endParaRPr lang="es-VE" dirty="0" smtClean="0"/>
              </a:p>
              <a:p>
                <a:endParaRPr lang="es-VE" dirty="0"/>
              </a:p>
              <a:p>
                <a:endParaRPr lang="es-VE" dirty="0" smtClean="0"/>
              </a:p>
            </p:txBody>
          </p:sp>
        </mc:Choice>
        <mc:Fallback xmlns="">
          <p:sp>
            <p:nvSpPr>
              <p:cNvPr id="3" name="Rectángulo 2"/>
              <p:cNvSpPr>
                <a:spLocks noRot="1" noChangeAspect="1" noMove="1" noResize="1" noEditPoints="1" noAdjustHandles="1" noChangeArrowheads="1" noChangeShapeType="1" noTextEdit="1"/>
              </p:cNvSpPr>
              <p:nvPr/>
            </p:nvSpPr>
            <p:spPr>
              <a:xfrm>
                <a:off x="1213945" y="1024759"/>
                <a:ext cx="9664262" cy="5483361"/>
              </a:xfrm>
              <a:prstGeom prst="rect">
                <a:avLst/>
              </a:prstGeom>
              <a:blipFill rotWithShape="0">
                <a:blip r:embed="rId2"/>
                <a:stretch>
                  <a:fillRect l="-505" t="-556"/>
                </a:stretch>
              </a:blipFill>
            </p:spPr>
            <p:txBody>
              <a:bodyPr/>
              <a:lstStyle/>
              <a:p>
                <a:r>
                  <a:rPr lang="es-VE">
                    <a:noFill/>
                  </a:rPr>
                  <a:t> </a:t>
                </a:r>
              </a:p>
            </p:txBody>
          </p:sp>
        </mc:Fallback>
      </mc:AlternateContent>
    </p:spTree>
    <p:extLst>
      <p:ext uri="{BB962C8B-B14F-4D97-AF65-F5344CB8AC3E}">
        <p14:creationId xmlns:p14="http://schemas.microsoft.com/office/powerpoint/2010/main" val="2972266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355834" y="1450429"/>
                <a:ext cx="8907518" cy="2228367"/>
              </a:xfrm>
              <a:prstGeom prst="rect">
                <a:avLst/>
              </a:prstGeom>
            </p:spPr>
            <p:txBody>
              <a:bodyPr wrap="square">
                <a:spAutoFit/>
              </a:bodyPr>
              <a:lstStyle/>
              <a:p>
                <a:pPr>
                  <a:spcAft>
                    <a:spcPts val="600"/>
                  </a:spcAft>
                </a:pPr>
                <a:r>
                  <a:rPr lang="es-VE" dirty="0" smtClean="0">
                    <a:effectLst/>
                    <a:latin typeface="Times New Roman" panose="02020603050405020304" pitchFamily="18" charset="0"/>
                    <a:ea typeface="Times New Roman" panose="02020603050405020304" pitchFamily="18" charset="0"/>
                  </a:rPr>
                  <a:t>En resumen tenemos los siguientes vectores de la cinemática, que en el sistema de coordenadas cartesianas son:</a:t>
                </a:r>
              </a:p>
              <a:p>
                <a:pPr marL="342900" lvl="0" indent="-342900">
                  <a:spcAft>
                    <a:spcPts val="0"/>
                  </a:spcAft>
                  <a:buFont typeface="+mj-lt"/>
                  <a:buAutoNum type="arabicPeriod"/>
                </a:pPr>
                <a:r>
                  <a:rPr lang="es-VE" dirty="0">
                    <a:effectLst/>
                    <a:latin typeface="Times New Roman" panose="02020603050405020304" pitchFamily="18" charset="0"/>
                    <a:ea typeface="Times New Roman" panose="02020603050405020304" pitchFamily="18" charset="0"/>
                  </a:rPr>
                  <a:t> </a:t>
                </a:r>
                <a14:m>
                  <m:oMath xmlns:m="http://schemas.openxmlformats.org/officeDocument/2006/math">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𝒓</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𝑥</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𝒊</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𝑦</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𝒋</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𝑧</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𝒌</m:t>
                        </m:r>
                      </m:e>
                    </m:acc>
                  </m:oMath>
                </a14:m>
                <a:r>
                  <a:rPr lang="es-VE" b="1" dirty="0">
                    <a:effectLst/>
                    <a:latin typeface="Times New Roman" panose="02020603050405020304" pitchFamily="18" charset="0"/>
                    <a:ea typeface="Times New Roman" panose="02020603050405020304" pitchFamily="18" charset="0"/>
                  </a:rPr>
                  <a:t>             </a:t>
                </a:r>
                <a:r>
                  <a:rPr lang="es-VE" dirty="0">
                    <a:effectLst/>
                    <a:latin typeface="Times New Roman" panose="02020603050405020304" pitchFamily="18" charset="0"/>
                    <a:ea typeface="Times New Roman" panose="02020603050405020304" pitchFamily="18" charset="0"/>
                  </a:rPr>
                  <a:t>Posición                 </a:t>
                </a:r>
              </a:p>
              <a:p>
                <a:pPr marL="342900" lvl="0" indent="-342900">
                  <a:spcAft>
                    <a:spcPts val="0"/>
                  </a:spcAft>
                  <a:buFont typeface="+mj-lt"/>
                  <a:buAutoNum type="arabicPeriod"/>
                </a:pPr>
                <a14:m>
                  <m:oMath xmlns:m="http://schemas.openxmlformats.org/officeDocument/2006/math">
                    <m:r>
                      <a:rPr lang="es-VE" b="1" i="1">
                        <a:effectLst/>
                        <a:latin typeface="Cambria Math" panose="02040503050406030204" pitchFamily="18" charset="0"/>
                        <a:ea typeface="Times New Roman" panose="02020603050405020304" pitchFamily="18" charset="0"/>
                      </a:rPr>
                      <m:t>∆</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𝒓</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𝑥</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𝒊</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𝑦</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𝒋</m:t>
                        </m:r>
                      </m:e>
                    </m:acc>
                    <m:r>
                      <a:rPr lang="es-VE" b="1"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m:t>
                    </m:r>
                    <m:r>
                      <a:rPr lang="es-VE" i="1">
                        <a:effectLst/>
                        <a:latin typeface="Cambria Math" panose="02040503050406030204" pitchFamily="18" charset="0"/>
                        <a:ea typeface="Times New Roman" panose="02020603050405020304" pitchFamily="18" charset="0"/>
                      </a:rPr>
                      <m:t>𝑧</m:t>
                    </m:r>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𝒌</m:t>
                        </m:r>
                      </m:e>
                    </m:acc>
                  </m:oMath>
                </a14:m>
                <a:r>
                  <a:rPr lang="es-VE" b="1" dirty="0">
                    <a:effectLst/>
                    <a:latin typeface="Times New Roman" panose="02020603050405020304" pitchFamily="18" charset="0"/>
                    <a:ea typeface="Times New Roman" panose="02020603050405020304" pitchFamily="18" charset="0"/>
                  </a:rPr>
                  <a:t>    </a:t>
                </a:r>
                <a:r>
                  <a:rPr lang="es-VE" dirty="0">
                    <a:effectLst/>
                    <a:latin typeface="Times New Roman" panose="02020603050405020304" pitchFamily="18" charset="0"/>
                    <a:ea typeface="Times New Roman" panose="02020603050405020304" pitchFamily="18" charset="0"/>
                  </a:rPr>
                  <a:t>Deslazamiento </a:t>
                </a:r>
              </a:p>
              <a:p>
                <a:pPr marL="342900" lvl="0" indent="-342900">
                  <a:spcAft>
                    <a:spcPts val="0"/>
                  </a:spcAft>
                  <a:buFont typeface="+mj-lt"/>
                  <a:buAutoNum type="arabicPeriod"/>
                </a:pPr>
                <a14:m>
                  <m:oMath xmlns:m="http://schemas.openxmlformats.org/officeDocument/2006/math">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𝒗</m:t>
                        </m:r>
                      </m:e>
                    </m:acc>
                    <m:r>
                      <a:rPr lang="es-VE" b="1" i="1">
                        <a:effectLst/>
                        <a:latin typeface="Cambria Math" panose="02040503050406030204" pitchFamily="18" charset="0"/>
                        <a:ea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rPr>
                          <m:t>𝑣</m:t>
                        </m:r>
                      </m:e>
                      <m:sub>
                        <m:r>
                          <a:rPr lang="es-VE" i="1">
                            <a:effectLst/>
                            <a:latin typeface="Cambria Math" panose="02040503050406030204" pitchFamily="18" charset="0"/>
                            <a:ea typeface="Times New Roman" panose="02020603050405020304" pitchFamily="18" charset="0"/>
                          </a:rPr>
                          <m:t>𝑥</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𝒊</m:t>
                        </m:r>
                      </m:e>
                    </m:acc>
                    <m:r>
                      <a:rPr lang="es-VE" b="1" i="1">
                        <a:effectLst/>
                        <a:latin typeface="Cambria Math" panose="02040503050406030204" pitchFamily="18" charset="0"/>
                        <a:ea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rPr>
                          <m:t>𝑣</m:t>
                        </m:r>
                      </m:e>
                      <m:sub>
                        <m:r>
                          <a:rPr lang="es-VE" i="1">
                            <a:effectLst/>
                            <a:latin typeface="Cambria Math" panose="02040503050406030204" pitchFamily="18" charset="0"/>
                            <a:ea typeface="Times New Roman" panose="02020603050405020304" pitchFamily="18" charset="0"/>
                          </a:rPr>
                          <m:t>𝑦</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𝒋</m:t>
                        </m:r>
                      </m:e>
                    </m:acc>
                    <m:r>
                      <a:rPr lang="es-VE" b="1" i="1">
                        <a:effectLst/>
                        <a:latin typeface="Cambria Math" panose="02040503050406030204" pitchFamily="18" charset="0"/>
                        <a:ea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rPr>
                          <m:t>𝑣</m:t>
                        </m:r>
                      </m:e>
                      <m:sub>
                        <m:r>
                          <a:rPr lang="es-VE" i="1">
                            <a:effectLst/>
                            <a:latin typeface="Cambria Math" panose="02040503050406030204" pitchFamily="18" charset="0"/>
                            <a:ea typeface="Times New Roman" panose="02020603050405020304" pitchFamily="18" charset="0"/>
                          </a:rPr>
                          <m:t>𝑥</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𝒌</m:t>
                        </m:r>
                      </m:e>
                    </m:acc>
                  </m:oMath>
                </a14:m>
                <a:r>
                  <a:rPr lang="es-VE" b="1" dirty="0">
                    <a:effectLst/>
                    <a:latin typeface="Times New Roman" panose="02020603050405020304" pitchFamily="18" charset="0"/>
                    <a:ea typeface="Times New Roman" panose="02020603050405020304" pitchFamily="18" charset="0"/>
                  </a:rPr>
                  <a:t>        </a:t>
                </a:r>
                <a:r>
                  <a:rPr lang="es-VE" dirty="0">
                    <a:effectLst/>
                    <a:latin typeface="Times New Roman" panose="02020603050405020304" pitchFamily="18" charset="0"/>
                    <a:ea typeface="Times New Roman" panose="02020603050405020304" pitchFamily="18" charset="0"/>
                  </a:rPr>
                  <a:t>Velocidad</a:t>
                </a:r>
              </a:p>
              <a:p>
                <a:pPr marL="342900" lvl="0" indent="-342900">
                  <a:spcAft>
                    <a:spcPts val="0"/>
                  </a:spcAft>
                  <a:buFont typeface="+mj-lt"/>
                  <a:buAutoNum type="arabicPeriod"/>
                </a:pPr>
                <a14:m>
                  <m:oMath xmlns:m="http://schemas.openxmlformats.org/officeDocument/2006/math">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𝒂</m:t>
                        </m:r>
                      </m:e>
                    </m:acc>
                    <m:r>
                      <a:rPr lang="es-VE" b="1" i="1">
                        <a:effectLst/>
                        <a:latin typeface="Cambria Math" panose="02040503050406030204" pitchFamily="18" charset="0"/>
                        <a:ea typeface="Times New Roman" panose="02020603050405020304" pitchFamily="18" charset="0"/>
                      </a:rPr>
                      <m:t>=</m:t>
                    </m:r>
                    <m:sSub>
                      <m:sSubPr>
                        <m:ctrlPr>
                          <a:rPr lang="es-VE" b="1" i="1">
                            <a:effectLst/>
                            <a:latin typeface="Cambria Math" panose="02040503050406030204" pitchFamily="18" charset="0"/>
                            <a:ea typeface="Times New Roman" panose="02020603050405020304" pitchFamily="18" charset="0"/>
                          </a:rPr>
                        </m:ctrlPr>
                      </m:sSubPr>
                      <m:e>
                        <m:r>
                          <a:rPr lang="es-VE" b="1" i="1">
                            <a:effectLst/>
                            <a:latin typeface="Cambria Math" panose="02040503050406030204" pitchFamily="18" charset="0"/>
                            <a:ea typeface="Times New Roman" panose="02020603050405020304" pitchFamily="18" charset="0"/>
                          </a:rPr>
                          <m:t>𝒂</m:t>
                        </m:r>
                      </m:e>
                      <m:sub>
                        <m:r>
                          <a:rPr lang="es-VE" b="1" i="1">
                            <a:effectLst/>
                            <a:latin typeface="Cambria Math" panose="02040503050406030204" pitchFamily="18" charset="0"/>
                            <a:ea typeface="Times New Roman" panose="02020603050405020304" pitchFamily="18" charset="0"/>
                          </a:rPr>
                          <m:t>𝒙</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𝒊</m:t>
                        </m:r>
                      </m:e>
                    </m:acc>
                    <m:r>
                      <a:rPr lang="es-VE" b="1" i="1">
                        <a:effectLst/>
                        <a:latin typeface="Cambria Math" panose="02040503050406030204" pitchFamily="18" charset="0"/>
                        <a:ea typeface="Times New Roman" panose="02020603050405020304" pitchFamily="18" charset="0"/>
                      </a:rPr>
                      <m:t>+</m:t>
                    </m:r>
                    <m:sSub>
                      <m:sSubPr>
                        <m:ctrlPr>
                          <a:rPr lang="es-VE" b="1" i="1">
                            <a:effectLst/>
                            <a:latin typeface="Cambria Math" panose="02040503050406030204" pitchFamily="18" charset="0"/>
                            <a:ea typeface="Times New Roman" panose="02020603050405020304" pitchFamily="18" charset="0"/>
                          </a:rPr>
                        </m:ctrlPr>
                      </m:sSubPr>
                      <m:e>
                        <m:r>
                          <a:rPr lang="es-VE" b="1" i="1">
                            <a:effectLst/>
                            <a:latin typeface="Cambria Math" panose="02040503050406030204" pitchFamily="18" charset="0"/>
                            <a:ea typeface="Times New Roman" panose="02020603050405020304" pitchFamily="18" charset="0"/>
                          </a:rPr>
                          <m:t>𝒂</m:t>
                        </m:r>
                      </m:e>
                      <m:sub>
                        <m:r>
                          <a:rPr lang="es-VE" b="1" i="1">
                            <a:effectLst/>
                            <a:latin typeface="Cambria Math" panose="02040503050406030204" pitchFamily="18" charset="0"/>
                            <a:ea typeface="Times New Roman" panose="02020603050405020304" pitchFamily="18" charset="0"/>
                          </a:rPr>
                          <m:t>𝒚</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𝒋</m:t>
                        </m:r>
                      </m:e>
                    </m:acc>
                    <m:r>
                      <a:rPr lang="es-VE" b="1" i="1">
                        <a:effectLst/>
                        <a:latin typeface="Cambria Math" panose="02040503050406030204" pitchFamily="18" charset="0"/>
                        <a:ea typeface="Times New Roman" panose="02020603050405020304" pitchFamily="18" charset="0"/>
                      </a:rPr>
                      <m:t>+</m:t>
                    </m:r>
                    <m:sSub>
                      <m:sSubPr>
                        <m:ctrlPr>
                          <a:rPr lang="es-VE" b="1" i="1">
                            <a:effectLst/>
                            <a:latin typeface="Cambria Math" panose="02040503050406030204" pitchFamily="18" charset="0"/>
                            <a:ea typeface="Times New Roman" panose="02020603050405020304" pitchFamily="18" charset="0"/>
                          </a:rPr>
                        </m:ctrlPr>
                      </m:sSubPr>
                      <m:e>
                        <m:r>
                          <a:rPr lang="es-VE" b="1" i="1">
                            <a:effectLst/>
                            <a:latin typeface="Cambria Math" panose="02040503050406030204" pitchFamily="18" charset="0"/>
                            <a:ea typeface="Times New Roman" panose="02020603050405020304" pitchFamily="18" charset="0"/>
                          </a:rPr>
                          <m:t>𝒂</m:t>
                        </m:r>
                      </m:e>
                      <m:sub>
                        <m:r>
                          <a:rPr lang="es-VE" b="1" i="1">
                            <a:effectLst/>
                            <a:latin typeface="Cambria Math" panose="02040503050406030204" pitchFamily="18" charset="0"/>
                            <a:ea typeface="Times New Roman" panose="02020603050405020304" pitchFamily="18" charset="0"/>
                          </a:rPr>
                          <m:t>𝒛</m:t>
                        </m:r>
                      </m:sub>
                    </m:sSub>
                    <m:acc>
                      <m:accPr>
                        <m:chr m:val="̂"/>
                        <m:ctrlPr>
                          <a:rPr lang="es-VE" b="1" i="1">
                            <a:effectLst/>
                            <a:latin typeface="Cambria Math" panose="02040503050406030204" pitchFamily="18" charset="0"/>
                            <a:ea typeface="Times New Roman" panose="02020603050405020304" pitchFamily="18" charset="0"/>
                          </a:rPr>
                        </m:ctrlPr>
                      </m:accPr>
                      <m:e>
                        <m:r>
                          <a:rPr lang="es-VE" b="1" i="1">
                            <a:effectLst/>
                            <a:latin typeface="Cambria Math" panose="02040503050406030204" pitchFamily="18" charset="0"/>
                            <a:ea typeface="Times New Roman" panose="02020603050405020304" pitchFamily="18" charset="0"/>
                          </a:rPr>
                          <m:t>𝒌</m:t>
                        </m:r>
                      </m:e>
                    </m:acc>
                  </m:oMath>
                </a14:m>
                <a:r>
                  <a:rPr lang="es-VE" b="1" dirty="0">
                    <a:effectLst/>
                    <a:latin typeface="Times New Roman" panose="02020603050405020304" pitchFamily="18" charset="0"/>
                    <a:ea typeface="Times New Roman" panose="02020603050405020304" pitchFamily="18" charset="0"/>
                  </a:rPr>
                  <a:t>       </a:t>
                </a:r>
                <a:r>
                  <a:rPr lang="es-VE" dirty="0">
                    <a:effectLst/>
                    <a:latin typeface="Times New Roman" panose="02020603050405020304" pitchFamily="18" charset="0"/>
                    <a:ea typeface="Times New Roman" panose="02020603050405020304" pitchFamily="18" charset="0"/>
                  </a:rPr>
                  <a:t>Aceleración</a:t>
                </a:r>
              </a:p>
              <a:p>
                <a:pPr>
                  <a:spcAft>
                    <a:spcPts val="0"/>
                  </a:spcAft>
                </a:pPr>
                <a:r>
                  <a:rPr lang="es-VE" b="1" dirty="0">
                    <a:effectLst/>
                    <a:latin typeface="Times New Roman" panose="02020603050405020304" pitchFamily="18" charset="0"/>
                    <a:ea typeface="Times New Roman" panose="02020603050405020304" pitchFamily="18" charset="0"/>
                  </a:rPr>
                  <a:t> </a:t>
                </a:r>
                <a:endParaRPr lang="es-VE" dirty="0">
                  <a:effectLst/>
                  <a:latin typeface="Times New Roman" panose="02020603050405020304" pitchFamily="18" charset="0"/>
                  <a:ea typeface="Times New Roman" panose="02020603050405020304" pitchFamily="18" charset="0"/>
                </a:endParaRPr>
              </a:p>
            </p:txBody>
          </p:sp>
        </mc:Choice>
        <mc:Fallback xmlns="">
          <p:sp>
            <p:nvSpPr>
              <p:cNvPr id="2" name="Rectángulo 1"/>
              <p:cNvSpPr>
                <a:spLocks noRot="1" noChangeAspect="1" noMove="1" noResize="1" noEditPoints="1" noAdjustHandles="1" noChangeArrowheads="1" noChangeShapeType="1" noTextEdit="1"/>
              </p:cNvSpPr>
              <p:nvPr/>
            </p:nvSpPr>
            <p:spPr>
              <a:xfrm>
                <a:off x="1355834" y="1450429"/>
                <a:ext cx="8907518" cy="2228367"/>
              </a:xfrm>
              <a:prstGeom prst="rect">
                <a:avLst/>
              </a:prstGeom>
              <a:blipFill rotWithShape="0">
                <a:blip r:embed="rId2"/>
                <a:stretch>
                  <a:fillRect l="-547" t="-1644" r="-1163"/>
                </a:stretch>
              </a:blipFill>
            </p:spPr>
            <p:txBody>
              <a:bodyPr/>
              <a:lstStyle/>
              <a:p>
                <a:r>
                  <a:rPr lang="es-VE">
                    <a:noFill/>
                  </a:rPr>
                  <a:t> </a:t>
                </a:r>
              </a:p>
            </p:txBody>
          </p:sp>
        </mc:Fallback>
      </mc:AlternateContent>
    </p:spTree>
    <p:extLst>
      <p:ext uri="{BB962C8B-B14F-4D97-AF65-F5344CB8AC3E}">
        <p14:creationId xmlns:p14="http://schemas.microsoft.com/office/powerpoint/2010/main" val="3995618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241</Words>
  <Application>Microsoft Office PowerPoint</Application>
  <PresentationFormat>Panorámica</PresentationFormat>
  <Paragraphs>55</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Calibri Light</vt:lpstr>
      <vt:lpstr>Cambria Math</vt:lpstr>
      <vt:lpstr>Symbol</vt:lpstr>
      <vt:lpstr>Times New Roman</vt:lpstr>
      <vt:lpstr>Tema de Office</vt:lpstr>
      <vt:lpstr>Cinemática</vt:lpstr>
      <vt:lpstr>Cinemática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Uneg</dc:creator>
  <cp:lastModifiedBy>Uneg</cp:lastModifiedBy>
  <cp:revision>13</cp:revision>
  <dcterms:created xsi:type="dcterms:W3CDTF">2020-06-18T20:18:00Z</dcterms:created>
  <dcterms:modified xsi:type="dcterms:W3CDTF">2021-02-21T20:03:54Z</dcterms:modified>
</cp:coreProperties>
</file>