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18288000" cy="10287000"/>
  <p:notesSz cx="6858000" cy="9144000"/>
  <p:embeddedFontLst>
    <p:embeddedFont>
      <p:font typeface="Allura" charset="1" panose="02000000000000000000"/>
      <p:regular r:id="rId8"/>
    </p:embeddedFont>
    <p:embeddedFont>
      <p:font typeface="League Spartan" charset="1" panose="00000800000000000000"/>
      <p:regular r:id="rId9"/>
    </p:embeddedFont>
    <p:embeddedFont>
      <p:font typeface="Belleza" charset="1" panose="02000503050000020003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jpeg" Type="http://schemas.openxmlformats.org/officeDocument/2006/relationships/image"/><Relationship Id="rId13" Target="../media/image12.jpeg" Type="http://schemas.openxmlformats.org/officeDocument/2006/relationships/image"/><Relationship Id="rId14" Target="../media/image13.jpe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F3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true" rot="-6454626">
            <a:off x="10069778" y="6408558"/>
            <a:ext cx="970434" cy="274148"/>
          </a:xfrm>
          <a:custGeom>
            <a:avLst/>
            <a:gdLst/>
            <a:ahLst/>
            <a:cxnLst/>
            <a:rect r="r" b="b" t="t" l="l"/>
            <a:pathLst>
              <a:path h="274148" w="970434">
                <a:moveTo>
                  <a:pt x="0" y="274148"/>
                </a:moveTo>
                <a:lnTo>
                  <a:pt x="970434" y="274148"/>
                </a:lnTo>
                <a:lnTo>
                  <a:pt x="970434" y="0"/>
                </a:lnTo>
                <a:lnTo>
                  <a:pt x="0" y="0"/>
                </a:lnTo>
                <a:lnTo>
                  <a:pt x="0" y="274148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10210037">
            <a:off x="8641050" y="4452507"/>
            <a:ext cx="1793778" cy="506742"/>
          </a:xfrm>
          <a:custGeom>
            <a:avLst/>
            <a:gdLst/>
            <a:ahLst/>
            <a:cxnLst/>
            <a:rect r="r" b="b" t="t" l="l"/>
            <a:pathLst>
              <a:path h="506742" w="1793778">
                <a:moveTo>
                  <a:pt x="0" y="0"/>
                </a:moveTo>
                <a:lnTo>
                  <a:pt x="1793778" y="0"/>
                </a:lnTo>
                <a:lnTo>
                  <a:pt x="1793778" y="506742"/>
                </a:lnTo>
                <a:lnTo>
                  <a:pt x="0" y="50674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true" rot="-2154175">
            <a:off x="162326" y="4037739"/>
            <a:ext cx="1221116" cy="1125647"/>
          </a:xfrm>
          <a:custGeom>
            <a:avLst/>
            <a:gdLst/>
            <a:ahLst/>
            <a:cxnLst/>
            <a:rect r="r" b="b" t="t" l="l"/>
            <a:pathLst>
              <a:path h="1125647" w="1221116">
                <a:moveTo>
                  <a:pt x="0" y="1125647"/>
                </a:moveTo>
                <a:lnTo>
                  <a:pt x="1221116" y="1125647"/>
                </a:lnTo>
                <a:lnTo>
                  <a:pt x="1221116" y="0"/>
                </a:lnTo>
                <a:lnTo>
                  <a:pt x="0" y="0"/>
                </a:lnTo>
                <a:lnTo>
                  <a:pt x="0" y="1125647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5400000">
            <a:off x="15241358" y="3129305"/>
            <a:ext cx="1592239" cy="353188"/>
          </a:xfrm>
          <a:custGeom>
            <a:avLst/>
            <a:gdLst/>
            <a:ahLst/>
            <a:cxnLst/>
            <a:rect r="r" b="b" t="t" l="l"/>
            <a:pathLst>
              <a:path h="353188" w="1592239">
                <a:moveTo>
                  <a:pt x="0" y="0"/>
                </a:moveTo>
                <a:lnTo>
                  <a:pt x="1592239" y="0"/>
                </a:lnTo>
                <a:lnTo>
                  <a:pt x="1592239" y="353187"/>
                </a:lnTo>
                <a:lnTo>
                  <a:pt x="0" y="35318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6361328" y="784461"/>
            <a:ext cx="1657242" cy="1242932"/>
          </a:xfrm>
          <a:custGeom>
            <a:avLst/>
            <a:gdLst/>
            <a:ahLst/>
            <a:cxnLst/>
            <a:rect r="r" b="b" t="t" l="l"/>
            <a:pathLst>
              <a:path h="1242932" w="1657242">
                <a:moveTo>
                  <a:pt x="0" y="0"/>
                </a:moveTo>
                <a:lnTo>
                  <a:pt x="1657242" y="0"/>
                </a:lnTo>
                <a:lnTo>
                  <a:pt x="1657242" y="1242932"/>
                </a:lnTo>
                <a:lnTo>
                  <a:pt x="0" y="124293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1664162">
            <a:off x="16768738" y="3009805"/>
            <a:ext cx="978442" cy="1407830"/>
          </a:xfrm>
          <a:custGeom>
            <a:avLst/>
            <a:gdLst/>
            <a:ahLst/>
            <a:cxnLst/>
            <a:rect r="r" b="b" t="t" l="l"/>
            <a:pathLst>
              <a:path h="1407830" w="978442">
                <a:moveTo>
                  <a:pt x="0" y="0"/>
                </a:moveTo>
                <a:lnTo>
                  <a:pt x="978442" y="0"/>
                </a:lnTo>
                <a:lnTo>
                  <a:pt x="978442" y="1407830"/>
                </a:lnTo>
                <a:lnTo>
                  <a:pt x="0" y="140783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0218936" y="5143500"/>
            <a:ext cx="7799634" cy="4897190"/>
          </a:xfrm>
          <a:custGeom>
            <a:avLst/>
            <a:gdLst/>
            <a:ahLst/>
            <a:cxnLst/>
            <a:rect r="r" b="b" t="t" l="l"/>
            <a:pathLst>
              <a:path h="4897190" w="7799634">
                <a:moveTo>
                  <a:pt x="0" y="0"/>
                </a:moveTo>
                <a:lnTo>
                  <a:pt x="7799634" y="0"/>
                </a:lnTo>
                <a:lnTo>
                  <a:pt x="7799634" y="4897190"/>
                </a:lnTo>
                <a:lnTo>
                  <a:pt x="0" y="4897190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 l="0" t="-2384" r="0" b="-2384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5400000">
            <a:off x="770583" y="4951205"/>
            <a:ext cx="3752147" cy="5293314"/>
          </a:xfrm>
          <a:custGeom>
            <a:avLst/>
            <a:gdLst/>
            <a:ahLst/>
            <a:cxnLst/>
            <a:rect r="r" b="b" t="t" l="l"/>
            <a:pathLst>
              <a:path h="5293314" w="3752147">
                <a:moveTo>
                  <a:pt x="0" y="0"/>
                </a:moveTo>
                <a:lnTo>
                  <a:pt x="3752147" y="0"/>
                </a:lnTo>
                <a:lnTo>
                  <a:pt x="3752147" y="5293313"/>
                </a:lnTo>
                <a:lnTo>
                  <a:pt x="0" y="5293313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 l="-2661" t="0" r="-3327" b="-173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297120" y="723252"/>
            <a:ext cx="3287614" cy="4353410"/>
          </a:xfrm>
          <a:custGeom>
            <a:avLst/>
            <a:gdLst/>
            <a:ahLst/>
            <a:cxnLst/>
            <a:rect r="r" b="b" t="t" l="l"/>
            <a:pathLst>
              <a:path h="4353410" w="3287614">
                <a:moveTo>
                  <a:pt x="0" y="0"/>
                </a:moveTo>
                <a:lnTo>
                  <a:pt x="3287614" y="0"/>
                </a:lnTo>
                <a:lnTo>
                  <a:pt x="3287614" y="4353410"/>
                </a:lnTo>
                <a:lnTo>
                  <a:pt x="0" y="4353410"/>
                </a:lnTo>
                <a:lnTo>
                  <a:pt x="0" y="0"/>
                </a:lnTo>
                <a:close/>
              </a:path>
            </a:pathLst>
          </a:custGeom>
          <a:blipFill>
            <a:blip r:embed="rId14"/>
            <a:stretch>
              <a:fillRect l="0" t="0" r="0" b="0"/>
            </a:stretch>
          </a:blipFill>
        </p:spPr>
      </p:sp>
      <p:grpSp>
        <p:nvGrpSpPr>
          <p:cNvPr name="Group 11" id="11"/>
          <p:cNvGrpSpPr/>
          <p:nvPr/>
        </p:nvGrpSpPr>
        <p:grpSpPr>
          <a:xfrm rot="0">
            <a:off x="2646657" y="4231300"/>
            <a:ext cx="6591966" cy="1553947"/>
            <a:chOff x="0" y="0"/>
            <a:chExt cx="8789287" cy="2071929"/>
          </a:xfrm>
        </p:grpSpPr>
        <p:sp>
          <p:nvSpPr>
            <p:cNvPr name="TextBox 12" id="12"/>
            <p:cNvSpPr txBox="true"/>
            <p:nvPr/>
          </p:nvSpPr>
          <p:spPr>
            <a:xfrm rot="0">
              <a:off x="0" y="133350"/>
              <a:ext cx="8789287" cy="97714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5202"/>
                </a:lnSpc>
              </a:pPr>
              <a:r>
                <a:rPr lang="en-US" sz="5534" spc="49">
                  <a:solidFill>
                    <a:srgbClr val="004AAD"/>
                  </a:solidFill>
                  <a:latin typeface="Allura"/>
                  <a:ea typeface="Allura"/>
                  <a:cs typeface="Allura"/>
                  <a:sym typeface="Allura"/>
                </a:rPr>
                <a:t>Margenes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113526" y="1457487"/>
              <a:ext cx="8562235" cy="61444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732"/>
                </a:lnSpc>
              </a:pPr>
            </a:p>
          </p:txBody>
        </p:sp>
      </p:grpSp>
      <p:sp>
        <p:nvSpPr>
          <p:cNvPr name="TextBox 14" id="14"/>
          <p:cNvSpPr txBox="true"/>
          <p:nvPr/>
        </p:nvSpPr>
        <p:spPr>
          <a:xfrm rot="0">
            <a:off x="3352807" y="3232092"/>
            <a:ext cx="12222327" cy="10709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1"/>
              </a:lnSpc>
            </a:pPr>
            <a:r>
              <a:rPr lang="en-US" sz="6777" spc="677">
                <a:solidFill>
                  <a:srgbClr val="6B80D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FORMULARIOS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4602095" y="3193992"/>
            <a:ext cx="9655576" cy="10709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1"/>
              </a:lnSpc>
            </a:pPr>
            <a:r>
              <a:rPr lang="en-US" sz="6777" spc="677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FORMULARIOS</a:t>
            </a:r>
          </a:p>
        </p:txBody>
      </p:sp>
      <p:grpSp>
        <p:nvGrpSpPr>
          <p:cNvPr name="Group 16" id="16"/>
          <p:cNvGrpSpPr/>
          <p:nvPr/>
        </p:nvGrpSpPr>
        <p:grpSpPr>
          <a:xfrm rot="0">
            <a:off x="10062292" y="4407840"/>
            <a:ext cx="7768370" cy="1200867"/>
            <a:chOff x="0" y="0"/>
            <a:chExt cx="10357826" cy="1601156"/>
          </a:xfrm>
        </p:grpSpPr>
        <p:sp>
          <p:nvSpPr>
            <p:cNvPr name="TextBox 17" id="17"/>
            <p:cNvSpPr txBox="true"/>
            <p:nvPr/>
          </p:nvSpPr>
          <p:spPr>
            <a:xfrm rot="0">
              <a:off x="0" y="133350"/>
              <a:ext cx="10357826" cy="91000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847"/>
                </a:lnSpc>
              </a:pPr>
              <a:r>
                <a:rPr lang="en-US" sz="5156" spc="46">
                  <a:solidFill>
                    <a:srgbClr val="004AAD"/>
                  </a:solidFill>
                  <a:latin typeface="Allura"/>
                  <a:ea typeface="Allura"/>
                  <a:cs typeface="Allura"/>
                  <a:sym typeface="Allura"/>
                </a:rPr>
                <a:t>Partes de un formulario</a:t>
              </a:r>
            </a:p>
          </p:txBody>
        </p:sp>
        <p:sp>
          <p:nvSpPr>
            <p:cNvPr name="TextBox 18" id="18"/>
            <p:cNvSpPr txBox="true"/>
            <p:nvPr/>
          </p:nvSpPr>
          <p:spPr>
            <a:xfrm rot="0">
              <a:off x="133786" y="1158347"/>
              <a:ext cx="10090254" cy="44280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689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10544301" y="472208"/>
            <a:ext cx="5493177" cy="2252068"/>
            <a:chOff x="0" y="0"/>
            <a:chExt cx="7324236" cy="3002758"/>
          </a:xfrm>
        </p:grpSpPr>
        <p:sp>
          <p:nvSpPr>
            <p:cNvPr name="TextBox 20" id="20"/>
            <p:cNvSpPr txBox="true"/>
            <p:nvPr/>
          </p:nvSpPr>
          <p:spPr>
            <a:xfrm rot="0">
              <a:off x="0" y="66675"/>
              <a:ext cx="7324236" cy="53530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820"/>
                </a:lnSpc>
              </a:pPr>
            </a:p>
          </p:txBody>
        </p:sp>
        <p:sp>
          <p:nvSpPr>
            <p:cNvPr name="TextBox 21" id="21"/>
            <p:cNvSpPr txBox="true"/>
            <p:nvPr/>
          </p:nvSpPr>
          <p:spPr>
            <a:xfrm rot="0">
              <a:off x="94603" y="669429"/>
              <a:ext cx="7135030" cy="233332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023"/>
                </a:lnSpc>
              </a:pPr>
              <a:r>
                <a:rPr lang="en-US" sz="1700" spc="96">
                  <a:solidFill>
                    <a:srgbClr val="000000"/>
                  </a:solidFill>
                  <a:latin typeface="Belleza"/>
                  <a:ea typeface="Belleza"/>
                  <a:cs typeface="Belleza"/>
                  <a:sym typeface="Belleza"/>
                </a:rPr>
                <a:t>Su objetivo principal es recopilar datos de manera estandarizada y eficiente, facilitando su procesamiento, almacenamiento y análisis posterior. Al seguir una estructura predefinida, ayuda a garantizar que se recopile la información correcta y necesaria, reduciendo errores y agilizando el flujo de trabajo.</a:t>
              </a:r>
            </a:p>
          </p:txBody>
        </p:sp>
      </p:grpSp>
      <p:sp>
        <p:nvSpPr>
          <p:cNvPr name="TextBox 22" id="22"/>
          <p:cNvSpPr txBox="true"/>
          <p:nvPr/>
        </p:nvSpPr>
        <p:spPr>
          <a:xfrm rot="0">
            <a:off x="6624364" y="349589"/>
            <a:ext cx="7633306" cy="6131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02"/>
              </a:lnSpc>
            </a:pPr>
            <a:r>
              <a:rPr lang="en-US" sz="4896" spc="44">
                <a:solidFill>
                  <a:srgbClr val="004AAD"/>
                </a:solidFill>
                <a:latin typeface="Allura"/>
                <a:ea typeface="Allura"/>
                <a:cs typeface="Allura"/>
                <a:sym typeface="Allura"/>
              </a:rPr>
              <a:t> ¿Qué es un formulario?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5663790" y="1048421"/>
            <a:ext cx="4555769" cy="17547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23"/>
              </a:lnSpc>
            </a:pPr>
            <a:r>
              <a:rPr lang="en-US" sz="1700" spc="147">
                <a:solidFill>
                  <a:srgbClr val="000000"/>
                </a:solidFill>
                <a:latin typeface="Belleza"/>
                <a:ea typeface="Belleza"/>
                <a:cs typeface="Belleza"/>
                <a:sym typeface="Belleza"/>
              </a:rPr>
              <a:t>Un Formulario es un documento físico o digital utilizado para recopilar datos de manera estructurada y organizada. Se compone de campos designados donde los usuarios deben ingresar o seleccionar datos específicos, de acuerdo con el propósito del formulario.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-51723" y="90857"/>
            <a:ext cx="5985299" cy="6323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23"/>
              </a:lnSpc>
            </a:pPr>
            <a:r>
              <a:rPr lang="en-US" sz="5024" spc="45">
                <a:solidFill>
                  <a:srgbClr val="004AAD"/>
                </a:solidFill>
                <a:latin typeface="Allura"/>
                <a:ea typeface="Allura"/>
                <a:cs typeface="Allura"/>
                <a:sym typeface="Allura"/>
              </a:rPr>
              <a:t>Ejemplo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5269879" y="5165841"/>
            <a:ext cx="4949057" cy="49698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21"/>
              </a:lnSpc>
            </a:pPr>
            <a:r>
              <a:rPr lang="en-US" sz="1698" spc="96">
                <a:solidFill>
                  <a:srgbClr val="000000"/>
                </a:solidFill>
                <a:latin typeface="Belleza"/>
                <a:ea typeface="Belleza"/>
                <a:cs typeface="Belleza"/>
                <a:sym typeface="Belleza"/>
              </a:rPr>
              <a:t>Para la elaboración de un formulario, los márgenes son importantes para garantizar que el contenido esté bien organizado y sea fácil de leer.</a:t>
            </a:r>
          </a:p>
          <a:p>
            <a:pPr algn="ctr">
              <a:lnSpc>
                <a:spcPts val="2021"/>
              </a:lnSpc>
            </a:pPr>
          </a:p>
          <a:p>
            <a:pPr algn="ctr">
              <a:lnSpc>
                <a:spcPts val="2021"/>
              </a:lnSpc>
            </a:pPr>
            <a:r>
              <a:rPr lang="en-US" sz="1698" spc="96">
                <a:solidFill>
                  <a:srgbClr val="000000"/>
                </a:solidFill>
                <a:latin typeface="Belleza"/>
                <a:ea typeface="Belleza"/>
                <a:cs typeface="Belleza"/>
                <a:sym typeface="Belleza"/>
              </a:rPr>
              <a:t>1. *Margen Superior*: Generalmente se recomienda un margen de 2.5 a 3 cm. Esto permite espacio para un encabezado si es necesario.</a:t>
            </a:r>
          </a:p>
          <a:p>
            <a:pPr algn="ctr">
              <a:lnSpc>
                <a:spcPts val="2021"/>
              </a:lnSpc>
            </a:pPr>
          </a:p>
          <a:p>
            <a:pPr algn="ctr">
              <a:lnSpc>
                <a:spcPts val="2021"/>
              </a:lnSpc>
            </a:pPr>
            <a:r>
              <a:rPr lang="en-US" sz="1698" spc="96">
                <a:solidFill>
                  <a:srgbClr val="000000"/>
                </a:solidFill>
                <a:latin typeface="Belleza"/>
                <a:ea typeface="Belleza"/>
                <a:cs typeface="Belleza"/>
                <a:sym typeface="Belleza"/>
              </a:rPr>
              <a:t>2. *Margen Inferior*: Un margen de 2 a 2.5 cm suele ser suficiente. Esto ayuda a que el contenido no esté demasiado cerca del borde inferior.</a:t>
            </a:r>
          </a:p>
          <a:p>
            <a:pPr algn="ctr">
              <a:lnSpc>
                <a:spcPts val="2021"/>
              </a:lnSpc>
            </a:pPr>
          </a:p>
          <a:p>
            <a:pPr algn="ctr">
              <a:lnSpc>
                <a:spcPts val="2021"/>
              </a:lnSpc>
            </a:pPr>
            <a:r>
              <a:rPr lang="en-US" sz="1698" spc="96">
                <a:solidFill>
                  <a:srgbClr val="000000"/>
                </a:solidFill>
                <a:latin typeface="Belleza"/>
                <a:ea typeface="Belleza"/>
                <a:cs typeface="Belleza"/>
                <a:sym typeface="Belleza"/>
              </a:rPr>
              <a:t>3. *Margen Izquierdo*: Un margen de 2.5 a 3 cm es ideal, especialmente si se va a encuadernar el formulario.</a:t>
            </a:r>
          </a:p>
          <a:p>
            <a:pPr algn="ctr">
              <a:lnSpc>
                <a:spcPts val="2021"/>
              </a:lnSpc>
            </a:pPr>
          </a:p>
          <a:p>
            <a:pPr algn="ctr">
              <a:lnSpc>
                <a:spcPts val="2021"/>
              </a:lnSpc>
            </a:pPr>
            <a:r>
              <a:rPr lang="en-US" sz="1698" spc="96">
                <a:solidFill>
                  <a:srgbClr val="000000"/>
                </a:solidFill>
                <a:latin typeface="Belleza"/>
                <a:ea typeface="Belleza"/>
                <a:cs typeface="Belleza"/>
                <a:sym typeface="Belleza"/>
              </a:rPr>
              <a:t>4. *Margen Derecho*: Un margen de 2 a 2.5 cm es adecuado, aunque en algunos casos puede ser un poco más pequeño si no se va a encuadernar</a:t>
            </a:r>
            <a:r>
              <a:rPr lang="en-US" sz="1698" spc="96">
                <a:solidFill>
                  <a:srgbClr val="000000"/>
                </a:solidFill>
                <a:latin typeface="Belleza"/>
                <a:ea typeface="Belleza"/>
                <a:cs typeface="Belleza"/>
                <a:sym typeface="Belleza"/>
              </a:rPr>
              <a:t>s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8F3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738065" y="3688520"/>
            <a:ext cx="10811870" cy="2785113"/>
          </a:xfrm>
          <a:custGeom>
            <a:avLst/>
            <a:gdLst/>
            <a:ahLst/>
            <a:cxnLst/>
            <a:rect r="r" b="b" t="t" l="l"/>
            <a:pathLst>
              <a:path h="2785113" w="10811870">
                <a:moveTo>
                  <a:pt x="0" y="0"/>
                </a:moveTo>
                <a:lnTo>
                  <a:pt x="10811870" y="0"/>
                </a:lnTo>
                <a:lnTo>
                  <a:pt x="10811870" y="2785114"/>
                </a:lnTo>
                <a:lnTo>
                  <a:pt x="0" y="278511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436" t="0" r="-436" b="-3586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3032837" y="937892"/>
            <a:ext cx="12222327" cy="10709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1"/>
              </a:lnSpc>
            </a:pPr>
            <a:r>
              <a:rPr lang="en-US" sz="6777" spc="677">
                <a:solidFill>
                  <a:srgbClr val="6B80D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FORMULARIOS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4282124" y="899792"/>
            <a:ext cx="9655576" cy="10709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1"/>
              </a:lnSpc>
            </a:pPr>
            <a:r>
              <a:rPr lang="en-US" sz="6777" spc="677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FORMULARIOS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DAGclqFJYMk</dc:identifier>
  <dcterms:modified xsi:type="dcterms:W3CDTF">2011-08-01T06:04:30Z</dcterms:modified>
  <cp:revision>1</cp:revision>
  <dc:title>Mapa Mental Emprendimiento azul</dc:title>
</cp:coreProperties>
</file>