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9753600" cy="7315200"/>
  <p:notesSz cx="6858000" cy="9144000"/>
  <p:embeddedFontLst>
    <p:embeddedFont>
      <p:font typeface="Rubik Mono" charset="1" panose="02000504020000020004"/>
      <p:regular r:id="rId7"/>
    </p:embeddedFont>
    <p:embeddedFont>
      <p:font typeface="Open Sans Bold" charset="1" panose="020B0806030504020204"/>
      <p:regular r:id="rId8"/>
    </p:embeddedFont>
    <p:embeddedFont>
      <p:font typeface="Archivo Black" charset="1" panose="020B0A03020202020B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jpe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jpeg" Type="http://schemas.openxmlformats.org/officeDocument/2006/relationships/image"/><Relationship Id="rId9" Target="../media/image8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1006809">
            <a:off x="-3724296" y="4283856"/>
            <a:ext cx="6765029" cy="4956921"/>
          </a:xfrm>
          <a:custGeom>
            <a:avLst/>
            <a:gdLst/>
            <a:ahLst/>
            <a:cxnLst/>
            <a:rect r="r" b="b" t="t" l="l"/>
            <a:pathLst>
              <a:path h="4956921" w="6765029">
                <a:moveTo>
                  <a:pt x="0" y="0"/>
                </a:moveTo>
                <a:lnTo>
                  <a:pt x="6765028" y="0"/>
                </a:lnTo>
                <a:lnTo>
                  <a:pt x="6765028" y="4956921"/>
                </a:lnTo>
                <a:lnTo>
                  <a:pt x="0" y="49569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006809">
            <a:off x="5080750" y="-1719856"/>
            <a:ext cx="7681480" cy="5628430"/>
          </a:xfrm>
          <a:custGeom>
            <a:avLst/>
            <a:gdLst/>
            <a:ahLst/>
            <a:cxnLst/>
            <a:rect r="r" b="b" t="t" l="l"/>
            <a:pathLst>
              <a:path h="5628430" w="7681480">
                <a:moveTo>
                  <a:pt x="0" y="0"/>
                </a:moveTo>
                <a:lnTo>
                  <a:pt x="7681480" y="0"/>
                </a:lnTo>
                <a:lnTo>
                  <a:pt x="7681480" y="5628430"/>
                </a:lnTo>
                <a:lnTo>
                  <a:pt x="0" y="562843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1876537">
            <a:off x="5080750" y="4023665"/>
            <a:ext cx="7681480" cy="5628430"/>
          </a:xfrm>
          <a:custGeom>
            <a:avLst/>
            <a:gdLst/>
            <a:ahLst/>
            <a:cxnLst/>
            <a:rect r="r" b="b" t="t" l="l"/>
            <a:pathLst>
              <a:path h="5628430" w="7681480">
                <a:moveTo>
                  <a:pt x="7681480" y="0"/>
                </a:moveTo>
                <a:lnTo>
                  <a:pt x="0" y="0"/>
                </a:lnTo>
                <a:lnTo>
                  <a:pt x="0" y="5628430"/>
                </a:lnTo>
                <a:lnTo>
                  <a:pt x="7681480" y="5628430"/>
                </a:lnTo>
                <a:lnTo>
                  <a:pt x="768148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1876537">
            <a:off x="-3613832" y="-1964764"/>
            <a:ext cx="5658541" cy="4146168"/>
          </a:xfrm>
          <a:custGeom>
            <a:avLst/>
            <a:gdLst/>
            <a:ahLst/>
            <a:cxnLst/>
            <a:rect r="r" b="b" t="t" l="l"/>
            <a:pathLst>
              <a:path h="4146168" w="5658541">
                <a:moveTo>
                  <a:pt x="5658541" y="0"/>
                </a:moveTo>
                <a:lnTo>
                  <a:pt x="0" y="0"/>
                </a:lnTo>
                <a:lnTo>
                  <a:pt x="0" y="4146168"/>
                </a:lnTo>
                <a:lnTo>
                  <a:pt x="5658541" y="4146168"/>
                </a:lnTo>
                <a:lnTo>
                  <a:pt x="5658541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500451" y="382423"/>
            <a:ext cx="8872311" cy="6455457"/>
            <a:chOff x="0" y="0"/>
            <a:chExt cx="3286041" cy="239091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286041" cy="2390910"/>
            </a:xfrm>
            <a:custGeom>
              <a:avLst/>
              <a:gdLst/>
              <a:ahLst/>
              <a:cxnLst/>
              <a:rect r="r" b="b" t="t" l="l"/>
              <a:pathLst>
                <a:path h="2390910" w="3286041">
                  <a:moveTo>
                    <a:pt x="26178" y="0"/>
                  </a:moveTo>
                  <a:lnTo>
                    <a:pt x="3259863" y="0"/>
                  </a:lnTo>
                  <a:cubicBezTo>
                    <a:pt x="3266806" y="0"/>
                    <a:pt x="3273464" y="2758"/>
                    <a:pt x="3278374" y="7667"/>
                  </a:cubicBezTo>
                  <a:cubicBezTo>
                    <a:pt x="3283283" y="12577"/>
                    <a:pt x="3286041" y="19235"/>
                    <a:pt x="3286041" y="26178"/>
                  </a:cubicBezTo>
                  <a:lnTo>
                    <a:pt x="3286041" y="2364732"/>
                  </a:lnTo>
                  <a:cubicBezTo>
                    <a:pt x="3286041" y="2379190"/>
                    <a:pt x="3274321" y="2390910"/>
                    <a:pt x="3259863" y="2390910"/>
                  </a:cubicBezTo>
                  <a:lnTo>
                    <a:pt x="26178" y="2390910"/>
                  </a:lnTo>
                  <a:cubicBezTo>
                    <a:pt x="11720" y="2390910"/>
                    <a:pt x="0" y="2379190"/>
                    <a:pt x="0" y="2364732"/>
                  </a:cubicBezTo>
                  <a:lnTo>
                    <a:pt x="0" y="26178"/>
                  </a:lnTo>
                  <a:cubicBezTo>
                    <a:pt x="0" y="11720"/>
                    <a:pt x="11720" y="0"/>
                    <a:pt x="26178" y="0"/>
                  </a:cubicBezTo>
                  <a:close/>
                </a:path>
              </a:pathLst>
            </a:custGeom>
            <a:solidFill>
              <a:srgbClr val="FFFFFF"/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19050"/>
              <a:ext cx="3286041" cy="240996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2786012" y="504260"/>
            <a:ext cx="3727817" cy="1188177"/>
            <a:chOff x="0" y="0"/>
            <a:chExt cx="1380673" cy="440066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380673" cy="440066"/>
            </a:xfrm>
            <a:custGeom>
              <a:avLst/>
              <a:gdLst/>
              <a:ahLst/>
              <a:cxnLst/>
              <a:rect r="r" b="b" t="t" l="l"/>
              <a:pathLst>
                <a:path h="440066" w="1380673">
                  <a:moveTo>
                    <a:pt x="0" y="0"/>
                  </a:moveTo>
                  <a:lnTo>
                    <a:pt x="1380673" y="0"/>
                  </a:lnTo>
                  <a:lnTo>
                    <a:pt x="1380673" y="440066"/>
                  </a:lnTo>
                  <a:lnTo>
                    <a:pt x="0" y="440066"/>
                  </a:lnTo>
                  <a:close/>
                </a:path>
              </a:pathLst>
            </a:custGeom>
            <a:solidFill>
              <a:srgbClr val="D71920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104775"/>
              <a:ext cx="1380673" cy="5448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8463"/>
                </a:lnSpc>
              </a:pPr>
              <a:r>
                <a:rPr lang="en-US" sz="6133" spc="-417">
                  <a:solidFill>
                    <a:srgbClr val="FFFFFF"/>
                  </a:solidFill>
                  <a:latin typeface="Rubik Mono"/>
                  <a:ea typeface="Rubik Mono"/>
                  <a:cs typeface="Rubik Mono"/>
                  <a:sym typeface="Rubik Mono"/>
                </a:rPr>
                <a:t> 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731520" y="2852756"/>
            <a:ext cx="1982504" cy="697114"/>
            <a:chOff x="0" y="0"/>
            <a:chExt cx="734261" cy="25819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734261" cy="258190"/>
            </a:xfrm>
            <a:custGeom>
              <a:avLst/>
              <a:gdLst/>
              <a:ahLst/>
              <a:cxnLst/>
              <a:rect r="r" b="b" t="t" l="l"/>
              <a:pathLst>
                <a:path h="258190" w="734261">
                  <a:moveTo>
                    <a:pt x="0" y="0"/>
                  </a:moveTo>
                  <a:lnTo>
                    <a:pt x="734261" y="0"/>
                  </a:lnTo>
                  <a:lnTo>
                    <a:pt x="734261" y="258190"/>
                  </a:lnTo>
                  <a:lnTo>
                    <a:pt x="0" y="258190"/>
                  </a:lnTo>
                  <a:close/>
                </a:path>
              </a:pathLst>
            </a:custGeom>
            <a:solidFill>
              <a:srgbClr val="D71920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19050"/>
              <a:ext cx="734261" cy="2772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727308" y="3610152"/>
            <a:ext cx="2058704" cy="3227728"/>
            <a:chOff x="0" y="0"/>
            <a:chExt cx="762483" cy="1195455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762483" cy="1195455"/>
            </a:xfrm>
            <a:custGeom>
              <a:avLst/>
              <a:gdLst/>
              <a:ahLst/>
              <a:cxnLst/>
              <a:rect r="r" b="b" t="t" l="l"/>
              <a:pathLst>
                <a:path h="1195455" w="762483">
                  <a:moveTo>
                    <a:pt x="0" y="0"/>
                  </a:moveTo>
                  <a:lnTo>
                    <a:pt x="762483" y="0"/>
                  </a:lnTo>
                  <a:lnTo>
                    <a:pt x="762483" y="1195455"/>
                  </a:lnTo>
                  <a:lnTo>
                    <a:pt x="0" y="1195455"/>
                  </a:lnTo>
                  <a:close/>
                </a:path>
              </a:pathLst>
            </a:custGeom>
            <a:solidFill>
              <a:srgbClr val="E64949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19050"/>
              <a:ext cx="762483" cy="121450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4878054" y="3582036"/>
            <a:ext cx="2099609" cy="3180280"/>
            <a:chOff x="0" y="0"/>
            <a:chExt cx="777633" cy="1177882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777633" cy="1177881"/>
            </a:xfrm>
            <a:custGeom>
              <a:avLst/>
              <a:gdLst/>
              <a:ahLst/>
              <a:cxnLst/>
              <a:rect r="r" b="b" t="t" l="l"/>
              <a:pathLst>
                <a:path h="1177881" w="777633">
                  <a:moveTo>
                    <a:pt x="0" y="0"/>
                  </a:moveTo>
                  <a:lnTo>
                    <a:pt x="777633" y="0"/>
                  </a:lnTo>
                  <a:lnTo>
                    <a:pt x="777633" y="1177881"/>
                  </a:lnTo>
                  <a:lnTo>
                    <a:pt x="0" y="1177881"/>
                  </a:lnTo>
                  <a:close/>
                </a:path>
              </a:pathLst>
            </a:custGeom>
            <a:solidFill>
              <a:srgbClr val="FF66C4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9050"/>
              <a:ext cx="777633" cy="11969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2833637" y="3607020"/>
            <a:ext cx="1982504" cy="3230860"/>
            <a:chOff x="0" y="0"/>
            <a:chExt cx="734261" cy="119661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734261" cy="1196615"/>
            </a:xfrm>
            <a:custGeom>
              <a:avLst/>
              <a:gdLst/>
              <a:ahLst/>
              <a:cxnLst/>
              <a:rect r="r" b="b" t="t" l="l"/>
              <a:pathLst>
                <a:path h="1196615" w="734261">
                  <a:moveTo>
                    <a:pt x="0" y="0"/>
                  </a:moveTo>
                  <a:lnTo>
                    <a:pt x="734261" y="0"/>
                  </a:lnTo>
                  <a:lnTo>
                    <a:pt x="734261" y="1196615"/>
                  </a:lnTo>
                  <a:lnTo>
                    <a:pt x="0" y="1196615"/>
                  </a:ln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19050"/>
              <a:ext cx="734261" cy="12156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7039576" y="3549870"/>
            <a:ext cx="2201774" cy="3180280"/>
            <a:chOff x="0" y="0"/>
            <a:chExt cx="815472" cy="1177882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5472" cy="1177881"/>
            </a:xfrm>
            <a:custGeom>
              <a:avLst/>
              <a:gdLst/>
              <a:ahLst/>
              <a:cxnLst/>
              <a:rect r="r" b="b" t="t" l="l"/>
              <a:pathLst>
                <a:path h="1177881" w="815472">
                  <a:moveTo>
                    <a:pt x="0" y="0"/>
                  </a:moveTo>
                  <a:lnTo>
                    <a:pt x="815472" y="0"/>
                  </a:lnTo>
                  <a:lnTo>
                    <a:pt x="815472" y="1177881"/>
                  </a:lnTo>
                  <a:lnTo>
                    <a:pt x="0" y="1177881"/>
                  </a:lnTo>
                  <a:close/>
                </a:path>
              </a:pathLst>
            </a:custGeom>
            <a:solidFill>
              <a:srgbClr val="FF66C4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0" y="-19050"/>
              <a:ext cx="815472" cy="119693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2833637" y="2852756"/>
            <a:ext cx="1982504" cy="697114"/>
            <a:chOff x="0" y="0"/>
            <a:chExt cx="734261" cy="25819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734261" cy="258190"/>
            </a:xfrm>
            <a:custGeom>
              <a:avLst/>
              <a:gdLst/>
              <a:ahLst/>
              <a:cxnLst/>
              <a:rect r="r" b="b" t="t" l="l"/>
              <a:pathLst>
                <a:path h="258190" w="734261">
                  <a:moveTo>
                    <a:pt x="0" y="0"/>
                  </a:moveTo>
                  <a:lnTo>
                    <a:pt x="734261" y="0"/>
                  </a:lnTo>
                  <a:lnTo>
                    <a:pt x="734261" y="258190"/>
                  </a:lnTo>
                  <a:lnTo>
                    <a:pt x="0" y="258190"/>
                  </a:lnTo>
                  <a:close/>
                </a:path>
              </a:pathLst>
            </a:custGeom>
            <a:solidFill>
              <a:srgbClr val="5CE1E6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19050"/>
              <a:ext cx="734261" cy="2772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4936606" y="2852756"/>
            <a:ext cx="1982504" cy="697114"/>
            <a:chOff x="0" y="0"/>
            <a:chExt cx="734261" cy="25819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734261" cy="258190"/>
            </a:xfrm>
            <a:custGeom>
              <a:avLst/>
              <a:gdLst/>
              <a:ahLst/>
              <a:cxnLst/>
              <a:rect r="r" b="b" t="t" l="l"/>
              <a:pathLst>
                <a:path h="258190" w="734261">
                  <a:moveTo>
                    <a:pt x="0" y="0"/>
                  </a:moveTo>
                  <a:lnTo>
                    <a:pt x="734261" y="0"/>
                  </a:lnTo>
                  <a:lnTo>
                    <a:pt x="734261" y="258190"/>
                  </a:lnTo>
                  <a:lnTo>
                    <a:pt x="0" y="258190"/>
                  </a:lnTo>
                  <a:close/>
                </a:path>
              </a:pathLst>
            </a:custGeom>
            <a:solidFill>
              <a:srgbClr val="FF66C4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0" y="-19050"/>
              <a:ext cx="734261" cy="27724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grpSp>
        <p:nvGrpSpPr>
          <p:cNvPr name="Group 33" id="33"/>
          <p:cNvGrpSpPr/>
          <p:nvPr/>
        </p:nvGrpSpPr>
        <p:grpSpPr>
          <a:xfrm rot="0">
            <a:off x="7039576" y="2643122"/>
            <a:ext cx="2201774" cy="906748"/>
            <a:chOff x="0" y="0"/>
            <a:chExt cx="815472" cy="335832"/>
          </a:xfrm>
        </p:grpSpPr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815472" cy="335832"/>
            </a:xfrm>
            <a:custGeom>
              <a:avLst/>
              <a:gdLst/>
              <a:ahLst/>
              <a:cxnLst/>
              <a:rect r="r" b="b" t="t" l="l"/>
              <a:pathLst>
                <a:path h="335832" w="815472">
                  <a:moveTo>
                    <a:pt x="0" y="0"/>
                  </a:moveTo>
                  <a:lnTo>
                    <a:pt x="815472" y="0"/>
                  </a:lnTo>
                  <a:lnTo>
                    <a:pt x="815472" y="335832"/>
                  </a:lnTo>
                  <a:lnTo>
                    <a:pt x="0" y="335832"/>
                  </a:lnTo>
                  <a:close/>
                </a:path>
              </a:pathLst>
            </a:custGeom>
            <a:solidFill>
              <a:srgbClr val="FF66C4"/>
            </a:solidFill>
          </p:spPr>
        </p:sp>
        <p:sp>
          <p:nvSpPr>
            <p:cNvPr name="TextBox 35" id="35"/>
            <p:cNvSpPr txBox="true"/>
            <p:nvPr/>
          </p:nvSpPr>
          <p:spPr>
            <a:xfrm>
              <a:off x="0" y="-19050"/>
              <a:ext cx="815472" cy="3548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sp>
        <p:nvSpPr>
          <p:cNvPr name="Freeform 36" id="36"/>
          <p:cNvSpPr/>
          <p:nvPr/>
        </p:nvSpPr>
        <p:spPr>
          <a:xfrm flipH="false" flipV="false" rot="0">
            <a:off x="7042936" y="537464"/>
            <a:ext cx="2329826" cy="1513129"/>
          </a:xfrm>
          <a:custGeom>
            <a:avLst/>
            <a:gdLst/>
            <a:ahLst/>
            <a:cxnLst/>
            <a:rect r="r" b="b" t="t" l="l"/>
            <a:pathLst>
              <a:path h="1513129" w="2329826">
                <a:moveTo>
                  <a:pt x="0" y="0"/>
                </a:moveTo>
                <a:lnTo>
                  <a:pt x="2329826" y="0"/>
                </a:lnTo>
                <a:lnTo>
                  <a:pt x="2329826" y="1513129"/>
                </a:lnTo>
                <a:lnTo>
                  <a:pt x="0" y="151312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4905" t="0" r="-4349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061871" y="415203"/>
            <a:ext cx="1358313" cy="1358313"/>
          </a:xfrm>
          <a:custGeom>
            <a:avLst/>
            <a:gdLst/>
            <a:ahLst/>
            <a:cxnLst/>
            <a:rect r="r" b="b" t="t" l="l"/>
            <a:pathLst>
              <a:path h="1358313" w="1358313">
                <a:moveTo>
                  <a:pt x="0" y="0"/>
                </a:moveTo>
                <a:lnTo>
                  <a:pt x="1358313" y="0"/>
                </a:lnTo>
                <a:lnTo>
                  <a:pt x="1358313" y="1358313"/>
                </a:lnTo>
                <a:lnTo>
                  <a:pt x="0" y="1358313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0" b="0"/>
            </a:stretch>
          </a:blipFill>
        </p:spPr>
      </p:sp>
      <p:grpSp>
        <p:nvGrpSpPr>
          <p:cNvPr name="Group 38" id="38"/>
          <p:cNvGrpSpPr/>
          <p:nvPr/>
        </p:nvGrpSpPr>
        <p:grpSpPr>
          <a:xfrm rot="0">
            <a:off x="2106063" y="1739965"/>
            <a:ext cx="4813048" cy="1027067"/>
            <a:chOff x="0" y="0"/>
            <a:chExt cx="1782610" cy="380395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782610" cy="380395"/>
            </a:xfrm>
            <a:custGeom>
              <a:avLst/>
              <a:gdLst/>
              <a:ahLst/>
              <a:cxnLst/>
              <a:rect r="r" b="b" t="t" l="l"/>
              <a:pathLst>
                <a:path h="380395" w="1782610">
                  <a:moveTo>
                    <a:pt x="57907" y="0"/>
                  </a:moveTo>
                  <a:lnTo>
                    <a:pt x="1724703" y="0"/>
                  </a:lnTo>
                  <a:cubicBezTo>
                    <a:pt x="1756684" y="0"/>
                    <a:pt x="1782610" y="25926"/>
                    <a:pt x="1782610" y="57907"/>
                  </a:cubicBezTo>
                  <a:lnTo>
                    <a:pt x="1782610" y="322488"/>
                  </a:lnTo>
                  <a:cubicBezTo>
                    <a:pt x="1782610" y="337846"/>
                    <a:pt x="1776509" y="352575"/>
                    <a:pt x="1765650" y="363435"/>
                  </a:cubicBezTo>
                  <a:cubicBezTo>
                    <a:pt x="1754790" y="374294"/>
                    <a:pt x="1740061" y="380395"/>
                    <a:pt x="1724703" y="380395"/>
                  </a:cubicBezTo>
                  <a:lnTo>
                    <a:pt x="57907" y="380395"/>
                  </a:lnTo>
                  <a:cubicBezTo>
                    <a:pt x="42549" y="380395"/>
                    <a:pt x="27820" y="374294"/>
                    <a:pt x="16961" y="363435"/>
                  </a:cubicBezTo>
                  <a:cubicBezTo>
                    <a:pt x="6101" y="352575"/>
                    <a:pt x="0" y="337846"/>
                    <a:pt x="0" y="322488"/>
                  </a:cubicBezTo>
                  <a:lnTo>
                    <a:pt x="0" y="57907"/>
                  </a:lnTo>
                  <a:cubicBezTo>
                    <a:pt x="0" y="42549"/>
                    <a:pt x="6101" y="27820"/>
                    <a:pt x="16961" y="16961"/>
                  </a:cubicBezTo>
                  <a:cubicBezTo>
                    <a:pt x="27820" y="6101"/>
                    <a:pt x="42549" y="0"/>
                    <a:pt x="57907" y="0"/>
                  </a:cubicBezTo>
                  <a:close/>
                </a:path>
              </a:pathLst>
            </a:custGeom>
            <a:solidFill>
              <a:srgbClr val="D71920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19050"/>
              <a:ext cx="1782610" cy="39944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66"/>
                </a:lnSpc>
              </a:pPr>
            </a:p>
          </p:txBody>
        </p:sp>
      </p:grpSp>
      <p:sp>
        <p:nvSpPr>
          <p:cNvPr name="Freeform 41" id="41"/>
          <p:cNvSpPr/>
          <p:nvPr/>
        </p:nvSpPr>
        <p:spPr>
          <a:xfrm flipH="false" flipV="false" rot="0">
            <a:off x="2786012" y="2989769"/>
            <a:ext cx="597468" cy="335587"/>
          </a:xfrm>
          <a:custGeom>
            <a:avLst/>
            <a:gdLst/>
            <a:ahLst/>
            <a:cxnLst/>
            <a:rect r="r" b="b" t="t" l="l"/>
            <a:pathLst>
              <a:path h="335587" w="597468">
                <a:moveTo>
                  <a:pt x="0" y="0"/>
                </a:moveTo>
                <a:lnTo>
                  <a:pt x="597469" y="0"/>
                </a:lnTo>
                <a:lnTo>
                  <a:pt x="597469" y="335588"/>
                </a:lnTo>
                <a:lnTo>
                  <a:pt x="0" y="335588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0" r="0" b="-34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5566886" y="825439"/>
            <a:ext cx="703619" cy="825815"/>
          </a:xfrm>
          <a:custGeom>
            <a:avLst/>
            <a:gdLst/>
            <a:ahLst/>
            <a:cxnLst/>
            <a:rect r="r" b="b" t="t" l="l"/>
            <a:pathLst>
              <a:path h="825815" w="703619">
                <a:moveTo>
                  <a:pt x="0" y="0"/>
                </a:moveTo>
                <a:lnTo>
                  <a:pt x="703619" y="0"/>
                </a:lnTo>
                <a:lnTo>
                  <a:pt x="703619" y="825815"/>
                </a:lnTo>
                <a:lnTo>
                  <a:pt x="0" y="825815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0" t="0" r="-17366" b="0"/>
            </a:stretch>
          </a:blipFill>
        </p:spPr>
      </p:sp>
      <p:sp>
        <p:nvSpPr>
          <p:cNvPr name="TextBox 43" id="43"/>
          <p:cNvSpPr txBox="true"/>
          <p:nvPr/>
        </p:nvSpPr>
        <p:spPr>
          <a:xfrm rot="0">
            <a:off x="2420184" y="627999"/>
            <a:ext cx="3507675" cy="8407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30"/>
              </a:lnSpc>
            </a:pPr>
            <a:r>
              <a:rPr lang="en-US" sz="245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Manuales administrativo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795809" y="3799617"/>
            <a:ext cx="1703712" cy="13210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49"/>
              </a:lnSpc>
            </a:pPr>
            <a:r>
              <a:rPr lang="en-US" sz="82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Los manuales administrativos son documentos que recopilan y sistematizan la información esencial sobre la estructura, políticas, procedimientos y normativas de una organización. </a:t>
            </a:r>
          </a:p>
          <a:p>
            <a:pPr algn="l">
              <a:lnSpc>
                <a:spcPts val="1149"/>
              </a:lnSpc>
            </a:pPr>
          </a:p>
        </p:txBody>
      </p:sp>
      <p:sp>
        <p:nvSpPr>
          <p:cNvPr name="TextBox 45" id="45"/>
          <p:cNvSpPr txBox="true"/>
          <p:nvPr/>
        </p:nvSpPr>
        <p:spPr>
          <a:xfrm rot="0">
            <a:off x="731520" y="5092065"/>
            <a:ext cx="1982504" cy="18128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48"/>
              </a:lnSpc>
            </a:pPr>
            <a:r>
              <a:rPr lang="en-US" sz="82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Según Franklin Benjamín Franklin, los manuales administrativos son documentos que sirven como medios de comunicación y coordinación dentro de una organización. Estos manuales permiten registrar y transferir información de manera ordenada y sistemática, incluyendo antecedentes, legislación, estructura, objetivos, políticas, sistemas y procedimientos. </a:t>
            </a:r>
          </a:p>
          <a:p>
            <a:pPr algn="l">
              <a:lnSpc>
                <a:spcPts val="1148"/>
              </a:lnSpc>
            </a:pPr>
          </a:p>
        </p:txBody>
      </p:sp>
      <p:sp>
        <p:nvSpPr>
          <p:cNvPr name="TextBox 46" id="46"/>
          <p:cNvSpPr txBox="true"/>
          <p:nvPr/>
        </p:nvSpPr>
        <p:spPr>
          <a:xfrm rot="0">
            <a:off x="751858" y="2942144"/>
            <a:ext cx="1791615" cy="4707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86"/>
              </a:lnSpc>
            </a:pPr>
            <a:r>
              <a:rPr lang="en-US" sz="2776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Definicion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2548076" y="1584678"/>
            <a:ext cx="4152184" cy="11626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71"/>
              </a:lnSpc>
            </a:pPr>
          </a:p>
          <a:p>
            <a:pPr algn="l">
              <a:lnSpc>
                <a:spcPts val="871"/>
              </a:lnSpc>
            </a:pPr>
          </a:p>
          <a:p>
            <a:pPr algn="l">
              <a:lnSpc>
                <a:spcPts val="871"/>
              </a:lnSpc>
            </a:pPr>
            <a:r>
              <a:rPr lang="en-US" sz="622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Los manuales administrativos son documentos que sistematizan el funcionamiento de una organización, reflejando sus procedimientos y procesos. Existen varios tipos:</a:t>
            </a:r>
          </a:p>
          <a:p>
            <a:pPr algn="l">
              <a:lnSpc>
                <a:spcPts val="871"/>
              </a:lnSpc>
            </a:pPr>
          </a:p>
          <a:p>
            <a:pPr algn="l">
              <a:lnSpc>
                <a:spcPts val="871"/>
              </a:lnSpc>
            </a:pPr>
            <a:r>
              <a:rPr lang="en-US" sz="622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-Manual de Organización: Define misión, visión y estructura jerárquica.</a:t>
            </a:r>
          </a:p>
          <a:p>
            <a:pPr algn="l">
              <a:lnSpc>
                <a:spcPts val="871"/>
              </a:lnSpc>
            </a:pPr>
            <a:r>
              <a:rPr lang="en-US" sz="622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-Manual de Políticas: Establece directrices para la toma de decisiones.</a:t>
            </a:r>
          </a:p>
          <a:p>
            <a:pPr algn="l">
              <a:lnSpc>
                <a:spcPts val="871"/>
              </a:lnSpc>
            </a:pPr>
            <a:r>
              <a:rPr lang="en-US" sz="622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-Manual de Procedimientos: Detalla pasos a seguir en diversas actividades.</a:t>
            </a:r>
          </a:p>
          <a:p>
            <a:pPr algn="l">
              <a:lnSpc>
                <a:spcPts val="871"/>
              </a:lnSpc>
            </a:pPr>
          </a:p>
          <a:p>
            <a:pPr algn="l">
              <a:lnSpc>
                <a:spcPts val="871"/>
              </a:lnSpc>
            </a:pPr>
            <a:r>
              <a:rPr lang="en-US" sz="622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Estos manuales facilitan la capacitación, documentan el conocimiento organizacional y regulan la coordinación interna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244767" y="2888478"/>
            <a:ext cx="1455493" cy="6054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28"/>
              </a:lnSpc>
            </a:pPr>
            <a:r>
              <a:rPr lang="en-US" sz="1163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Manual de procedimiento y estructura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919869" y="3530820"/>
            <a:ext cx="2118855" cy="2969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45"/>
              </a:lnSpc>
            </a:pPr>
          </a:p>
          <a:p>
            <a:pPr algn="l">
              <a:lnSpc>
                <a:spcPts val="845"/>
              </a:lnSpc>
            </a:pP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Un manual de procedimientos es un documento que contiene una serie de instrucciones detalladas sobre cómo llevar a cabo tareas específicas dentro de una organización. Su objetivo es estandarizar procesos, garantizar la calidad y eficiencia, y facilitar la capacitación de los empleados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*ESTRUCTURA DE UN MANUAL DE PROCEDIMIENTOS*</a:t>
            </a:r>
          </a:p>
          <a:p>
            <a:pPr algn="l">
              <a:lnSpc>
                <a:spcPts val="845"/>
              </a:lnSpc>
            </a:pP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La estructura de un manual de procedimientos puede variar según la organización, pero generalmente incluye los siguientes elementos:</a:t>
            </a:r>
          </a:p>
          <a:p>
            <a:pPr algn="l">
              <a:lnSpc>
                <a:spcPts val="845"/>
              </a:lnSpc>
            </a:pP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1. *Portada*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Título del manual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Nombre de la organización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Fecha de publicación</a:t>
            </a:r>
          </a:p>
          <a:p>
            <a:pPr algn="l">
              <a:lnSpc>
                <a:spcPts val="845"/>
              </a:lnSpc>
            </a:pP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2. *Índice*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Listado de secciones y subsecciones con sus respectivas páginas.</a:t>
            </a:r>
          </a:p>
          <a:p>
            <a:pPr algn="l">
              <a:lnSpc>
                <a:spcPts val="845"/>
              </a:lnSpc>
            </a:pP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3. *Introducción*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Propósito del manual.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Alcance y aplicación.</a:t>
            </a:r>
          </a:p>
          <a:p>
            <a:pPr algn="l">
              <a:lnSpc>
                <a:spcPts val="845"/>
              </a:lnSpc>
            </a:pPr>
            <a:r>
              <a:rPr lang="en-US" sz="603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Importancia de seguir los procedimientos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7124448" y="2380186"/>
            <a:ext cx="2214486" cy="41694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4. *Objetivos*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Descripción de los objetivos que se buscan alcanzar con el manual.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5. *Definiciones y Términos Clave*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Explicación de términos técnicos o específicos utilizados en el manual.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6. *Responsabilidades*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Asignación de roles y responsabilidades a los empleados en relación con los procedimientos.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7. *Procedimientos Detallados*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**Título del Procedimiento**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  - Descripción general.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  - Pasos a seguir (numerados o en formato de lista).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  - Recursos necesarios (materiales, herramientas, etc.).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  - Criterios de éxito o indicadores de desempeño.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8. *Diagramas de Flujo*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Representaciones gráficas de los procedimientos que facilitan la comprensión.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9. *Anexos*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- Documentos adicionales, formularios, tablas o ejemplos relevantes.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10. *Revisión y Actualización*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    - Proceso para la revisión periódica del manual y su actualización.</a:t>
            </a:r>
          </a:p>
          <a:p>
            <a:pPr algn="l">
              <a:lnSpc>
                <a:spcPts val="840"/>
              </a:lnSpc>
            </a:pP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11. *Conclusiones*</a:t>
            </a:r>
          </a:p>
          <a:p>
            <a:pPr algn="l">
              <a:lnSpc>
                <a:spcPts val="840"/>
              </a:lnSpc>
            </a:pPr>
            <a:r>
              <a:rPr lang="en-US" sz="6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- Resumen de la importancia de seguir los procedimientos y se impacto en la organización.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97724" y="3638550"/>
            <a:ext cx="1582126" cy="20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39"/>
              </a:lnSpc>
            </a:pPr>
            <a:r>
              <a:rPr lang="en-US" sz="599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Un manual de organización define misión visión y estructura jerárquica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3311734" y="2916949"/>
            <a:ext cx="1504407" cy="5770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49"/>
              </a:lnSpc>
            </a:pPr>
            <a:r>
              <a:rPr lang="en-US" sz="1106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Manual de organización y su estructura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33637" y="3826509"/>
            <a:ext cx="1685585" cy="1198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Portada: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Nombre de la organización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Título del manual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Logo de la empresa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Fecha de elaboración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Fecha de última revisión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Índice:</a:t>
            </a:r>
          </a:p>
          <a:p>
            <a:pPr algn="l" marL="138585" indent="-69293" lvl="1">
              <a:lnSpc>
                <a:spcPts val="898"/>
              </a:lnSpc>
              <a:buFont typeface="Arial"/>
              <a:buChar char="•"/>
            </a:pPr>
            <a:r>
              <a:rPr lang="en-US" sz="64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Lista detallada de todos los capítulos y secciones del manual con sus respectivas páginas.</a:t>
            </a:r>
          </a:p>
          <a:p>
            <a:pPr algn="l">
              <a:lnSpc>
                <a:spcPts val="898"/>
              </a:lnSpc>
            </a:pPr>
          </a:p>
        </p:txBody>
      </p:sp>
      <p:sp>
        <p:nvSpPr>
          <p:cNvPr name="TextBox 54" id="54"/>
          <p:cNvSpPr txBox="true"/>
          <p:nvPr/>
        </p:nvSpPr>
        <p:spPr>
          <a:xfrm rot="0">
            <a:off x="2936984" y="4878517"/>
            <a:ext cx="1494841" cy="8541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Introducción:</a:t>
            </a:r>
          </a:p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Objetivo del manual</a:t>
            </a:r>
          </a:p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Alcance (a qué áreas o niveles de la organización aplica)</a:t>
            </a:r>
          </a:p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Definición de términos clave</a:t>
            </a:r>
          </a:p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Breve historia de la organización</a:t>
            </a:r>
          </a:p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Marco Legal:</a:t>
            </a:r>
          </a:p>
          <a:p>
            <a:pPr algn="l" marL="108096" indent="-54048" lvl="1">
              <a:lnSpc>
                <a:spcPts val="700"/>
              </a:lnSpc>
              <a:buFont typeface="Arial"/>
              <a:buChar char="•"/>
            </a:pPr>
            <a:r>
              <a:rPr lang="en-US" sz="500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Leyes, reglamentos y normas que rigen el funcionamiento de la organización </a:t>
            </a:r>
          </a:p>
          <a:p>
            <a:pPr algn="l">
              <a:lnSpc>
                <a:spcPts val="700"/>
              </a:lnSpc>
            </a:pPr>
          </a:p>
        </p:txBody>
      </p:sp>
      <p:sp>
        <p:nvSpPr>
          <p:cNvPr name="TextBox 55" id="55"/>
          <p:cNvSpPr txBox="true"/>
          <p:nvPr/>
        </p:nvSpPr>
        <p:spPr>
          <a:xfrm rot="0">
            <a:off x="2875091" y="5674726"/>
            <a:ext cx="1604760" cy="1087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25566" indent="-62783" lvl="1">
              <a:lnSpc>
                <a:spcPts val="814"/>
              </a:lnSpc>
              <a:buFont typeface="Arial"/>
              <a:buChar char="•"/>
            </a:pPr>
            <a:r>
              <a:rPr lang="en-US" sz="58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Misión, Visión y Valores:</a:t>
            </a:r>
          </a:p>
          <a:p>
            <a:pPr algn="l" marL="125566" indent="-62783" lvl="1">
              <a:lnSpc>
                <a:spcPts val="814"/>
              </a:lnSpc>
              <a:buFont typeface="Arial"/>
              <a:buChar char="•"/>
            </a:pPr>
            <a:r>
              <a:rPr lang="en-US" sz="58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Declaración de la razón de ser de la empresa, su futuro deseado y los principios que guían su comportamiento.</a:t>
            </a:r>
          </a:p>
          <a:p>
            <a:pPr algn="l" marL="125566" indent="-62783" lvl="1">
              <a:lnSpc>
                <a:spcPts val="814"/>
              </a:lnSpc>
              <a:buFont typeface="Arial"/>
              <a:buChar char="•"/>
            </a:pPr>
            <a:r>
              <a:rPr lang="en-US" sz="58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Estructura Orgánica:</a:t>
            </a:r>
          </a:p>
          <a:p>
            <a:pPr algn="l" marL="125566" indent="-62783" lvl="1">
              <a:lnSpc>
                <a:spcPts val="814"/>
              </a:lnSpc>
              <a:buFont typeface="Arial"/>
              <a:buChar char="•"/>
            </a:pPr>
            <a:r>
              <a:rPr lang="en-US" sz="581">
                <a:solidFill>
                  <a:srgbClr val="FFFFFF"/>
                </a:solidFill>
                <a:latin typeface="Archivo Black"/>
                <a:ea typeface="Archivo Black"/>
                <a:cs typeface="Archivo Black"/>
                <a:sym typeface="Archivo Black"/>
              </a:rPr>
              <a:t>Organigrama: Representación gráfica de la jerarquía y relaciones entre los diferentes departamentos y puestos</a:t>
            </a:r>
          </a:p>
          <a:p>
            <a:pPr algn="l">
              <a:lnSpc>
                <a:spcPts val="814"/>
              </a:lnSpc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DAGchVCNoX8</dc:identifier>
  <dcterms:modified xsi:type="dcterms:W3CDTF">2011-08-01T06:04:30Z</dcterms:modified>
  <cp:revision>1</cp:revision>
  <dc:title>Manuales administrativo</dc:title>
</cp:coreProperties>
</file>