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</p:sldIdLst>
  <p:sldSz cx="9753600" cy="7315200"/>
  <p:notesSz cx="6858000" cy="9144000"/>
  <p:embeddedFontLst>
    <p:embeddedFont>
      <p:font typeface="Rubik Mono" charset="1" panose="02000504020000020004"/>
      <p:regular r:id="rId7"/>
    </p:embeddedFont>
    <p:embeddedFont>
      <p:font typeface="Open Sans Bold" charset="1" panose="020B0806030504020204"/>
      <p:regular r:id="rId8"/>
    </p:embeddedFont>
    <p:embeddedFont>
      <p:font typeface="Archivo Black" charset="1" panose="020B0A03020202020B04"/>
      <p:regular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fonts/font7.fntdata" Type="http://schemas.openxmlformats.org/officeDocument/2006/relationships/font"/><Relationship Id="rId8" Target="fonts/font8.fntdata" Type="http://schemas.openxmlformats.org/officeDocument/2006/relationships/font"/><Relationship Id="rId9" Target="fonts/font9.fntdata" Type="http://schemas.openxmlformats.org/officeDocument/2006/relationships/font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10" Target="../media/image9.jpeg" Type="http://schemas.openxmlformats.org/officeDocument/2006/relationships/image"/><Relationship Id="rId2" Target="../media/image1.png" Type="http://schemas.openxmlformats.org/officeDocument/2006/relationships/image"/><Relationship Id="rId3" Target="../media/image2.svg" Type="http://schemas.openxmlformats.org/officeDocument/2006/relationships/image"/><Relationship Id="rId4" Target="../media/image3.png" Type="http://schemas.openxmlformats.org/officeDocument/2006/relationships/image"/><Relationship Id="rId5" Target="../media/image4.svg" Type="http://schemas.openxmlformats.org/officeDocument/2006/relationships/image"/><Relationship Id="rId6" Target="../media/image5.png" Type="http://schemas.openxmlformats.org/officeDocument/2006/relationships/image"/><Relationship Id="rId7" Target="../media/image6.svg" Type="http://schemas.openxmlformats.org/officeDocument/2006/relationships/image"/><Relationship Id="rId8" Target="../media/image7.jpeg" Type="http://schemas.openxmlformats.org/officeDocument/2006/relationships/image"/><Relationship Id="rId9" Target="../media/image8.jpe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-1006809">
            <a:off x="-3724296" y="4283856"/>
            <a:ext cx="6765029" cy="4956921"/>
          </a:xfrm>
          <a:custGeom>
            <a:avLst/>
            <a:gdLst/>
            <a:ahLst/>
            <a:cxnLst/>
            <a:rect r="r" b="b" t="t" l="l"/>
            <a:pathLst>
              <a:path h="4956921" w="6765029">
                <a:moveTo>
                  <a:pt x="0" y="0"/>
                </a:moveTo>
                <a:lnTo>
                  <a:pt x="6765028" y="0"/>
                </a:lnTo>
                <a:lnTo>
                  <a:pt x="6765028" y="4956921"/>
                </a:lnTo>
                <a:lnTo>
                  <a:pt x="0" y="4956921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-1006809">
            <a:off x="5080750" y="-1719856"/>
            <a:ext cx="7681480" cy="5628430"/>
          </a:xfrm>
          <a:custGeom>
            <a:avLst/>
            <a:gdLst/>
            <a:ahLst/>
            <a:cxnLst/>
            <a:rect r="r" b="b" t="t" l="l"/>
            <a:pathLst>
              <a:path h="5628430" w="7681480">
                <a:moveTo>
                  <a:pt x="0" y="0"/>
                </a:moveTo>
                <a:lnTo>
                  <a:pt x="7681480" y="0"/>
                </a:lnTo>
                <a:lnTo>
                  <a:pt x="7681480" y="5628430"/>
                </a:lnTo>
                <a:lnTo>
                  <a:pt x="0" y="562843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4" id="4"/>
          <p:cNvSpPr/>
          <p:nvPr/>
        </p:nvSpPr>
        <p:spPr>
          <a:xfrm flipH="true" flipV="false" rot="1876537">
            <a:off x="5080750" y="4023665"/>
            <a:ext cx="7681480" cy="5628430"/>
          </a:xfrm>
          <a:custGeom>
            <a:avLst/>
            <a:gdLst/>
            <a:ahLst/>
            <a:cxnLst/>
            <a:rect r="r" b="b" t="t" l="l"/>
            <a:pathLst>
              <a:path h="5628430" w="7681480">
                <a:moveTo>
                  <a:pt x="7681480" y="0"/>
                </a:moveTo>
                <a:lnTo>
                  <a:pt x="0" y="0"/>
                </a:lnTo>
                <a:lnTo>
                  <a:pt x="0" y="5628430"/>
                </a:lnTo>
                <a:lnTo>
                  <a:pt x="7681480" y="5628430"/>
                </a:lnTo>
                <a:lnTo>
                  <a:pt x="768148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sp>
        <p:nvSpPr>
          <p:cNvPr name="Freeform 5" id="5"/>
          <p:cNvSpPr/>
          <p:nvPr/>
        </p:nvSpPr>
        <p:spPr>
          <a:xfrm flipH="true" flipV="false" rot="1876537">
            <a:off x="-3613832" y="-1964764"/>
            <a:ext cx="5658541" cy="4146168"/>
          </a:xfrm>
          <a:custGeom>
            <a:avLst/>
            <a:gdLst/>
            <a:ahLst/>
            <a:cxnLst/>
            <a:rect r="r" b="b" t="t" l="l"/>
            <a:pathLst>
              <a:path h="4146168" w="5658541">
                <a:moveTo>
                  <a:pt x="5658541" y="0"/>
                </a:moveTo>
                <a:lnTo>
                  <a:pt x="0" y="0"/>
                </a:lnTo>
                <a:lnTo>
                  <a:pt x="0" y="4146168"/>
                </a:lnTo>
                <a:lnTo>
                  <a:pt x="5658541" y="4146168"/>
                </a:lnTo>
                <a:lnTo>
                  <a:pt x="5658541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0" t="0" r="0" b="0"/>
            </a:stretch>
          </a:blipFill>
        </p:spPr>
      </p:sp>
      <p:grpSp>
        <p:nvGrpSpPr>
          <p:cNvPr name="Group 6" id="6"/>
          <p:cNvGrpSpPr/>
          <p:nvPr/>
        </p:nvGrpSpPr>
        <p:grpSpPr>
          <a:xfrm rot="0">
            <a:off x="500451" y="382423"/>
            <a:ext cx="8872311" cy="6455457"/>
            <a:chOff x="0" y="0"/>
            <a:chExt cx="3286041" cy="2390910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3286041" cy="2390910"/>
            </a:xfrm>
            <a:custGeom>
              <a:avLst/>
              <a:gdLst/>
              <a:ahLst/>
              <a:cxnLst/>
              <a:rect r="r" b="b" t="t" l="l"/>
              <a:pathLst>
                <a:path h="2390910" w="3286041">
                  <a:moveTo>
                    <a:pt x="26178" y="0"/>
                  </a:moveTo>
                  <a:lnTo>
                    <a:pt x="3259863" y="0"/>
                  </a:lnTo>
                  <a:cubicBezTo>
                    <a:pt x="3266806" y="0"/>
                    <a:pt x="3273464" y="2758"/>
                    <a:pt x="3278374" y="7667"/>
                  </a:cubicBezTo>
                  <a:cubicBezTo>
                    <a:pt x="3283283" y="12577"/>
                    <a:pt x="3286041" y="19235"/>
                    <a:pt x="3286041" y="26178"/>
                  </a:cubicBezTo>
                  <a:lnTo>
                    <a:pt x="3286041" y="2364732"/>
                  </a:lnTo>
                  <a:cubicBezTo>
                    <a:pt x="3286041" y="2379190"/>
                    <a:pt x="3274321" y="2390910"/>
                    <a:pt x="3259863" y="2390910"/>
                  </a:cubicBezTo>
                  <a:lnTo>
                    <a:pt x="26178" y="2390910"/>
                  </a:lnTo>
                  <a:cubicBezTo>
                    <a:pt x="11720" y="2390910"/>
                    <a:pt x="0" y="2379190"/>
                    <a:pt x="0" y="2364732"/>
                  </a:cubicBezTo>
                  <a:lnTo>
                    <a:pt x="0" y="26178"/>
                  </a:lnTo>
                  <a:cubicBezTo>
                    <a:pt x="0" y="11720"/>
                    <a:pt x="11720" y="0"/>
                    <a:pt x="26178" y="0"/>
                  </a:cubicBezTo>
                  <a:close/>
                </a:path>
              </a:pathLst>
            </a:custGeom>
            <a:solidFill>
              <a:srgbClr val="FFFFFF"/>
            </a:solidFill>
            <a:ln w="19050" cap="rnd">
              <a:solidFill>
                <a:srgbClr val="000000"/>
              </a:solidFill>
              <a:prstDash val="solid"/>
              <a:round/>
            </a:ln>
          </p:spPr>
        </p:sp>
        <p:sp>
          <p:nvSpPr>
            <p:cNvPr name="TextBox 8" id="8"/>
            <p:cNvSpPr txBox="true"/>
            <p:nvPr/>
          </p:nvSpPr>
          <p:spPr>
            <a:xfrm>
              <a:off x="0" y="-19050"/>
              <a:ext cx="3286041" cy="240996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866"/>
                </a:lnSpc>
              </a:pPr>
            </a:p>
          </p:txBody>
        </p:sp>
      </p:grpSp>
      <p:grpSp>
        <p:nvGrpSpPr>
          <p:cNvPr name="Group 9" id="9"/>
          <p:cNvGrpSpPr/>
          <p:nvPr/>
        </p:nvGrpSpPr>
        <p:grpSpPr>
          <a:xfrm rot="0">
            <a:off x="2786012" y="504260"/>
            <a:ext cx="3727817" cy="1188177"/>
            <a:chOff x="0" y="0"/>
            <a:chExt cx="1380673" cy="440066"/>
          </a:xfrm>
        </p:grpSpPr>
        <p:sp>
          <p:nvSpPr>
            <p:cNvPr name="Freeform 10" id="10"/>
            <p:cNvSpPr/>
            <p:nvPr/>
          </p:nvSpPr>
          <p:spPr>
            <a:xfrm flipH="false" flipV="false" rot="0">
              <a:off x="0" y="0"/>
              <a:ext cx="1380673" cy="440066"/>
            </a:xfrm>
            <a:custGeom>
              <a:avLst/>
              <a:gdLst/>
              <a:ahLst/>
              <a:cxnLst/>
              <a:rect r="r" b="b" t="t" l="l"/>
              <a:pathLst>
                <a:path h="440066" w="1380673">
                  <a:moveTo>
                    <a:pt x="0" y="0"/>
                  </a:moveTo>
                  <a:lnTo>
                    <a:pt x="1380673" y="0"/>
                  </a:lnTo>
                  <a:lnTo>
                    <a:pt x="1380673" y="440066"/>
                  </a:lnTo>
                  <a:lnTo>
                    <a:pt x="0" y="440066"/>
                  </a:lnTo>
                  <a:close/>
                </a:path>
              </a:pathLst>
            </a:custGeom>
            <a:solidFill>
              <a:srgbClr val="D71920"/>
            </a:solidFill>
          </p:spPr>
        </p:sp>
        <p:sp>
          <p:nvSpPr>
            <p:cNvPr name="TextBox 11" id="11"/>
            <p:cNvSpPr txBox="true"/>
            <p:nvPr/>
          </p:nvSpPr>
          <p:spPr>
            <a:xfrm>
              <a:off x="0" y="-104775"/>
              <a:ext cx="1380673" cy="544841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8463"/>
                </a:lnSpc>
              </a:pPr>
              <a:r>
                <a:rPr lang="en-US" sz="6133" spc="-417">
                  <a:solidFill>
                    <a:srgbClr val="FFFFFF"/>
                  </a:solidFill>
                  <a:latin typeface="Rubik Mono"/>
                  <a:ea typeface="Rubik Mono"/>
                  <a:cs typeface="Rubik Mono"/>
                  <a:sym typeface="Rubik Mono"/>
                </a:rPr>
                <a:t> </a:t>
              </a:r>
            </a:p>
          </p:txBody>
        </p:sp>
      </p:grpSp>
      <p:grpSp>
        <p:nvGrpSpPr>
          <p:cNvPr name="Group 12" id="12"/>
          <p:cNvGrpSpPr/>
          <p:nvPr/>
        </p:nvGrpSpPr>
        <p:grpSpPr>
          <a:xfrm rot="0">
            <a:off x="731520" y="2852756"/>
            <a:ext cx="1982504" cy="697114"/>
            <a:chOff x="0" y="0"/>
            <a:chExt cx="734261" cy="258190"/>
          </a:xfrm>
        </p:grpSpPr>
        <p:sp>
          <p:nvSpPr>
            <p:cNvPr name="Freeform 13" id="13"/>
            <p:cNvSpPr/>
            <p:nvPr/>
          </p:nvSpPr>
          <p:spPr>
            <a:xfrm flipH="false" flipV="false" rot="0">
              <a:off x="0" y="0"/>
              <a:ext cx="734261" cy="258190"/>
            </a:xfrm>
            <a:custGeom>
              <a:avLst/>
              <a:gdLst/>
              <a:ahLst/>
              <a:cxnLst/>
              <a:rect r="r" b="b" t="t" l="l"/>
              <a:pathLst>
                <a:path h="258190" w="734261">
                  <a:moveTo>
                    <a:pt x="0" y="0"/>
                  </a:moveTo>
                  <a:lnTo>
                    <a:pt x="734261" y="0"/>
                  </a:lnTo>
                  <a:lnTo>
                    <a:pt x="734261" y="258190"/>
                  </a:lnTo>
                  <a:lnTo>
                    <a:pt x="0" y="258190"/>
                  </a:lnTo>
                  <a:close/>
                </a:path>
              </a:pathLst>
            </a:custGeom>
            <a:solidFill>
              <a:srgbClr val="D71920"/>
            </a:solidFill>
          </p:spPr>
        </p:sp>
        <p:sp>
          <p:nvSpPr>
            <p:cNvPr name="TextBox 14" id="14"/>
            <p:cNvSpPr txBox="true"/>
            <p:nvPr/>
          </p:nvSpPr>
          <p:spPr>
            <a:xfrm>
              <a:off x="0" y="-19050"/>
              <a:ext cx="734261" cy="27724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866"/>
                </a:lnSpc>
              </a:pPr>
            </a:p>
          </p:txBody>
        </p:sp>
      </p:grpSp>
      <p:grpSp>
        <p:nvGrpSpPr>
          <p:cNvPr name="Group 15" id="15"/>
          <p:cNvGrpSpPr/>
          <p:nvPr/>
        </p:nvGrpSpPr>
        <p:grpSpPr>
          <a:xfrm rot="0">
            <a:off x="727308" y="3610152"/>
            <a:ext cx="2058704" cy="3227728"/>
            <a:chOff x="0" y="0"/>
            <a:chExt cx="762483" cy="1195455"/>
          </a:xfrm>
        </p:grpSpPr>
        <p:sp>
          <p:nvSpPr>
            <p:cNvPr name="Freeform 16" id="16"/>
            <p:cNvSpPr/>
            <p:nvPr/>
          </p:nvSpPr>
          <p:spPr>
            <a:xfrm flipH="false" flipV="false" rot="0">
              <a:off x="0" y="0"/>
              <a:ext cx="762483" cy="1195455"/>
            </a:xfrm>
            <a:custGeom>
              <a:avLst/>
              <a:gdLst/>
              <a:ahLst/>
              <a:cxnLst/>
              <a:rect r="r" b="b" t="t" l="l"/>
              <a:pathLst>
                <a:path h="1195455" w="762483">
                  <a:moveTo>
                    <a:pt x="0" y="0"/>
                  </a:moveTo>
                  <a:lnTo>
                    <a:pt x="762483" y="0"/>
                  </a:lnTo>
                  <a:lnTo>
                    <a:pt x="762483" y="1195455"/>
                  </a:lnTo>
                  <a:lnTo>
                    <a:pt x="0" y="1195455"/>
                  </a:lnTo>
                  <a:close/>
                </a:path>
              </a:pathLst>
            </a:custGeom>
            <a:solidFill>
              <a:srgbClr val="E64949"/>
            </a:solidFill>
          </p:spPr>
        </p:sp>
        <p:sp>
          <p:nvSpPr>
            <p:cNvPr name="TextBox 17" id="17"/>
            <p:cNvSpPr txBox="true"/>
            <p:nvPr/>
          </p:nvSpPr>
          <p:spPr>
            <a:xfrm>
              <a:off x="0" y="-19050"/>
              <a:ext cx="762483" cy="121450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866"/>
                </a:lnSpc>
              </a:pPr>
            </a:p>
          </p:txBody>
        </p:sp>
      </p:grpSp>
      <p:grpSp>
        <p:nvGrpSpPr>
          <p:cNvPr name="Group 18" id="18"/>
          <p:cNvGrpSpPr/>
          <p:nvPr/>
        </p:nvGrpSpPr>
        <p:grpSpPr>
          <a:xfrm rot="0">
            <a:off x="4878054" y="3582036"/>
            <a:ext cx="2099609" cy="3180280"/>
            <a:chOff x="0" y="0"/>
            <a:chExt cx="777633" cy="1177882"/>
          </a:xfrm>
        </p:grpSpPr>
        <p:sp>
          <p:nvSpPr>
            <p:cNvPr name="Freeform 19" id="19"/>
            <p:cNvSpPr/>
            <p:nvPr/>
          </p:nvSpPr>
          <p:spPr>
            <a:xfrm flipH="false" flipV="false" rot="0">
              <a:off x="0" y="0"/>
              <a:ext cx="777633" cy="1177881"/>
            </a:xfrm>
            <a:custGeom>
              <a:avLst/>
              <a:gdLst/>
              <a:ahLst/>
              <a:cxnLst/>
              <a:rect r="r" b="b" t="t" l="l"/>
              <a:pathLst>
                <a:path h="1177881" w="777633">
                  <a:moveTo>
                    <a:pt x="0" y="0"/>
                  </a:moveTo>
                  <a:lnTo>
                    <a:pt x="777633" y="0"/>
                  </a:lnTo>
                  <a:lnTo>
                    <a:pt x="777633" y="1177881"/>
                  </a:lnTo>
                  <a:lnTo>
                    <a:pt x="0" y="1177881"/>
                  </a:lnTo>
                  <a:close/>
                </a:path>
              </a:pathLst>
            </a:custGeom>
            <a:solidFill>
              <a:srgbClr val="FF66C4"/>
            </a:solidFill>
          </p:spPr>
        </p:sp>
        <p:sp>
          <p:nvSpPr>
            <p:cNvPr name="TextBox 20" id="20"/>
            <p:cNvSpPr txBox="true"/>
            <p:nvPr/>
          </p:nvSpPr>
          <p:spPr>
            <a:xfrm>
              <a:off x="0" y="-19050"/>
              <a:ext cx="777633" cy="1196932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866"/>
                </a:lnSpc>
              </a:pPr>
            </a:p>
          </p:txBody>
        </p:sp>
      </p:grpSp>
      <p:grpSp>
        <p:nvGrpSpPr>
          <p:cNvPr name="Group 21" id="21"/>
          <p:cNvGrpSpPr/>
          <p:nvPr/>
        </p:nvGrpSpPr>
        <p:grpSpPr>
          <a:xfrm rot="0">
            <a:off x="2833637" y="3607020"/>
            <a:ext cx="1982504" cy="3230860"/>
            <a:chOff x="0" y="0"/>
            <a:chExt cx="734261" cy="1196615"/>
          </a:xfrm>
        </p:grpSpPr>
        <p:sp>
          <p:nvSpPr>
            <p:cNvPr name="Freeform 22" id="22"/>
            <p:cNvSpPr/>
            <p:nvPr/>
          </p:nvSpPr>
          <p:spPr>
            <a:xfrm flipH="false" flipV="false" rot="0">
              <a:off x="0" y="0"/>
              <a:ext cx="734261" cy="1196615"/>
            </a:xfrm>
            <a:custGeom>
              <a:avLst/>
              <a:gdLst/>
              <a:ahLst/>
              <a:cxnLst/>
              <a:rect r="r" b="b" t="t" l="l"/>
              <a:pathLst>
                <a:path h="1196615" w="734261">
                  <a:moveTo>
                    <a:pt x="0" y="0"/>
                  </a:moveTo>
                  <a:lnTo>
                    <a:pt x="734261" y="0"/>
                  </a:lnTo>
                  <a:lnTo>
                    <a:pt x="734261" y="1196615"/>
                  </a:lnTo>
                  <a:lnTo>
                    <a:pt x="0" y="1196615"/>
                  </a:lnTo>
                  <a:close/>
                </a:path>
              </a:pathLst>
            </a:custGeom>
            <a:solidFill>
              <a:srgbClr val="5CE1E6"/>
            </a:solidFill>
          </p:spPr>
        </p:sp>
        <p:sp>
          <p:nvSpPr>
            <p:cNvPr name="TextBox 23" id="23"/>
            <p:cNvSpPr txBox="true"/>
            <p:nvPr/>
          </p:nvSpPr>
          <p:spPr>
            <a:xfrm>
              <a:off x="0" y="-19050"/>
              <a:ext cx="734261" cy="121566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866"/>
                </a:lnSpc>
              </a:pPr>
            </a:p>
          </p:txBody>
        </p:sp>
      </p:grpSp>
      <p:grpSp>
        <p:nvGrpSpPr>
          <p:cNvPr name="Group 24" id="24"/>
          <p:cNvGrpSpPr/>
          <p:nvPr/>
        </p:nvGrpSpPr>
        <p:grpSpPr>
          <a:xfrm rot="0">
            <a:off x="7039576" y="3549870"/>
            <a:ext cx="2201774" cy="3180280"/>
            <a:chOff x="0" y="0"/>
            <a:chExt cx="815472" cy="1177882"/>
          </a:xfrm>
        </p:grpSpPr>
        <p:sp>
          <p:nvSpPr>
            <p:cNvPr name="Freeform 25" id="25"/>
            <p:cNvSpPr/>
            <p:nvPr/>
          </p:nvSpPr>
          <p:spPr>
            <a:xfrm flipH="false" flipV="false" rot="0">
              <a:off x="0" y="0"/>
              <a:ext cx="815472" cy="1177881"/>
            </a:xfrm>
            <a:custGeom>
              <a:avLst/>
              <a:gdLst/>
              <a:ahLst/>
              <a:cxnLst/>
              <a:rect r="r" b="b" t="t" l="l"/>
              <a:pathLst>
                <a:path h="1177881" w="815472">
                  <a:moveTo>
                    <a:pt x="0" y="0"/>
                  </a:moveTo>
                  <a:lnTo>
                    <a:pt x="815472" y="0"/>
                  </a:lnTo>
                  <a:lnTo>
                    <a:pt x="815472" y="1177881"/>
                  </a:lnTo>
                  <a:lnTo>
                    <a:pt x="0" y="1177881"/>
                  </a:lnTo>
                  <a:close/>
                </a:path>
              </a:pathLst>
            </a:custGeom>
            <a:solidFill>
              <a:srgbClr val="FF66C4"/>
            </a:solidFill>
          </p:spPr>
        </p:sp>
        <p:sp>
          <p:nvSpPr>
            <p:cNvPr name="TextBox 26" id="26"/>
            <p:cNvSpPr txBox="true"/>
            <p:nvPr/>
          </p:nvSpPr>
          <p:spPr>
            <a:xfrm>
              <a:off x="0" y="-19050"/>
              <a:ext cx="815472" cy="1196932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866"/>
                </a:lnSpc>
              </a:pPr>
            </a:p>
          </p:txBody>
        </p:sp>
      </p:grpSp>
      <p:grpSp>
        <p:nvGrpSpPr>
          <p:cNvPr name="Group 27" id="27"/>
          <p:cNvGrpSpPr/>
          <p:nvPr/>
        </p:nvGrpSpPr>
        <p:grpSpPr>
          <a:xfrm rot="0">
            <a:off x="2833637" y="2852756"/>
            <a:ext cx="1982504" cy="697114"/>
            <a:chOff x="0" y="0"/>
            <a:chExt cx="734261" cy="258190"/>
          </a:xfrm>
        </p:grpSpPr>
        <p:sp>
          <p:nvSpPr>
            <p:cNvPr name="Freeform 28" id="28"/>
            <p:cNvSpPr/>
            <p:nvPr/>
          </p:nvSpPr>
          <p:spPr>
            <a:xfrm flipH="false" flipV="false" rot="0">
              <a:off x="0" y="0"/>
              <a:ext cx="734261" cy="258190"/>
            </a:xfrm>
            <a:custGeom>
              <a:avLst/>
              <a:gdLst/>
              <a:ahLst/>
              <a:cxnLst/>
              <a:rect r="r" b="b" t="t" l="l"/>
              <a:pathLst>
                <a:path h="258190" w="734261">
                  <a:moveTo>
                    <a:pt x="0" y="0"/>
                  </a:moveTo>
                  <a:lnTo>
                    <a:pt x="734261" y="0"/>
                  </a:lnTo>
                  <a:lnTo>
                    <a:pt x="734261" y="258190"/>
                  </a:lnTo>
                  <a:lnTo>
                    <a:pt x="0" y="258190"/>
                  </a:lnTo>
                  <a:close/>
                </a:path>
              </a:pathLst>
            </a:custGeom>
            <a:solidFill>
              <a:srgbClr val="5CE1E6"/>
            </a:solidFill>
          </p:spPr>
        </p:sp>
        <p:sp>
          <p:nvSpPr>
            <p:cNvPr name="TextBox 29" id="29"/>
            <p:cNvSpPr txBox="true"/>
            <p:nvPr/>
          </p:nvSpPr>
          <p:spPr>
            <a:xfrm>
              <a:off x="0" y="-19050"/>
              <a:ext cx="734261" cy="27724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866"/>
                </a:lnSpc>
              </a:pPr>
            </a:p>
          </p:txBody>
        </p:sp>
      </p:grpSp>
      <p:grpSp>
        <p:nvGrpSpPr>
          <p:cNvPr name="Group 30" id="30"/>
          <p:cNvGrpSpPr/>
          <p:nvPr/>
        </p:nvGrpSpPr>
        <p:grpSpPr>
          <a:xfrm rot="0">
            <a:off x="4936606" y="2852756"/>
            <a:ext cx="1982504" cy="697114"/>
            <a:chOff x="0" y="0"/>
            <a:chExt cx="734261" cy="258190"/>
          </a:xfrm>
        </p:grpSpPr>
        <p:sp>
          <p:nvSpPr>
            <p:cNvPr name="Freeform 31" id="31"/>
            <p:cNvSpPr/>
            <p:nvPr/>
          </p:nvSpPr>
          <p:spPr>
            <a:xfrm flipH="false" flipV="false" rot="0">
              <a:off x="0" y="0"/>
              <a:ext cx="734261" cy="258190"/>
            </a:xfrm>
            <a:custGeom>
              <a:avLst/>
              <a:gdLst/>
              <a:ahLst/>
              <a:cxnLst/>
              <a:rect r="r" b="b" t="t" l="l"/>
              <a:pathLst>
                <a:path h="258190" w="734261">
                  <a:moveTo>
                    <a:pt x="0" y="0"/>
                  </a:moveTo>
                  <a:lnTo>
                    <a:pt x="734261" y="0"/>
                  </a:lnTo>
                  <a:lnTo>
                    <a:pt x="734261" y="258190"/>
                  </a:lnTo>
                  <a:lnTo>
                    <a:pt x="0" y="258190"/>
                  </a:lnTo>
                  <a:close/>
                </a:path>
              </a:pathLst>
            </a:custGeom>
            <a:solidFill>
              <a:srgbClr val="FF66C4"/>
            </a:solidFill>
          </p:spPr>
        </p:sp>
        <p:sp>
          <p:nvSpPr>
            <p:cNvPr name="TextBox 32" id="32"/>
            <p:cNvSpPr txBox="true"/>
            <p:nvPr/>
          </p:nvSpPr>
          <p:spPr>
            <a:xfrm>
              <a:off x="0" y="-19050"/>
              <a:ext cx="734261" cy="277240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866"/>
                </a:lnSpc>
              </a:pPr>
            </a:p>
          </p:txBody>
        </p:sp>
      </p:grpSp>
      <p:grpSp>
        <p:nvGrpSpPr>
          <p:cNvPr name="Group 33" id="33"/>
          <p:cNvGrpSpPr/>
          <p:nvPr/>
        </p:nvGrpSpPr>
        <p:grpSpPr>
          <a:xfrm rot="0">
            <a:off x="7039576" y="2643122"/>
            <a:ext cx="2201774" cy="906748"/>
            <a:chOff x="0" y="0"/>
            <a:chExt cx="815472" cy="335832"/>
          </a:xfrm>
        </p:grpSpPr>
        <p:sp>
          <p:nvSpPr>
            <p:cNvPr name="Freeform 34" id="34"/>
            <p:cNvSpPr/>
            <p:nvPr/>
          </p:nvSpPr>
          <p:spPr>
            <a:xfrm flipH="false" flipV="false" rot="0">
              <a:off x="0" y="0"/>
              <a:ext cx="815472" cy="335832"/>
            </a:xfrm>
            <a:custGeom>
              <a:avLst/>
              <a:gdLst/>
              <a:ahLst/>
              <a:cxnLst/>
              <a:rect r="r" b="b" t="t" l="l"/>
              <a:pathLst>
                <a:path h="335832" w="815472">
                  <a:moveTo>
                    <a:pt x="0" y="0"/>
                  </a:moveTo>
                  <a:lnTo>
                    <a:pt x="815472" y="0"/>
                  </a:lnTo>
                  <a:lnTo>
                    <a:pt x="815472" y="335832"/>
                  </a:lnTo>
                  <a:lnTo>
                    <a:pt x="0" y="335832"/>
                  </a:lnTo>
                  <a:close/>
                </a:path>
              </a:pathLst>
            </a:custGeom>
            <a:solidFill>
              <a:srgbClr val="FF66C4"/>
            </a:solidFill>
          </p:spPr>
        </p:sp>
        <p:sp>
          <p:nvSpPr>
            <p:cNvPr name="TextBox 35" id="35"/>
            <p:cNvSpPr txBox="true"/>
            <p:nvPr/>
          </p:nvSpPr>
          <p:spPr>
            <a:xfrm>
              <a:off x="0" y="-19050"/>
              <a:ext cx="815472" cy="354882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866"/>
                </a:lnSpc>
              </a:pPr>
            </a:p>
          </p:txBody>
        </p:sp>
      </p:grpSp>
      <p:sp>
        <p:nvSpPr>
          <p:cNvPr name="Freeform 36" id="36"/>
          <p:cNvSpPr/>
          <p:nvPr/>
        </p:nvSpPr>
        <p:spPr>
          <a:xfrm flipH="false" flipV="false" rot="0">
            <a:off x="7042936" y="537464"/>
            <a:ext cx="2329826" cy="1513129"/>
          </a:xfrm>
          <a:custGeom>
            <a:avLst/>
            <a:gdLst/>
            <a:ahLst/>
            <a:cxnLst/>
            <a:rect r="r" b="b" t="t" l="l"/>
            <a:pathLst>
              <a:path h="1513129" w="2329826">
                <a:moveTo>
                  <a:pt x="0" y="0"/>
                </a:moveTo>
                <a:lnTo>
                  <a:pt x="2329826" y="0"/>
                </a:lnTo>
                <a:lnTo>
                  <a:pt x="2329826" y="1513129"/>
                </a:lnTo>
                <a:lnTo>
                  <a:pt x="0" y="1513129"/>
                </a:lnTo>
                <a:lnTo>
                  <a:pt x="0" y="0"/>
                </a:lnTo>
                <a:close/>
              </a:path>
            </a:pathLst>
          </a:custGeom>
          <a:blipFill>
            <a:blip r:embed="rId8"/>
            <a:stretch>
              <a:fillRect l="-4905" t="0" r="-4349" b="0"/>
            </a:stretch>
          </a:blipFill>
        </p:spPr>
      </p:sp>
      <p:sp>
        <p:nvSpPr>
          <p:cNvPr name="Freeform 37" id="37"/>
          <p:cNvSpPr/>
          <p:nvPr/>
        </p:nvSpPr>
        <p:spPr>
          <a:xfrm flipH="false" flipV="false" rot="0">
            <a:off x="1061871" y="415203"/>
            <a:ext cx="1358313" cy="1358313"/>
          </a:xfrm>
          <a:custGeom>
            <a:avLst/>
            <a:gdLst/>
            <a:ahLst/>
            <a:cxnLst/>
            <a:rect r="r" b="b" t="t" l="l"/>
            <a:pathLst>
              <a:path h="1358313" w="1358313">
                <a:moveTo>
                  <a:pt x="0" y="0"/>
                </a:moveTo>
                <a:lnTo>
                  <a:pt x="1358313" y="0"/>
                </a:lnTo>
                <a:lnTo>
                  <a:pt x="1358313" y="1358313"/>
                </a:lnTo>
                <a:lnTo>
                  <a:pt x="0" y="1358313"/>
                </a:lnTo>
                <a:lnTo>
                  <a:pt x="0" y="0"/>
                </a:lnTo>
                <a:close/>
              </a:path>
            </a:pathLst>
          </a:custGeom>
          <a:blipFill>
            <a:blip r:embed="rId9"/>
            <a:stretch>
              <a:fillRect l="0" t="0" r="0" b="0"/>
            </a:stretch>
          </a:blipFill>
        </p:spPr>
      </p:sp>
      <p:grpSp>
        <p:nvGrpSpPr>
          <p:cNvPr name="Group 38" id="38"/>
          <p:cNvGrpSpPr/>
          <p:nvPr/>
        </p:nvGrpSpPr>
        <p:grpSpPr>
          <a:xfrm rot="0">
            <a:off x="2106063" y="1739965"/>
            <a:ext cx="4813048" cy="1027067"/>
            <a:chOff x="0" y="0"/>
            <a:chExt cx="1782610" cy="380395"/>
          </a:xfrm>
        </p:grpSpPr>
        <p:sp>
          <p:nvSpPr>
            <p:cNvPr name="Freeform 39" id="39"/>
            <p:cNvSpPr/>
            <p:nvPr/>
          </p:nvSpPr>
          <p:spPr>
            <a:xfrm flipH="false" flipV="false" rot="0">
              <a:off x="0" y="0"/>
              <a:ext cx="1782610" cy="380395"/>
            </a:xfrm>
            <a:custGeom>
              <a:avLst/>
              <a:gdLst/>
              <a:ahLst/>
              <a:cxnLst/>
              <a:rect r="r" b="b" t="t" l="l"/>
              <a:pathLst>
                <a:path h="380395" w="1782610">
                  <a:moveTo>
                    <a:pt x="57907" y="0"/>
                  </a:moveTo>
                  <a:lnTo>
                    <a:pt x="1724703" y="0"/>
                  </a:lnTo>
                  <a:cubicBezTo>
                    <a:pt x="1756684" y="0"/>
                    <a:pt x="1782610" y="25926"/>
                    <a:pt x="1782610" y="57907"/>
                  </a:cubicBezTo>
                  <a:lnTo>
                    <a:pt x="1782610" y="322488"/>
                  </a:lnTo>
                  <a:cubicBezTo>
                    <a:pt x="1782610" y="337846"/>
                    <a:pt x="1776509" y="352575"/>
                    <a:pt x="1765650" y="363435"/>
                  </a:cubicBezTo>
                  <a:cubicBezTo>
                    <a:pt x="1754790" y="374294"/>
                    <a:pt x="1740061" y="380395"/>
                    <a:pt x="1724703" y="380395"/>
                  </a:cubicBezTo>
                  <a:lnTo>
                    <a:pt x="57907" y="380395"/>
                  </a:lnTo>
                  <a:cubicBezTo>
                    <a:pt x="42549" y="380395"/>
                    <a:pt x="27820" y="374294"/>
                    <a:pt x="16961" y="363435"/>
                  </a:cubicBezTo>
                  <a:cubicBezTo>
                    <a:pt x="6101" y="352575"/>
                    <a:pt x="0" y="337846"/>
                    <a:pt x="0" y="322488"/>
                  </a:cubicBezTo>
                  <a:lnTo>
                    <a:pt x="0" y="57907"/>
                  </a:lnTo>
                  <a:cubicBezTo>
                    <a:pt x="0" y="42549"/>
                    <a:pt x="6101" y="27820"/>
                    <a:pt x="16961" y="16961"/>
                  </a:cubicBezTo>
                  <a:cubicBezTo>
                    <a:pt x="27820" y="6101"/>
                    <a:pt x="42549" y="0"/>
                    <a:pt x="57907" y="0"/>
                  </a:cubicBezTo>
                  <a:close/>
                </a:path>
              </a:pathLst>
            </a:custGeom>
            <a:solidFill>
              <a:srgbClr val="D71920"/>
            </a:solidFill>
          </p:spPr>
        </p:sp>
        <p:sp>
          <p:nvSpPr>
            <p:cNvPr name="TextBox 40" id="40"/>
            <p:cNvSpPr txBox="true"/>
            <p:nvPr/>
          </p:nvSpPr>
          <p:spPr>
            <a:xfrm>
              <a:off x="0" y="-19050"/>
              <a:ext cx="1782610" cy="399445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1866"/>
                </a:lnSpc>
              </a:pPr>
            </a:p>
          </p:txBody>
        </p:sp>
      </p:grpSp>
      <p:sp>
        <p:nvSpPr>
          <p:cNvPr name="Freeform 41" id="41"/>
          <p:cNvSpPr/>
          <p:nvPr/>
        </p:nvSpPr>
        <p:spPr>
          <a:xfrm flipH="false" flipV="false" rot="0">
            <a:off x="2786012" y="2989769"/>
            <a:ext cx="597468" cy="335587"/>
          </a:xfrm>
          <a:custGeom>
            <a:avLst/>
            <a:gdLst/>
            <a:ahLst/>
            <a:cxnLst/>
            <a:rect r="r" b="b" t="t" l="l"/>
            <a:pathLst>
              <a:path h="335587" w="597468">
                <a:moveTo>
                  <a:pt x="0" y="0"/>
                </a:moveTo>
                <a:lnTo>
                  <a:pt x="597469" y="0"/>
                </a:lnTo>
                <a:lnTo>
                  <a:pt x="597469" y="335588"/>
                </a:lnTo>
                <a:lnTo>
                  <a:pt x="0" y="335588"/>
                </a:lnTo>
                <a:lnTo>
                  <a:pt x="0" y="0"/>
                </a:lnTo>
                <a:close/>
              </a:path>
            </a:pathLst>
          </a:custGeom>
          <a:blipFill>
            <a:blip r:embed="rId10"/>
            <a:stretch>
              <a:fillRect l="0" t="0" r="0" b="-34"/>
            </a:stretch>
          </a:blipFill>
        </p:spPr>
      </p:sp>
      <p:sp>
        <p:nvSpPr>
          <p:cNvPr name="Freeform 42" id="42"/>
          <p:cNvSpPr/>
          <p:nvPr/>
        </p:nvSpPr>
        <p:spPr>
          <a:xfrm flipH="false" flipV="false" rot="0">
            <a:off x="5566886" y="825439"/>
            <a:ext cx="703619" cy="825815"/>
          </a:xfrm>
          <a:custGeom>
            <a:avLst/>
            <a:gdLst/>
            <a:ahLst/>
            <a:cxnLst/>
            <a:rect r="r" b="b" t="t" l="l"/>
            <a:pathLst>
              <a:path h="825815" w="703619">
                <a:moveTo>
                  <a:pt x="0" y="0"/>
                </a:moveTo>
                <a:lnTo>
                  <a:pt x="703619" y="0"/>
                </a:lnTo>
                <a:lnTo>
                  <a:pt x="703619" y="825815"/>
                </a:lnTo>
                <a:lnTo>
                  <a:pt x="0" y="825815"/>
                </a:lnTo>
                <a:lnTo>
                  <a:pt x="0" y="0"/>
                </a:lnTo>
                <a:close/>
              </a:path>
            </a:pathLst>
          </a:custGeom>
          <a:blipFill>
            <a:blip r:embed="rId9"/>
            <a:stretch>
              <a:fillRect l="0" t="0" r="-17366" b="0"/>
            </a:stretch>
          </a:blipFill>
        </p:spPr>
      </p:sp>
      <p:sp>
        <p:nvSpPr>
          <p:cNvPr name="TextBox 43" id="43"/>
          <p:cNvSpPr txBox="true"/>
          <p:nvPr/>
        </p:nvSpPr>
        <p:spPr>
          <a:xfrm rot="0">
            <a:off x="2420184" y="627999"/>
            <a:ext cx="3507675" cy="84075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430"/>
              </a:lnSpc>
            </a:pPr>
            <a:r>
              <a:rPr lang="en-US" sz="2450" b="true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Manuales administrativo </a:t>
            </a:r>
          </a:p>
        </p:txBody>
      </p:sp>
      <p:sp>
        <p:nvSpPr>
          <p:cNvPr name="TextBox 44" id="44"/>
          <p:cNvSpPr txBox="true"/>
          <p:nvPr/>
        </p:nvSpPr>
        <p:spPr>
          <a:xfrm rot="0">
            <a:off x="795809" y="3799617"/>
            <a:ext cx="1703712" cy="132102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149"/>
              </a:lnSpc>
            </a:pPr>
            <a:r>
              <a:rPr lang="en-US" sz="821">
                <a:solidFill>
                  <a:srgbClr val="FFFFFF"/>
                </a:solidFill>
                <a:latin typeface="Archivo Black"/>
                <a:ea typeface="Archivo Black"/>
                <a:cs typeface="Archivo Black"/>
                <a:sym typeface="Archivo Black"/>
              </a:rPr>
              <a:t>Los manuales administrativos son documentos que recopilan y sistematizan la información esencial sobre la estructura, políticas, procedimientos y normativas de una organización. </a:t>
            </a:r>
          </a:p>
          <a:p>
            <a:pPr algn="l">
              <a:lnSpc>
                <a:spcPts val="1149"/>
              </a:lnSpc>
            </a:pPr>
          </a:p>
        </p:txBody>
      </p:sp>
      <p:sp>
        <p:nvSpPr>
          <p:cNvPr name="TextBox 45" id="45"/>
          <p:cNvSpPr txBox="true"/>
          <p:nvPr/>
        </p:nvSpPr>
        <p:spPr>
          <a:xfrm rot="0">
            <a:off x="731520" y="5092065"/>
            <a:ext cx="1982504" cy="181284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1148"/>
              </a:lnSpc>
            </a:pPr>
            <a:r>
              <a:rPr lang="en-US" sz="820">
                <a:solidFill>
                  <a:srgbClr val="FFFFFF"/>
                </a:solidFill>
                <a:latin typeface="Archivo Black"/>
                <a:ea typeface="Archivo Black"/>
                <a:cs typeface="Archivo Black"/>
                <a:sym typeface="Archivo Black"/>
              </a:rPr>
              <a:t>Según Franklin Benjamín Franklin, los manuales administrativos son documentos que sirven como medios de comunicación y coordinación dentro de una organización. Estos manuales permiten registrar y transferir información de manera ordenada y sistemática, incluyendo antecedentes, legislación, estructura, objetivos, políticas, sistemas y procedimientos. </a:t>
            </a:r>
          </a:p>
          <a:p>
            <a:pPr algn="l">
              <a:lnSpc>
                <a:spcPts val="1148"/>
              </a:lnSpc>
            </a:pPr>
          </a:p>
        </p:txBody>
      </p:sp>
      <p:sp>
        <p:nvSpPr>
          <p:cNvPr name="TextBox 46" id="46"/>
          <p:cNvSpPr txBox="true"/>
          <p:nvPr/>
        </p:nvSpPr>
        <p:spPr>
          <a:xfrm rot="0">
            <a:off x="751858" y="2942144"/>
            <a:ext cx="1791615" cy="47071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3886"/>
              </a:lnSpc>
            </a:pPr>
            <a:r>
              <a:rPr lang="en-US" sz="2776" b="true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Definicion</a:t>
            </a:r>
          </a:p>
        </p:txBody>
      </p:sp>
      <p:sp>
        <p:nvSpPr>
          <p:cNvPr name="TextBox 47" id="47"/>
          <p:cNvSpPr txBox="true"/>
          <p:nvPr/>
        </p:nvSpPr>
        <p:spPr>
          <a:xfrm rot="0">
            <a:off x="2548076" y="1584678"/>
            <a:ext cx="4152184" cy="11626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871"/>
              </a:lnSpc>
            </a:pPr>
          </a:p>
          <a:p>
            <a:pPr algn="l">
              <a:lnSpc>
                <a:spcPts val="871"/>
              </a:lnSpc>
            </a:pPr>
          </a:p>
          <a:p>
            <a:pPr algn="l">
              <a:lnSpc>
                <a:spcPts val="871"/>
              </a:lnSpc>
            </a:pPr>
            <a:r>
              <a:rPr lang="en-US" sz="622">
                <a:solidFill>
                  <a:srgbClr val="FFFFFF"/>
                </a:solidFill>
                <a:latin typeface="Archivo Black"/>
                <a:ea typeface="Archivo Black"/>
                <a:cs typeface="Archivo Black"/>
                <a:sym typeface="Archivo Black"/>
              </a:rPr>
              <a:t>Los manuales administrativos son documentos que sistematizan el funcionamiento de una organización, reflejando sus procedimientos y procesos. Existen varios tipos:</a:t>
            </a:r>
          </a:p>
          <a:p>
            <a:pPr algn="l">
              <a:lnSpc>
                <a:spcPts val="871"/>
              </a:lnSpc>
            </a:pPr>
          </a:p>
          <a:p>
            <a:pPr algn="l">
              <a:lnSpc>
                <a:spcPts val="871"/>
              </a:lnSpc>
            </a:pPr>
            <a:r>
              <a:rPr lang="en-US" sz="622">
                <a:solidFill>
                  <a:srgbClr val="FFFFFF"/>
                </a:solidFill>
                <a:latin typeface="Archivo Black"/>
                <a:ea typeface="Archivo Black"/>
                <a:cs typeface="Archivo Black"/>
                <a:sym typeface="Archivo Black"/>
              </a:rPr>
              <a:t>-Manual de Organización: Define misión, visión y estructura jerárquica.</a:t>
            </a:r>
          </a:p>
          <a:p>
            <a:pPr algn="l">
              <a:lnSpc>
                <a:spcPts val="871"/>
              </a:lnSpc>
            </a:pPr>
            <a:r>
              <a:rPr lang="en-US" sz="622">
                <a:solidFill>
                  <a:srgbClr val="FFFFFF"/>
                </a:solidFill>
                <a:latin typeface="Archivo Black"/>
                <a:ea typeface="Archivo Black"/>
                <a:cs typeface="Archivo Black"/>
                <a:sym typeface="Archivo Black"/>
              </a:rPr>
              <a:t>-Manual de Políticas: Establece directrices para la toma de decisiones.</a:t>
            </a:r>
          </a:p>
          <a:p>
            <a:pPr algn="l">
              <a:lnSpc>
                <a:spcPts val="871"/>
              </a:lnSpc>
            </a:pPr>
            <a:r>
              <a:rPr lang="en-US" sz="622">
                <a:solidFill>
                  <a:srgbClr val="FFFFFF"/>
                </a:solidFill>
                <a:latin typeface="Archivo Black"/>
                <a:ea typeface="Archivo Black"/>
                <a:cs typeface="Archivo Black"/>
                <a:sym typeface="Archivo Black"/>
              </a:rPr>
              <a:t>-Manual de Procedimientos: Detalla pasos a seguir en diversas actividades.</a:t>
            </a:r>
          </a:p>
          <a:p>
            <a:pPr algn="l">
              <a:lnSpc>
                <a:spcPts val="871"/>
              </a:lnSpc>
            </a:pPr>
          </a:p>
          <a:p>
            <a:pPr algn="l">
              <a:lnSpc>
                <a:spcPts val="871"/>
              </a:lnSpc>
            </a:pPr>
            <a:r>
              <a:rPr lang="en-US" sz="622">
                <a:solidFill>
                  <a:srgbClr val="FFFFFF"/>
                </a:solidFill>
                <a:latin typeface="Archivo Black"/>
                <a:ea typeface="Archivo Black"/>
                <a:cs typeface="Archivo Black"/>
                <a:sym typeface="Archivo Black"/>
              </a:rPr>
              <a:t>Estos manuales facilitan la capacitación, documentan el conocimiento organizacional y regulan la coordinación interna</a:t>
            </a:r>
          </a:p>
        </p:txBody>
      </p:sp>
      <p:sp>
        <p:nvSpPr>
          <p:cNvPr name="TextBox 48" id="48"/>
          <p:cNvSpPr txBox="true"/>
          <p:nvPr/>
        </p:nvSpPr>
        <p:spPr>
          <a:xfrm rot="0">
            <a:off x="5244767" y="2888478"/>
            <a:ext cx="1455493" cy="605484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628"/>
              </a:lnSpc>
            </a:pPr>
            <a:r>
              <a:rPr lang="en-US" sz="1163" b="true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Manual de procedimiento y estructura </a:t>
            </a:r>
          </a:p>
        </p:txBody>
      </p:sp>
      <p:sp>
        <p:nvSpPr>
          <p:cNvPr name="TextBox 49" id="49"/>
          <p:cNvSpPr txBox="true"/>
          <p:nvPr/>
        </p:nvSpPr>
        <p:spPr>
          <a:xfrm rot="0">
            <a:off x="4919869" y="3530820"/>
            <a:ext cx="2118855" cy="296909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845"/>
              </a:lnSpc>
            </a:pPr>
          </a:p>
          <a:p>
            <a:pPr algn="l">
              <a:lnSpc>
                <a:spcPts val="845"/>
              </a:lnSpc>
            </a:pPr>
          </a:p>
          <a:p>
            <a:pPr algn="l">
              <a:lnSpc>
                <a:spcPts val="845"/>
              </a:lnSpc>
            </a:pPr>
            <a:r>
              <a:rPr lang="en-US" sz="603">
                <a:solidFill>
                  <a:srgbClr val="FFFFFF"/>
                </a:solidFill>
                <a:latin typeface="Archivo Black"/>
                <a:ea typeface="Archivo Black"/>
                <a:cs typeface="Archivo Black"/>
                <a:sym typeface="Archivo Black"/>
              </a:rPr>
              <a:t>Un manual de procedimientos es un documento que contiene una serie de instrucciones detalladas sobre cómo llevar a cabo tareas específicas dentro de una organización. Su objetivo es estandarizar procesos, garantizar la calidad y eficiencia, y facilitar la capacitación de los empleados</a:t>
            </a:r>
          </a:p>
          <a:p>
            <a:pPr algn="l">
              <a:lnSpc>
                <a:spcPts val="845"/>
              </a:lnSpc>
            </a:pPr>
            <a:r>
              <a:rPr lang="en-US" sz="603">
                <a:solidFill>
                  <a:srgbClr val="FFFFFF"/>
                </a:solidFill>
                <a:latin typeface="Archivo Black"/>
                <a:ea typeface="Archivo Black"/>
                <a:cs typeface="Archivo Black"/>
                <a:sym typeface="Archivo Black"/>
              </a:rPr>
              <a:t>*ESTRUCTURA DE UN MANUAL DE PROCEDIMIENTOS*</a:t>
            </a:r>
          </a:p>
          <a:p>
            <a:pPr algn="l">
              <a:lnSpc>
                <a:spcPts val="845"/>
              </a:lnSpc>
            </a:pPr>
          </a:p>
          <a:p>
            <a:pPr algn="l">
              <a:lnSpc>
                <a:spcPts val="845"/>
              </a:lnSpc>
            </a:pPr>
            <a:r>
              <a:rPr lang="en-US" sz="603">
                <a:solidFill>
                  <a:srgbClr val="FFFFFF"/>
                </a:solidFill>
                <a:latin typeface="Archivo Black"/>
                <a:ea typeface="Archivo Black"/>
                <a:cs typeface="Archivo Black"/>
                <a:sym typeface="Archivo Black"/>
              </a:rPr>
              <a:t>La estructura de un manual de procedimientos puede variar según la organización, pero generalmente incluye los siguientes elementos:</a:t>
            </a:r>
          </a:p>
          <a:p>
            <a:pPr algn="l">
              <a:lnSpc>
                <a:spcPts val="845"/>
              </a:lnSpc>
            </a:pPr>
          </a:p>
          <a:p>
            <a:pPr algn="l">
              <a:lnSpc>
                <a:spcPts val="845"/>
              </a:lnSpc>
            </a:pPr>
            <a:r>
              <a:rPr lang="en-US" sz="603">
                <a:solidFill>
                  <a:srgbClr val="FFFFFF"/>
                </a:solidFill>
                <a:latin typeface="Archivo Black"/>
                <a:ea typeface="Archivo Black"/>
                <a:cs typeface="Archivo Black"/>
                <a:sym typeface="Archivo Black"/>
              </a:rPr>
              <a:t>1. *Portada*</a:t>
            </a:r>
          </a:p>
          <a:p>
            <a:pPr algn="l">
              <a:lnSpc>
                <a:spcPts val="845"/>
              </a:lnSpc>
            </a:pPr>
            <a:r>
              <a:rPr lang="en-US" sz="603">
                <a:solidFill>
                  <a:srgbClr val="FFFFFF"/>
                </a:solidFill>
                <a:latin typeface="Archivo Black"/>
                <a:ea typeface="Archivo Black"/>
                <a:cs typeface="Archivo Black"/>
                <a:sym typeface="Archivo Black"/>
              </a:rPr>
              <a:t>   - Título del manual</a:t>
            </a:r>
          </a:p>
          <a:p>
            <a:pPr algn="l">
              <a:lnSpc>
                <a:spcPts val="845"/>
              </a:lnSpc>
            </a:pPr>
            <a:r>
              <a:rPr lang="en-US" sz="603">
                <a:solidFill>
                  <a:srgbClr val="FFFFFF"/>
                </a:solidFill>
                <a:latin typeface="Archivo Black"/>
                <a:ea typeface="Archivo Black"/>
                <a:cs typeface="Archivo Black"/>
                <a:sym typeface="Archivo Black"/>
              </a:rPr>
              <a:t>   - Nombre de la organización</a:t>
            </a:r>
          </a:p>
          <a:p>
            <a:pPr algn="l">
              <a:lnSpc>
                <a:spcPts val="845"/>
              </a:lnSpc>
            </a:pPr>
            <a:r>
              <a:rPr lang="en-US" sz="603">
                <a:solidFill>
                  <a:srgbClr val="FFFFFF"/>
                </a:solidFill>
                <a:latin typeface="Archivo Black"/>
                <a:ea typeface="Archivo Black"/>
                <a:cs typeface="Archivo Black"/>
                <a:sym typeface="Archivo Black"/>
              </a:rPr>
              <a:t>   - Fecha de publicación</a:t>
            </a:r>
          </a:p>
          <a:p>
            <a:pPr algn="l">
              <a:lnSpc>
                <a:spcPts val="845"/>
              </a:lnSpc>
            </a:pPr>
          </a:p>
          <a:p>
            <a:pPr algn="l">
              <a:lnSpc>
                <a:spcPts val="845"/>
              </a:lnSpc>
            </a:pPr>
            <a:r>
              <a:rPr lang="en-US" sz="603">
                <a:solidFill>
                  <a:srgbClr val="FFFFFF"/>
                </a:solidFill>
                <a:latin typeface="Archivo Black"/>
                <a:ea typeface="Archivo Black"/>
                <a:cs typeface="Archivo Black"/>
                <a:sym typeface="Archivo Black"/>
              </a:rPr>
              <a:t>2. *Índice*</a:t>
            </a:r>
          </a:p>
          <a:p>
            <a:pPr algn="l">
              <a:lnSpc>
                <a:spcPts val="845"/>
              </a:lnSpc>
            </a:pPr>
            <a:r>
              <a:rPr lang="en-US" sz="603">
                <a:solidFill>
                  <a:srgbClr val="FFFFFF"/>
                </a:solidFill>
                <a:latin typeface="Archivo Black"/>
                <a:ea typeface="Archivo Black"/>
                <a:cs typeface="Archivo Black"/>
                <a:sym typeface="Archivo Black"/>
              </a:rPr>
              <a:t>   - Listado de secciones y subsecciones con sus respectivas páginas.</a:t>
            </a:r>
          </a:p>
          <a:p>
            <a:pPr algn="l">
              <a:lnSpc>
                <a:spcPts val="845"/>
              </a:lnSpc>
            </a:pPr>
          </a:p>
          <a:p>
            <a:pPr algn="l">
              <a:lnSpc>
                <a:spcPts val="845"/>
              </a:lnSpc>
            </a:pPr>
            <a:r>
              <a:rPr lang="en-US" sz="603">
                <a:solidFill>
                  <a:srgbClr val="FFFFFF"/>
                </a:solidFill>
                <a:latin typeface="Archivo Black"/>
                <a:ea typeface="Archivo Black"/>
                <a:cs typeface="Archivo Black"/>
                <a:sym typeface="Archivo Black"/>
              </a:rPr>
              <a:t>3. *Introducción*</a:t>
            </a:r>
          </a:p>
          <a:p>
            <a:pPr algn="l">
              <a:lnSpc>
                <a:spcPts val="845"/>
              </a:lnSpc>
            </a:pPr>
            <a:r>
              <a:rPr lang="en-US" sz="603">
                <a:solidFill>
                  <a:srgbClr val="FFFFFF"/>
                </a:solidFill>
                <a:latin typeface="Archivo Black"/>
                <a:ea typeface="Archivo Black"/>
                <a:cs typeface="Archivo Black"/>
                <a:sym typeface="Archivo Black"/>
              </a:rPr>
              <a:t>   - Propósito del manual.</a:t>
            </a:r>
          </a:p>
          <a:p>
            <a:pPr algn="l">
              <a:lnSpc>
                <a:spcPts val="845"/>
              </a:lnSpc>
            </a:pPr>
            <a:r>
              <a:rPr lang="en-US" sz="603">
                <a:solidFill>
                  <a:srgbClr val="FFFFFF"/>
                </a:solidFill>
                <a:latin typeface="Archivo Black"/>
                <a:ea typeface="Archivo Black"/>
                <a:cs typeface="Archivo Black"/>
                <a:sym typeface="Archivo Black"/>
              </a:rPr>
              <a:t>   - Alcance y aplicación.</a:t>
            </a:r>
          </a:p>
          <a:p>
            <a:pPr algn="l">
              <a:lnSpc>
                <a:spcPts val="845"/>
              </a:lnSpc>
            </a:pPr>
            <a:r>
              <a:rPr lang="en-US" sz="603">
                <a:solidFill>
                  <a:srgbClr val="FFFFFF"/>
                </a:solidFill>
                <a:latin typeface="Archivo Black"/>
                <a:ea typeface="Archivo Black"/>
                <a:cs typeface="Archivo Black"/>
                <a:sym typeface="Archivo Black"/>
              </a:rPr>
              <a:t>   - Importancia de seguir los procedimientos</a:t>
            </a:r>
          </a:p>
        </p:txBody>
      </p:sp>
      <p:sp>
        <p:nvSpPr>
          <p:cNvPr name="TextBox 50" id="50"/>
          <p:cNvSpPr txBox="true"/>
          <p:nvPr/>
        </p:nvSpPr>
        <p:spPr>
          <a:xfrm rot="0">
            <a:off x="7124448" y="2380186"/>
            <a:ext cx="2214486" cy="4169411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840"/>
              </a:lnSpc>
            </a:pPr>
          </a:p>
          <a:p>
            <a:pPr algn="l">
              <a:lnSpc>
                <a:spcPts val="840"/>
              </a:lnSpc>
            </a:pPr>
          </a:p>
          <a:p>
            <a:pPr algn="l">
              <a:lnSpc>
                <a:spcPts val="840"/>
              </a:lnSpc>
            </a:pPr>
          </a:p>
          <a:p>
            <a:pPr algn="l">
              <a:lnSpc>
                <a:spcPts val="840"/>
              </a:lnSpc>
            </a:pPr>
          </a:p>
          <a:p>
            <a:pPr algn="l">
              <a:lnSpc>
                <a:spcPts val="840"/>
              </a:lnSpc>
            </a:pPr>
          </a:p>
          <a:p>
            <a:pPr algn="l">
              <a:lnSpc>
                <a:spcPts val="840"/>
              </a:lnSpc>
            </a:pPr>
            <a:r>
              <a:rPr lang="en-US" sz="600">
                <a:solidFill>
                  <a:srgbClr val="FFFFFF"/>
                </a:solidFill>
                <a:latin typeface="Archivo Black"/>
                <a:ea typeface="Archivo Black"/>
                <a:cs typeface="Archivo Black"/>
                <a:sym typeface="Archivo Black"/>
              </a:rPr>
              <a:t>4. *Objetivos*</a:t>
            </a:r>
          </a:p>
          <a:p>
            <a:pPr algn="l">
              <a:lnSpc>
                <a:spcPts val="840"/>
              </a:lnSpc>
            </a:pPr>
            <a:r>
              <a:rPr lang="en-US" sz="600">
                <a:solidFill>
                  <a:srgbClr val="FFFFFF"/>
                </a:solidFill>
                <a:latin typeface="Archivo Black"/>
                <a:ea typeface="Archivo Black"/>
                <a:cs typeface="Archivo Black"/>
                <a:sym typeface="Archivo Black"/>
              </a:rPr>
              <a:t>   - Descripción de los objetivos que se buscan alcanzar con el manual.</a:t>
            </a:r>
          </a:p>
          <a:p>
            <a:pPr algn="l">
              <a:lnSpc>
                <a:spcPts val="840"/>
              </a:lnSpc>
            </a:pPr>
          </a:p>
          <a:p>
            <a:pPr algn="l">
              <a:lnSpc>
                <a:spcPts val="840"/>
              </a:lnSpc>
            </a:pPr>
            <a:r>
              <a:rPr lang="en-US" sz="600">
                <a:solidFill>
                  <a:srgbClr val="FFFFFF"/>
                </a:solidFill>
                <a:latin typeface="Archivo Black"/>
                <a:ea typeface="Archivo Black"/>
                <a:cs typeface="Archivo Black"/>
                <a:sym typeface="Archivo Black"/>
              </a:rPr>
              <a:t>5. *Definiciones y Términos Clave*</a:t>
            </a:r>
          </a:p>
          <a:p>
            <a:pPr algn="l">
              <a:lnSpc>
                <a:spcPts val="840"/>
              </a:lnSpc>
            </a:pPr>
            <a:r>
              <a:rPr lang="en-US" sz="600">
                <a:solidFill>
                  <a:srgbClr val="FFFFFF"/>
                </a:solidFill>
                <a:latin typeface="Archivo Black"/>
                <a:ea typeface="Archivo Black"/>
                <a:cs typeface="Archivo Black"/>
                <a:sym typeface="Archivo Black"/>
              </a:rPr>
              <a:t>   - Explicación de términos técnicos o específicos utilizados en el manual.</a:t>
            </a:r>
          </a:p>
          <a:p>
            <a:pPr algn="l">
              <a:lnSpc>
                <a:spcPts val="840"/>
              </a:lnSpc>
            </a:pPr>
          </a:p>
          <a:p>
            <a:pPr algn="l">
              <a:lnSpc>
                <a:spcPts val="840"/>
              </a:lnSpc>
            </a:pPr>
            <a:r>
              <a:rPr lang="en-US" sz="600">
                <a:solidFill>
                  <a:srgbClr val="FFFFFF"/>
                </a:solidFill>
                <a:latin typeface="Archivo Black"/>
                <a:ea typeface="Archivo Black"/>
                <a:cs typeface="Archivo Black"/>
                <a:sym typeface="Archivo Black"/>
              </a:rPr>
              <a:t>6. *Responsabilidades*</a:t>
            </a:r>
          </a:p>
          <a:p>
            <a:pPr algn="l">
              <a:lnSpc>
                <a:spcPts val="840"/>
              </a:lnSpc>
            </a:pPr>
            <a:r>
              <a:rPr lang="en-US" sz="600">
                <a:solidFill>
                  <a:srgbClr val="FFFFFF"/>
                </a:solidFill>
                <a:latin typeface="Archivo Black"/>
                <a:ea typeface="Archivo Black"/>
                <a:cs typeface="Archivo Black"/>
                <a:sym typeface="Archivo Black"/>
              </a:rPr>
              <a:t>   - Asignación de roles y responsabilidades a los empleados en relación con los procedimientos.</a:t>
            </a:r>
          </a:p>
          <a:p>
            <a:pPr algn="l">
              <a:lnSpc>
                <a:spcPts val="840"/>
              </a:lnSpc>
            </a:pPr>
          </a:p>
          <a:p>
            <a:pPr algn="l">
              <a:lnSpc>
                <a:spcPts val="840"/>
              </a:lnSpc>
            </a:pPr>
            <a:r>
              <a:rPr lang="en-US" sz="600">
                <a:solidFill>
                  <a:srgbClr val="FFFFFF"/>
                </a:solidFill>
                <a:latin typeface="Archivo Black"/>
                <a:ea typeface="Archivo Black"/>
                <a:cs typeface="Archivo Black"/>
                <a:sym typeface="Archivo Black"/>
              </a:rPr>
              <a:t>7. *Procedimientos Detallados*</a:t>
            </a:r>
          </a:p>
          <a:p>
            <a:pPr algn="l">
              <a:lnSpc>
                <a:spcPts val="840"/>
              </a:lnSpc>
            </a:pPr>
            <a:r>
              <a:rPr lang="en-US" sz="600">
                <a:solidFill>
                  <a:srgbClr val="FFFFFF"/>
                </a:solidFill>
                <a:latin typeface="Archivo Black"/>
                <a:ea typeface="Archivo Black"/>
                <a:cs typeface="Archivo Black"/>
                <a:sym typeface="Archivo Black"/>
              </a:rPr>
              <a:t>   - **Título del Procedimiento**</a:t>
            </a:r>
          </a:p>
          <a:p>
            <a:pPr algn="l">
              <a:lnSpc>
                <a:spcPts val="840"/>
              </a:lnSpc>
            </a:pPr>
            <a:r>
              <a:rPr lang="en-US" sz="600">
                <a:solidFill>
                  <a:srgbClr val="FFFFFF"/>
                </a:solidFill>
                <a:latin typeface="Archivo Black"/>
                <a:ea typeface="Archivo Black"/>
                <a:cs typeface="Archivo Black"/>
                <a:sym typeface="Archivo Black"/>
              </a:rPr>
              <a:t>     - Descripción general.</a:t>
            </a:r>
          </a:p>
          <a:p>
            <a:pPr algn="l">
              <a:lnSpc>
                <a:spcPts val="840"/>
              </a:lnSpc>
            </a:pPr>
            <a:r>
              <a:rPr lang="en-US" sz="600">
                <a:solidFill>
                  <a:srgbClr val="FFFFFF"/>
                </a:solidFill>
                <a:latin typeface="Archivo Black"/>
                <a:ea typeface="Archivo Black"/>
                <a:cs typeface="Archivo Black"/>
                <a:sym typeface="Archivo Black"/>
              </a:rPr>
              <a:t>     - Pasos a seguir (numerados o en formato de lista).</a:t>
            </a:r>
          </a:p>
          <a:p>
            <a:pPr algn="l">
              <a:lnSpc>
                <a:spcPts val="840"/>
              </a:lnSpc>
            </a:pPr>
            <a:r>
              <a:rPr lang="en-US" sz="600">
                <a:solidFill>
                  <a:srgbClr val="FFFFFF"/>
                </a:solidFill>
                <a:latin typeface="Archivo Black"/>
                <a:ea typeface="Archivo Black"/>
                <a:cs typeface="Archivo Black"/>
                <a:sym typeface="Archivo Black"/>
              </a:rPr>
              <a:t>     - Recursos necesarios (materiales, herramientas, etc.).</a:t>
            </a:r>
          </a:p>
          <a:p>
            <a:pPr algn="l">
              <a:lnSpc>
                <a:spcPts val="840"/>
              </a:lnSpc>
            </a:pPr>
            <a:r>
              <a:rPr lang="en-US" sz="600">
                <a:solidFill>
                  <a:srgbClr val="FFFFFF"/>
                </a:solidFill>
                <a:latin typeface="Archivo Black"/>
                <a:ea typeface="Archivo Black"/>
                <a:cs typeface="Archivo Black"/>
                <a:sym typeface="Archivo Black"/>
              </a:rPr>
              <a:t>     - Criterios de éxito o indicadores de desempeño.</a:t>
            </a:r>
          </a:p>
          <a:p>
            <a:pPr algn="l">
              <a:lnSpc>
                <a:spcPts val="840"/>
              </a:lnSpc>
            </a:pPr>
          </a:p>
          <a:p>
            <a:pPr algn="l">
              <a:lnSpc>
                <a:spcPts val="840"/>
              </a:lnSpc>
            </a:pPr>
            <a:r>
              <a:rPr lang="en-US" sz="600">
                <a:solidFill>
                  <a:srgbClr val="FFFFFF"/>
                </a:solidFill>
                <a:latin typeface="Archivo Black"/>
                <a:ea typeface="Archivo Black"/>
                <a:cs typeface="Archivo Black"/>
                <a:sym typeface="Archivo Black"/>
              </a:rPr>
              <a:t>8. *Diagramas de Flujo*</a:t>
            </a:r>
          </a:p>
          <a:p>
            <a:pPr algn="l">
              <a:lnSpc>
                <a:spcPts val="840"/>
              </a:lnSpc>
            </a:pPr>
            <a:r>
              <a:rPr lang="en-US" sz="600">
                <a:solidFill>
                  <a:srgbClr val="FFFFFF"/>
                </a:solidFill>
                <a:latin typeface="Archivo Black"/>
                <a:ea typeface="Archivo Black"/>
                <a:cs typeface="Archivo Black"/>
                <a:sym typeface="Archivo Black"/>
              </a:rPr>
              <a:t>   - Representaciones gráficas de los procedimientos que facilitan la comprensión.</a:t>
            </a:r>
          </a:p>
          <a:p>
            <a:pPr algn="l">
              <a:lnSpc>
                <a:spcPts val="840"/>
              </a:lnSpc>
            </a:pPr>
          </a:p>
          <a:p>
            <a:pPr algn="l">
              <a:lnSpc>
                <a:spcPts val="840"/>
              </a:lnSpc>
            </a:pPr>
            <a:r>
              <a:rPr lang="en-US" sz="600">
                <a:solidFill>
                  <a:srgbClr val="FFFFFF"/>
                </a:solidFill>
                <a:latin typeface="Archivo Black"/>
                <a:ea typeface="Archivo Black"/>
                <a:cs typeface="Archivo Black"/>
                <a:sym typeface="Archivo Black"/>
              </a:rPr>
              <a:t>9. *Anexos*</a:t>
            </a:r>
          </a:p>
          <a:p>
            <a:pPr algn="l">
              <a:lnSpc>
                <a:spcPts val="840"/>
              </a:lnSpc>
            </a:pPr>
            <a:r>
              <a:rPr lang="en-US" sz="600">
                <a:solidFill>
                  <a:srgbClr val="FFFFFF"/>
                </a:solidFill>
                <a:latin typeface="Archivo Black"/>
                <a:ea typeface="Archivo Black"/>
                <a:cs typeface="Archivo Black"/>
                <a:sym typeface="Archivo Black"/>
              </a:rPr>
              <a:t>   - Documentos adicionales, formularios, tablas o ejemplos relevantes.</a:t>
            </a:r>
          </a:p>
          <a:p>
            <a:pPr algn="l">
              <a:lnSpc>
                <a:spcPts val="840"/>
              </a:lnSpc>
            </a:pPr>
          </a:p>
          <a:p>
            <a:pPr algn="l">
              <a:lnSpc>
                <a:spcPts val="840"/>
              </a:lnSpc>
            </a:pPr>
            <a:r>
              <a:rPr lang="en-US" sz="600">
                <a:solidFill>
                  <a:srgbClr val="FFFFFF"/>
                </a:solidFill>
                <a:latin typeface="Archivo Black"/>
                <a:ea typeface="Archivo Black"/>
                <a:cs typeface="Archivo Black"/>
                <a:sym typeface="Archivo Black"/>
              </a:rPr>
              <a:t>10. *Revisión y Actualización*</a:t>
            </a:r>
          </a:p>
          <a:p>
            <a:pPr algn="l">
              <a:lnSpc>
                <a:spcPts val="840"/>
              </a:lnSpc>
            </a:pPr>
            <a:r>
              <a:rPr lang="en-US" sz="600">
                <a:solidFill>
                  <a:srgbClr val="FFFFFF"/>
                </a:solidFill>
                <a:latin typeface="Archivo Black"/>
                <a:ea typeface="Archivo Black"/>
                <a:cs typeface="Archivo Black"/>
                <a:sym typeface="Archivo Black"/>
              </a:rPr>
              <a:t>    - Proceso para la revisión periódica del manual y su actualización.</a:t>
            </a:r>
          </a:p>
          <a:p>
            <a:pPr algn="l">
              <a:lnSpc>
                <a:spcPts val="840"/>
              </a:lnSpc>
            </a:pPr>
          </a:p>
          <a:p>
            <a:pPr algn="l">
              <a:lnSpc>
                <a:spcPts val="840"/>
              </a:lnSpc>
            </a:pPr>
            <a:r>
              <a:rPr lang="en-US" sz="600">
                <a:solidFill>
                  <a:srgbClr val="FFFFFF"/>
                </a:solidFill>
                <a:latin typeface="Archivo Black"/>
                <a:ea typeface="Archivo Black"/>
                <a:cs typeface="Archivo Black"/>
                <a:sym typeface="Archivo Black"/>
              </a:rPr>
              <a:t>11. *Conclusiones*</a:t>
            </a:r>
          </a:p>
          <a:p>
            <a:pPr algn="l">
              <a:lnSpc>
                <a:spcPts val="840"/>
              </a:lnSpc>
            </a:pPr>
            <a:r>
              <a:rPr lang="en-US" sz="600">
                <a:solidFill>
                  <a:srgbClr val="FFFFFF"/>
                </a:solidFill>
                <a:latin typeface="Archivo Black"/>
                <a:ea typeface="Archivo Black"/>
                <a:cs typeface="Archivo Black"/>
                <a:sym typeface="Archivo Black"/>
              </a:rPr>
              <a:t>- Resumen de la importancia de seguir los procedimientos y se impacto en la organización.</a:t>
            </a:r>
          </a:p>
        </p:txBody>
      </p:sp>
      <p:sp>
        <p:nvSpPr>
          <p:cNvPr name="TextBox 51" id="51"/>
          <p:cNvSpPr txBox="true"/>
          <p:nvPr/>
        </p:nvSpPr>
        <p:spPr>
          <a:xfrm rot="0">
            <a:off x="2897724" y="3638550"/>
            <a:ext cx="1582126" cy="20700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839"/>
              </a:lnSpc>
            </a:pPr>
            <a:r>
              <a:rPr lang="en-US" sz="599">
                <a:solidFill>
                  <a:srgbClr val="FFFFFF"/>
                </a:solidFill>
                <a:latin typeface="Archivo Black"/>
                <a:ea typeface="Archivo Black"/>
                <a:cs typeface="Archivo Black"/>
                <a:sym typeface="Archivo Black"/>
              </a:rPr>
              <a:t>Un manual de organización define misión visión y estructura jerárquica </a:t>
            </a:r>
          </a:p>
        </p:txBody>
      </p:sp>
      <p:sp>
        <p:nvSpPr>
          <p:cNvPr name="TextBox 52" id="52"/>
          <p:cNvSpPr txBox="true"/>
          <p:nvPr/>
        </p:nvSpPr>
        <p:spPr>
          <a:xfrm rot="0">
            <a:off x="3311734" y="2916949"/>
            <a:ext cx="1504407" cy="577013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549"/>
              </a:lnSpc>
            </a:pPr>
            <a:r>
              <a:rPr lang="en-US" sz="1106" b="true">
                <a:solidFill>
                  <a:srgbClr val="FFFFFF"/>
                </a:solidFill>
                <a:latin typeface="Open Sans Bold"/>
                <a:ea typeface="Open Sans Bold"/>
                <a:cs typeface="Open Sans Bold"/>
                <a:sym typeface="Open Sans Bold"/>
              </a:rPr>
              <a:t>Manual de organización y su estructura </a:t>
            </a:r>
          </a:p>
        </p:txBody>
      </p:sp>
      <p:sp>
        <p:nvSpPr>
          <p:cNvPr name="TextBox 53" id="53"/>
          <p:cNvSpPr txBox="true"/>
          <p:nvPr/>
        </p:nvSpPr>
        <p:spPr>
          <a:xfrm rot="0">
            <a:off x="2833637" y="3826509"/>
            <a:ext cx="1685585" cy="119838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138585" indent="-69293" lvl="1">
              <a:lnSpc>
                <a:spcPts val="898"/>
              </a:lnSpc>
              <a:buFont typeface="Arial"/>
              <a:buChar char="•"/>
            </a:pPr>
            <a:r>
              <a:rPr lang="en-US" sz="641">
                <a:solidFill>
                  <a:srgbClr val="FFFFFF"/>
                </a:solidFill>
                <a:latin typeface="Archivo Black"/>
                <a:ea typeface="Archivo Black"/>
                <a:cs typeface="Archivo Black"/>
                <a:sym typeface="Archivo Black"/>
              </a:rPr>
              <a:t>Portada:</a:t>
            </a:r>
          </a:p>
          <a:p>
            <a:pPr algn="l" marL="138585" indent="-69293" lvl="1">
              <a:lnSpc>
                <a:spcPts val="898"/>
              </a:lnSpc>
              <a:buFont typeface="Arial"/>
              <a:buChar char="•"/>
            </a:pPr>
            <a:r>
              <a:rPr lang="en-US" sz="641">
                <a:solidFill>
                  <a:srgbClr val="FFFFFF"/>
                </a:solidFill>
                <a:latin typeface="Archivo Black"/>
                <a:ea typeface="Archivo Black"/>
                <a:cs typeface="Archivo Black"/>
                <a:sym typeface="Archivo Black"/>
              </a:rPr>
              <a:t>Nombre de la organización</a:t>
            </a:r>
          </a:p>
          <a:p>
            <a:pPr algn="l" marL="138585" indent="-69293" lvl="1">
              <a:lnSpc>
                <a:spcPts val="898"/>
              </a:lnSpc>
              <a:buFont typeface="Arial"/>
              <a:buChar char="•"/>
            </a:pPr>
            <a:r>
              <a:rPr lang="en-US" sz="641">
                <a:solidFill>
                  <a:srgbClr val="FFFFFF"/>
                </a:solidFill>
                <a:latin typeface="Archivo Black"/>
                <a:ea typeface="Archivo Black"/>
                <a:cs typeface="Archivo Black"/>
                <a:sym typeface="Archivo Black"/>
              </a:rPr>
              <a:t>Título del manual</a:t>
            </a:r>
          </a:p>
          <a:p>
            <a:pPr algn="l" marL="138585" indent="-69293" lvl="1">
              <a:lnSpc>
                <a:spcPts val="898"/>
              </a:lnSpc>
              <a:buFont typeface="Arial"/>
              <a:buChar char="•"/>
            </a:pPr>
            <a:r>
              <a:rPr lang="en-US" sz="641">
                <a:solidFill>
                  <a:srgbClr val="FFFFFF"/>
                </a:solidFill>
                <a:latin typeface="Archivo Black"/>
                <a:ea typeface="Archivo Black"/>
                <a:cs typeface="Archivo Black"/>
                <a:sym typeface="Archivo Black"/>
              </a:rPr>
              <a:t>Logo de la empresa</a:t>
            </a:r>
          </a:p>
          <a:p>
            <a:pPr algn="l" marL="138585" indent="-69293" lvl="1">
              <a:lnSpc>
                <a:spcPts val="898"/>
              </a:lnSpc>
              <a:buFont typeface="Arial"/>
              <a:buChar char="•"/>
            </a:pPr>
            <a:r>
              <a:rPr lang="en-US" sz="641">
                <a:solidFill>
                  <a:srgbClr val="FFFFFF"/>
                </a:solidFill>
                <a:latin typeface="Archivo Black"/>
                <a:ea typeface="Archivo Black"/>
                <a:cs typeface="Archivo Black"/>
                <a:sym typeface="Archivo Black"/>
              </a:rPr>
              <a:t>Fecha de elaboración</a:t>
            </a:r>
          </a:p>
          <a:p>
            <a:pPr algn="l" marL="138585" indent="-69293" lvl="1">
              <a:lnSpc>
                <a:spcPts val="898"/>
              </a:lnSpc>
              <a:buFont typeface="Arial"/>
              <a:buChar char="•"/>
            </a:pPr>
            <a:r>
              <a:rPr lang="en-US" sz="641">
                <a:solidFill>
                  <a:srgbClr val="FFFFFF"/>
                </a:solidFill>
                <a:latin typeface="Archivo Black"/>
                <a:ea typeface="Archivo Black"/>
                <a:cs typeface="Archivo Black"/>
                <a:sym typeface="Archivo Black"/>
              </a:rPr>
              <a:t>Fecha de última revisión</a:t>
            </a:r>
          </a:p>
          <a:p>
            <a:pPr algn="l" marL="138585" indent="-69293" lvl="1">
              <a:lnSpc>
                <a:spcPts val="898"/>
              </a:lnSpc>
              <a:buFont typeface="Arial"/>
              <a:buChar char="•"/>
            </a:pPr>
            <a:r>
              <a:rPr lang="en-US" sz="641">
                <a:solidFill>
                  <a:srgbClr val="FFFFFF"/>
                </a:solidFill>
                <a:latin typeface="Archivo Black"/>
                <a:ea typeface="Archivo Black"/>
                <a:cs typeface="Archivo Black"/>
                <a:sym typeface="Archivo Black"/>
              </a:rPr>
              <a:t>Índice:</a:t>
            </a:r>
          </a:p>
          <a:p>
            <a:pPr algn="l" marL="138585" indent="-69293" lvl="1">
              <a:lnSpc>
                <a:spcPts val="898"/>
              </a:lnSpc>
              <a:buFont typeface="Arial"/>
              <a:buChar char="•"/>
            </a:pPr>
            <a:r>
              <a:rPr lang="en-US" sz="641">
                <a:solidFill>
                  <a:srgbClr val="FFFFFF"/>
                </a:solidFill>
                <a:latin typeface="Archivo Black"/>
                <a:ea typeface="Archivo Black"/>
                <a:cs typeface="Archivo Black"/>
                <a:sym typeface="Archivo Black"/>
              </a:rPr>
              <a:t>Lista detallada de todos los capítulos y secciones del manual con sus respectivas páginas.</a:t>
            </a:r>
          </a:p>
          <a:p>
            <a:pPr algn="l">
              <a:lnSpc>
                <a:spcPts val="898"/>
              </a:lnSpc>
            </a:pPr>
          </a:p>
        </p:txBody>
      </p:sp>
      <p:sp>
        <p:nvSpPr>
          <p:cNvPr name="TextBox 54" id="54"/>
          <p:cNvSpPr txBox="true"/>
          <p:nvPr/>
        </p:nvSpPr>
        <p:spPr>
          <a:xfrm rot="0">
            <a:off x="2936984" y="4878517"/>
            <a:ext cx="1494841" cy="854148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108096" indent="-54048" lvl="1">
              <a:lnSpc>
                <a:spcPts val="700"/>
              </a:lnSpc>
              <a:buFont typeface="Arial"/>
              <a:buChar char="•"/>
            </a:pPr>
            <a:r>
              <a:rPr lang="en-US" sz="500">
                <a:solidFill>
                  <a:srgbClr val="FFFFFF"/>
                </a:solidFill>
                <a:latin typeface="Archivo Black"/>
                <a:ea typeface="Archivo Black"/>
                <a:cs typeface="Archivo Black"/>
                <a:sym typeface="Archivo Black"/>
              </a:rPr>
              <a:t>Introducción:</a:t>
            </a:r>
          </a:p>
          <a:p>
            <a:pPr algn="l" marL="108096" indent="-54048" lvl="1">
              <a:lnSpc>
                <a:spcPts val="700"/>
              </a:lnSpc>
              <a:buFont typeface="Arial"/>
              <a:buChar char="•"/>
            </a:pPr>
            <a:r>
              <a:rPr lang="en-US" sz="500">
                <a:solidFill>
                  <a:srgbClr val="FFFFFF"/>
                </a:solidFill>
                <a:latin typeface="Archivo Black"/>
                <a:ea typeface="Archivo Black"/>
                <a:cs typeface="Archivo Black"/>
                <a:sym typeface="Archivo Black"/>
              </a:rPr>
              <a:t>Objetivo del manual</a:t>
            </a:r>
          </a:p>
          <a:p>
            <a:pPr algn="l" marL="108096" indent="-54048" lvl="1">
              <a:lnSpc>
                <a:spcPts val="700"/>
              </a:lnSpc>
              <a:buFont typeface="Arial"/>
              <a:buChar char="•"/>
            </a:pPr>
            <a:r>
              <a:rPr lang="en-US" sz="500">
                <a:solidFill>
                  <a:srgbClr val="FFFFFF"/>
                </a:solidFill>
                <a:latin typeface="Archivo Black"/>
                <a:ea typeface="Archivo Black"/>
                <a:cs typeface="Archivo Black"/>
                <a:sym typeface="Archivo Black"/>
              </a:rPr>
              <a:t>Alcance (a qué áreas o niveles de la organización aplica)</a:t>
            </a:r>
          </a:p>
          <a:p>
            <a:pPr algn="l" marL="108096" indent="-54048" lvl="1">
              <a:lnSpc>
                <a:spcPts val="700"/>
              </a:lnSpc>
              <a:buFont typeface="Arial"/>
              <a:buChar char="•"/>
            </a:pPr>
            <a:r>
              <a:rPr lang="en-US" sz="500">
                <a:solidFill>
                  <a:srgbClr val="FFFFFF"/>
                </a:solidFill>
                <a:latin typeface="Archivo Black"/>
                <a:ea typeface="Archivo Black"/>
                <a:cs typeface="Archivo Black"/>
                <a:sym typeface="Archivo Black"/>
              </a:rPr>
              <a:t>Definición de términos clave</a:t>
            </a:r>
          </a:p>
          <a:p>
            <a:pPr algn="l" marL="108096" indent="-54048" lvl="1">
              <a:lnSpc>
                <a:spcPts val="700"/>
              </a:lnSpc>
              <a:buFont typeface="Arial"/>
              <a:buChar char="•"/>
            </a:pPr>
            <a:r>
              <a:rPr lang="en-US" sz="500">
                <a:solidFill>
                  <a:srgbClr val="FFFFFF"/>
                </a:solidFill>
                <a:latin typeface="Archivo Black"/>
                <a:ea typeface="Archivo Black"/>
                <a:cs typeface="Archivo Black"/>
                <a:sym typeface="Archivo Black"/>
              </a:rPr>
              <a:t>Breve historia de la organización</a:t>
            </a:r>
          </a:p>
          <a:p>
            <a:pPr algn="l" marL="108096" indent="-54048" lvl="1">
              <a:lnSpc>
                <a:spcPts val="700"/>
              </a:lnSpc>
              <a:buFont typeface="Arial"/>
              <a:buChar char="•"/>
            </a:pPr>
            <a:r>
              <a:rPr lang="en-US" sz="500">
                <a:solidFill>
                  <a:srgbClr val="FFFFFF"/>
                </a:solidFill>
                <a:latin typeface="Archivo Black"/>
                <a:ea typeface="Archivo Black"/>
                <a:cs typeface="Archivo Black"/>
                <a:sym typeface="Archivo Black"/>
              </a:rPr>
              <a:t>Marco Legal:</a:t>
            </a:r>
          </a:p>
          <a:p>
            <a:pPr algn="l" marL="108096" indent="-54048" lvl="1">
              <a:lnSpc>
                <a:spcPts val="700"/>
              </a:lnSpc>
              <a:buFont typeface="Arial"/>
              <a:buChar char="•"/>
            </a:pPr>
            <a:r>
              <a:rPr lang="en-US" sz="500">
                <a:solidFill>
                  <a:srgbClr val="FFFFFF"/>
                </a:solidFill>
                <a:latin typeface="Archivo Black"/>
                <a:ea typeface="Archivo Black"/>
                <a:cs typeface="Archivo Black"/>
                <a:sym typeface="Archivo Black"/>
              </a:rPr>
              <a:t>Leyes, reglamentos y normas que rigen el funcionamiento de la organización </a:t>
            </a:r>
          </a:p>
          <a:p>
            <a:pPr algn="l">
              <a:lnSpc>
                <a:spcPts val="700"/>
              </a:lnSpc>
            </a:pPr>
          </a:p>
        </p:txBody>
      </p:sp>
      <p:sp>
        <p:nvSpPr>
          <p:cNvPr name="TextBox 55" id="55"/>
          <p:cNvSpPr txBox="true"/>
          <p:nvPr/>
        </p:nvSpPr>
        <p:spPr>
          <a:xfrm rot="0">
            <a:off x="2875091" y="5674726"/>
            <a:ext cx="1604760" cy="108759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125566" indent="-62783" lvl="1">
              <a:lnSpc>
                <a:spcPts val="814"/>
              </a:lnSpc>
              <a:buFont typeface="Arial"/>
              <a:buChar char="•"/>
            </a:pPr>
            <a:r>
              <a:rPr lang="en-US" sz="581">
                <a:solidFill>
                  <a:srgbClr val="FFFFFF"/>
                </a:solidFill>
                <a:latin typeface="Archivo Black"/>
                <a:ea typeface="Archivo Black"/>
                <a:cs typeface="Archivo Black"/>
                <a:sym typeface="Archivo Black"/>
              </a:rPr>
              <a:t>Misión, Visión y Valores:</a:t>
            </a:r>
          </a:p>
          <a:p>
            <a:pPr algn="l" marL="125566" indent="-62783" lvl="1">
              <a:lnSpc>
                <a:spcPts val="814"/>
              </a:lnSpc>
              <a:buFont typeface="Arial"/>
              <a:buChar char="•"/>
            </a:pPr>
            <a:r>
              <a:rPr lang="en-US" sz="581">
                <a:solidFill>
                  <a:srgbClr val="FFFFFF"/>
                </a:solidFill>
                <a:latin typeface="Archivo Black"/>
                <a:ea typeface="Archivo Black"/>
                <a:cs typeface="Archivo Black"/>
                <a:sym typeface="Archivo Black"/>
              </a:rPr>
              <a:t>Declaración de la razón de ser de la empresa, su futuro deseado y los principios que guían su comportamiento.</a:t>
            </a:r>
          </a:p>
          <a:p>
            <a:pPr algn="l" marL="125566" indent="-62783" lvl="1">
              <a:lnSpc>
                <a:spcPts val="814"/>
              </a:lnSpc>
              <a:buFont typeface="Arial"/>
              <a:buChar char="•"/>
            </a:pPr>
            <a:r>
              <a:rPr lang="en-US" sz="581">
                <a:solidFill>
                  <a:srgbClr val="FFFFFF"/>
                </a:solidFill>
                <a:latin typeface="Archivo Black"/>
                <a:ea typeface="Archivo Black"/>
                <a:cs typeface="Archivo Black"/>
                <a:sym typeface="Archivo Black"/>
              </a:rPr>
              <a:t>Estructura Orgánica:</a:t>
            </a:r>
          </a:p>
          <a:p>
            <a:pPr algn="l" marL="125566" indent="-62783" lvl="1">
              <a:lnSpc>
                <a:spcPts val="814"/>
              </a:lnSpc>
              <a:buFont typeface="Arial"/>
              <a:buChar char="•"/>
            </a:pPr>
            <a:r>
              <a:rPr lang="en-US" sz="581">
                <a:solidFill>
                  <a:srgbClr val="FFFFFF"/>
                </a:solidFill>
                <a:latin typeface="Archivo Black"/>
                <a:ea typeface="Archivo Black"/>
                <a:cs typeface="Archivo Black"/>
                <a:sym typeface="Archivo Black"/>
              </a:rPr>
              <a:t>Organigrama: Representación gráfica de la jerarquía y relaciones entre los diferentes departamentos y puestos</a:t>
            </a:r>
          </a:p>
          <a:p>
            <a:pPr algn="l">
              <a:lnSpc>
                <a:spcPts val="814"/>
              </a:lnSpc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DAGchVCNoX8</dc:identifier>
  <dcterms:modified xsi:type="dcterms:W3CDTF">2011-08-01T06:04:30Z</dcterms:modified>
  <cp:revision>1</cp:revision>
  <dc:title>Manuales administrativo</dc:title>
</cp:coreProperties>
</file>