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8288000" cy="10287000"/>
  <p:notesSz cx="6858000" cy="9144000"/>
  <p:embeddedFontLst>
    <p:embeddedFont>
      <p:font typeface="Bryndan Write" panose="020B0604020202020204" charset="0"/>
      <p:regular r:id="rId6"/>
    </p:embeddedFont>
    <p:embeddedFont>
      <p:font typeface="Montserrat Bold" panose="020B0604020202020204" charset="0"/>
      <p:regular r:id="rId7"/>
    </p:embeddedFont>
    <p:embeddedFont>
      <p:font typeface="Poppins Bold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-924" y="-23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5" Type="http://schemas.openxmlformats.org/officeDocument/2006/relationships/image" Target="../media/image14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23.sv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3.png"/><Relationship Id="rId10" Type="http://schemas.openxmlformats.org/officeDocument/2006/relationships/image" Target="../media/image9.svg"/><Relationship Id="rId19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5" Type="http://schemas.openxmlformats.org/officeDocument/2006/relationships/image" Target="../media/image14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23.sv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7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5" Type="http://schemas.openxmlformats.org/officeDocument/2006/relationships/image" Target="../media/image14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23.sv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8" Type="http://schemas.openxmlformats.org/officeDocument/2006/relationships/image" Target="../media/image17.png"/><Relationship Id="rId10" Type="http://schemas.openxmlformats.org/officeDocument/2006/relationships/image" Target="../media/image9.svg"/><Relationship Id="rId19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695" y="-5416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58918" y="9098516"/>
            <a:ext cx="3175236" cy="2167099"/>
          </a:xfrm>
          <a:custGeom>
            <a:avLst/>
            <a:gdLst/>
            <a:ahLst/>
            <a:cxnLst/>
            <a:rect l="l" t="t" r="r" b="b"/>
            <a:pathLst>
              <a:path w="3175236" h="2167099">
                <a:moveTo>
                  <a:pt x="0" y="0"/>
                </a:moveTo>
                <a:lnTo>
                  <a:pt x="3175236" y="0"/>
                </a:lnTo>
                <a:lnTo>
                  <a:pt x="3175236" y="2167098"/>
                </a:lnTo>
                <a:lnTo>
                  <a:pt x="0" y="21670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877307" y="-400621"/>
            <a:ext cx="4199183" cy="1030709"/>
          </a:xfrm>
          <a:custGeom>
            <a:avLst/>
            <a:gdLst/>
            <a:ahLst/>
            <a:cxnLst/>
            <a:rect l="l" t="t" r="r" b="b"/>
            <a:pathLst>
              <a:path w="4199183" h="1030709">
                <a:moveTo>
                  <a:pt x="0" y="0"/>
                </a:moveTo>
                <a:lnTo>
                  <a:pt x="4199183" y="0"/>
                </a:lnTo>
                <a:lnTo>
                  <a:pt x="4199183" y="1030708"/>
                </a:lnTo>
                <a:lnTo>
                  <a:pt x="0" y="10307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126343" y="8480742"/>
            <a:ext cx="2555902" cy="2711832"/>
          </a:xfrm>
          <a:custGeom>
            <a:avLst/>
            <a:gdLst/>
            <a:ahLst/>
            <a:cxnLst/>
            <a:rect l="l" t="t" r="r" b="b"/>
            <a:pathLst>
              <a:path w="2555902" h="2711832">
                <a:moveTo>
                  <a:pt x="0" y="0"/>
                </a:moveTo>
                <a:lnTo>
                  <a:pt x="2555902" y="0"/>
                </a:lnTo>
                <a:lnTo>
                  <a:pt x="2555902" y="2711832"/>
                </a:lnTo>
                <a:lnTo>
                  <a:pt x="0" y="27118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29526" y="-740656"/>
            <a:ext cx="3183313" cy="2216744"/>
          </a:xfrm>
          <a:custGeom>
            <a:avLst/>
            <a:gdLst/>
            <a:ahLst/>
            <a:cxnLst/>
            <a:rect l="l" t="t" r="r" b="b"/>
            <a:pathLst>
              <a:path w="3183313" h="2216744">
                <a:moveTo>
                  <a:pt x="0" y="0"/>
                </a:moveTo>
                <a:lnTo>
                  <a:pt x="3183314" y="0"/>
                </a:lnTo>
                <a:lnTo>
                  <a:pt x="3183314" y="2216744"/>
                </a:lnTo>
                <a:lnTo>
                  <a:pt x="0" y="22167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729859" y="-1675250"/>
            <a:ext cx="4323175" cy="2703950"/>
          </a:xfrm>
          <a:custGeom>
            <a:avLst/>
            <a:gdLst/>
            <a:ahLst/>
            <a:cxnLst/>
            <a:rect l="l" t="t" r="r" b="b"/>
            <a:pathLst>
              <a:path w="4323175" h="2703950">
                <a:moveTo>
                  <a:pt x="0" y="0"/>
                </a:moveTo>
                <a:lnTo>
                  <a:pt x="4323175" y="0"/>
                </a:lnTo>
                <a:lnTo>
                  <a:pt x="4323175" y="2703950"/>
                </a:lnTo>
                <a:lnTo>
                  <a:pt x="0" y="27039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546313">
            <a:off x="-2101172" y="5428761"/>
            <a:ext cx="3464537" cy="2166911"/>
          </a:xfrm>
          <a:custGeom>
            <a:avLst/>
            <a:gdLst/>
            <a:ahLst/>
            <a:cxnLst/>
            <a:rect l="l" t="t" r="r" b="b"/>
            <a:pathLst>
              <a:path w="3464537" h="2166911">
                <a:moveTo>
                  <a:pt x="0" y="0"/>
                </a:moveTo>
                <a:lnTo>
                  <a:pt x="3464538" y="0"/>
                </a:lnTo>
                <a:lnTo>
                  <a:pt x="3464538" y="2166911"/>
                </a:lnTo>
                <a:lnTo>
                  <a:pt x="0" y="216691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891446" y="9258300"/>
            <a:ext cx="3439130" cy="3522386"/>
          </a:xfrm>
          <a:custGeom>
            <a:avLst/>
            <a:gdLst/>
            <a:ahLst/>
            <a:cxnLst/>
            <a:rect l="l" t="t" r="r" b="b"/>
            <a:pathLst>
              <a:path w="3439130" h="3522386">
                <a:moveTo>
                  <a:pt x="0" y="0"/>
                </a:moveTo>
                <a:lnTo>
                  <a:pt x="3439130" y="0"/>
                </a:lnTo>
                <a:lnTo>
                  <a:pt x="3439130" y="3522386"/>
                </a:lnTo>
                <a:lnTo>
                  <a:pt x="0" y="35223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400000">
            <a:off x="3147981" y="-1803571"/>
            <a:ext cx="2765326" cy="2832271"/>
          </a:xfrm>
          <a:custGeom>
            <a:avLst/>
            <a:gdLst/>
            <a:ahLst/>
            <a:cxnLst/>
            <a:rect l="l" t="t" r="r" b="b"/>
            <a:pathLst>
              <a:path w="2765326" h="2832271">
                <a:moveTo>
                  <a:pt x="0" y="0"/>
                </a:moveTo>
                <a:lnTo>
                  <a:pt x="2765326" y="0"/>
                </a:lnTo>
                <a:lnTo>
                  <a:pt x="2765326" y="2832271"/>
                </a:lnTo>
                <a:lnTo>
                  <a:pt x="0" y="283227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645033" y="9147048"/>
            <a:ext cx="3457794" cy="2565055"/>
          </a:xfrm>
          <a:custGeom>
            <a:avLst/>
            <a:gdLst/>
            <a:ahLst/>
            <a:cxnLst/>
            <a:rect l="l" t="t" r="r" b="b"/>
            <a:pathLst>
              <a:path w="3457794" h="2565055">
                <a:moveTo>
                  <a:pt x="0" y="0"/>
                </a:moveTo>
                <a:lnTo>
                  <a:pt x="3457795" y="0"/>
                </a:lnTo>
                <a:lnTo>
                  <a:pt x="3457795" y="2565054"/>
                </a:lnTo>
                <a:lnTo>
                  <a:pt x="0" y="256505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7545050" y="2668437"/>
            <a:ext cx="3842656" cy="3842656"/>
          </a:xfrm>
          <a:custGeom>
            <a:avLst/>
            <a:gdLst/>
            <a:ahLst/>
            <a:cxnLst/>
            <a:rect l="l" t="t" r="r" b="b"/>
            <a:pathLst>
              <a:path w="3842656" h="3842656">
                <a:moveTo>
                  <a:pt x="0" y="0"/>
                </a:moveTo>
                <a:lnTo>
                  <a:pt x="3842656" y="0"/>
                </a:lnTo>
                <a:lnTo>
                  <a:pt x="3842656" y="3842656"/>
                </a:lnTo>
                <a:lnTo>
                  <a:pt x="0" y="384265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10300000" y="9728439"/>
            <a:ext cx="971896" cy="1117122"/>
          </a:xfrm>
          <a:custGeom>
            <a:avLst/>
            <a:gdLst/>
            <a:ahLst/>
            <a:cxnLst/>
            <a:rect l="l" t="t" r="r" b="b"/>
            <a:pathLst>
              <a:path w="971896" h="1117122">
                <a:moveTo>
                  <a:pt x="0" y="0"/>
                </a:moveTo>
                <a:lnTo>
                  <a:pt x="971896" y="0"/>
                </a:lnTo>
                <a:lnTo>
                  <a:pt x="971896" y="1117122"/>
                </a:lnTo>
                <a:lnTo>
                  <a:pt x="0" y="111712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176183" y="2109876"/>
            <a:ext cx="971896" cy="1117122"/>
          </a:xfrm>
          <a:custGeom>
            <a:avLst/>
            <a:gdLst/>
            <a:ahLst/>
            <a:cxnLst/>
            <a:rect l="l" t="t" r="r" b="b"/>
            <a:pathLst>
              <a:path w="971896" h="1117122">
                <a:moveTo>
                  <a:pt x="0" y="0"/>
                </a:moveTo>
                <a:lnTo>
                  <a:pt x="971896" y="0"/>
                </a:lnTo>
                <a:lnTo>
                  <a:pt x="971896" y="1117122"/>
                </a:lnTo>
                <a:lnTo>
                  <a:pt x="0" y="111712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 rot="-10800000">
            <a:off x="6804029" y="-828977"/>
            <a:ext cx="2672828" cy="1824205"/>
          </a:xfrm>
          <a:custGeom>
            <a:avLst/>
            <a:gdLst/>
            <a:ahLst/>
            <a:cxnLst/>
            <a:rect l="l" t="t" r="r" b="b"/>
            <a:pathLst>
              <a:path w="2672828" h="1824205">
                <a:moveTo>
                  <a:pt x="0" y="0"/>
                </a:moveTo>
                <a:lnTo>
                  <a:pt x="2672828" y="0"/>
                </a:lnTo>
                <a:lnTo>
                  <a:pt x="2672828" y="1824205"/>
                </a:lnTo>
                <a:lnTo>
                  <a:pt x="0" y="18242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10"/>
          <p:cNvSpPr txBox="1"/>
          <p:nvPr/>
        </p:nvSpPr>
        <p:spPr>
          <a:xfrm>
            <a:off x="2429971" y="1326516"/>
            <a:ext cx="12276630" cy="2333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613"/>
              </a:lnSpc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Hagrid"/>
                <a:cs typeface="Times New Roman" panose="02020603050405020304" pitchFamily="18" charset="0"/>
                <a:sym typeface="Hagrid"/>
              </a:rPr>
              <a:t>REPÚBLICA BOLIVARIANA DE VENEZUELA</a:t>
            </a:r>
          </a:p>
          <a:p>
            <a:pPr algn="ctr" defTabSz="457200">
              <a:lnSpc>
                <a:spcPts val="2613"/>
              </a:lnSpc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Hagrid"/>
                <a:cs typeface="Times New Roman" panose="02020603050405020304" pitchFamily="18" charset="0"/>
                <a:sym typeface="Hagrid"/>
              </a:rPr>
              <a:t>UNIVERSIDAD NACIONAL EXPERIMENTAL DE GUAYANA</a:t>
            </a:r>
          </a:p>
          <a:p>
            <a:pPr algn="ctr" defTabSz="457200">
              <a:lnSpc>
                <a:spcPts val="2613"/>
              </a:lnSpc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Hagrid"/>
                <a:cs typeface="Times New Roman" panose="02020603050405020304" pitchFamily="18" charset="0"/>
                <a:sym typeface="Hagrid"/>
              </a:rPr>
              <a:t>VICERRECTORADO ACADÉMICO</a:t>
            </a:r>
          </a:p>
          <a:p>
            <a:pPr algn="ctr" defTabSz="457200">
              <a:lnSpc>
                <a:spcPts val="2613"/>
              </a:lnSpc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Hagrid"/>
                <a:cs typeface="Times New Roman" panose="02020603050405020304" pitchFamily="18" charset="0"/>
                <a:sym typeface="Hagrid"/>
              </a:rPr>
              <a:t>COORDINACIÓN GENERAL DE PREGRADO</a:t>
            </a:r>
          </a:p>
          <a:p>
            <a:pPr algn="ctr" defTabSz="457200">
              <a:lnSpc>
                <a:spcPts val="2613"/>
              </a:lnSpc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Hagrid"/>
                <a:cs typeface="Times New Roman" panose="02020603050405020304" pitchFamily="18" charset="0"/>
                <a:sym typeface="Hagrid"/>
              </a:rPr>
              <a:t>COORDINACIÓN DE ADMINISTRACIÓN</a:t>
            </a:r>
          </a:p>
          <a:p>
            <a:pPr algn="ctr" defTabSz="457200">
              <a:lnSpc>
                <a:spcPts val="2613"/>
              </a:lnSpc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Hagrid"/>
                <a:cs typeface="Times New Roman" panose="02020603050405020304" pitchFamily="18" charset="0"/>
                <a:sym typeface="Hagrid"/>
              </a:rPr>
              <a:t>PREOYECTO DE CARRERA: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Hagrid"/>
                <a:cs typeface="Times New Roman" panose="02020603050405020304" pitchFamily="18" charset="0"/>
                <a:sym typeface="Hagrid"/>
              </a:rPr>
              <a:t>ADMINISTRACIÓN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Hagrid"/>
                <a:cs typeface="Times New Roman" panose="02020603050405020304" pitchFamily="18" charset="0"/>
                <a:sym typeface="Hagrid"/>
              </a:rPr>
              <a:t>DE EMPRESA</a:t>
            </a:r>
          </a:p>
          <a:p>
            <a:pPr algn="ctr" defTabSz="457200">
              <a:lnSpc>
                <a:spcPts val="2613"/>
              </a:lnSpc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Hagrid"/>
                <a:cs typeface="Times New Roman" panose="02020603050405020304" pitchFamily="18" charset="0"/>
                <a:sym typeface="Hagrid"/>
              </a:rPr>
              <a:t>UNIDAD CURRICULAR: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Hagrid"/>
                <a:cs typeface="Times New Roman" panose="02020603050405020304" pitchFamily="18" charset="0"/>
                <a:sym typeface="Hagrid"/>
              </a:rPr>
              <a:t>ORGANIZACIÓN 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ea typeface="Hagrid"/>
                <a:cs typeface="Times New Roman" panose="02020603050405020304" pitchFamily="18" charset="0"/>
                <a:sym typeface="Hagrid"/>
              </a:rPr>
              <a:t>Y </a:t>
            </a:r>
            <a:r>
              <a:rPr lang="en-US" sz="2000" smtClean="0">
                <a:solidFill>
                  <a:schemeClr val="bg1"/>
                </a:solidFill>
                <a:latin typeface="Times New Roman" panose="02020603050405020304" pitchFamily="18" charset="0"/>
                <a:ea typeface="Hagrid"/>
                <a:cs typeface="Times New Roman" panose="02020603050405020304" pitchFamily="18" charset="0"/>
                <a:sym typeface="Hagrid"/>
              </a:rPr>
              <a:t>MÉTODOS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Hagrid"/>
              <a:cs typeface="Times New Roman" panose="02020603050405020304" pitchFamily="18" charset="0"/>
              <a:sym typeface="Hagrid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903287" y="4171941"/>
            <a:ext cx="1374030" cy="1379639"/>
          </a:xfrm>
          <a:prstGeom prst="rect">
            <a:avLst/>
          </a:prstGeom>
        </p:spPr>
      </p:pic>
      <p:sp>
        <p:nvSpPr>
          <p:cNvPr id="29" name="TextBox 11">
            <a:extLst>
              <a:ext uri="{FF2B5EF4-FFF2-40B4-BE49-F238E27FC236}">
                <a16:creationId xmlns:a16="http://schemas.microsoft.com/office/drawing/2014/main" id="{6EB05CA4-5D74-46B0-49C7-AAD7DAAD8CD2}"/>
              </a:ext>
            </a:extLst>
          </p:cNvPr>
          <p:cNvSpPr txBox="1"/>
          <p:nvPr/>
        </p:nvSpPr>
        <p:spPr>
          <a:xfrm>
            <a:off x="1114409" y="7569893"/>
            <a:ext cx="3950395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2613"/>
              </a:lnSpc>
              <a:spcBef>
                <a:spcPct val="0"/>
              </a:spcBef>
            </a:pPr>
            <a:r>
              <a:rPr lang="es-VE" sz="2400" dirty="0">
                <a:solidFill>
                  <a:schemeClr val="bg1"/>
                </a:solidFill>
                <a:latin typeface="Times New Roman" panose="02020603050405020304" pitchFamily="18" charset="0"/>
                <a:ea typeface="Hagrid Light"/>
                <a:cs typeface="Times New Roman" panose="02020603050405020304" pitchFamily="18" charset="0"/>
                <a:sym typeface="Hagrid Light"/>
              </a:rPr>
              <a:t>Profesora:</a:t>
            </a:r>
          </a:p>
          <a:p>
            <a:pPr algn="ctr" defTabSz="457200">
              <a:lnSpc>
                <a:spcPts val="2613"/>
              </a:lnSpc>
              <a:spcBef>
                <a:spcPct val="0"/>
              </a:spcBef>
            </a:pPr>
            <a:r>
              <a:rPr lang="es-VE" sz="2400" dirty="0">
                <a:solidFill>
                  <a:schemeClr val="bg1"/>
                </a:solidFill>
                <a:latin typeface="Times New Roman" panose="02020603050405020304" pitchFamily="18" charset="0"/>
                <a:ea typeface="Hagrid Light"/>
                <a:cs typeface="Times New Roman" panose="02020603050405020304" pitchFamily="18" charset="0"/>
                <a:sym typeface="Hagrid Light"/>
              </a:rPr>
              <a:t>Nancy Figueroa</a:t>
            </a:r>
          </a:p>
        </p:txBody>
      </p:sp>
      <p:sp>
        <p:nvSpPr>
          <p:cNvPr id="30" name="TextBox 11"/>
          <p:cNvSpPr txBox="1"/>
          <p:nvPr/>
        </p:nvSpPr>
        <p:spPr>
          <a:xfrm>
            <a:off x="12508955" y="7480468"/>
            <a:ext cx="4736704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613"/>
              </a:lnSpc>
              <a:spcBef>
                <a:spcPct val="0"/>
              </a:spcBef>
            </a:pPr>
            <a:r>
              <a:rPr lang="es-VE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Hagrid Light"/>
                <a:cs typeface="Times New Roman" panose="02020603050405020304" pitchFamily="18" charset="0"/>
                <a:sym typeface="Hagrid Light"/>
              </a:rPr>
              <a:t>Miembros</a:t>
            </a:r>
            <a:r>
              <a:rPr lang="es-VE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Hagrid Light"/>
                <a:cs typeface="Times New Roman" panose="02020603050405020304" pitchFamily="18" charset="0"/>
                <a:sym typeface="Hagrid Light"/>
              </a:rPr>
              <a:t>:</a:t>
            </a:r>
            <a:endParaRPr lang="es-VE" sz="2400" dirty="0">
              <a:solidFill>
                <a:schemeClr val="bg1"/>
              </a:solidFill>
              <a:latin typeface="Times New Roman" panose="02020603050405020304" pitchFamily="18" charset="0"/>
              <a:ea typeface="Hagrid Light"/>
              <a:cs typeface="Times New Roman" panose="02020603050405020304" pitchFamily="18" charset="0"/>
              <a:sym typeface="Hagrid Light"/>
            </a:endParaRPr>
          </a:p>
          <a:p>
            <a:pPr algn="just" defTabSz="457200">
              <a:lnSpc>
                <a:spcPts val="2613"/>
              </a:lnSpc>
              <a:spcBef>
                <a:spcPct val="0"/>
              </a:spcBef>
            </a:pPr>
            <a:r>
              <a:rPr lang="es-VE" sz="2400" dirty="0">
                <a:solidFill>
                  <a:schemeClr val="bg1"/>
                </a:solidFill>
                <a:latin typeface="Times New Roman" panose="02020603050405020304" pitchFamily="18" charset="0"/>
                <a:ea typeface="Hagrid Light"/>
                <a:cs typeface="Times New Roman" panose="02020603050405020304" pitchFamily="18" charset="0"/>
                <a:sym typeface="Hagrid Light"/>
              </a:rPr>
              <a:t>Giovanny Méndez V: -30.183.555</a:t>
            </a:r>
          </a:p>
          <a:p>
            <a:pPr algn="just" defTabSz="457200">
              <a:lnSpc>
                <a:spcPts val="2613"/>
              </a:lnSpc>
              <a:spcBef>
                <a:spcPct val="0"/>
              </a:spcBef>
            </a:pPr>
            <a:r>
              <a:rPr lang="es-VE" sz="2400" dirty="0">
                <a:solidFill>
                  <a:schemeClr val="bg1"/>
                </a:solidFill>
                <a:latin typeface="Times New Roman" panose="02020603050405020304" pitchFamily="18" charset="0"/>
                <a:ea typeface="Hagrid Light"/>
                <a:cs typeface="Times New Roman" panose="02020603050405020304" pitchFamily="18" charset="0"/>
                <a:sym typeface="Hagrid Light"/>
              </a:rPr>
              <a:t>Rosa </a:t>
            </a:r>
            <a:r>
              <a:rPr lang="es-VE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Hagrid Light"/>
                <a:cs typeface="Times New Roman" panose="02020603050405020304" pitchFamily="18" charset="0"/>
                <a:sym typeface="Hagrid Light"/>
              </a:rPr>
              <a:t>Miratia</a:t>
            </a:r>
            <a:r>
              <a:rPr lang="es-VE" sz="2400" dirty="0">
                <a:solidFill>
                  <a:schemeClr val="bg1"/>
                </a:solidFill>
                <a:latin typeface="Times New Roman" panose="02020603050405020304" pitchFamily="18" charset="0"/>
                <a:ea typeface="Hagrid Light"/>
                <a:cs typeface="Times New Roman" panose="02020603050405020304" pitchFamily="18" charset="0"/>
                <a:sym typeface="Hagrid Light"/>
              </a:rPr>
              <a:t> V:-26.604.765</a:t>
            </a:r>
          </a:p>
          <a:p>
            <a:pPr algn="just" defTabSz="457200">
              <a:lnSpc>
                <a:spcPts val="2613"/>
              </a:lnSpc>
              <a:spcBef>
                <a:spcPct val="0"/>
              </a:spcBef>
            </a:pPr>
            <a:r>
              <a:rPr lang="es-VE" sz="2400" dirty="0">
                <a:solidFill>
                  <a:schemeClr val="bg1"/>
                </a:solidFill>
                <a:latin typeface="Times New Roman" panose="02020603050405020304" pitchFamily="18" charset="0"/>
                <a:ea typeface="Hagrid Light"/>
                <a:cs typeface="Times New Roman" panose="02020603050405020304" pitchFamily="18" charset="0"/>
                <a:sym typeface="Hagrid Light"/>
              </a:rPr>
              <a:t>María Rondón V:-31.318.552</a:t>
            </a:r>
          </a:p>
          <a:p>
            <a:pPr algn="just" defTabSz="457200">
              <a:lnSpc>
                <a:spcPts val="2613"/>
              </a:lnSpc>
              <a:spcBef>
                <a:spcPct val="0"/>
              </a:spcBef>
            </a:pPr>
            <a:r>
              <a:rPr lang="es-VE" sz="2400" dirty="0">
                <a:solidFill>
                  <a:schemeClr val="bg1"/>
                </a:solidFill>
                <a:latin typeface="Times New Roman" panose="02020603050405020304" pitchFamily="18" charset="0"/>
                <a:ea typeface="Hagrid Light"/>
                <a:cs typeface="Times New Roman" panose="02020603050405020304" pitchFamily="18" charset="0"/>
                <a:sym typeface="Hagrid Light"/>
              </a:rPr>
              <a:t>Génesis Zerpa V:- 26.138.151</a:t>
            </a:r>
          </a:p>
          <a:p>
            <a:pPr algn="just" defTabSz="457200">
              <a:lnSpc>
                <a:spcPts val="2613"/>
              </a:lnSpc>
              <a:spcBef>
                <a:spcPct val="0"/>
              </a:spcBef>
            </a:pPr>
            <a:r>
              <a:rPr lang="es-VE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Hagrid Light"/>
                <a:cs typeface="Times New Roman" panose="02020603050405020304" pitchFamily="18" charset="0"/>
                <a:sym typeface="Hagrid Light"/>
              </a:rPr>
              <a:t>Jianfranco</a:t>
            </a:r>
            <a:r>
              <a:rPr lang="es-VE" sz="2400" dirty="0">
                <a:solidFill>
                  <a:schemeClr val="bg1"/>
                </a:solidFill>
                <a:latin typeface="Times New Roman" panose="02020603050405020304" pitchFamily="18" charset="0"/>
                <a:ea typeface="Hagrid Light"/>
                <a:cs typeface="Times New Roman" panose="02020603050405020304" pitchFamily="18" charset="0"/>
                <a:sym typeface="Hagrid Light"/>
              </a:rPr>
              <a:t> Acosta V:-30.579.339 </a:t>
            </a:r>
          </a:p>
        </p:txBody>
      </p:sp>
      <p:sp>
        <p:nvSpPr>
          <p:cNvPr id="32" name="TextBox 13"/>
          <p:cNvSpPr txBox="1"/>
          <p:nvPr/>
        </p:nvSpPr>
        <p:spPr>
          <a:xfrm>
            <a:off x="4998797" y="6171731"/>
            <a:ext cx="7183011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62"/>
              </a:lnSpc>
            </a:pPr>
            <a:r>
              <a:rPr lang="en-US" sz="10421" dirty="0" err="1" smtClean="0">
                <a:solidFill>
                  <a:srgbClr val="F4ECE5"/>
                </a:solidFill>
                <a:latin typeface="Bryndan Write"/>
                <a:ea typeface="Bryndan Write"/>
                <a:cs typeface="Bryndan Write"/>
                <a:sym typeface="Bryndan Write"/>
              </a:rPr>
              <a:t>Formulario</a:t>
            </a:r>
            <a:endParaRPr lang="en-US" sz="10421" dirty="0">
              <a:solidFill>
                <a:srgbClr val="F4ECE5"/>
              </a:solidFill>
              <a:latin typeface="Bryndan Write"/>
              <a:ea typeface="Bryndan Write"/>
              <a:cs typeface="Bryndan Write"/>
              <a:sym typeface="Bryndan Write"/>
            </a:endParaRPr>
          </a:p>
        </p:txBody>
      </p:sp>
    </p:spTree>
    <p:extLst>
      <p:ext uri="{BB962C8B-B14F-4D97-AF65-F5344CB8AC3E}">
        <p14:creationId xmlns:p14="http://schemas.microsoft.com/office/powerpoint/2010/main" val="165026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“La presentación de datos en formularios debe ser clara y efectiva, asegurando que la información sea fácilmente accesible y comprensible para los usuarios.”</a:t>
            </a:r>
          </a:p>
        </p:txBody>
      </p:sp>
      <p:sp>
        <p:nvSpPr>
          <p:cNvPr id="3" name="Freeform 3"/>
          <p:cNvSpPr/>
          <p:nvPr/>
        </p:nvSpPr>
        <p:spPr>
          <a:xfrm>
            <a:off x="-675514" y="9417715"/>
            <a:ext cx="3175236" cy="2167099"/>
          </a:xfrm>
          <a:custGeom>
            <a:avLst/>
            <a:gdLst/>
            <a:ahLst/>
            <a:cxnLst/>
            <a:rect l="l" t="t" r="r" b="b"/>
            <a:pathLst>
              <a:path w="3175236" h="2167099">
                <a:moveTo>
                  <a:pt x="0" y="0"/>
                </a:moveTo>
                <a:lnTo>
                  <a:pt x="3175236" y="0"/>
                </a:lnTo>
                <a:lnTo>
                  <a:pt x="3175236" y="2167098"/>
                </a:lnTo>
                <a:lnTo>
                  <a:pt x="0" y="21670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877307" y="-400621"/>
            <a:ext cx="4199183" cy="1030709"/>
          </a:xfrm>
          <a:custGeom>
            <a:avLst/>
            <a:gdLst/>
            <a:ahLst/>
            <a:cxnLst/>
            <a:rect l="l" t="t" r="r" b="b"/>
            <a:pathLst>
              <a:path w="4199183" h="1030709">
                <a:moveTo>
                  <a:pt x="0" y="0"/>
                </a:moveTo>
                <a:lnTo>
                  <a:pt x="4199183" y="0"/>
                </a:lnTo>
                <a:lnTo>
                  <a:pt x="4199183" y="1030708"/>
                </a:lnTo>
                <a:lnTo>
                  <a:pt x="0" y="10307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910476" y="9325078"/>
            <a:ext cx="2555902" cy="2711832"/>
          </a:xfrm>
          <a:custGeom>
            <a:avLst/>
            <a:gdLst/>
            <a:ahLst/>
            <a:cxnLst/>
            <a:rect l="l" t="t" r="r" b="b"/>
            <a:pathLst>
              <a:path w="2555902" h="2711832">
                <a:moveTo>
                  <a:pt x="0" y="0"/>
                </a:moveTo>
                <a:lnTo>
                  <a:pt x="2555902" y="0"/>
                </a:lnTo>
                <a:lnTo>
                  <a:pt x="2555902" y="2711832"/>
                </a:lnTo>
                <a:lnTo>
                  <a:pt x="0" y="27118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29526" y="-740656"/>
            <a:ext cx="3183313" cy="2216744"/>
          </a:xfrm>
          <a:custGeom>
            <a:avLst/>
            <a:gdLst/>
            <a:ahLst/>
            <a:cxnLst/>
            <a:rect l="l" t="t" r="r" b="b"/>
            <a:pathLst>
              <a:path w="3183313" h="2216744">
                <a:moveTo>
                  <a:pt x="0" y="0"/>
                </a:moveTo>
                <a:lnTo>
                  <a:pt x="3183314" y="0"/>
                </a:lnTo>
                <a:lnTo>
                  <a:pt x="3183314" y="2216744"/>
                </a:lnTo>
                <a:lnTo>
                  <a:pt x="0" y="22167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729859" y="-1675250"/>
            <a:ext cx="4323175" cy="2703950"/>
          </a:xfrm>
          <a:custGeom>
            <a:avLst/>
            <a:gdLst/>
            <a:ahLst/>
            <a:cxnLst/>
            <a:rect l="l" t="t" r="r" b="b"/>
            <a:pathLst>
              <a:path w="4323175" h="2703950">
                <a:moveTo>
                  <a:pt x="0" y="0"/>
                </a:moveTo>
                <a:lnTo>
                  <a:pt x="4323175" y="0"/>
                </a:lnTo>
                <a:lnTo>
                  <a:pt x="4323175" y="2703950"/>
                </a:lnTo>
                <a:lnTo>
                  <a:pt x="0" y="27039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546313">
            <a:off x="-2101172" y="5428761"/>
            <a:ext cx="3464537" cy="2166911"/>
          </a:xfrm>
          <a:custGeom>
            <a:avLst/>
            <a:gdLst/>
            <a:ahLst/>
            <a:cxnLst/>
            <a:rect l="l" t="t" r="r" b="b"/>
            <a:pathLst>
              <a:path w="3464537" h="2166911">
                <a:moveTo>
                  <a:pt x="0" y="0"/>
                </a:moveTo>
                <a:lnTo>
                  <a:pt x="3464538" y="0"/>
                </a:lnTo>
                <a:lnTo>
                  <a:pt x="3464538" y="2166911"/>
                </a:lnTo>
                <a:lnTo>
                  <a:pt x="0" y="216691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830814" y="9641422"/>
            <a:ext cx="3439130" cy="3522386"/>
          </a:xfrm>
          <a:custGeom>
            <a:avLst/>
            <a:gdLst/>
            <a:ahLst/>
            <a:cxnLst/>
            <a:rect l="l" t="t" r="r" b="b"/>
            <a:pathLst>
              <a:path w="3439130" h="3522386">
                <a:moveTo>
                  <a:pt x="0" y="0"/>
                </a:moveTo>
                <a:lnTo>
                  <a:pt x="3439130" y="0"/>
                </a:lnTo>
                <a:lnTo>
                  <a:pt x="3439130" y="3522386"/>
                </a:lnTo>
                <a:lnTo>
                  <a:pt x="0" y="35223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400000">
            <a:off x="3147981" y="-1803571"/>
            <a:ext cx="2765326" cy="2832271"/>
          </a:xfrm>
          <a:custGeom>
            <a:avLst/>
            <a:gdLst/>
            <a:ahLst/>
            <a:cxnLst/>
            <a:rect l="l" t="t" r="r" b="b"/>
            <a:pathLst>
              <a:path w="2765326" h="2832271">
                <a:moveTo>
                  <a:pt x="0" y="0"/>
                </a:moveTo>
                <a:lnTo>
                  <a:pt x="2765326" y="0"/>
                </a:lnTo>
                <a:lnTo>
                  <a:pt x="2765326" y="2832271"/>
                </a:lnTo>
                <a:lnTo>
                  <a:pt x="0" y="283227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826123" y="9154576"/>
            <a:ext cx="3457794" cy="2565055"/>
          </a:xfrm>
          <a:custGeom>
            <a:avLst/>
            <a:gdLst/>
            <a:ahLst/>
            <a:cxnLst/>
            <a:rect l="l" t="t" r="r" b="b"/>
            <a:pathLst>
              <a:path w="3457794" h="2565055">
                <a:moveTo>
                  <a:pt x="0" y="0"/>
                </a:moveTo>
                <a:lnTo>
                  <a:pt x="3457795" y="0"/>
                </a:lnTo>
                <a:lnTo>
                  <a:pt x="3457795" y="2565054"/>
                </a:lnTo>
                <a:lnTo>
                  <a:pt x="0" y="256505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7545050" y="2668437"/>
            <a:ext cx="3842656" cy="3842656"/>
          </a:xfrm>
          <a:custGeom>
            <a:avLst/>
            <a:gdLst/>
            <a:ahLst/>
            <a:cxnLst/>
            <a:rect l="l" t="t" r="r" b="b"/>
            <a:pathLst>
              <a:path w="3842656" h="3842656">
                <a:moveTo>
                  <a:pt x="0" y="0"/>
                </a:moveTo>
                <a:lnTo>
                  <a:pt x="3842656" y="0"/>
                </a:lnTo>
                <a:lnTo>
                  <a:pt x="3842656" y="3842656"/>
                </a:lnTo>
                <a:lnTo>
                  <a:pt x="0" y="384265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TextBox 13"/>
          <p:cNvSpPr txBox="1"/>
          <p:nvPr/>
        </p:nvSpPr>
        <p:spPr>
          <a:xfrm>
            <a:off x="5952080" y="3975373"/>
            <a:ext cx="6935835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62"/>
              </a:lnSpc>
            </a:pPr>
            <a:r>
              <a:rPr lang="en-US" sz="10421" dirty="0" smtClean="0">
                <a:solidFill>
                  <a:srgbClr val="F4ECE5"/>
                </a:solidFill>
                <a:latin typeface="Bryndan Write"/>
                <a:ea typeface="Bryndan Write"/>
                <a:cs typeface="Bryndan Write"/>
                <a:sym typeface="Bryndan Write"/>
              </a:rPr>
              <a:t>¿</a:t>
            </a:r>
            <a:r>
              <a:rPr lang="en-US" sz="10421" dirty="0" err="1" smtClean="0">
                <a:solidFill>
                  <a:srgbClr val="F4ECE5"/>
                </a:solidFill>
                <a:latin typeface="Bryndan Write"/>
                <a:ea typeface="Bryndan Write"/>
                <a:cs typeface="Bryndan Write"/>
                <a:sym typeface="Bryndan Write"/>
              </a:rPr>
              <a:t>Qué</a:t>
            </a:r>
            <a:r>
              <a:rPr lang="en-US" sz="10421" dirty="0" smtClean="0">
                <a:solidFill>
                  <a:srgbClr val="F4ECE5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10421" dirty="0" err="1" smtClean="0">
                <a:solidFill>
                  <a:srgbClr val="F4ECE5"/>
                </a:solidFill>
                <a:latin typeface="Bryndan Write"/>
                <a:ea typeface="Bryndan Write"/>
                <a:cs typeface="Bryndan Write"/>
                <a:sym typeface="Bryndan Write"/>
              </a:rPr>
              <a:t>es</a:t>
            </a:r>
            <a:r>
              <a:rPr lang="en-US" sz="10421" dirty="0" smtClean="0">
                <a:solidFill>
                  <a:srgbClr val="F4ECE5"/>
                </a:solidFill>
                <a:latin typeface="Bryndan Write"/>
                <a:ea typeface="Bryndan Write"/>
                <a:cs typeface="Bryndan Write"/>
                <a:sym typeface="Bryndan Write"/>
              </a:rPr>
              <a:t> un </a:t>
            </a:r>
            <a:r>
              <a:rPr lang="en-US" sz="10421" dirty="0" err="1" smtClean="0">
                <a:solidFill>
                  <a:srgbClr val="F4ECE5"/>
                </a:solidFill>
                <a:latin typeface="Bryndan Write"/>
                <a:ea typeface="Bryndan Write"/>
                <a:cs typeface="Bryndan Write"/>
                <a:sym typeface="Bryndan Write"/>
              </a:rPr>
              <a:t>formulario</a:t>
            </a:r>
            <a:r>
              <a:rPr lang="en-US" sz="10421" dirty="0" smtClean="0">
                <a:solidFill>
                  <a:srgbClr val="F4ECE5"/>
                </a:solidFill>
                <a:latin typeface="Bryndan Write"/>
                <a:ea typeface="Bryndan Write"/>
                <a:cs typeface="Bryndan Write"/>
                <a:sym typeface="Bryndan Write"/>
              </a:rPr>
              <a:t>?</a:t>
            </a:r>
            <a:endParaRPr lang="en-US" sz="10421" dirty="0">
              <a:solidFill>
                <a:srgbClr val="F4ECE5"/>
              </a:solidFill>
              <a:latin typeface="Bryndan Write"/>
              <a:ea typeface="Bryndan Write"/>
              <a:cs typeface="Bryndan Write"/>
              <a:sym typeface="Bryndan Write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0300000" y="9728439"/>
            <a:ext cx="971896" cy="1117122"/>
          </a:xfrm>
          <a:custGeom>
            <a:avLst/>
            <a:gdLst/>
            <a:ahLst/>
            <a:cxnLst/>
            <a:rect l="l" t="t" r="r" b="b"/>
            <a:pathLst>
              <a:path w="971896" h="1117122">
                <a:moveTo>
                  <a:pt x="0" y="0"/>
                </a:moveTo>
                <a:lnTo>
                  <a:pt x="971896" y="0"/>
                </a:lnTo>
                <a:lnTo>
                  <a:pt x="971896" y="1117122"/>
                </a:lnTo>
                <a:lnTo>
                  <a:pt x="0" y="111712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176183" y="2109876"/>
            <a:ext cx="971896" cy="1117122"/>
          </a:xfrm>
          <a:custGeom>
            <a:avLst/>
            <a:gdLst/>
            <a:ahLst/>
            <a:cxnLst/>
            <a:rect l="l" t="t" r="r" b="b"/>
            <a:pathLst>
              <a:path w="971896" h="1117122">
                <a:moveTo>
                  <a:pt x="0" y="0"/>
                </a:moveTo>
                <a:lnTo>
                  <a:pt x="971896" y="0"/>
                </a:lnTo>
                <a:lnTo>
                  <a:pt x="971896" y="1117122"/>
                </a:lnTo>
                <a:lnTo>
                  <a:pt x="0" y="111712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 rot="-10800000">
            <a:off x="6804029" y="-828977"/>
            <a:ext cx="2672828" cy="1824205"/>
          </a:xfrm>
          <a:custGeom>
            <a:avLst/>
            <a:gdLst/>
            <a:ahLst/>
            <a:cxnLst/>
            <a:rect l="l" t="t" r="r" b="b"/>
            <a:pathLst>
              <a:path w="2672828" h="1824205">
                <a:moveTo>
                  <a:pt x="0" y="0"/>
                </a:moveTo>
                <a:lnTo>
                  <a:pt x="2672828" y="0"/>
                </a:lnTo>
                <a:lnTo>
                  <a:pt x="2672828" y="1824205"/>
                </a:lnTo>
                <a:lnTo>
                  <a:pt x="0" y="18242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0721346">
            <a:off x="5514008" y="4889321"/>
            <a:ext cx="835481" cy="203487"/>
          </a:xfrm>
          <a:custGeom>
            <a:avLst/>
            <a:gdLst/>
            <a:ahLst/>
            <a:cxnLst/>
            <a:rect l="l" t="t" r="r" b="b"/>
            <a:pathLst>
              <a:path w="1124339" h="307788">
                <a:moveTo>
                  <a:pt x="0" y="0"/>
                </a:moveTo>
                <a:lnTo>
                  <a:pt x="1124338" y="0"/>
                </a:lnTo>
                <a:lnTo>
                  <a:pt x="1124338" y="307788"/>
                </a:lnTo>
                <a:lnTo>
                  <a:pt x="0" y="307788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9069146">
            <a:off x="6073998" y="7250331"/>
            <a:ext cx="1460063" cy="659521"/>
          </a:xfrm>
          <a:custGeom>
            <a:avLst/>
            <a:gdLst/>
            <a:ahLst/>
            <a:cxnLst/>
            <a:rect l="l" t="t" r="r" b="b"/>
            <a:pathLst>
              <a:path w="1460063" h="659521">
                <a:moveTo>
                  <a:pt x="0" y="0"/>
                </a:moveTo>
                <a:lnTo>
                  <a:pt x="1460063" y="0"/>
                </a:lnTo>
                <a:lnTo>
                  <a:pt x="1460063" y="659521"/>
                </a:lnTo>
                <a:lnTo>
                  <a:pt x="0" y="65952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33618">
            <a:off x="6106533" y="2387881"/>
            <a:ext cx="1394992" cy="742089"/>
          </a:xfrm>
          <a:custGeom>
            <a:avLst/>
            <a:gdLst/>
            <a:ahLst/>
            <a:cxnLst/>
            <a:rect l="l" t="t" r="r" b="b"/>
            <a:pathLst>
              <a:path w="1394992" h="742089">
                <a:moveTo>
                  <a:pt x="0" y="0"/>
                </a:moveTo>
                <a:lnTo>
                  <a:pt x="1394992" y="0"/>
                </a:lnTo>
                <a:lnTo>
                  <a:pt x="1394992" y="742089"/>
                </a:lnTo>
                <a:lnTo>
                  <a:pt x="0" y="742089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077560" y="1756523"/>
            <a:ext cx="4073896" cy="873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354"/>
              </a:lnSpc>
              <a:spcBef>
                <a:spcPct val="0"/>
              </a:spcBef>
            </a:pPr>
            <a:r>
              <a:rPr lang="en-US" sz="3900" dirty="0" err="1" smtClean="0">
                <a:solidFill>
                  <a:srgbClr val="F4ECE5"/>
                </a:solidFill>
                <a:latin typeface="Bryndan Write"/>
                <a:ea typeface="Bryndan Write"/>
                <a:cs typeface="Bryndan Write"/>
                <a:sym typeface="Bryndan Write"/>
              </a:rPr>
              <a:t>Tipos</a:t>
            </a:r>
            <a:r>
              <a:rPr lang="en-US" sz="3900" dirty="0" smtClean="0">
                <a:solidFill>
                  <a:srgbClr val="F4ECE5"/>
                </a:solidFill>
                <a:latin typeface="Bryndan Write"/>
                <a:ea typeface="Bryndan Write"/>
                <a:cs typeface="Bryndan Write"/>
                <a:sym typeface="Bryndan Write"/>
              </a:rPr>
              <a:t> de </a:t>
            </a:r>
            <a:r>
              <a:rPr lang="en-US" sz="3900" dirty="0" err="1" smtClean="0">
                <a:solidFill>
                  <a:srgbClr val="F4ECE5"/>
                </a:solidFill>
                <a:latin typeface="Bryndan Write"/>
                <a:ea typeface="Bryndan Write"/>
                <a:cs typeface="Bryndan Write"/>
                <a:sym typeface="Bryndan Write"/>
              </a:rPr>
              <a:t>formularios</a:t>
            </a:r>
            <a:r>
              <a:rPr lang="en-US" sz="3900" dirty="0">
                <a:solidFill>
                  <a:srgbClr val="F4ECE5"/>
                </a:solidFill>
                <a:latin typeface="Bryndan Write"/>
                <a:ea typeface="Bryndan Write"/>
                <a:cs typeface="Bryndan Write"/>
                <a:sym typeface="Bryndan Write"/>
              </a:rPr>
              <a:t>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10040" y="2927870"/>
            <a:ext cx="4609200" cy="7359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419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</a:t>
            </a:r>
            <a:r>
              <a:rPr lang="es-419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propósito: Formularios de registro, de contacto, de pedido, de encuesta, de suscripción, de evaluación, de donación, de solicitud de empleo, entre </a:t>
            </a:r>
            <a:r>
              <a:rPr lang="es-419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otros.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419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formato: Formularios de columnas, formularios tabulares, </a:t>
            </a:r>
            <a:r>
              <a:rPr lang="es-419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subformularios.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419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Por </a:t>
            </a:r>
            <a:r>
              <a:rPr lang="es-419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industria: Formularios de admisión de pacientes, formularios de inspección, formularios de programación de citas, formularios de solicitud de permisos, formularios de seguimiento de ventas, formularios de flete y envío, entre otros </a:t>
            </a:r>
            <a:endParaRPr lang="es-E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es-E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778"/>
              </a:lnSpc>
            </a:pPr>
            <a:r>
              <a:rPr lang="en-US" sz="1400" b="1" u="none" strike="noStrike" dirty="0" smtClean="0">
                <a:solidFill>
                  <a:schemeClr val="bg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400" b="1" u="none" strike="noStrike" dirty="0" smtClean="0">
                <a:solidFill>
                  <a:schemeClr val="bg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</a:t>
            </a:r>
            <a:endParaRPr lang="en-US" sz="1400" b="1" u="none" strike="noStrike" dirty="0">
              <a:solidFill>
                <a:schemeClr val="bg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6" name="Freeform 26"/>
          <p:cNvSpPr/>
          <p:nvPr/>
        </p:nvSpPr>
        <p:spPr>
          <a:xfrm rot="19730675">
            <a:off x="12514539" y="4567318"/>
            <a:ext cx="1131086" cy="309635"/>
          </a:xfrm>
          <a:custGeom>
            <a:avLst/>
            <a:gdLst/>
            <a:ahLst/>
            <a:cxnLst/>
            <a:rect l="l" t="t" r="r" b="b"/>
            <a:pathLst>
              <a:path w="1131086" h="309635">
                <a:moveTo>
                  <a:pt x="0" y="0"/>
                </a:moveTo>
                <a:lnTo>
                  <a:pt x="1131086" y="0"/>
                </a:lnTo>
                <a:lnTo>
                  <a:pt x="1131086" y="309634"/>
                </a:lnTo>
                <a:lnTo>
                  <a:pt x="0" y="309634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1798045">
            <a:off x="10537957" y="2519014"/>
            <a:ext cx="1467877" cy="663050"/>
          </a:xfrm>
          <a:custGeom>
            <a:avLst/>
            <a:gdLst/>
            <a:ahLst/>
            <a:cxnLst/>
            <a:rect l="l" t="t" r="r" b="b"/>
            <a:pathLst>
              <a:path w="1467877" h="663050">
                <a:moveTo>
                  <a:pt x="0" y="0"/>
                </a:moveTo>
                <a:lnTo>
                  <a:pt x="1467878" y="0"/>
                </a:lnTo>
                <a:lnTo>
                  <a:pt x="1467878" y="663051"/>
                </a:lnTo>
                <a:lnTo>
                  <a:pt x="0" y="66305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14031969">
            <a:off x="9666563" y="7536074"/>
            <a:ext cx="1394992" cy="742089"/>
          </a:xfrm>
          <a:custGeom>
            <a:avLst/>
            <a:gdLst/>
            <a:ahLst/>
            <a:cxnLst/>
            <a:rect l="l" t="t" r="r" b="b"/>
            <a:pathLst>
              <a:path w="1394992" h="742089">
                <a:moveTo>
                  <a:pt x="0" y="0"/>
                </a:moveTo>
                <a:lnTo>
                  <a:pt x="1394992" y="0"/>
                </a:lnTo>
                <a:lnTo>
                  <a:pt x="1394992" y="742089"/>
                </a:lnTo>
                <a:lnTo>
                  <a:pt x="0" y="742089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13617043" y="4150630"/>
            <a:ext cx="3462538" cy="437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354"/>
              </a:lnSpc>
              <a:spcBef>
                <a:spcPct val="0"/>
              </a:spcBef>
            </a:pPr>
            <a:r>
              <a:rPr lang="en-US" sz="3900" dirty="0" err="1" smtClean="0">
                <a:solidFill>
                  <a:srgbClr val="F4ECE5"/>
                </a:solidFill>
                <a:latin typeface="Bryndan Write"/>
                <a:ea typeface="Bryndan Write"/>
                <a:cs typeface="Bryndan Write"/>
                <a:sym typeface="Bryndan Write"/>
              </a:rPr>
              <a:t>Características</a:t>
            </a:r>
            <a:endParaRPr lang="en-US" sz="3900" dirty="0">
              <a:solidFill>
                <a:srgbClr val="F4ECE5"/>
              </a:solidFill>
              <a:latin typeface="Bryndan Write"/>
              <a:ea typeface="Bryndan Write"/>
              <a:cs typeface="Bryndan Write"/>
              <a:sym typeface="Bryndan Write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3328204" y="4854766"/>
            <a:ext cx="3871162" cy="20641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ctr">
              <a:lnSpc>
                <a:spcPts val="1778"/>
              </a:lnSpc>
              <a:buFontTx/>
              <a:buChar char="-"/>
            </a:pPr>
            <a:r>
              <a:rPr lang="es-ES" b="1" dirty="0" smtClean="0">
                <a:solidFill>
                  <a:srgbClr val="F4ECE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Están </a:t>
            </a:r>
            <a:r>
              <a:rPr lang="es-ES" b="1" dirty="0" smtClean="0">
                <a:solidFill>
                  <a:srgbClr val="F4ECE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diseñados </a:t>
            </a:r>
            <a:r>
              <a:rPr lang="es-ES" b="1" dirty="0">
                <a:solidFill>
                  <a:srgbClr val="F4ECE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para un procedimiento </a:t>
            </a:r>
            <a:r>
              <a:rPr lang="es-ES" b="1" dirty="0" smtClean="0">
                <a:solidFill>
                  <a:srgbClr val="F4ECE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específico.</a:t>
            </a:r>
          </a:p>
          <a:p>
            <a:pPr marL="285750" indent="-285750" algn="ctr">
              <a:lnSpc>
                <a:spcPts val="1778"/>
              </a:lnSpc>
              <a:buFontTx/>
              <a:buChar char="-"/>
            </a:pPr>
            <a:r>
              <a:rPr lang="es-ES" b="1" u="none" strike="noStrike" dirty="0" smtClean="0">
                <a:solidFill>
                  <a:srgbClr val="F4ECE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Deben ser sencillos y solicitar la información en orden secuencia. </a:t>
            </a:r>
            <a:endParaRPr lang="en-US" b="1" dirty="0">
              <a:solidFill>
                <a:srgbClr val="F4ECE5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285750" indent="-285750" algn="ctr">
              <a:lnSpc>
                <a:spcPts val="1778"/>
              </a:lnSpc>
              <a:buFontTx/>
              <a:buChar char="-"/>
            </a:pPr>
            <a:r>
              <a:rPr lang="en-US" b="1" dirty="0" smtClean="0">
                <a:solidFill>
                  <a:srgbClr val="F4ECE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Deben </a:t>
            </a:r>
            <a:r>
              <a:rPr lang="en-US" b="1" dirty="0" err="1" smtClean="0">
                <a:solidFill>
                  <a:srgbClr val="F4ECE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tener</a:t>
            </a:r>
            <a:r>
              <a:rPr lang="en-US" b="1" dirty="0" smtClean="0">
                <a:solidFill>
                  <a:srgbClr val="F4ECE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un </a:t>
            </a:r>
            <a:r>
              <a:rPr lang="en-US" b="1" dirty="0" err="1" smtClean="0">
                <a:solidFill>
                  <a:srgbClr val="F4ECE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diseño</a:t>
            </a:r>
            <a:r>
              <a:rPr lang="en-US" b="1" dirty="0" smtClean="0">
                <a:solidFill>
                  <a:srgbClr val="F4ECE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b="1" dirty="0" err="1" smtClean="0">
                <a:solidFill>
                  <a:srgbClr val="F4ECE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adecuado</a:t>
            </a:r>
            <a:r>
              <a:rPr lang="en-US" b="1" dirty="0" smtClean="0">
                <a:solidFill>
                  <a:srgbClr val="F4ECE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 </a:t>
            </a:r>
          </a:p>
          <a:p>
            <a:pPr marL="285750" indent="-285750" algn="ctr">
              <a:lnSpc>
                <a:spcPts val="1778"/>
              </a:lnSpc>
              <a:buFontTx/>
              <a:buChar char="-"/>
            </a:pPr>
            <a:r>
              <a:rPr lang="en-US" b="1" dirty="0" err="1" smtClean="0">
                <a:solidFill>
                  <a:srgbClr val="F4ECE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Organizan</a:t>
            </a:r>
            <a:r>
              <a:rPr lang="en-US" b="1" dirty="0" smtClean="0">
                <a:solidFill>
                  <a:srgbClr val="F4ECE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la </a:t>
            </a:r>
            <a:r>
              <a:rPr lang="en-US" b="1" dirty="0" err="1" smtClean="0">
                <a:solidFill>
                  <a:srgbClr val="F4ECE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información</a:t>
            </a:r>
            <a:r>
              <a:rPr lang="en-US" b="1" dirty="0" smtClean="0">
                <a:solidFill>
                  <a:srgbClr val="F4ECE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</a:t>
            </a:r>
          </a:p>
          <a:p>
            <a:pPr marL="285750" indent="-285750" algn="ctr">
              <a:lnSpc>
                <a:spcPts val="1778"/>
              </a:lnSpc>
              <a:buFontTx/>
              <a:buChar char="-"/>
            </a:pPr>
            <a:endParaRPr lang="en-US" sz="1400" b="1" dirty="0" smtClean="0">
              <a:solidFill>
                <a:srgbClr val="F4ECE5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2418830" y="1788859"/>
            <a:ext cx="4073896" cy="437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354"/>
              </a:lnSpc>
              <a:spcBef>
                <a:spcPct val="0"/>
              </a:spcBef>
            </a:pPr>
            <a:r>
              <a:rPr lang="en-US" sz="3900" dirty="0" err="1" smtClean="0">
                <a:solidFill>
                  <a:srgbClr val="F4ECE5"/>
                </a:solidFill>
                <a:latin typeface="Bryndan Write"/>
                <a:ea typeface="Bryndan Write"/>
                <a:cs typeface="Bryndan Write"/>
                <a:sym typeface="Bryndan Write"/>
              </a:rPr>
              <a:t>Definición</a:t>
            </a:r>
            <a:endParaRPr lang="en-US" sz="3900" dirty="0">
              <a:solidFill>
                <a:srgbClr val="F4ECE5"/>
              </a:solidFill>
              <a:latin typeface="Bryndan Write"/>
              <a:ea typeface="Bryndan Write"/>
              <a:cs typeface="Bryndan Write"/>
              <a:sym typeface="Bryndan Write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2683014" y="2414012"/>
            <a:ext cx="4690586" cy="17510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778"/>
              </a:lnSpc>
            </a:pPr>
            <a:r>
              <a:rPr lang="es-ES" sz="1600" b="1" dirty="0" smtClean="0">
                <a:solidFill>
                  <a:srgbClr val="F4ECE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Según Paul </a:t>
            </a:r>
            <a:r>
              <a:rPr lang="es-ES" sz="1600" b="1" dirty="0" err="1">
                <a:solidFill>
                  <a:srgbClr val="F4ECE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Watzlawick</a:t>
            </a:r>
            <a:r>
              <a:rPr lang="es-ES" sz="1600" b="1" dirty="0">
                <a:solidFill>
                  <a:srgbClr val="F4ECE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(1990, p. 112):</a:t>
            </a:r>
          </a:p>
          <a:p>
            <a:pPr algn="just">
              <a:lnSpc>
                <a:spcPts val="1778"/>
              </a:lnSpc>
            </a:pPr>
            <a:r>
              <a:rPr lang="es-ES" sz="1600" b="1" dirty="0" smtClean="0">
                <a:solidFill>
                  <a:srgbClr val="F4ECE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“</a:t>
            </a:r>
            <a:r>
              <a:rPr lang="es-ES" sz="1600" b="1" dirty="0">
                <a:solidFill>
                  <a:srgbClr val="F4ECE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Un formulario es un medio de comunicación que permite estructurar la información de manera que facilita su entendimiento y procesamiento</a:t>
            </a:r>
            <a:r>
              <a:rPr lang="es-ES" sz="1600" b="1" dirty="0" smtClean="0">
                <a:solidFill>
                  <a:srgbClr val="F4ECE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.”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s-419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realidad de la comunicación</a:t>
            </a:r>
            <a:r>
              <a:rPr lang="es-419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- Paul </a:t>
            </a:r>
            <a:r>
              <a:rPr lang="es-419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Watzlawick</a:t>
            </a:r>
            <a:r>
              <a:rPr lang="es-419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(1990)</a:t>
            </a:r>
            <a:endParaRPr lang="es-ES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ts val="1778"/>
              </a:lnSpc>
            </a:pPr>
            <a:endParaRPr lang="es-ES" sz="1600" b="1" dirty="0">
              <a:solidFill>
                <a:schemeClr val="bg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1062026" y="7252754"/>
            <a:ext cx="6787504" cy="3715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900" dirty="0" smtClean="0">
                <a:solidFill>
                  <a:schemeClr val="bg1"/>
                </a:solidFill>
                <a:latin typeface="Bryndan Write" panose="020B0604020202020204" charset="0"/>
                <a:ea typeface="Bryndan Write"/>
                <a:cs typeface="Bryndan Write"/>
                <a:sym typeface="Bryndan Write"/>
              </a:rPr>
              <a:t> </a:t>
            </a:r>
            <a:r>
              <a:rPr lang="es-419" sz="2400" dirty="0">
                <a:solidFill>
                  <a:schemeClr val="bg1"/>
                </a:solidFill>
                <a:latin typeface="Bryndan Writ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“La presentación de datos en formularios debe ser clara y efectiva, asegurando que la información sea fácilmente accesible y comprensible para los usuarios</a:t>
            </a:r>
            <a:r>
              <a:rPr lang="es-419" sz="2400" dirty="0" smtClean="0">
                <a:solidFill>
                  <a:schemeClr val="bg1"/>
                </a:solidFill>
                <a:latin typeface="Bryndan Writ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Visual Display of Quantitative Information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- Edward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Tufte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(2006)</a:t>
            </a:r>
            <a:endParaRPr lang="es-E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2400" dirty="0">
              <a:solidFill>
                <a:schemeClr val="bg1"/>
              </a:solidFill>
              <a:latin typeface="Bryndan Writ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ctr">
              <a:lnSpc>
                <a:spcPts val="3354"/>
              </a:lnSpc>
              <a:spcBef>
                <a:spcPct val="0"/>
              </a:spcBef>
            </a:pPr>
            <a:endParaRPr lang="en-US" sz="2400" dirty="0">
              <a:solidFill>
                <a:schemeClr val="bg1"/>
              </a:solidFill>
              <a:latin typeface="Bryndan Write" panose="020B0604020202020204" charset="0"/>
              <a:ea typeface="Bryndan Write"/>
              <a:cs typeface="Bryndan Write"/>
              <a:sym typeface="Bryndan Write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7307526" y="6094658"/>
            <a:ext cx="3672948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6"/>
              </a:lnSpc>
            </a:pPr>
            <a:r>
              <a:rPr lang="en-US" sz="2100" b="1" dirty="0" err="1" smtClean="0">
                <a:solidFill>
                  <a:srgbClr val="F4ECE5"/>
                </a:solidFill>
                <a:latin typeface="Poppins Bold"/>
                <a:ea typeface="Poppins Bold"/>
                <a:cs typeface="Poppins Bold"/>
                <a:sym typeface="Poppins Bold"/>
              </a:rPr>
              <a:t>Registro</a:t>
            </a:r>
            <a:r>
              <a:rPr lang="en-US" sz="2100" b="1" dirty="0" smtClean="0">
                <a:solidFill>
                  <a:srgbClr val="F4ECE5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2100" b="1" dirty="0" err="1" smtClean="0">
                <a:solidFill>
                  <a:srgbClr val="F4ECE5"/>
                </a:solidFill>
                <a:latin typeface="Poppins Bold"/>
                <a:ea typeface="Poppins Bold"/>
                <a:cs typeface="Poppins Bold"/>
                <a:sym typeface="Poppins Bold"/>
              </a:rPr>
              <a:t>datos</a:t>
            </a:r>
            <a:r>
              <a:rPr lang="en-US" sz="2100" b="1" dirty="0" smtClean="0">
                <a:solidFill>
                  <a:srgbClr val="F4ECE5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00" b="1" dirty="0" err="1" smtClean="0">
                <a:solidFill>
                  <a:srgbClr val="F4ECE5"/>
                </a:solidFill>
                <a:latin typeface="Poppins Bold"/>
                <a:ea typeface="Poppins Bold"/>
                <a:cs typeface="Poppins Bold"/>
                <a:sym typeface="Poppins Bold"/>
              </a:rPr>
              <a:t>personales</a:t>
            </a:r>
            <a:r>
              <a:rPr lang="en-US" sz="2100" b="1" dirty="0" smtClean="0">
                <a:solidFill>
                  <a:srgbClr val="F4ECE5"/>
                </a:solidFill>
                <a:latin typeface="Poppins Bold"/>
                <a:ea typeface="Poppins Bold"/>
                <a:cs typeface="Poppins Bold"/>
                <a:sym typeface="Poppins Bold"/>
              </a:rPr>
              <a:t>. </a:t>
            </a:r>
            <a:endParaRPr lang="en-US" sz="2100" b="1" dirty="0">
              <a:solidFill>
                <a:srgbClr val="F4ECE5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58918" y="9098516"/>
            <a:ext cx="3175236" cy="2167099"/>
          </a:xfrm>
          <a:custGeom>
            <a:avLst/>
            <a:gdLst/>
            <a:ahLst/>
            <a:cxnLst/>
            <a:rect l="l" t="t" r="r" b="b"/>
            <a:pathLst>
              <a:path w="3175236" h="2167099">
                <a:moveTo>
                  <a:pt x="0" y="0"/>
                </a:moveTo>
                <a:lnTo>
                  <a:pt x="3175236" y="0"/>
                </a:lnTo>
                <a:lnTo>
                  <a:pt x="3175236" y="2167098"/>
                </a:lnTo>
                <a:lnTo>
                  <a:pt x="0" y="21670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877307" y="-400621"/>
            <a:ext cx="4199183" cy="1030709"/>
          </a:xfrm>
          <a:custGeom>
            <a:avLst/>
            <a:gdLst/>
            <a:ahLst/>
            <a:cxnLst/>
            <a:rect l="l" t="t" r="r" b="b"/>
            <a:pathLst>
              <a:path w="4199183" h="1030709">
                <a:moveTo>
                  <a:pt x="0" y="0"/>
                </a:moveTo>
                <a:lnTo>
                  <a:pt x="4199183" y="0"/>
                </a:lnTo>
                <a:lnTo>
                  <a:pt x="4199183" y="1030708"/>
                </a:lnTo>
                <a:lnTo>
                  <a:pt x="0" y="10307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263831" y="8553782"/>
            <a:ext cx="2555902" cy="2711832"/>
          </a:xfrm>
          <a:custGeom>
            <a:avLst/>
            <a:gdLst/>
            <a:ahLst/>
            <a:cxnLst/>
            <a:rect l="l" t="t" r="r" b="b"/>
            <a:pathLst>
              <a:path w="2555902" h="2711832">
                <a:moveTo>
                  <a:pt x="0" y="0"/>
                </a:moveTo>
                <a:lnTo>
                  <a:pt x="2555902" y="0"/>
                </a:lnTo>
                <a:lnTo>
                  <a:pt x="2555902" y="2711832"/>
                </a:lnTo>
                <a:lnTo>
                  <a:pt x="0" y="27118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29526" y="-740656"/>
            <a:ext cx="3183313" cy="2216744"/>
          </a:xfrm>
          <a:custGeom>
            <a:avLst/>
            <a:gdLst/>
            <a:ahLst/>
            <a:cxnLst/>
            <a:rect l="l" t="t" r="r" b="b"/>
            <a:pathLst>
              <a:path w="3183313" h="2216744">
                <a:moveTo>
                  <a:pt x="0" y="0"/>
                </a:moveTo>
                <a:lnTo>
                  <a:pt x="3183314" y="0"/>
                </a:lnTo>
                <a:lnTo>
                  <a:pt x="3183314" y="2216744"/>
                </a:lnTo>
                <a:lnTo>
                  <a:pt x="0" y="22167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729859" y="-1675250"/>
            <a:ext cx="4323175" cy="2703950"/>
          </a:xfrm>
          <a:custGeom>
            <a:avLst/>
            <a:gdLst/>
            <a:ahLst/>
            <a:cxnLst/>
            <a:rect l="l" t="t" r="r" b="b"/>
            <a:pathLst>
              <a:path w="4323175" h="2703950">
                <a:moveTo>
                  <a:pt x="0" y="0"/>
                </a:moveTo>
                <a:lnTo>
                  <a:pt x="4323175" y="0"/>
                </a:lnTo>
                <a:lnTo>
                  <a:pt x="4323175" y="2703950"/>
                </a:lnTo>
                <a:lnTo>
                  <a:pt x="0" y="27039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546313">
            <a:off x="-2101172" y="5428761"/>
            <a:ext cx="3464537" cy="2166911"/>
          </a:xfrm>
          <a:custGeom>
            <a:avLst/>
            <a:gdLst/>
            <a:ahLst/>
            <a:cxnLst/>
            <a:rect l="l" t="t" r="r" b="b"/>
            <a:pathLst>
              <a:path w="3464537" h="2166911">
                <a:moveTo>
                  <a:pt x="0" y="0"/>
                </a:moveTo>
                <a:lnTo>
                  <a:pt x="3464538" y="0"/>
                </a:lnTo>
                <a:lnTo>
                  <a:pt x="3464538" y="2166911"/>
                </a:lnTo>
                <a:lnTo>
                  <a:pt x="0" y="216691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891446" y="9258300"/>
            <a:ext cx="3439130" cy="3522386"/>
          </a:xfrm>
          <a:custGeom>
            <a:avLst/>
            <a:gdLst/>
            <a:ahLst/>
            <a:cxnLst/>
            <a:rect l="l" t="t" r="r" b="b"/>
            <a:pathLst>
              <a:path w="3439130" h="3522386">
                <a:moveTo>
                  <a:pt x="0" y="0"/>
                </a:moveTo>
                <a:lnTo>
                  <a:pt x="3439130" y="0"/>
                </a:lnTo>
                <a:lnTo>
                  <a:pt x="3439130" y="3522386"/>
                </a:lnTo>
                <a:lnTo>
                  <a:pt x="0" y="35223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400000">
            <a:off x="3147981" y="-1803571"/>
            <a:ext cx="2765326" cy="2832271"/>
          </a:xfrm>
          <a:custGeom>
            <a:avLst/>
            <a:gdLst/>
            <a:ahLst/>
            <a:cxnLst/>
            <a:rect l="l" t="t" r="r" b="b"/>
            <a:pathLst>
              <a:path w="2765326" h="2832271">
                <a:moveTo>
                  <a:pt x="0" y="0"/>
                </a:moveTo>
                <a:lnTo>
                  <a:pt x="2765326" y="0"/>
                </a:lnTo>
                <a:lnTo>
                  <a:pt x="2765326" y="2832271"/>
                </a:lnTo>
                <a:lnTo>
                  <a:pt x="0" y="283227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217883" y="9581710"/>
            <a:ext cx="3457794" cy="2565055"/>
          </a:xfrm>
          <a:custGeom>
            <a:avLst/>
            <a:gdLst/>
            <a:ahLst/>
            <a:cxnLst/>
            <a:rect l="l" t="t" r="r" b="b"/>
            <a:pathLst>
              <a:path w="3457794" h="2565055">
                <a:moveTo>
                  <a:pt x="0" y="0"/>
                </a:moveTo>
                <a:lnTo>
                  <a:pt x="3457795" y="0"/>
                </a:lnTo>
                <a:lnTo>
                  <a:pt x="3457795" y="2565054"/>
                </a:lnTo>
                <a:lnTo>
                  <a:pt x="0" y="256505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7545050" y="2668437"/>
            <a:ext cx="3842656" cy="3842656"/>
          </a:xfrm>
          <a:custGeom>
            <a:avLst/>
            <a:gdLst/>
            <a:ahLst/>
            <a:cxnLst/>
            <a:rect l="l" t="t" r="r" b="b"/>
            <a:pathLst>
              <a:path w="3842656" h="3842656">
                <a:moveTo>
                  <a:pt x="0" y="0"/>
                </a:moveTo>
                <a:lnTo>
                  <a:pt x="3842656" y="0"/>
                </a:lnTo>
                <a:lnTo>
                  <a:pt x="3842656" y="3842656"/>
                </a:lnTo>
                <a:lnTo>
                  <a:pt x="0" y="384265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TextBox 13"/>
          <p:cNvSpPr txBox="1"/>
          <p:nvPr/>
        </p:nvSpPr>
        <p:spPr>
          <a:xfrm>
            <a:off x="5181020" y="4904780"/>
            <a:ext cx="7183011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62"/>
              </a:lnSpc>
            </a:pPr>
            <a:r>
              <a:rPr lang="en-US" sz="10421" dirty="0" err="1" smtClean="0">
                <a:solidFill>
                  <a:srgbClr val="F4ECE5"/>
                </a:solidFill>
                <a:latin typeface="Bryndan Write"/>
                <a:ea typeface="Bryndan Write"/>
                <a:cs typeface="Bryndan Write"/>
                <a:sym typeface="Bryndan Write"/>
              </a:rPr>
              <a:t>Formulario</a:t>
            </a:r>
            <a:endParaRPr lang="en-US" sz="10421" dirty="0">
              <a:solidFill>
                <a:srgbClr val="F4ECE5"/>
              </a:solidFill>
              <a:latin typeface="Bryndan Write"/>
              <a:ea typeface="Bryndan Write"/>
              <a:cs typeface="Bryndan Write"/>
              <a:sym typeface="Bryndan Write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0300000" y="9728439"/>
            <a:ext cx="971896" cy="1117122"/>
          </a:xfrm>
          <a:custGeom>
            <a:avLst/>
            <a:gdLst/>
            <a:ahLst/>
            <a:cxnLst/>
            <a:rect l="l" t="t" r="r" b="b"/>
            <a:pathLst>
              <a:path w="971896" h="1117122">
                <a:moveTo>
                  <a:pt x="0" y="0"/>
                </a:moveTo>
                <a:lnTo>
                  <a:pt x="971896" y="0"/>
                </a:lnTo>
                <a:lnTo>
                  <a:pt x="971896" y="1117122"/>
                </a:lnTo>
                <a:lnTo>
                  <a:pt x="0" y="111712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176183" y="2109876"/>
            <a:ext cx="971896" cy="1117122"/>
          </a:xfrm>
          <a:custGeom>
            <a:avLst/>
            <a:gdLst/>
            <a:ahLst/>
            <a:cxnLst/>
            <a:rect l="l" t="t" r="r" b="b"/>
            <a:pathLst>
              <a:path w="971896" h="1117122">
                <a:moveTo>
                  <a:pt x="0" y="0"/>
                </a:moveTo>
                <a:lnTo>
                  <a:pt x="971896" y="0"/>
                </a:lnTo>
                <a:lnTo>
                  <a:pt x="971896" y="1117122"/>
                </a:lnTo>
                <a:lnTo>
                  <a:pt x="0" y="111712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 rot="-10800000">
            <a:off x="6804029" y="-828977"/>
            <a:ext cx="2672828" cy="1824205"/>
          </a:xfrm>
          <a:custGeom>
            <a:avLst/>
            <a:gdLst/>
            <a:ahLst/>
            <a:cxnLst/>
            <a:rect l="l" t="t" r="r" b="b"/>
            <a:pathLst>
              <a:path w="2672828" h="1824205">
                <a:moveTo>
                  <a:pt x="0" y="0"/>
                </a:moveTo>
                <a:lnTo>
                  <a:pt x="2672828" y="0"/>
                </a:lnTo>
                <a:lnTo>
                  <a:pt x="2672828" y="1824205"/>
                </a:lnTo>
                <a:lnTo>
                  <a:pt x="0" y="18242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9452708">
            <a:off x="8617765" y="6306336"/>
            <a:ext cx="1460063" cy="659521"/>
          </a:xfrm>
          <a:custGeom>
            <a:avLst/>
            <a:gdLst/>
            <a:ahLst/>
            <a:cxnLst/>
            <a:rect l="l" t="t" r="r" b="b"/>
            <a:pathLst>
              <a:path w="1460063" h="659521">
                <a:moveTo>
                  <a:pt x="0" y="0"/>
                </a:moveTo>
                <a:lnTo>
                  <a:pt x="1460063" y="0"/>
                </a:lnTo>
                <a:lnTo>
                  <a:pt x="1460063" y="659521"/>
                </a:lnTo>
                <a:lnTo>
                  <a:pt x="0" y="659521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648408" y="1841750"/>
            <a:ext cx="4073896" cy="437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354"/>
              </a:lnSpc>
              <a:spcBef>
                <a:spcPct val="0"/>
              </a:spcBef>
            </a:pPr>
            <a:endParaRPr lang="en-US" sz="3900" dirty="0">
              <a:solidFill>
                <a:srgbClr val="F4ECE5"/>
              </a:solidFill>
              <a:latin typeface="Bryndan Write"/>
              <a:ea typeface="Bryndan Write"/>
              <a:cs typeface="Bryndan Write"/>
              <a:sym typeface="Bryndan Write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570155" y="7213417"/>
            <a:ext cx="13114759" cy="2638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419" sz="2800" dirty="0" smtClean="0">
                <a:solidFill>
                  <a:schemeClr val="bg1"/>
                </a:solidFill>
                <a:latin typeface="Bryndan Writ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Para </a:t>
            </a:r>
            <a:r>
              <a:rPr lang="es-419" sz="2800" dirty="0">
                <a:solidFill>
                  <a:schemeClr val="bg1"/>
                </a:solidFill>
                <a:latin typeface="Bryndan Writ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realizar formularios se puede utilizar papel bond recubierto con tintes </a:t>
            </a:r>
            <a:r>
              <a:rPr lang="es-419" sz="2800" dirty="0" smtClean="0">
                <a:solidFill>
                  <a:schemeClr val="bg1"/>
                </a:solidFill>
                <a:latin typeface="Bryndan Writ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micro encapsulados</a:t>
            </a:r>
            <a:r>
              <a:rPr lang="es-419" sz="2800" dirty="0">
                <a:solidFill>
                  <a:schemeClr val="bg1"/>
                </a:solidFill>
                <a:latin typeface="Bryndan Writ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resinas y arcillas reactivas, conocido como papel </a:t>
            </a:r>
            <a:r>
              <a:rPr lang="es-419" sz="2800" dirty="0" err="1">
                <a:solidFill>
                  <a:schemeClr val="bg1"/>
                </a:solidFill>
                <a:latin typeface="Bryndan Writ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autocopiativo</a:t>
            </a:r>
            <a:r>
              <a:rPr lang="es-419" sz="2800" dirty="0">
                <a:solidFill>
                  <a:schemeClr val="bg1"/>
                </a:solidFill>
                <a:latin typeface="Bryndan Writ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 Este tipo de papel se compone de cuatro tipos: Papel estucado por detrás (CB), Papel estucado por delante y por detrás (CFB), Papel estucado por delante (CF), Papel autónomo (SC). </a:t>
            </a:r>
            <a:endParaRPr lang="es-ES" sz="2800" dirty="0">
              <a:solidFill>
                <a:schemeClr val="bg1"/>
              </a:solidFill>
              <a:latin typeface="Bryndan Writ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778"/>
              </a:lnSpc>
            </a:pPr>
            <a:endParaRPr lang="en-US" sz="2800" b="1" u="none" strike="noStrike" dirty="0">
              <a:solidFill>
                <a:schemeClr val="bg1"/>
              </a:solidFill>
              <a:latin typeface="Bryndan Write" panose="020B0604020202020204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8" name="Freeform 28"/>
          <p:cNvSpPr/>
          <p:nvPr/>
        </p:nvSpPr>
        <p:spPr>
          <a:xfrm rot="8697530">
            <a:off x="12729350" y="4542190"/>
            <a:ext cx="1522597" cy="919100"/>
          </a:xfrm>
          <a:custGeom>
            <a:avLst/>
            <a:gdLst/>
            <a:ahLst/>
            <a:cxnLst/>
            <a:rect l="l" t="t" r="r" b="b"/>
            <a:pathLst>
              <a:path w="1394992" h="742089">
                <a:moveTo>
                  <a:pt x="0" y="0"/>
                </a:moveTo>
                <a:lnTo>
                  <a:pt x="1394992" y="0"/>
                </a:lnTo>
                <a:lnTo>
                  <a:pt x="1394992" y="742089"/>
                </a:lnTo>
                <a:lnTo>
                  <a:pt x="0" y="742089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7833458" y="1617521"/>
            <a:ext cx="9367601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3354"/>
              </a:lnSpc>
              <a:spcBef>
                <a:spcPct val="0"/>
              </a:spcBef>
            </a:pPr>
            <a:r>
              <a:rPr lang="es-419" sz="3200" dirty="0" smtClean="0">
                <a:solidFill>
                  <a:schemeClr val="bg1"/>
                </a:solidFill>
                <a:latin typeface="Bryndan Writ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419" sz="3200" dirty="0">
                <a:solidFill>
                  <a:schemeClr val="bg1"/>
                </a:solidFill>
                <a:latin typeface="Bryndan Writ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formularios pueden ser impresos o en línea. En general, los formularios tienen los siguientes elementos: Nombre o finalidad, Descripción del formulario, Etiquetas para describir secciones y preguntas, Campos de respuesta, Pruebas de validación</a:t>
            </a:r>
            <a:r>
              <a:rPr lang="en-US" sz="3200" dirty="0" smtClean="0">
                <a:solidFill>
                  <a:schemeClr val="bg1"/>
                </a:solidFill>
                <a:latin typeface="Bryndan Write" panose="020B0604020202020204" charset="0"/>
                <a:ea typeface="Bryndan Write"/>
                <a:cs typeface="Bryndan Write"/>
                <a:sym typeface="Bryndan Write"/>
              </a:rPr>
              <a:t>  </a:t>
            </a:r>
            <a:endParaRPr lang="en-US" sz="3200" dirty="0">
              <a:solidFill>
                <a:schemeClr val="bg1"/>
              </a:solidFill>
              <a:latin typeface="Bryndan Write" panose="020B0604020202020204" charset="0"/>
              <a:ea typeface="Bryndan Write"/>
              <a:cs typeface="Bryndan Write"/>
              <a:sym typeface="Bryndan Write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89605" y="1751065"/>
            <a:ext cx="4725189" cy="3153714"/>
          </a:xfrm>
          <a:prstGeom prst="rect">
            <a:avLst/>
          </a:prstGeom>
        </p:spPr>
      </p:pic>
      <p:sp>
        <p:nvSpPr>
          <p:cNvPr id="37" name="Freeform 18"/>
          <p:cNvSpPr/>
          <p:nvPr/>
        </p:nvSpPr>
        <p:spPr>
          <a:xfrm rot="12601606">
            <a:off x="3725771" y="5273781"/>
            <a:ext cx="1460063" cy="659521"/>
          </a:xfrm>
          <a:custGeom>
            <a:avLst/>
            <a:gdLst/>
            <a:ahLst/>
            <a:cxnLst/>
            <a:rect l="l" t="t" r="r" b="b"/>
            <a:pathLst>
              <a:path w="1460063" h="659521">
                <a:moveTo>
                  <a:pt x="0" y="0"/>
                </a:moveTo>
                <a:lnTo>
                  <a:pt x="1460063" y="0"/>
                </a:lnTo>
                <a:lnTo>
                  <a:pt x="1460063" y="659521"/>
                </a:lnTo>
                <a:lnTo>
                  <a:pt x="0" y="659521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61512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58918" y="9098516"/>
            <a:ext cx="3175236" cy="2167099"/>
          </a:xfrm>
          <a:custGeom>
            <a:avLst/>
            <a:gdLst/>
            <a:ahLst/>
            <a:cxnLst/>
            <a:rect l="l" t="t" r="r" b="b"/>
            <a:pathLst>
              <a:path w="3175236" h="2167099">
                <a:moveTo>
                  <a:pt x="0" y="0"/>
                </a:moveTo>
                <a:lnTo>
                  <a:pt x="3175236" y="0"/>
                </a:lnTo>
                <a:lnTo>
                  <a:pt x="3175236" y="2167098"/>
                </a:lnTo>
                <a:lnTo>
                  <a:pt x="0" y="21670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877307" y="-400621"/>
            <a:ext cx="4199183" cy="1030709"/>
          </a:xfrm>
          <a:custGeom>
            <a:avLst/>
            <a:gdLst/>
            <a:ahLst/>
            <a:cxnLst/>
            <a:rect l="l" t="t" r="r" b="b"/>
            <a:pathLst>
              <a:path w="4199183" h="1030709">
                <a:moveTo>
                  <a:pt x="0" y="0"/>
                </a:moveTo>
                <a:lnTo>
                  <a:pt x="4199183" y="0"/>
                </a:lnTo>
                <a:lnTo>
                  <a:pt x="4199183" y="1030708"/>
                </a:lnTo>
                <a:lnTo>
                  <a:pt x="0" y="10307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263831" y="8553782"/>
            <a:ext cx="2555902" cy="2711832"/>
          </a:xfrm>
          <a:custGeom>
            <a:avLst/>
            <a:gdLst/>
            <a:ahLst/>
            <a:cxnLst/>
            <a:rect l="l" t="t" r="r" b="b"/>
            <a:pathLst>
              <a:path w="2555902" h="2711832">
                <a:moveTo>
                  <a:pt x="0" y="0"/>
                </a:moveTo>
                <a:lnTo>
                  <a:pt x="2555902" y="0"/>
                </a:lnTo>
                <a:lnTo>
                  <a:pt x="2555902" y="2711832"/>
                </a:lnTo>
                <a:lnTo>
                  <a:pt x="0" y="27118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29526" y="-740656"/>
            <a:ext cx="3183313" cy="2216744"/>
          </a:xfrm>
          <a:custGeom>
            <a:avLst/>
            <a:gdLst/>
            <a:ahLst/>
            <a:cxnLst/>
            <a:rect l="l" t="t" r="r" b="b"/>
            <a:pathLst>
              <a:path w="3183313" h="2216744">
                <a:moveTo>
                  <a:pt x="0" y="0"/>
                </a:moveTo>
                <a:lnTo>
                  <a:pt x="3183314" y="0"/>
                </a:lnTo>
                <a:lnTo>
                  <a:pt x="3183314" y="2216744"/>
                </a:lnTo>
                <a:lnTo>
                  <a:pt x="0" y="22167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729859" y="-1675250"/>
            <a:ext cx="4323175" cy="2703950"/>
          </a:xfrm>
          <a:custGeom>
            <a:avLst/>
            <a:gdLst/>
            <a:ahLst/>
            <a:cxnLst/>
            <a:rect l="l" t="t" r="r" b="b"/>
            <a:pathLst>
              <a:path w="4323175" h="2703950">
                <a:moveTo>
                  <a:pt x="0" y="0"/>
                </a:moveTo>
                <a:lnTo>
                  <a:pt x="4323175" y="0"/>
                </a:lnTo>
                <a:lnTo>
                  <a:pt x="4323175" y="2703950"/>
                </a:lnTo>
                <a:lnTo>
                  <a:pt x="0" y="27039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546313">
            <a:off x="-2101172" y="5428761"/>
            <a:ext cx="3464537" cy="2166911"/>
          </a:xfrm>
          <a:custGeom>
            <a:avLst/>
            <a:gdLst/>
            <a:ahLst/>
            <a:cxnLst/>
            <a:rect l="l" t="t" r="r" b="b"/>
            <a:pathLst>
              <a:path w="3464537" h="2166911">
                <a:moveTo>
                  <a:pt x="0" y="0"/>
                </a:moveTo>
                <a:lnTo>
                  <a:pt x="3464538" y="0"/>
                </a:lnTo>
                <a:lnTo>
                  <a:pt x="3464538" y="2166911"/>
                </a:lnTo>
                <a:lnTo>
                  <a:pt x="0" y="216691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891446" y="9258300"/>
            <a:ext cx="3439130" cy="3522386"/>
          </a:xfrm>
          <a:custGeom>
            <a:avLst/>
            <a:gdLst/>
            <a:ahLst/>
            <a:cxnLst/>
            <a:rect l="l" t="t" r="r" b="b"/>
            <a:pathLst>
              <a:path w="3439130" h="3522386">
                <a:moveTo>
                  <a:pt x="0" y="0"/>
                </a:moveTo>
                <a:lnTo>
                  <a:pt x="3439130" y="0"/>
                </a:lnTo>
                <a:lnTo>
                  <a:pt x="3439130" y="3522386"/>
                </a:lnTo>
                <a:lnTo>
                  <a:pt x="0" y="35223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400000">
            <a:off x="3147981" y="-1803571"/>
            <a:ext cx="2765326" cy="2832271"/>
          </a:xfrm>
          <a:custGeom>
            <a:avLst/>
            <a:gdLst/>
            <a:ahLst/>
            <a:cxnLst/>
            <a:rect l="l" t="t" r="r" b="b"/>
            <a:pathLst>
              <a:path w="2765326" h="2832271">
                <a:moveTo>
                  <a:pt x="0" y="0"/>
                </a:moveTo>
                <a:lnTo>
                  <a:pt x="2765326" y="0"/>
                </a:lnTo>
                <a:lnTo>
                  <a:pt x="2765326" y="2832271"/>
                </a:lnTo>
                <a:lnTo>
                  <a:pt x="0" y="283227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645033" y="9147048"/>
            <a:ext cx="3457794" cy="2565055"/>
          </a:xfrm>
          <a:custGeom>
            <a:avLst/>
            <a:gdLst/>
            <a:ahLst/>
            <a:cxnLst/>
            <a:rect l="l" t="t" r="r" b="b"/>
            <a:pathLst>
              <a:path w="3457794" h="2565055">
                <a:moveTo>
                  <a:pt x="0" y="0"/>
                </a:moveTo>
                <a:lnTo>
                  <a:pt x="3457795" y="0"/>
                </a:lnTo>
                <a:lnTo>
                  <a:pt x="3457795" y="2565054"/>
                </a:lnTo>
                <a:lnTo>
                  <a:pt x="0" y="256505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7545050" y="2668437"/>
            <a:ext cx="3842656" cy="3842656"/>
          </a:xfrm>
          <a:custGeom>
            <a:avLst/>
            <a:gdLst/>
            <a:ahLst/>
            <a:cxnLst/>
            <a:rect l="l" t="t" r="r" b="b"/>
            <a:pathLst>
              <a:path w="3842656" h="3842656">
                <a:moveTo>
                  <a:pt x="0" y="0"/>
                </a:moveTo>
                <a:lnTo>
                  <a:pt x="3842656" y="0"/>
                </a:lnTo>
                <a:lnTo>
                  <a:pt x="3842656" y="3842656"/>
                </a:lnTo>
                <a:lnTo>
                  <a:pt x="0" y="384265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TextBox 13"/>
          <p:cNvSpPr txBox="1"/>
          <p:nvPr/>
        </p:nvSpPr>
        <p:spPr>
          <a:xfrm>
            <a:off x="4928517" y="5071008"/>
            <a:ext cx="7786438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62"/>
              </a:lnSpc>
            </a:pPr>
            <a:r>
              <a:rPr lang="en-US" sz="10421" dirty="0" err="1" smtClean="0">
                <a:solidFill>
                  <a:srgbClr val="F4ECE5"/>
                </a:solidFill>
                <a:latin typeface="Bryndan Write"/>
                <a:ea typeface="Bryndan Write"/>
                <a:cs typeface="Bryndan Write"/>
                <a:sym typeface="Bryndan Write"/>
              </a:rPr>
              <a:t>Formulario</a:t>
            </a:r>
            <a:endParaRPr lang="en-US" sz="10421" dirty="0">
              <a:solidFill>
                <a:srgbClr val="F4ECE5"/>
              </a:solidFill>
              <a:latin typeface="Bryndan Write"/>
              <a:ea typeface="Bryndan Write"/>
              <a:cs typeface="Bryndan Write"/>
              <a:sym typeface="Bryndan Write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0300000" y="9728439"/>
            <a:ext cx="971896" cy="1117122"/>
          </a:xfrm>
          <a:custGeom>
            <a:avLst/>
            <a:gdLst/>
            <a:ahLst/>
            <a:cxnLst/>
            <a:rect l="l" t="t" r="r" b="b"/>
            <a:pathLst>
              <a:path w="971896" h="1117122">
                <a:moveTo>
                  <a:pt x="0" y="0"/>
                </a:moveTo>
                <a:lnTo>
                  <a:pt x="971896" y="0"/>
                </a:lnTo>
                <a:lnTo>
                  <a:pt x="971896" y="1117122"/>
                </a:lnTo>
                <a:lnTo>
                  <a:pt x="0" y="111712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176183" y="2109876"/>
            <a:ext cx="971896" cy="1117122"/>
          </a:xfrm>
          <a:custGeom>
            <a:avLst/>
            <a:gdLst/>
            <a:ahLst/>
            <a:cxnLst/>
            <a:rect l="l" t="t" r="r" b="b"/>
            <a:pathLst>
              <a:path w="971896" h="1117122">
                <a:moveTo>
                  <a:pt x="0" y="0"/>
                </a:moveTo>
                <a:lnTo>
                  <a:pt x="971896" y="0"/>
                </a:lnTo>
                <a:lnTo>
                  <a:pt x="971896" y="1117122"/>
                </a:lnTo>
                <a:lnTo>
                  <a:pt x="0" y="111712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 rot="-10800000">
            <a:off x="6804029" y="-828977"/>
            <a:ext cx="2672828" cy="1824205"/>
          </a:xfrm>
          <a:custGeom>
            <a:avLst/>
            <a:gdLst/>
            <a:ahLst/>
            <a:cxnLst/>
            <a:rect l="l" t="t" r="r" b="b"/>
            <a:pathLst>
              <a:path w="2672828" h="1824205">
                <a:moveTo>
                  <a:pt x="0" y="0"/>
                </a:moveTo>
                <a:lnTo>
                  <a:pt x="2672828" y="0"/>
                </a:lnTo>
                <a:lnTo>
                  <a:pt x="2672828" y="1824205"/>
                </a:lnTo>
                <a:lnTo>
                  <a:pt x="0" y="18242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0025407">
            <a:off x="5640480" y="6808128"/>
            <a:ext cx="1460063" cy="659521"/>
          </a:xfrm>
          <a:custGeom>
            <a:avLst/>
            <a:gdLst/>
            <a:ahLst/>
            <a:cxnLst/>
            <a:rect l="l" t="t" r="r" b="b"/>
            <a:pathLst>
              <a:path w="1460063" h="659521">
                <a:moveTo>
                  <a:pt x="0" y="0"/>
                </a:moveTo>
                <a:lnTo>
                  <a:pt x="1460063" y="0"/>
                </a:lnTo>
                <a:lnTo>
                  <a:pt x="1460063" y="659521"/>
                </a:lnTo>
                <a:lnTo>
                  <a:pt x="0" y="659521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107977" y="1401054"/>
            <a:ext cx="8085825" cy="3488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3354"/>
              </a:lnSpc>
              <a:spcBef>
                <a:spcPct val="0"/>
              </a:spcBef>
            </a:pPr>
            <a:r>
              <a:rPr lang="es-ES" sz="3900" dirty="0" smtClean="0">
                <a:solidFill>
                  <a:srgbClr val="F4ECE5"/>
                </a:solidFill>
                <a:latin typeface="Bryndan Write"/>
                <a:ea typeface="Bryndan Write"/>
                <a:cs typeface="Bryndan Write"/>
                <a:sym typeface="Bryndan Write"/>
              </a:rPr>
              <a:t>En </a:t>
            </a:r>
            <a:r>
              <a:rPr lang="es-ES" sz="3900" dirty="0">
                <a:solidFill>
                  <a:srgbClr val="F4ECE5"/>
                </a:solidFill>
                <a:latin typeface="Bryndan Write"/>
                <a:ea typeface="Bryndan Write"/>
                <a:cs typeface="Bryndan Write"/>
                <a:sym typeface="Bryndan Write"/>
              </a:rPr>
              <a:t>el caso de los formularios comerciales, como facturas, notas de entrega, albaranes, entre otros, se debe cumplir con la Norma británica 1808:1951. Esta norma específica las dimensiones generales de este tipo de formularios y la posición de los bloques principales de información. </a:t>
            </a:r>
            <a:endParaRPr lang="en-US" sz="3900" dirty="0">
              <a:solidFill>
                <a:srgbClr val="F4ECE5"/>
              </a:solidFill>
              <a:latin typeface="Bryndan Write"/>
              <a:ea typeface="Bryndan Write"/>
              <a:cs typeface="Bryndan Write"/>
              <a:sym typeface="Bryndan Write"/>
            </a:endParaRPr>
          </a:p>
        </p:txBody>
      </p:sp>
      <p:sp>
        <p:nvSpPr>
          <p:cNvPr id="27" name="Freeform 27"/>
          <p:cNvSpPr/>
          <p:nvPr/>
        </p:nvSpPr>
        <p:spPr>
          <a:xfrm rot="1730758">
            <a:off x="11405432" y="6423962"/>
            <a:ext cx="1467877" cy="663050"/>
          </a:xfrm>
          <a:custGeom>
            <a:avLst/>
            <a:gdLst/>
            <a:ahLst/>
            <a:cxnLst/>
            <a:rect l="l" t="t" r="r" b="b"/>
            <a:pathLst>
              <a:path w="1467877" h="663050">
                <a:moveTo>
                  <a:pt x="0" y="0"/>
                </a:moveTo>
                <a:lnTo>
                  <a:pt x="1467878" y="0"/>
                </a:lnTo>
                <a:lnTo>
                  <a:pt x="1467878" y="663051"/>
                </a:lnTo>
                <a:lnTo>
                  <a:pt x="0" y="663051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8646773">
            <a:off x="12856051" y="4483721"/>
            <a:ext cx="1394992" cy="742089"/>
          </a:xfrm>
          <a:custGeom>
            <a:avLst/>
            <a:gdLst/>
            <a:ahLst/>
            <a:cxnLst/>
            <a:rect l="l" t="t" r="r" b="b"/>
            <a:pathLst>
              <a:path w="1394992" h="742089">
                <a:moveTo>
                  <a:pt x="0" y="0"/>
                </a:moveTo>
                <a:lnTo>
                  <a:pt x="1394992" y="0"/>
                </a:lnTo>
                <a:lnTo>
                  <a:pt x="1394992" y="742089"/>
                </a:lnTo>
                <a:lnTo>
                  <a:pt x="0" y="742089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9755658" y="1324363"/>
            <a:ext cx="7969197" cy="2180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3354"/>
              </a:lnSpc>
              <a:spcBef>
                <a:spcPct val="0"/>
              </a:spcBef>
            </a:pPr>
            <a:r>
              <a:rPr lang="es-ES" sz="3900" dirty="0">
                <a:solidFill>
                  <a:srgbClr val="F4ECE5"/>
                </a:solidFill>
                <a:latin typeface="Bryndan Write"/>
                <a:ea typeface="Bryndan Write"/>
                <a:cs typeface="Bryndan Write"/>
                <a:sym typeface="Bryndan Write"/>
              </a:rPr>
              <a:t>El tamaño de papel más conocido es el A4, que mide 21 x 29,7 cm. Este formato está definido por la norma ISO 216 y se utiliza en la mayoría de países. </a:t>
            </a:r>
            <a:endParaRPr lang="en-US" sz="3900" dirty="0">
              <a:solidFill>
                <a:srgbClr val="F4ECE5"/>
              </a:solidFill>
              <a:latin typeface="Bryndan Write"/>
              <a:ea typeface="Bryndan Write"/>
              <a:cs typeface="Bryndan Write"/>
              <a:sym typeface="Bryndan Write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624286" y="5406326"/>
            <a:ext cx="3310743" cy="4407907"/>
          </a:xfrm>
          <a:prstGeom prst="rect">
            <a:avLst/>
          </a:prstGeom>
        </p:spPr>
      </p:pic>
      <p:sp>
        <p:nvSpPr>
          <p:cNvPr id="37" name="Freeform 18"/>
          <p:cNvSpPr/>
          <p:nvPr/>
        </p:nvSpPr>
        <p:spPr>
          <a:xfrm rot="14697697">
            <a:off x="3586505" y="4785656"/>
            <a:ext cx="1258365" cy="1622524"/>
          </a:xfrm>
          <a:custGeom>
            <a:avLst/>
            <a:gdLst/>
            <a:ahLst/>
            <a:cxnLst/>
            <a:rect l="l" t="t" r="r" b="b"/>
            <a:pathLst>
              <a:path w="1460063" h="659521">
                <a:moveTo>
                  <a:pt x="0" y="0"/>
                </a:moveTo>
                <a:lnTo>
                  <a:pt x="1460063" y="0"/>
                </a:lnTo>
                <a:lnTo>
                  <a:pt x="1460063" y="659521"/>
                </a:lnTo>
                <a:lnTo>
                  <a:pt x="0" y="659521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952302" y="6448503"/>
            <a:ext cx="2950859" cy="295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52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426</Words>
  <Application>Microsoft Office PowerPoint</Application>
  <PresentationFormat>Personalizado</PresentationFormat>
  <Paragraphs>42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3" baseType="lpstr">
      <vt:lpstr>Bryndan Write</vt:lpstr>
      <vt:lpstr>Hagrid Light</vt:lpstr>
      <vt:lpstr>Montserrat Bold</vt:lpstr>
      <vt:lpstr>Times New Roman</vt:lpstr>
      <vt:lpstr>Arial</vt:lpstr>
      <vt:lpstr>Poppins Bold</vt:lpstr>
      <vt:lpstr>Hagrid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Mapa Mental Ideas yCreatividad Doodle Negro</dc:title>
  <cp:lastModifiedBy>DELL LATITUDE 3480</cp:lastModifiedBy>
  <cp:revision>14</cp:revision>
  <dcterms:created xsi:type="dcterms:W3CDTF">2006-08-16T00:00:00Z</dcterms:created>
  <dcterms:modified xsi:type="dcterms:W3CDTF">2025-01-18T21:40:46Z</dcterms:modified>
  <dc:identifier>DAGceIn9Xqk</dc:identifier>
</cp:coreProperties>
</file>