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Public Sans" panose="020B0604020202020204" charset="0"/>
      <p:regular r:id="rId5"/>
    </p:embeddedFont>
    <p:embeddedFont>
      <p:font typeface="Montserrat Bold" panose="020B0604020202020204" charset="0"/>
      <p:regular r:id="rId6"/>
    </p:embeddedFont>
    <p:embeddedFont>
      <p:font typeface="Montserrat Medium" panose="020B0604020202020204" charset="0"/>
      <p:regular r:id="rId7"/>
    </p:embeddedFont>
    <p:embeddedFont>
      <p:font typeface="Public Sans Medium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</p:embeddedFont>
    <p:embeddedFont>
      <p:font typeface="Glacial Indifference Bold" panose="020B0604020202020204" charset="0"/>
      <p:regular r:id="rId14"/>
    </p:embeddedFont>
    <p:embeddedFont>
      <p:font typeface="Montserrat" panose="020B0604020202020204" charset="0"/>
      <p:regular r:id="rId15"/>
    </p:embeddedFont>
    <p:embeddedFont>
      <p:font typeface="Calistoga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1.png"/><Relationship Id="rId17" Type="http://schemas.openxmlformats.org/officeDocument/2006/relationships/image" Target="../media/image25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openxmlformats.org/officeDocument/2006/relationships/image" Target="../media/image17.sv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17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1.svg"/><Relationship Id="rId24" Type="http://schemas.openxmlformats.org/officeDocument/2006/relationships/image" Target="../media/image23.png"/><Relationship Id="rId5" Type="http://schemas.openxmlformats.org/officeDocument/2006/relationships/image" Target="../media/image11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28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39.svg"/><Relationship Id="rId4" Type="http://schemas.openxmlformats.org/officeDocument/2006/relationships/image" Target="../media/image6.png"/><Relationship Id="rId9" Type="http://schemas.openxmlformats.org/officeDocument/2006/relationships/image" Target="../media/image29.sv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81070" y="4043293"/>
            <a:ext cx="2204732" cy="2204732"/>
          </a:xfrm>
          <a:custGeom>
            <a:avLst/>
            <a:gdLst/>
            <a:ahLst/>
            <a:cxnLst/>
            <a:rect l="l" t="t" r="r" b="b"/>
            <a:pathLst>
              <a:path w="2204732" h="2204732">
                <a:moveTo>
                  <a:pt x="0" y="0"/>
                </a:moveTo>
                <a:lnTo>
                  <a:pt x="2204731" y="0"/>
                </a:lnTo>
                <a:lnTo>
                  <a:pt x="2204731" y="2204732"/>
                </a:lnTo>
                <a:lnTo>
                  <a:pt x="0" y="220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8487" flipH="1">
            <a:off x="12225239" y="-5363903"/>
            <a:ext cx="9962095" cy="9271390"/>
          </a:xfrm>
          <a:custGeom>
            <a:avLst/>
            <a:gdLst/>
            <a:ahLst/>
            <a:cxnLst/>
            <a:rect l="l" t="t" r="r" b="b"/>
            <a:pathLst>
              <a:path w="9962095" h="9271390">
                <a:moveTo>
                  <a:pt x="9962095" y="0"/>
                </a:moveTo>
                <a:lnTo>
                  <a:pt x="0" y="0"/>
                </a:lnTo>
                <a:lnTo>
                  <a:pt x="0" y="9271390"/>
                </a:lnTo>
                <a:lnTo>
                  <a:pt x="9962095" y="9271390"/>
                </a:lnTo>
                <a:lnTo>
                  <a:pt x="99620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8487">
            <a:off x="-3211893" y="-5123845"/>
            <a:ext cx="9305767" cy="8660567"/>
          </a:xfrm>
          <a:custGeom>
            <a:avLst/>
            <a:gdLst/>
            <a:ahLst/>
            <a:cxnLst/>
            <a:rect l="l" t="t" r="r" b="b"/>
            <a:pathLst>
              <a:path w="9305767" h="8660567">
                <a:moveTo>
                  <a:pt x="0" y="0"/>
                </a:moveTo>
                <a:lnTo>
                  <a:pt x="9305766" y="0"/>
                </a:lnTo>
                <a:lnTo>
                  <a:pt x="9305766" y="8660567"/>
                </a:lnTo>
                <a:lnTo>
                  <a:pt x="0" y="8660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3879" y="4528966"/>
            <a:ext cx="1379113" cy="1233386"/>
          </a:xfrm>
          <a:custGeom>
            <a:avLst/>
            <a:gdLst/>
            <a:ahLst/>
            <a:cxnLst/>
            <a:rect l="l" t="t" r="r" b="b"/>
            <a:pathLst>
              <a:path w="1379113" h="1233386">
                <a:moveTo>
                  <a:pt x="0" y="0"/>
                </a:moveTo>
                <a:lnTo>
                  <a:pt x="1379113" y="0"/>
                </a:lnTo>
                <a:lnTo>
                  <a:pt x="1379113" y="1233386"/>
                </a:lnTo>
                <a:lnTo>
                  <a:pt x="0" y="1233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05248" y="4043293"/>
            <a:ext cx="2129924" cy="2129924"/>
            <a:chOff x="0" y="0"/>
            <a:chExt cx="2839898" cy="28398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39898" cy="2839898"/>
            </a:xfrm>
            <a:custGeom>
              <a:avLst/>
              <a:gdLst/>
              <a:ahLst/>
              <a:cxnLst/>
              <a:rect l="l" t="t" r="r" b="b"/>
              <a:pathLst>
                <a:path w="2839898" h="2839898">
                  <a:moveTo>
                    <a:pt x="0" y="0"/>
                  </a:moveTo>
                  <a:lnTo>
                    <a:pt x="2839898" y="0"/>
                  </a:lnTo>
                  <a:lnTo>
                    <a:pt x="2839898" y="2839898"/>
                  </a:lnTo>
                  <a:lnTo>
                    <a:pt x="0" y="2839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407924" y="421654"/>
              <a:ext cx="2024051" cy="1928368"/>
            </a:xfrm>
            <a:custGeom>
              <a:avLst/>
              <a:gdLst/>
              <a:ahLst/>
              <a:cxnLst/>
              <a:rect l="l" t="t" r="r" b="b"/>
              <a:pathLst>
                <a:path w="2024051" h="1928368">
                  <a:moveTo>
                    <a:pt x="0" y="0"/>
                  </a:moveTo>
                  <a:lnTo>
                    <a:pt x="2024050" y="0"/>
                  </a:lnTo>
                  <a:lnTo>
                    <a:pt x="2024050" y="1928368"/>
                  </a:lnTo>
                  <a:lnTo>
                    <a:pt x="0" y="1928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-5120201">
            <a:off x="-5362329" y="4343347"/>
            <a:ext cx="9390815" cy="8739718"/>
          </a:xfrm>
          <a:custGeom>
            <a:avLst/>
            <a:gdLst/>
            <a:ahLst/>
            <a:cxnLst/>
            <a:rect l="l" t="t" r="r" b="b"/>
            <a:pathLst>
              <a:path w="9390815" h="8739718">
                <a:moveTo>
                  <a:pt x="0" y="0"/>
                </a:moveTo>
                <a:lnTo>
                  <a:pt x="9390815" y="0"/>
                </a:lnTo>
                <a:lnTo>
                  <a:pt x="9390815" y="8739719"/>
                </a:lnTo>
                <a:lnTo>
                  <a:pt x="0" y="8739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605012" y="6961673"/>
            <a:ext cx="4337364" cy="229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Alumnos:</a:t>
            </a:r>
          </a:p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Amaíz, Claudys</a:t>
            </a:r>
          </a:p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Hurtado, Barbara</a:t>
            </a:r>
          </a:p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Mata, Jesmar</a:t>
            </a:r>
          </a:p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Ríos, Victoria</a:t>
            </a:r>
          </a:p>
        </p:txBody>
      </p:sp>
      <p:sp>
        <p:nvSpPr>
          <p:cNvPr id="11" name="Freeform 11"/>
          <p:cNvSpPr/>
          <p:nvPr/>
        </p:nvSpPr>
        <p:spPr>
          <a:xfrm rot="-5400000" flipH="1">
            <a:off x="14716066" y="6020571"/>
            <a:ext cx="7780825" cy="7241354"/>
          </a:xfrm>
          <a:custGeom>
            <a:avLst/>
            <a:gdLst/>
            <a:ahLst/>
            <a:cxnLst/>
            <a:rect l="l" t="t" r="r" b="b"/>
            <a:pathLst>
              <a:path w="7780825" h="7241354">
                <a:moveTo>
                  <a:pt x="7780825" y="0"/>
                </a:moveTo>
                <a:lnTo>
                  <a:pt x="0" y="0"/>
                </a:lnTo>
                <a:lnTo>
                  <a:pt x="0" y="7241354"/>
                </a:lnTo>
                <a:lnTo>
                  <a:pt x="7780825" y="7241354"/>
                </a:lnTo>
                <a:lnTo>
                  <a:pt x="77808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71308" y="1028700"/>
            <a:ext cx="1763864" cy="1677822"/>
          </a:xfrm>
          <a:custGeom>
            <a:avLst/>
            <a:gdLst/>
            <a:ahLst/>
            <a:cxnLst/>
            <a:rect l="l" t="t" r="r" b="b"/>
            <a:pathLst>
              <a:path w="1763864" h="1677822">
                <a:moveTo>
                  <a:pt x="0" y="0"/>
                </a:moveTo>
                <a:lnTo>
                  <a:pt x="1763863" y="0"/>
                </a:lnTo>
                <a:lnTo>
                  <a:pt x="1763863" y="1677822"/>
                </a:lnTo>
                <a:lnTo>
                  <a:pt x="0" y="16778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2905" t="-3544" r="-33671" b="-23902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128940" y="6248025"/>
            <a:ext cx="3865088" cy="704123"/>
            <a:chOff x="0" y="0"/>
            <a:chExt cx="1017966" cy="1854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7966" cy="185448"/>
            </a:xfrm>
            <a:custGeom>
              <a:avLst/>
              <a:gdLst/>
              <a:ahLst/>
              <a:cxnLst/>
              <a:rect l="l" t="t" r="r" b="b"/>
              <a:pathLst>
                <a:path w="1017966" h="185448">
                  <a:moveTo>
                    <a:pt x="92724" y="0"/>
                  </a:moveTo>
                  <a:lnTo>
                    <a:pt x="925241" y="0"/>
                  </a:lnTo>
                  <a:cubicBezTo>
                    <a:pt x="949833" y="0"/>
                    <a:pt x="973418" y="9769"/>
                    <a:pt x="990807" y="27158"/>
                  </a:cubicBezTo>
                  <a:cubicBezTo>
                    <a:pt x="1008197" y="44547"/>
                    <a:pt x="1017966" y="68132"/>
                    <a:pt x="1017966" y="92724"/>
                  </a:cubicBezTo>
                  <a:lnTo>
                    <a:pt x="1017966" y="92724"/>
                  </a:lnTo>
                  <a:cubicBezTo>
                    <a:pt x="1017966" y="117316"/>
                    <a:pt x="1008197" y="140901"/>
                    <a:pt x="990807" y="158290"/>
                  </a:cubicBezTo>
                  <a:cubicBezTo>
                    <a:pt x="973418" y="175679"/>
                    <a:pt x="949833" y="185448"/>
                    <a:pt x="925241" y="185448"/>
                  </a:cubicBezTo>
                  <a:lnTo>
                    <a:pt x="92724" y="185448"/>
                  </a:lnTo>
                  <a:cubicBezTo>
                    <a:pt x="68132" y="185448"/>
                    <a:pt x="44547" y="175679"/>
                    <a:pt x="27158" y="158290"/>
                  </a:cubicBezTo>
                  <a:cubicBezTo>
                    <a:pt x="9769" y="140901"/>
                    <a:pt x="0" y="117316"/>
                    <a:pt x="0" y="92724"/>
                  </a:cubicBezTo>
                  <a:lnTo>
                    <a:pt x="0" y="92724"/>
                  </a:lnTo>
                  <a:cubicBezTo>
                    <a:pt x="0" y="68132"/>
                    <a:pt x="9769" y="44547"/>
                    <a:pt x="27158" y="27158"/>
                  </a:cubicBezTo>
                  <a:cubicBezTo>
                    <a:pt x="44547" y="9769"/>
                    <a:pt x="68132" y="0"/>
                    <a:pt x="92724" y="0"/>
                  </a:cubicBezTo>
                  <a:close/>
                </a:path>
              </a:pathLst>
            </a:custGeom>
            <a:solidFill>
              <a:srgbClr val="1F7D2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17966" cy="223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752893" y="-253685"/>
            <a:ext cx="8782215" cy="4582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Universidad Nacional Experimental de Guayana</a:t>
            </a:r>
          </a:p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Vicerrectorado Académico</a:t>
            </a:r>
          </a:p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Coordinación General de Pregrado</a:t>
            </a:r>
          </a:p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Proyecto de Carrera: Administración de Empresas</a:t>
            </a:r>
          </a:p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Asignatura: Organización y Métodos</a:t>
            </a:r>
          </a:p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Semestre: 4 - Sección: 1</a:t>
            </a:r>
          </a:p>
          <a:p>
            <a:pPr algn="ctr">
              <a:lnSpc>
                <a:spcPts val="3649"/>
              </a:lnSpc>
            </a:pPr>
            <a:endParaRPr lang="en-US" sz="3173" b="1">
              <a:solidFill>
                <a:srgbClr val="02579B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54114" y="7156164"/>
            <a:ext cx="3371271" cy="92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9"/>
              </a:lnSpc>
            </a:pPr>
            <a:r>
              <a:rPr lang="en-US" sz="3173" b="1" spc="215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Profesora: Nancy Figueroa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28940" y="8897874"/>
            <a:ext cx="3865088" cy="473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"/>
              </a:lnSpc>
            </a:pPr>
            <a:r>
              <a:rPr lang="en-US" sz="3173" b="1">
                <a:solidFill>
                  <a:srgbClr val="02579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Enero,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79459" y="4439201"/>
            <a:ext cx="6501993" cy="177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0"/>
              </a:lnSpc>
            </a:pPr>
            <a:r>
              <a:rPr lang="en-US" sz="6454" spc="225">
                <a:solidFill>
                  <a:srgbClr val="29662F"/>
                </a:solidFill>
                <a:latin typeface="Calistoga"/>
                <a:ea typeface="Calistoga"/>
                <a:cs typeface="Calistoga"/>
                <a:sym typeface="Calistoga"/>
              </a:rPr>
              <a:t>Los Procedimientos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41516" y="6341832"/>
            <a:ext cx="6039935" cy="412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9"/>
              </a:lnSpc>
            </a:pPr>
            <a:r>
              <a:rPr lang="en-US" sz="2487" b="1" spc="3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Actividad: Mapa Mixto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137" y="130179"/>
            <a:ext cx="17991725" cy="10026642"/>
            <a:chOff x="0" y="0"/>
            <a:chExt cx="4738561" cy="2640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38562" cy="2640762"/>
            </a:xfrm>
            <a:custGeom>
              <a:avLst/>
              <a:gdLst/>
              <a:ahLst/>
              <a:cxnLst/>
              <a:rect l="l" t="t" r="r" b="b"/>
              <a:pathLst>
                <a:path w="4738562" h="2640762">
                  <a:moveTo>
                    <a:pt x="21946" y="0"/>
                  </a:moveTo>
                  <a:lnTo>
                    <a:pt x="4716616" y="0"/>
                  </a:lnTo>
                  <a:cubicBezTo>
                    <a:pt x="4722436" y="0"/>
                    <a:pt x="4728018" y="2312"/>
                    <a:pt x="4732134" y="6428"/>
                  </a:cubicBezTo>
                  <a:cubicBezTo>
                    <a:pt x="4736249" y="10543"/>
                    <a:pt x="4738562" y="16125"/>
                    <a:pt x="4738562" y="21946"/>
                  </a:cubicBezTo>
                  <a:lnTo>
                    <a:pt x="4738562" y="2618816"/>
                  </a:lnTo>
                  <a:cubicBezTo>
                    <a:pt x="4738562" y="2630936"/>
                    <a:pt x="4728736" y="2640762"/>
                    <a:pt x="4716616" y="2640762"/>
                  </a:cubicBezTo>
                  <a:lnTo>
                    <a:pt x="21946" y="2640762"/>
                  </a:lnTo>
                  <a:cubicBezTo>
                    <a:pt x="9825" y="2640762"/>
                    <a:pt x="0" y="2630936"/>
                    <a:pt x="0" y="2618816"/>
                  </a:cubicBezTo>
                  <a:lnTo>
                    <a:pt x="0" y="21946"/>
                  </a:lnTo>
                  <a:cubicBezTo>
                    <a:pt x="0" y="9825"/>
                    <a:pt x="9825" y="0"/>
                    <a:pt x="21946" y="0"/>
                  </a:cubicBezTo>
                  <a:close/>
                </a:path>
              </a:pathLst>
            </a:custGeom>
            <a:solidFill>
              <a:srgbClr val="1F7D2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04775"/>
              <a:ext cx="4738561" cy="2535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65414" y="2968522"/>
            <a:ext cx="4494297" cy="1247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3"/>
              </a:lnSpc>
            </a:pPr>
            <a:r>
              <a:rPr lang="en-US" sz="4522" spc="158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Los Procedimientos</a:t>
            </a:r>
          </a:p>
        </p:txBody>
      </p:sp>
      <p:sp>
        <p:nvSpPr>
          <p:cNvPr id="6" name="Freeform 6"/>
          <p:cNvSpPr/>
          <p:nvPr/>
        </p:nvSpPr>
        <p:spPr>
          <a:xfrm rot="5400000">
            <a:off x="5566095" y="2339196"/>
            <a:ext cx="833345" cy="924072"/>
          </a:xfrm>
          <a:custGeom>
            <a:avLst/>
            <a:gdLst/>
            <a:ahLst/>
            <a:cxnLst/>
            <a:rect l="l" t="t" r="r" b="b"/>
            <a:pathLst>
              <a:path w="833345" h="924072">
                <a:moveTo>
                  <a:pt x="0" y="0"/>
                </a:moveTo>
                <a:lnTo>
                  <a:pt x="833346" y="0"/>
                </a:lnTo>
                <a:lnTo>
                  <a:pt x="833346" y="924073"/>
                </a:lnTo>
                <a:lnTo>
                  <a:pt x="0" y="924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 flipV="1">
            <a:off x="10303116" y="2255450"/>
            <a:ext cx="1100313" cy="1220105"/>
          </a:xfrm>
          <a:custGeom>
            <a:avLst/>
            <a:gdLst/>
            <a:ahLst/>
            <a:cxnLst/>
            <a:rect l="l" t="t" r="r" b="b"/>
            <a:pathLst>
              <a:path w="1100313" h="1220105">
                <a:moveTo>
                  <a:pt x="0" y="1220105"/>
                </a:moveTo>
                <a:lnTo>
                  <a:pt x="1100313" y="1220105"/>
                </a:lnTo>
                <a:lnTo>
                  <a:pt x="1100313" y="0"/>
                </a:lnTo>
                <a:lnTo>
                  <a:pt x="0" y="0"/>
                </a:lnTo>
                <a:lnTo>
                  <a:pt x="0" y="122010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03210" y="651607"/>
            <a:ext cx="1749048" cy="1462840"/>
          </a:xfrm>
          <a:custGeom>
            <a:avLst/>
            <a:gdLst/>
            <a:ahLst/>
            <a:cxnLst/>
            <a:rect l="l" t="t" r="r" b="b"/>
            <a:pathLst>
              <a:path w="1749048" h="1462840">
                <a:moveTo>
                  <a:pt x="0" y="0"/>
                </a:moveTo>
                <a:lnTo>
                  <a:pt x="1749048" y="0"/>
                </a:lnTo>
                <a:lnTo>
                  <a:pt x="1749048" y="1462840"/>
                </a:lnTo>
                <a:lnTo>
                  <a:pt x="0" y="1462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40429" y="2581434"/>
            <a:ext cx="1477213" cy="1541683"/>
          </a:xfrm>
          <a:custGeom>
            <a:avLst/>
            <a:gdLst/>
            <a:ahLst/>
            <a:cxnLst/>
            <a:rect l="l" t="t" r="r" b="b"/>
            <a:pathLst>
              <a:path w="1477213" h="1541683">
                <a:moveTo>
                  <a:pt x="0" y="0"/>
                </a:moveTo>
                <a:lnTo>
                  <a:pt x="1477213" y="0"/>
                </a:lnTo>
                <a:lnTo>
                  <a:pt x="1477213" y="1541683"/>
                </a:lnTo>
                <a:lnTo>
                  <a:pt x="0" y="15416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80814" y="332241"/>
            <a:ext cx="2663497" cy="2502931"/>
          </a:xfrm>
          <a:custGeom>
            <a:avLst/>
            <a:gdLst/>
            <a:ahLst/>
            <a:cxnLst/>
            <a:rect l="l" t="t" r="r" b="b"/>
            <a:pathLst>
              <a:path w="2663497" h="2502931">
                <a:moveTo>
                  <a:pt x="0" y="0"/>
                </a:moveTo>
                <a:lnTo>
                  <a:pt x="2663497" y="0"/>
                </a:lnTo>
                <a:lnTo>
                  <a:pt x="2663497" y="2502931"/>
                </a:lnTo>
                <a:lnTo>
                  <a:pt x="0" y="25029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36954" y="5172075"/>
            <a:ext cx="3643439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105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Partes de un procedimiento</a:t>
            </a:r>
          </a:p>
        </p:txBody>
      </p:sp>
      <p:sp>
        <p:nvSpPr>
          <p:cNvPr id="12" name="Freeform 12"/>
          <p:cNvSpPr/>
          <p:nvPr/>
        </p:nvSpPr>
        <p:spPr>
          <a:xfrm rot="-4778427">
            <a:off x="5844860" y="4538068"/>
            <a:ext cx="833345" cy="924072"/>
          </a:xfrm>
          <a:custGeom>
            <a:avLst/>
            <a:gdLst/>
            <a:ahLst/>
            <a:cxnLst/>
            <a:rect l="l" t="t" r="r" b="b"/>
            <a:pathLst>
              <a:path w="833345" h="924072">
                <a:moveTo>
                  <a:pt x="0" y="0"/>
                </a:moveTo>
                <a:lnTo>
                  <a:pt x="833346" y="0"/>
                </a:lnTo>
                <a:lnTo>
                  <a:pt x="833346" y="924072"/>
                </a:lnTo>
                <a:lnTo>
                  <a:pt x="0" y="92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880188">
            <a:off x="11127466" y="3454083"/>
            <a:ext cx="1133867" cy="1116288"/>
          </a:xfrm>
          <a:custGeom>
            <a:avLst/>
            <a:gdLst/>
            <a:ahLst/>
            <a:cxnLst/>
            <a:rect l="l" t="t" r="r" b="b"/>
            <a:pathLst>
              <a:path w="1133867" h="1116288">
                <a:moveTo>
                  <a:pt x="0" y="0"/>
                </a:moveTo>
                <a:lnTo>
                  <a:pt x="1133867" y="0"/>
                </a:lnTo>
                <a:lnTo>
                  <a:pt x="1133867" y="1116287"/>
                </a:lnTo>
                <a:lnTo>
                  <a:pt x="0" y="11162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2387998" y="4594180"/>
            <a:ext cx="2384621" cy="843343"/>
            <a:chOff x="0" y="0"/>
            <a:chExt cx="986837" cy="349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6837" cy="349004"/>
            </a:xfrm>
            <a:custGeom>
              <a:avLst/>
              <a:gdLst/>
              <a:ahLst/>
              <a:cxnLst/>
              <a:rect l="l" t="t" r="r" b="b"/>
              <a:pathLst>
                <a:path w="986837" h="349004">
                  <a:moveTo>
                    <a:pt x="0" y="0"/>
                  </a:moveTo>
                  <a:lnTo>
                    <a:pt x="986837" y="0"/>
                  </a:lnTo>
                  <a:lnTo>
                    <a:pt x="986837" y="349004"/>
                  </a:lnTo>
                  <a:lnTo>
                    <a:pt x="0" y="349004"/>
                  </a:lnTo>
                  <a:close/>
                </a:path>
              </a:pathLst>
            </a:custGeom>
            <a:solidFill>
              <a:srgbClr val="FFE0A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86837" cy="387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383921" y="4594180"/>
            <a:ext cx="2384621" cy="190952"/>
            <a:chOff x="0" y="0"/>
            <a:chExt cx="986837" cy="790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6837" cy="79022"/>
            </a:xfrm>
            <a:custGeom>
              <a:avLst/>
              <a:gdLst/>
              <a:ahLst/>
              <a:cxnLst/>
              <a:rect l="l" t="t" r="r" b="b"/>
              <a:pathLst>
                <a:path w="986837" h="79022">
                  <a:moveTo>
                    <a:pt x="0" y="0"/>
                  </a:moveTo>
                  <a:lnTo>
                    <a:pt x="986837" y="0"/>
                  </a:lnTo>
                  <a:lnTo>
                    <a:pt x="986837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86837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950331" y="4594180"/>
            <a:ext cx="818211" cy="190952"/>
            <a:chOff x="0" y="0"/>
            <a:chExt cx="338603" cy="7902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38603" cy="79022"/>
            </a:xfrm>
            <a:custGeom>
              <a:avLst/>
              <a:gdLst/>
              <a:ahLst/>
              <a:cxnLst/>
              <a:rect l="l" t="t" r="r" b="b"/>
              <a:pathLst>
                <a:path w="338603" h="79022">
                  <a:moveTo>
                    <a:pt x="0" y="0"/>
                  </a:moveTo>
                  <a:lnTo>
                    <a:pt x="338603" y="0"/>
                  </a:lnTo>
                  <a:lnTo>
                    <a:pt x="338603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FFCC7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38603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383921" y="5493853"/>
            <a:ext cx="2384621" cy="843343"/>
            <a:chOff x="0" y="0"/>
            <a:chExt cx="986837" cy="34900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86837" cy="349004"/>
            </a:xfrm>
            <a:custGeom>
              <a:avLst/>
              <a:gdLst/>
              <a:ahLst/>
              <a:cxnLst/>
              <a:rect l="l" t="t" r="r" b="b"/>
              <a:pathLst>
                <a:path w="986837" h="349004">
                  <a:moveTo>
                    <a:pt x="0" y="0"/>
                  </a:moveTo>
                  <a:lnTo>
                    <a:pt x="986837" y="0"/>
                  </a:lnTo>
                  <a:lnTo>
                    <a:pt x="986837" y="349004"/>
                  </a:lnTo>
                  <a:lnTo>
                    <a:pt x="0" y="349004"/>
                  </a:lnTo>
                  <a:close/>
                </a:path>
              </a:pathLst>
            </a:custGeom>
            <a:solidFill>
              <a:srgbClr val="C2E7B5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86837" cy="387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383921" y="5493853"/>
            <a:ext cx="2384621" cy="190952"/>
            <a:chOff x="0" y="0"/>
            <a:chExt cx="986837" cy="7902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86837" cy="79022"/>
            </a:xfrm>
            <a:custGeom>
              <a:avLst/>
              <a:gdLst/>
              <a:ahLst/>
              <a:cxnLst/>
              <a:rect l="l" t="t" r="r" b="b"/>
              <a:pathLst>
                <a:path w="986837" h="79022">
                  <a:moveTo>
                    <a:pt x="0" y="0"/>
                  </a:moveTo>
                  <a:lnTo>
                    <a:pt x="986837" y="0"/>
                  </a:lnTo>
                  <a:lnTo>
                    <a:pt x="986837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86837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950331" y="5493853"/>
            <a:ext cx="818211" cy="190952"/>
            <a:chOff x="0" y="0"/>
            <a:chExt cx="338603" cy="7902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38603" cy="79022"/>
            </a:xfrm>
            <a:custGeom>
              <a:avLst/>
              <a:gdLst/>
              <a:ahLst/>
              <a:cxnLst/>
              <a:rect l="l" t="t" r="r" b="b"/>
              <a:pathLst>
                <a:path w="338603" h="79022">
                  <a:moveTo>
                    <a:pt x="0" y="0"/>
                  </a:moveTo>
                  <a:lnTo>
                    <a:pt x="338603" y="0"/>
                  </a:lnTo>
                  <a:lnTo>
                    <a:pt x="338603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90BC81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338603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377414" y="6425244"/>
            <a:ext cx="2384621" cy="843343"/>
            <a:chOff x="0" y="0"/>
            <a:chExt cx="986837" cy="34900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86837" cy="349004"/>
            </a:xfrm>
            <a:custGeom>
              <a:avLst/>
              <a:gdLst/>
              <a:ahLst/>
              <a:cxnLst/>
              <a:rect l="l" t="t" r="r" b="b"/>
              <a:pathLst>
                <a:path w="986837" h="349004">
                  <a:moveTo>
                    <a:pt x="0" y="0"/>
                  </a:moveTo>
                  <a:lnTo>
                    <a:pt x="986837" y="0"/>
                  </a:lnTo>
                  <a:lnTo>
                    <a:pt x="986837" y="349004"/>
                  </a:lnTo>
                  <a:lnTo>
                    <a:pt x="0" y="349004"/>
                  </a:lnTo>
                  <a:close/>
                </a:path>
              </a:pathLst>
            </a:custGeom>
            <a:solidFill>
              <a:srgbClr val="FFCCBE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986837" cy="387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377414" y="6425244"/>
            <a:ext cx="2384621" cy="190952"/>
            <a:chOff x="0" y="0"/>
            <a:chExt cx="986837" cy="7902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86837" cy="79022"/>
            </a:xfrm>
            <a:custGeom>
              <a:avLst/>
              <a:gdLst/>
              <a:ahLst/>
              <a:cxnLst/>
              <a:rect l="l" t="t" r="r" b="b"/>
              <a:pathLst>
                <a:path w="986837" h="79022">
                  <a:moveTo>
                    <a:pt x="0" y="0"/>
                  </a:moveTo>
                  <a:lnTo>
                    <a:pt x="986837" y="0"/>
                  </a:lnTo>
                  <a:lnTo>
                    <a:pt x="986837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86837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943824" y="6425244"/>
            <a:ext cx="818211" cy="190952"/>
            <a:chOff x="0" y="0"/>
            <a:chExt cx="338603" cy="7902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38603" cy="79022"/>
            </a:xfrm>
            <a:custGeom>
              <a:avLst/>
              <a:gdLst/>
              <a:ahLst/>
              <a:cxnLst/>
              <a:rect l="l" t="t" r="r" b="b"/>
              <a:pathLst>
                <a:path w="338603" h="79022">
                  <a:moveTo>
                    <a:pt x="0" y="0"/>
                  </a:moveTo>
                  <a:lnTo>
                    <a:pt x="338603" y="0"/>
                  </a:lnTo>
                  <a:lnTo>
                    <a:pt x="338603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FCA58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338603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377414" y="7327286"/>
            <a:ext cx="2384621" cy="843343"/>
            <a:chOff x="0" y="0"/>
            <a:chExt cx="986837" cy="34900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86837" cy="349004"/>
            </a:xfrm>
            <a:custGeom>
              <a:avLst/>
              <a:gdLst/>
              <a:ahLst/>
              <a:cxnLst/>
              <a:rect l="l" t="t" r="r" b="b"/>
              <a:pathLst>
                <a:path w="986837" h="349004">
                  <a:moveTo>
                    <a:pt x="0" y="0"/>
                  </a:moveTo>
                  <a:lnTo>
                    <a:pt x="986837" y="0"/>
                  </a:lnTo>
                  <a:lnTo>
                    <a:pt x="986837" y="349004"/>
                  </a:lnTo>
                  <a:lnTo>
                    <a:pt x="0" y="349004"/>
                  </a:lnTo>
                  <a:close/>
                </a:path>
              </a:pathLst>
            </a:custGeom>
            <a:solidFill>
              <a:srgbClr val="B0EBF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986837" cy="387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377414" y="7327286"/>
            <a:ext cx="2384621" cy="190952"/>
            <a:chOff x="0" y="0"/>
            <a:chExt cx="986837" cy="7902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86837" cy="79022"/>
            </a:xfrm>
            <a:custGeom>
              <a:avLst/>
              <a:gdLst/>
              <a:ahLst/>
              <a:cxnLst/>
              <a:rect l="l" t="t" r="r" b="b"/>
              <a:pathLst>
                <a:path w="986837" h="79022">
                  <a:moveTo>
                    <a:pt x="0" y="0"/>
                  </a:moveTo>
                  <a:lnTo>
                    <a:pt x="986837" y="0"/>
                  </a:lnTo>
                  <a:lnTo>
                    <a:pt x="986837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986837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3943824" y="7327286"/>
            <a:ext cx="818211" cy="190952"/>
            <a:chOff x="0" y="0"/>
            <a:chExt cx="338603" cy="7902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38603" cy="79022"/>
            </a:xfrm>
            <a:custGeom>
              <a:avLst/>
              <a:gdLst/>
              <a:ahLst/>
              <a:cxnLst/>
              <a:rect l="l" t="t" r="r" b="b"/>
              <a:pathLst>
                <a:path w="338603" h="79022">
                  <a:moveTo>
                    <a:pt x="0" y="0"/>
                  </a:moveTo>
                  <a:lnTo>
                    <a:pt x="338603" y="0"/>
                  </a:lnTo>
                  <a:lnTo>
                    <a:pt x="338603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74CDD5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338603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383921" y="8258677"/>
            <a:ext cx="2384621" cy="843343"/>
            <a:chOff x="0" y="0"/>
            <a:chExt cx="986837" cy="34900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986837" cy="349004"/>
            </a:xfrm>
            <a:custGeom>
              <a:avLst/>
              <a:gdLst/>
              <a:ahLst/>
              <a:cxnLst/>
              <a:rect l="l" t="t" r="r" b="b"/>
              <a:pathLst>
                <a:path w="986837" h="349004">
                  <a:moveTo>
                    <a:pt x="0" y="0"/>
                  </a:moveTo>
                  <a:lnTo>
                    <a:pt x="986837" y="0"/>
                  </a:lnTo>
                  <a:lnTo>
                    <a:pt x="986837" y="349004"/>
                  </a:lnTo>
                  <a:lnTo>
                    <a:pt x="0" y="349004"/>
                  </a:lnTo>
                  <a:close/>
                </a:path>
              </a:pathLst>
            </a:custGeom>
            <a:solidFill>
              <a:srgbClr val="F0D6B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986837" cy="387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2383921" y="8258677"/>
            <a:ext cx="2384621" cy="190952"/>
            <a:chOff x="0" y="0"/>
            <a:chExt cx="986837" cy="7902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86837" cy="79022"/>
            </a:xfrm>
            <a:custGeom>
              <a:avLst/>
              <a:gdLst/>
              <a:ahLst/>
              <a:cxnLst/>
              <a:rect l="l" t="t" r="r" b="b"/>
              <a:pathLst>
                <a:path w="986837" h="79022">
                  <a:moveTo>
                    <a:pt x="0" y="0"/>
                  </a:moveTo>
                  <a:lnTo>
                    <a:pt x="986837" y="0"/>
                  </a:lnTo>
                  <a:lnTo>
                    <a:pt x="986837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986837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3950331" y="8258677"/>
            <a:ext cx="818211" cy="190952"/>
            <a:chOff x="0" y="0"/>
            <a:chExt cx="338603" cy="7902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38603" cy="79022"/>
            </a:xfrm>
            <a:custGeom>
              <a:avLst/>
              <a:gdLst/>
              <a:ahLst/>
              <a:cxnLst/>
              <a:rect l="l" t="t" r="r" b="b"/>
              <a:pathLst>
                <a:path w="338603" h="79022">
                  <a:moveTo>
                    <a:pt x="0" y="0"/>
                  </a:moveTo>
                  <a:lnTo>
                    <a:pt x="338603" y="0"/>
                  </a:lnTo>
                  <a:lnTo>
                    <a:pt x="338603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D9B592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338603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2383921" y="9160719"/>
            <a:ext cx="2384621" cy="843343"/>
            <a:chOff x="0" y="0"/>
            <a:chExt cx="986837" cy="349004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986837" cy="349004"/>
            </a:xfrm>
            <a:custGeom>
              <a:avLst/>
              <a:gdLst/>
              <a:ahLst/>
              <a:cxnLst/>
              <a:rect l="l" t="t" r="r" b="b"/>
              <a:pathLst>
                <a:path w="986837" h="349004">
                  <a:moveTo>
                    <a:pt x="0" y="0"/>
                  </a:moveTo>
                  <a:lnTo>
                    <a:pt x="986837" y="0"/>
                  </a:lnTo>
                  <a:lnTo>
                    <a:pt x="986837" y="349004"/>
                  </a:lnTo>
                  <a:lnTo>
                    <a:pt x="0" y="349004"/>
                  </a:lnTo>
                  <a:close/>
                </a:path>
              </a:pathLst>
            </a:custGeom>
            <a:solidFill>
              <a:srgbClr val="F4988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986837" cy="387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2383921" y="9160719"/>
            <a:ext cx="2384621" cy="190952"/>
            <a:chOff x="0" y="0"/>
            <a:chExt cx="986837" cy="79022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986837" cy="79022"/>
            </a:xfrm>
            <a:custGeom>
              <a:avLst/>
              <a:gdLst/>
              <a:ahLst/>
              <a:cxnLst/>
              <a:rect l="l" t="t" r="r" b="b"/>
              <a:pathLst>
                <a:path w="986837" h="79022">
                  <a:moveTo>
                    <a:pt x="0" y="0"/>
                  </a:moveTo>
                  <a:lnTo>
                    <a:pt x="986837" y="0"/>
                  </a:lnTo>
                  <a:lnTo>
                    <a:pt x="986837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986837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3950331" y="9160719"/>
            <a:ext cx="818211" cy="190952"/>
            <a:chOff x="0" y="0"/>
            <a:chExt cx="338603" cy="79022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38603" cy="79022"/>
            </a:xfrm>
            <a:custGeom>
              <a:avLst/>
              <a:gdLst/>
              <a:ahLst/>
              <a:cxnLst/>
              <a:rect l="l" t="t" r="r" b="b"/>
              <a:pathLst>
                <a:path w="338603" h="79022">
                  <a:moveTo>
                    <a:pt x="0" y="0"/>
                  </a:moveTo>
                  <a:lnTo>
                    <a:pt x="338603" y="0"/>
                  </a:lnTo>
                  <a:lnTo>
                    <a:pt x="338603" y="79022"/>
                  </a:lnTo>
                  <a:lnTo>
                    <a:pt x="0" y="79022"/>
                  </a:lnTo>
                  <a:close/>
                </a:path>
              </a:pathLst>
            </a:custGeom>
            <a:solidFill>
              <a:srgbClr val="BF3335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338603" cy="1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095460" y="4594180"/>
            <a:ext cx="2868577" cy="843343"/>
            <a:chOff x="0" y="0"/>
            <a:chExt cx="1338665" cy="393559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338665" cy="393559"/>
            </a:xfrm>
            <a:custGeom>
              <a:avLst/>
              <a:gdLst/>
              <a:ahLst/>
              <a:cxnLst/>
              <a:rect l="l" t="t" r="r" b="b"/>
              <a:pathLst>
                <a:path w="1338665" h="393559">
                  <a:moveTo>
                    <a:pt x="0" y="0"/>
                  </a:moveTo>
                  <a:lnTo>
                    <a:pt x="1338665" y="0"/>
                  </a:lnTo>
                  <a:lnTo>
                    <a:pt x="1338665" y="393559"/>
                  </a:lnTo>
                  <a:lnTo>
                    <a:pt x="0" y="393559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1338665" cy="43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1" name="AutoShape 71"/>
          <p:cNvSpPr/>
          <p:nvPr/>
        </p:nvSpPr>
        <p:spPr>
          <a:xfrm>
            <a:off x="14772619" y="5015852"/>
            <a:ext cx="3228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2" name="Group 72"/>
          <p:cNvGrpSpPr/>
          <p:nvPr/>
        </p:nvGrpSpPr>
        <p:grpSpPr>
          <a:xfrm>
            <a:off x="15019385" y="5539982"/>
            <a:ext cx="2944652" cy="843343"/>
            <a:chOff x="0" y="0"/>
            <a:chExt cx="1374167" cy="393559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374167" cy="393559"/>
            </a:xfrm>
            <a:custGeom>
              <a:avLst/>
              <a:gdLst/>
              <a:ahLst/>
              <a:cxnLst/>
              <a:rect l="l" t="t" r="r" b="b"/>
              <a:pathLst>
                <a:path w="1374167" h="393559">
                  <a:moveTo>
                    <a:pt x="0" y="0"/>
                  </a:moveTo>
                  <a:lnTo>
                    <a:pt x="1374167" y="0"/>
                  </a:lnTo>
                  <a:lnTo>
                    <a:pt x="1374167" y="393559"/>
                  </a:lnTo>
                  <a:lnTo>
                    <a:pt x="0" y="393559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1374167" cy="43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5" name="AutoShape 75"/>
          <p:cNvSpPr/>
          <p:nvPr/>
        </p:nvSpPr>
        <p:spPr>
          <a:xfrm>
            <a:off x="14768542" y="5961654"/>
            <a:ext cx="25084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6" name="Group 76"/>
          <p:cNvGrpSpPr/>
          <p:nvPr/>
        </p:nvGrpSpPr>
        <p:grpSpPr>
          <a:xfrm>
            <a:off x="14977263" y="6440476"/>
            <a:ext cx="3028896" cy="907390"/>
            <a:chOff x="0" y="0"/>
            <a:chExt cx="1413481" cy="423448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413481" cy="423448"/>
            </a:xfrm>
            <a:custGeom>
              <a:avLst/>
              <a:gdLst/>
              <a:ahLst/>
              <a:cxnLst/>
              <a:rect l="l" t="t" r="r" b="b"/>
              <a:pathLst>
                <a:path w="1413481" h="423448">
                  <a:moveTo>
                    <a:pt x="0" y="0"/>
                  </a:moveTo>
                  <a:lnTo>
                    <a:pt x="1413481" y="0"/>
                  </a:lnTo>
                  <a:lnTo>
                    <a:pt x="1413481" y="423448"/>
                  </a:lnTo>
                  <a:lnTo>
                    <a:pt x="0" y="42344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0" y="-38100"/>
              <a:ext cx="1413481" cy="461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9" name="AutoShape 79"/>
          <p:cNvSpPr/>
          <p:nvPr/>
        </p:nvSpPr>
        <p:spPr>
          <a:xfrm flipV="1">
            <a:off x="14762035" y="6894171"/>
            <a:ext cx="215227" cy="3202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0" name="Group 80"/>
          <p:cNvGrpSpPr/>
          <p:nvPr/>
        </p:nvGrpSpPr>
        <p:grpSpPr>
          <a:xfrm>
            <a:off x="14989463" y="7397978"/>
            <a:ext cx="2986774" cy="843343"/>
            <a:chOff x="0" y="0"/>
            <a:chExt cx="1393824" cy="393559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393824" cy="393559"/>
            </a:xfrm>
            <a:custGeom>
              <a:avLst/>
              <a:gdLst/>
              <a:ahLst/>
              <a:cxnLst/>
              <a:rect l="l" t="t" r="r" b="b"/>
              <a:pathLst>
                <a:path w="1393824" h="393559">
                  <a:moveTo>
                    <a:pt x="0" y="0"/>
                  </a:moveTo>
                  <a:lnTo>
                    <a:pt x="1393824" y="0"/>
                  </a:lnTo>
                  <a:lnTo>
                    <a:pt x="1393824" y="393559"/>
                  </a:lnTo>
                  <a:lnTo>
                    <a:pt x="0" y="393559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0" y="-38100"/>
              <a:ext cx="1393824" cy="43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3" name="AutoShape 83"/>
          <p:cNvSpPr/>
          <p:nvPr/>
        </p:nvSpPr>
        <p:spPr>
          <a:xfrm flipV="1">
            <a:off x="14726420" y="7819649"/>
            <a:ext cx="263043" cy="330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4" name="Group 84"/>
          <p:cNvGrpSpPr/>
          <p:nvPr/>
        </p:nvGrpSpPr>
        <p:grpSpPr>
          <a:xfrm>
            <a:off x="15023461" y="8288946"/>
            <a:ext cx="2986774" cy="903574"/>
            <a:chOff x="0" y="0"/>
            <a:chExt cx="1393824" cy="421667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393824" cy="421667"/>
            </a:xfrm>
            <a:custGeom>
              <a:avLst/>
              <a:gdLst/>
              <a:ahLst/>
              <a:cxnLst/>
              <a:rect l="l" t="t" r="r" b="b"/>
              <a:pathLst>
                <a:path w="1393824" h="421667">
                  <a:moveTo>
                    <a:pt x="0" y="0"/>
                  </a:moveTo>
                  <a:lnTo>
                    <a:pt x="1393824" y="0"/>
                  </a:lnTo>
                  <a:lnTo>
                    <a:pt x="1393824" y="421667"/>
                  </a:lnTo>
                  <a:lnTo>
                    <a:pt x="0" y="42166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1393824" cy="459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7" name="AutoShape 87"/>
          <p:cNvSpPr/>
          <p:nvPr/>
        </p:nvSpPr>
        <p:spPr>
          <a:xfrm flipV="1">
            <a:off x="14772619" y="8740733"/>
            <a:ext cx="250842" cy="3011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8" name="Group 88"/>
          <p:cNvGrpSpPr/>
          <p:nvPr/>
        </p:nvGrpSpPr>
        <p:grpSpPr>
          <a:xfrm>
            <a:off x="15019385" y="9212086"/>
            <a:ext cx="2986774" cy="860330"/>
            <a:chOff x="0" y="0"/>
            <a:chExt cx="1393824" cy="401486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393824" cy="401486"/>
            </a:xfrm>
            <a:custGeom>
              <a:avLst/>
              <a:gdLst/>
              <a:ahLst/>
              <a:cxnLst/>
              <a:rect l="l" t="t" r="r" b="b"/>
              <a:pathLst>
                <a:path w="1393824" h="401486">
                  <a:moveTo>
                    <a:pt x="0" y="0"/>
                  </a:moveTo>
                  <a:lnTo>
                    <a:pt x="1393824" y="0"/>
                  </a:lnTo>
                  <a:lnTo>
                    <a:pt x="1393824" y="401486"/>
                  </a:lnTo>
                  <a:lnTo>
                    <a:pt x="0" y="40148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0" y="-38100"/>
              <a:ext cx="1393824" cy="43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1" name="AutoShape 91"/>
          <p:cNvSpPr/>
          <p:nvPr/>
        </p:nvSpPr>
        <p:spPr>
          <a:xfrm>
            <a:off x="14768542" y="9633758"/>
            <a:ext cx="250842" cy="8493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2" name="AutoShape 92"/>
          <p:cNvSpPr/>
          <p:nvPr/>
        </p:nvSpPr>
        <p:spPr>
          <a:xfrm>
            <a:off x="4037966" y="6378580"/>
            <a:ext cx="6492240" cy="0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3" name="AutoShape 93"/>
          <p:cNvSpPr/>
          <p:nvPr/>
        </p:nvSpPr>
        <p:spPr>
          <a:xfrm flipH="1">
            <a:off x="4037966" y="6367877"/>
            <a:ext cx="5002" cy="2865743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4" name="Group 94"/>
          <p:cNvGrpSpPr/>
          <p:nvPr/>
        </p:nvGrpSpPr>
        <p:grpSpPr>
          <a:xfrm>
            <a:off x="2558080" y="7824401"/>
            <a:ext cx="2970434" cy="1027908"/>
            <a:chOff x="0" y="0"/>
            <a:chExt cx="3960579" cy="1370544"/>
          </a:xfrm>
        </p:grpSpPr>
        <p:grpSp>
          <p:nvGrpSpPr>
            <p:cNvPr id="95" name="Group 95"/>
            <p:cNvGrpSpPr/>
            <p:nvPr/>
          </p:nvGrpSpPr>
          <p:grpSpPr>
            <a:xfrm>
              <a:off x="176517" y="201513"/>
              <a:ext cx="3784062" cy="1169032"/>
              <a:chOff x="0" y="0"/>
              <a:chExt cx="993590" cy="306955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993590" cy="306955"/>
              </a:xfrm>
              <a:custGeom>
                <a:avLst/>
                <a:gdLst/>
                <a:ahLst/>
                <a:cxnLst/>
                <a:rect l="l" t="t" r="r" b="b"/>
                <a:pathLst>
                  <a:path w="993590" h="306955">
                    <a:moveTo>
                      <a:pt x="0" y="0"/>
                    </a:moveTo>
                    <a:lnTo>
                      <a:pt x="993590" y="0"/>
                    </a:lnTo>
                    <a:lnTo>
                      <a:pt x="993590" y="306955"/>
                    </a:lnTo>
                    <a:lnTo>
                      <a:pt x="0" y="306955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993590" cy="3355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  <p:grpSp>
          <p:nvGrpSpPr>
            <p:cNvPr id="98" name="Group 98"/>
            <p:cNvGrpSpPr/>
            <p:nvPr/>
          </p:nvGrpSpPr>
          <p:grpSpPr>
            <a:xfrm>
              <a:off x="0" y="0"/>
              <a:ext cx="3784062" cy="1169032"/>
              <a:chOff x="0" y="0"/>
              <a:chExt cx="993590" cy="306955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993590" cy="306955"/>
              </a:xfrm>
              <a:custGeom>
                <a:avLst/>
                <a:gdLst/>
                <a:ahLst/>
                <a:cxnLst/>
                <a:rect l="l" t="t" r="r" b="b"/>
                <a:pathLst>
                  <a:path w="993590" h="306955">
                    <a:moveTo>
                      <a:pt x="0" y="0"/>
                    </a:moveTo>
                    <a:lnTo>
                      <a:pt x="993590" y="0"/>
                    </a:lnTo>
                    <a:lnTo>
                      <a:pt x="993590" y="306955"/>
                    </a:lnTo>
                    <a:lnTo>
                      <a:pt x="0" y="306955"/>
                    </a:lnTo>
                    <a:close/>
                  </a:path>
                </a:pathLst>
              </a:custGeom>
              <a:solidFill>
                <a:srgbClr val="F3BA92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00" name="TextBox 100"/>
              <p:cNvSpPr txBox="1"/>
              <p:nvPr/>
            </p:nvSpPr>
            <p:spPr>
              <a:xfrm>
                <a:off x="0" y="-28575"/>
                <a:ext cx="993590" cy="3355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</p:grpSp>
      <p:grpSp>
        <p:nvGrpSpPr>
          <p:cNvPr id="101" name="Group 101"/>
          <p:cNvGrpSpPr/>
          <p:nvPr/>
        </p:nvGrpSpPr>
        <p:grpSpPr>
          <a:xfrm>
            <a:off x="2193369" y="8971597"/>
            <a:ext cx="3075064" cy="989315"/>
            <a:chOff x="0" y="0"/>
            <a:chExt cx="4100085" cy="1319087"/>
          </a:xfrm>
        </p:grpSpPr>
        <p:grpSp>
          <p:nvGrpSpPr>
            <p:cNvPr id="102" name="Group 102"/>
            <p:cNvGrpSpPr/>
            <p:nvPr/>
          </p:nvGrpSpPr>
          <p:grpSpPr>
            <a:xfrm>
              <a:off x="182734" y="172926"/>
              <a:ext cx="3917351" cy="1146161"/>
              <a:chOff x="0" y="0"/>
              <a:chExt cx="1076400" cy="314940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1076400" cy="314940"/>
              </a:xfrm>
              <a:custGeom>
                <a:avLst/>
                <a:gdLst/>
                <a:ahLst/>
                <a:cxnLst/>
                <a:rect l="l" t="t" r="r" b="b"/>
                <a:pathLst>
                  <a:path w="1076400" h="314940">
                    <a:moveTo>
                      <a:pt x="0" y="0"/>
                    </a:moveTo>
                    <a:lnTo>
                      <a:pt x="1076400" y="0"/>
                    </a:lnTo>
                    <a:lnTo>
                      <a:pt x="1076400" y="314940"/>
                    </a:lnTo>
                    <a:lnTo>
                      <a:pt x="0" y="314940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28575"/>
                <a:ext cx="1076400" cy="343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  <p:grpSp>
          <p:nvGrpSpPr>
            <p:cNvPr id="105" name="Group 105"/>
            <p:cNvGrpSpPr/>
            <p:nvPr/>
          </p:nvGrpSpPr>
          <p:grpSpPr>
            <a:xfrm>
              <a:off x="0" y="0"/>
              <a:ext cx="3917351" cy="1146161"/>
              <a:chOff x="0" y="0"/>
              <a:chExt cx="1076400" cy="31494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1076400" cy="314940"/>
              </a:xfrm>
              <a:custGeom>
                <a:avLst/>
                <a:gdLst/>
                <a:ahLst/>
                <a:cxnLst/>
                <a:rect l="l" t="t" r="r" b="b"/>
                <a:pathLst>
                  <a:path w="1076400" h="314940">
                    <a:moveTo>
                      <a:pt x="0" y="0"/>
                    </a:moveTo>
                    <a:lnTo>
                      <a:pt x="1076400" y="0"/>
                    </a:lnTo>
                    <a:lnTo>
                      <a:pt x="1076400" y="314940"/>
                    </a:lnTo>
                    <a:lnTo>
                      <a:pt x="0" y="314940"/>
                    </a:lnTo>
                    <a:close/>
                  </a:path>
                </a:pathLst>
              </a:custGeom>
              <a:solidFill>
                <a:srgbClr val="FEC045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07" name="TextBox 107"/>
              <p:cNvSpPr txBox="1"/>
              <p:nvPr/>
            </p:nvSpPr>
            <p:spPr>
              <a:xfrm>
                <a:off x="0" y="-28575"/>
                <a:ext cx="1076400" cy="343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</p:grpSp>
      <p:grpSp>
        <p:nvGrpSpPr>
          <p:cNvPr id="108" name="Group 108"/>
          <p:cNvGrpSpPr/>
          <p:nvPr/>
        </p:nvGrpSpPr>
        <p:grpSpPr>
          <a:xfrm>
            <a:off x="2832910" y="6621467"/>
            <a:ext cx="2899190" cy="1117730"/>
            <a:chOff x="0" y="0"/>
            <a:chExt cx="3865587" cy="1490306"/>
          </a:xfrm>
        </p:grpSpPr>
        <p:grpSp>
          <p:nvGrpSpPr>
            <p:cNvPr id="109" name="Group 109"/>
            <p:cNvGrpSpPr/>
            <p:nvPr/>
          </p:nvGrpSpPr>
          <p:grpSpPr>
            <a:xfrm>
              <a:off x="172283" y="198775"/>
              <a:ext cx="3693304" cy="1291531"/>
              <a:chOff x="0" y="0"/>
              <a:chExt cx="957328" cy="334773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957328" cy="334773"/>
              </a:xfrm>
              <a:custGeom>
                <a:avLst/>
                <a:gdLst/>
                <a:ahLst/>
                <a:cxnLst/>
                <a:rect l="l" t="t" r="r" b="b"/>
                <a:pathLst>
                  <a:path w="957328" h="334773">
                    <a:moveTo>
                      <a:pt x="0" y="0"/>
                    </a:moveTo>
                    <a:lnTo>
                      <a:pt x="957328" y="0"/>
                    </a:lnTo>
                    <a:lnTo>
                      <a:pt x="957328" y="334773"/>
                    </a:lnTo>
                    <a:lnTo>
                      <a:pt x="0" y="334773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11" name="TextBox 111"/>
              <p:cNvSpPr txBox="1"/>
              <p:nvPr/>
            </p:nvSpPr>
            <p:spPr>
              <a:xfrm>
                <a:off x="0" y="-28575"/>
                <a:ext cx="957328" cy="3633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0" y="0"/>
              <a:ext cx="3693304" cy="1291531"/>
              <a:chOff x="0" y="0"/>
              <a:chExt cx="957328" cy="334773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957328" cy="334773"/>
              </a:xfrm>
              <a:custGeom>
                <a:avLst/>
                <a:gdLst/>
                <a:ahLst/>
                <a:cxnLst/>
                <a:rect l="l" t="t" r="r" b="b"/>
                <a:pathLst>
                  <a:path w="957328" h="334773">
                    <a:moveTo>
                      <a:pt x="0" y="0"/>
                    </a:moveTo>
                    <a:lnTo>
                      <a:pt x="957328" y="0"/>
                    </a:lnTo>
                    <a:lnTo>
                      <a:pt x="957328" y="334773"/>
                    </a:lnTo>
                    <a:lnTo>
                      <a:pt x="0" y="334773"/>
                    </a:lnTo>
                    <a:close/>
                  </a:path>
                </a:pathLst>
              </a:custGeom>
              <a:solidFill>
                <a:srgbClr val="FFBDDE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14" name="TextBox 114"/>
              <p:cNvSpPr txBox="1"/>
              <p:nvPr/>
            </p:nvSpPr>
            <p:spPr>
              <a:xfrm>
                <a:off x="0" y="-28575"/>
                <a:ext cx="957328" cy="3633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</p:grpSp>
      <p:sp>
        <p:nvSpPr>
          <p:cNvPr id="115" name="AutoShape 115"/>
          <p:cNvSpPr/>
          <p:nvPr/>
        </p:nvSpPr>
        <p:spPr>
          <a:xfrm>
            <a:off x="7717230" y="5995196"/>
            <a:ext cx="343925" cy="383383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6" name="AutoShape 116"/>
          <p:cNvSpPr/>
          <p:nvPr/>
        </p:nvSpPr>
        <p:spPr>
          <a:xfrm>
            <a:off x="10530206" y="6343576"/>
            <a:ext cx="0" cy="2890044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7" name="Group 117"/>
          <p:cNvGrpSpPr/>
          <p:nvPr/>
        </p:nvGrpSpPr>
        <p:grpSpPr>
          <a:xfrm>
            <a:off x="8932359" y="7853072"/>
            <a:ext cx="3022298" cy="1039474"/>
            <a:chOff x="0" y="0"/>
            <a:chExt cx="4029731" cy="1385965"/>
          </a:xfrm>
        </p:grpSpPr>
        <p:grpSp>
          <p:nvGrpSpPr>
            <p:cNvPr id="118" name="Group 118"/>
            <p:cNvGrpSpPr/>
            <p:nvPr/>
          </p:nvGrpSpPr>
          <p:grpSpPr>
            <a:xfrm>
              <a:off x="157214" y="212250"/>
              <a:ext cx="3872516" cy="1173715"/>
              <a:chOff x="0" y="0"/>
              <a:chExt cx="1064102" cy="322517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064102" cy="322517"/>
              </a:xfrm>
              <a:custGeom>
                <a:avLst/>
                <a:gdLst/>
                <a:ahLst/>
                <a:cxnLst/>
                <a:rect l="l" t="t" r="r" b="b"/>
                <a:pathLst>
                  <a:path w="1064102" h="322517">
                    <a:moveTo>
                      <a:pt x="0" y="0"/>
                    </a:moveTo>
                    <a:lnTo>
                      <a:pt x="1064102" y="0"/>
                    </a:lnTo>
                    <a:lnTo>
                      <a:pt x="1064102" y="322517"/>
                    </a:lnTo>
                    <a:lnTo>
                      <a:pt x="0" y="322517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0" name="TextBox 120"/>
              <p:cNvSpPr txBox="1"/>
              <p:nvPr/>
            </p:nvSpPr>
            <p:spPr>
              <a:xfrm>
                <a:off x="0" y="-28575"/>
                <a:ext cx="1064102" cy="351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  <p:grpSp>
          <p:nvGrpSpPr>
            <p:cNvPr id="121" name="Group 121"/>
            <p:cNvGrpSpPr/>
            <p:nvPr/>
          </p:nvGrpSpPr>
          <p:grpSpPr>
            <a:xfrm>
              <a:off x="0" y="0"/>
              <a:ext cx="3872516" cy="1173715"/>
              <a:chOff x="0" y="0"/>
              <a:chExt cx="1064102" cy="322517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1064102" cy="322517"/>
              </a:xfrm>
              <a:custGeom>
                <a:avLst/>
                <a:gdLst/>
                <a:ahLst/>
                <a:cxnLst/>
                <a:rect l="l" t="t" r="r" b="b"/>
                <a:pathLst>
                  <a:path w="1064102" h="322517">
                    <a:moveTo>
                      <a:pt x="0" y="0"/>
                    </a:moveTo>
                    <a:lnTo>
                      <a:pt x="1064102" y="0"/>
                    </a:lnTo>
                    <a:lnTo>
                      <a:pt x="1064102" y="322517"/>
                    </a:lnTo>
                    <a:lnTo>
                      <a:pt x="0" y="322517"/>
                    </a:lnTo>
                    <a:close/>
                  </a:path>
                </a:pathLst>
              </a:custGeom>
              <a:solidFill>
                <a:srgbClr val="74CDD5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3" name="TextBox 123"/>
              <p:cNvSpPr txBox="1"/>
              <p:nvPr/>
            </p:nvSpPr>
            <p:spPr>
              <a:xfrm>
                <a:off x="0" y="-28575"/>
                <a:ext cx="1064102" cy="351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</p:grpSp>
      <p:grpSp>
        <p:nvGrpSpPr>
          <p:cNvPr id="124" name="Group 124"/>
          <p:cNvGrpSpPr/>
          <p:nvPr/>
        </p:nvGrpSpPr>
        <p:grpSpPr>
          <a:xfrm>
            <a:off x="8587075" y="8949696"/>
            <a:ext cx="3199835" cy="1122720"/>
            <a:chOff x="0" y="0"/>
            <a:chExt cx="4266446" cy="1496960"/>
          </a:xfrm>
        </p:grpSpPr>
        <p:grpSp>
          <p:nvGrpSpPr>
            <p:cNvPr id="125" name="Group 125"/>
            <p:cNvGrpSpPr/>
            <p:nvPr/>
          </p:nvGrpSpPr>
          <p:grpSpPr>
            <a:xfrm>
              <a:off x="165857" y="219820"/>
              <a:ext cx="4100589" cy="1277140"/>
              <a:chOff x="0" y="0"/>
              <a:chExt cx="1121535" cy="349305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121535" cy="349305"/>
              </a:xfrm>
              <a:custGeom>
                <a:avLst/>
                <a:gdLst/>
                <a:ahLst/>
                <a:cxnLst/>
                <a:rect l="l" t="t" r="r" b="b"/>
                <a:pathLst>
                  <a:path w="1121535" h="349305">
                    <a:moveTo>
                      <a:pt x="0" y="0"/>
                    </a:moveTo>
                    <a:lnTo>
                      <a:pt x="1121535" y="0"/>
                    </a:lnTo>
                    <a:lnTo>
                      <a:pt x="1121535" y="349305"/>
                    </a:lnTo>
                    <a:lnTo>
                      <a:pt x="0" y="349305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7" name="TextBox 127"/>
              <p:cNvSpPr txBox="1"/>
              <p:nvPr/>
            </p:nvSpPr>
            <p:spPr>
              <a:xfrm>
                <a:off x="0" y="-28575"/>
                <a:ext cx="1121535" cy="3778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  <p:grpSp>
          <p:nvGrpSpPr>
            <p:cNvPr id="128" name="Group 128"/>
            <p:cNvGrpSpPr/>
            <p:nvPr/>
          </p:nvGrpSpPr>
          <p:grpSpPr>
            <a:xfrm>
              <a:off x="0" y="0"/>
              <a:ext cx="4100589" cy="1277140"/>
              <a:chOff x="0" y="0"/>
              <a:chExt cx="1121535" cy="349305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121535" cy="349305"/>
              </a:xfrm>
              <a:custGeom>
                <a:avLst/>
                <a:gdLst/>
                <a:ahLst/>
                <a:cxnLst/>
                <a:rect l="l" t="t" r="r" b="b"/>
                <a:pathLst>
                  <a:path w="1121535" h="349305">
                    <a:moveTo>
                      <a:pt x="0" y="0"/>
                    </a:moveTo>
                    <a:lnTo>
                      <a:pt x="1121535" y="0"/>
                    </a:lnTo>
                    <a:lnTo>
                      <a:pt x="1121535" y="349305"/>
                    </a:lnTo>
                    <a:lnTo>
                      <a:pt x="0" y="349305"/>
                    </a:lnTo>
                    <a:close/>
                  </a:path>
                </a:pathLst>
              </a:custGeom>
              <a:solidFill>
                <a:srgbClr val="BCE4F8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0" name="TextBox 130"/>
              <p:cNvSpPr txBox="1"/>
              <p:nvPr/>
            </p:nvSpPr>
            <p:spPr>
              <a:xfrm>
                <a:off x="0" y="-28575"/>
                <a:ext cx="1121535" cy="3778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</p:grpSp>
      <p:grpSp>
        <p:nvGrpSpPr>
          <p:cNvPr id="131" name="Group 131"/>
          <p:cNvGrpSpPr/>
          <p:nvPr/>
        </p:nvGrpSpPr>
        <p:grpSpPr>
          <a:xfrm>
            <a:off x="9225678" y="6758052"/>
            <a:ext cx="3022298" cy="1031800"/>
            <a:chOff x="0" y="0"/>
            <a:chExt cx="4029731" cy="1375734"/>
          </a:xfrm>
        </p:grpSpPr>
        <p:grpSp>
          <p:nvGrpSpPr>
            <p:cNvPr id="132" name="Group 132"/>
            <p:cNvGrpSpPr/>
            <p:nvPr/>
          </p:nvGrpSpPr>
          <p:grpSpPr>
            <a:xfrm>
              <a:off x="157214" y="202018"/>
              <a:ext cx="3872516" cy="1173715"/>
              <a:chOff x="0" y="0"/>
              <a:chExt cx="1064102" cy="322517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1064102" cy="322517"/>
              </a:xfrm>
              <a:custGeom>
                <a:avLst/>
                <a:gdLst/>
                <a:ahLst/>
                <a:cxnLst/>
                <a:rect l="l" t="t" r="r" b="b"/>
                <a:pathLst>
                  <a:path w="1064102" h="322517">
                    <a:moveTo>
                      <a:pt x="0" y="0"/>
                    </a:moveTo>
                    <a:lnTo>
                      <a:pt x="1064102" y="0"/>
                    </a:lnTo>
                    <a:lnTo>
                      <a:pt x="1064102" y="322517"/>
                    </a:lnTo>
                    <a:lnTo>
                      <a:pt x="0" y="322517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4" name="TextBox 134"/>
              <p:cNvSpPr txBox="1"/>
              <p:nvPr/>
            </p:nvSpPr>
            <p:spPr>
              <a:xfrm>
                <a:off x="0" y="-28575"/>
                <a:ext cx="1064102" cy="351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  <p:grpSp>
          <p:nvGrpSpPr>
            <p:cNvPr id="135" name="Group 135"/>
            <p:cNvGrpSpPr/>
            <p:nvPr/>
          </p:nvGrpSpPr>
          <p:grpSpPr>
            <a:xfrm>
              <a:off x="0" y="0"/>
              <a:ext cx="3872516" cy="1173715"/>
              <a:chOff x="0" y="0"/>
              <a:chExt cx="1064102" cy="322517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064102" cy="322517"/>
              </a:xfrm>
              <a:custGeom>
                <a:avLst/>
                <a:gdLst/>
                <a:ahLst/>
                <a:cxnLst/>
                <a:rect l="l" t="t" r="r" b="b"/>
                <a:pathLst>
                  <a:path w="1064102" h="322517">
                    <a:moveTo>
                      <a:pt x="0" y="0"/>
                    </a:moveTo>
                    <a:lnTo>
                      <a:pt x="1064102" y="0"/>
                    </a:lnTo>
                    <a:lnTo>
                      <a:pt x="1064102" y="322517"/>
                    </a:lnTo>
                    <a:lnTo>
                      <a:pt x="0" y="322517"/>
                    </a:lnTo>
                    <a:close/>
                  </a:path>
                </a:pathLst>
              </a:custGeom>
              <a:solidFill>
                <a:srgbClr val="74B45A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7" name="TextBox 137"/>
              <p:cNvSpPr txBox="1"/>
              <p:nvPr/>
            </p:nvSpPr>
            <p:spPr>
              <a:xfrm>
                <a:off x="0" y="-28575"/>
                <a:ext cx="1064102" cy="351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</p:grpSp>
      <p:sp>
        <p:nvSpPr>
          <p:cNvPr id="138" name="AutoShape 138"/>
          <p:cNvSpPr/>
          <p:nvPr/>
        </p:nvSpPr>
        <p:spPr>
          <a:xfrm flipH="1">
            <a:off x="7366954" y="6384389"/>
            <a:ext cx="19050" cy="3073865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9" name="Group 139"/>
          <p:cNvGrpSpPr/>
          <p:nvPr/>
        </p:nvGrpSpPr>
        <p:grpSpPr>
          <a:xfrm>
            <a:off x="5881730" y="7853072"/>
            <a:ext cx="2888704" cy="1101843"/>
            <a:chOff x="0" y="0"/>
            <a:chExt cx="3851606" cy="1469123"/>
          </a:xfrm>
        </p:grpSpPr>
        <p:grpSp>
          <p:nvGrpSpPr>
            <p:cNvPr id="140" name="Group 140"/>
            <p:cNvGrpSpPr/>
            <p:nvPr/>
          </p:nvGrpSpPr>
          <p:grpSpPr>
            <a:xfrm>
              <a:off x="178757" y="212707"/>
              <a:ext cx="3672849" cy="1256416"/>
              <a:chOff x="0" y="0"/>
              <a:chExt cx="1015018" cy="347220"/>
            </a:xfrm>
          </p:grpSpPr>
          <p:sp>
            <p:nvSpPr>
              <p:cNvPr id="141" name="Freeform 141"/>
              <p:cNvSpPr/>
              <p:nvPr/>
            </p:nvSpPr>
            <p:spPr>
              <a:xfrm>
                <a:off x="0" y="0"/>
                <a:ext cx="1015018" cy="347220"/>
              </a:xfrm>
              <a:custGeom>
                <a:avLst/>
                <a:gdLst/>
                <a:ahLst/>
                <a:cxnLst/>
                <a:rect l="l" t="t" r="r" b="b"/>
                <a:pathLst>
                  <a:path w="1015018" h="347220">
                    <a:moveTo>
                      <a:pt x="0" y="0"/>
                    </a:moveTo>
                    <a:lnTo>
                      <a:pt x="1015018" y="0"/>
                    </a:lnTo>
                    <a:lnTo>
                      <a:pt x="1015018" y="347220"/>
                    </a:lnTo>
                    <a:lnTo>
                      <a:pt x="0" y="347220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2" name="TextBox 142"/>
              <p:cNvSpPr txBox="1"/>
              <p:nvPr/>
            </p:nvSpPr>
            <p:spPr>
              <a:xfrm>
                <a:off x="0" y="-28575"/>
                <a:ext cx="1015018" cy="3757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  <p:grpSp>
          <p:nvGrpSpPr>
            <p:cNvPr id="143" name="Group 143"/>
            <p:cNvGrpSpPr/>
            <p:nvPr/>
          </p:nvGrpSpPr>
          <p:grpSpPr>
            <a:xfrm>
              <a:off x="0" y="0"/>
              <a:ext cx="3672849" cy="1256416"/>
              <a:chOff x="0" y="0"/>
              <a:chExt cx="1015018" cy="34722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015018" cy="347220"/>
              </a:xfrm>
              <a:custGeom>
                <a:avLst/>
                <a:gdLst/>
                <a:ahLst/>
                <a:cxnLst/>
                <a:rect l="l" t="t" r="r" b="b"/>
                <a:pathLst>
                  <a:path w="1015018" h="347220">
                    <a:moveTo>
                      <a:pt x="0" y="0"/>
                    </a:moveTo>
                    <a:lnTo>
                      <a:pt x="1015018" y="0"/>
                    </a:lnTo>
                    <a:lnTo>
                      <a:pt x="1015018" y="347220"/>
                    </a:lnTo>
                    <a:lnTo>
                      <a:pt x="0" y="347220"/>
                    </a:lnTo>
                    <a:close/>
                  </a:path>
                </a:pathLst>
              </a:custGeom>
              <a:solidFill>
                <a:srgbClr val="F4988C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5" name="TextBox 145"/>
              <p:cNvSpPr txBox="1"/>
              <p:nvPr/>
            </p:nvSpPr>
            <p:spPr>
              <a:xfrm>
                <a:off x="0" y="-28575"/>
                <a:ext cx="1015018" cy="3757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</p:grpSp>
      <p:grpSp>
        <p:nvGrpSpPr>
          <p:cNvPr id="146" name="Group 146"/>
          <p:cNvGrpSpPr/>
          <p:nvPr/>
        </p:nvGrpSpPr>
        <p:grpSpPr>
          <a:xfrm>
            <a:off x="5615758" y="9025896"/>
            <a:ext cx="2723667" cy="1023453"/>
            <a:chOff x="0" y="0"/>
            <a:chExt cx="3631555" cy="1364604"/>
          </a:xfrm>
        </p:grpSpPr>
        <p:grpSp>
          <p:nvGrpSpPr>
            <p:cNvPr id="147" name="Group 147"/>
            <p:cNvGrpSpPr/>
            <p:nvPr/>
          </p:nvGrpSpPr>
          <p:grpSpPr>
            <a:xfrm>
              <a:off x="168544" y="197574"/>
              <a:ext cx="3463012" cy="1167030"/>
              <a:chOff x="0" y="0"/>
              <a:chExt cx="957028" cy="322517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957028" cy="322517"/>
              </a:xfrm>
              <a:custGeom>
                <a:avLst/>
                <a:gdLst/>
                <a:ahLst/>
                <a:cxnLst/>
                <a:rect l="l" t="t" r="r" b="b"/>
                <a:pathLst>
                  <a:path w="957028" h="322517">
                    <a:moveTo>
                      <a:pt x="0" y="0"/>
                    </a:moveTo>
                    <a:lnTo>
                      <a:pt x="957028" y="0"/>
                    </a:lnTo>
                    <a:lnTo>
                      <a:pt x="957028" y="322517"/>
                    </a:lnTo>
                    <a:lnTo>
                      <a:pt x="0" y="322517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9" name="TextBox 149"/>
              <p:cNvSpPr txBox="1"/>
              <p:nvPr/>
            </p:nvSpPr>
            <p:spPr>
              <a:xfrm>
                <a:off x="0" y="-28575"/>
                <a:ext cx="957028" cy="351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  <p:grpSp>
          <p:nvGrpSpPr>
            <p:cNvPr id="150" name="Group 150"/>
            <p:cNvGrpSpPr/>
            <p:nvPr/>
          </p:nvGrpSpPr>
          <p:grpSpPr>
            <a:xfrm>
              <a:off x="0" y="0"/>
              <a:ext cx="3463012" cy="1167030"/>
              <a:chOff x="0" y="0"/>
              <a:chExt cx="957028" cy="322517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957028" cy="322517"/>
              </a:xfrm>
              <a:custGeom>
                <a:avLst/>
                <a:gdLst/>
                <a:ahLst/>
                <a:cxnLst/>
                <a:rect l="l" t="t" r="r" b="b"/>
                <a:pathLst>
                  <a:path w="957028" h="322517">
                    <a:moveTo>
                      <a:pt x="0" y="0"/>
                    </a:moveTo>
                    <a:lnTo>
                      <a:pt x="957028" y="0"/>
                    </a:lnTo>
                    <a:lnTo>
                      <a:pt x="957028" y="322517"/>
                    </a:lnTo>
                    <a:lnTo>
                      <a:pt x="0" y="322517"/>
                    </a:lnTo>
                    <a:close/>
                  </a:path>
                </a:pathLst>
              </a:custGeom>
              <a:solidFill>
                <a:srgbClr val="FFCCBE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2" name="TextBox 152"/>
              <p:cNvSpPr txBox="1"/>
              <p:nvPr/>
            </p:nvSpPr>
            <p:spPr>
              <a:xfrm>
                <a:off x="0" y="-28575"/>
                <a:ext cx="957028" cy="351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</p:grpSp>
      <p:grpSp>
        <p:nvGrpSpPr>
          <p:cNvPr id="153" name="Group 153"/>
          <p:cNvGrpSpPr/>
          <p:nvPr/>
        </p:nvGrpSpPr>
        <p:grpSpPr>
          <a:xfrm>
            <a:off x="6083798" y="6693823"/>
            <a:ext cx="2790183" cy="1092575"/>
            <a:chOff x="0" y="0"/>
            <a:chExt cx="3720244" cy="1456767"/>
          </a:xfrm>
        </p:grpSpPr>
        <p:grpSp>
          <p:nvGrpSpPr>
            <p:cNvPr id="154" name="Group 154"/>
            <p:cNvGrpSpPr/>
            <p:nvPr/>
          </p:nvGrpSpPr>
          <p:grpSpPr>
            <a:xfrm>
              <a:off x="172660" y="201560"/>
              <a:ext cx="3547584" cy="1255206"/>
              <a:chOff x="0" y="0"/>
              <a:chExt cx="980400" cy="346885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0" y="0"/>
                <a:ext cx="980400" cy="346885"/>
              </a:xfrm>
              <a:custGeom>
                <a:avLst/>
                <a:gdLst/>
                <a:ahLst/>
                <a:cxnLst/>
                <a:rect l="l" t="t" r="r" b="b"/>
                <a:pathLst>
                  <a:path w="980400" h="346885">
                    <a:moveTo>
                      <a:pt x="0" y="0"/>
                    </a:moveTo>
                    <a:lnTo>
                      <a:pt x="980400" y="0"/>
                    </a:lnTo>
                    <a:lnTo>
                      <a:pt x="980400" y="346885"/>
                    </a:lnTo>
                    <a:lnTo>
                      <a:pt x="0" y="346885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6" name="TextBox 156"/>
              <p:cNvSpPr txBox="1"/>
              <p:nvPr/>
            </p:nvSpPr>
            <p:spPr>
              <a:xfrm>
                <a:off x="0" y="-28575"/>
                <a:ext cx="980400" cy="3754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0" y="0"/>
              <a:ext cx="3547584" cy="1255206"/>
              <a:chOff x="0" y="0"/>
              <a:chExt cx="980400" cy="346885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980400" cy="346885"/>
              </a:xfrm>
              <a:custGeom>
                <a:avLst/>
                <a:gdLst/>
                <a:ahLst/>
                <a:cxnLst/>
                <a:rect l="l" t="t" r="r" b="b"/>
                <a:pathLst>
                  <a:path w="980400" h="346885">
                    <a:moveTo>
                      <a:pt x="0" y="0"/>
                    </a:moveTo>
                    <a:lnTo>
                      <a:pt x="980400" y="0"/>
                    </a:lnTo>
                    <a:lnTo>
                      <a:pt x="980400" y="346885"/>
                    </a:lnTo>
                    <a:lnTo>
                      <a:pt x="0" y="346885"/>
                    </a:lnTo>
                    <a:close/>
                  </a:path>
                </a:pathLst>
              </a:custGeom>
              <a:solidFill>
                <a:srgbClr val="F26B6D"/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9" name="TextBox 159"/>
              <p:cNvSpPr txBox="1"/>
              <p:nvPr/>
            </p:nvSpPr>
            <p:spPr>
              <a:xfrm>
                <a:off x="0" y="-28575"/>
                <a:ext cx="980400" cy="3754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2"/>
                  </a:lnSpc>
                </a:pPr>
                <a:endParaRPr/>
              </a:p>
            </p:txBody>
          </p:sp>
        </p:grpSp>
      </p:grpSp>
      <p:sp>
        <p:nvSpPr>
          <p:cNvPr id="160" name="Freeform 160"/>
          <p:cNvSpPr/>
          <p:nvPr/>
        </p:nvSpPr>
        <p:spPr>
          <a:xfrm>
            <a:off x="324571" y="6050453"/>
            <a:ext cx="2031113" cy="2031113"/>
          </a:xfrm>
          <a:custGeom>
            <a:avLst/>
            <a:gdLst/>
            <a:ahLst/>
            <a:cxnLst/>
            <a:rect l="l" t="t" r="r" b="b"/>
            <a:pathLst>
              <a:path w="2031113" h="2031113">
                <a:moveTo>
                  <a:pt x="0" y="0"/>
                </a:moveTo>
                <a:lnTo>
                  <a:pt x="2031113" y="0"/>
                </a:lnTo>
                <a:lnTo>
                  <a:pt x="2031113" y="2031114"/>
                </a:lnTo>
                <a:lnTo>
                  <a:pt x="0" y="20311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61" name="Group 161"/>
          <p:cNvGrpSpPr/>
          <p:nvPr/>
        </p:nvGrpSpPr>
        <p:grpSpPr>
          <a:xfrm>
            <a:off x="188584" y="3415659"/>
            <a:ext cx="1737382" cy="2131306"/>
            <a:chOff x="0" y="0"/>
            <a:chExt cx="653604" cy="801799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653604" cy="801799"/>
            </a:xfrm>
            <a:custGeom>
              <a:avLst/>
              <a:gdLst/>
              <a:ahLst/>
              <a:cxnLst/>
              <a:rect l="l" t="t" r="r" b="b"/>
              <a:pathLst>
                <a:path w="653604" h="801799">
                  <a:moveTo>
                    <a:pt x="0" y="0"/>
                  </a:moveTo>
                  <a:lnTo>
                    <a:pt x="653604" y="0"/>
                  </a:lnTo>
                  <a:lnTo>
                    <a:pt x="653604" y="801799"/>
                  </a:lnTo>
                  <a:lnTo>
                    <a:pt x="0" y="801799"/>
                  </a:lnTo>
                  <a:close/>
                </a:path>
              </a:pathLst>
            </a:custGeom>
            <a:solidFill>
              <a:srgbClr val="CDF1B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3" name="TextBox 163"/>
            <p:cNvSpPr txBox="1"/>
            <p:nvPr/>
          </p:nvSpPr>
          <p:spPr>
            <a:xfrm>
              <a:off x="0" y="-38100"/>
              <a:ext cx="653604" cy="839899"/>
            </a:xfrm>
            <a:prstGeom prst="rect">
              <a:avLst/>
            </a:prstGeom>
          </p:spPr>
          <p:txBody>
            <a:bodyPr lIns="60377" tIns="60377" rIns="60377" bIns="60377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1992279" y="3415659"/>
            <a:ext cx="1780162" cy="2244269"/>
            <a:chOff x="0" y="0"/>
            <a:chExt cx="669698" cy="844296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669698" cy="844296"/>
            </a:xfrm>
            <a:custGeom>
              <a:avLst/>
              <a:gdLst/>
              <a:ahLst/>
              <a:cxnLst/>
              <a:rect l="l" t="t" r="r" b="b"/>
              <a:pathLst>
                <a:path w="669698" h="844296">
                  <a:moveTo>
                    <a:pt x="0" y="0"/>
                  </a:moveTo>
                  <a:lnTo>
                    <a:pt x="669698" y="0"/>
                  </a:lnTo>
                  <a:lnTo>
                    <a:pt x="669698" y="844296"/>
                  </a:lnTo>
                  <a:lnTo>
                    <a:pt x="0" y="844296"/>
                  </a:lnTo>
                  <a:close/>
                </a:path>
              </a:pathLst>
            </a:custGeom>
            <a:solidFill>
              <a:srgbClr val="CDF1B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6" name="TextBox 166"/>
            <p:cNvSpPr txBox="1"/>
            <p:nvPr/>
          </p:nvSpPr>
          <p:spPr>
            <a:xfrm>
              <a:off x="0" y="-57150"/>
              <a:ext cx="669698" cy="901446"/>
            </a:xfrm>
            <a:prstGeom prst="rect">
              <a:avLst/>
            </a:prstGeom>
          </p:spPr>
          <p:txBody>
            <a:bodyPr lIns="60377" tIns="60377" rIns="60377" bIns="60377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3839115" y="3429738"/>
            <a:ext cx="1824630" cy="2255067"/>
            <a:chOff x="0" y="0"/>
            <a:chExt cx="686427" cy="848358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686427" cy="848358"/>
            </a:xfrm>
            <a:custGeom>
              <a:avLst/>
              <a:gdLst/>
              <a:ahLst/>
              <a:cxnLst/>
              <a:rect l="l" t="t" r="r" b="b"/>
              <a:pathLst>
                <a:path w="686427" h="848358">
                  <a:moveTo>
                    <a:pt x="0" y="0"/>
                  </a:moveTo>
                  <a:lnTo>
                    <a:pt x="686427" y="0"/>
                  </a:lnTo>
                  <a:lnTo>
                    <a:pt x="686427" y="848358"/>
                  </a:lnTo>
                  <a:lnTo>
                    <a:pt x="0" y="848358"/>
                  </a:lnTo>
                  <a:close/>
                </a:path>
              </a:pathLst>
            </a:custGeom>
            <a:solidFill>
              <a:srgbClr val="CDF1B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9" name="TextBox 169"/>
            <p:cNvSpPr txBox="1"/>
            <p:nvPr/>
          </p:nvSpPr>
          <p:spPr>
            <a:xfrm>
              <a:off x="0" y="-57150"/>
              <a:ext cx="686427" cy="905508"/>
            </a:xfrm>
            <a:prstGeom prst="rect">
              <a:avLst/>
            </a:prstGeom>
          </p:spPr>
          <p:txBody>
            <a:bodyPr lIns="60377" tIns="60377" rIns="60377" bIns="60377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0" name="Freeform 170"/>
          <p:cNvSpPr/>
          <p:nvPr/>
        </p:nvSpPr>
        <p:spPr>
          <a:xfrm>
            <a:off x="395400" y="528446"/>
            <a:ext cx="2088675" cy="2088675"/>
          </a:xfrm>
          <a:custGeom>
            <a:avLst/>
            <a:gdLst/>
            <a:ahLst/>
            <a:cxnLst/>
            <a:rect l="l" t="t" r="r" b="b"/>
            <a:pathLst>
              <a:path w="2088675" h="2088675">
                <a:moveTo>
                  <a:pt x="0" y="0"/>
                </a:moveTo>
                <a:lnTo>
                  <a:pt x="2088675" y="0"/>
                </a:lnTo>
                <a:lnTo>
                  <a:pt x="2088675" y="2088675"/>
                </a:lnTo>
                <a:lnTo>
                  <a:pt x="0" y="20886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71" name="Group 171"/>
          <p:cNvGrpSpPr/>
          <p:nvPr/>
        </p:nvGrpSpPr>
        <p:grpSpPr>
          <a:xfrm>
            <a:off x="395400" y="2763271"/>
            <a:ext cx="589005" cy="589005"/>
            <a:chOff x="0" y="0"/>
            <a:chExt cx="812800" cy="812800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3335"/>
            </a:solidFill>
          </p:spPr>
        </p:sp>
        <p:sp>
          <p:nvSpPr>
            <p:cNvPr id="173" name="TextBox 1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1.</a:t>
              </a:r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1979003" y="2763271"/>
            <a:ext cx="589005" cy="589005"/>
            <a:chOff x="0" y="0"/>
            <a:chExt cx="812800" cy="81280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3335"/>
            </a:solidFill>
          </p:spPr>
        </p:sp>
        <p:sp>
          <p:nvSpPr>
            <p:cNvPr id="176" name="TextBox 1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2.</a:t>
              </a:r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3779202" y="2763271"/>
            <a:ext cx="589005" cy="589005"/>
            <a:chOff x="0" y="0"/>
            <a:chExt cx="812800" cy="81280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3335"/>
            </a:solidFill>
          </p:spPr>
        </p:sp>
        <p:sp>
          <p:nvSpPr>
            <p:cNvPr id="179" name="TextBox 1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3.</a:t>
              </a:r>
            </a:p>
          </p:txBody>
        </p:sp>
      </p:grpSp>
      <p:sp>
        <p:nvSpPr>
          <p:cNvPr id="180" name="Freeform 180"/>
          <p:cNvSpPr/>
          <p:nvPr/>
        </p:nvSpPr>
        <p:spPr>
          <a:xfrm>
            <a:off x="9904243" y="4791636"/>
            <a:ext cx="2148761" cy="1316605"/>
          </a:xfrm>
          <a:custGeom>
            <a:avLst/>
            <a:gdLst/>
            <a:ahLst/>
            <a:cxnLst/>
            <a:rect l="l" t="t" r="r" b="b"/>
            <a:pathLst>
              <a:path w="2148761" h="1316605">
                <a:moveTo>
                  <a:pt x="0" y="0"/>
                </a:moveTo>
                <a:lnTo>
                  <a:pt x="2148762" y="0"/>
                </a:lnTo>
                <a:lnTo>
                  <a:pt x="2148762" y="1316605"/>
                </a:lnTo>
                <a:lnTo>
                  <a:pt x="0" y="1316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81" name="Group 181"/>
          <p:cNvGrpSpPr/>
          <p:nvPr/>
        </p:nvGrpSpPr>
        <p:grpSpPr>
          <a:xfrm>
            <a:off x="6721419" y="4205170"/>
            <a:ext cx="3614254" cy="552285"/>
            <a:chOff x="0" y="0"/>
            <a:chExt cx="951902" cy="145458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951902" cy="145458"/>
            </a:xfrm>
            <a:custGeom>
              <a:avLst/>
              <a:gdLst/>
              <a:ahLst/>
              <a:cxnLst/>
              <a:rect l="l" t="t" r="r" b="b"/>
              <a:pathLst>
                <a:path w="951902" h="145458">
                  <a:moveTo>
                    <a:pt x="72729" y="0"/>
                  </a:moveTo>
                  <a:lnTo>
                    <a:pt x="879174" y="0"/>
                  </a:lnTo>
                  <a:cubicBezTo>
                    <a:pt x="919341" y="0"/>
                    <a:pt x="951902" y="32562"/>
                    <a:pt x="951902" y="72729"/>
                  </a:cubicBezTo>
                  <a:lnTo>
                    <a:pt x="951902" y="72729"/>
                  </a:lnTo>
                  <a:cubicBezTo>
                    <a:pt x="951902" y="112896"/>
                    <a:pt x="919341" y="145458"/>
                    <a:pt x="879174" y="145458"/>
                  </a:cubicBezTo>
                  <a:lnTo>
                    <a:pt x="72729" y="145458"/>
                  </a:lnTo>
                  <a:cubicBezTo>
                    <a:pt x="32562" y="145458"/>
                    <a:pt x="0" y="112896"/>
                    <a:pt x="0" y="72729"/>
                  </a:cubicBezTo>
                  <a:lnTo>
                    <a:pt x="0" y="72729"/>
                  </a:lnTo>
                  <a:cubicBezTo>
                    <a:pt x="0" y="32562"/>
                    <a:pt x="32562" y="0"/>
                    <a:pt x="72729" y="0"/>
                  </a:cubicBezTo>
                  <a:close/>
                </a:path>
              </a:pathLst>
            </a:custGeom>
            <a:solidFill>
              <a:srgbClr val="D15825"/>
            </a:solidFill>
          </p:spPr>
        </p:sp>
        <p:sp>
          <p:nvSpPr>
            <p:cNvPr id="183" name="TextBox 183"/>
            <p:cNvSpPr txBox="1"/>
            <p:nvPr/>
          </p:nvSpPr>
          <p:spPr>
            <a:xfrm>
              <a:off x="0" y="-38100"/>
              <a:ext cx="951902" cy="183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4" name="TextBox 184"/>
          <p:cNvSpPr txBox="1"/>
          <p:nvPr/>
        </p:nvSpPr>
        <p:spPr>
          <a:xfrm>
            <a:off x="5574368" y="4253184"/>
            <a:ext cx="6039935" cy="36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</a:pPr>
            <a:r>
              <a:rPr lang="en-US" sz="2187" b="1" spc="32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Organización y Métodos 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12189704" y="3700735"/>
            <a:ext cx="5030970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105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Consideraciones para elaborar un procedimiento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2524936" y="1273285"/>
            <a:ext cx="3845990" cy="916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3274" spc="114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Definición de cada una de sus partes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11215422" y="265327"/>
            <a:ext cx="3466299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105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Definición 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10656547" y="701572"/>
            <a:ext cx="5020789" cy="152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49"/>
              </a:lnSpc>
              <a:spcBef>
                <a:spcPct val="0"/>
              </a:spcBef>
            </a:pPr>
            <a:r>
              <a:rPr lang="en-US" sz="174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Según Melinkoff, R. (1990), "Los procedimientos consiste en describir detalladamente cada una de las actividades a seguir en un proceso laboral, por medio del cual se garantiza la disminución de errores" (p. 28).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11363411" y="2306910"/>
            <a:ext cx="4797847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49"/>
              </a:lnSpc>
              <a:spcBef>
                <a:spcPct val="0"/>
              </a:spcBef>
            </a:pPr>
            <a:r>
              <a:rPr lang="en-US" sz="174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En OYM, cuando hablamos de procedimientos, nos referimos a las actividades subalternas que deben realizarse para lograr los objetivos trazados.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12647066" y="4869630"/>
            <a:ext cx="1697577" cy="47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"/>
              </a:lnSpc>
            </a:pPr>
            <a:r>
              <a:rPr lang="en-US" sz="165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 DEFINICIÓN DEL OBJETIVO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12822615" y="5869551"/>
            <a:ext cx="1536822" cy="23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"/>
              </a:lnSpc>
            </a:pPr>
            <a:r>
              <a:rPr lang="en-US" sz="165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 ALCANCE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12434286" y="6703986"/>
            <a:ext cx="2270877" cy="47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"/>
              </a:lnSpc>
            </a:pPr>
            <a:r>
              <a:rPr lang="en-US" sz="165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3. RECOPILACIÓN DE INFORMACIÓN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12383921" y="7602735"/>
            <a:ext cx="2321242" cy="47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"/>
              </a:lnSpc>
            </a:pPr>
            <a:r>
              <a:rPr lang="en-US" sz="165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4. ESTRUCTURA DEL PROCEDIMIENTO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12510816" y="8537418"/>
            <a:ext cx="2160419" cy="47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"/>
              </a:lnSpc>
            </a:pPr>
            <a:r>
              <a:rPr lang="en-US" sz="165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5. DESARROLLO DE PASOS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12510816" y="9436168"/>
            <a:ext cx="2160419" cy="47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"/>
              </a:lnSpc>
            </a:pPr>
            <a:r>
              <a:rPr lang="en-US" sz="165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6. DOCUMENTACIÓN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15019385" y="4617788"/>
            <a:ext cx="3020728" cy="785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022" lvl="1" indent="-148011" algn="l">
              <a:lnSpc>
                <a:spcPts val="1549"/>
              </a:lnSpc>
              <a:buFont typeface="Arial"/>
              <a:buChar char="•"/>
            </a:pPr>
            <a:r>
              <a:rPr lang="en-US" sz="1400" u="none" strike="noStrike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Claridad</a:t>
            </a:r>
            <a:r>
              <a:rPr lang="en-US" sz="1400" u="none" strike="noStrike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Define </a:t>
            </a:r>
            <a:r>
              <a:rPr lang="en-US" sz="1400" u="none" strike="noStrike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claramente</a:t>
            </a:r>
            <a:r>
              <a:rPr lang="en-US" sz="1400" u="none" strike="noStrike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1400" u="none" strike="noStrike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propósito</a:t>
            </a:r>
            <a:r>
              <a:rPr lang="en-US" sz="1400" u="none" strike="noStrike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del </a:t>
            </a:r>
            <a:r>
              <a:rPr lang="en-US" sz="1400" u="none" strike="noStrike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procedimiento</a:t>
            </a:r>
            <a:r>
              <a:rPr lang="en-US" sz="1400" u="none" strike="noStrike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296022" lvl="1" indent="-148011" algn="l">
              <a:lnSpc>
                <a:spcPts val="1549"/>
              </a:lnSpc>
              <a:buFont typeface="Arial"/>
              <a:buChar char="•"/>
            </a:pPr>
            <a:r>
              <a:rPr lang="en-US" sz="1400" u="none" strike="noStrike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Resultados</a:t>
            </a:r>
            <a:r>
              <a:rPr lang="en-US" sz="1400" u="none" strike="noStrike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u="none" strike="noStrike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Esperados</a:t>
            </a:r>
            <a:r>
              <a:rPr lang="en-US" sz="1400" u="none" strike="noStrike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400" u="none" strike="noStrike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Especifica</a:t>
            </a:r>
            <a:r>
              <a:rPr lang="en-US" sz="1400" u="none" strike="noStrike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1400" u="none" strike="noStrike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objetivo</a:t>
            </a:r>
            <a:r>
              <a:rPr lang="en-US" sz="1400" u="none" strike="noStrike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</a:t>
            </a:r>
            <a:r>
              <a:rPr lang="en-US" sz="1400" u="none" strike="noStrike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lograr</a:t>
            </a:r>
            <a:endParaRPr lang="en-US" sz="1400" u="none" strike="noStrike" spc="-39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7" name="TextBox 197"/>
          <p:cNvSpPr txBox="1"/>
          <p:nvPr/>
        </p:nvSpPr>
        <p:spPr>
          <a:xfrm>
            <a:off x="14898040" y="5563517"/>
            <a:ext cx="307906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022" lvl="1" indent="-148011" algn="l">
              <a:lnSpc>
                <a:spcPts val="1604"/>
              </a:lnSpc>
              <a:buFont typeface="Arial"/>
              <a:buChar char="•"/>
            </a:pP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Límites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Determina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qué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áreas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procesos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abarca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procedimiento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marL="296022" lvl="1" indent="-148011" algn="l">
              <a:lnSpc>
                <a:spcPts val="1604"/>
              </a:lnSpc>
              <a:buFont typeface="Arial"/>
              <a:buChar char="•"/>
            </a:pPr>
            <a:r>
              <a:rPr lang="en-US" sz="1400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Usuarios</a:t>
            </a:r>
            <a:r>
              <a:rPr lang="en-US" sz="1400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400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Identifica</a:t>
            </a:r>
            <a:r>
              <a:rPr lang="en-US" sz="1400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quiénes</a:t>
            </a:r>
            <a:r>
              <a:rPr lang="en-US" sz="1400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serán</a:t>
            </a:r>
            <a:r>
              <a:rPr lang="en-US" sz="1400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</a:t>
            </a:r>
            <a:r>
              <a:rPr lang="en-US" sz="1400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39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responsables</a:t>
            </a:r>
            <a:r>
              <a:rPr lang="en-US" sz="1400" spc="-39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14869648" y="6525120"/>
            <a:ext cx="3187327" cy="76944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282139" lvl="1" indent="-141070" algn="l">
              <a:lnSpc>
                <a:spcPts val="1241"/>
              </a:lnSpc>
              <a:buFont typeface="Arial"/>
              <a:buChar char="•"/>
            </a:pP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Datos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Necesarios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Reúne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toda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 </a:t>
            </a: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información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relevante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que se </a:t>
            </a: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necesita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.</a:t>
            </a:r>
          </a:p>
          <a:p>
            <a:pPr marL="282139" lvl="1" indent="-141070" algn="l">
              <a:lnSpc>
                <a:spcPts val="1241"/>
              </a:lnSpc>
              <a:buFont typeface="Arial"/>
              <a:buChar char="•"/>
            </a:pP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Normativas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Estándares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Considera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las </a:t>
            </a: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regulaciones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400" spc="-98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estándares</a:t>
            </a:r>
            <a:r>
              <a:rPr lang="en-US" sz="1400" spc="-98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14885118" y="7416250"/>
            <a:ext cx="308219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6022" lvl="1" indent="-148011" algn="l">
              <a:lnSpc>
                <a:spcPts val="1563"/>
              </a:lnSpc>
              <a:buFont typeface="Arial"/>
              <a:buChar char="•"/>
            </a:pP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 forma  que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estructurado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procedimiento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desde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formato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hasta las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responsabilidades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pasos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seguir</a:t>
            </a:r>
            <a:r>
              <a:rPr lang="en-US" sz="1400" b="1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14931112" y="8360548"/>
            <a:ext cx="325084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6022" lvl="1" indent="-148011" algn="l">
              <a:lnSpc>
                <a:spcPts val="1563"/>
              </a:lnSpc>
              <a:buFont typeface="Arial"/>
              <a:buChar char="•"/>
            </a:pP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Secuencialidad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Organiza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pasos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manera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lógica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secuencial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296022" lvl="1" indent="-148011">
              <a:lnSpc>
                <a:spcPts val="1563"/>
              </a:lnSpc>
              <a:buFont typeface="Arial"/>
              <a:buChar char="•"/>
            </a:pP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Claridad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400" spc="-85" dirty="0" smtClean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cada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paso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sea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claro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concisoBrevedad</a:t>
            </a:r>
            <a:endParaRPr lang="en-US" sz="1400" spc="-85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TextBox 201"/>
          <p:cNvSpPr txBox="1"/>
          <p:nvPr/>
        </p:nvSpPr>
        <p:spPr>
          <a:xfrm>
            <a:off x="14943309" y="9249670"/>
            <a:ext cx="302072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022" lvl="1" indent="-148011" algn="l">
              <a:lnSpc>
                <a:spcPts val="1563"/>
              </a:lnSpc>
              <a:buFont typeface="Arial"/>
              <a:buChar char="•"/>
            </a:pP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Registro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registro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todas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versiones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cambios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296022" lvl="1" indent="-148011" algn="l">
              <a:lnSpc>
                <a:spcPts val="1563"/>
              </a:lnSpc>
              <a:buFont typeface="Arial"/>
              <a:buChar char="•"/>
            </a:pP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Accesibilidad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fácilmente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accesible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todos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spc="-85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usuarios</a:t>
            </a:r>
            <a:r>
              <a:rPr lang="en-US" sz="1400" spc="-85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2832910" y="6659567"/>
            <a:ext cx="2782848" cy="88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34"/>
              </a:lnSpc>
              <a:spcBef>
                <a:spcPct val="0"/>
              </a:spcBef>
            </a:pPr>
            <a:r>
              <a:rPr lang="en-US" sz="1534" b="1" u="none" strike="noStrike" spc="-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Encabezado:</a:t>
            </a:r>
          </a:p>
          <a:p>
            <a:pPr marL="0" lvl="0" indent="0" algn="ctr">
              <a:lnSpc>
                <a:spcPts val="1734"/>
              </a:lnSpc>
              <a:spcBef>
                <a:spcPct val="0"/>
              </a:spcBef>
            </a:pPr>
            <a:r>
              <a:rPr lang="en-US" sz="1534" u="none" strike="noStrike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Número de documento, título, fecha de revisión o aprobación</a:t>
            </a:r>
            <a:r>
              <a:rPr lang="en-US" sz="1534" b="1" u="none" strike="noStrike" spc="-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2634627" y="7930919"/>
            <a:ext cx="2633805" cy="67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34"/>
              </a:lnSpc>
              <a:spcBef>
                <a:spcPct val="0"/>
              </a:spcBef>
            </a:pPr>
            <a:r>
              <a:rPr lang="en-US" sz="1534" b="1" u="none" strike="noStrike" spc="-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Propósito:</a:t>
            </a:r>
          </a:p>
          <a:p>
            <a:pPr marL="0" lvl="0" indent="0" algn="ctr">
              <a:lnSpc>
                <a:spcPts val="1734"/>
              </a:lnSpc>
              <a:spcBef>
                <a:spcPct val="0"/>
              </a:spcBef>
            </a:pPr>
            <a:r>
              <a:rPr lang="en-US" sz="1534" b="1" u="none" strike="noStrike" spc="-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34" u="none" strike="noStrike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Breve descripción del objetivo del procedimiento.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2355684" y="9058267"/>
            <a:ext cx="2633805" cy="67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</a:pPr>
            <a:r>
              <a:rPr lang="en-US" sz="1534" b="1" spc="-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Alcance:</a:t>
            </a:r>
          </a:p>
          <a:p>
            <a:pPr algn="ctr">
              <a:lnSpc>
                <a:spcPts val="1734"/>
              </a:lnSpc>
            </a:pPr>
            <a:r>
              <a:rPr lang="en-US" sz="1534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El área o actividad a la que se aplica el procedimiento.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6154707" y="6786627"/>
            <a:ext cx="2594721" cy="7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73"/>
              </a:lnSpc>
              <a:spcBef>
                <a:spcPct val="0"/>
              </a:spcBef>
            </a:pPr>
            <a:r>
              <a:rPr lang="en-US" sz="1534" b="1" u="none" strike="noStrike" spc="-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Definiciones: </a:t>
            </a:r>
          </a:p>
          <a:p>
            <a:pPr marL="0" lvl="0" indent="0" algn="ctr">
              <a:lnSpc>
                <a:spcPts val="1473"/>
              </a:lnSpc>
              <a:spcBef>
                <a:spcPct val="0"/>
              </a:spcBef>
            </a:pPr>
            <a:r>
              <a:rPr lang="en-US" sz="1534" u="none" strike="noStrike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términos claves utilizados en el procedimiento.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5932327" y="7959494"/>
            <a:ext cx="2596219" cy="7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3"/>
              </a:lnSpc>
            </a:pPr>
            <a:r>
              <a:rPr lang="en-US" sz="1534" b="1" spc="-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Responsabilidades: </a:t>
            </a:r>
            <a:r>
              <a:rPr lang="en-US" sz="1534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Identificación de los responsables de cada paso del procedimiento.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5568133" y="9191199"/>
            <a:ext cx="2596219" cy="7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3"/>
              </a:lnSpc>
            </a:pPr>
            <a:r>
              <a:rPr lang="en-US" sz="1534" b="1" spc="-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Materiales: </a:t>
            </a:r>
          </a:p>
          <a:p>
            <a:pPr algn="ctr">
              <a:lnSpc>
                <a:spcPts val="1473"/>
              </a:lnSpc>
            </a:pPr>
            <a:r>
              <a:rPr lang="en-US" sz="1534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necesarios para elaborar el procedimiento.</a:t>
            </a:r>
          </a:p>
          <a:p>
            <a:pPr algn="ctr">
              <a:lnSpc>
                <a:spcPts val="1473"/>
              </a:lnSpc>
            </a:pPr>
            <a:endParaRPr lang="en-US" sz="1534" spc="-44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TextBox 208"/>
          <p:cNvSpPr txBox="1"/>
          <p:nvPr/>
        </p:nvSpPr>
        <p:spPr>
          <a:xfrm>
            <a:off x="9358438" y="6915424"/>
            <a:ext cx="2596219" cy="56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3"/>
              </a:lnSpc>
            </a:pPr>
            <a:r>
              <a:rPr lang="en-US" sz="1534" b="1" spc="-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Pasos: </a:t>
            </a:r>
          </a:p>
          <a:p>
            <a:pPr algn="ctr">
              <a:lnSpc>
                <a:spcPts val="1473"/>
              </a:lnSpc>
            </a:pPr>
            <a:r>
              <a:rPr lang="en-US" sz="1534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detallada paso a paso del procedimiento.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9018084" y="8021160"/>
            <a:ext cx="2596219" cy="7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3"/>
              </a:lnSpc>
            </a:pPr>
            <a:r>
              <a:rPr lang="en-US" sz="1534" b="1" spc="-4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Registro: </a:t>
            </a:r>
          </a:p>
          <a:p>
            <a:pPr algn="ctr">
              <a:lnSpc>
                <a:spcPts val="1473"/>
              </a:lnSpc>
            </a:pPr>
            <a:r>
              <a:rPr lang="en-US" sz="1534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Detalles sobre cualquier registro requerido.</a:t>
            </a:r>
          </a:p>
          <a:p>
            <a:pPr algn="ctr">
              <a:lnSpc>
                <a:spcPts val="1473"/>
              </a:lnSpc>
            </a:pPr>
            <a:endParaRPr lang="en-US" sz="1534" spc="-44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TextBox 210"/>
          <p:cNvSpPr txBox="1"/>
          <p:nvPr/>
        </p:nvSpPr>
        <p:spPr>
          <a:xfrm>
            <a:off x="8744486" y="9065417"/>
            <a:ext cx="2828625" cy="73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38" b="1" spc="-4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Revisión</a:t>
            </a:r>
            <a:r>
              <a:rPr lang="en-US" sz="1438" b="1" spc="-4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438" b="1" spc="-4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aprobación</a:t>
            </a:r>
            <a:r>
              <a:rPr lang="en-US" sz="1438" b="1" spc="-4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  <a:p>
            <a:pPr algn="ctr">
              <a:lnSpc>
                <a:spcPts val="1438"/>
              </a:lnSpc>
            </a:pPr>
            <a:r>
              <a:rPr lang="en-US" sz="1438" spc="-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Identificación</a:t>
            </a:r>
            <a:r>
              <a:rPr lang="en-US" sz="1438" spc="-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438" spc="-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438" spc="-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38" spc="-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individuos</a:t>
            </a:r>
            <a:r>
              <a:rPr lang="en-US" sz="1438" spc="-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38" spc="-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responsables</a:t>
            </a:r>
            <a:r>
              <a:rPr lang="en-US" sz="1438" spc="-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438" spc="-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revisar</a:t>
            </a:r>
            <a:r>
              <a:rPr lang="en-US" sz="1438" spc="-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438" spc="-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aprobar</a:t>
            </a:r>
            <a:r>
              <a:rPr lang="en-US" sz="1438" spc="-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el </a:t>
            </a:r>
            <a:r>
              <a:rPr lang="en-US" sz="1438" spc="-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procedimiento</a:t>
            </a:r>
            <a:r>
              <a:rPr lang="en-US" sz="1438" spc="-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236209" y="3540194"/>
            <a:ext cx="1642132" cy="191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550" b="1" spc="-44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  <a:r>
              <a:rPr lang="en-US" sz="1550" b="1" spc="-4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  <a:p>
            <a:pPr algn="ctr">
              <a:lnSpc>
                <a:spcPts val="1519"/>
              </a:lnSpc>
            </a:pPr>
            <a:r>
              <a:rPr lang="en-US" sz="1600" b="1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frase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expresión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que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identifica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manera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clara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concisa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actividad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proceso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que se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describir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1600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1600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documento</a:t>
            </a:r>
            <a:r>
              <a:rPr lang="en-US" sz="1550" b="1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2054108" y="3496965"/>
            <a:ext cx="1642132" cy="2110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9"/>
              </a:lnSpc>
            </a:pPr>
            <a:r>
              <a:rPr lang="en-US" sz="1550" b="1" u="none" strike="noStrike" spc="-44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Objetivo</a:t>
            </a:r>
            <a:r>
              <a:rPr lang="en-US" sz="1550" b="1" u="none" strike="noStrike" spc="-4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</a:p>
          <a:p>
            <a:pPr marL="0" lvl="0" indent="0" algn="ctr">
              <a:lnSpc>
                <a:spcPts val="1519"/>
              </a:lnSpc>
            </a:pP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 meta o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propósito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que se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busca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alcanzar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al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llevar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cabo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las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acciones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descritas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procedimiento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Debe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específico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relevante</a:t>
            </a:r>
            <a:endParaRPr lang="en-US" sz="1600" u="none" strike="noStrike" spc="-44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3" name="TextBox 213"/>
          <p:cNvSpPr txBox="1"/>
          <p:nvPr/>
        </p:nvSpPr>
        <p:spPr>
          <a:xfrm>
            <a:off x="3868530" y="3516443"/>
            <a:ext cx="1767480" cy="2110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9"/>
              </a:lnSpc>
              <a:spcBef>
                <a:spcPct val="0"/>
              </a:spcBef>
            </a:pPr>
            <a:r>
              <a:rPr lang="en-US" sz="1550" b="1" u="none" strike="noStrike" spc="-4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Marco </a:t>
            </a:r>
            <a:r>
              <a:rPr lang="en-US" sz="1550" b="1" u="none" strike="noStrike" spc="-44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Normativo</a:t>
            </a:r>
            <a:endParaRPr lang="en-US" sz="1550" b="1" u="none" strike="noStrike" spc="-44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ctr">
              <a:lnSpc>
                <a:spcPts val="1519"/>
              </a:lnSpc>
              <a:spcBef>
                <a:spcPct val="0"/>
              </a:spcBef>
            </a:pP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refiere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las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leyes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reglamentos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normas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políticas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internas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externas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que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regulan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condicionan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desarrollo</a:t>
            </a:r>
            <a:r>
              <a:rPr lang="en-US" sz="160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del </a:t>
            </a:r>
            <a:r>
              <a:rPr lang="en-US" sz="1600" u="none" strike="noStrike" spc="-44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procedimiento</a:t>
            </a:r>
            <a:r>
              <a:rPr lang="en-US" sz="1550" u="none" strike="noStrike" spc="-44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051" y="206717"/>
            <a:ext cx="17941897" cy="9978607"/>
            <a:chOff x="0" y="0"/>
            <a:chExt cx="4725438" cy="2628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5438" cy="2628110"/>
            </a:xfrm>
            <a:custGeom>
              <a:avLst/>
              <a:gdLst/>
              <a:ahLst/>
              <a:cxnLst/>
              <a:rect l="l" t="t" r="r" b="b"/>
              <a:pathLst>
                <a:path w="4725438" h="2628110">
                  <a:moveTo>
                    <a:pt x="22006" y="0"/>
                  </a:moveTo>
                  <a:lnTo>
                    <a:pt x="4703432" y="0"/>
                  </a:lnTo>
                  <a:cubicBezTo>
                    <a:pt x="4715585" y="0"/>
                    <a:pt x="4725438" y="9853"/>
                    <a:pt x="4725438" y="22006"/>
                  </a:cubicBezTo>
                  <a:lnTo>
                    <a:pt x="4725438" y="2606104"/>
                  </a:lnTo>
                  <a:cubicBezTo>
                    <a:pt x="4725438" y="2611940"/>
                    <a:pt x="4723119" y="2617538"/>
                    <a:pt x="4718992" y="2621665"/>
                  </a:cubicBezTo>
                  <a:cubicBezTo>
                    <a:pt x="4714865" y="2625792"/>
                    <a:pt x="4709268" y="2628110"/>
                    <a:pt x="4703432" y="2628110"/>
                  </a:cubicBezTo>
                  <a:lnTo>
                    <a:pt x="22006" y="2628110"/>
                  </a:lnTo>
                  <a:cubicBezTo>
                    <a:pt x="16170" y="2628110"/>
                    <a:pt x="10573" y="2625792"/>
                    <a:pt x="6446" y="2621665"/>
                  </a:cubicBezTo>
                  <a:cubicBezTo>
                    <a:pt x="2319" y="2617538"/>
                    <a:pt x="0" y="2611940"/>
                    <a:pt x="0" y="2606104"/>
                  </a:cubicBezTo>
                  <a:lnTo>
                    <a:pt x="0" y="22006"/>
                  </a:lnTo>
                  <a:cubicBezTo>
                    <a:pt x="0" y="16170"/>
                    <a:pt x="2319" y="10573"/>
                    <a:pt x="6446" y="6446"/>
                  </a:cubicBezTo>
                  <a:cubicBezTo>
                    <a:pt x="10573" y="2319"/>
                    <a:pt x="16170" y="0"/>
                    <a:pt x="22006" y="0"/>
                  </a:cubicBezTo>
                  <a:close/>
                </a:path>
              </a:pathLst>
            </a:custGeom>
            <a:solidFill>
              <a:srgbClr val="1F7D2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04775"/>
              <a:ext cx="4725438" cy="2523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39750" y="1938249"/>
            <a:ext cx="2008500" cy="1887420"/>
          </a:xfrm>
          <a:custGeom>
            <a:avLst/>
            <a:gdLst/>
            <a:ahLst/>
            <a:cxnLst/>
            <a:rect l="l" t="t" r="r" b="b"/>
            <a:pathLst>
              <a:path w="2008500" h="1887420">
                <a:moveTo>
                  <a:pt x="0" y="0"/>
                </a:moveTo>
                <a:lnTo>
                  <a:pt x="2008500" y="0"/>
                </a:lnTo>
                <a:lnTo>
                  <a:pt x="2008500" y="1887420"/>
                </a:lnTo>
                <a:lnTo>
                  <a:pt x="0" y="1887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13956" flipV="1">
            <a:off x="9893831" y="518787"/>
            <a:ext cx="1795308" cy="1990765"/>
          </a:xfrm>
          <a:custGeom>
            <a:avLst/>
            <a:gdLst/>
            <a:ahLst/>
            <a:cxnLst/>
            <a:rect l="l" t="t" r="r" b="b"/>
            <a:pathLst>
              <a:path w="1795308" h="1990765">
                <a:moveTo>
                  <a:pt x="0" y="1990765"/>
                </a:moveTo>
                <a:lnTo>
                  <a:pt x="1795307" y="1990765"/>
                </a:lnTo>
                <a:lnTo>
                  <a:pt x="1795307" y="0"/>
                </a:lnTo>
                <a:lnTo>
                  <a:pt x="0" y="0"/>
                </a:lnTo>
                <a:lnTo>
                  <a:pt x="0" y="199076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>
            <a:off x="11721043" y="1654166"/>
            <a:ext cx="478397" cy="1429991"/>
          </a:xfrm>
          <a:custGeom>
            <a:avLst/>
            <a:gdLst/>
            <a:ahLst/>
            <a:cxnLst/>
            <a:rect l="l" t="t" r="r" b="b"/>
            <a:pathLst>
              <a:path w="478397" h="1429991">
                <a:moveTo>
                  <a:pt x="0" y="0"/>
                </a:moveTo>
                <a:lnTo>
                  <a:pt x="478397" y="0"/>
                </a:lnTo>
                <a:lnTo>
                  <a:pt x="478397" y="1429991"/>
                </a:lnTo>
                <a:lnTo>
                  <a:pt x="0" y="1429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348">
            <a:off x="11515249" y="5032712"/>
            <a:ext cx="2121810" cy="1161458"/>
          </a:xfrm>
          <a:custGeom>
            <a:avLst/>
            <a:gdLst/>
            <a:ahLst/>
            <a:cxnLst/>
            <a:rect l="l" t="t" r="r" b="b"/>
            <a:pathLst>
              <a:path w="2121810" h="1161458">
                <a:moveTo>
                  <a:pt x="0" y="0"/>
                </a:moveTo>
                <a:lnTo>
                  <a:pt x="2121809" y="0"/>
                </a:lnTo>
                <a:lnTo>
                  <a:pt x="2121809" y="1161458"/>
                </a:lnTo>
                <a:lnTo>
                  <a:pt x="0" y="1161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904509" flipH="1">
            <a:off x="12214837" y="6971908"/>
            <a:ext cx="2086159" cy="1479276"/>
          </a:xfrm>
          <a:custGeom>
            <a:avLst/>
            <a:gdLst/>
            <a:ahLst/>
            <a:cxnLst/>
            <a:rect l="l" t="t" r="r" b="b"/>
            <a:pathLst>
              <a:path w="2086159" h="1479276">
                <a:moveTo>
                  <a:pt x="2086159" y="0"/>
                </a:moveTo>
                <a:lnTo>
                  <a:pt x="0" y="0"/>
                </a:lnTo>
                <a:lnTo>
                  <a:pt x="0" y="1479276"/>
                </a:lnTo>
                <a:lnTo>
                  <a:pt x="2086159" y="1479276"/>
                </a:lnTo>
                <a:lnTo>
                  <a:pt x="208615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961038" y="630849"/>
            <a:ext cx="1030687" cy="1221720"/>
          </a:xfrm>
          <a:custGeom>
            <a:avLst/>
            <a:gdLst/>
            <a:ahLst/>
            <a:cxnLst/>
            <a:rect l="l" t="t" r="r" b="b"/>
            <a:pathLst>
              <a:path w="1030687" h="1221720">
                <a:moveTo>
                  <a:pt x="0" y="0"/>
                </a:moveTo>
                <a:lnTo>
                  <a:pt x="1030687" y="0"/>
                </a:lnTo>
                <a:lnTo>
                  <a:pt x="1030687" y="1221720"/>
                </a:lnTo>
                <a:lnTo>
                  <a:pt x="0" y="1221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72756" y="8929770"/>
            <a:ext cx="1308213" cy="1189285"/>
          </a:xfrm>
          <a:custGeom>
            <a:avLst/>
            <a:gdLst/>
            <a:ahLst/>
            <a:cxnLst/>
            <a:rect l="l" t="t" r="r" b="b"/>
            <a:pathLst>
              <a:path w="1308213" h="1189285">
                <a:moveTo>
                  <a:pt x="0" y="0"/>
                </a:moveTo>
                <a:lnTo>
                  <a:pt x="1308214" y="0"/>
                </a:lnTo>
                <a:lnTo>
                  <a:pt x="1308214" y="1189285"/>
                </a:lnTo>
                <a:lnTo>
                  <a:pt x="0" y="11892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3562937">
            <a:off x="5990045" y="94317"/>
            <a:ext cx="1795308" cy="1990765"/>
          </a:xfrm>
          <a:custGeom>
            <a:avLst/>
            <a:gdLst/>
            <a:ahLst/>
            <a:cxnLst/>
            <a:rect l="l" t="t" r="r" b="b"/>
            <a:pathLst>
              <a:path w="1795308" h="1990765">
                <a:moveTo>
                  <a:pt x="0" y="0"/>
                </a:moveTo>
                <a:lnTo>
                  <a:pt x="1795308" y="0"/>
                </a:lnTo>
                <a:lnTo>
                  <a:pt x="1795308" y="1990764"/>
                </a:lnTo>
                <a:lnTo>
                  <a:pt x="0" y="199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99203" y="1224694"/>
            <a:ext cx="5020789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4"/>
              </a:lnSpc>
            </a:pPr>
            <a:r>
              <a:rPr lang="en-US" sz="174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  Procedimiento para solicitar vacaciones en una empresa.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38818" y="1783639"/>
            <a:ext cx="5020789" cy="1665618"/>
            <a:chOff x="0" y="0"/>
            <a:chExt cx="6694385" cy="222082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92634"/>
              <a:ext cx="6694385" cy="2028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9"/>
                </a:lnSpc>
              </a:pPr>
              <a:r>
                <a:rPr lang="en-US" sz="174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Boletín de Procedimientos</a:t>
              </a:r>
            </a:p>
            <a:p>
              <a:pPr marL="377824" lvl="1" indent="-188912" algn="ctr">
                <a:lnSpc>
                  <a:spcPts val="1907"/>
                </a:lnSpc>
                <a:buFont typeface="Arial"/>
                <a:buChar char="•"/>
              </a:pPr>
              <a:r>
                <a:rPr lang="en-US" sz="174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Código del Procedimiento: RH-01.</a:t>
              </a:r>
            </a:p>
            <a:p>
              <a:pPr marL="377824" lvl="1" indent="-188912" algn="ctr">
                <a:lnSpc>
                  <a:spcPts val="1907"/>
                </a:lnSpc>
                <a:buFont typeface="Arial"/>
                <a:buChar char="•"/>
              </a:pPr>
              <a:r>
                <a:rPr lang="en-US" sz="174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Nombre del Procedimiento: Solicitud de Vacaciones.</a:t>
              </a:r>
            </a:p>
            <a:p>
              <a:pPr marL="377824" lvl="1" indent="-188912" algn="ctr">
                <a:lnSpc>
                  <a:spcPts val="1907"/>
                </a:lnSpc>
                <a:buFont typeface="Arial"/>
                <a:buChar char="•"/>
              </a:pPr>
              <a:r>
                <a:rPr lang="en-US" sz="174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Departamento Responsable: Recursos Humanos.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593159" y="0"/>
              <a:ext cx="780697" cy="780697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3335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678994" y="3623930"/>
            <a:ext cx="2539148" cy="2522865"/>
            <a:chOff x="0" y="0"/>
            <a:chExt cx="3385531" cy="336382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476275"/>
              <a:ext cx="3385531" cy="2887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9"/>
                </a:lnSpc>
              </a:pPr>
              <a:r>
                <a:rPr lang="en-US" sz="1714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 Objetivo</a:t>
              </a:r>
            </a:p>
            <a:p>
              <a:pPr algn="ctr">
                <a:lnSpc>
                  <a:spcPts val="2159"/>
                </a:lnSpc>
              </a:pPr>
              <a:r>
                <a:rPr lang="en-US" sz="1714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Establecer las etapas y pasos necesarios para que un empleado solicite y obtenga la aprobación de sus vacaciones de manera eficiente y ordenada.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244200" y="0"/>
              <a:ext cx="785340" cy="785340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3335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2.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4094062" y="3480425"/>
            <a:ext cx="2604804" cy="2410891"/>
            <a:chOff x="0" y="0"/>
            <a:chExt cx="3473072" cy="3214521"/>
          </a:xfrm>
        </p:grpSpPr>
        <p:sp>
          <p:nvSpPr>
            <p:cNvPr id="25" name="TextBox 25"/>
            <p:cNvSpPr txBox="1"/>
            <p:nvPr/>
          </p:nvSpPr>
          <p:spPr>
            <a:xfrm>
              <a:off x="0" y="441276"/>
              <a:ext cx="3473072" cy="277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3"/>
                </a:lnSpc>
              </a:pPr>
              <a:r>
                <a:rPr lang="en-US" sz="1645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Alcance</a:t>
              </a:r>
            </a:p>
            <a:p>
              <a:pPr algn="ctr">
                <a:lnSpc>
                  <a:spcPts val="2073"/>
                </a:lnSpc>
              </a:pPr>
              <a:r>
                <a:rPr lang="en-US" sz="1645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Aplica a todos los empleados de la empresa que deseen tomar vacaciones y al área de Recursos Humanos encargada de gestionar dichas solicitudes.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85797" y="0"/>
              <a:ext cx="785340" cy="785340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3335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3.</a:t>
                </a: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79977" y="6201642"/>
            <a:ext cx="3038164" cy="3588558"/>
            <a:chOff x="0" y="0"/>
            <a:chExt cx="4050886" cy="4784744"/>
          </a:xfrm>
        </p:grpSpPr>
        <p:sp>
          <p:nvSpPr>
            <p:cNvPr id="30" name="TextBox 30"/>
            <p:cNvSpPr txBox="1"/>
            <p:nvPr/>
          </p:nvSpPr>
          <p:spPr>
            <a:xfrm>
              <a:off x="217635" y="376177"/>
              <a:ext cx="3833251" cy="4408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2"/>
                </a:lnSpc>
              </a:pPr>
              <a:r>
                <a:rPr lang="en-US" sz="167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Políticas y Normas</a:t>
              </a:r>
            </a:p>
            <a:p>
              <a:pPr algn="l">
                <a:lnSpc>
                  <a:spcPts val="1954"/>
                </a:lnSpc>
              </a:pPr>
              <a:r>
                <a:rPr lang="en-US" sz="167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1. Los empleados deben solicitar sus vacaciones con al menos 15 días hábiles de anticipación.</a:t>
              </a:r>
            </a:p>
            <a:p>
              <a:pPr algn="l">
                <a:lnSpc>
                  <a:spcPts val="1954"/>
                </a:lnSpc>
              </a:pPr>
              <a:r>
                <a:rPr lang="en-US" sz="167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2. El tiempo máximo permitido para vacaciones consecutivas es de 15 días hábiles.</a:t>
              </a:r>
            </a:p>
            <a:p>
              <a:pPr algn="l">
                <a:lnSpc>
                  <a:spcPts val="1954"/>
                </a:lnSpc>
              </a:pPr>
              <a:r>
                <a:rPr lang="en-US" sz="167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3. El jefe inmediato debe aprobar la solicitud antes de enviarla a Recursos Humanos.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0" y="0"/>
              <a:ext cx="785340" cy="78534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3335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4.</a:t>
                </a:r>
              </a:p>
            </p:txBody>
          </p:sp>
        </p:grpSp>
      </p:grpSp>
      <p:sp>
        <p:nvSpPr>
          <p:cNvPr id="34" name="Freeform 34"/>
          <p:cNvSpPr/>
          <p:nvPr/>
        </p:nvSpPr>
        <p:spPr>
          <a:xfrm>
            <a:off x="3290577" y="8140960"/>
            <a:ext cx="1025552" cy="1327186"/>
          </a:xfrm>
          <a:custGeom>
            <a:avLst/>
            <a:gdLst/>
            <a:ahLst/>
            <a:cxnLst/>
            <a:rect l="l" t="t" r="r" b="b"/>
            <a:pathLst>
              <a:path w="1025552" h="1327186">
                <a:moveTo>
                  <a:pt x="0" y="0"/>
                </a:moveTo>
                <a:lnTo>
                  <a:pt x="1025552" y="0"/>
                </a:lnTo>
                <a:lnTo>
                  <a:pt x="1025552" y="1327185"/>
                </a:lnTo>
                <a:lnTo>
                  <a:pt x="0" y="13271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433087" y="1634864"/>
            <a:ext cx="1202997" cy="1641807"/>
          </a:xfrm>
          <a:custGeom>
            <a:avLst/>
            <a:gdLst/>
            <a:ahLst/>
            <a:cxnLst/>
            <a:rect l="l" t="t" r="r" b="b"/>
            <a:pathLst>
              <a:path w="1202997" h="1641807">
                <a:moveTo>
                  <a:pt x="0" y="0"/>
                </a:moveTo>
                <a:lnTo>
                  <a:pt x="1202996" y="0"/>
                </a:lnTo>
                <a:lnTo>
                  <a:pt x="1202996" y="1641807"/>
                </a:lnTo>
                <a:lnTo>
                  <a:pt x="0" y="164180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301827" y="5839122"/>
            <a:ext cx="1254373" cy="1142620"/>
          </a:xfrm>
          <a:custGeom>
            <a:avLst/>
            <a:gdLst/>
            <a:ahLst/>
            <a:cxnLst/>
            <a:rect l="l" t="t" r="r" b="b"/>
            <a:pathLst>
              <a:path w="1254373" h="1142620">
                <a:moveTo>
                  <a:pt x="0" y="0"/>
                </a:moveTo>
                <a:lnTo>
                  <a:pt x="1254373" y="0"/>
                </a:lnTo>
                <a:lnTo>
                  <a:pt x="1254373" y="1142620"/>
                </a:lnTo>
                <a:lnTo>
                  <a:pt x="0" y="11426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1484231" flipH="1" flipV="1">
            <a:off x="227209" y="3190374"/>
            <a:ext cx="956542" cy="1169107"/>
          </a:xfrm>
          <a:custGeom>
            <a:avLst/>
            <a:gdLst/>
            <a:ahLst/>
            <a:cxnLst/>
            <a:rect l="l" t="t" r="r" b="b"/>
            <a:pathLst>
              <a:path w="956542" h="1169107">
                <a:moveTo>
                  <a:pt x="956542" y="1169107"/>
                </a:moveTo>
                <a:lnTo>
                  <a:pt x="0" y="1169107"/>
                </a:lnTo>
                <a:lnTo>
                  <a:pt x="0" y="0"/>
                </a:lnTo>
                <a:lnTo>
                  <a:pt x="956542" y="0"/>
                </a:lnTo>
                <a:lnTo>
                  <a:pt x="956542" y="1169107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889424" y="3918433"/>
            <a:ext cx="1222543" cy="364540"/>
          </a:xfrm>
          <a:custGeom>
            <a:avLst/>
            <a:gdLst/>
            <a:ahLst/>
            <a:cxnLst/>
            <a:rect l="l" t="t" r="r" b="b"/>
            <a:pathLst>
              <a:path w="1222543" h="364540">
                <a:moveTo>
                  <a:pt x="0" y="0"/>
                </a:moveTo>
                <a:lnTo>
                  <a:pt x="1222543" y="0"/>
                </a:lnTo>
                <a:lnTo>
                  <a:pt x="1222543" y="364540"/>
                </a:lnTo>
                <a:lnTo>
                  <a:pt x="0" y="36454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1365709">
            <a:off x="3063155" y="5299658"/>
            <a:ext cx="704394" cy="1331329"/>
          </a:xfrm>
          <a:custGeom>
            <a:avLst/>
            <a:gdLst/>
            <a:ahLst/>
            <a:cxnLst/>
            <a:rect l="l" t="t" r="r" b="b"/>
            <a:pathLst>
              <a:path w="704394" h="1331329">
                <a:moveTo>
                  <a:pt x="0" y="0"/>
                </a:moveTo>
                <a:lnTo>
                  <a:pt x="704394" y="0"/>
                </a:lnTo>
                <a:lnTo>
                  <a:pt x="704394" y="1331328"/>
                </a:lnTo>
                <a:lnTo>
                  <a:pt x="0" y="133132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949212" y="6307610"/>
            <a:ext cx="1048454" cy="743450"/>
          </a:xfrm>
          <a:custGeom>
            <a:avLst/>
            <a:gdLst/>
            <a:ahLst/>
            <a:cxnLst/>
            <a:rect l="l" t="t" r="r" b="b"/>
            <a:pathLst>
              <a:path w="1048454" h="743450">
                <a:moveTo>
                  <a:pt x="0" y="0"/>
                </a:moveTo>
                <a:lnTo>
                  <a:pt x="1048455" y="0"/>
                </a:lnTo>
                <a:lnTo>
                  <a:pt x="1048455" y="743450"/>
                </a:lnTo>
                <a:lnTo>
                  <a:pt x="0" y="743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1" name="Freeform 41"/>
          <p:cNvSpPr/>
          <p:nvPr/>
        </p:nvSpPr>
        <p:spPr>
          <a:xfrm rot="716551" flipV="1">
            <a:off x="6361661" y="6513090"/>
            <a:ext cx="1052077" cy="937305"/>
          </a:xfrm>
          <a:custGeom>
            <a:avLst/>
            <a:gdLst/>
            <a:ahLst/>
            <a:cxnLst/>
            <a:rect l="l" t="t" r="r" b="b"/>
            <a:pathLst>
              <a:path w="1052077" h="937305">
                <a:moveTo>
                  <a:pt x="0" y="937304"/>
                </a:moveTo>
                <a:lnTo>
                  <a:pt x="1052077" y="937304"/>
                </a:lnTo>
                <a:lnTo>
                  <a:pt x="1052077" y="0"/>
                </a:lnTo>
                <a:lnTo>
                  <a:pt x="0" y="0"/>
                </a:lnTo>
                <a:lnTo>
                  <a:pt x="0" y="937304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7488909" y="5051167"/>
            <a:ext cx="3614254" cy="552285"/>
            <a:chOff x="0" y="0"/>
            <a:chExt cx="951902" cy="14545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51902" cy="145458"/>
            </a:xfrm>
            <a:custGeom>
              <a:avLst/>
              <a:gdLst/>
              <a:ahLst/>
              <a:cxnLst/>
              <a:rect l="l" t="t" r="r" b="b"/>
              <a:pathLst>
                <a:path w="951902" h="145458">
                  <a:moveTo>
                    <a:pt x="72729" y="0"/>
                  </a:moveTo>
                  <a:lnTo>
                    <a:pt x="879174" y="0"/>
                  </a:lnTo>
                  <a:cubicBezTo>
                    <a:pt x="919341" y="0"/>
                    <a:pt x="951902" y="32562"/>
                    <a:pt x="951902" y="72729"/>
                  </a:cubicBezTo>
                  <a:lnTo>
                    <a:pt x="951902" y="72729"/>
                  </a:lnTo>
                  <a:cubicBezTo>
                    <a:pt x="951902" y="112896"/>
                    <a:pt x="919341" y="145458"/>
                    <a:pt x="879174" y="145458"/>
                  </a:cubicBezTo>
                  <a:lnTo>
                    <a:pt x="72729" y="145458"/>
                  </a:lnTo>
                  <a:cubicBezTo>
                    <a:pt x="32562" y="145458"/>
                    <a:pt x="0" y="112896"/>
                    <a:pt x="0" y="72729"/>
                  </a:cubicBezTo>
                  <a:lnTo>
                    <a:pt x="0" y="72729"/>
                  </a:lnTo>
                  <a:cubicBezTo>
                    <a:pt x="0" y="32562"/>
                    <a:pt x="32562" y="0"/>
                    <a:pt x="72729" y="0"/>
                  </a:cubicBezTo>
                  <a:close/>
                </a:path>
              </a:pathLst>
            </a:custGeom>
            <a:solidFill>
              <a:srgbClr val="D15825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951902" cy="183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6276068" y="5101421"/>
            <a:ext cx="6039935" cy="36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</a:pPr>
            <a:r>
              <a:rPr lang="en-US" sz="2187" b="1" spc="32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Organización y Métodos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943127" y="3882819"/>
            <a:ext cx="4494297" cy="1247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3"/>
              </a:lnSpc>
            </a:pPr>
            <a:r>
              <a:rPr lang="en-US" sz="4522" spc="158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Los Procedimientos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981735" y="503736"/>
            <a:ext cx="3466299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105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Normas y Basamento Legal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31909" y="1425256"/>
            <a:ext cx="5020789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04"/>
              </a:lnSpc>
            </a:pPr>
            <a:r>
              <a:rPr lang="en-US" sz="174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El Basamento legal se refiere a las leyes, reglamentos o normas que sirven como fundamento para establecer procedimientos en una organización. Estas leyes varían según el país.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736991" y="2910840"/>
            <a:ext cx="6023829" cy="2160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4" lvl="1" indent="-188912" algn="l">
              <a:lnSpc>
                <a:spcPts val="1889"/>
              </a:lnSpc>
              <a:buFont typeface="Arial"/>
              <a:buChar char="•"/>
            </a:pPr>
            <a:r>
              <a:rPr lang="en-US" sz="1749" spc="1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Constitución Nacional: base suprema que garantiza el orden legal. </a:t>
            </a:r>
          </a:p>
          <a:p>
            <a:pPr marL="377824" lvl="1" indent="-188912" algn="l">
              <a:lnSpc>
                <a:spcPts val="1889"/>
              </a:lnSpc>
              <a:buFont typeface="Arial"/>
              <a:buChar char="•"/>
            </a:pPr>
            <a:r>
              <a:rPr lang="en-US" sz="1749" spc="1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Ley Orgánica del trabajo (o equivalente): Regula derechos laborales y procesos administrativos.</a:t>
            </a:r>
          </a:p>
          <a:p>
            <a:pPr marL="377824" lvl="1" indent="-188912" algn="l">
              <a:lnSpc>
                <a:spcPts val="1889"/>
              </a:lnSpc>
              <a:buFont typeface="Arial"/>
              <a:buChar char="•"/>
            </a:pPr>
            <a:r>
              <a:rPr lang="en-US" sz="1749" spc="1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Reglamentos Internos: políticas internas de las organizaciones que adaptan las leyes generales a su funcionamiento.</a:t>
            </a:r>
          </a:p>
          <a:p>
            <a:pPr marL="377824" lvl="1" indent="-188912" algn="l">
              <a:lnSpc>
                <a:spcPts val="1889"/>
              </a:lnSpc>
              <a:buFont typeface="Arial"/>
              <a:buChar char="•"/>
            </a:pPr>
            <a:r>
              <a:rPr lang="en-US" sz="1749" spc="1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Normas ISO: estandares internacionales para gestiòn de calidad, como ISO 9001.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3624970" y="5327310"/>
            <a:ext cx="4489979" cy="3741831"/>
            <a:chOff x="0" y="0"/>
            <a:chExt cx="5986638" cy="4989108"/>
          </a:xfrm>
        </p:grpSpPr>
        <p:sp>
          <p:nvSpPr>
            <p:cNvPr id="51" name="TextBox 51"/>
            <p:cNvSpPr txBox="1"/>
            <p:nvPr/>
          </p:nvSpPr>
          <p:spPr>
            <a:xfrm>
              <a:off x="0" y="433406"/>
              <a:ext cx="5986638" cy="4555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9"/>
                </a:lnSpc>
              </a:pPr>
              <a:r>
                <a:rPr lang="en-US" sz="174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1. Procedimiento</a:t>
              </a:r>
            </a:p>
            <a:p>
              <a:pPr marL="377824" lvl="1" indent="-188912" algn="l">
                <a:lnSpc>
                  <a:spcPts val="2204"/>
                </a:lnSpc>
                <a:buFont typeface="Arial"/>
                <a:buChar char="•"/>
              </a:pPr>
              <a:r>
                <a:rPr lang="en-US" sz="174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Definición: conjunto de pasos ordenados y sistemáticos para cumplir un objetivo específico.</a:t>
              </a:r>
            </a:p>
            <a:p>
              <a:pPr marL="377824" lvl="1" indent="-188912" algn="l">
                <a:lnSpc>
                  <a:spcPts val="2204"/>
                </a:lnSpc>
                <a:buFont typeface="Arial"/>
                <a:buChar char="•"/>
              </a:pPr>
              <a:r>
                <a:rPr lang="en-US" sz="174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Ejemplo: cómo solicitar vacaciones o cómo realizar una devolución de productos.</a:t>
              </a:r>
            </a:p>
            <a:p>
              <a:pPr algn="l">
                <a:lnSpc>
                  <a:spcPts val="2764"/>
                </a:lnSpc>
              </a:pPr>
              <a:r>
                <a:rPr lang="en-US" sz="174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2. Normas</a:t>
              </a:r>
            </a:p>
            <a:p>
              <a:pPr marL="377824" lvl="1" indent="-188912" algn="l">
                <a:lnSpc>
                  <a:spcPts val="2204"/>
                </a:lnSpc>
                <a:buFont typeface="Arial"/>
                <a:buChar char="•"/>
              </a:pPr>
              <a:r>
                <a:rPr lang="en-US" sz="174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Definición: directrices o reglas que regulan el comportamiento, las actividades o los procesos dentro de un marco legal y organizativo.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19886" y="28575"/>
              <a:ext cx="4621732" cy="352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2"/>
                </a:lnSpc>
              </a:pPr>
              <a:r>
                <a:rPr lang="en-US" sz="1900" spc="66">
                  <a:solidFill>
                    <a:srgbClr val="FFFFFF"/>
                  </a:solidFill>
                  <a:latin typeface="Calistoga"/>
                  <a:ea typeface="Calistoga"/>
                  <a:cs typeface="Calistoga"/>
                  <a:sym typeface="Calistoga"/>
                </a:rPr>
                <a:t>Definiciones Esenciales</a:t>
              </a: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9190275" y="6381654"/>
            <a:ext cx="3466299" cy="257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900" spc="66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Tipos de Normas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505419" y="6667786"/>
            <a:ext cx="4572130" cy="3251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174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1. Normas Generales</a:t>
            </a:r>
          </a:p>
          <a:p>
            <a:pPr marL="377824" lvl="1" indent="-188912" algn="l">
              <a:lnSpc>
                <a:spcPts val="2134"/>
              </a:lnSpc>
              <a:buFont typeface="Arial"/>
              <a:buChar char="•"/>
            </a:pPr>
            <a:r>
              <a:rPr lang="en-US" sz="174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Definición: reglas que aplican a todos los procesos o actividades dentro de una organización o sistema.</a:t>
            </a:r>
          </a:p>
          <a:p>
            <a:pPr marL="377824" lvl="1" indent="-188912" algn="l">
              <a:lnSpc>
                <a:spcPts val="2134"/>
              </a:lnSpc>
              <a:buFont typeface="Arial"/>
              <a:buChar char="•"/>
            </a:pPr>
            <a:r>
              <a:rPr lang="en-US" sz="174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Ejemplo: horario laboral establecido para todos los empleados.</a:t>
            </a:r>
          </a:p>
          <a:p>
            <a:pPr algn="l">
              <a:lnSpc>
                <a:spcPts val="2747"/>
              </a:lnSpc>
            </a:pPr>
            <a:r>
              <a:rPr lang="en-US" sz="174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2. Normas Específicas</a:t>
            </a:r>
          </a:p>
          <a:p>
            <a:pPr marL="377824" lvl="1" indent="-188912" algn="l">
              <a:lnSpc>
                <a:spcPts val="1994"/>
              </a:lnSpc>
              <a:buFont typeface="Arial"/>
              <a:buChar char="•"/>
            </a:pPr>
            <a:r>
              <a:rPr lang="en-US" sz="174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Definición: reglas aplicables a procesos o actividades particulares dentro de un contexto específico.</a:t>
            </a:r>
          </a:p>
          <a:p>
            <a:pPr marL="377824" lvl="1" indent="-188912" algn="l">
              <a:lnSpc>
                <a:spcPts val="1994"/>
              </a:lnSpc>
              <a:buFont typeface="Arial"/>
              <a:buChar char="•"/>
            </a:pPr>
            <a:r>
              <a:rPr lang="en-US" sz="174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Ejemplo: procedimiepto exclusivo para manejar inventarios en un almacén.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78189" y="379911"/>
            <a:ext cx="3955816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105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Ejemplo de un procedimiento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4094062" y="6105454"/>
            <a:ext cx="2455290" cy="876288"/>
            <a:chOff x="0" y="0"/>
            <a:chExt cx="3273721" cy="1168384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813275" cy="813275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3335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5.</a:t>
                </a:r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876775" y="421108"/>
              <a:ext cx="2396945" cy="74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19"/>
                </a:lnSpc>
              </a:pPr>
              <a:r>
                <a:rPr lang="en-US" sz="1761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Descripción del Procedimiento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3621498" y="6981742"/>
            <a:ext cx="3468994" cy="3064812"/>
            <a:chOff x="0" y="0"/>
            <a:chExt cx="4625326" cy="4086416"/>
          </a:xfrm>
        </p:grpSpPr>
        <p:grpSp>
          <p:nvGrpSpPr>
            <p:cNvPr id="62" name="Group 62"/>
            <p:cNvGrpSpPr/>
            <p:nvPr/>
          </p:nvGrpSpPr>
          <p:grpSpPr>
            <a:xfrm>
              <a:off x="0" y="0"/>
              <a:ext cx="785340" cy="785340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F3335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6.</a:t>
                </a:r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785340" y="481534"/>
              <a:ext cx="3839986" cy="3604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3"/>
                </a:lnSpc>
              </a:pPr>
              <a:r>
                <a:rPr lang="en-US" sz="1673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Indicadores de Desempeño</a:t>
              </a:r>
            </a:p>
            <a:p>
              <a:pPr marL="361344" lvl="1" indent="-180672" algn="l">
                <a:lnSpc>
                  <a:spcPts val="2108"/>
                </a:lnSpc>
                <a:buFont typeface="Arial"/>
                <a:buChar char="•"/>
              </a:pPr>
              <a:r>
                <a:rPr lang="en-US" sz="1673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Tasa de Aprobación a Tiempo: % de solicitudes aprobadas en menos de 3 días hábiles.</a:t>
              </a:r>
            </a:p>
            <a:p>
              <a:pPr marL="361344" lvl="1" indent="-180672" algn="l">
                <a:lnSpc>
                  <a:spcPts val="2108"/>
                </a:lnSpc>
                <a:buFont typeface="Arial"/>
                <a:buChar char="•"/>
              </a:pPr>
              <a:r>
                <a:rPr lang="en-US" sz="1673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Cumplimiento de Normas: % de solicitudes realizadas dentro del plazo establecido (15 días).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887</Words>
  <Application>Microsoft Office PowerPoint</Application>
  <PresentationFormat>Personalizado</PresentationFormat>
  <Paragraphs>112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Public Sans</vt:lpstr>
      <vt:lpstr>Montserrat Bold</vt:lpstr>
      <vt:lpstr>Montserrat Medium</vt:lpstr>
      <vt:lpstr>Arial</vt:lpstr>
      <vt:lpstr>Public Sans Medium</vt:lpstr>
      <vt:lpstr>Calibri</vt:lpstr>
      <vt:lpstr>Open Sans</vt:lpstr>
      <vt:lpstr>Glacial Indifference Bold</vt:lpstr>
      <vt:lpstr>Montserrat</vt:lpstr>
      <vt:lpstr>Calistoga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</dc:title>
  <cp:lastModifiedBy>Barbara</cp:lastModifiedBy>
  <cp:revision>3</cp:revision>
  <dcterms:created xsi:type="dcterms:W3CDTF">2006-08-16T00:00:00Z</dcterms:created>
  <dcterms:modified xsi:type="dcterms:W3CDTF">2025-01-18T17:40:53Z</dcterms:modified>
  <dc:identifier>DAGcNMpiXkg</dc:identifier>
</cp:coreProperties>
</file>