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9753600" cy="7315200"/>
  <p:notesSz cx="6858000" cy="9144000"/>
  <p:embeddedFontLst>
    <p:embeddedFont>
      <p:font typeface="Better Together Script" panose="020B0604020202020204" charset="0"/>
      <p:regular r:id="rId4"/>
    </p:embeddedFont>
    <p:embeddedFont>
      <p:font typeface="Childos Arabic Bold" panose="020B0604020202020204" charset="-78"/>
      <p:regular r:id="rId5"/>
    </p:embeddedFont>
    <p:embeddedFont>
      <p:font typeface="Handyman" panose="020B0604020202020204" charset="0"/>
      <p:regular r:id="rId6"/>
    </p:embeddedFont>
    <p:embeddedFont>
      <p:font typeface="Myriad Pro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159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0" Type="http://schemas.openxmlformats.org/officeDocument/2006/relationships/image" Target="../media/image19.svg"/><Relationship Id="rId41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54.png"/><Relationship Id="rId18" Type="http://schemas.openxmlformats.org/officeDocument/2006/relationships/image" Target="../media/image19.svg"/><Relationship Id="rId26" Type="http://schemas.openxmlformats.org/officeDocument/2006/relationships/image" Target="../media/image61.svg"/><Relationship Id="rId3" Type="http://schemas.openxmlformats.org/officeDocument/2006/relationships/image" Target="../media/image46.png"/><Relationship Id="rId21" Type="http://schemas.openxmlformats.org/officeDocument/2006/relationships/image" Target="../media/image56.png"/><Relationship Id="rId7" Type="http://schemas.openxmlformats.org/officeDocument/2006/relationships/image" Target="../media/image50.png"/><Relationship Id="rId12" Type="http://schemas.openxmlformats.org/officeDocument/2006/relationships/image" Target="../media/image53.svg"/><Relationship Id="rId17" Type="http://schemas.openxmlformats.org/officeDocument/2006/relationships/image" Target="../media/image18.png"/><Relationship Id="rId25" Type="http://schemas.openxmlformats.org/officeDocument/2006/relationships/image" Target="../media/image60.png"/><Relationship Id="rId2" Type="http://schemas.openxmlformats.org/officeDocument/2006/relationships/image" Target="../media/image1.jpeg"/><Relationship Id="rId16" Type="http://schemas.openxmlformats.org/officeDocument/2006/relationships/image" Target="../media/image21.svg"/><Relationship Id="rId20" Type="http://schemas.openxmlformats.org/officeDocument/2006/relationships/image" Target="../media/image25.svg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11" Type="http://schemas.openxmlformats.org/officeDocument/2006/relationships/image" Target="../media/image52.png"/><Relationship Id="rId24" Type="http://schemas.openxmlformats.org/officeDocument/2006/relationships/image" Target="../media/image59.svg"/><Relationship Id="rId32" Type="http://schemas.openxmlformats.org/officeDocument/2006/relationships/image" Target="../media/image65.svg"/><Relationship Id="rId5" Type="http://schemas.openxmlformats.org/officeDocument/2006/relationships/image" Target="../media/image48.png"/><Relationship Id="rId15" Type="http://schemas.openxmlformats.org/officeDocument/2006/relationships/image" Target="../media/image20.png"/><Relationship Id="rId23" Type="http://schemas.openxmlformats.org/officeDocument/2006/relationships/image" Target="../media/image58.png"/><Relationship Id="rId28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24.png"/><Relationship Id="rId31" Type="http://schemas.openxmlformats.org/officeDocument/2006/relationships/image" Target="../media/image64.png"/><Relationship Id="rId4" Type="http://schemas.openxmlformats.org/officeDocument/2006/relationships/image" Target="../media/image47.svg"/><Relationship Id="rId9" Type="http://schemas.openxmlformats.org/officeDocument/2006/relationships/image" Target="../media/image8.png"/><Relationship Id="rId14" Type="http://schemas.openxmlformats.org/officeDocument/2006/relationships/image" Target="../media/image55.svg"/><Relationship Id="rId22" Type="http://schemas.openxmlformats.org/officeDocument/2006/relationships/image" Target="../media/image57.svg"/><Relationship Id="rId27" Type="http://schemas.openxmlformats.org/officeDocument/2006/relationships/image" Target="../media/image34.png"/><Relationship Id="rId30" Type="http://schemas.openxmlformats.org/officeDocument/2006/relationships/image" Target="../media/image6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056" r="-160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260201" y="2751488"/>
            <a:ext cx="3214147" cy="1316346"/>
            <a:chOff x="0" y="0"/>
            <a:chExt cx="1190425" cy="4875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90425" cy="487535"/>
            </a:xfrm>
            <a:custGeom>
              <a:avLst/>
              <a:gdLst/>
              <a:ahLst/>
              <a:cxnLst/>
              <a:rect l="l" t="t" r="r" b="b"/>
              <a:pathLst>
                <a:path w="1190425" h="487535">
                  <a:moveTo>
                    <a:pt x="86713" y="0"/>
                  </a:moveTo>
                  <a:lnTo>
                    <a:pt x="1103712" y="0"/>
                  </a:lnTo>
                  <a:cubicBezTo>
                    <a:pt x="1151602" y="0"/>
                    <a:pt x="1190425" y="38823"/>
                    <a:pt x="1190425" y="86713"/>
                  </a:cubicBezTo>
                  <a:lnTo>
                    <a:pt x="1190425" y="400822"/>
                  </a:lnTo>
                  <a:cubicBezTo>
                    <a:pt x="1190425" y="423820"/>
                    <a:pt x="1181289" y="445876"/>
                    <a:pt x="1165027" y="462138"/>
                  </a:cubicBezTo>
                  <a:cubicBezTo>
                    <a:pt x="1148765" y="478400"/>
                    <a:pt x="1126709" y="487535"/>
                    <a:pt x="1103712" y="487535"/>
                  </a:cubicBezTo>
                  <a:lnTo>
                    <a:pt x="86713" y="487535"/>
                  </a:lnTo>
                  <a:cubicBezTo>
                    <a:pt x="38823" y="487535"/>
                    <a:pt x="0" y="448713"/>
                    <a:pt x="0" y="400822"/>
                  </a:cubicBezTo>
                  <a:lnTo>
                    <a:pt x="0" y="86713"/>
                  </a:lnTo>
                  <a:cubicBezTo>
                    <a:pt x="0" y="38823"/>
                    <a:pt x="38823" y="0"/>
                    <a:pt x="86713" y="0"/>
                  </a:cubicBezTo>
                  <a:close/>
                </a:path>
              </a:pathLst>
            </a:custGeom>
            <a:solidFill>
              <a:srgbClr val="E2CE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1190425" cy="5732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8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64158" y="3026309"/>
            <a:ext cx="3606232" cy="956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endParaRPr dirty="0"/>
          </a:p>
          <a:p>
            <a:pPr algn="ctr">
              <a:lnSpc>
                <a:spcPts val="3600"/>
              </a:lnSpc>
            </a:pPr>
            <a:r>
              <a:rPr lang="en-US" sz="3186" b="1" dirty="0">
                <a:solidFill>
                  <a:srgbClr val="1A1E2D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ADMINISTRATIVO</a:t>
            </a:r>
          </a:p>
        </p:txBody>
      </p:sp>
      <p:sp>
        <p:nvSpPr>
          <p:cNvPr id="7" name="Freeform 7"/>
          <p:cNvSpPr/>
          <p:nvPr/>
        </p:nvSpPr>
        <p:spPr>
          <a:xfrm rot="-2578891" flipH="1">
            <a:off x="3552083" y="1794106"/>
            <a:ext cx="303352" cy="975694"/>
          </a:xfrm>
          <a:custGeom>
            <a:avLst/>
            <a:gdLst/>
            <a:ahLst/>
            <a:cxnLst/>
            <a:rect l="l" t="t" r="r" b="b"/>
            <a:pathLst>
              <a:path w="303352" h="975694">
                <a:moveTo>
                  <a:pt x="303352" y="0"/>
                </a:moveTo>
                <a:lnTo>
                  <a:pt x="0" y="0"/>
                </a:lnTo>
                <a:lnTo>
                  <a:pt x="0" y="975693"/>
                </a:lnTo>
                <a:lnTo>
                  <a:pt x="303352" y="975693"/>
                </a:lnTo>
                <a:lnTo>
                  <a:pt x="30335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 flipH="1">
            <a:off x="4774114" y="4116180"/>
            <a:ext cx="246061" cy="791423"/>
          </a:xfrm>
          <a:custGeom>
            <a:avLst/>
            <a:gdLst/>
            <a:ahLst/>
            <a:cxnLst/>
            <a:rect l="l" t="t" r="r" b="b"/>
            <a:pathLst>
              <a:path w="246061" h="791423">
                <a:moveTo>
                  <a:pt x="246060" y="0"/>
                </a:moveTo>
                <a:lnTo>
                  <a:pt x="0" y="0"/>
                </a:lnTo>
                <a:lnTo>
                  <a:pt x="0" y="791423"/>
                </a:lnTo>
                <a:lnTo>
                  <a:pt x="246060" y="791423"/>
                </a:lnTo>
                <a:lnTo>
                  <a:pt x="2460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8512744" flipV="1">
            <a:off x="5761714" y="1811939"/>
            <a:ext cx="282710" cy="909300"/>
          </a:xfrm>
          <a:custGeom>
            <a:avLst/>
            <a:gdLst/>
            <a:ahLst/>
            <a:cxnLst/>
            <a:rect l="l" t="t" r="r" b="b"/>
            <a:pathLst>
              <a:path w="282710" h="909300">
                <a:moveTo>
                  <a:pt x="0" y="909299"/>
                </a:moveTo>
                <a:lnTo>
                  <a:pt x="282709" y="909299"/>
                </a:lnTo>
                <a:lnTo>
                  <a:pt x="282709" y="0"/>
                </a:lnTo>
                <a:lnTo>
                  <a:pt x="0" y="0"/>
                </a:lnTo>
                <a:lnTo>
                  <a:pt x="0" y="909299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1297317">
            <a:off x="3266958" y="4239353"/>
            <a:ext cx="329638" cy="343373"/>
          </a:xfrm>
          <a:custGeom>
            <a:avLst/>
            <a:gdLst/>
            <a:ahLst/>
            <a:cxnLst/>
            <a:rect l="l" t="t" r="r" b="b"/>
            <a:pathLst>
              <a:path w="329638" h="343373">
                <a:moveTo>
                  <a:pt x="0" y="0"/>
                </a:moveTo>
                <a:lnTo>
                  <a:pt x="329638" y="0"/>
                </a:lnTo>
                <a:lnTo>
                  <a:pt x="329638" y="343373"/>
                </a:lnTo>
                <a:lnTo>
                  <a:pt x="0" y="34337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161274" y="358383"/>
            <a:ext cx="3336154" cy="1728734"/>
          </a:xfrm>
          <a:custGeom>
            <a:avLst/>
            <a:gdLst/>
            <a:ahLst/>
            <a:cxnLst/>
            <a:rect l="l" t="t" r="r" b="b"/>
            <a:pathLst>
              <a:path w="3336154" h="1728734">
                <a:moveTo>
                  <a:pt x="0" y="0"/>
                </a:moveTo>
                <a:lnTo>
                  <a:pt x="3336153" y="0"/>
                </a:lnTo>
                <a:lnTo>
                  <a:pt x="3336153" y="1728734"/>
                </a:lnTo>
                <a:lnTo>
                  <a:pt x="0" y="17287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2853289" y="4912346"/>
            <a:ext cx="4161321" cy="2156321"/>
          </a:xfrm>
          <a:custGeom>
            <a:avLst/>
            <a:gdLst/>
            <a:ahLst/>
            <a:cxnLst/>
            <a:rect l="l" t="t" r="r" b="b"/>
            <a:pathLst>
              <a:path w="4161321" h="2156321">
                <a:moveTo>
                  <a:pt x="0" y="0"/>
                </a:moveTo>
                <a:lnTo>
                  <a:pt x="4161322" y="0"/>
                </a:lnTo>
                <a:lnTo>
                  <a:pt x="4161322" y="2156321"/>
                </a:lnTo>
                <a:lnTo>
                  <a:pt x="0" y="215632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273749" y="5320493"/>
            <a:ext cx="3206102" cy="1514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3131" lvl="1" indent="-106565" algn="l">
              <a:lnSpc>
                <a:spcPts val="957"/>
              </a:lnSpc>
              <a:buFont typeface="Arial"/>
              <a:buChar char="•"/>
            </a:pP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987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Presentar</a:t>
            </a: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987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una</a:t>
            </a: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987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visión</a:t>
            </a: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de conjunto de la </a:t>
            </a:r>
            <a:r>
              <a:rPr lang="en-US" sz="987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organización</a:t>
            </a: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(individual, </a:t>
            </a:r>
            <a:r>
              <a:rPr lang="en-US" sz="987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grupal</a:t>
            </a: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o sectorial). </a:t>
            </a:r>
          </a:p>
          <a:p>
            <a:pPr algn="l">
              <a:lnSpc>
                <a:spcPts val="957"/>
              </a:lnSpc>
            </a:pPr>
            <a:endParaRPr lang="en-US" sz="987" dirty="0">
              <a:solidFill>
                <a:srgbClr val="292929"/>
              </a:solidFill>
              <a:latin typeface="Myriad Pro"/>
              <a:ea typeface="Myriad Pro"/>
              <a:cs typeface="Myriad Pro"/>
              <a:sym typeface="Myriad Pro"/>
            </a:endParaRPr>
          </a:p>
          <a:p>
            <a:pPr marL="213131" lvl="1" indent="-106565" algn="l">
              <a:lnSpc>
                <a:spcPts val="957"/>
              </a:lnSpc>
              <a:buFont typeface="Arial"/>
              <a:buChar char="•"/>
            </a:pP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987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Precisar</a:t>
            </a: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las </a:t>
            </a:r>
            <a:r>
              <a:rPr lang="en-US" sz="987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funciones</a:t>
            </a: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987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asignadas</a:t>
            </a: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a </a:t>
            </a:r>
            <a:r>
              <a:rPr lang="en-US" sz="987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cada</a:t>
            </a: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987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unidad</a:t>
            </a: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987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administrativa</a:t>
            </a: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, para </a:t>
            </a:r>
            <a:r>
              <a:rPr lang="en-US" sz="987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definir</a:t>
            </a: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987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responsabilidades</a:t>
            </a: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, </a:t>
            </a:r>
            <a:r>
              <a:rPr lang="en-US" sz="987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evitar</a:t>
            </a: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987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duplicaciones</a:t>
            </a: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y </a:t>
            </a:r>
            <a:r>
              <a:rPr lang="en-US" sz="987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detectar</a:t>
            </a: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987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omisiones</a:t>
            </a: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. </a:t>
            </a:r>
          </a:p>
          <a:p>
            <a:pPr algn="l">
              <a:lnSpc>
                <a:spcPts val="957"/>
              </a:lnSpc>
            </a:pPr>
            <a:endParaRPr lang="en-US" sz="987" dirty="0">
              <a:solidFill>
                <a:srgbClr val="292929"/>
              </a:solidFill>
              <a:latin typeface="Myriad Pro"/>
              <a:ea typeface="Myriad Pro"/>
              <a:cs typeface="Myriad Pro"/>
              <a:sym typeface="Myriad Pro"/>
            </a:endParaRPr>
          </a:p>
          <a:p>
            <a:pPr marL="213131" lvl="1" indent="-106565" algn="l">
              <a:lnSpc>
                <a:spcPts val="957"/>
              </a:lnSpc>
              <a:buFont typeface="Arial"/>
              <a:buChar char="•"/>
            </a:pPr>
            <a:r>
              <a:rPr lang="en-US" sz="987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Coadyuvar</a:t>
            </a: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a la </a:t>
            </a:r>
            <a:r>
              <a:rPr lang="en-US" sz="987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correcta</a:t>
            </a: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987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realización</a:t>
            </a: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de las </a:t>
            </a:r>
            <a:r>
              <a:rPr lang="en-US" sz="987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labores</a:t>
            </a: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987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encomendadas</a:t>
            </a: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al personal y </a:t>
            </a:r>
            <a:r>
              <a:rPr lang="en-US" sz="987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propiciar</a:t>
            </a: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la </a:t>
            </a:r>
            <a:r>
              <a:rPr lang="en-US" sz="987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uniformidad</a:t>
            </a: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del </a:t>
            </a:r>
            <a:r>
              <a:rPr lang="en-US" sz="987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trabajo</a:t>
            </a: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.</a:t>
            </a:r>
          </a:p>
          <a:p>
            <a:pPr algn="l">
              <a:lnSpc>
                <a:spcPts val="957"/>
              </a:lnSpc>
            </a:pPr>
            <a:endParaRPr lang="en-US" sz="987" dirty="0">
              <a:solidFill>
                <a:srgbClr val="292929"/>
              </a:solidFill>
              <a:latin typeface="Myriad Pro"/>
              <a:ea typeface="Myriad Pro"/>
              <a:cs typeface="Myriad Pro"/>
              <a:sym typeface="Myriad Pro"/>
            </a:endParaRPr>
          </a:p>
          <a:p>
            <a:pPr marL="213131" lvl="1" indent="-106565" algn="l">
              <a:lnSpc>
                <a:spcPts val="957"/>
              </a:lnSpc>
              <a:buFont typeface="Arial"/>
              <a:buChar char="•"/>
            </a:pP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987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Ahorrar</a:t>
            </a: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987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tiempo</a:t>
            </a: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y </a:t>
            </a:r>
            <a:r>
              <a:rPr lang="en-US" sz="987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esfuerzo</a:t>
            </a: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987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en</a:t>
            </a: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la </a:t>
            </a:r>
            <a:r>
              <a:rPr lang="en-US" sz="987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realización</a:t>
            </a: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del </a:t>
            </a:r>
            <a:r>
              <a:rPr lang="en-US" sz="987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trabajo</a:t>
            </a: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, </a:t>
            </a:r>
            <a:r>
              <a:rPr lang="en-US" sz="987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evitando</a:t>
            </a: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la </a:t>
            </a:r>
            <a:r>
              <a:rPr lang="en-US" sz="987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repetición</a:t>
            </a: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de </a:t>
            </a:r>
            <a:r>
              <a:rPr lang="en-US" sz="987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instrucciones</a:t>
            </a:r>
            <a:r>
              <a:rPr lang="en-US" sz="987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y directrices. </a:t>
            </a:r>
          </a:p>
        </p:txBody>
      </p:sp>
      <p:sp>
        <p:nvSpPr>
          <p:cNvPr id="14" name="Freeform 14"/>
          <p:cNvSpPr/>
          <p:nvPr/>
        </p:nvSpPr>
        <p:spPr>
          <a:xfrm>
            <a:off x="233905" y="420952"/>
            <a:ext cx="3215406" cy="1666165"/>
          </a:xfrm>
          <a:custGeom>
            <a:avLst/>
            <a:gdLst/>
            <a:ahLst/>
            <a:cxnLst/>
            <a:rect l="l" t="t" r="r" b="b"/>
            <a:pathLst>
              <a:path w="3215406" h="1666165">
                <a:moveTo>
                  <a:pt x="0" y="0"/>
                </a:moveTo>
                <a:lnTo>
                  <a:pt x="3215405" y="0"/>
                </a:lnTo>
                <a:lnTo>
                  <a:pt x="3215405" y="1666165"/>
                </a:lnTo>
                <a:lnTo>
                  <a:pt x="0" y="166616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825409" y="509045"/>
            <a:ext cx="1922379" cy="348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3"/>
              </a:lnSpc>
              <a:spcBef>
                <a:spcPct val="0"/>
              </a:spcBef>
            </a:pPr>
            <a:r>
              <a:rPr lang="en-US" sz="2355" b="1">
                <a:solidFill>
                  <a:srgbClr val="292929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IMPORTANCIA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666699" y="2571692"/>
            <a:ext cx="2301250" cy="1023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08"/>
              </a:lnSpc>
            </a:pPr>
            <a:r>
              <a:rPr lang="en-US" sz="5934" dirty="0">
                <a:solidFill>
                  <a:srgbClr val="1A1E2D"/>
                </a:solidFill>
                <a:latin typeface="Better Together Script"/>
                <a:ea typeface="Better Together Script"/>
                <a:cs typeface="Better Together Script"/>
                <a:sym typeface="Better Together Script"/>
              </a:rPr>
              <a:t>manual </a:t>
            </a:r>
          </a:p>
        </p:txBody>
      </p:sp>
      <p:sp>
        <p:nvSpPr>
          <p:cNvPr id="17" name="Freeform 17"/>
          <p:cNvSpPr/>
          <p:nvPr/>
        </p:nvSpPr>
        <p:spPr>
          <a:xfrm>
            <a:off x="6418790" y="4844186"/>
            <a:ext cx="1055786" cy="833111"/>
          </a:xfrm>
          <a:custGeom>
            <a:avLst/>
            <a:gdLst/>
            <a:ahLst/>
            <a:cxnLst/>
            <a:rect l="l" t="t" r="r" b="b"/>
            <a:pathLst>
              <a:path w="1055786" h="833111">
                <a:moveTo>
                  <a:pt x="0" y="0"/>
                </a:moveTo>
                <a:lnTo>
                  <a:pt x="1055786" y="0"/>
                </a:lnTo>
                <a:lnTo>
                  <a:pt x="1055786" y="833111"/>
                </a:lnTo>
                <a:lnTo>
                  <a:pt x="0" y="83311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1297317">
            <a:off x="6263037" y="2417999"/>
            <a:ext cx="329638" cy="343373"/>
          </a:xfrm>
          <a:custGeom>
            <a:avLst/>
            <a:gdLst/>
            <a:ahLst/>
            <a:cxnLst/>
            <a:rect l="l" t="t" r="r" b="b"/>
            <a:pathLst>
              <a:path w="329638" h="343373">
                <a:moveTo>
                  <a:pt x="0" y="0"/>
                </a:moveTo>
                <a:lnTo>
                  <a:pt x="329638" y="0"/>
                </a:lnTo>
                <a:lnTo>
                  <a:pt x="329638" y="343373"/>
                </a:lnTo>
                <a:lnTo>
                  <a:pt x="0" y="34337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1900411">
            <a:off x="3003764" y="298346"/>
            <a:ext cx="1033605" cy="866349"/>
          </a:xfrm>
          <a:custGeom>
            <a:avLst/>
            <a:gdLst/>
            <a:ahLst/>
            <a:cxnLst/>
            <a:rect l="l" t="t" r="r" b="b"/>
            <a:pathLst>
              <a:path w="1033605" h="866349">
                <a:moveTo>
                  <a:pt x="0" y="0"/>
                </a:moveTo>
                <a:lnTo>
                  <a:pt x="1033605" y="0"/>
                </a:lnTo>
                <a:lnTo>
                  <a:pt x="1033605" y="866348"/>
                </a:lnTo>
                <a:lnTo>
                  <a:pt x="0" y="86634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1763668" flipV="1">
            <a:off x="8894041" y="2043231"/>
            <a:ext cx="256078" cy="823641"/>
          </a:xfrm>
          <a:custGeom>
            <a:avLst/>
            <a:gdLst/>
            <a:ahLst/>
            <a:cxnLst/>
            <a:rect l="l" t="t" r="r" b="b"/>
            <a:pathLst>
              <a:path w="256078" h="823641">
                <a:moveTo>
                  <a:pt x="0" y="823641"/>
                </a:moveTo>
                <a:lnTo>
                  <a:pt x="256078" y="823641"/>
                </a:lnTo>
                <a:lnTo>
                  <a:pt x="256078" y="0"/>
                </a:lnTo>
                <a:lnTo>
                  <a:pt x="0" y="0"/>
                </a:lnTo>
                <a:lnTo>
                  <a:pt x="0" y="823641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6995561" y="2962301"/>
            <a:ext cx="2501867" cy="1296422"/>
          </a:xfrm>
          <a:custGeom>
            <a:avLst/>
            <a:gdLst/>
            <a:ahLst/>
            <a:cxnLst/>
            <a:rect l="l" t="t" r="r" b="b"/>
            <a:pathLst>
              <a:path w="2501867" h="1296422">
                <a:moveTo>
                  <a:pt x="0" y="0"/>
                </a:moveTo>
                <a:lnTo>
                  <a:pt x="2501866" y="0"/>
                </a:lnTo>
                <a:lnTo>
                  <a:pt x="2501866" y="1296422"/>
                </a:lnTo>
                <a:lnTo>
                  <a:pt x="0" y="12964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8038388" y="2109310"/>
            <a:ext cx="666088" cy="771158"/>
          </a:xfrm>
          <a:custGeom>
            <a:avLst/>
            <a:gdLst/>
            <a:ahLst/>
            <a:cxnLst/>
            <a:rect l="l" t="t" r="r" b="b"/>
            <a:pathLst>
              <a:path w="666088" h="771158">
                <a:moveTo>
                  <a:pt x="0" y="0"/>
                </a:moveTo>
                <a:lnTo>
                  <a:pt x="666088" y="0"/>
                </a:lnTo>
                <a:lnTo>
                  <a:pt x="666088" y="771159"/>
                </a:lnTo>
                <a:lnTo>
                  <a:pt x="0" y="77115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6659781" y="5958959"/>
            <a:ext cx="981467" cy="939755"/>
          </a:xfrm>
          <a:custGeom>
            <a:avLst/>
            <a:gdLst/>
            <a:ahLst/>
            <a:cxnLst/>
            <a:rect l="l" t="t" r="r" b="b"/>
            <a:pathLst>
              <a:path w="981467" h="939755">
                <a:moveTo>
                  <a:pt x="0" y="0"/>
                </a:moveTo>
                <a:lnTo>
                  <a:pt x="981467" y="0"/>
                </a:lnTo>
                <a:lnTo>
                  <a:pt x="981467" y="939755"/>
                </a:lnTo>
                <a:lnTo>
                  <a:pt x="0" y="939755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2311470" y="5919638"/>
            <a:ext cx="1047140" cy="979076"/>
          </a:xfrm>
          <a:custGeom>
            <a:avLst/>
            <a:gdLst/>
            <a:ahLst/>
            <a:cxnLst/>
            <a:rect l="l" t="t" r="r" b="b"/>
            <a:pathLst>
              <a:path w="1047140" h="979076">
                <a:moveTo>
                  <a:pt x="0" y="0"/>
                </a:moveTo>
                <a:lnTo>
                  <a:pt x="1047141" y="0"/>
                </a:lnTo>
                <a:lnTo>
                  <a:pt x="1047141" y="979076"/>
                </a:lnTo>
                <a:lnTo>
                  <a:pt x="0" y="97907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233905" y="2910762"/>
            <a:ext cx="2437589" cy="1263114"/>
          </a:xfrm>
          <a:custGeom>
            <a:avLst/>
            <a:gdLst/>
            <a:ahLst/>
            <a:cxnLst/>
            <a:rect l="l" t="t" r="r" b="b"/>
            <a:pathLst>
              <a:path w="2437589" h="1263114">
                <a:moveTo>
                  <a:pt x="0" y="0"/>
                </a:moveTo>
                <a:lnTo>
                  <a:pt x="2437588" y="0"/>
                </a:lnTo>
                <a:lnTo>
                  <a:pt x="2437588" y="1263114"/>
                </a:lnTo>
                <a:lnTo>
                  <a:pt x="0" y="126311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7694777" y="4192914"/>
            <a:ext cx="687221" cy="728181"/>
          </a:xfrm>
          <a:custGeom>
            <a:avLst/>
            <a:gdLst/>
            <a:ahLst/>
            <a:cxnLst/>
            <a:rect l="l" t="t" r="r" b="b"/>
            <a:pathLst>
              <a:path w="687221" h="728181">
                <a:moveTo>
                  <a:pt x="0" y="0"/>
                </a:moveTo>
                <a:lnTo>
                  <a:pt x="687221" y="0"/>
                </a:lnTo>
                <a:lnTo>
                  <a:pt x="687221" y="728181"/>
                </a:lnTo>
                <a:lnTo>
                  <a:pt x="0" y="728181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9199805">
            <a:off x="418483" y="2043326"/>
            <a:ext cx="256030" cy="823490"/>
          </a:xfrm>
          <a:custGeom>
            <a:avLst/>
            <a:gdLst/>
            <a:ahLst/>
            <a:cxnLst/>
            <a:rect l="l" t="t" r="r" b="b"/>
            <a:pathLst>
              <a:path w="256030" h="823490">
                <a:moveTo>
                  <a:pt x="0" y="0"/>
                </a:moveTo>
                <a:lnTo>
                  <a:pt x="256031" y="0"/>
                </a:lnTo>
                <a:lnTo>
                  <a:pt x="256031" y="823490"/>
                </a:lnTo>
                <a:lnTo>
                  <a:pt x="0" y="8234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7056920" y="2172368"/>
            <a:ext cx="701502" cy="575232"/>
          </a:xfrm>
          <a:custGeom>
            <a:avLst/>
            <a:gdLst/>
            <a:ahLst/>
            <a:cxnLst/>
            <a:rect l="l" t="t" r="r" b="b"/>
            <a:pathLst>
              <a:path w="701502" h="575232">
                <a:moveTo>
                  <a:pt x="0" y="0"/>
                </a:moveTo>
                <a:lnTo>
                  <a:pt x="701502" y="0"/>
                </a:lnTo>
                <a:lnTo>
                  <a:pt x="701502" y="575232"/>
                </a:lnTo>
                <a:lnTo>
                  <a:pt x="0" y="575232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29"/>
          <p:cNvSpPr txBox="1"/>
          <p:nvPr/>
        </p:nvSpPr>
        <p:spPr>
          <a:xfrm>
            <a:off x="6314246" y="774331"/>
            <a:ext cx="3030859" cy="1171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7"/>
              </a:lnSpc>
            </a:pPr>
            <a:r>
              <a:rPr lang="en-US" sz="894" spc="99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Para Enrique B. Franklin </a:t>
            </a:r>
            <a:r>
              <a:rPr lang="en-US" sz="894" spc="99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los</a:t>
            </a:r>
            <a:r>
              <a:rPr lang="en-US" sz="894" spc="99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894" spc="99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manuales</a:t>
            </a:r>
            <a:r>
              <a:rPr lang="en-US" sz="894" spc="99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894" spc="99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administrativos</a:t>
            </a:r>
            <a:r>
              <a:rPr lang="en-US" sz="894" spc="99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son “</a:t>
            </a:r>
            <a:r>
              <a:rPr lang="en-US" sz="894" spc="99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documentos</a:t>
            </a:r>
            <a:r>
              <a:rPr lang="en-US" sz="894" spc="99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que </a:t>
            </a:r>
            <a:r>
              <a:rPr lang="en-US" sz="894" spc="99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sirven</a:t>
            </a:r>
            <a:r>
              <a:rPr lang="en-US" sz="894" spc="99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894" spc="99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como</a:t>
            </a:r>
            <a:r>
              <a:rPr lang="en-US" sz="894" spc="99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894" spc="99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medios</a:t>
            </a:r>
            <a:r>
              <a:rPr lang="en-US" sz="894" spc="99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de </a:t>
            </a:r>
            <a:r>
              <a:rPr lang="en-US" sz="894" spc="99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comunicación</a:t>
            </a:r>
            <a:r>
              <a:rPr lang="en-US" sz="894" spc="99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y </a:t>
            </a:r>
            <a:r>
              <a:rPr lang="en-US" sz="894" spc="99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coordinación</a:t>
            </a:r>
            <a:r>
              <a:rPr lang="en-US" sz="894" spc="99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que </a:t>
            </a:r>
            <a:r>
              <a:rPr lang="en-US" sz="894" spc="99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permiten</a:t>
            </a:r>
            <a:r>
              <a:rPr lang="en-US" sz="894" spc="99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registrar y </a:t>
            </a:r>
            <a:r>
              <a:rPr lang="en-US" sz="894" spc="99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transmitir</a:t>
            </a:r>
            <a:r>
              <a:rPr lang="en-US" sz="894" spc="99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894" spc="99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en</a:t>
            </a:r>
            <a:r>
              <a:rPr lang="en-US" sz="894" spc="99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forma </a:t>
            </a:r>
            <a:r>
              <a:rPr lang="en-US" sz="894" spc="99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ordenada</a:t>
            </a:r>
            <a:r>
              <a:rPr lang="en-US" sz="894" spc="99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y </a:t>
            </a:r>
            <a:r>
              <a:rPr lang="en-US" sz="894" spc="99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sistemática</a:t>
            </a:r>
            <a:r>
              <a:rPr lang="en-US" sz="894" spc="99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, </a:t>
            </a:r>
            <a:r>
              <a:rPr lang="en-US" sz="894" spc="99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información</a:t>
            </a:r>
            <a:r>
              <a:rPr lang="en-US" sz="894" spc="99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de </a:t>
            </a:r>
            <a:r>
              <a:rPr lang="en-US" sz="894" spc="99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una</a:t>
            </a:r>
            <a:r>
              <a:rPr lang="en-US" sz="894" spc="99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894" spc="99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organización</a:t>
            </a:r>
            <a:r>
              <a:rPr lang="en-US" sz="894" spc="99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(</a:t>
            </a:r>
            <a:r>
              <a:rPr lang="en-US" sz="894" spc="99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antecedentes</a:t>
            </a:r>
            <a:r>
              <a:rPr lang="en-US" sz="894" spc="99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, </a:t>
            </a:r>
            <a:r>
              <a:rPr lang="en-US" sz="894" spc="99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legislación</a:t>
            </a:r>
            <a:r>
              <a:rPr lang="en-US" sz="894" spc="99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, </a:t>
            </a:r>
            <a:r>
              <a:rPr lang="en-US" sz="894" spc="99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estructura</a:t>
            </a:r>
            <a:r>
              <a:rPr lang="en-US" sz="894" spc="99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, </a:t>
            </a:r>
            <a:r>
              <a:rPr lang="en-US" sz="894" spc="99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objetivos</a:t>
            </a:r>
            <a:r>
              <a:rPr lang="en-US" sz="894" spc="99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, </a:t>
            </a:r>
            <a:r>
              <a:rPr lang="en-US" sz="894" spc="99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políticas</a:t>
            </a:r>
            <a:r>
              <a:rPr lang="en-US" sz="894" spc="99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, </a:t>
            </a:r>
            <a:r>
              <a:rPr lang="en-US" sz="894" spc="99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sistemas</a:t>
            </a:r>
            <a:r>
              <a:rPr lang="en-US" sz="894" spc="99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, </a:t>
            </a:r>
            <a:r>
              <a:rPr lang="en-US" sz="894" spc="99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procedimientos</a:t>
            </a:r>
            <a:r>
              <a:rPr lang="en-US" sz="894" spc="99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, </a:t>
            </a:r>
            <a:r>
              <a:rPr lang="en-US" sz="894" spc="99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etcétera</a:t>
            </a:r>
            <a:r>
              <a:rPr lang="en-US" sz="894" spc="99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), </a:t>
            </a:r>
            <a:r>
              <a:rPr lang="en-US" sz="894" spc="99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así</a:t>
            </a:r>
            <a:r>
              <a:rPr lang="en-US" sz="894" spc="99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894" spc="99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como</a:t>
            </a:r>
            <a:r>
              <a:rPr lang="en-US" sz="894" spc="99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las </a:t>
            </a:r>
            <a:r>
              <a:rPr lang="en-US" sz="894" spc="99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instrucciones</a:t>
            </a:r>
            <a:r>
              <a:rPr lang="en-US" sz="894" spc="99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y </a:t>
            </a:r>
            <a:r>
              <a:rPr lang="en-US" sz="894" spc="99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lineamientos</a:t>
            </a:r>
            <a:r>
              <a:rPr lang="en-US" sz="894" spc="99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que se </a:t>
            </a:r>
            <a:r>
              <a:rPr lang="en-US" sz="894" spc="99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consideren</a:t>
            </a:r>
            <a:r>
              <a:rPr lang="en-US" sz="894" spc="99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894" spc="99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necesarios</a:t>
            </a:r>
            <a:r>
              <a:rPr lang="en-US" sz="894" spc="99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para </a:t>
            </a:r>
            <a:r>
              <a:rPr lang="en-US" sz="894" spc="99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el</a:t>
            </a:r>
            <a:r>
              <a:rPr lang="en-US" sz="894" spc="99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894" spc="99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mejor</a:t>
            </a:r>
            <a:r>
              <a:rPr lang="en-US" sz="894" spc="99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894" spc="99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desempeño</a:t>
            </a:r>
            <a:r>
              <a:rPr lang="en-US" sz="894" spc="99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de sus </a:t>
            </a:r>
            <a:r>
              <a:rPr lang="en-US" sz="894" spc="99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tareas</a:t>
            </a:r>
            <a:r>
              <a:rPr lang="en-US" sz="894" spc="99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.”</a:t>
            </a:r>
          </a:p>
        </p:txBody>
      </p:sp>
      <p:sp>
        <p:nvSpPr>
          <p:cNvPr id="30" name="Freeform 30"/>
          <p:cNvSpPr/>
          <p:nvPr/>
        </p:nvSpPr>
        <p:spPr>
          <a:xfrm>
            <a:off x="163736" y="386208"/>
            <a:ext cx="567784" cy="584797"/>
          </a:xfrm>
          <a:custGeom>
            <a:avLst/>
            <a:gdLst/>
            <a:ahLst/>
            <a:cxnLst/>
            <a:rect l="l" t="t" r="r" b="b"/>
            <a:pathLst>
              <a:path w="567784" h="584797">
                <a:moveTo>
                  <a:pt x="0" y="0"/>
                </a:moveTo>
                <a:lnTo>
                  <a:pt x="567784" y="0"/>
                </a:lnTo>
                <a:lnTo>
                  <a:pt x="567784" y="584797"/>
                </a:lnTo>
                <a:lnTo>
                  <a:pt x="0" y="584797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6087980" y="317114"/>
            <a:ext cx="571801" cy="588934"/>
          </a:xfrm>
          <a:custGeom>
            <a:avLst/>
            <a:gdLst/>
            <a:ahLst/>
            <a:cxnLst/>
            <a:rect l="l" t="t" r="r" b="b"/>
            <a:pathLst>
              <a:path w="571801" h="588934">
                <a:moveTo>
                  <a:pt x="0" y="0"/>
                </a:moveTo>
                <a:lnTo>
                  <a:pt x="571801" y="0"/>
                </a:lnTo>
                <a:lnTo>
                  <a:pt x="571801" y="588934"/>
                </a:lnTo>
                <a:lnTo>
                  <a:pt x="0" y="588934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2835040" y="4907603"/>
            <a:ext cx="567784" cy="584797"/>
          </a:xfrm>
          <a:custGeom>
            <a:avLst/>
            <a:gdLst/>
            <a:ahLst/>
            <a:cxnLst/>
            <a:rect l="l" t="t" r="r" b="b"/>
            <a:pathLst>
              <a:path w="567784" h="584797">
                <a:moveTo>
                  <a:pt x="0" y="0"/>
                </a:moveTo>
                <a:lnTo>
                  <a:pt x="567785" y="0"/>
                </a:lnTo>
                <a:lnTo>
                  <a:pt x="567785" y="584796"/>
                </a:lnTo>
                <a:lnTo>
                  <a:pt x="0" y="584796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1945167" y="1857311"/>
            <a:ext cx="808323" cy="818555"/>
          </a:xfrm>
          <a:custGeom>
            <a:avLst/>
            <a:gdLst/>
            <a:ahLst/>
            <a:cxnLst/>
            <a:rect l="l" t="t" r="r" b="b"/>
            <a:pathLst>
              <a:path w="808323" h="818555">
                <a:moveTo>
                  <a:pt x="0" y="0"/>
                </a:moveTo>
                <a:lnTo>
                  <a:pt x="808322" y="0"/>
                </a:lnTo>
                <a:lnTo>
                  <a:pt x="808322" y="818555"/>
                </a:lnTo>
                <a:lnTo>
                  <a:pt x="0" y="818555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919174" y="1857311"/>
            <a:ext cx="825699" cy="838273"/>
          </a:xfrm>
          <a:custGeom>
            <a:avLst/>
            <a:gdLst/>
            <a:ahLst/>
            <a:cxnLst/>
            <a:rect l="l" t="t" r="r" b="b"/>
            <a:pathLst>
              <a:path w="825699" h="838273">
                <a:moveTo>
                  <a:pt x="0" y="0"/>
                </a:moveTo>
                <a:lnTo>
                  <a:pt x="825699" y="0"/>
                </a:lnTo>
                <a:lnTo>
                  <a:pt x="825699" y="838273"/>
                </a:lnTo>
                <a:lnTo>
                  <a:pt x="0" y="838273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766271" y="4041431"/>
            <a:ext cx="835727" cy="712647"/>
          </a:xfrm>
          <a:custGeom>
            <a:avLst/>
            <a:gdLst/>
            <a:ahLst/>
            <a:cxnLst/>
            <a:rect l="l" t="t" r="r" b="b"/>
            <a:pathLst>
              <a:path w="835727" h="712647">
                <a:moveTo>
                  <a:pt x="0" y="0"/>
                </a:moveTo>
                <a:lnTo>
                  <a:pt x="835727" y="0"/>
                </a:lnTo>
                <a:lnTo>
                  <a:pt x="835727" y="712647"/>
                </a:lnTo>
                <a:lnTo>
                  <a:pt x="0" y="712647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1744873" y="3958613"/>
            <a:ext cx="664112" cy="753117"/>
          </a:xfrm>
          <a:custGeom>
            <a:avLst/>
            <a:gdLst/>
            <a:ahLst/>
            <a:cxnLst/>
            <a:rect l="l" t="t" r="r" b="b"/>
            <a:pathLst>
              <a:path w="664112" h="753117">
                <a:moveTo>
                  <a:pt x="0" y="0"/>
                </a:moveTo>
                <a:lnTo>
                  <a:pt x="664112" y="0"/>
                </a:lnTo>
                <a:lnTo>
                  <a:pt x="664112" y="753117"/>
                </a:lnTo>
                <a:lnTo>
                  <a:pt x="0" y="753117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8542850" y="4157996"/>
            <a:ext cx="702859" cy="839234"/>
          </a:xfrm>
          <a:custGeom>
            <a:avLst/>
            <a:gdLst/>
            <a:ahLst/>
            <a:cxnLst/>
            <a:rect l="l" t="t" r="r" b="b"/>
            <a:pathLst>
              <a:path w="702859" h="839234">
                <a:moveTo>
                  <a:pt x="0" y="0"/>
                </a:moveTo>
                <a:lnTo>
                  <a:pt x="702859" y="0"/>
                </a:lnTo>
                <a:lnTo>
                  <a:pt x="702859" y="839234"/>
                </a:lnTo>
                <a:lnTo>
                  <a:pt x="0" y="839234"/>
                </a:lnTo>
                <a:lnTo>
                  <a:pt x="0" y="0"/>
                </a:lnTo>
                <a:close/>
              </a:path>
            </a:pathLst>
          </a:custGeom>
          <a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TextBox 38"/>
          <p:cNvSpPr txBox="1"/>
          <p:nvPr/>
        </p:nvSpPr>
        <p:spPr>
          <a:xfrm>
            <a:off x="6798268" y="446323"/>
            <a:ext cx="2081215" cy="340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7"/>
              </a:lnSpc>
              <a:spcBef>
                <a:spcPct val="0"/>
              </a:spcBef>
            </a:pPr>
            <a:r>
              <a:rPr lang="en-US" sz="2349" b="1">
                <a:solidFill>
                  <a:srgbClr val="292929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DEFINICIÓN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931512" y="5006755"/>
            <a:ext cx="1890576" cy="348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3"/>
              </a:lnSpc>
              <a:spcBef>
                <a:spcPct val="0"/>
              </a:spcBef>
            </a:pPr>
            <a:r>
              <a:rPr lang="en-US" sz="2355" b="1">
                <a:solidFill>
                  <a:srgbClr val="292929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OBJETIVOS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078925" y="3111367"/>
            <a:ext cx="228928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3"/>
              </a:lnSpc>
            </a:pPr>
            <a:r>
              <a:rPr lang="en-US" sz="889" spc="9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El </a:t>
            </a:r>
            <a:r>
              <a:rPr lang="en-US" sz="889" spc="9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autor</a:t>
            </a:r>
            <a:r>
              <a:rPr lang="en-US" sz="889" spc="9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889" spc="9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Duhalt</a:t>
            </a:r>
            <a:r>
              <a:rPr lang="en-US" sz="889" spc="9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K. M. define al manual </a:t>
            </a:r>
            <a:r>
              <a:rPr lang="en-US" sz="889" spc="9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administrativo</a:t>
            </a:r>
            <a:r>
              <a:rPr lang="en-US" sz="889" spc="9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, </a:t>
            </a:r>
            <a:r>
              <a:rPr lang="en-US" sz="889" spc="9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como</a:t>
            </a:r>
            <a:r>
              <a:rPr lang="en-US" sz="889" spc="9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“un </a:t>
            </a:r>
            <a:r>
              <a:rPr lang="en-US" sz="889" spc="9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documento</a:t>
            </a:r>
            <a:r>
              <a:rPr lang="en-US" sz="889" spc="9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que </a:t>
            </a:r>
            <a:r>
              <a:rPr lang="en-US" sz="889" spc="9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contiene</a:t>
            </a:r>
            <a:r>
              <a:rPr lang="en-US" sz="889" spc="9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889" spc="9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en</a:t>
            </a:r>
            <a:r>
              <a:rPr lang="en-US" sz="889" spc="9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forma </a:t>
            </a:r>
            <a:r>
              <a:rPr lang="en-US" sz="889" spc="9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ordenada</a:t>
            </a:r>
            <a:r>
              <a:rPr lang="en-US" sz="889" spc="9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y </a:t>
            </a:r>
            <a:r>
              <a:rPr lang="en-US" sz="889" spc="9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sistemática</a:t>
            </a:r>
            <a:r>
              <a:rPr lang="en-US" sz="889" spc="9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889" spc="9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información</a:t>
            </a:r>
            <a:r>
              <a:rPr lang="en-US" sz="889" spc="9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y/o </a:t>
            </a:r>
            <a:r>
              <a:rPr lang="en-US" sz="889" spc="9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instrucciones</a:t>
            </a:r>
            <a:r>
              <a:rPr lang="en-US" sz="889" spc="9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889" spc="9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sobre</a:t>
            </a:r>
            <a:r>
              <a:rPr lang="en-US" sz="889" spc="9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889" spc="9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historia</a:t>
            </a:r>
            <a:r>
              <a:rPr lang="en-US" sz="889" spc="9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, </a:t>
            </a:r>
            <a:r>
              <a:rPr lang="en-US" sz="889" spc="9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políticas</a:t>
            </a:r>
            <a:r>
              <a:rPr lang="en-US" sz="889" spc="9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, </a:t>
            </a:r>
            <a:r>
              <a:rPr lang="en-US" sz="889" spc="9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procedimientos</a:t>
            </a:r>
            <a:r>
              <a:rPr lang="en-US" sz="889" spc="9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, </a:t>
            </a:r>
            <a:r>
              <a:rPr lang="en-US" sz="889" spc="9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organización</a:t>
            </a:r>
            <a:r>
              <a:rPr lang="en-US" sz="889" spc="9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de un </a:t>
            </a:r>
            <a:r>
              <a:rPr lang="en-US" sz="889" spc="9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organismo</a:t>
            </a:r>
            <a:r>
              <a:rPr lang="en-US" sz="889" spc="9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social, que se </a:t>
            </a:r>
            <a:r>
              <a:rPr lang="en-US" sz="889" spc="9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consideran</a:t>
            </a:r>
            <a:r>
              <a:rPr lang="en-US" sz="889" spc="9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889" spc="9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necesarios</a:t>
            </a:r>
            <a:r>
              <a:rPr lang="en-US" sz="889" spc="9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para la </a:t>
            </a:r>
            <a:r>
              <a:rPr lang="en-US" sz="889" spc="9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mejor</a:t>
            </a:r>
            <a:r>
              <a:rPr lang="en-US" sz="889" spc="9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889" spc="9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ejecución</a:t>
            </a:r>
            <a:r>
              <a:rPr lang="en-US" sz="889" spc="9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del </a:t>
            </a:r>
            <a:r>
              <a:rPr lang="en-US" sz="889" spc="9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trabajo</a:t>
            </a:r>
            <a:r>
              <a:rPr lang="en-US" sz="889" spc="9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”.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5982" y="440002"/>
            <a:ext cx="743292" cy="491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48"/>
              </a:lnSpc>
            </a:pPr>
            <a:r>
              <a:rPr lang="en-US" sz="3385">
                <a:solidFill>
                  <a:srgbClr val="FFFFFF"/>
                </a:solidFill>
                <a:latin typeface="Handyman"/>
                <a:ea typeface="Handyman"/>
                <a:cs typeface="Handyman"/>
                <a:sym typeface="Handyman"/>
              </a:rPr>
              <a:t>03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002234" y="366299"/>
            <a:ext cx="743292" cy="491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48"/>
              </a:lnSpc>
            </a:pPr>
            <a:r>
              <a:rPr lang="en-US" sz="3385">
                <a:solidFill>
                  <a:srgbClr val="FFFFFF"/>
                </a:solidFill>
                <a:latin typeface="Handyman"/>
                <a:ea typeface="Handyman"/>
                <a:cs typeface="Handyman"/>
                <a:sym typeface="Handyman"/>
              </a:rPr>
              <a:t>01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753489" y="4940145"/>
            <a:ext cx="743292" cy="491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48"/>
              </a:lnSpc>
            </a:pPr>
            <a:r>
              <a:rPr lang="en-US" sz="3385">
                <a:solidFill>
                  <a:srgbClr val="FFFFFF"/>
                </a:solidFill>
                <a:latin typeface="Handyman"/>
                <a:ea typeface="Handyman"/>
                <a:cs typeface="Handyman"/>
                <a:sym typeface="Handyman"/>
              </a:rPr>
              <a:t>02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47628" y="907538"/>
            <a:ext cx="2701207" cy="817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6"/>
              </a:lnSpc>
            </a:pPr>
            <a:r>
              <a:rPr lang="en-US" sz="894" spc="99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Para Enrique B. Franklin los manuales administrativos son indispensables para gestionar  la complegidad de las estructuras de las organizaciones, facilitando la comunicación, coordinación, dirección y evaluación eficientes. 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397371" y="3069936"/>
            <a:ext cx="2110657" cy="885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"/>
              </a:lnSpc>
            </a:pPr>
            <a:r>
              <a:rPr lang="en-US" sz="894" spc="99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Proporcionan un marco claro para la toma de decisiones y la mejora continúa, lo que permite a las organizaciones optimizar sus operaciones y alcanzar un desempeño superior a los estandares establecidos.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056" r="-160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578891" flipH="1">
            <a:off x="3390754" y="1841871"/>
            <a:ext cx="294565" cy="947431"/>
          </a:xfrm>
          <a:custGeom>
            <a:avLst/>
            <a:gdLst/>
            <a:ahLst/>
            <a:cxnLst/>
            <a:rect l="l" t="t" r="r" b="b"/>
            <a:pathLst>
              <a:path w="294565" h="947431">
                <a:moveTo>
                  <a:pt x="294565" y="0"/>
                </a:moveTo>
                <a:lnTo>
                  <a:pt x="0" y="0"/>
                </a:lnTo>
                <a:lnTo>
                  <a:pt x="0" y="947430"/>
                </a:lnTo>
                <a:lnTo>
                  <a:pt x="294565" y="947430"/>
                </a:lnTo>
                <a:lnTo>
                  <a:pt x="29456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9354345" flipH="1">
            <a:off x="6355715" y="4072145"/>
            <a:ext cx="246061" cy="791423"/>
          </a:xfrm>
          <a:custGeom>
            <a:avLst/>
            <a:gdLst/>
            <a:ahLst/>
            <a:cxnLst/>
            <a:rect l="l" t="t" r="r" b="b"/>
            <a:pathLst>
              <a:path w="246061" h="791423">
                <a:moveTo>
                  <a:pt x="246060" y="0"/>
                </a:moveTo>
                <a:lnTo>
                  <a:pt x="0" y="0"/>
                </a:lnTo>
                <a:lnTo>
                  <a:pt x="0" y="791424"/>
                </a:lnTo>
                <a:lnTo>
                  <a:pt x="246060" y="791424"/>
                </a:lnTo>
                <a:lnTo>
                  <a:pt x="2460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8512744" flipV="1">
            <a:off x="6094947" y="1835631"/>
            <a:ext cx="282710" cy="909300"/>
          </a:xfrm>
          <a:custGeom>
            <a:avLst/>
            <a:gdLst/>
            <a:ahLst/>
            <a:cxnLst/>
            <a:rect l="l" t="t" r="r" b="b"/>
            <a:pathLst>
              <a:path w="282710" h="909300">
                <a:moveTo>
                  <a:pt x="0" y="909299"/>
                </a:moveTo>
                <a:lnTo>
                  <a:pt x="282709" y="909299"/>
                </a:lnTo>
                <a:lnTo>
                  <a:pt x="282709" y="0"/>
                </a:lnTo>
                <a:lnTo>
                  <a:pt x="0" y="0"/>
                </a:lnTo>
                <a:lnTo>
                  <a:pt x="0" y="909299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1297317">
            <a:off x="3266958" y="4239353"/>
            <a:ext cx="329638" cy="343373"/>
          </a:xfrm>
          <a:custGeom>
            <a:avLst/>
            <a:gdLst/>
            <a:ahLst/>
            <a:cxnLst/>
            <a:rect l="l" t="t" r="r" b="b"/>
            <a:pathLst>
              <a:path w="329638" h="343373">
                <a:moveTo>
                  <a:pt x="0" y="0"/>
                </a:moveTo>
                <a:lnTo>
                  <a:pt x="329638" y="0"/>
                </a:lnTo>
                <a:lnTo>
                  <a:pt x="329638" y="343373"/>
                </a:lnTo>
                <a:lnTo>
                  <a:pt x="0" y="34337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316823" y="323984"/>
            <a:ext cx="3207135" cy="1661879"/>
          </a:xfrm>
          <a:custGeom>
            <a:avLst/>
            <a:gdLst/>
            <a:ahLst/>
            <a:cxnLst/>
            <a:rect l="l" t="t" r="r" b="b"/>
            <a:pathLst>
              <a:path w="3207135" h="1661879">
                <a:moveTo>
                  <a:pt x="0" y="0"/>
                </a:moveTo>
                <a:lnTo>
                  <a:pt x="3207134" y="0"/>
                </a:lnTo>
                <a:lnTo>
                  <a:pt x="3207134" y="1661879"/>
                </a:lnTo>
                <a:lnTo>
                  <a:pt x="0" y="166187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662271" y="4844186"/>
            <a:ext cx="4161321" cy="2156321"/>
          </a:xfrm>
          <a:custGeom>
            <a:avLst/>
            <a:gdLst/>
            <a:ahLst/>
            <a:cxnLst/>
            <a:rect l="l" t="t" r="r" b="b"/>
            <a:pathLst>
              <a:path w="4161321" h="2156321">
                <a:moveTo>
                  <a:pt x="0" y="0"/>
                </a:moveTo>
                <a:lnTo>
                  <a:pt x="4161322" y="0"/>
                </a:lnTo>
                <a:lnTo>
                  <a:pt x="4161322" y="2156321"/>
                </a:lnTo>
                <a:lnTo>
                  <a:pt x="0" y="215632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1297317">
            <a:off x="6512455" y="2522271"/>
            <a:ext cx="329638" cy="343373"/>
          </a:xfrm>
          <a:custGeom>
            <a:avLst/>
            <a:gdLst/>
            <a:ahLst/>
            <a:cxnLst/>
            <a:rect l="l" t="t" r="r" b="b"/>
            <a:pathLst>
              <a:path w="329638" h="343373">
                <a:moveTo>
                  <a:pt x="0" y="0"/>
                </a:moveTo>
                <a:lnTo>
                  <a:pt x="329638" y="0"/>
                </a:lnTo>
                <a:lnTo>
                  <a:pt x="329638" y="343373"/>
                </a:lnTo>
                <a:lnTo>
                  <a:pt x="0" y="34337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671833" y="980669"/>
            <a:ext cx="666088" cy="771158"/>
          </a:xfrm>
          <a:custGeom>
            <a:avLst/>
            <a:gdLst/>
            <a:ahLst/>
            <a:cxnLst/>
            <a:rect l="l" t="t" r="r" b="b"/>
            <a:pathLst>
              <a:path w="666088" h="771158">
                <a:moveTo>
                  <a:pt x="0" y="0"/>
                </a:moveTo>
                <a:lnTo>
                  <a:pt x="666088" y="0"/>
                </a:lnTo>
                <a:lnTo>
                  <a:pt x="666088" y="771159"/>
                </a:lnTo>
                <a:lnTo>
                  <a:pt x="0" y="77115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283270" y="517988"/>
            <a:ext cx="2694383" cy="6008717"/>
            <a:chOff x="0" y="0"/>
            <a:chExt cx="997920" cy="22254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97920" cy="2225451"/>
            </a:xfrm>
            <a:custGeom>
              <a:avLst/>
              <a:gdLst/>
              <a:ahLst/>
              <a:cxnLst/>
              <a:rect l="l" t="t" r="r" b="b"/>
              <a:pathLst>
                <a:path w="997920" h="2225451">
                  <a:moveTo>
                    <a:pt x="103441" y="0"/>
                  </a:moveTo>
                  <a:lnTo>
                    <a:pt x="894479" y="0"/>
                  </a:lnTo>
                  <a:cubicBezTo>
                    <a:pt x="951608" y="0"/>
                    <a:pt x="997920" y="46312"/>
                    <a:pt x="997920" y="103441"/>
                  </a:cubicBezTo>
                  <a:lnTo>
                    <a:pt x="997920" y="2122010"/>
                  </a:lnTo>
                  <a:cubicBezTo>
                    <a:pt x="997920" y="2179139"/>
                    <a:pt x="951608" y="2225451"/>
                    <a:pt x="894479" y="2225451"/>
                  </a:cubicBezTo>
                  <a:lnTo>
                    <a:pt x="103441" y="2225451"/>
                  </a:lnTo>
                  <a:cubicBezTo>
                    <a:pt x="46312" y="2225451"/>
                    <a:pt x="0" y="2179139"/>
                    <a:pt x="0" y="2122010"/>
                  </a:cubicBezTo>
                  <a:lnTo>
                    <a:pt x="0" y="103441"/>
                  </a:lnTo>
                  <a:cubicBezTo>
                    <a:pt x="0" y="46312"/>
                    <a:pt x="46312" y="0"/>
                    <a:pt x="103441" y="0"/>
                  </a:cubicBezTo>
                  <a:close/>
                </a:path>
              </a:pathLst>
            </a:custGeom>
            <a:solidFill>
              <a:srgbClr val="C8E0A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85725"/>
              <a:ext cx="997920" cy="23111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8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382613" y="2693958"/>
            <a:ext cx="3214147" cy="1430068"/>
            <a:chOff x="0" y="0"/>
            <a:chExt cx="1190425" cy="52965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90425" cy="529655"/>
            </a:xfrm>
            <a:custGeom>
              <a:avLst/>
              <a:gdLst/>
              <a:ahLst/>
              <a:cxnLst/>
              <a:rect l="l" t="t" r="r" b="b"/>
              <a:pathLst>
                <a:path w="1190425" h="529655">
                  <a:moveTo>
                    <a:pt x="86713" y="0"/>
                  </a:moveTo>
                  <a:lnTo>
                    <a:pt x="1103712" y="0"/>
                  </a:lnTo>
                  <a:cubicBezTo>
                    <a:pt x="1151602" y="0"/>
                    <a:pt x="1190425" y="38823"/>
                    <a:pt x="1190425" y="86713"/>
                  </a:cubicBezTo>
                  <a:lnTo>
                    <a:pt x="1190425" y="442942"/>
                  </a:lnTo>
                  <a:cubicBezTo>
                    <a:pt x="1190425" y="490832"/>
                    <a:pt x="1151602" y="529655"/>
                    <a:pt x="1103712" y="529655"/>
                  </a:cubicBezTo>
                  <a:lnTo>
                    <a:pt x="86713" y="529655"/>
                  </a:lnTo>
                  <a:cubicBezTo>
                    <a:pt x="63715" y="529655"/>
                    <a:pt x="41660" y="520519"/>
                    <a:pt x="25398" y="504257"/>
                  </a:cubicBezTo>
                  <a:cubicBezTo>
                    <a:pt x="9136" y="487995"/>
                    <a:pt x="0" y="465939"/>
                    <a:pt x="0" y="442942"/>
                  </a:cubicBezTo>
                  <a:lnTo>
                    <a:pt x="0" y="86713"/>
                  </a:lnTo>
                  <a:cubicBezTo>
                    <a:pt x="0" y="38823"/>
                    <a:pt x="38823" y="0"/>
                    <a:pt x="86713" y="0"/>
                  </a:cubicBezTo>
                  <a:close/>
                </a:path>
              </a:pathLst>
            </a:custGeom>
            <a:solidFill>
              <a:srgbClr val="E2CE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85725"/>
              <a:ext cx="1190425" cy="61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8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794719" y="2433222"/>
            <a:ext cx="2301250" cy="1023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08"/>
              </a:lnSpc>
            </a:pPr>
            <a:r>
              <a:rPr lang="en-US" sz="5934" dirty="0">
                <a:solidFill>
                  <a:srgbClr val="1A1E2D"/>
                </a:solidFill>
                <a:latin typeface="Better Together Script"/>
                <a:ea typeface="Better Together Script"/>
                <a:cs typeface="Better Together Script"/>
                <a:sym typeface="Better Together Script"/>
              </a:rPr>
              <a:t>manual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414548" y="2892386"/>
            <a:ext cx="3150275" cy="1374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7"/>
              </a:lnSpc>
            </a:pPr>
            <a:endParaRPr dirty="0"/>
          </a:p>
          <a:p>
            <a:pPr algn="ctr">
              <a:lnSpc>
                <a:spcPts val="3527"/>
              </a:lnSpc>
            </a:pPr>
            <a:r>
              <a:rPr lang="en-US" sz="3122" b="1" dirty="0">
                <a:solidFill>
                  <a:srgbClr val="1A1E2D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ADMINISTRATIVO</a:t>
            </a:r>
          </a:p>
          <a:p>
            <a:pPr algn="ctr">
              <a:lnSpc>
                <a:spcPts val="3527"/>
              </a:lnSpc>
            </a:pPr>
            <a:endParaRPr lang="en-US" sz="3122" b="1" dirty="0">
              <a:solidFill>
                <a:srgbClr val="1A1E2D"/>
              </a:solidFill>
              <a:latin typeface="Childos Arabic Bold"/>
              <a:ea typeface="Childos Arabic Bold"/>
              <a:cs typeface="Childos Arabic Bold"/>
              <a:sym typeface="Childos Arabic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08967" y="1309098"/>
            <a:ext cx="2532775" cy="5095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49847" lvl="1" indent="-74924" algn="l">
              <a:lnSpc>
                <a:spcPts val="1242"/>
              </a:lnSpc>
              <a:buFont typeface="Arial"/>
              <a:buChar char="•"/>
            </a:pPr>
            <a:r>
              <a:rPr lang="en-US" sz="694" u="sng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MANUAL DE ORGANIZACIÓN: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Describe la </a:t>
            </a:r>
            <a:r>
              <a:rPr lang="en-US" sz="694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estructura</a:t>
            </a:r>
            <a:r>
              <a:rPr lang="en-US" sz="694" u="sng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formal de la </a:t>
            </a:r>
            <a:r>
              <a:rPr lang="en-US" sz="694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empresa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, </a:t>
            </a:r>
            <a:r>
              <a:rPr lang="en-US" sz="694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incluyendo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694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organigramas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, </a:t>
            </a:r>
            <a:r>
              <a:rPr lang="en-US" sz="694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líneas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de </a:t>
            </a:r>
            <a:r>
              <a:rPr lang="en-US" sz="694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autoridad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, </a:t>
            </a:r>
            <a:r>
              <a:rPr lang="en-US" sz="694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responsabilidades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y </a:t>
            </a:r>
            <a:r>
              <a:rPr lang="en-US" sz="694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relaciones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entre </a:t>
            </a:r>
            <a:r>
              <a:rPr lang="en-US" sz="694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los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694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diferentes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694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departamentos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. </a:t>
            </a:r>
          </a:p>
          <a:p>
            <a:pPr algn="l">
              <a:lnSpc>
                <a:spcPts val="1242"/>
              </a:lnSpc>
            </a:pPr>
            <a:endParaRPr lang="en-US" sz="694" spc="58" dirty="0">
              <a:solidFill>
                <a:srgbClr val="292929"/>
              </a:solidFill>
              <a:latin typeface="Myriad Pro"/>
              <a:ea typeface="Myriad Pro"/>
              <a:cs typeface="Myriad Pro"/>
              <a:sym typeface="Myriad Pro"/>
            </a:endParaRPr>
          </a:p>
          <a:p>
            <a:pPr marL="149847" lvl="1" indent="-74924" algn="l">
              <a:lnSpc>
                <a:spcPts val="1242"/>
              </a:lnSpc>
              <a:buFont typeface="Arial"/>
              <a:buChar char="•"/>
            </a:pPr>
            <a:r>
              <a:rPr lang="en-US" sz="694" u="sng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MANUAL DE POLÍTICAS :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También </a:t>
            </a:r>
            <a:r>
              <a:rPr lang="en-US" sz="694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denominados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de </a:t>
            </a:r>
            <a:r>
              <a:rPr lang="en-US" sz="694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normas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, </a:t>
            </a:r>
            <a:r>
              <a:rPr lang="en-US" sz="694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estos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694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manuales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694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compendian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las </a:t>
            </a:r>
            <a:r>
              <a:rPr lang="en-US" sz="694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guías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694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básicas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que </a:t>
            </a:r>
            <a:r>
              <a:rPr lang="en-US" sz="694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sirven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694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como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694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marco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de </a:t>
            </a:r>
            <a:r>
              <a:rPr lang="en-US" sz="694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actuación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para la </a:t>
            </a:r>
            <a:r>
              <a:rPr lang="en-US" sz="694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realización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de </a:t>
            </a:r>
            <a:r>
              <a:rPr lang="en-US" sz="694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acciones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694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en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694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una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694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organización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.</a:t>
            </a:r>
          </a:p>
          <a:p>
            <a:pPr algn="l">
              <a:lnSpc>
                <a:spcPts val="1242"/>
              </a:lnSpc>
            </a:pPr>
            <a:endParaRPr lang="en-US" sz="694" spc="58" dirty="0">
              <a:solidFill>
                <a:srgbClr val="292929"/>
              </a:solidFill>
              <a:latin typeface="Myriad Pro"/>
              <a:ea typeface="Myriad Pro"/>
              <a:cs typeface="Myriad Pro"/>
              <a:sym typeface="Myriad Pro"/>
            </a:endParaRPr>
          </a:p>
          <a:p>
            <a:pPr marL="149847" lvl="1" indent="-74924" algn="l">
              <a:lnSpc>
                <a:spcPts val="1242"/>
              </a:lnSpc>
              <a:buFont typeface="Arial"/>
              <a:buChar char="•"/>
            </a:pPr>
            <a:r>
              <a:rPr lang="en-US" sz="694" u="sng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MANUAL DE PROCEDIMIENTO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: Describe paso a paso </a:t>
            </a:r>
            <a:r>
              <a:rPr lang="en-US" sz="694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los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694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procedimientos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para </a:t>
            </a:r>
            <a:r>
              <a:rPr lang="en-US" sz="694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realizar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las </a:t>
            </a:r>
            <a:r>
              <a:rPr lang="en-US" sz="694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diferentes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694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tareas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y </a:t>
            </a:r>
            <a:r>
              <a:rPr lang="en-US" sz="694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actividades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de la </a:t>
            </a:r>
            <a:r>
              <a:rPr lang="en-US" sz="694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empresa</a:t>
            </a:r>
            <a:r>
              <a:rPr lang="en-US" sz="694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.</a:t>
            </a:r>
          </a:p>
          <a:p>
            <a:pPr algn="l">
              <a:lnSpc>
                <a:spcPts val="1242"/>
              </a:lnSpc>
            </a:pPr>
            <a:endParaRPr lang="en-US" sz="694" spc="58" dirty="0">
              <a:solidFill>
                <a:srgbClr val="292929"/>
              </a:solidFill>
              <a:latin typeface="Myriad Pro"/>
              <a:ea typeface="Myriad Pro"/>
              <a:cs typeface="Myriad Pro"/>
              <a:sym typeface="Myriad Pro"/>
            </a:endParaRPr>
          </a:p>
          <a:p>
            <a:pPr marL="149847" lvl="1" indent="-74924" algn="l">
              <a:lnSpc>
                <a:spcPts val="1242"/>
              </a:lnSpc>
              <a:buFont typeface="Arial"/>
              <a:buChar char="•"/>
            </a:pPr>
            <a:r>
              <a:rPr lang="en-US" sz="694" u="sng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Manual de </a:t>
            </a:r>
            <a:r>
              <a:rPr lang="en-US" sz="694" u="sng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historia</a:t>
            </a:r>
            <a:r>
              <a:rPr lang="en-US" sz="694" u="sng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de la </a:t>
            </a:r>
            <a:r>
              <a:rPr lang="en-US" sz="694" u="sng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organización</a:t>
            </a:r>
            <a:r>
              <a:rPr lang="en-US" sz="694" u="sng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.</a:t>
            </a:r>
          </a:p>
          <a:p>
            <a:pPr algn="l">
              <a:lnSpc>
                <a:spcPts val="1242"/>
              </a:lnSpc>
            </a:pPr>
            <a:endParaRPr lang="en-US" sz="694" u="sng" spc="58" dirty="0">
              <a:solidFill>
                <a:srgbClr val="292929"/>
              </a:solidFill>
              <a:latin typeface="Myriad Pro"/>
              <a:ea typeface="Myriad Pro"/>
              <a:cs typeface="Myriad Pro"/>
              <a:sym typeface="Myriad Pro"/>
            </a:endParaRPr>
          </a:p>
          <a:p>
            <a:pPr marL="149847" lvl="1" indent="-74924" algn="l">
              <a:lnSpc>
                <a:spcPts val="1242"/>
              </a:lnSpc>
              <a:buFont typeface="Arial"/>
              <a:buChar char="•"/>
            </a:pPr>
            <a:r>
              <a:rPr lang="en-US" sz="694" u="sng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Manual de </a:t>
            </a:r>
            <a:r>
              <a:rPr lang="en-US" sz="694" u="sng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contenido</a:t>
            </a:r>
            <a:r>
              <a:rPr lang="en-US" sz="694" u="sng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US" sz="694" u="sng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múltiple</a:t>
            </a:r>
            <a:r>
              <a:rPr lang="en-US" sz="694" u="sng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.</a:t>
            </a:r>
          </a:p>
          <a:p>
            <a:pPr algn="l">
              <a:lnSpc>
                <a:spcPts val="1242"/>
              </a:lnSpc>
            </a:pPr>
            <a:endParaRPr lang="en-US" sz="694" u="sng" spc="58" dirty="0">
              <a:solidFill>
                <a:srgbClr val="292929"/>
              </a:solidFill>
              <a:latin typeface="Myriad Pro"/>
              <a:ea typeface="Myriad Pro"/>
              <a:cs typeface="Myriad Pro"/>
              <a:sym typeface="Myriad Pro"/>
            </a:endParaRPr>
          </a:p>
          <a:p>
            <a:pPr marL="149847" lvl="1" indent="-74924" algn="l">
              <a:lnSpc>
                <a:spcPts val="1242"/>
              </a:lnSpc>
              <a:buFont typeface="Arial"/>
              <a:buChar char="•"/>
            </a:pPr>
            <a:r>
              <a:rPr lang="en-US" sz="694" u="sng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Manual de </a:t>
            </a:r>
            <a:r>
              <a:rPr lang="en-US" sz="694" u="sng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puestos</a:t>
            </a:r>
            <a:r>
              <a:rPr lang="en-US" sz="694" u="sng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.</a:t>
            </a:r>
          </a:p>
          <a:p>
            <a:pPr algn="l">
              <a:lnSpc>
                <a:spcPts val="1242"/>
              </a:lnSpc>
            </a:pPr>
            <a:endParaRPr lang="en-US" sz="694" u="sng" spc="58" dirty="0">
              <a:solidFill>
                <a:srgbClr val="292929"/>
              </a:solidFill>
              <a:latin typeface="Myriad Pro"/>
              <a:ea typeface="Myriad Pro"/>
              <a:cs typeface="Myriad Pro"/>
              <a:sym typeface="Myriad Pro"/>
            </a:endParaRPr>
          </a:p>
          <a:p>
            <a:pPr marL="149847" lvl="1" indent="-74924" algn="l">
              <a:lnSpc>
                <a:spcPts val="1242"/>
              </a:lnSpc>
              <a:buFont typeface="Arial"/>
              <a:buChar char="•"/>
            </a:pPr>
            <a:r>
              <a:rPr lang="en-US" sz="694" u="sng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Manual de </a:t>
            </a:r>
            <a:r>
              <a:rPr lang="en-US" sz="694" u="sng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técnicas</a:t>
            </a:r>
            <a:r>
              <a:rPr lang="en-US" sz="694" u="sng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.</a:t>
            </a:r>
          </a:p>
          <a:p>
            <a:pPr algn="l">
              <a:lnSpc>
                <a:spcPts val="1242"/>
              </a:lnSpc>
            </a:pPr>
            <a:endParaRPr lang="en-US" sz="694" u="sng" spc="58" dirty="0">
              <a:solidFill>
                <a:srgbClr val="292929"/>
              </a:solidFill>
              <a:latin typeface="Myriad Pro"/>
              <a:ea typeface="Myriad Pro"/>
              <a:cs typeface="Myriad Pro"/>
              <a:sym typeface="Myriad Pro"/>
            </a:endParaRPr>
          </a:p>
          <a:p>
            <a:pPr marL="149847" lvl="1" indent="-74924" algn="l">
              <a:lnSpc>
                <a:spcPts val="1242"/>
              </a:lnSpc>
              <a:buFont typeface="Arial"/>
              <a:buChar char="•"/>
            </a:pPr>
            <a:r>
              <a:rPr lang="en-US" sz="694" u="sng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Manual de </a:t>
            </a:r>
            <a:r>
              <a:rPr lang="en-US" sz="694" u="sng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ventas</a:t>
            </a:r>
            <a:r>
              <a:rPr lang="en-US" sz="694" u="sng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.</a:t>
            </a:r>
          </a:p>
          <a:p>
            <a:pPr algn="l">
              <a:lnSpc>
                <a:spcPts val="1242"/>
              </a:lnSpc>
            </a:pPr>
            <a:endParaRPr lang="en-US" sz="694" u="sng" spc="58" dirty="0">
              <a:solidFill>
                <a:srgbClr val="292929"/>
              </a:solidFill>
              <a:latin typeface="Myriad Pro"/>
              <a:ea typeface="Myriad Pro"/>
              <a:cs typeface="Myriad Pro"/>
              <a:sym typeface="Myriad Pro"/>
            </a:endParaRPr>
          </a:p>
          <a:p>
            <a:pPr marL="149847" lvl="1" indent="-74924" algn="l">
              <a:lnSpc>
                <a:spcPts val="1242"/>
              </a:lnSpc>
              <a:buFont typeface="Arial"/>
              <a:buChar char="•"/>
            </a:pPr>
            <a:r>
              <a:rPr lang="en-US" sz="694" u="sng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Manual de </a:t>
            </a:r>
            <a:r>
              <a:rPr lang="en-US" sz="694" u="sng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producción</a:t>
            </a:r>
            <a:r>
              <a:rPr lang="en-US" sz="694" u="sng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.</a:t>
            </a:r>
          </a:p>
          <a:p>
            <a:pPr algn="l">
              <a:lnSpc>
                <a:spcPts val="1242"/>
              </a:lnSpc>
            </a:pPr>
            <a:endParaRPr lang="en-US" sz="694" u="sng" spc="58" dirty="0">
              <a:solidFill>
                <a:srgbClr val="292929"/>
              </a:solidFill>
              <a:latin typeface="Myriad Pro"/>
              <a:ea typeface="Myriad Pro"/>
              <a:cs typeface="Myriad Pro"/>
              <a:sym typeface="Myriad Pro"/>
            </a:endParaRPr>
          </a:p>
          <a:p>
            <a:pPr marL="149847" lvl="1" indent="-74924" algn="l">
              <a:lnSpc>
                <a:spcPts val="1242"/>
              </a:lnSpc>
              <a:buFont typeface="Arial"/>
              <a:buChar char="•"/>
            </a:pPr>
            <a:r>
              <a:rPr lang="en-US" sz="694" u="sng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Manual de </a:t>
            </a:r>
            <a:r>
              <a:rPr lang="en-US" sz="694" u="sng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finanzas</a:t>
            </a:r>
            <a:r>
              <a:rPr lang="en-US" sz="694" u="sng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.</a:t>
            </a:r>
          </a:p>
          <a:p>
            <a:pPr algn="l">
              <a:lnSpc>
                <a:spcPts val="1242"/>
              </a:lnSpc>
            </a:pPr>
            <a:endParaRPr lang="en-US" sz="694" u="sng" spc="58" dirty="0">
              <a:solidFill>
                <a:srgbClr val="292929"/>
              </a:solidFill>
              <a:latin typeface="Myriad Pro"/>
              <a:ea typeface="Myriad Pro"/>
              <a:cs typeface="Myriad Pro"/>
              <a:sym typeface="Myriad Pro"/>
            </a:endParaRPr>
          </a:p>
          <a:p>
            <a:pPr marL="149847" lvl="1" indent="-74924" algn="l">
              <a:lnSpc>
                <a:spcPts val="1242"/>
              </a:lnSpc>
              <a:buFont typeface="Arial"/>
              <a:buChar char="•"/>
            </a:pPr>
            <a:r>
              <a:rPr lang="en-US" sz="694" u="sng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Manual de personal.</a:t>
            </a:r>
          </a:p>
          <a:p>
            <a:pPr algn="l">
              <a:lnSpc>
                <a:spcPts val="1242"/>
              </a:lnSpc>
            </a:pPr>
            <a:endParaRPr lang="en-US" sz="694" u="sng" spc="58" dirty="0">
              <a:solidFill>
                <a:srgbClr val="292929"/>
              </a:solidFill>
              <a:latin typeface="Myriad Pro"/>
              <a:ea typeface="Myriad Pro"/>
              <a:cs typeface="Myriad Pro"/>
              <a:sym typeface="Myriad Pro"/>
            </a:endParaRPr>
          </a:p>
          <a:p>
            <a:pPr marL="149847" lvl="1" indent="-74924" algn="l">
              <a:lnSpc>
                <a:spcPts val="1242"/>
              </a:lnSpc>
              <a:buFont typeface="Arial"/>
              <a:buChar char="•"/>
            </a:pPr>
            <a:r>
              <a:rPr lang="en-US" sz="694" u="sng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Manuales</a:t>
            </a:r>
            <a:r>
              <a:rPr lang="en-US" sz="694" u="sng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 de </a:t>
            </a:r>
            <a:r>
              <a:rPr lang="en-US" sz="694" u="sng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operación</a:t>
            </a:r>
            <a:endParaRPr lang="en-US" sz="694" u="sng" spc="58" dirty="0">
              <a:solidFill>
                <a:srgbClr val="292929"/>
              </a:solidFill>
              <a:latin typeface="Myriad Pro"/>
              <a:ea typeface="Myriad Pro"/>
              <a:cs typeface="Myriad Pro"/>
              <a:sym typeface="Myriad Pro"/>
            </a:endParaRPr>
          </a:p>
          <a:p>
            <a:pPr algn="l">
              <a:lnSpc>
                <a:spcPts val="1242"/>
              </a:lnSpc>
            </a:pPr>
            <a:endParaRPr lang="en-US" sz="694" u="sng" spc="58" dirty="0">
              <a:solidFill>
                <a:srgbClr val="292929"/>
              </a:solidFill>
              <a:latin typeface="Myriad Pro"/>
              <a:ea typeface="Myriad Pro"/>
              <a:cs typeface="Myriad Pro"/>
              <a:sym typeface="Myriad Pro"/>
            </a:endParaRPr>
          </a:p>
          <a:p>
            <a:pPr marL="149847" lvl="1" indent="-74924" algn="l">
              <a:lnSpc>
                <a:spcPts val="1242"/>
              </a:lnSpc>
              <a:buFont typeface="Arial"/>
              <a:buChar char="•"/>
            </a:pPr>
            <a:r>
              <a:rPr lang="en-US" sz="694" u="sng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Manual de </a:t>
            </a:r>
            <a:r>
              <a:rPr lang="en-US" sz="694" u="sng" spc="58" dirty="0" err="1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sistemas</a:t>
            </a:r>
            <a:r>
              <a:rPr lang="en-US" sz="694" u="sng" spc="58" dirty="0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.</a:t>
            </a:r>
          </a:p>
        </p:txBody>
      </p:sp>
      <p:sp>
        <p:nvSpPr>
          <p:cNvPr id="20" name="Freeform 20"/>
          <p:cNvSpPr/>
          <p:nvPr/>
        </p:nvSpPr>
        <p:spPr>
          <a:xfrm rot="-1900411">
            <a:off x="1793573" y="4131082"/>
            <a:ext cx="1033605" cy="866349"/>
          </a:xfrm>
          <a:custGeom>
            <a:avLst/>
            <a:gdLst/>
            <a:ahLst/>
            <a:cxnLst/>
            <a:rect l="l" t="t" r="r" b="b"/>
            <a:pathLst>
              <a:path w="1033605" h="866349">
                <a:moveTo>
                  <a:pt x="0" y="0"/>
                </a:moveTo>
                <a:lnTo>
                  <a:pt x="1033605" y="0"/>
                </a:lnTo>
                <a:lnTo>
                  <a:pt x="1033605" y="866349"/>
                </a:lnTo>
                <a:lnTo>
                  <a:pt x="0" y="8663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2013360" y="5432809"/>
            <a:ext cx="1047140" cy="979076"/>
          </a:xfrm>
          <a:custGeom>
            <a:avLst/>
            <a:gdLst/>
            <a:ahLst/>
            <a:cxnLst/>
            <a:rect l="l" t="t" r="r" b="b"/>
            <a:pathLst>
              <a:path w="1047140" h="979076">
                <a:moveTo>
                  <a:pt x="0" y="0"/>
                </a:moveTo>
                <a:lnTo>
                  <a:pt x="1047140" y="0"/>
                </a:lnTo>
                <a:lnTo>
                  <a:pt x="1047140" y="979076"/>
                </a:lnTo>
                <a:lnTo>
                  <a:pt x="0" y="97907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8086594" y="4411039"/>
            <a:ext cx="1299614" cy="1255752"/>
          </a:xfrm>
          <a:custGeom>
            <a:avLst/>
            <a:gdLst/>
            <a:ahLst/>
            <a:cxnLst/>
            <a:rect l="l" t="t" r="r" b="b"/>
            <a:pathLst>
              <a:path w="1299614" h="1255752">
                <a:moveTo>
                  <a:pt x="0" y="0"/>
                </a:moveTo>
                <a:lnTo>
                  <a:pt x="1299614" y="0"/>
                </a:lnTo>
                <a:lnTo>
                  <a:pt x="1299614" y="1255752"/>
                </a:lnTo>
                <a:lnTo>
                  <a:pt x="0" y="125575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8171143" y="6065644"/>
            <a:ext cx="1043902" cy="1036073"/>
          </a:xfrm>
          <a:custGeom>
            <a:avLst/>
            <a:gdLst/>
            <a:ahLst/>
            <a:cxnLst/>
            <a:rect l="l" t="t" r="r" b="b"/>
            <a:pathLst>
              <a:path w="1043902" h="1036073">
                <a:moveTo>
                  <a:pt x="0" y="0"/>
                </a:moveTo>
                <a:lnTo>
                  <a:pt x="1043903" y="0"/>
                </a:lnTo>
                <a:lnTo>
                  <a:pt x="1043903" y="1036072"/>
                </a:lnTo>
                <a:lnTo>
                  <a:pt x="0" y="103607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210401" y="741045"/>
            <a:ext cx="2737081" cy="348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3"/>
              </a:lnSpc>
              <a:spcBef>
                <a:spcPct val="0"/>
              </a:spcBef>
            </a:pPr>
            <a:r>
              <a:rPr lang="en-US" sz="2355" b="1">
                <a:solidFill>
                  <a:srgbClr val="292929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POR SU CONTENIDO</a:t>
            </a:r>
          </a:p>
        </p:txBody>
      </p:sp>
      <p:sp>
        <p:nvSpPr>
          <p:cNvPr id="25" name="Freeform 25"/>
          <p:cNvSpPr/>
          <p:nvPr/>
        </p:nvSpPr>
        <p:spPr>
          <a:xfrm>
            <a:off x="5958730" y="231543"/>
            <a:ext cx="616359" cy="634827"/>
          </a:xfrm>
          <a:custGeom>
            <a:avLst/>
            <a:gdLst/>
            <a:ahLst/>
            <a:cxnLst/>
            <a:rect l="l" t="t" r="r" b="b"/>
            <a:pathLst>
              <a:path w="616359" h="634827">
                <a:moveTo>
                  <a:pt x="0" y="0"/>
                </a:moveTo>
                <a:lnTo>
                  <a:pt x="616359" y="0"/>
                </a:lnTo>
                <a:lnTo>
                  <a:pt x="616359" y="634826"/>
                </a:lnTo>
                <a:lnTo>
                  <a:pt x="0" y="63482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2639303" y="258060"/>
            <a:ext cx="616359" cy="634827"/>
          </a:xfrm>
          <a:custGeom>
            <a:avLst/>
            <a:gdLst/>
            <a:ahLst/>
            <a:cxnLst/>
            <a:rect l="l" t="t" r="r" b="b"/>
            <a:pathLst>
              <a:path w="616359" h="634827">
                <a:moveTo>
                  <a:pt x="0" y="0"/>
                </a:moveTo>
                <a:lnTo>
                  <a:pt x="616359" y="0"/>
                </a:lnTo>
                <a:lnTo>
                  <a:pt x="616359" y="634827"/>
                </a:lnTo>
                <a:lnTo>
                  <a:pt x="0" y="634827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4568621" y="4695180"/>
            <a:ext cx="616359" cy="634827"/>
          </a:xfrm>
          <a:custGeom>
            <a:avLst/>
            <a:gdLst/>
            <a:ahLst/>
            <a:cxnLst/>
            <a:rect l="l" t="t" r="r" b="b"/>
            <a:pathLst>
              <a:path w="616359" h="634827">
                <a:moveTo>
                  <a:pt x="0" y="0"/>
                </a:moveTo>
                <a:lnTo>
                  <a:pt x="616358" y="0"/>
                </a:lnTo>
                <a:lnTo>
                  <a:pt x="616358" y="634827"/>
                </a:lnTo>
                <a:lnTo>
                  <a:pt x="0" y="634827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8033371" y="1916242"/>
            <a:ext cx="1181675" cy="1063507"/>
          </a:xfrm>
          <a:custGeom>
            <a:avLst/>
            <a:gdLst/>
            <a:ahLst/>
            <a:cxnLst/>
            <a:rect l="l" t="t" r="r" b="b"/>
            <a:pathLst>
              <a:path w="1181675" h="1063507">
                <a:moveTo>
                  <a:pt x="0" y="0"/>
                </a:moveTo>
                <a:lnTo>
                  <a:pt x="1181675" y="0"/>
                </a:lnTo>
                <a:lnTo>
                  <a:pt x="1181675" y="1063507"/>
                </a:lnTo>
                <a:lnTo>
                  <a:pt x="0" y="1063507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29"/>
          <p:cNvSpPr txBox="1"/>
          <p:nvPr/>
        </p:nvSpPr>
        <p:spPr>
          <a:xfrm>
            <a:off x="6478745" y="950037"/>
            <a:ext cx="3030859" cy="746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6205" lvl="1" indent="-118102" algn="just">
              <a:lnSpc>
                <a:spcPts val="1958"/>
              </a:lnSpc>
              <a:buFont typeface="Arial"/>
              <a:buChar char="•"/>
            </a:pPr>
            <a:r>
              <a:rPr lang="en-US" sz="1094" spc="195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Macroadministrativo.</a:t>
            </a:r>
          </a:p>
          <a:p>
            <a:pPr marL="236205" lvl="1" indent="-118102" algn="just">
              <a:lnSpc>
                <a:spcPts val="1958"/>
              </a:lnSpc>
              <a:buFont typeface="Arial"/>
              <a:buChar char="•"/>
            </a:pPr>
            <a:r>
              <a:rPr lang="en-US" sz="1094" spc="195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Mesoadministrativo.</a:t>
            </a:r>
          </a:p>
          <a:p>
            <a:pPr marL="236205" lvl="1" indent="-118102" algn="just">
              <a:lnSpc>
                <a:spcPts val="1958"/>
              </a:lnSpc>
              <a:buFont typeface="Arial"/>
              <a:buChar char="•"/>
            </a:pPr>
            <a:r>
              <a:rPr lang="en-US" sz="1094" spc="195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Microadministrativo.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556039" y="526328"/>
            <a:ext cx="2699159" cy="340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7"/>
              </a:lnSpc>
              <a:spcBef>
                <a:spcPct val="0"/>
              </a:spcBef>
            </a:pPr>
            <a:r>
              <a:rPr lang="en-US" sz="2349" b="1">
                <a:solidFill>
                  <a:srgbClr val="292929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POR SU NATURALEZA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523142" y="4981358"/>
            <a:ext cx="2372952" cy="348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3"/>
              </a:lnSpc>
              <a:spcBef>
                <a:spcPct val="0"/>
              </a:spcBef>
            </a:pPr>
            <a:r>
              <a:rPr lang="en-US" sz="2355" b="1">
                <a:solidFill>
                  <a:srgbClr val="292929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POR SU ÁMBITO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817384" y="5340984"/>
            <a:ext cx="3558752" cy="1316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4615" lvl="1" indent="-107308" algn="l">
              <a:lnSpc>
                <a:spcPts val="1779"/>
              </a:lnSpc>
              <a:buFont typeface="Arial"/>
              <a:buChar char="•"/>
            </a:pPr>
            <a:r>
              <a:rPr lang="en-US" sz="994" u="sng" spc="83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Manuales Generales</a:t>
            </a:r>
            <a:r>
              <a:rPr lang="en-US" sz="994" spc="83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: Documentos que contienen información global de una organización, atendiendo a su estructura, funcionamiento y personal.</a:t>
            </a:r>
          </a:p>
          <a:p>
            <a:pPr algn="l">
              <a:lnSpc>
                <a:spcPts val="1779"/>
              </a:lnSpc>
            </a:pPr>
            <a:endParaRPr lang="en-US" sz="994" spc="83">
              <a:solidFill>
                <a:srgbClr val="292929"/>
              </a:solidFill>
              <a:latin typeface="Myriad Pro"/>
              <a:ea typeface="Myriad Pro"/>
              <a:cs typeface="Myriad Pro"/>
              <a:sym typeface="Myriad Pro"/>
            </a:endParaRPr>
          </a:p>
          <a:p>
            <a:pPr marL="214615" lvl="1" indent="-107308" algn="l">
              <a:lnSpc>
                <a:spcPts val="1779"/>
              </a:lnSpc>
              <a:buFont typeface="Arial"/>
              <a:buChar char="•"/>
            </a:pPr>
            <a:r>
              <a:rPr lang="en-US" sz="994" u="sng" spc="83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Manuales Específicos</a:t>
            </a:r>
            <a:r>
              <a:rPr lang="en-US" sz="994" spc="83">
                <a:solidFill>
                  <a:srgbClr val="292929"/>
                </a:solidFill>
                <a:latin typeface="Myriad Pro"/>
                <a:ea typeface="Myriad Pro"/>
                <a:cs typeface="Myriad Pro"/>
                <a:sym typeface="Myriad Pro"/>
              </a:rPr>
              <a:t>.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928439" y="323984"/>
            <a:ext cx="676942" cy="44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67"/>
              </a:lnSpc>
            </a:pPr>
            <a:r>
              <a:rPr lang="en-US" sz="3082">
                <a:solidFill>
                  <a:srgbClr val="FFFFFF"/>
                </a:solidFill>
                <a:latin typeface="Handyman"/>
                <a:ea typeface="Handyman"/>
                <a:cs typeface="Handyman"/>
                <a:sym typeface="Handyman"/>
              </a:rPr>
              <a:t>04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609011" y="362084"/>
            <a:ext cx="676942" cy="44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67"/>
              </a:lnSpc>
            </a:pPr>
            <a:r>
              <a:rPr lang="en-US" sz="3082">
                <a:solidFill>
                  <a:srgbClr val="FFFFFF"/>
                </a:solidFill>
                <a:latin typeface="Handyman"/>
                <a:ea typeface="Handyman"/>
                <a:cs typeface="Handyman"/>
                <a:sym typeface="Handyman"/>
              </a:rPr>
              <a:t>06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38329" y="4758443"/>
            <a:ext cx="676942" cy="44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67"/>
              </a:lnSpc>
            </a:pPr>
            <a:r>
              <a:rPr lang="en-US" sz="3082">
                <a:solidFill>
                  <a:srgbClr val="FFFFFF"/>
                </a:solidFill>
                <a:latin typeface="Handyman"/>
                <a:ea typeface="Handyman"/>
                <a:cs typeface="Handyman"/>
                <a:sym typeface="Handyman"/>
              </a:rPr>
              <a:t>05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000105" y="3798855"/>
            <a:ext cx="2024062" cy="340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3"/>
              </a:lnSpc>
              <a:spcBef>
                <a:spcPct val="0"/>
              </a:spcBef>
            </a:pPr>
            <a:r>
              <a:rPr lang="en-US" sz="2355" b="1" dirty="0">
                <a:solidFill>
                  <a:srgbClr val="1A1E2D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CLASIFICACIÓN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434</Words>
  <Application>Microsoft Office PowerPoint</Application>
  <PresentationFormat>Personalizado</PresentationFormat>
  <Paragraphs>61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Myriad Pro</vt:lpstr>
      <vt:lpstr>Arial</vt:lpstr>
      <vt:lpstr>Calibri</vt:lpstr>
      <vt:lpstr>Childos Arabic Bold</vt:lpstr>
      <vt:lpstr>Better Together Script</vt:lpstr>
      <vt:lpstr>Handyman</vt:lpstr>
      <vt:lpstr>Office Theme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Gráfica Mapa Mental Simple Blanco</dc:title>
  <cp:lastModifiedBy>paola lezza</cp:lastModifiedBy>
  <cp:revision>2</cp:revision>
  <dcterms:created xsi:type="dcterms:W3CDTF">2006-08-16T00:00:00Z</dcterms:created>
  <dcterms:modified xsi:type="dcterms:W3CDTF">2025-01-18T17:42:53Z</dcterms:modified>
  <dc:identifier>DAGcSgGoWTA</dc:identifier>
</cp:coreProperties>
</file>