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9753600" cy="7315200"/>
  <p:notesSz cx="6858000" cy="9144000"/>
  <p:embeddedFontLst>
    <p:embeddedFont>
      <p:font typeface="Open Sauce Bold" charset="1" panose="00000800000000000000"/>
      <p:regular r:id="rId7"/>
    </p:embeddedFont>
    <p:embeddedFont>
      <p:font typeface="Anantason SemiCondensed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png" Type="http://schemas.openxmlformats.org/officeDocument/2006/relationships/image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jpe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EF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50101" y="1949130"/>
            <a:ext cx="2396161" cy="948928"/>
            <a:chOff x="0" y="0"/>
            <a:chExt cx="1654776" cy="65532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654776" cy="655324"/>
            </a:xfrm>
            <a:custGeom>
              <a:avLst/>
              <a:gdLst/>
              <a:ahLst/>
              <a:cxnLst/>
              <a:rect r="r" b="b" t="t" l="l"/>
              <a:pathLst>
                <a:path h="655324" w="1654776">
                  <a:moveTo>
                    <a:pt x="116315" y="0"/>
                  </a:moveTo>
                  <a:lnTo>
                    <a:pt x="1538461" y="0"/>
                  </a:lnTo>
                  <a:cubicBezTo>
                    <a:pt x="1569310" y="0"/>
                    <a:pt x="1598895" y="12255"/>
                    <a:pt x="1620708" y="34068"/>
                  </a:cubicBezTo>
                  <a:cubicBezTo>
                    <a:pt x="1642521" y="55881"/>
                    <a:pt x="1654776" y="85466"/>
                    <a:pt x="1654776" y="116315"/>
                  </a:cubicBezTo>
                  <a:lnTo>
                    <a:pt x="1654776" y="539009"/>
                  </a:lnTo>
                  <a:cubicBezTo>
                    <a:pt x="1654776" y="603248"/>
                    <a:pt x="1602700" y="655324"/>
                    <a:pt x="1538461" y="655324"/>
                  </a:cubicBezTo>
                  <a:lnTo>
                    <a:pt x="116315" y="655324"/>
                  </a:lnTo>
                  <a:cubicBezTo>
                    <a:pt x="85466" y="655324"/>
                    <a:pt x="55881" y="643070"/>
                    <a:pt x="34068" y="621256"/>
                  </a:cubicBezTo>
                  <a:cubicBezTo>
                    <a:pt x="12255" y="599443"/>
                    <a:pt x="0" y="569858"/>
                    <a:pt x="0" y="539009"/>
                  </a:cubicBezTo>
                  <a:lnTo>
                    <a:pt x="0" y="116315"/>
                  </a:lnTo>
                  <a:cubicBezTo>
                    <a:pt x="0" y="52076"/>
                    <a:pt x="52076" y="0"/>
                    <a:pt x="116315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1654776" cy="674374"/>
            </a:xfrm>
            <a:prstGeom prst="rect">
              <a:avLst/>
            </a:prstGeom>
          </p:spPr>
          <p:txBody>
            <a:bodyPr anchor="ctr" rtlCol="false" tIns="20149" lIns="20149" bIns="20149" rIns="20149"/>
            <a:lstStyle/>
            <a:p>
              <a:pPr algn="ctr" marL="0" indent="0" lvl="0">
                <a:lnSpc>
                  <a:spcPts val="18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13656" y="1590320"/>
            <a:ext cx="1687998" cy="407299"/>
            <a:chOff x="0" y="0"/>
            <a:chExt cx="1165722" cy="28127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165722" cy="281278"/>
            </a:xfrm>
            <a:custGeom>
              <a:avLst/>
              <a:gdLst/>
              <a:ahLst/>
              <a:cxnLst/>
              <a:rect r="r" b="b" t="t" l="l"/>
              <a:pathLst>
                <a:path h="281278" w="1165722">
                  <a:moveTo>
                    <a:pt x="140639" y="0"/>
                  </a:moveTo>
                  <a:lnTo>
                    <a:pt x="1025083" y="0"/>
                  </a:lnTo>
                  <a:cubicBezTo>
                    <a:pt x="1062383" y="0"/>
                    <a:pt x="1098155" y="14817"/>
                    <a:pt x="1124530" y="41192"/>
                  </a:cubicBezTo>
                  <a:cubicBezTo>
                    <a:pt x="1150905" y="67567"/>
                    <a:pt x="1165722" y="103339"/>
                    <a:pt x="1165722" y="140639"/>
                  </a:cubicBezTo>
                  <a:lnTo>
                    <a:pt x="1165722" y="140639"/>
                  </a:lnTo>
                  <a:cubicBezTo>
                    <a:pt x="1165722" y="218312"/>
                    <a:pt x="1102756" y="281278"/>
                    <a:pt x="1025083" y="281278"/>
                  </a:cubicBezTo>
                  <a:lnTo>
                    <a:pt x="140639" y="281278"/>
                  </a:lnTo>
                  <a:cubicBezTo>
                    <a:pt x="62966" y="281278"/>
                    <a:pt x="0" y="218312"/>
                    <a:pt x="0" y="140639"/>
                  </a:cubicBezTo>
                  <a:lnTo>
                    <a:pt x="0" y="140639"/>
                  </a:lnTo>
                  <a:cubicBezTo>
                    <a:pt x="0" y="62966"/>
                    <a:pt x="62966" y="0"/>
                    <a:pt x="140639" y="0"/>
                  </a:cubicBezTo>
                  <a:close/>
                </a:path>
              </a:pathLst>
            </a:custGeom>
            <a:solidFill>
              <a:srgbClr val="BBF9EC"/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19050"/>
              <a:ext cx="1165722" cy="300328"/>
            </a:xfrm>
            <a:prstGeom prst="rect">
              <a:avLst/>
            </a:prstGeom>
          </p:spPr>
          <p:txBody>
            <a:bodyPr anchor="ctr" rtlCol="false" tIns="20149" lIns="20149" bIns="20149" rIns="20149"/>
            <a:lstStyle/>
            <a:p>
              <a:pPr algn="ctr" marL="0" indent="0" lvl="0">
                <a:lnSpc>
                  <a:spcPts val="178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7083340" y="1949130"/>
            <a:ext cx="1991375" cy="2886203"/>
            <a:chOff x="0" y="0"/>
            <a:chExt cx="1375232" cy="199319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375232" cy="1993196"/>
            </a:xfrm>
            <a:custGeom>
              <a:avLst/>
              <a:gdLst/>
              <a:ahLst/>
              <a:cxnLst/>
              <a:rect r="r" b="b" t="t" l="l"/>
              <a:pathLst>
                <a:path h="1993196" w="1375232">
                  <a:moveTo>
                    <a:pt x="139958" y="0"/>
                  </a:moveTo>
                  <a:lnTo>
                    <a:pt x="1235274" y="0"/>
                  </a:lnTo>
                  <a:cubicBezTo>
                    <a:pt x="1272393" y="0"/>
                    <a:pt x="1307992" y="14746"/>
                    <a:pt x="1334240" y="40993"/>
                  </a:cubicBezTo>
                  <a:cubicBezTo>
                    <a:pt x="1360487" y="67240"/>
                    <a:pt x="1375232" y="102839"/>
                    <a:pt x="1375232" y="139958"/>
                  </a:cubicBezTo>
                  <a:lnTo>
                    <a:pt x="1375232" y="1853237"/>
                  </a:lnTo>
                  <a:cubicBezTo>
                    <a:pt x="1375232" y="1890357"/>
                    <a:pt x="1360487" y="1925956"/>
                    <a:pt x="1334240" y="1952203"/>
                  </a:cubicBezTo>
                  <a:cubicBezTo>
                    <a:pt x="1307992" y="1978450"/>
                    <a:pt x="1272393" y="1993196"/>
                    <a:pt x="1235274" y="1993196"/>
                  </a:cubicBezTo>
                  <a:lnTo>
                    <a:pt x="139958" y="1993196"/>
                  </a:lnTo>
                  <a:cubicBezTo>
                    <a:pt x="102839" y="1993196"/>
                    <a:pt x="67240" y="1978450"/>
                    <a:pt x="40993" y="1952203"/>
                  </a:cubicBezTo>
                  <a:cubicBezTo>
                    <a:pt x="14746" y="1925956"/>
                    <a:pt x="0" y="1890357"/>
                    <a:pt x="0" y="1853237"/>
                  </a:cubicBezTo>
                  <a:lnTo>
                    <a:pt x="0" y="139958"/>
                  </a:lnTo>
                  <a:cubicBezTo>
                    <a:pt x="0" y="102839"/>
                    <a:pt x="14746" y="67240"/>
                    <a:pt x="40993" y="40993"/>
                  </a:cubicBezTo>
                  <a:cubicBezTo>
                    <a:pt x="67240" y="14746"/>
                    <a:pt x="102839" y="0"/>
                    <a:pt x="13995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19050"/>
              <a:ext cx="1375232" cy="2012245"/>
            </a:xfrm>
            <a:prstGeom prst="rect">
              <a:avLst/>
            </a:prstGeom>
          </p:spPr>
          <p:txBody>
            <a:bodyPr anchor="ctr" rtlCol="false" tIns="20149" lIns="20149" bIns="20149" rIns="20149"/>
            <a:lstStyle/>
            <a:p>
              <a:pPr algn="ctr" marL="0" indent="0" lvl="0">
                <a:lnSpc>
                  <a:spcPts val="1866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11" id="11"/>
          <p:cNvSpPr/>
          <p:nvPr/>
        </p:nvSpPr>
        <p:spPr>
          <a:xfrm>
            <a:off x="161082" y="1049463"/>
            <a:ext cx="9113883" cy="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V="true">
            <a:off x="1848181" y="1047101"/>
            <a:ext cx="9474" cy="543219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>
            <a:off x="4876800" y="1319645"/>
            <a:ext cx="0" cy="849009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>
            <a:off x="7632569" y="1038866"/>
            <a:ext cx="0" cy="561558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flipH="true">
            <a:off x="160986" y="1049463"/>
            <a:ext cx="0" cy="2217599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>
            <a:off x="161082" y="3262300"/>
            <a:ext cx="949572" cy="9525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7" id="17"/>
          <p:cNvGrpSpPr/>
          <p:nvPr/>
        </p:nvGrpSpPr>
        <p:grpSpPr>
          <a:xfrm rot="0">
            <a:off x="426777" y="2986670"/>
            <a:ext cx="2379239" cy="474369"/>
            <a:chOff x="0" y="0"/>
            <a:chExt cx="1833288" cy="365518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1833288" cy="365518"/>
            </a:xfrm>
            <a:custGeom>
              <a:avLst/>
              <a:gdLst/>
              <a:ahLst/>
              <a:cxnLst/>
              <a:rect r="r" b="b" t="t" l="l"/>
              <a:pathLst>
                <a:path h="365518" w="1833288">
                  <a:moveTo>
                    <a:pt x="87857" y="0"/>
                  </a:moveTo>
                  <a:lnTo>
                    <a:pt x="1745431" y="0"/>
                  </a:lnTo>
                  <a:cubicBezTo>
                    <a:pt x="1768732" y="0"/>
                    <a:pt x="1791079" y="9256"/>
                    <a:pt x="1807555" y="25733"/>
                  </a:cubicBezTo>
                  <a:cubicBezTo>
                    <a:pt x="1824031" y="42209"/>
                    <a:pt x="1833288" y="64556"/>
                    <a:pt x="1833288" y="87857"/>
                  </a:cubicBezTo>
                  <a:lnTo>
                    <a:pt x="1833288" y="277661"/>
                  </a:lnTo>
                  <a:cubicBezTo>
                    <a:pt x="1833288" y="326183"/>
                    <a:pt x="1793953" y="365518"/>
                    <a:pt x="1745431" y="365518"/>
                  </a:cubicBezTo>
                  <a:lnTo>
                    <a:pt x="87857" y="365518"/>
                  </a:lnTo>
                  <a:cubicBezTo>
                    <a:pt x="64556" y="365518"/>
                    <a:pt x="42209" y="356261"/>
                    <a:pt x="25733" y="339785"/>
                  </a:cubicBezTo>
                  <a:cubicBezTo>
                    <a:pt x="9256" y="323309"/>
                    <a:pt x="0" y="300962"/>
                    <a:pt x="0" y="277661"/>
                  </a:cubicBezTo>
                  <a:lnTo>
                    <a:pt x="0" y="87857"/>
                  </a:lnTo>
                  <a:cubicBezTo>
                    <a:pt x="0" y="39335"/>
                    <a:pt x="39335" y="0"/>
                    <a:pt x="87857" y="0"/>
                  </a:cubicBezTo>
                  <a:close/>
                </a:path>
              </a:pathLst>
            </a:custGeom>
            <a:solidFill>
              <a:srgbClr val="D5CDF8"/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19050"/>
              <a:ext cx="1833288" cy="384568"/>
            </a:xfrm>
            <a:prstGeom prst="rect">
              <a:avLst/>
            </a:prstGeom>
          </p:spPr>
          <p:txBody>
            <a:bodyPr anchor="ctr" rtlCol="false" tIns="18059" lIns="18059" bIns="18059" rIns="18059"/>
            <a:lstStyle/>
            <a:p>
              <a:pPr algn="ctr" marL="0" indent="0" lvl="0">
                <a:lnSpc>
                  <a:spcPts val="18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4008624" y="1495462"/>
            <a:ext cx="1715044" cy="477674"/>
            <a:chOff x="0" y="0"/>
            <a:chExt cx="1184400" cy="32987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1184400" cy="329879"/>
            </a:xfrm>
            <a:custGeom>
              <a:avLst/>
              <a:gdLst/>
              <a:ahLst/>
              <a:cxnLst/>
              <a:rect r="r" b="b" t="t" l="l"/>
              <a:pathLst>
                <a:path h="329879" w="1184400">
                  <a:moveTo>
                    <a:pt x="164939" y="0"/>
                  </a:moveTo>
                  <a:lnTo>
                    <a:pt x="1019460" y="0"/>
                  </a:lnTo>
                  <a:cubicBezTo>
                    <a:pt x="1110554" y="0"/>
                    <a:pt x="1184400" y="73846"/>
                    <a:pt x="1184400" y="164939"/>
                  </a:cubicBezTo>
                  <a:lnTo>
                    <a:pt x="1184400" y="164939"/>
                  </a:lnTo>
                  <a:cubicBezTo>
                    <a:pt x="1184400" y="208684"/>
                    <a:pt x="1167022" y="250637"/>
                    <a:pt x="1136090" y="281569"/>
                  </a:cubicBezTo>
                  <a:cubicBezTo>
                    <a:pt x="1105158" y="312501"/>
                    <a:pt x="1063205" y="329879"/>
                    <a:pt x="1019460" y="329879"/>
                  </a:cubicBezTo>
                  <a:lnTo>
                    <a:pt x="164939" y="329879"/>
                  </a:lnTo>
                  <a:cubicBezTo>
                    <a:pt x="73846" y="329879"/>
                    <a:pt x="0" y="256033"/>
                    <a:pt x="0" y="164939"/>
                  </a:cubicBezTo>
                  <a:lnTo>
                    <a:pt x="0" y="164939"/>
                  </a:lnTo>
                  <a:cubicBezTo>
                    <a:pt x="0" y="73846"/>
                    <a:pt x="73846" y="0"/>
                    <a:pt x="164939" y="0"/>
                  </a:cubicBezTo>
                  <a:close/>
                </a:path>
              </a:pathLst>
            </a:custGeom>
            <a:solidFill>
              <a:srgbClr val="D5CDF8"/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-19050"/>
              <a:ext cx="1184400" cy="348929"/>
            </a:xfrm>
            <a:prstGeom prst="rect">
              <a:avLst/>
            </a:prstGeom>
          </p:spPr>
          <p:txBody>
            <a:bodyPr anchor="ctr" rtlCol="false" tIns="20149" lIns="20149" bIns="20149" rIns="20149"/>
            <a:lstStyle/>
            <a:p>
              <a:pPr algn="ctr" marL="0" indent="0" lvl="0">
                <a:lnSpc>
                  <a:spcPts val="178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6420750" y="1600424"/>
            <a:ext cx="2423638" cy="444099"/>
            <a:chOff x="0" y="0"/>
            <a:chExt cx="1673751" cy="306692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673751" cy="306692"/>
            </a:xfrm>
            <a:custGeom>
              <a:avLst/>
              <a:gdLst/>
              <a:ahLst/>
              <a:cxnLst/>
              <a:rect r="r" b="b" t="t" l="l"/>
              <a:pathLst>
                <a:path h="306692" w="1673751">
                  <a:moveTo>
                    <a:pt x="153346" y="0"/>
                  </a:moveTo>
                  <a:lnTo>
                    <a:pt x="1520405" y="0"/>
                  </a:lnTo>
                  <a:cubicBezTo>
                    <a:pt x="1605095" y="0"/>
                    <a:pt x="1673751" y="68655"/>
                    <a:pt x="1673751" y="153346"/>
                  </a:cubicBezTo>
                  <a:lnTo>
                    <a:pt x="1673751" y="153346"/>
                  </a:lnTo>
                  <a:cubicBezTo>
                    <a:pt x="1673751" y="238037"/>
                    <a:pt x="1605095" y="306692"/>
                    <a:pt x="1520405" y="306692"/>
                  </a:cubicBezTo>
                  <a:lnTo>
                    <a:pt x="153346" y="306692"/>
                  </a:lnTo>
                  <a:cubicBezTo>
                    <a:pt x="68655" y="306692"/>
                    <a:pt x="0" y="238037"/>
                    <a:pt x="0" y="153346"/>
                  </a:cubicBezTo>
                  <a:lnTo>
                    <a:pt x="0" y="153346"/>
                  </a:lnTo>
                  <a:cubicBezTo>
                    <a:pt x="0" y="68655"/>
                    <a:pt x="68655" y="0"/>
                    <a:pt x="153346" y="0"/>
                  </a:cubicBezTo>
                  <a:close/>
                </a:path>
              </a:pathLst>
            </a:custGeom>
            <a:solidFill>
              <a:srgbClr val="F4E0B6"/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19050"/>
              <a:ext cx="1673751" cy="325742"/>
            </a:xfrm>
            <a:prstGeom prst="rect">
              <a:avLst/>
            </a:prstGeom>
          </p:spPr>
          <p:txBody>
            <a:bodyPr anchor="ctr" rtlCol="false" tIns="20149" lIns="20149" bIns="20149" rIns="20149"/>
            <a:lstStyle/>
            <a:p>
              <a:pPr algn="ctr" marL="0" indent="0" lvl="0">
                <a:lnSpc>
                  <a:spcPts val="1783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26" id="26"/>
          <p:cNvSpPr/>
          <p:nvPr/>
        </p:nvSpPr>
        <p:spPr>
          <a:xfrm>
            <a:off x="2806016" y="3936609"/>
            <a:ext cx="0" cy="495537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7" id="27"/>
          <p:cNvGrpSpPr/>
          <p:nvPr/>
        </p:nvGrpSpPr>
        <p:grpSpPr>
          <a:xfrm rot="0">
            <a:off x="2396422" y="4858709"/>
            <a:ext cx="1692691" cy="2285812"/>
            <a:chOff x="0" y="0"/>
            <a:chExt cx="1424229" cy="1923280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1424229" cy="1923280"/>
            </a:xfrm>
            <a:custGeom>
              <a:avLst/>
              <a:gdLst/>
              <a:ahLst/>
              <a:cxnLst/>
              <a:rect r="r" b="b" t="t" l="l"/>
              <a:pathLst>
                <a:path h="1923280" w="1424229">
                  <a:moveTo>
                    <a:pt x="164654" y="0"/>
                  </a:moveTo>
                  <a:lnTo>
                    <a:pt x="1259575" y="0"/>
                  </a:lnTo>
                  <a:cubicBezTo>
                    <a:pt x="1303244" y="0"/>
                    <a:pt x="1345124" y="17347"/>
                    <a:pt x="1376003" y="48226"/>
                  </a:cubicBezTo>
                  <a:cubicBezTo>
                    <a:pt x="1406882" y="79105"/>
                    <a:pt x="1424229" y="120985"/>
                    <a:pt x="1424229" y="164654"/>
                  </a:cubicBezTo>
                  <a:lnTo>
                    <a:pt x="1424229" y="1758626"/>
                  </a:lnTo>
                  <a:cubicBezTo>
                    <a:pt x="1424229" y="1802295"/>
                    <a:pt x="1406882" y="1844175"/>
                    <a:pt x="1376003" y="1875054"/>
                  </a:cubicBezTo>
                  <a:cubicBezTo>
                    <a:pt x="1345124" y="1905933"/>
                    <a:pt x="1303244" y="1923280"/>
                    <a:pt x="1259575" y="1923280"/>
                  </a:cubicBezTo>
                  <a:lnTo>
                    <a:pt x="164654" y="1923280"/>
                  </a:lnTo>
                  <a:cubicBezTo>
                    <a:pt x="120985" y="1923280"/>
                    <a:pt x="79105" y="1905933"/>
                    <a:pt x="48226" y="1875054"/>
                  </a:cubicBezTo>
                  <a:cubicBezTo>
                    <a:pt x="17347" y="1844175"/>
                    <a:pt x="0" y="1802295"/>
                    <a:pt x="0" y="1758626"/>
                  </a:cubicBezTo>
                  <a:lnTo>
                    <a:pt x="0" y="164654"/>
                  </a:lnTo>
                  <a:cubicBezTo>
                    <a:pt x="0" y="120985"/>
                    <a:pt x="17347" y="79105"/>
                    <a:pt x="48226" y="48226"/>
                  </a:cubicBezTo>
                  <a:cubicBezTo>
                    <a:pt x="79105" y="17347"/>
                    <a:pt x="120985" y="0"/>
                    <a:pt x="16465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1424229" cy="1942330"/>
            </a:xfrm>
            <a:prstGeom prst="rect">
              <a:avLst/>
            </a:prstGeom>
          </p:spPr>
          <p:txBody>
            <a:bodyPr anchor="ctr" rtlCol="false" tIns="18059" lIns="18059" bIns="18059" rIns="18059"/>
            <a:lstStyle/>
            <a:p>
              <a:pPr algn="ctr" marL="0" indent="0" lvl="0">
                <a:lnSpc>
                  <a:spcPts val="18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2421417" y="4432146"/>
            <a:ext cx="1448440" cy="501338"/>
            <a:chOff x="0" y="0"/>
            <a:chExt cx="1116074" cy="386299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1116074" cy="386299"/>
            </a:xfrm>
            <a:custGeom>
              <a:avLst/>
              <a:gdLst/>
              <a:ahLst/>
              <a:cxnLst/>
              <a:rect r="r" b="b" t="t" l="l"/>
              <a:pathLst>
                <a:path h="386299" w="1116074">
                  <a:moveTo>
                    <a:pt x="144315" y="0"/>
                  </a:moveTo>
                  <a:lnTo>
                    <a:pt x="971758" y="0"/>
                  </a:lnTo>
                  <a:cubicBezTo>
                    <a:pt x="1010033" y="0"/>
                    <a:pt x="1046740" y="15205"/>
                    <a:pt x="1073805" y="42269"/>
                  </a:cubicBezTo>
                  <a:cubicBezTo>
                    <a:pt x="1100869" y="69333"/>
                    <a:pt x="1116074" y="106040"/>
                    <a:pt x="1116074" y="144315"/>
                  </a:cubicBezTo>
                  <a:lnTo>
                    <a:pt x="1116074" y="241984"/>
                  </a:lnTo>
                  <a:cubicBezTo>
                    <a:pt x="1116074" y="280258"/>
                    <a:pt x="1100869" y="316965"/>
                    <a:pt x="1073805" y="344030"/>
                  </a:cubicBezTo>
                  <a:cubicBezTo>
                    <a:pt x="1046740" y="371094"/>
                    <a:pt x="1010033" y="386299"/>
                    <a:pt x="971758" y="386299"/>
                  </a:cubicBezTo>
                  <a:lnTo>
                    <a:pt x="144315" y="386299"/>
                  </a:lnTo>
                  <a:cubicBezTo>
                    <a:pt x="106040" y="386299"/>
                    <a:pt x="69333" y="371094"/>
                    <a:pt x="42269" y="344030"/>
                  </a:cubicBezTo>
                  <a:cubicBezTo>
                    <a:pt x="15205" y="316965"/>
                    <a:pt x="0" y="280258"/>
                    <a:pt x="0" y="241984"/>
                  </a:cubicBezTo>
                  <a:lnTo>
                    <a:pt x="0" y="144315"/>
                  </a:lnTo>
                  <a:cubicBezTo>
                    <a:pt x="0" y="106040"/>
                    <a:pt x="15205" y="69333"/>
                    <a:pt x="42269" y="42269"/>
                  </a:cubicBezTo>
                  <a:cubicBezTo>
                    <a:pt x="69333" y="15205"/>
                    <a:pt x="106040" y="0"/>
                    <a:pt x="144315" y="0"/>
                  </a:cubicBezTo>
                  <a:close/>
                </a:path>
              </a:pathLst>
            </a:custGeom>
            <a:solidFill>
              <a:srgbClr val="F4E0B6"/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32" id="32"/>
            <p:cNvSpPr txBox="true"/>
            <p:nvPr/>
          </p:nvSpPr>
          <p:spPr>
            <a:xfrm>
              <a:off x="0" y="-19050"/>
              <a:ext cx="1116074" cy="405349"/>
            </a:xfrm>
            <a:prstGeom prst="rect">
              <a:avLst/>
            </a:prstGeom>
          </p:spPr>
          <p:txBody>
            <a:bodyPr anchor="ctr" rtlCol="false" tIns="18059" lIns="18059" bIns="18059" rIns="18059"/>
            <a:lstStyle/>
            <a:p>
              <a:pPr algn="ctr" marL="0" indent="0" lvl="0">
                <a:lnSpc>
                  <a:spcPts val="1866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33" id="33"/>
          <p:cNvSpPr/>
          <p:nvPr/>
        </p:nvSpPr>
        <p:spPr>
          <a:xfrm flipH="true">
            <a:off x="4886325" y="3936609"/>
            <a:ext cx="0" cy="1045433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4" id="34"/>
          <p:cNvGrpSpPr/>
          <p:nvPr/>
        </p:nvGrpSpPr>
        <p:grpSpPr>
          <a:xfrm rot="0">
            <a:off x="4165131" y="4896193"/>
            <a:ext cx="1599176" cy="2248327"/>
            <a:chOff x="0" y="0"/>
            <a:chExt cx="1345545" cy="1891741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1345545" cy="1891741"/>
            </a:xfrm>
            <a:custGeom>
              <a:avLst/>
              <a:gdLst/>
              <a:ahLst/>
              <a:cxnLst/>
              <a:rect r="r" b="b" t="t" l="l"/>
              <a:pathLst>
                <a:path h="1891741" w="1345545">
                  <a:moveTo>
                    <a:pt x="174283" y="0"/>
                  </a:moveTo>
                  <a:lnTo>
                    <a:pt x="1171263" y="0"/>
                  </a:lnTo>
                  <a:cubicBezTo>
                    <a:pt x="1217485" y="0"/>
                    <a:pt x="1261815" y="18362"/>
                    <a:pt x="1294499" y="51046"/>
                  </a:cubicBezTo>
                  <a:cubicBezTo>
                    <a:pt x="1327184" y="83731"/>
                    <a:pt x="1345545" y="128060"/>
                    <a:pt x="1345545" y="174283"/>
                  </a:cubicBezTo>
                  <a:lnTo>
                    <a:pt x="1345545" y="1717458"/>
                  </a:lnTo>
                  <a:cubicBezTo>
                    <a:pt x="1345545" y="1813712"/>
                    <a:pt x="1267516" y="1891741"/>
                    <a:pt x="1171263" y="1891741"/>
                  </a:cubicBezTo>
                  <a:lnTo>
                    <a:pt x="174283" y="1891741"/>
                  </a:lnTo>
                  <a:cubicBezTo>
                    <a:pt x="128060" y="1891741"/>
                    <a:pt x="83731" y="1873379"/>
                    <a:pt x="51046" y="1840695"/>
                  </a:cubicBezTo>
                  <a:cubicBezTo>
                    <a:pt x="18362" y="1808010"/>
                    <a:pt x="0" y="1763681"/>
                    <a:pt x="0" y="1717458"/>
                  </a:cubicBezTo>
                  <a:lnTo>
                    <a:pt x="0" y="174283"/>
                  </a:lnTo>
                  <a:cubicBezTo>
                    <a:pt x="0" y="128060"/>
                    <a:pt x="18362" y="83731"/>
                    <a:pt x="51046" y="51046"/>
                  </a:cubicBezTo>
                  <a:cubicBezTo>
                    <a:pt x="83731" y="18362"/>
                    <a:pt x="128060" y="0"/>
                    <a:pt x="17428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0" y="-19050"/>
              <a:ext cx="1345545" cy="1910791"/>
            </a:xfrm>
            <a:prstGeom prst="rect">
              <a:avLst/>
            </a:prstGeom>
          </p:spPr>
          <p:txBody>
            <a:bodyPr anchor="ctr" rtlCol="false" tIns="18059" lIns="18059" bIns="18059" rIns="18059"/>
            <a:lstStyle/>
            <a:p>
              <a:pPr algn="ctr" marL="0" indent="0" lvl="0">
                <a:lnSpc>
                  <a:spcPts val="18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4297225" y="4518927"/>
            <a:ext cx="1178200" cy="463115"/>
            <a:chOff x="0" y="0"/>
            <a:chExt cx="907845" cy="356846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907845" cy="356846"/>
            </a:xfrm>
            <a:custGeom>
              <a:avLst/>
              <a:gdLst/>
              <a:ahLst/>
              <a:cxnLst/>
              <a:rect r="r" b="b" t="t" l="l"/>
              <a:pathLst>
                <a:path h="356846" w="907845">
                  <a:moveTo>
                    <a:pt x="177416" y="0"/>
                  </a:moveTo>
                  <a:lnTo>
                    <a:pt x="730428" y="0"/>
                  </a:lnTo>
                  <a:cubicBezTo>
                    <a:pt x="828413" y="0"/>
                    <a:pt x="907845" y="79432"/>
                    <a:pt x="907845" y="177416"/>
                  </a:cubicBezTo>
                  <a:lnTo>
                    <a:pt x="907845" y="179430"/>
                  </a:lnTo>
                  <a:cubicBezTo>
                    <a:pt x="907845" y="277414"/>
                    <a:pt x="828413" y="356846"/>
                    <a:pt x="730428" y="356846"/>
                  </a:cubicBezTo>
                  <a:lnTo>
                    <a:pt x="177416" y="356846"/>
                  </a:lnTo>
                  <a:cubicBezTo>
                    <a:pt x="79432" y="356846"/>
                    <a:pt x="0" y="277414"/>
                    <a:pt x="0" y="179430"/>
                  </a:cubicBezTo>
                  <a:lnTo>
                    <a:pt x="0" y="177416"/>
                  </a:lnTo>
                  <a:cubicBezTo>
                    <a:pt x="0" y="79432"/>
                    <a:pt x="79432" y="0"/>
                    <a:pt x="177416" y="0"/>
                  </a:cubicBezTo>
                  <a:close/>
                </a:path>
              </a:pathLst>
            </a:custGeom>
            <a:solidFill>
              <a:srgbClr val="BBF9EC"/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0" y="-19050"/>
              <a:ext cx="907845" cy="375896"/>
            </a:xfrm>
            <a:prstGeom prst="rect">
              <a:avLst/>
            </a:prstGeom>
          </p:spPr>
          <p:txBody>
            <a:bodyPr anchor="ctr" rtlCol="false" tIns="18059" lIns="18059" bIns="18059" rIns="18059"/>
            <a:lstStyle/>
            <a:p>
              <a:pPr algn="ctr" marL="0" indent="0" lvl="0">
                <a:lnSpc>
                  <a:spcPts val="1866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40" id="40"/>
          <p:cNvSpPr/>
          <p:nvPr/>
        </p:nvSpPr>
        <p:spPr>
          <a:xfrm>
            <a:off x="4089114" y="4008771"/>
            <a:ext cx="1675193" cy="12138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1" id="41"/>
          <p:cNvSpPr/>
          <p:nvPr/>
        </p:nvSpPr>
        <p:spPr>
          <a:xfrm flipH="true">
            <a:off x="6917494" y="3905175"/>
            <a:ext cx="8700" cy="1522754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2" id="42"/>
          <p:cNvGrpSpPr/>
          <p:nvPr/>
        </p:nvGrpSpPr>
        <p:grpSpPr>
          <a:xfrm rot="0">
            <a:off x="5840507" y="5312854"/>
            <a:ext cx="1665287" cy="1915648"/>
            <a:chOff x="0" y="0"/>
            <a:chExt cx="1401171" cy="1611824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1401171" cy="1611824"/>
            </a:xfrm>
            <a:custGeom>
              <a:avLst/>
              <a:gdLst/>
              <a:ahLst/>
              <a:cxnLst/>
              <a:rect r="r" b="b" t="t" l="l"/>
              <a:pathLst>
                <a:path h="1611824" w="1401171">
                  <a:moveTo>
                    <a:pt x="167364" y="0"/>
                  </a:moveTo>
                  <a:lnTo>
                    <a:pt x="1233807" y="0"/>
                  </a:lnTo>
                  <a:cubicBezTo>
                    <a:pt x="1326240" y="0"/>
                    <a:pt x="1401171" y="74931"/>
                    <a:pt x="1401171" y="167364"/>
                  </a:cubicBezTo>
                  <a:lnTo>
                    <a:pt x="1401171" y="1444460"/>
                  </a:lnTo>
                  <a:cubicBezTo>
                    <a:pt x="1401171" y="1488848"/>
                    <a:pt x="1383538" y="1531418"/>
                    <a:pt x="1352151" y="1562805"/>
                  </a:cubicBezTo>
                  <a:cubicBezTo>
                    <a:pt x="1320765" y="1594191"/>
                    <a:pt x="1278195" y="1611824"/>
                    <a:pt x="1233807" y="1611824"/>
                  </a:cubicBezTo>
                  <a:lnTo>
                    <a:pt x="167364" y="1611824"/>
                  </a:lnTo>
                  <a:cubicBezTo>
                    <a:pt x="122976" y="1611824"/>
                    <a:pt x="80407" y="1594191"/>
                    <a:pt x="49020" y="1562805"/>
                  </a:cubicBezTo>
                  <a:cubicBezTo>
                    <a:pt x="17633" y="1531418"/>
                    <a:pt x="0" y="1488848"/>
                    <a:pt x="0" y="1444460"/>
                  </a:cubicBezTo>
                  <a:lnTo>
                    <a:pt x="0" y="167364"/>
                  </a:lnTo>
                  <a:cubicBezTo>
                    <a:pt x="0" y="122976"/>
                    <a:pt x="17633" y="80407"/>
                    <a:pt x="49020" y="49020"/>
                  </a:cubicBezTo>
                  <a:cubicBezTo>
                    <a:pt x="80407" y="17633"/>
                    <a:pt x="122976" y="0"/>
                    <a:pt x="16736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44" id="44"/>
            <p:cNvSpPr txBox="true"/>
            <p:nvPr/>
          </p:nvSpPr>
          <p:spPr>
            <a:xfrm>
              <a:off x="0" y="-19050"/>
              <a:ext cx="1401171" cy="1630874"/>
            </a:xfrm>
            <a:prstGeom prst="rect">
              <a:avLst/>
            </a:prstGeom>
          </p:spPr>
          <p:txBody>
            <a:bodyPr anchor="ctr" rtlCol="false" tIns="18059" lIns="18059" bIns="18059" rIns="18059"/>
            <a:lstStyle/>
            <a:p>
              <a:pPr algn="ctr" marL="0" indent="0" lvl="0">
                <a:lnSpc>
                  <a:spcPts val="18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5" id="45"/>
          <p:cNvGrpSpPr/>
          <p:nvPr/>
        </p:nvGrpSpPr>
        <p:grpSpPr>
          <a:xfrm rot="0">
            <a:off x="6229344" y="4952849"/>
            <a:ext cx="1412750" cy="593003"/>
            <a:chOff x="0" y="0"/>
            <a:chExt cx="1088574" cy="456930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1088574" cy="456930"/>
            </a:xfrm>
            <a:custGeom>
              <a:avLst/>
              <a:gdLst/>
              <a:ahLst/>
              <a:cxnLst/>
              <a:rect r="r" b="b" t="t" l="l"/>
              <a:pathLst>
                <a:path h="456930" w="1088574">
                  <a:moveTo>
                    <a:pt x="147961" y="0"/>
                  </a:moveTo>
                  <a:lnTo>
                    <a:pt x="940613" y="0"/>
                  </a:lnTo>
                  <a:cubicBezTo>
                    <a:pt x="979855" y="0"/>
                    <a:pt x="1017489" y="15589"/>
                    <a:pt x="1045237" y="43337"/>
                  </a:cubicBezTo>
                  <a:cubicBezTo>
                    <a:pt x="1072985" y="71085"/>
                    <a:pt x="1088574" y="108719"/>
                    <a:pt x="1088574" y="147961"/>
                  </a:cubicBezTo>
                  <a:lnTo>
                    <a:pt x="1088574" y="308969"/>
                  </a:lnTo>
                  <a:cubicBezTo>
                    <a:pt x="1088574" y="348211"/>
                    <a:pt x="1072985" y="385845"/>
                    <a:pt x="1045237" y="413593"/>
                  </a:cubicBezTo>
                  <a:cubicBezTo>
                    <a:pt x="1017489" y="441341"/>
                    <a:pt x="979855" y="456930"/>
                    <a:pt x="940613" y="456930"/>
                  </a:cubicBezTo>
                  <a:lnTo>
                    <a:pt x="147961" y="456930"/>
                  </a:lnTo>
                  <a:cubicBezTo>
                    <a:pt x="66244" y="456930"/>
                    <a:pt x="0" y="390686"/>
                    <a:pt x="0" y="308969"/>
                  </a:cubicBezTo>
                  <a:lnTo>
                    <a:pt x="0" y="147961"/>
                  </a:lnTo>
                  <a:cubicBezTo>
                    <a:pt x="0" y="66244"/>
                    <a:pt x="66244" y="0"/>
                    <a:pt x="147961" y="0"/>
                  </a:cubicBezTo>
                  <a:close/>
                </a:path>
              </a:pathLst>
            </a:custGeom>
            <a:solidFill>
              <a:srgbClr val="F8D0D3"/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47" id="47"/>
            <p:cNvSpPr txBox="true"/>
            <p:nvPr/>
          </p:nvSpPr>
          <p:spPr>
            <a:xfrm>
              <a:off x="0" y="-19050"/>
              <a:ext cx="1088574" cy="475980"/>
            </a:xfrm>
            <a:prstGeom prst="rect">
              <a:avLst/>
            </a:prstGeom>
          </p:spPr>
          <p:txBody>
            <a:bodyPr anchor="ctr" rtlCol="false" tIns="18059" lIns="18059" bIns="18059" rIns="18059"/>
            <a:lstStyle/>
            <a:p>
              <a:pPr algn="ctr" marL="0" indent="0" lvl="0">
                <a:lnSpc>
                  <a:spcPts val="1866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48" id="48"/>
          <p:cNvSpPr/>
          <p:nvPr/>
        </p:nvSpPr>
        <p:spPr>
          <a:xfrm flipV="true">
            <a:off x="5783011" y="3905175"/>
            <a:ext cx="1152708" cy="1286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9" id="49"/>
          <p:cNvSpPr/>
          <p:nvPr/>
        </p:nvSpPr>
        <p:spPr>
          <a:xfrm>
            <a:off x="2806016" y="3936609"/>
            <a:ext cx="783209" cy="18723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0" id="50"/>
          <p:cNvSpPr/>
          <p:nvPr/>
        </p:nvSpPr>
        <p:spPr>
          <a:xfrm flipH="false" flipV="false" rot="0">
            <a:off x="3130183" y="2168654"/>
            <a:ext cx="3493233" cy="1949167"/>
          </a:xfrm>
          <a:custGeom>
            <a:avLst/>
            <a:gdLst/>
            <a:ahLst/>
            <a:cxnLst/>
            <a:rect r="r" b="b" t="t" l="l"/>
            <a:pathLst>
              <a:path h="1949167" w="3493233">
                <a:moveTo>
                  <a:pt x="0" y="0"/>
                </a:moveTo>
                <a:lnTo>
                  <a:pt x="3493234" y="0"/>
                </a:lnTo>
                <a:lnTo>
                  <a:pt x="3493234" y="1949167"/>
                </a:lnTo>
                <a:lnTo>
                  <a:pt x="0" y="194916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412" r="0" b="-412"/>
            </a:stretch>
          </a:blipFill>
          <a:ln w="28575" cap="sq">
            <a:solidFill>
              <a:srgbClr val="000000"/>
            </a:solidFill>
            <a:prstDash val="solid"/>
            <a:miter/>
          </a:ln>
        </p:spPr>
      </p:sp>
      <p:sp>
        <p:nvSpPr>
          <p:cNvPr name="Freeform 51" id="51"/>
          <p:cNvSpPr/>
          <p:nvPr/>
        </p:nvSpPr>
        <p:spPr>
          <a:xfrm flipH="false" flipV="false" rot="0">
            <a:off x="102207" y="3461039"/>
            <a:ext cx="2218016" cy="2068292"/>
          </a:xfrm>
          <a:custGeom>
            <a:avLst/>
            <a:gdLst/>
            <a:ahLst/>
            <a:cxnLst/>
            <a:rect r="r" b="b" t="t" l="l"/>
            <a:pathLst>
              <a:path h="2068292" w="2218016">
                <a:moveTo>
                  <a:pt x="0" y="0"/>
                </a:moveTo>
                <a:lnTo>
                  <a:pt x="2218015" y="0"/>
                </a:lnTo>
                <a:lnTo>
                  <a:pt x="2218015" y="2068292"/>
                </a:lnTo>
                <a:lnTo>
                  <a:pt x="0" y="206829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-1009"/>
            </a:stretch>
          </a:blipFill>
          <a:ln w="19050" cap="sq">
            <a:solidFill>
              <a:srgbClr val="000000"/>
            </a:solidFill>
            <a:prstDash val="solid"/>
            <a:miter/>
          </a:ln>
        </p:spPr>
      </p:sp>
      <p:sp>
        <p:nvSpPr>
          <p:cNvPr name="TextBox 52" id="52"/>
          <p:cNvSpPr txBox="true"/>
          <p:nvPr/>
        </p:nvSpPr>
        <p:spPr>
          <a:xfrm rot="0">
            <a:off x="6202419" y="5082489"/>
            <a:ext cx="1430150" cy="345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375"/>
              </a:lnSpc>
              <a:spcBef>
                <a:spcPct val="0"/>
              </a:spcBef>
            </a:pPr>
            <a:r>
              <a:rPr lang="en-US" b="true" sz="1100" spc="-2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ANÁLISIS POR DEPARTAMENTO </a:t>
            </a:r>
          </a:p>
        </p:txBody>
      </p:sp>
      <p:sp>
        <p:nvSpPr>
          <p:cNvPr name="Freeform 53" id="53"/>
          <p:cNvSpPr/>
          <p:nvPr/>
        </p:nvSpPr>
        <p:spPr>
          <a:xfrm flipH="false" flipV="false" rot="0">
            <a:off x="-58195" y="5259972"/>
            <a:ext cx="2397468" cy="2176464"/>
          </a:xfrm>
          <a:custGeom>
            <a:avLst/>
            <a:gdLst/>
            <a:ahLst/>
            <a:cxnLst/>
            <a:rect r="r" b="b" t="t" l="l"/>
            <a:pathLst>
              <a:path h="2176464" w="2397468">
                <a:moveTo>
                  <a:pt x="0" y="0"/>
                </a:moveTo>
                <a:lnTo>
                  <a:pt x="2397467" y="0"/>
                </a:lnTo>
                <a:lnTo>
                  <a:pt x="2397467" y="2176464"/>
                </a:lnTo>
                <a:lnTo>
                  <a:pt x="0" y="21764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4" id="54"/>
          <p:cNvGrpSpPr/>
          <p:nvPr/>
        </p:nvGrpSpPr>
        <p:grpSpPr>
          <a:xfrm rot="0">
            <a:off x="167339" y="5545852"/>
            <a:ext cx="2087752" cy="1598668"/>
            <a:chOff x="0" y="0"/>
            <a:chExt cx="1756633" cy="1345118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756633" cy="1345118"/>
            </a:xfrm>
            <a:custGeom>
              <a:avLst/>
              <a:gdLst/>
              <a:ahLst/>
              <a:cxnLst/>
              <a:rect r="r" b="b" t="t" l="l"/>
              <a:pathLst>
                <a:path h="1345118" w="1756633">
                  <a:moveTo>
                    <a:pt x="133497" y="0"/>
                  </a:moveTo>
                  <a:lnTo>
                    <a:pt x="1623135" y="0"/>
                  </a:lnTo>
                  <a:cubicBezTo>
                    <a:pt x="1658541" y="0"/>
                    <a:pt x="1692497" y="14065"/>
                    <a:pt x="1717532" y="39100"/>
                  </a:cubicBezTo>
                  <a:cubicBezTo>
                    <a:pt x="1742568" y="64136"/>
                    <a:pt x="1756633" y="98092"/>
                    <a:pt x="1756633" y="133497"/>
                  </a:cubicBezTo>
                  <a:lnTo>
                    <a:pt x="1756633" y="1211621"/>
                  </a:lnTo>
                  <a:cubicBezTo>
                    <a:pt x="1756633" y="1247026"/>
                    <a:pt x="1742568" y="1280982"/>
                    <a:pt x="1717532" y="1306017"/>
                  </a:cubicBezTo>
                  <a:cubicBezTo>
                    <a:pt x="1692497" y="1331053"/>
                    <a:pt x="1658541" y="1345118"/>
                    <a:pt x="1623135" y="1345118"/>
                  </a:cubicBezTo>
                  <a:lnTo>
                    <a:pt x="133497" y="1345118"/>
                  </a:lnTo>
                  <a:cubicBezTo>
                    <a:pt x="98092" y="1345118"/>
                    <a:pt x="64136" y="1331053"/>
                    <a:pt x="39100" y="1306017"/>
                  </a:cubicBezTo>
                  <a:cubicBezTo>
                    <a:pt x="14065" y="1280982"/>
                    <a:pt x="0" y="1247026"/>
                    <a:pt x="0" y="1211621"/>
                  </a:cubicBezTo>
                  <a:lnTo>
                    <a:pt x="0" y="133497"/>
                  </a:lnTo>
                  <a:cubicBezTo>
                    <a:pt x="0" y="98092"/>
                    <a:pt x="14065" y="64136"/>
                    <a:pt x="39100" y="39100"/>
                  </a:cubicBezTo>
                  <a:cubicBezTo>
                    <a:pt x="64136" y="14065"/>
                    <a:pt x="98092" y="0"/>
                    <a:pt x="13349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56" id="56"/>
            <p:cNvSpPr txBox="true"/>
            <p:nvPr/>
          </p:nvSpPr>
          <p:spPr>
            <a:xfrm>
              <a:off x="0" y="-19050"/>
              <a:ext cx="1756633" cy="1364168"/>
            </a:xfrm>
            <a:prstGeom prst="rect">
              <a:avLst/>
            </a:prstGeom>
          </p:spPr>
          <p:txBody>
            <a:bodyPr anchor="ctr" rtlCol="false" tIns="18059" lIns="18059" bIns="18059" rIns="18059"/>
            <a:lstStyle/>
            <a:p>
              <a:pPr algn="ctr" marL="0" indent="0" lvl="0">
                <a:lnSpc>
                  <a:spcPts val="1866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7" id="57"/>
          <p:cNvSpPr/>
          <p:nvPr/>
        </p:nvSpPr>
        <p:spPr>
          <a:xfrm flipH="false" flipV="false" rot="0">
            <a:off x="2734360" y="1146871"/>
            <a:ext cx="791648" cy="791648"/>
          </a:xfrm>
          <a:custGeom>
            <a:avLst/>
            <a:gdLst/>
            <a:ahLst/>
            <a:cxnLst/>
            <a:rect r="r" b="b" t="t" l="l"/>
            <a:pathLst>
              <a:path h="791648" w="791648">
                <a:moveTo>
                  <a:pt x="0" y="0"/>
                </a:moveTo>
                <a:lnTo>
                  <a:pt x="791647" y="0"/>
                </a:lnTo>
                <a:lnTo>
                  <a:pt x="791647" y="791647"/>
                </a:lnTo>
                <a:lnTo>
                  <a:pt x="0" y="79164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grpSp>
        <p:nvGrpSpPr>
          <p:cNvPr name="Group 58" id="58"/>
          <p:cNvGrpSpPr/>
          <p:nvPr/>
        </p:nvGrpSpPr>
        <p:grpSpPr>
          <a:xfrm rot="0">
            <a:off x="3276513" y="779281"/>
            <a:ext cx="3200575" cy="540365"/>
            <a:chOff x="0" y="0"/>
            <a:chExt cx="2428187" cy="409960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2428187" cy="409960"/>
            </a:xfrm>
            <a:custGeom>
              <a:avLst/>
              <a:gdLst/>
              <a:ahLst/>
              <a:cxnLst/>
              <a:rect r="r" b="b" t="t" l="l"/>
              <a:pathLst>
                <a:path h="409960" w="2428187">
                  <a:moveTo>
                    <a:pt x="204980" y="0"/>
                  </a:moveTo>
                  <a:lnTo>
                    <a:pt x="2223207" y="0"/>
                  </a:lnTo>
                  <a:cubicBezTo>
                    <a:pt x="2336414" y="0"/>
                    <a:pt x="2428187" y="91773"/>
                    <a:pt x="2428187" y="204980"/>
                  </a:cubicBezTo>
                  <a:lnTo>
                    <a:pt x="2428187" y="204980"/>
                  </a:lnTo>
                  <a:cubicBezTo>
                    <a:pt x="2428187" y="318187"/>
                    <a:pt x="2336414" y="409960"/>
                    <a:pt x="2223207" y="409960"/>
                  </a:cubicBezTo>
                  <a:lnTo>
                    <a:pt x="204980" y="409960"/>
                  </a:lnTo>
                  <a:cubicBezTo>
                    <a:pt x="91773" y="409960"/>
                    <a:pt x="0" y="318187"/>
                    <a:pt x="0" y="204980"/>
                  </a:cubicBezTo>
                  <a:lnTo>
                    <a:pt x="0" y="204980"/>
                  </a:lnTo>
                  <a:cubicBezTo>
                    <a:pt x="0" y="91773"/>
                    <a:pt x="91773" y="0"/>
                    <a:pt x="204980" y="0"/>
                  </a:cubicBezTo>
                  <a:close/>
                </a:path>
              </a:pathLst>
            </a:custGeom>
            <a:solidFill>
              <a:srgbClr val="C4E8FF"/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60" id="60"/>
            <p:cNvSpPr txBox="true"/>
            <p:nvPr/>
          </p:nvSpPr>
          <p:spPr>
            <a:xfrm>
              <a:off x="0" y="-19050"/>
              <a:ext cx="2428187" cy="429010"/>
            </a:xfrm>
            <a:prstGeom prst="rect">
              <a:avLst/>
            </a:prstGeom>
          </p:spPr>
          <p:txBody>
            <a:bodyPr anchor="ctr" rtlCol="false" tIns="18341" lIns="18341" bIns="18341" rIns="18341"/>
            <a:lstStyle/>
            <a:p>
              <a:pPr algn="ctr" marL="0" indent="0" lvl="0">
                <a:lnSpc>
                  <a:spcPts val="1783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61" id="61"/>
          <p:cNvSpPr/>
          <p:nvPr/>
        </p:nvSpPr>
        <p:spPr>
          <a:xfrm flipH="false" flipV="false" rot="0">
            <a:off x="5615922" y="4188023"/>
            <a:ext cx="1226843" cy="732046"/>
          </a:xfrm>
          <a:custGeom>
            <a:avLst/>
            <a:gdLst/>
            <a:ahLst/>
            <a:cxnLst/>
            <a:rect r="r" b="b" t="t" l="l"/>
            <a:pathLst>
              <a:path h="732046" w="1226843">
                <a:moveTo>
                  <a:pt x="0" y="0"/>
                </a:moveTo>
                <a:lnTo>
                  <a:pt x="1226843" y="0"/>
                </a:lnTo>
                <a:lnTo>
                  <a:pt x="1226843" y="732047"/>
                </a:lnTo>
                <a:lnTo>
                  <a:pt x="0" y="732047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-11727"/>
            </a:stretch>
          </a:blipFill>
        </p:spPr>
      </p:sp>
      <p:sp>
        <p:nvSpPr>
          <p:cNvPr name="AutoShape 62" id="62"/>
          <p:cNvSpPr/>
          <p:nvPr/>
        </p:nvSpPr>
        <p:spPr>
          <a:xfrm flipH="true">
            <a:off x="9274965" y="1046170"/>
            <a:ext cx="4350" cy="387390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3" id="63"/>
          <p:cNvSpPr/>
          <p:nvPr/>
        </p:nvSpPr>
        <p:spPr>
          <a:xfrm flipH="false" flipV="false" rot="-4010552">
            <a:off x="-854555" y="-252842"/>
            <a:ext cx="2242024" cy="1996479"/>
          </a:xfrm>
          <a:custGeom>
            <a:avLst/>
            <a:gdLst/>
            <a:ahLst/>
            <a:cxnLst/>
            <a:rect r="r" b="b" t="t" l="l"/>
            <a:pathLst>
              <a:path h="1996479" w="2242024">
                <a:moveTo>
                  <a:pt x="0" y="0"/>
                </a:moveTo>
                <a:lnTo>
                  <a:pt x="2242024" y="0"/>
                </a:lnTo>
                <a:lnTo>
                  <a:pt x="2242024" y="1996479"/>
                </a:lnTo>
                <a:lnTo>
                  <a:pt x="0" y="199647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4" id="64"/>
          <p:cNvSpPr/>
          <p:nvPr/>
        </p:nvSpPr>
        <p:spPr>
          <a:xfrm flipH="false" flipV="false" rot="0">
            <a:off x="331550" y="237423"/>
            <a:ext cx="1305271" cy="1305271"/>
          </a:xfrm>
          <a:custGeom>
            <a:avLst/>
            <a:gdLst/>
            <a:ahLst/>
            <a:cxnLst/>
            <a:rect r="r" b="b" t="t" l="l"/>
            <a:pathLst>
              <a:path h="1305271" w="1305271">
                <a:moveTo>
                  <a:pt x="0" y="0"/>
                </a:moveTo>
                <a:lnTo>
                  <a:pt x="1305272" y="0"/>
                </a:lnTo>
                <a:lnTo>
                  <a:pt x="1305272" y="1305272"/>
                </a:lnTo>
                <a:lnTo>
                  <a:pt x="0" y="130527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5" id="65"/>
          <p:cNvSpPr/>
          <p:nvPr/>
        </p:nvSpPr>
        <p:spPr>
          <a:xfrm flipH="false" flipV="false" rot="0">
            <a:off x="2725954" y="22454"/>
            <a:ext cx="445332" cy="445332"/>
          </a:xfrm>
          <a:custGeom>
            <a:avLst/>
            <a:gdLst/>
            <a:ahLst/>
            <a:cxnLst/>
            <a:rect r="r" b="b" t="t" l="l"/>
            <a:pathLst>
              <a:path h="445332" w="445332">
                <a:moveTo>
                  <a:pt x="0" y="0"/>
                </a:moveTo>
                <a:lnTo>
                  <a:pt x="445332" y="0"/>
                </a:lnTo>
                <a:lnTo>
                  <a:pt x="445332" y="445332"/>
                </a:lnTo>
                <a:lnTo>
                  <a:pt x="0" y="445332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  <p:sp>
        <p:nvSpPr>
          <p:cNvPr name="Freeform 66" id="66"/>
          <p:cNvSpPr/>
          <p:nvPr/>
        </p:nvSpPr>
        <p:spPr>
          <a:xfrm flipH="false" flipV="false" rot="0">
            <a:off x="7923552" y="-206502"/>
            <a:ext cx="1899985" cy="1899985"/>
          </a:xfrm>
          <a:custGeom>
            <a:avLst/>
            <a:gdLst/>
            <a:ahLst/>
            <a:cxnLst/>
            <a:rect r="r" b="b" t="t" l="l"/>
            <a:pathLst>
              <a:path h="1899985" w="1899985">
                <a:moveTo>
                  <a:pt x="0" y="0"/>
                </a:moveTo>
                <a:lnTo>
                  <a:pt x="1899985" y="0"/>
                </a:lnTo>
                <a:lnTo>
                  <a:pt x="1899985" y="1899984"/>
                </a:lnTo>
                <a:lnTo>
                  <a:pt x="0" y="1899984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  <p:sp>
        <p:nvSpPr>
          <p:cNvPr name="Freeform 67" id="67"/>
          <p:cNvSpPr/>
          <p:nvPr/>
        </p:nvSpPr>
        <p:spPr>
          <a:xfrm flipH="false" flipV="false" rot="-5400000">
            <a:off x="7057319" y="5493652"/>
            <a:ext cx="2826560" cy="2566002"/>
          </a:xfrm>
          <a:custGeom>
            <a:avLst/>
            <a:gdLst/>
            <a:ahLst/>
            <a:cxnLst/>
            <a:rect r="r" b="b" t="t" l="l"/>
            <a:pathLst>
              <a:path h="2566002" w="2826560">
                <a:moveTo>
                  <a:pt x="0" y="0"/>
                </a:moveTo>
                <a:lnTo>
                  <a:pt x="2826560" y="0"/>
                </a:lnTo>
                <a:lnTo>
                  <a:pt x="2826560" y="2566001"/>
                </a:lnTo>
                <a:lnTo>
                  <a:pt x="0" y="256600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8" id="68"/>
          <p:cNvSpPr txBox="true"/>
          <p:nvPr/>
        </p:nvSpPr>
        <p:spPr>
          <a:xfrm rot="0">
            <a:off x="2670260" y="915461"/>
            <a:ext cx="4413081" cy="2803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19"/>
              </a:lnSpc>
            </a:pPr>
            <a:r>
              <a:rPr lang="en-US" b="true" sz="1981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DIAGRAMA DE FLUJO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1207085" y="1693482"/>
            <a:ext cx="1315334" cy="2009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88"/>
              </a:lnSpc>
              <a:spcBef>
                <a:spcPct val="0"/>
              </a:spcBef>
            </a:pPr>
            <a:r>
              <a:rPr lang="en-US" b="true" sz="1350" spc="-2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¿QUÉ ES?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906917" y="2034998"/>
            <a:ext cx="1915670" cy="806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299"/>
              </a:lnSpc>
              <a:spcBef>
                <a:spcPct val="0"/>
              </a:spcBef>
            </a:pPr>
            <a:r>
              <a:rPr lang="en-US" sz="999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Es una representación gráfica de un proceso, algoritmo o sistema. Es como un mapa que muestra paso a paso cómo se realiza una tarea, desde el principio hasta el final.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467627" y="3046372"/>
            <a:ext cx="2338389" cy="345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375"/>
              </a:lnSpc>
              <a:spcBef>
                <a:spcPct val="0"/>
              </a:spcBef>
            </a:pPr>
            <a:r>
              <a:rPr lang="en-US" b="true" sz="1100" spc="-2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RECOMENDACIONES PARA EL USO DE SÍMBOLOS 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4228658" y="1600424"/>
            <a:ext cx="1315334" cy="2009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88"/>
              </a:lnSpc>
              <a:spcBef>
                <a:spcPct val="0"/>
              </a:spcBef>
            </a:pPr>
            <a:r>
              <a:rPr lang="en-US" b="true" sz="1350" spc="-2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EJEMPLO 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6539495" y="1617212"/>
            <a:ext cx="2207863" cy="4105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88"/>
              </a:lnSpc>
              <a:spcBef>
                <a:spcPct val="0"/>
              </a:spcBef>
            </a:pPr>
            <a:r>
              <a:rPr lang="en-US" b="true" sz="1350" spc="-2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PASOS PARA SU DISEÑO Y ELABORACIÓN 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2387938" y="5051013"/>
            <a:ext cx="1653368" cy="18190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176794" indent="-88397" lvl="1">
              <a:lnSpc>
                <a:spcPts val="1064"/>
              </a:lnSpc>
              <a:buFont typeface="Arial"/>
              <a:buChar char="•"/>
            </a:pPr>
            <a:r>
              <a:rPr lang="en-US" sz="818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Entendible: El diagrama es fácil de entender gracias a los símbolos utilizados y la secuencia lógica de los pasos.</a:t>
            </a:r>
          </a:p>
          <a:p>
            <a:pPr algn="ctr" marL="176794" indent="-88397" lvl="1">
              <a:lnSpc>
                <a:spcPts val="1064"/>
              </a:lnSpc>
              <a:buFont typeface="Arial"/>
              <a:buChar char="•"/>
            </a:pPr>
            <a:r>
              <a:rPr lang="en-US" sz="818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Completo: Cubre todo el proceso de producción, desde el inicio hasta el fin.</a:t>
            </a:r>
          </a:p>
          <a:p>
            <a:pPr algn="ctr" marL="176794" indent="-88397" lvl="1">
              <a:lnSpc>
                <a:spcPts val="1064"/>
              </a:lnSpc>
              <a:buFont typeface="Arial"/>
              <a:buChar char="•"/>
            </a:pPr>
            <a:r>
              <a:rPr lang="en-US" sz="818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Flexible: Permite identificar posibles puntos de mejora en el proceso.</a:t>
            </a:r>
          </a:p>
          <a:p>
            <a:pPr algn="ctr" marL="176794" indent="-88397" lvl="1">
              <a:lnSpc>
                <a:spcPts val="1064"/>
              </a:lnSpc>
              <a:buFont typeface="Arial"/>
              <a:buChar char="•"/>
            </a:pPr>
            <a:r>
              <a:rPr lang="en-US" sz="818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Visual: La representación gráfica facilita la comprensión del proceso, incluso para personas sin conocimientos técnicos..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2396422" y="4598994"/>
            <a:ext cx="1498428" cy="1739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375"/>
              </a:lnSpc>
              <a:spcBef>
                <a:spcPct val="0"/>
              </a:spcBef>
            </a:pPr>
            <a:r>
              <a:rPr lang="en-US" b="true" sz="1100" spc="-2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CARACTERÍSTICAS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4193889" y="5058242"/>
            <a:ext cx="1525728" cy="17646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199256" indent="-99628" lvl="1">
              <a:lnSpc>
                <a:spcPts val="1199"/>
              </a:lnSpc>
              <a:buFont typeface="Arial"/>
              <a:buChar char="•"/>
            </a:pPr>
            <a:r>
              <a:rPr lang="en-US" sz="922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Óvalos: Representan el inicio y el fin del proceso.</a:t>
            </a:r>
          </a:p>
          <a:p>
            <a:pPr algn="ctr" marL="199256" indent="-99628" lvl="1">
              <a:lnSpc>
                <a:spcPts val="1199"/>
              </a:lnSpc>
              <a:buFont typeface="Arial"/>
              <a:buChar char="•"/>
            </a:pPr>
            <a:r>
              <a:rPr lang="en-US" sz="922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Rectángulos: Indican las actividades que se realizan en cada etapa.</a:t>
            </a:r>
          </a:p>
          <a:p>
            <a:pPr algn="ctr" marL="199256" indent="-99628" lvl="1">
              <a:lnSpc>
                <a:spcPts val="1199"/>
              </a:lnSpc>
              <a:buFont typeface="Arial"/>
              <a:buChar char="•"/>
            </a:pPr>
            <a:r>
              <a:rPr lang="en-US" sz="922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 Diamantes: Representan los puntos de decisión donde se bifurca el proceso.</a:t>
            </a:r>
          </a:p>
          <a:p>
            <a:pPr algn="ctr" marL="199256" indent="-99628" lvl="1">
              <a:lnSpc>
                <a:spcPts val="1199"/>
              </a:lnSpc>
              <a:buFont typeface="Arial"/>
              <a:buChar char="•"/>
            </a:pPr>
            <a:r>
              <a:rPr lang="en-US" sz="922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 Flechas: Muestra la dirección del flujo del proceso.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4384296" y="4639970"/>
            <a:ext cx="1004057" cy="1739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375"/>
              </a:lnSpc>
              <a:spcBef>
                <a:spcPct val="0"/>
              </a:spcBef>
            </a:pPr>
            <a:r>
              <a:rPr lang="en-US" b="true" sz="1100" spc="-2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ELEMENTOS 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5870762" y="5614251"/>
            <a:ext cx="1555611" cy="14373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190579" indent="-95290" lvl="1">
              <a:lnSpc>
                <a:spcPts val="1147"/>
              </a:lnSpc>
              <a:buFont typeface="Arial"/>
              <a:buChar char="•"/>
            </a:pPr>
            <a:r>
              <a:rPr lang="en-US" sz="882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Almacén: Se encarga de recibir, revisar y almacenar la materia prima.</a:t>
            </a:r>
          </a:p>
          <a:p>
            <a:pPr algn="ctr" marL="190579" indent="-95290" lvl="1">
              <a:lnSpc>
                <a:spcPts val="1147"/>
              </a:lnSpc>
              <a:buFont typeface="Arial"/>
              <a:buChar char="•"/>
            </a:pPr>
            <a:r>
              <a:rPr lang="en-US" sz="882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Producción: Se lleva a cabo la elaboración del pan en sus diferentes presentaciones.</a:t>
            </a:r>
          </a:p>
          <a:p>
            <a:pPr algn="ctr" marL="190579" indent="-95290" lvl="1">
              <a:lnSpc>
                <a:spcPts val="1147"/>
              </a:lnSpc>
              <a:buFont typeface="Arial"/>
              <a:buChar char="•"/>
            </a:pPr>
            <a:r>
              <a:rPr lang="en-US" sz="882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Ventas: Atiende al cliente, toma pedidos, realiza facturas y entrega el producto.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7229543" y="2092869"/>
            <a:ext cx="1698970" cy="27268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2"/>
              </a:lnSpc>
            </a:pPr>
            <a:r>
              <a:rPr lang="en-US" sz="886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1. Definir el proceso: Identifica claramente el inicio, fin y todas las actividades involucradas.</a:t>
            </a:r>
          </a:p>
          <a:p>
            <a:pPr algn="ctr">
              <a:lnSpc>
                <a:spcPts val="1152"/>
              </a:lnSpc>
            </a:pPr>
            <a:r>
              <a:rPr lang="en-US" sz="886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2. Elegir los símbolos: Utiliza los símbolos estándar (rectángulo para procesos, rombo para decisiones, óvalo para inicio/fin, flecha para flujo).</a:t>
            </a:r>
          </a:p>
          <a:p>
            <a:pPr algn="ctr">
              <a:lnSpc>
                <a:spcPts val="1152"/>
              </a:lnSpc>
            </a:pPr>
            <a:r>
              <a:rPr lang="en-US" sz="886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   3. Establecer la secuencia: Conecta los símbolos con flechas para indicar el orden de las actividades.</a:t>
            </a:r>
          </a:p>
          <a:p>
            <a:pPr algn="ctr">
              <a:lnSpc>
                <a:spcPts val="1152"/>
              </a:lnSpc>
            </a:pPr>
            <a:r>
              <a:rPr lang="en-US" sz="886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4. Agregar decisiones: Utiliza rombos para representar puntos donde se toman decisiones.</a:t>
            </a:r>
          </a:p>
          <a:p>
            <a:pPr algn="ctr" marL="0" indent="0" lvl="0">
              <a:lnSpc>
                <a:spcPts val="1152"/>
              </a:lnSpc>
              <a:spcBef>
                <a:spcPct val="0"/>
              </a:spcBef>
            </a:pPr>
            <a:r>
              <a:rPr lang="en-US" sz="886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5. Revisar y ajustar: Verifica que el diagrama sea claro, conciso y represente el proceso de manera precisa.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250256" y="5706599"/>
            <a:ext cx="1965192" cy="12372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168324" indent="-84162" lvl="1">
              <a:lnSpc>
                <a:spcPts val="1013"/>
              </a:lnSpc>
              <a:buFont typeface="Arial"/>
              <a:buChar char="•"/>
            </a:pPr>
            <a:r>
              <a:rPr lang="en-US" sz="779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Estándarizar: Utiliza los símbolos establecidos para facilitar la comprensión.</a:t>
            </a:r>
          </a:p>
          <a:p>
            <a:pPr algn="ctr" marL="168324" indent="-84162" lvl="1">
              <a:lnSpc>
                <a:spcPts val="1013"/>
              </a:lnSpc>
              <a:buFont typeface="Arial"/>
              <a:buChar char="•"/>
            </a:pPr>
            <a:r>
              <a:rPr lang="en-US" sz="779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Claridad: Evita sobrecargar el diagrama con demasiados detalles.</a:t>
            </a:r>
          </a:p>
          <a:p>
            <a:pPr algn="ctr" marL="168324" indent="-84162" lvl="1">
              <a:lnSpc>
                <a:spcPts val="1013"/>
              </a:lnSpc>
              <a:buFont typeface="Arial"/>
              <a:buChar char="•"/>
            </a:pPr>
            <a:r>
              <a:rPr lang="en-US" sz="779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 Consistencia: Mantén un estilo consistente en todo el diagrama.</a:t>
            </a:r>
          </a:p>
          <a:p>
            <a:pPr algn="ctr" marL="168324" indent="-84162" lvl="1">
              <a:lnSpc>
                <a:spcPts val="1013"/>
              </a:lnSpc>
              <a:buFont typeface="Arial"/>
              <a:buChar char="•"/>
            </a:pPr>
            <a:r>
              <a:rPr lang="en-US" sz="779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Legibilidad: Utiliza fuentes claras y tamaños adecuados.</a:t>
            </a:r>
          </a:p>
          <a:p>
            <a:pPr algn="ctr" marL="168324" indent="-84162" lvl="1">
              <a:lnSpc>
                <a:spcPts val="1013"/>
              </a:lnSpc>
              <a:buFont typeface="Arial"/>
              <a:buChar char="•"/>
            </a:pPr>
            <a:r>
              <a:rPr lang="en-US" sz="779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 Color: Emplea el color de forma estratégica para resaltar elementos importantes.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7701302" y="5492993"/>
            <a:ext cx="1930974" cy="14576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215"/>
              </a:lnSpc>
              <a:spcBef>
                <a:spcPct val="0"/>
              </a:spcBef>
            </a:pPr>
            <a:r>
              <a:rPr lang="en-US" sz="934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La simbología de los diagramas de flujo es el resultado de una evolución histórica que buscaba encontrar una forma eficiente y universal de representar procesos. Sus raíces se encuentran en la necesidad de comunicar ideas de manera visual y clara, y su desarrollo ha sido impulsado por las demandas de la industria y la tecnología.</a:t>
            </a:r>
          </a:p>
        </p:txBody>
      </p:sp>
      <p:grpSp>
        <p:nvGrpSpPr>
          <p:cNvPr name="Group 82" id="82"/>
          <p:cNvGrpSpPr/>
          <p:nvPr/>
        </p:nvGrpSpPr>
        <p:grpSpPr>
          <a:xfrm rot="0">
            <a:off x="7602512" y="5312854"/>
            <a:ext cx="2128554" cy="1738760"/>
            <a:chOff x="0" y="0"/>
            <a:chExt cx="1790964" cy="1462991"/>
          </a:xfrm>
        </p:grpSpPr>
        <p:sp>
          <p:nvSpPr>
            <p:cNvPr name="Freeform 83" id="83"/>
            <p:cNvSpPr/>
            <p:nvPr/>
          </p:nvSpPr>
          <p:spPr>
            <a:xfrm flipH="false" flipV="false" rot="0">
              <a:off x="0" y="0"/>
              <a:ext cx="1790964" cy="1462991"/>
            </a:xfrm>
            <a:custGeom>
              <a:avLst/>
              <a:gdLst/>
              <a:ahLst/>
              <a:cxnLst/>
              <a:rect r="r" b="b" t="t" l="l"/>
              <a:pathLst>
                <a:path h="1462991" w="1790964">
                  <a:moveTo>
                    <a:pt x="130938" y="0"/>
                  </a:moveTo>
                  <a:lnTo>
                    <a:pt x="1660026" y="0"/>
                  </a:lnTo>
                  <a:cubicBezTo>
                    <a:pt x="1694753" y="0"/>
                    <a:pt x="1728058" y="13795"/>
                    <a:pt x="1752613" y="38351"/>
                  </a:cubicBezTo>
                  <a:cubicBezTo>
                    <a:pt x="1777169" y="62907"/>
                    <a:pt x="1790964" y="96211"/>
                    <a:pt x="1790964" y="130938"/>
                  </a:cubicBezTo>
                  <a:lnTo>
                    <a:pt x="1790964" y="1332053"/>
                  </a:lnTo>
                  <a:cubicBezTo>
                    <a:pt x="1790964" y="1366780"/>
                    <a:pt x="1777169" y="1400085"/>
                    <a:pt x="1752613" y="1424640"/>
                  </a:cubicBezTo>
                  <a:cubicBezTo>
                    <a:pt x="1728058" y="1449196"/>
                    <a:pt x="1694753" y="1462991"/>
                    <a:pt x="1660026" y="1462991"/>
                  </a:cubicBezTo>
                  <a:lnTo>
                    <a:pt x="130938" y="1462991"/>
                  </a:lnTo>
                  <a:cubicBezTo>
                    <a:pt x="96211" y="1462991"/>
                    <a:pt x="62907" y="1449196"/>
                    <a:pt x="38351" y="1424640"/>
                  </a:cubicBezTo>
                  <a:cubicBezTo>
                    <a:pt x="13795" y="1400085"/>
                    <a:pt x="0" y="1366780"/>
                    <a:pt x="0" y="1332053"/>
                  </a:cubicBezTo>
                  <a:lnTo>
                    <a:pt x="0" y="130938"/>
                  </a:lnTo>
                  <a:cubicBezTo>
                    <a:pt x="0" y="96211"/>
                    <a:pt x="13795" y="62907"/>
                    <a:pt x="38351" y="38351"/>
                  </a:cubicBezTo>
                  <a:cubicBezTo>
                    <a:pt x="62907" y="13795"/>
                    <a:pt x="96211" y="0"/>
                    <a:pt x="1309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84" id="84"/>
            <p:cNvSpPr txBox="true"/>
            <p:nvPr/>
          </p:nvSpPr>
          <p:spPr>
            <a:xfrm>
              <a:off x="0" y="-19050"/>
              <a:ext cx="1790964" cy="1482041"/>
            </a:xfrm>
            <a:prstGeom prst="rect">
              <a:avLst/>
            </a:prstGeom>
          </p:spPr>
          <p:txBody>
            <a:bodyPr anchor="ctr" rtlCol="false" tIns="18059" lIns="18059" bIns="18059" rIns="18059"/>
            <a:lstStyle/>
            <a:p>
              <a:pPr algn="ctr" marL="0" indent="0" lvl="0">
                <a:lnSpc>
                  <a:spcPts val="1866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85" id="85"/>
          <p:cNvGrpSpPr/>
          <p:nvPr/>
        </p:nvGrpSpPr>
        <p:grpSpPr>
          <a:xfrm rot="0">
            <a:off x="7986866" y="4911532"/>
            <a:ext cx="1715044" cy="477674"/>
            <a:chOff x="0" y="0"/>
            <a:chExt cx="1184400" cy="329879"/>
          </a:xfrm>
        </p:grpSpPr>
        <p:sp>
          <p:nvSpPr>
            <p:cNvPr name="Freeform 86" id="86"/>
            <p:cNvSpPr/>
            <p:nvPr/>
          </p:nvSpPr>
          <p:spPr>
            <a:xfrm flipH="false" flipV="false" rot="0">
              <a:off x="0" y="0"/>
              <a:ext cx="1184400" cy="329879"/>
            </a:xfrm>
            <a:custGeom>
              <a:avLst/>
              <a:gdLst/>
              <a:ahLst/>
              <a:cxnLst/>
              <a:rect r="r" b="b" t="t" l="l"/>
              <a:pathLst>
                <a:path h="329879" w="1184400">
                  <a:moveTo>
                    <a:pt x="164939" y="0"/>
                  </a:moveTo>
                  <a:lnTo>
                    <a:pt x="1019460" y="0"/>
                  </a:lnTo>
                  <a:cubicBezTo>
                    <a:pt x="1110554" y="0"/>
                    <a:pt x="1184400" y="73846"/>
                    <a:pt x="1184400" y="164939"/>
                  </a:cubicBezTo>
                  <a:lnTo>
                    <a:pt x="1184400" y="164939"/>
                  </a:lnTo>
                  <a:cubicBezTo>
                    <a:pt x="1184400" y="208684"/>
                    <a:pt x="1167022" y="250637"/>
                    <a:pt x="1136090" y="281569"/>
                  </a:cubicBezTo>
                  <a:cubicBezTo>
                    <a:pt x="1105158" y="312501"/>
                    <a:pt x="1063205" y="329879"/>
                    <a:pt x="1019460" y="329879"/>
                  </a:cubicBezTo>
                  <a:lnTo>
                    <a:pt x="164939" y="329879"/>
                  </a:lnTo>
                  <a:cubicBezTo>
                    <a:pt x="73846" y="329879"/>
                    <a:pt x="0" y="256033"/>
                    <a:pt x="0" y="164939"/>
                  </a:cubicBezTo>
                  <a:lnTo>
                    <a:pt x="0" y="164939"/>
                  </a:lnTo>
                  <a:cubicBezTo>
                    <a:pt x="0" y="73846"/>
                    <a:pt x="73846" y="0"/>
                    <a:pt x="164939" y="0"/>
                  </a:cubicBezTo>
                  <a:close/>
                </a:path>
              </a:pathLst>
            </a:custGeom>
            <a:solidFill>
              <a:srgbClr val="D5CDF8"/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87" id="87"/>
            <p:cNvSpPr txBox="true"/>
            <p:nvPr/>
          </p:nvSpPr>
          <p:spPr>
            <a:xfrm>
              <a:off x="0" y="-19050"/>
              <a:ext cx="1184400" cy="348929"/>
            </a:xfrm>
            <a:prstGeom prst="rect">
              <a:avLst/>
            </a:prstGeom>
          </p:spPr>
          <p:txBody>
            <a:bodyPr anchor="ctr" rtlCol="false" tIns="20149" lIns="20149" bIns="20149" rIns="20149"/>
            <a:lstStyle/>
            <a:p>
              <a:pPr algn="ctr" marL="0" indent="0" lvl="0">
                <a:lnSpc>
                  <a:spcPts val="1783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88" id="88"/>
          <p:cNvSpPr txBox="true"/>
          <p:nvPr/>
        </p:nvSpPr>
        <p:spPr>
          <a:xfrm rot="0">
            <a:off x="8186721" y="4949357"/>
            <a:ext cx="1315334" cy="4105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88"/>
              </a:lnSpc>
              <a:spcBef>
                <a:spcPct val="0"/>
              </a:spcBef>
            </a:pPr>
            <a:r>
              <a:rPr lang="en-US" b="true" sz="1350" spc="-2">
                <a:solidFill>
                  <a:srgbClr val="000000"/>
                </a:solidFill>
                <a:latin typeface="Open Sauce Bold"/>
                <a:ea typeface="Open Sauce Bold"/>
                <a:cs typeface="Open Sauce Bold"/>
                <a:sym typeface="Open Sauce Bold"/>
              </a:rPr>
              <a:t>ORÍGEN DE LA SIMBOLOGÍA 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2725954" y="49030"/>
            <a:ext cx="4008957" cy="644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99"/>
              </a:lnSpc>
            </a:pPr>
            <a:r>
              <a:rPr lang="en-US" sz="999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UNIVERSIDAD NACIONAL EXPERIMENTAL DE GUAYANA</a:t>
            </a:r>
          </a:p>
          <a:p>
            <a:pPr algn="ctr">
              <a:lnSpc>
                <a:spcPts val="1299"/>
              </a:lnSpc>
            </a:pPr>
            <a:r>
              <a:rPr lang="en-US" sz="999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VICERRECTORADO ACADÉMICO </a:t>
            </a:r>
          </a:p>
          <a:p>
            <a:pPr algn="ctr">
              <a:lnSpc>
                <a:spcPts val="1299"/>
              </a:lnSpc>
            </a:pPr>
            <a:r>
              <a:rPr lang="en-US" sz="999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UNIDAD CURRICULAR: ORGANIZACIÓN Y MÉTODOS </a:t>
            </a:r>
          </a:p>
          <a:p>
            <a:pPr algn="ctr" marL="0" indent="0" lvl="0">
              <a:lnSpc>
                <a:spcPts val="1299"/>
              </a:lnSpc>
              <a:spcBef>
                <a:spcPct val="0"/>
              </a:spcBef>
            </a:pPr>
            <a:r>
              <a:rPr lang="en-US" sz="999">
                <a:solidFill>
                  <a:srgbClr val="000000"/>
                </a:solidFill>
                <a:latin typeface="Anantason SemiCondensed"/>
                <a:ea typeface="Anantason SemiCondensed"/>
                <a:cs typeface="Anantason SemiCondensed"/>
                <a:sym typeface="Anantason SemiCondensed"/>
              </a:rPr>
              <a:t>GRUPO N°3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DAGcgyKqakc</dc:identifier>
  <dcterms:modified xsi:type="dcterms:W3CDTF">2011-08-01T06:04:30Z</dcterms:modified>
  <cp:revision>1</cp:revision>
  <dc:title>Purple and Green Minimalist Color Blocks Concept Map Chart</dc:title>
</cp:coreProperties>
</file>