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322" r:id="rId3"/>
    <p:sldId id="323" r:id="rId4"/>
    <p:sldId id="325" r:id="rId5"/>
    <p:sldId id="387" r:id="rId6"/>
    <p:sldId id="388" r:id="rId7"/>
    <p:sldId id="389" r:id="rId8"/>
    <p:sldId id="390" r:id="rId9"/>
    <p:sldId id="391" r:id="rId10"/>
    <p:sldId id="301" r:id="rId11"/>
    <p:sldId id="260" r:id="rId12"/>
    <p:sldId id="303" r:id="rId13"/>
    <p:sldId id="280" r:id="rId14"/>
    <p:sldId id="327" r:id="rId15"/>
    <p:sldId id="328" r:id="rId16"/>
    <p:sldId id="329" r:id="rId17"/>
    <p:sldId id="305" r:id="rId18"/>
    <p:sldId id="339" r:id="rId19"/>
    <p:sldId id="261" r:id="rId20"/>
    <p:sldId id="304" r:id="rId21"/>
    <p:sldId id="306" r:id="rId22"/>
    <p:sldId id="330" r:id="rId23"/>
    <p:sldId id="331" r:id="rId24"/>
    <p:sldId id="332" r:id="rId25"/>
    <p:sldId id="336" r:id="rId26"/>
    <p:sldId id="337" r:id="rId27"/>
    <p:sldId id="338" r:id="rId28"/>
    <p:sldId id="340" r:id="rId29"/>
    <p:sldId id="307" r:id="rId30"/>
    <p:sldId id="341" r:id="rId31"/>
    <p:sldId id="342" r:id="rId32"/>
    <p:sldId id="343" r:id="rId33"/>
    <p:sldId id="358" r:id="rId34"/>
    <p:sldId id="357" r:id="rId35"/>
    <p:sldId id="359" r:id="rId36"/>
    <p:sldId id="360" r:id="rId37"/>
    <p:sldId id="361" r:id="rId38"/>
    <p:sldId id="362" r:id="rId39"/>
    <p:sldId id="363" r:id="rId40"/>
    <p:sldId id="383" r:id="rId41"/>
    <p:sldId id="364" r:id="rId42"/>
    <p:sldId id="366" r:id="rId43"/>
    <p:sldId id="381" r:id="rId44"/>
    <p:sldId id="369" r:id="rId45"/>
    <p:sldId id="370" r:id="rId46"/>
    <p:sldId id="371" r:id="rId47"/>
    <p:sldId id="373" r:id="rId48"/>
    <p:sldId id="374" r:id="rId49"/>
    <p:sldId id="384" r:id="rId50"/>
    <p:sldId id="386" r:id="rId51"/>
    <p:sldId id="375" r:id="rId52"/>
    <p:sldId id="376" r:id="rId53"/>
    <p:sldId id="344" r:id="rId54"/>
    <p:sldId id="385" r:id="rId55"/>
    <p:sldId id="350" r:id="rId56"/>
    <p:sldId id="352" r:id="rId57"/>
    <p:sldId id="353" r:id="rId58"/>
    <p:sldId id="354" r:id="rId59"/>
    <p:sldId id="355" r:id="rId60"/>
    <p:sldId id="356" r:id="rId61"/>
    <p:sldId id="378" r:id="rId62"/>
    <p:sldId id="379" r:id="rId63"/>
    <p:sldId id="380" r:id="rId64"/>
  </p:sldIdLst>
  <p:sldSz cx="12192000" cy="6858000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B5E349-59DF-4A61-9126-8BA798252359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F4EA957-9AA8-4F31-95CA-3B74E5174B46}">
      <dgm:prSet phldrT="[Texto]"/>
      <dgm:spPr/>
      <dgm:t>
        <a:bodyPr/>
        <a:lstStyle/>
        <a:p>
          <a:r>
            <a:rPr lang="es-ES" b="0" i="0" dirty="0" smtClean="0"/>
            <a:t>Teoría del desarrollo cognitivo</a:t>
          </a:r>
          <a:endParaRPr lang="es-ES" dirty="0"/>
        </a:p>
      </dgm:t>
    </dgm:pt>
    <dgm:pt modelId="{8C3804F4-CB68-4B64-9075-EC8D42297BAF}" type="parTrans" cxnId="{976307C5-51EE-4ABE-A7B9-DEBFD58BD70E}">
      <dgm:prSet/>
      <dgm:spPr/>
      <dgm:t>
        <a:bodyPr/>
        <a:lstStyle/>
        <a:p>
          <a:endParaRPr lang="es-ES"/>
        </a:p>
      </dgm:t>
    </dgm:pt>
    <dgm:pt modelId="{F00F5E54-BDD8-4FD3-8EAA-F013A150AF0D}" type="sibTrans" cxnId="{976307C5-51EE-4ABE-A7B9-DEBFD58BD70E}">
      <dgm:prSet/>
      <dgm:spPr/>
      <dgm:t>
        <a:bodyPr/>
        <a:lstStyle/>
        <a:p>
          <a:endParaRPr lang="es-ES"/>
        </a:p>
      </dgm:t>
    </dgm:pt>
    <dgm:pt modelId="{4CB5D6C3-6CE1-45EF-B230-703F93115325}">
      <dgm:prSet phldrT="[Texto]"/>
      <dgm:spPr/>
      <dgm:t>
        <a:bodyPr/>
        <a:lstStyle/>
        <a:p>
          <a:r>
            <a:rPr lang="es-ES" b="0" i="0" dirty="0" err="1" smtClean="0"/>
            <a:t>Sensorimotor</a:t>
          </a:r>
          <a:r>
            <a:rPr lang="es-ES" b="0" i="0" dirty="0" smtClean="0"/>
            <a:t>, </a:t>
          </a:r>
          <a:r>
            <a:rPr lang="es-ES" b="0" i="0" dirty="0" err="1" smtClean="0"/>
            <a:t>preoperacional</a:t>
          </a:r>
          <a:r>
            <a:rPr lang="es-ES" b="0" i="0" dirty="0" smtClean="0"/>
            <a:t>, operaciones concretas y operaciones formales</a:t>
          </a:r>
          <a:endParaRPr lang="es-ES" dirty="0"/>
        </a:p>
      </dgm:t>
    </dgm:pt>
    <dgm:pt modelId="{0ECC4780-72E2-464E-B448-D113313539DF}" type="parTrans" cxnId="{97506746-9970-4CD1-9A6E-96B88470D726}">
      <dgm:prSet/>
      <dgm:spPr/>
      <dgm:t>
        <a:bodyPr/>
        <a:lstStyle/>
        <a:p>
          <a:endParaRPr lang="es-ES"/>
        </a:p>
      </dgm:t>
    </dgm:pt>
    <dgm:pt modelId="{3659A39F-7462-4AC8-9604-64934D220FFD}" type="sibTrans" cxnId="{97506746-9970-4CD1-9A6E-96B88470D726}">
      <dgm:prSet/>
      <dgm:spPr/>
      <dgm:t>
        <a:bodyPr/>
        <a:lstStyle/>
        <a:p>
          <a:endParaRPr lang="es-ES"/>
        </a:p>
      </dgm:t>
    </dgm:pt>
    <dgm:pt modelId="{084DFB81-C0F7-4120-B6A5-30639B2BEC91}">
      <dgm:prSet phldrT="[Texto]"/>
      <dgm:spPr/>
      <dgm:t>
        <a:bodyPr/>
        <a:lstStyle/>
        <a:p>
          <a:r>
            <a:rPr lang="es-ES" b="0" i="0" dirty="0" smtClean="0"/>
            <a:t>El estudiante construye su propio conocimiento a través de la interacción con el entorno</a:t>
          </a:r>
          <a:endParaRPr lang="es-ES" dirty="0"/>
        </a:p>
      </dgm:t>
    </dgm:pt>
    <dgm:pt modelId="{AB368311-0934-401F-91B4-B3E9976C1D19}" type="parTrans" cxnId="{74318474-4420-4EC2-955E-AAAC7E751745}">
      <dgm:prSet/>
      <dgm:spPr/>
      <dgm:t>
        <a:bodyPr/>
        <a:lstStyle/>
        <a:p>
          <a:endParaRPr lang="es-ES"/>
        </a:p>
      </dgm:t>
    </dgm:pt>
    <dgm:pt modelId="{4FC93BAA-E3D2-4FB5-A564-58CF4630ED29}" type="sibTrans" cxnId="{74318474-4420-4EC2-955E-AAAC7E751745}">
      <dgm:prSet/>
      <dgm:spPr/>
      <dgm:t>
        <a:bodyPr/>
        <a:lstStyle/>
        <a:p>
          <a:endParaRPr lang="es-ES"/>
        </a:p>
      </dgm:t>
    </dgm:pt>
    <dgm:pt modelId="{C1E91A02-EC48-44FA-B311-DAA2E1E08D79}">
      <dgm:prSet phldrT="[Texto]"/>
      <dgm:spPr/>
      <dgm:t>
        <a:bodyPr/>
        <a:lstStyle/>
        <a:p>
          <a:r>
            <a:rPr lang="es-ES" b="0" i="0" dirty="0" smtClean="0"/>
            <a:t>Zona de desarrollo próximo (ZDP)</a:t>
          </a:r>
          <a:endParaRPr lang="es-ES" dirty="0"/>
        </a:p>
      </dgm:t>
    </dgm:pt>
    <dgm:pt modelId="{AD9D443C-6EEF-47F0-AB80-9517C434896A}" type="parTrans" cxnId="{FF09FE32-46CC-4C41-BA50-DA4F84FB1E5E}">
      <dgm:prSet/>
      <dgm:spPr/>
      <dgm:t>
        <a:bodyPr/>
        <a:lstStyle/>
        <a:p>
          <a:endParaRPr lang="es-ES"/>
        </a:p>
      </dgm:t>
    </dgm:pt>
    <dgm:pt modelId="{09ED5078-DC02-4D0E-9340-45E537C7ED17}" type="sibTrans" cxnId="{FF09FE32-46CC-4C41-BA50-DA4F84FB1E5E}">
      <dgm:prSet/>
      <dgm:spPr/>
      <dgm:t>
        <a:bodyPr/>
        <a:lstStyle/>
        <a:p>
          <a:endParaRPr lang="es-ES"/>
        </a:p>
      </dgm:t>
    </dgm:pt>
    <dgm:pt modelId="{422A9D74-3496-40D0-BB90-5DC3A3DF681D}">
      <dgm:prSet phldrT="[Texto]"/>
      <dgm:spPr/>
      <dgm:t>
        <a:bodyPr/>
        <a:lstStyle/>
        <a:p>
          <a:r>
            <a:rPr lang="es-ES" b="0" i="0" dirty="0" smtClean="0"/>
            <a:t>Distancia entre lo que un niño puede hacer solo y lo que puede hacer con ayuda</a:t>
          </a:r>
          <a:endParaRPr lang="es-ES" dirty="0"/>
        </a:p>
      </dgm:t>
    </dgm:pt>
    <dgm:pt modelId="{27081106-1CAF-46DB-975A-E27B0DA00CC5}" type="parTrans" cxnId="{75BD7D76-A71D-4F53-9243-961DACE8EC44}">
      <dgm:prSet/>
      <dgm:spPr/>
      <dgm:t>
        <a:bodyPr/>
        <a:lstStyle/>
        <a:p>
          <a:endParaRPr lang="es-ES"/>
        </a:p>
      </dgm:t>
    </dgm:pt>
    <dgm:pt modelId="{B8EA3AD7-A02A-44F7-B0BC-BCB897D74ACF}" type="sibTrans" cxnId="{75BD7D76-A71D-4F53-9243-961DACE8EC44}">
      <dgm:prSet/>
      <dgm:spPr/>
      <dgm:t>
        <a:bodyPr/>
        <a:lstStyle/>
        <a:p>
          <a:endParaRPr lang="es-ES"/>
        </a:p>
      </dgm:t>
    </dgm:pt>
    <dgm:pt modelId="{BE6E33A3-9ADF-4B7C-9E9E-9642EE431F81}">
      <dgm:prSet phldrT="[Texto]"/>
      <dgm:spPr/>
      <dgm:t>
        <a:bodyPr/>
        <a:lstStyle/>
        <a:p>
          <a:r>
            <a:rPr lang="es-ES" b="0" i="0" dirty="0" smtClean="0"/>
            <a:t>Resaltó la importancia de la interacción social y el lenguaje en el aprendizaje</a:t>
          </a:r>
          <a:endParaRPr lang="es-ES" dirty="0"/>
        </a:p>
      </dgm:t>
    </dgm:pt>
    <dgm:pt modelId="{10340424-4BF0-4E22-8779-BE78D97B0EA6}" type="parTrans" cxnId="{A92BBA65-0782-4FA1-961F-2CC2C0130536}">
      <dgm:prSet/>
      <dgm:spPr/>
      <dgm:t>
        <a:bodyPr/>
        <a:lstStyle/>
        <a:p>
          <a:endParaRPr lang="es-ES"/>
        </a:p>
      </dgm:t>
    </dgm:pt>
    <dgm:pt modelId="{C530DB46-4D91-4183-8B9A-7E554E26CFAF}" type="sibTrans" cxnId="{A92BBA65-0782-4FA1-961F-2CC2C0130536}">
      <dgm:prSet/>
      <dgm:spPr/>
      <dgm:t>
        <a:bodyPr/>
        <a:lstStyle/>
        <a:p>
          <a:endParaRPr lang="es-ES"/>
        </a:p>
      </dgm:t>
    </dgm:pt>
    <dgm:pt modelId="{A880F6C1-5C83-47AD-A95A-5218475F21A1}">
      <dgm:prSet phldrT="[Texto]"/>
      <dgm:spPr/>
      <dgm:t>
        <a:bodyPr/>
        <a:lstStyle/>
        <a:p>
          <a:r>
            <a:rPr lang="es-ES" b="0" i="0" dirty="0" smtClean="0"/>
            <a:t>Aprendizaje por descubrimiento</a:t>
          </a:r>
          <a:endParaRPr lang="es-ES" dirty="0"/>
        </a:p>
      </dgm:t>
    </dgm:pt>
    <dgm:pt modelId="{A140F820-9CB9-481D-AC68-48EBAE1E504B}" type="parTrans" cxnId="{24F27E68-2664-4410-8A19-A842B3ECB974}">
      <dgm:prSet/>
      <dgm:spPr/>
      <dgm:t>
        <a:bodyPr/>
        <a:lstStyle/>
        <a:p>
          <a:endParaRPr lang="es-ES"/>
        </a:p>
      </dgm:t>
    </dgm:pt>
    <dgm:pt modelId="{933D0E2B-7472-43CA-83BD-6321D5469D65}" type="sibTrans" cxnId="{24F27E68-2664-4410-8A19-A842B3ECB974}">
      <dgm:prSet/>
      <dgm:spPr/>
      <dgm:t>
        <a:bodyPr/>
        <a:lstStyle/>
        <a:p>
          <a:endParaRPr lang="es-ES"/>
        </a:p>
      </dgm:t>
    </dgm:pt>
    <dgm:pt modelId="{0D392E87-BE8A-468E-B5B0-DC18D7E14674}">
      <dgm:prSet phldrT="[Texto]"/>
      <dgm:spPr/>
      <dgm:t>
        <a:bodyPr/>
        <a:lstStyle/>
        <a:p>
          <a:r>
            <a:rPr lang="es-ES" b="0" i="0" dirty="0" smtClean="0"/>
            <a:t>Andamiaje</a:t>
          </a:r>
          <a:endParaRPr lang="es-ES" dirty="0"/>
        </a:p>
      </dgm:t>
    </dgm:pt>
    <dgm:pt modelId="{764FB655-7047-4F09-87B3-F04689467277}" type="parTrans" cxnId="{5293BA80-6B0A-45DF-B7D7-0AF1EDBB1DEB}">
      <dgm:prSet/>
      <dgm:spPr/>
      <dgm:t>
        <a:bodyPr/>
        <a:lstStyle/>
        <a:p>
          <a:endParaRPr lang="es-ES"/>
        </a:p>
      </dgm:t>
    </dgm:pt>
    <dgm:pt modelId="{30C11F67-8B58-4653-8087-2005C6AB8C35}" type="sibTrans" cxnId="{5293BA80-6B0A-45DF-B7D7-0AF1EDBB1DEB}">
      <dgm:prSet/>
      <dgm:spPr/>
      <dgm:t>
        <a:bodyPr/>
        <a:lstStyle/>
        <a:p>
          <a:endParaRPr lang="es-ES"/>
        </a:p>
      </dgm:t>
    </dgm:pt>
    <dgm:pt modelId="{C047689B-62BE-4A8C-A096-6CBF68D57C05}">
      <dgm:prSet phldrT="[Texto]"/>
      <dgm:spPr/>
      <dgm:t>
        <a:bodyPr/>
        <a:lstStyle/>
        <a:p>
          <a:r>
            <a:rPr lang="es-ES" b="0" i="0" dirty="0" smtClean="0"/>
            <a:t>Currículo espiral</a:t>
          </a:r>
          <a:endParaRPr lang="es-ES" dirty="0"/>
        </a:p>
      </dgm:t>
    </dgm:pt>
    <dgm:pt modelId="{67E4B2E6-6A9E-47F3-9C4E-DC10DF70513B}" type="parTrans" cxnId="{F61A6AC1-DFBE-4AA7-A3EB-C0778846F884}">
      <dgm:prSet/>
      <dgm:spPr/>
      <dgm:t>
        <a:bodyPr/>
        <a:lstStyle/>
        <a:p>
          <a:endParaRPr lang="es-ES"/>
        </a:p>
      </dgm:t>
    </dgm:pt>
    <dgm:pt modelId="{F733F735-D31B-4482-A8B7-8ABAE3712D00}" type="sibTrans" cxnId="{F61A6AC1-DFBE-4AA7-A3EB-C0778846F884}">
      <dgm:prSet/>
      <dgm:spPr/>
      <dgm:t>
        <a:bodyPr/>
        <a:lstStyle/>
        <a:p>
          <a:endParaRPr lang="es-ES"/>
        </a:p>
      </dgm:t>
    </dgm:pt>
    <dgm:pt modelId="{02E9C511-7176-4403-87F4-2F50CA2588BF}">
      <dgm:prSet phldrT="[Texto]"/>
      <dgm:spPr/>
      <dgm:t>
        <a:bodyPr/>
        <a:lstStyle/>
        <a:p>
          <a:endParaRPr lang="es-ES" dirty="0"/>
        </a:p>
      </dgm:t>
    </dgm:pt>
    <dgm:pt modelId="{3E2B0352-DECA-4B97-BC00-10AFA353A037}" type="parTrans" cxnId="{C2FD8F5B-B3D5-44BE-8EF8-F1AAA73D49D2}">
      <dgm:prSet/>
      <dgm:spPr/>
      <dgm:t>
        <a:bodyPr/>
        <a:lstStyle/>
        <a:p>
          <a:endParaRPr lang="es-ES"/>
        </a:p>
      </dgm:t>
    </dgm:pt>
    <dgm:pt modelId="{B7A01D06-4BF7-4255-8097-6F529204A74E}" type="sibTrans" cxnId="{C2FD8F5B-B3D5-44BE-8EF8-F1AAA73D49D2}">
      <dgm:prSet/>
      <dgm:spPr/>
      <dgm:t>
        <a:bodyPr/>
        <a:lstStyle/>
        <a:p>
          <a:endParaRPr lang="es-ES"/>
        </a:p>
      </dgm:t>
    </dgm:pt>
    <dgm:pt modelId="{5C59E014-C2E4-4392-9740-3BA5194FC965}" type="pres">
      <dgm:prSet presAssocID="{A7B5E349-59DF-4A61-9126-8BA79825235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A659FA37-4EBE-4500-8312-0FD0D9E024AD}" type="pres">
      <dgm:prSet presAssocID="{7F4EA957-9AA8-4F31-95CA-3B74E5174B46}" presName="circle1" presStyleLbl="node1" presStyleIdx="0" presStyleCnt="3" custLinFactNeighborX="-31"/>
      <dgm:spPr/>
    </dgm:pt>
    <dgm:pt modelId="{450E2E9D-3538-4F5B-8569-387D2A3DE940}" type="pres">
      <dgm:prSet presAssocID="{7F4EA957-9AA8-4F31-95CA-3B74E5174B46}" presName="space" presStyleCnt="0"/>
      <dgm:spPr/>
    </dgm:pt>
    <dgm:pt modelId="{0948A26A-4DD9-4330-9C10-21C63FFBD728}" type="pres">
      <dgm:prSet presAssocID="{7F4EA957-9AA8-4F31-95CA-3B74E5174B46}" presName="rect1" presStyleLbl="alignAcc1" presStyleIdx="0" presStyleCnt="3"/>
      <dgm:spPr/>
      <dgm:t>
        <a:bodyPr/>
        <a:lstStyle/>
        <a:p>
          <a:endParaRPr lang="es-ES"/>
        </a:p>
      </dgm:t>
    </dgm:pt>
    <dgm:pt modelId="{D7C8E53E-092F-4ACB-9BA9-D8683DD096B0}" type="pres">
      <dgm:prSet presAssocID="{C1E91A02-EC48-44FA-B311-DAA2E1E08D79}" presName="vertSpace2" presStyleLbl="node1" presStyleIdx="0" presStyleCnt="3"/>
      <dgm:spPr/>
    </dgm:pt>
    <dgm:pt modelId="{D6526FE3-0C13-4B96-88E2-64E33137AC95}" type="pres">
      <dgm:prSet presAssocID="{C1E91A02-EC48-44FA-B311-DAA2E1E08D79}" presName="circle2" presStyleLbl="node1" presStyleIdx="1" presStyleCnt="3" custLinFactNeighborX="774" custLinFactNeighborY="-1333"/>
      <dgm:spPr/>
    </dgm:pt>
    <dgm:pt modelId="{3BAC7FF3-54F0-4876-98C3-BD0207901BE3}" type="pres">
      <dgm:prSet presAssocID="{C1E91A02-EC48-44FA-B311-DAA2E1E08D79}" presName="rect2" presStyleLbl="alignAcc1" presStyleIdx="1" presStyleCnt="3"/>
      <dgm:spPr/>
      <dgm:t>
        <a:bodyPr/>
        <a:lstStyle/>
        <a:p>
          <a:endParaRPr lang="es-ES"/>
        </a:p>
      </dgm:t>
    </dgm:pt>
    <dgm:pt modelId="{9883BCFA-EAA1-446D-8F13-B0550FE4CAD9}" type="pres">
      <dgm:prSet presAssocID="{A880F6C1-5C83-47AD-A95A-5218475F21A1}" presName="vertSpace3" presStyleLbl="node1" presStyleIdx="1" presStyleCnt="3"/>
      <dgm:spPr/>
    </dgm:pt>
    <dgm:pt modelId="{E04EAE69-3BD4-4569-9E91-EA31557E9593}" type="pres">
      <dgm:prSet presAssocID="{A880F6C1-5C83-47AD-A95A-5218475F21A1}" presName="circle3" presStyleLbl="node1" presStyleIdx="2" presStyleCnt="3"/>
      <dgm:spPr/>
    </dgm:pt>
    <dgm:pt modelId="{C7806C09-ED81-42F8-8E25-C60D3C7019AC}" type="pres">
      <dgm:prSet presAssocID="{A880F6C1-5C83-47AD-A95A-5218475F21A1}" presName="rect3" presStyleLbl="alignAcc1" presStyleIdx="2" presStyleCnt="3"/>
      <dgm:spPr/>
      <dgm:t>
        <a:bodyPr/>
        <a:lstStyle/>
        <a:p>
          <a:endParaRPr lang="es-ES"/>
        </a:p>
      </dgm:t>
    </dgm:pt>
    <dgm:pt modelId="{0B6C48FB-6D3D-40C0-95E5-76A7DC186B8E}" type="pres">
      <dgm:prSet presAssocID="{7F4EA957-9AA8-4F31-95CA-3B74E5174B46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61E720-5AB3-4540-946F-64939E44C801}" type="pres">
      <dgm:prSet presAssocID="{7F4EA957-9AA8-4F31-95CA-3B74E5174B46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C1797A-2B23-4AD7-A0B7-FC9C6EE82EC1}" type="pres">
      <dgm:prSet presAssocID="{C1E91A02-EC48-44FA-B311-DAA2E1E08D79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B5D94A-8803-407E-8E3C-3F5D8A893222}" type="pres">
      <dgm:prSet presAssocID="{C1E91A02-EC48-44FA-B311-DAA2E1E08D79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753778-C850-42A3-8A0F-5FD9BAC6116C}" type="pres">
      <dgm:prSet presAssocID="{A880F6C1-5C83-47AD-A95A-5218475F21A1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3B2639-C257-45FB-A424-8EB03D55378E}" type="pres">
      <dgm:prSet presAssocID="{A880F6C1-5C83-47AD-A95A-5218475F21A1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D2FDE60-B78B-453F-91F5-58CF6226510A}" type="presOf" srcId="{C1E91A02-EC48-44FA-B311-DAA2E1E08D79}" destId="{5EC1797A-2B23-4AD7-A0B7-FC9C6EE82EC1}" srcOrd="1" destOrd="0" presId="urn:microsoft.com/office/officeart/2005/8/layout/target3"/>
    <dgm:cxn modelId="{B6C97BD6-C332-4F43-9331-0FBD77314F9F}" type="presOf" srcId="{084DFB81-C0F7-4120-B6A5-30639B2BEC91}" destId="{8961E720-5AB3-4540-946F-64939E44C801}" srcOrd="0" destOrd="1" presId="urn:microsoft.com/office/officeart/2005/8/layout/target3"/>
    <dgm:cxn modelId="{F83F32A2-06C7-4B0D-B371-DB31BCEC15D8}" type="presOf" srcId="{C047689B-62BE-4A8C-A096-6CBF68D57C05}" destId="{F93B2639-C257-45FB-A424-8EB03D55378E}" srcOrd="0" destOrd="1" presId="urn:microsoft.com/office/officeart/2005/8/layout/target3"/>
    <dgm:cxn modelId="{97506746-9970-4CD1-9A6E-96B88470D726}" srcId="{7F4EA957-9AA8-4F31-95CA-3B74E5174B46}" destId="{4CB5D6C3-6CE1-45EF-B230-703F93115325}" srcOrd="0" destOrd="0" parTransId="{0ECC4780-72E2-464E-B448-D113313539DF}" sibTransId="{3659A39F-7462-4AC8-9604-64934D220FFD}"/>
    <dgm:cxn modelId="{E5A26C76-1012-4E99-A0DB-B65963C18245}" type="presOf" srcId="{4CB5D6C3-6CE1-45EF-B230-703F93115325}" destId="{8961E720-5AB3-4540-946F-64939E44C801}" srcOrd="0" destOrd="0" presId="urn:microsoft.com/office/officeart/2005/8/layout/target3"/>
    <dgm:cxn modelId="{F61A6AC1-DFBE-4AA7-A3EB-C0778846F884}" srcId="{A880F6C1-5C83-47AD-A95A-5218475F21A1}" destId="{C047689B-62BE-4A8C-A096-6CBF68D57C05}" srcOrd="1" destOrd="0" parTransId="{67E4B2E6-6A9E-47F3-9C4E-DC10DF70513B}" sibTransId="{F733F735-D31B-4482-A8B7-8ABAE3712D00}"/>
    <dgm:cxn modelId="{D7B98331-5163-4765-BE1C-B6C24E7C06CB}" type="presOf" srcId="{7F4EA957-9AA8-4F31-95CA-3B74E5174B46}" destId="{0B6C48FB-6D3D-40C0-95E5-76A7DC186B8E}" srcOrd="1" destOrd="0" presId="urn:microsoft.com/office/officeart/2005/8/layout/target3"/>
    <dgm:cxn modelId="{A92BBA65-0782-4FA1-961F-2CC2C0130536}" srcId="{C1E91A02-EC48-44FA-B311-DAA2E1E08D79}" destId="{BE6E33A3-9ADF-4B7C-9E9E-9642EE431F81}" srcOrd="1" destOrd="0" parTransId="{10340424-4BF0-4E22-8779-BE78D97B0EA6}" sibTransId="{C530DB46-4D91-4183-8B9A-7E554E26CFAF}"/>
    <dgm:cxn modelId="{B930033C-EAE0-425D-A235-B372BB356ECC}" type="presOf" srcId="{7F4EA957-9AA8-4F31-95CA-3B74E5174B46}" destId="{0948A26A-4DD9-4330-9C10-21C63FFBD728}" srcOrd="0" destOrd="0" presId="urn:microsoft.com/office/officeart/2005/8/layout/target3"/>
    <dgm:cxn modelId="{976307C5-51EE-4ABE-A7B9-DEBFD58BD70E}" srcId="{A7B5E349-59DF-4A61-9126-8BA798252359}" destId="{7F4EA957-9AA8-4F31-95CA-3B74E5174B46}" srcOrd="0" destOrd="0" parTransId="{8C3804F4-CB68-4B64-9075-EC8D42297BAF}" sibTransId="{F00F5E54-BDD8-4FD3-8EAA-F013A150AF0D}"/>
    <dgm:cxn modelId="{24F27E68-2664-4410-8A19-A842B3ECB974}" srcId="{A7B5E349-59DF-4A61-9126-8BA798252359}" destId="{A880F6C1-5C83-47AD-A95A-5218475F21A1}" srcOrd="2" destOrd="0" parTransId="{A140F820-9CB9-481D-AC68-48EBAE1E504B}" sibTransId="{933D0E2B-7472-43CA-83BD-6321D5469D65}"/>
    <dgm:cxn modelId="{9E6B8BE5-29A3-4585-9077-F2748F758748}" type="presOf" srcId="{A7B5E349-59DF-4A61-9126-8BA798252359}" destId="{5C59E014-C2E4-4392-9740-3BA5194FC965}" srcOrd="0" destOrd="0" presId="urn:microsoft.com/office/officeart/2005/8/layout/target3"/>
    <dgm:cxn modelId="{A9D5CA3E-B746-4E07-980A-F378E5D0E93F}" type="presOf" srcId="{02E9C511-7176-4403-87F4-2F50CA2588BF}" destId="{F93B2639-C257-45FB-A424-8EB03D55378E}" srcOrd="0" destOrd="2" presId="urn:microsoft.com/office/officeart/2005/8/layout/target3"/>
    <dgm:cxn modelId="{A9FC0347-13BF-4BB8-9770-04AD9366225F}" type="presOf" srcId="{422A9D74-3496-40D0-BB90-5DC3A3DF681D}" destId="{C0B5D94A-8803-407E-8E3C-3F5D8A893222}" srcOrd="0" destOrd="0" presId="urn:microsoft.com/office/officeart/2005/8/layout/target3"/>
    <dgm:cxn modelId="{74318474-4420-4EC2-955E-AAAC7E751745}" srcId="{7F4EA957-9AA8-4F31-95CA-3B74E5174B46}" destId="{084DFB81-C0F7-4120-B6A5-30639B2BEC91}" srcOrd="1" destOrd="0" parTransId="{AB368311-0934-401F-91B4-B3E9976C1D19}" sibTransId="{4FC93BAA-E3D2-4FB5-A564-58CF4630ED29}"/>
    <dgm:cxn modelId="{424FD8C7-8CBB-42A2-8C79-18B558AA245D}" type="presOf" srcId="{C1E91A02-EC48-44FA-B311-DAA2E1E08D79}" destId="{3BAC7FF3-54F0-4876-98C3-BD0207901BE3}" srcOrd="0" destOrd="0" presId="urn:microsoft.com/office/officeart/2005/8/layout/target3"/>
    <dgm:cxn modelId="{25598137-EFBF-4D25-BCAD-7112C03D16B6}" type="presOf" srcId="{0D392E87-BE8A-468E-B5B0-DC18D7E14674}" destId="{F93B2639-C257-45FB-A424-8EB03D55378E}" srcOrd="0" destOrd="0" presId="urn:microsoft.com/office/officeart/2005/8/layout/target3"/>
    <dgm:cxn modelId="{DBB9759F-14DA-49DA-806C-D5904EB5728B}" type="presOf" srcId="{BE6E33A3-9ADF-4B7C-9E9E-9642EE431F81}" destId="{C0B5D94A-8803-407E-8E3C-3F5D8A893222}" srcOrd="0" destOrd="1" presId="urn:microsoft.com/office/officeart/2005/8/layout/target3"/>
    <dgm:cxn modelId="{FF09FE32-46CC-4C41-BA50-DA4F84FB1E5E}" srcId="{A7B5E349-59DF-4A61-9126-8BA798252359}" destId="{C1E91A02-EC48-44FA-B311-DAA2E1E08D79}" srcOrd="1" destOrd="0" parTransId="{AD9D443C-6EEF-47F0-AB80-9517C434896A}" sibTransId="{09ED5078-DC02-4D0E-9340-45E537C7ED17}"/>
    <dgm:cxn modelId="{75BD7D76-A71D-4F53-9243-961DACE8EC44}" srcId="{C1E91A02-EC48-44FA-B311-DAA2E1E08D79}" destId="{422A9D74-3496-40D0-BB90-5DC3A3DF681D}" srcOrd="0" destOrd="0" parTransId="{27081106-1CAF-46DB-975A-E27B0DA00CC5}" sibTransId="{B8EA3AD7-A02A-44F7-B0BC-BCB897D74ACF}"/>
    <dgm:cxn modelId="{5293BA80-6B0A-45DF-B7D7-0AF1EDBB1DEB}" srcId="{A880F6C1-5C83-47AD-A95A-5218475F21A1}" destId="{0D392E87-BE8A-468E-B5B0-DC18D7E14674}" srcOrd="0" destOrd="0" parTransId="{764FB655-7047-4F09-87B3-F04689467277}" sibTransId="{30C11F67-8B58-4653-8087-2005C6AB8C35}"/>
    <dgm:cxn modelId="{F812D3AE-0AC7-48AF-93F4-181C7599F84F}" type="presOf" srcId="{A880F6C1-5C83-47AD-A95A-5218475F21A1}" destId="{A0753778-C850-42A3-8A0F-5FD9BAC6116C}" srcOrd="1" destOrd="0" presId="urn:microsoft.com/office/officeart/2005/8/layout/target3"/>
    <dgm:cxn modelId="{C2FD8F5B-B3D5-44BE-8EF8-F1AAA73D49D2}" srcId="{A880F6C1-5C83-47AD-A95A-5218475F21A1}" destId="{02E9C511-7176-4403-87F4-2F50CA2588BF}" srcOrd="2" destOrd="0" parTransId="{3E2B0352-DECA-4B97-BC00-10AFA353A037}" sibTransId="{B7A01D06-4BF7-4255-8097-6F529204A74E}"/>
    <dgm:cxn modelId="{E643DE24-DD37-41C2-9D69-B23B07FAEA5E}" type="presOf" srcId="{A880F6C1-5C83-47AD-A95A-5218475F21A1}" destId="{C7806C09-ED81-42F8-8E25-C60D3C7019AC}" srcOrd="0" destOrd="0" presId="urn:microsoft.com/office/officeart/2005/8/layout/target3"/>
    <dgm:cxn modelId="{AC5E9000-E0AE-4DF0-97DA-40BAF7A85BB2}" type="presParOf" srcId="{5C59E014-C2E4-4392-9740-3BA5194FC965}" destId="{A659FA37-4EBE-4500-8312-0FD0D9E024AD}" srcOrd="0" destOrd="0" presId="urn:microsoft.com/office/officeart/2005/8/layout/target3"/>
    <dgm:cxn modelId="{3CF20269-9910-4030-B0C9-7193CB6DDA98}" type="presParOf" srcId="{5C59E014-C2E4-4392-9740-3BA5194FC965}" destId="{450E2E9D-3538-4F5B-8569-387D2A3DE940}" srcOrd="1" destOrd="0" presId="urn:microsoft.com/office/officeart/2005/8/layout/target3"/>
    <dgm:cxn modelId="{933B9888-1287-4B8B-8918-9EA6FC87EE41}" type="presParOf" srcId="{5C59E014-C2E4-4392-9740-3BA5194FC965}" destId="{0948A26A-4DD9-4330-9C10-21C63FFBD728}" srcOrd="2" destOrd="0" presId="urn:microsoft.com/office/officeart/2005/8/layout/target3"/>
    <dgm:cxn modelId="{AD06C664-D46E-49B0-96E6-85CD40080497}" type="presParOf" srcId="{5C59E014-C2E4-4392-9740-3BA5194FC965}" destId="{D7C8E53E-092F-4ACB-9BA9-D8683DD096B0}" srcOrd="3" destOrd="0" presId="urn:microsoft.com/office/officeart/2005/8/layout/target3"/>
    <dgm:cxn modelId="{6457B5D9-85F8-4A5B-84B1-86285C77DD3C}" type="presParOf" srcId="{5C59E014-C2E4-4392-9740-3BA5194FC965}" destId="{D6526FE3-0C13-4B96-88E2-64E33137AC95}" srcOrd="4" destOrd="0" presId="urn:microsoft.com/office/officeart/2005/8/layout/target3"/>
    <dgm:cxn modelId="{D9CD9C9C-FB35-4A01-A4B7-628E9FEE553B}" type="presParOf" srcId="{5C59E014-C2E4-4392-9740-3BA5194FC965}" destId="{3BAC7FF3-54F0-4876-98C3-BD0207901BE3}" srcOrd="5" destOrd="0" presId="urn:microsoft.com/office/officeart/2005/8/layout/target3"/>
    <dgm:cxn modelId="{79FCEBAF-5E11-4742-B0C1-BF562052354B}" type="presParOf" srcId="{5C59E014-C2E4-4392-9740-3BA5194FC965}" destId="{9883BCFA-EAA1-446D-8F13-B0550FE4CAD9}" srcOrd="6" destOrd="0" presId="urn:microsoft.com/office/officeart/2005/8/layout/target3"/>
    <dgm:cxn modelId="{C3C48EBA-FC80-460A-A123-2E4B4FEE012D}" type="presParOf" srcId="{5C59E014-C2E4-4392-9740-3BA5194FC965}" destId="{E04EAE69-3BD4-4569-9E91-EA31557E9593}" srcOrd="7" destOrd="0" presId="urn:microsoft.com/office/officeart/2005/8/layout/target3"/>
    <dgm:cxn modelId="{70342A7C-6CA6-454B-A459-64D74E918AEF}" type="presParOf" srcId="{5C59E014-C2E4-4392-9740-3BA5194FC965}" destId="{C7806C09-ED81-42F8-8E25-C60D3C7019AC}" srcOrd="8" destOrd="0" presId="urn:microsoft.com/office/officeart/2005/8/layout/target3"/>
    <dgm:cxn modelId="{A856C03A-7FFE-4BEF-97DB-C65C79B29694}" type="presParOf" srcId="{5C59E014-C2E4-4392-9740-3BA5194FC965}" destId="{0B6C48FB-6D3D-40C0-95E5-76A7DC186B8E}" srcOrd="9" destOrd="0" presId="urn:microsoft.com/office/officeart/2005/8/layout/target3"/>
    <dgm:cxn modelId="{3041E6B1-B58D-4692-882C-CD5EFF0E46D7}" type="presParOf" srcId="{5C59E014-C2E4-4392-9740-3BA5194FC965}" destId="{8961E720-5AB3-4540-946F-64939E44C801}" srcOrd="10" destOrd="0" presId="urn:microsoft.com/office/officeart/2005/8/layout/target3"/>
    <dgm:cxn modelId="{0FA08820-CAFA-45EF-9537-BA060A20A627}" type="presParOf" srcId="{5C59E014-C2E4-4392-9740-3BA5194FC965}" destId="{5EC1797A-2B23-4AD7-A0B7-FC9C6EE82EC1}" srcOrd="11" destOrd="0" presId="urn:microsoft.com/office/officeart/2005/8/layout/target3"/>
    <dgm:cxn modelId="{1A93F37F-A32A-4C86-94CB-39221F3AB345}" type="presParOf" srcId="{5C59E014-C2E4-4392-9740-3BA5194FC965}" destId="{C0B5D94A-8803-407E-8E3C-3F5D8A893222}" srcOrd="12" destOrd="0" presId="urn:microsoft.com/office/officeart/2005/8/layout/target3"/>
    <dgm:cxn modelId="{87E5062E-2172-43D2-9BEB-04F51D0E841D}" type="presParOf" srcId="{5C59E014-C2E4-4392-9740-3BA5194FC965}" destId="{A0753778-C850-42A3-8A0F-5FD9BAC6116C}" srcOrd="13" destOrd="0" presId="urn:microsoft.com/office/officeart/2005/8/layout/target3"/>
    <dgm:cxn modelId="{F7749696-BDBC-4C77-9DB3-2B0850125646}" type="presParOf" srcId="{5C59E014-C2E4-4392-9740-3BA5194FC965}" destId="{F93B2639-C257-45FB-A424-8EB03D55378E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3F43D8-8D18-4452-8D7F-011B31D5AE1E}" type="doc">
      <dgm:prSet loTypeId="urn:microsoft.com/office/officeart/2005/8/layout/vList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C5B688D-11F8-4300-ADB2-D14F34335698}">
      <dgm:prSet phldrT="[Texto]"/>
      <dgm:spPr/>
      <dgm:t>
        <a:bodyPr/>
        <a:lstStyle/>
        <a:p>
          <a:r>
            <a:rPr lang="es-ES" b="1" i="0" dirty="0" smtClean="0"/>
            <a:t>David Ausubel (Aprendizaje Significativo)</a:t>
          </a:r>
          <a:endParaRPr lang="es-ES" b="1" dirty="0"/>
        </a:p>
      </dgm:t>
    </dgm:pt>
    <dgm:pt modelId="{56968C92-270A-4B55-A6FD-22F589F0BB57}" type="parTrans" cxnId="{31545092-D7B5-4D47-BF6B-F49D73997E55}">
      <dgm:prSet/>
      <dgm:spPr/>
      <dgm:t>
        <a:bodyPr/>
        <a:lstStyle/>
        <a:p>
          <a:endParaRPr lang="es-ES"/>
        </a:p>
      </dgm:t>
    </dgm:pt>
    <dgm:pt modelId="{D28E2B4B-7343-427E-8FF8-F4D07835390D}" type="sibTrans" cxnId="{31545092-D7B5-4D47-BF6B-F49D73997E55}">
      <dgm:prSet/>
      <dgm:spPr/>
      <dgm:t>
        <a:bodyPr/>
        <a:lstStyle/>
        <a:p>
          <a:endParaRPr lang="es-ES"/>
        </a:p>
      </dgm:t>
    </dgm:pt>
    <dgm:pt modelId="{8A0840A7-3B9D-405A-8BCA-2F497337D3B8}">
      <dgm:prSet phldrT="[Texto]"/>
      <dgm:spPr/>
      <dgm:t>
        <a:bodyPr/>
        <a:lstStyle/>
        <a:p>
          <a:r>
            <a:rPr lang="es-ES" b="0" i="0" dirty="0" smtClean="0"/>
            <a:t>El aprendizaje es más efectivo cuando la nueva información se relaciona con los conocimientos previos del estudiante</a:t>
          </a:r>
          <a:endParaRPr lang="es-ES" dirty="0"/>
        </a:p>
      </dgm:t>
    </dgm:pt>
    <dgm:pt modelId="{8991B5B8-7313-4041-862F-432DEC53D41E}" type="parTrans" cxnId="{22C106D6-5CD3-47AD-B5FE-0AC074E2AADB}">
      <dgm:prSet/>
      <dgm:spPr/>
      <dgm:t>
        <a:bodyPr/>
        <a:lstStyle/>
        <a:p>
          <a:endParaRPr lang="es-ES"/>
        </a:p>
      </dgm:t>
    </dgm:pt>
    <dgm:pt modelId="{93E1D84C-3D49-4E59-8DA6-3D5D28AB58BF}" type="sibTrans" cxnId="{22C106D6-5CD3-47AD-B5FE-0AC074E2AADB}">
      <dgm:prSet/>
      <dgm:spPr/>
      <dgm:t>
        <a:bodyPr/>
        <a:lstStyle/>
        <a:p>
          <a:endParaRPr lang="es-ES"/>
        </a:p>
      </dgm:t>
    </dgm:pt>
    <dgm:pt modelId="{0FC24F12-16F4-4982-B3A1-19DE903B04DB}">
      <dgm:prSet phldrT="[Texto]"/>
      <dgm:spPr/>
      <dgm:t>
        <a:bodyPr/>
        <a:lstStyle/>
        <a:p>
          <a:r>
            <a:rPr lang="es-ES" b="0" i="0" dirty="0" smtClean="0"/>
            <a:t>Organizadores previos: Sugirió el uso de conceptos introductorios para facilitar la asimilación de nuevos contenidos</a:t>
          </a:r>
          <a:endParaRPr lang="es-ES" dirty="0"/>
        </a:p>
      </dgm:t>
    </dgm:pt>
    <dgm:pt modelId="{0F2B2652-4F42-41B7-A060-3EC49D701120}" type="parTrans" cxnId="{669B1C3D-0084-48B4-8E1A-EB4089F77CD2}">
      <dgm:prSet/>
      <dgm:spPr/>
      <dgm:t>
        <a:bodyPr/>
        <a:lstStyle/>
        <a:p>
          <a:endParaRPr lang="es-ES"/>
        </a:p>
      </dgm:t>
    </dgm:pt>
    <dgm:pt modelId="{029B31A6-0823-4F03-8AD7-FB21B2C45032}" type="sibTrans" cxnId="{669B1C3D-0084-48B4-8E1A-EB4089F77CD2}">
      <dgm:prSet/>
      <dgm:spPr/>
      <dgm:t>
        <a:bodyPr/>
        <a:lstStyle/>
        <a:p>
          <a:endParaRPr lang="es-ES"/>
        </a:p>
      </dgm:t>
    </dgm:pt>
    <dgm:pt modelId="{5B08DAA7-77D0-4347-B5C7-6CD281FDBC52}">
      <dgm:prSet phldrT="[Texto]"/>
      <dgm:spPr/>
      <dgm:t>
        <a:bodyPr/>
        <a:lstStyle/>
        <a:p>
          <a:r>
            <a:rPr lang="es-ES" b="1" i="0" dirty="0" err="1" smtClean="0"/>
            <a:t>Burrhus</a:t>
          </a:r>
          <a:r>
            <a:rPr lang="es-ES" b="1" i="0" dirty="0" smtClean="0"/>
            <a:t> </a:t>
          </a:r>
          <a:r>
            <a:rPr lang="es-ES" b="1" i="0" dirty="0" err="1" smtClean="0"/>
            <a:t>Frederic</a:t>
          </a:r>
          <a:r>
            <a:rPr lang="es-ES" b="1" i="0" dirty="0" smtClean="0"/>
            <a:t> </a:t>
          </a:r>
          <a:r>
            <a:rPr lang="es-ES" b="1" i="0" dirty="0" err="1" smtClean="0"/>
            <a:t>Skinner</a:t>
          </a:r>
          <a:r>
            <a:rPr lang="es-ES" b="1" i="0" dirty="0" smtClean="0"/>
            <a:t> (Conductismo)</a:t>
          </a:r>
          <a:endParaRPr lang="es-ES" b="1" dirty="0"/>
        </a:p>
      </dgm:t>
    </dgm:pt>
    <dgm:pt modelId="{70048137-C18F-4435-8BE6-86C7545D98AF}" type="parTrans" cxnId="{60FBBFD9-1702-4781-A7EE-7378261E9464}">
      <dgm:prSet/>
      <dgm:spPr/>
      <dgm:t>
        <a:bodyPr/>
        <a:lstStyle/>
        <a:p>
          <a:endParaRPr lang="es-ES"/>
        </a:p>
      </dgm:t>
    </dgm:pt>
    <dgm:pt modelId="{966F0DA4-6778-455C-B48E-539A984993B3}" type="sibTrans" cxnId="{60FBBFD9-1702-4781-A7EE-7378261E9464}">
      <dgm:prSet/>
      <dgm:spPr/>
      <dgm:t>
        <a:bodyPr/>
        <a:lstStyle/>
        <a:p>
          <a:endParaRPr lang="es-ES"/>
        </a:p>
      </dgm:t>
    </dgm:pt>
    <dgm:pt modelId="{146E5F3A-1ECD-4ED3-B24C-EE72A8DEF1AF}">
      <dgm:prSet phldrT="[Texto]"/>
      <dgm:spPr/>
      <dgm:t>
        <a:bodyPr/>
        <a:lstStyle/>
        <a:p>
          <a:r>
            <a:rPr lang="es-ES" b="0" i="0" dirty="0" smtClean="0"/>
            <a:t>Condicionamiento operante: Aplicó los principios del refuerzo y el castigo al aprendizaje escolar</a:t>
          </a:r>
          <a:endParaRPr lang="es-ES" dirty="0"/>
        </a:p>
      </dgm:t>
    </dgm:pt>
    <dgm:pt modelId="{E407D026-1177-4965-BACB-6A69878AE681}" type="parTrans" cxnId="{C223F07A-37E8-41C4-A241-294BE2AFD089}">
      <dgm:prSet/>
      <dgm:spPr/>
      <dgm:t>
        <a:bodyPr/>
        <a:lstStyle/>
        <a:p>
          <a:endParaRPr lang="es-ES"/>
        </a:p>
      </dgm:t>
    </dgm:pt>
    <dgm:pt modelId="{C8C0462E-99AB-440C-BF97-DA420C271C48}" type="sibTrans" cxnId="{C223F07A-37E8-41C4-A241-294BE2AFD089}">
      <dgm:prSet/>
      <dgm:spPr/>
      <dgm:t>
        <a:bodyPr/>
        <a:lstStyle/>
        <a:p>
          <a:endParaRPr lang="es-ES"/>
        </a:p>
      </dgm:t>
    </dgm:pt>
    <dgm:pt modelId="{59F9345A-448F-4AD9-9BE3-A101A9C784DF}">
      <dgm:prSet phldrT="[Texto]"/>
      <dgm:spPr/>
      <dgm:t>
        <a:bodyPr/>
        <a:lstStyle/>
        <a:p>
          <a:r>
            <a:rPr lang="es-ES" b="0" i="0" dirty="0" smtClean="0"/>
            <a:t>Programas de refuerzo: Desarrolló técnicas de enseñanza programada y el uso de recompensas para motivar el aprendizaje.</a:t>
          </a:r>
          <a:endParaRPr lang="es-ES" dirty="0"/>
        </a:p>
      </dgm:t>
    </dgm:pt>
    <dgm:pt modelId="{6381574F-8F59-4CDB-ADA1-242889F2F65A}" type="parTrans" cxnId="{4A01360B-64FD-4524-9C54-7DFA6A7D1BBD}">
      <dgm:prSet/>
      <dgm:spPr/>
      <dgm:t>
        <a:bodyPr/>
        <a:lstStyle/>
        <a:p>
          <a:endParaRPr lang="es-ES"/>
        </a:p>
      </dgm:t>
    </dgm:pt>
    <dgm:pt modelId="{A2B1167D-FACB-4C63-BB69-974E9A4A225C}" type="sibTrans" cxnId="{4A01360B-64FD-4524-9C54-7DFA6A7D1BBD}">
      <dgm:prSet/>
      <dgm:spPr/>
      <dgm:t>
        <a:bodyPr/>
        <a:lstStyle/>
        <a:p>
          <a:endParaRPr lang="es-ES"/>
        </a:p>
      </dgm:t>
    </dgm:pt>
    <dgm:pt modelId="{4EF0DE08-30D3-40FE-A31C-14D23EFD74C2}">
      <dgm:prSet phldrT="[Texto]"/>
      <dgm:spPr/>
      <dgm:t>
        <a:bodyPr/>
        <a:lstStyle/>
        <a:p>
          <a:r>
            <a:rPr lang="es-ES" b="1" i="0" dirty="0" smtClean="0"/>
            <a:t>Albert Bandura (Teoría Social Cognitiva)</a:t>
          </a:r>
          <a:endParaRPr lang="es-ES" b="1" dirty="0"/>
        </a:p>
      </dgm:t>
    </dgm:pt>
    <dgm:pt modelId="{5726F209-A18D-49A3-95BD-8025F306C590}" type="parTrans" cxnId="{3A7B031F-247C-4298-B238-9358B202CA0C}">
      <dgm:prSet/>
      <dgm:spPr/>
      <dgm:t>
        <a:bodyPr/>
        <a:lstStyle/>
        <a:p>
          <a:endParaRPr lang="es-ES"/>
        </a:p>
      </dgm:t>
    </dgm:pt>
    <dgm:pt modelId="{C166847A-7A96-4FCF-ADF2-952554798B5A}" type="sibTrans" cxnId="{3A7B031F-247C-4298-B238-9358B202CA0C}">
      <dgm:prSet/>
      <dgm:spPr/>
      <dgm:t>
        <a:bodyPr/>
        <a:lstStyle/>
        <a:p>
          <a:endParaRPr lang="es-ES"/>
        </a:p>
      </dgm:t>
    </dgm:pt>
    <dgm:pt modelId="{16EF58EB-BB96-4040-8EF8-E89B94486D8C}">
      <dgm:prSet phldrT="[Texto]"/>
      <dgm:spPr/>
      <dgm:t>
        <a:bodyPr/>
        <a:lstStyle/>
        <a:p>
          <a:r>
            <a:rPr lang="es-ES" b="0" i="0" dirty="0" smtClean="0"/>
            <a:t>Aprendizaje social u observacional</a:t>
          </a:r>
          <a:r>
            <a:rPr lang="es-ES" b="1" i="0" dirty="0" smtClean="0"/>
            <a:t>: </a:t>
          </a:r>
          <a:r>
            <a:rPr lang="es-ES" b="0" i="0" dirty="0" smtClean="0"/>
            <a:t>Demostró que los estudiantes aprenden observando e imitando a otros.</a:t>
          </a:r>
          <a:endParaRPr lang="es-ES" dirty="0"/>
        </a:p>
      </dgm:t>
    </dgm:pt>
    <dgm:pt modelId="{5EDA447F-EB49-4C3D-8BF6-484465D0E882}" type="parTrans" cxnId="{195378B5-9DCB-4CC9-8B8A-35C174359F3B}">
      <dgm:prSet/>
      <dgm:spPr/>
      <dgm:t>
        <a:bodyPr/>
        <a:lstStyle/>
        <a:p>
          <a:endParaRPr lang="es-ES"/>
        </a:p>
      </dgm:t>
    </dgm:pt>
    <dgm:pt modelId="{03369885-2FED-429F-A990-91CCECB8017B}" type="sibTrans" cxnId="{195378B5-9DCB-4CC9-8B8A-35C174359F3B}">
      <dgm:prSet/>
      <dgm:spPr/>
      <dgm:t>
        <a:bodyPr/>
        <a:lstStyle/>
        <a:p>
          <a:endParaRPr lang="es-ES"/>
        </a:p>
      </dgm:t>
    </dgm:pt>
    <dgm:pt modelId="{71415E19-C3C5-434F-A78B-8DB33AB053A1}">
      <dgm:prSet phldrT="[Texto]"/>
      <dgm:spPr/>
      <dgm:t>
        <a:bodyPr/>
        <a:lstStyle/>
        <a:p>
          <a:r>
            <a:rPr lang="es-ES" b="0" i="0" smtClean="0"/>
            <a:t>Autoeficacia: Introdujo el concepto de autoeficacia, la creencia en la propia capacidad para aprender o realizar tareas.</a:t>
          </a:r>
          <a:endParaRPr lang="es-ES" dirty="0"/>
        </a:p>
      </dgm:t>
    </dgm:pt>
    <dgm:pt modelId="{51320CED-5E16-493F-A7ED-52E6115FEA41}" type="parTrans" cxnId="{966C0C94-D1D1-46C6-BD4E-9281E3C2938C}">
      <dgm:prSet/>
      <dgm:spPr/>
      <dgm:t>
        <a:bodyPr/>
        <a:lstStyle/>
        <a:p>
          <a:endParaRPr lang="es-ES"/>
        </a:p>
      </dgm:t>
    </dgm:pt>
    <dgm:pt modelId="{B8BF1BDA-20D5-490D-B293-BF0C24FDECFB}" type="sibTrans" cxnId="{966C0C94-D1D1-46C6-BD4E-9281E3C2938C}">
      <dgm:prSet/>
      <dgm:spPr/>
      <dgm:t>
        <a:bodyPr/>
        <a:lstStyle/>
        <a:p>
          <a:endParaRPr lang="es-ES"/>
        </a:p>
      </dgm:t>
    </dgm:pt>
    <dgm:pt modelId="{84997373-7ED8-41EC-93FA-EEC8BFF2F272}" type="pres">
      <dgm:prSet presAssocID="{A93F43D8-8D18-4452-8D7F-011B31D5AE1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VE"/>
        </a:p>
      </dgm:t>
    </dgm:pt>
    <dgm:pt modelId="{CEAF2C69-0394-4370-BC30-575F17FAFBD5}" type="pres">
      <dgm:prSet presAssocID="{DC5B688D-11F8-4300-ADB2-D14F34335698}" presName="linNode" presStyleCnt="0"/>
      <dgm:spPr/>
    </dgm:pt>
    <dgm:pt modelId="{65E4A93F-31AD-4A76-8856-16BD41FEF210}" type="pres">
      <dgm:prSet presAssocID="{DC5B688D-11F8-4300-ADB2-D14F34335698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2A5CA3-0CC3-4F96-8751-1B46E0F3A773}" type="pres">
      <dgm:prSet presAssocID="{DC5B688D-11F8-4300-ADB2-D14F34335698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747036-91E7-4D76-B89D-D0813C5A7935}" type="pres">
      <dgm:prSet presAssocID="{D28E2B4B-7343-427E-8FF8-F4D07835390D}" presName="spacing" presStyleCnt="0"/>
      <dgm:spPr/>
    </dgm:pt>
    <dgm:pt modelId="{E0470DB7-F954-492D-8AB1-C9C3C96F37D9}" type="pres">
      <dgm:prSet presAssocID="{5B08DAA7-77D0-4347-B5C7-6CD281FDBC52}" presName="linNode" presStyleCnt="0"/>
      <dgm:spPr/>
    </dgm:pt>
    <dgm:pt modelId="{DA7D8F71-97BD-4B87-A215-9DF52F35F254}" type="pres">
      <dgm:prSet presAssocID="{5B08DAA7-77D0-4347-B5C7-6CD281FDBC52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6F8003-4309-4514-B406-4C0F8069CB14}" type="pres">
      <dgm:prSet presAssocID="{5B08DAA7-77D0-4347-B5C7-6CD281FDBC52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CA6ECE-A0A9-4F0A-B747-9C9815A30049}" type="pres">
      <dgm:prSet presAssocID="{966F0DA4-6778-455C-B48E-539A984993B3}" presName="spacing" presStyleCnt="0"/>
      <dgm:spPr/>
    </dgm:pt>
    <dgm:pt modelId="{793B5E5B-877A-4F37-919F-32A77AF8E73F}" type="pres">
      <dgm:prSet presAssocID="{4EF0DE08-30D3-40FE-A31C-14D23EFD74C2}" presName="linNode" presStyleCnt="0"/>
      <dgm:spPr/>
    </dgm:pt>
    <dgm:pt modelId="{1EDA0169-16AE-4AC3-B42B-8A563BF0533E}" type="pres">
      <dgm:prSet presAssocID="{4EF0DE08-30D3-40FE-A31C-14D23EFD74C2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7F717E-881A-4275-998F-EB8402A06830}" type="pres">
      <dgm:prSet presAssocID="{4EF0DE08-30D3-40FE-A31C-14D23EFD74C2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66C0C94-D1D1-46C6-BD4E-9281E3C2938C}" srcId="{4EF0DE08-30D3-40FE-A31C-14D23EFD74C2}" destId="{71415E19-C3C5-434F-A78B-8DB33AB053A1}" srcOrd="1" destOrd="0" parTransId="{51320CED-5E16-493F-A7ED-52E6115FEA41}" sibTransId="{B8BF1BDA-20D5-490D-B293-BF0C24FDECFB}"/>
    <dgm:cxn modelId="{4A01360B-64FD-4524-9C54-7DFA6A7D1BBD}" srcId="{5B08DAA7-77D0-4347-B5C7-6CD281FDBC52}" destId="{59F9345A-448F-4AD9-9BE3-A101A9C784DF}" srcOrd="1" destOrd="0" parTransId="{6381574F-8F59-4CDB-ADA1-242889F2F65A}" sibTransId="{A2B1167D-FACB-4C63-BB69-974E9A4A225C}"/>
    <dgm:cxn modelId="{0EDB68DE-906D-45C2-B0C8-2B89E8E96B76}" type="presOf" srcId="{16EF58EB-BB96-4040-8EF8-E89B94486D8C}" destId="{3F7F717E-881A-4275-998F-EB8402A06830}" srcOrd="0" destOrd="0" presId="urn:microsoft.com/office/officeart/2005/8/layout/vList6"/>
    <dgm:cxn modelId="{D0287C29-82E4-41FB-B9CD-A9438C5C157B}" type="presOf" srcId="{59F9345A-448F-4AD9-9BE3-A101A9C784DF}" destId="{086F8003-4309-4514-B406-4C0F8069CB14}" srcOrd="0" destOrd="1" presId="urn:microsoft.com/office/officeart/2005/8/layout/vList6"/>
    <dgm:cxn modelId="{3A7B031F-247C-4298-B238-9358B202CA0C}" srcId="{A93F43D8-8D18-4452-8D7F-011B31D5AE1E}" destId="{4EF0DE08-30D3-40FE-A31C-14D23EFD74C2}" srcOrd="2" destOrd="0" parTransId="{5726F209-A18D-49A3-95BD-8025F306C590}" sibTransId="{C166847A-7A96-4FCF-ADF2-952554798B5A}"/>
    <dgm:cxn modelId="{F0AFD4EB-3650-4594-ABDC-B1379EA02C1A}" type="presOf" srcId="{5B08DAA7-77D0-4347-B5C7-6CD281FDBC52}" destId="{DA7D8F71-97BD-4B87-A215-9DF52F35F254}" srcOrd="0" destOrd="0" presId="urn:microsoft.com/office/officeart/2005/8/layout/vList6"/>
    <dgm:cxn modelId="{E2A98CB2-F6F8-442D-83A9-D31269FA860D}" type="presOf" srcId="{4EF0DE08-30D3-40FE-A31C-14D23EFD74C2}" destId="{1EDA0169-16AE-4AC3-B42B-8A563BF0533E}" srcOrd="0" destOrd="0" presId="urn:microsoft.com/office/officeart/2005/8/layout/vList6"/>
    <dgm:cxn modelId="{22C106D6-5CD3-47AD-B5FE-0AC074E2AADB}" srcId="{DC5B688D-11F8-4300-ADB2-D14F34335698}" destId="{8A0840A7-3B9D-405A-8BCA-2F497337D3B8}" srcOrd="0" destOrd="0" parTransId="{8991B5B8-7313-4041-862F-432DEC53D41E}" sibTransId="{93E1D84C-3D49-4E59-8DA6-3D5D28AB58BF}"/>
    <dgm:cxn modelId="{31545092-D7B5-4D47-BF6B-F49D73997E55}" srcId="{A93F43D8-8D18-4452-8D7F-011B31D5AE1E}" destId="{DC5B688D-11F8-4300-ADB2-D14F34335698}" srcOrd="0" destOrd="0" parTransId="{56968C92-270A-4B55-A6FD-22F589F0BB57}" sibTransId="{D28E2B4B-7343-427E-8FF8-F4D07835390D}"/>
    <dgm:cxn modelId="{32B67E49-5E17-44CB-99A2-087B68C1C876}" type="presOf" srcId="{DC5B688D-11F8-4300-ADB2-D14F34335698}" destId="{65E4A93F-31AD-4A76-8856-16BD41FEF210}" srcOrd="0" destOrd="0" presId="urn:microsoft.com/office/officeart/2005/8/layout/vList6"/>
    <dgm:cxn modelId="{882E06FC-D0DB-4D01-AF07-6CB9F51BE34B}" type="presOf" srcId="{0FC24F12-16F4-4982-B3A1-19DE903B04DB}" destId="{282A5CA3-0CC3-4F96-8751-1B46E0F3A773}" srcOrd="0" destOrd="1" presId="urn:microsoft.com/office/officeart/2005/8/layout/vList6"/>
    <dgm:cxn modelId="{69732F19-52E0-4D91-B9A3-E4C708FCF94F}" type="presOf" srcId="{146E5F3A-1ECD-4ED3-B24C-EE72A8DEF1AF}" destId="{086F8003-4309-4514-B406-4C0F8069CB14}" srcOrd="0" destOrd="0" presId="urn:microsoft.com/office/officeart/2005/8/layout/vList6"/>
    <dgm:cxn modelId="{669B1C3D-0084-48B4-8E1A-EB4089F77CD2}" srcId="{DC5B688D-11F8-4300-ADB2-D14F34335698}" destId="{0FC24F12-16F4-4982-B3A1-19DE903B04DB}" srcOrd="1" destOrd="0" parTransId="{0F2B2652-4F42-41B7-A060-3EC49D701120}" sibTransId="{029B31A6-0823-4F03-8AD7-FB21B2C45032}"/>
    <dgm:cxn modelId="{C4ECD6B0-E63D-4D14-BFE7-ED7B254AC259}" type="presOf" srcId="{8A0840A7-3B9D-405A-8BCA-2F497337D3B8}" destId="{282A5CA3-0CC3-4F96-8751-1B46E0F3A773}" srcOrd="0" destOrd="0" presId="urn:microsoft.com/office/officeart/2005/8/layout/vList6"/>
    <dgm:cxn modelId="{60FBBFD9-1702-4781-A7EE-7378261E9464}" srcId="{A93F43D8-8D18-4452-8D7F-011B31D5AE1E}" destId="{5B08DAA7-77D0-4347-B5C7-6CD281FDBC52}" srcOrd="1" destOrd="0" parTransId="{70048137-C18F-4435-8BE6-86C7545D98AF}" sibTransId="{966F0DA4-6778-455C-B48E-539A984993B3}"/>
    <dgm:cxn modelId="{195378B5-9DCB-4CC9-8B8A-35C174359F3B}" srcId="{4EF0DE08-30D3-40FE-A31C-14D23EFD74C2}" destId="{16EF58EB-BB96-4040-8EF8-E89B94486D8C}" srcOrd="0" destOrd="0" parTransId="{5EDA447F-EB49-4C3D-8BF6-484465D0E882}" sibTransId="{03369885-2FED-429F-A990-91CCECB8017B}"/>
    <dgm:cxn modelId="{B51DCC5E-0FE1-4653-9038-E1E019EF1DE6}" type="presOf" srcId="{A93F43D8-8D18-4452-8D7F-011B31D5AE1E}" destId="{84997373-7ED8-41EC-93FA-EEC8BFF2F272}" srcOrd="0" destOrd="0" presId="urn:microsoft.com/office/officeart/2005/8/layout/vList6"/>
    <dgm:cxn modelId="{C223F07A-37E8-41C4-A241-294BE2AFD089}" srcId="{5B08DAA7-77D0-4347-B5C7-6CD281FDBC52}" destId="{146E5F3A-1ECD-4ED3-B24C-EE72A8DEF1AF}" srcOrd="0" destOrd="0" parTransId="{E407D026-1177-4965-BACB-6A69878AE681}" sibTransId="{C8C0462E-99AB-440C-BF97-DA420C271C48}"/>
    <dgm:cxn modelId="{C88AB2F2-5010-46E1-99F8-F05682F13E21}" type="presOf" srcId="{71415E19-C3C5-434F-A78B-8DB33AB053A1}" destId="{3F7F717E-881A-4275-998F-EB8402A06830}" srcOrd="0" destOrd="1" presId="urn:microsoft.com/office/officeart/2005/8/layout/vList6"/>
    <dgm:cxn modelId="{1C6737C8-5216-4A20-A7C9-CF63C43F49F5}" type="presParOf" srcId="{84997373-7ED8-41EC-93FA-EEC8BFF2F272}" destId="{CEAF2C69-0394-4370-BC30-575F17FAFBD5}" srcOrd="0" destOrd="0" presId="urn:microsoft.com/office/officeart/2005/8/layout/vList6"/>
    <dgm:cxn modelId="{BB739684-8717-4D9D-8052-69004735CCB8}" type="presParOf" srcId="{CEAF2C69-0394-4370-BC30-575F17FAFBD5}" destId="{65E4A93F-31AD-4A76-8856-16BD41FEF210}" srcOrd="0" destOrd="0" presId="urn:microsoft.com/office/officeart/2005/8/layout/vList6"/>
    <dgm:cxn modelId="{6F37CA89-5E6E-42C6-BA6C-6087DA4E0D63}" type="presParOf" srcId="{CEAF2C69-0394-4370-BC30-575F17FAFBD5}" destId="{282A5CA3-0CC3-4F96-8751-1B46E0F3A773}" srcOrd="1" destOrd="0" presId="urn:microsoft.com/office/officeart/2005/8/layout/vList6"/>
    <dgm:cxn modelId="{0BAAD6CD-0B28-47EC-AF1F-D50FDCDCB088}" type="presParOf" srcId="{84997373-7ED8-41EC-93FA-EEC8BFF2F272}" destId="{5E747036-91E7-4D76-B89D-D0813C5A7935}" srcOrd="1" destOrd="0" presId="urn:microsoft.com/office/officeart/2005/8/layout/vList6"/>
    <dgm:cxn modelId="{27C4C758-DAB6-4B05-A760-B1E0F1A60085}" type="presParOf" srcId="{84997373-7ED8-41EC-93FA-EEC8BFF2F272}" destId="{E0470DB7-F954-492D-8AB1-C9C3C96F37D9}" srcOrd="2" destOrd="0" presId="urn:microsoft.com/office/officeart/2005/8/layout/vList6"/>
    <dgm:cxn modelId="{AADED0C8-879B-42ED-8EF2-A62407DD9D9A}" type="presParOf" srcId="{E0470DB7-F954-492D-8AB1-C9C3C96F37D9}" destId="{DA7D8F71-97BD-4B87-A215-9DF52F35F254}" srcOrd="0" destOrd="0" presId="urn:microsoft.com/office/officeart/2005/8/layout/vList6"/>
    <dgm:cxn modelId="{F8E5A6EE-68DC-410B-B1D8-5DB9670BB80B}" type="presParOf" srcId="{E0470DB7-F954-492D-8AB1-C9C3C96F37D9}" destId="{086F8003-4309-4514-B406-4C0F8069CB14}" srcOrd="1" destOrd="0" presId="urn:microsoft.com/office/officeart/2005/8/layout/vList6"/>
    <dgm:cxn modelId="{0C7FA06B-A579-4FEB-BBC8-E12C65EBD9CB}" type="presParOf" srcId="{84997373-7ED8-41EC-93FA-EEC8BFF2F272}" destId="{DCCA6ECE-A0A9-4F0A-B747-9C9815A30049}" srcOrd="3" destOrd="0" presId="urn:microsoft.com/office/officeart/2005/8/layout/vList6"/>
    <dgm:cxn modelId="{1E384BFF-F97A-4817-A320-2AB98251995A}" type="presParOf" srcId="{84997373-7ED8-41EC-93FA-EEC8BFF2F272}" destId="{793B5E5B-877A-4F37-919F-32A77AF8E73F}" srcOrd="4" destOrd="0" presId="urn:microsoft.com/office/officeart/2005/8/layout/vList6"/>
    <dgm:cxn modelId="{C8AA8840-72B9-4E0C-8A9F-205DF24496AF}" type="presParOf" srcId="{793B5E5B-877A-4F37-919F-32A77AF8E73F}" destId="{1EDA0169-16AE-4AC3-B42B-8A563BF0533E}" srcOrd="0" destOrd="0" presId="urn:microsoft.com/office/officeart/2005/8/layout/vList6"/>
    <dgm:cxn modelId="{0E95A549-32C1-4B72-B921-FACAC2D6BCF5}" type="presParOf" srcId="{793B5E5B-877A-4F37-919F-32A77AF8E73F}" destId="{3F7F717E-881A-4275-998F-EB8402A0683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0DA8F5-B10A-41C0-870F-5D5DD9EA41D4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DEAD1E9-B95D-4E2E-8337-904F2370A485}">
      <dgm:prSet phldrT="[Texto]"/>
      <dgm:spPr/>
      <dgm:t>
        <a:bodyPr/>
        <a:lstStyle/>
        <a:p>
          <a:r>
            <a:rPr lang="es-ES" b="1" i="0" dirty="0" smtClean="0"/>
            <a:t>María Montessori</a:t>
          </a:r>
          <a:endParaRPr lang="es-ES" b="1" dirty="0"/>
        </a:p>
      </dgm:t>
    </dgm:pt>
    <dgm:pt modelId="{2660A424-A122-4492-955B-1A49E0FBC5DC}" type="parTrans" cxnId="{8D198E5C-955C-4E8E-9E56-ED2EF33CDF87}">
      <dgm:prSet/>
      <dgm:spPr/>
      <dgm:t>
        <a:bodyPr/>
        <a:lstStyle/>
        <a:p>
          <a:endParaRPr lang="es-ES"/>
        </a:p>
      </dgm:t>
    </dgm:pt>
    <dgm:pt modelId="{D7DF68C7-ACEE-4D9A-8BEA-EF472C8F9FF1}" type="sibTrans" cxnId="{8D198E5C-955C-4E8E-9E56-ED2EF33CDF87}">
      <dgm:prSet/>
      <dgm:spPr/>
      <dgm:t>
        <a:bodyPr/>
        <a:lstStyle/>
        <a:p>
          <a:endParaRPr lang="es-ES"/>
        </a:p>
      </dgm:t>
    </dgm:pt>
    <dgm:pt modelId="{D1CF3BE5-15F2-45A9-9AD4-AD1910581329}">
      <dgm:prSet phldrT="[Texto]"/>
      <dgm:spPr/>
      <dgm:t>
        <a:bodyPr/>
        <a:lstStyle/>
        <a:p>
          <a:r>
            <a:rPr lang="es-ES" b="0" i="0" dirty="0" smtClean="0"/>
            <a:t>Creó un enfoque educativo basado en la autonomía, el aprendizaje </a:t>
          </a:r>
          <a:r>
            <a:rPr lang="es-ES" b="0" i="0" dirty="0" err="1" smtClean="0"/>
            <a:t>autodirigido</a:t>
          </a:r>
          <a:r>
            <a:rPr lang="es-ES" b="0" i="0" dirty="0" smtClean="0"/>
            <a:t> y el respeto por el ritmo individual del niño</a:t>
          </a:r>
          <a:endParaRPr lang="es-ES" dirty="0"/>
        </a:p>
      </dgm:t>
    </dgm:pt>
    <dgm:pt modelId="{A9A7AD3B-5424-477D-8A69-47F7ED695BC1}" type="parTrans" cxnId="{06A6A187-A3C3-483C-8CA0-7F9DE2DB1CAB}">
      <dgm:prSet/>
      <dgm:spPr/>
      <dgm:t>
        <a:bodyPr/>
        <a:lstStyle/>
        <a:p>
          <a:endParaRPr lang="es-ES"/>
        </a:p>
      </dgm:t>
    </dgm:pt>
    <dgm:pt modelId="{F13AAA1F-B2BE-433F-9591-92ADD369CDF1}" type="sibTrans" cxnId="{06A6A187-A3C3-483C-8CA0-7F9DE2DB1CAB}">
      <dgm:prSet/>
      <dgm:spPr/>
      <dgm:t>
        <a:bodyPr/>
        <a:lstStyle/>
        <a:p>
          <a:endParaRPr lang="es-ES"/>
        </a:p>
      </dgm:t>
    </dgm:pt>
    <dgm:pt modelId="{19B4035A-7909-464F-B3AE-7AE6ECCCC284}">
      <dgm:prSet phldrT="[Texto]"/>
      <dgm:spPr/>
      <dgm:t>
        <a:bodyPr/>
        <a:lstStyle/>
        <a:p>
          <a:r>
            <a:rPr lang="es-ES" b="0" i="0" dirty="0" smtClean="0"/>
            <a:t>Ambiente preparado: Subrayó la importancia de un entorno adaptado a las necesidades y etapas del desarrollo infantil.</a:t>
          </a:r>
          <a:endParaRPr lang="es-ES" dirty="0"/>
        </a:p>
      </dgm:t>
    </dgm:pt>
    <dgm:pt modelId="{EF5BA500-01B9-4E15-B125-40F5DAB6FAA5}" type="parTrans" cxnId="{A9AFF812-5BBE-45ED-BD8D-59BC07D7E4DE}">
      <dgm:prSet/>
      <dgm:spPr/>
      <dgm:t>
        <a:bodyPr/>
        <a:lstStyle/>
        <a:p>
          <a:endParaRPr lang="es-ES"/>
        </a:p>
      </dgm:t>
    </dgm:pt>
    <dgm:pt modelId="{C5487B3A-1E70-4B88-B6DB-BCFB17DFAB6D}" type="sibTrans" cxnId="{A9AFF812-5BBE-45ED-BD8D-59BC07D7E4DE}">
      <dgm:prSet/>
      <dgm:spPr/>
      <dgm:t>
        <a:bodyPr/>
        <a:lstStyle/>
        <a:p>
          <a:endParaRPr lang="es-ES"/>
        </a:p>
      </dgm:t>
    </dgm:pt>
    <dgm:pt modelId="{5771B231-4EE9-46E4-9B68-CE5BE56B04DD}">
      <dgm:prSet phldrT="[Texto]"/>
      <dgm:spPr/>
      <dgm:t>
        <a:bodyPr/>
        <a:lstStyle/>
        <a:p>
          <a:r>
            <a:rPr lang="es-ES" b="1" i="0" dirty="0" smtClean="0"/>
            <a:t>Lawrence Kohlberg</a:t>
          </a:r>
          <a:endParaRPr lang="es-ES" b="1" dirty="0"/>
        </a:p>
      </dgm:t>
    </dgm:pt>
    <dgm:pt modelId="{70FFB28A-C9C0-4191-9C17-329DE4290551}" type="parTrans" cxnId="{299C7105-552F-48A5-BAB9-9E42952CC02C}">
      <dgm:prSet/>
      <dgm:spPr/>
      <dgm:t>
        <a:bodyPr/>
        <a:lstStyle/>
        <a:p>
          <a:endParaRPr lang="es-ES"/>
        </a:p>
      </dgm:t>
    </dgm:pt>
    <dgm:pt modelId="{CA4B3662-77D7-4B89-9189-6EB94296243E}" type="sibTrans" cxnId="{299C7105-552F-48A5-BAB9-9E42952CC02C}">
      <dgm:prSet/>
      <dgm:spPr/>
      <dgm:t>
        <a:bodyPr/>
        <a:lstStyle/>
        <a:p>
          <a:endParaRPr lang="es-ES"/>
        </a:p>
      </dgm:t>
    </dgm:pt>
    <dgm:pt modelId="{D5AA6DB9-3DC8-4E0D-B629-6F90A2DFC205}">
      <dgm:prSet phldrT="[Texto]"/>
      <dgm:spPr/>
      <dgm:t>
        <a:bodyPr/>
        <a:lstStyle/>
        <a:p>
          <a:r>
            <a:rPr lang="es-ES" b="0" i="0" dirty="0" smtClean="0"/>
            <a:t>Desarrollo moral</a:t>
          </a:r>
          <a:endParaRPr lang="es-ES" dirty="0"/>
        </a:p>
      </dgm:t>
    </dgm:pt>
    <dgm:pt modelId="{3B1CFEDA-09A7-419E-9583-E8B1953B515D}" type="parTrans" cxnId="{B31D8D82-B6A8-44C0-9496-161ECF4118DA}">
      <dgm:prSet/>
      <dgm:spPr/>
      <dgm:t>
        <a:bodyPr/>
        <a:lstStyle/>
        <a:p>
          <a:endParaRPr lang="es-ES"/>
        </a:p>
      </dgm:t>
    </dgm:pt>
    <dgm:pt modelId="{A2AF1E3E-5912-4CAA-87B9-2315D96069BD}" type="sibTrans" cxnId="{B31D8D82-B6A8-44C0-9496-161ECF4118DA}">
      <dgm:prSet/>
      <dgm:spPr/>
      <dgm:t>
        <a:bodyPr/>
        <a:lstStyle/>
        <a:p>
          <a:endParaRPr lang="es-ES"/>
        </a:p>
      </dgm:t>
    </dgm:pt>
    <dgm:pt modelId="{4CE7FEF6-AD17-45F8-9026-C227589E1686}">
      <dgm:prSet phldrT="[Texto]"/>
      <dgm:spPr/>
      <dgm:t>
        <a:bodyPr/>
        <a:lstStyle/>
        <a:p>
          <a:r>
            <a:rPr lang="es-ES" b="0" i="0" dirty="0" smtClean="0"/>
            <a:t>Propuso una teoría sobre las etapas del desarrollo moral, que influyó en la educación en valores y ética.</a:t>
          </a:r>
          <a:endParaRPr lang="es-ES" dirty="0"/>
        </a:p>
      </dgm:t>
    </dgm:pt>
    <dgm:pt modelId="{D585EF2E-2F4D-46AC-B32D-68BA0D714229}" type="parTrans" cxnId="{C361E4B7-5C9A-4747-A186-88F86DD5EDF2}">
      <dgm:prSet/>
      <dgm:spPr/>
      <dgm:t>
        <a:bodyPr/>
        <a:lstStyle/>
        <a:p>
          <a:endParaRPr lang="es-ES"/>
        </a:p>
      </dgm:t>
    </dgm:pt>
    <dgm:pt modelId="{B670F828-EAE0-4134-A0B2-747442E03064}" type="sibTrans" cxnId="{C361E4B7-5C9A-4747-A186-88F86DD5EDF2}">
      <dgm:prSet/>
      <dgm:spPr/>
      <dgm:t>
        <a:bodyPr/>
        <a:lstStyle/>
        <a:p>
          <a:endParaRPr lang="es-ES"/>
        </a:p>
      </dgm:t>
    </dgm:pt>
    <dgm:pt modelId="{D362C374-68E5-42EE-B801-F41CAAE70A44}">
      <dgm:prSet phldrT="[Texto]"/>
      <dgm:spPr/>
      <dgm:t>
        <a:bodyPr/>
        <a:lstStyle/>
        <a:p>
          <a:r>
            <a:rPr lang="es-ES" b="1" i="0" dirty="0" smtClean="0"/>
            <a:t>Howard Gardner</a:t>
          </a:r>
          <a:endParaRPr lang="es-ES" b="1" dirty="0"/>
        </a:p>
      </dgm:t>
    </dgm:pt>
    <dgm:pt modelId="{E730F434-2B5F-4055-BCB6-2BF49DAAF362}" type="parTrans" cxnId="{1400EAEC-8604-4445-B768-542985EE4AF6}">
      <dgm:prSet/>
      <dgm:spPr/>
      <dgm:t>
        <a:bodyPr/>
        <a:lstStyle/>
        <a:p>
          <a:endParaRPr lang="es-ES"/>
        </a:p>
      </dgm:t>
    </dgm:pt>
    <dgm:pt modelId="{D0E64F2C-7E8C-4750-A69A-599FD34629E8}" type="sibTrans" cxnId="{1400EAEC-8604-4445-B768-542985EE4AF6}">
      <dgm:prSet/>
      <dgm:spPr/>
      <dgm:t>
        <a:bodyPr/>
        <a:lstStyle/>
        <a:p>
          <a:endParaRPr lang="es-ES"/>
        </a:p>
      </dgm:t>
    </dgm:pt>
    <dgm:pt modelId="{A4BC10CC-9B22-4428-A386-1625E9D69194}">
      <dgm:prSet phldrT="[Texto]"/>
      <dgm:spPr/>
      <dgm:t>
        <a:bodyPr/>
        <a:lstStyle/>
        <a:p>
          <a:r>
            <a:rPr lang="es-ES" b="0" i="0" dirty="0" smtClean="0"/>
            <a:t>Teoría de las inteligencias múltiples</a:t>
          </a:r>
          <a:endParaRPr lang="es-ES" dirty="0"/>
        </a:p>
      </dgm:t>
    </dgm:pt>
    <dgm:pt modelId="{4358E976-665C-47F0-9D5F-C824AFBFEE63}" type="parTrans" cxnId="{B006A683-ABF9-43A2-AB4F-A4CDEDD2FC1D}">
      <dgm:prSet/>
      <dgm:spPr/>
      <dgm:t>
        <a:bodyPr/>
        <a:lstStyle/>
        <a:p>
          <a:endParaRPr lang="es-ES"/>
        </a:p>
      </dgm:t>
    </dgm:pt>
    <dgm:pt modelId="{A282CE4C-FD3F-4622-B59C-10FB8ABEB8A4}" type="sibTrans" cxnId="{B006A683-ABF9-43A2-AB4F-A4CDEDD2FC1D}">
      <dgm:prSet/>
      <dgm:spPr/>
      <dgm:t>
        <a:bodyPr/>
        <a:lstStyle/>
        <a:p>
          <a:endParaRPr lang="es-ES"/>
        </a:p>
      </dgm:t>
    </dgm:pt>
    <dgm:pt modelId="{78267101-A9B6-4A56-9844-E84B9805398C}">
      <dgm:prSet phldrT="[Texto]"/>
      <dgm:spPr/>
      <dgm:t>
        <a:bodyPr/>
        <a:lstStyle/>
        <a:p>
          <a:r>
            <a:rPr lang="es-ES" b="0" i="0" dirty="0" smtClean="0"/>
            <a:t>Lingüística, lógico-matemática, espacial, musical, corporal kinestésica, interpersonal, intrapersonal, naturalista.</a:t>
          </a:r>
          <a:endParaRPr lang="es-ES" dirty="0"/>
        </a:p>
      </dgm:t>
    </dgm:pt>
    <dgm:pt modelId="{EBD06B8A-1E17-4AED-8A45-0346A4D48079}" type="parTrans" cxnId="{38E6CB92-9DDB-4B6F-A003-7208E78F4B58}">
      <dgm:prSet/>
      <dgm:spPr/>
      <dgm:t>
        <a:bodyPr/>
        <a:lstStyle/>
        <a:p>
          <a:endParaRPr lang="es-ES"/>
        </a:p>
      </dgm:t>
    </dgm:pt>
    <dgm:pt modelId="{F985E3DF-15E2-4457-844A-5EE88AD82457}" type="sibTrans" cxnId="{38E6CB92-9DDB-4B6F-A003-7208E78F4B58}">
      <dgm:prSet/>
      <dgm:spPr/>
      <dgm:t>
        <a:bodyPr/>
        <a:lstStyle/>
        <a:p>
          <a:endParaRPr lang="es-ES"/>
        </a:p>
      </dgm:t>
    </dgm:pt>
    <dgm:pt modelId="{6B244B7F-7168-4FA2-8465-4A0D31E59350}">
      <dgm:prSet phldrT="[Texto]"/>
      <dgm:spPr/>
      <dgm:t>
        <a:bodyPr/>
        <a:lstStyle/>
        <a:p>
          <a:r>
            <a:rPr lang="es-ES" b="1" i="0" smtClean="0"/>
            <a:t>John Dewey</a:t>
          </a:r>
          <a:endParaRPr lang="es-ES" b="1" dirty="0"/>
        </a:p>
      </dgm:t>
    </dgm:pt>
    <dgm:pt modelId="{03A40D0D-9B66-4C51-8954-356F0B013B05}" type="parTrans" cxnId="{6F64B5AF-8D9A-4CC6-BFB5-37E83DFF79BB}">
      <dgm:prSet/>
      <dgm:spPr/>
      <dgm:t>
        <a:bodyPr/>
        <a:lstStyle/>
        <a:p>
          <a:endParaRPr lang="es-ES"/>
        </a:p>
      </dgm:t>
    </dgm:pt>
    <dgm:pt modelId="{709168E2-B681-4425-9470-1BA368935195}" type="sibTrans" cxnId="{6F64B5AF-8D9A-4CC6-BFB5-37E83DFF79BB}">
      <dgm:prSet/>
      <dgm:spPr/>
      <dgm:t>
        <a:bodyPr/>
        <a:lstStyle/>
        <a:p>
          <a:endParaRPr lang="es-ES"/>
        </a:p>
      </dgm:t>
    </dgm:pt>
    <dgm:pt modelId="{929A6319-566D-4D8D-8B82-9AB4AEAB85D8}">
      <dgm:prSet phldrT="[Texto]"/>
      <dgm:spPr/>
      <dgm:t>
        <a:bodyPr/>
        <a:lstStyle/>
        <a:p>
          <a:r>
            <a:rPr lang="es-ES" b="0" i="0" smtClean="0"/>
            <a:t>Aprendizaje experiencial</a:t>
          </a:r>
          <a:endParaRPr lang="es-ES" dirty="0"/>
        </a:p>
      </dgm:t>
    </dgm:pt>
    <dgm:pt modelId="{3CB00FC4-1545-4227-98E1-198F59F6C9E7}" type="parTrans" cxnId="{84F94C29-35F6-4FF9-BE9B-FE4744AABEE0}">
      <dgm:prSet/>
      <dgm:spPr/>
      <dgm:t>
        <a:bodyPr/>
        <a:lstStyle/>
        <a:p>
          <a:endParaRPr lang="es-ES"/>
        </a:p>
      </dgm:t>
    </dgm:pt>
    <dgm:pt modelId="{2C7FCF90-6C93-4A77-9485-AED576BAFCBD}" type="sibTrans" cxnId="{84F94C29-35F6-4FF9-BE9B-FE4744AABEE0}">
      <dgm:prSet/>
      <dgm:spPr/>
      <dgm:t>
        <a:bodyPr/>
        <a:lstStyle/>
        <a:p>
          <a:endParaRPr lang="es-ES"/>
        </a:p>
      </dgm:t>
    </dgm:pt>
    <dgm:pt modelId="{4C94F80C-6FD3-4C8B-8B3A-F82312BCAE1E}">
      <dgm:prSet phldrT="[Texto]"/>
      <dgm:spPr/>
      <dgm:t>
        <a:bodyPr/>
        <a:lstStyle/>
        <a:p>
          <a:r>
            <a:rPr lang="es-ES" b="0" i="0" smtClean="0"/>
            <a:t>Escuela activa</a:t>
          </a:r>
          <a:endParaRPr lang="es-ES" dirty="0"/>
        </a:p>
      </dgm:t>
    </dgm:pt>
    <dgm:pt modelId="{C547AE0A-68C3-4B64-B8D8-5B53A822C758}" type="parTrans" cxnId="{33171FD2-D88F-4E8F-A557-5AB5903F2FFA}">
      <dgm:prSet/>
      <dgm:spPr/>
      <dgm:t>
        <a:bodyPr/>
        <a:lstStyle/>
        <a:p>
          <a:endParaRPr lang="es-ES"/>
        </a:p>
      </dgm:t>
    </dgm:pt>
    <dgm:pt modelId="{208E01F8-C6C4-42BA-B027-00DADB183B82}" type="sibTrans" cxnId="{33171FD2-D88F-4E8F-A557-5AB5903F2FFA}">
      <dgm:prSet/>
      <dgm:spPr/>
      <dgm:t>
        <a:bodyPr/>
        <a:lstStyle/>
        <a:p>
          <a:endParaRPr lang="es-ES"/>
        </a:p>
      </dgm:t>
    </dgm:pt>
    <dgm:pt modelId="{FD6B321E-A790-4C29-B49B-C763A01C893F}" type="pres">
      <dgm:prSet presAssocID="{190DA8F5-B10A-41C0-870F-5D5DD9EA41D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A1121DC7-102B-48B7-A6BF-BAECF736B53E}" type="pres">
      <dgm:prSet presAssocID="{EDEAD1E9-B95D-4E2E-8337-904F2370A485}" presName="composite" presStyleCnt="0"/>
      <dgm:spPr/>
    </dgm:pt>
    <dgm:pt modelId="{5AC99508-27F4-4F75-AFC4-66A5FB44C9D4}" type="pres">
      <dgm:prSet presAssocID="{EDEAD1E9-B95D-4E2E-8337-904F2370A485}" presName="parentText" presStyleLbl="alignNode1" presStyleIdx="0" presStyleCnt="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C33296-2CD2-457F-8FC9-02D697CAF281}" type="pres">
      <dgm:prSet presAssocID="{EDEAD1E9-B95D-4E2E-8337-904F2370A485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A0FAC8-2BB6-4143-B0D9-F9AE47BAC6A2}" type="pres">
      <dgm:prSet presAssocID="{D7DF68C7-ACEE-4D9A-8BEA-EF472C8F9FF1}" presName="sp" presStyleCnt="0"/>
      <dgm:spPr/>
    </dgm:pt>
    <dgm:pt modelId="{4B1E382B-5A51-43A2-B880-4AD18AB2FE25}" type="pres">
      <dgm:prSet presAssocID="{5771B231-4EE9-46E4-9B68-CE5BE56B04DD}" presName="composite" presStyleCnt="0"/>
      <dgm:spPr/>
    </dgm:pt>
    <dgm:pt modelId="{5201823A-28D0-4157-AE83-C9FA2C94D2FF}" type="pres">
      <dgm:prSet presAssocID="{5771B231-4EE9-46E4-9B68-CE5BE56B04DD}" presName="parentText" presStyleLbl="alignNode1" presStyleIdx="1" presStyleCnt="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662ADA-A383-4EB3-95D0-E3C4537145F6}" type="pres">
      <dgm:prSet presAssocID="{5771B231-4EE9-46E4-9B68-CE5BE56B04D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6DA862-915F-4811-87AE-EC21D029900D}" type="pres">
      <dgm:prSet presAssocID="{CA4B3662-77D7-4B89-9189-6EB94296243E}" presName="sp" presStyleCnt="0"/>
      <dgm:spPr/>
    </dgm:pt>
    <dgm:pt modelId="{C649A5FE-3ABC-4635-B6EC-2294AD94020F}" type="pres">
      <dgm:prSet presAssocID="{D362C374-68E5-42EE-B801-F41CAAE70A44}" presName="composite" presStyleCnt="0"/>
      <dgm:spPr/>
    </dgm:pt>
    <dgm:pt modelId="{971D04A4-90E4-42D2-A92B-BBB6DD618721}" type="pres">
      <dgm:prSet presAssocID="{D362C374-68E5-42EE-B801-F41CAAE70A44}" presName="parentText" presStyleLbl="alignNode1" presStyleIdx="2" presStyleCnt="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7AE9F4-2AF2-4E1C-AD2D-C12F7445B7A4}" type="pres">
      <dgm:prSet presAssocID="{D362C374-68E5-42EE-B801-F41CAAE70A4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FE93D2-B869-4E62-AD80-EE8C5CB8D674}" type="pres">
      <dgm:prSet presAssocID="{D0E64F2C-7E8C-4750-A69A-599FD34629E8}" presName="sp" presStyleCnt="0"/>
      <dgm:spPr/>
    </dgm:pt>
    <dgm:pt modelId="{3E258CC8-2144-436D-8709-286425DC8BEF}" type="pres">
      <dgm:prSet presAssocID="{6B244B7F-7168-4FA2-8465-4A0D31E59350}" presName="composite" presStyleCnt="0"/>
      <dgm:spPr/>
    </dgm:pt>
    <dgm:pt modelId="{9D24CEBB-794D-4D12-B43D-67C5A34283F2}" type="pres">
      <dgm:prSet presAssocID="{6B244B7F-7168-4FA2-8465-4A0D31E59350}" presName="parentText" presStyleLbl="alignNode1" presStyleIdx="3" presStyleCnt="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69ACD4D2-B419-4953-AD38-BDB99DA308FF}" type="pres">
      <dgm:prSet presAssocID="{6B244B7F-7168-4FA2-8465-4A0D31E59350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4F94C29-35F6-4FF9-BE9B-FE4744AABEE0}" srcId="{6B244B7F-7168-4FA2-8465-4A0D31E59350}" destId="{929A6319-566D-4D8D-8B82-9AB4AEAB85D8}" srcOrd="0" destOrd="0" parTransId="{3CB00FC4-1545-4227-98E1-198F59F6C9E7}" sibTransId="{2C7FCF90-6C93-4A77-9485-AED576BAFCBD}"/>
    <dgm:cxn modelId="{33171FD2-D88F-4E8F-A557-5AB5903F2FFA}" srcId="{6B244B7F-7168-4FA2-8465-4A0D31E59350}" destId="{4C94F80C-6FD3-4C8B-8B3A-F82312BCAE1E}" srcOrd="1" destOrd="0" parTransId="{C547AE0A-68C3-4B64-B8D8-5B53A822C758}" sibTransId="{208E01F8-C6C4-42BA-B027-00DADB183B82}"/>
    <dgm:cxn modelId="{1DFAB2EE-5A86-4F7B-A26A-93DF21E4AA0F}" type="presOf" srcId="{D1CF3BE5-15F2-45A9-9AD4-AD1910581329}" destId="{90C33296-2CD2-457F-8FC9-02D697CAF281}" srcOrd="0" destOrd="0" presId="urn:microsoft.com/office/officeart/2005/8/layout/chevron2"/>
    <dgm:cxn modelId="{B006A683-ABF9-43A2-AB4F-A4CDEDD2FC1D}" srcId="{D362C374-68E5-42EE-B801-F41CAAE70A44}" destId="{A4BC10CC-9B22-4428-A386-1625E9D69194}" srcOrd="0" destOrd="0" parTransId="{4358E976-665C-47F0-9D5F-C824AFBFEE63}" sibTransId="{A282CE4C-FD3F-4622-B59C-10FB8ABEB8A4}"/>
    <dgm:cxn modelId="{AA0A7915-4139-4894-A593-1AA1C5C6593C}" type="presOf" srcId="{4C94F80C-6FD3-4C8B-8B3A-F82312BCAE1E}" destId="{69ACD4D2-B419-4953-AD38-BDB99DA308FF}" srcOrd="0" destOrd="1" presId="urn:microsoft.com/office/officeart/2005/8/layout/chevron2"/>
    <dgm:cxn modelId="{F44E818F-644F-400B-B0BA-8EA639190748}" type="presOf" srcId="{6B244B7F-7168-4FA2-8465-4A0D31E59350}" destId="{9D24CEBB-794D-4D12-B43D-67C5A34283F2}" srcOrd="0" destOrd="0" presId="urn:microsoft.com/office/officeart/2005/8/layout/chevron2"/>
    <dgm:cxn modelId="{388C14EE-FA42-4135-8F54-61B29C8A4134}" type="presOf" srcId="{EDEAD1E9-B95D-4E2E-8337-904F2370A485}" destId="{5AC99508-27F4-4F75-AFC4-66A5FB44C9D4}" srcOrd="0" destOrd="0" presId="urn:microsoft.com/office/officeart/2005/8/layout/chevron2"/>
    <dgm:cxn modelId="{6641D2A8-7AD9-4663-8A0E-4713E54E1B30}" type="presOf" srcId="{190DA8F5-B10A-41C0-870F-5D5DD9EA41D4}" destId="{FD6B321E-A790-4C29-B49B-C763A01C893F}" srcOrd="0" destOrd="0" presId="urn:microsoft.com/office/officeart/2005/8/layout/chevron2"/>
    <dgm:cxn modelId="{622D24D6-A88E-4FB3-8DE3-A427A1958FC2}" type="presOf" srcId="{5771B231-4EE9-46E4-9B68-CE5BE56B04DD}" destId="{5201823A-28D0-4157-AE83-C9FA2C94D2FF}" srcOrd="0" destOrd="0" presId="urn:microsoft.com/office/officeart/2005/8/layout/chevron2"/>
    <dgm:cxn modelId="{6F64B5AF-8D9A-4CC6-BFB5-37E83DFF79BB}" srcId="{190DA8F5-B10A-41C0-870F-5D5DD9EA41D4}" destId="{6B244B7F-7168-4FA2-8465-4A0D31E59350}" srcOrd="3" destOrd="0" parTransId="{03A40D0D-9B66-4C51-8954-356F0B013B05}" sibTransId="{709168E2-B681-4425-9470-1BA368935195}"/>
    <dgm:cxn modelId="{D10FA7F1-B657-41EA-8973-7CEE62EB2351}" type="presOf" srcId="{78267101-A9B6-4A56-9844-E84B9805398C}" destId="{417AE9F4-2AF2-4E1C-AD2D-C12F7445B7A4}" srcOrd="0" destOrd="1" presId="urn:microsoft.com/office/officeart/2005/8/layout/chevron2"/>
    <dgm:cxn modelId="{C361E4B7-5C9A-4747-A186-88F86DD5EDF2}" srcId="{5771B231-4EE9-46E4-9B68-CE5BE56B04DD}" destId="{4CE7FEF6-AD17-45F8-9026-C227589E1686}" srcOrd="1" destOrd="0" parTransId="{D585EF2E-2F4D-46AC-B32D-68BA0D714229}" sibTransId="{B670F828-EAE0-4134-A0B2-747442E03064}"/>
    <dgm:cxn modelId="{61862DDE-44E0-4B48-A114-BE00067DB0E0}" type="presOf" srcId="{D362C374-68E5-42EE-B801-F41CAAE70A44}" destId="{971D04A4-90E4-42D2-A92B-BBB6DD618721}" srcOrd="0" destOrd="0" presId="urn:microsoft.com/office/officeart/2005/8/layout/chevron2"/>
    <dgm:cxn modelId="{30D253CD-A4EF-46FE-93DE-E17E724C67CF}" type="presOf" srcId="{4CE7FEF6-AD17-45F8-9026-C227589E1686}" destId="{ED662ADA-A383-4EB3-95D0-E3C4537145F6}" srcOrd="0" destOrd="1" presId="urn:microsoft.com/office/officeart/2005/8/layout/chevron2"/>
    <dgm:cxn modelId="{2640A510-B5E2-4BD0-9A40-FA8EE82AF051}" type="presOf" srcId="{19B4035A-7909-464F-B3AE-7AE6ECCCC284}" destId="{90C33296-2CD2-457F-8FC9-02D697CAF281}" srcOrd="0" destOrd="1" presId="urn:microsoft.com/office/officeart/2005/8/layout/chevron2"/>
    <dgm:cxn modelId="{8D198E5C-955C-4E8E-9E56-ED2EF33CDF87}" srcId="{190DA8F5-B10A-41C0-870F-5D5DD9EA41D4}" destId="{EDEAD1E9-B95D-4E2E-8337-904F2370A485}" srcOrd="0" destOrd="0" parTransId="{2660A424-A122-4492-955B-1A49E0FBC5DC}" sibTransId="{D7DF68C7-ACEE-4D9A-8BEA-EF472C8F9FF1}"/>
    <dgm:cxn modelId="{A9AFF812-5BBE-45ED-BD8D-59BC07D7E4DE}" srcId="{EDEAD1E9-B95D-4E2E-8337-904F2370A485}" destId="{19B4035A-7909-464F-B3AE-7AE6ECCCC284}" srcOrd="1" destOrd="0" parTransId="{EF5BA500-01B9-4E15-B125-40F5DAB6FAA5}" sibTransId="{C5487B3A-1E70-4B88-B6DB-BCFB17DFAB6D}"/>
    <dgm:cxn modelId="{299C7105-552F-48A5-BAB9-9E42952CC02C}" srcId="{190DA8F5-B10A-41C0-870F-5D5DD9EA41D4}" destId="{5771B231-4EE9-46E4-9B68-CE5BE56B04DD}" srcOrd="1" destOrd="0" parTransId="{70FFB28A-C9C0-4191-9C17-329DE4290551}" sibTransId="{CA4B3662-77D7-4B89-9189-6EB94296243E}"/>
    <dgm:cxn modelId="{1E34ACEF-0DB8-4FC9-8DA5-E0C690A54407}" type="presOf" srcId="{D5AA6DB9-3DC8-4E0D-B629-6F90A2DFC205}" destId="{ED662ADA-A383-4EB3-95D0-E3C4537145F6}" srcOrd="0" destOrd="0" presId="urn:microsoft.com/office/officeart/2005/8/layout/chevron2"/>
    <dgm:cxn modelId="{B31D8D82-B6A8-44C0-9496-161ECF4118DA}" srcId="{5771B231-4EE9-46E4-9B68-CE5BE56B04DD}" destId="{D5AA6DB9-3DC8-4E0D-B629-6F90A2DFC205}" srcOrd="0" destOrd="0" parTransId="{3B1CFEDA-09A7-419E-9583-E8B1953B515D}" sibTransId="{A2AF1E3E-5912-4CAA-87B9-2315D96069BD}"/>
    <dgm:cxn modelId="{1400EAEC-8604-4445-B768-542985EE4AF6}" srcId="{190DA8F5-B10A-41C0-870F-5D5DD9EA41D4}" destId="{D362C374-68E5-42EE-B801-F41CAAE70A44}" srcOrd="2" destOrd="0" parTransId="{E730F434-2B5F-4055-BCB6-2BF49DAAF362}" sibTransId="{D0E64F2C-7E8C-4750-A69A-599FD34629E8}"/>
    <dgm:cxn modelId="{E417E6A6-BF0A-4E28-A621-3362289B3CB8}" type="presOf" srcId="{929A6319-566D-4D8D-8B82-9AB4AEAB85D8}" destId="{69ACD4D2-B419-4953-AD38-BDB99DA308FF}" srcOrd="0" destOrd="0" presId="urn:microsoft.com/office/officeart/2005/8/layout/chevron2"/>
    <dgm:cxn modelId="{38E6CB92-9DDB-4B6F-A003-7208E78F4B58}" srcId="{D362C374-68E5-42EE-B801-F41CAAE70A44}" destId="{78267101-A9B6-4A56-9844-E84B9805398C}" srcOrd="1" destOrd="0" parTransId="{EBD06B8A-1E17-4AED-8A45-0346A4D48079}" sibTransId="{F985E3DF-15E2-4457-844A-5EE88AD82457}"/>
    <dgm:cxn modelId="{06A6A187-A3C3-483C-8CA0-7F9DE2DB1CAB}" srcId="{EDEAD1E9-B95D-4E2E-8337-904F2370A485}" destId="{D1CF3BE5-15F2-45A9-9AD4-AD1910581329}" srcOrd="0" destOrd="0" parTransId="{A9A7AD3B-5424-477D-8A69-47F7ED695BC1}" sibTransId="{F13AAA1F-B2BE-433F-9591-92ADD369CDF1}"/>
    <dgm:cxn modelId="{1F6A2F59-AB2B-4974-B1ED-DAD5E78BE3F5}" type="presOf" srcId="{A4BC10CC-9B22-4428-A386-1625E9D69194}" destId="{417AE9F4-2AF2-4E1C-AD2D-C12F7445B7A4}" srcOrd="0" destOrd="0" presId="urn:microsoft.com/office/officeart/2005/8/layout/chevron2"/>
    <dgm:cxn modelId="{6A8CC489-409B-437B-B468-38C8A82003EF}" type="presParOf" srcId="{FD6B321E-A790-4C29-B49B-C763A01C893F}" destId="{A1121DC7-102B-48B7-A6BF-BAECF736B53E}" srcOrd="0" destOrd="0" presId="urn:microsoft.com/office/officeart/2005/8/layout/chevron2"/>
    <dgm:cxn modelId="{4AF4A8BA-FE5C-4299-8C6C-72AFBA8C4776}" type="presParOf" srcId="{A1121DC7-102B-48B7-A6BF-BAECF736B53E}" destId="{5AC99508-27F4-4F75-AFC4-66A5FB44C9D4}" srcOrd="0" destOrd="0" presId="urn:microsoft.com/office/officeart/2005/8/layout/chevron2"/>
    <dgm:cxn modelId="{33149BEC-9EB4-40ED-9A28-BB86FF9F1861}" type="presParOf" srcId="{A1121DC7-102B-48B7-A6BF-BAECF736B53E}" destId="{90C33296-2CD2-457F-8FC9-02D697CAF281}" srcOrd="1" destOrd="0" presId="urn:microsoft.com/office/officeart/2005/8/layout/chevron2"/>
    <dgm:cxn modelId="{3E703A47-49C4-44AE-94E7-5A759CADAB39}" type="presParOf" srcId="{FD6B321E-A790-4C29-B49B-C763A01C893F}" destId="{5BA0FAC8-2BB6-4143-B0D9-F9AE47BAC6A2}" srcOrd="1" destOrd="0" presId="urn:microsoft.com/office/officeart/2005/8/layout/chevron2"/>
    <dgm:cxn modelId="{FE83FF4A-F7DF-4592-9B21-3C1A5346F074}" type="presParOf" srcId="{FD6B321E-A790-4C29-B49B-C763A01C893F}" destId="{4B1E382B-5A51-43A2-B880-4AD18AB2FE25}" srcOrd="2" destOrd="0" presId="urn:microsoft.com/office/officeart/2005/8/layout/chevron2"/>
    <dgm:cxn modelId="{6F0D5959-9DBB-4046-BC14-1CB55E50721A}" type="presParOf" srcId="{4B1E382B-5A51-43A2-B880-4AD18AB2FE25}" destId="{5201823A-28D0-4157-AE83-C9FA2C94D2FF}" srcOrd="0" destOrd="0" presId="urn:microsoft.com/office/officeart/2005/8/layout/chevron2"/>
    <dgm:cxn modelId="{E2F5656D-84D1-4900-81F2-2D369459BA9A}" type="presParOf" srcId="{4B1E382B-5A51-43A2-B880-4AD18AB2FE25}" destId="{ED662ADA-A383-4EB3-95D0-E3C4537145F6}" srcOrd="1" destOrd="0" presId="urn:microsoft.com/office/officeart/2005/8/layout/chevron2"/>
    <dgm:cxn modelId="{454EB1E4-1280-4764-AF9D-38018551A197}" type="presParOf" srcId="{FD6B321E-A790-4C29-B49B-C763A01C893F}" destId="{316DA862-915F-4811-87AE-EC21D029900D}" srcOrd="3" destOrd="0" presId="urn:microsoft.com/office/officeart/2005/8/layout/chevron2"/>
    <dgm:cxn modelId="{9F68DD55-B93E-4E92-BD2F-41F53A99DE19}" type="presParOf" srcId="{FD6B321E-A790-4C29-B49B-C763A01C893F}" destId="{C649A5FE-3ABC-4635-B6EC-2294AD94020F}" srcOrd="4" destOrd="0" presId="urn:microsoft.com/office/officeart/2005/8/layout/chevron2"/>
    <dgm:cxn modelId="{2F7B0436-A294-4685-A718-6DF97F5F7342}" type="presParOf" srcId="{C649A5FE-3ABC-4635-B6EC-2294AD94020F}" destId="{971D04A4-90E4-42D2-A92B-BBB6DD618721}" srcOrd="0" destOrd="0" presId="urn:microsoft.com/office/officeart/2005/8/layout/chevron2"/>
    <dgm:cxn modelId="{E7D95859-D1FB-48CC-80D0-EF496A8D45A7}" type="presParOf" srcId="{C649A5FE-3ABC-4635-B6EC-2294AD94020F}" destId="{417AE9F4-2AF2-4E1C-AD2D-C12F7445B7A4}" srcOrd="1" destOrd="0" presId="urn:microsoft.com/office/officeart/2005/8/layout/chevron2"/>
    <dgm:cxn modelId="{37D0B672-47DC-4794-AC66-0C08C2969032}" type="presParOf" srcId="{FD6B321E-A790-4C29-B49B-C763A01C893F}" destId="{7CFE93D2-B869-4E62-AD80-EE8C5CB8D674}" srcOrd="5" destOrd="0" presId="urn:microsoft.com/office/officeart/2005/8/layout/chevron2"/>
    <dgm:cxn modelId="{F4D4B5B9-43B2-4F09-A1F8-CC004E14AA4C}" type="presParOf" srcId="{FD6B321E-A790-4C29-B49B-C763A01C893F}" destId="{3E258CC8-2144-436D-8709-286425DC8BEF}" srcOrd="6" destOrd="0" presId="urn:microsoft.com/office/officeart/2005/8/layout/chevron2"/>
    <dgm:cxn modelId="{0D2556D7-A84B-4464-A514-51EA4A759D6E}" type="presParOf" srcId="{3E258CC8-2144-436D-8709-286425DC8BEF}" destId="{9D24CEBB-794D-4D12-B43D-67C5A34283F2}" srcOrd="0" destOrd="0" presId="urn:microsoft.com/office/officeart/2005/8/layout/chevron2"/>
    <dgm:cxn modelId="{1DA022A8-D675-408C-B656-36B47C06C3C0}" type="presParOf" srcId="{3E258CC8-2144-436D-8709-286425DC8BEF}" destId="{69ACD4D2-B419-4953-AD38-BDB99DA308F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60C766-06D4-48EA-B39B-3446B6BCFAB9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s-ES"/>
        </a:p>
      </dgm:t>
    </dgm:pt>
    <dgm:pt modelId="{58CDA059-AAC1-44BF-BC75-BFFC949DC825}">
      <dgm:prSet/>
      <dgm:spPr/>
      <dgm:t>
        <a:bodyPr/>
        <a:lstStyle/>
        <a:p>
          <a:pPr rtl="0"/>
          <a:r>
            <a:rPr lang="es-ES" b="1" smtClean="0"/>
            <a:t>INSTRUMENTOS CUANTITATIVOS</a:t>
          </a:r>
          <a:endParaRPr lang="es-ES" b="1"/>
        </a:p>
      </dgm:t>
    </dgm:pt>
    <dgm:pt modelId="{1600B6D2-11A7-4E61-B2CC-2E8010880593}" type="parTrans" cxnId="{951CF868-63FF-448C-BB85-9DCE022FDC91}">
      <dgm:prSet/>
      <dgm:spPr/>
      <dgm:t>
        <a:bodyPr/>
        <a:lstStyle/>
        <a:p>
          <a:endParaRPr lang="es-ES" b="1"/>
        </a:p>
      </dgm:t>
    </dgm:pt>
    <dgm:pt modelId="{5A88F66C-AA91-4D78-A66E-87B224D5C429}" type="sibTrans" cxnId="{951CF868-63FF-448C-BB85-9DCE022FDC91}">
      <dgm:prSet/>
      <dgm:spPr/>
      <dgm:t>
        <a:bodyPr/>
        <a:lstStyle/>
        <a:p>
          <a:endParaRPr lang="es-ES" b="1"/>
        </a:p>
      </dgm:t>
    </dgm:pt>
    <dgm:pt modelId="{8BD0D138-F87A-4A89-A26A-CCE3B7D3D1AA}">
      <dgm:prSet/>
      <dgm:spPr/>
      <dgm:t>
        <a:bodyPr/>
        <a:lstStyle/>
        <a:p>
          <a:pPr rtl="0"/>
          <a:r>
            <a:rPr lang="es-ES" b="1" smtClean="0"/>
            <a:t>INSTRUMENTOS CUALITATIVOS</a:t>
          </a:r>
          <a:endParaRPr lang="es-ES" b="1"/>
        </a:p>
      </dgm:t>
    </dgm:pt>
    <dgm:pt modelId="{7912C6AC-46EC-44E0-AD79-B478E86AFBD6}" type="parTrans" cxnId="{BDBE12FF-7D47-49C3-A73E-D7AD86D69D5E}">
      <dgm:prSet/>
      <dgm:spPr/>
      <dgm:t>
        <a:bodyPr/>
        <a:lstStyle/>
        <a:p>
          <a:endParaRPr lang="es-ES" b="1"/>
        </a:p>
      </dgm:t>
    </dgm:pt>
    <dgm:pt modelId="{ED185BEA-3C19-4DD6-A3E6-E29EC8CF1AFE}" type="sibTrans" cxnId="{BDBE12FF-7D47-49C3-A73E-D7AD86D69D5E}">
      <dgm:prSet/>
      <dgm:spPr/>
      <dgm:t>
        <a:bodyPr/>
        <a:lstStyle/>
        <a:p>
          <a:endParaRPr lang="es-ES" b="1"/>
        </a:p>
      </dgm:t>
    </dgm:pt>
    <dgm:pt modelId="{A93A1E8A-38E6-45C2-95B4-90A4B01B856C}">
      <dgm:prSet/>
      <dgm:spPr/>
      <dgm:t>
        <a:bodyPr/>
        <a:lstStyle/>
        <a:p>
          <a:pPr rtl="0"/>
          <a:r>
            <a:rPr lang="es-ES" b="1" smtClean="0"/>
            <a:t>MEDIOS EVALUATIVOS </a:t>
          </a:r>
          <a:endParaRPr lang="es-ES" b="1"/>
        </a:p>
      </dgm:t>
    </dgm:pt>
    <dgm:pt modelId="{34B255D7-C9AB-47A0-82B8-A363BA96DB83}" type="parTrans" cxnId="{E178E77F-47C5-4022-9AF6-6FB06F4BEE6D}">
      <dgm:prSet/>
      <dgm:spPr/>
      <dgm:t>
        <a:bodyPr/>
        <a:lstStyle/>
        <a:p>
          <a:endParaRPr lang="es-ES" b="1"/>
        </a:p>
      </dgm:t>
    </dgm:pt>
    <dgm:pt modelId="{A419CF04-67A5-4138-93AA-444399D3062D}" type="sibTrans" cxnId="{E178E77F-47C5-4022-9AF6-6FB06F4BEE6D}">
      <dgm:prSet/>
      <dgm:spPr/>
      <dgm:t>
        <a:bodyPr/>
        <a:lstStyle/>
        <a:p>
          <a:endParaRPr lang="es-ES" b="1"/>
        </a:p>
      </dgm:t>
    </dgm:pt>
    <dgm:pt modelId="{2F383674-951A-4077-AE18-9F0443BD9554}" type="pres">
      <dgm:prSet presAssocID="{9260C766-06D4-48EA-B39B-3446B6BCFAB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450A05E-4623-49F9-B076-800ED69E94CA}" type="pres">
      <dgm:prSet presAssocID="{58CDA059-AAC1-44BF-BC75-BFFC949DC825}" presName="circ1" presStyleLbl="vennNode1" presStyleIdx="0" presStyleCnt="3"/>
      <dgm:spPr/>
      <dgm:t>
        <a:bodyPr/>
        <a:lstStyle/>
        <a:p>
          <a:endParaRPr lang="es-ES"/>
        </a:p>
      </dgm:t>
    </dgm:pt>
    <dgm:pt modelId="{1C55D549-4A08-40D9-A17B-F259959DE0F8}" type="pres">
      <dgm:prSet presAssocID="{58CDA059-AAC1-44BF-BC75-BFFC949DC82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9B32ED-CC23-443B-A37F-60F031CDAC5F}" type="pres">
      <dgm:prSet presAssocID="{8BD0D138-F87A-4A89-A26A-CCE3B7D3D1AA}" presName="circ2" presStyleLbl="vennNode1" presStyleIdx="1" presStyleCnt="3"/>
      <dgm:spPr/>
      <dgm:t>
        <a:bodyPr/>
        <a:lstStyle/>
        <a:p>
          <a:endParaRPr lang="es-ES"/>
        </a:p>
      </dgm:t>
    </dgm:pt>
    <dgm:pt modelId="{B9948A89-5FDC-4A4B-9F82-7B62402F545B}" type="pres">
      <dgm:prSet presAssocID="{8BD0D138-F87A-4A89-A26A-CCE3B7D3D1A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BB0FB8-CE8C-4348-B184-22820DC3B84D}" type="pres">
      <dgm:prSet presAssocID="{A93A1E8A-38E6-45C2-95B4-90A4B01B856C}" presName="circ3" presStyleLbl="vennNode1" presStyleIdx="2" presStyleCnt="3"/>
      <dgm:spPr/>
      <dgm:t>
        <a:bodyPr/>
        <a:lstStyle/>
        <a:p>
          <a:endParaRPr lang="es-ES"/>
        </a:p>
      </dgm:t>
    </dgm:pt>
    <dgm:pt modelId="{EDFD257D-37AC-4B27-BE41-DD876A77F8CB}" type="pres">
      <dgm:prSet presAssocID="{A93A1E8A-38E6-45C2-95B4-90A4B01B856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DFA3DE4-80B7-4A42-9354-16E6A4EC0729}" type="presOf" srcId="{58CDA059-AAC1-44BF-BC75-BFFC949DC825}" destId="{6450A05E-4623-49F9-B076-800ED69E94CA}" srcOrd="0" destOrd="0" presId="urn:microsoft.com/office/officeart/2005/8/layout/venn1"/>
    <dgm:cxn modelId="{E178E77F-47C5-4022-9AF6-6FB06F4BEE6D}" srcId="{9260C766-06D4-48EA-B39B-3446B6BCFAB9}" destId="{A93A1E8A-38E6-45C2-95B4-90A4B01B856C}" srcOrd="2" destOrd="0" parTransId="{34B255D7-C9AB-47A0-82B8-A363BA96DB83}" sibTransId="{A419CF04-67A5-4138-93AA-444399D3062D}"/>
    <dgm:cxn modelId="{16CAF9E7-DDEE-4D4A-A2E9-BD429BB16070}" type="presOf" srcId="{8BD0D138-F87A-4A89-A26A-CCE3B7D3D1AA}" destId="{B9948A89-5FDC-4A4B-9F82-7B62402F545B}" srcOrd="1" destOrd="0" presId="urn:microsoft.com/office/officeart/2005/8/layout/venn1"/>
    <dgm:cxn modelId="{01423ED8-4B7C-4C40-9A13-6D3D602EE174}" type="presOf" srcId="{A93A1E8A-38E6-45C2-95B4-90A4B01B856C}" destId="{9EBB0FB8-CE8C-4348-B184-22820DC3B84D}" srcOrd="0" destOrd="0" presId="urn:microsoft.com/office/officeart/2005/8/layout/venn1"/>
    <dgm:cxn modelId="{29E0077E-5DAB-421A-AAA8-CC8846C9FCFE}" type="presOf" srcId="{8BD0D138-F87A-4A89-A26A-CCE3B7D3D1AA}" destId="{189B32ED-CC23-443B-A37F-60F031CDAC5F}" srcOrd="0" destOrd="0" presId="urn:microsoft.com/office/officeart/2005/8/layout/venn1"/>
    <dgm:cxn modelId="{C8456ECE-CAC0-445E-98ED-AD952D668A24}" type="presOf" srcId="{9260C766-06D4-48EA-B39B-3446B6BCFAB9}" destId="{2F383674-951A-4077-AE18-9F0443BD9554}" srcOrd="0" destOrd="0" presId="urn:microsoft.com/office/officeart/2005/8/layout/venn1"/>
    <dgm:cxn modelId="{9C242610-46EE-48BA-BC44-1A4FF6CFE927}" type="presOf" srcId="{58CDA059-AAC1-44BF-BC75-BFFC949DC825}" destId="{1C55D549-4A08-40D9-A17B-F259959DE0F8}" srcOrd="1" destOrd="0" presId="urn:microsoft.com/office/officeart/2005/8/layout/venn1"/>
    <dgm:cxn modelId="{951CF868-63FF-448C-BB85-9DCE022FDC91}" srcId="{9260C766-06D4-48EA-B39B-3446B6BCFAB9}" destId="{58CDA059-AAC1-44BF-BC75-BFFC949DC825}" srcOrd="0" destOrd="0" parTransId="{1600B6D2-11A7-4E61-B2CC-2E8010880593}" sibTransId="{5A88F66C-AA91-4D78-A66E-87B224D5C429}"/>
    <dgm:cxn modelId="{BDBE12FF-7D47-49C3-A73E-D7AD86D69D5E}" srcId="{9260C766-06D4-48EA-B39B-3446B6BCFAB9}" destId="{8BD0D138-F87A-4A89-A26A-CCE3B7D3D1AA}" srcOrd="1" destOrd="0" parTransId="{7912C6AC-46EC-44E0-AD79-B478E86AFBD6}" sibTransId="{ED185BEA-3C19-4DD6-A3E6-E29EC8CF1AFE}"/>
    <dgm:cxn modelId="{3A57EA9A-BEFA-408F-9319-65A6254C5B6B}" type="presOf" srcId="{A93A1E8A-38E6-45C2-95B4-90A4B01B856C}" destId="{EDFD257D-37AC-4B27-BE41-DD876A77F8CB}" srcOrd="1" destOrd="0" presId="urn:microsoft.com/office/officeart/2005/8/layout/venn1"/>
    <dgm:cxn modelId="{115E7F28-5FC1-4CEF-AFF1-E2D3D3BBB30B}" type="presParOf" srcId="{2F383674-951A-4077-AE18-9F0443BD9554}" destId="{6450A05E-4623-49F9-B076-800ED69E94CA}" srcOrd="0" destOrd="0" presId="urn:microsoft.com/office/officeart/2005/8/layout/venn1"/>
    <dgm:cxn modelId="{57E695D3-0AAC-4EC8-AFA5-38BD3D62D20B}" type="presParOf" srcId="{2F383674-951A-4077-AE18-9F0443BD9554}" destId="{1C55D549-4A08-40D9-A17B-F259959DE0F8}" srcOrd="1" destOrd="0" presId="urn:microsoft.com/office/officeart/2005/8/layout/venn1"/>
    <dgm:cxn modelId="{39D55CBC-AB9E-46A3-B479-D4FC2EFE18CF}" type="presParOf" srcId="{2F383674-951A-4077-AE18-9F0443BD9554}" destId="{189B32ED-CC23-443B-A37F-60F031CDAC5F}" srcOrd="2" destOrd="0" presId="urn:microsoft.com/office/officeart/2005/8/layout/venn1"/>
    <dgm:cxn modelId="{F0C7059F-F308-42D2-B4D2-26ACBE2C5DB7}" type="presParOf" srcId="{2F383674-951A-4077-AE18-9F0443BD9554}" destId="{B9948A89-5FDC-4A4B-9F82-7B62402F545B}" srcOrd="3" destOrd="0" presId="urn:microsoft.com/office/officeart/2005/8/layout/venn1"/>
    <dgm:cxn modelId="{8C4F2A51-548E-40A5-AE35-657E149398B0}" type="presParOf" srcId="{2F383674-951A-4077-AE18-9F0443BD9554}" destId="{9EBB0FB8-CE8C-4348-B184-22820DC3B84D}" srcOrd="4" destOrd="0" presId="urn:microsoft.com/office/officeart/2005/8/layout/venn1"/>
    <dgm:cxn modelId="{6BDD5960-D56C-4AE9-8ECD-ECC0D91A8A01}" type="presParOf" srcId="{2F383674-951A-4077-AE18-9F0443BD9554}" destId="{EDFD257D-37AC-4B27-BE41-DD876A77F8C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CD0D44-9A1B-4551-A193-894B8D5FC7E1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7E7F580-E61B-4A4D-ADE0-43B4C3466274}">
      <dgm:prSet custT="1"/>
      <dgm:spPr/>
      <dgm:t>
        <a:bodyPr/>
        <a:lstStyle/>
        <a:p>
          <a:pPr rtl="0"/>
          <a:r>
            <a:rPr lang="es-ES" sz="1600" dirty="0" smtClean="0">
              <a:solidFill>
                <a:schemeClr val="tx1"/>
              </a:solidFill>
            </a:rPr>
            <a:t>CUESTIONARIOS</a:t>
          </a:r>
          <a:endParaRPr lang="es-ES" sz="1600" dirty="0">
            <a:solidFill>
              <a:schemeClr val="tx1"/>
            </a:solidFill>
          </a:endParaRPr>
        </a:p>
      </dgm:t>
    </dgm:pt>
    <dgm:pt modelId="{E5B662EB-8401-42BF-B917-3239C603A849}" type="parTrans" cxnId="{BE027439-9E9D-4B5B-9C74-E0664440829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8C450E8-1DCE-4741-9875-EC0CB756F994}" type="sibTrans" cxnId="{BE027439-9E9D-4B5B-9C74-E0664440829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C9F20A4-C599-4A17-BE7E-9C80F799303E}">
      <dgm:prSet custT="1"/>
      <dgm:spPr/>
      <dgm:t>
        <a:bodyPr/>
        <a:lstStyle/>
        <a:p>
          <a:pPr rtl="0"/>
          <a:r>
            <a:rPr lang="es-ES" sz="1600" smtClean="0">
              <a:solidFill>
                <a:schemeClr val="tx1"/>
              </a:solidFill>
            </a:rPr>
            <a:t>MAPA CONCEPTUAL</a:t>
          </a:r>
          <a:endParaRPr lang="es-ES" sz="1600">
            <a:solidFill>
              <a:schemeClr val="tx1"/>
            </a:solidFill>
          </a:endParaRPr>
        </a:p>
      </dgm:t>
    </dgm:pt>
    <dgm:pt modelId="{5FCA4D7C-0133-45A2-AB83-74C2676D0CC3}" type="parTrans" cxnId="{B20B6044-4D7F-4EB8-B935-C3607600FAB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5BB7AD6-0735-4E0F-B2E8-B3AF4590F8B9}" type="sibTrans" cxnId="{B20B6044-4D7F-4EB8-B935-C3607600FAB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DECA21D-8FE0-447C-B5A7-CE4906DA60BB}">
      <dgm:prSet custT="1"/>
      <dgm:spPr/>
      <dgm:t>
        <a:bodyPr/>
        <a:lstStyle/>
        <a:p>
          <a:pPr rtl="0"/>
          <a:r>
            <a:rPr lang="es-ES" sz="1600" smtClean="0">
              <a:solidFill>
                <a:schemeClr val="tx1"/>
              </a:solidFill>
            </a:rPr>
            <a:t>MAPA MENTAL</a:t>
          </a:r>
          <a:endParaRPr lang="es-ES" sz="1600">
            <a:solidFill>
              <a:schemeClr val="tx1"/>
            </a:solidFill>
          </a:endParaRPr>
        </a:p>
      </dgm:t>
    </dgm:pt>
    <dgm:pt modelId="{65EFC3DE-3133-48FF-8912-758705ECCA6A}" type="parTrans" cxnId="{657EE0C3-5E2A-49BC-8AEA-9398F6D976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E4EE5F3-747B-4839-A661-17DC1E78628E}" type="sibTrans" cxnId="{657EE0C3-5E2A-49BC-8AEA-9398F6D976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C8A2791-01CA-4B5D-A68D-AF6FC4D57390}">
      <dgm:prSet custT="1"/>
      <dgm:spPr/>
      <dgm:t>
        <a:bodyPr/>
        <a:lstStyle/>
        <a:p>
          <a:pPr rtl="0"/>
          <a:r>
            <a:rPr lang="es-ES" sz="1600" smtClean="0">
              <a:solidFill>
                <a:schemeClr val="tx1"/>
              </a:solidFill>
            </a:rPr>
            <a:t>RESOLUCIÓN DE PROBLEMAS</a:t>
          </a:r>
          <a:endParaRPr lang="es-ES" sz="1600">
            <a:solidFill>
              <a:schemeClr val="tx1"/>
            </a:solidFill>
          </a:endParaRPr>
        </a:p>
      </dgm:t>
    </dgm:pt>
    <dgm:pt modelId="{7FF28772-078E-4C3A-8423-01E238EE8EFE}" type="parTrans" cxnId="{F6529CBF-2338-43D2-8CF7-8853809BC3B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2A9FBD-601B-4E86-A144-59F89BD663FF}" type="sibTrans" cxnId="{F6529CBF-2338-43D2-8CF7-8853809BC3B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E61BA74-8B74-4D37-9178-E532D0EBAEED}">
      <dgm:prSet custT="1"/>
      <dgm:spPr/>
      <dgm:t>
        <a:bodyPr/>
        <a:lstStyle/>
        <a:p>
          <a:pPr rtl="0"/>
          <a:r>
            <a:rPr lang="es-ES" sz="1600" smtClean="0">
              <a:solidFill>
                <a:schemeClr val="tx1"/>
              </a:solidFill>
            </a:rPr>
            <a:t>MONOGRAFÍAS</a:t>
          </a:r>
          <a:endParaRPr lang="es-ES" sz="1600">
            <a:solidFill>
              <a:schemeClr val="tx1"/>
            </a:solidFill>
          </a:endParaRPr>
        </a:p>
      </dgm:t>
    </dgm:pt>
    <dgm:pt modelId="{68CB86A1-FFCB-4A50-A493-F08C584890F7}" type="parTrans" cxnId="{ABCF1B2E-97B3-4608-A03A-0F4409F1D9C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64F08EC-BFAE-46CB-9633-C67E7E8C1D11}" type="sibTrans" cxnId="{ABCF1B2E-97B3-4608-A03A-0F4409F1D9C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9FBF27-2E44-44C3-A804-79788BF3F6EF}">
      <dgm:prSet custT="1"/>
      <dgm:spPr/>
      <dgm:t>
        <a:bodyPr/>
        <a:lstStyle/>
        <a:p>
          <a:pPr rtl="0"/>
          <a:r>
            <a:rPr lang="es-ES" sz="1600" dirty="0" smtClean="0">
              <a:solidFill>
                <a:schemeClr val="tx1"/>
              </a:solidFill>
            </a:rPr>
            <a:t>PEQUEÑAS INVESTIGACIONES</a:t>
          </a:r>
          <a:endParaRPr lang="es-ES" sz="1600" dirty="0">
            <a:solidFill>
              <a:schemeClr val="tx1"/>
            </a:solidFill>
          </a:endParaRPr>
        </a:p>
      </dgm:t>
    </dgm:pt>
    <dgm:pt modelId="{8B4F8AAF-2C52-4C3F-9EB5-DA5B09405E56}" type="parTrans" cxnId="{12CEA538-3C6D-4A2E-81B4-F34E0CA46E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6924F5C-C0CC-4739-9F2E-5349D9CF206B}" type="sibTrans" cxnId="{12CEA538-3C6D-4A2E-81B4-F34E0CA46E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3E319F-0A58-43C9-8D97-0B8C18F83302}">
      <dgm:prSet custT="1"/>
      <dgm:spPr/>
      <dgm:t>
        <a:bodyPr/>
        <a:lstStyle/>
        <a:p>
          <a:pPr rtl="0"/>
          <a:r>
            <a:rPr lang="es-ES" sz="1600" dirty="0" smtClean="0">
              <a:solidFill>
                <a:schemeClr val="tx1"/>
              </a:solidFill>
            </a:rPr>
            <a:t>PORTAFOLIO</a:t>
          </a:r>
          <a:endParaRPr lang="es-ES" sz="1600" dirty="0">
            <a:solidFill>
              <a:schemeClr val="tx1"/>
            </a:solidFill>
          </a:endParaRPr>
        </a:p>
      </dgm:t>
    </dgm:pt>
    <dgm:pt modelId="{7424F552-84B8-44DB-ACA7-1143B9A53919}" type="parTrans" cxnId="{E72A0C62-7249-4D82-86EB-9EAB0BB3B0D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23794C6-3CF6-4688-854D-3181B25C8294}" type="sibTrans" cxnId="{E72A0C62-7249-4D82-86EB-9EAB0BB3B0D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52B4FD5-3D8D-49DB-8251-BBF28FD50982}">
      <dgm:prSet custT="1"/>
      <dgm:spPr/>
      <dgm:t>
        <a:bodyPr/>
        <a:lstStyle/>
        <a:p>
          <a:pPr rtl="0"/>
          <a:r>
            <a:rPr lang="es-ES" sz="1600" smtClean="0">
              <a:solidFill>
                <a:schemeClr val="tx1"/>
              </a:solidFill>
            </a:rPr>
            <a:t>PRUEBAS ORALES</a:t>
          </a:r>
          <a:endParaRPr lang="es-ES" sz="1600">
            <a:solidFill>
              <a:schemeClr val="tx1"/>
            </a:solidFill>
          </a:endParaRPr>
        </a:p>
      </dgm:t>
    </dgm:pt>
    <dgm:pt modelId="{92418FF8-069D-4CCE-91ED-3B5809DB87A0}" type="parTrans" cxnId="{4263E822-A6CB-49AD-BB7B-97982A76826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9732264-4C4B-45B0-AAA1-88CBCE8C416D}" type="sibTrans" cxnId="{4263E822-A6CB-49AD-BB7B-97982A76826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06412CD-1AA2-4F13-B7F7-D4A51F84A5CB}" type="pres">
      <dgm:prSet presAssocID="{DDCD0D44-9A1B-4551-A193-894B8D5FC7E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7A753AE-B6D2-4888-8C2D-21497245B85E}" type="pres">
      <dgm:prSet presAssocID="{17E7F580-E61B-4A4D-ADE0-43B4C3466274}" presName="node" presStyleLbl="node1" presStyleIdx="0" presStyleCnt="8" custScaleX="217908" custScaleY="1522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4EF935-43C0-43C8-8445-D2D15A4AD30C}" type="pres">
      <dgm:prSet presAssocID="{A8C450E8-1DCE-4741-9875-EC0CB756F994}" presName="sibTrans" presStyleLbl="sibTrans2D1" presStyleIdx="0" presStyleCnt="8"/>
      <dgm:spPr/>
      <dgm:t>
        <a:bodyPr/>
        <a:lstStyle/>
        <a:p>
          <a:endParaRPr lang="es-ES"/>
        </a:p>
      </dgm:t>
    </dgm:pt>
    <dgm:pt modelId="{622EF26D-B1E9-4714-B076-28EFDC7B1A72}" type="pres">
      <dgm:prSet presAssocID="{A8C450E8-1DCE-4741-9875-EC0CB756F994}" presName="connectorText" presStyleLbl="sibTrans2D1" presStyleIdx="0" presStyleCnt="8"/>
      <dgm:spPr/>
      <dgm:t>
        <a:bodyPr/>
        <a:lstStyle/>
        <a:p>
          <a:endParaRPr lang="es-ES"/>
        </a:p>
      </dgm:t>
    </dgm:pt>
    <dgm:pt modelId="{84AC1951-C9A5-46B8-B04A-85FD4A35E072}" type="pres">
      <dgm:prSet presAssocID="{FC9F20A4-C599-4A17-BE7E-9C80F799303E}" presName="node" presStyleLbl="node1" presStyleIdx="1" presStyleCnt="8" custScaleX="194685" custScaleY="141002" custRadScaleRad="98675" custRadScaleInc="34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D7DB95-BFA1-4967-A2C8-A6F08DAB5896}" type="pres">
      <dgm:prSet presAssocID="{25BB7AD6-0735-4E0F-B2E8-B3AF4590F8B9}" presName="sibTrans" presStyleLbl="sibTrans2D1" presStyleIdx="1" presStyleCnt="8"/>
      <dgm:spPr/>
      <dgm:t>
        <a:bodyPr/>
        <a:lstStyle/>
        <a:p>
          <a:endParaRPr lang="es-ES"/>
        </a:p>
      </dgm:t>
    </dgm:pt>
    <dgm:pt modelId="{D7B93821-8EB1-4C79-B77C-06E9056702F8}" type="pres">
      <dgm:prSet presAssocID="{25BB7AD6-0735-4E0F-B2E8-B3AF4590F8B9}" presName="connectorText" presStyleLbl="sibTrans2D1" presStyleIdx="1" presStyleCnt="8"/>
      <dgm:spPr/>
      <dgm:t>
        <a:bodyPr/>
        <a:lstStyle/>
        <a:p>
          <a:endParaRPr lang="es-ES"/>
        </a:p>
      </dgm:t>
    </dgm:pt>
    <dgm:pt modelId="{90C7268B-1FAA-4BFA-8E4E-2315801C8C52}" type="pres">
      <dgm:prSet presAssocID="{ADECA21D-8FE0-447C-B5A7-CE4906DA60BB}" presName="node" presStyleLbl="node1" presStyleIdx="2" presStyleCnt="8" custScaleX="157990" custScaleY="1410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197503-8E70-4F25-AF12-BB4837865A9A}" type="pres">
      <dgm:prSet presAssocID="{8E4EE5F3-747B-4839-A661-17DC1E78628E}" presName="sibTrans" presStyleLbl="sibTrans2D1" presStyleIdx="2" presStyleCnt="8"/>
      <dgm:spPr/>
      <dgm:t>
        <a:bodyPr/>
        <a:lstStyle/>
        <a:p>
          <a:endParaRPr lang="es-ES"/>
        </a:p>
      </dgm:t>
    </dgm:pt>
    <dgm:pt modelId="{AF8B4796-F205-4CB1-828A-CCD2ECE20F27}" type="pres">
      <dgm:prSet presAssocID="{8E4EE5F3-747B-4839-A661-17DC1E78628E}" presName="connectorText" presStyleLbl="sibTrans2D1" presStyleIdx="2" presStyleCnt="8"/>
      <dgm:spPr/>
      <dgm:t>
        <a:bodyPr/>
        <a:lstStyle/>
        <a:p>
          <a:endParaRPr lang="es-ES"/>
        </a:p>
      </dgm:t>
    </dgm:pt>
    <dgm:pt modelId="{12475C19-7C33-46AA-94D7-04E5E26ED64F}" type="pres">
      <dgm:prSet presAssocID="{6C8A2791-01CA-4B5D-A68D-AF6FC4D57390}" presName="node" presStyleLbl="node1" presStyleIdx="3" presStyleCnt="8" custScaleX="199626" custScaleY="141002" custRadScaleRad="104505" custRadScaleInc="-249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BC7CED-66E5-4F09-9ABA-60C212578910}" type="pres">
      <dgm:prSet presAssocID="{BB2A9FBD-601B-4E86-A144-59F89BD663FF}" presName="sibTrans" presStyleLbl="sibTrans2D1" presStyleIdx="3" presStyleCnt="8"/>
      <dgm:spPr/>
      <dgm:t>
        <a:bodyPr/>
        <a:lstStyle/>
        <a:p>
          <a:endParaRPr lang="es-ES"/>
        </a:p>
      </dgm:t>
    </dgm:pt>
    <dgm:pt modelId="{9FDEC475-3C37-4781-9EB8-371E02320F07}" type="pres">
      <dgm:prSet presAssocID="{BB2A9FBD-601B-4E86-A144-59F89BD663FF}" presName="connectorText" presStyleLbl="sibTrans2D1" presStyleIdx="3" presStyleCnt="8"/>
      <dgm:spPr/>
      <dgm:t>
        <a:bodyPr/>
        <a:lstStyle/>
        <a:p>
          <a:endParaRPr lang="es-ES"/>
        </a:p>
      </dgm:t>
    </dgm:pt>
    <dgm:pt modelId="{C83CBC4C-5A5A-4763-9F9B-4747D99F84EC}" type="pres">
      <dgm:prSet presAssocID="{2E61BA74-8B74-4D37-9178-E532D0EBAEED}" presName="node" presStyleLbl="node1" presStyleIdx="4" presStyleCnt="8" custScaleX="216511" custScaleY="158946" custRadScaleRad="99167" custRadScaleInc="-235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42CA0B-E2E9-42A2-8996-74EED7AFA9CE}" type="pres">
      <dgm:prSet presAssocID="{364F08EC-BFAE-46CB-9633-C67E7E8C1D11}" presName="sibTrans" presStyleLbl="sibTrans2D1" presStyleIdx="4" presStyleCnt="8"/>
      <dgm:spPr/>
      <dgm:t>
        <a:bodyPr/>
        <a:lstStyle/>
        <a:p>
          <a:endParaRPr lang="es-ES"/>
        </a:p>
      </dgm:t>
    </dgm:pt>
    <dgm:pt modelId="{0F63FCEC-E339-496B-9D0E-3CD05778A11C}" type="pres">
      <dgm:prSet presAssocID="{364F08EC-BFAE-46CB-9633-C67E7E8C1D11}" presName="connectorText" presStyleLbl="sibTrans2D1" presStyleIdx="4" presStyleCnt="8"/>
      <dgm:spPr/>
      <dgm:t>
        <a:bodyPr/>
        <a:lstStyle/>
        <a:p>
          <a:endParaRPr lang="es-ES"/>
        </a:p>
      </dgm:t>
    </dgm:pt>
    <dgm:pt modelId="{AB965DE3-933E-4B78-B4D6-57914C083432}" type="pres">
      <dgm:prSet presAssocID="{CD9FBF27-2E44-44C3-A804-79788BF3F6EF}" presName="node" presStyleLbl="node1" presStyleIdx="5" presStyleCnt="8" custScaleX="242923" custScaleY="1825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E07213-F8CA-45E5-ADF1-FCD11E8139ED}" type="pres">
      <dgm:prSet presAssocID="{66924F5C-C0CC-4739-9F2E-5349D9CF206B}" presName="sibTrans" presStyleLbl="sibTrans2D1" presStyleIdx="5" presStyleCnt="8"/>
      <dgm:spPr/>
      <dgm:t>
        <a:bodyPr/>
        <a:lstStyle/>
        <a:p>
          <a:endParaRPr lang="es-ES"/>
        </a:p>
      </dgm:t>
    </dgm:pt>
    <dgm:pt modelId="{EDE79085-9DA7-4453-9F60-47801EAEDC7B}" type="pres">
      <dgm:prSet presAssocID="{66924F5C-C0CC-4739-9F2E-5349D9CF206B}" presName="connectorText" presStyleLbl="sibTrans2D1" presStyleIdx="5" presStyleCnt="8"/>
      <dgm:spPr/>
      <dgm:t>
        <a:bodyPr/>
        <a:lstStyle/>
        <a:p>
          <a:endParaRPr lang="es-ES"/>
        </a:p>
      </dgm:t>
    </dgm:pt>
    <dgm:pt modelId="{52FFB93A-C820-4869-B8D5-33EB8A1E3DF9}" type="pres">
      <dgm:prSet presAssocID="{903E319F-0A58-43C9-8D97-0B8C18F83302}" presName="node" presStyleLbl="node1" presStyleIdx="6" presStyleCnt="8" custScaleX="191408" custScaleY="1491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10864E-F5F6-476D-AF80-C574DA85DFE6}" type="pres">
      <dgm:prSet presAssocID="{223794C6-3CF6-4688-854D-3181B25C8294}" presName="sibTrans" presStyleLbl="sibTrans2D1" presStyleIdx="6" presStyleCnt="8"/>
      <dgm:spPr/>
      <dgm:t>
        <a:bodyPr/>
        <a:lstStyle/>
        <a:p>
          <a:endParaRPr lang="es-ES"/>
        </a:p>
      </dgm:t>
    </dgm:pt>
    <dgm:pt modelId="{96497B29-B621-455D-AE2E-DF18926E28E9}" type="pres">
      <dgm:prSet presAssocID="{223794C6-3CF6-4688-854D-3181B25C8294}" presName="connectorText" presStyleLbl="sibTrans2D1" presStyleIdx="6" presStyleCnt="8"/>
      <dgm:spPr/>
      <dgm:t>
        <a:bodyPr/>
        <a:lstStyle/>
        <a:p>
          <a:endParaRPr lang="es-ES"/>
        </a:p>
      </dgm:t>
    </dgm:pt>
    <dgm:pt modelId="{4D1A78D1-79B3-47B7-B591-99AA2D95BD82}" type="pres">
      <dgm:prSet presAssocID="{852B4FD5-3D8D-49DB-8251-BBF28FD50982}" presName="node" presStyleLbl="node1" presStyleIdx="7" presStyleCnt="8" custScaleX="157990" custScaleY="1410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588717-456A-4A85-A599-8E026C130F65}" type="pres">
      <dgm:prSet presAssocID="{39732264-4C4B-45B0-AAA1-88CBCE8C416D}" presName="sibTrans" presStyleLbl="sibTrans2D1" presStyleIdx="7" presStyleCnt="8"/>
      <dgm:spPr/>
      <dgm:t>
        <a:bodyPr/>
        <a:lstStyle/>
        <a:p>
          <a:endParaRPr lang="es-ES"/>
        </a:p>
      </dgm:t>
    </dgm:pt>
    <dgm:pt modelId="{31C9F637-D602-421B-A9D4-2EC673EF1B09}" type="pres">
      <dgm:prSet presAssocID="{39732264-4C4B-45B0-AAA1-88CBCE8C416D}" presName="connectorText" presStyleLbl="sibTrans2D1" presStyleIdx="7" presStyleCnt="8"/>
      <dgm:spPr/>
      <dgm:t>
        <a:bodyPr/>
        <a:lstStyle/>
        <a:p>
          <a:endParaRPr lang="es-ES"/>
        </a:p>
      </dgm:t>
    </dgm:pt>
  </dgm:ptLst>
  <dgm:cxnLst>
    <dgm:cxn modelId="{ED514F09-D166-4A7B-95CA-AB1F9677D51B}" type="presOf" srcId="{25BB7AD6-0735-4E0F-B2E8-B3AF4590F8B9}" destId="{BCD7DB95-BFA1-4967-A2C8-A6F08DAB5896}" srcOrd="0" destOrd="0" presId="urn:microsoft.com/office/officeart/2005/8/layout/cycle2"/>
    <dgm:cxn modelId="{5A143AFC-CB57-406B-BA1C-8789033E8F4E}" type="presOf" srcId="{223794C6-3CF6-4688-854D-3181B25C8294}" destId="{96497B29-B621-455D-AE2E-DF18926E28E9}" srcOrd="1" destOrd="0" presId="urn:microsoft.com/office/officeart/2005/8/layout/cycle2"/>
    <dgm:cxn modelId="{8A586875-6F83-4865-9D50-F7CAB0C30D52}" type="presOf" srcId="{A8C450E8-1DCE-4741-9875-EC0CB756F994}" destId="{584EF935-43C0-43C8-8445-D2D15A4AD30C}" srcOrd="0" destOrd="0" presId="urn:microsoft.com/office/officeart/2005/8/layout/cycle2"/>
    <dgm:cxn modelId="{4263E822-A6CB-49AD-BB7B-97982A768264}" srcId="{DDCD0D44-9A1B-4551-A193-894B8D5FC7E1}" destId="{852B4FD5-3D8D-49DB-8251-BBF28FD50982}" srcOrd="7" destOrd="0" parTransId="{92418FF8-069D-4CCE-91ED-3B5809DB87A0}" sibTransId="{39732264-4C4B-45B0-AAA1-88CBCE8C416D}"/>
    <dgm:cxn modelId="{12CEA538-3C6D-4A2E-81B4-F34E0CA46E1B}" srcId="{DDCD0D44-9A1B-4551-A193-894B8D5FC7E1}" destId="{CD9FBF27-2E44-44C3-A804-79788BF3F6EF}" srcOrd="5" destOrd="0" parTransId="{8B4F8AAF-2C52-4C3F-9EB5-DA5B09405E56}" sibTransId="{66924F5C-C0CC-4739-9F2E-5349D9CF206B}"/>
    <dgm:cxn modelId="{E72A0C62-7249-4D82-86EB-9EAB0BB3B0D9}" srcId="{DDCD0D44-9A1B-4551-A193-894B8D5FC7E1}" destId="{903E319F-0A58-43C9-8D97-0B8C18F83302}" srcOrd="6" destOrd="0" parTransId="{7424F552-84B8-44DB-ACA7-1143B9A53919}" sibTransId="{223794C6-3CF6-4688-854D-3181B25C8294}"/>
    <dgm:cxn modelId="{4BBF8C92-BE7D-4C29-BE10-58DF19C158E3}" type="presOf" srcId="{66924F5C-C0CC-4739-9F2E-5349D9CF206B}" destId="{4AE07213-F8CA-45E5-ADF1-FCD11E8139ED}" srcOrd="0" destOrd="0" presId="urn:microsoft.com/office/officeart/2005/8/layout/cycle2"/>
    <dgm:cxn modelId="{91D65BB7-60A0-4D68-A232-12E6B11E3F70}" type="presOf" srcId="{BB2A9FBD-601B-4E86-A144-59F89BD663FF}" destId="{5FBC7CED-66E5-4F09-9ABA-60C212578910}" srcOrd="0" destOrd="0" presId="urn:microsoft.com/office/officeart/2005/8/layout/cycle2"/>
    <dgm:cxn modelId="{694C5EA1-27DC-46AB-8624-6E48F176FE78}" type="presOf" srcId="{CD9FBF27-2E44-44C3-A804-79788BF3F6EF}" destId="{AB965DE3-933E-4B78-B4D6-57914C083432}" srcOrd="0" destOrd="0" presId="urn:microsoft.com/office/officeart/2005/8/layout/cycle2"/>
    <dgm:cxn modelId="{657EE0C3-5E2A-49BC-8AEA-9398F6D9761D}" srcId="{DDCD0D44-9A1B-4551-A193-894B8D5FC7E1}" destId="{ADECA21D-8FE0-447C-B5A7-CE4906DA60BB}" srcOrd="2" destOrd="0" parTransId="{65EFC3DE-3133-48FF-8912-758705ECCA6A}" sibTransId="{8E4EE5F3-747B-4839-A661-17DC1E78628E}"/>
    <dgm:cxn modelId="{3F22C73A-60E9-4620-AF69-55B0DEA8832D}" type="presOf" srcId="{8E4EE5F3-747B-4839-A661-17DC1E78628E}" destId="{F5197503-8E70-4F25-AF12-BB4837865A9A}" srcOrd="0" destOrd="0" presId="urn:microsoft.com/office/officeart/2005/8/layout/cycle2"/>
    <dgm:cxn modelId="{E9DD075F-4BD1-429F-9DDF-89907B9BA5BD}" type="presOf" srcId="{DDCD0D44-9A1B-4551-A193-894B8D5FC7E1}" destId="{706412CD-1AA2-4F13-B7F7-D4A51F84A5CB}" srcOrd="0" destOrd="0" presId="urn:microsoft.com/office/officeart/2005/8/layout/cycle2"/>
    <dgm:cxn modelId="{D9DAA7BF-B83D-4C7C-9F6E-61FFDC999B62}" type="presOf" srcId="{6C8A2791-01CA-4B5D-A68D-AF6FC4D57390}" destId="{12475C19-7C33-46AA-94D7-04E5E26ED64F}" srcOrd="0" destOrd="0" presId="urn:microsoft.com/office/officeart/2005/8/layout/cycle2"/>
    <dgm:cxn modelId="{BE027439-9E9D-4B5B-9C74-E0664440829B}" srcId="{DDCD0D44-9A1B-4551-A193-894B8D5FC7E1}" destId="{17E7F580-E61B-4A4D-ADE0-43B4C3466274}" srcOrd="0" destOrd="0" parTransId="{E5B662EB-8401-42BF-B917-3239C603A849}" sibTransId="{A8C450E8-1DCE-4741-9875-EC0CB756F994}"/>
    <dgm:cxn modelId="{95EFC4CA-BF9E-49C8-8438-21C9F325A84E}" type="presOf" srcId="{39732264-4C4B-45B0-AAA1-88CBCE8C416D}" destId="{23588717-456A-4A85-A599-8E026C130F65}" srcOrd="0" destOrd="0" presId="urn:microsoft.com/office/officeart/2005/8/layout/cycle2"/>
    <dgm:cxn modelId="{ABCF1B2E-97B3-4608-A03A-0F4409F1D9CF}" srcId="{DDCD0D44-9A1B-4551-A193-894B8D5FC7E1}" destId="{2E61BA74-8B74-4D37-9178-E532D0EBAEED}" srcOrd="4" destOrd="0" parTransId="{68CB86A1-FFCB-4A50-A493-F08C584890F7}" sibTransId="{364F08EC-BFAE-46CB-9633-C67E7E8C1D11}"/>
    <dgm:cxn modelId="{CA76B159-A069-4759-BC27-AA03EAB36C88}" type="presOf" srcId="{FC9F20A4-C599-4A17-BE7E-9C80F799303E}" destId="{84AC1951-C9A5-46B8-B04A-85FD4A35E072}" srcOrd="0" destOrd="0" presId="urn:microsoft.com/office/officeart/2005/8/layout/cycle2"/>
    <dgm:cxn modelId="{A9FDF5ED-E958-4456-9CF2-8EC316638944}" type="presOf" srcId="{223794C6-3CF6-4688-854D-3181B25C8294}" destId="{A910864E-F5F6-476D-AF80-C574DA85DFE6}" srcOrd="0" destOrd="0" presId="urn:microsoft.com/office/officeart/2005/8/layout/cycle2"/>
    <dgm:cxn modelId="{DE29D0F5-5365-4488-B271-B77FFF9E55FA}" type="presOf" srcId="{852B4FD5-3D8D-49DB-8251-BBF28FD50982}" destId="{4D1A78D1-79B3-47B7-B591-99AA2D95BD82}" srcOrd="0" destOrd="0" presId="urn:microsoft.com/office/officeart/2005/8/layout/cycle2"/>
    <dgm:cxn modelId="{78972D3E-7953-4548-855D-960171AD75A9}" type="presOf" srcId="{ADECA21D-8FE0-447C-B5A7-CE4906DA60BB}" destId="{90C7268B-1FAA-4BFA-8E4E-2315801C8C52}" srcOrd="0" destOrd="0" presId="urn:microsoft.com/office/officeart/2005/8/layout/cycle2"/>
    <dgm:cxn modelId="{1BFC1D13-B5D7-4D4E-9B05-3EDDE8B2D670}" type="presOf" srcId="{25BB7AD6-0735-4E0F-B2E8-B3AF4590F8B9}" destId="{D7B93821-8EB1-4C79-B77C-06E9056702F8}" srcOrd="1" destOrd="0" presId="urn:microsoft.com/office/officeart/2005/8/layout/cycle2"/>
    <dgm:cxn modelId="{F6529CBF-2338-43D2-8CF7-8853809BC3B7}" srcId="{DDCD0D44-9A1B-4551-A193-894B8D5FC7E1}" destId="{6C8A2791-01CA-4B5D-A68D-AF6FC4D57390}" srcOrd="3" destOrd="0" parTransId="{7FF28772-078E-4C3A-8423-01E238EE8EFE}" sibTransId="{BB2A9FBD-601B-4E86-A144-59F89BD663FF}"/>
    <dgm:cxn modelId="{B25D7639-CD49-412B-B726-C6F8099C470B}" type="presOf" srcId="{17E7F580-E61B-4A4D-ADE0-43B4C3466274}" destId="{57A753AE-B6D2-4888-8C2D-21497245B85E}" srcOrd="0" destOrd="0" presId="urn:microsoft.com/office/officeart/2005/8/layout/cycle2"/>
    <dgm:cxn modelId="{E34370FB-342E-4811-8867-3E241E9B7739}" type="presOf" srcId="{66924F5C-C0CC-4739-9F2E-5349D9CF206B}" destId="{EDE79085-9DA7-4453-9F60-47801EAEDC7B}" srcOrd="1" destOrd="0" presId="urn:microsoft.com/office/officeart/2005/8/layout/cycle2"/>
    <dgm:cxn modelId="{7A6F1100-0C04-4C85-99E7-F6B8F4369AB5}" type="presOf" srcId="{BB2A9FBD-601B-4E86-A144-59F89BD663FF}" destId="{9FDEC475-3C37-4781-9EB8-371E02320F07}" srcOrd="1" destOrd="0" presId="urn:microsoft.com/office/officeart/2005/8/layout/cycle2"/>
    <dgm:cxn modelId="{AFF4DCEC-17DD-4F78-9FF1-D5A05C31671D}" type="presOf" srcId="{903E319F-0A58-43C9-8D97-0B8C18F83302}" destId="{52FFB93A-C820-4869-B8D5-33EB8A1E3DF9}" srcOrd="0" destOrd="0" presId="urn:microsoft.com/office/officeart/2005/8/layout/cycle2"/>
    <dgm:cxn modelId="{A43B4074-D717-4557-BEAC-D260400DAFCE}" type="presOf" srcId="{364F08EC-BFAE-46CB-9633-C67E7E8C1D11}" destId="{0F63FCEC-E339-496B-9D0E-3CD05778A11C}" srcOrd="1" destOrd="0" presId="urn:microsoft.com/office/officeart/2005/8/layout/cycle2"/>
    <dgm:cxn modelId="{CD52287A-91A8-4BA5-9B99-3AE45B1F5D4F}" type="presOf" srcId="{8E4EE5F3-747B-4839-A661-17DC1E78628E}" destId="{AF8B4796-F205-4CB1-828A-CCD2ECE20F27}" srcOrd="1" destOrd="0" presId="urn:microsoft.com/office/officeart/2005/8/layout/cycle2"/>
    <dgm:cxn modelId="{087BE991-6DE3-4F53-923E-918FF8A64139}" type="presOf" srcId="{39732264-4C4B-45B0-AAA1-88CBCE8C416D}" destId="{31C9F637-D602-421B-A9D4-2EC673EF1B09}" srcOrd="1" destOrd="0" presId="urn:microsoft.com/office/officeart/2005/8/layout/cycle2"/>
    <dgm:cxn modelId="{D72D66B8-0574-4E2D-BD60-A22ACEDA991A}" type="presOf" srcId="{2E61BA74-8B74-4D37-9178-E532D0EBAEED}" destId="{C83CBC4C-5A5A-4763-9F9B-4747D99F84EC}" srcOrd="0" destOrd="0" presId="urn:microsoft.com/office/officeart/2005/8/layout/cycle2"/>
    <dgm:cxn modelId="{97F360E2-BA73-4E9E-8B86-914BF8FC9724}" type="presOf" srcId="{364F08EC-BFAE-46CB-9633-C67E7E8C1D11}" destId="{1E42CA0B-E2E9-42A2-8996-74EED7AFA9CE}" srcOrd="0" destOrd="0" presId="urn:microsoft.com/office/officeart/2005/8/layout/cycle2"/>
    <dgm:cxn modelId="{B20B6044-4D7F-4EB8-B935-C3607600FABA}" srcId="{DDCD0D44-9A1B-4551-A193-894B8D5FC7E1}" destId="{FC9F20A4-C599-4A17-BE7E-9C80F799303E}" srcOrd="1" destOrd="0" parTransId="{5FCA4D7C-0133-45A2-AB83-74C2676D0CC3}" sibTransId="{25BB7AD6-0735-4E0F-B2E8-B3AF4590F8B9}"/>
    <dgm:cxn modelId="{B379040F-BD6B-4F55-A4C1-04AF282F9F0A}" type="presOf" srcId="{A8C450E8-1DCE-4741-9875-EC0CB756F994}" destId="{622EF26D-B1E9-4714-B076-28EFDC7B1A72}" srcOrd="1" destOrd="0" presId="urn:microsoft.com/office/officeart/2005/8/layout/cycle2"/>
    <dgm:cxn modelId="{4501232A-ED51-45A4-8953-EBD1F0AB1A37}" type="presParOf" srcId="{706412CD-1AA2-4F13-B7F7-D4A51F84A5CB}" destId="{57A753AE-B6D2-4888-8C2D-21497245B85E}" srcOrd="0" destOrd="0" presId="urn:microsoft.com/office/officeart/2005/8/layout/cycle2"/>
    <dgm:cxn modelId="{A5F0280E-D69D-4B56-A529-67E62D82F892}" type="presParOf" srcId="{706412CD-1AA2-4F13-B7F7-D4A51F84A5CB}" destId="{584EF935-43C0-43C8-8445-D2D15A4AD30C}" srcOrd="1" destOrd="0" presId="urn:microsoft.com/office/officeart/2005/8/layout/cycle2"/>
    <dgm:cxn modelId="{AFBE51D5-36F6-4072-8B9D-4FCBD879E0A3}" type="presParOf" srcId="{584EF935-43C0-43C8-8445-D2D15A4AD30C}" destId="{622EF26D-B1E9-4714-B076-28EFDC7B1A72}" srcOrd="0" destOrd="0" presId="urn:microsoft.com/office/officeart/2005/8/layout/cycle2"/>
    <dgm:cxn modelId="{967C1A8C-2720-4E16-906B-580F88EB6141}" type="presParOf" srcId="{706412CD-1AA2-4F13-B7F7-D4A51F84A5CB}" destId="{84AC1951-C9A5-46B8-B04A-85FD4A35E072}" srcOrd="2" destOrd="0" presId="urn:microsoft.com/office/officeart/2005/8/layout/cycle2"/>
    <dgm:cxn modelId="{C5391104-585A-46EA-B32A-4F5785F1CE6B}" type="presParOf" srcId="{706412CD-1AA2-4F13-B7F7-D4A51F84A5CB}" destId="{BCD7DB95-BFA1-4967-A2C8-A6F08DAB5896}" srcOrd="3" destOrd="0" presId="urn:microsoft.com/office/officeart/2005/8/layout/cycle2"/>
    <dgm:cxn modelId="{6FBC0E89-BE40-4AC9-B996-669D876970D7}" type="presParOf" srcId="{BCD7DB95-BFA1-4967-A2C8-A6F08DAB5896}" destId="{D7B93821-8EB1-4C79-B77C-06E9056702F8}" srcOrd="0" destOrd="0" presId="urn:microsoft.com/office/officeart/2005/8/layout/cycle2"/>
    <dgm:cxn modelId="{566CFDBA-5950-4EEA-9EEE-025E2629F1D3}" type="presParOf" srcId="{706412CD-1AA2-4F13-B7F7-D4A51F84A5CB}" destId="{90C7268B-1FAA-4BFA-8E4E-2315801C8C52}" srcOrd="4" destOrd="0" presId="urn:microsoft.com/office/officeart/2005/8/layout/cycle2"/>
    <dgm:cxn modelId="{3B40146C-4E29-4681-B35E-38C3CDC7B7FB}" type="presParOf" srcId="{706412CD-1AA2-4F13-B7F7-D4A51F84A5CB}" destId="{F5197503-8E70-4F25-AF12-BB4837865A9A}" srcOrd="5" destOrd="0" presId="urn:microsoft.com/office/officeart/2005/8/layout/cycle2"/>
    <dgm:cxn modelId="{02E77CDE-2BD6-49A9-BC4C-1960AC7F91BB}" type="presParOf" srcId="{F5197503-8E70-4F25-AF12-BB4837865A9A}" destId="{AF8B4796-F205-4CB1-828A-CCD2ECE20F27}" srcOrd="0" destOrd="0" presId="urn:microsoft.com/office/officeart/2005/8/layout/cycle2"/>
    <dgm:cxn modelId="{E8CB5906-A0AC-4D33-AA48-91DDB02C13DD}" type="presParOf" srcId="{706412CD-1AA2-4F13-B7F7-D4A51F84A5CB}" destId="{12475C19-7C33-46AA-94D7-04E5E26ED64F}" srcOrd="6" destOrd="0" presId="urn:microsoft.com/office/officeart/2005/8/layout/cycle2"/>
    <dgm:cxn modelId="{AAF4ED7B-54D4-4B54-9490-206000BADBDA}" type="presParOf" srcId="{706412CD-1AA2-4F13-B7F7-D4A51F84A5CB}" destId="{5FBC7CED-66E5-4F09-9ABA-60C212578910}" srcOrd="7" destOrd="0" presId="urn:microsoft.com/office/officeart/2005/8/layout/cycle2"/>
    <dgm:cxn modelId="{F60E6634-6FB1-44ED-93F7-9EEB5366FB1F}" type="presParOf" srcId="{5FBC7CED-66E5-4F09-9ABA-60C212578910}" destId="{9FDEC475-3C37-4781-9EB8-371E02320F07}" srcOrd="0" destOrd="0" presId="urn:microsoft.com/office/officeart/2005/8/layout/cycle2"/>
    <dgm:cxn modelId="{96CFBD3B-C21D-48A3-892A-5A994F8A9660}" type="presParOf" srcId="{706412CD-1AA2-4F13-B7F7-D4A51F84A5CB}" destId="{C83CBC4C-5A5A-4763-9F9B-4747D99F84EC}" srcOrd="8" destOrd="0" presId="urn:microsoft.com/office/officeart/2005/8/layout/cycle2"/>
    <dgm:cxn modelId="{22EAC3A7-367A-4A08-95EA-E8ED8F27A5B2}" type="presParOf" srcId="{706412CD-1AA2-4F13-B7F7-D4A51F84A5CB}" destId="{1E42CA0B-E2E9-42A2-8996-74EED7AFA9CE}" srcOrd="9" destOrd="0" presId="urn:microsoft.com/office/officeart/2005/8/layout/cycle2"/>
    <dgm:cxn modelId="{DD5CBD81-A64E-4D49-85E1-A3C18178B922}" type="presParOf" srcId="{1E42CA0B-E2E9-42A2-8996-74EED7AFA9CE}" destId="{0F63FCEC-E339-496B-9D0E-3CD05778A11C}" srcOrd="0" destOrd="0" presId="urn:microsoft.com/office/officeart/2005/8/layout/cycle2"/>
    <dgm:cxn modelId="{6963CA35-6538-406B-AB37-10EB578B5CEC}" type="presParOf" srcId="{706412CD-1AA2-4F13-B7F7-D4A51F84A5CB}" destId="{AB965DE3-933E-4B78-B4D6-57914C083432}" srcOrd="10" destOrd="0" presId="urn:microsoft.com/office/officeart/2005/8/layout/cycle2"/>
    <dgm:cxn modelId="{B4B749C2-E9B0-4810-A323-160A59BBF4E9}" type="presParOf" srcId="{706412CD-1AA2-4F13-B7F7-D4A51F84A5CB}" destId="{4AE07213-F8CA-45E5-ADF1-FCD11E8139ED}" srcOrd="11" destOrd="0" presId="urn:microsoft.com/office/officeart/2005/8/layout/cycle2"/>
    <dgm:cxn modelId="{6D83C668-5983-4B4F-9BC7-99E369FF7976}" type="presParOf" srcId="{4AE07213-F8CA-45E5-ADF1-FCD11E8139ED}" destId="{EDE79085-9DA7-4453-9F60-47801EAEDC7B}" srcOrd="0" destOrd="0" presId="urn:microsoft.com/office/officeart/2005/8/layout/cycle2"/>
    <dgm:cxn modelId="{F490F6FB-BDE4-4240-B9F0-72862E40C7B4}" type="presParOf" srcId="{706412CD-1AA2-4F13-B7F7-D4A51F84A5CB}" destId="{52FFB93A-C820-4869-B8D5-33EB8A1E3DF9}" srcOrd="12" destOrd="0" presId="urn:microsoft.com/office/officeart/2005/8/layout/cycle2"/>
    <dgm:cxn modelId="{96595614-CFFE-4982-B057-0D243B2C34A4}" type="presParOf" srcId="{706412CD-1AA2-4F13-B7F7-D4A51F84A5CB}" destId="{A910864E-F5F6-476D-AF80-C574DA85DFE6}" srcOrd="13" destOrd="0" presId="urn:microsoft.com/office/officeart/2005/8/layout/cycle2"/>
    <dgm:cxn modelId="{56840ABD-EFB8-48BD-A063-9EE7C81214DC}" type="presParOf" srcId="{A910864E-F5F6-476D-AF80-C574DA85DFE6}" destId="{96497B29-B621-455D-AE2E-DF18926E28E9}" srcOrd="0" destOrd="0" presId="urn:microsoft.com/office/officeart/2005/8/layout/cycle2"/>
    <dgm:cxn modelId="{4536E887-8C98-4AC2-A06B-9B5598F3A6FA}" type="presParOf" srcId="{706412CD-1AA2-4F13-B7F7-D4A51F84A5CB}" destId="{4D1A78D1-79B3-47B7-B591-99AA2D95BD82}" srcOrd="14" destOrd="0" presId="urn:microsoft.com/office/officeart/2005/8/layout/cycle2"/>
    <dgm:cxn modelId="{878D2707-9337-4B7A-9331-F824A3078581}" type="presParOf" srcId="{706412CD-1AA2-4F13-B7F7-D4A51F84A5CB}" destId="{23588717-456A-4A85-A599-8E026C130F65}" srcOrd="15" destOrd="0" presId="urn:microsoft.com/office/officeart/2005/8/layout/cycle2"/>
    <dgm:cxn modelId="{D4D9C006-FA17-417C-8D60-21FB9AD9D551}" type="presParOf" srcId="{23588717-456A-4A85-A599-8E026C130F65}" destId="{31C9F637-D602-421B-A9D4-2EC673EF1B0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9FA37-4EBE-4500-8312-0FD0D9E024AD}">
      <dsp:nvSpPr>
        <dsp:cNvPr id="0" name=""/>
        <dsp:cNvSpPr/>
      </dsp:nvSpPr>
      <dsp:spPr>
        <a:xfrm>
          <a:off x="-1679" y="0"/>
          <a:ext cx="5418667" cy="541866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48A26A-4DD9-4330-9C10-21C63FFBD728}">
      <dsp:nvSpPr>
        <dsp:cNvPr id="0" name=""/>
        <dsp:cNvSpPr/>
      </dsp:nvSpPr>
      <dsp:spPr>
        <a:xfrm>
          <a:off x="2709333" y="0"/>
          <a:ext cx="6550121" cy="54186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b="0" i="0" kern="1200" dirty="0" smtClean="0"/>
            <a:t>Teoría del desarrollo cognitivo</a:t>
          </a:r>
          <a:endParaRPr lang="es-ES" sz="3100" kern="1200" dirty="0"/>
        </a:p>
      </dsp:txBody>
      <dsp:txXfrm>
        <a:off x="2709333" y="0"/>
        <a:ext cx="3275060" cy="1625603"/>
      </dsp:txXfrm>
    </dsp:sp>
    <dsp:sp modelId="{D6526FE3-0C13-4B96-88E2-64E33137AC95}">
      <dsp:nvSpPr>
        <dsp:cNvPr id="0" name=""/>
        <dsp:cNvSpPr/>
      </dsp:nvSpPr>
      <dsp:spPr>
        <a:xfrm>
          <a:off x="975529" y="1578653"/>
          <a:ext cx="3522130" cy="352213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2404066"/>
            <a:satOff val="-4882"/>
            <a:lumOff val="313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AC7FF3-54F0-4876-98C3-BD0207901BE3}">
      <dsp:nvSpPr>
        <dsp:cNvPr id="0" name=""/>
        <dsp:cNvSpPr/>
      </dsp:nvSpPr>
      <dsp:spPr>
        <a:xfrm>
          <a:off x="2709333" y="1625603"/>
          <a:ext cx="6550121" cy="35221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2404066"/>
              <a:satOff val="-4882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b="0" i="0" kern="1200" dirty="0" smtClean="0"/>
            <a:t>Zona de desarrollo próximo (ZDP)</a:t>
          </a:r>
          <a:endParaRPr lang="es-ES" sz="3100" kern="1200" dirty="0"/>
        </a:p>
      </dsp:txBody>
      <dsp:txXfrm>
        <a:off x="2709333" y="1625603"/>
        <a:ext cx="3275060" cy="1625598"/>
      </dsp:txXfrm>
    </dsp:sp>
    <dsp:sp modelId="{E04EAE69-3BD4-4569-9E91-EA31557E9593}">
      <dsp:nvSpPr>
        <dsp:cNvPr id="0" name=""/>
        <dsp:cNvSpPr/>
      </dsp:nvSpPr>
      <dsp:spPr>
        <a:xfrm>
          <a:off x="1896534" y="3251201"/>
          <a:ext cx="1625598" cy="162559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806C09-ED81-42F8-8E25-C60D3C7019AC}">
      <dsp:nvSpPr>
        <dsp:cNvPr id="0" name=""/>
        <dsp:cNvSpPr/>
      </dsp:nvSpPr>
      <dsp:spPr>
        <a:xfrm>
          <a:off x="2709333" y="3251201"/>
          <a:ext cx="6550121" cy="16255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4808133"/>
              <a:satOff val="-9764"/>
              <a:lumOff val="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b="0" i="0" kern="1200" dirty="0" smtClean="0"/>
            <a:t>Aprendizaje por descubrimiento</a:t>
          </a:r>
          <a:endParaRPr lang="es-ES" sz="3100" kern="1200" dirty="0"/>
        </a:p>
      </dsp:txBody>
      <dsp:txXfrm>
        <a:off x="2709333" y="3251201"/>
        <a:ext cx="3275060" cy="1625598"/>
      </dsp:txXfrm>
    </dsp:sp>
    <dsp:sp modelId="{8961E720-5AB3-4540-946F-64939E44C801}">
      <dsp:nvSpPr>
        <dsp:cNvPr id="0" name=""/>
        <dsp:cNvSpPr/>
      </dsp:nvSpPr>
      <dsp:spPr>
        <a:xfrm>
          <a:off x="5984394" y="0"/>
          <a:ext cx="3275060" cy="162560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i="0" kern="1200" dirty="0" err="1" smtClean="0"/>
            <a:t>Sensorimotor</a:t>
          </a:r>
          <a:r>
            <a:rPr lang="es-ES" sz="1500" b="0" i="0" kern="1200" dirty="0" smtClean="0"/>
            <a:t>, </a:t>
          </a:r>
          <a:r>
            <a:rPr lang="es-ES" sz="1500" b="0" i="0" kern="1200" dirty="0" err="1" smtClean="0"/>
            <a:t>preoperacional</a:t>
          </a:r>
          <a:r>
            <a:rPr lang="es-ES" sz="1500" b="0" i="0" kern="1200" dirty="0" smtClean="0"/>
            <a:t>, operaciones concretas y operaciones formales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i="0" kern="1200" dirty="0" smtClean="0"/>
            <a:t>El estudiante construye su propio conocimiento a través de la interacción con el entorno</a:t>
          </a:r>
          <a:endParaRPr lang="es-ES" sz="1500" kern="1200" dirty="0"/>
        </a:p>
      </dsp:txBody>
      <dsp:txXfrm>
        <a:off x="5984394" y="0"/>
        <a:ext cx="3275060" cy="1625603"/>
      </dsp:txXfrm>
    </dsp:sp>
    <dsp:sp modelId="{C0B5D94A-8803-407E-8E3C-3F5D8A893222}">
      <dsp:nvSpPr>
        <dsp:cNvPr id="0" name=""/>
        <dsp:cNvSpPr/>
      </dsp:nvSpPr>
      <dsp:spPr>
        <a:xfrm>
          <a:off x="5984394" y="1625603"/>
          <a:ext cx="3275060" cy="1625598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i="0" kern="1200" dirty="0" smtClean="0"/>
            <a:t>Distancia entre lo que un niño puede hacer solo y lo que puede hacer con ayuda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i="0" kern="1200" dirty="0" smtClean="0"/>
            <a:t>Resaltó la importancia de la interacción social y el lenguaje en el aprendizaje</a:t>
          </a:r>
          <a:endParaRPr lang="es-ES" sz="1500" kern="1200" dirty="0"/>
        </a:p>
      </dsp:txBody>
      <dsp:txXfrm>
        <a:off x="5984394" y="1625603"/>
        <a:ext cx="3275060" cy="1625598"/>
      </dsp:txXfrm>
    </dsp:sp>
    <dsp:sp modelId="{F93B2639-C257-45FB-A424-8EB03D55378E}">
      <dsp:nvSpPr>
        <dsp:cNvPr id="0" name=""/>
        <dsp:cNvSpPr/>
      </dsp:nvSpPr>
      <dsp:spPr>
        <a:xfrm>
          <a:off x="5984394" y="3251201"/>
          <a:ext cx="3275060" cy="1625598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i="0" kern="1200" dirty="0" smtClean="0"/>
            <a:t>Andamiaje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0" i="0" kern="1200" dirty="0" smtClean="0"/>
            <a:t>Currículo espiral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500" kern="1200" dirty="0"/>
        </a:p>
      </dsp:txBody>
      <dsp:txXfrm>
        <a:off x="5984394" y="3251201"/>
        <a:ext cx="3275060" cy="16255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A5CA3-0CC3-4F96-8751-1B46E0F3A773}">
      <dsp:nvSpPr>
        <dsp:cNvPr id="0" name=""/>
        <dsp:cNvSpPr/>
      </dsp:nvSpPr>
      <dsp:spPr>
        <a:xfrm>
          <a:off x="3653905" y="0"/>
          <a:ext cx="5480858" cy="16933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i="0" kern="1200" dirty="0" smtClean="0"/>
            <a:t>El aprendizaje es más efectivo cuando la nueva información se relaciona con los conocimientos previos del estudiante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i="0" kern="1200" dirty="0" smtClean="0"/>
            <a:t>Organizadores previos: Sugirió el uso de conceptos introductorios para facilitar la asimilación de nuevos contenidos</a:t>
          </a:r>
          <a:endParaRPr lang="es-ES" sz="1400" kern="1200" dirty="0"/>
        </a:p>
      </dsp:txBody>
      <dsp:txXfrm>
        <a:off x="3653905" y="211667"/>
        <a:ext cx="4845858" cy="1269999"/>
      </dsp:txXfrm>
    </dsp:sp>
    <dsp:sp modelId="{65E4A93F-31AD-4A76-8856-16BD41FEF210}">
      <dsp:nvSpPr>
        <dsp:cNvPr id="0" name=""/>
        <dsp:cNvSpPr/>
      </dsp:nvSpPr>
      <dsp:spPr>
        <a:xfrm>
          <a:off x="0" y="0"/>
          <a:ext cx="3653905" cy="169333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b="1" i="0" kern="1200" dirty="0" smtClean="0"/>
            <a:t>David Ausubel (Aprendizaje Significativo)</a:t>
          </a:r>
          <a:endParaRPr lang="es-ES" sz="3300" b="1" kern="1200" dirty="0"/>
        </a:p>
      </dsp:txBody>
      <dsp:txXfrm>
        <a:off x="82662" y="82662"/>
        <a:ext cx="3488581" cy="1528009"/>
      </dsp:txXfrm>
    </dsp:sp>
    <dsp:sp modelId="{086F8003-4309-4514-B406-4C0F8069CB14}">
      <dsp:nvSpPr>
        <dsp:cNvPr id="0" name=""/>
        <dsp:cNvSpPr/>
      </dsp:nvSpPr>
      <dsp:spPr>
        <a:xfrm>
          <a:off x="3653905" y="1862666"/>
          <a:ext cx="5480858" cy="16933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464328"/>
            <a:satOff val="-20928"/>
            <a:lumOff val="-1477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464328"/>
              <a:satOff val="-20928"/>
              <a:lumOff val="-14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i="0" kern="1200" dirty="0" smtClean="0"/>
            <a:t>Condicionamiento operante: Aplicó los principios del refuerzo y el castigo al aprendizaje escolar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i="0" kern="1200" dirty="0" smtClean="0"/>
            <a:t>Programas de refuerzo: Desarrolló técnicas de enseñanza programada y el uso de recompensas para motivar el aprendizaje.</a:t>
          </a:r>
          <a:endParaRPr lang="es-ES" sz="1400" kern="1200" dirty="0"/>
        </a:p>
      </dsp:txBody>
      <dsp:txXfrm>
        <a:off x="3653905" y="2074333"/>
        <a:ext cx="4845858" cy="1269999"/>
      </dsp:txXfrm>
    </dsp:sp>
    <dsp:sp modelId="{DA7D8F71-97BD-4B87-A215-9DF52F35F254}">
      <dsp:nvSpPr>
        <dsp:cNvPr id="0" name=""/>
        <dsp:cNvSpPr/>
      </dsp:nvSpPr>
      <dsp:spPr>
        <a:xfrm>
          <a:off x="0" y="1862666"/>
          <a:ext cx="3653905" cy="1693333"/>
        </a:xfrm>
        <a:prstGeom prst="roundRect">
          <a:avLst/>
        </a:prstGeom>
        <a:solidFill>
          <a:schemeClr val="accent2">
            <a:hueOff val="226582"/>
            <a:satOff val="-23996"/>
            <a:lumOff val="-58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b="1" i="0" kern="1200" dirty="0" err="1" smtClean="0"/>
            <a:t>Burrhus</a:t>
          </a:r>
          <a:r>
            <a:rPr lang="es-ES" sz="3300" b="1" i="0" kern="1200" dirty="0" smtClean="0"/>
            <a:t> </a:t>
          </a:r>
          <a:r>
            <a:rPr lang="es-ES" sz="3300" b="1" i="0" kern="1200" dirty="0" err="1" smtClean="0"/>
            <a:t>Frederic</a:t>
          </a:r>
          <a:r>
            <a:rPr lang="es-ES" sz="3300" b="1" i="0" kern="1200" dirty="0" smtClean="0"/>
            <a:t> </a:t>
          </a:r>
          <a:r>
            <a:rPr lang="es-ES" sz="3300" b="1" i="0" kern="1200" dirty="0" err="1" smtClean="0"/>
            <a:t>Skinner</a:t>
          </a:r>
          <a:r>
            <a:rPr lang="es-ES" sz="3300" b="1" i="0" kern="1200" dirty="0" smtClean="0"/>
            <a:t> (Conductismo)</a:t>
          </a:r>
          <a:endParaRPr lang="es-ES" sz="3300" b="1" kern="1200" dirty="0"/>
        </a:p>
      </dsp:txBody>
      <dsp:txXfrm>
        <a:off x="82662" y="1945328"/>
        <a:ext cx="3488581" cy="1528009"/>
      </dsp:txXfrm>
    </dsp:sp>
    <dsp:sp modelId="{3F7F717E-881A-4275-998F-EB8402A06830}">
      <dsp:nvSpPr>
        <dsp:cNvPr id="0" name=""/>
        <dsp:cNvSpPr/>
      </dsp:nvSpPr>
      <dsp:spPr>
        <a:xfrm>
          <a:off x="3653905" y="3725333"/>
          <a:ext cx="5480858" cy="16933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928655"/>
            <a:satOff val="-41856"/>
            <a:lumOff val="-2954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928655"/>
              <a:satOff val="-41856"/>
              <a:lumOff val="-29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i="0" kern="1200" dirty="0" smtClean="0"/>
            <a:t>Aprendizaje social u observacional</a:t>
          </a:r>
          <a:r>
            <a:rPr lang="es-ES" sz="1400" b="1" i="0" kern="1200" dirty="0" smtClean="0"/>
            <a:t>: </a:t>
          </a:r>
          <a:r>
            <a:rPr lang="es-ES" sz="1400" b="0" i="0" kern="1200" dirty="0" smtClean="0"/>
            <a:t>Demostró que los estudiantes aprenden observando e imitando a otros.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i="0" kern="1200" smtClean="0"/>
            <a:t>Autoeficacia: Introdujo el concepto de autoeficacia, la creencia en la propia capacidad para aprender o realizar tareas.</a:t>
          </a:r>
          <a:endParaRPr lang="es-ES" sz="1400" kern="1200" dirty="0"/>
        </a:p>
      </dsp:txBody>
      <dsp:txXfrm>
        <a:off x="3653905" y="3937000"/>
        <a:ext cx="4845858" cy="1269999"/>
      </dsp:txXfrm>
    </dsp:sp>
    <dsp:sp modelId="{1EDA0169-16AE-4AC3-B42B-8A563BF0533E}">
      <dsp:nvSpPr>
        <dsp:cNvPr id="0" name=""/>
        <dsp:cNvSpPr/>
      </dsp:nvSpPr>
      <dsp:spPr>
        <a:xfrm>
          <a:off x="0" y="3725333"/>
          <a:ext cx="3653905" cy="1693333"/>
        </a:xfrm>
        <a:prstGeom prst="roundRect">
          <a:avLst/>
        </a:prstGeom>
        <a:solidFill>
          <a:schemeClr val="accent2">
            <a:hueOff val="453165"/>
            <a:satOff val="-47993"/>
            <a:lumOff val="-11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b="1" i="0" kern="1200" dirty="0" smtClean="0"/>
            <a:t>Albert Bandura (Teoría Social Cognitiva)</a:t>
          </a:r>
          <a:endParaRPr lang="es-ES" sz="3300" b="1" kern="1200" dirty="0"/>
        </a:p>
      </dsp:txBody>
      <dsp:txXfrm>
        <a:off x="82662" y="3807995"/>
        <a:ext cx="3488581" cy="15280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99508-27F4-4F75-AFC4-66A5FB44C9D4}">
      <dsp:nvSpPr>
        <dsp:cNvPr id="0" name=""/>
        <dsp:cNvSpPr/>
      </dsp:nvSpPr>
      <dsp:spPr>
        <a:xfrm rot="5400000">
          <a:off x="-219471" y="219479"/>
          <a:ext cx="1463145" cy="102420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0" kern="1200" dirty="0" smtClean="0"/>
            <a:t>María Montessori</a:t>
          </a:r>
          <a:endParaRPr lang="es-ES" sz="1400" b="1" kern="1200" dirty="0"/>
        </a:p>
      </dsp:txBody>
      <dsp:txXfrm rot="-5400000">
        <a:off x="1" y="512108"/>
        <a:ext cx="1024202" cy="438943"/>
      </dsp:txXfrm>
    </dsp:sp>
    <dsp:sp modelId="{90C33296-2CD2-457F-8FC9-02D697CAF281}">
      <dsp:nvSpPr>
        <dsp:cNvPr id="0" name=""/>
        <dsp:cNvSpPr/>
      </dsp:nvSpPr>
      <dsp:spPr>
        <a:xfrm rot="5400000">
          <a:off x="4100578" y="-3076368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i="0" kern="1200" dirty="0" smtClean="0"/>
            <a:t>Creó un enfoque educativo basado en la autonomía, el aprendizaje </a:t>
          </a:r>
          <a:r>
            <a:rPr lang="es-ES" sz="1400" b="0" i="0" kern="1200" dirty="0" err="1" smtClean="0"/>
            <a:t>autodirigido</a:t>
          </a:r>
          <a:r>
            <a:rPr lang="es-ES" sz="1400" b="0" i="0" kern="1200" dirty="0" smtClean="0"/>
            <a:t> y el respeto por el ritmo individual del niño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i="0" kern="1200" dirty="0" smtClean="0"/>
            <a:t>Ambiente preparado: Subrayó la importancia de un entorno adaptado a las necesidades y etapas del desarrollo infantil.</a:t>
          </a:r>
          <a:endParaRPr lang="es-ES" sz="1400" kern="1200" dirty="0"/>
        </a:p>
      </dsp:txBody>
      <dsp:txXfrm rot="-5400000">
        <a:off x="1024202" y="46434"/>
        <a:ext cx="7057371" cy="858192"/>
      </dsp:txXfrm>
    </dsp:sp>
    <dsp:sp modelId="{5201823A-28D0-4157-AE83-C9FA2C94D2FF}">
      <dsp:nvSpPr>
        <dsp:cNvPr id="0" name=""/>
        <dsp:cNvSpPr/>
      </dsp:nvSpPr>
      <dsp:spPr>
        <a:xfrm rot="5400000">
          <a:off x="-219471" y="1537981"/>
          <a:ext cx="1463145" cy="102420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0" kern="1200" dirty="0" smtClean="0"/>
            <a:t>Lawrence Kohlberg</a:t>
          </a:r>
          <a:endParaRPr lang="es-ES" sz="1400" b="1" kern="1200" dirty="0"/>
        </a:p>
      </dsp:txBody>
      <dsp:txXfrm rot="-5400000">
        <a:off x="1" y="1830610"/>
        <a:ext cx="1024202" cy="438943"/>
      </dsp:txXfrm>
    </dsp:sp>
    <dsp:sp modelId="{ED662ADA-A383-4EB3-95D0-E3C4537145F6}">
      <dsp:nvSpPr>
        <dsp:cNvPr id="0" name=""/>
        <dsp:cNvSpPr/>
      </dsp:nvSpPr>
      <dsp:spPr>
        <a:xfrm rot="5400000">
          <a:off x="4100578" y="-1757866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i="0" kern="1200" dirty="0" smtClean="0"/>
            <a:t>Desarrollo moral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i="0" kern="1200" dirty="0" smtClean="0"/>
            <a:t>Propuso una teoría sobre las etapas del desarrollo moral, que influyó en la educación en valores y ética.</a:t>
          </a:r>
          <a:endParaRPr lang="es-ES" sz="1400" kern="1200" dirty="0"/>
        </a:p>
      </dsp:txBody>
      <dsp:txXfrm rot="-5400000">
        <a:off x="1024202" y="1364936"/>
        <a:ext cx="7057371" cy="858192"/>
      </dsp:txXfrm>
    </dsp:sp>
    <dsp:sp modelId="{971D04A4-90E4-42D2-A92B-BBB6DD618721}">
      <dsp:nvSpPr>
        <dsp:cNvPr id="0" name=""/>
        <dsp:cNvSpPr/>
      </dsp:nvSpPr>
      <dsp:spPr>
        <a:xfrm rot="5400000">
          <a:off x="-219471" y="2856483"/>
          <a:ext cx="1463145" cy="102420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0" kern="1200" dirty="0" smtClean="0"/>
            <a:t>Howard Gardner</a:t>
          </a:r>
          <a:endParaRPr lang="es-ES" sz="1400" b="1" kern="1200" dirty="0"/>
        </a:p>
      </dsp:txBody>
      <dsp:txXfrm rot="-5400000">
        <a:off x="1" y="3149112"/>
        <a:ext cx="1024202" cy="438943"/>
      </dsp:txXfrm>
    </dsp:sp>
    <dsp:sp modelId="{417AE9F4-2AF2-4E1C-AD2D-C12F7445B7A4}">
      <dsp:nvSpPr>
        <dsp:cNvPr id="0" name=""/>
        <dsp:cNvSpPr/>
      </dsp:nvSpPr>
      <dsp:spPr>
        <a:xfrm rot="5400000">
          <a:off x="4100578" y="-439365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i="0" kern="1200" dirty="0" smtClean="0"/>
            <a:t>Teoría de las inteligencias múltiples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i="0" kern="1200" dirty="0" smtClean="0"/>
            <a:t>Lingüística, lógico-matemática, espacial, musical, corporal kinestésica, interpersonal, intrapersonal, naturalista.</a:t>
          </a:r>
          <a:endParaRPr lang="es-ES" sz="1400" kern="1200" dirty="0"/>
        </a:p>
      </dsp:txBody>
      <dsp:txXfrm rot="-5400000">
        <a:off x="1024202" y="2683437"/>
        <a:ext cx="7057371" cy="858192"/>
      </dsp:txXfrm>
    </dsp:sp>
    <dsp:sp modelId="{9D24CEBB-794D-4D12-B43D-67C5A34283F2}">
      <dsp:nvSpPr>
        <dsp:cNvPr id="0" name=""/>
        <dsp:cNvSpPr/>
      </dsp:nvSpPr>
      <dsp:spPr>
        <a:xfrm rot="5400000">
          <a:off x="-219471" y="4174985"/>
          <a:ext cx="1463145" cy="102420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0" kern="1200" smtClean="0"/>
            <a:t>John Dewey</a:t>
          </a:r>
          <a:endParaRPr lang="es-ES" sz="1400" b="1" kern="1200" dirty="0"/>
        </a:p>
      </dsp:txBody>
      <dsp:txXfrm rot="-5400000">
        <a:off x="1" y="4467614"/>
        <a:ext cx="1024202" cy="438943"/>
      </dsp:txXfrm>
    </dsp:sp>
    <dsp:sp modelId="{69ACD4D2-B419-4953-AD38-BDB99DA308FF}">
      <dsp:nvSpPr>
        <dsp:cNvPr id="0" name=""/>
        <dsp:cNvSpPr/>
      </dsp:nvSpPr>
      <dsp:spPr>
        <a:xfrm rot="5400000">
          <a:off x="4100578" y="879136"/>
          <a:ext cx="951044" cy="7103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i="0" kern="1200" smtClean="0"/>
            <a:t>Aprendizaje experiencial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i="0" kern="1200" smtClean="0"/>
            <a:t>Escuela activa</a:t>
          </a:r>
          <a:endParaRPr lang="es-ES" sz="1400" kern="1200" dirty="0"/>
        </a:p>
      </dsp:txBody>
      <dsp:txXfrm rot="-5400000">
        <a:off x="1024202" y="4001938"/>
        <a:ext cx="7057371" cy="8581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FE0D-11DD-4865-B71B-C8924E77EE90}" type="datetimeFigureOut">
              <a:rPr lang="es-VE" smtClean="0"/>
              <a:t>9/5/2025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6927D56-DA37-4973-9E61-252BB06C965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1433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FE0D-11DD-4865-B71B-C8924E77EE90}" type="datetimeFigureOut">
              <a:rPr lang="es-VE" smtClean="0"/>
              <a:t>9/5/2025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6927D56-DA37-4973-9E61-252BB06C965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29450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FE0D-11DD-4865-B71B-C8924E77EE90}" type="datetimeFigureOut">
              <a:rPr lang="es-VE" smtClean="0"/>
              <a:t>9/5/2025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6927D56-DA37-4973-9E61-252BB06C9654}" type="slidenum">
              <a:rPr lang="es-VE" smtClean="0"/>
              <a:t>‹Nº›</a:t>
            </a:fld>
            <a:endParaRPr lang="es-V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6094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FE0D-11DD-4865-B71B-C8924E77EE90}" type="datetimeFigureOut">
              <a:rPr lang="es-VE" smtClean="0"/>
              <a:t>9/5/2025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927D56-DA37-4973-9E61-252BB06C965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77647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FE0D-11DD-4865-B71B-C8924E77EE90}" type="datetimeFigureOut">
              <a:rPr lang="es-VE" smtClean="0"/>
              <a:t>9/5/2025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927D56-DA37-4973-9E61-252BB06C9654}" type="slidenum">
              <a:rPr lang="es-VE" smtClean="0"/>
              <a:t>‹Nº›</a:t>
            </a:fld>
            <a:endParaRPr lang="es-V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4333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FE0D-11DD-4865-B71B-C8924E77EE90}" type="datetimeFigureOut">
              <a:rPr lang="es-VE" smtClean="0"/>
              <a:t>9/5/2025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927D56-DA37-4973-9E61-252BB06C965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32638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FE0D-11DD-4865-B71B-C8924E77EE90}" type="datetimeFigureOut">
              <a:rPr lang="es-VE" smtClean="0"/>
              <a:t>9/5/2025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7D56-DA37-4973-9E61-252BB06C965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56267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FE0D-11DD-4865-B71B-C8924E77EE90}" type="datetimeFigureOut">
              <a:rPr lang="es-VE" smtClean="0"/>
              <a:t>9/5/2025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7D56-DA37-4973-9E61-252BB06C965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13755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FE0D-11DD-4865-B71B-C8924E77EE90}" type="datetimeFigureOut">
              <a:rPr lang="es-VE" smtClean="0"/>
              <a:t>9/5/2025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7D56-DA37-4973-9E61-252BB06C965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2149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FE0D-11DD-4865-B71B-C8924E77EE90}" type="datetimeFigureOut">
              <a:rPr lang="es-VE" smtClean="0"/>
              <a:t>9/5/2025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6927D56-DA37-4973-9E61-252BB06C965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5158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FE0D-11DD-4865-B71B-C8924E77EE90}" type="datetimeFigureOut">
              <a:rPr lang="es-VE" smtClean="0"/>
              <a:t>9/5/2025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6927D56-DA37-4973-9E61-252BB06C965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66567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FE0D-11DD-4865-B71B-C8924E77EE90}" type="datetimeFigureOut">
              <a:rPr lang="es-VE" smtClean="0"/>
              <a:t>9/5/2025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6927D56-DA37-4973-9E61-252BB06C965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0664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FE0D-11DD-4865-B71B-C8924E77EE90}" type="datetimeFigureOut">
              <a:rPr lang="es-VE" smtClean="0"/>
              <a:t>9/5/2025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7D56-DA37-4973-9E61-252BB06C965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4428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FE0D-11DD-4865-B71B-C8924E77EE90}" type="datetimeFigureOut">
              <a:rPr lang="es-VE" smtClean="0"/>
              <a:t>9/5/2025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7D56-DA37-4973-9E61-252BB06C965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25065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FE0D-11DD-4865-B71B-C8924E77EE90}" type="datetimeFigureOut">
              <a:rPr lang="es-VE" smtClean="0"/>
              <a:t>9/5/2025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7D56-DA37-4973-9E61-252BB06C965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36753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FE0D-11DD-4865-B71B-C8924E77EE90}" type="datetimeFigureOut">
              <a:rPr lang="es-VE" smtClean="0"/>
              <a:t>9/5/2025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927D56-DA37-4973-9E61-252BB06C965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43915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DFE0D-11DD-4865-B71B-C8924E77EE90}" type="datetimeFigureOut">
              <a:rPr lang="es-VE" smtClean="0"/>
              <a:t>9/5/2025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6927D56-DA37-4973-9E61-252BB06C965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42997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348633" y="3324864"/>
            <a:ext cx="6825971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RightUp"/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txBody>
          <a:bodyPr wrap="none" rtlCol="0">
            <a:spAutoFit/>
          </a:bodyPr>
          <a:lstStyle/>
          <a:p>
            <a:r>
              <a:rPr lang="es-V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EVALUACIÓN DE LOS APRENDIZAJES</a:t>
            </a:r>
            <a:endParaRPr lang="es-V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952779" y="6025167"/>
            <a:ext cx="25683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Profesora Nellys Medina</a:t>
            </a:r>
            <a:endParaRPr lang="es-VE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Imagen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" r="5907"/>
          <a:stretch>
            <a:fillRect/>
          </a:stretch>
        </p:blipFill>
        <p:spPr bwMode="auto">
          <a:xfrm>
            <a:off x="5761619" y="179243"/>
            <a:ext cx="771525" cy="69215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3099381" y="963116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UNIVERSIDAD NACIONAL EXPERIMENTAL DE GUAYANA</a:t>
            </a:r>
            <a:endParaRPr lang="es-VE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FUNDAUNEG</a:t>
            </a:r>
          </a:p>
          <a:p>
            <a:pPr algn="ctr"/>
            <a:r>
              <a:rPr lang="es-VE" b="1" dirty="0"/>
              <a:t>DIPLOMADO EN FORMACIÓN DOCENTE</a:t>
            </a:r>
            <a:endParaRPr lang="es-VE" dirty="0"/>
          </a:p>
          <a:p>
            <a:pPr algn="ctr">
              <a:spcAft>
                <a:spcPts val="0"/>
              </a:spcAft>
            </a:pPr>
            <a:endParaRPr lang="es-VE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s-VE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82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26781" y="1676073"/>
            <a:ext cx="7770255" cy="1477328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es-V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Evaluación como: Medición, Descripción, Juicio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y Constructivismo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Evaluación Hermenéutica – Afectiva. </a:t>
            </a:r>
          </a:p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Los actos de evaluación.</a:t>
            </a:r>
          </a:p>
          <a:p>
            <a:endParaRPr lang="es-V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262790" y="642801"/>
            <a:ext cx="4155817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s-VE" b="1" dirty="0">
                <a:latin typeface="Arial" panose="020B0604020202020204" pitchFamily="34" charset="0"/>
                <a:cs typeface="Arial" panose="020B0604020202020204" pitchFamily="34" charset="0"/>
              </a:rPr>
              <a:t>Tema I: Significado de la Evaluación</a:t>
            </a:r>
          </a:p>
        </p:txBody>
      </p:sp>
    </p:spTree>
    <p:extLst>
      <p:ext uri="{BB962C8B-B14F-4D97-AF65-F5344CB8AC3E}">
        <p14:creationId xmlns:p14="http://schemas.microsoft.com/office/powerpoint/2010/main" val="80825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6667697" y="4925429"/>
            <a:ext cx="2825331" cy="108182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FENOMENOLÓGICA</a:t>
            </a:r>
          </a:p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HERMENÉUTICA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6879471" y="3165002"/>
            <a:ext cx="2401784" cy="108182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PARADIGMA SOCIOAFECTIVO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6841560" y="1583564"/>
            <a:ext cx="2477607" cy="108182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PARADIGMA SOCIOCULTURAL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596899" y="1071971"/>
            <a:ext cx="2925667" cy="30777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s-VE" sz="1400" dirty="0" smtClean="0">
                <a:latin typeface="TimesNewRomanPSMT"/>
              </a:rPr>
              <a:t>EVALUACIÓN POSITIVISTA</a:t>
            </a:r>
            <a:endParaRPr lang="es-VE" sz="1400" dirty="0"/>
          </a:p>
        </p:txBody>
      </p:sp>
      <p:sp>
        <p:nvSpPr>
          <p:cNvPr id="6" name="Rectángulo 5"/>
          <p:cNvSpPr/>
          <p:nvPr/>
        </p:nvSpPr>
        <p:spPr>
          <a:xfrm>
            <a:off x="6581064" y="1071971"/>
            <a:ext cx="2998596" cy="30777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s-VE" sz="1400" dirty="0" smtClean="0">
                <a:latin typeface="TimesNewRomanPSMT"/>
              </a:rPr>
              <a:t>EVALUACIÓN  </a:t>
            </a:r>
            <a:r>
              <a:rPr lang="es-VE" sz="1400" dirty="0">
                <a:latin typeface="TimesNewRomanPSMT"/>
              </a:rPr>
              <a:t>P</a:t>
            </a:r>
            <a:r>
              <a:rPr lang="es-VE" sz="1400" dirty="0" smtClean="0">
                <a:latin typeface="TimesNewRomanPSMT"/>
              </a:rPr>
              <a:t>OSTPOSITIVISTA</a:t>
            </a:r>
            <a:endParaRPr lang="es-VE" sz="1400" dirty="0"/>
          </a:p>
        </p:txBody>
      </p:sp>
      <p:sp>
        <p:nvSpPr>
          <p:cNvPr id="8" name="Elipse 7"/>
          <p:cNvSpPr/>
          <p:nvPr/>
        </p:nvSpPr>
        <p:spPr>
          <a:xfrm>
            <a:off x="1365212" y="5430957"/>
            <a:ext cx="2711891" cy="108182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TECNIFICACIÓN DE LOS PROCEDIMIENTOS DE EVALUACIÓN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358096" y="1611691"/>
            <a:ext cx="2477607" cy="108182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2838300" y="1611691"/>
            <a:ext cx="2477607" cy="108182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PSICOLOGÍA EXPERIMENTAL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1540458" y="3549222"/>
            <a:ext cx="2477607" cy="108182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PSICOMETRÍA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566500" y="203027"/>
            <a:ext cx="4723537" cy="338554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s-V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EVOLUCIÓN DE DEFINICIÓN DE EVALUACIÓN</a:t>
            </a:r>
            <a:endParaRPr lang="es-V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97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7713953" y="1375554"/>
            <a:ext cx="1777777" cy="108182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PRIMERA : MEDICIÓN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1722402" y="3616634"/>
            <a:ext cx="2477607" cy="108182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TERCERA: JUICIOS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1635426" y="1583757"/>
            <a:ext cx="2651561" cy="8736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CUARTA: CONSTRUCTIVISTA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7535574" y="3630700"/>
            <a:ext cx="2477607" cy="108182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SEGUNDA: DESCRIPCIÓN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4565472" y="2548874"/>
            <a:ext cx="2477607" cy="108182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CUATRO GENERACIONES DE EVALUACIÓN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10013181" y="710133"/>
            <a:ext cx="1322153" cy="66542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MEDIR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163135" y="4718199"/>
            <a:ext cx="1808048" cy="5443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JUZGAR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163135" y="754753"/>
            <a:ext cx="2078114" cy="4004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INTERPRETAR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10165258" y="5021407"/>
            <a:ext cx="1670427" cy="48222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DESCRIBIR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ctor recto 10"/>
          <p:cNvCxnSpPr>
            <a:stCxn id="6" idx="6"/>
            <a:endCxn id="2" idx="2"/>
          </p:cNvCxnSpPr>
          <p:nvPr/>
        </p:nvCxnSpPr>
        <p:spPr>
          <a:xfrm flipV="1">
            <a:off x="7043079" y="1916467"/>
            <a:ext cx="670874" cy="1173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>
            <a:stCxn id="2" idx="6"/>
            <a:endCxn id="7" idx="2"/>
          </p:cNvCxnSpPr>
          <p:nvPr/>
        </p:nvCxnSpPr>
        <p:spPr>
          <a:xfrm flipV="1">
            <a:off x="9491730" y="1042844"/>
            <a:ext cx="521451" cy="8736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>
            <a:stCxn id="6" idx="6"/>
            <a:endCxn id="5" idx="2"/>
          </p:cNvCxnSpPr>
          <p:nvPr/>
        </p:nvCxnSpPr>
        <p:spPr>
          <a:xfrm>
            <a:off x="7043079" y="3089787"/>
            <a:ext cx="492495" cy="10818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>
            <a:stCxn id="5" idx="6"/>
            <a:endCxn id="10" idx="2"/>
          </p:cNvCxnSpPr>
          <p:nvPr/>
        </p:nvCxnSpPr>
        <p:spPr>
          <a:xfrm>
            <a:off x="10013181" y="4171613"/>
            <a:ext cx="152077" cy="10909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>
            <a:stCxn id="4" idx="6"/>
            <a:endCxn id="6" idx="2"/>
          </p:cNvCxnSpPr>
          <p:nvPr/>
        </p:nvCxnSpPr>
        <p:spPr>
          <a:xfrm>
            <a:off x="4286987" y="2020569"/>
            <a:ext cx="278485" cy="1069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>
            <a:stCxn id="3" idx="6"/>
            <a:endCxn id="6" idx="2"/>
          </p:cNvCxnSpPr>
          <p:nvPr/>
        </p:nvCxnSpPr>
        <p:spPr>
          <a:xfrm flipV="1">
            <a:off x="4200009" y="3089787"/>
            <a:ext cx="365463" cy="1067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>
            <a:stCxn id="9" idx="4"/>
            <a:endCxn id="4" idx="2"/>
          </p:cNvCxnSpPr>
          <p:nvPr/>
        </p:nvCxnSpPr>
        <p:spPr>
          <a:xfrm>
            <a:off x="1202192" y="1155242"/>
            <a:ext cx="433234" cy="8653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stCxn id="8" idx="0"/>
            <a:endCxn id="3" idx="2"/>
          </p:cNvCxnSpPr>
          <p:nvPr/>
        </p:nvCxnSpPr>
        <p:spPr>
          <a:xfrm flipV="1">
            <a:off x="1067159" y="4157547"/>
            <a:ext cx="655243" cy="5606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2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3554569" y="296214"/>
            <a:ext cx="4687910" cy="105606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SIGNIFICADO DE LA EVALUACIÓN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92427" y="2136339"/>
            <a:ext cx="105735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Se entiende como una actividad sistemática y continua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integrada 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propia realidad educativa, con el fin de aproximarse al conocimiento de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la misma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para mejorarla globalmente o a algunos de sus componentes y para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valorar sus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méritos o sus logros de forma que facilite la máxima ayuda y orientación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VE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VE" dirty="0">
                <a:latin typeface="Arial" panose="020B0604020202020204" pitchFamily="34" charset="0"/>
                <a:cs typeface="Arial" panose="020B0604020202020204" pitchFamily="34" charset="0"/>
              </a:rPr>
              <a:t>participantes</a:t>
            </a:r>
            <a:r>
              <a:rPr lang="es-VE" dirty="0" smtClean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s-VE" dirty="0" smtClean="0"/>
              <a:t>Alves </a:t>
            </a:r>
            <a:r>
              <a:rPr lang="es-VE" dirty="0"/>
              <a:t>y </a:t>
            </a:r>
            <a:r>
              <a:rPr lang="es-VE" dirty="0" smtClean="0"/>
              <a:t>Acevedo, 2002</a:t>
            </a:r>
            <a:r>
              <a:rPr lang="es-VE" dirty="0"/>
              <a:t>, </a:t>
            </a:r>
            <a:r>
              <a:rPr lang="es-VE" dirty="0" smtClean="0"/>
              <a:t>p.26). </a:t>
            </a:r>
            <a:endParaRPr lang="es-V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92426" y="3662792"/>
            <a:ext cx="105735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evaluación de las competencias es una experiencia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significativa de aprendizaje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y formación, que se basa en la determinación de los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logros y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los aspectos a mejorar en una persona respecto a cierta competencia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, según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criterios acordados y evidencias pertinentes, en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el marco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del desempeño de esa persona en la realización de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actividades y/o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 análisis, comprensión y resolución de problemas del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contexto </a:t>
            </a:r>
            <a:r>
              <a:rPr lang="es-VE" dirty="0" smtClean="0">
                <a:latin typeface="Arial" panose="020B0604020202020204" pitchFamily="34" charset="0"/>
                <a:cs typeface="Arial" panose="020B0604020202020204" pitchFamily="34" charset="0"/>
              </a:rPr>
              <a:t>profesional</a:t>
            </a:r>
            <a:r>
              <a:rPr lang="es-VE" dirty="0">
                <a:latin typeface="Arial" panose="020B0604020202020204" pitchFamily="34" charset="0"/>
                <a:cs typeface="Arial" panose="020B0604020202020204" pitchFamily="34" charset="0"/>
              </a:rPr>
              <a:t>, social, disciplinar e investigativo, considerando el </a:t>
            </a:r>
            <a:r>
              <a:rPr lang="es-VE" dirty="0" smtClean="0">
                <a:latin typeface="Arial" panose="020B0604020202020204" pitchFamily="34" charset="0"/>
                <a:cs typeface="Arial" panose="020B0604020202020204" pitchFamily="34" charset="0"/>
              </a:rPr>
              <a:t>saber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el saber conocer, el saber hacer y el saber convivir. (Tobón, S., Pimienta, J. y García, J.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2010. p. 116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V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31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9550" y="629923"/>
            <a:ext cx="3465885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s-V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Hermenéutica – Afectiva</a:t>
            </a:r>
            <a:endParaRPr lang="es-VE" sz="1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089" y="1520109"/>
            <a:ext cx="8263637" cy="452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7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376" y="1146220"/>
            <a:ext cx="9442140" cy="440457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079703" y="359467"/>
            <a:ext cx="3465885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s-V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Hermenéutica – Afectiva</a:t>
            </a:r>
            <a:endParaRPr lang="es-VE" sz="1600" dirty="0"/>
          </a:p>
        </p:txBody>
      </p:sp>
    </p:spTree>
    <p:extLst>
      <p:ext uri="{BB962C8B-B14F-4D97-AF65-F5344CB8AC3E}">
        <p14:creationId xmlns:p14="http://schemas.microsoft.com/office/powerpoint/2010/main" val="303665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618" y="1483041"/>
            <a:ext cx="6316082" cy="471793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065921" y="488254"/>
            <a:ext cx="3779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400" b="1" dirty="0" smtClean="0"/>
              <a:t>ACTOS DE EVALUACIÓN VERBALES EXCLUYENTES</a:t>
            </a:r>
          </a:p>
          <a:p>
            <a:r>
              <a:rPr lang="es-VE" sz="1400" b="1" dirty="0" smtClean="0"/>
              <a:t>(Avendaño,  I. 2009)</a:t>
            </a:r>
            <a:endParaRPr lang="es-VE" sz="1400" b="1" dirty="0"/>
          </a:p>
        </p:txBody>
      </p:sp>
      <p:sp>
        <p:nvSpPr>
          <p:cNvPr id="4" name="Rectángulo 3"/>
          <p:cNvSpPr/>
          <p:nvPr/>
        </p:nvSpPr>
        <p:spPr>
          <a:xfrm>
            <a:off x="4341007" y="6200976"/>
            <a:ext cx="24150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400" dirty="0" smtClean="0"/>
              <a:t>Alves y Acevedo. (2002, p.56).</a:t>
            </a:r>
            <a:endParaRPr lang="es-VE" sz="1400" dirty="0"/>
          </a:p>
        </p:txBody>
      </p:sp>
    </p:spTree>
    <p:extLst>
      <p:ext uri="{BB962C8B-B14F-4D97-AF65-F5344CB8AC3E}">
        <p14:creationId xmlns:p14="http://schemas.microsoft.com/office/powerpoint/2010/main" val="25958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87450" y="2729180"/>
            <a:ext cx="5275740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s-VE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TEMA 2. </a:t>
            </a:r>
            <a:r>
              <a:rPr lang="es-VE" b="1" dirty="0">
                <a:latin typeface="Arial" panose="020B0604020202020204" pitchFamily="34" charset="0"/>
                <a:cs typeface="Arial" panose="020B0604020202020204" pitchFamily="34" charset="0"/>
              </a:rPr>
              <a:t>Concepciones </a:t>
            </a:r>
            <a:r>
              <a:rPr lang="es-VE" b="1" dirty="0" smtClean="0">
                <a:latin typeface="Arial" panose="020B0604020202020204" pitchFamily="34" charset="0"/>
                <a:cs typeface="Arial" panose="020B0604020202020204" pitchFamily="34" charset="0"/>
              </a:rPr>
              <a:t>Teóricas Relacionadas</a:t>
            </a:r>
            <a:endParaRPr lang="es-V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4997003" y="2411309"/>
            <a:ext cx="2318197" cy="12720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CONCEPCIONES TEÓRICAS 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1257836" y="3114611"/>
            <a:ext cx="2318197" cy="127204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Evaluación Constructivista</a:t>
            </a:r>
          </a:p>
        </p:txBody>
      </p:sp>
      <p:sp>
        <p:nvSpPr>
          <p:cNvPr id="4" name="Elipse 3"/>
          <p:cNvSpPr/>
          <p:nvPr/>
        </p:nvSpPr>
        <p:spPr>
          <a:xfrm>
            <a:off x="3112395" y="5016166"/>
            <a:ext cx="2318197" cy="127204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Evaluación Democrática</a:t>
            </a:r>
          </a:p>
        </p:txBody>
      </p:sp>
      <p:sp>
        <p:nvSpPr>
          <p:cNvPr id="5" name="Elipse 4"/>
          <p:cNvSpPr/>
          <p:nvPr/>
        </p:nvSpPr>
        <p:spPr>
          <a:xfrm>
            <a:off x="7278709" y="4994703"/>
            <a:ext cx="2318197" cy="127204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Evaluación Respondiente</a:t>
            </a:r>
          </a:p>
        </p:txBody>
      </p:sp>
      <p:sp>
        <p:nvSpPr>
          <p:cNvPr id="6" name="Elipse 5"/>
          <p:cNvSpPr/>
          <p:nvPr/>
        </p:nvSpPr>
        <p:spPr>
          <a:xfrm>
            <a:off x="8607381" y="3015133"/>
            <a:ext cx="2318197" cy="127204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Evaluación Iluminativa</a:t>
            </a:r>
          </a:p>
        </p:txBody>
      </p:sp>
      <p:sp>
        <p:nvSpPr>
          <p:cNvPr id="7" name="Elipse 6"/>
          <p:cNvSpPr/>
          <p:nvPr/>
        </p:nvSpPr>
        <p:spPr>
          <a:xfrm>
            <a:off x="4997003" y="185227"/>
            <a:ext cx="2318197" cy="127204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Evaluación por Objetivos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1556199" y="1145778"/>
            <a:ext cx="2318197" cy="127204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evaluación como Crítica Artística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8437807" y="1389324"/>
            <a:ext cx="2318197" cy="127204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evaluación como Toma de Decisiones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9"/>
          <p:cNvCxnSpPr>
            <a:stCxn id="2" idx="0"/>
            <a:endCxn id="7" idx="4"/>
          </p:cNvCxnSpPr>
          <p:nvPr/>
        </p:nvCxnSpPr>
        <p:spPr>
          <a:xfrm flipV="1">
            <a:off x="6156102" y="1457274"/>
            <a:ext cx="0" cy="9540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>
            <a:stCxn id="2" idx="6"/>
            <a:endCxn id="9" idx="2"/>
          </p:cNvCxnSpPr>
          <p:nvPr/>
        </p:nvCxnSpPr>
        <p:spPr>
          <a:xfrm flipV="1">
            <a:off x="7315200" y="2025348"/>
            <a:ext cx="1122607" cy="10219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>
            <a:stCxn id="2" idx="6"/>
            <a:endCxn id="6" idx="2"/>
          </p:cNvCxnSpPr>
          <p:nvPr/>
        </p:nvCxnSpPr>
        <p:spPr>
          <a:xfrm>
            <a:off x="7315200" y="3047333"/>
            <a:ext cx="1292181" cy="6038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>
            <a:stCxn id="2" idx="4"/>
            <a:endCxn id="4" idx="0"/>
          </p:cNvCxnSpPr>
          <p:nvPr/>
        </p:nvCxnSpPr>
        <p:spPr>
          <a:xfrm flipH="1">
            <a:off x="4271494" y="3683356"/>
            <a:ext cx="1884608" cy="13328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>
            <a:stCxn id="2" idx="4"/>
            <a:endCxn id="5" idx="0"/>
          </p:cNvCxnSpPr>
          <p:nvPr/>
        </p:nvCxnSpPr>
        <p:spPr>
          <a:xfrm>
            <a:off x="6156102" y="3683356"/>
            <a:ext cx="2281706" cy="13113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>
            <a:stCxn id="2" idx="2"/>
            <a:endCxn id="8" idx="6"/>
          </p:cNvCxnSpPr>
          <p:nvPr/>
        </p:nvCxnSpPr>
        <p:spPr>
          <a:xfrm flipH="1" flipV="1">
            <a:off x="3874396" y="1781802"/>
            <a:ext cx="1122607" cy="12655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>
            <a:stCxn id="2" idx="2"/>
            <a:endCxn id="3" idx="6"/>
          </p:cNvCxnSpPr>
          <p:nvPr/>
        </p:nvCxnSpPr>
        <p:spPr>
          <a:xfrm flipH="1">
            <a:off x="3576033" y="3047333"/>
            <a:ext cx="1420970" cy="7033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60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524" y="953037"/>
            <a:ext cx="7547354" cy="576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3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283526" y="715220"/>
            <a:ext cx="3418885" cy="45653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indent="252095" algn="ctr">
              <a:lnSpc>
                <a:spcPct val="150000"/>
              </a:lnSpc>
              <a:spcAft>
                <a:spcPts val="0"/>
              </a:spcAft>
            </a:pPr>
            <a:r>
              <a:rPr lang="es-VE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PROPÓSITO DEL MÓDULO</a:t>
            </a:r>
            <a:endParaRPr lang="es-V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17430" y="2037750"/>
            <a:ext cx="10277341" cy="25853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252095" algn="just">
              <a:lnSpc>
                <a:spcPct val="150000"/>
              </a:lnSpc>
              <a:spcAft>
                <a:spcPts val="0"/>
              </a:spcAft>
            </a:pPr>
            <a:r>
              <a:rPr lang="es-V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evaluación de los aprendizajes tiene por finalidad contribuir al mejoramiento de las características los procesos de enseñanza y aprendizaje, en tal sentido, debe aplicarse antes, durante y después de estos momentos permitiendo la regulación de las interacciones de los actores y recursos utilizados, mostrar las dificultades y conflictos que se van presentando en las estrategias y contenidos, investigar las causas de los mismos y actuar oportunamente sin esperar que el proceso concluya, a saber, es esencialmente de naturaleza formativa</a:t>
            </a:r>
            <a:r>
              <a:rPr lang="es-VE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03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986" y="917155"/>
            <a:ext cx="7423639" cy="511015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764723" y="333709"/>
            <a:ext cx="4766946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s-VE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EVALUACIÓN ORIENTADA A OBJETIVOS</a:t>
            </a:r>
            <a:endParaRPr lang="es-V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70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61452" y="74983"/>
            <a:ext cx="2327112" cy="307777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TAXONOMÍA DE BLOOM </a:t>
            </a: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688720" y="623479"/>
            <a:ext cx="3678443" cy="307777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VERBOS PARA ELABORAR OBJETIVOS </a:t>
            </a: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90" y="1309418"/>
            <a:ext cx="6222571" cy="40353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261" y="1309418"/>
            <a:ext cx="5548023" cy="430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8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4893972" y="188110"/>
            <a:ext cx="2318197" cy="127204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evaluación como Toma de Decisiones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52" y="1596320"/>
            <a:ext cx="8442235" cy="516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8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4507607" y="3200699"/>
            <a:ext cx="2962139" cy="148721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EVALUACIÓN ILUMINATIVA</a:t>
            </a:r>
          </a:p>
          <a:p>
            <a:pPr algn="ctr"/>
            <a:r>
              <a:rPr 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Parlett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Hamilton (1972- 1976)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32" y="695460"/>
            <a:ext cx="4120922" cy="2505239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8672847" y="970206"/>
            <a:ext cx="2318197" cy="127204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ENTREVISTA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8533326" y="3107365"/>
            <a:ext cx="2672366" cy="127204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CONVERSACIONES INFORMALES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4829578" y="916957"/>
            <a:ext cx="2318197" cy="127204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OBSERVACIÓN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8774805" y="5015435"/>
            <a:ext cx="2393324" cy="127204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CUESTIONARIOS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4829578" y="5585953"/>
            <a:ext cx="2318197" cy="127204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DEBATES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cto 8"/>
          <p:cNvCxnSpPr>
            <a:stCxn id="2" idx="0"/>
            <a:endCxn id="6" idx="4"/>
          </p:cNvCxnSpPr>
          <p:nvPr/>
        </p:nvCxnSpPr>
        <p:spPr>
          <a:xfrm flipV="1">
            <a:off x="5988677" y="2189004"/>
            <a:ext cx="0" cy="1011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>
            <a:stCxn id="2" idx="6"/>
            <a:endCxn id="4" idx="2"/>
          </p:cNvCxnSpPr>
          <p:nvPr/>
        </p:nvCxnSpPr>
        <p:spPr>
          <a:xfrm flipV="1">
            <a:off x="7469746" y="1606230"/>
            <a:ext cx="1203101" cy="23380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>
            <a:stCxn id="2" idx="4"/>
            <a:endCxn id="8" idx="0"/>
          </p:cNvCxnSpPr>
          <p:nvPr/>
        </p:nvCxnSpPr>
        <p:spPr>
          <a:xfrm>
            <a:off x="5988677" y="4687910"/>
            <a:ext cx="0" cy="8980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>
            <a:stCxn id="2" idx="6"/>
            <a:endCxn id="5" idx="2"/>
          </p:cNvCxnSpPr>
          <p:nvPr/>
        </p:nvCxnSpPr>
        <p:spPr>
          <a:xfrm flipV="1">
            <a:off x="7469746" y="3743389"/>
            <a:ext cx="1063580" cy="200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>
            <a:stCxn id="2" idx="6"/>
            <a:endCxn id="7" idx="2"/>
          </p:cNvCxnSpPr>
          <p:nvPr/>
        </p:nvCxnSpPr>
        <p:spPr>
          <a:xfrm>
            <a:off x="7469746" y="3944305"/>
            <a:ext cx="1305059" cy="17071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>
            <a:stCxn id="2" idx="2"/>
            <a:endCxn id="3" idx="2"/>
          </p:cNvCxnSpPr>
          <p:nvPr/>
        </p:nvCxnSpPr>
        <p:spPr>
          <a:xfrm flipH="1" flipV="1">
            <a:off x="2356993" y="3200699"/>
            <a:ext cx="2150614" cy="7436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7192692" y="243959"/>
            <a:ext cx="1617687" cy="307777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INSTRUMENTOS</a:t>
            </a: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14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3146739" y="226903"/>
            <a:ext cx="2962139" cy="148721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EVALUACIÓN RESPONDIENTE</a:t>
            </a:r>
          </a:p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 Stake 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10" y="3206839"/>
            <a:ext cx="4514850" cy="23526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470" y="3631841"/>
            <a:ext cx="4986795" cy="2982899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7905483" y="2026575"/>
            <a:ext cx="2474888" cy="1206021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MATRIZ DE DESCRIPCIÓN Y JUICIOS</a:t>
            </a:r>
            <a:endParaRPr lang="es-V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/>
          <p:cNvCxnSpPr>
            <a:stCxn id="2" idx="4"/>
            <a:endCxn id="3" idx="0"/>
          </p:cNvCxnSpPr>
          <p:nvPr/>
        </p:nvCxnSpPr>
        <p:spPr>
          <a:xfrm flipH="1">
            <a:off x="2721735" y="1714114"/>
            <a:ext cx="1906074" cy="1492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>
            <a:stCxn id="2" idx="4"/>
            <a:endCxn id="5" idx="0"/>
          </p:cNvCxnSpPr>
          <p:nvPr/>
        </p:nvCxnSpPr>
        <p:spPr>
          <a:xfrm>
            <a:off x="4627809" y="1714114"/>
            <a:ext cx="4515118" cy="3124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95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4730840" y="2789799"/>
            <a:ext cx="2962139" cy="148721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EVALUACIÓN DEMOCRÁTICA 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7982756" y="4497321"/>
            <a:ext cx="2474888" cy="1206021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NEGOCIACIÓN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4634247" y="1197395"/>
            <a:ext cx="3155324" cy="1014986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CONFIDENCIALIDAD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2049890" y="4497321"/>
            <a:ext cx="2474888" cy="1206021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ACCECIBILIDAD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3938790" y="108183"/>
            <a:ext cx="1584099" cy="801411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INTIMIDAD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2361128" y="785263"/>
            <a:ext cx="1766548" cy="892904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SEGURIDAD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7789571" y="495691"/>
            <a:ext cx="1811626" cy="98308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PRIVACIDAD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9556125" y="3132698"/>
            <a:ext cx="2137894" cy="104250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COMPARTIDA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940161" y="3373789"/>
            <a:ext cx="1584099" cy="801411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DERECHO A SABER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cto 12"/>
          <p:cNvCxnSpPr>
            <a:stCxn id="2" idx="0"/>
            <a:endCxn id="4" idx="4"/>
          </p:cNvCxnSpPr>
          <p:nvPr/>
        </p:nvCxnSpPr>
        <p:spPr>
          <a:xfrm flipH="1" flipV="1">
            <a:off x="6211909" y="2212381"/>
            <a:ext cx="1" cy="5774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>
            <a:stCxn id="2" idx="4"/>
            <a:endCxn id="5" idx="6"/>
          </p:cNvCxnSpPr>
          <p:nvPr/>
        </p:nvCxnSpPr>
        <p:spPr>
          <a:xfrm flipH="1">
            <a:off x="4524778" y="4277010"/>
            <a:ext cx="1687132" cy="8233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>
            <a:stCxn id="2" idx="4"/>
            <a:endCxn id="3" idx="2"/>
          </p:cNvCxnSpPr>
          <p:nvPr/>
        </p:nvCxnSpPr>
        <p:spPr>
          <a:xfrm>
            <a:off x="6211910" y="4277010"/>
            <a:ext cx="1770846" cy="8233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>
            <a:stCxn id="4" idx="0"/>
            <a:endCxn id="7" idx="6"/>
          </p:cNvCxnSpPr>
          <p:nvPr/>
        </p:nvCxnSpPr>
        <p:spPr>
          <a:xfrm flipH="1" flipV="1">
            <a:off x="5522889" y="508889"/>
            <a:ext cx="689020" cy="6885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>
            <a:stCxn id="4" idx="0"/>
            <a:endCxn id="9" idx="2"/>
          </p:cNvCxnSpPr>
          <p:nvPr/>
        </p:nvCxnSpPr>
        <p:spPr>
          <a:xfrm flipV="1">
            <a:off x="6211909" y="987235"/>
            <a:ext cx="1577662" cy="2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>
            <a:stCxn id="4" idx="0"/>
            <a:endCxn id="8" idx="6"/>
          </p:cNvCxnSpPr>
          <p:nvPr/>
        </p:nvCxnSpPr>
        <p:spPr>
          <a:xfrm flipH="1">
            <a:off x="4127676" y="1197395"/>
            <a:ext cx="2084233" cy="34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>
            <a:stCxn id="5" idx="0"/>
            <a:endCxn id="11" idx="6"/>
          </p:cNvCxnSpPr>
          <p:nvPr/>
        </p:nvCxnSpPr>
        <p:spPr>
          <a:xfrm flipH="1" flipV="1">
            <a:off x="2524260" y="3774495"/>
            <a:ext cx="763074" cy="7228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>
            <a:stCxn id="3" idx="0"/>
            <a:endCxn id="10" idx="2"/>
          </p:cNvCxnSpPr>
          <p:nvPr/>
        </p:nvCxnSpPr>
        <p:spPr>
          <a:xfrm flipV="1">
            <a:off x="9220200" y="3653949"/>
            <a:ext cx="335925" cy="8433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12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4331594" y="2918588"/>
            <a:ext cx="2962139" cy="148721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EVALUACIÓN CONSTRUCTIVISTA</a:t>
            </a:r>
          </a:p>
          <a:p>
            <a:pPr algn="ctr"/>
            <a:r>
              <a:rPr lang="es-V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(Lincoln &amp; </a:t>
            </a:r>
            <a:r>
              <a:rPr lang="es-VE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Guba</a:t>
            </a:r>
            <a:r>
              <a:rPr lang="es-V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1985) 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699"/>
            <a:ext cx="3679590" cy="206543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5755" y="328401"/>
            <a:ext cx="2505075" cy="1724025"/>
          </a:xfrm>
          <a:prstGeom prst="rect">
            <a:avLst/>
          </a:prstGeom>
        </p:spPr>
      </p:pic>
      <p:cxnSp>
        <p:nvCxnSpPr>
          <p:cNvPr id="6" name="Conector recto 5"/>
          <p:cNvCxnSpPr>
            <a:stCxn id="2" idx="0"/>
            <a:endCxn id="3" idx="2"/>
          </p:cNvCxnSpPr>
          <p:nvPr/>
        </p:nvCxnSpPr>
        <p:spPr>
          <a:xfrm flipH="1" flipV="1">
            <a:off x="1839795" y="2223129"/>
            <a:ext cx="3972869" cy="6954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>
            <a:stCxn id="2" idx="0"/>
            <a:endCxn id="4" idx="2"/>
          </p:cNvCxnSpPr>
          <p:nvPr/>
        </p:nvCxnSpPr>
        <p:spPr>
          <a:xfrm flipV="1">
            <a:off x="5812664" y="2052426"/>
            <a:ext cx="3335629" cy="866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7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1614152" y="742058"/>
            <a:ext cx="2962139" cy="148721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EVALUACIÓN COMO CRÍTICA ARTÍSTICA</a:t>
            </a:r>
          </a:p>
          <a:p>
            <a:pPr algn="ctr"/>
            <a:r>
              <a:rPr lang="es-VE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Elliot</a:t>
            </a:r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VE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Eisner</a:t>
            </a:r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631" y="2229269"/>
            <a:ext cx="4410008" cy="4373155"/>
          </a:xfrm>
          <a:prstGeom prst="rect">
            <a:avLst/>
          </a:prstGeom>
        </p:spPr>
      </p:pic>
      <p:cxnSp>
        <p:nvCxnSpPr>
          <p:cNvPr id="5" name="Conector recto 4"/>
          <p:cNvCxnSpPr>
            <a:stCxn id="2" idx="6"/>
            <a:endCxn id="3" idx="0"/>
          </p:cNvCxnSpPr>
          <p:nvPr/>
        </p:nvCxnSpPr>
        <p:spPr>
          <a:xfrm>
            <a:off x="4576291" y="1485664"/>
            <a:ext cx="2826344" cy="743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50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203" y="448920"/>
            <a:ext cx="5986643" cy="609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1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38691" y="2832210"/>
            <a:ext cx="4442306" cy="646331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s-VE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TEMA 3.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Formas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y T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ipos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Evaluación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20025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470" y="1126834"/>
            <a:ext cx="7780498" cy="554442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459881" y="135671"/>
            <a:ext cx="5220725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indent="252095" algn="ctr">
              <a:lnSpc>
                <a:spcPct val="150000"/>
              </a:lnSpc>
              <a:spcAft>
                <a:spcPts val="0"/>
              </a:spcAft>
            </a:pPr>
            <a:r>
              <a:rPr lang="es-VE" sz="1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CONTENIDO Y CRONOGRAMA </a:t>
            </a:r>
            <a:r>
              <a:rPr lang="es-VE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ACTIVIDADES</a:t>
            </a:r>
            <a:endParaRPr lang="es-VE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470" y="2571750"/>
            <a:ext cx="7780498" cy="8001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470" y="3344140"/>
            <a:ext cx="7780497" cy="140017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395470" y="4744315"/>
            <a:ext cx="7780497" cy="19269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936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61452" y="74983"/>
            <a:ext cx="3396314" cy="307777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CLASIFICACIÓN DE LA EVALUACIÓN</a:t>
            </a: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37563" y="1422779"/>
            <a:ext cx="2109989" cy="3541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FINALIDAD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2597239" y="859314"/>
            <a:ext cx="2109989" cy="3541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EXPLORATIVA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2768956" y="1403882"/>
            <a:ext cx="2109989" cy="3541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SUMATIVA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8285407" y="1198967"/>
            <a:ext cx="2109989" cy="3541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ORIENTADORA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5950038" y="1882007"/>
            <a:ext cx="2109989" cy="3541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FUNCIÓN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2734613" y="2083049"/>
            <a:ext cx="2109989" cy="3541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FORMATIVA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8236038" y="725826"/>
            <a:ext cx="2109989" cy="3541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DIAGNÓSTICA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8388438" y="1705537"/>
            <a:ext cx="2109989" cy="3541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PREDICTIVA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8388437" y="2285150"/>
            <a:ext cx="2109989" cy="3541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8388436" y="2851954"/>
            <a:ext cx="2109989" cy="3541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45074" y="3455789"/>
            <a:ext cx="2109989" cy="3541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AGENTES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2351464" y="3533641"/>
            <a:ext cx="2957851" cy="3541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HETEROEVALUACIÓN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2351464" y="2948997"/>
            <a:ext cx="2635879" cy="3541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AUTOEVALUACIÓN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2486694" y="4017983"/>
            <a:ext cx="2500649" cy="3541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COEVALUACIÓN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6019796" y="4231416"/>
            <a:ext cx="2109989" cy="3541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MOMENTO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8582670" y="4882914"/>
            <a:ext cx="2109989" cy="3541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8582670" y="4341214"/>
            <a:ext cx="2109989" cy="3541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PROCESUAL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8635261" y="3809959"/>
            <a:ext cx="2109989" cy="3541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INICIAL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45074" y="5475616"/>
            <a:ext cx="2109989" cy="3541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ENFOQUE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2351463" y="4776953"/>
            <a:ext cx="2109989" cy="3541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CUALITATIVA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ector recto 22"/>
          <p:cNvCxnSpPr>
            <a:stCxn id="3" idx="6"/>
            <a:endCxn id="4" idx="2"/>
          </p:cNvCxnSpPr>
          <p:nvPr/>
        </p:nvCxnSpPr>
        <p:spPr>
          <a:xfrm flipV="1">
            <a:off x="2147552" y="1036399"/>
            <a:ext cx="449687" cy="5634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>
            <a:stCxn id="3" idx="6"/>
            <a:endCxn id="5" idx="2"/>
          </p:cNvCxnSpPr>
          <p:nvPr/>
        </p:nvCxnSpPr>
        <p:spPr>
          <a:xfrm flipV="1">
            <a:off x="2147552" y="1580967"/>
            <a:ext cx="621404" cy="188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>
            <a:stCxn id="3" idx="6"/>
            <a:endCxn id="8" idx="2"/>
          </p:cNvCxnSpPr>
          <p:nvPr/>
        </p:nvCxnSpPr>
        <p:spPr>
          <a:xfrm>
            <a:off x="2147552" y="1599864"/>
            <a:ext cx="587061" cy="6602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>
            <a:stCxn id="7" idx="6"/>
            <a:endCxn id="9" idx="2"/>
          </p:cNvCxnSpPr>
          <p:nvPr/>
        </p:nvCxnSpPr>
        <p:spPr>
          <a:xfrm flipV="1">
            <a:off x="8060027" y="902911"/>
            <a:ext cx="176011" cy="11561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>
            <a:stCxn id="7" idx="6"/>
            <a:endCxn id="6" idx="2"/>
          </p:cNvCxnSpPr>
          <p:nvPr/>
        </p:nvCxnSpPr>
        <p:spPr>
          <a:xfrm flipV="1">
            <a:off x="8060027" y="1376052"/>
            <a:ext cx="225380" cy="683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>
            <a:stCxn id="7" idx="6"/>
            <a:endCxn id="10" idx="2"/>
          </p:cNvCxnSpPr>
          <p:nvPr/>
        </p:nvCxnSpPr>
        <p:spPr>
          <a:xfrm flipV="1">
            <a:off x="8060027" y="1882622"/>
            <a:ext cx="328411" cy="1764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>
            <a:stCxn id="7" idx="6"/>
            <a:endCxn id="11" idx="2"/>
          </p:cNvCxnSpPr>
          <p:nvPr/>
        </p:nvCxnSpPr>
        <p:spPr>
          <a:xfrm>
            <a:off x="8060027" y="2059092"/>
            <a:ext cx="328410" cy="403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>
            <a:stCxn id="7" idx="6"/>
            <a:endCxn id="12" idx="2"/>
          </p:cNvCxnSpPr>
          <p:nvPr/>
        </p:nvCxnSpPr>
        <p:spPr>
          <a:xfrm>
            <a:off x="8060027" y="2059092"/>
            <a:ext cx="328409" cy="9699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>
            <a:stCxn id="13" idx="6"/>
            <a:endCxn id="15" idx="2"/>
          </p:cNvCxnSpPr>
          <p:nvPr/>
        </p:nvCxnSpPr>
        <p:spPr>
          <a:xfrm flipV="1">
            <a:off x="2155063" y="3126082"/>
            <a:ext cx="196401" cy="5067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>
            <a:stCxn id="13" idx="6"/>
            <a:endCxn id="14" idx="2"/>
          </p:cNvCxnSpPr>
          <p:nvPr/>
        </p:nvCxnSpPr>
        <p:spPr>
          <a:xfrm>
            <a:off x="2155063" y="3632874"/>
            <a:ext cx="196401" cy="778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>
            <a:stCxn id="13" idx="6"/>
            <a:endCxn id="16" idx="2"/>
          </p:cNvCxnSpPr>
          <p:nvPr/>
        </p:nvCxnSpPr>
        <p:spPr>
          <a:xfrm>
            <a:off x="2155063" y="3632874"/>
            <a:ext cx="331631" cy="562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>
            <a:stCxn id="17" idx="6"/>
            <a:endCxn id="20" idx="2"/>
          </p:cNvCxnSpPr>
          <p:nvPr/>
        </p:nvCxnSpPr>
        <p:spPr>
          <a:xfrm flipV="1">
            <a:off x="8129785" y="3987044"/>
            <a:ext cx="505476" cy="4214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>
            <a:stCxn id="17" idx="6"/>
            <a:endCxn id="19" idx="2"/>
          </p:cNvCxnSpPr>
          <p:nvPr/>
        </p:nvCxnSpPr>
        <p:spPr>
          <a:xfrm>
            <a:off x="8129785" y="4408501"/>
            <a:ext cx="452885" cy="1097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>
            <a:stCxn id="17" idx="6"/>
            <a:endCxn id="18" idx="2"/>
          </p:cNvCxnSpPr>
          <p:nvPr/>
        </p:nvCxnSpPr>
        <p:spPr>
          <a:xfrm>
            <a:off x="8129785" y="4408501"/>
            <a:ext cx="452885" cy="6514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ipse 36"/>
          <p:cNvSpPr/>
          <p:nvPr/>
        </p:nvSpPr>
        <p:spPr>
          <a:xfrm>
            <a:off x="2366756" y="5473918"/>
            <a:ext cx="2109989" cy="3541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CUANTITATIVA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Elipse 37"/>
          <p:cNvSpPr/>
          <p:nvPr/>
        </p:nvSpPr>
        <p:spPr>
          <a:xfrm>
            <a:off x="2253263" y="6100974"/>
            <a:ext cx="2140576" cy="4939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CUALITATIVA-CUANTITATIVA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Conector recto 38"/>
          <p:cNvCxnSpPr>
            <a:stCxn id="21" idx="6"/>
            <a:endCxn id="22" idx="2"/>
          </p:cNvCxnSpPr>
          <p:nvPr/>
        </p:nvCxnSpPr>
        <p:spPr>
          <a:xfrm flipV="1">
            <a:off x="2155063" y="4954038"/>
            <a:ext cx="196400" cy="6986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>
            <a:stCxn id="21" idx="6"/>
            <a:endCxn id="37" idx="2"/>
          </p:cNvCxnSpPr>
          <p:nvPr/>
        </p:nvCxnSpPr>
        <p:spPr>
          <a:xfrm flipV="1">
            <a:off x="2155063" y="5651003"/>
            <a:ext cx="211693" cy="16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>
            <a:stCxn id="21" idx="6"/>
            <a:endCxn id="38" idx="2"/>
          </p:cNvCxnSpPr>
          <p:nvPr/>
        </p:nvCxnSpPr>
        <p:spPr>
          <a:xfrm>
            <a:off x="2155063" y="5652701"/>
            <a:ext cx="98200" cy="6952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03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1725769" y="2568786"/>
            <a:ext cx="2176530" cy="1410238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PRINCIPIOS DE LA EVALUACIÓN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5037786" y="362755"/>
            <a:ext cx="2328930" cy="5190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CONSTRUCTIVA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7088746" y="856707"/>
            <a:ext cx="2016618" cy="4715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INTERACTIVA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7733763" y="1743067"/>
            <a:ext cx="2109989" cy="3541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REFLEXIVA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8663190" y="2536727"/>
            <a:ext cx="1987638" cy="48678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NEGOCIABLE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8844565" y="3624854"/>
            <a:ext cx="2056327" cy="3541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CRITERIAL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8376634" y="4393834"/>
            <a:ext cx="2524258" cy="3541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6701310" y="5162814"/>
            <a:ext cx="2726027" cy="3541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INTEGRAL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4520485" y="5253763"/>
            <a:ext cx="2058473" cy="3541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COOPERATIVA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ctor recto 10"/>
          <p:cNvCxnSpPr>
            <a:stCxn id="2" idx="0"/>
            <a:endCxn id="3" idx="4"/>
          </p:cNvCxnSpPr>
          <p:nvPr/>
        </p:nvCxnSpPr>
        <p:spPr>
          <a:xfrm flipV="1">
            <a:off x="2814034" y="881804"/>
            <a:ext cx="3388217" cy="16869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>
            <a:stCxn id="2" idx="0"/>
            <a:endCxn id="4" idx="2"/>
          </p:cNvCxnSpPr>
          <p:nvPr/>
        </p:nvCxnSpPr>
        <p:spPr>
          <a:xfrm flipV="1">
            <a:off x="2814034" y="1092482"/>
            <a:ext cx="4274712" cy="1476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>
            <a:stCxn id="2" idx="6"/>
            <a:endCxn id="5" idx="2"/>
          </p:cNvCxnSpPr>
          <p:nvPr/>
        </p:nvCxnSpPr>
        <p:spPr>
          <a:xfrm flipV="1">
            <a:off x="3902299" y="1920152"/>
            <a:ext cx="3831464" cy="13537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>
            <a:stCxn id="2" idx="6"/>
            <a:endCxn id="6" idx="2"/>
          </p:cNvCxnSpPr>
          <p:nvPr/>
        </p:nvCxnSpPr>
        <p:spPr>
          <a:xfrm flipV="1">
            <a:off x="3902299" y="2780120"/>
            <a:ext cx="4760891" cy="4937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>
            <a:stCxn id="2" idx="6"/>
            <a:endCxn id="7" idx="2"/>
          </p:cNvCxnSpPr>
          <p:nvPr/>
        </p:nvCxnSpPr>
        <p:spPr>
          <a:xfrm>
            <a:off x="3902299" y="3273905"/>
            <a:ext cx="4942266" cy="5280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>
            <a:stCxn id="2" idx="5"/>
            <a:endCxn id="8" idx="2"/>
          </p:cNvCxnSpPr>
          <p:nvPr/>
        </p:nvCxnSpPr>
        <p:spPr>
          <a:xfrm>
            <a:off x="3583554" y="3772499"/>
            <a:ext cx="4793080" cy="798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>
            <a:stCxn id="2" idx="5"/>
            <a:endCxn id="9" idx="0"/>
          </p:cNvCxnSpPr>
          <p:nvPr/>
        </p:nvCxnSpPr>
        <p:spPr>
          <a:xfrm>
            <a:off x="3583554" y="3772499"/>
            <a:ext cx="4480770" cy="13903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stCxn id="2" idx="5"/>
            <a:endCxn id="10" idx="0"/>
          </p:cNvCxnSpPr>
          <p:nvPr/>
        </p:nvCxnSpPr>
        <p:spPr>
          <a:xfrm>
            <a:off x="3583554" y="3772499"/>
            <a:ext cx="1966168" cy="1481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53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516192" y="2804765"/>
            <a:ext cx="3829318" cy="507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252095" algn="just">
              <a:lnSpc>
                <a:spcPct val="150000"/>
              </a:lnSpc>
              <a:spcAft>
                <a:spcPts val="0"/>
              </a:spcAft>
            </a:pPr>
            <a:r>
              <a:rPr lang="es-V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 4</a:t>
            </a:r>
            <a:r>
              <a:rPr lang="es-V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Recursos Para Evaluar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64739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94416424"/>
              </p:ext>
            </p:extLst>
          </p:nvPr>
        </p:nvGraphicFramePr>
        <p:xfrm>
          <a:off x="1828800" y="857250"/>
          <a:ext cx="8572500" cy="560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90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516192" y="2804765"/>
            <a:ext cx="3829318" cy="4630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252095" algn="ctr">
              <a:lnSpc>
                <a:spcPct val="150000"/>
              </a:lnSpc>
              <a:spcAft>
                <a:spcPts val="0"/>
              </a:spcAft>
            </a:pPr>
            <a:r>
              <a:rPr lang="es-VE" b="1" dirty="0" smtClean="0"/>
              <a:t>INSTRUMENTOS</a:t>
            </a:r>
            <a:endParaRPr lang="es-VE" b="1" dirty="0"/>
          </a:p>
        </p:txBody>
      </p:sp>
    </p:spTree>
    <p:extLst>
      <p:ext uri="{BB962C8B-B14F-4D97-AF65-F5344CB8AC3E}">
        <p14:creationId xmlns:p14="http://schemas.microsoft.com/office/powerpoint/2010/main" val="168664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 flipH="1">
            <a:off x="2171700" y="244316"/>
            <a:ext cx="897254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RÚBRICA PARA EVALUAR UN MAPA CONCEPTUAL DE HERMENÉUTICA AFECTIVA</a:t>
            </a:r>
            <a:endParaRPr lang="es-ES" b="1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736528"/>
              </p:ext>
            </p:extLst>
          </p:nvPr>
        </p:nvGraphicFramePr>
        <p:xfrm>
          <a:off x="1528763" y="742950"/>
          <a:ext cx="9758362" cy="4344230"/>
        </p:xfrm>
        <a:graphic>
          <a:graphicData uri="http://schemas.openxmlformats.org/drawingml/2006/table">
            <a:tbl>
              <a:tblPr firstRow="1" firstCol="1" bandRow="1"/>
              <a:tblGrid>
                <a:gridCol w="1262021">
                  <a:extLst>
                    <a:ext uri="{9D8B030D-6E8A-4147-A177-3AD203B41FA5}">
                      <a16:colId xmlns:a16="http://schemas.microsoft.com/office/drawing/2014/main" xmlns="" val="2858004503"/>
                    </a:ext>
                  </a:extLst>
                </a:gridCol>
                <a:gridCol w="2241046">
                  <a:extLst>
                    <a:ext uri="{9D8B030D-6E8A-4147-A177-3AD203B41FA5}">
                      <a16:colId xmlns:a16="http://schemas.microsoft.com/office/drawing/2014/main" xmlns="" val="1256477482"/>
                    </a:ext>
                  </a:extLst>
                </a:gridCol>
                <a:gridCol w="1734325">
                  <a:extLst>
                    <a:ext uri="{9D8B030D-6E8A-4147-A177-3AD203B41FA5}">
                      <a16:colId xmlns:a16="http://schemas.microsoft.com/office/drawing/2014/main" xmlns="" val="1881290830"/>
                    </a:ext>
                  </a:extLst>
                </a:gridCol>
                <a:gridCol w="1987366">
                  <a:extLst>
                    <a:ext uri="{9D8B030D-6E8A-4147-A177-3AD203B41FA5}">
                      <a16:colId xmlns:a16="http://schemas.microsoft.com/office/drawing/2014/main" xmlns="" val="273254091"/>
                    </a:ext>
                  </a:extLst>
                </a:gridCol>
                <a:gridCol w="2533604">
                  <a:extLst>
                    <a:ext uri="{9D8B030D-6E8A-4147-A177-3AD203B41FA5}">
                      <a16:colId xmlns:a16="http://schemas.microsoft.com/office/drawing/2014/main" xmlns="" val="1842541702"/>
                    </a:ext>
                  </a:extLst>
                </a:gridCol>
              </a:tblGrid>
              <a:tr h="501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Criterios de Evaluación</a:t>
                      </a:r>
                      <a:endParaRPr lang="es-E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6" marR="56056" marT="56056" marB="5605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0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Excelente (4 puntos)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6" marR="56056" marT="56056" marB="5605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0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Bueno (3 puntos)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6" marR="56056" marT="56056" marB="5605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0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Regular (2 puntos)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6" marR="56056" marT="56056" marB="5605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0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Deficiente (1 punto)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6" marR="56056" marT="56056" marB="5605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0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8244711"/>
                  </a:ext>
                </a:extLst>
              </a:tr>
              <a:tr h="7555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Estructura del Mapa Conceptual</a:t>
                      </a:r>
                      <a:endParaRPr lang="es-E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6" marR="56056" marT="63997" marB="639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mapa muestra una estructura clara y lógica, con una jerarquía adecuada de conceptos y relaciones.</a:t>
                      </a:r>
                    </a:p>
                  </a:txBody>
                  <a:tcPr marL="56056" marR="56056" marT="63997" marB="639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estructura del mapa es comprensible y presenta una buena organización de conceptos y relaciones.</a:t>
                      </a:r>
                    </a:p>
                  </a:txBody>
                  <a:tcPr marL="56056" marR="56056" marT="63997" marB="639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estructura del mapa es algo confusa, con cierta falta de jerarquía en los conceptos y relaciones.</a:t>
                      </a:r>
                    </a:p>
                  </a:txBody>
                  <a:tcPr marL="56056" marR="56056" marT="63997" marB="639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estructura del mapa es caótica y dificulta la comprensión de los conceptos y relaciones.</a:t>
                      </a:r>
                    </a:p>
                  </a:txBody>
                  <a:tcPr marL="56056" marR="56056" marT="63997" marB="639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3845360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Precisión de Conceptos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6" marR="56056" marT="63997" marB="639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 conceptos están claramente definidos y relacionados de manera precisa y relevante.</a:t>
                      </a:r>
                    </a:p>
                  </a:txBody>
                  <a:tcPr marL="56056" marR="56056" marT="63997" marB="639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mayoría de los conceptos están bien definidos y relacionados de forma adecuada.</a:t>
                      </a:r>
                    </a:p>
                  </a:txBody>
                  <a:tcPr marL="56056" marR="56056" marT="63997" marB="639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Algunos conceptos carecen de precisión en su definición y relación con otros.</a:t>
                      </a:r>
                    </a:p>
                  </a:txBody>
                  <a:tcPr marL="56056" marR="56056" marT="63997" marB="639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 conceptos son vagos y poco relacionados entre sí.</a:t>
                      </a:r>
                    </a:p>
                  </a:txBody>
                  <a:tcPr marL="56056" marR="56056" marT="63997" marB="639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5062242"/>
                  </a:ext>
                </a:extLst>
              </a:tr>
              <a:tr h="4529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Claridad de Relaciones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6" marR="56056" marT="63997" marB="639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 relaciones entre los conceptos son precisas, relevantes y bien representadas en el mapa.</a:t>
                      </a:r>
                    </a:p>
                  </a:txBody>
                  <a:tcPr marL="56056" marR="56056" marT="63997" marB="639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mayoría de las relaciones entre conceptos son claras y pertinentes.</a:t>
                      </a:r>
                    </a:p>
                  </a:txBody>
                  <a:tcPr marL="56056" marR="56056" marT="63997" marB="639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Algunas relaciones entre conceptos son confusas o poco relevantes.</a:t>
                      </a:r>
                    </a:p>
                  </a:txBody>
                  <a:tcPr marL="56056" marR="56056" marT="63997" marB="639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 relaciones entre conceptos son ambiguas o inexistentes.</a:t>
                      </a:r>
                    </a:p>
                  </a:txBody>
                  <a:tcPr marL="56056" marR="56056" marT="63997" marB="639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9909752"/>
                  </a:ext>
                </a:extLst>
              </a:tr>
              <a:tr h="5811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Visualización y Diseño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6" marR="56056" marT="63997" marB="639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mapa conceptual es visualmente atractivo, con un diseño claro y fácil de leer.</a:t>
                      </a:r>
                    </a:p>
                  </a:txBody>
                  <a:tcPr marL="56056" marR="56056" marT="63997" marB="639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diseño del mapa es adecuado y facilita la comprensión de los conceptos.</a:t>
                      </a:r>
                    </a:p>
                  </a:txBody>
                  <a:tcPr marL="56056" marR="56056" marT="63997" marB="639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diseño del mapa es básico y podría mejorarse en términos de presentación visual.</a:t>
                      </a:r>
                    </a:p>
                  </a:txBody>
                  <a:tcPr marL="56056" marR="56056" marT="63997" marB="639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diseño del mapa es poco atractivo y dificulta la lectura y comprensión.</a:t>
                      </a:r>
                    </a:p>
                  </a:txBody>
                  <a:tcPr marL="56056" marR="56056" marT="63997" marB="639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0590885"/>
                  </a:ext>
                </a:extLst>
              </a:tr>
              <a:tr h="8844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Referencias y Fuentes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6" marR="56056" marT="63997" marB="639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mapa conceptual incluye referencias precisas a las fuentes utilizadas para construirlo.</a:t>
                      </a:r>
                    </a:p>
                  </a:txBody>
                  <a:tcPr marL="56056" marR="56056" marT="63997" marB="639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incluyen algunas referencias a fuentes relevantes en el mapa conceptual.</a:t>
                      </a:r>
                    </a:p>
                  </a:txBody>
                  <a:tcPr marL="56056" marR="56056" marT="63997" marB="639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 referencias a fuentes son escasas o poco precisas en el mapa conceptual.</a:t>
                      </a:r>
                    </a:p>
                  </a:txBody>
                  <a:tcPr marL="56056" marR="56056" marT="63997" marB="639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se incluyen referencias a fuentes en el mapa conceptual.</a:t>
                      </a:r>
                    </a:p>
                  </a:txBody>
                  <a:tcPr marL="56056" marR="56056" marT="63997" marB="6399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9776920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1278731" y="5093163"/>
            <a:ext cx="10258425" cy="175432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1"/>
                </a:solidFill>
              </a:rPr>
              <a:t>Escala de Evaluación</a:t>
            </a:r>
            <a:r>
              <a:rPr lang="es-ES" dirty="0">
                <a:solidFill>
                  <a:schemeClr val="tx1"/>
                </a:solidFill>
              </a:rPr>
              <a:t>:</a:t>
            </a:r>
          </a:p>
          <a:p>
            <a:r>
              <a:rPr lang="es-ES" b="1" dirty="0">
                <a:solidFill>
                  <a:schemeClr val="tx1"/>
                </a:solidFill>
              </a:rPr>
              <a:t>Excelente (4 puntos</a:t>
            </a:r>
            <a:r>
              <a:rPr lang="es-ES" dirty="0">
                <a:solidFill>
                  <a:schemeClr val="tx1"/>
                </a:solidFill>
              </a:rPr>
              <a:t>): Cumple con todos los criterios de evaluación de manera excepcional.</a:t>
            </a:r>
          </a:p>
          <a:p>
            <a:r>
              <a:rPr lang="es-ES" b="1" dirty="0">
                <a:solidFill>
                  <a:schemeClr val="tx1"/>
                </a:solidFill>
              </a:rPr>
              <a:t>Bueno (3 puntos</a:t>
            </a:r>
            <a:r>
              <a:rPr lang="es-ES" dirty="0">
                <a:solidFill>
                  <a:schemeClr val="tx1"/>
                </a:solidFill>
              </a:rPr>
              <a:t>): Cumple con la mayoría de los criterios de evaluación de manera satisfactoria.</a:t>
            </a:r>
          </a:p>
          <a:p>
            <a:r>
              <a:rPr lang="es-ES" b="1" dirty="0">
                <a:solidFill>
                  <a:schemeClr val="tx1"/>
                </a:solidFill>
              </a:rPr>
              <a:t>Regular (2 puntos</a:t>
            </a:r>
            <a:r>
              <a:rPr lang="es-ES" dirty="0">
                <a:solidFill>
                  <a:schemeClr val="tx1"/>
                </a:solidFill>
              </a:rPr>
              <a:t>): Cumple con algunos criterios de evaluación, pero presenta áreas de mejora.</a:t>
            </a:r>
          </a:p>
          <a:p>
            <a:r>
              <a:rPr lang="es-ES" b="1" dirty="0">
                <a:solidFill>
                  <a:schemeClr val="tx1"/>
                </a:solidFill>
              </a:rPr>
              <a:t>Deficiente (1 punto</a:t>
            </a:r>
            <a:r>
              <a:rPr lang="es-ES" dirty="0">
                <a:solidFill>
                  <a:schemeClr val="tx1"/>
                </a:solidFill>
              </a:rPr>
              <a:t>): No cumple con la mayoría de los criterios de evaluación y requiere una revisión significativa.</a:t>
            </a:r>
          </a:p>
        </p:txBody>
      </p:sp>
    </p:spTree>
    <p:extLst>
      <p:ext uri="{BB962C8B-B14F-4D97-AF65-F5344CB8AC3E}">
        <p14:creationId xmlns:p14="http://schemas.microsoft.com/office/powerpoint/2010/main" val="130359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642197"/>
              </p:ext>
            </p:extLst>
          </p:nvPr>
        </p:nvGraphicFramePr>
        <p:xfrm>
          <a:off x="273843" y="567154"/>
          <a:ext cx="11713371" cy="3632195"/>
        </p:xfrm>
        <a:graphic>
          <a:graphicData uri="http://schemas.openxmlformats.org/drawingml/2006/table">
            <a:tbl>
              <a:tblPr firstRow="1" firstCol="1" bandRow="1"/>
              <a:tblGrid>
                <a:gridCol w="10198895">
                  <a:extLst>
                    <a:ext uri="{9D8B030D-6E8A-4147-A177-3AD203B41FA5}">
                      <a16:colId xmlns:a16="http://schemas.microsoft.com/office/drawing/2014/main" xmlns="" val="3537128597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xmlns="" val="1432039827"/>
                    </a:ext>
                  </a:extLst>
                </a:gridCol>
                <a:gridCol w="814388">
                  <a:extLst>
                    <a:ext uri="{9D8B030D-6E8A-4147-A177-3AD203B41FA5}">
                      <a16:colId xmlns:a16="http://schemas.microsoft.com/office/drawing/2014/main" xmlns="" val="2419696319"/>
                    </a:ext>
                  </a:extLst>
                </a:gridCol>
              </a:tblGrid>
              <a:tr h="171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Criterios de Evaluación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2" marR="43812" marT="43812" marB="4381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Sí (1 punto)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2" marR="43812" marT="43812" marB="4381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(0 puntos)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2" marR="43812" marT="43812" marB="4381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57822148"/>
                  </a:ext>
                </a:extLst>
              </a:tr>
              <a:tr h="243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s-ES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Presentación: </a:t>
                      </a: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monografía está correctamente estructurada y presenta una portada bajo la normativa de la universidad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2" marR="43812" marT="50019" marB="500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2" marR="43812" marT="50019" marB="500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2" marR="43812" marT="50019" marB="500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3742694"/>
                  </a:ext>
                </a:extLst>
              </a:tr>
              <a:tr h="243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s-ES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Introducción: </a:t>
                      </a: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introducción presenta el tema de la evaluación por objetivos y el propósito de la monografía.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2" marR="43812" marT="50019" marB="500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2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2" marR="43812" marT="50019" marB="500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2" marR="43812" marT="50019" marB="500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154922"/>
                  </a:ext>
                </a:extLst>
              </a:tr>
              <a:tr h="2432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Marco </a:t>
                      </a:r>
                      <a:r>
                        <a:rPr lang="es-ES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Teórico: El </a:t>
                      </a: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marco teórico presenta una revisión de la literatura relevante sobre la evaluación por objetivos.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2" marR="43812" marT="50019" marB="500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2" marR="43812" marT="50019" marB="500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2" marR="43812" marT="50019" marB="500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10329766"/>
                  </a:ext>
                </a:extLst>
              </a:tr>
              <a:tr h="2432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Objetivos de </a:t>
                      </a:r>
                      <a:r>
                        <a:rPr lang="es-ES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Aprendizaje: L</a:t>
                      </a: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monografía especifica los objetivos de aprendizaje que se van a evaluar.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2" marR="43812" marT="50019" marB="500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2" marR="43812" marT="50019" marB="500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2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2" marR="43812" marT="50019" marB="500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8319517"/>
                  </a:ext>
                </a:extLst>
              </a:tr>
              <a:tr h="243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Metodología: </a:t>
                      </a: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monografía describe la metodología utilizada para evaluar los objetivos de aprendizaje.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2" marR="43812" marT="50019" marB="500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2" marR="43812" marT="50019" marB="500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2" marR="43812" marT="50019" marB="500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5670566"/>
                  </a:ext>
                </a:extLst>
              </a:tr>
              <a:tr h="2432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Instrumentos de </a:t>
                      </a:r>
                      <a:r>
                        <a:rPr lang="es-ES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Evaluación: </a:t>
                      </a: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monografía describe los instrumentos de evaluación utilizados para evaluar los objetivos de aprendizaje.</a:t>
                      </a:r>
                      <a:r>
                        <a:rPr lang="es-ES" sz="12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2" marR="43812" marT="50019" marB="500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2" marR="43812" marT="50019" marB="500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2" marR="43812" marT="50019" marB="500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58469237"/>
                  </a:ext>
                </a:extLst>
              </a:tr>
              <a:tr h="243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Resultados: </a:t>
                      </a: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monografía presenta los resultados de la evaluación de los objetivos de aprendizaje.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2" marR="43812" marT="50019" marB="500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2" marR="43812" marT="50019" marB="500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2" marR="43812" marT="50019" marB="500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1782932"/>
                  </a:ext>
                </a:extLst>
              </a:tr>
              <a:tr h="243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</a:t>
                      </a: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Análisis e </a:t>
                      </a:r>
                      <a:r>
                        <a:rPr lang="es-ES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Interpretación: </a:t>
                      </a: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monografía incluye un análisis e interpretación de los resultados de la evaluación.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2" marR="43812" marT="50019" marB="500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2" marR="43812" marT="50019" marB="500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2" marR="43812" marT="50019" marB="500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2440503"/>
                  </a:ext>
                </a:extLst>
              </a:tr>
              <a:tr h="2432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 Conclusiones: L</a:t>
                      </a:r>
                      <a:r>
                        <a:rPr lang="es-E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monografía presenta conclusiones claras y relevantes sobre la evaluación de los objetivos de aprendizaje.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2" marR="43812" marT="50019" marB="500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2" marR="43812" marT="50019" marB="500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2" marR="43812" marT="50019" marB="500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5794513"/>
                  </a:ext>
                </a:extLst>
              </a:tr>
              <a:tr h="372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 Referencias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monografía incluye una lista de referencias completa y actualizada.</a:t>
                      </a:r>
                    </a:p>
                  </a:txBody>
                  <a:tcPr marL="43812" marR="43812" marT="50019" marB="500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2" marR="43812" marT="50019" marB="500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2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2" marR="43812" marT="50019" marB="500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9268774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1633537" y="0"/>
            <a:ext cx="859631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Lista de Cotejo para Evaluar una Monografía de la Evaluación por Objetivos</a:t>
            </a:r>
            <a:endParaRPr lang="es-ES" altLang="es-ES" sz="1600" dirty="0">
              <a:latin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 flipH="1">
            <a:off x="742950" y="5333463"/>
            <a:ext cx="1110138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Escala de Evaluación:</a:t>
            </a:r>
          </a:p>
          <a:p>
            <a:endParaRPr lang="es-ES" sz="1100" dirty="0" smtClean="0"/>
          </a:p>
          <a:p>
            <a:endParaRPr lang="es-ES" sz="1100" dirty="0"/>
          </a:p>
          <a:p>
            <a:r>
              <a:rPr lang="es-ES" sz="1100" dirty="0" smtClean="0"/>
              <a:t>Excelente </a:t>
            </a:r>
            <a:r>
              <a:rPr lang="es-ES" sz="1100" dirty="0"/>
              <a:t>(10-9 puntos): La monografía cumple con todos los criterios de evaluación de manera excepcional</a:t>
            </a:r>
            <a:r>
              <a:rPr lang="es-ES" sz="1100" dirty="0" smtClean="0"/>
              <a:t>.</a:t>
            </a:r>
          </a:p>
          <a:p>
            <a:r>
              <a:rPr lang="es-ES" sz="1200" dirty="0"/>
              <a:t>Bueno (8-7 puntos): La monografía cumple con la mayoría de los criterios de evaluación de manera satisfactoria</a:t>
            </a:r>
            <a:r>
              <a:rPr lang="es-ES" sz="1200" dirty="0" smtClean="0"/>
              <a:t>.</a:t>
            </a:r>
          </a:p>
          <a:p>
            <a:r>
              <a:rPr lang="es-ES" sz="1200" dirty="0"/>
              <a:t>Regular (6-5 puntos): La monografía cumple con algunos criterios de evaluación, pero presenta áreas de mejora</a:t>
            </a:r>
            <a:r>
              <a:rPr lang="es-ES" dirty="0"/>
              <a:t>.</a:t>
            </a:r>
          </a:p>
          <a:p>
            <a:r>
              <a:rPr lang="es-ES" sz="1100" dirty="0"/>
              <a:t>Deficiente (4-0 puntos): La monografía no cumple con la mayoría de los criterios de evaluación y requiere una revisión significativa</a:t>
            </a:r>
            <a:r>
              <a:rPr lang="es-ES" sz="1100" dirty="0" smtClean="0"/>
              <a:t>.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639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490189"/>
            <a:ext cx="9729788" cy="593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712913"/>
              </p:ext>
            </p:extLst>
          </p:nvPr>
        </p:nvGraphicFramePr>
        <p:xfrm>
          <a:off x="1499313" y="891172"/>
          <a:ext cx="8879050" cy="4362866"/>
        </p:xfrm>
        <a:graphic>
          <a:graphicData uri="http://schemas.openxmlformats.org/drawingml/2006/table">
            <a:tbl>
              <a:tblPr firstRow="1" firstCol="1" bandRow="1"/>
              <a:tblGrid>
                <a:gridCol w="554070">
                  <a:extLst>
                    <a:ext uri="{9D8B030D-6E8A-4147-A177-3AD203B41FA5}">
                      <a16:colId xmlns:a16="http://schemas.microsoft.com/office/drawing/2014/main" xmlns="" val="2360805524"/>
                    </a:ext>
                  </a:extLst>
                </a:gridCol>
                <a:gridCol w="3143987">
                  <a:extLst>
                    <a:ext uri="{9D8B030D-6E8A-4147-A177-3AD203B41FA5}">
                      <a16:colId xmlns:a16="http://schemas.microsoft.com/office/drawing/2014/main" xmlns="" val="2574411648"/>
                    </a:ext>
                  </a:extLst>
                </a:gridCol>
                <a:gridCol w="2467499">
                  <a:extLst>
                    <a:ext uri="{9D8B030D-6E8A-4147-A177-3AD203B41FA5}">
                      <a16:colId xmlns:a16="http://schemas.microsoft.com/office/drawing/2014/main" xmlns="" val="263162895"/>
                    </a:ext>
                  </a:extLst>
                </a:gridCol>
                <a:gridCol w="2713494">
                  <a:extLst>
                    <a:ext uri="{9D8B030D-6E8A-4147-A177-3AD203B41FA5}">
                      <a16:colId xmlns:a16="http://schemas.microsoft.com/office/drawing/2014/main" xmlns="" val="2904644988"/>
                    </a:ext>
                  </a:extLst>
                </a:gridCol>
              </a:tblGrid>
              <a:tr h="318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Fecha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21" marR="69621" marT="69621" marB="6962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Observación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21" marR="69621" marT="69621" marB="6962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Fortalezas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21" marR="69621" marT="69621" marB="6962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Áreas de Mejora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21" marR="69621" marT="69621" marB="6962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8675852"/>
                  </a:ext>
                </a:extLst>
              </a:tr>
              <a:tr h="8742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2024-04-15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21" marR="69621" marT="79484" marB="7948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Durante la clase de evaluación de los aprendizajes, el estudiante demostró un buen conocimiento de los diferentes tipos de evaluación.</a:t>
                      </a:r>
                    </a:p>
                  </a:txBody>
                  <a:tcPr marL="69621" marR="69621" marT="79484" marB="7948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Fortalezas:</a:t>
                      </a: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Conocimiento de los tipos de evaluación, participación activa en la clase.</a:t>
                      </a:r>
                    </a:p>
                  </a:txBody>
                  <a:tcPr marL="69621" marR="69621" marT="79484" marB="7948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Áreas de Mejora:</a:t>
                      </a: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Necesita mejorar su capacidad de aplicar los conceptos teóricos a situaciones prácticas.</a:t>
                      </a:r>
                    </a:p>
                  </a:txBody>
                  <a:tcPr marL="69621" marR="69621" marT="79484" marB="7948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6146342"/>
                  </a:ext>
                </a:extLst>
              </a:tr>
              <a:tr h="1053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2024-04-17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21" marR="69621" marT="79484" marB="7948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estudiante presentó su plan de evaluación para una unidad didáctica en la clase. Su plan fue claro y bien estructurado, pero tuvo dificultades para justificar la elección de los instrumentos de evaluación.</a:t>
                      </a:r>
                    </a:p>
                  </a:txBody>
                  <a:tcPr marL="69621" marR="69621" marT="79484" marB="7948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Fortalezas:</a:t>
                      </a: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Claridad y estructura en el plan de evaluación.</a:t>
                      </a:r>
                    </a:p>
                  </a:txBody>
                  <a:tcPr marL="69621" marR="69621" marT="79484" marB="7948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Áreas de Mejora:</a:t>
                      </a: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Necesita mejorar su capacidad de justificar las decisiones tomadas en el plan de evaluación.</a:t>
                      </a:r>
                    </a:p>
                  </a:txBody>
                  <a:tcPr marL="69621" marR="69621" marT="79484" marB="7948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306448"/>
                  </a:ext>
                </a:extLst>
              </a:tr>
              <a:tr h="1053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2024-04-22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21" marR="69621" marT="79484" marB="7948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estudiante participó en un taller práctico sobre la aplicación de instrumentos de evaluación. Demostró habilidades técnicas en la aplicación de las herramientas, pero tuvo dificultades para interpretar los resultados.</a:t>
                      </a:r>
                    </a:p>
                  </a:txBody>
                  <a:tcPr marL="69621" marR="69621" marT="79484" marB="7948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Fortalezas:</a:t>
                      </a: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Habilidades técnicas en la aplicación de instrumentos de evaluación.</a:t>
                      </a:r>
                    </a:p>
                  </a:txBody>
                  <a:tcPr marL="69621" marR="69621" marT="79484" marB="7948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Áreas de Mejora:</a:t>
                      </a: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Necesita mejorar su capacidad de interpretar y analizar los resultados de los instrumentos de evaluación.</a:t>
                      </a:r>
                    </a:p>
                  </a:txBody>
                  <a:tcPr marL="69621" marR="69621" marT="79484" marB="7948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6149362"/>
                  </a:ext>
                </a:extLst>
              </a:tr>
              <a:tr h="1053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2024-04-24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621" marR="69621" marT="79484" marB="7948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estudiante presentó su evaluación de una unidad didáctica en la clase. Su presentación fue clara y bien organizada, pero tuvo dificultades para relacionar los resultados de la evaluación con los objetivos de aprendizaje.</a:t>
                      </a:r>
                    </a:p>
                  </a:txBody>
                  <a:tcPr marL="69621" marR="69621" marT="79484" marB="7948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Fortalezas:</a:t>
                      </a: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Claridad y organización en la presentación.</a:t>
                      </a:r>
                    </a:p>
                  </a:txBody>
                  <a:tcPr marL="69621" marR="69621" marT="79484" marB="7948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Áreas de Mejora:</a:t>
                      </a: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Necesita mejorar su capacidad de relacionar los resultados de la evaluación con los objetivos de aprendizaje.</a:t>
                      </a:r>
                    </a:p>
                  </a:txBody>
                  <a:tcPr marL="69621" marR="69621" marT="79484" marB="7948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1154152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99313" y="43397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VE" alt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Nombre y Apellido: ________________        Evento: ___________________________</a:t>
            </a:r>
            <a:endParaRPr kumimoji="0" lang="es-VE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00076" y="5254038"/>
            <a:ext cx="1118711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200" dirty="0">
                <a:latin typeface="var(--font-fk-grotesk)"/>
              </a:rPr>
              <a:t>Escala de Evaluación: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dirty="0">
                <a:latin typeface="__fkGroteskNeue_a82850"/>
              </a:rPr>
              <a:t>Excelente (10-9 puntos): El estudiante demuestra un alto nivel de conocimientos y habilidades en la evaluación de los aprendizajes, con pocas o ninguna área de mejora.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dirty="0">
                <a:latin typeface="__fkGroteskNeue_a82850"/>
              </a:rPr>
              <a:t>Bueno (8-7 puntos): El estudiante demuestra un buen nivel de conocimientos y habilidades en la evaluación de los aprendizajes, con algunas áreas de mejora identificadas.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dirty="0">
                <a:latin typeface="__fkGroteskNeue_a82850"/>
              </a:rPr>
              <a:t>Regular (6-5 puntos): El estudiante demuestra un nivel aceptable de conocimientos y habilidades en la evaluación de los aprendizajes, con varias áreas de mejora identificadas.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dirty="0">
                <a:latin typeface="__fkGroteskNeue_a82850"/>
              </a:rPr>
              <a:t>Deficiente (4-0 puntos): El estudiante presenta dificultades significativas en la evaluación de los aprendizajes, con muchas áreas de mejora identificadas.</a:t>
            </a:r>
            <a:endParaRPr lang="es-ES" sz="1200" b="0" i="0" dirty="0">
              <a:effectLst/>
              <a:latin typeface="__fkGroteskNeue_a8285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100513" y="156973"/>
            <a:ext cx="467765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REGISTRO ANECDÓTICO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21138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385829"/>
              </p:ext>
            </p:extLst>
          </p:nvPr>
        </p:nvGraphicFramePr>
        <p:xfrm>
          <a:off x="1122680" y="1267682"/>
          <a:ext cx="9718040" cy="2609723"/>
        </p:xfrm>
        <a:graphic>
          <a:graphicData uri="http://schemas.openxmlformats.org/drawingml/2006/table">
            <a:tbl>
              <a:tblPr firstRow="1" firstCol="1" bandRow="1"/>
              <a:tblGrid>
                <a:gridCol w="657225">
                  <a:extLst>
                    <a:ext uri="{9D8B030D-6E8A-4147-A177-3AD203B41FA5}">
                      <a16:colId xmlns:a16="http://schemas.microsoft.com/office/drawing/2014/main" xmlns="" val="2788506428"/>
                    </a:ext>
                  </a:extLst>
                </a:gridCol>
                <a:gridCol w="4290695">
                  <a:extLst>
                    <a:ext uri="{9D8B030D-6E8A-4147-A177-3AD203B41FA5}">
                      <a16:colId xmlns:a16="http://schemas.microsoft.com/office/drawing/2014/main" xmlns="" val="1805670803"/>
                    </a:ext>
                  </a:extLst>
                </a:gridCol>
                <a:gridCol w="4770120">
                  <a:extLst>
                    <a:ext uri="{9D8B030D-6E8A-4147-A177-3AD203B41FA5}">
                      <a16:colId xmlns:a16="http://schemas.microsoft.com/office/drawing/2014/main" xmlns="" val="9360917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Fecha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Actitud del Estudiante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Comentarios del Docente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65498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2024-04-15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86995" marB="8699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estudiante mostró interés y entusiasmo al iniciar la actividad de la matriz de crítica artística.</a:t>
                      </a:r>
                    </a:p>
                  </a:txBody>
                  <a:tcPr marL="76200" marR="76200" marT="86995" marB="8699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estudiante está demostrando una actitud positiva y está dispuesto a aprender.</a:t>
                      </a:r>
                    </a:p>
                  </a:txBody>
                  <a:tcPr marL="76200" marR="76200" marT="86995" marB="8699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1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2024-04-17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86995" marB="8699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estudiante trabajó con concentración y se esforzó por entender los criterios de evaluación.</a:t>
                      </a:r>
                    </a:p>
                  </a:txBody>
                  <a:tcPr marL="76200" marR="76200" marT="86995" marB="8699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estudiante está demostrando un compromiso con la actividad y está dispuesto a esforzarse por alcanzar el éxito.</a:t>
                      </a:r>
                    </a:p>
                  </a:txBody>
                  <a:tcPr marL="76200" marR="76200" marT="86995" marB="8699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9954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2024-04-22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86995" marB="8699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estudiante participó activamente en la discusión en grupo y aportó ideas interesantes.</a:t>
                      </a:r>
                    </a:p>
                  </a:txBody>
                  <a:tcPr marL="76200" marR="76200" marT="86995" marB="8699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estudiante está demostrando una actitud colaborativa y está dispuesto a trabajar en equipo.</a:t>
                      </a:r>
                    </a:p>
                  </a:txBody>
                  <a:tcPr marL="76200" marR="76200" marT="86995" marB="8699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25934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2024-04-24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86995" marB="8699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estudiante presentó su matriz de crítica artística con confianza y claridad.</a:t>
                      </a:r>
                    </a:p>
                  </a:txBody>
                  <a:tcPr marL="76200" marR="76200" marT="86995" marB="8699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estudiante está demostrando una actitud segura y está dispuesto a mostrar su trabajo al resto de la clase.</a:t>
                      </a:r>
                    </a:p>
                  </a:txBody>
                  <a:tcPr marL="76200" marR="76200" marT="86995" marB="8699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2980825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895847"/>
              </p:ext>
            </p:extLst>
          </p:nvPr>
        </p:nvGraphicFramePr>
        <p:xfrm>
          <a:off x="1122680" y="4501515"/>
          <a:ext cx="9605010" cy="1957070"/>
        </p:xfrm>
        <a:graphic>
          <a:graphicData uri="http://schemas.openxmlformats.org/drawingml/2006/table">
            <a:tbl>
              <a:tblPr firstRow="1" firstCol="1" bandRow="1"/>
              <a:tblGrid>
                <a:gridCol w="9605010">
                  <a:extLst>
                    <a:ext uri="{9D8B030D-6E8A-4147-A177-3AD203B41FA5}">
                      <a16:colId xmlns:a16="http://schemas.microsoft.com/office/drawing/2014/main" xmlns="" val="20241916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Escala de Evaluación: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Excelente (10-9 puntos):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El estudiante demuestra una actitud positiva, colaborativa y segura durante todo el proceso de la matriz de crítica artística.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Bueno (8-7 puntos):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El estudiante demuestra una actitud positiva y comprometida durante la mayor parte del proceso de la matriz de crítica artística, con algunos momentos de falta de confianza o concentración.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Regular (6-5 puntos):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El estudiante demuestra una actitud variable durante el proceso de la matriz de crítica artística, con momentos de falta de concentración o interés.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Deficiente (4-0 puntos):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El estudiante presenta una actitud negativa o desinteresada durante el proceso de la matriz de crítica artística, lo que afecta su rendimiento y el de sus compañeros.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54702521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50913" y="50228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129213" y="569992"/>
            <a:ext cx="325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REGISTRO DE ACTITUD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66570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163" y="916986"/>
            <a:ext cx="8377394" cy="566411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466170" y="244699"/>
            <a:ext cx="3025380" cy="507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indent="252095" algn="ctr">
              <a:lnSpc>
                <a:spcPct val="150000"/>
              </a:lnSpc>
              <a:spcAft>
                <a:spcPts val="0"/>
              </a:spcAft>
            </a:pPr>
            <a:r>
              <a:rPr lang="es-VE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DE EVALUACIÓN</a:t>
            </a:r>
            <a:endParaRPr lang="es-V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163" y="3290887"/>
            <a:ext cx="8377394" cy="34546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7801" y="5420005"/>
            <a:ext cx="1638527" cy="24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4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3729038" y="485775"/>
            <a:ext cx="5272087" cy="60007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 flipH="1">
            <a:off x="4917757" y="662250"/>
            <a:ext cx="341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DIFERENCIAL SEMÁNTICO</a:t>
            </a:r>
            <a:endParaRPr lang="es-ES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284" y="1985961"/>
            <a:ext cx="8167029" cy="446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8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430584"/>
              </p:ext>
            </p:extLst>
          </p:nvPr>
        </p:nvGraphicFramePr>
        <p:xfrm>
          <a:off x="1253875" y="153989"/>
          <a:ext cx="10104685" cy="5634090"/>
        </p:xfrm>
        <a:graphic>
          <a:graphicData uri="http://schemas.openxmlformats.org/drawingml/2006/table">
            <a:tbl>
              <a:tblPr firstRow="1" firstCol="1" bandRow="1"/>
              <a:tblGrid>
                <a:gridCol w="723565">
                  <a:extLst>
                    <a:ext uri="{9D8B030D-6E8A-4147-A177-3AD203B41FA5}">
                      <a16:colId xmlns:a16="http://schemas.microsoft.com/office/drawing/2014/main" xmlns="" val="3127015276"/>
                    </a:ext>
                  </a:extLst>
                </a:gridCol>
                <a:gridCol w="4740081">
                  <a:extLst>
                    <a:ext uri="{9D8B030D-6E8A-4147-A177-3AD203B41FA5}">
                      <a16:colId xmlns:a16="http://schemas.microsoft.com/office/drawing/2014/main" xmlns="" val="2007848792"/>
                    </a:ext>
                  </a:extLst>
                </a:gridCol>
                <a:gridCol w="1001763">
                  <a:extLst>
                    <a:ext uri="{9D8B030D-6E8A-4147-A177-3AD203B41FA5}">
                      <a16:colId xmlns:a16="http://schemas.microsoft.com/office/drawing/2014/main" xmlns="" val="3914509390"/>
                    </a:ext>
                  </a:extLst>
                </a:gridCol>
                <a:gridCol w="765832">
                  <a:extLst>
                    <a:ext uri="{9D8B030D-6E8A-4147-A177-3AD203B41FA5}">
                      <a16:colId xmlns:a16="http://schemas.microsoft.com/office/drawing/2014/main" xmlns="" val="4012035073"/>
                    </a:ext>
                  </a:extLst>
                </a:gridCol>
                <a:gridCol w="816929">
                  <a:extLst>
                    <a:ext uri="{9D8B030D-6E8A-4147-A177-3AD203B41FA5}">
                      <a16:colId xmlns:a16="http://schemas.microsoft.com/office/drawing/2014/main" xmlns="" val="810755615"/>
                    </a:ext>
                  </a:extLst>
                </a:gridCol>
                <a:gridCol w="1018164">
                  <a:extLst>
                    <a:ext uri="{9D8B030D-6E8A-4147-A177-3AD203B41FA5}">
                      <a16:colId xmlns:a16="http://schemas.microsoft.com/office/drawing/2014/main" xmlns="" val="583076932"/>
                    </a:ext>
                  </a:extLst>
                </a:gridCol>
                <a:gridCol w="1038351">
                  <a:extLst>
                    <a:ext uri="{9D8B030D-6E8A-4147-A177-3AD203B41FA5}">
                      <a16:colId xmlns:a16="http://schemas.microsoft.com/office/drawing/2014/main" xmlns="" val="2870989679"/>
                    </a:ext>
                  </a:extLst>
                </a:gridCol>
              </a:tblGrid>
              <a:tr h="4428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Número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98" marR="53498" marT="53498" marB="5349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Afirmación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98" marR="53498" marT="53498" marB="5349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de Respuestas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98" marR="53498" marT="53498" marB="5349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Muy de Acuerdo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98" marR="53498" marT="53498" marB="5349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Acuerdo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98" marR="53498" marT="53498" marB="5349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Desacuerdo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98" marR="53498" marT="53498" marB="5349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Muy en Desacuerdo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98" marR="53498" marT="53498" marB="5349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0384404"/>
                  </a:ext>
                </a:extLst>
              </a:tr>
              <a:tr h="460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evaluación por objetivos permite identificar las fortalezas y debilidades de los estudiantes.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81985738"/>
                  </a:ext>
                </a:extLst>
              </a:tr>
              <a:tr h="460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evaluación por objetivos mejora el proceso de enseñanza-aprendizaje.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683127"/>
                  </a:ext>
                </a:extLst>
              </a:tr>
              <a:tr h="460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evaluación por objetivos ayuda a los estudiantes a alcanzar los aprendizajes esperados.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2348528"/>
                  </a:ext>
                </a:extLst>
              </a:tr>
              <a:tr h="460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evaluación por objetivos es una herramienta efectiva para medir el rendimiento académico.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7687841"/>
                  </a:ext>
                </a:extLst>
              </a:tr>
              <a:tr h="460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evaluación por objetivos promueve la retroalimentación entre el docente y el estudiante.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85484847"/>
                  </a:ext>
                </a:extLst>
              </a:tr>
              <a:tr h="460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evaluación por objetivos fomenta la responsabilidad individual y colectiva en el proceso de aprendizaje.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07775939"/>
                  </a:ext>
                </a:extLst>
              </a:tr>
              <a:tr h="460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evaluación por objetivos es una herramienta útil para planificar las actividades de enseñanza.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4040615"/>
                  </a:ext>
                </a:extLst>
              </a:tr>
              <a:tr h="460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evaluación por objetivos ayuda a los estudiantes a desarrollar habilidades de autorregulación.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9246621"/>
                  </a:ext>
                </a:extLst>
              </a:tr>
              <a:tr h="460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evaluación por objetivos mejora la comunicación entre el docente y los estudiantes.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6284692"/>
                  </a:ext>
                </a:extLst>
              </a:tr>
              <a:tr h="460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evaluación por objetivos es una herramienta valiosa para mejorar la calidad de la educación.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498" marR="53498" marT="61077" marB="6107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1057244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634079" y="5625162"/>
            <a:ext cx="11344275" cy="1232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Escala de Evaluación: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9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Excelente (10-9 puntos):</a:t>
            </a:r>
            <a:r>
              <a:rPr lang="es-ES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El estudiante demuestra un alto nivel de conocimiento y comprensión de la evaluación por objetivos, con un promedio de más de 4 puntos en todas las categorías.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9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Bueno (8-7 puntos):</a:t>
            </a:r>
            <a:r>
              <a:rPr lang="es-ES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El estudiante demuestra un buen nivel de conocimiento y comprensión de la evaluación por objetivos, con un promedio de entre 3 y 4 puntos en todas las categorías.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9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Regular (6-5 puntos):</a:t>
            </a:r>
            <a:r>
              <a:rPr lang="es-ES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El estudiante demuestra un nivel aceptable de conocimiento y comprensión de la evaluación por objetivos, con un promedio de entre 2 y 3 puntos en todas las categorías.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9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Deficiente (4-0 puntos):</a:t>
            </a:r>
            <a:r>
              <a:rPr lang="es-ES" sz="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El estudiante presenta dificultades en el conocimiento y comprensión de la evaluación por objetivos, con un promedio de menos de 2 puntos en todas las categorías.</a:t>
            </a:r>
          </a:p>
        </p:txBody>
      </p:sp>
      <p:sp>
        <p:nvSpPr>
          <p:cNvPr id="4" name="CuadroTexto 3"/>
          <p:cNvSpPr txBox="1"/>
          <p:nvPr/>
        </p:nvSpPr>
        <p:spPr>
          <a:xfrm rot="5400000">
            <a:off x="-2022945" y="2753504"/>
            <a:ext cx="5297604" cy="2913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wordArtVert" wrap="square" rtlCol="0">
            <a:spAutoFit/>
          </a:bodyPr>
          <a:lstStyle/>
          <a:p>
            <a:r>
              <a:rPr lang="es-ES" sz="1400" b="1" dirty="0" smtClean="0"/>
              <a:t>DIFERENCIAL SEMÁNTICO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138246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1452562"/>
            <a:ext cx="8172450" cy="510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3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3237" t="14017" r="22527" b="12156"/>
          <a:stretch>
            <a:fillRect/>
          </a:stretch>
        </p:blipFill>
        <p:spPr bwMode="auto">
          <a:xfrm>
            <a:off x="1693416" y="48298"/>
            <a:ext cx="8898011" cy="680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856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324117" y="2894586"/>
            <a:ext cx="2687391" cy="10818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PROCEDIMIENTOS DE LA EVALUACIÓN CUANTITATIVA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3702136" y="1292179"/>
            <a:ext cx="2067599" cy="66541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PRUEBAS OBJETIVAS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7061375" y="226653"/>
            <a:ext cx="1928079" cy="50744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VERDADERO Y FALSO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6996982" y="2065713"/>
            <a:ext cx="2261856" cy="59592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SELECCIÓN MULTIPLE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6996982" y="1451420"/>
            <a:ext cx="2261856" cy="50831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COMPLETACIÓN</a:t>
            </a:r>
          </a:p>
          <a:p>
            <a:pPr algn="ctr"/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7177287" y="983087"/>
            <a:ext cx="1812167" cy="38167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PAREO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7061375" y="2767612"/>
            <a:ext cx="2261856" cy="59592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SELECCIÓN SIMPLE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3702136" y="3643707"/>
            <a:ext cx="2067599" cy="66541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PRUEBAS DE ENSAYO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3702136" y="4697628"/>
            <a:ext cx="2067599" cy="66541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PRUEBAS ORALES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3715015" y="5751549"/>
            <a:ext cx="2067599" cy="66541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PRUEBAS PRÁCTICAS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7106451" y="5191592"/>
            <a:ext cx="2686860" cy="66541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DRAMATIZACIONES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cto 12"/>
          <p:cNvCxnSpPr>
            <a:stCxn id="11" idx="6"/>
            <a:endCxn id="12" idx="2"/>
          </p:cNvCxnSpPr>
          <p:nvPr/>
        </p:nvCxnSpPr>
        <p:spPr>
          <a:xfrm flipV="1">
            <a:off x="5782614" y="5524297"/>
            <a:ext cx="1323837" cy="5599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>
            <a:stCxn id="3" idx="6"/>
            <a:endCxn id="4" idx="2"/>
          </p:cNvCxnSpPr>
          <p:nvPr/>
        </p:nvCxnSpPr>
        <p:spPr>
          <a:xfrm flipV="1">
            <a:off x="5769735" y="480375"/>
            <a:ext cx="1291640" cy="11445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>
            <a:stCxn id="3" idx="6"/>
            <a:endCxn id="7" idx="2"/>
          </p:cNvCxnSpPr>
          <p:nvPr/>
        </p:nvCxnSpPr>
        <p:spPr>
          <a:xfrm flipV="1">
            <a:off x="5769735" y="1173924"/>
            <a:ext cx="1407552" cy="4509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>
            <a:stCxn id="3" idx="6"/>
            <a:endCxn id="6" idx="2"/>
          </p:cNvCxnSpPr>
          <p:nvPr/>
        </p:nvCxnSpPr>
        <p:spPr>
          <a:xfrm>
            <a:off x="5769735" y="1624884"/>
            <a:ext cx="1227247" cy="80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>
            <a:stCxn id="3" idx="6"/>
            <a:endCxn id="5" idx="2"/>
          </p:cNvCxnSpPr>
          <p:nvPr/>
        </p:nvCxnSpPr>
        <p:spPr>
          <a:xfrm>
            <a:off x="5769735" y="1624884"/>
            <a:ext cx="1227247" cy="7387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stCxn id="3" idx="6"/>
            <a:endCxn id="8" idx="2"/>
          </p:cNvCxnSpPr>
          <p:nvPr/>
        </p:nvCxnSpPr>
        <p:spPr>
          <a:xfrm>
            <a:off x="5769735" y="1624884"/>
            <a:ext cx="1291640" cy="1440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>
            <a:stCxn id="2" idx="6"/>
            <a:endCxn id="3" idx="2"/>
          </p:cNvCxnSpPr>
          <p:nvPr/>
        </p:nvCxnSpPr>
        <p:spPr>
          <a:xfrm flipV="1">
            <a:off x="3011508" y="1624884"/>
            <a:ext cx="690628" cy="18106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>
            <a:stCxn id="2" idx="6"/>
            <a:endCxn id="9" idx="2"/>
          </p:cNvCxnSpPr>
          <p:nvPr/>
        </p:nvCxnSpPr>
        <p:spPr>
          <a:xfrm>
            <a:off x="3011508" y="3435499"/>
            <a:ext cx="690628" cy="5409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>
            <a:stCxn id="2" idx="6"/>
            <a:endCxn id="10" idx="2"/>
          </p:cNvCxnSpPr>
          <p:nvPr/>
        </p:nvCxnSpPr>
        <p:spPr>
          <a:xfrm>
            <a:off x="3011508" y="3435499"/>
            <a:ext cx="690628" cy="159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>
            <a:stCxn id="2" idx="6"/>
            <a:endCxn id="11" idx="2"/>
          </p:cNvCxnSpPr>
          <p:nvPr/>
        </p:nvCxnSpPr>
        <p:spPr>
          <a:xfrm>
            <a:off x="3011508" y="3435499"/>
            <a:ext cx="703507" cy="26487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/>
          <p:cNvSpPr/>
          <p:nvPr/>
        </p:nvSpPr>
        <p:spPr>
          <a:xfrm>
            <a:off x="7318953" y="3643707"/>
            <a:ext cx="2261856" cy="59592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PREGUNTAS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7371541" y="4435631"/>
            <a:ext cx="2429282" cy="59592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EXPLICACIONES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Conector recto 24"/>
          <p:cNvCxnSpPr>
            <a:stCxn id="9" idx="6"/>
            <a:endCxn id="23" idx="2"/>
          </p:cNvCxnSpPr>
          <p:nvPr/>
        </p:nvCxnSpPr>
        <p:spPr>
          <a:xfrm flipV="1">
            <a:off x="5769735" y="3941668"/>
            <a:ext cx="1549218" cy="347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>
            <a:stCxn id="9" idx="6"/>
            <a:endCxn id="24" idx="2"/>
          </p:cNvCxnSpPr>
          <p:nvPr/>
        </p:nvCxnSpPr>
        <p:spPr>
          <a:xfrm>
            <a:off x="5769735" y="3976412"/>
            <a:ext cx="1601806" cy="7571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>
            <a:stCxn id="10" idx="6"/>
            <a:endCxn id="23" idx="2"/>
          </p:cNvCxnSpPr>
          <p:nvPr/>
        </p:nvCxnSpPr>
        <p:spPr>
          <a:xfrm flipV="1">
            <a:off x="5769735" y="3941668"/>
            <a:ext cx="1549218" cy="10886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>
            <a:stCxn id="10" idx="6"/>
            <a:endCxn id="24" idx="2"/>
          </p:cNvCxnSpPr>
          <p:nvPr/>
        </p:nvCxnSpPr>
        <p:spPr>
          <a:xfrm flipV="1">
            <a:off x="5769735" y="4733592"/>
            <a:ext cx="1601806" cy="2967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/>
          <p:cNvSpPr/>
          <p:nvPr/>
        </p:nvSpPr>
        <p:spPr>
          <a:xfrm>
            <a:off x="7371541" y="6084254"/>
            <a:ext cx="2261856" cy="59592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LABORATORIOS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Conector recto 29"/>
          <p:cNvCxnSpPr>
            <a:stCxn id="11" idx="6"/>
            <a:endCxn id="29" idx="2"/>
          </p:cNvCxnSpPr>
          <p:nvPr/>
        </p:nvCxnSpPr>
        <p:spPr>
          <a:xfrm>
            <a:off x="5782614" y="6084254"/>
            <a:ext cx="1588927" cy="2979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70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22" y="1084441"/>
            <a:ext cx="4267569" cy="143981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22022" y="399245"/>
            <a:ext cx="4392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PASOS PARA ELABORAR PRUEBAS OBJETIVAS</a:t>
            </a:r>
            <a:endParaRPr lang="es-V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945747" y="399245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Selección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simple: </a:t>
            </a:r>
            <a:endParaRPr lang="es-E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caracteriza por presentar una sola respuesta correcta y una serie de distractores. </a:t>
            </a:r>
            <a:endParaRPr lang="es-V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214378" y="270456"/>
            <a:ext cx="104597" cy="6587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Rectángulo 5"/>
          <p:cNvSpPr/>
          <p:nvPr/>
        </p:nvSpPr>
        <p:spPr>
          <a:xfrm>
            <a:off x="2146" y="3435440"/>
            <a:ext cx="11887201" cy="128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Rectángulo 6"/>
          <p:cNvSpPr/>
          <p:nvPr/>
        </p:nvSpPr>
        <p:spPr>
          <a:xfrm>
            <a:off x="5945746" y="117867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tem 1. Indique la región de Venezuela donde se ubican la mayor cantidad</a:t>
            </a:r>
          </a:p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represas que producen energía eléctrica? </a:t>
            </a:r>
            <a:endParaRPr lang="es-V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945746" y="1804350"/>
            <a:ext cx="197476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eriod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Monagas    ()</a:t>
            </a:r>
          </a:p>
          <a:p>
            <a:pPr marL="342900" indent="-342900">
              <a:buAutoNum type="alphaUcPeriod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Anzoátegui ()</a:t>
            </a:r>
          </a:p>
          <a:p>
            <a:pPr marL="342900" indent="-342900">
              <a:buAutoNum type="alphaUcPeriod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Bolívar        (</a:t>
            </a: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AutoNum type="alphaUcPeriod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Carabobo    ()</a:t>
            </a:r>
          </a:p>
          <a:p>
            <a:pPr marL="342900" indent="-342900">
              <a:buAutoNum type="alphaUcPeriod"/>
            </a:pPr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0" y="3564228"/>
            <a:ext cx="50895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De selección múltiple: </a:t>
            </a:r>
            <a:endParaRPr lang="es-E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ay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más de una respuesta verdadera entre diferentes </a:t>
            </a:r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alternativas. </a:t>
            </a:r>
            <a:endParaRPr lang="es-V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44321" y="5044703"/>
            <a:ext cx="227312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eriod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Tareas                (</a:t>
            </a: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AutoNum type="alphaUcPeriod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Afectividad          ()</a:t>
            </a:r>
          </a:p>
          <a:p>
            <a:pPr marL="342900" indent="-342900">
              <a:buAutoNum type="alphaUcPeriod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Exposiciones     (</a:t>
            </a: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AutoNum type="alphaUcPeriod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Autoevaluación   ()</a:t>
            </a:r>
          </a:p>
          <a:p>
            <a:pPr marL="342900" indent="-342900">
              <a:buAutoNum type="alphaUcPeriod"/>
            </a:pPr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793347" y="3718257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De verdadero o falso: </a:t>
            </a:r>
            <a:endParaRPr lang="es-E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debe determinar la corrección o incorrección de un grupo de respuestas. </a:t>
            </a:r>
            <a:endParaRPr lang="es-V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556161" y="4405217"/>
            <a:ext cx="6096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52095" algn="just">
              <a:lnSpc>
                <a:spcPct val="150000"/>
              </a:lnSpc>
              <a:spcAft>
                <a:spcPts val="0"/>
              </a:spcAft>
            </a:pPr>
            <a:r>
              <a:rPr lang="es-VE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Ítem 3. Indique cual la verdad o falsedad de los siguientes enunciados </a:t>
            </a: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602865"/>
              </p:ext>
            </p:extLst>
          </p:nvPr>
        </p:nvGraphicFramePr>
        <p:xfrm>
          <a:off x="6109875" y="4949504"/>
          <a:ext cx="4348681" cy="16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7678">
                  <a:extLst>
                    <a:ext uri="{9D8B030D-6E8A-4147-A177-3AD203B41FA5}">
                      <a16:colId xmlns:a16="http://schemas.microsoft.com/office/drawing/2014/main" xmlns="" val="3177401104"/>
                    </a:ext>
                  </a:extLst>
                </a:gridCol>
                <a:gridCol w="494055">
                  <a:extLst>
                    <a:ext uri="{9D8B030D-6E8A-4147-A177-3AD203B41FA5}">
                      <a16:colId xmlns:a16="http://schemas.microsoft.com/office/drawing/2014/main" xmlns="" val="1904847066"/>
                    </a:ext>
                  </a:extLst>
                </a:gridCol>
                <a:gridCol w="416948">
                  <a:extLst>
                    <a:ext uri="{9D8B030D-6E8A-4147-A177-3AD203B41FA5}">
                      <a16:colId xmlns:a16="http://schemas.microsoft.com/office/drawing/2014/main" xmlns="" val="13737295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Enunciado</a:t>
                      </a:r>
                      <a:endParaRPr lang="es-VE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s-VE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s-VE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220409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capital de Bolívar es Caracas</a:t>
                      </a:r>
                      <a:endParaRPr lang="es-VE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VE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VE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14267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capital de Carabobo es Valencia</a:t>
                      </a:r>
                      <a:endParaRPr lang="es-VE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VE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VE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393121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capital de Monagas es Maturín</a:t>
                      </a:r>
                      <a:endParaRPr lang="es-VE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VE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VE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1035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capital de Anzoátegui es el Tigre</a:t>
                      </a:r>
                      <a:endParaRPr lang="es-VE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VE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VE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4378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87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1769" y="228005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</a:rPr>
              <a:t>P</a:t>
            </a:r>
            <a:r>
              <a:rPr lang="es-ES" sz="1400" b="1" dirty="0" smtClean="0">
                <a:latin typeface="Arial" panose="020B0604020202020204" pitchFamily="34" charset="0"/>
              </a:rPr>
              <a:t>rueba de completación</a:t>
            </a:r>
          </a:p>
          <a:p>
            <a:r>
              <a:rPr lang="es-ES" sz="1400" dirty="0" smtClean="0">
                <a:latin typeface="Arial" panose="020B0604020202020204" pitchFamily="34" charset="0"/>
              </a:rPr>
              <a:t>Consta </a:t>
            </a:r>
            <a:r>
              <a:rPr lang="es-ES" sz="1400" dirty="0">
                <a:latin typeface="Arial" panose="020B0604020202020204" pitchFamily="34" charset="0"/>
              </a:rPr>
              <a:t>de una pregunta </a:t>
            </a:r>
            <a:r>
              <a:rPr lang="es-ES" sz="1400" dirty="0" smtClean="0">
                <a:latin typeface="Arial" panose="020B0604020202020204" pitchFamily="34" charset="0"/>
              </a:rPr>
              <a:t>incompleta </a:t>
            </a:r>
            <a:r>
              <a:rPr lang="es-ES" sz="1400" dirty="0">
                <a:latin typeface="Arial" panose="020B0604020202020204" pitchFamily="34" charset="0"/>
              </a:rPr>
              <a:t>que </a:t>
            </a:r>
            <a:r>
              <a:rPr lang="es-ES" sz="1400" dirty="0" smtClean="0">
                <a:latin typeface="Arial" panose="020B0604020202020204" pitchFamily="34" charset="0"/>
              </a:rPr>
              <a:t>el estudiante completa </a:t>
            </a:r>
            <a:r>
              <a:rPr lang="es-ES" sz="1400" dirty="0">
                <a:latin typeface="Arial" panose="020B0604020202020204" pitchFamily="34" charset="0"/>
              </a:rPr>
              <a:t>con una </a:t>
            </a:r>
            <a:r>
              <a:rPr lang="es-ES" sz="1400" dirty="0" smtClean="0">
                <a:latin typeface="Arial" panose="020B0604020202020204" pitchFamily="34" charset="0"/>
              </a:rPr>
              <a:t>palabra o frase.</a:t>
            </a:r>
            <a:endParaRPr lang="es-ES" sz="14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297769" y="128789"/>
            <a:ext cx="45719" cy="6529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4" name="Rectángulo 3"/>
          <p:cNvSpPr/>
          <p:nvPr/>
        </p:nvSpPr>
        <p:spPr>
          <a:xfrm>
            <a:off x="117305" y="3729306"/>
            <a:ext cx="1197735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5" name="CuadroTexto 4"/>
          <p:cNvSpPr txBox="1"/>
          <p:nvPr/>
        </p:nvSpPr>
        <p:spPr>
          <a:xfrm>
            <a:off x="399245" y="1442434"/>
            <a:ext cx="53351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Ítem 4. La familia es la _________ fundamental de la _________.</a:t>
            </a:r>
            <a:endParaRPr lang="es-V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99244" y="2014937"/>
            <a:ext cx="4628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Ítem 5. La fórmula química para el agua es  _________.</a:t>
            </a:r>
            <a:endParaRPr lang="es-V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359872" y="285155"/>
            <a:ext cx="1598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</a:rPr>
              <a:t>Prueba de </a:t>
            </a:r>
            <a:r>
              <a:rPr lang="es-ES" sz="1400" b="1" dirty="0" smtClean="0">
                <a:latin typeface="Arial" panose="020B0604020202020204" pitchFamily="34" charset="0"/>
              </a:rPr>
              <a:t>Pareo</a:t>
            </a:r>
            <a:endParaRPr lang="es-ES" sz="1400" b="1" dirty="0">
              <a:latin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978" y="1208486"/>
            <a:ext cx="5596653" cy="2187069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359872" y="592932"/>
            <a:ext cx="56856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</a:rPr>
              <a:t>Indique en la columna A el inventor de la columna B que corresponda.</a:t>
            </a:r>
            <a:endParaRPr lang="es-ES" sz="1400" dirty="0">
              <a:latin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40080" y="3790861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VE" dirty="0" smtClean="0">
                <a:latin typeface="Arial" panose="020B0604020202020204" pitchFamily="34" charset="0"/>
                <a:cs typeface="Arial" panose="020B0604020202020204" pitchFamily="34" charset="0"/>
              </a:rPr>
              <a:t>Pruebas de ensayo</a:t>
            </a:r>
            <a:endParaRPr lang="es-V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297769" y="4108776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Las pruebas </a:t>
            </a:r>
            <a:r>
              <a:rPr lang="es-ES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prácticas son </a:t>
            </a:r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evaluaciones </a:t>
            </a:r>
            <a:r>
              <a:rPr lang="es-ES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donde </a:t>
            </a:r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el alumno es indagado a través de </a:t>
            </a:r>
            <a:r>
              <a:rPr lang="es-ES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preguntas para que realice una manipulación demostrando sus</a:t>
            </a:r>
          </a:p>
          <a:p>
            <a:r>
              <a:rPr lang="es-ES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destrezas sobre la tarea encomendada. </a:t>
            </a:r>
            <a:endParaRPr lang="es-VE" sz="1400" dirty="0"/>
          </a:p>
        </p:txBody>
      </p:sp>
      <p:sp>
        <p:nvSpPr>
          <p:cNvPr id="12" name="Rectángulo 11"/>
          <p:cNvSpPr/>
          <p:nvPr/>
        </p:nvSpPr>
        <p:spPr>
          <a:xfrm>
            <a:off x="117305" y="545046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1. Explique por qué pudo darse la democracia venezolana en el contexto histórico.</a:t>
            </a:r>
            <a:endParaRPr lang="es-VE" sz="1400" dirty="0"/>
          </a:p>
        </p:txBody>
      </p:sp>
      <p:sp>
        <p:nvSpPr>
          <p:cNvPr id="13" name="Rectángulo 12"/>
          <p:cNvSpPr/>
          <p:nvPr/>
        </p:nvSpPr>
        <p:spPr>
          <a:xfrm>
            <a:off x="6953366" y="3824117"/>
            <a:ext cx="1826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VE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V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ruebas prácticas</a:t>
            </a:r>
            <a:endParaRPr lang="es-V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69705" y="4312593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400" dirty="0">
                <a:solidFill>
                  <a:srgbClr val="333333"/>
                </a:solidFill>
                <a:latin typeface="Arial" panose="020B0604020202020204" pitchFamily="34" charset="0"/>
              </a:rPr>
              <a:t>Las pruebas de ensayo son evaluaciones escritas donde el alumno es indagado a través de preguntas o pedido de explicaciones sobre un tema, o se le plantea un problema, para que no exponga sus conocimientos teóricos solamente, sino que los organice, ejemplifique, explicite sus consecuencias, compare</a:t>
            </a:r>
            <a:endParaRPr lang="es-VE" sz="1400" dirty="0"/>
          </a:p>
        </p:txBody>
      </p:sp>
      <p:sp>
        <p:nvSpPr>
          <p:cNvPr id="15" name="Rectángulo 14"/>
          <p:cNvSpPr/>
          <p:nvPr/>
        </p:nvSpPr>
        <p:spPr>
          <a:xfrm>
            <a:off x="6359872" y="510840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es-ES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Elabore un gráfico de sectores, barras y circular con el uso del </a:t>
            </a:r>
          </a:p>
          <a:p>
            <a:r>
              <a:rPr lang="es-ES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SPSSX.</a:t>
            </a:r>
            <a:endParaRPr lang="es-VE" sz="1400" dirty="0"/>
          </a:p>
        </p:txBody>
      </p:sp>
    </p:spTree>
    <p:extLst>
      <p:ext uri="{BB962C8B-B14F-4D97-AF65-F5344CB8AC3E}">
        <p14:creationId xmlns:p14="http://schemas.microsoft.com/office/powerpoint/2010/main" val="287746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21835714"/>
              </p:ext>
            </p:extLst>
          </p:nvPr>
        </p:nvGraphicFramePr>
        <p:xfrm>
          <a:off x="1357313" y="662226"/>
          <a:ext cx="9515475" cy="5700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5079793" y="3143250"/>
            <a:ext cx="249258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MEDIOS EVALUATIVOS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80159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3" y="419740"/>
            <a:ext cx="9572625" cy="62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3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5832" y="828674"/>
            <a:ext cx="9536416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7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752110" y="1704110"/>
            <a:ext cx="3034145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PREÁMBULO</a:t>
            </a:r>
            <a:endParaRPr lang="es-E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003964" y="3380510"/>
            <a:ext cx="4821381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TEORÍAS PEDAGÓGICAS</a:t>
            </a:r>
            <a:endParaRPr lang="es-E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 curvada hacia la derecha 3"/>
          <p:cNvSpPr/>
          <p:nvPr/>
        </p:nvSpPr>
        <p:spPr>
          <a:xfrm>
            <a:off x="5347856" y="2341418"/>
            <a:ext cx="581890" cy="85898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Flecha curvada hacia la izquierda 4"/>
          <p:cNvSpPr/>
          <p:nvPr/>
        </p:nvSpPr>
        <p:spPr>
          <a:xfrm>
            <a:off x="6594764" y="2353646"/>
            <a:ext cx="526472" cy="84675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02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014" y="361949"/>
            <a:ext cx="8790049" cy="604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7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:\Users\User1\Downloads\CamScanner 09-28-2020 13.30.51_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613" y="400050"/>
            <a:ext cx="9858375" cy="612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/>
          <p:cNvSpPr txBox="1"/>
          <p:nvPr/>
        </p:nvSpPr>
        <p:spPr>
          <a:xfrm flipH="1">
            <a:off x="9232582" y="6657975"/>
            <a:ext cx="2783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ELABORADO POR: ANTONELLA PALAZZO 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8005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" y="353826"/>
            <a:ext cx="10758486" cy="599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5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1903602" y="1333613"/>
            <a:ext cx="2106098" cy="88820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ENTREVISTA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6810775" y="4155582"/>
            <a:ext cx="2370787" cy="108182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TAREA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6861855" y="1749721"/>
            <a:ext cx="2209609" cy="9406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OBSERVACIÓN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4195335" y="5237408"/>
            <a:ext cx="2370787" cy="108182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DEBATES</a:t>
            </a:r>
          </a:p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DISCUSIONES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4123384" y="2868828"/>
            <a:ext cx="2687391" cy="10818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CUALITATIVOS PARA EVALUAR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4281685" y="448165"/>
            <a:ext cx="2370787" cy="108182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EXPOSICIONES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9181562" y="6544615"/>
            <a:ext cx="3207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/>
              <a:t>Alves y </a:t>
            </a:r>
            <a:r>
              <a:rPr lang="es-VE" dirty="0" smtClean="0"/>
              <a:t>Acevedo. (2002, p. 113) </a:t>
            </a:r>
            <a:endParaRPr lang="es-VE" dirty="0"/>
          </a:p>
        </p:txBody>
      </p:sp>
      <p:cxnSp>
        <p:nvCxnSpPr>
          <p:cNvPr id="17" name="Conector recto 16"/>
          <p:cNvCxnSpPr>
            <a:stCxn id="8" idx="0"/>
            <a:endCxn id="9" idx="4"/>
          </p:cNvCxnSpPr>
          <p:nvPr/>
        </p:nvCxnSpPr>
        <p:spPr>
          <a:xfrm flipH="1" flipV="1">
            <a:off x="5467079" y="1529991"/>
            <a:ext cx="1" cy="1338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stCxn id="8" idx="0"/>
            <a:endCxn id="5" idx="2"/>
          </p:cNvCxnSpPr>
          <p:nvPr/>
        </p:nvCxnSpPr>
        <p:spPr>
          <a:xfrm flipV="1">
            <a:off x="5467080" y="2220042"/>
            <a:ext cx="1394775" cy="6487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>
            <a:stCxn id="8" idx="0"/>
            <a:endCxn id="3" idx="6"/>
          </p:cNvCxnSpPr>
          <p:nvPr/>
        </p:nvCxnSpPr>
        <p:spPr>
          <a:xfrm flipH="1" flipV="1">
            <a:off x="4009700" y="1777716"/>
            <a:ext cx="1457380" cy="1091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>
            <a:stCxn id="8" idx="4"/>
            <a:endCxn id="7" idx="0"/>
          </p:cNvCxnSpPr>
          <p:nvPr/>
        </p:nvCxnSpPr>
        <p:spPr>
          <a:xfrm flipH="1">
            <a:off x="5380729" y="3950654"/>
            <a:ext cx="86351" cy="1286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>
            <a:stCxn id="8" idx="4"/>
            <a:endCxn id="4" idx="0"/>
          </p:cNvCxnSpPr>
          <p:nvPr/>
        </p:nvCxnSpPr>
        <p:spPr>
          <a:xfrm>
            <a:off x="5467080" y="3950654"/>
            <a:ext cx="2529089" cy="2049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/>
          <p:cNvSpPr/>
          <p:nvPr/>
        </p:nvSpPr>
        <p:spPr>
          <a:xfrm>
            <a:off x="9238286" y="3597312"/>
            <a:ext cx="1546952" cy="3905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9369379" y="5237408"/>
            <a:ext cx="1546952" cy="3905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Conector recto 24"/>
          <p:cNvCxnSpPr>
            <a:stCxn id="4" idx="6"/>
            <a:endCxn id="23" idx="2"/>
          </p:cNvCxnSpPr>
          <p:nvPr/>
        </p:nvCxnSpPr>
        <p:spPr>
          <a:xfrm flipV="1">
            <a:off x="9181562" y="3792607"/>
            <a:ext cx="56724" cy="903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>
            <a:stCxn id="4" idx="6"/>
            <a:endCxn id="24" idx="2"/>
          </p:cNvCxnSpPr>
          <p:nvPr/>
        </p:nvCxnSpPr>
        <p:spPr>
          <a:xfrm>
            <a:off x="9181562" y="4696495"/>
            <a:ext cx="187817" cy="7362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ipse 26"/>
          <p:cNvSpPr/>
          <p:nvPr/>
        </p:nvSpPr>
        <p:spPr>
          <a:xfrm>
            <a:off x="201292" y="1549701"/>
            <a:ext cx="1546952" cy="3905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208140" y="236906"/>
            <a:ext cx="1695462" cy="3905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Conector recto 28"/>
          <p:cNvCxnSpPr>
            <a:stCxn id="3" idx="2"/>
            <a:endCxn id="28" idx="6"/>
          </p:cNvCxnSpPr>
          <p:nvPr/>
        </p:nvCxnSpPr>
        <p:spPr>
          <a:xfrm flipV="1">
            <a:off x="1903602" y="432201"/>
            <a:ext cx="0" cy="13455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>
            <a:stCxn id="3" idx="2"/>
            <a:endCxn id="27" idx="6"/>
          </p:cNvCxnSpPr>
          <p:nvPr/>
        </p:nvCxnSpPr>
        <p:spPr>
          <a:xfrm flipH="1" flipV="1">
            <a:off x="1748244" y="1744996"/>
            <a:ext cx="155358" cy="32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ipse 30"/>
          <p:cNvSpPr/>
          <p:nvPr/>
        </p:nvSpPr>
        <p:spPr>
          <a:xfrm>
            <a:off x="7071238" y="1057035"/>
            <a:ext cx="1546952" cy="3905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6996983" y="524339"/>
            <a:ext cx="1695462" cy="3905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Conector recto 32"/>
          <p:cNvCxnSpPr>
            <a:stCxn id="9" idx="6"/>
            <a:endCxn id="32" idx="2"/>
          </p:cNvCxnSpPr>
          <p:nvPr/>
        </p:nvCxnSpPr>
        <p:spPr>
          <a:xfrm flipV="1">
            <a:off x="6652472" y="719634"/>
            <a:ext cx="344511" cy="2694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>
            <a:stCxn id="9" idx="6"/>
            <a:endCxn id="31" idx="2"/>
          </p:cNvCxnSpPr>
          <p:nvPr/>
        </p:nvCxnSpPr>
        <p:spPr>
          <a:xfrm>
            <a:off x="6652472" y="989078"/>
            <a:ext cx="418766" cy="2632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ipse 36"/>
          <p:cNvSpPr/>
          <p:nvPr/>
        </p:nvSpPr>
        <p:spPr>
          <a:xfrm>
            <a:off x="9485219" y="1333613"/>
            <a:ext cx="2209609" cy="94064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NOTAS DE CAMPO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Conector recto de flecha 39"/>
          <p:cNvCxnSpPr>
            <a:stCxn id="5" idx="6"/>
            <a:endCxn id="37" idx="3"/>
          </p:cNvCxnSpPr>
          <p:nvPr/>
        </p:nvCxnSpPr>
        <p:spPr>
          <a:xfrm flipV="1">
            <a:off x="9071464" y="2136501"/>
            <a:ext cx="737345" cy="83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ipse 43"/>
          <p:cNvSpPr/>
          <p:nvPr/>
        </p:nvSpPr>
        <p:spPr>
          <a:xfrm>
            <a:off x="139132" y="3453112"/>
            <a:ext cx="2106568" cy="9942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ESTRUCTURADA</a:t>
            </a:r>
            <a:endParaRPr lang="es-V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Elipse 44"/>
          <p:cNvSpPr/>
          <p:nvPr/>
        </p:nvSpPr>
        <p:spPr>
          <a:xfrm>
            <a:off x="387465" y="4642811"/>
            <a:ext cx="2215084" cy="8882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 ESTRUCTURADA</a:t>
            </a:r>
            <a:endParaRPr lang="es-V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2496047" y="3772740"/>
            <a:ext cx="1855750" cy="8882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PROFUNDIDAD</a:t>
            </a:r>
            <a:endParaRPr lang="es-V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Conector recto 52"/>
          <p:cNvCxnSpPr>
            <a:stCxn id="3" idx="3"/>
            <a:endCxn id="44" idx="0"/>
          </p:cNvCxnSpPr>
          <p:nvPr/>
        </p:nvCxnSpPr>
        <p:spPr>
          <a:xfrm flipH="1">
            <a:off x="1192416" y="2091744"/>
            <a:ext cx="1019617" cy="1361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/>
          <p:cNvCxnSpPr>
            <a:stCxn id="3" idx="4"/>
            <a:endCxn id="46" idx="0"/>
          </p:cNvCxnSpPr>
          <p:nvPr/>
        </p:nvCxnSpPr>
        <p:spPr>
          <a:xfrm>
            <a:off x="2956651" y="2221819"/>
            <a:ext cx="467271" cy="15509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/>
          <p:cNvCxnSpPr>
            <a:stCxn id="3" idx="4"/>
            <a:endCxn id="45" idx="7"/>
          </p:cNvCxnSpPr>
          <p:nvPr/>
        </p:nvCxnSpPr>
        <p:spPr>
          <a:xfrm flipH="1">
            <a:off x="2278157" y="2221819"/>
            <a:ext cx="678494" cy="2551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71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 flipH="1">
            <a:off x="4774882" y="757238"/>
            <a:ext cx="322611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/>
              <a:t>TAREA 2: MIS REFLEXIONES</a:t>
            </a:r>
            <a:endParaRPr lang="es-ES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000250" y="2143125"/>
            <a:ext cx="85582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arenR"/>
            </a:pPr>
            <a:r>
              <a:rPr lang="es-ES" dirty="0" smtClean="0"/>
              <a:t>DESDE SU EXPERIENCIALIDAD REFLEXIONE CÓMO HA SIDO SU ACCIONAR EN CUANTO A LOS INSTRUMENTOS DE EVALUACIÓN.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arenR"/>
            </a:pPr>
            <a:r>
              <a:rPr lang="es-ES" dirty="0" smtClean="0"/>
              <a:t>ENTRE LOS INSTRUMENTOS CUALITATIVOS Y CUANTITATIVOS POR CUÁL SE INCLINA. ARGUMENTE.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arenR"/>
            </a:pPr>
            <a:r>
              <a:rPr lang="es-ES" dirty="0" smtClean="0"/>
              <a:t>¿CON Cuál DE LOS INSTRUMENTOS O MEDIOS SE IDENTICA? ARGUMENTE</a:t>
            </a:r>
          </a:p>
          <a:p>
            <a:pPr marL="342900" indent="-342900">
              <a:buFont typeface="+mj-lt"/>
              <a:buAutoNum type="arabicParenR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85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64676" y="2611581"/>
            <a:ext cx="3378558" cy="507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252095" algn="just">
              <a:lnSpc>
                <a:spcPct val="150000"/>
              </a:lnSpc>
              <a:spcAft>
                <a:spcPts val="0"/>
              </a:spcAft>
            </a:pPr>
            <a:r>
              <a:rPr lang="es-V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 5. </a:t>
            </a:r>
            <a:r>
              <a:rPr lang="es-V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</a:t>
            </a:r>
            <a:r>
              <a:rPr lang="es-V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VE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86829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3133" y="314287"/>
            <a:ext cx="609600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/>
            <a:r>
              <a:rPr lang="es-ES" dirty="0">
                <a:solidFill>
                  <a:srgbClr val="333333"/>
                </a:solidFill>
                <a:latin typeface="Arial" panose="020B0604020202020204" pitchFamily="34" charset="0"/>
              </a:rPr>
              <a:t>Es un conjunto de acciones a través de las cuales se determina una o varias estrategias para llevar a cabo la evaluación de la competencia de un educando.</a:t>
            </a:r>
            <a:endParaRPr lang="es-VE" dirty="0"/>
          </a:p>
        </p:txBody>
      </p:sp>
      <p:sp>
        <p:nvSpPr>
          <p:cNvPr id="3" name="Elipse 2"/>
          <p:cNvSpPr/>
          <p:nvPr/>
        </p:nvSpPr>
        <p:spPr>
          <a:xfrm>
            <a:off x="3120981" y="3283726"/>
            <a:ext cx="2687391" cy="108182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EVALUACIÓN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7024885" y="904912"/>
            <a:ext cx="2067599" cy="66541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COHERENTE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4430332" y="6036018"/>
            <a:ext cx="2655735" cy="66541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CONTEXTULIZADO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6823919" y="5363038"/>
            <a:ext cx="2067599" cy="66541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EQUILIBRADO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7857719" y="4364923"/>
            <a:ext cx="2067599" cy="66541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PROGRESIVO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9594221" y="3634123"/>
            <a:ext cx="2067599" cy="66541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 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9092483" y="2745473"/>
            <a:ext cx="2067599" cy="66541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ABIERTO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8058684" y="1856823"/>
            <a:ext cx="2067599" cy="66541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recto 11"/>
          <p:cNvCxnSpPr>
            <a:stCxn id="3" idx="6"/>
            <a:endCxn id="4" idx="2"/>
          </p:cNvCxnSpPr>
          <p:nvPr/>
        </p:nvCxnSpPr>
        <p:spPr>
          <a:xfrm flipV="1">
            <a:off x="5808372" y="1237617"/>
            <a:ext cx="1216513" cy="2587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>
            <a:stCxn id="3" idx="6"/>
            <a:endCxn id="10" idx="2"/>
          </p:cNvCxnSpPr>
          <p:nvPr/>
        </p:nvCxnSpPr>
        <p:spPr>
          <a:xfrm flipV="1">
            <a:off x="5808372" y="2189528"/>
            <a:ext cx="2250312" cy="16351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>
            <a:stCxn id="3" idx="6"/>
            <a:endCxn id="9" idx="2"/>
          </p:cNvCxnSpPr>
          <p:nvPr/>
        </p:nvCxnSpPr>
        <p:spPr>
          <a:xfrm flipV="1">
            <a:off x="5808372" y="3078178"/>
            <a:ext cx="3284111" cy="7464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stCxn id="3" idx="6"/>
            <a:endCxn id="8" idx="2"/>
          </p:cNvCxnSpPr>
          <p:nvPr/>
        </p:nvCxnSpPr>
        <p:spPr>
          <a:xfrm>
            <a:off x="5808372" y="3824639"/>
            <a:ext cx="3785849" cy="1421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>
            <a:stCxn id="3" idx="6"/>
            <a:endCxn id="7" idx="2"/>
          </p:cNvCxnSpPr>
          <p:nvPr/>
        </p:nvCxnSpPr>
        <p:spPr>
          <a:xfrm>
            <a:off x="5808372" y="3824639"/>
            <a:ext cx="2049347" cy="8729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>
            <a:stCxn id="3" idx="6"/>
            <a:endCxn id="6" idx="2"/>
          </p:cNvCxnSpPr>
          <p:nvPr/>
        </p:nvCxnSpPr>
        <p:spPr>
          <a:xfrm>
            <a:off x="5808372" y="3824639"/>
            <a:ext cx="1015547" cy="1871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>
            <a:stCxn id="3" idx="6"/>
            <a:endCxn id="5" idx="0"/>
          </p:cNvCxnSpPr>
          <p:nvPr/>
        </p:nvCxnSpPr>
        <p:spPr>
          <a:xfrm flipH="1">
            <a:off x="5758200" y="3824639"/>
            <a:ext cx="50172" cy="22113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>
            <a:stCxn id="3" idx="0"/>
            <a:endCxn id="2" idx="2"/>
          </p:cNvCxnSpPr>
          <p:nvPr/>
        </p:nvCxnSpPr>
        <p:spPr>
          <a:xfrm flipH="1" flipV="1">
            <a:off x="3211133" y="1237617"/>
            <a:ext cx="1253544" cy="20461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2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926426" y="283335"/>
            <a:ext cx="5922137" cy="61632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457200" indent="-228600" algn="just">
              <a:spcBef>
                <a:spcPts val="675"/>
              </a:spcBef>
              <a:spcAft>
                <a:spcPts val="675"/>
              </a:spcAft>
            </a:pPr>
            <a:r>
              <a:rPr lang="es-ES" dirty="0">
                <a:latin typeface="Arial" panose="020B0604020202020204" pitchFamily="34" charset="0"/>
              </a:rPr>
              <a:t>Recolección </a:t>
            </a:r>
            <a:r>
              <a:rPr lang="es-ES" dirty="0" smtClean="0">
                <a:latin typeface="Arial" panose="020B0604020202020204" pitchFamily="34" charset="0"/>
              </a:rPr>
              <a:t>y selección</a:t>
            </a:r>
            <a:r>
              <a:rPr lang="es-ES" dirty="0">
                <a:latin typeface="Arial" panose="020B0604020202020204" pitchFamily="34" charset="0"/>
              </a:rPr>
              <a:t> de información sobre los aprendizajes de los alumnos, a través de la </a:t>
            </a:r>
            <a:r>
              <a:rPr lang="es-ES" dirty="0" smtClean="0">
                <a:latin typeface="Arial" panose="020B0604020202020204" pitchFamily="34" charset="0"/>
              </a:rPr>
              <a:t>interacción</a:t>
            </a:r>
            <a:r>
              <a:rPr lang="es-ES" dirty="0">
                <a:latin typeface="Arial" panose="020B0604020202020204" pitchFamily="34" charset="0"/>
              </a:rPr>
              <a:t> con ellos, la aplicación de </a:t>
            </a:r>
            <a:r>
              <a:rPr lang="es-ES" dirty="0" smtClean="0">
                <a:latin typeface="Arial" panose="020B0604020202020204" pitchFamily="34" charset="0"/>
              </a:rPr>
              <a:t>instrumentos y </a:t>
            </a:r>
            <a:r>
              <a:rPr lang="es-ES" dirty="0">
                <a:latin typeface="Arial" panose="020B0604020202020204" pitchFamily="34" charset="0"/>
              </a:rPr>
              <a:t>las situaciones de </a:t>
            </a:r>
            <a:r>
              <a:rPr lang="es-ES" dirty="0" smtClean="0">
                <a:latin typeface="Arial" panose="020B0604020202020204" pitchFamily="34" charset="0"/>
              </a:rPr>
              <a:t>evaluación.</a:t>
            </a:r>
          </a:p>
          <a:p>
            <a:pPr marL="457200" indent="-228600" algn="just">
              <a:spcBef>
                <a:spcPts val="675"/>
              </a:spcBef>
              <a:spcAft>
                <a:spcPts val="675"/>
              </a:spcAft>
            </a:pPr>
            <a:endParaRPr lang="es-ES" dirty="0">
              <a:latin typeface="Arial" panose="020B0604020202020204" pitchFamily="34" charset="0"/>
            </a:endParaRPr>
          </a:p>
          <a:p>
            <a:pPr marL="457200" indent="-228600" algn="just">
              <a:spcBef>
                <a:spcPts val="675"/>
              </a:spcBef>
              <a:spcAft>
                <a:spcPts val="675"/>
              </a:spcAft>
            </a:pPr>
            <a:endParaRPr lang="es-ES" dirty="0" smtClean="0">
              <a:latin typeface="Arial" panose="020B0604020202020204" pitchFamily="34" charset="0"/>
            </a:endParaRPr>
          </a:p>
          <a:p>
            <a:pPr marL="457200" indent="-228600" algn="just">
              <a:spcBef>
                <a:spcPts val="675"/>
              </a:spcBef>
              <a:spcAft>
                <a:spcPts val="675"/>
              </a:spcAft>
            </a:pPr>
            <a:r>
              <a:rPr lang="es-ES" dirty="0" smtClean="0">
                <a:latin typeface="Arial" panose="020B0604020202020204" pitchFamily="34" charset="0"/>
              </a:rPr>
              <a:t>Interpretación </a:t>
            </a:r>
            <a:r>
              <a:rPr lang="es-ES" dirty="0">
                <a:latin typeface="Arial" panose="020B0604020202020204" pitchFamily="34" charset="0"/>
              </a:rPr>
              <a:t>y valoración de los aprendizajes en términos del grado de </a:t>
            </a:r>
            <a:r>
              <a:rPr lang="es-ES" dirty="0" smtClean="0">
                <a:latin typeface="Arial" panose="020B0604020202020204" pitchFamily="34" charset="0"/>
              </a:rPr>
              <a:t>desarrollo</a:t>
            </a:r>
            <a:r>
              <a:rPr lang="es-ES" dirty="0">
                <a:latin typeface="Arial" panose="020B0604020202020204" pitchFamily="34" charset="0"/>
              </a:rPr>
              <a:t> de los criterios de evaluación establecidos en cada </a:t>
            </a:r>
            <a:r>
              <a:rPr lang="es-ES" dirty="0" smtClean="0">
                <a:latin typeface="Arial" panose="020B0604020202020204" pitchFamily="34" charset="0"/>
              </a:rPr>
              <a:t>asignatura </a:t>
            </a:r>
            <a:r>
              <a:rPr lang="es-ES" dirty="0">
                <a:latin typeface="Arial" panose="020B0604020202020204" pitchFamily="34" charset="0"/>
              </a:rPr>
              <a:t>y, por ende, el grado de desarrollo de la </a:t>
            </a:r>
            <a:r>
              <a:rPr lang="es-ES" dirty="0" smtClean="0">
                <a:latin typeface="Arial" panose="020B0604020202020204" pitchFamily="34" charset="0"/>
              </a:rPr>
              <a:t>competencia.</a:t>
            </a:r>
          </a:p>
          <a:p>
            <a:pPr marL="457200" indent="-228600" algn="just">
              <a:spcBef>
                <a:spcPts val="675"/>
              </a:spcBef>
              <a:spcAft>
                <a:spcPts val="675"/>
              </a:spcAft>
            </a:pPr>
            <a:endParaRPr lang="es-ES" dirty="0">
              <a:latin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</a:rPr>
              <a:t/>
            </a:r>
            <a:br>
              <a:rPr lang="es-ES" dirty="0">
                <a:latin typeface="Arial" panose="020B0604020202020204" pitchFamily="34" charset="0"/>
              </a:rPr>
            </a:br>
            <a:r>
              <a:rPr lang="es-ES" sz="800" dirty="0">
                <a:latin typeface="Times New Roman" panose="02020603050405020304" pitchFamily="18" charset="0"/>
              </a:rPr>
              <a:t> </a:t>
            </a:r>
            <a:r>
              <a:rPr lang="es-ES" dirty="0">
                <a:latin typeface="Arial" panose="020B0604020202020204" pitchFamily="34" charset="0"/>
              </a:rPr>
              <a:t>Toma de decisión, que involucra el establecimiento de un </a:t>
            </a:r>
            <a:r>
              <a:rPr lang="es-ES" dirty="0" smtClean="0">
                <a:latin typeface="Arial" panose="020B0604020202020204" pitchFamily="34" charset="0"/>
              </a:rPr>
              <a:t>plan de</a:t>
            </a:r>
            <a:r>
              <a:rPr lang="es-ES" dirty="0">
                <a:latin typeface="Arial" panose="020B0604020202020204" pitchFamily="34" charset="0"/>
              </a:rPr>
              <a:t> </a:t>
            </a:r>
            <a:r>
              <a:rPr lang="es-ES" dirty="0" smtClean="0">
                <a:latin typeface="Arial" panose="020B0604020202020204" pitchFamily="34" charset="0"/>
              </a:rPr>
              <a:t>acción</a:t>
            </a:r>
            <a:r>
              <a:rPr lang="es-ES" dirty="0">
                <a:latin typeface="Arial" panose="020B0604020202020204" pitchFamily="34" charset="0"/>
              </a:rPr>
              <a:t> que permita al alumno conocer, reforzar y estimular los aprendizajes que debe desarrollar con la ayuda del docente, quien deberá </a:t>
            </a:r>
            <a:r>
              <a:rPr lang="es-ES" dirty="0" smtClean="0">
                <a:latin typeface="Arial" panose="020B0604020202020204" pitchFamily="34" charset="0"/>
              </a:rPr>
              <a:t>planificar nuevas</a:t>
            </a:r>
            <a:r>
              <a:rPr lang="es-ES" dirty="0">
                <a:latin typeface="Arial" panose="020B0604020202020204" pitchFamily="34" charset="0"/>
              </a:rPr>
              <a:t> </a:t>
            </a:r>
            <a:r>
              <a:rPr lang="es-ES" dirty="0" smtClean="0">
                <a:latin typeface="Arial" panose="020B0604020202020204" pitchFamily="34" charset="0"/>
              </a:rPr>
              <a:t>estrategias</a:t>
            </a:r>
            <a:r>
              <a:rPr lang="es-ES" dirty="0">
                <a:latin typeface="Arial" panose="020B0604020202020204" pitchFamily="34" charset="0"/>
              </a:rPr>
              <a:t> de </a:t>
            </a:r>
            <a:r>
              <a:rPr lang="es-ES" dirty="0" smtClean="0">
                <a:latin typeface="Arial" panose="020B0604020202020204" pitchFamily="34" charset="0"/>
              </a:rPr>
              <a:t>enseñanza</a:t>
            </a:r>
            <a:r>
              <a:rPr lang="es-ES" dirty="0">
                <a:latin typeface="Arial" panose="020B0604020202020204" pitchFamily="34" charset="0"/>
              </a:rPr>
              <a:t> y </a:t>
            </a:r>
            <a:r>
              <a:rPr lang="es-ES" dirty="0" smtClean="0">
                <a:latin typeface="Arial" panose="020B0604020202020204" pitchFamily="34" charset="0"/>
              </a:rPr>
              <a:t>aprendizaje, </a:t>
            </a:r>
            <a:r>
              <a:rPr lang="es-ES" dirty="0">
                <a:latin typeface="Arial" panose="020B0604020202020204" pitchFamily="34" charset="0"/>
              </a:rPr>
              <a:t>según las conclusiones a las que se llegue en la evaluación.</a:t>
            </a:r>
            <a:endParaRPr lang="es-ES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180302" y="2514600"/>
            <a:ext cx="2687391" cy="108182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 ASOCIADOS AL PLAN DE EVALUACIÓN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3114541" y="4647496"/>
            <a:ext cx="2687391" cy="108182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 DE DECISIÓN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3239035" y="2514600"/>
            <a:ext cx="2687391" cy="108182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INTERPRETACIÓN Y VALORACIÓN DE APRENDIZAJES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3176788" y="325912"/>
            <a:ext cx="2687391" cy="108182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RECOLECCIÓN DE INFORMACIÓN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/>
          <p:cNvCxnSpPr>
            <a:stCxn id="3" idx="6"/>
            <a:endCxn id="6" idx="2"/>
          </p:cNvCxnSpPr>
          <p:nvPr/>
        </p:nvCxnSpPr>
        <p:spPr>
          <a:xfrm flipV="1">
            <a:off x="2867693" y="866825"/>
            <a:ext cx="309095" cy="2188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>
            <a:stCxn id="3" idx="6"/>
            <a:endCxn id="5" idx="2"/>
          </p:cNvCxnSpPr>
          <p:nvPr/>
        </p:nvCxnSpPr>
        <p:spPr>
          <a:xfrm>
            <a:off x="2867693" y="3055513"/>
            <a:ext cx="3713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>
            <a:stCxn id="3" idx="6"/>
            <a:endCxn id="4" idx="2"/>
          </p:cNvCxnSpPr>
          <p:nvPr/>
        </p:nvCxnSpPr>
        <p:spPr>
          <a:xfrm>
            <a:off x="2867693" y="3055513"/>
            <a:ext cx="246848" cy="21328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22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438919" y="1005521"/>
            <a:ext cx="6096000" cy="397031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s-ES" dirty="0"/>
              <a:t>Componentes de </a:t>
            </a:r>
            <a:r>
              <a:rPr lang="es-ES" dirty="0" smtClean="0"/>
              <a:t>identificación: </a:t>
            </a:r>
          </a:p>
          <a:p>
            <a:r>
              <a:rPr lang="es-ES" dirty="0"/>
              <a:t>D</a:t>
            </a:r>
            <a:r>
              <a:rPr lang="es-ES" dirty="0" smtClean="0"/>
              <a:t>enominación </a:t>
            </a:r>
            <a:r>
              <a:rPr lang="es-ES" dirty="0"/>
              <a:t>del </a:t>
            </a:r>
            <a:r>
              <a:rPr lang="es-ES" dirty="0" smtClean="0"/>
              <a:t>plan.</a:t>
            </a:r>
          </a:p>
          <a:p>
            <a:r>
              <a:rPr lang="es-ES" dirty="0" smtClean="0"/>
              <a:t>Ciudad</a:t>
            </a:r>
            <a:r>
              <a:rPr lang="es-ES" dirty="0"/>
              <a:t>, </a:t>
            </a:r>
            <a:r>
              <a:rPr lang="es-ES" dirty="0" smtClean="0"/>
              <a:t>institución.</a:t>
            </a:r>
          </a:p>
          <a:p>
            <a:r>
              <a:rPr lang="es-ES" dirty="0" smtClean="0"/>
              <a:t>Asignatura </a:t>
            </a:r>
            <a:r>
              <a:rPr lang="es-ES" dirty="0"/>
              <a:t>o </a:t>
            </a:r>
            <a:r>
              <a:rPr lang="es-ES" dirty="0" smtClean="0"/>
              <a:t>área.</a:t>
            </a:r>
          </a:p>
          <a:p>
            <a:r>
              <a:rPr lang="es-ES" dirty="0" smtClean="0"/>
              <a:t>Sección</a:t>
            </a:r>
            <a:r>
              <a:rPr lang="es-ES" dirty="0"/>
              <a:t>, período </a:t>
            </a:r>
            <a:r>
              <a:rPr lang="es-ES" dirty="0" smtClean="0"/>
              <a:t>académico</a:t>
            </a:r>
            <a:r>
              <a:rPr lang="es-ES" dirty="0"/>
              <a:t>, lapso </a:t>
            </a:r>
            <a:r>
              <a:rPr lang="es-ES" dirty="0" smtClean="0"/>
              <a:t>considerado.</a:t>
            </a:r>
          </a:p>
          <a:p>
            <a:r>
              <a:rPr lang="es-ES" dirty="0" smtClean="0"/>
              <a:t>Docente.</a:t>
            </a:r>
            <a:endParaRPr lang="es-ES" dirty="0"/>
          </a:p>
          <a:p>
            <a:endParaRPr lang="es-ES" dirty="0"/>
          </a:p>
          <a:p>
            <a:r>
              <a:rPr lang="es-ES" dirty="0"/>
              <a:t>Componentes </a:t>
            </a:r>
            <a:r>
              <a:rPr lang="es-ES" dirty="0" smtClean="0"/>
              <a:t>sustantivos:</a:t>
            </a:r>
          </a:p>
          <a:p>
            <a:r>
              <a:rPr lang="es-ES" dirty="0" smtClean="0"/>
              <a:t>Resultados </a:t>
            </a:r>
            <a:r>
              <a:rPr lang="es-ES" dirty="0"/>
              <a:t>esperados o aspectos a evaluar, normalmente expresados como objetivos </a:t>
            </a:r>
            <a:r>
              <a:rPr lang="es-ES" dirty="0" smtClean="0"/>
              <a:t>conductuales.</a:t>
            </a:r>
          </a:p>
          <a:p>
            <a:r>
              <a:rPr lang="es-ES" dirty="0" smtClean="0"/>
              <a:t>Tipos </a:t>
            </a:r>
            <a:r>
              <a:rPr lang="es-ES" dirty="0"/>
              <a:t>de evaluación, según la función que ésta </a:t>
            </a:r>
            <a:r>
              <a:rPr lang="es-ES" dirty="0" smtClean="0"/>
              <a:t>cumplirá. Evaluadores</a:t>
            </a:r>
            <a:r>
              <a:rPr lang="es-ES" dirty="0"/>
              <a:t>; técnicas; procedimiento; instrumentos y otros </a:t>
            </a:r>
            <a:r>
              <a:rPr lang="es-ES" dirty="0" smtClean="0"/>
              <a:t>recursos.</a:t>
            </a:r>
          </a:p>
          <a:p>
            <a:r>
              <a:rPr lang="es-ES" dirty="0" smtClean="0"/>
              <a:t>Fecha </a:t>
            </a:r>
            <a:r>
              <a:rPr lang="es-ES" dirty="0"/>
              <a:t>o lapso de ejecución y ponderación o peso.</a:t>
            </a:r>
            <a:endParaRPr lang="es-VE" dirty="0"/>
          </a:p>
        </p:txBody>
      </p:sp>
      <p:sp>
        <p:nvSpPr>
          <p:cNvPr id="4" name="Elipse 3"/>
          <p:cNvSpPr/>
          <p:nvPr/>
        </p:nvSpPr>
        <p:spPr>
          <a:xfrm>
            <a:off x="635359" y="2449767"/>
            <a:ext cx="2687391" cy="108182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DEL PLAN DE EVALUACIÓN</a:t>
            </a:r>
            <a:endParaRPr lang="es-V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/>
          <p:cNvCxnSpPr>
            <a:stCxn id="4" idx="6"/>
            <a:endCxn id="3" idx="1"/>
          </p:cNvCxnSpPr>
          <p:nvPr/>
        </p:nvCxnSpPr>
        <p:spPr>
          <a:xfrm>
            <a:off x="3322750" y="2990680"/>
            <a:ext cx="11161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68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010424" y="0"/>
            <a:ext cx="3376950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52095" algn="ctr">
              <a:lnSpc>
                <a:spcPct val="150000"/>
              </a:lnSpc>
              <a:spcAft>
                <a:spcPts val="0"/>
              </a:spcAft>
            </a:pPr>
            <a:r>
              <a:rPr lang="es-VE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GENERAL DE EVALUACION</a:t>
            </a:r>
            <a:endParaRPr lang="es-VE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582" y="487922"/>
            <a:ext cx="4362450" cy="70485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722616" y="2021984"/>
            <a:ext cx="2076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Docente: Nellys Medina</a:t>
            </a:r>
            <a:endParaRPr lang="es-V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010422" y="2021983"/>
            <a:ext cx="1846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Periodo: Abril - Mayo</a:t>
            </a:r>
            <a:endParaRPr lang="es-V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987821" y="2021983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Año: 2024</a:t>
            </a:r>
            <a:endParaRPr lang="es-V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072983" y="1279624"/>
            <a:ext cx="3619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Asignatura: Evaluación de los Aprendizajes</a:t>
            </a:r>
            <a:endParaRPr lang="es-V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053" y="2513123"/>
            <a:ext cx="9382585" cy="419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15825377"/>
              </p:ext>
            </p:extLst>
          </p:nvPr>
        </p:nvGraphicFramePr>
        <p:xfrm>
          <a:off x="2031999" y="719666"/>
          <a:ext cx="925945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2582053" y="2011280"/>
            <a:ext cx="16097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latin typeface="fkGrotesk"/>
              </a:rPr>
              <a:t>Jean Piaget</a:t>
            </a:r>
            <a:endParaRPr lang="es-ES" sz="2000" b="1" i="0" dirty="0">
              <a:effectLst/>
              <a:latin typeface="fkGrotesk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111319" y="3244333"/>
            <a:ext cx="1662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b="1" dirty="0"/>
              <a:t>Lev Vygotsky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741299" y="4322000"/>
            <a:ext cx="1032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b="1" dirty="0" smtClean="0"/>
              <a:t>Jerome</a:t>
            </a:r>
          </a:p>
          <a:p>
            <a:pPr lvl="0"/>
            <a:r>
              <a:rPr lang="es-ES" b="1" dirty="0" smtClean="0"/>
              <a:t> </a:t>
            </a:r>
            <a:r>
              <a:rPr lang="es-ES" b="1" dirty="0"/>
              <a:t>Bruner</a:t>
            </a:r>
          </a:p>
        </p:txBody>
      </p:sp>
    </p:spTree>
    <p:extLst>
      <p:ext uri="{BB962C8B-B14F-4D97-AF65-F5344CB8AC3E}">
        <p14:creationId xmlns:p14="http://schemas.microsoft.com/office/powerpoint/2010/main" val="28043239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831" y="492759"/>
            <a:ext cx="8075707" cy="619137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751786" y="0"/>
            <a:ext cx="6096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52095" algn="ctr">
              <a:lnSpc>
                <a:spcPct val="150000"/>
              </a:lnSpc>
              <a:spcAft>
                <a:spcPts val="0"/>
              </a:spcAft>
            </a:pPr>
            <a:r>
              <a:rPr lang="es-VE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PLANILLA DE ESCALA PARA EVALUAR EVIDENCIAS</a:t>
            </a:r>
            <a:endParaRPr lang="es-VE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68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163" y="916986"/>
            <a:ext cx="8377394" cy="566411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466170" y="244699"/>
            <a:ext cx="3025380" cy="507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indent="252095" algn="ctr">
              <a:lnSpc>
                <a:spcPct val="150000"/>
              </a:lnSpc>
              <a:spcAft>
                <a:spcPts val="0"/>
              </a:spcAft>
            </a:pPr>
            <a:r>
              <a:rPr lang="es-VE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DE EVALUACIÓN</a:t>
            </a:r>
            <a:endParaRPr lang="es-VE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36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224" y="789777"/>
            <a:ext cx="8030025" cy="559814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645094" y="63005"/>
            <a:ext cx="2732286" cy="4160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indent="252095" algn="ctr">
              <a:lnSpc>
                <a:spcPct val="150000"/>
              </a:lnSpc>
              <a:spcAft>
                <a:spcPts val="0"/>
              </a:spcAft>
            </a:pPr>
            <a:r>
              <a:rPr lang="es-VE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DE EVALUACIÓN</a:t>
            </a:r>
            <a:endParaRPr lang="es-VE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82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881"/>
            <a:ext cx="12192000" cy="700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67000" y="991980"/>
            <a:ext cx="7053543" cy="140053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smtClean="0"/>
              <a:t>Cogito, ergo sum</a:t>
            </a:r>
            <a:br>
              <a:rPr lang="es-VE" smtClean="0"/>
            </a:br>
            <a:r>
              <a:rPr lang="es-VE" smtClean="0"/>
              <a:t>(Descartes, 1643)</a:t>
            </a:r>
            <a:endParaRPr lang="es-VE" dirty="0"/>
          </a:p>
        </p:txBody>
      </p:sp>
      <p:sp>
        <p:nvSpPr>
          <p:cNvPr id="8" name="4 CuadroTexto"/>
          <p:cNvSpPr txBox="1"/>
          <p:nvPr/>
        </p:nvSpPr>
        <p:spPr>
          <a:xfrm>
            <a:off x="4258595" y="4649539"/>
            <a:ext cx="7624203" cy="769441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VE" sz="4400" dirty="0" smtClean="0">
                <a:latin typeface="Arial" pitchFamily="34" charset="0"/>
                <a:cs typeface="Arial" pitchFamily="34" charset="0"/>
              </a:rPr>
              <a:t>Ellos piensan, luego yo existo</a:t>
            </a:r>
            <a:endParaRPr lang="es-VE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730240" y="5684520"/>
            <a:ext cx="288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(Medina, 2019)</a:t>
            </a:r>
            <a:endParaRPr lang="es-ES" sz="28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2641628" y="3534371"/>
            <a:ext cx="6320822" cy="707886"/>
          </a:xfrm>
          <a:prstGeom prst="rect">
            <a:avLst/>
          </a:prstGeom>
          <a:solidFill>
            <a:srgbClr val="00B0F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4000" i="1" dirty="0" err="1" smtClean="0"/>
              <a:t>Cogitant</a:t>
            </a:r>
            <a:r>
              <a:rPr lang="es-ES" sz="4000" i="1" dirty="0"/>
              <a:t>, ergo ego </a:t>
            </a:r>
            <a:r>
              <a:rPr lang="es-ES" sz="4000" i="1" dirty="0" smtClean="0"/>
              <a:t>sum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519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50364363"/>
              </p:ext>
            </p:extLst>
          </p:nvPr>
        </p:nvGraphicFramePr>
        <p:xfrm>
          <a:off x="2032000" y="719666"/>
          <a:ext cx="913476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30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4301903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431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090500"/>
              </p:ext>
            </p:extLst>
          </p:nvPr>
        </p:nvGraphicFramePr>
        <p:xfrm>
          <a:off x="1614488" y="719663"/>
          <a:ext cx="7643812" cy="5738286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4220095">
                  <a:extLst>
                    <a:ext uri="{9D8B030D-6E8A-4147-A177-3AD203B41FA5}">
                      <a16:colId xmlns:a16="http://schemas.microsoft.com/office/drawing/2014/main" xmlns="" val="3618289452"/>
                    </a:ext>
                  </a:extLst>
                </a:gridCol>
                <a:gridCol w="3423717">
                  <a:extLst>
                    <a:ext uri="{9D8B030D-6E8A-4147-A177-3AD203B41FA5}">
                      <a16:colId xmlns:a16="http://schemas.microsoft.com/office/drawing/2014/main" xmlns="" val="1357815442"/>
                    </a:ext>
                  </a:extLst>
                </a:gridCol>
              </a:tblGrid>
              <a:tr h="2869143">
                <a:tc>
                  <a:txBody>
                    <a:bodyPr/>
                    <a:lstStyle/>
                    <a:p>
                      <a:endParaRPr lang="es-ES" b="1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pPr algn="ctr"/>
                      <a:r>
                        <a:rPr lang="es-ES" u="sng" dirty="0" smtClean="0"/>
                        <a:t>BATMAN</a:t>
                      </a:r>
                      <a:endParaRPr lang="es-ES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9802995"/>
                  </a:ext>
                </a:extLst>
              </a:tr>
              <a:tr h="2869143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pPr algn="ctr"/>
                      <a:endParaRPr lang="es-ES" u="sng" dirty="0" smtClean="0"/>
                    </a:p>
                    <a:p>
                      <a:pPr algn="ctr"/>
                      <a:r>
                        <a:rPr lang="es-ES" u="sng" dirty="0" smtClean="0"/>
                        <a:t>BUHO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pPr algn="ctr"/>
                      <a:endParaRPr lang="es-ES" u="sng" dirty="0" smtClean="0"/>
                    </a:p>
                    <a:p>
                      <a:pPr algn="ctr"/>
                      <a:r>
                        <a:rPr lang="es-ES" u="sng" dirty="0" smtClean="0"/>
                        <a:t>KIKI</a:t>
                      </a:r>
                      <a:endParaRPr lang="es-ES" b="1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5710270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362" y="962554"/>
            <a:ext cx="1876425" cy="1614457"/>
          </a:xfrm>
          <a:prstGeom prst="rect">
            <a:avLst/>
          </a:prstGeom>
        </p:spPr>
      </p:pic>
      <p:cxnSp>
        <p:nvCxnSpPr>
          <p:cNvPr id="5" name="Conector recto 4"/>
          <p:cNvCxnSpPr/>
          <p:nvPr/>
        </p:nvCxnSpPr>
        <p:spPr>
          <a:xfrm flipH="1">
            <a:off x="3584575" y="2819898"/>
            <a:ext cx="715963" cy="43765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3386138" y="2900363"/>
            <a:ext cx="914400" cy="3571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63" y="1079712"/>
            <a:ext cx="2133600" cy="1285875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>
            <a:off x="6824663" y="2652766"/>
            <a:ext cx="914400" cy="3571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H="1">
            <a:off x="6923881" y="2641304"/>
            <a:ext cx="715963" cy="43765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763" y="3883845"/>
            <a:ext cx="1524000" cy="1600200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 flipH="1">
            <a:off x="3386138" y="5712921"/>
            <a:ext cx="715963" cy="43765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3357563" y="5753153"/>
            <a:ext cx="914400" cy="3571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2859" y="3882820"/>
            <a:ext cx="1713308" cy="1640401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 flipH="1">
            <a:off x="7293764" y="5750798"/>
            <a:ext cx="715963" cy="43765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7072313" y="5777807"/>
            <a:ext cx="914400" cy="3571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2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7142</TotalTime>
  <Words>2629</Words>
  <Application>Microsoft Office PowerPoint</Application>
  <PresentationFormat>Personalizado</PresentationFormat>
  <Paragraphs>509</Paragraphs>
  <Slides>63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63</vt:i4>
      </vt:variant>
    </vt:vector>
  </HeadingPairs>
  <TitlesOfParts>
    <vt:vector size="64" baseType="lpstr"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Italo Cecilio Avendaño</dc:creator>
  <cp:lastModifiedBy>admin</cp:lastModifiedBy>
  <cp:revision>225</cp:revision>
  <dcterms:created xsi:type="dcterms:W3CDTF">2023-04-29T12:46:40Z</dcterms:created>
  <dcterms:modified xsi:type="dcterms:W3CDTF">2025-05-09T23:05:26Z</dcterms:modified>
</cp:coreProperties>
</file>