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84" r:id="rId2"/>
    <p:sldId id="278" r:id="rId3"/>
    <p:sldId id="272" r:id="rId4"/>
    <p:sldId id="279" r:id="rId5"/>
    <p:sldId id="270" r:id="rId6"/>
    <p:sldId id="280" r:id="rId7"/>
    <p:sldId id="274" r:id="rId8"/>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 Flores" initials="MJF" lastIdx="3" clrIdx="0">
    <p:extLst>
      <p:ext uri="{19B8F6BF-5375-455C-9EA6-DF929625EA0E}">
        <p15:presenceInfo xmlns:p15="http://schemas.microsoft.com/office/powerpoint/2012/main" userId="e27fce5ab9d513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0" autoAdjust="0"/>
    <p:restoredTop sz="89524" autoAdjust="0"/>
  </p:normalViewPr>
  <p:slideViewPr>
    <p:cSldViewPr>
      <p:cViewPr varScale="1">
        <p:scale>
          <a:sx n="84" d="100"/>
          <a:sy n="84" d="100"/>
        </p:scale>
        <p:origin x="6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A2226-494A-4857-AD7E-AA39BA2F764E}" type="datetimeFigureOut">
              <a:rPr lang="es-ES" smtClean="0"/>
              <a:t>06/03/2021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7F744-DEA8-4C52-AAA1-C2B0E97C5C9C}" type="slidenum">
              <a:rPr lang="es-ES" smtClean="0"/>
              <a:t>‹Nº›</a:t>
            </a:fld>
            <a:endParaRPr lang="es-ES"/>
          </a:p>
        </p:txBody>
      </p:sp>
    </p:spTree>
    <p:extLst>
      <p:ext uri="{BB962C8B-B14F-4D97-AF65-F5344CB8AC3E}">
        <p14:creationId xmlns:p14="http://schemas.microsoft.com/office/powerpoint/2010/main" val="79291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24212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89466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4099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2037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30404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2834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6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912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38296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18508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752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85394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376F8-13B5-4766-B3A7-7B55283877D7}" type="datetimeFigureOut">
              <a:rPr lang="es-VE" smtClean="0"/>
              <a:t>6/3/2021</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8734F-90AC-407E-864C-B76E693D02A7}" type="slidenum">
              <a:rPr lang="es-VE" smtClean="0"/>
              <a:t>‹Nº›</a:t>
            </a:fld>
            <a:endParaRPr lang="es-VE"/>
          </a:p>
        </p:txBody>
      </p:sp>
    </p:spTree>
    <p:extLst>
      <p:ext uri="{BB962C8B-B14F-4D97-AF65-F5344CB8AC3E}">
        <p14:creationId xmlns:p14="http://schemas.microsoft.com/office/powerpoint/2010/main" val="175509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F76ED-DBFF-4A51-B1AF-A7CE758A59F3}"/>
              </a:ext>
            </a:extLst>
          </p:cNvPr>
          <p:cNvSpPr>
            <a:spLocks noGrp="1"/>
          </p:cNvSpPr>
          <p:nvPr>
            <p:ph type="ctrTitle"/>
          </p:nvPr>
        </p:nvSpPr>
        <p:spPr>
          <a:xfrm>
            <a:off x="685800" y="1124744"/>
            <a:ext cx="7772400" cy="1470025"/>
          </a:xfrm>
        </p:spPr>
        <p:txBody>
          <a:bodyPr/>
          <a:lstStyle/>
          <a:p>
            <a:r>
              <a:rPr lang="es-ES" dirty="0"/>
              <a:t>EJERCICIOS MODELO RELACIONAL</a:t>
            </a:r>
          </a:p>
        </p:txBody>
      </p:sp>
      <p:sp>
        <p:nvSpPr>
          <p:cNvPr id="3" name="Subtítulo 2">
            <a:extLst>
              <a:ext uri="{FF2B5EF4-FFF2-40B4-BE49-F238E27FC236}">
                <a16:creationId xmlns:a16="http://schemas.microsoft.com/office/drawing/2014/main" id="{A25860A3-6D91-427E-9E54-399E1B694850}"/>
              </a:ext>
            </a:extLst>
          </p:cNvPr>
          <p:cNvSpPr>
            <a:spLocks noGrp="1"/>
          </p:cNvSpPr>
          <p:nvPr>
            <p:ph type="subTitle" idx="1"/>
          </p:nvPr>
        </p:nvSpPr>
        <p:spPr>
          <a:xfrm>
            <a:off x="1475656" y="2924944"/>
            <a:ext cx="6400800" cy="1752600"/>
          </a:xfrm>
        </p:spPr>
        <p:txBody>
          <a:bodyPr>
            <a:normAutofit fontScale="92500" lnSpcReduction="20000"/>
          </a:bodyPr>
          <a:lstStyle/>
          <a:p>
            <a:r>
              <a:rPr lang="es-ES" sz="2000" dirty="0">
                <a:solidFill>
                  <a:schemeClr val="tx2"/>
                </a:solidFill>
              </a:rPr>
              <a:t>A continuación encontrarán un serie de ejercicios correspondientes al diseño de BD relacionales. En la mayoría de las láminas conseguirán audios explicativos. Las láminas que contengan más de un audio deberán escucharlos en el siguiente orden: deberán iniciar con el audio que se encuentre más a la izquierda, para continuar con el que se encuentre al lado</a:t>
            </a:r>
          </a:p>
        </p:txBody>
      </p:sp>
      <p:cxnSp>
        <p:nvCxnSpPr>
          <p:cNvPr id="4" name="Conector recto 3">
            <a:extLst>
              <a:ext uri="{FF2B5EF4-FFF2-40B4-BE49-F238E27FC236}">
                <a16:creationId xmlns:a16="http://schemas.microsoft.com/office/drawing/2014/main" id="{195D2E6F-D61B-4B9A-A0C4-93C731BF3BE1}"/>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5" name="CuadroTexto 4">
            <a:extLst>
              <a:ext uri="{FF2B5EF4-FFF2-40B4-BE49-F238E27FC236}">
                <a16:creationId xmlns:a16="http://schemas.microsoft.com/office/drawing/2014/main" id="{3F75658E-4E67-44B7-B7DF-2A9ED02D08C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spTree>
    <p:extLst>
      <p:ext uri="{BB962C8B-B14F-4D97-AF65-F5344CB8AC3E}">
        <p14:creationId xmlns:p14="http://schemas.microsoft.com/office/powerpoint/2010/main" val="382766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4DD5141-9382-4656-ACB5-C7E116207ACB}"/>
              </a:ext>
            </a:extLst>
          </p:cNvPr>
          <p:cNvSpPr txBox="1"/>
          <p:nvPr/>
        </p:nvSpPr>
        <p:spPr>
          <a:xfrm>
            <a:off x="755576" y="1124744"/>
            <a:ext cx="7776864"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Se necesita automatizar la gestión de una empresa de transportes que reparte paquetes por todo el país. Los encargados de llevar los paquetes son los camioneros de los que se necesita guardar la cedula, nombre, apellido, </a:t>
            </a:r>
            <a:r>
              <a:rPr lang="es-ES" dirty="0" err="1"/>
              <a:t>tlf</a:t>
            </a:r>
            <a:r>
              <a:rPr lang="es-ES" dirty="0"/>
              <a:t>, dirección, e información acerca del contacto de emergencia en caso de algún accidente.</a:t>
            </a:r>
          </a:p>
          <a:p>
            <a:r>
              <a:rPr lang="es-ES" dirty="0"/>
              <a:t>De los paquetes transportados interesa conocer el código, contenido o descripción, destinatario y su dirección. Se debe guardar tantos números de  teléfonos del destinatario como sea posible.</a:t>
            </a:r>
          </a:p>
          <a:p>
            <a:r>
              <a:rPr lang="es-ES" dirty="0"/>
              <a:t>Además se debe tener almacenado los datos del remitente.</a:t>
            </a:r>
          </a:p>
          <a:p>
            <a:r>
              <a:rPr lang="es-ES" dirty="0"/>
              <a:t>Un camionero distribuye muchos paquetes y un paquete solo puede ser distribuido por un camionero.</a:t>
            </a:r>
          </a:p>
          <a:p>
            <a:r>
              <a:rPr lang="es-ES" dirty="0"/>
              <a:t>De las ciudades a los que llegan los paquetes se debe guardar el código de la ciudad, el nombre </a:t>
            </a:r>
            <a:r>
              <a:rPr lang="es-ES" dirty="0" err="1"/>
              <a:t>asi</a:t>
            </a:r>
            <a:r>
              <a:rPr lang="es-ES" dirty="0"/>
              <a:t> como el estado a la que pertenece</a:t>
            </a:r>
          </a:p>
          <a:p>
            <a:endParaRPr lang="es-ES" dirty="0"/>
          </a:p>
        </p:txBody>
      </p:sp>
      <p:cxnSp>
        <p:nvCxnSpPr>
          <p:cNvPr id="5" name="Conector recto 4">
            <a:extLst>
              <a:ext uri="{FF2B5EF4-FFF2-40B4-BE49-F238E27FC236}">
                <a16:creationId xmlns:a16="http://schemas.microsoft.com/office/drawing/2014/main" id="{0D279EE4-BD4F-459C-8751-468F56A57DE6}"/>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CuadroTexto 5">
            <a:extLst>
              <a:ext uri="{FF2B5EF4-FFF2-40B4-BE49-F238E27FC236}">
                <a16:creationId xmlns:a16="http://schemas.microsoft.com/office/drawing/2014/main" id="{1A266E28-29C2-41C2-9D40-9183DF82C6E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2" name="Sonido grabado">
            <a:hlinkClick r:id="" action="ppaction://media"/>
            <a:extLst>
              <a:ext uri="{FF2B5EF4-FFF2-40B4-BE49-F238E27FC236}">
                <a16:creationId xmlns:a16="http://schemas.microsoft.com/office/drawing/2014/main" id="{A760DA40-5C60-4131-96DA-F7B89B8057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008" y="166851"/>
            <a:ext cx="609600" cy="609600"/>
          </a:xfrm>
          <a:prstGeom prst="rect">
            <a:avLst/>
          </a:prstGeom>
          <a:solidFill>
            <a:srgbClr val="0070C0"/>
          </a:solidFill>
        </p:spPr>
      </p:pic>
    </p:spTree>
    <p:extLst>
      <p:ext uri="{BB962C8B-B14F-4D97-AF65-F5344CB8AC3E}">
        <p14:creationId xmlns:p14="http://schemas.microsoft.com/office/powerpoint/2010/main" val="16553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37CF2B-98E2-4F1F-B477-0DC996925131}"/>
              </a:ext>
            </a:extLst>
          </p:cNvPr>
          <p:cNvSpPr/>
          <p:nvPr/>
        </p:nvSpPr>
        <p:spPr>
          <a:xfrm>
            <a:off x="1547664" y="1196752"/>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PAQUETES</a:t>
            </a:r>
          </a:p>
        </p:txBody>
      </p:sp>
      <p:sp>
        <p:nvSpPr>
          <p:cNvPr id="3" name="Rectángulo 2">
            <a:extLst>
              <a:ext uri="{FF2B5EF4-FFF2-40B4-BE49-F238E27FC236}">
                <a16:creationId xmlns:a16="http://schemas.microsoft.com/office/drawing/2014/main" id="{9FFB2EB9-AF77-476F-96D6-72118A8F0E8D}"/>
              </a:ext>
            </a:extLst>
          </p:cNvPr>
          <p:cNvSpPr/>
          <p:nvPr/>
        </p:nvSpPr>
        <p:spPr>
          <a:xfrm>
            <a:off x="2915816" y="188640"/>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REMITENTE</a:t>
            </a:r>
          </a:p>
        </p:txBody>
      </p:sp>
      <p:sp>
        <p:nvSpPr>
          <p:cNvPr id="4" name="Rectángulo 3">
            <a:extLst>
              <a:ext uri="{FF2B5EF4-FFF2-40B4-BE49-F238E27FC236}">
                <a16:creationId xmlns:a16="http://schemas.microsoft.com/office/drawing/2014/main" id="{6295E98D-64D4-4EC6-AFB7-92D04093A8EE}"/>
              </a:ext>
            </a:extLst>
          </p:cNvPr>
          <p:cNvSpPr/>
          <p:nvPr/>
        </p:nvSpPr>
        <p:spPr>
          <a:xfrm>
            <a:off x="323528" y="332656"/>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CAMIONEROS</a:t>
            </a:r>
          </a:p>
        </p:txBody>
      </p:sp>
      <p:sp>
        <p:nvSpPr>
          <p:cNvPr id="5" name="Rectángulo 4">
            <a:extLst>
              <a:ext uri="{FF2B5EF4-FFF2-40B4-BE49-F238E27FC236}">
                <a16:creationId xmlns:a16="http://schemas.microsoft.com/office/drawing/2014/main" id="{0FC1C7CA-0DC2-4AB4-9BD1-A69202E2EAD3}"/>
              </a:ext>
            </a:extLst>
          </p:cNvPr>
          <p:cNvSpPr/>
          <p:nvPr/>
        </p:nvSpPr>
        <p:spPr>
          <a:xfrm>
            <a:off x="5940152" y="260648"/>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TELEFONOS</a:t>
            </a:r>
          </a:p>
        </p:txBody>
      </p:sp>
      <p:sp>
        <p:nvSpPr>
          <p:cNvPr id="6" name="Rectángulo 5">
            <a:extLst>
              <a:ext uri="{FF2B5EF4-FFF2-40B4-BE49-F238E27FC236}">
                <a16:creationId xmlns:a16="http://schemas.microsoft.com/office/drawing/2014/main" id="{C6C86067-EA06-476E-94DE-88DEE514B08F}"/>
              </a:ext>
            </a:extLst>
          </p:cNvPr>
          <p:cNvSpPr/>
          <p:nvPr/>
        </p:nvSpPr>
        <p:spPr>
          <a:xfrm>
            <a:off x="7198842" y="1134269"/>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CIUDAD</a:t>
            </a:r>
          </a:p>
        </p:txBody>
      </p:sp>
      <p:cxnSp>
        <p:nvCxnSpPr>
          <p:cNvPr id="8" name="Conector: angular 7">
            <a:extLst>
              <a:ext uri="{FF2B5EF4-FFF2-40B4-BE49-F238E27FC236}">
                <a16:creationId xmlns:a16="http://schemas.microsoft.com/office/drawing/2014/main" id="{381F08DE-5442-4B51-84C3-EFF45CF14A05}"/>
              </a:ext>
            </a:extLst>
          </p:cNvPr>
          <p:cNvCxnSpPr>
            <a:stCxn id="4" idx="2"/>
            <a:endCxn id="2" idx="1"/>
          </p:cNvCxnSpPr>
          <p:nvPr/>
        </p:nvCxnSpPr>
        <p:spPr>
          <a:xfrm rot="16200000" flipH="1">
            <a:off x="881590" y="746702"/>
            <a:ext cx="648072" cy="68407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0" name="Conector: angular 9">
            <a:extLst>
              <a:ext uri="{FF2B5EF4-FFF2-40B4-BE49-F238E27FC236}">
                <a16:creationId xmlns:a16="http://schemas.microsoft.com/office/drawing/2014/main" id="{436B1138-A35D-428C-AC8D-91E1B1F62B66}"/>
              </a:ext>
            </a:extLst>
          </p:cNvPr>
          <p:cNvCxnSpPr>
            <a:cxnSpLocks/>
          </p:cNvCxnSpPr>
          <p:nvPr/>
        </p:nvCxnSpPr>
        <p:spPr>
          <a:xfrm rot="10800000" flipV="1">
            <a:off x="2677178" y="457503"/>
            <a:ext cx="3217634" cy="883264"/>
          </a:xfrm>
          <a:prstGeom prst="bentConnector3">
            <a:avLst>
              <a:gd name="adj1" fmla="val 38408"/>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C0D309F-566C-4FB5-A31E-12612871904A}"/>
              </a:ext>
            </a:extLst>
          </p:cNvPr>
          <p:cNvCxnSpPr>
            <a:cxnSpLocks/>
          </p:cNvCxnSpPr>
          <p:nvPr/>
        </p:nvCxnSpPr>
        <p:spPr>
          <a:xfrm flipV="1">
            <a:off x="2662251" y="1484784"/>
            <a:ext cx="4544444" cy="7803"/>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0C2345EE-A2CC-4574-A662-A46FD12D9315}"/>
              </a:ext>
            </a:extLst>
          </p:cNvPr>
          <p:cNvGrpSpPr/>
          <p:nvPr/>
        </p:nvGrpSpPr>
        <p:grpSpPr>
          <a:xfrm>
            <a:off x="5752246" y="376132"/>
            <a:ext cx="142566" cy="152898"/>
            <a:chOff x="5490102" y="2744924"/>
            <a:chExt cx="324036" cy="288032"/>
          </a:xfrm>
        </p:grpSpPr>
        <p:cxnSp>
          <p:nvCxnSpPr>
            <p:cNvPr id="22" name="Conector recto 21">
              <a:extLst>
                <a:ext uri="{FF2B5EF4-FFF2-40B4-BE49-F238E27FC236}">
                  <a16:creationId xmlns:a16="http://schemas.microsoft.com/office/drawing/2014/main" id="{385DBD45-C560-4868-8CF1-7B034105B1EF}"/>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67CC350-D516-43DC-A064-BA106C67A1B1}"/>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7" name="Grupo 26">
            <a:extLst>
              <a:ext uri="{FF2B5EF4-FFF2-40B4-BE49-F238E27FC236}">
                <a16:creationId xmlns:a16="http://schemas.microsoft.com/office/drawing/2014/main" id="{47ACFF64-FEEA-4DBF-960F-380998555D67}"/>
              </a:ext>
            </a:extLst>
          </p:cNvPr>
          <p:cNvGrpSpPr/>
          <p:nvPr/>
        </p:nvGrpSpPr>
        <p:grpSpPr>
          <a:xfrm>
            <a:off x="1405098" y="1331886"/>
            <a:ext cx="142566" cy="152898"/>
            <a:chOff x="5490102" y="2744924"/>
            <a:chExt cx="324036" cy="288032"/>
          </a:xfrm>
        </p:grpSpPr>
        <p:cxnSp>
          <p:nvCxnSpPr>
            <p:cNvPr id="28" name="Conector recto 27">
              <a:extLst>
                <a:ext uri="{FF2B5EF4-FFF2-40B4-BE49-F238E27FC236}">
                  <a16:creationId xmlns:a16="http://schemas.microsoft.com/office/drawing/2014/main" id="{AC45CB79-6873-4524-99DA-D0606AB30FC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66D4E51F-F130-401E-BBA3-0AE5C846C58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36" name="Tabla 19">
            <a:extLst>
              <a:ext uri="{FF2B5EF4-FFF2-40B4-BE49-F238E27FC236}">
                <a16:creationId xmlns:a16="http://schemas.microsoft.com/office/drawing/2014/main" id="{56896041-C6CA-40E8-A6C6-C0FB3BEBF808}"/>
              </a:ext>
            </a:extLst>
          </p:cNvPr>
          <p:cNvGraphicFramePr>
            <a:graphicFrameLocks noGrp="1"/>
          </p:cNvGraphicFramePr>
          <p:nvPr/>
        </p:nvGraphicFramePr>
        <p:xfrm>
          <a:off x="2935358" y="2329966"/>
          <a:ext cx="1208944" cy="2837361"/>
        </p:xfrm>
        <a:graphic>
          <a:graphicData uri="http://schemas.openxmlformats.org/drawingml/2006/table">
            <a:tbl>
              <a:tblPr firstRow="1" bandRow="1">
                <a:tableStyleId>{5C22544A-7EE6-4342-B048-85BDC9FD1C3A}</a:tableStyleId>
              </a:tblPr>
              <a:tblGrid>
                <a:gridCol w="1208944">
                  <a:extLst>
                    <a:ext uri="{9D8B030D-6E8A-4147-A177-3AD203B41FA5}">
                      <a16:colId xmlns:a16="http://schemas.microsoft.com/office/drawing/2014/main" val="2368802888"/>
                    </a:ext>
                  </a:extLst>
                </a:gridCol>
              </a:tblGrid>
              <a:tr h="302448">
                <a:tc>
                  <a:txBody>
                    <a:bodyPr/>
                    <a:lstStyle/>
                    <a:p>
                      <a:r>
                        <a:rPr lang="es-ES" sz="1200" dirty="0"/>
                        <a:t>PAQUETE</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err="1">
                          <a:solidFill>
                            <a:srgbClr val="00B0F0"/>
                          </a:solidFill>
                        </a:rPr>
                        <a:t>codremitente</a:t>
                      </a:r>
                      <a:endParaRPr lang="es-ES" sz="1200" dirty="0">
                        <a:solidFill>
                          <a:srgbClr val="00B0F0"/>
                        </a:solidFill>
                      </a:endParaRPr>
                    </a:p>
                  </a:txBody>
                  <a:tcPr/>
                </a:tc>
                <a:extLst>
                  <a:ext uri="{0D108BD9-81ED-4DB2-BD59-A6C34878D82A}">
                    <a16:rowId xmlns:a16="http://schemas.microsoft.com/office/drawing/2014/main" val="56873266"/>
                  </a:ext>
                </a:extLst>
              </a:tr>
              <a:tr h="272203">
                <a:tc>
                  <a:txBody>
                    <a:bodyPr/>
                    <a:lstStyle/>
                    <a:p>
                      <a:r>
                        <a:rPr lang="es-ES" sz="1200" dirty="0" err="1">
                          <a:solidFill>
                            <a:srgbClr val="00B0F0"/>
                          </a:solidFill>
                        </a:rPr>
                        <a:t>codcamionero</a:t>
                      </a:r>
                      <a:endParaRPr lang="es-ES" sz="1200" dirty="0">
                        <a:solidFill>
                          <a:srgbClr val="00B0F0"/>
                        </a:solidFill>
                      </a:endParaRPr>
                    </a:p>
                  </a:txBody>
                  <a:tcPr/>
                </a:tc>
                <a:extLst>
                  <a:ext uri="{0D108BD9-81ED-4DB2-BD59-A6C34878D82A}">
                    <a16:rowId xmlns:a16="http://schemas.microsoft.com/office/drawing/2014/main" val="1031591903"/>
                  </a:ext>
                </a:extLst>
              </a:tr>
              <a:tr h="272203">
                <a:tc>
                  <a:txBody>
                    <a:bodyPr/>
                    <a:lstStyle/>
                    <a:p>
                      <a:r>
                        <a:rPr lang="es-ES" sz="1200" dirty="0" err="1">
                          <a:solidFill>
                            <a:srgbClr val="00B0F0"/>
                          </a:solidFill>
                        </a:rPr>
                        <a:t>codciudad</a:t>
                      </a:r>
                      <a:endParaRPr lang="es-ES" sz="1200" dirty="0"/>
                    </a:p>
                  </a:txBody>
                  <a:tcPr/>
                </a:tc>
                <a:extLst>
                  <a:ext uri="{0D108BD9-81ED-4DB2-BD59-A6C34878D82A}">
                    <a16:rowId xmlns:a16="http://schemas.microsoft.com/office/drawing/2014/main" val="4014390355"/>
                  </a:ext>
                </a:extLst>
              </a:tr>
              <a:tr h="272203">
                <a:tc>
                  <a:txBody>
                    <a:bodyPr/>
                    <a:lstStyle/>
                    <a:p>
                      <a:r>
                        <a:rPr lang="es-ES" sz="1200" dirty="0" err="1"/>
                        <a:t>F_recepcion</a:t>
                      </a:r>
                      <a:endParaRPr lang="es-ES" sz="1200" dirty="0"/>
                    </a:p>
                  </a:txBody>
                  <a:tcPr/>
                </a:tc>
                <a:extLst>
                  <a:ext uri="{0D108BD9-81ED-4DB2-BD59-A6C34878D82A}">
                    <a16:rowId xmlns:a16="http://schemas.microsoft.com/office/drawing/2014/main" val="2274740732"/>
                  </a:ext>
                </a:extLst>
              </a:tr>
              <a:tr h="272203">
                <a:tc>
                  <a:txBody>
                    <a:bodyPr/>
                    <a:lstStyle/>
                    <a:p>
                      <a:r>
                        <a:rPr lang="es-ES" sz="1200" dirty="0" err="1"/>
                        <a:t>F_entrega</a:t>
                      </a:r>
                      <a:endParaRPr lang="es-ES" sz="1200" dirty="0"/>
                    </a:p>
                  </a:txBody>
                  <a:tcPr/>
                </a:tc>
                <a:extLst>
                  <a:ext uri="{0D108BD9-81ED-4DB2-BD59-A6C34878D82A}">
                    <a16:rowId xmlns:a16="http://schemas.microsoft.com/office/drawing/2014/main" val="2141080513"/>
                  </a:ext>
                </a:extLst>
              </a:tr>
              <a:tr h="296331">
                <a:tc>
                  <a:txBody>
                    <a:bodyPr/>
                    <a:lstStyle/>
                    <a:p>
                      <a:r>
                        <a:rPr lang="es-ES" sz="1200" dirty="0"/>
                        <a:t>destinatario</a:t>
                      </a:r>
                    </a:p>
                  </a:txBody>
                  <a:tcPr/>
                </a:tc>
                <a:extLst>
                  <a:ext uri="{0D108BD9-81ED-4DB2-BD59-A6C34878D82A}">
                    <a16:rowId xmlns:a16="http://schemas.microsoft.com/office/drawing/2014/main" val="2012217784"/>
                  </a:ext>
                </a:extLst>
              </a:tr>
              <a:tr h="296331">
                <a:tc>
                  <a:txBody>
                    <a:bodyPr/>
                    <a:lstStyle/>
                    <a:p>
                      <a:r>
                        <a:rPr lang="es-ES" sz="1200" dirty="0"/>
                        <a:t>contenido</a:t>
                      </a:r>
                    </a:p>
                  </a:txBody>
                  <a:tcPr/>
                </a:tc>
                <a:extLst>
                  <a:ext uri="{0D108BD9-81ED-4DB2-BD59-A6C34878D82A}">
                    <a16:rowId xmlns:a16="http://schemas.microsoft.com/office/drawing/2014/main" val="1901377368"/>
                  </a:ext>
                </a:extLst>
              </a:tr>
              <a:tr h="296331">
                <a:tc>
                  <a:txBody>
                    <a:bodyPr/>
                    <a:lstStyle/>
                    <a:p>
                      <a:r>
                        <a:rPr lang="es-ES" sz="1200" dirty="0"/>
                        <a:t>estatus</a:t>
                      </a:r>
                    </a:p>
                  </a:txBody>
                  <a:tcPr/>
                </a:tc>
                <a:extLst>
                  <a:ext uri="{0D108BD9-81ED-4DB2-BD59-A6C34878D82A}">
                    <a16:rowId xmlns:a16="http://schemas.microsoft.com/office/drawing/2014/main" val="3246168641"/>
                  </a:ext>
                </a:extLst>
              </a:tr>
            </a:tbl>
          </a:graphicData>
        </a:graphic>
      </p:graphicFrame>
      <p:graphicFrame>
        <p:nvGraphicFramePr>
          <p:cNvPr id="37" name="Tabla 19">
            <a:extLst>
              <a:ext uri="{FF2B5EF4-FFF2-40B4-BE49-F238E27FC236}">
                <a16:creationId xmlns:a16="http://schemas.microsoft.com/office/drawing/2014/main" id="{BFD6FA91-11C0-4FDE-9CF3-B6F460C0B270}"/>
              </a:ext>
            </a:extLst>
          </p:cNvPr>
          <p:cNvGraphicFramePr>
            <a:graphicFrameLocks noGrp="1"/>
          </p:cNvGraphicFramePr>
          <p:nvPr/>
        </p:nvGraphicFramePr>
        <p:xfrm>
          <a:off x="342628" y="2329966"/>
          <a:ext cx="1292225" cy="2537460"/>
        </p:xfrm>
        <a:graphic>
          <a:graphicData uri="http://schemas.openxmlformats.org/drawingml/2006/table">
            <a:tbl>
              <a:tblPr firstRow="1" bandRow="1">
                <a:tableStyleId>{5C22544A-7EE6-4342-B048-85BDC9FD1C3A}</a:tableStyleId>
              </a:tblPr>
              <a:tblGrid>
                <a:gridCol w="1292225">
                  <a:extLst>
                    <a:ext uri="{9D8B030D-6E8A-4147-A177-3AD203B41FA5}">
                      <a16:colId xmlns:a16="http://schemas.microsoft.com/office/drawing/2014/main" val="2368802888"/>
                    </a:ext>
                  </a:extLst>
                </a:gridCol>
              </a:tblGrid>
              <a:tr h="0">
                <a:tc>
                  <a:txBody>
                    <a:bodyPr/>
                    <a:lstStyle/>
                    <a:p>
                      <a:r>
                        <a:rPr lang="es-ES" sz="1200" dirty="0"/>
                        <a:t>CAMIONEROS</a:t>
                      </a:r>
                    </a:p>
                  </a:txBody>
                  <a:tcPr/>
                </a:tc>
                <a:extLst>
                  <a:ext uri="{0D108BD9-81ED-4DB2-BD59-A6C34878D82A}">
                    <a16:rowId xmlns:a16="http://schemas.microsoft.com/office/drawing/2014/main" val="59811561"/>
                  </a:ext>
                </a:extLst>
              </a:tr>
              <a:tr h="183055">
                <a:tc>
                  <a:txBody>
                    <a:bodyPr/>
                    <a:lstStyle/>
                    <a:p>
                      <a:r>
                        <a:rPr lang="es-ES" sz="1050" i="1" u="sng" strike="noStrike" dirty="0">
                          <a:solidFill>
                            <a:srgbClr val="FF0000"/>
                          </a:solidFill>
                        </a:rPr>
                        <a:t>CEDULA (PK)</a:t>
                      </a:r>
                    </a:p>
                  </a:txBody>
                  <a:tcPr anchor="ctr"/>
                </a:tc>
                <a:extLst>
                  <a:ext uri="{0D108BD9-81ED-4DB2-BD59-A6C34878D82A}">
                    <a16:rowId xmlns:a16="http://schemas.microsoft.com/office/drawing/2014/main" val="269686721"/>
                  </a:ext>
                </a:extLst>
              </a:tr>
              <a:tr h="0">
                <a:tc>
                  <a:txBody>
                    <a:bodyPr/>
                    <a:lstStyle/>
                    <a:p>
                      <a:r>
                        <a:rPr lang="es-ES" sz="1050" dirty="0">
                          <a:solidFill>
                            <a:schemeClr val="tx1"/>
                          </a:solidFill>
                        </a:rPr>
                        <a:t>Apellido</a:t>
                      </a:r>
                    </a:p>
                  </a:txBody>
                  <a:tcPr anchor="ctr"/>
                </a:tc>
                <a:extLst>
                  <a:ext uri="{0D108BD9-81ED-4DB2-BD59-A6C34878D82A}">
                    <a16:rowId xmlns:a16="http://schemas.microsoft.com/office/drawing/2014/main" val="2937303541"/>
                  </a:ext>
                </a:extLst>
              </a:tr>
              <a:tr h="148755">
                <a:tc>
                  <a:txBody>
                    <a:bodyPr/>
                    <a:lstStyle/>
                    <a:p>
                      <a:r>
                        <a:rPr lang="es-ES" sz="1050" dirty="0">
                          <a:solidFill>
                            <a:schemeClr val="tx1"/>
                          </a:solidFill>
                        </a:rPr>
                        <a:t>Nombre</a:t>
                      </a:r>
                    </a:p>
                  </a:txBody>
                  <a:tcPr anchor="ctr"/>
                </a:tc>
                <a:extLst>
                  <a:ext uri="{0D108BD9-81ED-4DB2-BD59-A6C34878D82A}">
                    <a16:rowId xmlns:a16="http://schemas.microsoft.com/office/drawing/2014/main" val="2463329311"/>
                  </a:ext>
                </a:extLst>
              </a:tr>
              <a:tr h="0">
                <a:tc>
                  <a:txBody>
                    <a:bodyPr/>
                    <a:lstStyle/>
                    <a:p>
                      <a:r>
                        <a:rPr lang="es-ES" sz="1050" dirty="0" err="1">
                          <a:solidFill>
                            <a:schemeClr val="tx1"/>
                          </a:solidFill>
                        </a:rPr>
                        <a:t>direccion</a:t>
                      </a:r>
                      <a:endParaRPr lang="es-ES" sz="1050" dirty="0">
                        <a:solidFill>
                          <a:schemeClr val="tx1"/>
                        </a:solidFill>
                      </a:endParaRPr>
                    </a:p>
                  </a:txBody>
                  <a:tcPr anchor="ctr"/>
                </a:tc>
                <a:extLst>
                  <a:ext uri="{0D108BD9-81ED-4DB2-BD59-A6C34878D82A}">
                    <a16:rowId xmlns:a16="http://schemas.microsoft.com/office/drawing/2014/main" val="56873266"/>
                  </a:ext>
                </a:extLst>
              </a:tr>
              <a:tr h="149891">
                <a:tc>
                  <a:txBody>
                    <a:bodyPr/>
                    <a:lstStyle/>
                    <a:p>
                      <a:r>
                        <a:rPr lang="es-ES" sz="1050" dirty="0" err="1"/>
                        <a:t>Tlf</a:t>
                      </a:r>
                      <a:endParaRPr lang="es-ES" sz="1050" dirty="0"/>
                    </a:p>
                  </a:txBody>
                  <a:tcPr anchor="ctr"/>
                </a:tc>
                <a:extLst>
                  <a:ext uri="{0D108BD9-81ED-4DB2-BD59-A6C34878D82A}">
                    <a16:rowId xmlns:a16="http://schemas.microsoft.com/office/drawing/2014/main" val="979797149"/>
                  </a:ext>
                </a:extLst>
              </a:tr>
              <a:tr h="0">
                <a:tc>
                  <a:txBody>
                    <a:bodyPr/>
                    <a:lstStyle/>
                    <a:p>
                      <a:r>
                        <a:rPr lang="es-ES" sz="1050" dirty="0" err="1"/>
                        <a:t>Fnacimiento</a:t>
                      </a:r>
                      <a:endParaRPr lang="es-ES" sz="1050" dirty="0"/>
                    </a:p>
                  </a:txBody>
                  <a:tcPr anchor="ctr"/>
                </a:tc>
                <a:extLst>
                  <a:ext uri="{0D108BD9-81ED-4DB2-BD59-A6C34878D82A}">
                    <a16:rowId xmlns:a16="http://schemas.microsoft.com/office/drawing/2014/main" val="1031591903"/>
                  </a:ext>
                </a:extLst>
              </a:tr>
              <a:tr h="151027">
                <a:tc>
                  <a:txBody>
                    <a:bodyPr/>
                    <a:lstStyle/>
                    <a:p>
                      <a:r>
                        <a:rPr lang="es-ES" sz="1050" dirty="0" err="1"/>
                        <a:t>Contactoemergen</a:t>
                      </a:r>
                      <a:endParaRPr lang="es-ES" sz="1050" dirty="0"/>
                    </a:p>
                  </a:txBody>
                  <a:tcPr anchor="ctr"/>
                </a:tc>
                <a:extLst>
                  <a:ext uri="{0D108BD9-81ED-4DB2-BD59-A6C34878D82A}">
                    <a16:rowId xmlns:a16="http://schemas.microsoft.com/office/drawing/2014/main" val="4014390355"/>
                  </a:ext>
                </a:extLst>
              </a:tr>
              <a:tr h="187599">
                <a:tc>
                  <a:txBody>
                    <a:bodyPr/>
                    <a:lstStyle/>
                    <a:p>
                      <a:r>
                        <a:rPr lang="es-ES" sz="1050" dirty="0" err="1"/>
                        <a:t>tlfcontacto</a:t>
                      </a:r>
                      <a:endParaRPr lang="es-ES" sz="1050" dirty="0"/>
                    </a:p>
                  </a:txBody>
                  <a:tcPr anchor="ctr"/>
                </a:tc>
                <a:extLst>
                  <a:ext uri="{0D108BD9-81ED-4DB2-BD59-A6C34878D82A}">
                    <a16:rowId xmlns:a16="http://schemas.microsoft.com/office/drawing/2014/main" val="2274740732"/>
                  </a:ext>
                </a:extLst>
              </a:tr>
              <a:tr h="152163">
                <a:tc>
                  <a:txBody>
                    <a:bodyPr/>
                    <a:lstStyle/>
                    <a:p>
                      <a:r>
                        <a:rPr lang="es-ES" sz="1050" dirty="0"/>
                        <a:t>parentesco</a:t>
                      </a:r>
                    </a:p>
                  </a:txBody>
                  <a:tcPr anchor="ctr"/>
                </a:tc>
                <a:extLst>
                  <a:ext uri="{0D108BD9-81ED-4DB2-BD59-A6C34878D82A}">
                    <a16:rowId xmlns:a16="http://schemas.microsoft.com/office/drawing/2014/main" val="2141080513"/>
                  </a:ext>
                </a:extLst>
              </a:tr>
            </a:tbl>
          </a:graphicData>
        </a:graphic>
      </p:graphicFrame>
      <p:graphicFrame>
        <p:nvGraphicFramePr>
          <p:cNvPr id="41" name="Tabla 19">
            <a:extLst>
              <a:ext uri="{FF2B5EF4-FFF2-40B4-BE49-F238E27FC236}">
                <a16:creationId xmlns:a16="http://schemas.microsoft.com/office/drawing/2014/main" id="{3892EAFD-6A72-41F9-9539-5AAC325398B3}"/>
              </a:ext>
            </a:extLst>
          </p:cNvPr>
          <p:cNvGraphicFramePr>
            <a:graphicFrameLocks noGrp="1"/>
          </p:cNvGraphicFramePr>
          <p:nvPr/>
        </p:nvGraphicFramePr>
        <p:xfrm>
          <a:off x="5063585" y="2582103"/>
          <a:ext cx="1208944" cy="2497008"/>
        </p:xfrm>
        <a:graphic>
          <a:graphicData uri="http://schemas.openxmlformats.org/drawingml/2006/table">
            <a:tbl>
              <a:tblPr firstRow="1" bandRow="1">
                <a:tableStyleId>{5C22544A-7EE6-4342-B048-85BDC9FD1C3A}</a:tableStyleId>
              </a:tblPr>
              <a:tblGrid>
                <a:gridCol w="1208944">
                  <a:extLst>
                    <a:ext uri="{9D8B030D-6E8A-4147-A177-3AD203B41FA5}">
                      <a16:colId xmlns:a16="http://schemas.microsoft.com/office/drawing/2014/main" val="2368802888"/>
                    </a:ext>
                  </a:extLst>
                </a:gridCol>
              </a:tblGrid>
              <a:tr h="302448">
                <a:tc>
                  <a:txBody>
                    <a:bodyPr/>
                    <a:lstStyle/>
                    <a:p>
                      <a:r>
                        <a:rPr lang="es-ES" sz="1200" dirty="0"/>
                        <a:t>REMITENTE</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a:solidFill>
                            <a:schemeClr val="tx1"/>
                          </a:solidFill>
                        </a:rPr>
                        <a:t>CI</a:t>
                      </a:r>
                    </a:p>
                  </a:txBody>
                  <a:tcPr/>
                </a:tc>
                <a:extLst>
                  <a:ext uri="{0D108BD9-81ED-4DB2-BD59-A6C34878D82A}">
                    <a16:rowId xmlns:a16="http://schemas.microsoft.com/office/drawing/2014/main" val="56873266"/>
                  </a:ext>
                </a:extLst>
              </a:tr>
              <a:tr h="272203">
                <a:tc>
                  <a:txBody>
                    <a:bodyPr/>
                    <a:lstStyle/>
                    <a:p>
                      <a:r>
                        <a:rPr lang="es-ES" sz="1200" dirty="0"/>
                        <a:t>RIF</a:t>
                      </a:r>
                    </a:p>
                  </a:txBody>
                  <a:tcPr/>
                </a:tc>
                <a:extLst>
                  <a:ext uri="{0D108BD9-81ED-4DB2-BD59-A6C34878D82A}">
                    <a16:rowId xmlns:a16="http://schemas.microsoft.com/office/drawing/2014/main" val="1031591903"/>
                  </a:ext>
                </a:extLst>
              </a:tr>
              <a:tr h="272203">
                <a:tc>
                  <a:txBody>
                    <a:bodyPr/>
                    <a:lstStyle/>
                    <a:p>
                      <a:r>
                        <a:rPr lang="es-ES" sz="1200" dirty="0"/>
                        <a:t>nombre</a:t>
                      </a:r>
                    </a:p>
                  </a:txBody>
                  <a:tcPr/>
                </a:tc>
                <a:extLst>
                  <a:ext uri="{0D108BD9-81ED-4DB2-BD59-A6C34878D82A}">
                    <a16:rowId xmlns:a16="http://schemas.microsoft.com/office/drawing/2014/main" val="4014390355"/>
                  </a:ext>
                </a:extLst>
              </a:tr>
              <a:tr h="272203">
                <a:tc>
                  <a:txBody>
                    <a:bodyPr/>
                    <a:lstStyle/>
                    <a:p>
                      <a:r>
                        <a:rPr lang="es-ES" sz="1200" dirty="0"/>
                        <a:t>apellido</a:t>
                      </a:r>
                    </a:p>
                  </a:txBody>
                  <a:tcPr/>
                </a:tc>
                <a:extLst>
                  <a:ext uri="{0D108BD9-81ED-4DB2-BD59-A6C34878D82A}">
                    <a16:rowId xmlns:a16="http://schemas.microsoft.com/office/drawing/2014/main" val="2274740732"/>
                  </a:ext>
                </a:extLst>
              </a:tr>
              <a:tr h="272203">
                <a:tc>
                  <a:txBody>
                    <a:bodyPr/>
                    <a:lstStyle/>
                    <a:p>
                      <a:r>
                        <a:rPr lang="es-ES" sz="1200" dirty="0" err="1"/>
                        <a:t>tlf</a:t>
                      </a:r>
                      <a:endParaRPr lang="es-ES" sz="1200" dirty="0"/>
                    </a:p>
                  </a:txBody>
                  <a:tcPr/>
                </a:tc>
                <a:extLst>
                  <a:ext uri="{0D108BD9-81ED-4DB2-BD59-A6C34878D82A}">
                    <a16:rowId xmlns:a16="http://schemas.microsoft.com/office/drawing/2014/main" val="2141080513"/>
                  </a:ext>
                </a:extLst>
              </a:tr>
              <a:tr h="272203">
                <a:tc>
                  <a:txBody>
                    <a:bodyPr/>
                    <a:lstStyle/>
                    <a:p>
                      <a:r>
                        <a:rPr lang="es-ES" sz="1200" dirty="0"/>
                        <a:t>email</a:t>
                      </a:r>
                    </a:p>
                  </a:txBody>
                  <a:tcPr/>
                </a:tc>
                <a:extLst>
                  <a:ext uri="{0D108BD9-81ED-4DB2-BD59-A6C34878D82A}">
                    <a16:rowId xmlns:a16="http://schemas.microsoft.com/office/drawing/2014/main" val="367847911"/>
                  </a:ext>
                </a:extLst>
              </a:tr>
              <a:tr h="272203">
                <a:tc>
                  <a:txBody>
                    <a:bodyPr/>
                    <a:lstStyle/>
                    <a:p>
                      <a:r>
                        <a:rPr lang="es-ES" sz="1200" dirty="0" err="1"/>
                        <a:t>direccion</a:t>
                      </a:r>
                      <a:endParaRPr lang="es-ES" sz="1200" dirty="0"/>
                    </a:p>
                  </a:txBody>
                  <a:tcPr/>
                </a:tc>
                <a:extLst>
                  <a:ext uri="{0D108BD9-81ED-4DB2-BD59-A6C34878D82A}">
                    <a16:rowId xmlns:a16="http://schemas.microsoft.com/office/drawing/2014/main" val="730336007"/>
                  </a:ext>
                </a:extLst>
              </a:tr>
            </a:tbl>
          </a:graphicData>
        </a:graphic>
      </p:graphicFrame>
      <p:graphicFrame>
        <p:nvGraphicFramePr>
          <p:cNvPr id="42" name="Tabla 19">
            <a:extLst>
              <a:ext uri="{FF2B5EF4-FFF2-40B4-BE49-F238E27FC236}">
                <a16:creationId xmlns:a16="http://schemas.microsoft.com/office/drawing/2014/main" id="{4931C4C8-9E68-4C25-BEDE-6F7239760EB3}"/>
              </a:ext>
            </a:extLst>
          </p:cNvPr>
          <p:cNvGraphicFramePr>
            <a:graphicFrameLocks noGrp="1"/>
          </p:cNvGraphicFramePr>
          <p:nvPr/>
        </p:nvGraphicFramePr>
        <p:xfrm>
          <a:off x="7652925" y="2992768"/>
          <a:ext cx="1208944" cy="1125408"/>
        </p:xfrm>
        <a:graphic>
          <a:graphicData uri="http://schemas.openxmlformats.org/drawingml/2006/table">
            <a:tbl>
              <a:tblPr firstRow="1" bandRow="1">
                <a:tableStyleId>{5C22544A-7EE6-4342-B048-85BDC9FD1C3A}</a:tableStyleId>
              </a:tblPr>
              <a:tblGrid>
                <a:gridCol w="1208944">
                  <a:extLst>
                    <a:ext uri="{9D8B030D-6E8A-4147-A177-3AD203B41FA5}">
                      <a16:colId xmlns:a16="http://schemas.microsoft.com/office/drawing/2014/main" val="2368802888"/>
                    </a:ext>
                  </a:extLst>
                </a:gridCol>
              </a:tblGrid>
              <a:tr h="302448">
                <a:tc>
                  <a:txBody>
                    <a:bodyPr/>
                    <a:lstStyle/>
                    <a:p>
                      <a:r>
                        <a:rPr lang="es-ES" sz="1200" dirty="0"/>
                        <a:t>TELEFONOS</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err="1">
                          <a:solidFill>
                            <a:srgbClr val="00B0F0"/>
                          </a:solidFill>
                        </a:rPr>
                        <a:t>idpaquete</a:t>
                      </a:r>
                      <a:endParaRPr lang="es-ES" sz="1200" dirty="0">
                        <a:solidFill>
                          <a:srgbClr val="00B0F0"/>
                        </a:solidFill>
                      </a:endParaRPr>
                    </a:p>
                  </a:txBody>
                  <a:tcPr/>
                </a:tc>
                <a:extLst>
                  <a:ext uri="{0D108BD9-81ED-4DB2-BD59-A6C34878D82A}">
                    <a16:rowId xmlns:a16="http://schemas.microsoft.com/office/drawing/2014/main" val="56873266"/>
                  </a:ext>
                </a:extLst>
              </a:tr>
              <a:tr h="272203">
                <a:tc>
                  <a:txBody>
                    <a:bodyPr/>
                    <a:lstStyle/>
                    <a:p>
                      <a:r>
                        <a:rPr lang="es-ES" sz="1200" dirty="0" err="1"/>
                        <a:t>tlf</a:t>
                      </a:r>
                      <a:endParaRPr lang="es-ES" sz="1200" dirty="0"/>
                    </a:p>
                  </a:txBody>
                  <a:tcPr/>
                </a:tc>
                <a:extLst>
                  <a:ext uri="{0D108BD9-81ED-4DB2-BD59-A6C34878D82A}">
                    <a16:rowId xmlns:a16="http://schemas.microsoft.com/office/drawing/2014/main" val="1031591903"/>
                  </a:ext>
                </a:extLst>
              </a:tr>
            </a:tbl>
          </a:graphicData>
        </a:graphic>
      </p:graphicFrame>
      <p:graphicFrame>
        <p:nvGraphicFramePr>
          <p:cNvPr id="44" name="Tabla 19">
            <a:extLst>
              <a:ext uri="{FF2B5EF4-FFF2-40B4-BE49-F238E27FC236}">
                <a16:creationId xmlns:a16="http://schemas.microsoft.com/office/drawing/2014/main" id="{9EBADD81-8F2A-406A-9B30-9BDDE23BFB27}"/>
              </a:ext>
            </a:extLst>
          </p:cNvPr>
          <p:cNvGraphicFramePr>
            <a:graphicFrameLocks noGrp="1"/>
          </p:cNvGraphicFramePr>
          <p:nvPr>
            <p:extLst>
              <p:ext uri="{D42A27DB-BD31-4B8C-83A1-F6EECF244321}">
                <p14:modId xmlns:p14="http://schemas.microsoft.com/office/powerpoint/2010/main" val="2707708113"/>
              </p:ext>
            </p:extLst>
          </p:nvPr>
        </p:nvGraphicFramePr>
        <p:xfrm>
          <a:off x="5574128" y="5408632"/>
          <a:ext cx="1086104" cy="1082040"/>
        </p:xfrm>
        <a:graphic>
          <a:graphicData uri="http://schemas.openxmlformats.org/drawingml/2006/table">
            <a:tbl>
              <a:tblPr firstRow="1" bandRow="1">
                <a:tableStyleId>{5C22544A-7EE6-4342-B048-85BDC9FD1C3A}</a:tableStyleId>
              </a:tblPr>
              <a:tblGrid>
                <a:gridCol w="1086104">
                  <a:extLst>
                    <a:ext uri="{9D8B030D-6E8A-4147-A177-3AD203B41FA5}">
                      <a16:colId xmlns:a16="http://schemas.microsoft.com/office/drawing/2014/main" val="2368802888"/>
                    </a:ext>
                  </a:extLst>
                </a:gridCol>
              </a:tblGrid>
              <a:tr h="0">
                <a:tc>
                  <a:txBody>
                    <a:bodyPr/>
                    <a:lstStyle/>
                    <a:p>
                      <a:r>
                        <a:rPr lang="es-ES" sz="1100" dirty="0"/>
                        <a:t>CIUDAD</a:t>
                      </a:r>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a:solidFill>
                            <a:schemeClr val="tx1"/>
                          </a:solidFill>
                        </a:rPr>
                        <a:t>Descripción</a:t>
                      </a:r>
                    </a:p>
                  </a:txBody>
                  <a:tcPr/>
                </a:tc>
                <a:extLst>
                  <a:ext uri="{0D108BD9-81ED-4DB2-BD59-A6C34878D82A}">
                    <a16:rowId xmlns:a16="http://schemas.microsoft.com/office/drawing/2014/main" val="56873266"/>
                  </a:ext>
                </a:extLst>
              </a:tr>
              <a:tr h="272203">
                <a:tc>
                  <a:txBody>
                    <a:bodyPr/>
                    <a:lstStyle/>
                    <a:p>
                      <a:r>
                        <a:rPr lang="es-ES" sz="1200" dirty="0">
                          <a:solidFill>
                            <a:schemeClr val="tx1"/>
                          </a:solidFill>
                        </a:rPr>
                        <a:t>estado</a:t>
                      </a:r>
                    </a:p>
                  </a:txBody>
                  <a:tcPr/>
                </a:tc>
                <a:extLst>
                  <a:ext uri="{0D108BD9-81ED-4DB2-BD59-A6C34878D82A}">
                    <a16:rowId xmlns:a16="http://schemas.microsoft.com/office/drawing/2014/main" val="1697613456"/>
                  </a:ext>
                </a:extLst>
              </a:tr>
            </a:tbl>
          </a:graphicData>
        </a:graphic>
      </p:graphicFrame>
      <p:cxnSp>
        <p:nvCxnSpPr>
          <p:cNvPr id="50" name="Conector: angular 49">
            <a:extLst>
              <a:ext uri="{FF2B5EF4-FFF2-40B4-BE49-F238E27FC236}">
                <a16:creationId xmlns:a16="http://schemas.microsoft.com/office/drawing/2014/main" id="{10D303CC-C66B-4C0F-A6FE-253AB77763DC}"/>
              </a:ext>
            </a:extLst>
          </p:cNvPr>
          <p:cNvCxnSpPr/>
          <p:nvPr/>
        </p:nvCxnSpPr>
        <p:spPr>
          <a:xfrm>
            <a:off x="1634853" y="2708920"/>
            <a:ext cx="1300505" cy="56769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2" name="Conector: angular 51">
            <a:extLst>
              <a:ext uri="{FF2B5EF4-FFF2-40B4-BE49-F238E27FC236}">
                <a16:creationId xmlns:a16="http://schemas.microsoft.com/office/drawing/2014/main" id="{09DFBEB7-D620-40B5-9879-CF70AA3E792F}"/>
              </a:ext>
            </a:extLst>
          </p:cNvPr>
          <p:cNvCxnSpPr/>
          <p:nvPr/>
        </p:nvCxnSpPr>
        <p:spPr>
          <a:xfrm rot="10800000" flipV="1">
            <a:off x="4144303" y="2992768"/>
            <a:ext cx="919283" cy="76191"/>
          </a:xfrm>
          <a:prstGeom prst="bentConnector3">
            <a:avLst/>
          </a:prstGeom>
        </p:spPr>
        <p:style>
          <a:lnRef idx="1">
            <a:schemeClr val="accent1"/>
          </a:lnRef>
          <a:fillRef idx="0">
            <a:schemeClr val="accent1"/>
          </a:fillRef>
          <a:effectRef idx="0">
            <a:schemeClr val="accent1"/>
          </a:effectRef>
          <a:fontRef idx="minor">
            <a:schemeClr val="tx1"/>
          </a:fontRef>
        </p:style>
      </p:cxnSp>
      <p:grpSp>
        <p:nvGrpSpPr>
          <p:cNvPr id="70" name="Grupo 69">
            <a:extLst>
              <a:ext uri="{FF2B5EF4-FFF2-40B4-BE49-F238E27FC236}">
                <a16:creationId xmlns:a16="http://schemas.microsoft.com/office/drawing/2014/main" id="{1B51257A-E895-4B82-82F3-307714A1D6E4}"/>
              </a:ext>
            </a:extLst>
          </p:cNvPr>
          <p:cNvGrpSpPr/>
          <p:nvPr/>
        </p:nvGrpSpPr>
        <p:grpSpPr>
          <a:xfrm>
            <a:off x="7510358" y="3645024"/>
            <a:ext cx="142566" cy="168188"/>
            <a:chOff x="5490102" y="2744924"/>
            <a:chExt cx="324036" cy="288032"/>
          </a:xfrm>
        </p:grpSpPr>
        <p:cxnSp>
          <p:nvCxnSpPr>
            <p:cNvPr id="71" name="Conector recto 70">
              <a:extLst>
                <a:ext uri="{FF2B5EF4-FFF2-40B4-BE49-F238E27FC236}">
                  <a16:creationId xmlns:a16="http://schemas.microsoft.com/office/drawing/2014/main" id="{0363B160-B17C-40CB-BD5F-4206E712C3C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D2CB3202-004C-449E-AA65-008396EBE3B2}"/>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3" name="Grupo 72">
            <a:extLst>
              <a:ext uri="{FF2B5EF4-FFF2-40B4-BE49-F238E27FC236}">
                <a16:creationId xmlns:a16="http://schemas.microsoft.com/office/drawing/2014/main" id="{D2D254F3-6391-4640-9732-BF127F11053D}"/>
              </a:ext>
            </a:extLst>
          </p:cNvPr>
          <p:cNvGrpSpPr/>
          <p:nvPr/>
        </p:nvGrpSpPr>
        <p:grpSpPr>
          <a:xfrm>
            <a:off x="2792791" y="3200170"/>
            <a:ext cx="142566" cy="152898"/>
            <a:chOff x="5490102" y="2744924"/>
            <a:chExt cx="324036" cy="288032"/>
          </a:xfrm>
        </p:grpSpPr>
        <p:cxnSp>
          <p:nvCxnSpPr>
            <p:cNvPr id="74" name="Conector recto 73">
              <a:extLst>
                <a:ext uri="{FF2B5EF4-FFF2-40B4-BE49-F238E27FC236}">
                  <a16:creationId xmlns:a16="http://schemas.microsoft.com/office/drawing/2014/main" id="{E5141532-4E8F-4FD7-9F19-C419A9C1227A}"/>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21F4BDD8-23A7-48DC-B4F7-CEDD8CE74AB2}"/>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upo 75">
            <a:extLst>
              <a:ext uri="{FF2B5EF4-FFF2-40B4-BE49-F238E27FC236}">
                <a16:creationId xmlns:a16="http://schemas.microsoft.com/office/drawing/2014/main" id="{ED954FC5-5B08-4A0B-9FF5-F791329917A7}"/>
              </a:ext>
            </a:extLst>
          </p:cNvPr>
          <p:cNvGrpSpPr/>
          <p:nvPr/>
        </p:nvGrpSpPr>
        <p:grpSpPr>
          <a:xfrm rot="10800000">
            <a:off x="4144301" y="2995148"/>
            <a:ext cx="117823" cy="152898"/>
            <a:chOff x="5490102" y="2744924"/>
            <a:chExt cx="324036" cy="288032"/>
          </a:xfrm>
        </p:grpSpPr>
        <p:cxnSp>
          <p:nvCxnSpPr>
            <p:cNvPr id="77" name="Conector recto 76">
              <a:extLst>
                <a:ext uri="{FF2B5EF4-FFF2-40B4-BE49-F238E27FC236}">
                  <a16:creationId xmlns:a16="http://schemas.microsoft.com/office/drawing/2014/main" id="{8C1434E0-524C-4494-91EF-23154D88A170}"/>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8FCDC2E4-8906-4B0F-954A-E39BA734E6BD}"/>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upo 56">
            <a:extLst>
              <a:ext uri="{FF2B5EF4-FFF2-40B4-BE49-F238E27FC236}">
                <a16:creationId xmlns:a16="http://schemas.microsoft.com/office/drawing/2014/main" id="{72BE5C31-9616-4E1C-B842-E3FC66FE5139}"/>
              </a:ext>
            </a:extLst>
          </p:cNvPr>
          <p:cNvGrpSpPr/>
          <p:nvPr/>
        </p:nvGrpSpPr>
        <p:grpSpPr>
          <a:xfrm rot="10800000">
            <a:off x="2685064" y="1410535"/>
            <a:ext cx="142566" cy="152898"/>
            <a:chOff x="5490102" y="2744924"/>
            <a:chExt cx="324036" cy="288032"/>
          </a:xfrm>
        </p:grpSpPr>
        <p:cxnSp>
          <p:nvCxnSpPr>
            <p:cNvPr id="59" name="Conector recto 58">
              <a:extLst>
                <a:ext uri="{FF2B5EF4-FFF2-40B4-BE49-F238E27FC236}">
                  <a16:creationId xmlns:a16="http://schemas.microsoft.com/office/drawing/2014/main" id="{76746011-9C61-47C5-A0A3-6B812CE7CDF4}"/>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82D8BAAC-33F2-42E7-96EC-B1BA4D6B6545}"/>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 name="Conector: angular 13">
            <a:extLst>
              <a:ext uri="{FF2B5EF4-FFF2-40B4-BE49-F238E27FC236}">
                <a16:creationId xmlns:a16="http://schemas.microsoft.com/office/drawing/2014/main" id="{E784F2F9-7217-4450-9272-5B53C5FAFF2F}"/>
              </a:ext>
            </a:extLst>
          </p:cNvPr>
          <p:cNvCxnSpPr>
            <a:stCxn id="3" idx="1"/>
            <a:endCxn id="2" idx="0"/>
          </p:cNvCxnSpPr>
          <p:nvPr/>
        </p:nvCxnSpPr>
        <p:spPr>
          <a:xfrm rot="10800000" flipV="1">
            <a:off x="2087724" y="404664"/>
            <a:ext cx="828092" cy="792088"/>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66" name="Grupo 65">
            <a:extLst>
              <a:ext uri="{FF2B5EF4-FFF2-40B4-BE49-F238E27FC236}">
                <a16:creationId xmlns:a16="http://schemas.microsoft.com/office/drawing/2014/main" id="{8E33416B-EB13-45C3-93A2-DE13A39BA4D3}"/>
              </a:ext>
            </a:extLst>
          </p:cNvPr>
          <p:cNvGrpSpPr/>
          <p:nvPr/>
        </p:nvGrpSpPr>
        <p:grpSpPr>
          <a:xfrm rot="5400000">
            <a:off x="2016441" y="1007795"/>
            <a:ext cx="142566" cy="152898"/>
            <a:chOff x="5490102" y="2744924"/>
            <a:chExt cx="324036" cy="288032"/>
          </a:xfrm>
        </p:grpSpPr>
        <p:cxnSp>
          <p:nvCxnSpPr>
            <p:cNvPr id="79" name="Conector recto 78">
              <a:extLst>
                <a:ext uri="{FF2B5EF4-FFF2-40B4-BE49-F238E27FC236}">
                  <a16:creationId xmlns:a16="http://schemas.microsoft.com/office/drawing/2014/main" id="{4F6D5E3A-FA47-4A0A-913F-CDDD7CC56FC8}"/>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EF9DB707-4C1D-4B88-8BE3-788A10773FA1}"/>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Conector recto 15">
            <a:extLst>
              <a:ext uri="{FF2B5EF4-FFF2-40B4-BE49-F238E27FC236}">
                <a16:creationId xmlns:a16="http://schemas.microsoft.com/office/drawing/2014/main" id="{6D2288C5-2240-41ED-A364-2221714B92E8}"/>
              </a:ext>
            </a:extLst>
          </p:cNvPr>
          <p:cNvCxnSpPr/>
          <p:nvPr/>
        </p:nvCxnSpPr>
        <p:spPr>
          <a:xfrm>
            <a:off x="4144301" y="3634951"/>
            <a:ext cx="427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angular 18">
            <a:extLst>
              <a:ext uri="{FF2B5EF4-FFF2-40B4-BE49-F238E27FC236}">
                <a16:creationId xmlns:a16="http://schemas.microsoft.com/office/drawing/2014/main" id="{DAE629AA-4BCC-4F8C-ADA2-110C3EA10B8F}"/>
              </a:ext>
            </a:extLst>
          </p:cNvPr>
          <p:cNvCxnSpPr/>
          <p:nvPr/>
        </p:nvCxnSpPr>
        <p:spPr>
          <a:xfrm rot="16200000" flipV="1">
            <a:off x="3812924" y="4404101"/>
            <a:ext cx="2160240" cy="642088"/>
          </a:xfrm>
          <a:prstGeom prst="bentConnector3">
            <a:avLst>
              <a:gd name="adj1" fmla="val 23266"/>
            </a:avLst>
          </a:prstGeom>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0215DC15-F4A1-484E-A5CD-286000A1EB54}"/>
              </a:ext>
            </a:extLst>
          </p:cNvPr>
          <p:cNvCxnSpPr/>
          <p:nvPr/>
        </p:nvCxnSpPr>
        <p:spPr>
          <a:xfrm>
            <a:off x="5214088" y="5805265"/>
            <a:ext cx="36004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1" name="Grupo 80">
            <a:extLst>
              <a:ext uri="{FF2B5EF4-FFF2-40B4-BE49-F238E27FC236}">
                <a16:creationId xmlns:a16="http://schemas.microsoft.com/office/drawing/2014/main" id="{B28D6C70-D832-4AF1-AB52-8C07820EA331}"/>
              </a:ext>
            </a:extLst>
          </p:cNvPr>
          <p:cNvGrpSpPr/>
          <p:nvPr/>
        </p:nvGrpSpPr>
        <p:grpSpPr>
          <a:xfrm rot="10800000">
            <a:off x="4139952" y="3573016"/>
            <a:ext cx="117823" cy="152898"/>
            <a:chOff x="5490102" y="2744924"/>
            <a:chExt cx="324036" cy="288032"/>
          </a:xfrm>
        </p:grpSpPr>
        <p:cxnSp>
          <p:nvCxnSpPr>
            <p:cNvPr id="82" name="Conector recto 81">
              <a:extLst>
                <a:ext uri="{FF2B5EF4-FFF2-40B4-BE49-F238E27FC236}">
                  <a16:creationId xmlns:a16="http://schemas.microsoft.com/office/drawing/2014/main" id="{5735B4F1-DFE7-4101-9AE6-22720F4ED494}"/>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AEC13AEE-2248-4234-8DD6-AC0A57143A57}"/>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6" name="Conector recto 85">
            <a:extLst>
              <a:ext uri="{FF2B5EF4-FFF2-40B4-BE49-F238E27FC236}">
                <a16:creationId xmlns:a16="http://schemas.microsoft.com/office/drawing/2014/main" id="{F6B9A449-E796-4342-8646-B8D768752330}"/>
              </a:ext>
            </a:extLst>
          </p:cNvPr>
          <p:cNvCxnSpPr/>
          <p:nvPr/>
        </p:nvCxnSpPr>
        <p:spPr>
          <a:xfrm>
            <a:off x="4139952" y="2708920"/>
            <a:ext cx="4639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3D62F9F7-7220-4B7F-805E-DF4B0A794A41}"/>
              </a:ext>
            </a:extLst>
          </p:cNvPr>
          <p:cNvCxnSpPr/>
          <p:nvPr/>
        </p:nvCxnSpPr>
        <p:spPr>
          <a:xfrm flipV="1">
            <a:off x="4572000" y="2060848"/>
            <a:ext cx="0"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Conector recto 90">
            <a:extLst>
              <a:ext uri="{FF2B5EF4-FFF2-40B4-BE49-F238E27FC236}">
                <a16:creationId xmlns:a16="http://schemas.microsoft.com/office/drawing/2014/main" id="{3D0A6446-3E35-42A4-BBDF-6A179535F6D4}"/>
              </a:ext>
            </a:extLst>
          </p:cNvPr>
          <p:cNvCxnSpPr/>
          <p:nvPr/>
        </p:nvCxnSpPr>
        <p:spPr>
          <a:xfrm>
            <a:off x="4572000" y="2060848"/>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7874B3C8-E1E2-4D86-A0CD-E03D20F8D67E}"/>
              </a:ext>
            </a:extLst>
          </p:cNvPr>
          <p:cNvCxnSpPr>
            <a:cxnSpLocks/>
          </p:cNvCxnSpPr>
          <p:nvPr/>
        </p:nvCxnSpPr>
        <p:spPr>
          <a:xfrm>
            <a:off x="6804248" y="2060848"/>
            <a:ext cx="0" cy="1626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B6427504-6A22-48AE-B462-9130FF53CD52}"/>
              </a:ext>
            </a:extLst>
          </p:cNvPr>
          <p:cNvCxnSpPr/>
          <p:nvPr/>
        </p:nvCxnSpPr>
        <p:spPr>
          <a:xfrm>
            <a:off x="6804248" y="3687684"/>
            <a:ext cx="848677" cy="38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32E4F776-87D6-413D-85AC-52C7AED57D73}"/>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99" name="CuadroTexto 98">
            <a:extLst>
              <a:ext uri="{FF2B5EF4-FFF2-40B4-BE49-F238E27FC236}">
                <a16:creationId xmlns:a16="http://schemas.microsoft.com/office/drawing/2014/main" id="{695B2862-886C-4FE5-A8CA-7EBE08AF8AE5}"/>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7" name="Sonido grabado">
            <a:hlinkClick r:id="" action="ppaction://media"/>
            <a:extLst>
              <a:ext uri="{FF2B5EF4-FFF2-40B4-BE49-F238E27FC236}">
                <a16:creationId xmlns:a16="http://schemas.microsoft.com/office/drawing/2014/main" id="{21D3ECC3-D95D-4449-AE92-9B76EB4FE3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9356" y="5587504"/>
            <a:ext cx="609600" cy="609600"/>
          </a:xfrm>
          <a:prstGeom prst="rect">
            <a:avLst/>
          </a:prstGeom>
          <a:solidFill>
            <a:srgbClr val="0070C0"/>
          </a:solidFill>
        </p:spPr>
      </p:pic>
    </p:spTree>
    <p:extLst>
      <p:ext uri="{BB962C8B-B14F-4D97-AF65-F5344CB8AC3E}">
        <p14:creationId xmlns:p14="http://schemas.microsoft.com/office/powerpoint/2010/main" val="184044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7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4DD5141-9382-4656-ACB5-C7E116207ACB}"/>
              </a:ext>
            </a:extLst>
          </p:cNvPr>
          <p:cNvSpPr txBox="1"/>
          <p:nvPr/>
        </p:nvSpPr>
        <p:spPr>
          <a:xfrm>
            <a:off x="755576" y="1124744"/>
            <a:ext cx="7776864" cy="397031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dirty="0"/>
              <a:t>La clínica San Palencia necesita llevar un control automatizado de su gestión de pacientes y médicos. De cada paciente se desea guardar al menos el código, cedula, sexo, apellido, nombre, dirección, </a:t>
            </a:r>
            <a:r>
              <a:rPr lang="es-ES" dirty="0" err="1"/>
              <a:t>tlf</a:t>
            </a:r>
            <a:r>
              <a:rPr lang="es-ES" dirty="0"/>
              <a:t>, alergias, fecha de nacimiento, tipo de sangre. </a:t>
            </a:r>
          </a:p>
          <a:p>
            <a:endParaRPr lang="es-ES" dirty="0"/>
          </a:p>
          <a:p>
            <a:r>
              <a:rPr lang="es-ES" dirty="0"/>
              <a:t>De cada medico se desea almacenar el código, cedula, apellidos, nombres, varios teléfonos y especialidad(es)</a:t>
            </a:r>
          </a:p>
          <a:p>
            <a:endParaRPr lang="es-ES" dirty="0"/>
          </a:p>
          <a:p>
            <a:r>
              <a:rPr lang="es-ES" dirty="0"/>
              <a:t>Se desea llevar el control de cada uno de los ingresos que el paciente tiene en la clínica, cada ingreso debe quedar registrado en la BD</a:t>
            </a:r>
          </a:p>
          <a:p>
            <a:endParaRPr lang="es-ES" dirty="0"/>
          </a:p>
          <a:p>
            <a:r>
              <a:rPr lang="es-ES" dirty="0"/>
              <a:t>De cada ingreso se desea  guardar el código del ingreso, piso, numero de la habitación, cama, fecha y motivo. El ingreso de un paciente solo puede ser atendido por un solo medico</a:t>
            </a:r>
          </a:p>
        </p:txBody>
      </p:sp>
      <p:cxnSp>
        <p:nvCxnSpPr>
          <p:cNvPr id="5" name="Conector recto 4">
            <a:extLst>
              <a:ext uri="{FF2B5EF4-FFF2-40B4-BE49-F238E27FC236}">
                <a16:creationId xmlns:a16="http://schemas.microsoft.com/office/drawing/2014/main" id="{0D279EE4-BD4F-459C-8751-468F56A57DE6}"/>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CuadroTexto 5">
            <a:extLst>
              <a:ext uri="{FF2B5EF4-FFF2-40B4-BE49-F238E27FC236}">
                <a16:creationId xmlns:a16="http://schemas.microsoft.com/office/drawing/2014/main" id="{1A266E28-29C2-41C2-9D40-9183DF82C6E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spTree>
    <p:extLst>
      <p:ext uri="{BB962C8B-B14F-4D97-AF65-F5344CB8AC3E}">
        <p14:creationId xmlns:p14="http://schemas.microsoft.com/office/powerpoint/2010/main" val="53912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37CF2B-98E2-4F1F-B477-0DC996925131}"/>
              </a:ext>
            </a:extLst>
          </p:cNvPr>
          <p:cNvSpPr/>
          <p:nvPr/>
        </p:nvSpPr>
        <p:spPr>
          <a:xfrm>
            <a:off x="1547664" y="1196752"/>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INGRESO</a:t>
            </a:r>
          </a:p>
        </p:txBody>
      </p:sp>
      <p:sp>
        <p:nvSpPr>
          <p:cNvPr id="3" name="Rectángulo 2">
            <a:extLst>
              <a:ext uri="{FF2B5EF4-FFF2-40B4-BE49-F238E27FC236}">
                <a16:creationId xmlns:a16="http://schemas.microsoft.com/office/drawing/2014/main" id="{9FFB2EB9-AF77-476F-96D6-72118A8F0E8D}"/>
              </a:ext>
            </a:extLst>
          </p:cNvPr>
          <p:cNvSpPr/>
          <p:nvPr/>
        </p:nvSpPr>
        <p:spPr>
          <a:xfrm>
            <a:off x="3203848" y="188640"/>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MEDICO</a:t>
            </a:r>
          </a:p>
        </p:txBody>
      </p:sp>
      <p:sp>
        <p:nvSpPr>
          <p:cNvPr id="4" name="Rectángulo 3">
            <a:extLst>
              <a:ext uri="{FF2B5EF4-FFF2-40B4-BE49-F238E27FC236}">
                <a16:creationId xmlns:a16="http://schemas.microsoft.com/office/drawing/2014/main" id="{6295E98D-64D4-4EC6-AFB7-92D04093A8EE}"/>
              </a:ext>
            </a:extLst>
          </p:cNvPr>
          <p:cNvSpPr/>
          <p:nvPr/>
        </p:nvSpPr>
        <p:spPr>
          <a:xfrm>
            <a:off x="323528" y="332656"/>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PACIENTE</a:t>
            </a:r>
          </a:p>
        </p:txBody>
      </p:sp>
      <p:sp>
        <p:nvSpPr>
          <p:cNvPr id="5" name="Rectángulo 4">
            <a:extLst>
              <a:ext uri="{FF2B5EF4-FFF2-40B4-BE49-F238E27FC236}">
                <a16:creationId xmlns:a16="http://schemas.microsoft.com/office/drawing/2014/main" id="{0FC1C7CA-0DC2-4AB4-9BD1-A69202E2EAD3}"/>
              </a:ext>
            </a:extLst>
          </p:cNvPr>
          <p:cNvSpPr/>
          <p:nvPr/>
        </p:nvSpPr>
        <p:spPr>
          <a:xfrm>
            <a:off x="5940152" y="116632"/>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ESPECIALIDAD</a:t>
            </a:r>
          </a:p>
        </p:txBody>
      </p:sp>
      <p:sp>
        <p:nvSpPr>
          <p:cNvPr id="6" name="Rectángulo 5">
            <a:extLst>
              <a:ext uri="{FF2B5EF4-FFF2-40B4-BE49-F238E27FC236}">
                <a16:creationId xmlns:a16="http://schemas.microsoft.com/office/drawing/2014/main" id="{C6C86067-EA06-476E-94DE-88DEE514B08F}"/>
              </a:ext>
            </a:extLst>
          </p:cNvPr>
          <p:cNvSpPr/>
          <p:nvPr/>
        </p:nvSpPr>
        <p:spPr>
          <a:xfrm>
            <a:off x="4250060" y="1316385"/>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TELEFONOS</a:t>
            </a:r>
          </a:p>
        </p:txBody>
      </p:sp>
      <p:cxnSp>
        <p:nvCxnSpPr>
          <p:cNvPr id="8" name="Conector: angular 7">
            <a:extLst>
              <a:ext uri="{FF2B5EF4-FFF2-40B4-BE49-F238E27FC236}">
                <a16:creationId xmlns:a16="http://schemas.microsoft.com/office/drawing/2014/main" id="{381F08DE-5442-4B51-84C3-EFF45CF14A05}"/>
              </a:ext>
            </a:extLst>
          </p:cNvPr>
          <p:cNvCxnSpPr>
            <a:stCxn id="4" idx="2"/>
            <a:endCxn id="2" idx="1"/>
          </p:cNvCxnSpPr>
          <p:nvPr/>
        </p:nvCxnSpPr>
        <p:spPr>
          <a:xfrm rot="16200000" flipH="1">
            <a:off x="881590" y="746702"/>
            <a:ext cx="648072" cy="68407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0" name="Conector: angular 9">
            <a:extLst>
              <a:ext uri="{FF2B5EF4-FFF2-40B4-BE49-F238E27FC236}">
                <a16:creationId xmlns:a16="http://schemas.microsoft.com/office/drawing/2014/main" id="{436B1138-A35D-428C-AC8D-91E1B1F62B66}"/>
              </a:ext>
            </a:extLst>
          </p:cNvPr>
          <p:cNvCxnSpPr>
            <a:stCxn id="3" idx="2"/>
          </p:cNvCxnSpPr>
          <p:nvPr/>
        </p:nvCxnSpPr>
        <p:spPr>
          <a:xfrm rot="5400000">
            <a:off x="2861810" y="458670"/>
            <a:ext cx="720080" cy="104411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55B2ADEA-4CCF-404A-B0A9-F24D4E60DB68}"/>
              </a:ext>
            </a:extLst>
          </p:cNvPr>
          <p:cNvCxnSpPr>
            <a:stCxn id="3" idx="3"/>
          </p:cNvCxnSpPr>
          <p:nvPr/>
        </p:nvCxnSpPr>
        <p:spPr>
          <a:xfrm>
            <a:off x="4283968" y="404664"/>
            <a:ext cx="504056" cy="86409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C0D309F-566C-4FB5-A31E-12612871904A}"/>
              </a:ext>
            </a:extLst>
          </p:cNvPr>
          <p:cNvCxnSpPr/>
          <p:nvPr/>
        </p:nvCxnSpPr>
        <p:spPr>
          <a:xfrm>
            <a:off x="4283968" y="332656"/>
            <a:ext cx="165618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0C2345EE-A2CC-4574-A662-A46FD12D9315}"/>
              </a:ext>
            </a:extLst>
          </p:cNvPr>
          <p:cNvGrpSpPr/>
          <p:nvPr/>
        </p:nvGrpSpPr>
        <p:grpSpPr>
          <a:xfrm>
            <a:off x="5797586" y="260648"/>
            <a:ext cx="142566" cy="152898"/>
            <a:chOff x="5490102" y="2744924"/>
            <a:chExt cx="324036" cy="288032"/>
          </a:xfrm>
        </p:grpSpPr>
        <p:cxnSp>
          <p:nvCxnSpPr>
            <p:cNvPr id="22" name="Conector recto 21">
              <a:extLst>
                <a:ext uri="{FF2B5EF4-FFF2-40B4-BE49-F238E27FC236}">
                  <a16:creationId xmlns:a16="http://schemas.microsoft.com/office/drawing/2014/main" id="{385DBD45-C560-4868-8CF1-7B034105B1EF}"/>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67CC350-D516-43DC-A064-BA106C67A1B1}"/>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 name="Grupo 23">
            <a:extLst>
              <a:ext uri="{FF2B5EF4-FFF2-40B4-BE49-F238E27FC236}">
                <a16:creationId xmlns:a16="http://schemas.microsoft.com/office/drawing/2014/main" id="{7E28BC5B-0533-47BD-9715-6C48AF12D2B8}"/>
              </a:ext>
            </a:extLst>
          </p:cNvPr>
          <p:cNvGrpSpPr/>
          <p:nvPr/>
        </p:nvGrpSpPr>
        <p:grpSpPr>
          <a:xfrm rot="10800000">
            <a:off x="2701242" y="1268760"/>
            <a:ext cx="142566" cy="152898"/>
            <a:chOff x="5490102" y="2744924"/>
            <a:chExt cx="324036" cy="288032"/>
          </a:xfrm>
        </p:grpSpPr>
        <p:cxnSp>
          <p:nvCxnSpPr>
            <p:cNvPr id="25" name="Conector recto 24">
              <a:extLst>
                <a:ext uri="{FF2B5EF4-FFF2-40B4-BE49-F238E27FC236}">
                  <a16:creationId xmlns:a16="http://schemas.microsoft.com/office/drawing/2014/main" id="{3F0D2F1A-1B5B-416E-844F-C653F01A8DD2}"/>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07B620-D66C-41ED-9C8A-C8A275D0730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7" name="Grupo 26">
            <a:extLst>
              <a:ext uri="{FF2B5EF4-FFF2-40B4-BE49-F238E27FC236}">
                <a16:creationId xmlns:a16="http://schemas.microsoft.com/office/drawing/2014/main" id="{47ACFF64-FEEA-4DBF-960F-380998555D67}"/>
              </a:ext>
            </a:extLst>
          </p:cNvPr>
          <p:cNvGrpSpPr/>
          <p:nvPr/>
        </p:nvGrpSpPr>
        <p:grpSpPr>
          <a:xfrm>
            <a:off x="1405098" y="1331886"/>
            <a:ext cx="142566" cy="152898"/>
            <a:chOff x="5490102" y="2744924"/>
            <a:chExt cx="324036" cy="288032"/>
          </a:xfrm>
        </p:grpSpPr>
        <p:cxnSp>
          <p:nvCxnSpPr>
            <p:cNvPr id="28" name="Conector recto 27">
              <a:extLst>
                <a:ext uri="{FF2B5EF4-FFF2-40B4-BE49-F238E27FC236}">
                  <a16:creationId xmlns:a16="http://schemas.microsoft.com/office/drawing/2014/main" id="{AC45CB79-6873-4524-99DA-D0606AB30FC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66D4E51F-F130-401E-BBA3-0AE5C846C58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 name="Grupo 29">
            <a:extLst>
              <a:ext uri="{FF2B5EF4-FFF2-40B4-BE49-F238E27FC236}">
                <a16:creationId xmlns:a16="http://schemas.microsoft.com/office/drawing/2014/main" id="{5D389E91-5D8B-4C23-BEF5-5A9D79AABFD8}"/>
              </a:ext>
            </a:extLst>
          </p:cNvPr>
          <p:cNvGrpSpPr/>
          <p:nvPr/>
        </p:nvGrpSpPr>
        <p:grpSpPr>
          <a:xfrm rot="10800000">
            <a:off x="4283968" y="251765"/>
            <a:ext cx="142566" cy="152898"/>
            <a:chOff x="5490102" y="2744924"/>
            <a:chExt cx="324036" cy="288032"/>
          </a:xfrm>
        </p:grpSpPr>
        <p:cxnSp>
          <p:nvCxnSpPr>
            <p:cNvPr id="31" name="Conector recto 30">
              <a:extLst>
                <a:ext uri="{FF2B5EF4-FFF2-40B4-BE49-F238E27FC236}">
                  <a16:creationId xmlns:a16="http://schemas.microsoft.com/office/drawing/2014/main" id="{22256824-52F4-4103-9734-FBEDA4A3CDF8}"/>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F9E49C19-EC1E-4C22-BF1A-9C873F6D748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461A0B83-B8E7-479A-9E79-CE34C6F440A6}"/>
              </a:ext>
            </a:extLst>
          </p:cNvPr>
          <p:cNvGrpSpPr/>
          <p:nvPr/>
        </p:nvGrpSpPr>
        <p:grpSpPr>
          <a:xfrm rot="5400000">
            <a:off x="4712300" y="1129103"/>
            <a:ext cx="142566" cy="152898"/>
            <a:chOff x="5490102" y="2744924"/>
            <a:chExt cx="324036" cy="288032"/>
          </a:xfrm>
        </p:grpSpPr>
        <p:cxnSp>
          <p:nvCxnSpPr>
            <p:cNvPr id="34" name="Conector recto 33">
              <a:extLst>
                <a:ext uri="{FF2B5EF4-FFF2-40B4-BE49-F238E27FC236}">
                  <a16:creationId xmlns:a16="http://schemas.microsoft.com/office/drawing/2014/main" id="{B6FE44AD-3C8C-442C-A429-4A072172844E}"/>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13A8581D-FF19-46D3-836F-23F8C920137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36" name="Tabla 19">
            <a:extLst>
              <a:ext uri="{FF2B5EF4-FFF2-40B4-BE49-F238E27FC236}">
                <a16:creationId xmlns:a16="http://schemas.microsoft.com/office/drawing/2014/main" id="{56896041-C6CA-40E8-A6C6-C0FB3BEBF808}"/>
              </a:ext>
            </a:extLst>
          </p:cNvPr>
          <p:cNvGraphicFramePr>
            <a:graphicFrameLocks noGrp="1"/>
          </p:cNvGraphicFramePr>
          <p:nvPr>
            <p:extLst>
              <p:ext uri="{D42A27DB-BD31-4B8C-83A1-F6EECF244321}">
                <p14:modId xmlns:p14="http://schemas.microsoft.com/office/powerpoint/2010/main" val="752111063"/>
              </p:ext>
            </p:extLst>
          </p:nvPr>
        </p:nvGraphicFramePr>
        <p:xfrm>
          <a:off x="2935358" y="2329966"/>
          <a:ext cx="1208944" cy="2837361"/>
        </p:xfrm>
        <a:graphic>
          <a:graphicData uri="http://schemas.openxmlformats.org/drawingml/2006/table">
            <a:tbl>
              <a:tblPr firstRow="1" bandRow="1">
                <a:tableStyleId>{5C22544A-7EE6-4342-B048-85BDC9FD1C3A}</a:tableStyleId>
              </a:tblPr>
              <a:tblGrid>
                <a:gridCol w="1208944">
                  <a:extLst>
                    <a:ext uri="{9D8B030D-6E8A-4147-A177-3AD203B41FA5}">
                      <a16:colId xmlns:a16="http://schemas.microsoft.com/office/drawing/2014/main" val="2368802888"/>
                    </a:ext>
                  </a:extLst>
                </a:gridCol>
              </a:tblGrid>
              <a:tr h="302448">
                <a:tc>
                  <a:txBody>
                    <a:bodyPr/>
                    <a:lstStyle/>
                    <a:p>
                      <a:r>
                        <a:rPr lang="es-ES" sz="1200" dirty="0"/>
                        <a:t>INGRESO</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a:solidFill>
                            <a:srgbClr val="00B0F0"/>
                          </a:solidFill>
                        </a:rPr>
                        <a:t>medico</a:t>
                      </a:r>
                    </a:p>
                  </a:txBody>
                  <a:tcPr/>
                </a:tc>
                <a:extLst>
                  <a:ext uri="{0D108BD9-81ED-4DB2-BD59-A6C34878D82A}">
                    <a16:rowId xmlns:a16="http://schemas.microsoft.com/office/drawing/2014/main" val="56873266"/>
                  </a:ext>
                </a:extLst>
              </a:tr>
              <a:tr h="272203">
                <a:tc>
                  <a:txBody>
                    <a:bodyPr/>
                    <a:lstStyle/>
                    <a:p>
                      <a:r>
                        <a:rPr lang="es-ES" sz="1200" dirty="0">
                          <a:solidFill>
                            <a:srgbClr val="00B0F0"/>
                          </a:solidFill>
                        </a:rPr>
                        <a:t>paciente</a:t>
                      </a:r>
                    </a:p>
                  </a:txBody>
                  <a:tcPr/>
                </a:tc>
                <a:extLst>
                  <a:ext uri="{0D108BD9-81ED-4DB2-BD59-A6C34878D82A}">
                    <a16:rowId xmlns:a16="http://schemas.microsoft.com/office/drawing/2014/main" val="1031591903"/>
                  </a:ext>
                </a:extLst>
              </a:tr>
              <a:tr h="272203">
                <a:tc>
                  <a:txBody>
                    <a:bodyPr/>
                    <a:lstStyle/>
                    <a:p>
                      <a:r>
                        <a:rPr lang="es-ES" sz="1200" dirty="0" err="1"/>
                        <a:t>fechaing</a:t>
                      </a:r>
                      <a:endParaRPr lang="es-ES" sz="1200" dirty="0"/>
                    </a:p>
                  </a:txBody>
                  <a:tcPr/>
                </a:tc>
                <a:extLst>
                  <a:ext uri="{0D108BD9-81ED-4DB2-BD59-A6C34878D82A}">
                    <a16:rowId xmlns:a16="http://schemas.microsoft.com/office/drawing/2014/main" val="4014390355"/>
                  </a:ext>
                </a:extLst>
              </a:tr>
              <a:tr h="272203">
                <a:tc>
                  <a:txBody>
                    <a:bodyPr/>
                    <a:lstStyle/>
                    <a:p>
                      <a:r>
                        <a:rPr lang="es-ES" sz="1200" dirty="0" err="1"/>
                        <a:t>fechaalta</a:t>
                      </a:r>
                      <a:endParaRPr lang="es-ES" sz="1200" dirty="0"/>
                    </a:p>
                  </a:txBody>
                  <a:tcPr/>
                </a:tc>
                <a:extLst>
                  <a:ext uri="{0D108BD9-81ED-4DB2-BD59-A6C34878D82A}">
                    <a16:rowId xmlns:a16="http://schemas.microsoft.com/office/drawing/2014/main" val="2274740732"/>
                  </a:ext>
                </a:extLst>
              </a:tr>
              <a:tr h="272203">
                <a:tc>
                  <a:txBody>
                    <a:bodyPr/>
                    <a:lstStyle/>
                    <a:p>
                      <a:r>
                        <a:rPr lang="es-ES" sz="1200" dirty="0"/>
                        <a:t>diagnostico</a:t>
                      </a:r>
                    </a:p>
                  </a:txBody>
                  <a:tcPr/>
                </a:tc>
                <a:extLst>
                  <a:ext uri="{0D108BD9-81ED-4DB2-BD59-A6C34878D82A}">
                    <a16:rowId xmlns:a16="http://schemas.microsoft.com/office/drawing/2014/main" val="2141080513"/>
                  </a:ext>
                </a:extLst>
              </a:tr>
              <a:tr h="296331">
                <a:tc>
                  <a:txBody>
                    <a:bodyPr/>
                    <a:lstStyle/>
                    <a:p>
                      <a:r>
                        <a:rPr lang="es-ES" sz="1200" dirty="0"/>
                        <a:t>piso</a:t>
                      </a:r>
                    </a:p>
                  </a:txBody>
                  <a:tcPr/>
                </a:tc>
                <a:extLst>
                  <a:ext uri="{0D108BD9-81ED-4DB2-BD59-A6C34878D82A}">
                    <a16:rowId xmlns:a16="http://schemas.microsoft.com/office/drawing/2014/main" val="2012217784"/>
                  </a:ext>
                </a:extLst>
              </a:tr>
              <a:tr h="296331">
                <a:tc>
                  <a:txBody>
                    <a:bodyPr/>
                    <a:lstStyle/>
                    <a:p>
                      <a:r>
                        <a:rPr lang="es-ES" sz="1200" dirty="0" err="1"/>
                        <a:t>habitacion</a:t>
                      </a:r>
                      <a:endParaRPr lang="es-ES" sz="1200" dirty="0"/>
                    </a:p>
                  </a:txBody>
                  <a:tcPr/>
                </a:tc>
                <a:extLst>
                  <a:ext uri="{0D108BD9-81ED-4DB2-BD59-A6C34878D82A}">
                    <a16:rowId xmlns:a16="http://schemas.microsoft.com/office/drawing/2014/main" val="1901377368"/>
                  </a:ext>
                </a:extLst>
              </a:tr>
              <a:tr h="296331">
                <a:tc>
                  <a:txBody>
                    <a:bodyPr/>
                    <a:lstStyle/>
                    <a:p>
                      <a:r>
                        <a:rPr lang="es-ES" sz="1200" dirty="0"/>
                        <a:t>cama</a:t>
                      </a:r>
                    </a:p>
                  </a:txBody>
                  <a:tcPr/>
                </a:tc>
                <a:extLst>
                  <a:ext uri="{0D108BD9-81ED-4DB2-BD59-A6C34878D82A}">
                    <a16:rowId xmlns:a16="http://schemas.microsoft.com/office/drawing/2014/main" val="3246168641"/>
                  </a:ext>
                </a:extLst>
              </a:tr>
            </a:tbl>
          </a:graphicData>
        </a:graphic>
      </p:graphicFrame>
      <p:graphicFrame>
        <p:nvGraphicFramePr>
          <p:cNvPr id="37" name="Tabla 19">
            <a:extLst>
              <a:ext uri="{FF2B5EF4-FFF2-40B4-BE49-F238E27FC236}">
                <a16:creationId xmlns:a16="http://schemas.microsoft.com/office/drawing/2014/main" id="{BFD6FA91-11C0-4FDE-9CF3-B6F460C0B270}"/>
              </a:ext>
            </a:extLst>
          </p:cNvPr>
          <p:cNvGraphicFramePr>
            <a:graphicFrameLocks noGrp="1"/>
          </p:cNvGraphicFramePr>
          <p:nvPr>
            <p:extLst>
              <p:ext uri="{D42A27DB-BD31-4B8C-83A1-F6EECF244321}">
                <p14:modId xmlns:p14="http://schemas.microsoft.com/office/powerpoint/2010/main" val="3312102210"/>
              </p:ext>
            </p:extLst>
          </p:nvPr>
        </p:nvGraphicFramePr>
        <p:xfrm>
          <a:off x="342628" y="2329966"/>
          <a:ext cx="1292225" cy="3068875"/>
        </p:xfrm>
        <a:graphic>
          <a:graphicData uri="http://schemas.openxmlformats.org/drawingml/2006/table">
            <a:tbl>
              <a:tblPr firstRow="1" bandRow="1">
                <a:tableStyleId>{5C22544A-7EE6-4342-B048-85BDC9FD1C3A}</a:tableStyleId>
              </a:tblPr>
              <a:tblGrid>
                <a:gridCol w="1292225">
                  <a:extLst>
                    <a:ext uri="{9D8B030D-6E8A-4147-A177-3AD203B41FA5}">
                      <a16:colId xmlns:a16="http://schemas.microsoft.com/office/drawing/2014/main" val="2368802888"/>
                    </a:ext>
                  </a:extLst>
                </a:gridCol>
              </a:tblGrid>
              <a:tr h="0">
                <a:tc>
                  <a:txBody>
                    <a:bodyPr/>
                    <a:lstStyle/>
                    <a:p>
                      <a:r>
                        <a:rPr lang="es-ES" sz="1200" dirty="0"/>
                        <a:t>PACIENTE</a:t>
                      </a:r>
                    </a:p>
                  </a:txBody>
                  <a:tcPr/>
                </a:tc>
                <a:extLst>
                  <a:ext uri="{0D108BD9-81ED-4DB2-BD59-A6C34878D82A}">
                    <a16:rowId xmlns:a16="http://schemas.microsoft.com/office/drawing/2014/main" val="59811561"/>
                  </a:ext>
                </a:extLst>
              </a:tr>
              <a:tr h="183055">
                <a:tc>
                  <a:txBody>
                    <a:bodyPr/>
                    <a:lstStyle/>
                    <a:p>
                      <a:r>
                        <a:rPr lang="es-ES" sz="1050" i="1" u="sng" strike="noStrike" dirty="0">
                          <a:solidFill>
                            <a:srgbClr val="FF0000"/>
                          </a:solidFill>
                        </a:rPr>
                        <a:t>ID (PK)</a:t>
                      </a:r>
                    </a:p>
                  </a:txBody>
                  <a:tcPr anchor="ctr"/>
                </a:tc>
                <a:extLst>
                  <a:ext uri="{0D108BD9-81ED-4DB2-BD59-A6C34878D82A}">
                    <a16:rowId xmlns:a16="http://schemas.microsoft.com/office/drawing/2014/main" val="269686721"/>
                  </a:ext>
                </a:extLst>
              </a:tr>
              <a:tr h="147619">
                <a:tc>
                  <a:txBody>
                    <a:bodyPr/>
                    <a:lstStyle/>
                    <a:p>
                      <a:r>
                        <a:rPr lang="es-ES" sz="1050" dirty="0">
                          <a:solidFill>
                            <a:schemeClr val="tx1"/>
                          </a:solidFill>
                        </a:rPr>
                        <a:t>CI</a:t>
                      </a:r>
                    </a:p>
                  </a:txBody>
                  <a:tcPr anchor="ctr"/>
                </a:tc>
                <a:extLst>
                  <a:ext uri="{0D108BD9-81ED-4DB2-BD59-A6C34878D82A}">
                    <a16:rowId xmlns:a16="http://schemas.microsoft.com/office/drawing/2014/main" val="1143250636"/>
                  </a:ext>
                </a:extLst>
              </a:tr>
              <a:tr h="0">
                <a:tc>
                  <a:txBody>
                    <a:bodyPr/>
                    <a:lstStyle/>
                    <a:p>
                      <a:r>
                        <a:rPr lang="es-ES" sz="1050" dirty="0">
                          <a:solidFill>
                            <a:schemeClr val="tx1"/>
                          </a:solidFill>
                        </a:rPr>
                        <a:t>Apellido</a:t>
                      </a:r>
                    </a:p>
                  </a:txBody>
                  <a:tcPr anchor="ctr"/>
                </a:tc>
                <a:extLst>
                  <a:ext uri="{0D108BD9-81ED-4DB2-BD59-A6C34878D82A}">
                    <a16:rowId xmlns:a16="http://schemas.microsoft.com/office/drawing/2014/main" val="2937303541"/>
                  </a:ext>
                </a:extLst>
              </a:tr>
              <a:tr h="148755">
                <a:tc>
                  <a:txBody>
                    <a:bodyPr/>
                    <a:lstStyle/>
                    <a:p>
                      <a:r>
                        <a:rPr lang="es-ES" sz="1050" dirty="0">
                          <a:solidFill>
                            <a:schemeClr val="tx1"/>
                          </a:solidFill>
                        </a:rPr>
                        <a:t>Nombre</a:t>
                      </a:r>
                    </a:p>
                  </a:txBody>
                  <a:tcPr anchor="ctr"/>
                </a:tc>
                <a:extLst>
                  <a:ext uri="{0D108BD9-81ED-4DB2-BD59-A6C34878D82A}">
                    <a16:rowId xmlns:a16="http://schemas.microsoft.com/office/drawing/2014/main" val="2463329311"/>
                  </a:ext>
                </a:extLst>
              </a:tr>
              <a:tr h="0">
                <a:tc>
                  <a:txBody>
                    <a:bodyPr/>
                    <a:lstStyle/>
                    <a:p>
                      <a:r>
                        <a:rPr lang="es-ES" sz="1050" dirty="0" err="1">
                          <a:solidFill>
                            <a:schemeClr val="tx1"/>
                          </a:solidFill>
                        </a:rPr>
                        <a:t>direccion</a:t>
                      </a:r>
                      <a:endParaRPr lang="es-ES" sz="1050" dirty="0">
                        <a:solidFill>
                          <a:schemeClr val="tx1"/>
                        </a:solidFill>
                      </a:endParaRPr>
                    </a:p>
                  </a:txBody>
                  <a:tcPr anchor="ctr"/>
                </a:tc>
                <a:extLst>
                  <a:ext uri="{0D108BD9-81ED-4DB2-BD59-A6C34878D82A}">
                    <a16:rowId xmlns:a16="http://schemas.microsoft.com/office/drawing/2014/main" val="56873266"/>
                  </a:ext>
                </a:extLst>
              </a:tr>
              <a:tr h="149891">
                <a:tc>
                  <a:txBody>
                    <a:bodyPr/>
                    <a:lstStyle/>
                    <a:p>
                      <a:r>
                        <a:rPr lang="es-ES" sz="1050" dirty="0" err="1"/>
                        <a:t>Tlf</a:t>
                      </a:r>
                      <a:endParaRPr lang="es-ES" sz="1050" dirty="0"/>
                    </a:p>
                  </a:txBody>
                  <a:tcPr anchor="ctr"/>
                </a:tc>
                <a:extLst>
                  <a:ext uri="{0D108BD9-81ED-4DB2-BD59-A6C34878D82A}">
                    <a16:rowId xmlns:a16="http://schemas.microsoft.com/office/drawing/2014/main" val="979797149"/>
                  </a:ext>
                </a:extLst>
              </a:tr>
              <a:tr h="0">
                <a:tc>
                  <a:txBody>
                    <a:bodyPr/>
                    <a:lstStyle/>
                    <a:p>
                      <a:r>
                        <a:rPr lang="es-ES" sz="1050" dirty="0" err="1"/>
                        <a:t>Fnacimiento</a:t>
                      </a:r>
                      <a:endParaRPr lang="es-ES" sz="1050" dirty="0"/>
                    </a:p>
                  </a:txBody>
                  <a:tcPr anchor="ctr"/>
                </a:tc>
                <a:extLst>
                  <a:ext uri="{0D108BD9-81ED-4DB2-BD59-A6C34878D82A}">
                    <a16:rowId xmlns:a16="http://schemas.microsoft.com/office/drawing/2014/main" val="1031591903"/>
                  </a:ext>
                </a:extLst>
              </a:tr>
              <a:tr h="151027">
                <a:tc>
                  <a:txBody>
                    <a:bodyPr/>
                    <a:lstStyle/>
                    <a:p>
                      <a:r>
                        <a:rPr lang="es-ES" sz="1050" dirty="0"/>
                        <a:t>Teléfono</a:t>
                      </a:r>
                    </a:p>
                  </a:txBody>
                  <a:tcPr anchor="ctr"/>
                </a:tc>
                <a:extLst>
                  <a:ext uri="{0D108BD9-81ED-4DB2-BD59-A6C34878D82A}">
                    <a16:rowId xmlns:a16="http://schemas.microsoft.com/office/drawing/2014/main" val="4014390355"/>
                  </a:ext>
                </a:extLst>
              </a:tr>
              <a:tr h="187599">
                <a:tc>
                  <a:txBody>
                    <a:bodyPr/>
                    <a:lstStyle/>
                    <a:p>
                      <a:r>
                        <a:rPr lang="es-ES" sz="1050" dirty="0"/>
                        <a:t>Sexo</a:t>
                      </a:r>
                    </a:p>
                  </a:txBody>
                  <a:tcPr anchor="ctr"/>
                </a:tc>
                <a:extLst>
                  <a:ext uri="{0D108BD9-81ED-4DB2-BD59-A6C34878D82A}">
                    <a16:rowId xmlns:a16="http://schemas.microsoft.com/office/drawing/2014/main" val="2274740732"/>
                  </a:ext>
                </a:extLst>
              </a:tr>
              <a:tr h="152163">
                <a:tc>
                  <a:txBody>
                    <a:bodyPr/>
                    <a:lstStyle/>
                    <a:p>
                      <a:r>
                        <a:rPr lang="es-ES" sz="1050" dirty="0" err="1"/>
                        <a:t>Tiposangre</a:t>
                      </a:r>
                      <a:endParaRPr lang="es-ES" sz="1050" dirty="0"/>
                    </a:p>
                  </a:txBody>
                  <a:tcPr anchor="ctr"/>
                </a:tc>
                <a:extLst>
                  <a:ext uri="{0D108BD9-81ED-4DB2-BD59-A6C34878D82A}">
                    <a16:rowId xmlns:a16="http://schemas.microsoft.com/office/drawing/2014/main" val="2141080513"/>
                  </a:ext>
                </a:extLst>
              </a:tr>
              <a:tr h="279955">
                <a:tc>
                  <a:txBody>
                    <a:bodyPr/>
                    <a:lstStyle/>
                    <a:p>
                      <a:r>
                        <a:rPr lang="es-ES" sz="1050" dirty="0"/>
                        <a:t>Alergias</a:t>
                      </a:r>
                    </a:p>
                  </a:txBody>
                  <a:tcPr anchor="ctr"/>
                </a:tc>
                <a:extLst>
                  <a:ext uri="{0D108BD9-81ED-4DB2-BD59-A6C34878D82A}">
                    <a16:rowId xmlns:a16="http://schemas.microsoft.com/office/drawing/2014/main" val="1783509749"/>
                  </a:ext>
                </a:extLst>
              </a:tr>
            </a:tbl>
          </a:graphicData>
        </a:graphic>
      </p:graphicFrame>
      <p:graphicFrame>
        <p:nvGraphicFramePr>
          <p:cNvPr id="41" name="Tabla 19">
            <a:extLst>
              <a:ext uri="{FF2B5EF4-FFF2-40B4-BE49-F238E27FC236}">
                <a16:creationId xmlns:a16="http://schemas.microsoft.com/office/drawing/2014/main" id="{3892EAFD-6A72-41F9-9539-5AAC325398B3}"/>
              </a:ext>
            </a:extLst>
          </p:cNvPr>
          <p:cNvGraphicFramePr>
            <a:graphicFrameLocks noGrp="1"/>
          </p:cNvGraphicFramePr>
          <p:nvPr>
            <p:extLst>
              <p:ext uri="{D42A27DB-BD31-4B8C-83A1-F6EECF244321}">
                <p14:modId xmlns:p14="http://schemas.microsoft.com/office/powerpoint/2010/main" val="848895828"/>
              </p:ext>
            </p:extLst>
          </p:nvPr>
        </p:nvGraphicFramePr>
        <p:xfrm>
          <a:off x="5063585" y="2582103"/>
          <a:ext cx="1208944" cy="1948368"/>
        </p:xfrm>
        <a:graphic>
          <a:graphicData uri="http://schemas.openxmlformats.org/drawingml/2006/table">
            <a:tbl>
              <a:tblPr firstRow="1" bandRow="1">
                <a:tableStyleId>{5C22544A-7EE6-4342-B048-85BDC9FD1C3A}</a:tableStyleId>
              </a:tblPr>
              <a:tblGrid>
                <a:gridCol w="1208944">
                  <a:extLst>
                    <a:ext uri="{9D8B030D-6E8A-4147-A177-3AD203B41FA5}">
                      <a16:colId xmlns:a16="http://schemas.microsoft.com/office/drawing/2014/main" val="2368802888"/>
                    </a:ext>
                  </a:extLst>
                </a:gridCol>
              </a:tblGrid>
              <a:tr h="302448">
                <a:tc>
                  <a:txBody>
                    <a:bodyPr/>
                    <a:lstStyle/>
                    <a:p>
                      <a:r>
                        <a:rPr lang="es-ES" sz="1200" dirty="0"/>
                        <a:t>MEDICO</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a:solidFill>
                            <a:schemeClr val="tx1"/>
                          </a:solidFill>
                        </a:rPr>
                        <a:t>CI</a:t>
                      </a:r>
                    </a:p>
                  </a:txBody>
                  <a:tcPr/>
                </a:tc>
                <a:extLst>
                  <a:ext uri="{0D108BD9-81ED-4DB2-BD59-A6C34878D82A}">
                    <a16:rowId xmlns:a16="http://schemas.microsoft.com/office/drawing/2014/main" val="56873266"/>
                  </a:ext>
                </a:extLst>
              </a:tr>
              <a:tr h="272203">
                <a:tc>
                  <a:txBody>
                    <a:bodyPr/>
                    <a:lstStyle/>
                    <a:p>
                      <a:r>
                        <a:rPr lang="es-ES" sz="1200" dirty="0"/>
                        <a:t>Apellido</a:t>
                      </a:r>
                    </a:p>
                  </a:txBody>
                  <a:tcPr/>
                </a:tc>
                <a:extLst>
                  <a:ext uri="{0D108BD9-81ED-4DB2-BD59-A6C34878D82A}">
                    <a16:rowId xmlns:a16="http://schemas.microsoft.com/office/drawing/2014/main" val="1031591903"/>
                  </a:ext>
                </a:extLst>
              </a:tr>
              <a:tr h="272203">
                <a:tc>
                  <a:txBody>
                    <a:bodyPr/>
                    <a:lstStyle/>
                    <a:p>
                      <a:r>
                        <a:rPr lang="es-ES" sz="1200" dirty="0"/>
                        <a:t>nombre</a:t>
                      </a:r>
                    </a:p>
                  </a:txBody>
                  <a:tcPr/>
                </a:tc>
                <a:extLst>
                  <a:ext uri="{0D108BD9-81ED-4DB2-BD59-A6C34878D82A}">
                    <a16:rowId xmlns:a16="http://schemas.microsoft.com/office/drawing/2014/main" val="4014390355"/>
                  </a:ext>
                </a:extLst>
              </a:tr>
              <a:tr h="272203">
                <a:tc>
                  <a:txBody>
                    <a:bodyPr/>
                    <a:lstStyle/>
                    <a:p>
                      <a:r>
                        <a:rPr lang="es-ES" sz="1200" dirty="0"/>
                        <a:t>consultorio</a:t>
                      </a:r>
                    </a:p>
                  </a:txBody>
                  <a:tcPr/>
                </a:tc>
                <a:extLst>
                  <a:ext uri="{0D108BD9-81ED-4DB2-BD59-A6C34878D82A}">
                    <a16:rowId xmlns:a16="http://schemas.microsoft.com/office/drawing/2014/main" val="2274740732"/>
                  </a:ext>
                </a:extLst>
              </a:tr>
              <a:tr h="272203">
                <a:tc>
                  <a:txBody>
                    <a:bodyPr/>
                    <a:lstStyle/>
                    <a:p>
                      <a:r>
                        <a:rPr lang="es-ES" sz="1200" dirty="0"/>
                        <a:t>piso</a:t>
                      </a:r>
                    </a:p>
                  </a:txBody>
                  <a:tcPr/>
                </a:tc>
                <a:extLst>
                  <a:ext uri="{0D108BD9-81ED-4DB2-BD59-A6C34878D82A}">
                    <a16:rowId xmlns:a16="http://schemas.microsoft.com/office/drawing/2014/main" val="2141080513"/>
                  </a:ext>
                </a:extLst>
              </a:tr>
            </a:tbl>
          </a:graphicData>
        </a:graphic>
      </p:graphicFrame>
      <p:graphicFrame>
        <p:nvGraphicFramePr>
          <p:cNvPr id="42" name="Tabla 19">
            <a:extLst>
              <a:ext uri="{FF2B5EF4-FFF2-40B4-BE49-F238E27FC236}">
                <a16:creationId xmlns:a16="http://schemas.microsoft.com/office/drawing/2014/main" id="{4931C4C8-9E68-4C25-BEDE-6F7239760EB3}"/>
              </a:ext>
            </a:extLst>
          </p:cNvPr>
          <p:cNvGraphicFramePr>
            <a:graphicFrameLocks noGrp="1"/>
          </p:cNvGraphicFramePr>
          <p:nvPr>
            <p:extLst>
              <p:ext uri="{D42A27DB-BD31-4B8C-83A1-F6EECF244321}">
                <p14:modId xmlns:p14="http://schemas.microsoft.com/office/powerpoint/2010/main" val="3401706695"/>
              </p:ext>
            </p:extLst>
          </p:nvPr>
        </p:nvGraphicFramePr>
        <p:xfrm>
          <a:off x="7206695" y="2856423"/>
          <a:ext cx="1208944" cy="1399728"/>
        </p:xfrm>
        <a:graphic>
          <a:graphicData uri="http://schemas.openxmlformats.org/drawingml/2006/table">
            <a:tbl>
              <a:tblPr firstRow="1" bandRow="1">
                <a:tableStyleId>{5C22544A-7EE6-4342-B048-85BDC9FD1C3A}</a:tableStyleId>
              </a:tblPr>
              <a:tblGrid>
                <a:gridCol w="1208944">
                  <a:extLst>
                    <a:ext uri="{9D8B030D-6E8A-4147-A177-3AD203B41FA5}">
                      <a16:colId xmlns:a16="http://schemas.microsoft.com/office/drawing/2014/main" val="2368802888"/>
                    </a:ext>
                  </a:extLst>
                </a:gridCol>
              </a:tblGrid>
              <a:tr h="302448">
                <a:tc>
                  <a:txBody>
                    <a:bodyPr/>
                    <a:lstStyle/>
                    <a:p>
                      <a:r>
                        <a:rPr lang="es-ES" sz="1200" dirty="0"/>
                        <a:t>TELEFONOS</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err="1">
                          <a:solidFill>
                            <a:srgbClr val="00B0F0"/>
                          </a:solidFill>
                        </a:rPr>
                        <a:t>Idmedico</a:t>
                      </a:r>
                      <a:endParaRPr lang="es-ES" sz="1200" dirty="0">
                        <a:solidFill>
                          <a:srgbClr val="00B0F0"/>
                        </a:solidFill>
                      </a:endParaRPr>
                    </a:p>
                  </a:txBody>
                  <a:tcPr/>
                </a:tc>
                <a:extLst>
                  <a:ext uri="{0D108BD9-81ED-4DB2-BD59-A6C34878D82A}">
                    <a16:rowId xmlns:a16="http://schemas.microsoft.com/office/drawing/2014/main" val="56873266"/>
                  </a:ext>
                </a:extLst>
              </a:tr>
              <a:tr h="272203">
                <a:tc>
                  <a:txBody>
                    <a:bodyPr/>
                    <a:lstStyle/>
                    <a:p>
                      <a:r>
                        <a:rPr lang="es-ES" sz="1200" dirty="0" err="1"/>
                        <a:t>tlf</a:t>
                      </a:r>
                      <a:endParaRPr lang="es-ES" sz="1200" dirty="0"/>
                    </a:p>
                  </a:txBody>
                  <a:tcPr/>
                </a:tc>
                <a:extLst>
                  <a:ext uri="{0D108BD9-81ED-4DB2-BD59-A6C34878D82A}">
                    <a16:rowId xmlns:a16="http://schemas.microsoft.com/office/drawing/2014/main" val="1031591903"/>
                  </a:ext>
                </a:extLst>
              </a:tr>
              <a:tr h="272203">
                <a:tc>
                  <a:txBody>
                    <a:bodyPr/>
                    <a:lstStyle/>
                    <a:p>
                      <a:r>
                        <a:rPr lang="es-ES" sz="1200" dirty="0"/>
                        <a:t>tipo</a:t>
                      </a:r>
                    </a:p>
                  </a:txBody>
                  <a:tcPr/>
                </a:tc>
                <a:extLst>
                  <a:ext uri="{0D108BD9-81ED-4DB2-BD59-A6C34878D82A}">
                    <a16:rowId xmlns:a16="http://schemas.microsoft.com/office/drawing/2014/main" val="4014390355"/>
                  </a:ext>
                </a:extLst>
              </a:tr>
            </a:tbl>
          </a:graphicData>
        </a:graphic>
      </p:graphicFrame>
      <p:graphicFrame>
        <p:nvGraphicFramePr>
          <p:cNvPr id="43" name="Tabla 19">
            <a:extLst>
              <a:ext uri="{FF2B5EF4-FFF2-40B4-BE49-F238E27FC236}">
                <a16:creationId xmlns:a16="http://schemas.microsoft.com/office/drawing/2014/main" id="{9FD51FAE-4F1C-4DA9-A6B7-13880EC124F0}"/>
              </a:ext>
            </a:extLst>
          </p:cNvPr>
          <p:cNvGraphicFramePr>
            <a:graphicFrameLocks noGrp="1"/>
          </p:cNvGraphicFramePr>
          <p:nvPr>
            <p:extLst>
              <p:ext uri="{D42A27DB-BD31-4B8C-83A1-F6EECF244321}">
                <p14:modId xmlns:p14="http://schemas.microsoft.com/office/powerpoint/2010/main" val="1349354322"/>
              </p:ext>
            </p:extLst>
          </p:nvPr>
        </p:nvGraphicFramePr>
        <p:xfrm>
          <a:off x="7206695" y="5167327"/>
          <a:ext cx="1118616" cy="1097280"/>
        </p:xfrm>
        <a:graphic>
          <a:graphicData uri="http://schemas.openxmlformats.org/drawingml/2006/table">
            <a:tbl>
              <a:tblPr firstRow="1" bandRow="1">
                <a:tableStyleId>{5C22544A-7EE6-4342-B048-85BDC9FD1C3A}</a:tableStyleId>
              </a:tblPr>
              <a:tblGrid>
                <a:gridCol w="1118616">
                  <a:extLst>
                    <a:ext uri="{9D8B030D-6E8A-4147-A177-3AD203B41FA5}">
                      <a16:colId xmlns:a16="http://schemas.microsoft.com/office/drawing/2014/main" val="2368802888"/>
                    </a:ext>
                  </a:extLst>
                </a:gridCol>
              </a:tblGrid>
              <a:tr h="0">
                <a:tc>
                  <a:txBody>
                    <a:bodyPr/>
                    <a:lstStyle/>
                    <a:p>
                      <a:r>
                        <a:rPr lang="es-ES" sz="1200" dirty="0"/>
                        <a:t>ESPECIALIDAD</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err="1">
                          <a:solidFill>
                            <a:schemeClr val="tx1"/>
                          </a:solidFill>
                        </a:rPr>
                        <a:t>Descripcion</a:t>
                      </a:r>
                      <a:endParaRPr lang="es-ES" sz="1200" dirty="0">
                        <a:solidFill>
                          <a:schemeClr val="tx1"/>
                        </a:solidFill>
                      </a:endParaRPr>
                    </a:p>
                  </a:txBody>
                  <a:tcPr/>
                </a:tc>
                <a:extLst>
                  <a:ext uri="{0D108BD9-81ED-4DB2-BD59-A6C34878D82A}">
                    <a16:rowId xmlns:a16="http://schemas.microsoft.com/office/drawing/2014/main" val="56873266"/>
                  </a:ext>
                </a:extLst>
              </a:tr>
              <a:tr h="272203">
                <a:tc>
                  <a:txBody>
                    <a:bodyPr/>
                    <a:lstStyle/>
                    <a:p>
                      <a:r>
                        <a:rPr lang="es-ES" sz="1200" dirty="0" err="1"/>
                        <a:t>especializacion</a:t>
                      </a:r>
                      <a:endParaRPr lang="es-ES" sz="1200" dirty="0"/>
                    </a:p>
                  </a:txBody>
                  <a:tcPr/>
                </a:tc>
                <a:extLst>
                  <a:ext uri="{0D108BD9-81ED-4DB2-BD59-A6C34878D82A}">
                    <a16:rowId xmlns:a16="http://schemas.microsoft.com/office/drawing/2014/main" val="1031591903"/>
                  </a:ext>
                </a:extLst>
              </a:tr>
            </a:tbl>
          </a:graphicData>
        </a:graphic>
      </p:graphicFrame>
      <p:graphicFrame>
        <p:nvGraphicFramePr>
          <p:cNvPr id="44" name="Tabla 19">
            <a:extLst>
              <a:ext uri="{FF2B5EF4-FFF2-40B4-BE49-F238E27FC236}">
                <a16:creationId xmlns:a16="http://schemas.microsoft.com/office/drawing/2014/main" id="{9EBADD81-8F2A-406A-9B30-9BDDE23BFB27}"/>
              </a:ext>
            </a:extLst>
          </p:cNvPr>
          <p:cNvGraphicFramePr>
            <a:graphicFrameLocks noGrp="1"/>
          </p:cNvGraphicFramePr>
          <p:nvPr>
            <p:extLst>
              <p:ext uri="{D42A27DB-BD31-4B8C-83A1-F6EECF244321}">
                <p14:modId xmlns:p14="http://schemas.microsoft.com/office/powerpoint/2010/main" val="399705628"/>
              </p:ext>
            </p:extLst>
          </p:nvPr>
        </p:nvGraphicFramePr>
        <p:xfrm>
          <a:off x="4572000" y="5500072"/>
          <a:ext cx="1086104" cy="1097280"/>
        </p:xfrm>
        <a:graphic>
          <a:graphicData uri="http://schemas.openxmlformats.org/drawingml/2006/table">
            <a:tbl>
              <a:tblPr firstRow="1" bandRow="1">
                <a:tableStyleId>{5C22544A-7EE6-4342-B048-85BDC9FD1C3A}</a:tableStyleId>
              </a:tblPr>
              <a:tblGrid>
                <a:gridCol w="1086104">
                  <a:extLst>
                    <a:ext uri="{9D8B030D-6E8A-4147-A177-3AD203B41FA5}">
                      <a16:colId xmlns:a16="http://schemas.microsoft.com/office/drawing/2014/main" val="2368802888"/>
                    </a:ext>
                  </a:extLst>
                </a:gridCol>
              </a:tblGrid>
              <a:tr h="0">
                <a:tc>
                  <a:txBody>
                    <a:bodyPr/>
                    <a:lstStyle/>
                    <a:p>
                      <a:r>
                        <a:rPr lang="es-ES" sz="1200" dirty="0"/>
                        <a:t>MDCO_ESPEC</a:t>
                      </a:r>
                      <a:endParaRPr lang="es-ES" sz="1100" dirty="0"/>
                    </a:p>
                  </a:txBody>
                  <a:tcPr/>
                </a:tc>
                <a:extLst>
                  <a:ext uri="{0D108BD9-81ED-4DB2-BD59-A6C34878D82A}">
                    <a16:rowId xmlns:a16="http://schemas.microsoft.com/office/drawing/2014/main" val="59811561"/>
                  </a:ext>
                </a:extLst>
              </a:tr>
              <a:tr h="272203">
                <a:tc>
                  <a:txBody>
                    <a:bodyPr/>
                    <a:lstStyle/>
                    <a:p>
                      <a:r>
                        <a:rPr lang="es-ES" sz="1200" i="1" u="sng" strike="noStrike" dirty="0">
                          <a:solidFill>
                            <a:srgbClr val="FF0000"/>
                          </a:solidFill>
                        </a:rPr>
                        <a:t>ID (PK)</a:t>
                      </a:r>
                    </a:p>
                  </a:txBody>
                  <a:tcPr/>
                </a:tc>
                <a:extLst>
                  <a:ext uri="{0D108BD9-81ED-4DB2-BD59-A6C34878D82A}">
                    <a16:rowId xmlns:a16="http://schemas.microsoft.com/office/drawing/2014/main" val="269686721"/>
                  </a:ext>
                </a:extLst>
              </a:tr>
              <a:tr h="272203">
                <a:tc>
                  <a:txBody>
                    <a:bodyPr/>
                    <a:lstStyle/>
                    <a:p>
                      <a:r>
                        <a:rPr lang="es-ES" sz="1200" dirty="0">
                          <a:solidFill>
                            <a:srgbClr val="00B0F0"/>
                          </a:solidFill>
                        </a:rPr>
                        <a:t>medico</a:t>
                      </a:r>
                    </a:p>
                  </a:txBody>
                  <a:tcPr/>
                </a:tc>
                <a:extLst>
                  <a:ext uri="{0D108BD9-81ED-4DB2-BD59-A6C34878D82A}">
                    <a16:rowId xmlns:a16="http://schemas.microsoft.com/office/drawing/2014/main" val="56873266"/>
                  </a:ext>
                </a:extLst>
              </a:tr>
              <a:tr h="272203">
                <a:tc>
                  <a:txBody>
                    <a:bodyPr/>
                    <a:lstStyle/>
                    <a:p>
                      <a:r>
                        <a:rPr lang="es-ES" sz="1200" dirty="0">
                          <a:solidFill>
                            <a:srgbClr val="00B0F0"/>
                          </a:solidFill>
                        </a:rPr>
                        <a:t>especialidad</a:t>
                      </a:r>
                    </a:p>
                  </a:txBody>
                  <a:tcPr/>
                </a:tc>
                <a:extLst>
                  <a:ext uri="{0D108BD9-81ED-4DB2-BD59-A6C34878D82A}">
                    <a16:rowId xmlns:a16="http://schemas.microsoft.com/office/drawing/2014/main" val="1031591903"/>
                  </a:ext>
                </a:extLst>
              </a:tr>
            </a:tbl>
          </a:graphicData>
        </a:graphic>
      </p:graphicFrame>
      <p:cxnSp>
        <p:nvCxnSpPr>
          <p:cNvPr id="46" name="Conector: angular 45">
            <a:extLst>
              <a:ext uri="{FF2B5EF4-FFF2-40B4-BE49-F238E27FC236}">
                <a16:creationId xmlns:a16="http://schemas.microsoft.com/office/drawing/2014/main" id="{230A1158-1B7D-4508-94EE-FB8F0E839A42}"/>
              </a:ext>
            </a:extLst>
          </p:cNvPr>
          <p:cNvCxnSpPr/>
          <p:nvPr/>
        </p:nvCxnSpPr>
        <p:spPr>
          <a:xfrm flipV="1">
            <a:off x="5668057" y="5541615"/>
            <a:ext cx="1538638" cy="911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8" name="Conector: angular 47">
            <a:extLst>
              <a:ext uri="{FF2B5EF4-FFF2-40B4-BE49-F238E27FC236}">
                <a16:creationId xmlns:a16="http://schemas.microsoft.com/office/drawing/2014/main" id="{C37FF2F4-E877-4D1D-835C-1C3C10E532DB}"/>
              </a:ext>
            </a:extLst>
          </p:cNvPr>
          <p:cNvCxnSpPr>
            <a:endCxn id="42" idx="1"/>
          </p:cNvCxnSpPr>
          <p:nvPr/>
        </p:nvCxnSpPr>
        <p:spPr>
          <a:xfrm>
            <a:off x="6272529" y="2996952"/>
            <a:ext cx="934166" cy="55933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0" name="Conector: angular 49">
            <a:extLst>
              <a:ext uri="{FF2B5EF4-FFF2-40B4-BE49-F238E27FC236}">
                <a16:creationId xmlns:a16="http://schemas.microsoft.com/office/drawing/2014/main" id="{10D303CC-C66B-4C0F-A6FE-253AB77763DC}"/>
              </a:ext>
            </a:extLst>
          </p:cNvPr>
          <p:cNvCxnSpPr/>
          <p:nvPr/>
        </p:nvCxnSpPr>
        <p:spPr>
          <a:xfrm>
            <a:off x="1634853" y="2708920"/>
            <a:ext cx="1300505" cy="56769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2" name="Conector: angular 51">
            <a:extLst>
              <a:ext uri="{FF2B5EF4-FFF2-40B4-BE49-F238E27FC236}">
                <a16:creationId xmlns:a16="http://schemas.microsoft.com/office/drawing/2014/main" id="{09DFBEB7-D620-40B5-9879-CF70AA3E792F}"/>
              </a:ext>
            </a:extLst>
          </p:cNvPr>
          <p:cNvCxnSpPr/>
          <p:nvPr/>
        </p:nvCxnSpPr>
        <p:spPr>
          <a:xfrm rot="10800000" flipV="1">
            <a:off x="4144303" y="2992768"/>
            <a:ext cx="919283" cy="7619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2D9A3869-F751-4A5B-ADE5-2316B0A06567}"/>
              </a:ext>
            </a:extLst>
          </p:cNvPr>
          <p:cNvCxnSpPr/>
          <p:nvPr/>
        </p:nvCxnSpPr>
        <p:spPr>
          <a:xfrm>
            <a:off x="6272529" y="3276619"/>
            <a:ext cx="3156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8A54C061-41C7-43DA-B5CC-030E3C42C436}"/>
              </a:ext>
            </a:extLst>
          </p:cNvPr>
          <p:cNvCxnSpPr/>
          <p:nvPr/>
        </p:nvCxnSpPr>
        <p:spPr>
          <a:xfrm>
            <a:off x="6588224" y="3276619"/>
            <a:ext cx="0" cy="2024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F5E40AEF-EB94-4535-A66E-4F9AA0FB1776}"/>
              </a:ext>
            </a:extLst>
          </p:cNvPr>
          <p:cNvCxnSpPr/>
          <p:nvPr/>
        </p:nvCxnSpPr>
        <p:spPr>
          <a:xfrm>
            <a:off x="6012160" y="5301208"/>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217A6749-8264-4912-BAC3-2A351F07167F}"/>
              </a:ext>
            </a:extLst>
          </p:cNvPr>
          <p:cNvCxnSpPr>
            <a:cxnSpLocks/>
          </p:cNvCxnSpPr>
          <p:nvPr/>
        </p:nvCxnSpPr>
        <p:spPr>
          <a:xfrm>
            <a:off x="5580112" y="6165304"/>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BBC3E882-DA18-42F8-8024-F43F63268AEC}"/>
              </a:ext>
            </a:extLst>
          </p:cNvPr>
          <p:cNvCxnSpPr/>
          <p:nvPr/>
        </p:nvCxnSpPr>
        <p:spPr>
          <a:xfrm>
            <a:off x="6012160" y="5301208"/>
            <a:ext cx="0" cy="864096"/>
          </a:xfrm>
          <a:prstGeom prst="line">
            <a:avLst/>
          </a:prstGeom>
        </p:spPr>
        <p:style>
          <a:lnRef idx="1">
            <a:schemeClr val="accent1"/>
          </a:lnRef>
          <a:fillRef idx="0">
            <a:schemeClr val="accent1"/>
          </a:fillRef>
          <a:effectRef idx="0">
            <a:schemeClr val="accent1"/>
          </a:effectRef>
          <a:fontRef idx="minor">
            <a:schemeClr val="tx1"/>
          </a:fontRef>
        </p:style>
      </p:cxnSp>
      <p:grpSp>
        <p:nvGrpSpPr>
          <p:cNvPr id="63" name="Grupo 62">
            <a:extLst>
              <a:ext uri="{FF2B5EF4-FFF2-40B4-BE49-F238E27FC236}">
                <a16:creationId xmlns:a16="http://schemas.microsoft.com/office/drawing/2014/main" id="{E1A5D411-1259-4E48-821A-E4B445B55E23}"/>
              </a:ext>
            </a:extLst>
          </p:cNvPr>
          <p:cNvGrpSpPr/>
          <p:nvPr/>
        </p:nvGrpSpPr>
        <p:grpSpPr>
          <a:xfrm rot="10800000">
            <a:off x="5631642" y="6088855"/>
            <a:ext cx="142566" cy="152898"/>
            <a:chOff x="5490102" y="2744924"/>
            <a:chExt cx="324036" cy="288032"/>
          </a:xfrm>
        </p:grpSpPr>
        <p:cxnSp>
          <p:nvCxnSpPr>
            <p:cNvPr id="64" name="Conector recto 63">
              <a:extLst>
                <a:ext uri="{FF2B5EF4-FFF2-40B4-BE49-F238E27FC236}">
                  <a16:creationId xmlns:a16="http://schemas.microsoft.com/office/drawing/2014/main" id="{54E426DA-DF8B-4828-AF37-39ADEC028E24}"/>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0E7FEF45-9B01-4837-B27E-0439D997E76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 name="Grupo 66">
            <a:extLst>
              <a:ext uri="{FF2B5EF4-FFF2-40B4-BE49-F238E27FC236}">
                <a16:creationId xmlns:a16="http://schemas.microsoft.com/office/drawing/2014/main" id="{94FBD5E7-4B34-446E-900D-F47FECAB4EC2}"/>
              </a:ext>
            </a:extLst>
          </p:cNvPr>
          <p:cNvGrpSpPr/>
          <p:nvPr/>
        </p:nvGrpSpPr>
        <p:grpSpPr>
          <a:xfrm rot="10800000">
            <a:off x="5661750" y="6381328"/>
            <a:ext cx="117823" cy="152898"/>
            <a:chOff x="5490102" y="2744924"/>
            <a:chExt cx="324036" cy="288032"/>
          </a:xfrm>
        </p:grpSpPr>
        <p:cxnSp>
          <p:nvCxnSpPr>
            <p:cNvPr id="68" name="Conector recto 67">
              <a:extLst>
                <a:ext uri="{FF2B5EF4-FFF2-40B4-BE49-F238E27FC236}">
                  <a16:creationId xmlns:a16="http://schemas.microsoft.com/office/drawing/2014/main" id="{539E2D9D-85E2-4284-98C8-975964C844A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C9B41743-7433-42A2-AE14-9F9580FFC32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0" name="Grupo 69">
            <a:extLst>
              <a:ext uri="{FF2B5EF4-FFF2-40B4-BE49-F238E27FC236}">
                <a16:creationId xmlns:a16="http://schemas.microsoft.com/office/drawing/2014/main" id="{1B51257A-E895-4B82-82F3-307714A1D6E4}"/>
              </a:ext>
            </a:extLst>
          </p:cNvPr>
          <p:cNvGrpSpPr/>
          <p:nvPr/>
        </p:nvGrpSpPr>
        <p:grpSpPr>
          <a:xfrm>
            <a:off x="7061188" y="3482053"/>
            <a:ext cx="142566" cy="152898"/>
            <a:chOff x="5490102" y="2744924"/>
            <a:chExt cx="324036" cy="288032"/>
          </a:xfrm>
        </p:grpSpPr>
        <p:cxnSp>
          <p:nvCxnSpPr>
            <p:cNvPr id="71" name="Conector recto 70">
              <a:extLst>
                <a:ext uri="{FF2B5EF4-FFF2-40B4-BE49-F238E27FC236}">
                  <a16:creationId xmlns:a16="http://schemas.microsoft.com/office/drawing/2014/main" id="{0363B160-B17C-40CB-BD5F-4206E712C3C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D2CB3202-004C-449E-AA65-008396EBE3B2}"/>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3" name="Grupo 72">
            <a:extLst>
              <a:ext uri="{FF2B5EF4-FFF2-40B4-BE49-F238E27FC236}">
                <a16:creationId xmlns:a16="http://schemas.microsoft.com/office/drawing/2014/main" id="{D2D254F3-6391-4640-9732-BF127F11053D}"/>
              </a:ext>
            </a:extLst>
          </p:cNvPr>
          <p:cNvGrpSpPr/>
          <p:nvPr/>
        </p:nvGrpSpPr>
        <p:grpSpPr>
          <a:xfrm>
            <a:off x="2792791" y="3200170"/>
            <a:ext cx="142566" cy="152898"/>
            <a:chOff x="5490102" y="2744924"/>
            <a:chExt cx="324036" cy="288032"/>
          </a:xfrm>
        </p:grpSpPr>
        <p:cxnSp>
          <p:nvCxnSpPr>
            <p:cNvPr id="74" name="Conector recto 73">
              <a:extLst>
                <a:ext uri="{FF2B5EF4-FFF2-40B4-BE49-F238E27FC236}">
                  <a16:creationId xmlns:a16="http://schemas.microsoft.com/office/drawing/2014/main" id="{E5141532-4E8F-4FD7-9F19-C419A9C1227A}"/>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21F4BDD8-23A7-48DC-B4F7-CEDD8CE74AB2}"/>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upo 75">
            <a:extLst>
              <a:ext uri="{FF2B5EF4-FFF2-40B4-BE49-F238E27FC236}">
                <a16:creationId xmlns:a16="http://schemas.microsoft.com/office/drawing/2014/main" id="{ED954FC5-5B08-4A0B-9FF5-F791329917A7}"/>
              </a:ext>
            </a:extLst>
          </p:cNvPr>
          <p:cNvGrpSpPr/>
          <p:nvPr/>
        </p:nvGrpSpPr>
        <p:grpSpPr>
          <a:xfrm rot="10800000">
            <a:off x="4144301" y="2995148"/>
            <a:ext cx="117823" cy="152898"/>
            <a:chOff x="5490102" y="2744924"/>
            <a:chExt cx="324036" cy="288032"/>
          </a:xfrm>
        </p:grpSpPr>
        <p:cxnSp>
          <p:nvCxnSpPr>
            <p:cNvPr id="77" name="Conector recto 76">
              <a:extLst>
                <a:ext uri="{FF2B5EF4-FFF2-40B4-BE49-F238E27FC236}">
                  <a16:creationId xmlns:a16="http://schemas.microsoft.com/office/drawing/2014/main" id="{8C1434E0-524C-4494-91EF-23154D88A170}"/>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8FCDC2E4-8906-4B0F-954A-E39BA734E6BD}"/>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9" name="Conector recto 78">
            <a:extLst>
              <a:ext uri="{FF2B5EF4-FFF2-40B4-BE49-F238E27FC236}">
                <a16:creationId xmlns:a16="http://schemas.microsoft.com/office/drawing/2014/main" id="{FADF6FAF-5F1F-4B0D-925E-A8666E12FBCD}"/>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80" name="CuadroTexto 79">
            <a:extLst>
              <a:ext uri="{FF2B5EF4-FFF2-40B4-BE49-F238E27FC236}">
                <a16:creationId xmlns:a16="http://schemas.microsoft.com/office/drawing/2014/main" id="{A6A9DBAA-44C2-486A-BDE1-C94F0DF7A86E}"/>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7" name="Sonido grabado">
            <a:hlinkClick r:id="" action="ppaction://media"/>
            <a:extLst>
              <a:ext uri="{FF2B5EF4-FFF2-40B4-BE49-F238E27FC236}">
                <a16:creationId xmlns:a16="http://schemas.microsoft.com/office/drawing/2014/main" id="{6BA189CE-1F00-491B-8227-D06AA26EDE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9160" y="1446565"/>
            <a:ext cx="609600" cy="609600"/>
          </a:xfrm>
          <a:prstGeom prst="rect">
            <a:avLst/>
          </a:prstGeom>
          <a:solidFill>
            <a:srgbClr val="0070C0"/>
          </a:solidFill>
        </p:spPr>
      </p:pic>
    </p:spTree>
    <p:extLst>
      <p:ext uri="{BB962C8B-B14F-4D97-AF65-F5344CB8AC3E}">
        <p14:creationId xmlns:p14="http://schemas.microsoft.com/office/powerpoint/2010/main" val="11650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4DD5141-9382-4656-ACB5-C7E116207ACB}"/>
              </a:ext>
            </a:extLst>
          </p:cNvPr>
          <p:cNvSpPr txBox="1"/>
          <p:nvPr/>
        </p:nvSpPr>
        <p:spPr>
          <a:xfrm>
            <a:off x="683568" y="476672"/>
            <a:ext cx="7776864" cy="563231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dirty="0"/>
              <a:t>Una empresa dedicada a la venta de bombas es distribuidora exclusiva de la empresa alemana </a:t>
            </a:r>
            <a:r>
              <a:rPr lang="es-ES" dirty="0" err="1"/>
              <a:t>Morlock</a:t>
            </a:r>
            <a:r>
              <a:rPr lang="es-ES" dirty="0"/>
              <a:t> ABS.  Estas bombas están destinadas para uso minero e industrial.</a:t>
            </a:r>
          </a:p>
          <a:p>
            <a:r>
              <a:rPr lang="es-ES" dirty="0"/>
              <a:t>Se desea crear un sistema que automatice las ventas tomando en cuenta el siguiente modelo de negocio:</a:t>
            </a:r>
          </a:p>
          <a:p>
            <a:r>
              <a:rPr lang="es-ES" dirty="0"/>
              <a:t>Existen diversos modelos de bombas, estos modelos vienen dado bajo un código, pero cada bomba cuenta con un serial único de fabrica. Es decir el código de la bomba de achique para lodos es PUMP-0125, a su vez cada bomba fabricada del modelo PUMP-0125  cuenta con un serial único, por tanto un modelo de bomba puede tener varios seriales.</a:t>
            </a:r>
          </a:p>
          <a:p>
            <a:r>
              <a:rPr lang="es-ES" dirty="0"/>
              <a:t>En una venta el cliente puede adquirir varias bombas. Cada bomba debe tener guardado el código de la venta bajo el cual fue adquirida por el cliente</a:t>
            </a:r>
          </a:p>
          <a:p>
            <a:r>
              <a:rPr lang="es-ES" dirty="0"/>
              <a:t>Los clientes son empresas , y para poder realizar una venta estos deben estar registrados en la BD. Interesa conocer por cada cliente la persona de contacto dentro de esa empresa.</a:t>
            </a:r>
          </a:p>
          <a:p>
            <a:r>
              <a:rPr lang="es-ES" dirty="0"/>
              <a:t>La empresa ofrece a sus clientes diferentes modalidades de pago que incluye los </a:t>
            </a:r>
            <a:r>
              <a:rPr lang="es-ES" dirty="0" err="1"/>
              <a:t>creditos</a:t>
            </a:r>
            <a:r>
              <a:rPr lang="es-ES" dirty="0"/>
              <a:t> a 15,30 y 45 días. Una venta genera una cuenta por cobrar, de la misma se necesita conocer la fecha de vencimiento, fecha de pago y datos del pago</a:t>
            </a:r>
          </a:p>
          <a:p>
            <a:r>
              <a:rPr lang="es-ES" dirty="0"/>
              <a:t>Las negociaciones se hacen en divisas americanas</a:t>
            </a:r>
          </a:p>
          <a:p>
            <a:endParaRPr lang="es-ES" dirty="0"/>
          </a:p>
        </p:txBody>
      </p:sp>
      <p:cxnSp>
        <p:nvCxnSpPr>
          <p:cNvPr id="5" name="Conector recto 4">
            <a:extLst>
              <a:ext uri="{FF2B5EF4-FFF2-40B4-BE49-F238E27FC236}">
                <a16:creationId xmlns:a16="http://schemas.microsoft.com/office/drawing/2014/main" id="{0D279EE4-BD4F-459C-8751-468F56A57DE6}"/>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CuadroTexto 5">
            <a:extLst>
              <a:ext uri="{FF2B5EF4-FFF2-40B4-BE49-F238E27FC236}">
                <a16:creationId xmlns:a16="http://schemas.microsoft.com/office/drawing/2014/main" id="{1A266E28-29C2-41C2-9D40-9183DF82C6E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2" name="Sonido grabado">
            <a:hlinkClick r:id="" action="ppaction://media"/>
            <a:extLst>
              <a:ext uri="{FF2B5EF4-FFF2-40B4-BE49-F238E27FC236}">
                <a16:creationId xmlns:a16="http://schemas.microsoft.com/office/drawing/2014/main" id="{4D50FE94-75C6-45D0-8CCF-9C5C015EE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139417"/>
            <a:ext cx="609600" cy="609600"/>
          </a:xfrm>
          <a:prstGeom prst="rect">
            <a:avLst/>
          </a:prstGeom>
          <a:solidFill>
            <a:srgbClr val="002060"/>
          </a:solidFill>
        </p:spPr>
      </p:pic>
    </p:spTree>
    <p:extLst>
      <p:ext uri="{BB962C8B-B14F-4D97-AF65-F5344CB8AC3E}">
        <p14:creationId xmlns:p14="http://schemas.microsoft.com/office/powerpoint/2010/main" val="29588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37CF2B-98E2-4F1F-B477-0DC996925131}"/>
              </a:ext>
            </a:extLst>
          </p:cNvPr>
          <p:cNvSpPr/>
          <p:nvPr/>
        </p:nvSpPr>
        <p:spPr>
          <a:xfrm>
            <a:off x="3779912" y="260648"/>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MODELO_B</a:t>
            </a:r>
          </a:p>
        </p:txBody>
      </p:sp>
      <p:sp>
        <p:nvSpPr>
          <p:cNvPr id="3" name="Rectángulo 2">
            <a:extLst>
              <a:ext uri="{FF2B5EF4-FFF2-40B4-BE49-F238E27FC236}">
                <a16:creationId xmlns:a16="http://schemas.microsoft.com/office/drawing/2014/main" id="{9FFB2EB9-AF77-476F-96D6-72118A8F0E8D}"/>
              </a:ext>
            </a:extLst>
          </p:cNvPr>
          <p:cNvSpPr/>
          <p:nvPr/>
        </p:nvSpPr>
        <p:spPr>
          <a:xfrm>
            <a:off x="3779912" y="1217492"/>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VENTA</a:t>
            </a:r>
          </a:p>
        </p:txBody>
      </p:sp>
      <p:sp>
        <p:nvSpPr>
          <p:cNvPr id="4" name="Rectángulo 3">
            <a:extLst>
              <a:ext uri="{FF2B5EF4-FFF2-40B4-BE49-F238E27FC236}">
                <a16:creationId xmlns:a16="http://schemas.microsoft.com/office/drawing/2014/main" id="{6295E98D-64D4-4EC6-AFB7-92D04093A8EE}"/>
              </a:ext>
            </a:extLst>
          </p:cNvPr>
          <p:cNvSpPr/>
          <p:nvPr/>
        </p:nvSpPr>
        <p:spPr>
          <a:xfrm>
            <a:off x="1331640" y="1217492"/>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CLIENTE</a:t>
            </a:r>
          </a:p>
        </p:txBody>
      </p:sp>
      <p:sp>
        <p:nvSpPr>
          <p:cNvPr id="5" name="Rectángulo 4">
            <a:extLst>
              <a:ext uri="{FF2B5EF4-FFF2-40B4-BE49-F238E27FC236}">
                <a16:creationId xmlns:a16="http://schemas.microsoft.com/office/drawing/2014/main" id="{0FC1C7CA-0DC2-4AB4-9BD1-A69202E2EAD3}"/>
              </a:ext>
            </a:extLst>
          </p:cNvPr>
          <p:cNvSpPr/>
          <p:nvPr/>
        </p:nvSpPr>
        <p:spPr>
          <a:xfrm>
            <a:off x="7177277" y="260648"/>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SERIAL_B</a:t>
            </a:r>
          </a:p>
        </p:txBody>
      </p:sp>
      <p:sp>
        <p:nvSpPr>
          <p:cNvPr id="6" name="Rectángulo 5">
            <a:extLst>
              <a:ext uri="{FF2B5EF4-FFF2-40B4-BE49-F238E27FC236}">
                <a16:creationId xmlns:a16="http://schemas.microsoft.com/office/drawing/2014/main" id="{C6C86067-EA06-476E-94DE-88DEE514B08F}"/>
              </a:ext>
            </a:extLst>
          </p:cNvPr>
          <p:cNvSpPr/>
          <p:nvPr/>
        </p:nvSpPr>
        <p:spPr>
          <a:xfrm>
            <a:off x="7198842" y="1340768"/>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CTAXCOBRAR</a:t>
            </a:r>
          </a:p>
        </p:txBody>
      </p:sp>
      <p:graphicFrame>
        <p:nvGraphicFramePr>
          <p:cNvPr id="36" name="Tabla 19">
            <a:extLst>
              <a:ext uri="{FF2B5EF4-FFF2-40B4-BE49-F238E27FC236}">
                <a16:creationId xmlns:a16="http://schemas.microsoft.com/office/drawing/2014/main" id="{56896041-C6CA-40E8-A6C6-C0FB3BEBF808}"/>
              </a:ext>
            </a:extLst>
          </p:cNvPr>
          <p:cNvGraphicFramePr>
            <a:graphicFrameLocks noGrp="1"/>
          </p:cNvGraphicFramePr>
          <p:nvPr>
            <p:extLst>
              <p:ext uri="{D42A27DB-BD31-4B8C-83A1-F6EECF244321}">
                <p14:modId xmlns:p14="http://schemas.microsoft.com/office/powerpoint/2010/main" val="776806076"/>
              </p:ext>
            </p:extLst>
          </p:nvPr>
        </p:nvGraphicFramePr>
        <p:xfrm>
          <a:off x="2246401" y="2616382"/>
          <a:ext cx="949321" cy="1397611"/>
        </p:xfrm>
        <a:graphic>
          <a:graphicData uri="http://schemas.openxmlformats.org/drawingml/2006/table">
            <a:tbl>
              <a:tblPr firstRow="1" bandRow="1">
                <a:tableStyleId>{5C22544A-7EE6-4342-B048-85BDC9FD1C3A}</a:tableStyleId>
              </a:tblPr>
              <a:tblGrid>
                <a:gridCol w="949321">
                  <a:extLst>
                    <a:ext uri="{9D8B030D-6E8A-4147-A177-3AD203B41FA5}">
                      <a16:colId xmlns:a16="http://schemas.microsoft.com/office/drawing/2014/main" val="2368802888"/>
                    </a:ext>
                  </a:extLst>
                </a:gridCol>
              </a:tblGrid>
              <a:tr h="302448">
                <a:tc>
                  <a:txBody>
                    <a:bodyPr/>
                    <a:lstStyle/>
                    <a:p>
                      <a:r>
                        <a:rPr lang="es-ES" sz="1200" dirty="0"/>
                        <a:t>SERIAL</a:t>
                      </a:r>
                      <a:endParaRPr lang="es-ES" sz="1100" dirty="0"/>
                    </a:p>
                  </a:txBody>
                  <a:tcPr/>
                </a:tc>
                <a:extLst>
                  <a:ext uri="{0D108BD9-81ED-4DB2-BD59-A6C34878D82A}">
                    <a16:rowId xmlns:a16="http://schemas.microsoft.com/office/drawing/2014/main" val="59811561"/>
                  </a:ext>
                </a:extLst>
              </a:tr>
              <a:tr h="272203">
                <a:tc>
                  <a:txBody>
                    <a:bodyPr/>
                    <a:lstStyle/>
                    <a:p>
                      <a:r>
                        <a:rPr lang="es-ES" sz="1100" i="1" u="sng" strike="noStrike" dirty="0" err="1">
                          <a:solidFill>
                            <a:srgbClr val="FF0000"/>
                          </a:solidFill>
                        </a:rPr>
                        <a:t>Codigo</a:t>
                      </a:r>
                      <a:r>
                        <a:rPr lang="es-ES" sz="1100" i="1" u="sng" strike="noStrike" dirty="0">
                          <a:solidFill>
                            <a:srgbClr val="FF0000"/>
                          </a:solidFill>
                        </a:rPr>
                        <a:t> (</a:t>
                      </a:r>
                      <a:r>
                        <a:rPr lang="es-ES" sz="1100" i="1" u="sng" strike="noStrike" dirty="0" err="1">
                          <a:solidFill>
                            <a:srgbClr val="FF0000"/>
                          </a:solidFill>
                        </a:rPr>
                        <a:t>Pk</a:t>
                      </a:r>
                      <a:r>
                        <a:rPr lang="es-ES" sz="1100" i="1" u="sng" strike="noStrike" dirty="0">
                          <a:solidFill>
                            <a:srgbClr val="FF0000"/>
                          </a:solidFill>
                        </a:rPr>
                        <a:t>)</a:t>
                      </a:r>
                    </a:p>
                  </a:txBody>
                  <a:tcPr/>
                </a:tc>
                <a:extLst>
                  <a:ext uri="{0D108BD9-81ED-4DB2-BD59-A6C34878D82A}">
                    <a16:rowId xmlns:a16="http://schemas.microsoft.com/office/drawing/2014/main" val="269686721"/>
                  </a:ext>
                </a:extLst>
              </a:tr>
              <a:tr h="272203">
                <a:tc>
                  <a:txBody>
                    <a:bodyPr/>
                    <a:lstStyle/>
                    <a:p>
                      <a:r>
                        <a:rPr lang="es-ES" sz="1200" dirty="0" err="1">
                          <a:solidFill>
                            <a:srgbClr val="00B0F0"/>
                          </a:solidFill>
                        </a:rPr>
                        <a:t>codventa</a:t>
                      </a:r>
                      <a:endParaRPr lang="es-ES" sz="1200" dirty="0">
                        <a:solidFill>
                          <a:srgbClr val="00B0F0"/>
                        </a:solidFill>
                      </a:endParaRPr>
                    </a:p>
                  </a:txBody>
                  <a:tcPr/>
                </a:tc>
                <a:extLst>
                  <a:ext uri="{0D108BD9-81ED-4DB2-BD59-A6C34878D82A}">
                    <a16:rowId xmlns:a16="http://schemas.microsoft.com/office/drawing/2014/main" val="56873266"/>
                  </a:ext>
                </a:extLst>
              </a:tr>
              <a:tr h="272203">
                <a:tc>
                  <a:txBody>
                    <a:bodyPr/>
                    <a:lstStyle/>
                    <a:p>
                      <a:r>
                        <a:rPr lang="es-ES" sz="1200" dirty="0">
                          <a:solidFill>
                            <a:srgbClr val="00B0F0"/>
                          </a:solidFill>
                        </a:rPr>
                        <a:t>modelo</a:t>
                      </a:r>
                    </a:p>
                  </a:txBody>
                  <a:tcPr/>
                </a:tc>
                <a:extLst>
                  <a:ext uri="{0D108BD9-81ED-4DB2-BD59-A6C34878D82A}">
                    <a16:rowId xmlns:a16="http://schemas.microsoft.com/office/drawing/2014/main" val="1031591903"/>
                  </a:ext>
                </a:extLst>
              </a:tr>
              <a:tr h="272203">
                <a:tc>
                  <a:txBody>
                    <a:bodyPr/>
                    <a:lstStyle/>
                    <a:p>
                      <a:r>
                        <a:rPr lang="es-ES" sz="1200" dirty="0" err="1">
                          <a:solidFill>
                            <a:schemeClr val="tx1"/>
                          </a:solidFill>
                        </a:rPr>
                        <a:t>observacion</a:t>
                      </a:r>
                      <a:endParaRPr lang="es-ES" sz="1200" dirty="0">
                        <a:solidFill>
                          <a:schemeClr val="tx1"/>
                        </a:solidFill>
                      </a:endParaRPr>
                    </a:p>
                  </a:txBody>
                  <a:tcPr/>
                </a:tc>
                <a:extLst>
                  <a:ext uri="{0D108BD9-81ED-4DB2-BD59-A6C34878D82A}">
                    <a16:rowId xmlns:a16="http://schemas.microsoft.com/office/drawing/2014/main" val="4014390355"/>
                  </a:ext>
                </a:extLst>
              </a:tr>
            </a:tbl>
          </a:graphicData>
        </a:graphic>
      </p:graphicFrame>
      <p:graphicFrame>
        <p:nvGraphicFramePr>
          <p:cNvPr id="37" name="Tabla 19">
            <a:extLst>
              <a:ext uri="{FF2B5EF4-FFF2-40B4-BE49-F238E27FC236}">
                <a16:creationId xmlns:a16="http://schemas.microsoft.com/office/drawing/2014/main" id="{BFD6FA91-11C0-4FDE-9CF3-B6F460C0B270}"/>
              </a:ext>
            </a:extLst>
          </p:cNvPr>
          <p:cNvGraphicFramePr>
            <a:graphicFrameLocks noGrp="1"/>
          </p:cNvGraphicFramePr>
          <p:nvPr>
            <p:extLst>
              <p:ext uri="{D42A27DB-BD31-4B8C-83A1-F6EECF244321}">
                <p14:modId xmlns:p14="http://schemas.microsoft.com/office/powerpoint/2010/main" val="1642584408"/>
              </p:ext>
            </p:extLst>
          </p:nvPr>
        </p:nvGraphicFramePr>
        <p:xfrm>
          <a:off x="183908" y="2580747"/>
          <a:ext cx="1147455" cy="1531620"/>
        </p:xfrm>
        <a:graphic>
          <a:graphicData uri="http://schemas.openxmlformats.org/drawingml/2006/table">
            <a:tbl>
              <a:tblPr firstRow="1" bandRow="1">
                <a:tableStyleId>{5C22544A-7EE6-4342-B048-85BDC9FD1C3A}</a:tableStyleId>
              </a:tblPr>
              <a:tblGrid>
                <a:gridCol w="1147455">
                  <a:extLst>
                    <a:ext uri="{9D8B030D-6E8A-4147-A177-3AD203B41FA5}">
                      <a16:colId xmlns:a16="http://schemas.microsoft.com/office/drawing/2014/main" val="2368802888"/>
                    </a:ext>
                  </a:extLst>
                </a:gridCol>
              </a:tblGrid>
              <a:tr h="0">
                <a:tc>
                  <a:txBody>
                    <a:bodyPr/>
                    <a:lstStyle/>
                    <a:p>
                      <a:r>
                        <a:rPr lang="es-ES" sz="1200" dirty="0"/>
                        <a:t>MODELO_B</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err="1">
                          <a:solidFill>
                            <a:schemeClr val="tx1"/>
                          </a:solidFill>
                        </a:rPr>
                        <a:t>descripcion</a:t>
                      </a:r>
                      <a:endParaRPr lang="es-ES" sz="1050" dirty="0">
                        <a:solidFill>
                          <a:schemeClr val="tx1"/>
                        </a:solidFill>
                      </a:endParaRPr>
                    </a:p>
                  </a:txBody>
                  <a:tcPr anchor="ctr"/>
                </a:tc>
                <a:extLst>
                  <a:ext uri="{0D108BD9-81ED-4DB2-BD59-A6C34878D82A}">
                    <a16:rowId xmlns:a16="http://schemas.microsoft.com/office/drawing/2014/main" val="2937303541"/>
                  </a:ext>
                </a:extLst>
              </a:tr>
              <a:tr h="148755">
                <a:tc>
                  <a:txBody>
                    <a:bodyPr/>
                    <a:lstStyle/>
                    <a:p>
                      <a:r>
                        <a:rPr lang="es-ES" sz="1050" dirty="0" err="1">
                          <a:solidFill>
                            <a:schemeClr val="tx1"/>
                          </a:solidFill>
                        </a:rPr>
                        <a:t>preciocompra</a:t>
                      </a:r>
                      <a:endParaRPr lang="es-ES" sz="1050" dirty="0">
                        <a:solidFill>
                          <a:schemeClr val="tx1"/>
                        </a:solidFill>
                      </a:endParaRPr>
                    </a:p>
                  </a:txBody>
                  <a:tcPr anchor="ctr"/>
                </a:tc>
                <a:extLst>
                  <a:ext uri="{0D108BD9-81ED-4DB2-BD59-A6C34878D82A}">
                    <a16:rowId xmlns:a16="http://schemas.microsoft.com/office/drawing/2014/main" val="2463329311"/>
                  </a:ext>
                </a:extLst>
              </a:tr>
              <a:tr h="0">
                <a:tc>
                  <a:txBody>
                    <a:bodyPr/>
                    <a:lstStyle/>
                    <a:p>
                      <a:r>
                        <a:rPr lang="es-ES" sz="1050" dirty="0" err="1">
                          <a:solidFill>
                            <a:schemeClr val="tx1"/>
                          </a:solidFill>
                        </a:rPr>
                        <a:t>precioventa</a:t>
                      </a:r>
                      <a:endParaRPr lang="es-ES" sz="1050" dirty="0">
                        <a:solidFill>
                          <a:schemeClr val="tx1"/>
                        </a:solidFill>
                      </a:endParaRPr>
                    </a:p>
                  </a:txBody>
                  <a:tcPr anchor="ctr"/>
                </a:tc>
                <a:extLst>
                  <a:ext uri="{0D108BD9-81ED-4DB2-BD59-A6C34878D82A}">
                    <a16:rowId xmlns:a16="http://schemas.microsoft.com/office/drawing/2014/main" val="56873266"/>
                  </a:ext>
                </a:extLst>
              </a:tr>
              <a:tr h="149891">
                <a:tc>
                  <a:txBody>
                    <a:bodyPr/>
                    <a:lstStyle/>
                    <a:p>
                      <a:r>
                        <a:rPr lang="es-ES" sz="1050" dirty="0" err="1"/>
                        <a:t>tipobomba</a:t>
                      </a:r>
                      <a:endParaRPr lang="es-ES" sz="1050" dirty="0"/>
                    </a:p>
                  </a:txBody>
                  <a:tcPr anchor="ctr"/>
                </a:tc>
                <a:extLst>
                  <a:ext uri="{0D108BD9-81ED-4DB2-BD59-A6C34878D82A}">
                    <a16:rowId xmlns:a16="http://schemas.microsoft.com/office/drawing/2014/main" val="979797149"/>
                  </a:ext>
                </a:extLst>
              </a:tr>
            </a:tbl>
          </a:graphicData>
        </a:graphic>
      </p:graphicFrame>
      <p:cxnSp>
        <p:nvCxnSpPr>
          <p:cNvPr id="9" name="Conector recto 8">
            <a:extLst>
              <a:ext uri="{FF2B5EF4-FFF2-40B4-BE49-F238E27FC236}">
                <a16:creationId xmlns:a16="http://schemas.microsoft.com/office/drawing/2014/main" id="{32794921-663D-4328-AF6F-7B9F47B0AE54}"/>
              </a:ext>
            </a:extLst>
          </p:cNvPr>
          <p:cNvCxnSpPr>
            <a:stCxn id="4" idx="3"/>
            <a:endCxn id="3" idx="1"/>
          </p:cNvCxnSpPr>
          <p:nvPr/>
        </p:nvCxnSpPr>
        <p:spPr>
          <a:xfrm>
            <a:off x="2411760" y="1433516"/>
            <a:ext cx="13681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20E60207-E5DB-43CA-8E5F-37EAA61E0D31}"/>
              </a:ext>
            </a:extLst>
          </p:cNvPr>
          <p:cNvCxnSpPr>
            <a:stCxn id="3" idx="0"/>
            <a:endCxn id="2" idx="2"/>
          </p:cNvCxnSpPr>
          <p:nvPr/>
        </p:nvCxnSpPr>
        <p:spPr>
          <a:xfrm flipV="1">
            <a:off x="4319972" y="692696"/>
            <a:ext cx="0" cy="524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A4E5F7F6-55A5-4068-80BC-D876144129A1}"/>
              </a:ext>
            </a:extLst>
          </p:cNvPr>
          <p:cNvCxnSpPr>
            <a:stCxn id="2" idx="3"/>
            <a:endCxn id="5" idx="1"/>
          </p:cNvCxnSpPr>
          <p:nvPr/>
        </p:nvCxnSpPr>
        <p:spPr>
          <a:xfrm>
            <a:off x="4860032" y="476672"/>
            <a:ext cx="23172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F8592397-3E62-4CFC-A963-A210D7E552F8}"/>
              </a:ext>
            </a:extLst>
          </p:cNvPr>
          <p:cNvCxnSpPr>
            <a:cxnSpLocks/>
          </p:cNvCxnSpPr>
          <p:nvPr/>
        </p:nvCxnSpPr>
        <p:spPr>
          <a:xfrm>
            <a:off x="4860032" y="1340768"/>
            <a:ext cx="12571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34D8A27-CC4D-41FB-A95A-3C858581E0FC}"/>
              </a:ext>
            </a:extLst>
          </p:cNvPr>
          <p:cNvCxnSpPr/>
          <p:nvPr/>
        </p:nvCxnSpPr>
        <p:spPr>
          <a:xfrm flipV="1">
            <a:off x="6117180" y="955094"/>
            <a:ext cx="0" cy="395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F228D262-180E-4EE8-9108-6BAF7782BA48}"/>
              </a:ext>
            </a:extLst>
          </p:cNvPr>
          <p:cNvCxnSpPr/>
          <p:nvPr/>
        </p:nvCxnSpPr>
        <p:spPr>
          <a:xfrm>
            <a:off x="6117180" y="955094"/>
            <a:ext cx="16001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4E5EE8BC-4609-4939-B978-4A28FA6809E1}"/>
              </a:ext>
            </a:extLst>
          </p:cNvPr>
          <p:cNvCxnSpPr>
            <a:endCxn id="5" idx="2"/>
          </p:cNvCxnSpPr>
          <p:nvPr/>
        </p:nvCxnSpPr>
        <p:spPr>
          <a:xfrm flipV="1">
            <a:off x="7717337" y="692696"/>
            <a:ext cx="0" cy="2623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C99BDEDC-11B7-4FB6-ACDC-9B50C0904A53}"/>
              </a:ext>
            </a:extLst>
          </p:cNvPr>
          <p:cNvCxnSpPr>
            <a:cxnSpLocks/>
            <a:endCxn id="6" idx="1"/>
          </p:cNvCxnSpPr>
          <p:nvPr/>
        </p:nvCxnSpPr>
        <p:spPr>
          <a:xfrm flipV="1">
            <a:off x="4860032" y="1556792"/>
            <a:ext cx="2338810" cy="9526"/>
          </a:xfrm>
          <a:prstGeom prst="line">
            <a:avLst/>
          </a:prstGeom>
        </p:spPr>
        <p:style>
          <a:lnRef idx="1">
            <a:schemeClr val="accent1"/>
          </a:lnRef>
          <a:fillRef idx="0">
            <a:schemeClr val="accent1"/>
          </a:fillRef>
          <a:effectRef idx="0">
            <a:schemeClr val="accent1"/>
          </a:effectRef>
          <a:fontRef idx="minor">
            <a:schemeClr val="tx1"/>
          </a:fontRef>
        </p:style>
      </p:cxnSp>
      <p:grpSp>
        <p:nvGrpSpPr>
          <p:cNvPr id="84" name="Grupo 83">
            <a:extLst>
              <a:ext uri="{FF2B5EF4-FFF2-40B4-BE49-F238E27FC236}">
                <a16:creationId xmlns:a16="http://schemas.microsoft.com/office/drawing/2014/main" id="{51CB76CF-7751-4E96-A15C-E7825F5E3181}"/>
              </a:ext>
            </a:extLst>
          </p:cNvPr>
          <p:cNvGrpSpPr/>
          <p:nvPr/>
        </p:nvGrpSpPr>
        <p:grpSpPr>
          <a:xfrm>
            <a:off x="7015555" y="407814"/>
            <a:ext cx="142566" cy="152898"/>
            <a:chOff x="5490102" y="2744924"/>
            <a:chExt cx="324036" cy="288032"/>
          </a:xfrm>
        </p:grpSpPr>
        <p:cxnSp>
          <p:nvCxnSpPr>
            <p:cNvPr id="85" name="Conector recto 84">
              <a:extLst>
                <a:ext uri="{FF2B5EF4-FFF2-40B4-BE49-F238E27FC236}">
                  <a16:creationId xmlns:a16="http://schemas.microsoft.com/office/drawing/2014/main" id="{F9B3A5FA-DDD0-4ACE-822D-631BD253EEE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93C2DDB9-44AD-4FA9-9B3F-E6560705A33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8" name="Grupo 87">
            <a:extLst>
              <a:ext uri="{FF2B5EF4-FFF2-40B4-BE49-F238E27FC236}">
                <a16:creationId xmlns:a16="http://schemas.microsoft.com/office/drawing/2014/main" id="{6162D835-E74D-4FE1-BC20-D88977921E4D}"/>
              </a:ext>
            </a:extLst>
          </p:cNvPr>
          <p:cNvGrpSpPr/>
          <p:nvPr/>
        </p:nvGrpSpPr>
        <p:grpSpPr>
          <a:xfrm>
            <a:off x="3635805" y="1352800"/>
            <a:ext cx="142566" cy="152898"/>
            <a:chOff x="5490102" y="2744924"/>
            <a:chExt cx="324036" cy="288032"/>
          </a:xfrm>
        </p:grpSpPr>
        <p:cxnSp>
          <p:nvCxnSpPr>
            <p:cNvPr id="90" name="Conector recto 89">
              <a:extLst>
                <a:ext uri="{FF2B5EF4-FFF2-40B4-BE49-F238E27FC236}">
                  <a16:creationId xmlns:a16="http://schemas.microsoft.com/office/drawing/2014/main" id="{8D67F844-6728-4F44-A20E-0A6D8D47A188}"/>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Conector recto 91">
              <a:extLst>
                <a:ext uri="{FF2B5EF4-FFF2-40B4-BE49-F238E27FC236}">
                  <a16:creationId xmlns:a16="http://schemas.microsoft.com/office/drawing/2014/main" id="{A7E4D6BB-9B15-41C7-8CB2-936F6169DFB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4" name="Grupo 93">
            <a:extLst>
              <a:ext uri="{FF2B5EF4-FFF2-40B4-BE49-F238E27FC236}">
                <a16:creationId xmlns:a16="http://schemas.microsoft.com/office/drawing/2014/main" id="{173424EB-31EC-4A8B-8BCE-1392151EF7FA}"/>
              </a:ext>
            </a:extLst>
          </p:cNvPr>
          <p:cNvGrpSpPr/>
          <p:nvPr/>
        </p:nvGrpSpPr>
        <p:grpSpPr>
          <a:xfrm rot="5400000">
            <a:off x="4244156" y="1071634"/>
            <a:ext cx="142566" cy="152898"/>
            <a:chOff x="5490102" y="2744924"/>
            <a:chExt cx="324036" cy="288032"/>
          </a:xfrm>
        </p:grpSpPr>
        <p:cxnSp>
          <p:nvCxnSpPr>
            <p:cNvPr id="95" name="Conector recto 94">
              <a:extLst>
                <a:ext uri="{FF2B5EF4-FFF2-40B4-BE49-F238E27FC236}">
                  <a16:creationId xmlns:a16="http://schemas.microsoft.com/office/drawing/2014/main" id="{60E1A57A-642B-4716-86C1-A44B111CF1F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13A7F92D-2670-45C2-B57D-0FB1B59A12E4}"/>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8" name="Grupo 97">
            <a:extLst>
              <a:ext uri="{FF2B5EF4-FFF2-40B4-BE49-F238E27FC236}">
                <a16:creationId xmlns:a16="http://schemas.microsoft.com/office/drawing/2014/main" id="{AE662699-8681-446F-8272-8E5D7F6212C0}"/>
              </a:ext>
            </a:extLst>
          </p:cNvPr>
          <p:cNvGrpSpPr/>
          <p:nvPr/>
        </p:nvGrpSpPr>
        <p:grpSpPr>
          <a:xfrm rot="16200000">
            <a:off x="4237765" y="708270"/>
            <a:ext cx="142566" cy="152898"/>
            <a:chOff x="5490102" y="2744924"/>
            <a:chExt cx="324036" cy="288032"/>
          </a:xfrm>
        </p:grpSpPr>
        <p:cxnSp>
          <p:nvCxnSpPr>
            <p:cNvPr id="99" name="Conector recto 98">
              <a:extLst>
                <a:ext uri="{FF2B5EF4-FFF2-40B4-BE49-F238E27FC236}">
                  <a16:creationId xmlns:a16="http://schemas.microsoft.com/office/drawing/2014/main" id="{1EF5417A-CCE0-4554-8180-8542944B15F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Conector recto 99">
              <a:extLst>
                <a:ext uri="{FF2B5EF4-FFF2-40B4-BE49-F238E27FC236}">
                  <a16:creationId xmlns:a16="http://schemas.microsoft.com/office/drawing/2014/main" id="{2B1367F5-A4C7-478E-A5EE-B33F6001C5B9}"/>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1" name="Grupo 100">
            <a:extLst>
              <a:ext uri="{FF2B5EF4-FFF2-40B4-BE49-F238E27FC236}">
                <a16:creationId xmlns:a16="http://schemas.microsoft.com/office/drawing/2014/main" id="{B420D2CC-1DA9-49AC-A543-0E969FC6181D}"/>
              </a:ext>
            </a:extLst>
          </p:cNvPr>
          <p:cNvGrpSpPr/>
          <p:nvPr/>
        </p:nvGrpSpPr>
        <p:grpSpPr>
          <a:xfrm rot="16200000">
            <a:off x="7646054" y="690745"/>
            <a:ext cx="142566" cy="152898"/>
            <a:chOff x="5490102" y="2744924"/>
            <a:chExt cx="324036" cy="288032"/>
          </a:xfrm>
        </p:grpSpPr>
        <p:cxnSp>
          <p:nvCxnSpPr>
            <p:cNvPr id="102" name="Conector recto 101">
              <a:extLst>
                <a:ext uri="{FF2B5EF4-FFF2-40B4-BE49-F238E27FC236}">
                  <a16:creationId xmlns:a16="http://schemas.microsoft.com/office/drawing/2014/main" id="{7404A7D8-C1B8-4825-B6F1-B48AAC545D2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CA256205-87FB-4F69-82B8-93FD43901783}"/>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04" name="Tabla 19">
            <a:extLst>
              <a:ext uri="{FF2B5EF4-FFF2-40B4-BE49-F238E27FC236}">
                <a16:creationId xmlns:a16="http://schemas.microsoft.com/office/drawing/2014/main" id="{4C56F18A-B3B7-4A42-B7EB-89BAEFA167DD}"/>
              </a:ext>
            </a:extLst>
          </p:cNvPr>
          <p:cNvGraphicFramePr>
            <a:graphicFrameLocks noGrp="1"/>
          </p:cNvGraphicFramePr>
          <p:nvPr>
            <p:extLst>
              <p:ext uri="{D42A27DB-BD31-4B8C-83A1-F6EECF244321}">
                <p14:modId xmlns:p14="http://schemas.microsoft.com/office/powerpoint/2010/main" val="1022820145"/>
              </p:ext>
            </p:extLst>
          </p:nvPr>
        </p:nvGraphicFramePr>
        <p:xfrm>
          <a:off x="2121266" y="4658674"/>
          <a:ext cx="1212787" cy="1531620"/>
        </p:xfrm>
        <a:graphic>
          <a:graphicData uri="http://schemas.openxmlformats.org/drawingml/2006/table">
            <a:tbl>
              <a:tblPr firstRow="1" bandRow="1">
                <a:tableStyleId>{5C22544A-7EE6-4342-B048-85BDC9FD1C3A}</a:tableStyleId>
              </a:tblPr>
              <a:tblGrid>
                <a:gridCol w="1212787">
                  <a:extLst>
                    <a:ext uri="{9D8B030D-6E8A-4147-A177-3AD203B41FA5}">
                      <a16:colId xmlns:a16="http://schemas.microsoft.com/office/drawing/2014/main" val="2368802888"/>
                    </a:ext>
                  </a:extLst>
                </a:gridCol>
              </a:tblGrid>
              <a:tr h="0">
                <a:tc>
                  <a:txBody>
                    <a:bodyPr/>
                    <a:lstStyle/>
                    <a:p>
                      <a:r>
                        <a:rPr lang="es-ES" sz="1200" dirty="0"/>
                        <a:t>VENTAMODELO</a:t>
                      </a:r>
                    </a:p>
                  </a:txBody>
                  <a:tcPr/>
                </a:tc>
                <a:extLst>
                  <a:ext uri="{0D108BD9-81ED-4DB2-BD59-A6C34878D82A}">
                    <a16:rowId xmlns:a16="http://schemas.microsoft.com/office/drawing/2014/main" val="59811561"/>
                  </a:ext>
                </a:extLst>
              </a:tr>
              <a:tr h="183055">
                <a:tc>
                  <a:txBody>
                    <a:bodyPr/>
                    <a:lstStyle/>
                    <a:p>
                      <a:r>
                        <a:rPr lang="es-ES" sz="1050" i="1" u="sng" strike="noStrike" dirty="0">
                          <a:solidFill>
                            <a:srgbClr val="FF0000"/>
                          </a:solidFill>
                        </a:rPr>
                        <a:t>ID (PK)</a:t>
                      </a:r>
                    </a:p>
                  </a:txBody>
                  <a:tcPr anchor="ctr"/>
                </a:tc>
                <a:extLst>
                  <a:ext uri="{0D108BD9-81ED-4DB2-BD59-A6C34878D82A}">
                    <a16:rowId xmlns:a16="http://schemas.microsoft.com/office/drawing/2014/main" val="269686721"/>
                  </a:ext>
                </a:extLst>
              </a:tr>
              <a:tr h="0">
                <a:tc>
                  <a:txBody>
                    <a:bodyPr/>
                    <a:lstStyle/>
                    <a:p>
                      <a:r>
                        <a:rPr lang="es-ES" sz="1050" dirty="0" err="1">
                          <a:solidFill>
                            <a:srgbClr val="00B0F0"/>
                          </a:solidFill>
                        </a:rPr>
                        <a:t>codventa</a:t>
                      </a:r>
                      <a:endParaRPr lang="es-ES" sz="1050" dirty="0">
                        <a:solidFill>
                          <a:srgbClr val="00B0F0"/>
                        </a:solidFill>
                      </a:endParaRPr>
                    </a:p>
                  </a:txBody>
                  <a:tcPr anchor="ctr"/>
                </a:tc>
                <a:extLst>
                  <a:ext uri="{0D108BD9-81ED-4DB2-BD59-A6C34878D82A}">
                    <a16:rowId xmlns:a16="http://schemas.microsoft.com/office/drawing/2014/main" val="2937303541"/>
                  </a:ext>
                </a:extLst>
              </a:tr>
              <a:tr h="148755">
                <a:tc>
                  <a:txBody>
                    <a:bodyPr/>
                    <a:lstStyle/>
                    <a:p>
                      <a:r>
                        <a:rPr lang="es-ES" sz="1050" dirty="0" err="1">
                          <a:solidFill>
                            <a:srgbClr val="00B0F0"/>
                          </a:solidFill>
                        </a:rPr>
                        <a:t>codmodelo</a:t>
                      </a:r>
                      <a:endParaRPr lang="es-ES" sz="1050" dirty="0">
                        <a:solidFill>
                          <a:srgbClr val="00B0F0"/>
                        </a:solidFill>
                      </a:endParaRPr>
                    </a:p>
                  </a:txBody>
                  <a:tcPr anchor="ctr"/>
                </a:tc>
                <a:extLst>
                  <a:ext uri="{0D108BD9-81ED-4DB2-BD59-A6C34878D82A}">
                    <a16:rowId xmlns:a16="http://schemas.microsoft.com/office/drawing/2014/main" val="2463329311"/>
                  </a:ext>
                </a:extLst>
              </a:tr>
              <a:tr h="149891">
                <a:tc>
                  <a:txBody>
                    <a:bodyPr/>
                    <a:lstStyle/>
                    <a:p>
                      <a:r>
                        <a:rPr lang="es-ES" sz="1050" dirty="0"/>
                        <a:t>precio</a:t>
                      </a:r>
                    </a:p>
                  </a:txBody>
                  <a:tcPr anchor="ctr"/>
                </a:tc>
                <a:extLst>
                  <a:ext uri="{0D108BD9-81ED-4DB2-BD59-A6C34878D82A}">
                    <a16:rowId xmlns:a16="http://schemas.microsoft.com/office/drawing/2014/main" val="979797149"/>
                  </a:ext>
                </a:extLst>
              </a:tr>
              <a:tr h="149891">
                <a:tc>
                  <a:txBody>
                    <a:bodyPr/>
                    <a:lstStyle/>
                    <a:p>
                      <a:r>
                        <a:rPr lang="es-ES" sz="1050" dirty="0"/>
                        <a:t>serial</a:t>
                      </a:r>
                    </a:p>
                  </a:txBody>
                  <a:tcPr anchor="ctr"/>
                </a:tc>
                <a:extLst>
                  <a:ext uri="{0D108BD9-81ED-4DB2-BD59-A6C34878D82A}">
                    <a16:rowId xmlns:a16="http://schemas.microsoft.com/office/drawing/2014/main" val="1211312334"/>
                  </a:ext>
                </a:extLst>
              </a:tr>
            </a:tbl>
          </a:graphicData>
        </a:graphic>
      </p:graphicFrame>
      <p:graphicFrame>
        <p:nvGraphicFramePr>
          <p:cNvPr id="105" name="Tabla 19">
            <a:extLst>
              <a:ext uri="{FF2B5EF4-FFF2-40B4-BE49-F238E27FC236}">
                <a16:creationId xmlns:a16="http://schemas.microsoft.com/office/drawing/2014/main" id="{BD83D66D-CCD7-4F72-9E89-52615C40C9D3}"/>
              </a:ext>
            </a:extLst>
          </p:cNvPr>
          <p:cNvGraphicFramePr>
            <a:graphicFrameLocks noGrp="1"/>
          </p:cNvGraphicFramePr>
          <p:nvPr>
            <p:extLst>
              <p:ext uri="{D42A27DB-BD31-4B8C-83A1-F6EECF244321}">
                <p14:modId xmlns:p14="http://schemas.microsoft.com/office/powerpoint/2010/main" val="565110547"/>
              </p:ext>
            </p:extLst>
          </p:nvPr>
        </p:nvGraphicFramePr>
        <p:xfrm>
          <a:off x="4192734" y="2616382"/>
          <a:ext cx="976652" cy="1783080"/>
        </p:xfrm>
        <a:graphic>
          <a:graphicData uri="http://schemas.openxmlformats.org/drawingml/2006/table">
            <a:tbl>
              <a:tblPr firstRow="1" bandRow="1">
                <a:tableStyleId>{5C22544A-7EE6-4342-B048-85BDC9FD1C3A}</a:tableStyleId>
              </a:tblPr>
              <a:tblGrid>
                <a:gridCol w="976652">
                  <a:extLst>
                    <a:ext uri="{9D8B030D-6E8A-4147-A177-3AD203B41FA5}">
                      <a16:colId xmlns:a16="http://schemas.microsoft.com/office/drawing/2014/main" val="2368802888"/>
                    </a:ext>
                  </a:extLst>
                </a:gridCol>
              </a:tblGrid>
              <a:tr h="0">
                <a:tc>
                  <a:txBody>
                    <a:bodyPr/>
                    <a:lstStyle/>
                    <a:p>
                      <a:r>
                        <a:rPr lang="es-ES" sz="1200" dirty="0"/>
                        <a:t>VENTA</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a:solidFill>
                            <a:srgbClr val="00B0F0"/>
                          </a:solidFill>
                        </a:rPr>
                        <a:t>cliente</a:t>
                      </a:r>
                    </a:p>
                  </a:txBody>
                  <a:tcPr anchor="ctr"/>
                </a:tc>
                <a:extLst>
                  <a:ext uri="{0D108BD9-81ED-4DB2-BD59-A6C34878D82A}">
                    <a16:rowId xmlns:a16="http://schemas.microsoft.com/office/drawing/2014/main" val="2937303541"/>
                  </a:ext>
                </a:extLst>
              </a:tr>
              <a:tr h="148755">
                <a:tc>
                  <a:txBody>
                    <a:bodyPr/>
                    <a:lstStyle/>
                    <a:p>
                      <a:r>
                        <a:rPr lang="es-ES" sz="1050" dirty="0">
                          <a:solidFill>
                            <a:schemeClr val="tx1"/>
                          </a:solidFill>
                        </a:rPr>
                        <a:t>fecha</a:t>
                      </a:r>
                    </a:p>
                  </a:txBody>
                  <a:tcPr anchor="ctr"/>
                </a:tc>
                <a:extLst>
                  <a:ext uri="{0D108BD9-81ED-4DB2-BD59-A6C34878D82A}">
                    <a16:rowId xmlns:a16="http://schemas.microsoft.com/office/drawing/2014/main" val="2463329311"/>
                  </a:ext>
                </a:extLst>
              </a:tr>
              <a:tr h="0">
                <a:tc>
                  <a:txBody>
                    <a:bodyPr/>
                    <a:lstStyle/>
                    <a:p>
                      <a:r>
                        <a:rPr lang="es-ES" sz="1050" dirty="0" err="1">
                          <a:solidFill>
                            <a:schemeClr val="tx1"/>
                          </a:solidFill>
                        </a:rPr>
                        <a:t>formapago</a:t>
                      </a:r>
                      <a:endParaRPr lang="es-ES" sz="1050" dirty="0">
                        <a:solidFill>
                          <a:schemeClr val="tx1"/>
                        </a:solidFill>
                      </a:endParaRPr>
                    </a:p>
                  </a:txBody>
                  <a:tcPr anchor="ctr"/>
                </a:tc>
                <a:extLst>
                  <a:ext uri="{0D108BD9-81ED-4DB2-BD59-A6C34878D82A}">
                    <a16:rowId xmlns:a16="http://schemas.microsoft.com/office/drawing/2014/main" val="56873266"/>
                  </a:ext>
                </a:extLst>
              </a:tr>
              <a:tr h="149891">
                <a:tc>
                  <a:txBody>
                    <a:bodyPr/>
                    <a:lstStyle/>
                    <a:p>
                      <a:r>
                        <a:rPr lang="es-ES" sz="1050" dirty="0"/>
                        <a:t>total</a:t>
                      </a:r>
                    </a:p>
                  </a:txBody>
                  <a:tcPr anchor="ctr"/>
                </a:tc>
                <a:extLst>
                  <a:ext uri="{0D108BD9-81ED-4DB2-BD59-A6C34878D82A}">
                    <a16:rowId xmlns:a16="http://schemas.microsoft.com/office/drawing/2014/main" val="979797149"/>
                  </a:ext>
                </a:extLst>
              </a:tr>
              <a:tr h="149891">
                <a:tc>
                  <a:txBody>
                    <a:bodyPr/>
                    <a:lstStyle/>
                    <a:p>
                      <a:r>
                        <a:rPr lang="es-ES" sz="1050" dirty="0" err="1"/>
                        <a:t>observacion</a:t>
                      </a:r>
                      <a:endParaRPr lang="es-ES" sz="1050" dirty="0"/>
                    </a:p>
                  </a:txBody>
                  <a:tcPr anchor="ctr"/>
                </a:tc>
                <a:extLst>
                  <a:ext uri="{0D108BD9-81ED-4DB2-BD59-A6C34878D82A}">
                    <a16:rowId xmlns:a16="http://schemas.microsoft.com/office/drawing/2014/main" val="4200026650"/>
                  </a:ext>
                </a:extLst>
              </a:tr>
            </a:tbl>
          </a:graphicData>
        </a:graphic>
      </p:graphicFrame>
      <p:graphicFrame>
        <p:nvGraphicFramePr>
          <p:cNvPr id="106" name="Tabla 19">
            <a:extLst>
              <a:ext uri="{FF2B5EF4-FFF2-40B4-BE49-F238E27FC236}">
                <a16:creationId xmlns:a16="http://schemas.microsoft.com/office/drawing/2014/main" id="{E624ABAF-6DD5-4FA1-99F6-997DAC7BB8FD}"/>
              </a:ext>
            </a:extLst>
          </p:cNvPr>
          <p:cNvGraphicFramePr>
            <a:graphicFrameLocks noGrp="1"/>
          </p:cNvGraphicFramePr>
          <p:nvPr>
            <p:extLst>
              <p:ext uri="{D42A27DB-BD31-4B8C-83A1-F6EECF244321}">
                <p14:modId xmlns:p14="http://schemas.microsoft.com/office/powerpoint/2010/main" val="1483759519"/>
              </p:ext>
            </p:extLst>
          </p:nvPr>
        </p:nvGraphicFramePr>
        <p:xfrm>
          <a:off x="6046082" y="2580747"/>
          <a:ext cx="976652" cy="2286000"/>
        </p:xfrm>
        <a:graphic>
          <a:graphicData uri="http://schemas.openxmlformats.org/drawingml/2006/table">
            <a:tbl>
              <a:tblPr firstRow="1" bandRow="1">
                <a:tableStyleId>{5C22544A-7EE6-4342-B048-85BDC9FD1C3A}</a:tableStyleId>
              </a:tblPr>
              <a:tblGrid>
                <a:gridCol w="976652">
                  <a:extLst>
                    <a:ext uri="{9D8B030D-6E8A-4147-A177-3AD203B41FA5}">
                      <a16:colId xmlns:a16="http://schemas.microsoft.com/office/drawing/2014/main" val="2368802888"/>
                    </a:ext>
                  </a:extLst>
                </a:gridCol>
              </a:tblGrid>
              <a:tr h="0">
                <a:tc>
                  <a:txBody>
                    <a:bodyPr/>
                    <a:lstStyle/>
                    <a:p>
                      <a:r>
                        <a:rPr lang="es-ES" sz="1200" dirty="0"/>
                        <a:t>CLIENTE</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a:solidFill>
                            <a:schemeClr val="tx1"/>
                          </a:solidFill>
                        </a:rPr>
                        <a:t>RIF</a:t>
                      </a:r>
                    </a:p>
                  </a:txBody>
                  <a:tcPr anchor="ctr"/>
                </a:tc>
                <a:extLst>
                  <a:ext uri="{0D108BD9-81ED-4DB2-BD59-A6C34878D82A}">
                    <a16:rowId xmlns:a16="http://schemas.microsoft.com/office/drawing/2014/main" val="2937303541"/>
                  </a:ext>
                </a:extLst>
              </a:tr>
              <a:tr h="148755">
                <a:tc>
                  <a:txBody>
                    <a:bodyPr/>
                    <a:lstStyle/>
                    <a:p>
                      <a:r>
                        <a:rPr lang="es-ES" sz="1050" dirty="0">
                          <a:solidFill>
                            <a:schemeClr val="tx1"/>
                          </a:solidFill>
                        </a:rPr>
                        <a:t>nombre</a:t>
                      </a:r>
                    </a:p>
                  </a:txBody>
                  <a:tcPr anchor="ctr"/>
                </a:tc>
                <a:extLst>
                  <a:ext uri="{0D108BD9-81ED-4DB2-BD59-A6C34878D82A}">
                    <a16:rowId xmlns:a16="http://schemas.microsoft.com/office/drawing/2014/main" val="2463329311"/>
                  </a:ext>
                </a:extLst>
              </a:tr>
              <a:tr h="0">
                <a:tc>
                  <a:txBody>
                    <a:bodyPr/>
                    <a:lstStyle/>
                    <a:p>
                      <a:r>
                        <a:rPr lang="es-ES" sz="1050" dirty="0">
                          <a:solidFill>
                            <a:schemeClr val="tx1"/>
                          </a:solidFill>
                        </a:rPr>
                        <a:t>email</a:t>
                      </a:r>
                    </a:p>
                  </a:txBody>
                  <a:tcPr anchor="ctr"/>
                </a:tc>
                <a:extLst>
                  <a:ext uri="{0D108BD9-81ED-4DB2-BD59-A6C34878D82A}">
                    <a16:rowId xmlns:a16="http://schemas.microsoft.com/office/drawing/2014/main" val="56873266"/>
                  </a:ext>
                </a:extLst>
              </a:tr>
              <a:tr h="149891">
                <a:tc>
                  <a:txBody>
                    <a:bodyPr/>
                    <a:lstStyle/>
                    <a:p>
                      <a:r>
                        <a:rPr lang="es-ES" sz="1050" dirty="0"/>
                        <a:t>contacto</a:t>
                      </a:r>
                    </a:p>
                  </a:txBody>
                  <a:tcPr anchor="ctr"/>
                </a:tc>
                <a:extLst>
                  <a:ext uri="{0D108BD9-81ED-4DB2-BD59-A6C34878D82A}">
                    <a16:rowId xmlns:a16="http://schemas.microsoft.com/office/drawing/2014/main" val="979797149"/>
                  </a:ext>
                </a:extLst>
              </a:tr>
              <a:tr h="149891">
                <a:tc>
                  <a:txBody>
                    <a:bodyPr/>
                    <a:lstStyle/>
                    <a:p>
                      <a:r>
                        <a:rPr lang="es-ES" sz="1050" dirty="0"/>
                        <a:t>cargo</a:t>
                      </a:r>
                    </a:p>
                  </a:txBody>
                  <a:tcPr anchor="ctr"/>
                </a:tc>
                <a:extLst>
                  <a:ext uri="{0D108BD9-81ED-4DB2-BD59-A6C34878D82A}">
                    <a16:rowId xmlns:a16="http://schemas.microsoft.com/office/drawing/2014/main" val="4200026650"/>
                  </a:ext>
                </a:extLst>
              </a:tr>
              <a:tr h="149891">
                <a:tc>
                  <a:txBody>
                    <a:bodyPr/>
                    <a:lstStyle/>
                    <a:p>
                      <a:r>
                        <a:rPr lang="es-ES" sz="1050" dirty="0" err="1"/>
                        <a:t>tlf</a:t>
                      </a:r>
                      <a:endParaRPr lang="es-ES" sz="1050" dirty="0"/>
                    </a:p>
                  </a:txBody>
                  <a:tcPr anchor="ctr"/>
                </a:tc>
                <a:extLst>
                  <a:ext uri="{0D108BD9-81ED-4DB2-BD59-A6C34878D82A}">
                    <a16:rowId xmlns:a16="http://schemas.microsoft.com/office/drawing/2014/main" val="623676009"/>
                  </a:ext>
                </a:extLst>
              </a:tr>
              <a:tr h="149891">
                <a:tc>
                  <a:txBody>
                    <a:bodyPr/>
                    <a:lstStyle/>
                    <a:p>
                      <a:r>
                        <a:rPr lang="es-ES" sz="1050" dirty="0" err="1"/>
                        <a:t>observacion</a:t>
                      </a:r>
                      <a:endParaRPr lang="es-ES" sz="1050" dirty="0"/>
                    </a:p>
                  </a:txBody>
                  <a:tcPr anchor="ctr"/>
                </a:tc>
                <a:extLst>
                  <a:ext uri="{0D108BD9-81ED-4DB2-BD59-A6C34878D82A}">
                    <a16:rowId xmlns:a16="http://schemas.microsoft.com/office/drawing/2014/main" val="2649378522"/>
                  </a:ext>
                </a:extLst>
              </a:tr>
            </a:tbl>
          </a:graphicData>
        </a:graphic>
      </p:graphicFrame>
      <p:graphicFrame>
        <p:nvGraphicFramePr>
          <p:cNvPr id="107" name="Tabla 19">
            <a:extLst>
              <a:ext uri="{FF2B5EF4-FFF2-40B4-BE49-F238E27FC236}">
                <a16:creationId xmlns:a16="http://schemas.microsoft.com/office/drawing/2014/main" id="{0CFA1D3E-3518-4717-AF23-37C4609943A0}"/>
              </a:ext>
            </a:extLst>
          </p:cNvPr>
          <p:cNvGraphicFramePr>
            <a:graphicFrameLocks noGrp="1"/>
          </p:cNvGraphicFramePr>
          <p:nvPr>
            <p:extLst>
              <p:ext uri="{D42A27DB-BD31-4B8C-83A1-F6EECF244321}">
                <p14:modId xmlns:p14="http://schemas.microsoft.com/office/powerpoint/2010/main" val="2001190332"/>
              </p:ext>
            </p:extLst>
          </p:nvPr>
        </p:nvGraphicFramePr>
        <p:xfrm>
          <a:off x="7879973" y="2593589"/>
          <a:ext cx="1080119" cy="1783080"/>
        </p:xfrm>
        <a:graphic>
          <a:graphicData uri="http://schemas.openxmlformats.org/drawingml/2006/table">
            <a:tbl>
              <a:tblPr firstRow="1" bandRow="1">
                <a:tableStyleId>{5C22544A-7EE6-4342-B048-85BDC9FD1C3A}</a:tableStyleId>
              </a:tblPr>
              <a:tblGrid>
                <a:gridCol w="1080119">
                  <a:extLst>
                    <a:ext uri="{9D8B030D-6E8A-4147-A177-3AD203B41FA5}">
                      <a16:colId xmlns:a16="http://schemas.microsoft.com/office/drawing/2014/main" val="2368802888"/>
                    </a:ext>
                  </a:extLst>
                </a:gridCol>
              </a:tblGrid>
              <a:tr h="0">
                <a:tc>
                  <a:txBody>
                    <a:bodyPr/>
                    <a:lstStyle/>
                    <a:p>
                      <a:r>
                        <a:rPr lang="es-ES" sz="1200" dirty="0"/>
                        <a:t>CTAXCOBRAR</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err="1">
                          <a:solidFill>
                            <a:schemeClr val="tx1"/>
                          </a:solidFill>
                        </a:rPr>
                        <a:t>Fvenciomiento</a:t>
                      </a:r>
                      <a:endParaRPr lang="es-ES" sz="1050" dirty="0">
                        <a:solidFill>
                          <a:schemeClr val="tx1"/>
                        </a:solidFill>
                      </a:endParaRPr>
                    </a:p>
                  </a:txBody>
                  <a:tcPr anchor="ctr"/>
                </a:tc>
                <a:extLst>
                  <a:ext uri="{0D108BD9-81ED-4DB2-BD59-A6C34878D82A}">
                    <a16:rowId xmlns:a16="http://schemas.microsoft.com/office/drawing/2014/main" val="2937303541"/>
                  </a:ext>
                </a:extLst>
              </a:tr>
              <a:tr h="148755">
                <a:tc>
                  <a:txBody>
                    <a:bodyPr/>
                    <a:lstStyle/>
                    <a:p>
                      <a:r>
                        <a:rPr lang="es-ES" sz="1050" dirty="0" err="1">
                          <a:solidFill>
                            <a:schemeClr val="tx1"/>
                          </a:solidFill>
                        </a:rPr>
                        <a:t>fpago</a:t>
                      </a:r>
                      <a:endParaRPr lang="es-ES" sz="1050" dirty="0">
                        <a:solidFill>
                          <a:schemeClr val="tx1"/>
                        </a:solidFill>
                      </a:endParaRPr>
                    </a:p>
                  </a:txBody>
                  <a:tcPr anchor="ctr"/>
                </a:tc>
                <a:extLst>
                  <a:ext uri="{0D108BD9-81ED-4DB2-BD59-A6C34878D82A}">
                    <a16:rowId xmlns:a16="http://schemas.microsoft.com/office/drawing/2014/main" val="2463329311"/>
                  </a:ext>
                </a:extLst>
              </a:tr>
              <a:tr h="0">
                <a:tc>
                  <a:txBody>
                    <a:bodyPr/>
                    <a:lstStyle/>
                    <a:p>
                      <a:r>
                        <a:rPr lang="es-ES" sz="1050" dirty="0">
                          <a:solidFill>
                            <a:schemeClr val="tx1"/>
                          </a:solidFill>
                        </a:rPr>
                        <a:t>estatus</a:t>
                      </a:r>
                    </a:p>
                  </a:txBody>
                  <a:tcPr anchor="ctr"/>
                </a:tc>
                <a:extLst>
                  <a:ext uri="{0D108BD9-81ED-4DB2-BD59-A6C34878D82A}">
                    <a16:rowId xmlns:a16="http://schemas.microsoft.com/office/drawing/2014/main" val="56873266"/>
                  </a:ext>
                </a:extLst>
              </a:tr>
              <a:tr h="149891">
                <a:tc>
                  <a:txBody>
                    <a:bodyPr/>
                    <a:lstStyle/>
                    <a:p>
                      <a:r>
                        <a:rPr lang="es-ES" sz="1050" dirty="0" err="1"/>
                        <a:t>datospago</a:t>
                      </a:r>
                      <a:endParaRPr lang="es-ES" sz="1050" dirty="0"/>
                    </a:p>
                  </a:txBody>
                  <a:tcPr anchor="ctr"/>
                </a:tc>
                <a:extLst>
                  <a:ext uri="{0D108BD9-81ED-4DB2-BD59-A6C34878D82A}">
                    <a16:rowId xmlns:a16="http://schemas.microsoft.com/office/drawing/2014/main" val="979797149"/>
                  </a:ext>
                </a:extLst>
              </a:tr>
              <a:tr h="149891">
                <a:tc>
                  <a:txBody>
                    <a:bodyPr/>
                    <a:lstStyle/>
                    <a:p>
                      <a:r>
                        <a:rPr lang="es-ES" sz="1050" dirty="0" err="1"/>
                        <a:t>observacion</a:t>
                      </a:r>
                      <a:endParaRPr lang="es-ES" sz="1050" dirty="0"/>
                    </a:p>
                  </a:txBody>
                  <a:tcPr anchor="ctr"/>
                </a:tc>
                <a:extLst>
                  <a:ext uri="{0D108BD9-81ED-4DB2-BD59-A6C34878D82A}">
                    <a16:rowId xmlns:a16="http://schemas.microsoft.com/office/drawing/2014/main" val="4200026650"/>
                  </a:ext>
                </a:extLst>
              </a:tr>
            </a:tbl>
          </a:graphicData>
        </a:graphic>
      </p:graphicFrame>
      <p:cxnSp>
        <p:nvCxnSpPr>
          <p:cNvPr id="39" name="Conector: angular 38">
            <a:extLst>
              <a:ext uri="{FF2B5EF4-FFF2-40B4-BE49-F238E27FC236}">
                <a16:creationId xmlns:a16="http://schemas.microsoft.com/office/drawing/2014/main" id="{6E08617C-58EA-4DA7-9D06-7F6E464DAAED}"/>
              </a:ext>
            </a:extLst>
          </p:cNvPr>
          <p:cNvCxnSpPr>
            <a:cxnSpLocks/>
          </p:cNvCxnSpPr>
          <p:nvPr/>
        </p:nvCxnSpPr>
        <p:spPr>
          <a:xfrm rot="10800000" flipV="1">
            <a:off x="3195722" y="2985104"/>
            <a:ext cx="997014" cy="31823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03661A66-1F71-4F01-9C67-E2BFE96AE190}"/>
              </a:ext>
            </a:extLst>
          </p:cNvPr>
          <p:cNvCxnSpPr/>
          <p:nvPr/>
        </p:nvCxnSpPr>
        <p:spPr>
          <a:xfrm>
            <a:off x="1331363" y="2996951"/>
            <a:ext cx="2163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A48BBF44-2422-4762-B958-563BDCEC8DF8}"/>
              </a:ext>
            </a:extLst>
          </p:cNvPr>
          <p:cNvCxnSpPr/>
          <p:nvPr/>
        </p:nvCxnSpPr>
        <p:spPr>
          <a:xfrm>
            <a:off x="1547664" y="2996951"/>
            <a:ext cx="0" cy="2520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77CEEEAA-57FA-4877-9FC8-9140BAC93C00}"/>
              </a:ext>
            </a:extLst>
          </p:cNvPr>
          <p:cNvCxnSpPr/>
          <p:nvPr/>
        </p:nvCxnSpPr>
        <p:spPr>
          <a:xfrm>
            <a:off x="1547664" y="5517232"/>
            <a:ext cx="573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86FB4DAA-C75B-4B36-A085-26143B5CA813}"/>
              </a:ext>
            </a:extLst>
          </p:cNvPr>
          <p:cNvCxnSpPr>
            <a:cxnSpLocks/>
          </p:cNvCxnSpPr>
          <p:nvPr/>
        </p:nvCxnSpPr>
        <p:spPr>
          <a:xfrm>
            <a:off x="4067944" y="3068960"/>
            <a:ext cx="124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angular 108">
            <a:extLst>
              <a:ext uri="{FF2B5EF4-FFF2-40B4-BE49-F238E27FC236}">
                <a16:creationId xmlns:a16="http://schemas.microsoft.com/office/drawing/2014/main" id="{9FF6B51F-AF14-41C0-832F-190988BB6009}"/>
              </a:ext>
            </a:extLst>
          </p:cNvPr>
          <p:cNvCxnSpPr>
            <a:cxnSpLocks/>
          </p:cNvCxnSpPr>
          <p:nvPr/>
        </p:nvCxnSpPr>
        <p:spPr>
          <a:xfrm rot="5400000" flipH="1" flipV="1">
            <a:off x="2695070" y="3928336"/>
            <a:ext cx="2232248" cy="51349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a16="http://schemas.microsoft.com/office/drawing/2014/main" id="{7138872A-C9B1-4DE4-952B-1D7B5B795FC0}"/>
              </a:ext>
            </a:extLst>
          </p:cNvPr>
          <p:cNvCxnSpPr>
            <a:cxnSpLocks/>
          </p:cNvCxnSpPr>
          <p:nvPr/>
        </p:nvCxnSpPr>
        <p:spPr>
          <a:xfrm>
            <a:off x="3275856" y="5301208"/>
            <a:ext cx="2785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Conector: angular 115">
            <a:extLst>
              <a:ext uri="{FF2B5EF4-FFF2-40B4-BE49-F238E27FC236}">
                <a16:creationId xmlns:a16="http://schemas.microsoft.com/office/drawing/2014/main" id="{83092FCB-519C-4BB4-8C8C-8C59402C8867}"/>
              </a:ext>
            </a:extLst>
          </p:cNvPr>
          <p:cNvCxnSpPr/>
          <p:nvPr/>
        </p:nvCxnSpPr>
        <p:spPr>
          <a:xfrm rot="10800000" flipV="1">
            <a:off x="5169386" y="2985103"/>
            <a:ext cx="876696" cy="31823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8" name="Conector recto 117">
            <a:extLst>
              <a:ext uri="{FF2B5EF4-FFF2-40B4-BE49-F238E27FC236}">
                <a16:creationId xmlns:a16="http://schemas.microsoft.com/office/drawing/2014/main" id="{60F12DC3-5250-418D-B95E-4FDF78B5B315}"/>
              </a:ext>
            </a:extLst>
          </p:cNvPr>
          <p:cNvCxnSpPr/>
          <p:nvPr/>
        </p:nvCxnSpPr>
        <p:spPr>
          <a:xfrm>
            <a:off x="5167944" y="2996951"/>
            <a:ext cx="320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Conector recto 119">
            <a:extLst>
              <a:ext uri="{FF2B5EF4-FFF2-40B4-BE49-F238E27FC236}">
                <a16:creationId xmlns:a16="http://schemas.microsoft.com/office/drawing/2014/main" id="{5C6F5FEF-A8F0-4AC7-A7C2-10FB08E2D289}"/>
              </a:ext>
            </a:extLst>
          </p:cNvPr>
          <p:cNvCxnSpPr/>
          <p:nvPr/>
        </p:nvCxnSpPr>
        <p:spPr>
          <a:xfrm flipV="1">
            <a:off x="5488606" y="2204864"/>
            <a:ext cx="0" cy="792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2966EEB4-D979-4D3E-8C06-2B36DC432A3F}"/>
              </a:ext>
            </a:extLst>
          </p:cNvPr>
          <p:cNvCxnSpPr/>
          <p:nvPr/>
        </p:nvCxnSpPr>
        <p:spPr>
          <a:xfrm>
            <a:off x="5488606" y="2204864"/>
            <a:ext cx="20357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86708542-E819-4AB1-8A20-8C35F65E4FF8}"/>
              </a:ext>
            </a:extLst>
          </p:cNvPr>
          <p:cNvCxnSpPr/>
          <p:nvPr/>
        </p:nvCxnSpPr>
        <p:spPr>
          <a:xfrm flipV="1">
            <a:off x="7524328" y="2204865"/>
            <a:ext cx="0" cy="792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Conector recto 129">
            <a:extLst>
              <a:ext uri="{FF2B5EF4-FFF2-40B4-BE49-F238E27FC236}">
                <a16:creationId xmlns:a16="http://schemas.microsoft.com/office/drawing/2014/main" id="{8348686A-089F-4AC2-B8E3-515638B8DFDE}"/>
              </a:ext>
            </a:extLst>
          </p:cNvPr>
          <p:cNvCxnSpPr/>
          <p:nvPr/>
        </p:nvCxnSpPr>
        <p:spPr>
          <a:xfrm>
            <a:off x="7524328" y="2985103"/>
            <a:ext cx="3556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1" name="Grupo 130">
            <a:extLst>
              <a:ext uri="{FF2B5EF4-FFF2-40B4-BE49-F238E27FC236}">
                <a16:creationId xmlns:a16="http://schemas.microsoft.com/office/drawing/2014/main" id="{1889C7DC-5B33-4391-9A9B-91B1D8A8C808}"/>
              </a:ext>
            </a:extLst>
          </p:cNvPr>
          <p:cNvGrpSpPr/>
          <p:nvPr/>
        </p:nvGrpSpPr>
        <p:grpSpPr>
          <a:xfrm rot="10800000">
            <a:off x="5144115" y="3223691"/>
            <a:ext cx="142566" cy="152898"/>
            <a:chOff x="5490102" y="2744924"/>
            <a:chExt cx="324036" cy="288032"/>
          </a:xfrm>
        </p:grpSpPr>
        <p:cxnSp>
          <p:nvCxnSpPr>
            <p:cNvPr id="132" name="Conector recto 131">
              <a:extLst>
                <a:ext uri="{FF2B5EF4-FFF2-40B4-BE49-F238E27FC236}">
                  <a16:creationId xmlns:a16="http://schemas.microsoft.com/office/drawing/2014/main" id="{B308FD59-8318-469D-95D2-AD3ECD43B80A}"/>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Conector recto 132">
              <a:extLst>
                <a:ext uri="{FF2B5EF4-FFF2-40B4-BE49-F238E27FC236}">
                  <a16:creationId xmlns:a16="http://schemas.microsoft.com/office/drawing/2014/main" id="{095E50DD-0B30-4878-BAFA-76A83A5BF5D1}"/>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 name="Grupo 133">
            <a:extLst>
              <a:ext uri="{FF2B5EF4-FFF2-40B4-BE49-F238E27FC236}">
                <a16:creationId xmlns:a16="http://schemas.microsoft.com/office/drawing/2014/main" id="{FB5215E4-2A32-42CE-83C4-482B251F6AD1}"/>
              </a:ext>
            </a:extLst>
          </p:cNvPr>
          <p:cNvGrpSpPr/>
          <p:nvPr/>
        </p:nvGrpSpPr>
        <p:grpSpPr>
          <a:xfrm rot="10800000">
            <a:off x="3204424" y="3223680"/>
            <a:ext cx="142566" cy="152898"/>
            <a:chOff x="5490102" y="2744924"/>
            <a:chExt cx="324036" cy="288032"/>
          </a:xfrm>
        </p:grpSpPr>
        <p:cxnSp>
          <p:nvCxnSpPr>
            <p:cNvPr id="135" name="Conector recto 134">
              <a:extLst>
                <a:ext uri="{FF2B5EF4-FFF2-40B4-BE49-F238E27FC236}">
                  <a16:creationId xmlns:a16="http://schemas.microsoft.com/office/drawing/2014/main" id="{FE623D38-6774-4459-AF9C-2880691B2608}"/>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Conector recto 135">
              <a:extLst>
                <a:ext uri="{FF2B5EF4-FFF2-40B4-BE49-F238E27FC236}">
                  <a16:creationId xmlns:a16="http://schemas.microsoft.com/office/drawing/2014/main" id="{E505F9C8-C16C-442C-B5F9-26EAC768E4ED}"/>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7" name="Grupo 136">
            <a:extLst>
              <a:ext uri="{FF2B5EF4-FFF2-40B4-BE49-F238E27FC236}">
                <a16:creationId xmlns:a16="http://schemas.microsoft.com/office/drawing/2014/main" id="{C9A24E58-DFFC-4528-AAA7-038186EB2206}"/>
              </a:ext>
            </a:extLst>
          </p:cNvPr>
          <p:cNvGrpSpPr/>
          <p:nvPr/>
        </p:nvGrpSpPr>
        <p:grpSpPr>
          <a:xfrm rot="10800000">
            <a:off x="3313416" y="5224759"/>
            <a:ext cx="142566" cy="152898"/>
            <a:chOff x="5490102" y="2744924"/>
            <a:chExt cx="324036" cy="288032"/>
          </a:xfrm>
        </p:grpSpPr>
        <p:cxnSp>
          <p:nvCxnSpPr>
            <p:cNvPr id="138" name="Conector recto 137">
              <a:extLst>
                <a:ext uri="{FF2B5EF4-FFF2-40B4-BE49-F238E27FC236}">
                  <a16:creationId xmlns:a16="http://schemas.microsoft.com/office/drawing/2014/main" id="{73CA7825-C8DE-4A66-92BA-FE7D610B91A7}"/>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Conector recto 138">
              <a:extLst>
                <a:ext uri="{FF2B5EF4-FFF2-40B4-BE49-F238E27FC236}">
                  <a16:creationId xmlns:a16="http://schemas.microsoft.com/office/drawing/2014/main" id="{59271316-8AAD-4C24-93BD-F33AD8C010CB}"/>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0" name="Grupo 139">
            <a:extLst>
              <a:ext uri="{FF2B5EF4-FFF2-40B4-BE49-F238E27FC236}">
                <a16:creationId xmlns:a16="http://schemas.microsoft.com/office/drawing/2014/main" id="{796B7996-4A45-427B-B47C-2514FEBEA826}"/>
              </a:ext>
            </a:extLst>
          </p:cNvPr>
          <p:cNvGrpSpPr/>
          <p:nvPr/>
        </p:nvGrpSpPr>
        <p:grpSpPr>
          <a:xfrm>
            <a:off x="1987010" y="5440783"/>
            <a:ext cx="142566" cy="152898"/>
            <a:chOff x="5490102" y="2744924"/>
            <a:chExt cx="324036" cy="288032"/>
          </a:xfrm>
        </p:grpSpPr>
        <p:cxnSp>
          <p:nvCxnSpPr>
            <p:cNvPr id="141" name="Conector recto 140">
              <a:extLst>
                <a:ext uri="{FF2B5EF4-FFF2-40B4-BE49-F238E27FC236}">
                  <a16:creationId xmlns:a16="http://schemas.microsoft.com/office/drawing/2014/main" id="{03B9C6AF-7D5C-4F51-AB3F-B4B904D0D63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Conector recto 141">
              <a:extLst>
                <a:ext uri="{FF2B5EF4-FFF2-40B4-BE49-F238E27FC236}">
                  <a16:creationId xmlns:a16="http://schemas.microsoft.com/office/drawing/2014/main" id="{BEC6D196-4F9E-4C32-A15D-B1D5CE650FB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3" name="Conector recto 142">
            <a:extLst>
              <a:ext uri="{FF2B5EF4-FFF2-40B4-BE49-F238E27FC236}">
                <a16:creationId xmlns:a16="http://schemas.microsoft.com/office/drawing/2014/main" id="{CAD1C5E2-2561-46A0-8188-17B7C92A8C07}"/>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144" name="CuadroTexto 143">
            <a:extLst>
              <a:ext uri="{FF2B5EF4-FFF2-40B4-BE49-F238E27FC236}">
                <a16:creationId xmlns:a16="http://schemas.microsoft.com/office/drawing/2014/main" id="{7CD0E91D-8A6F-418A-8C67-6967E9C5FE2A}"/>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7" name="Sonido grabado">
            <a:hlinkClick r:id="" action="ppaction://media"/>
            <a:extLst>
              <a:ext uri="{FF2B5EF4-FFF2-40B4-BE49-F238E27FC236}">
                <a16:creationId xmlns:a16="http://schemas.microsoft.com/office/drawing/2014/main" id="{E86DEBBE-2BA6-4B25-98A5-7A5718415E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008" y="141244"/>
            <a:ext cx="609600" cy="609600"/>
          </a:xfrm>
          <a:prstGeom prst="rect">
            <a:avLst/>
          </a:prstGeom>
          <a:solidFill>
            <a:srgbClr val="002060"/>
          </a:solidFill>
        </p:spPr>
      </p:pic>
      <p:cxnSp>
        <p:nvCxnSpPr>
          <p:cNvPr id="13" name="Conector: angular 12">
            <a:extLst>
              <a:ext uri="{FF2B5EF4-FFF2-40B4-BE49-F238E27FC236}">
                <a16:creationId xmlns:a16="http://schemas.microsoft.com/office/drawing/2014/main" id="{74D4D8A3-10C1-4F42-B5F1-A1A73B58E213}"/>
              </a:ext>
            </a:extLst>
          </p:cNvPr>
          <p:cNvCxnSpPr>
            <a:cxnSpLocks/>
          </p:cNvCxnSpPr>
          <p:nvPr/>
        </p:nvCxnSpPr>
        <p:spPr>
          <a:xfrm>
            <a:off x="1331363" y="2924944"/>
            <a:ext cx="968491" cy="66096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68" name="Grupo 67">
            <a:extLst>
              <a:ext uri="{FF2B5EF4-FFF2-40B4-BE49-F238E27FC236}">
                <a16:creationId xmlns:a16="http://schemas.microsoft.com/office/drawing/2014/main" id="{E4486A1C-D25E-4AD7-B21A-2ABDBF53C646}"/>
              </a:ext>
            </a:extLst>
          </p:cNvPr>
          <p:cNvGrpSpPr/>
          <p:nvPr/>
        </p:nvGrpSpPr>
        <p:grpSpPr>
          <a:xfrm>
            <a:off x="2125178" y="3501008"/>
            <a:ext cx="142566" cy="152898"/>
            <a:chOff x="5490102" y="2744924"/>
            <a:chExt cx="324036" cy="288032"/>
          </a:xfrm>
        </p:grpSpPr>
        <p:cxnSp>
          <p:nvCxnSpPr>
            <p:cNvPr id="69" name="Conector recto 68">
              <a:extLst>
                <a:ext uri="{FF2B5EF4-FFF2-40B4-BE49-F238E27FC236}">
                  <a16:creationId xmlns:a16="http://schemas.microsoft.com/office/drawing/2014/main" id="{76D304CD-2C48-4409-B546-6A24E092C15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CEF7A8E3-6179-4343-AAF6-CAAA3AAE40C6}"/>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7" name="Sonido grabado">
            <a:hlinkClick r:id="" action="ppaction://media"/>
            <a:extLst>
              <a:ext uri="{FF2B5EF4-FFF2-40B4-BE49-F238E27FC236}">
                <a16:creationId xmlns:a16="http://schemas.microsoft.com/office/drawing/2014/main" id="{189F162F-5D58-4CE9-9EF1-D44610E8D51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319589" y="130994"/>
            <a:ext cx="609600" cy="609600"/>
          </a:xfrm>
          <a:prstGeom prst="rect">
            <a:avLst/>
          </a:prstGeom>
          <a:solidFill>
            <a:srgbClr val="00B050"/>
          </a:solidFill>
        </p:spPr>
      </p:pic>
    </p:spTree>
    <p:extLst>
      <p:ext uri="{BB962C8B-B14F-4D97-AF65-F5344CB8AC3E}">
        <p14:creationId xmlns:p14="http://schemas.microsoft.com/office/powerpoint/2010/main" val="370948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5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35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1737</TotalTime>
  <Words>848</Words>
  <Application>Microsoft Office PowerPoint</Application>
  <PresentationFormat>Presentación en pantalla (4:3)</PresentationFormat>
  <Paragraphs>169</Paragraphs>
  <Slides>7</Slides>
  <Notes>0</Notes>
  <HiddenSlides>0</HiddenSlides>
  <MMClips>6</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7</vt:i4>
      </vt:variant>
    </vt:vector>
  </HeadingPairs>
  <TitlesOfParts>
    <vt:vector size="10" baseType="lpstr">
      <vt:lpstr>Arial</vt:lpstr>
      <vt:lpstr>Calibri</vt:lpstr>
      <vt:lpstr>Tema de Office</vt:lpstr>
      <vt:lpstr>EJERCICIOS MODELO RELACIONAL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Martin J. Flores</cp:lastModifiedBy>
  <cp:revision>107</cp:revision>
  <dcterms:created xsi:type="dcterms:W3CDTF">2021-03-02T17:33:45Z</dcterms:created>
  <dcterms:modified xsi:type="dcterms:W3CDTF">2021-03-06T22:34:01Z</dcterms:modified>
</cp:coreProperties>
</file>