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45"/>
  </p:notesMasterIdLst>
  <p:sldIdLst>
    <p:sldId id="256" r:id="rId3"/>
    <p:sldId id="350" r:id="rId4"/>
    <p:sldId id="347" r:id="rId5"/>
    <p:sldId id="348" r:id="rId6"/>
    <p:sldId id="349" r:id="rId7"/>
    <p:sldId id="351" r:id="rId8"/>
    <p:sldId id="352" r:id="rId9"/>
    <p:sldId id="353" r:id="rId10"/>
    <p:sldId id="354" r:id="rId11"/>
    <p:sldId id="358" r:id="rId12"/>
    <p:sldId id="359" r:id="rId13"/>
    <p:sldId id="357" r:id="rId14"/>
    <p:sldId id="360" r:id="rId15"/>
    <p:sldId id="362" r:id="rId16"/>
    <p:sldId id="363" r:id="rId17"/>
    <p:sldId id="364" r:id="rId18"/>
    <p:sldId id="365" r:id="rId19"/>
    <p:sldId id="366" r:id="rId20"/>
    <p:sldId id="367" r:id="rId21"/>
    <p:sldId id="369" r:id="rId22"/>
    <p:sldId id="368" r:id="rId23"/>
    <p:sldId id="378" r:id="rId24"/>
    <p:sldId id="379" r:id="rId25"/>
    <p:sldId id="370" r:id="rId26"/>
    <p:sldId id="371" r:id="rId27"/>
    <p:sldId id="372" r:id="rId28"/>
    <p:sldId id="373" r:id="rId29"/>
    <p:sldId id="375" r:id="rId30"/>
    <p:sldId id="327" r:id="rId31"/>
    <p:sldId id="328" r:id="rId32"/>
    <p:sldId id="336" r:id="rId33"/>
    <p:sldId id="381" r:id="rId34"/>
    <p:sldId id="382" r:id="rId35"/>
    <p:sldId id="383" r:id="rId36"/>
    <p:sldId id="335" r:id="rId37"/>
    <p:sldId id="380" r:id="rId38"/>
    <p:sldId id="337" r:id="rId39"/>
    <p:sldId id="376" r:id="rId40"/>
    <p:sldId id="338" r:id="rId41"/>
    <p:sldId id="322" r:id="rId42"/>
    <p:sldId id="346" r:id="rId43"/>
    <p:sldId id="377" r:id="rId44"/>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7777"/>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14" autoAdjust="0"/>
    <p:restoredTop sz="68430" autoAdjust="0"/>
  </p:normalViewPr>
  <p:slideViewPr>
    <p:cSldViewPr>
      <p:cViewPr>
        <p:scale>
          <a:sx n="50" d="100"/>
          <a:sy n="50" d="100"/>
        </p:scale>
        <p:origin x="-996"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91E46-E32F-4040-9F7E-63DFF76021B4}"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s-VE"/>
        </a:p>
      </dgm:t>
    </dgm:pt>
    <dgm:pt modelId="{AD7B1E00-965E-48B7-AB87-21952E6977DF}">
      <dgm:prSet phldrT="[Texto]"/>
      <dgm:spPr/>
      <dgm:t>
        <a:bodyPr/>
        <a:lstStyle/>
        <a:p>
          <a:r>
            <a:rPr lang="es-VE" dirty="0" smtClean="0"/>
            <a:t>Modelado Conceptual</a:t>
          </a:r>
          <a:endParaRPr lang="es-VE" dirty="0"/>
        </a:p>
      </dgm:t>
    </dgm:pt>
    <dgm:pt modelId="{342A5696-6BF2-4A96-AF91-4E4D6D65B5D9}" type="parTrans" cxnId="{0D573D21-6BA1-44B8-B384-6E000FC1778E}">
      <dgm:prSet/>
      <dgm:spPr/>
      <dgm:t>
        <a:bodyPr/>
        <a:lstStyle/>
        <a:p>
          <a:endParaRPr lang="es-VE"/>
        </a:p>
      </dgm:t>
    </dgm:pt>
    <dgm:pt modelId="{0F027448-66DB-474D-80C3-B24EBC134EB7}" type="sibTrans" cxnId="{0D573D21-6BA1-44B8-B384-6E000FC1778E}">
      <dgm:prSet/>
      <dgm:spPr/>
      <dgm:t>
        <a:bodyPr/>
        <a:lstStyle/>
        <a:p>
          <a:endParaRPr lang="es-VE"/>
        </a:p>
      </dgm:t>
    </dgm:pt>
    <dgm:pt modelId="{9F131A5C-4A13-4398-A54F-146C5F119EFC}">
      <dgm:prSet phldrT="[Texto]"/>
      <dgm:spPr/>
      <dgm:t>
        <a:bodyPr/>
        <a:lstStyle/>
        <a:p>
          <a:r>
            <a:rPr lang="es-VE" dirty="0" smtClean="0"/>
            <a:t>¿Qué tipo de información necesitamos guardar en la BD?</a:t>
          </a:r>
          <a:endParaRPr lang="es-VE" dirty="0"/>
        </a:p>
      </dgm:t>
    </dgm:pt>
    <dgm:pt modelId="{C4A764AD-7709-4E8D-B6F1-DCB15BC435B3}" type="parTrans" cxnId="{192A9A4B-6BD5-4667-A47B-70D4A7735CC2}">
      <dgm:prSet/>
      <dgm:spPr/>
      <dgm:t>
        <a:bodyPr/>
        <a:lstStyle/>
        <a:p>
          <a:endParaRPr lang="es-VE"/>
        </a:p>
      </dgm:t>
    </dgm:pt>
    <dgm:pt modelId="{997B7525-8A8A-495E-84A1-E8D6149E81C6}" type="sibTrans" cxnId="{192A9A4B-6BD5-4667-A47B-70D4A7735CC2}">
      <dgm:prSet/>
      <dgm:spPr/>
      <dgm:t>
        <a:bodyPr/>
        <a:lstStyle/>
        <a:p>
          <a:endParaRPr lang="es-VE"/>
        </a:p>
      </dgm:t>
    </dgm:pt>
    <dgm:pt modelId="{80ACB412-E221-4112-BFFC-B8B76DA539B0}">
      <dgm:prSet phldrT="[Texto]"/>
      <dgm:spPr/>
      <dgm:t>
        <a:bodyPr/>
        <a:lstStyle/>
        <a:p>
          <a:r>
            <a:rPr lang="es-VE" dirty="0" smtClean="0"/>
            <a:t>¿Qué tipo de información necesitamos obtener de la BD?</a:t>
          </a:r>
          <a:endParaRPr lang="es-VE" dirty="0"/>
        </a:p>
      </dgm:t>
    </dgm:pt>
    <dgm:pt modelId="{184DFD0C-7428-40CC-AE5D-A16E0C8EEB2C}" type="parTrans" cxnId="{13FF7E20-13D1-45B4-915E-43B1916E0B58}">
      <dgm:prSet/>
      <dgm:spPr/>
      <dgm:t>
        <a:bodyPr/>
        <a:lstStyle/>
        <a:p>
          <a:endParaRPr lang="es-VE"/>
        </a:p>
      </dgm:t>
    </dgm:pt>
    <dgm:pt modelId="{4D2A6113-C700-4D65-916B-DB02ADD2AAFC}" type="sibTrans" cxnId="{13FF7E20-13D1-45B4-915E-43B1916E0B58}">
      <dgm:prSet/>
      <dgm:spPr/>
      <dgm:t>
        <a:bodyPr/>
        <a:lstStyle/>
        <a:p>
          <a:endParaRPr lang="es-VE"/>
        </a:p>
      </dgm:t>
    </dgm:pt>
    <dgm:pt modelId="{F016B4ED-59AC-487A-A5A0-3F9340516B67}" type="pres">
      <dgm:prSet presAssocID="{D2D91E46-E32F-4040-9F7E-63DFF76021B4}" presName="diagram" presStyleCnt="0">
        <dgm:presLayoutVars>
          <dgm:chPref val="1"/>
          <dgm:dir/>
          <dgm:animOne val="branch"/>
          <dgm:animLvl val="lvl"/>
          <dgm:resizeHandles val="exact"/>
        </dgm:presLayoutVars>
      </dgm:prSet>
      <dgm:spPr/>
      <dgm:t>
        <a:bodyPr/>
        <a:lstStyle/>
        <a:p>
          <a:endParaRPr lang="es-VE"/>
        </a:p>
      </dgm:t>
    </dgm:pt>
    <dgm:pt modelId="{D7FA18DA-ECC8-45AE-9DEA-9B87C8A903B6}" type="pres">
      <dgm:prSet presAssocID="{AD7B1E00-965E-48B7-AB87-21952E6977DF}" presName="root1" presStyleCnt="0"/>
      <dgm:spPr/>
    </dgm:pt>
    <dgm:pt modelId="{B0D238F0-3C35-4687-BA7B-F62AA042FEA4}" type="pres">
      <dgm:prSet presAssocID="{AD7B1E00-965E-48B7-AB87-21952E6977DF}" presName="LevelOneTextNode" presStyleLbl="node0" presStyleIdx="0" presStyleCnt="1">
        <dgm:presLayoutVars>
          <dgm:chPref val="3"/>
        </dgm:presLayoutVars>
      </dgm:prSet>
      <dgm:spPr/>
      <dgm:t>
        <a:bodyPr/>
        <a:lstStyle/>
        <a:p>
          <a:endParaRPr lang="es-VE"/>
        </a:p>
      </dgm:t>
    </dgm:pt>
    <dgm:pt modelId="{4426F0B4-4A19-4B10-8D7C-6937A0309BFB}" type="pres">
      <dgm:prSet presAssocID="{AD7B1E00-965E-48B7-AB87-21952E6977DF}" presName="level2hierChild" presStyleCnt="0"/>
      <dgm:spPr/>
    </dgm:pt>
    <dgm:pt modelId="{9B376AF3-98C1-430C-A845-22D3BE6A5E54}" type="pres">
      <dgm:prSet presAssocID="{C4A764AD-7709-4E8D-B6F1-DCB15BC435B3}" presName="conn2-1" presStyleLbl="parChTrans1D2" presStyleIdx="0" presStyleCnt="2"/>
      <dgm:spPr/>
      <dgm:t>
        <a:bodyPr/>
        <a:lstStyle/>
        <a:p>
          <a:endParaRPr lang="es-VE"/>
        </a:p>
      </dgm:t>
    </dgm:pt>
    <dgm:pt modelId="{2CB79EDE-379F-4C8A-AE27-FD509171F2B1}" type="pres">
      <dgm:prSet presAssocID="{C4A764AD-7709-4E8D-B6F1-DCB15BC435B3}" presName="connTx" presStyleLbl="parChTrans1D2" presStyleIdx="0" presStyleCnt="2"/>
      <dgm:spPr/>
      <dgm:t>
        <a:bodyPr/>
        <a:lstStyle/>
        <a:p>
          <a:endParaRPr lang="es-VE"/>
        </a:p>
      </dgm:t>
    </dgm:pt>
    <dgm:pt modelId="{710FB754-6C17-4AF8-8701-5EC0B4CDC73F}" type="pres">
      <dgm:prSet presAssocID="{9F131A5C-4A13-4398-A54F-146C5F119EFC}" presName="root2" presStyleCnt="0"/>
      <dgm:spPr/>
    </dgm:pt>
    <dgm:pt modelId="{ED03F395-F9F5-4C57-B12F-4A527AB2F5DC}" type="pres">
      <dgm:prSet presAssocID="{9F131A5C-4A13-4398-A54F-146C5F119EFC}" presName="LevelTwoTextNode" presStyleLbl="node2" presStyleIdx="0" presStyleCnt="2">
        <dgm:presLayoutVars>
          <dgm:chPref val="3"/>
        </dgm:presLayoutVars>
      </dgm:prSet>
      <dgm:spPr/>
      <dgm:t>
        <a:bodyPr/>
        <a:lstStyle/>
        <a:p>
          <a:endParaRPr lang="es-VE"/>
        </a:p>
      </dgm:t>
    </dgm:pt>
    <dgm:pt modelId="{AD93C93B-FF6A-446C-BE04-A87B53911C76}" type="pres">
      <dgm:prSet presAssocID="{9F131A5C-4A13-4398-A54F-146C5F119EFC}" presName="level3hierChild" presStyleCnt="0"/>
      <dgm:spPr/>
    </dgm:pt>
    <dgm:pt modelId="{2C7AD7B6-5D34-4B1C-A1B5-0A8773D2E3CE}" type="pres">
      <dgm:prSet presAssocID="{184DFD0C-7428-40CC-AE5D-A16E0C8EEB2C}" presName="conn2-1" presStyleLbl="parChTrans1D2" presStyleIdx="1" presStyleCnt="2"/>
      <dgm:spPr/>
      <dgm:t>
        <a:bodyPr/>
        <a:lstStyle/>
        <a:p>
          <a:endParaRPr lang="es-VE"/>
        </a:p>
      </dgm:t>
    </dgm:pt>
    <dgm:pt modelId="{64C19E71-28C2-482E-B32E-69CB0E3E95D7}" type="pres">
      <dgm:prSet presAssocID="{184DFD0C-7428-40CC-AE5D-A16E0C8EEB2C}" presName="connTx" presStyleLbl="parChTrans1D2" presStyleIdx="1" presStyleCnt="2"/>
      <dgm:spPr/>
      <dgm:t>
        <a:bodyPr/>
        <a:lstStyle/>
        <a:p>
          <a:endParaRPr lang="es-VE"/>
        </a:p>
      </dgm:t>
    </dgm:pt>
    <dgm:pt modelId="{0E796646-7787-45B9-BD73-1CB2127D5617}" type="pres">
      <dgm:prSet presAssocID="{80ACB412-E221-4112-BFFC-B8B76DA539B0}" presName="root2" presStyleCnt="0"/>
      <dgm:spPr/>
    </dgm:pt>
    <dgm:pt modelId="{16CC5652-8867-4684-B794-C8B9826B33A8}" type="pres">
      <dgm:prSet presAssocID="{80ACB412-E221-4112-BFFC-B8B76DA539B0}" presName="LevelTwoTextNode" presStyleLbl="node2" presStyleIdx="1" presStyleCnt="2">
        <dgm:presLayoutVars>
          <dgm:chPref val="3"/>
        </dgm:presLayoutVars>
      </dgm:prSet>
      <dgm:spPr/>
      <dgm:t>
        <a:bodyPr/>
        <a:lstStyle/>
        <a:p>
          <a:endParaRPr lang="es-VE"/>
        </a:p>
      </dgm:t>
    </dgm:pt>
    <dgm:pt modelId="{03925886-51F2-435B-A9C9-C2AE28C77F7A}" type="pres">
      <dgm:prSet presAssocID="{80ACB412-E221-4112-BFFC-B8B76DA539B0}" presName="level3hierChild" presStyleCnt="0"/>
      <dgm:spPr/>
    </dgm:pt>
  </dgm:ptLst>
  <dgm:cxnLst>
    <dgm:cxn modelId="{96086AB9-F2BC-4749-81D6-BCF23E4BC13B}" type="presOf" srcId="{AD7B1E00-965E-48B7-AB87-21952E6977DF}" destId="{B0D238F0-3C35-4687-BA7B-F62AA042FEA4}" srcOrd="0" destOrd="0" presId="urn:microsoft.com/office/officeart/2005/8/layout/hierarchy2"/>
    <dgm:cxn modelId="{192A9A4B-6BD5-4667-A47B-70D4A7735CC2}" srcId="{AD7B1E00-965E-48B7-AB87-21952E6977DF}" destId="{9F131A5C-4A13-4398-A54F-146C5F119EFC}" srcOrd="0" destOrd="0" parTransId="{C4A764AD-7709-4E8D-B6F1-DCB15BC435B3}" sibTransId="{997B7525-8A8A-495E-84A1-E8D6149E81C6}"/>
    <dgm:cxn modelId="{08972627-F901-40FB-A000-5BCB5C03DC22}" type="presOf" srcId="{80ACB412-E221-4112-BFFC-B8B76DA539B0}" destId="{16CC5652-8867-4684-B794-C8B9826B33A8}" srcOrd="0" destOrd="0" presId="urn:microsoft.com/office/officeart/2005/8/layout/hierarchy2"/>
    <dgm:cxn modelId="{2A379236-457F-46E3-9AAC-40AF515D7372}" type="presOf" srcId="{C4A764AD-7709-4E8D-B6F1-DCB15BC435B3}" destId="{2CB79EDE-379F-4C8A-AE27-FD509171F2B1}" srcOrd="1" destOrd="0" presId="urn:microsoft.com/office/officeart/2005/8/layout/hierarchy2"/>
    <dgm:cxn modelId="{9A9C64C3-5583-4D8A-B5FF-47D956641832}" type="presOf" srcId="{184DFD0C-7428-40CC-AE5D-A16E0C8EEB2C}" destId="{64C19E71-28C2-482E-B32E-69CB0E3E95D7}" srcOrd="1" destOrd="0" presId="urn:microsoft.com/office/officeart/2005/8/layout/hierarchy2"/>
    <dgm:cxn modelId="{A5A3DF13-66CE-4DCB-8499-7A7B5AD9443B}" type="presOf" srcId="{184DFD0C-7428-40CC-AE5D-A16E0C8EEB2C}" destId="{2C7AD7B6-5D34-4B1C-A1B5-0A8773D2E3CE}" srcOrd="0" destOrd="0" presId="urn:microsoft.com/office/officeart/2005/8/layout/hierarchy2"/>
    <dgm:cxn modelId="{DD1E5394-6652-4FCE-B829-04D4CDA36D9F}" type="presOf" srcId="{C4A764AD-7709-4E8D-B6F1-DCB15BC435B3}" destId="{9B376AF3-98C1-430C-A845-22D3BE6A5E54}" srcOrd="0" destOrd="0" presId="urn:microsoft.com/office/officeart/2005/8/layout/hierarchy2"/>
    <dgm:cxn modelId="{D40B2E7D-C61F-49C0-9483-611009C738EF}" type="presOf" srcId="{9F131A5C-4A13-4398-A54F-146C5F119EFC}" destId="{ED03F395-F9F5-4C57-B12F-4A527AB2F5DC}" srcOrd="0" destOrd="0" presId="urn:microsoft.com/office/officeart/2005/8/layout/hierarchy2"/>
    <dgm:cxn modelId="{0D573D21-6BA1-44B8-B384-6E000FC1778E}" srcId="{D2D91E46-E32F-4040-9F7E-63DFF76021B4}" destId="{AD7B1E00-965E-48B7-AB87-21952E6977DF}" srcOrd="0" destOrd="0" parTransId="{342A5696-6BF2-4A96-AF91-4E4D6D65B5D9}" sibTransId="{0F027448-66DB-474D-80C3-B24EBC134EB7}"/>
    <dgm:cxn modelId="{F88C6837-5A51-4D1F-85F1-6C5C1338D371}" type="presOf" srcId="{D2D91E46-E32F-4040-9F7E-63DFF76021B4}" destId="{F016B4ED-59AC-487A-A5A0-3F9340516B67}" srcOrd="0" destOrd="0" presId="urn:microsoft.com/office/officeart/2005/8/layout/hierarchy2"/>
    <dgm:cxn modelId="{13FF7E20-13D1-45B4-915E-43B1916E0B58}" srcId="{AD7B1E00-965E-48B7-AB87-21952E6977DF}" destId="{80ACB412-E221-4112-BFFC-B8B76DA539B0}" srcOrd="1" destOrd="0" parTransId="{184DFD0C-7428-40CC-AE5D-A16E0C8EEB2C}" sibTransId="{4D2A6113-C700-4D65-916B-DB02ADD2AAFC}"/>
    <dgm:cxn modelId="{7C325FAD-3169-4D70-8692-D8E7BC878811}" type="presParOf" srcId="{F016B4ED-59AC-487A-A5A0-3F9340516B67}" destId="{D7FA18DA-ECC8-45AE-9DEA-9B87C8A903B6}" srcOrd="0" destOrd="0" presId="urn:microsoft.com/office/officeart/2005/8/layout/hierarchy2"/>
    <dgm:cxn modelId="{43024C10-BE96-447E-BC1B-700D4307D69E}" type="presParOf" srcId="{D7FA18DA-ECC8-45AE-9DEA-9B87C8A903B6}" destId="{B0D238F0-3C35-4687-BA7B-F62AA042FEA4}" srcOrd="0" destOrd="0" presId="urn:microsoft.com/office/officeart/2005/8/layout/hierarchy2"/>
    <dgm:cxn modelId="{2CB6AA82-BD39-4D58-843D-14906A8F0DA5}" type="presParOf" srcId="{D7FA18DA-ECC8-45AE-9DEA-9B87C8A903B6}" destId="{4426F0B4-4A19-4B10-8D7C-6937A0309BFB}" srcOrd="1" destOrd="0" presId="urn:microsoft.com/office/officeart/2005/8/layout/hierarchy2"/>
    <dgm:cxn modelId="{F19319EC-9182-4F1B-90F0-FA3D7937B147}" type="presParOf" srcId="{4426F0B4-4A19-4B10-8D7C-6937A0309BFB}" destId="{9B376AF3-98C1-430C-A845-22D3BE6A5E54}" srcOrd="0" destOrd="0" presId="urn:microsoft.com/office/officeart/2005/8/layout/hierarchy2"/>
    <dgm:cxn modelId="{9BBA6F82-7D9E-4881-8717-A86DDD3C6E2D}" type="presParOf" srcId="{9B376AF3-98C1-430C-A845-22D3BE6A5E54}" destId="{2CB79EDE-379F-4C8A-AE27-FD509171F2B1}" srcOrd="0" destOrd="0" presId="urn:microsoft.com/office/officeart/2005/8/layout/hierarchy2"/>
    <dgm:cxn modelId="{5FA4534A-0502-4C8E-AC10-E62FCEC7C484}" type="presParOf" srcId="{4426F0B4-4A19-4B10-8D7C-6937A0309BFB}" destId="{710FB754-6C17-4AF8-8701-5EC0B4CDC73F}" srcOrd="1" destOrd="0" presId="urn:microsoft.com/office/officeart/2005/8/layout/hierarchy2"/>
    <dgm:cxn modelId="{8689D2B8-F791-4197-BE93-098D11331588}" type="presParOf" srcId="{710FB754-6C17-4AF8-8701-5EC0B4CDC73F}" destId="{ED03F395-F9F5-4C57-B12F-4A527AB2F5DC}" srcOrd="0" destOrd="0" presId="urn:microsoft.com/office/officeart/2005/8/layout/hierarchy2"/>
    <dgm:cxn modelId="{BB9CCAE0-1C4C-40ED-9514-3C593A8B4D3C}" type="presParOf" srcId="{710FB754-6C17-4AF8-8701-5EC0B4CDC73F}" destId="{AD93C93B-FF6A-446C-BE04-A87B53911C76}" srcOrd="1" destOrd="0" presId="urn:microsoft.com/office/officeart/2005/8/layout/hierarchy2"/>
    <dgm:cxn modelId="{1802F23D-6351-426E-A9FD-F41116C3AB76}" type="presParOf" srcId="{4426F0B4-4A19-4B10-8D7C-6937A0309BFB}" destId="{2C7AD7B6-5D34-4B1C-A1B5-0A8773D2E3CE}" srcOrd="2" destOrd="0" presId="urn:microsoft.com/office/officeart/2005/8/layout/hierarchy2"/>
    <dgm:cxn modelId="{D6CE3F90-4B24-403B-8E3E-54A3E6F8F1CA}" type="presParOf" srcId="{2C7AD7B6-5D34-4B1C-A1B5-0A8773D2E3CE}" destId="{64C19E71-28C2-482E-B32E-69CB0E3E95D7}" srcOrd="0" destOrd="0" presId="urn:microsoft.com/office/officeart/2005/8/layout/hierarchy2"/>
    <dgm:cxn modelId="{885BAECC-18FC-473A-BFFA-F9BE5895CFD6}" type="presParOf" srcId="{4426F0B4-4A19-4B10-8D7C-6937A0309BFB}" destId="{0E796646-7787-45B9-BD73-1CB2127D5617}" srcOrd="3" destOrd="0" presId="urn:microsoft.com/office/officeart/2005/8/layout/hierarchy2"/>
    <dgm:cxn modelId="{7F4D313A-D7D7-43CA-B61F-67EDF2E46EE1}" type="presParOf" srcId="{0E796646-7787-45B9-BD73-1CB2127D5617}" destId="{16CC5652-8867-4684-B794-C8B9826B33A8}" srcOrd="0" destOrd="0" presId="urn:microsoft.com/office/officeart/2005/8/layout/hierarchy2"/>
    <dgm:cxn modelId="{7BD7C9B8-AD68-4A75-856D-B4F650FE8C64}" type="presParOf" srcId="{0E796646-7787-45B9-BD73-1CB2127D5617}" destId="{03925886-51F2-435B-A9C9-C2AE28C77F7A}"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1FEBE19E-6D6A-4C90-B3DE-F713F01BEC94}" type="doc">
      <dgm:prSet loTypeId="urn:microsoft.com/office/officeart/2005/8/layout/hierarchy2" loCatId="hierarchy" qsTypeId="urn:microsoft.com/office/officeart/2005/8/quickstyle/3d1" qsCatId="3D" csTypeId="urn:microsoft.com/office/officeart/2005/8/colors/accent5_4" csCatId="accent5" phldr="1"/>
      <dgm:spPr/>
      <dgm:t>
        <a:bodyPr/>
        <a:lstStyle/>
        <a:p>
          <a:endParaRPr lang="es-VE"/>
        </a:p>
      </dgm:t>
    </dgm:pt>
    <dgm:pt modelId="{51084BB4-4882-45D2-BDBB-FB134DB21420}">
      <dgm:prSet phldrT="[Texto]"/>
      <dgm:spPr/>
      <dgm:t>
        <a:bodyPr/>
        <a:lstStyle/>
        <a:p>
          <a:r>
            <a:rPr lang="es-VE" dirty="0" smtClean="0"/>
            <a:t>ENTIDAD</a:t>
          </a:r>
          <a:endParaRPr lang="es-VE" dirty="0"/>
        </a:p>
      </dgm:t>
    </dgm:pt>
    <dgm:pt modelId="{B27D2D21-D35A-4FA1-A796-B3E22BA412ED}" type="parTrans" cxnId="{0E5E8AEC-C962-4DCE-ADF3-7F634A39987C}">
      <dgm:prSet/>
      <dgm:spPr/>
      <dgm:t>
        <a:bodyPr/>
        <a:lstStyle/>
        <a:p>
          <a:endParaRPr lang="es-VE"/>
        </a:p>
      </dgm:t>
    </dgm:pt>
    <dgm:pt modelId="{AFE858D9-D574-4B7B-9763-5892EAE93A37}" type="sibTrans" cxnId="{0E5E8AEC-C962-4DCE-ADF3-7F634A39987C}">
      <dgm:prSet/>
      <dgm:spPr/>
      <dgm:t>
        <a:bodyPr/>
        <a:lstStyle/>
        <a:p>
          <a:endParaRPr lang="es-VE"/>
        </a:p>
      </dgm:t>
    </dgm:pt>
    <dgm:pt modelId="{27020244-A970-4AAD-93A9-BFA43D93923A}">
      <dgm:prSet phldrT="[Texto]"/>
      <dgm:spPr/>
      <dgm:t>
        <a:bodyPr/>
        <a:lstStyle/>
        <a:p>
          <a:r>
            <a:rPr lang="es-VE" dirty="0" smtClean="0"/>
            <a:t>TANGIBLES-INTANGIBLES</a:t>
          </a:r>
          <a:endParaRPr lang="es-VE" dirty="0"/>
        </a:p>
      </dgm:t>
    </dgm:pt>
    <dgm:pt modelId="{04E8253B-4324-40BA-9683-5796201F91A5}" type="parTrans" cxnId="{7A83C06B-F1C7-44B3-9A93-72156ECA351D}">
      <dgm:prSet/>
      <dgm:spPr/>
      <dgm:t>
        <a:bodyPr/>
        <a:lstStyle/>
        <a:p>
          <a:endParaRPr lang="es-VE"/>
        </a:p>
      </dgm:t>
    </dgm:pt>
    <dgm:pt modelId="{40614C72-5930-4948-9472-B4C83EDD76CD}" type="sibTrans" cxnId="{7A83C06B-F1C7-44B3-9A93-72156ECA351D}">
      <dgm:prSet/>
      <dgm:spPr/>
      <dgm:t>
        <a:bodyPr/>
        <a:lstStyle/>
        <a:p>
          <a:endParaRPr lang="es-VE"/>
        </a:p>
      </dgm:t>
    </dgm:pt>
    <dgm:pt modelId="{EFE5DD7A-1527-4BF4-8380-6D9D8445C50D}">
      <dgm:prSet phldrT="[Texto]"/>
      <dgm:spPr/>
      <dgm:t>
        <a:bodyPr/>
        <a:lstStyle/>
        <a:p>
          <a:r>
            <a:rPr lang="es-VE" dirty="0" smtClean="0"/>
            <a:t>DEBILES- FUERTES</a:t>
          </a:r>
          <a:endParaRPr lang="es-VE" dirty="0"/>
        </a:p>
      </dgm:t>
    </dgm:pt>
    <dgm:pt modelId="{503B4643-39D5-42FC-B012-D8B8F6F505E1}" type="parTrans" cxnId="{5FFAE7CE-8657-43B7-B251-4F1BB5502404}">
      <dgm:prSet/>
      <dgm:spPr/>
      <dgm:t>
        <a:bodyPr/>
        <a:lstStyle/>
        <a:p>
          <a:endParaRPr lang="es-VE"/>
        </a:p>
      </dgm:t>
    </dgm:pt>
    <dgm:pt modelId="{5B1FC478-A271-47E6-83A9-E448EE1B0702}" type="sibTrans" cxnId="{5FFAE7CE-8657-43B7-B251-4F1BB5502404}">
      <dgm:prSet/>
      <dgm:spPr/>
      <dgm:t>
        <a:bodyPr/>
        <a:lstStyle/>
        <a:p>
          <a:endParaRPr lang="es-VE"/>
        </a:p>
      </dgm:t>
    </dgm:pt>
    <dgm:pt modelId="{DE8D663E-DD61-4FE3-918F-47B3FA939570}" type="pres">
      <dgm:prSet presAssocID="{1FEBE19E-6D6A-4C90-B3DE-F713F01BEC94}" presName="diagram" presStyleCnt="0">
        <dgm:presLayoutVars>
          <dgm:chPref val="1"/>
          <dgm:dir/>
          <dgm:animOne val="branch"/>
          <dgm:animLvl val="lvl"/>
          <dgm:resizeHandles val="exact"/>
        </dgm:presLayoutVars>
      </dgm:prSet>
      <dgm:spPr/>
      <dgm:t>
        <a:bodyPr/>
        <a:lstStyle/>
        <a:p>
          <a:endParaRPr lang="es-VE"/>
        </a:p>
      </dgm:t>
    </dgm:pt>
    <dgm:pt modelId="{31880B92-1142-49EC-85B4-339376387D5A}" type="pres">
      <dgm:prSet presAssocID="{51084BB4-4882-45D2-BDBB-FB134DB21420}" presName="root1" presStyleCnt="0"/>
      <dgm:spPr/>
    </dgm:pt>
    <dgm:pt modelId="{E1FD55A8-1377-4CB5-A49F-E769FC5EA0A1}" type="pres">
      <dgm:prSet presAssocID="{51084BB4-4882-45D2-BDBB-FB134DB21420}" presName="LevelOneTextNode" presStyleLbl="node0" presStyleIdx="0" presStyleCnt="1">
        <dgm:presLayoutVars>
          <dgm:chPref val="3"/>
        </dgm:presLayoutVars>
      </dgm:prSet>
      <dgm:spPr/>
      <dgm:t>
        <a:bodyPr/>
        <a:lstStyle/>
        <a:p>
          <a:endParaRPr lang="es-VE"/>
        </a:p>
      </dgm:t>
    </dgm:pt>
    <dgm:pt modelId="{B22A9B9A-D54C-4A52-A2B6-F59DB1CB93B7}" type="pres">
      <dgm:prSet presAssocID="{51084BB4-4882-45D2-BDBB-FB134DB21420}" presName="level2hierChild" presStyleCnt="0"/>
      <dgm:spPr/>
    </dgm:pt>
    <dgm:pt modelId="{1E434101-B688-4C95-9F9D-83BED7AA7899}" type="pres">
      <dgm:prSet presAssocID="{04E8253B-4324-40BA-9683-5796201F91A5}" presName="conn2-1" presStyleLbl="parChTrans1D2" presStyleIdx="0" presStyleCnt="2"/>
      <dgm:spPr/>
      <dgm:t>
        <a:bodyPr/>
        <a:lstStyle/>
        <a:p>
          <a:endParaRPr lang="es-VE"/>
        </a:p>
      </dgm:t>
    </dgm:pt>
    <dgm:pt modelId="{CC2C398F-C216-4749-920E-1CC661AF4695}" type="pres">
      <dgm:prSet presAssocID="{04E8253B-4324-40BA-9683-5796201F91A5}" presName="connTx" presStyleLbl="parChTrans1D2" presStyleIdx="0" presStyleCnt="2"/>
      <dgm:spPr/>
      <dgm:t>
        <a:bodyPr/>
        <a:lstStyle/>
        <a:p>
          <a:endParaRPr lang="es-VE"/>
        </a:p>
      </dgm:t>
    </dgm:pt>
    <dgm:pt modelId="{A139B20A-1BE4-4E36-98FB-4F87BC9A2C31}" type="pres">
      <dgm:prSet presAssocID="{27020244-A970-4AAD-93A9-BFA43D93923A}" presName="root2" presStyleCnt="0"/>
      <dgm:spPr/>
    </dgm:pt>
    <dgm:pt modelId="{3B0CD067-B50C-4BFD-B079-31F32D2F64A2}" type="pres">
      <dgm:prSet presAssocID="{27020244-A970-4AAD-93A9-BFA43D93923A}" presName="LevelTwoTextNode" presStyleLbl="node2" presStyleIdx="0" presStyleCnt="2">
        <dgm:presLayoutVars>
          <dgm:chPref val="3"/>
        </dgm:presLayoutVars>
      </dgm:prSet>
      <dgm:spPr/>
      <dgm:t>
        <a:bodyPr/>
        <a:lstStyle/>
        <a:p>
          <a:endParaRPr lang="es-VE"/>
        </a:p>
      </dgm:t>
    </dgm:pt>
    <dgm:pt modelId="{F13577D9-1179-4AD2-9F97-AE189BD4F394}" type="pres">
      <dgm:prSet presAssocID="{27020244-A970-4AAD-93A9-BFA43D93923A}" presName="level3hierChild" presStyleCnt="0"/>
      <dgm:spPr/>
    </dgm:pt>
    <dgm:pt modelId="{FE355E1D-2DD2-431B-BA00-9AABDBFE3240}" type="pres">
      <dgm:prSet presAssocID="{503B4643-39D5-42FC-B012-D8B8F6F505E1}" presName="conn2-1" presStyleLbl="parChTrans1D2" presStyleIdx="1" presStyleCnt="2"/>
      <dgm:spPr/>
      <dgm:t>
        <a:bodyPr/>
        <a:lstStyle/>
        <a:p>
          <a:endParaRPr lang="es-VE"/>
        </a:p>
      </dgm:t>
    </dgm:pt>
    <dgm:pt modelId="{0E519733-7F2A-4A10-A646-7863A881C580}" type="pres">
      <dgm:prSet presAssocID="{503B4643-39D5-42FC-B012-D8B8F6F505E1}" presName="connTx" presStyleLbl="parChTrans1D2" presStyleIdx="1" presStyleCnt="2"/>
      <dgm:spPr/>
      <dgm:t>
        <a:bodyPr/>
        <a:lstStyle/>
        <a:p>
          <a:endParaRPr lang="es-VE"/>
        </a:p>
      </dgm:t>
    </dgm:pt>
    <dgm:pt modelId="{C1067936-CB0A-4D2B-B0AB-7725299B9FE6}" type="pres">
      <dgm:prSet presAssocID="{EFE5DD7A-1527-4BF4-8380-6D9D8445C50D}" presName="root2" presStyleCnt="0"/>
      <dgm:spPr/>
    </dgm:pt>
    <dgm:pt modelId="{0F43C243-9C2C-45E5-9A92-8594EC97A944}" type="pres">
      <dgm:prSet presAssocID="{EFE5DD7A-1527-4BF4-8380-6D9D8445C50D}" presName="LevelTwoTextNode" presStyleLbl="node2" presStyleIdx="1" presStyleCnt="2">
        <dgm:presLayoutVars>
          <dgm:chPref val="3"/>
        </dgm:presLayoutVars>
      </dgm:prSet>
      <dgm:spPr/>
      <dgm:t>
        <a:bodyPr/>
        <a:lstStyle/>
        <a:p>
          <a:endParaRPr lang="es-VE"/>
        </a:p>
      </dgm:t>
    </dgm:pt>
    <dgm:pt modelId="{A649B0E0-C87D-48E8-B037-7DF0ED697853}" type="pres">
      <dgm:prSet presAssocID="{EFE5DD7A-1527-4BF4-8380-6D9D8445C50D}" presName="level3hierChild" presStyleCnt="0"/>
      <dgm:spPr/>
    </dgm:pt>
  </dgm:ptLst>
  <dgm:cxnLst>
    <dgm:cxn modelId="{F9092DEE-BCA3-4D76-9B74-E923DEFA50D3}" type="presOf" srcId="{04E8253B-4324-40BA-9683-5796201F91A5}" destId="{CC2C398F-C216-4749-920E-1CC661AF4695}" srcOrd="1" destOrd="0" presId="urn:microsoft.com/office/officeart/2005/8/layout/hierarchy2"/>
    <dgm:cxn modelId="{F4580736-52EA-4959-A6C2-5F1DAAF7B62F}" type="presOf" srcId="{04E8253B-4324-40BA-9683-5796201F91A5}" destId="{1E434101-B688-4C95-9F9D-83BED7AA7899}" srcOrd="0" destOrd="0" presId="urn:microsoft.com/office/officeart/2005/8/layout/hierarchy2"/>
    <dgm:cxn modelId="{4C18BE6E-1072-42D5-92C6-3A94977924EA}" type="presOf" srcId="{27020244-A970-4AAD-93A9-BFA43D93923A}" destId="{3B0CD067-B50C-4BFD-B079-31F32D2F64A2}" srcOrd="0" destOrd="0" presId="urn:microsoft.com/office/officeart/2005/8/layout/hierarchy2"/>
    <dgm:cxn modelId="{7A83C06B-F1C7-44B3-9A93-72156ECA351D}" srcId="{51084BB4-4882-45D2-BDBB-FB134DB21420}" destId="{27020244-A970-4AAD-93A9-BFA43D93923A}" srcOrd="0" destOrd="0" parTransId="{04E8253B-4324-40BA-9683-5796201F91A5}" sibTransId="{40614C72-5930-4948-9472-B4C83EDD76CD}"/>
    <dgm:cxn modelId="{E832D064-D488-4E08-948F-4B61C261E26A}" type="presOf" srcId="{1FEBE19E-6D6A-4C90-B3DE-F713F01BEC94}" destId="{DE8D663E-DD61-4FE3-918F-47B3FA939570}" srcOrd="0" destOrd="0" presId="urn:microsoft.com/office/officeart/2005/8/layout/hierarchy2"/>
    <dgm:cxn modelId="{5FFAE7CE-8657-43B7-B251-4F1BB5502404}" srcId="{51084BB4-4882-45D2-BDBB-FB134DB21420}" destId="{EFE5DD7A-1527-4BF4-8380-6D9D8445C50D}" srcOrd="1" destOrd="0" parTransId="{503B4643-39D5-42FC-B012-D8B8F6F505E1}" sibTransId="{5B1FC478-A271-47E6-83A9-E448EE1B0702}"/>
    <dgm:cxn modelId="{88B11C59-8FE4-4E1D-9532-96D1FE816094}" type="presOf" srcId="{51084BB4-4882-45D2-BDBB-FB134DB21420}" destId="{E1FD55A8-1377-4CB5-A49F-E769FC5EA0A1}" srcOrd="0" destOrd="0" presId="urn:microsoft.com/office/officeart/2005/8/layout/hierarchy2"/>
    <dgm:cxn modelId="{0E5E8AEC-C962-4DCE-ADF3-7F634A39987C}" srcId="{1FEBE19E-6D6A-4C90-B3DE-F713F01BEC94}" destId="{51084BB4-4882-45D2-BDBB-FB134DB21420}" srcOrd="0" destOrd="0" parTransId="{B27D2D21-D35A-4FA1-A796-B3E22BA412ED}" sibTransId="{AFE858D9-D574-4B7B-9763-5892EAE93A37}"/>
    <dgm:cxn modelId="{DEDCE9EF-4568-41DC-88F9-13DAFBDE470A}" type="presOf" srcId="{503B4643-39D5-42FC-B012-D8B8F6F505E1}" destId="{0E519733-7F2A-4A10-A646-7863A881C580}" srcOrd="1" destOrd="0" presId="urn:microsoft.com/office/officeart/2005/8/layout/hierarchy2"/>
    <dgm:cxn modelId="{7168F5D7-880D-475A-9C32-0CCC049A82DA}" type="presOf" srcId="{503B4643-39D5-42FC-B012-D8B8F6F505E1}" destId="{FE355E1D-2DD2-431B-BA00-9AABDBFE3240}" srcOrd="0" destOrd="0" presId="urn:microsoft.com/office/officeart/2005/8/layout/hierarchy2"/>
    <dgm:cxn modelId="{747CA836-8F03-48D2-82BF-66B9D3C69B2D}" type="presOf" srcId="{EFE5DD7A-1527-4BF4-8380-6D9D8445C50D}" destId="{0F43C243-9C2C-45E5-9A92-8594EC97A944}" srcOrd="0" destOrd="0" presId="urn:microsoft.com/office/officeart/2005/8/layout/hierarchy2"/>
    <dgm:cxn modelId="{FCBDD76F-1AC5-4705-A4CF-5009F26D43DE}" type="presParOf" srcId="{DE8D663E-DD61-4FE3-918F-47B3FA939570}" destId="{31880B92-1142-49EC-85B4-339376387D5A}" srcOrd="0" destOrd="0" presId="urn:microsoft.com/office/officeart/2005/8/layout/hierarchy2"/>
    <dgm:cxn modelId="{188DCD45-ECA9-4245-B4DA-F10240632BC7}" type="presParOf" srcId="{31880B92-1142-49EC-85B4-339376387D5A}" destId="{E1FD55A8-1377-4CB5-A49F-E769FC5EA0A1}" srcOrd="0" destOrd="0" presId="urn:microsoft.com/office/officeart/2005/8/layout/hierarchy2"/>
    <dgm:cxn modelId="{BA1165FF-8652-41C4-970B-FAB1DC854926}" type="presParOf" srcId="{31880B92-1142-49EC-85B4-339376387D5A}" destId="{B22A9B9A-D54C-4A52-A2B6-F59DB1CB93B7}" srcOrd="1" destOrd="0" presId="urn:microsoft.com/office/officeart/2005/8/layout/hierarchy2"/>
    <dgm:cxn modelId="{2AA48995-ED67-427F-B977-D9CF204443D9}" type="presParOf" srcId="{B22A9B9A-D54C-4A52-A2B6-F59DB1CB93B7}" destId="{1E434101-B688-4C95-9F9D-83BED7AA7899}" srcOrd="0" destOrd="0" presId="urn:microsoft.com/office/officeart/2005/8/layout/hierarchy2"/>
    <dgm:cxn modelId="{792B8B67-7487-43B5-BFDB-CCF899366A4E}" type="presParOf" srcId="{1E434101-B688-4C95-9F9D-83BED7AA7899}" destId="{CC2C398F-C216-4749-920E-1CC661AF4695}" srcOrd="0" destOrd="0" presId="urn:microsoft.com/office/officeart/2005/8/layout/hierarchy2"/>
    <dgm:cxn modelId="{5494EA85-7DF2-46B5-ACE5-D36CCB8E23AC}" type="presParOf" srcId="{B22A9B9A-D54C-4A52-A2B6-F59DB1CB93B7}" destId="{A139B20A-1BE4-4E36-98FB-4F87BC9A2C31}" srcOrd="1" destOrd="0" presId="urn:microsoft.com/office/officeart/2005/8/layout/hierarchy2"/>
    <dgm:cxn modelId="{69EB2DC9-4D36-4484-8EBB-ED805D6B14CB}" type="presParOf" srcId="{A139B20A-1BE4-4E36-98FB-4F87BC9A2C31}" destId="{3B0CD067-B50C-4BFD-B079-31F32D2F64A2}" srcOrd="0" destOrd="0" presId="urn:microsoft.com/office/officeart/2005/8/layout/hierarchy2"/>
    <dgm:cxn modelId="{E5B64EF6-015D-4E89-812D-E3DA72E16C86}" type="presParOf" srcId="{A139B20A-1BE4-4E36-98FB-4F87BC9A2C31}" destId="{F13577D9-1179-4AD2-9F97-AE189BD4F394}" srcOrd="1" destOrd="0" presId="urn:microsoft.com/office/officeart/2005/8/layout/hierarchy2"/>
    <dgm:cxn modelId="{D4911BE3-CA5D-435F-9D03-1B8EBB4C3526}" type="presParOf" srcId="{B22A9B9A-D54C-4A52-A2B6-F59DB1CB93B7}" destId="{FE355E1D-2DD2-431B-BA00-9AABDBFE3240}" srcOrd="2" destOrd="0" presId="urn:microsoft.com/office/officeart/2005/8/layout/hierarchy2"/>
    <dgm:cxn modelId="{05A41AD6-F23F-47FB-821F-0370B08CBF3D}" type="presParOf" srcId="{FE355E1D-2DD2-431B-BA00-9AABDBFE3240}" destId="{0E519733-7F2A-4A10-A646-7863A881C580}" srcOrd="0" destOrd="0" presId="urn:microsoft.com/office/officeart/2005/8/layout/hierarchy2"/>
    <dgm:cxn modelId="{C93E8DB5-949E-4B47-9737-7174C0327885}" type="presParOf" srcId="{B22A9B9A-D54C-4A52-A2B6-F59DB1CB93B7}" destId="{C1067936-CB0A-4D2B-B0AB-7725299B9FE6}" srcOrd="3" destOrd="0" presId="urn:microsoft.com/office/officeart/2005/8/layout/hierarchy2"/>
    <dgm:cxn modelId="{FAF64B03-3DCD-441B-86AD-89791B3CD24D}" type="presParOf" srcId="{C1067936-CB0A-4D2B-B0AB-7725299B9FE6}" destId="{0F43C243-9C2C-45E5-9A92-8594EC97A944}" srcOrd="0" destOrd="0" presId="urn:microsoft.com/office/officeart/2005/8/layout/hierarchy2"/>
    <dgm:cxn modelId="{2F9FF7CB-664D-4208-AB48-ACF7459E3BAA}" type="presParOf" srcId="{C1067936-CB0A-4D2B-B0AB-7725299B9FE6}" destId="{A649B0E0-C87D-48E8-B037-7DF0ED697853}" srcOrd="1" destOrd="0" presId="urn:microsoft.com/office/officeart/2005/8/layout/hierarchy2"/>
  </dgm:cxnLst>
  <dgm:bg/>
  <dgm:whole/>
</dgm:dataModel>
</file>

<file path=ppt/diagrams/data3.xml><?xml version="1.0" encoding="utf-8"?>
<dgm:dataModel xmlns:dgm="http://schemas.openxmlformats.org/drawingml/2006/diagram" xmlns:a="http://schemas.openxmlformats.org/drawingml/2006/main">
  <dgm:ptLst>
    <dgm:pt modelId="{2D644696-5614-4AB6-BDB9-1F25C7273E2F}" type="doc">
      <dgm:prSet loTypeId="urn:microsoft.com/office/officeart/2005/8/layout/vList6" loCatId="list" qsTypeId="urn:microsoft.com/office/officeart/2005/8/quickstyle/3d1" qsCatId="3D" csTypeId="urn:microsoft.com/office/officeart/2005/8/colors/colorful2" csCatId="colorful" phldr="1"/>
      <dgm:spPr/>
      <dgm:t>
        <a:bodyPr/>
        <a:lstStyle/>
        <a:p>
          <a:endParaRPr lang="es-VE"/>
        </a:p>
      </dgm:t>
    </dgm:pt>
    <dgm:pt modelId="{B8E7ED9E-29DD-4A2F-8646-3295AE089DF1}">
      <dgm:prSet phldrT="[Texto]"/>
      <dgm:spPr/>
      <dgm:t>
        <a:bodyPr/>
        <a:lstStyle/>
        <a:p>
          <a:r>
            <a:rPr lang="es-VE" dirty="0" smtClean="0"/>
            <a:t>Entidades Débiles</a:t>
          </a:r>
          <a:endParaRPr lang="es-VE" dirty="0"/>
        </a:p>
      </dgm:t>
    </dgm:pt>
    <dgm:pt modelId="{9510D8C1-A913-4A4D-BE16-B9B4CB9957EB}" type="parTrans" cxnId="{F396BE00-A0DC-40F7-83D6-2AED077DBF67}">
      <dgm:prSet/>
      <dgm:spPr/>
      <dgm:t>
        <a:bodyPr/>
        <a:lstStyle/>
        <a:p>
          <a:endParaRPr lang="es-VE"/>
        </a:p>
      </dgm:t>
    </dgm:pt>
    <dgm:pt modelId="{EF3BE17B-A3C2-4A0A-998E-6361D808210F}" type="sibTrans" cxnId="{F396BE00-A0DC-40F7-83D6-2AED077DBF67}">
      <dgm:prSet/>
      <dgm:spPr/>
      <dgm:t>
        <a:bodyPr/>
        <a:lstStyle/>
        <a:p>
          <a:endParaRPr lang="es-VE"/>
        </a:p>
      </dgm:t>
    </dgm:pt>
    <dgm:pt modelId="{BF172C79-6F26-4E59-BE6A-4A743AD759F3}">
      <dgm:prSet phldrT="[Texto]"/>
      <dgm:spPr/>
      <dgm:t>
        <a:bodyPr/>
        <a:lstStyle/>
        <a:p>
          <a:r>
            <a:rPr lang="es-VE" dirty="0" smtClean="0"/>
            <a:t>Son aquellas que su existencia depende de otra entidad</a:t>
          </a:r>
          <a:endParaRPr lang="es-VE" dirty="0"/>
        </a:p>
      </dgm:t>
    </dgm:pt>
    <dgm:pt modelId="{49C74904-4F4C-4C1E-BD40-35C81FA61893}" type="parTrans" cxnId="{B3E9FF48-7685-4CC1-ACF5-9FDFA47D2208}">
      <dgm:prSet/>
      <dgm:spPr/>
      <dgm:t>
        <a:bodyPr/>
        <a:lstStyle/>
        <a:p>
          <a:endParaRPr lang="es-VE"/>
        </a:p>
      </dgm:t>
    </dgm:pt>
    <dgm:pt modelId="{83F9FC50-2624-4C28-BDA8-2D7A0C212F8A}" type="sibTrans" cxnId="{B3E9FF48-7685-4CC1-ACF5-9FDFA47D2208}">
      <dgm:prSet/>
      <dgm:spPr/>
      <dgm:t>
        <a:bodyPr/>
        <a:lstStyle/>
        <a:p>
          <a:endParaRPr lang="es-VE"/>
        </a:p>
      </dgm:t>
    </dgm:pt>
    <dgm:pt modelId="{EF931A98-B6B3-4140-AFE2-0412AE9A64E4}">
      <dgm:prSet phldrT="[Texto]"/>
      <dgm:spPr/>
      <dgm:t>
        <a:bodyPr/>
        <a:lstStyle/>
        <a:p>
          <a:r>
            <a:rPr lang="es-VE" dirty="0" smtClean="0"/>
            <a:t>Entidades Fuertes</a:t>
          </a:r>
          <a:endParaRPr lang="es-VE" dirty="0"/>
        </a:p>
      </dgm:t>
    </dgm:pt>
    <dgm:pt modelId="{09030E99-DD95-4C84-8E99-A74E6B0838B0}" type="parTrans" cxnId="{BE823FE7-B51C-46F4-A12D-03A83084BB9C}">
      <dgm:prSet/>
      <dgm:spPr/>
      <dgm:t>
        <a:bodyPr/>
        <a:lstStyle/>
        <a:p>
          <a:endParaRPr lang="es-VE"/>
        </a:p>
      </dgm:t>
    </dgm:pt>
    <dgm:pt modelId="{286B845E-9F7A-4538-B6FB-7332D888E285}" type="sibTrans" cxnId="{BE823FE7-B51C-46F4-A12D-03A83084BB9C}">
      <dgm:prSet/>
      <dgm:spPr/>
      <dgm:t>
        <a:bodyPr/>
        <a:lstStyle/>
        <a:p>
          <a:endParaRPr lang="es-VE"/>
        </a:p>
      </dgm:t>
    </dgm:pt>
    <dgm:pt modelId="{E1757AAF-0E39-4273-9013-48F14732D99A}">
      <dgm:prSet phldrT="[Texto]"/>
      <dgm:spPr/>
      <dgm:t>
        <a:bodyPr/>
        <a:lstStyle/>
        <a:p>
          <a:r>
            <a:rPr lang="es-VE" dirty="0" smtClean="0"/>
            <a:t>Su existencia no depende de otra entidad</a:t>
          </a:r>
          <a:endParaRPr lang="es-VE" dirty="0"/>
        </a:p>
      </dgm:t>
    </dgm:pt>
    <dgm:pt modelId="{1B87209C-01D2-4A2F-A219-0EE810DAC13B}" type="parTrans" cxnId="{33C13137-6945-4D5D-B863-0C2227A2C0D4}">
      <dgm:prSet/>
      <dgm:spPr/>
      <dgm:t>
        <a:bodyPr/>
        <a:lstStyle/>
        <a:p>
          <a:endParaRPr lang="es-VE"/>
        </a:p>
      </dgm:t>
    </dgm:pt>
    <dgm:pt modelId="{179DE50F-CE56-4604-B2AB-8EB41375F03C}" type="sibTrans" cxnId="{33C13137-6945-4D5D-B863-0C2227A2C0D4}">
      <dgm:prSet/>
      <dgm:spPr/>
      <dgm:t>
        <a:bodyPr/>
        <a:lstStyle/>
        <a:p>
          <a:endParaRPr lang="es-VE"/>
        </a:p>
      </dgm:t>
    </dgm:pt>
    <dgm:pt modelId="{8F1226AB-83CF-45FD-870F-BE4ED6A90CBE}" type="pres">
      <dgm:prSet presAssocID="{2D644696-5614-4AB6-BDB9-1F25C7273E2F}" presName="Name0" presStyleCnt="0">
        <dgm:presLayoutVars>
          <dgm:dir/>
          <dgm:animLvl val="lvl"/>
          <dgm:resizeHandles/>
        </dgm:presLayoutVars>
      </dgm:prSet>
      <dgm:spPr/>
      <dgm:t>
        <a:bodyPr/>
        <a:lstStyle/>
        <a:p>
          <a:endParaRPr lang="es-VE"/>
        </a:p>
      </dgm:t>
    </dgm:pt>
    <dgm:pt modelId="{1CB462A7-DA89-437B-9744-0AD28052F19A}" type="pres">
      <dgm:prSet presAssocID="{B8E7ED9E-29DD-4A2F-8646-3295AE089DF1}" presName="linNode" presStyleCnt="0"/>
      <dgm:spPr/>
    </dgm:pt>
    <dgm:pt modelId="{4D43CC9F-E8F8-4311-A9C4-8BD134BB56A4}" type="pres">
      <dgm:prSet presAssocID="{B8E7ED9E-29DD-4A2F-8646-3295AE089DF1}" presName="parentShp" presStyleLbl="node1" presStyleIdx="0" presStyleCnt="2">
        <dgm:presLayoutVars>
          <dgm:bulletEnabled val="1"/>
        </dgm:presLayoutVars>
      </dgm:prSet>
      <dgm:spPr/>
      <dgm:t>
        <a:bodyPr/>
        <a:lstStyle/>
        <a:p>
          <a:endParaRPr lang="es-VE"/>
        </a:p>
      </dgm:t>
    </dgm:pt>
    <dgm:pt modelId="{B0018B76-8E5C-4581-BBA2-C191D3A885F1}" type="pres">
      <dgm:prSet presAssocID="{B8E7ED9E-29DD-4A2F-8646-3295AE089DF1}" presName="childShp" presStyleLbl="bgAccFollowNode1" presStyleIdx="0" presStyleCnt="2">
        <dgm:presLayoutVars>
          <dgm:bulletEnabled val="1"/>
        </dgm:presLayoutVars>
      </dgm:prSet>
      <dgm:spPr/>
      <dgm:t>
        <a:bodyPr/>
        <a:lstStyle/>
        <a:p>
          <a:endParaRPr lang="es-VE"/>
        </a:p>
      </dgm:t>
    </dgm:pt>
    <dgm:pt modelId="{2391D55C-6A83-4015-99B0-B4AAF10B5D5D}" type="pres">
      <dgm:prSet presAssocID="{EF3BE17B-A3C2-4A0A-998E-6361D808210F}" presName="spacing" presStyleCnt="0"/>
      <dgm:spPr/>
    </dgm:pt>
    <dgm:pt modelId="{63784354-D844-41E8-9DD5-EF3880E390F8}" type="pres">
      <dgm:prSet presAssocID="{EF931A98-B6B3-4140-AFE2-0412AE9A64E4}" presName="linNode" presStyleCnt="0"/>
      <dgm:spPr/>
    </dgm:pt>
    <dgm:pt modelId="{105124CE-008A-42FF-B38D-8765A6CF1436}" type="pres">
      <dgm:prSet presAssocID="{EF931A98-B6B3-4140-AFE2-0412AE9A64E4}" presName="parentShp" presStyleLbl="node1" presStyleIdx="1" presStyleCnt="2">
        <dgm:presLayoutVars>
          <dgm:bulletEnabled val="1"/>
        </dgm:presLayoutVars>
      </dgm:prSet>
      <dgm:spPr/>
      <dgm:t>
        <a:bodyPr/>
        <a:lstStyle/>
        <a:p>
          <a:endParaRPr lang="es-VE"/>
        </a:p>
      </dgm:t>
    </dgm:pt>
    <dgm:pt modelId="{C493769A-CAC4-42E1-87B0-8AC44ADCE7A4}" type="pres">
      <dgm:prSet presAssocID="{EF931A98-B6B3-4140-AFE2-0412AE9A64E4}" presName="childShp" presStyleLbl="bgAccFollowNode1" presStyleIdx="1" presStyleCnt="2">
        <dgm:presLayoutVars>
          <dgm:bulletEnabled val="1"/>
        </dgm:presLayoutVars>
      </dgm:prSet>
      <dgm:spPr/>
      <dgm:t>
        <a:bodyPr/>
        <a:lstStyle/>
        <a:p>
          <a:endParaRPr lang="es-VE"/>
        </a:p>
      </dgm:t>
    </dgm:pt>
  </dgm:ptLst>
  <dgm:cxnLst>
    <dgm:cxn modelId="{33C13137-6945-4D5D-B863-0C2227A2C0D4}" srcId="{EF931A98-B6B3-4140-AFE2-0412AE9A64E4}" destId="{E1757AAF-0E39-4273-9013-48F14732D99A}" srcOrd="0" destOrd="0" parTransId="{1B87209C-01D2-4A2F-A219-0EE810DAC13B}" sibTransId="{179DE50F-CE56-4604-B2AB-8EB41375F03C}"/>
    <dgm:cxn modelId="{BE823FE7-B51C-46F4-A12D-03A83084BB9C}" srcId="{2D644696-5614-4AB6-BDB9-1F25C7273E2F}" destId="{EF931A98-B6B3-4140-AFE2-0412AE9A64E4}" srcOrd="1" destOrd="0" parTransId="{09030E99-DD95-4C84-8E99-A74E6B0838B0}" sibTransId="{286B845E-9F7A-4538-B6FB-7332D888E285}"/>
    <dgm:cxn modelId="{26894E17-6E4E-4448-82AD-8530EAB4913A}" type="presOf" srcId="{BF172C79-6F26-4E59-BE6A-4A743AD759F3}" destId="{B0018B76-8E5C-4581-BBA2-C191D3A885F1}" srcOrd="0" destOrd="0" presId="urn:microsoft.com/office/officeart/2005/8/layout/vList6"/>
    <dgm:cxn modelId="{D3525D67-1C47-4633-AC38-266B3D514F0F}" type="presOf" srcId="{2D644696-5614-4AB6-BDB9-1F25C7273E2F}" destId="{8F1226AB-83CF-45FD-870F-BE4ED6A90CBE}" srcOrd="0" destOrd="0" presId="urn:microsoft.com/office/officeart/2005/8/layout/vList6"/>
    <dgm:cxn modelId="{FE6A262A-0F6E-44B4-8468-EE3C372EC602}" type="presOf" srcId="{B8E7ED9E-29DD-4A2F-8646-3295AE089DF1}" destId="{4D43CC9F-E8F8-4311-A9C4-8BD134BB56A4}" srcOrd="0" destOrd="0" presId="urn:microsoft.com/office/officeart/2005/8/layout/vList6"/>
    <dgm:cxn modelId="{50022BEA-8EF0-4F0F-A5BC-7331CCB98ED8}" type="presOf" srcId="{EF931A98-B6B3-4140-AFE2-0412AE9A64E4}" destId="{105124CE-008A-42FF-B38D-8765A6CF1436}" srcOrd="0" destOrd="0" presId="urn:microsoft.com/office/officeart/2005/8/layout/vList6"/>
    <dgm:cxn modelId="{136528DB-FE7B-4FB2-A8B7-1B367B1E4CF7}" type="presOf" srcId="{E1757AAF-0E39-4273-9013-48F14732D99A}" destId="{C493769A-CAC4-42E1-87B0-8AC44ADCE7A4}" srcOrd="0" destOrd="0" presId="urn:microsoft.com/office/officeart/2005/8/layout/vList6"/>
    <dgm:cxn modelId="{B3E9FF48-7685-4CC1-ACF5-9FDFA47D2208}" srcId="{B8E7ED9E-29DD-4A2F-8646-3295AE089DF1}" destId="{BF172C79-6F26-4E59-BE6A-4A743AD759F3}" srcOrd="0" destOrd="0" parTransId="{49C74904-4F4C-4C1E-BD40-35C81FA61893}" sibTransId="{83F9FC50-2624-4C28-BDA8-2D7A0C212F8A}"/>
    <dgm:cxn modelId="{F396BE00-A0DC-40F7-83D6-2AED077DBF67}" srcId="{2D644696-5614-4AB6-BDB9-1F25C7273E2F}" destId="{B8E7ED9E-29DD-4A2F-8646-3295AE089DF1}" srcOrd="0" destOrd="0" parTransId="{9510D8C1-A913-4A4D-BE16-B9B4CB9957EB}" sibTransId="{EF3BE17B-A3C2-4A0A-998E-6361D808210F}"/>
    <dgm:cxn modelId="{6E88CA11-40BA-49BB-84DE-889BC8FD98C2}" type="presParOf" srcId="{8F1226AB-83CF-45FD-870F-BE4ED6A90CBE}" destId="{1CB462A7-DA89-437B-9744-0AD28052F19A}" srcOrd="0" destOrd="0" presId="urn:microsoft.com/office/officeart/2005/8/layout/vList6"/>
    <dgm:cxn modelId="{1B7E3C60-E064-4134-A95F-D0CEC61271DD}" type="presParOf" srcId="{1CB462A7-DA89-437B-9744-0AD28052F19A}" destId="{4D43CC9F-E8F8-4311-A9C4-8BD134BB56A4}" srcOrd="0" destOrd="0" presId="urn:microsoft.com/office/officeart/2005/8/layout/vList6"/>
    <dgm:cxn modelId="{59E013FF-4515-425E-82AE-5499AB663BBC}" type="presParOf" srcId="{1CB462A7-DA89-437B-9744-0AD28052F19A}" destId="{B0018B76-8E5C-4581-BBA2-C191D3A885F1}" srcOrd="1" destOrd="0" presId="urn:microsoft.com/office/officeart/2005/8/layout/vList6"/>
    <dgm:cxn modelId="{F87D1837-B053-4BB5-8569-56DF58BB4280}" type="presParOf" srcId="{8F1226AB-83CF-45FD-870F-BE4ED6A90CBE}" destId="{2391D55C-6A83-4015-99B0-B4AAF10B5D5D}" srcOrd="1" destOrd="0" presId="urn:microsoft.com/office/officeart/2005/8/layout/vList6"/>
    <dgm:cxn modelId="{63E228A0-9E33-4A4B-89F8-9188D88DC175}" type="presParOf" srcId="{8F1226AB-83CF-45FD-870F-BE4ED6A90CBE}" destId="{63784354-D844-41E8-9DD5-EF3880E390F8}" srcOrd="2" destOrd="0" presId="urn:microsoft.com/office/officeart/2005/8/layout/vList6"/>
    <dgm:cxn modelId="{819B2209-D6D1-45BA-A7FF-BF492A2EC099}" type="presParOf" srcId="{63784354-D844-41E8-9DD5-EF3880E390F8}" destId="{105124CE-008A-42FF-B38D-8765A6CF1436}" srcOrd="0" destOrd="0" presId="urn:microsoft.com/office/officeart/2005/8/layout/vList6"/>
    <dgm:cxn modelId="{E801CE7B-C117-4184-AF53-D51DCD05DB26}" type="presParOf" srcId="{63784354-D844-41E8-9DD5-EF3880E390F8}" destId="{C493769A-CAC4-42E1-87B0-8AC44ADCE7A4}" srcOrd="1" destOrd="0" presId="urn:microsoft.com/office/officeart/2005/8/layout/vList6"/>
  </dgm:cxnLst>
  <dgm:bg/>
  <dgm:whole/>
</dgm:dataModel>
</file>

<file path=ppt/diagrams/data4.xml><?xml version="1.0" encoding="utf-8"?>
<dgm:dataModel xmlns:dgm="http://schemas.openxmlformats.org/drawingml/2006/diagram" xmlns:a="http://schemas.openxmlformats.org/drawingml/2006/main">
  <dgm:ptLst>
    <dgm:pt modelId="{7420D89D-A868-4540-89F3-87E3C1468A06}" type="doc">
      <dgm:prSet loTypeId="urn:microsoft.com/office/officeart/2005/8/layout/hierarchy1" loCatId="hierarchy" qsTypeId="urn:microsoft.com/office/officeart/2005/8/quickstyle/3d1" qsCatId="3D" csTypeId="urn:microsoft.com/office/officeart/2005/8/colors/accent2_1" csCatId="accent2" phldr="1"/>
      <dgm:spPr/>
      <dgm:t>
        <a:bodyPr/>
        <a:lstStyle/>
        <a:p>
          <a:endParaRPr lang="es-VE"/>
        </a:p>
      </dgm:t>
    </dgm:pt>
    <dgm:pt modelId="{DC22F772-C5CC-4C96-A2F2-0FC66F60E090}">
      <dgm:prSet phldrT="[Texto]"/>
      <dgm:spPr/>
      <dgm:t>
        <a:bodyPr/>
        <a:lstStyle/>
        <a:p>
          <a:r>
            <a:rPr lang="es-VE" b="1" dirty="0" smtClean="0"/>
            <a:t>Atributos</a:t>
          </a:r>
          <a:endParaRPr lang="es-VE" b="1" dirty="0"/>
        </a:p>
      </dgm:t>
    </dgm:pt>
    <dgm:pt modelId="{4563D2E1-CEB5-4B01-97FD-5980D8E619CA}" type="parTrans" cxnId="{CAA3D9D1-9ACF-4427-AD6C-A4DF0BC613DD}">
      <dgm:prSet/>
      <dgm:spPr/>
      <dgm:t>
        <a:bodyPr/>
        <a:lstStyle/>
        <a:p>
          <a:endParaRPr lang="es-VE" b="1"/>
        </a:p>
      </dgm:t>
    </dgm:pt>
    <dgm:pt modelId="{1C477ADE-0193-4569-B1AC-FAE4BF0815AC}" type="sibTrans" cxnId="{CAA3D9D1-9ACF-4427-AD6C-A4DF0BC613DD}">
      <dgm:prSet/>
      <dgm:spPr/>
      <dgm:t>
        <a:bodyPr/>
        <a:lstStyle/>
        <a:p>
          <a:endParaRPr lang="es-VE" b="1"/>
        </a:p>
      </dgm:t>
    </dgm:pt>
    <dgm:pt modelId="{62D49D71-0F02-47C4-85C5-FEA0097408D9}">
      <dgm:prSet phldrT="[Texto]"/>
      <dgm:spPr/>
      <dgm:t>
        <a:bodyPr/>
        <a:lstStyle/>
        <a:p>
          <a:r>
            <a:rPr lang="es-VE" b="1" dirty="0" smtClean="0"/>
            <a:t>Simples o compuestos</a:t>
          </a:r>
          <a:endParaRPr lang="es-VE" b="1" dirty="0"/>
        </a:p>
      </dgm:t>
    </dgm:pt>
    <dgm:pt modelId="{869803C2-CCC3-4A0F-BDE7-64913CB9FB71}" type="parTrans" cxnId="{0F080BA7-E8C8-47AF-9BB6-381ABBC7A4DA}">
      <dgm:prSet/>
      <dgm:spPr/>
      <dgm:t>
        <a:bodyPr/>
        <a:lstStyle/>
        <a:p>
          <a:endParaRPr lang="es-VE" b="1"/>
        </a:p>
      </dgm:t>
    </dgm:pt>
    <dgm:pt modelId="{7B78EFA8-70BC-45FE-B1A6-AD5043C4CC3A}" type="sibTrans" cxnId="{0F080BA7-E8C8-47AF-9BB6-381ABBC7A4DA}">
      <dgm:prSet/>
      <dgm:spPr/>
      <dgm:t>
        <a:bodyPr/>
        <a:lstStyle/>
        <a:p>
          <a:endParaRPr lang="es-VE" b="1"/>
        </a:p>
      </dgm:t>
    </dgm:pt>
    <dgm:pt modelId="{F85D520A-5C39-4E4E-A93F-312BE4DAFB8E}">
      <dgm:prSet phldrT="[Texto]"/>
      <dgm:spPr/>
      <dgm:t>
        <a:bodyPr/>
        <a:lstStyle/>
        <a:p>
          <a:r>
            <a:rPr lang="es-VE" b="1" dirty="0" smtClean="0"/>
            <a:t>Almacenados   o Derivados</a:t>
          </a:r>
          <a:endParaRPr lang="es-VE" b="1" dirty="0"/>
        </a:p>
      </dgm:t>
    </dgm:pt>
    <dgm:pt modelId="{F8C9CB6F-6CE3-4A95-97D9-93167BB6C7ED}" type="parTrans" cxnId="{B9F3F6A4-A40E-405C-A67F-EF9A4DD5B016}">
      <dgm:prSet/>
      <dgm:spPr/>
      <dgm:t>
        <a:bodyPr/>
        <a:lstStyle/>
        <a:p>
          <a:endParaRPr lang="es-VE" b="1"/>
        </a:p>
      </dgm:t>
    </dgm:pt>
    <dgm:pt modelId="{BF13A8E8-3F85-4710-811B-71B5B71618BE}" type="sibTrans" cxnId="{B9F3F6A4-A40E-405C-A67F-EF9A4DD5B016}">
      <dgm:prSet/>
      <dgm:spPr/>
      <dgm:t>
        <a:bodyPr/>
        <a:lstStyle/>
        <a:p>
          <a:endParaRPr lang="es-VE" b="1"/>
        </a:p>
      </dgm:t>
    </dgm:pt>
    <dgm:pt modelId="{42233232-8D1D-4EC9-AA8A-CAB856EC059F}">
      <dgm:prSet phldrT="[Texto]"/>
      <dgm:spPr/>
      <dgm:t>
        <a:bodyPr/>
        <a:lstStyle/>
        <a:p>
          <a:r>
            <a:rPr lang="es-VE" b="1" dirty="0" err="1" smtClean="0"/>
            <a:t>Monovalorados</a:t>
          </a:r>
          <a:r>
            <a:rPr lang="es-VE" b="1" dirty="0" smtClean="0"/>
            <a:t> o </a:t>
          </a:r>
          <a:r>
            <a:rPr lang="es-VE" b="1" dirty="0" err="1" smtClean="0"/>
            <a:t>Multivalorados</a:t>
          </a:r>
          <a:endParaRPr lang="es-VE" b="1" dirty="0"/>
        </a:p>
      </dgm:t>
    </dgm:pt>
    <dgm:pt modelId="{B6F5E9E6-2A33-4E7E-8AD8-9D411566BE76}" type="parTrans" cxnId="{09E30120-CCBF-4FCC-BF86-003D7B67A05A}">
      <dgm:prSet/>
      <dgm:spPr/>
      <dgm:t>
        <a:bodyPr/>
        <a:lstStyle/>
        <a:p>
          <a:endParaRPr lang="es-VE" b="1"/>
        </a:p>
      </dgm:t>
    </dgm:pt>
    <dgm:pt modelId="{7FC493D6-E195-4BE2-A5A5-1100AAC5AC23}" type="sibTrans" cxnId="{09E30120-CCBF-4FCC-BF86-003D7B67A05A}">
      <dgm:prSet/>
      <dgm:spPr/>
      <dgm:t>
        <a:bodyPr/>
        <a:lstStyle/>
        <a:p>
          <a:endParaRPr lang="es-VE" b="1"/>
        </a:p>
      </dgm:t>
    </dgm:pt>
    <dgm:pt modelId="{005C9168-EDE3-4648-BA8E-5678BBC95064}">
      <dgm:prSet phldrT="[Texto]"/>
      <dgm:spPr/>
      <dgm:t>
        <a:bodyPr/>
        <a:lstStyle/>
        <a:p>
          <a:r>
            <a:rPr lang="es-VE" b="1" dirty="0" smtClean="0"/>
            <a:t>Opcionales</a:t>
          </a:r>
          <a:endParaRPr lang="es-VE" b="1" dirty="0"/>
        </a:p>
      </dgm:t>
    </dgm:pt>
    <dgm:pt modelId="{6F6747E7-4899-4E7D-B4D5-632211361C8C}" type="parTrans" cxnId="{7F38E95E-C033-4231-AF89-B658C9A625FE}">
      <dgm:prSet/>
      <dgm:spPr/>
      <dgm:t>
        <a:bodyPr/>
        <a:lstStyle/>
        <a:p>
          <a:endParaRPr lang="es-VE" b="1"/>
        </a:p>
      </dgm:t>
    </dgm:pt>
    <dgm:pt modelId="{08A11C21-C8FE-42BA-9CA6-F31C95559D9E}" type="sibTrans" cxnId="{7F38E95E-C033-4231-AF89-B658C9A625FE}">
      <dgm:prSet/>
      <dgm:spPr/>
      <dgm:t>
        <a:bodyPr/>
        <a:lstStyle/>
        <a:p>
          <a:endParaRPr lang="es-VE" b="1"/>
        </a:p>
      </dgm:t>
    </dgm:pt>
    <dgm:pt modelId="{C7194CAD-5E12-4FE6-9AC4-3A5DE2409C80}" type="pres">
      <dgm:prSet presAssocID="{7420D89D-A868-4540-89F3-87E3C1468A06}" presName="hierChild1" presStyleCnt="0">
        <dgm:presLayoutVars>
          <dgm:chPref val="1"/>
          <dgm:dir/>
          <dgm:animOne val="branch"/>
          <dgm:animLvl val="lvl"/>
          <dgm:resizeHandles/>
        </dgm:presLayoutVars>
      </dgm:prSet>
      <dgm:spPr/>
      <dgm:t>
        <a:bodyPr/>
        <a:lstStyle/>
        <a:p>
          <a:endParaRPr lang="es-VE"/>
        </a:p>
      </dgm:t>
    </dgm:pt>
    <dgm:pt modelId="{3678A836-C0B2-4B52-BB01-E8CD3788F6B4}" type="pres">
      <dgm:prSet presAssocID="{DC22F772-C5CC-4C96-A2F2-0FC66F60E090}" presName="hierRoot1" presStyleCnt="0"/>
      <dgm:spPr/>
    </dgm:pt>
    <dgm:pt modelId="{48CCA9C8-8D7F-40B7-9BEE-6D5C42F040B5}" type="pres">
      <dgm:prSet presAssocID="{DC22F772-C5CC-4C96-A2F2-0FC66F60E090}" presName="composite" presStyleCnt="0"/>
      <dgm:spPr/>
    </dgm:pt>
    <dgm:pt modelId="{F9F3867F-2F5F-40AD-9884-B1E08BF5BE02}" type="pres">
      <dgm:prSet presAssocID="{DC22F772-C5CC-4C96-A2F2-0FC66F60E090}" presName="background" presStyleLbl="node0" presStyleIdx="0" presStyleCnt="1"/>
      <dgm:spPr/>
    </dgm:pt>
    <dgm:pt modelId="{30C2B123-C72A-4B11-9E96-9911621435B3}" type="pres">
      <dgm:prSet presAssocID="{DC22F772-C5CC-4C96-A2F2-0FC66F60E090}" presName="text" presStyleLbl="fgAcc0" presStyleIdx="0" presStyleCnt="1">
        <dgm:presLayoutVars>
          <dgm:chPref val="3"/>
        </dgm:presLayoutVars>
      </dgm:prSet>
      <dgm:spPr/>
      <dgm:t>
        <a:bodyPr/>
        <a:lstStyle/>
        <a:p>
          <a:endParaRPr lang="es-VE"/>
        </a:p>
      </dgm:t>
    </dgm:pt>
    <dgm:pt modelId="{C1F4A16C-E14A-40CA-BD10-3CD25A850457}" type="pres">
      <dgm:prSet presAssocID="{DC22F772-C5CC-4C96-A2F2-0FC66F60E090}" presName="hierChild2" presStyleCnt="0"/>
      <dgm:spPr/>
    </dgm:pt>
    <dgm:pt modelId="{5E59EB17-6D1A-4CA1-A5BF-9C095918D3E4}" type="pres">
      <dgm:prSet presAssocID="{869803C2-CCC3-4A0F-BDE7-64913CB9FB71}" presName="Name10" presStyleLbl="parChTrans1D2" presStyleIdx="0" presStyleCnt="4"/>
      <dgm:spPr/>
      <dgm:t>
        <a:bodyPr/>
        <a:lstStyle/>
        <a:p>
          <a:endParaRPr lang="es-VE"/>
        </a:p>
      </dgm:t>
    </dgm:pt>
    <dgm:pt modelId="{23C35E56-1112-4962-B24A-2D13964103C5}" type="pres">
      <dgm:prSet presAssocID="{62D49D71-0F02-47C4-85C5-FEA0097408D9}" presName="hierRoot2" presStyleCnt="0"/>
      <dgm:spPr/>
    </dgm:pt>
    <dgm:pt modelId="{DBA20FD4-E232-4500-8774-9B87A06E0DAC}" type="pres">
      <dgm:prSet presAssocID="{62D49D71-0F02-47C4-85C5-FEA0097408D9}" presName="composite2" presStyleCnt="0"/>
      <dgm:spPr/>
    </dgm:pt>
    <dgm:pt modelId="{F3A1E7DB-CAF8-4A7A-9A2F-DB794637F6A4}" type="pres">
      <dgm:prSet presAssocID="{62D49D71-0F02-47C4-85C5-FEA0097408D9}" presName="background2" presStyleLbl="node2" presStyleIdx="0" presStyleCnt="4"/>
      <dgm:spPr/>
    </dgm:pt>
    <dgm:pt modelId="{DF3C3AEB-C170-4320-8859-A8EA9EDD7F52}" type="pres">
      <dgm:prSet presAssocID="{62D49D71-0F02-47C4-85C5-FEA0097408D9}" presName="text2" presStyleLbl="fgAcc2" presStyleIdx="0" presStyleCnt="4">
        <dgm:presLayoutVars>
          <dgm:chPref val="3"/>
        </dgm:presLayoutVars>
      </dgm:prSet>
      <dgm:spPr/>
      <dgm:t>
        <a:bodyPr/>
        <a:lstStyle/>
        <a:p>
          <a:endParaRPr lang="es-VE"/>
        </a:p>
      </dgm:t>
    </dgm:pt>
    <dgm:pt modelId="{7C94CDC6-1E86-45DB-ADD5-A7B6A44A37CF}" type="pres">
      <dgm:prSet presAssocID="{62D49D71-0F02-47C4-85C5-FEA0097408D9}" presName="hierChild3" presStyleCnt="0"/>
      <dgm:spPr/>
    </dgm:pt>
    <dgm:pt modelId="{7AABA83D-05C1-4D96-B8C2-24EB2DFC6E47}" type="pres">
      <dgm:prSet presAssocID="{F8C9CB6F-6CE3-4A95-97D9-93167BB6C7ED}" presName="Name10" presStyleLbl="parChTrans1D2" presStyleIdx="1" presStyleCnt="4"/>
      <dgm:spPr/>
      <dgm:t>
        <a:bodyPr/>
        <a:lstStyle/>
        <a:p>
          <a:endParaRPr lang="es-VE"/>
        </a:p>
      </dgm:t>
    </dgm:pt>
    <dgm:pt modelId="{B81D9A42-9010-4EB5-A63C-9399E3E0B819}" type="pres">
      <dgm:prSet presAssocID="{F85D520A-5C39-4E4E-A93F-312BE4DAFB8E}" presName="hierRoot2" presStyleCnt="0"/>
      <dgm:spPr/>
    </dgm:pt>
    <dgm:pt modelId="{287E5DB9-0290-41A0-BBA5-D052631B06A2}" type="pres">
      <dgm:prSet presAssocID="{F85D520A-5C39-4E4E-A93F-312BE4DAFB8E}" presName="composite2" presStyleCnt="0"/>
      <dgm:spPr/>
    </dgm:pt>
    <dgm:pt modelId="{C605700E-5A86-4585-A471-9D0C7CC64450}" type="pres">
      <dgm:prSet presAssocID="{F85D520A-5C39-4E4E-A93F-312BE4DAFB8E}" presName="background2" presStyleLbl="node2" presStyleIdx="1" presStyleCnt="4"/>
      <dgm:spPr/>
    </dgm:pt>
    <dgm:pt modelId="{A0AE4461-AFAE-47F8-8C49-089D4F434AE6}" type="pres">
      <dgm:prSet presAssocID="{F85D520A-5C39-4E4E-A93F-312BE4DAFB8E}" presName="text2" presStyleLbl="fgAcc2" presStyleIdx="1" presStyleCnt="4">
        <dgm:presLayoutVars>
          <dgm:chPref val="3"/>
        </dgm:presLayoutVars>
      </dgm:prSet>
      <dgm:spPr/>
      <dgm:t>
        <a:bodyPr/>
        <a:lstStyle/>
        <a:p>
          <a:endParaRPr lang="es-VE"/>
        </a:p>
      </dgm:t>
    </dgm:pt>
    <dgm:pt modelId="{FE79C230-38DD-44FF-8B5E-F460392B8C85}" type="pres">
      <dgm:prSet presAssocID="{F85D520A-5C39-4E4E-A93F-312BE4DAFB8E}" presName="hierChild3" presStyleCnt="0"/>
      <dgm:spPr/>
    </dgm:pt>
    <dgm:pt modelId="{762EC25D-BF63-4919-B75C-AFD0E935B304}" type="pres">
      <dgm:prSet presAssocID="{B6F5E9E6-2A33-4E7E-8AD8-9D411566BE76}" presName="Name10" presStyleLbl="parChTrans1D2" presStyleIdx="2" presStyleCnt="4"/>
      <dgm:spPr/>
      <dgm:t>
        <a:bodyPr/>
        <a:lstStyle/>
        <a:p>
          <a:endParaRPr lang="es-VE"/>
        </a:p>
      </dgm:t>
    </dgm:pt>
    <dgm:pt modelId="{11195F45-555E-4118-B95B-68D8A84B48F5}" type="pres">
      <dgm:prSet presAssocID="{42233232-8D1D-4EC9-AA8A-CAB856EC059F}" presName="hierRoot2" presStyleCnt="0"/>
      <dgm:spPr/>
    </dgm:pt>
    <dgm:pt modelId="{3D275B32-7747-4AA6-95C4-8272A718C126}" type="pres">
      <dgm:prSet presAssocID="{42233232-8D1D-4EC9-AA8A-CAB856EC059F}" presName="composite2" presStyleCnt="0"/>
      <dgm:spPr/>
    </dgm:pt>
    <dgm:pt modelId="{5E61C119-9CFC-47A5-9FA6-BD72BCE1E515}" type="pres">
      <dgm:prSet presAssocID="{42233232-8D1D-4EC9-AA8A-CAB856EC059F}" presName="background2" presStyleLbl="node2" presStyleIdx="2" presStyleCnt="4"/>
      <dgm:spPr/>
    </dgm:pt>
    <dgm:pt modelId="{6F14732B-5603-454D-A582-C0E59C699328}" type="pres">
      <dgm:prSet presAssocID="{42233232-8D1D-4EC9-AA8A-CAB856EC059F}" presName="text2" presStyleLbl="fgAcc2" presStyleIdx="2" presStyleCnt="4">
        <dgm:presLayoutVars>
          <dgm:chPref val="3"/>
        </dgm:presLayoutVars>
      </dgm:prSet>
      <dgm:spPr/>
      <dgm:t>
        <a:bodyPr/>
        <a:lstStyle/>
        <a:p>
          <a:endParaRPr lang="es-VE"/>
        </a:p>
      </dgm:t>
    </dgm:pt>
    <dgm:pt modelId="{A1C41C5B-E0FC-43CE-B18D-E26AED8C31CC}" type="pres">
      <dgm:prSet presAssocID="{42233232-8D1D-4EC9-AA8A-CAB856EC059F}" presName="hierChild3" presStyleCnt="0"/>
      <dgm:spPr/>
    </dgm:pt>
    <dgm:pt modelId="{39C26B60-9B85-42C0-A8F8-41379C5A84CC}" type="pres">
      <dgm:prSet presAssocID="{6F6747E7-4899-4E7D-B4D5-632211361C8C}" presName="Name10" presStyleLbl="parChTrans1D2" presStyleIdx="3" presStyleCnt="4"/>
      <dgm:spPr/>
      <dgm:t>
        <a:bodyPr/>
        <a:lstStyle/>
        <a:p>
          <a:endParaRPr lang="es-VE"/>
        </a:p>
      </dgm:t>
    </dgm:pt>
    <dgm:pt modelId="{0B5A042B-F4A8-4E51-BF6D-0EECCC1AEF24}" type="pres">
      <dgm:prSet presAssocID="{005C9168-EDE3-4648-BA8E-5678BBC95064}" presName="hierRoot2" presStyleCnt="0"/>
      <dgm:spPr/>
    </dgm:pt>
    <dgm:pt modelId="{5CCB2BC5-3751-4420-9548-46C0E50D35F6}" type="pres">
      <dgm:prSet presAssocID="{005C9168-EDE3-4648-BA8E-5678BBC95064}" presName="composite2" presStyleCnt="0"/>
      <dgm:spPr/>
    </dgm:pt>
    <dgm:pt modelId="{92862CA8-2227-4DF3-B86F-33F781D8CACE}" type="pres">
      <dgm:prSet presAssocID="{005C9168-EDE3-4648-BA8E-5678BBC95064}" presName="background2" presStyleLbl="node2" presStyleIdx="3" presStyleCnt="4"/>
      <dgm:spPr/>
    </dgm:pt>
    <dgm:pt modelId="{1B1B4205-00A8-4A2B-98A5-15D69D6FD92B}" type="pres">
      <dgm:prSet presAssocID="{005C9168-EDE3-4648-BA8E-5678BBC95064}" presName="text2" presStyleLbl="fgAcc2" presStyleIdx="3" presStyleCnt="4">
        <dgm:presLayoutVars>
          <dgm:chPref val="3"/>
        </dgm:presLayoutVars>
      </dgm:prSet>
      <dgm:spPr/>
      <dgm:t>
        <a:bodyPr/>
        <a:lstStyle/>
        <a:p>
          <a:endParaRPr lang="es-VE"/>
        </a:p>
      </dgm:t>
    </dgm:pt>
    <dgm:pt modelId="{81DCFB38-43B7-485F-8FA8-033FE4DBE07B}" type="pres">
      <dgm:prSet presAssocID="{005C9168-EDE3-4648-BA8E-5678BBC95064}" presName="hierChild3" presStyleCnt="0"/>
      <dgm:spPr/>
    </dgm:pt>
  </dgm:ptLst>
  <dgm:cxnLst>
    <dgm:cxn modelId="{53CAD032-4198-4A69-873C-56739F452EF5}" type="presOf" srcId="{6F6747E7-4899-4E7D-B4D5-632211361C8C}" destId="{39C26B60-9B85-42C0-A8F8-41379C5A84CC}" srcOrd="0" destOrd="0" presId="urn:microsoft.com/office/officeart/2005/8/layout/hierarchy1"/>
    <dgm:cxn modelId="{0F080BA7-E8C8-47AF-9BB6-381ABBC7A4DA}" srcId="{DC22F772-C5CC-4C96-A2F2-0FC66F60E090}" destId="{62D49D71-0F02-47C4-85C5-FEA0097408D9}" srcOrd="0" destOrd="0" parTransId="{869803C2-CCC3-4A0F-BDE7-64913CB9FB71}" sibTransId="{7B78EFA8-70BC-45FE-B1A6-AD5043C4CC3A}"/>
    <dgm:cxn modelId="{5FF49FD3-EBBB-4CBC-BC2F-BAC26780726A}" type="presOf" srcId="{42233232-8D1D-4EC9-AA8A-CAB856EC059F}" destId="{6F14732B-5603-454D-A582-C0E59C699328}" srcOrd="0" destOrd="0" presId="urn:microsoft.com/office/officeart/2005/8/layout/hierarchy1"/>
    <dgm:cxn modelId="{E3722E87-0F8D-4AFC-9251-BBD7B9ACF797}" type="presOf" srcId="{62D49D71-0F02-47C4-85C5-FEA0097408D9}" destId="{DF3C3AEB-C170-4320-8859-A8EA9EDD7F52}" srcOrd="0" destOrd="0" presId="urn:microsoft.com/office/officeart/2005/8/layout/hierarchy1"/>
    <dgm:cxn modelId="{09E30120-CCBF-4FCC-BF86-003D7B67A05A}" srcId="{DC22F772-C5CC-4C96-A2F2-0FC66F60E090}" destId="{42233232-8D1D-4EC9-AA8A-CAB856EC059F}" srcOrd="2" destOrd="0" parTransId="{B6F5E9E6-2A33-4E7E-8AD8-9D411566BE76}" sibTransId="{7FC493D6-E195-4BE2-A5A5-1100AAC5AC23}"/>
    <dgm:cxn modelId="{4F2CFB9F-7554-4EE0-97BB-0C87FBDC1591}" type="presOf" srcId="{DC22F772-C5CC-4C96-A2F2-0FC66F60E090}" destId="{30C2B123-C72A-4B11-9E96-9911621435B3}" srcOrd="0" destOrd="0" presId="urn:microsoft.com/office/officeart/2005/8/layout/hierarchy1"/>
    <dgm:cxn modelId="{7F38E95E-C033-4231-AF89-B658C9A625FE}" srcId="{DC22F772-C5CC-4C96-A2F2-0FC66F60E090}" destId="{005C9168-EDE3-4648-BA8E-5678BBC95064}" srcOrd="3" destOrd="0" parTransId="{6F6747E7-4899-4E7D-B4D5-632211361C8C}" sibTransId="{08A11C21-C8FE-42BA-9CA6-F31C95559D9E}"/>
    <dgm:cxn modelId="{9AFDF657-6E6D-4F69-A93D-C07A05D67D79}" type="presOf" srcId="{869803C2-CCC3-4A0F-BDE7-64913CB9FB71}" destId="{5E59EB17-6D1A-4CA1-A5BF-9C095918D3E4}" srcOrd="0" destOrd="0" presId="urn:microsoft.com/office/officeart/2005/8/layout/hierarchy1"/>
    <dgm:cxn modelId="{E146FD57-7D77-47EE-B625-52B3DD4ACF9F}" type="presOf" srcId="{005C9168-EDE3-4648-BA8E-5678BBC95064}" destId="{1B1B4205-00A8-4A2B-98A5-15D69D6FD92B}" srcOrd="0" destOrd="0" presId="urn:microsoft.com/office/officeart/2005/8/layout/hierarchy1"/>
    <dgm:cxn modelId="{CAA3D9D1-9ACF-4427-AD6C-A4DF0BC613DD}" srcId="{7420D89D-A868-4540-89F3-87E3C1468A06}" destId="{DC22F772-C5CC-4C96-A2F2-0FC66F60E090}" srcOrd="0" destOrd="0" parTransId="{4563D2E1-CEB5-4B01-97FD-5980D8E619CA}" sibTransId="{1C477ADE-0193-4569-B1AC-FAE4BF0815AC}"/>
    <dgm:cxn modelId="{E10FBD00-B873-4DCE-9A5F-04BEF9F81313}" type="presOf" srcId="{7420D89D-A868-4540-89F3-87E3C1468A06}" destId="{C7194CAD-5E12-4FE6-9AC4-3A5DE2409C80}" srcOrd="0" destOrd="0" presId="urn:microsoft.com/office/officeart/2005/8/layout/hierarchy1"/>
    <dgm:cxn modelId="{3E4A05BD-76E2-431C-9DF5-0E197ACB2866}" type="presOf" srcId="{B6F5E9E6-2A33-4E7E-8AD8-9D411566BE76}" destId="{762EC25D-BF63-4919-B75C-AFD0E935B304}" srcOrd="0" destOrd="0" presId="urn:microsoft.com/office/officeart/2005/8/layout/hierarchy1"/>
    <dgm:cxn modelId="{683FCA09-7FF1-40E4-8DA5-1A84030108D0}" type="presOf" srcId="{F8C9CB6F-6CE3-4A95-97D9-93167BB6C7ED}" destId="{7AABA83D-05C1-4D96-B8C2-24EB2DFC6E47}" srcOrd="0" destOrd="0" presId="urn:microsoft.com/office/officeart/2005/8/layout/hierarchy1"/>
    <dgm:cxn modelId="{B9F3F6A4-A40E-405C-A67F-EF9A4DD5B016}" srcId="{DC22F772-C5CC-4C96-A2F2-0FC66F60E090}" destId="{F85D520A-5C39-4E4E-A93F-312BE4DAFB8E}" srcOrd="1" destOrd="0" parTransId="{F8C9CB6F-6CE3-4A95-97D9-93167BB6C7ED}" sibTransId="{BF13A8E8-3F85-4710-811B-71B5B71618BE}"/>
    <dgm:cxn modelId="{225D354E-5179-4C1D-9320-2EF197E6E8C5}" type="presOf" srcId="{F85D520A-5C39-4E4E-A93F-312BE4DAFB8E}" destId="{A0AE4461-AFAE-47F8-8C49-089D4F434AE6}" srcOrd="0" destOrd="0" presId="urn:microsoft.com/office/officeart/2005/8/layout/hierarchy1"/>
    <dgm:cxn modelId="{189C5FF4-761C-481E-BDD9-6E5A8E9FF38D}" type="presParOf" srcId="{C7194CAD-5E12-4FE6-9AC4-3A5DE2409C80}" destId="{3678A836-C0B2-4B52-BB01-E8CD3788F6B4}" srcOrd="0" destOrd="0" presId="urn:microsoft.com/office/officeart/2005/8/layout/hierarchy1"/>
    <dgm:cxn modelId="{FE1B93A5-502B-45C0-8FDF-85467B5B6134}" type="presParOf" srcId="{3678A836-C0B2-4B52-BB01-E8CD3788F6B4}" destId="{48CCA9C8-8D7F-40B7-9BEE-6D5C42F040B5}" srcOrd="0" destOrd="0" presId="urn:microsoft.com/office/officeart/2005/8/layout/hierarchy1"/>
    <dgm:cxn modelId="{2B527EE9-9E2B-4993-9C8D-F4C55E0966AC}" type="presParOf" srcId="{48CCA9C8-8D7F-40B7-9BEE-6D5C42F040B5}" destId="{F9F3867F-2F5F-40AD-9884-B1E08BF5BE02}" srcOrd="0" destOrd="0" presId="urn:microsoft.com/office/officeart/2005/8/layout/hierarchy1"/>
    <dgm:cxn modelId="{54DCB93F-A6D4-4949-964F-4E147B2D77B8}" type="presParOf" srcId="{48CCA9C8-8D7F-40B7-9BEE-6D5C42F040B5}" destId="{30C2B123-C72A-4B11-9E96-9911621435B3}" srcOrd="1" destOrd="0" presId="urn:microsoft.com/office/officeart/2005/8/layout/hierarchy1"/>
    <dgm:cxn modelId="{EEB79725-4BBD-4250-B3D3-E337F6FAD5CD}" type="presParOf" srcId="{3678A836-C0B2-4B52-BB01-E8CD3788F6B4}" destId="{C1F4A16C-E14A-40CA-BD10-3CD25A850457}" srcOrd="1" destOrd="0" presId="urn:microsoft.com/office/officeart/2005/8/layout/hierarchy1"/>
    <dgm:cxn modelId="{E0BE8532-C45C-4637-99EE-255840528C43}" type="presParOf" srcId="{C1F4A16C-E14A-40CA-BD10-3CD25A850457}" destId="{5E59EB17-6D1A-4CA1-A5BF-9C095918D3E4}" srcOrd="0" destOrd="0" presId="urn:microsoft.com/office/officeart/2005/8/layout/hierarchy1"/>
    <dgm:cxn modelId="{F028A70B-0E92-4FDC-9181-BBF2C3EFF357}" type="presParOf" srcId="{C1F4A16C-E14A-40CA-BD10-3CD25A850457}" destId="{23C35E56-1112-4962-B24A-2D13964103C5}" srcOrd="1" destOrd="0" presId="urn:microsoft.com/office/officeart/2005/8/layout/hierarchy1"/>
    <dgm:cxn modelId="{6BA22BB9-962F-44F3-AE5B-FA919E227A3D}" type="presParOf" srcId="{23C35E56-1112-4962-B24A-2D13964103C5}" destId="{DBA20FD4-E232-4500-8774-9B87A06E0DAC}" srcOrd="0" destOrd="0" presId="urn:microsoft.com/office/officeart/2005/8/layout/hierarchy1"/>
    <dgm:cxn modelId="{BC728A14-5A3F-4056-A12D-FB3949E132FD}" type="presParOf" srcId="{DBA20FD4-E232-4500-8774-9B87A06E0DAC}" destId="{F3A1E7DB-CAF8-4A7A-9A2F-DB794637F6A4}" srcOrd="0" destOrd="0" presId="urn:microsoft.com/office/officeart/2005/8/layout/hierarchy1"/>
    <dgm:cxn modelId="{D2F3CE8F-412D-4CA6-88DE-3B7A41CE61C3}" type="presParOf" srcId="{DBA20FD4-E232-4500-8774-9B87A06E0DAC}" destId="{DF3C3AEB-C170-4320-8859-A8EA9EDD7F52}" srcOrd="1" destOrd="0" presId="urn:microsoft.com/office/officeart/2005/8/layout/hierarchy1"/>
    <dgm:cxn modelId="{E17933E7-61BF-40B6-BA49-D4480AFF2471}" type="presParOf" srcId="{23C35E56-1112-4962-B24A-2D13964103C5}" destId="{7C94CDC6-1E86-45DB-ADD5-A7B6A44A37CF}" srcOrd="1" destOrd="0" presId="urn:microsoft.com/office/officeart/2005/8/layout/hierarchy1"/>
    <dgm:cxn modelId="{88E5B24D-6068-4290-A9AE-B2A7EBE1F6F0}" type="presParOf" srcId="{C1F4A16C-E14A-40CA-BD10-3CD25A850457}" destId="{7AABA83D-05C1-4D96-B8C2-24EB2DFC6E47}" srcOrd="2" destOrd="0" presId="urn:microsoft.com/office/officeart/2005/8/layout/hierarchy1"/>
    <dgm:cxn modelId="{784E92BA-F065-44F5-AFBD-E6E2530822BA}" type="presParOf" srcId="{C1F4A16C-E14A-40CA-BD10-3CD25A850457}" destId="{B81D9A42-9010-4EB5-A63C-9399E3E0B819}" srcOrd="3" destOrd="0" presId="urn:microsoft.com/office/officeart/2005/8/layout/hierarchy1"/>
    <dgm:cxn modelId="{A103D56B-91D1-45E9-89CE-273CFE5635C3}" type="presParOf" srcId="{B81D9A42-9010-4EB5-A63C-9399E3E0B819}" destId="{287E5DB9-0290-41A0-BBA5-D052631B06A2}" srcOrd="0" destOrd="0" presId="urn:microsoft.com/office/officeart/2005/8/layout/hierarchy1"/>
    <dgm:cxn modelId="{1EEA78C0-A933-435E-ACB2-1392D295EB4B}" type="presParOf" srcId="{287E5DB9-0290-41A0-BBA5-D052631B06A2}" destId="{C605700E-5A86-4585-A471-9D0C7CC64450}" srcOrd="0" destOrd="0" presId="urn:microsoft.com/office/officeart/2005/8/layout/hierarchy1"/>
    <dgm:cxn modelId="{33BF8B8E-2CFB-4568-99C9-831D34FE51B8}" type="presParOf" srcId="{287E5DB9-0290-41A0-BBA5-D052631B06A2}" destId="{A0AE4461-AFAE-47F8-8C49-089D4F434AE6}" srcOrd="1" destOrd="0" presId="urn:microsoft.com/office/officeart/2005/8/layout/hierarchy1"/>
    <dgm:cxn modelId="{8C8996E3-E414-4E52-8D70-9C8AA8DA42DE}" type="presParOf" srcId="{B81D9A42-9010-4EB5-A63C-9399E3E0B819}" destId="{FE79C230-38DD-44FF-8B5E-F460392B8C85}" srcOrd="1" destOrd="0" presId="urn:microsoft.com/office/officeart/2005/8/layout/hierarchy1"/>
    <dgm:cxn modelId="{76AAD30E-BEBB-4B3A-8854-75CBDA58D9FF}" type="presParOf" srcId="{C1F4A16C-E14A-40CA-BD10-3CD25A850457}" destId="{762EC25D-BF63-4919-B75C-AFD0E935B304}" srcOrd="4" destOrd="0" presId="urn:microsoft.com/office/officeart/2005/8/layout/hierarchy1"/>
    <dgm:cxn modelId="{DB7BC716-37E0-4F6B-9E8D-9A677E120075}" type="presParOf" srcId="{C1F4A16C-E14A-40CA-BD10-3CD25A850457}" destId="{11195F45-555E-4118-B95B-68D8A84B48F5}" srcOrd="5" destOrd="0" presId="urn:microsoft.com/office/officeart/2005/8/layout/hierarchy1"/>
    <dgm:cxn modelId="{52F416F8-BF98-4D54-BA87-968ABA776B4B}" type="presParOf" srcId="{11195F45-555E-4118-B95B-68D8A84B48F5}" destId="{3D275B32-7747-4AA6-95C4-8272A718C126}" srcOrd="0" destOrd="0" presId="urn:microsoft.com/office/officeart/2005/8/layout/hierarchy1"/>
    <dgm:cxn modelId="{C1D3C7F1-4FCD-4747-A0E2-1758B1B33768}" type="presParOf" srcId="{3D275B32-7747-4AA6-95C4-8272A718C126}" destId="{5E61C119-9CFC-47A5-9FA6-BD72BCE1E515}" srcOrd="0" destOrd="0" presId="urn:microsoft.com/office/officeart/2005/8/layout/hierarchy1"/>
    <dgm:cxn modelId="{3567137B-B007-478C-B148-5999E7456934}" type="presParOf" srcId="{3D275B32-7747-4AA6-95C4-8272A718C126}" destId="{6F14732B-5603-454D-A582-C0E59C699328}" srcOrd="1" destOrd="0" presId="urn:microsoft.com/office/officeart/2005/8/layout/hierarchy1"/>
    <dgm:cxn modelId="{D0BDE8CC-5B44-4887-846B-4C469C39BDF9}" type="presParOf" srcId="{11195F45-555E-4118-B95B-68D8A84B48F5}" destId="{A1C41C5B-E0FC-43CE-B18D-E26AED8C31CC}" srcOrd="1" destOrd="0" presId="urn:microsoft.com/office/officeart/2005/8/layout/hierarchy1"/>
    <dgm:cxn modelId="{3CD86063-5364-42D0-82F4-29051666FB0F}" type="presParOf" srcId="{C1F4A16C-E14A-40CA-BD10-3CD25A850457}" destId="{39C26B60-9B85-42C0-A8F8-41379C5A84CC}" srcOrd="6" destOrd="0" presId="urn:microsoft.com/office/officeart/2005/8/layout/hierarchy1"/>
    <dgm:cxn modelId="{668183ED-FEF2-41D0-9926-5565AAF9D038}" type="presParOf" srcId="{C1F4A16C-E14A-40CA-BD10-3CD25A850457}" destId="{0B5A042B-F4A8-4E51-BF6D-0EECCC1AEF24}" srcOrd="7" destOrd="0" presId="urn:microsoft.com/office/officeart/2005/8/layout/hierarchy1"/>
    <dgm:cxn modelId="{5B71EFB5-153A-45D6-A039-348C4C61FD38}" type="presParOf" srcId="{0B5A042B-F4A8-4E51-BF6D-0EECCC1AEF24}" destId="{5CCB2BC5-3751-4420-9548-46C0E50D35F6}" srcOrd="0" destOrd="0" presId="urn:microsoft.com/office/officeart/2005/8/layout/hierarchy1"/>
    <dgm:cxn modelId="{4CCF38D0-EF9B-4E89-94A2-C8A3214823F6}" type="presParOf" srcId="{5CCB2BC5-3751-4420-9548-46C0E50D35F6}" destId="{92862CA8-2227-4DF3-B86F-33F781D8CACE}" srcOrd="0" destOrd="0" presId="urn:microsoft.com/office/officeart/2005/8/layout/hierarchy1"/>
    <dgm:cxn modelId="{3DBE22EC-04BC-420B-95EA-F01CC7ED4464}" type="presParOf" srcId="{5CCB2BC5-3751-4420-9548-46C0E50D35F6}" destId="{1B1B4205-00A8-4A2B-98A5-15D69D6FD92B}" srcOrd="1" destOrd="0" presId="urn:microsoft.com/office/officeart/2005/8/layout/hierarchy1"/>
    <dgm:cxn modelId="{2AED4B51-B141-4824-80D9-A70BDE543A59}" type="presParOf" srcId="{0B5A042B-F4A8-4E51-BF6D-0EECCC1AEF24}" destId="{81DCFB38-43B7-485F-8FA8-033FE4DBE07B}"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C238408C-6839-46EE-8131-EDA75C487F2E}" type="datetimeFigureOut">
              <a:rPr/>
              <a:pPr/>
              <a:t>30/6/2006</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87D77045-401A-4D5E-BFE3-54C21A8A6634}" type="slidenum">
              <a:rPr/>
              <a:pPr/>
              <a:t>‹Nº›</a:t>
            </a:fld>
            <a:endParaRPr lang="es-ES"/>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En</a:t>
            </a:r>
            <a:r>
              <a:rPr lang="es-ES" baseline="0" dirty="0" smtClean="0"/>
              <a:t> sesiones anteriores hemos estado viendo los modelos conceptuales y lógicos que se utilizan para crear una </a:t>
            </a:r>
            <a:r>
              <a:rPr lang="es-ES" baseline="0" dirty="0" err="1" smtClean="0"/>
              <a:t>BD</a:t>
            </a:r>
            <a:r>
              <a:rPr lang="es-ES" baseline="0" dirty="0" smtClean="0"/>
              <a:t>. En esta presentación estaremos abordando el modelo conceptual a través del Modelo Entidad Relación. Sin embargo también estaremos tocando algunas terminologías relativas al modelo relacional el cual como ya saben pertenecen a los modelos lógicos</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Cuando</a:t>
            </a:r>
            <a:r>
              <a:rPr lang="es-ES" baseline="0" dirty="0" smtClean="0"/>
              <a:t> se mencionan las palabras registros y tablas, estamos usando terminología del modelo relacional, vuelvo a </a:t>
            </a:r>
            <a:r>
              <a:rPr lang="es-ES" baseline="0" dirty="0" smtClean="0"/>
              <a:t>repetir,  </a:t>
            </a:r>
            <a:r>
              <a:rPr lang="es-ES" baseline="0" dirty="0" smtClean="0"/>
              <a:t>no es lo mismo que el </a:t>
            </a:r>
            <a:r>
              <a:rPr lang="es-ES" baseline="0" dirty="0" err="1" smtClean="0"/>
              <a:t>MER</a:t>
            </a:r>
            <a:r>
              <a:rPr lang="es-ES" baseline="0" dirty="0" smtClean="0"/>
              <a:t>. El </a:t>
            </a:r>
            <a:r>
              <a:rPr lang="es-ES" baseline="0" dirty="0" err="1" smtClean="0"/>
              <a:t>MER</a:t>
            </a:r>
            <a:r>
              <a:rPr lang="es-ES" baseline="0" dirty="0" smtClean="0"/>
              <a:t> es el padre del modelo relacional a crear. En el modelo ER nos referimos a entidades, y en el relacional a las tablas que conforman la </a:t>
            </a:r>
            <a:r>
              <a:rPr lang="es-ES" baseline="0" dirty="0" err="1" smtClean="0"/>
              <a:t>BD</a:t>
            </a:r>
            <a:r>
              <a:rPr lang="es-ES" baseline="0" dirty="0" smtClean="0"/>
              <a:t>.</a:t>
            </a:r>
          </a:p>
          <a:p>
            <a:r>
              <a:rPr lang="es-ES" baseline="0" dirty="0" smtClean="0"/>
              <a:t>Sin embargo, ya que estamos hablando de entidades conviene tocar algunos conceptos como los que vemos en la lamina. </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Es importante</a:t>
            </a:r>
            <a:r>
              <a:rPr lang="es-ES" baseline="0" dirty="0" smtClean="0"/>
              <a:t> mencionar que no se debe confundir un atributo con entidad. Para que exista una entidad esta debe caracterizarse por lo menos con DOS atributos</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Para crear consultas mas eficientes dentro de la  </a:t>
            </a:r>
            <a:r>
              <a:rPr lang="es-ES" baseline="0" dirty="0" err="1" smtClean="0"/>
              <a:t>BD</a:t>
            </a:r>
            <a:r>
              <a:rPr lang="es-ES" baseline="0" dirty="0" smtClean="0"/>
              <a:t>, es recomendable transformar los atributos compuestos a atributos simples. En este ejemplo se puede ver claramente las ventajas de transformar los campos nombre y dirección a atributos simples, ya que al momento de la creación de las consultas es mas eficiente realizar las mismas por atributos simples</a:t>
            </a:r>
            <a:endParaRPr lang="es-ES" i="1" dirty="0" smtClean="0"/>
          </a:p>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Para realizar un modelo</a:t>
            </a:r>
            <a:r>
              <a:rPr lang="es-ES" baseline="0" dirty="0" smtClean="0"/>
              <a:t> conceptual </a:t>
            </a:r>
            <a:r>
              <a:rPr lang="es-ES" dirty="0" smtClean="0"/>
              <a:t>Lo</a:t>
            </a:r>
            <a:r>
              <a:rPr lang="es-ES" baseline="0" dirty="0" smtClean="0"/>
              <a:t> primero que debemos hacer es indagar que es lo que se quiere almacenar en la </a:t>
            </a:r>
            <a:r>
              <a:rPr lang="es-ES" baseline="0" dirty="0" err="1" smtClean="0"/>
              <a:t>BD</a:t>
            </a:r>
            <a:r>
              <a:rPr lang="es-ES" baseline="0" dirty="0" smtClean="0"/>
              <a:t> y qué información se espera obtener de ella, lo que en programación se conoce como entradas y salidas</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s-ES" dirty="0" smtClean="0"/>
              <a:t>Los</a:t>
            </a:r>
            <a:r>
              <a:rPr lang="es-ES" baseline="0" dirty="0" smtClean="0"/>
              <a:t> atributos </a:t>
            </a:r>
            <a:r>
              <a:rPr lang="es-ES" baseline="0" dirty="0" err="1" smtClean="0"/>
              <a:t>multivalorados</a:t>
            </a:r>
            <a:r>
              <a:rPr lang="es-ES" baseline="0" dirty="0" smtClean="0"/>
              <a:t> suelen ser un problema en el modelo relacional, es por ello que deben ser considerados como otra entidad  dentro del modelo relacional. Lo explicaré en detalle en la siguiente lámina</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s-ES" dirty="0" smtClean="0"/>
              <a:t>Analicemos la tabla </a:t>
            </a:r>
            <a:r>
              <a:rPr lang="es-ES" i="1" dirty="0" smtClean="0"/>
              <a:t>Aspirante</a:t>
            </a:r>
            <a:r>
              <a:rPr lang="es-ES" dirty="0" smtClean="0"/>
              <a:t>.</a:t>
            </a:r>
            <a:r>
              <a:rPr lang="es-ES" baseline="0" dirty="0" smtClean="0"/>
              <a:t> Esta tabla contiene 4 atributos. Uno de ellos es </a:t>
            </a:r>
            <a:r>
              <a:rPr lang="es-ES" b="1" baseline="0" dirty="0" smtClean="0"/>
              <a:t>Cédula</a:t>
            </a:r>
            <a:r>
              <a:rPr lang="es-ES" baseline="0" dirty="0" smtClean="0"/>
              <a:t>, y esta es la clave primaria de la tabla, lo que significa que </a:t>
            </a:r>
            <a:r>
              <a:rPr lang="es-ES" u="sng" baseline="0" dirty="0" smtClean="0"/>
              <a:t>ningún</a:t>
            </a:r>
            <a:r>
              <a:rPr lang="es-ES" baseline="0" dirty="0" smtClean="0"/>
              <a:t> valor ya cargado se puede repetir. De la Clave Primaria estaremos hablando más adelante.</a:t>
            </a:r>
          </a:p>
          <a:p>
            <a:pPr algn="l"/>
            <a:r>
              <a:rPr lang="es-ES" baseline="0" dirty="0" smtClean="0"/>
              <a:t>Continuando con nuestra tabla </a:t>
            </a:r>
            <a:r>
              <a:rPr lang="es-ES" i="1" baseline="0" dirty="0" smtClean="0"/>
              <a:t>aspirante</a:t>
            </a:r>
            <a:r>
              <a:rPr lang="es-ES" baseline="0" dirty="0" smtClean="0"/>
              <a:t>, vemos que además de la cédula existen los atributos nombres, apellidos y títulos. Pero existe un problema cuando un aspirante posee más de un título, como es el caso del 2do registro. En el modelo relacional, cada registro debe estar representado por una fila, pero estamos viendo que existen a su vez tres filas para el segundo registro (una para cada título de Luisa Jaramillo). En una </a:t>
            </a:r>
            <a:r>
              <a:rPr lang="es-ES" baseline="0" dirty="0" err="1" smtClean="0"/>
              <a:t>BD</a:t>
            </a:r>
            <a:r>
              <a:rPr lang="es-ES" baseline="0" dirty="0" smtClean="0"/>
              <a:t> de datos relacional es imposible almacenar la información de esa manera.</a:t>
            </a:r>
          </a:p>
          <a:p>
            <a:pPr algn="l"/>
            <a:r>
              <a:rPr lang="es-ES" baseline="0" dirty="0" smtClean="0"/>
              <a:t>Nos queda la opción de la segunda tabla que vemos en la lámina, en ella existe un registro por cada título, pero se nos presenta otro inconveniente. El primero que vemos a simple vista es la redundancia generada, pero este no es el peor problema. El peor problema es que estamos violando la clave primaria, pues estamos repitiendo valores para este campo. Es de aclarar que al intentar ingresar un valor duplicado para la clave primaria, el </a:t>
            </a:r>
            <a:r>
              <a:rPr lang="es-ES" baseline="0" dirty="0" err="1" smtClean="0"/>
              <a:t>DBMS</a:t>
            </a:r>
            <a:r>
              <a:rPr lang="es-ES" baseline="0" dirty="0" smtClean="0"/>
              <a:t> </a:t>
            </a:r>
            <a:r>
              <a:rPr lang="es-ES" baseline="0" dirty="0" smtClean="0"/>
              <a:t>NO </a:t>
            </a:r>
            <a:r>
              <a:rPr lang="es-ES" baseline="0" dirty="0" smtClean="0"/>
              <a:t>va a permitir el almacenamiento del registro. Entonces bien, como resolvemos estos problemas?</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s-ES" dirty="0" smtClean="0"/>
              <a:t>La solución es crear otra tabla con el</a:t>
            </a:r>
            <a:r>
              <a:rPr lang="es-ES" baseline="0" dirty="0" smtClean="0"/>
              <a:t> atributo </a:t>
            </a:r>
            <a:r>
              <a:rPr lang="es-ES" baseline="0" dirty="0" err="1" smtClean="0"/>
              <a:t>multivalorado</a:t>
            </a:r>
            <a:r>
              <a:rPr lang="es-ES" baseline="0" dirty="0" smtClean="0"/>
              <a:t> y asociarlo al valor de la clave primaria al cual pertenecen en la tabla original. En esta nueva tabla tendremos una clave primaria (generalmente </a:t>
            </a:r>
            <a:r>
              <a:rPr lang="es-ES" baseline="0" dirty="0" err="1" smtClean="0"/>
              <a:t>autonumérica</a:t>
            </a:r>
            <a:r>
              <a:rPr lang="es-ES" baseline="0" dirty="0" smtClean="0"/>
              <a:t>), la clave primaria de la tabla original (en este caso cédula) y el atributo que originalmente era el </a:t>
            </a:r>
            <a:r>
              <a:rPr lang="es-ES" baseline="0" dirty="0" err="1" smtClean="0"/>
              <a:t>multivalorado</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Es importante estar</a:t>
            </a:r>
            <a:r>
              <a:rPr lang="es-ES" baseline="0" dirty="0" smtClean="0"/>
              <a:t> claro en lo que es el dominio de un atributo, el concepto es similar al usado en matemáticas. Sencillamente son todos los posibles valores que puede asumir ese atributo. Muchos estudiantes se confunden con este concepto y usan valores del dominio como atributo. Por ejemplo, para modelar la entidad “persona” usan atributos como </a:t>
            </a:r>
            <a:r>
              <a:rPr lang="es-ES" b="1" i="1" baseline="0" dirty="0" smtClean="0"/>
              <a:t>casado, soltero. </a:t>
            </a:r>
            <a:r>
              <a:rPr lang="es-ES" b="0" i="0" baseline="0" dirty="0" smtClean="0"/>
              <a:t>Esto es claramente incorrecto, casado, soltero es parte del dominio del atributo </a:t>
            </a:r>
            <a:r>
              <a:rPr lang="es-ES" b="0" i="0" baseline="0" dirty="0" err="1" smtClean="0"/>
              <a:t>Edo_civil</a:t>
            </a:r>
            <a:r>
              <a:rPr lang="es-ES" b="0" i="0" baseline="0" dirty="0" smtClean="0"/>
              <a:t>.</a:t>
            </a:r>
          </a:p>
          <a:p>
            <a:r>
              <a:rPr lang="es-ES" b="0" i="0" baseline="0" dirty="0" smtClean="0"/>
              <a:t>Otro ejemplo de modelado incorrecto es el siguiente: para modelar la entidad “auto” usan atributos como </a:t>
            </a:r>
            <a:r>
              <a:rPr lang="es-ES" b="0" i="0" baseline="0" dirty="0" err="1" smtClean="0"/>
              <a:t>ford</a:t>
            </a:r>
            <a:r>
              <a:rPr lang="es-ES" b="0" i="0" baseline="0" dirty="0" smtClean="0"/>
              <a:t>, </a:t>
            </a:r>
            <a:r>
              <a:rPr lang="es-ES" b="0" i="0" baseline="0" dirty="0" err="1" smtClean="0"/>
              <a:t>chevrolet</a:t>
            </a:r>
            <a:r>
              <a:rPr lang="es-ES" b="0" i="0" baseline="0" dirty="0" smtClean="0"/>
              <a:t>, </a:t>
            </a:r>
            <a:r>
              <a:rPr lang="es-ES" b="0" i="0" baseline="0" dirty="0" err="1" smtClean="0"/>
              <a:t>fiat</a:t>
            </a:r>
            <a:r>
              <a:rPr lang="es-ES" b="0" i="0" baseline="0" dirty="0" smtClean="0"/>
              <a:t>….Nuevamente, este análisis es incorrecto. Ford, </a:t>
            </a:r>
            <a:r>
              <a:rPr lang="es-ES" b="0" i="0" baseline="0" dirty="0" err="1" smtClean="0"/>
              <a:t>Chevrolet</a:t>
            </a:r>
            <a:r>
              <a:rPr lang="es-ES" b="0" i="0" baseline="0" dirty="0" smtClean="0"/>
              <a:t>, Fiat forman parte del dominio del atributo “Marca” y no son atributos en si</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Una entidad puede tener varios atributos cuyos valores no se repiten. Estos atributos son llamados</a:t>
            </a:r>
            <a:r>
              <a:rPr lang="es-ES" baseline="0" dirty="0" smtClean="0"/>
              <a:t> “</a:t>
            </a:r>
            <a:r>
              <a:rPr lang="es-ES" dirty="0" smtClean="0"/>
              <a:t>claves candidatas”</a:t>
            </a:r>
            <a:r>
              <a:rPr lang="es-ES" baseline="0" dirty="0" smtClean="0"/>
              <a:t> . De </a:t>
            </a:r>
            <a:r>
              <a:rPr lang="es-ES" baseline="0" dirty="0" smtClean="0"/>
              <a:t>estas candidatas se debe escoger una ganadora que fungirá como </a:t>
            </a:r>
            <a:r>
              <a:rPr lang="es-ES" b="1" baseline="0" dirty="0" smtClean="0"/>
              <a:t>clave primaria</a:t>
            </a:r>
            <a:r>
              <a:rPr lang="es-ES" baseline="0" dirty="0" smtClean="0"/>
              <a:t>. </a:t>
            </a:r>
            <a:r>
              <a:rPr lang="es-ES" baseline="0" dirty="0" smtClean="0"/>
              <a:t>.</a:t>
            </a:r>
          </a:p>
          <a:p>
            <a:r>
              <a:rPr lang="es-ES" baseline="0" dirty="0" smtClean="0"/>
              <a:t>Por </a:t>
            </a:r>
            <a:r>
              <a:rPr lang="es-ES" baseline="0" dirty="0" smtClean="0"/>
              <a:t>ejemplo la entidad estudiante podría tener como claves candidatas el código del carnet y la CI del estudiante, pues sabemos que ninguno de estos valores se repetirá. De estos dos se escogerá la clave primaria de la </a:t>
            </a:r>
            <a:r>
              <a:rPr lang="es-ES" baseline="0" dirty="0" smtClean="0"/>
              <a:t>entidad</a:t>
            </a:r>
          </a:p>
          <a:p>
            <a:endParaRPr lang="es-ES" baseline="0" dirty="0" smtClean="0"/>
          </a:p>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El concepto</a:t>
            </a:r>
            <a:r>
              <a:rPr lang="es-ES" baseline="0" dirty="0" smtClean="0"/>
              <a:t> de clave foránea se comprenderá mejor cuando estemos realizando los modelos. Por ahora bastará con saber que es un atributo que a su vez es clave primaria en otra entidad.</a:t>
            </a:r>
          </a:p>
          <a:p>
            <a:r>
              <a:rPr lang="es-ES" baseline="0" dirty="0" smtClean="0"/>
              <a:t>En el siguiente ejemplo se entiende mejor el concepto</a:t>
            </a:r>
          </a:p>
          <a:p>
            <a:r>
              <a:rPr lang="es-E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Sea la entidad </a:t>
            </a:r>
            <a:r>
              <a:rPr lang="es-ES" b="1" baseline="0" dirty="0" smtClean="0"/>
              <a:t>Propietario </a:t>
            </a:r>
            <a:r>
              <a:rPr lang="es-ES" b="0" baseline="0" dirty="0" smtClean="0"/>
              <a:t>con los siguientes atributos: </a:t>
            </a:r>
            <a:r>
              <a:rPr lang="es-ES" b="0" baseline="0" dirty="0" smtClean="0">
                <a:solidFill>
                  <a:srgbClr val="FF0000"/>
                </a:solidFill>
              </a:rPr>
              <a:t>Cedula(</a:t>
            </a:r>
            <a:r>
              <a:rPr lang="es-ES" b="0" baseline="0" dirty="0" err="1" smtClean="0">
                <a:solidFill>
                  <a:srgbClr val="FF0000"/>
                </a:solidFill>
              </a:rPr>
              <a:t>PK</a:t>
            </a:r>
            <a:r>
              <a:rPr lang="es-ES" b="0" baseline="0" dirty="0" smtClean="0">
                <a:solidFill>
                  <a:srgbClr val="FF0000"/>
                </a:solidFill>
              </a:rPr>
              <a:t>), </a:t>
            </a:r>
            <a:r>
              <a:rPr lang="es-ES" b="0" baseline="0" dirty="0" smtClean="0"/>
              <a:t>Apellido, Nombre, dirección</a:t>
            </a:r>
            <a:endParaRPr lang="es-ES" b="1" dirty="0" smtClean="0"/>
          </a:p>
          <a:p>
            <a:endParaRPr lang="es-ES" baseline="0" dirty="0" smtClean="0"/>
          </a:p>
          <a:p>
            <a:r>
              <a:rPr lang="es-ES" baseline="0" dirty="0" smtClean="0"/>
              <a:t>Y Sea la entidad </a:t>
            </a:r>
            <a:r>
              <a:rPr lang="es-ES" b="1" baseline="0" dirty="0" err="1" smtClean="0"/>
              <a:t>vehiculo</a:t>
            </a:r>
            <a:r>
              <a:rPr lang="es-ES" b="0" baseline="0" dirty="0" smtClean="0"/>
              <a:t> con los siguientes atributos: Placa (</a:t>
            </a:r>
            <a:r>
              <a:rPr lang="es-ES" b="0" baseline="0" dirty="0" err="1" smtClean="0"/>
              <a:t>PK</a:t>
            </a:r>
            <a:r>
              <a:rPr lang="es-ES" b="0" baseline="0" dirty="0" smtClean="0"/>
              <a:t>), modelo, color, </a:t>
            </a:r>
            <a:r>
              <a:rPr lang="es-ES" b="0" i="1" baseline="0" dirty="0" err="1" smtClean="0"/>
              <a:t>cedpropietario</a:t>
            </a:r>
            <a:r>
              <a:rPr lang="es-ES" b="0" i="1" baseline="0" dirty="0" smtClean="0"/>
              <a:t> (</a:t>
            </a:r>
            <a:r>
              <a:rPr lang="es-ES" b="0" i="1" baseline="0" dirty="0" err="1" smtClean="0"/>
              <a:t>FK</a:t>
            </a:r>
            <a:r>
              <a:rPr lang="es-ES" b="0" baseline="0" dirty="0" smtClean="0"/>
              <a:t>)</a:t>
            </a:r>
          </a:p>
          <a:p>
            <a:endParaRPr lang="es-ES" b="0" baseline="0" dirty="0" smtClean="0"/>
          </a:p>
          <a:p>
            <a:r>
              <a:rPr lang="es-ES" b="0" baseline="0" dirty="0" smtClean="0"/>
              <a:t>Nos damos cuenta que el atributo “</a:t>
            </a:r>
            <a:r>
              <a:rPr lang="es-ES" b="0" baseline="0" dirty="0" err="1" smtClean="0"/>
              <a:t>CedPropietario</a:t>
            </a:r>
            <a:r>
              <a:rPr lang="es-ES" b="0" baseline="0" dirty="0" smtClean="0"/>
              <a:t>” de la entidad “</a:t>
            </a:r>
            <a:r>
              <a:rPr lang="es-ES" b="0" baseline="0" dirty="0" err="1" smtClean="0"/>
              <a:t>Vehiculo</a:t>
            </a:r>
            <a:r>
              <a:rPr lang="es-ES" b="0" baseline="0" dirty="0" smtClean="0"/>
              <a:t>” es una clave foránea, ya que es clave primaria en la tabla “Propietario”</a:t>
            </a:r>
            <a:endParaRPr lang="es-ES" b="1"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La relación</a:t>
            </a:r>
            <a:r>
              <a:rPr lang="es-ES" baseline="0" dirty="0" smtClean="0"/>
              <a:t> entre dos entidades nos indica la conexión semántica que existe entre ellas. </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El modelo E-R es la</a:t>
            </a:r>
            <a:r>
              <a:rPr lang="es-ES" baseline="0" dirty="0" smtClean="0"/>
              <a:t> herramienta utilizada para el modelado conceptual cuando ya hemos decidido trabajar con el modelo relacional como modelo lógico, y como su nombre lo indica se trata de identificar las entidades presentes en el sistema a modelar y las relaciones existentes entre ellas</a:t>
            </a:r>
          </a:p>
        </p:txBody>
      </p:sp>
      <p:sp>
        <p:nvSpPr>
          <p:cNvPr id="4" name="Slide Number Placeholder 3"/>
          <p:cNvSpPr>
            <a:spLocks noGrp="1"/>
          </p:cNvSpPr>
          <p:nvPr>
            <p:ph type="sldNum" sz="quarter" idx="10"/>
          </p:nvPr>
        </p:nvSpPr>
        <p:spPr/>
        <p:txBody>
          <a:bodyPr/>
          <a:lstStyle/>
          <a:p>
            <a:fld id="{87D77045-401A-4D5E-BFE3-54C21A8A6634}"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dirty="0" smtClean="0"/>
              <a:t>Cuando</a:t>
            </a:r>
            <a:r>
              <a:rPr lang="es-VE" baseline="0" dirty="0" smtClean="0"/>
              <a:t> empecemos a realizar los ejercicios de modelado comprenderán mejor las conceptualizaciones que se presentan en las siguientes láminas, por ahora es necesario que las vayan conociendo.</a:t>
            </a:r>
            <a:endParaRPr lang="es-VE" dirty="0"/>
          </a:p>
        </p:txBody>
      </p:sp>
      <p:sp>
        <p:nvSpPr>
          <p:cNvPr id="4" name="3 Marcador de número de diapositiva"/>
          <p:cNvSpPr>
            <a:spLocks noGrp="1"/>
          </p:cNvSpPr>
          <p:nvPr>
            <p:ph type="sldNum" sz="quarter" idx="10"/>
          </p:nvPr>
        </p:nvSpPr>
        <p:spPr/>
        <p:txBody>
          <a:bodyPr/>
          <a:lstStyle/>
          <a:p>
            <a:fld id="{87D77045-401A-4D5E-BFE3-54C21A8A6634}" type="slidenum">
              <a:rPr lang="es-VE" smtClean="0"/>
              <a:pPr/>
              <a:t>30</a:t>
            </a:fld>
            <a:endParaRPr lang="es-V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El</a:t>
            </a:r>
            <a:r>
              <a:rPr lang="es-ES" baseline="0" dirty="0" smtClean="0"/>
              <a:t> </a:t>
            </a:r>
            <a:r>
              <a:rPr lang="es-ES" baseline="0" dirty="0" err="1" smtClean="0"/>
              <a:t>MER</a:t>
            </a:r>
            <a:r>
              <a:rPr lang="es-ES" baseline="0" dirty="0" smtClean="0"/>
              <a:t> que se diseñe como parte de una solución de datos, es independiente del </a:t>
            </a:r>
            <a:r>
              <a:rPr lang="es-ES" baseline="0" dirty="0" err="1" smtClean="0"/>
              <a:t>DBMS</a:t>
            </a:r>
            <a:r>
              <a:rPr lang="es-ES" baseline="0" dirty="0" smtClean="0"/>
              <a:t> a utilizar. En la fase de implementación del modelo es que se trabajará con el </a:t>
            </a:r>
            <a:r>
              <a:rPr lang="es-ES" baseline="0" dirty="0" err="1" smtClean="0"/>
              <a:t>DBMS</a:t>
            </a:r>
            <a:r>
              <a:rPr lang="es-ES" baseline="0" dirty="0" smtClean="0"/>
              <a:t> seleccionado</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dirty="0" smtClean="0"/>
              <a:t>Por</a:t>
            </a:r>
            <a:r>
              <a:rPr lang="es-VE" baseline="0" dirty="0" smtClean="0"/>
              <a:t> último les dejo dos tablas donde pueden analizar las diferencias y similitudes del </a:t>
            </a:r>
            <a:r>
              <a:rPr lang="es-VE" baseline="0" dirty="0" err="1" smtClean="0"/>
              <a:t>MER</a:t>
            </a:r>
            <a:r>
              <a:rPr lang="es-VE" baseline="0" dirty="0" smtClean="0"/>
              <a:t> y del Modelo Relacional.</a:t>
            </a:r>
            <a:endParaRPr lang="es-VE" dirty="0"/>
          </a:p>
        </p:txBody>
      </p:sp>
      <p:sp>
        <p:nvSpPr>
          <p:cNvPr id="4" name="3 Marcador de número de diapositiva"/>
          <p:cNvSpPr>
            <a:spLocks noGrp="1"/>
          </p:cNvSpPr>
          <p:nvPr>
            <p:ph type="sldNum" sz="quarter" idx="10"/>
          </p:nvPr>
        </p:nvSpPr>
        <p:spPr/>
        <p:txBody>
          <a:bodyPr/>
          <a:lstStyle/>
          <a:p>
            <a:fld id="{87D77045-401A-4D5E-BFE3-54C21A8A6634}" type="slidenum">
              <a:rPr lang="es-VE" smtClean="0"/>
              <a:pPr/>
              <a:t>41</a:t>
            </a:fld>
            <a:endParaRPr lang="es-V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dirty="0" smtClean="0"/>
              <a:t>Hast</a:t>
            </a:r>
            <a:r>
              <a:rPr lang="es-VE" baseline="0" dirty="0" smtClean="0"/>
              <a:t>a aquí el material que se estará evaluando en el primer examen. En las próximas unidades estaremos realizando ejercicios donde se pondrán en práctica las conceptualizaciones presentadas. </a:t>
            </a:r>
            <a:endParaRPr lang="es-VE" dirty="0"/>
          </a:p>
        </p:txBody>
      </p:sp>
      <p:sp>
        <p:nvSpPr>
          <p:cNvPr id="4" name="3 Marcador de número de diapositiva"/>
          <p:cNvSpPr>
            <a:spLocks noGrp="1"/>
          </p:cNvSpPr>
          <p:nvPr>
            <p:ph type="sldNum" sz="quarter" idx="10"/>
          </p:nvPr>
        </p:nvSpPr>
        <p:spPr/>
        <p:txBody>
          <a:bodyPr/>
          <a:lstStyle/>
          <a:p>
            <a:fld id="{87D77045-401A-4D5E-BFE3-54C21A8A6634}" type="slidenum">
              <a:rPr lang="es-VE" smtClean="0"/>
              <a:pPr/>
              <a:t>42</a:t>
            </a:fld>
            <a:endParaRPr lang="es-V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Antes</a:t>
            </a:r>
            <a:r>
              <a:rPr lang="es-ES" baseline="0" dirty="0" smtClean="0"/>
              <a:t> de empezar a diseñar </a:t>
            </a:r>
            <a:r>
              <a:rPr lang="es-ES" baseline="0" dirty="0" err="1" smtClean="0"/>
              <a:t>MER</a:t>
            </a:r>
            <a:r>
              <a:rPr lang="es-ES" baseline="0" dirty="0" smtClean="0"/>
              <a:t> debemos entender los elementos que lo conforman, es por ello que en las próximas láminas estaremos abordando las conceptualizaciones necesarias.</a:t>
            </a:r>
          </a:p>
          <a:p>
            <a:r>
              <a:rPr lang="es-ES" baseline="0" dirty="0" smtClean="0"/>
              <a:t>Primero se explicará lo que son las entidades, luego los atributos, y posteriormente las relaciones entre entidades. Por último veremos la simbología usada para construir los </a:t>
            </a:r>
            <a:r>
              <a:rPr lang="es-ES" baseline="0" dirty="0" err="1" smtClean="0"/>
              <a:t>MER</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Una entidad es algo que</a:t>
            </a:r>
            <a:r>
              <a:rPr lang="es-ES" baseline="0" dirty="0" smtClean="0"/>
              <a:t> deseamos caracterizar y que vamos a almacenar en la </a:t>
            </a:r>
            <a:r>
              <a:rPr lang="es-ES" baseline="0" dirty="0" err="1" smtClean="0"/>
              <a:t>BD</a:t>
            </a:r>
            <a:r>
              <a:rPr lang="es-ES" baseline="0" dirty="0" smtClean="0"/>
              <a:t>, puede ser un objeto (tangible o intangible), animal o persona. </a:t>
            </a:r>
            <a:r>
              <a:rPr lang="es-ES" baseline="0" dirty="0" smtClean="0"/>
              <a:t>Las entidades pueden ser tangibles (aquellas que podemos ver o tocar) y las intangibles (aquellas que a pesar que sabemos que existen no pueden ser vistas)</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Las entidades en rojo son intangibles, pues a pesar</a:t>
            </a:r>
            <a:r>
              <a:rPr lang="es-ES" baseline="0" dirty="0" smtClean="0"/>
              <a:t> que sabemos que son eventos que ocurren y poseen sus </a:t>
            </a:r>
            <a:r>
              <a:rPr lang="es-ES" baseline="0" dirty="0" err="1" smtClean="0"/>
              <a:t>caracteristicas</a:t>
            </a:r>
            <a:r>
              <a:rPr lang="es-ES" baseline="0" dirty="0" smtClean="0"/>
              <a:t> propias no las podemos tocar ni ver. No confundamos la “coordinación” con la oficina física, esta entidad esta referida a la unidad que opera dentro de un organigrama</a:t>
            </a:r>
            <a:endParaRPr lang="es-ES" dirty="0" smtClean="0"/>
          </a:p>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Existen</a:t>
            </a:r>
            <a:r>
              <a:rPr lang="es-ES" baseline="0" dirty="0" smtClean="0"/>
              <a:t> entidades que para poder existir se debió haber creado otra primero, la conceptualización es muy parecida o casi igual a la Integridad Referencial. Estas entidades se conocen como débiles y su opuesta como Fuertes o entidades Base</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La entidad </a:t>
            </a:r>
            <a:r>
              <a:rPr lang="es-ES" dirty="0" err="1" smtClean="0"/>
              <a:t>Préstamo</a:t>
            </a:r>
            <a:r>
              <a:rPr lang="es-ES" baseline="0" dirty="0" err="1" smtClean="0"/>
              <a:t>Libro</a:t>
            </a:r>
            <a:r>
              <a:rPr lang="es-ES" baseline="0" dirty="0" smtClean="0"/>
              <a:t> es la única entidad débil de la lista, pues su existencia dependerá de las entidades libro y estudiante</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43653DA-8BF4-4869-96FE-9BCF43372D46}" type="datetimeFigureOut">
              <a:rPr lang="es-VE" smtClean="0"/>
              <a:pPr/>
              <a:t>08/12/2020</a:t>
            </a:fld>
            <a:endParaRPr lang="es-VE"/>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72AC53DF-4216-466D-99A7-94400E6C2A25}" type="slidenum">
              <a:rPr lang="es-VE" smtClean="0"/>
              <a:pPr/>
              <a:t>‹Nº›</a:t>
            </a:fld>
            <a:endParaRPr lang="es-VE"/>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D3816DF-213E-421B-92D3-C068DBB023D6}" type="datetimeFigureOut">
              <a:rPr lang="es-ES" smtClean="0">
                <a:solidFill>
                  <a:schemeClr val="tx2"/>
                </a:solidFill>
              </a:rPr>
              <a:pPr/>
              <a:t>08/12/2020</a:t>
            </a:fld>
            <a:endParaRPr lang="es-ES" sz="1100">
              <a:solidFill>
                <a:schemeClr val="tx2"/>
              </a:solidFill>
            </a:endParaRPr>
          </a:p>
        </p:txBody>
      </p:sp>
      <p:sp>
        <p:nvSpPr>
          <p:cNvPr id="5" name="4 Marcador de pie de página"/>
          <p:cNvSpPr>
            <a:spLocks noGrp="1"/>
          </p:cNvSpPr>
          <p:nvPr>
            <p:ph type="ftr" sz="quarter" idx="11"/>
          </p:nvPr>
        </p:nvSpPr>
        <p:spPr/>
        <p:txBody>
          <a:bodyPr/>
          <a:lstStyle>
            <a:extLst/>
          </a:lstStyle>
          <a:p>
            <a:pPr algn="r"/>
            <a:endParaRPr lang="es-ES" sz="1100">
              <a:solidFill>
                <a:schemeClr val="tx2"/>
              </a:solidFill>
            </a:endParaRPr>
          </a:p>
        </p:txBody>
      </p:sp>
      <p:sp>
        <p:nvSpPr>
          <p:cNvPr id="6" name="5 Marcador de número de diapositiva"/>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D3816DF-213E-421B-92D3-C068DBB023D6}" type="datetimeFigureOut">
              <a:rPr lang="es-ES" smtClean="0">
                <a:solidFill>
                  <a:schemeClr val="tx2"/>
                </a:solidFill>
              </a:rPr>
              <a:pPr/>
              <a:t>08/12/2020</a:t>
            </a:fld>
            <a:endParaRPr lang="es-ES" sz="1100">
              <a:solidFill>
                <a:schemeClr val="tx2"/>
              </a:solidFill>
            </a:endParaRPr>
          </a:p>
        </p:txBody>
      </p:sp>
      <p:sp>
        <p:nvSpPr>
          <p:cNvPr id="5" name="4 Marcador de pie de página"/>
          <p:cNvSpPr>
            <a:spLocks noGrp="1"/>
          </p:cNvSpPr>
          <p:nvPr>
            <p:ph type="ftr" sz="quarter" idx="11"/>
          </p:nvPr>
        </p:nvSpPr>
        <p:spPr/>
        <p:txBody>
          <a:bodyPr/>
          <a:lstStyle>
            <a:extLst/>
          </a:lstStyle>
          <a:p>
            <a:pPr algn="r"/>
            <a:endParaRPr lang="es-ES" sz="1100">
              <a:solidFill>
                <a:schemeClr val="tx2"/>
              </a:solidFill>
            </a:endParaRPr>
          </a:p>
        </p:txBody>
      </p:sp>
      <p:sp>
        <p:nvSpPr>
          <p:cNvPr id="6" name="5 Marcador de número de diapositiva"/>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7129108-AC8D-4212-9283-60D9E99BF07A}" type="datetimeFigureOut">
              <a:rPr lang="es-VE" smtClean="0"/>
              <a:pPr/>
              <a:t>08/12/2020</a:t>
            </a:fld>
            <a:endParaRPr lang="es-VE"/>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AD93096-5B34-4342-9326-69289CEAE4C2}" type="slidenum">
              <a:rPr lang="es-VE" smtClean="0"/>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6DED3D3-6235-4F4C-B439-DF277FB555A7}" type="datetimeFigureOut">
              <a:rPr lang="es-VE" smtClean="0"/>
              <a:pPr/>
              <a:t>08/12/2020</a:t>
            </a:fld>
            <a:endParaRPr lang="es-VE"/>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AD93096-5B34-4342-9326-69289CEAE4C2}" type="slidenum">
              <a:rPr lang="es-VE" smtClean="0"/>
              <a:pPr/>
              <a:t>‹Nº›</a:t>
            </a:fld>
            <a:endParaRPr lang="es-VE"/>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B5F1E3E-4B2F-4895-B65E-28B2E64F39F6}" type="datetimeFigureOut">
              <a:rPr lang="es-VE" smtClean="0"/>
              <a:pPr/>
              <a:t>08/12/2020</a:t>
            </a:fld>
            <a:endParaRPr lang="es-VE"/>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AD93096-5B34-4342-9326-69289CEAE4C2}" type="slidenum">
              <a:rPr lang="es-VE" smtClean="0"/>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3085435-8225-4333-BFFA-0096413F0D76}" type="datetimeFigureOut">
              <a:rPr lang="es-VE" smtClean="0"/>
              <a:pPr/>
              <a:t>08/12/2020</a:t>
            </a:fld>
            <a:endParaRPr lang="es-VE"/>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AD93096-5B34-4342-9326-69289CEAE4C2}" type="slidenum">
              <a:rPr lang="es-VE" smtClean="0"/>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783C494-2A87-468C-A21B-CB14FB9ABB00}" type="datetimeFigureOut">
              <a:rPr lang="es-VE" smtClean="0"/>
              <a:pPr/>
              <a:t>08/12/2020</a:t>
            </a:fld>
            <a:endParaRPr lang="es-VE"/>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AD93096-5B34-4342-9326-69289CEAE4C2}" type="slidenum">
              <a:rPr lang="es-VE" smtClean="0"/>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9A180FA0-5B31-4864-A2BB-719EA5A679C6}" type="datetimeFigureOut">
              <a:rPr lang="es-VE" smtClean="0"/>
              <a:pPr/>
              <a:t>08/12/2020</a:t>
            </a:fld>
            <a:endParaRPr lang="es-VE"/>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AD93096-5B34-4342-9326-69289CEAE4C2}" type="slidenum">
              <a:rPr lang="es-VE" smtClean="0"/>
              <a:pPr/>
              <a:t>‹Nº›</a:t>
            </a:fld>
            <a:endParaRPr lang="es-VE"/>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BECC0C8-36B8-442A-833D-B6AACE86BB77}" type="datetimeFigureOut">
              <a:rPr lang="es-VE" smtClean="0"/>
              <a:pPr/>
              <a:t>08/12/2020</a:t>
            </a:fld>
            <a:endParaRPr lang="es-VE"/>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AD93096-5B34-4342-9326-69289CEAE4C2}" type="slidenum">
              <a:rPr lang="es-VE" smtClean="0"/>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51E20EC5-AC53-4169-941E-EDF10CD23748}" type="datetimeFigureOut">
              <a:rPr lang="es-VE" smtClean="0"/>
              <a:pPr/>
              <a:t>08/12/2020</a:t>
            </a:fld>
            <a:endParaRPr lang="es-VE"/>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AD93096-5B34-4342-9326-69289CEAE4C2}" type="slidenum">
              <a:rPr lang="es-VE" smtClean="0"/>
              <a:pPr/>
              <a:t>‹Nº›</a:t>
            </a:fld>
            <a:endParaRPr lang="es-VE"/>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D3816DF-213E-421B-92D3-C068DBB023D6}" type="datetimeFigureOut">
              <a:rPr lang="es-ES" smtClean="0">
                <a:solidFill>
                  <a:schemeClr val="tx2"/>
                </a:solidFill>
              </a:rPr>
              <a:pPr/>
              <a:t>08/12/2020</a:t>
            </a:fld>
            <a:endParaRPr lang="es-ES" sz="1100">
              <a:solidFill>
                <a:schemeClr val="tx2"/>
              </a:solidFill>
            </a:endParaRP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a:endParaRPr lang="es-ES" sz="1100">
              <a:solidFill>
                <a:schemeClr val="tx2"/>
              </a:solidFill>
            </a:endParaRP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827584" y="2348880"/>
            <a:ext cx="7772400" cy="1974059"/>
          </a:xfrm>
        </p:spPr>
        <p:txBody>
          <a:bodyPr/>
          <a:lstStyle>
            <a:extLst/>
          </a:lstStyle>
          <a:p>
            <a:r>
              <a:rPr lang="es-ES" dirty="0" smtClean="0"/>
              <a:t>MODELADO CONCEPTUAL</a:t>
            </a:r>
            <a:endParaRPr lang="es-ES" dirty="0"/>
          </a:p>
        </p:txBody>
      </p:sp>
      <p:pic>
        <p:nvPicPr>
          <p:cNvPr id="8" name="Picture 4" descr="portada"/>
          <p:cNvPicPr>
            <a:picLocks noChangeAspect="1" noChangeArrowheads="1"/>
          </p:cNvPicPr>
          <p:nvPr/>
        </p:nvPicPr>
        <p:blipFill>
          <a:blip r:embed="rId3" cstate="print"/>
          <a:srcRect/>
          <a:stretch>
            <a:fillRect/>
          </a:stretch>
        </p:blipFill>
        <p:spPr bwMode="auto">
          <a:xfrm>
            <a:off x="857224" y="3714752"/>
            <a:ext cx="7560840" cy="1152128"/>
          </a:xfrm>
          <a:prstGeom prst="rect">
            <a:avLst/>
          </a:prstGeom>
          <a:noFill/>
        </p:spPr>
      </p:pic>
      <p:sp>
        <p:nvSpPr>
          <p:cNvPr id="9"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0" name="9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1"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2"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714348" y="2143116"/>
            <a:ext cx="7920879" cy="660400"/>
          </a:xfrm>
          <a:prstGeom prst="rect">
            <a:avLst/>
          </a:prstGeom>
          <a:noFill/>
          <a:ln w="9525">
            <a:noFill/>
            <a:miter lim="800000"/>
            <a:headEnd/>
            <a:tailEnd/>
          </a:ln>
          <a:effectLst/>
        </p:spPr>
        <p:txBody>
          <a:bodyPr/>
          <a:lstStyle/>
          <a:p>
            <a:pPr algn="just">
              <a:spcBef>
                <a:spcPct val="20000"/>
              </a:spcBef>
            </a:pPr>
            <a:r>
              <a:rPr lang="es-ES_tradnl" sz="2800" dirty="0" smtClean="0"/>
              <a:t> </a:t>
            </a:r>
            <a:r>
              <a:rPr lang="es-VE" sz="2800" b="1" dirty="0" smtClean="0"/>
              <a:t>Ejemplares - Conjuntos - Extensión - Instancias</a:t>
            </a:r>
            <a:r>
              <a:rPr lang="es-VE" sz="2800" dirty="0" smtClean="0"/>
              <a:t>. Se denominan ejemplares a los registros que guardan una serie de características similares o que pueden ser agrupados o clasificados dadas sus características comunes en grupos bien delimitados. </a:t>
            </a:r>
          </a:p>
          <a:p>
            <a:pPr algn="just">
              <a:spcBef>
                <a:spcPct val="20000"/>
              </a:spcBef>
            </a:pPr>
            <a:r>
              <a:rPr lang="es-VE" sz="2800" dirty="0" smtClean="0"/>
              <a:t>A los ejemplares también se los conoce como registros de una tabla de una base de datos.</a:t>
            </a:r>
          </a:p>
          <a:p>
            <a:pPr algn="just">
              <a:spcBef>
                <a:spcPct val="20000"/>
              </a:spcBef>
            </a:pP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2214546" y="1142984"/>
            <a:ext cx="535785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ENTIDADES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0" y="2221964"/>
            <a:ext cx="8748463" cy="660400"/>
          </a:xfrm>
          <a:prstGeom prst="rect">
            <a:avLst/>
          </a:prstGeom>
          <a:noFill/>
          <a:ln w="9525">
            <a:noFill/>
            <a:miter lim="800000"/>
            <a:headEnd/>
            <a:tailEnd/>
          </a:ln>
          <a:effectLst/>
        </p:spPr>
        <p:txBody>
          <a:bodyPr/>
          <a:lstStyle/>
          <a:p>
            <a:pPr marL="342900" indent="20638" algn="just">
              <a:spcBef>
                <a:spcPct val="20000"/>
              </a:spcBef>
            </a:pPr>
            <a:endParaRPr lang="es-ES_tradnl" sz="2400" dirty="0"/>
          </a:p>
        </p:txBody>
      </p:sp>
      <p:sp>
        <p:nvSpPr>
          <p:cNvPr id="14" name="Rectangle 1"/>
          <p:cNvSpPr txBox="1">
            <a:spLocks/>
          </p:cNvSpPr>
          <p:nvPr/>
        </p:nvSpPr>
        <p:spPr>
          <a:xfrm>
            <a:off x="720080" y="1285860"/>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Entidades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graphicFrame>
        <p:nvGraphicFramePr>
          <p:cNvPr id="8" name="7 Tabla"/>
          <p:cNvGraphicFramePr>
            <a:graphicFrameLocks noGrp="1"/>
          </p:cNvGraphicFramePr>
          <p:nvPr/>
        </p:nvGraphicFramePr>
        <p:xfrm>
          <a:off x="288031" y="2798028"/>
          <a:ext cx="7128792" cy="1925320"/>
        </p:xfrm>
        <a:graphic>
          <a:graphicData uri="http://schemas.openxmlformats.org/drawingml/2006/table">
            <a:tbl>
              <a:tblPr firstRow="1" bandRow="1">
                <a:tableStyleId>{5C22544A-7EE6-4342-B048-85BDC9FD1C3A}</a:tableStyleId>
              </a:tblPr>
              <a:tblGrid>
                <a:gridCol w="1233830"/>
                <a:gridCol w="1302376"/>
                <a:gridCol w="1060892"/>
                <a:gridCol w="1703798"/>
                <a:gridCol w="1827896"/>
              </a:tblGrid>
              <a:tr h="370840">
                <a:tc>
                  <a:txBody>
                    <a:bodyPr/>
                    <a:lstStyle/>
                    <a:p>
                      <a:r>
                        <a:rPr lang="es-VE" sz="1400" dirty="0" smtClean="0"/>
                        <a:t>Cedula</a:t>
                      </a:r>
                      <a:endParaRPr lang="es-VE" sz="1400" dirty="0"/>
                    </a:p>
                  </a:txBody>
                  <a:tcPr/>
                </a:tc>
                <a:tc>
                  <a:txBody>
                    <a:bodyPr/>
                    <a:lstStyle/>
                    <a:p>
                      <a:r>
                        <a:rPr lang="es-VE" sz="1400" dirty="0" smtClean="0"/>
                        <a:t>Nombre</a:t>
                      </a:r>
                      <a:r>
                        <a:rPr lang="es-VE" sz="1400" baseline="0" dirty="0" smtClean="0"/>
                        <a:t> </a:t>
                      </a:r>
                      <a:endParaRPr lang="es-VE" sz="1400" dirty="0"/>
                    </a:p>
                  </a:txBody>
                  <a:tcPr/>
                </a:tc>
                <a:tc>
                  <a:txBody>
                    <a:bodyPr/>
                    <a:lstStyle/>
                    <a:p>
                      <a:r>
                        <a:rPr lang="es-VE" sz="1400" dirty="0" smtClean="0"/>
                        <a:t>Apellido</a:t>
                      </a:r>
                      <a:endParaRPr lang="es-VE" sz="1400" dirty="0"/>
                    </a:p>
                  </a:txBody>
                  <a:tcPr/>
                </a:tc>
                <a:tc>
                  <a:txBody>
                    <a:bodyPr/>
                    <a:lstStyle/>
                    <a:p>
                      <a:r>
                        <a:rPr lang="es-VE" sz="1400" dirty="0" smtClean="0"/>
                        <a:t>Especialidad</a:t>
                      </a:r>
                      <a:endParaRPr lang="es-VE" sz="1400" dirty="0"/>
                    </a:p>
                  </a:txBody>
                  <a:tcPr/>
                </a:tc>
                <a:tc>
                  <a:txBody>
                    <a:bodyPr/>
                    <a:lstStyle/>
                    <a:p>
                      <a:r>
                        <a:rPr lang="es-VE" sz="1400" dirty="0" smtClean="0"/>
                        <a:t>Consultorio</a:t>
                      </a:r>
                      <a:endParaRPr lang="es-VE" sz="1400" dirty="0"/>
                    </a:p>
                  </a:txBody>
                  <a:tcPr/>
                </a:tc>
              </a:tr>
              <a:tr h="370840">
                <a:tc>
                  <a:txBody>
                    <a:bodyPr/>
                    <a:lstStyle/>
                    <a:p>
                      <a:r>
                        <a:rPr lang="es-VE" sz="1400" dirty="0" smtClean="0"/>
                        <a:t>15.098.13</a:t>
                      </a:r>
                      <a:endParaRPr lang="es-VE" sz="1400" dirty="0"/>
                    </a:p>
                  </a:txBody>
                  <a:tcPr/>
                </a:tc>
                <a:tc>
                  <a:txBody>
                    <a:bodyPr/>
                    <a:lstStyle/>
                    <a:p>
                      <a:r>
                        <a:rPr lang="es-VE" sz="1400" dirty="0" smtClean="0"/>
                        <a:t>SANDRA</a:t>
                      </a:r>
                      <a:endParaRPr lang="es-VE" sz="1400" dirty="0"/>
                    </a:p>
                  </a:txBody>
                  <a:tcPr/>
                </a:tc>
                <a:tc>
                  <a:txBody>
                    <a:bodyPr/>
                    <a:lstStyle/>
                    <a:p>
                      <a:r>
                        <a:rPr lang="es-VE" sz="1400" dirty="0" smtClean="0"/>
                        <a:t>LUNA</a:t>
                      </a:r>
                      <a:endParaRPr lang="es-VE" sz="1400" dirty="0"/>
                    </a:p>
                  </a:txBody>
                  <a:tcPr/>
                </a:tc>
                <a:tc>
                  <a:txBody>
                    <a:bodyPr/>
                    <a:lstStyle/>
                    <a:p>
                      <a:r>
                        <a:rPr lang="es-VE" sz="1400" dirty="0" smtClean="0"/>
                        <a:t>CARDIOLOGIA</a:t>
                      </a:r>
                      <a:endParaRPr lang="es-VE" sz="1400" dirty="0"/>
                    </a:p>
                  </a:txBody>
                  <a:tcPr/>
                </a:tc>
                <a:tc>
                  <a:txBody>
                    <a:bodyPr/>
                    <a:lstStyle/>
                    <a:p>
                      <a:r>
                        <a:rPr lang="es-VE" sz="1400" dirty="0" smtClean="0"/>
                        <a:t>TORRE</a:t>
                      </a:r>
                      <a:r>
                        <a:rPr lang="es-VE" sz="1400" baseline="0" dirty="0" smtClean="0"/>
                        <a:t> I, PISO 2, NRO 78</a:t>
                      </a:r>
                      <a:endParaRPr lang="es-VE" sz="1400" dirty="0"/>
                    </a:p>
                  </a:txBody>
                  <a:tcPr/>
                </a:tc>
              </a:tr>
              <a:tr h="370840">
                <a:tc>
                  <a:txBody>
                    <a:bodyPr/>
                    <a:lstStyle/>
                    <a:p>
                      <a:r>
                        <a:rPr lang="es-VE" sz="1400" dirty="0" smtClean="0"/>
                        <a:t>18.910.976</a:t>
                      </a:r>
                      <a:endParaRPr lang="es-VE" sz="1400" dirty="0"/>
                    </a:p>
                  </a:txBody>
                  <a:tcPr/>
                </a:tc>
                <a:tc>
                  <a:txBody>
                    <a:bodyPr/>
                    <a:lstStyle/>
                    <a:p>
                      <a:r>
                        <a:rPr lang="es-VE" sz="1400" dirty="0" smtClean="0"/>
                        <a:t>GUILLERMO</a:t>
                      </a:r>
                      <a:endParaRPr lang="es-VE" sz="1400" dirty="0"/>
                    </a:p>
                  </a:txBody>
                  <a:tcPr/>
                </a:tc>
                <a:tc>
                  <a:txBody>
                    <a:bodyPr/>
                    <a:lstStyle/>
                    <a:p>
                      <a:r>
                        <a:rPr lang="es-VE" sz="1400" dirty="0" smtClean="0"/>
                        <a:t>JIMENEZ</a:t>
                      </a:r>
                      <a:endParaRPr lang="es-VE" sz="1400" dirty="0"/>
                    </a:p>
                  </a:txBody>
                  <a:tcPr/>
                </a:tc>
                <a:tc>
                  <a:txBody>
                    <a:bodyPr/>
                    <a:lstStyle/>
                    <a:p>
                      <a:r>
                        <a:rPr lang="es-VE" sz="1400" dirty="0" smtClean="0"/>
                        <a:t>TRAUMATOLOGO</a:t>
                      </a:r>
                      <a:endParaRPr lang="es-VE" sz="1400" dirty="0"/>
                    </a:p>
                  </a:txBody>
                  <a:tcPr/>
                </a:tc>
                <a:tc>
                  <a:txBody>
                    <a:bodyPr/>
                    <a:lstStyle/>
                    <a:p>
                      <a:r>
                        <a:rPr lang="es-VE" sz="1400" dirty="0" smtClean="0"/>
                        <a:t>TORRE</a:t>
                      </a:r>
                      <a:r>
                        <a:rPr lang="es-VE" sz="1400" baseline="0" dirty="0" smtClean="0"/>
                        <a:t> 3, PISO 5, NRO 14</a:t>
                      </a:r>
                      <a:endParaRPr lang="es-VE" sz="1400" dirty="0"/>
                    </a:p>
                  </a:txBody>
                  <a:tcPr/>
                </a:tc>
              </a:tr>
              <a:tr h="370840">
                <a:tc>
                  <a:txBody>
                    <a:bodyPr/>
                    <a:lstStyle/>
                    <a:p>
                      <a:r>
                        <a:rPr lang="es-VE" sz="1400" dirty="0" smtClean="0"/>
                        <a:t>10.789.653</a:t>
                      </a:r>
                      <a:endParaRPr lang="es-VE" sz="1400" dirty="0"/>
                    </a:p>
                  </a:txBody>
                  <a:tcPr/>
                </a:tc>
                <a:tc>
                  <a:txBody>
                    <a:bodyPr/>
                    <a:lstStyle/>
                    <a:p>
                      <a:r>
                        <a:rPr lang="es-VE" sz="1400" dirty="0" smtClean="0"/>
                        <a:t>ANGELA</a:t>
                      </a:r>
                      <a:endParaRPr lang="es-VE" sz="1400" dirty="0"/>
                    </a:p>
                  </a:txBody>
                  <a:tcPr/>
                </a:tc>
                <a:tc>
                  <a:txBody>
                    <a:bodyPr/>
                    <a:lstStyle/>
                    <a:p>
                      <a:r>
                        <a:rPr lang="es-VE" sz="1400" dirty="0" smtClean="0"/>
                        <a:t>PEREZ</a:t>
                      </a:r>
                      <a:endParaRPr lang="es-VE" sz="1400" dirty="0"/>
                    </a:p>
                  </a:txBody>
                  <a:tcPr/>
                </a:tc>
                <a:tc>
                  <a:txBody>
                    <a:bodyPr/>
                    <a:lstStyle/>
                    <a:p>
                      <a:r>
                        <a:rPr lang="es-VE" sz="1400" dirty="0" smtClean="0"/>
                        <a:t>CIRUJANO</a:t>
                      </a:r>
                      <a:endParaRPr lang="es-VE" sz="1400" dirty="0"/>
                    </a:p>
                  </a:txBody>
                  <a:tcPr/>
                </a:tc>
                <a:tc>
                  <a:txBody>
                    <a:bodyPr/>
                    <a:lstStyle/>
                    <a:p>
                      <a:r>
                        <a:rPr lang="es-VE" sz="1400" dirty="0" smtClean="0"/>
                        <a:t>TORRE I,</a:t>
                      </a:r>
                      <a:r>
                        <a:rPr lang="es-VE" sz="1400" baseline="0" dirty="0" smtClean="0"/>
                        <a:t> PISO 2, NRO 12</a:t>
                      </a:r>
                      <a:endParaRPr lang="es-VE" sz="1400" dirty="0"/>
                    </a:p>
                  </a:txBody>
                  <a:tcPr/>
                </a:tc>
              </a:tr>
            </a:tbl>
          </a:graphicData>
        </a:graphic>
      </p:graphicFrame>
      <p:sp>
        <p:nvSpPr>
          <p:cNvPr id="9" name="8 Cerrar llave"/>
          <p:cNvSpPr/>
          <p:nvPr/>
        </p:nvSpPr>
        <p:spPr>
          <a:xfrm>
            <a:off x="7632848" y="3158068"/>
            <a:ext cx="144016"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10" name="9 CuadroTexto"/>
          <p:cNvSpPr txBox="1"/>
          <p:nvPr/>
        </p:nvSpPr>
        <p:spPr>
          <a:xfrm>
            <a:off x="7776864" y="3878148"/>
            <a:ext cx="1125629" cy="369332"/>
          </a:xfrm>
          <a:prstGeom prst="rect">
            <a:avLst/>
          </a:prstGeom>
          <a:noFill/>
        </p:spPr>
        <p:txBody>
          <a:bodyPr wrap="none" rtlCol="0">
            <a:spAutoFit/>
          </a:bodyPr>
          <a:lstStyle/>
          <a:p>
            <a:r>
              <a:rPr lang="es-VE" dirty="0" smtClean="0"/>
              <a:t>Extensión</a:t>
            </a:r>
            <a:endParaRPr lang="es-VE" dirty="0"/>
          </a:p>
        </p:txBody>
      </p:sp>
      <p:sp>
        <p:nvSpPr>
          <p:cNvPr id="17" name="16 Elipse"/>
          <p:cNvSpPr/>
          <p:nvPr/>
        </p:nvSpPr>
        <p:spPr>
          <a:xfrm>
            <a:off x="360040" y="4166180"/>
            <a:ext cx="720080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19" name="18 Conector recto"/>
          <p:cNvCxnSpPr>
            <a:stCxn id="17" idx="4"/>
          </p:cNvCxnSpPr>
          <p:nvPr/>
        </p:nvCxnSpPr>
        <p:spPr>
          <a:xfrm>
            <a:off x="3960440" y="4814252"/>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2088232" y="5102284"/>
            <a:ext cx="4464496" cy="646331"/>
          </a:xfrm>
          <a:prstGeom prst="rect">
            <a:avLst/>
          </a:prstGeom>
          <a:noFill/>
        </p:spPr>
        <p:txBody>
          <a:bodyPr wrap="square" rtlCol="0">
            <a:spAutoFit/>
          </a:bodyPr>
          <a:lstStyle/>
          <a:p>
            <a:r>
              <a:rPr lang="es-VE" dirty="0" smtClean="0"/>
              <a:t>Instancia, ocurrencia, ejemplar  de un tipo de entidad</a:t>
            </a:r>
            <a:endParaRPr lang="es-VE" dirty="0"/>
          </a:p>
        </p:txBody>
      </p:sp>
      <p:sp>
        <p:nvSpPr>
          <p:cNvPr id="21" name="20 CuadroTexto"/>
          <p:cNvSpPr txBox="1"/>
          <p:nvPr/>
        </p:nvSpPr>
        <p:spPr>
          <a:xfrm>
            <a:off x="504056" y="2365980"/>
            <a:ext cx="2323072" cy="369332"/>
          </a:xfrm>
          <a:prstGeom prst="rect">
            <a:avLst/>
          </a:prstGeom>
          <a:noFill/>
        </p:spPr>
        <p:txBody>
          <a:bodyPr wrap="none" rtlCol="0">
            <a:spAutoFit/>
          </a:bodyPr>
          <a:lstStyle/>
          <a:p>
            <a:r>
              <a:rPr lang="es-VE" dirty="0" smtClean="0"/>
              <a:t>Tabla (Entidad</a:t>
            </a:r>
            <a:r>
              <a:rPr lang="es-VE" dirty="0" smtClean="0">
                <a:sym typeface="Wingdings" pitchFamily="2" charset="2"/>
              </a:rPr>
              <a:t>)</a:t>
            </a:r>
            <a:r>
              <a:rPr lang="es-VE" dirty="0" smtClean="0"/>
              <a:t> Doctor</a:t>
            </a:r>
            <a:endParaRPr lang="es-VE" dirty="0"/>
          </a:p>
        </p:txBody>
      </p:sp>
      <p:sp>
        <p:nvSpPr>
          <p:cNvPr id="13"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5" name="14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6"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8"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785786" y="1857364"/>
            <a:ext cx="7920879" cy="660400"/>
          </a:xfrm>
          <a:prstGeom prst="rect">
            <a:avLst/>
          </a:prstGeom>
          <a:noFill/>
          <a:ln w="9525">
            <a:noFill/>
            <a:miter lim="800000"/>
            <a:headEnd/>
            <a:tailEnd/>
          </a:ln>
          <a:effectLst/>
        </p:spPr>
        <p:txBody>
          <a:bodyPr/>
          <a:lstStyle/>
          <a:p>
            <a:pPr algn="just">
              <a:spcBef>
                <a:spcPct val="20000"/>
              </a:spcBef>
            </a:pPr>
            <a:r>
              <a:rPr lang="es-VE" sz="2400" b="1" dirty="0" smtClean="0"/>
              <a:t>INTENCIÓN DE UNA ENTIDAD</a:t>
            </a:r>
            <a:r>
              <a:rPr lang="es-VE" sz="2400" dirty="0" smtClean="0"/>
              <a:t>. </a:t>
            </a:r>
          </a:p>
          <a:p>
            <a:pPr algn="just">
              <a:spcBef>
                <a:spcPct val="20000"/>
              </a:spcBef>
            </a:pPr>
            <a:r>
              <a:rPr lang="es-VE" sz="2400" dirty="0" smtClean="0"/>
              <a:t>Esquema de la entidad, conjunto de atributos que la conforman.</a:t>
            </a:r>
          </a:p>
          <a:p>
            <a:pPr algn="just">
              <a:spcBef>
                <a:spcPct val="20000"/>
              </a:spcBef>
            </a:pPr>
            <a:r>
              <a:rPr lang="es-ES_tradnl" sz="2400" dirty="0" smtClean="0"/>
              <a:t>En la entidad DOCTOR, la intención de la entidad sería: Cedula, Nombre, Apellido, Especialidad, Consultorio</a:t>
            </a:r>
          </a:p>
          <a:p>
            <a:pPr algn="just">
              <a:spcBef>
                <a:spcPct val="20000"/>
              </a:spcBef>
            </a:pPr>
            <a:r>
              <a:rPr lang="es-VE" sz="2400" b="1" dirty="0" smtClean="0"/>
              <a:t>GRADO DE UNA ENTIDAD</a:t>
            </a:r>
            <a:r>
              <a:rPr lang="es-VE" sz="2400" dirty="0" smtClean="0"/>
              <a:t>: número de atributos que posee la entidad</a:t>
            </a:r>
            <a:endParaRPr lang="es-ES_tradnl" sz="2400" dirty="0" smtClean="0"/>
          </a:p>
          <a:p>
            <a:pPr algn="just">
              <a:spcBef>
                <a:spcPct val="20000"/>
              </a:spcBef>
            </a:pPr>
            <a:endParaRPr lang="es-ES_tradnl" sz="24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642910" y="857232"/>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ENTIDADES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
        <p:nvSpPr>
          <p:cNvPr id="15" name="Rectangle 6"/>
          <p:cNvSpPr>
            <a:spLocks noChangeArrowheads="1"/>
          </p:cNvSpPr>
          <p:nvPr/>
        </p:nvSpPr>
        <p:spPr bwMode="auto">
          <a:xfrm>
            <a:off x="794525" y="4714884"/>
            <a:ext cx="7920879" cy="660400"/>
          </a:xfrm>
          <a:prstGeom prst="rect">
            <a:avLst/>
          </a:prstGeom>
          <a:noFill/>
          <a:ln w="9525">
            <a:noFill/>
            <a:miter lim="800000"/>
            <a:headEnd/>
            <a:tailEnd/>
          </a:ln>
          <a:effectLst/>
        </p:spPr>
        <p:txBody>
          <a:bodyPr/>
          <a:lstStyle/>
          <a:p>
            <a:pPr algn="just">
              <a:spcBef>
                <a:spcPct val="20000"/>
              </a:spcBef>
            </a:pPr>
            <a:r>
              <a:rPr lang="es-VE" sz="2400" dirty="0" smtClean="0"/>
              <a:t>Es importante señalar que el término ENTIDAD se puede referir a instancias u ocurrencias concretas (cada doctor en particular) o al tipo de entidad (el conjunto de todos los doctores)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571472" y="1928802"/>
            <a:ext cx="8136904" cy="660400"/>
          </a:xfrm>
          <a:prstGeom prst="rect">
            <a:avLst/>
          </a:prstGeom>
          <a:noFill/>
          <a:ln w="9525">
            <a:noFill/>
            <a:miter lim="800000"/>
            <a:headEnd/>
            <a:tailEnd/>
          </a:ln>
          <a:effectLst/>
        </p:spPr>
        <p:txBody>
          <a:bodyPr/>
          <a:lstStyle/>
          <a:p>
            <a:pPr algn="just">
              <a:spcBef>
                <a:spcPct val="20000"/>
              </a:spcBef>
            </a:pPr>
            <a:r>
              <a:rPr lang="es-VE" sz="2800" dirty="0" smtClean="0"/>
              <a:t>Son las características, rasgos y propiedades de una entidad.</a:t>
            </a:r>
            <a:endParaRPr lang="es-ES_tradnl" sz="2800" dirty="0"/>
          </a:p>
        </p:txBody>
      </p:sp>
      <p:sp>
        <p:nvSpPr>
          <p:cNvPr id="14" name="Rectangle 1"/>
          <p:cNvSpPr txBox="1">
            <a:spLocks/>
          </p:cNvSpPr>
          <p:nvPr/>
        </p:nvSpPr>
        <p:spPr>
          <a:xfrm>
            <a:off x="899592" y="1142984"/>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ATRIBUTOS  </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7" name="Rectangle 6"/>
          <p:cNvSpPr>
            <a:spLocks noChangeArrowheads="1"/>
          </p:cNvSpPr>
          <p:nvPr/>
        </p:nvSpPr>
        <p:spPr bwMode="auto">
          <a:xfrm>
            <a:off x="109817" y="2786058"/>
            <a:ext cx="8748463" cy="660400"/>
          </a:xfrm>
          <a:prstGeom prst="rect">
            <a:avLst/>
          </a:prstGeom>
          <a:noFill/>
          <a:ln w="9525">
            <a:noFill/>
            <a:miter lim="800000"/>
            <a:headEnd/>
            <a:tailEnd/>
          </a:ln>
          <a:effectLst/>
        </p:spPr>
        <p:txBody>
          <a:bodyPr/>
          <a:lstStyle/>
          <a:p>
            <a:pPr marL="342900" indent="20638" algn="just">
              <a:spcBef>
                <a:spcPct val="20000"/>
              </a:spcBef>
            </a:pPr>
            <a:r>
              <a:rPr lang="es-ES_tradnl" sz="2800" dirty="0" smtClean="0"/>
              <a:t>Quienes moldean la entidad son los atributos,  es decir, definen a una entidad. </a:t>
            </a:r>
            <a:r>
              <a:rPr lang="es-VE" sz="2800" dirty="0" err="1" smtClean="0"/>
              <a:t>Ejm</a:t>
            </a:r>
            <a:r>
              <a:rPr lang="es-VE" sz="2800" dirty="0" smtClean="0"/>
              <a:t>: Cedula, nombre, apellido, sexo</a:t>
            </a:r>
            <a:endParaRPr lang="es-ES_tradnl" sz="2800" dirty="0" smtClean="0"/>
          </a:p>
          <a:p>
            <a:pPr marL="342900" indent="20638" algn="just">
              <a:spcBef>
                <a:spcPct val="20000"/>
              </a:spcBef>
            </a:pPr>
            <a:r>
              <a:rPr lang="es-ES_tradnl" sz="2800" dirty="0" smtClean="0"/>
              <a:t>Una instancia de entidad en particular es descrita por los valores de sus atributos </a:t>
            </a:r>
          </a:p>
          <a:p>
            <a:pPr marL="342900" indent="20638" algn="just">
              <a:spcBef>
                <a:spcPct val="20000"/>
              </a:spcBef>
            </a:pPr>
            <a:endParaRPr lang="es-ES_tradnl" sz="2800" dirty="0"/>
          </a:p>
        </p:txBody>
      </p:sp>
      <p:graphicFrame>
        <p:nvGraphicFramePr>
          <p:cNvPr id="10" name="9 Tabla"/>
          <p:cNvGraphicFramePr>
            <a:graphicFrameLocks noGrp="1"/>
          </p:cNvGraphicFramePr>
          <p:nvPr/>
        </p:nvGraphicFramePr>
        <p:xfrm>
          <a:off x="357158" y="4803160"/>
          <a:ext cx="8676457" cy="1483360"/>
        </p:xfrm>
        <a:graphic>
          <a:graphicData uri="http://schemas.openxmlformats.org/drawingml/2006/table">
            <a:tbl>
              <a:tblPr firstRow="1" bandRow="1">
                <a:tableStyleId>{5C22544A-7EE6-4342-B048-85BDC9FD1C3A}</a:tableStyleId>
              </a:tblPr>
              <a:tblGrid>
                <a:gridCol w="1501695"/>
                <a:gridCol w="1585123"/>
                <a:gridCol w="1291212"/>
                <a:gridCol w="2073694"/>
                <a:gridCol w="2224733"/>
              </a:tblGrid>
              <a:tr h="370840">
                <a:tc>
                  <a:txBody>
                    <a:bodyPr/>
                    <a:lstStyle/>
                    <a:p>
                      <a:r>
                        <a:rPr lang="es-VE" sz="1400" dirty="0" smtClean="0"/>
                        <a:t>Cedula</a:t>
                      </a:r>
                      <a:endParaRPr lang="es-VE" sz="1400" dirty="0"/>
                    </a:p>
                  </a:txBody>
                  <a:tcPr/>
                </a:tc>
                <a:tc>
                  <a:txBody>
                    <a:bodyPr/>
                    <a:lstStyle/>
                    <a:p>
                      <a:r>
                        <a:rPr lang="es-VE" sz="1400" dirty="0" smtClean="0"/>
                        <a:t>Nombre</a:t>
                      </a:r>
                      <a:r>
                        <a:rPr lang="es-VE" sz="1400" baseline="0" dirty="0" smtClean="0"/>
                        <a:t> </a:t>
                      </a:r>
                      <a:endParaRPr lang="es-VE" sz="1400" dirty="0"/>
                    </a:p>
                  </a:txBody>
                  <a:tcPr/>
                </a:tc>
                <a:tc>
                  <a:txBody>
                    <a:bodyPr/>
                    <a:lstStyle/>
                    <a:p>
                      <a:r>
                        <a:rPr lang="es-VE" sz="1400" dirty="0" smtClean="0"/>
                        <a:t>Apellido</a:t>
                      </a:r>
                      <a:endParaRPr lang="es-VE" sz="1400" dirty="0"/>
                    </a:p>
                  </a:txBody>
                  <a:tcPr/>
                </a:tc>
                <a:tc>
                  <a:txBody>
                    <a:bodyPr/>
                    <a:lstStyle/>
                    <a:p>
                      <a:r>
                        <a:rPr lang="es-VE" sz="1400" dirty="0" smtClean="0"/>
                        <a:t>Especialidad</a:t>
                      </a:r>
                      <a:endParaRPr lang="es-VE" sz="1400" dirty="0"/>
                    </a:p>
                  </a:txBody>
                  <a:tcPr/>
                </a:tc>
                <a:tc>
                  <a:txBody>
                    <a:bodyPr/>
                    <a:lstStyle/>
                    <a:p>
                      <a:r>
                        <a:rPr lang="es-VE" sz="1400" dirty="0" smtClean="0"/>
                        <a:t>Consultorio</a:t>
                      </a:r>
                      <a:endParaRPr lang="es-VE" sz="1400" dirty="0"/>
                    </a:p>
                  </a:txBody>
                  <a:tcPr/>
                </a:tc>
              </a:tr>
              <a:tr h="370840">
                <a:tc>
                  <a:txBody>
                    <a:bodyPr/>
                    <a:lstStyle/>
                    <a:p>
                      <a:r>
                        <a:rPr lang="es-VE" sz="1400" dirty="0" smtClean="0"/>
                        <a:t>15.098.13</a:t>
                      </a:r>
                      <a:endParaRPr lang="es-VE" sz="1400" dirty="0"/>
                    </a:p>
                  </a:txBody>
                  <a:tcPr/>
                </a:tc>
                <a:tc>
                  <a:txBody>
                    <a:bodyPr/>
                    <a:lstStyle/>
                    <a:p>
                      <a:r>
                        <a:rPr lang="es-VE" sz="1400" dirty="0" smtClean="0"/>
                        <a:t>SANDRA</a:t>
                      </a:r>
                      <a:endParaRPr lang="es-VE" sz="1400" dirty="0"/>
                    </a:p>
                  </a:txBody>
                  <a:tcPr/>
                </a:tc>
                <a:tc>
                  <a:txBody>
                    <a:bodyPr/>
                    <a:lstStyle/>
                    <a:p>
                      <a:r>
                        <a:rPr lang="es-VE" sz="1400" dirty="0" smtClean="0"/>
                        <a:t>LUNA</a:t>
                      </a:r>
                      <a:endParaRPr lang="es-VE" sz="1400" dirty="0"/>
                    </a:p>
                  </a:txBody>
                  <a:tcPr/>
                </a:tc>
                <a:tc>
                  <a:txBody>
                    <a:bodyPr/>
                    <a:lstStyle/>
                    <a:p>
                      <a:r>
                        <a:rPr lang="es-VE" sz="1400" dirty="0" smtClean="0"/>
                        <a:t>CARDIOLOGIA</a:t>
                      </a:r>
                      <a:endParaRPr lang="es-VE" sz="1400" dirty="0"/>
                    </a:p>
                  </a:txBody>
                  <a:tcPr/>
                </a:tc>
                <a:tc>
                  <a:txBody>
                    <a:bodyPr/>
                    <a:lstStyle/>
                    <a:p>
                      <a:r>
                        <a:rPr lang="es-VE" sz="1400" dirty="0" smtClean="0"/>
                        <a:t>TORRE</a:t>
                      </a:r>
                      <a:r>
                        <a:rPr lang="es-VE" sz="1400" baseline="0" dirty="0" smtClean="0"/>
                        <a:t> I, PISO 2, NRO 78</a:t>
                      </a:r>
                      <a:endParaRPr lang="es-VE" sz="1400" dirty="0"/>
                    </a:p>
                  </a:txBody>
                  <a:tcPr/>
                </a:tc>
              </a:tr>
              <a:tr h="370840">
                <a:tc>
                  <a:txBody>
                    <a:bodyPr/>
                    <a:lstStyle/>
                    <a:p>
                      <a:r>
                        <a:rPr lang="es-VE" sz="1400" dirty="0" smtClean="0"/>
                        <a:t>18.910.976</a:t>
                      </a:r>
                      <a:endParaRPr lang="es-VE" sz="1400" dirty="0"/>
                    </a:p>
                  </a:txBody>
                  <a:tcPr/>
                </a:tc>
                <a:tc>
                  <a:txBody>
                    <a:bodyPr/>
                    <a:lstStyle/>
                    <a:p>
                      <a:r>
                        <a:rPr lang="es-VE" sz="1400" dirty="0" smtClean="0"/>
                        <a:t>GUILLERMO</a:t>
                      </a:r>
                      <a:endParaRPr lang="es-VE" sz="1400" dirty="0"/>
                    </a:p>
                  </a:txBody>
                  <a:tcPr/>
                </a:tc>
                <a:tc>
                  <a:txBody>
                    <a:bodyPr/>
                    <a:lstStyle/>
                    <a:p>
                      <a:r>
                        <a:rPr lang="es-VE" sz="1400" dirty="0" smtClean="0"/>
                        <a:t>JIMENEZ</a:t>
                      </a:r>
                      <a:endParaRPr lang="es-VE" sz="1400" dirty="0"/>
                    </a:p>
                  </a:txBody>
                  <a:tcPr/>
                </a:tc>
                <a:tc>
                  <a:txBody>
                    <a:bodyPr/>
                    <a:lstStyle/>
                    <a:p>
                      <a:r>
                        <a:rPr lang="es-VE" sz="1400" dirty="0" smtClean="0"/>
                        <a:t>TRAUMATOLOGO</a:t>
                      </a:r>
                      <a:endParaRPr lang="es-VE" sz="1400" dirty="0"/>
                    </a:p>
                  </a:txBody>
                  <a:tcPr/>
                </a:tc>
                <a:tc>
                  <a:txBody>
                    <a:bodyPr/>
                    <a:lstStyle/>
                    <a:p>
                      <a:r>
                        <a:rPr lang="es-VE" sz="1400" dirty="0" smtClean="0"/>
                        <a:t>TORRE</a:t>
                      </a:r>
                      <a:r>
                        <a:rPr lang="es-VE" sz="1400" baseline="0" dirty="0" smtClean="0"/>
                        <a:t> 3, PISO 5, NRO 14</a:t>
                      </a:r>
                      <a:endParaRPr lang="es-VE" sz="1400" dirty="0"/>
                    </a:p>
                  </a:txBody>
                  <a:tcPr/>
                </a:tc>
              </a:tr>
              <a:tr h="370840">
                <a:tc>
                  <a:txBody>
                    <a:bodyPr/>
                    <a:lstStyle/>
                    <a:p>
                      <a:r>
                        <a:rPr lang="es-VE" sz="1400" dirty="0" smtClean="0"/>
                        <a:t>10.789.653</a:t>
                      </a:r>
                      <a:endParaRPr lang="es-VE" sz="1400" dirty="0"/>
                    </a:p>
                  </a:txBody>
                  <a:tcPr/>
                </a:tc>
                <a:tc>
                  <a:txBody>
                    <a:bodyPr/>
                    <a:lstStyle/>
                    <a:p>
                      <a:r>
                        <a:rPr lang="es-VE" sz="1400" dirty="0" smtClean="0"/>
                        <a:t>ANGELA</a:t>
                      </a:r>
                      <a:endParaRPr lang="es-VE" sz="1400" dirty="0"/>
                    </a:p>
                  </a:txBody>
                  <a:tcPr/>
                </a:tc>
                <a:tc>
                  <a:txBody>
                    <a:bodyPr/>
                    <a:lstStyle/>
                    <a:p>
                      <a:r>
                        <a:rPr lang="es-VE" sz="1400" dirty="0" smtClean="0"/>
                        <a:t>PEREZ</a:t>
                      </a:r>
                      <a:endParaRPr lang="es-VE" sz="1400" dirty="0"/>
                    </a:p>
                  </a:txBody>
                  <a:tcPr/>
                </a:tc>
                <a:tc>
                  <a:txBody>
                    <a:bodyPr/>
                    <a:lstStyle/>
                    <a:p>
                      <a:r>
                        <a:rPr lang="es-VE" sz="1400" dirty="0" smtClean="0"/>
                        <a:t>CIRUJANO</a:t>
                      </a:r>
                      <a:endParaRPr lang="es-VE" sz="1400" dirty="0"/>
                    </a:p>
                  </a:txBody>
                  <a:tcPr/>
                </a:tc>
                <a:tc>
                  <a:txBody>
                    <a:bodyPr/>
                    <a:lstStyle/>
                    <a:p>
                      <a:r>
                        <a:rPr lang="es-VE" sz="1400" dirty="0" smtClean="0"/>
                        <a:t>TORRE I,</a:t>
                      </a:r>
                      <a:r>
                        <a:rPr lang="es-VE" sz="1400" baseline="0" dirty="0" smtClean="0"/>
                        <a:t> PISO 2, NRO 12</a:t>
                      </a:r>
                      <a:endParaRPr lang="es-VE" sz="1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571472" y="1357298"/>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Tipos de ATRIBUTOS </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graphicFrame>
        <p:nvGraphicFramePr>
          <p:cNvPr id="8" name="7 Diagrama"/>
          <p:cNvGraphicFramePr/>
          <p:nvPr/>
        </p:nvGraphicFramePr>
        <p:xfrm>
          <a:off x="1142976" y="1785926"/>
          <a:ext cx="6715172" cy="4534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0" name="9 Imagen" descr="uneg.jpg"/>
          <p:cNvPicPr>
            <a:picLocks noChangeAspect="1"/>
          </p:cNvPicPr>
          <p:nvPr/>
        </p:nvPicPr>
        <p:blipFill>
          <a:blip r:embed="rId8" cstate="print"/>
          <a:stretch>
            <a:fillRect/>
          </a:stretch>
        </p:blipFill>
        <p:spPr>
          <a:xfrm>
            <a:off x="428596" y="0"/>
            <a:ext cx="711523" cy="711523"/>
          </a:xfrm>
          <a:prstGeom prst="rect">
            <a:avLst/>
          </a:prstGeom>
        </p:spPr>
      </p:pic>
      <p:sp>
        <p:nvSpPr>
          <p:cNvPr id="11"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2"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214282" y="2786058"/>
            <a:ext cx="8748463" cy="660400"/>
          </a:xfrm>
          <a:prstGeom prst="rect">
            <a:avLst/>
          </a:prstGeom>
          <a:noFill/>
          <a:ln w="9525">
            <a:noFill/>
            <a:miter lim="800000"/>
            <a:headEnd/>
            <a:tailEnd/>
          </a:ln>
          <a:effectLst/>
        </p:spPr>
        <p:txBody>
          <a:bodyPr/>
          <a:lstStyle/>
          <a:p>
            <a:pPr marL="342900" indent="20638" algn="just">
              <a:spcBef>
                <a:spcPct val="20000"/>
              </a:spcBef>
            </a:pPr>
            <a:r>
              <a:rPr lang="es-ES_tradnl" sz="2800" dirty="0" smtClean="0"/>
              <a:t>   Son también llamados atómicos, ya que su valor no se puede dividir.</a:t>
            </a:r>
          </a:p>
          <a:p>
            <a:pPr marL="342900" indent="20638" algn="just">
              <a:spcBef>
                <a:spcPct val="20000"/>
              </a:spcBef>
            </a:pPr>
            <a:r>
              <a:rPr lang="es-ES_tradnl" sz="2800" dirty="0" smtClean="0"/>
              <a:t>   Ejemplos de este tipo de atributo: </a:t>
            </a:r>
            <a:r>
              <a:rPr lang="es-ES_tradnl" sz="2800" i="1" dirty="0" smtClean="0"/>
              <a:t>precio, existencia, nota, peso.</a:t>
            </a:r>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1285860"/>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Atributo simples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95537" y="2643182"/>
            <a:ext cx="8748463" cy="660400"/>
          </a:xfrm>
          <a:prstGeom prst="rect">
            <a:avLst/>
          </a:prstGeom>
          <a:noFill/>
          <a:ln w="9525">
            <a:noFill/>
            <a:miter lim="800000"/>
            <a:headEnd/>
            <a:tailEnd/>
          </a:ln>
          <a:effectLst/>
        </p:spPr>
        <p:txBody>
          <a:bodyPr/>
          <a:lstStyle/>
          <a:p>
            <a:pPr marL="342900" indent="20638" algn="just">
              <a:spcBef>
                <a:spcPct val="20000"/>
              </a:spcBef>
            </a:pPr>
            <a:r>
              <a:rPr lang="es-ES_tradnl" sz="2800" dirty="0" smtClean="0"/>
              <a:t>En este tipo de atributo, su valor resulta de la concatenación de otros valores.</a:t>
            </a:r>
          </a:p>
          <a:p>
            <a:pPr marL="342900" indent="20638" algn="just">
              <a:spcBef>
                <a:spcPct val="20000"/>
              </a:spcBef>
            </a:pPr>
            <a:r>
              <a:rPr lang="es-ES_tradnl" sz="2800" dirty="0" smtClean="0"/>
              <a:t>Dicho de otro modo, su valor puede dividirse en otros sub valores.  </a:t>
            </a:r>
          </a:p>
          <a:p>
            <a:pPr marL="342900" indent="20638" algn="just">
              <a:spcBef>
                <a:spcPct val="20000"/>
              </a:spcBef>
            </a:pPr>
            <a:r>
              <a:rPr lang="es-ES_tradnl" sz="2800" dirty="0" smtClean="0"/>
              <a:t>Para facilitar las consultas dentro de la BD, es conveniente llevar  un atributo compuesto a                       una serie de atributos simples</a:t>
            </a: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1142984"/>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Atributo  compuesto</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1214422"/>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Atributo  compuesto</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graphicFrame>
        <p:nvGraphicFramePr>
          <p:cNvPr id="8" name="7 Tabla"/>
          <p:cNvGraphicFramePr>
            <a:graphicFrameLocks noGrp="1"/>
          </p:cNvGraphicFramePr>
          <p:nvPr/>
        </p:nvGraphicFramePr>
        <p:xfrm>
          <a:off x="827584" y="2852936"/>
          <a:ext cx="6096000" cy="1620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s-VE" sz="1400" dirty="0" smtClean="0"/>
                        <a:t>Cedula</a:t>
                      </a:r>
                      <a:endParaRPr lang="es-VE" sz="1400" dirty="0"/>
                    </a:p>
                  </a:txBody>
                  <a:tcPr/>
                </a:tc>
                <a:tc>
                  <a:txBody>
                    <a:bodyPr/>
                    <a:lstStyle/>
                    <a:p>
                      <a:r>
                        <a:rPr lang="es-VE" sz="1400" dirty="0" smtClean="0"/>
                        <a:t>Nombre</a:t>
                      </a:r>
                      <a:endParaRPr lang="es-VE" sz="1400" dirty="0"/>
                    </a:p>
                  </a:txBody>
                  <a:tcPr/>
                </a:tc>
                <a:tc>
                  <a:txBody>
                    <a:bodyPr/>
                    <a:lstStyle/>
                    <a:p>
                      <a:r>
                        <a:rPr lang="es-VE" sz="1400" dirty="0" smtClean="0"/>
                        <a:t>Dirección</a:t>
                      </a:r>
                      <a:endParaRPr lang="es-VE" sz="1400" dirty="0"/>
                    </a:p>
                  </a:txBody>
                  <a:tcPr/>
                </a:tc>
              </a:tr>
              <a:tr h="370840">
                <a:tc>
                  <a:txBody>
                    <a:bodyPr/>
                    <a:lstStyle/>
                    <a:p>
                      <a:r>
                        <a:rPr lang="es-VE" sz="1400" dirty="0" smtClean="0"/>
                        <a:t>13.903.659</a:t>
                      </a:r>
                      <a:endParaRPr lang="es-VE" sz="1400" dirty="0"/>
                    </a:p>
                  </a:txBody>
                  <a:tcPr/>
                </a:tc>
                <a:tc>
                  <a:txBody>
                    <a:bodyPr/>
                    <a:lstStyle/>
                    <a:p>
                      <a:r>
                        <a:rPr lang="es-VE" sz="1400" dirty="0" err="1" smtClean="0"/>
                        <a:t>Dayana</a:t>
                      </a:r>
                      <a:r>
                        <a:rPr lang="es-VE" sz="1400" dirty="0" smtClean="0"/>
                        <a:t> </a:t>
                      </a:r>
                      <a:r>
                        <a:rPr lang="es-VE" sz="1400" dirty="0" err="1" smtClean="0"/>
                        <a:t>Maria</a:t>
                      </a:r>
                      <a:r>
                        <a:rPr lang="es-VE" sz="1400" dirty="0" smtClean="0"/>
                        <a:t> </a:t>
                      </a:r>
                      <a:r>
                        <a:rPr lang="es-VE" sz="1400" baseline="0" dirty="0" smtClean="0"/>
                        <a:t> </a:t>
                      </a:r>
                      <a:r>
                        <a:rPr lang="es-VE" sz="1400" baseline="0" dirty="0" err="1" smtClean="0"/>
                        <a:t>Caceres</a:t>
                      </a:r>
                      <a:r>
                        <a:rPr lang="es-VE" sz="1400" baseline="0" dirty="0" smtClean="0"/>
                        <a:t> </a:t>
                      </a:r>
                      <a:r>
                        <a:rPr lang="es-VE" sz="1400" baseline="0" dirty="0" err="1" smtClean="0"/>
                        <a:t>Sanchez</a:t>
                      </a:r>
                      <a:endParaRPr lang="es-VE" sz="1400" dirty="0"/>
                    </a:p>
                  </a:txBody>
                  <a:tcPr/>
                </a:tc>
                <a:tc>
                  <a:txBody>
                    <a:bodyPr/>
                    <a:lstStyle/>
                    <a:p>
                      <a:r>
                        <a:rPr lang="es-VE" sz="1400" dirty="0" smtClean="0"/>
                        <a:t>Calle</a:t>
                      </a:r>
                      <a:r>
                        <a:rPr lang="es-VE" sz="1400" baseline="0" dirty="0" smtClean="0"/>
                        <a:t> 5, casa 1, Urb. Las Garzas- Puerto Ordaz</a:t>
                      </a:r>
                      <a:endParaRPr lang="es-VE" sz="1400" dirty="0"/>
                    </a:p>
                  </a:txBody>
                  <a:tcPr/>
                </a:tc>
              </a:tr>
              <a:tr h="370840">
                <a:tc>
                  <a:txBody>
                    <a:bodyPr/>
                    <a:lstStyle/>
                    <a:p>
                      <a:r>
                        <a:rPr lang="es-VE" sz="1400" dirty="0" smtClean="0"/>
                        <a:t>12.678.090</a:t>
                      </a:r>
                      <a:endParaRPr lang="es-VE" sz="1400" dirty="0"/>
                    </a:p>
                  </a:txBody>
                  <a:tcPr/>
                </a:tc>
                <a:tc>
                  <a:txBody>
                    <a:bodyPr/>
                    <a:lstStyle/>
                    <a:p>
                      <a:r>
                        <a:rPr lang="es-VE" sz="1400" dirty="0" smtClean="0"/>
                        <a:t>Luisa</a:t>
                      </a:r>
                      <a:r>
                        <a:rPr lang="es-VE" sz="1400" baseline="0" dirty="0" smtClean="0"/>
                        <a:t> Miranda Jaramillo </a:t>
                      </a:r>
                      <a:r>
                        <a:rPr lang="es-VE" sz="1400" baseline="0" dirty="0" err="1" smtClean="0"/>
                        <a:t>Hernandez</a:t>
                      </a:r>
                      <a:endParaRPr lang="es-VE" sz="1400" dirty="0"/>
                    </a:p>
                  </a:txBody>
                  <a:tcPr/>
                </a:tc>
                <a:tc>
                  <a:txBody>
                    <a:bodyPr/>
                    <a:lstStyle/>
                    <a:p>
                      <a:r>
                        <a:rPr lang="es-VE" sz="1400" dirty="0" smtClean="0"/>
                        <a:t>Calle Las</a:t>
                      </a:r>
                      <a:r>
                        <a:rPr lang="es-VE" sz="1400" baseline="0" dirty="0" smtClean="0"/>
                        <a:t> Bonitas , casa 25,  Urb.  </a:t>
                      </a:r>
                      <a:r>
                        <a:rPr lang="es-VE" sz="1400" baseline="0" dirty="0" err="1" smtClean="0"/>
                        <a:t>Cloudy</a:t>
                      </a:r>
                      <a:r>
                        <a:rPr lang="es-VE" sz="1400" baseline="0" dirty="0" smtClean="0"/>
                        <a:t> Park, San </a:t>
                      </a:r>
                      <a:r>
                        <a:rPr lang="es-VE" sz="1400" baseline="0" dirty="0" err="1" smtClean="0"/>
                        <a:t>Felix</a:t>
                      </a:r>
                      <a:endParaRPr lang="es-VE" sz="1400" dirty="0"/>
                    </a:p>
                  </a:txBody>
                  <a:tcPr/>
                </a:tc>
              </a:tr>
            </a:tbl>
          </a:graphicData>
        </a:graphic>
      </p:graphicFrame>
      <p:cxnSp>
        <p:nvCxnSpPr>
          <p:cNvPr id="10" name="9 Conector recto"/>
          <p:cNvCxnSpPr/>
          <p:nvPr/>
        </p:nvCxnSpPr>
        <p:spPr>
          <a:xfrm>
            <a:off x="3419872" y="4509120"/>
            <a:ext cx="0" cy="720080"/>
          </a:xfrm>
          <a:prstGeom prst="line">
            <a:avLst/>
          </a:prstGeom>
        </p:spPr>
        <p:style>
          <a:lnRef idx="3">
            <a:schemeClr val="accent1"/>
          </a:lnRef>
          <a:fillRef idx="0">
            <a:schemeClr val="accent1"/>
          </a:fillRef>
          <a:effectRef idx="2">
            <a:schemeClr val="accent1"/>
          </a:effectRef>
          <a:fontRef idx="minor">
            <a:schemeClr val="tx1"/>
          </a:fontRef>
        </p:style>
      </p:cxnSp>
      <p:sp>
        <p:nvSpPr>
          <p:cNvPr id="16" name="15 CuadroTexto"/>
          <p:cNvSpPr txBox="1"/>
          <p:nvPr/>
        </p:nvSpPr>
        <p:spPr>
          <a:xfrm>
            <a:off x="611560" y="5445224"/>
            <a:ext cx="1471878" cy="338554"/>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es-VE" sz="1600" dirty="0" smtClean="0"/>
              <a:t>Primer nombre</a:t>
            </a:r>
            <a:endParaRPr lang="es-VE" sz="1600" dirty="0"/>
          </a:p>
        </p:txBody>
      </p:sp>
      <p:sp>
        <p:nvSpPr>
          <p:cNvPr id="17" name="16 CuadroTexto"/>
          <p:cNvSpPr txBox="1"/>
          <p:nvPr/>
        </p:nvSpPr>
        <p:spPr>
          <a:xfrm>
            <a:off x="2195736" y="5445224"/>
            <a:ext cx="1656223" cy="338554"/>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es-VE" sz="1600" dirty="0" smtClean="0"/>
              <a:t>Segundo nombre</a:t>
            </a:r>
            <a:endParaRPr lang="es-VE" sz="1600" dirty="0"/>
          </a:p>
        </p:txBody>
      </p:sp>
      <p:sp>
        <p:nvSpPr>
          <p:cNvPr id="18" name="17 CuadroTexto"/>
          <p:cNvSpPr txBox="1"/>
          <p:nvPr/>
        </p:nvSpPr>
        <p:spPr>
          <a:xfrm>
            <a:off x="3923928" y="5445224"/>
            <a:ext cx="1498102" cy="338554"/>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es-VE" sz="1600" dirty="0" smtClean="0"/>
              <a:t>Primer Apellido</a:t>
            </a:r>
            <a:endParaRPr lang="es-VE" sz="1600" dirty="0"/>
          </a:p>
        </p:txBody>
      </p:sp>
      <p:sp>
        <p:nvSpPr>
          <p:cNvPr id="19" name="18 CuadroTexto"/>
          <p:cNvSpPr txBox="1"/>
          <p:nvPr/>
        </p:nvSpPr>
        <p:spPr>
          <a:xfrm>
            <a:off x="5436096" y="5445224"/>
            <a:ext cx="1682448" cy="338554"/>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es-VE" sz="1600" dirty="0" smtClean="0"/>
              <a:t>Segundo Apellido</a:t>
            </a:r>
            <a:endParaRPr lang="es-VE" sz="1600" dirty="0"/>
          </a:p>
        </p:txBody>
      </p:sp>
      <p:sp>
        <p:nvSpPr>
          <p:cNvPr id="20" name="19 Cerrar llave"/>
          <p:cNvSpPr/>
          <p:nvPr/>
        </p:nvSpPr>
        <p:spPr>
          <a:xfrm>
            <a:off x="7164288" y="2852936"/>
            <a:ext cx="216024" cy="1512168"/>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VE"/>
          </a:p>
        </p:txBody>
      </p:sp>
      <p:sp>
        <p:nvSpPr>
          <p:cNvPr id="21" name="20 CuadroTexto"/>
          <p:cNvSpPr txBox="1"/>
          <p:nvPr/>
        </p:nvSpPr>
        <p:spPr>
          <a:xfrm>
            <a:off x="7461552" y="2924944"/>
            <a:ext cx="604653" cy="338554"/>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es-VE" sz="1600" dirty="0" smtClean="0"/>
              <a:t>Calle</a:t>
            </a:r>
            <a:endParaRPr lang="es-VE" sz="1600" dirty="0"/>
          </a:p>
        </p:txBody>
      </p:sp>
      <p:sp>
        <p:nvSpPr>
          <p:cNvPr id="22" name="21 CuadroTexto"/>
          <p:cNvSpPr txBox="1"/>
          <p:nvPr/>
        </p:nvSpPr>
        <p:spPr>
          <a:xfrm>
            <a:off x="7524328" y="3429000"/>
            <a:ext cx="590226" cy="338554"/>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es-VE" sz="1600" dirty="0" smtClean="0"/>
              <a:t>Casa</a:t>
            </a:r>
            <a:endParaRPr lang="es-VE" sz="1600" dirty="0"/>
          </a:p>
        </p:txBody>
      </p:sp>
      <p:sp>
        <p:nvSpPr>
          <p:cNvPr id="23" name="22 CuadroTexto"/>
          <p:cNvSpPr txBox="1"/>
          <p:nvPr/>
        </p:nvSpPr>
        <p:spPr>
          <a:xfrm>
            <a:off x="7524328" y="3933056"/>
            <a:ext cx="1308371" cy="338554"/>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es-VE" sz="1600" dirty="0" smtClean="0"/>
              <a:t>Urbanización</a:t>
            </a:r>
            <a:endParaRPr lang="es-VE" sz="1600" dirty="0"/>
          </a:p>
        </p:txBody>
      </p:sp>
      <p:sp>
        <p:nvSpPr>
          <p:cNvPr id="24" name="23 CuadroTexto"/>
          <p:cNvSpPr txBox="1"/>
          <p:nvPr/>
        </p:nvSpPr>
        <p:spPr>
          <a:xfrm>
            <a:off x="7524328" y="4386590"/>
            <a:ext cx="623889" cy="338554"/>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es-VE" sz="1600" dirty="0" smtClean="0"/>
              <a:t>Zona</a:t>
            </a:r>
            <a:endParaRPr lang="es-VE" sz="1600" dirty="0"/>
          </a:p>
        </p:txBody>
      </p:sp>
      <p:sp>
        <p:nvSpPr>
          <p:cNvPr id="25"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26" name="25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27"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28"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95537" y="2928934"/>
            <a:ext cx="8748463" cy="660400"/>
          </a:xfrm>
          <a:prstGeom prst="rect">
            <a:avLst/>
          </a:prstGeom>
          <a:noFill/>
          <a:ln w="9525">
            <a:noFill/>
            <a:miter lim="800000"/>
            <a:headEnd/>
            <a:tailEnd/>
          </a:ln>
          <a:effectLst/>
        </p:spPr>
        <p:txBody>
          <a:bodyPr/>
          <a:lstStyle/>
          <a:p>
            <a:pPr marL="342900" indent="-342900" algn="just">
              <a:spcBef>
                <a:spcPct val="20000"/>
              </a:spcBef>
            </a:pPr>
            <a:r>
              <a:rPr lang="es-ES_tradnl" sz="2800" dirty="0" smtClean="0"/>
              <a:t>   Aquellos cuyo valor no provienen de ningún otro atributo o relación entre entidades.</a:t>
            </a:r>
          </a:p>
          <a:p>
            <a:pPr marL="342900" indent="-342900" algn="just">
              <a:spcBef>
                <a:spcPct val="20000"/>
              </a:spcBef>
            </a:pPr>
            <a:r>
              <a:rPr lang="es-ES_tradnl" sz="2800" dirty="0" smtClean="0"/>
              <a:t>    Ejemplo: </a:t>
            </a:r>
            <a:r>
              <a:rPr lang="es-ES_tradnl" sz="2800" i="1" dirty="0" smtClean="0"/>
              <a:t>Nacionalidad, Nombre, estatura.</a:t>
            </a:r>
          </a:p>
          <a:p>
            <a:pPr marL="342900" indent="-342900" algn="just">
              <a:spcBef>
                <a:spcPct val="20000"/>
              </a:spcBef>
            </a:pP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1500174"/>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Atributo  almacenados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0" y="2714620"/>
            <a:ext cx="8748463" cy="660400"/>
          </a:xfrm>
          <a:prstGeom prst="rect">
            <a:avLst/>
          </a:prstGeom>
          <a:noFill/>
          <a:ln w="9525">
            <a:noFill/>
            <a:miter lim="800000"/>
            <a:headEnd/>
            <a:tailEnd/>
          </a:ln>
          <a:effectLst/>
        </p:spPr>
        <p:txBody>
          <a:bodyPr/>
          <a:lstStyle/>
          <a:p>
            <a:pPr marL="342900" indent="-342900" algn="just">
              <a:spcBef>
                <a:spcPct val="20000"/>
              </a:spcBef>
            </a:pPr>
            <a:r>
              <a:rPr lang="es-ES_tradnl" sz="2800" dirty="0" smtClean="0"/>
              <a:t>   Los valores de estos atributos pueden ser obtenidos a través de cálculos a partir de otros datos ya existentes en otros atributos (de la misma entidad o de otras relacionadas).</a:t>
            </a:r>
          </a:p>
          <a:p>
            <a:pPr marL="342900" indent="-342900">
              <a:spcBef>
                <a:spcPct val="20000"/>
              </a:spcBef>
            </a:pPr>
            <a:r>
              <a:rPr lang="es-ES_tradnl" sz="2800" dirty="0" smtClean="0"/>
              <a:t>    Ejemplo: </a:t>
            </a:r>
            <a:r>
              <a:rPr lang="es-ES_tradnl" sz="2800" i="1" dirty="0" smtClean="0"/>
              <a:t>Edad, total de libros,  número de ejemplares</a:t>
            </a:r>
          </a:p>
          <a:p>
            <a:pPr marL="342900" indent="-342900" algn="just">
              <a:spcBef>
                <a:spcPct val="20000"/>
              </a:spcBef>
            </a:pP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1500174"/>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Atributo derivados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2060848"/>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smtClean="0">
                <a:ln/>
                <a:solidFill>
                  <a:schemeClr val="tx1"/>
                </a:solidFill>
                <a:effectLst>
                  <a:reflection blurRad="12700" stA="50000" endPos="50000" dir="5400000" sy="-100000" rotWithShape="0"/>
                </a:effectLst>
                <a:uLnTx/>
                <a:uFillTx/>
                <a:latin typeface="+mj-lt"/>
                <a:ea typeface="+mj-ea"/>
                <a:cs typeface="+mj-cs"/>
              </a:rPr>
              <a:t>modelo  </a:t>
            </a:r>
            <a:r>
              <a:rPr lang="es-ES" sz="4000" b="1" cap="all" spc="-150" dirty="0" smtClean="0">
                <a:ln/>
                <a:effectLst>
                  <a:reflection blurRad="12700" stA="50000" endPos="50000" dir="5400000" sy="-100000" rotWithShape="0"/>
                </a:effectLst>
                <a:latin typeface="+mj-lt"/>
                <a:ea typeface="+mj-ea"/>
                <a:cs typeface="+mj-cs"/>
              </a:rPr>
              <a:t>conceptual</a:t>
            </a: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smtClean="0">
                <a:ln/>
                <a:solidFill>
                  <a:schemeClr val="tx1"/>
                </a:solidFill>
                <a:effectLst>
                  <a:reflection blurRad="12700" stA="50000" endPos="50000" dir="5400000" sy="-100000" rotWithShape="0"/>
                </a:effectLst>
                <a:uLnTx/>
                <a:uFillTx/>
                <a:latin typeface="+mj-lt"/>
                <a:ea typeface="+mj-ea"/>
                <a:cs typeface="+mj-cs"/>
              </a:rPr>
              <a:t>de datos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graphicFrame>
        <p:nvGraphicFramePr>
          <p:cNvPr id="8" name="7 Diagrama"/>
          <p:cNvGraphicFramePr/>
          <p:nvPr/>
        </p:nvGraphicFramePr>
        <p:xfrm>
          <a:off x="1979712" y="2924944"/>
          <a:ext cx="5280248" cy="2536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0" name="9 Imagen" descr="uneg.jpg"/>
          <p:cNvPicPr>
            <a:picLocks noChangeAspect="1"/>
          </p:cNvPicPr>
          <p:nvPr/>
        </p:nvPicPr>
        <p:blipFill>
          <a:blip r:embed="rId8" cstate="print"/>
          <a:stretch>
            <a:fillRect/>
          </a:stretch>
        </p:blipFill>
        <p:spPr>
          <a:xfrm>
            <a:off x="428596" y="0"/>
            <a:ext cx="711523" cy="711523"/>
          </a:xfrm>
          <a:prstGeom prst="rect">
            <a:avLst/>
          </a:prstGeom>
        </p:spPr>
      </p:pic>
      <p:sp>
        <p:nvSpPr>
          <p:cNvPr id="11"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2"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785786" y="3286124"/>
            <a:ext cx="8100391" cy="660400"/>
          </a:xfrm>
          <a:prstGeom prst="rect">
            <a:avLst/>
          </a:prstGeom>
          <a:noFill/>
          <a:ln w="9525">
            <a:noFill/>
            <a:miter lim="800000"/>
            <a:headEnd/>
            <a:tailEnd/>
          </a:ln>
          <a:effectLst/>
        </p:spPr>
        <p:txBody>
          <a:bodyPr/>
          <a:lstStyle/>
          <a:p>
            <a:pPr marL="342900" indent="-342900" algn="just">
              <a:spcBef>
                <a:spcPct val="20000"/>
              </a:spcBef>
            </a:pPr>
            <a:r>
              <a:rPr lang="es-ES_tradnl" sz="2800" dirty="0" smtClean="0"/>
              <a:t>  Aquellos atributos con un solo valor.</a:t>
            </a:r>
          </a:p>
          <a:p>
            <a:pPr marL="342900" indent="-342900" algn="just">
              <a:spcBef>
                <a:spcPct val="20000"/>
              </a:spcBef>
            </a:pPr>
            <a:r>
              <a:rPr lang="es-ES_tradnl" sz="2800" dirty="0" smtClean="0"/>
              <a:t>Ejemplo: </a:t>
            </a:r>
            <a:r>
              <a:rPr lang="es-ES_tradnl" sz="2800" i="1" dirty="0" smtClean="0"/>
              <a:t>Cedula, placa, color de ojos, año de nacimiento</a:t>
            </a:r>
          </a:p>
          <a:p>
            <a:pPr marL="342900" indent="-342900" algn="just">
              <a:spcBef>
                <a:spcPct val="20000"/>
              </a:spcBef>
            </a:pP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1571612"/>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Atributo </a:t>
            </a:r>
            <a:r>
              <a:rPr kumimoji="0" lang="es-ES" sz="4000" b="1" i="0" u="none" strike="noStrike" kern="1200" cap="all" spc="-150" normalizeH="0" noProof="0" dirty="0" err="1" smtClean="0">
                <a:ln/>
                <a:solidFill>
                  <a:schemeClr val="tx1"/>
                </a:solidFill>
                <a:effectLst>
                  <a:reflection blurRad="12700" stA="50000" endPos="50000" dir="5400000" sy="-100000" rotWithShape="0"/>
                </a:effectLst>
                <a:uLnTx/>
                <a:uFillTx/>
                <a:latin typeface="+mj-lt"/>
                <a:ea typeface="+mj-ea"/>
                <a:cs typeface="+mj-cs"/>
              </a:rPr>
              <a:t>monovalorados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95537" y="2857496"/>
            <a:ext cx="8748463" cy="660400"/>
          </a:xfrm>
          <a:prstGeom prst="rect">
            <a:avLst/>
          </a:prstGeom>
          <a:noFill/>
          <a:ln w="9525">
            <a:noFill/>
            <a:miter lim="800000"/>
            <a:headEnd/>
            <a:tailEnd/>
          </a:ln>
          <a:effectLst/>
        </p:spPr>
        <p:txBody>
          <a:bodyPr/>
          <a:lstStyle/>
          <a:p>
            <a:pPr marL="342900" indent="20638" algn="just">
              <a:spcBef>
                <a:spcPct val="20000"/>
              </a:spcBef>
            </a:pPr>
            <a:r>
              <a:rPr lang="es-ES_tradnl" sz="2800" dirty="0" smtClean="0"/>
              <a:t>Mas de un valor para un mismo atributo en una misma instancia de entidad.</a:t>
            </a:r>
          </a:p>
          <a:p>
            <a:pPr marL="342900" indent="20638" algn="just">
              <a:spcBef>
                <a:spcPct val="20000"/>
              </a:spcBef>
            </a:pPr>
            <a:r>
              <a:rPr lang="es-ES_tradnl" sz="2800" dirty="0" smtClean="0"/>
              <a:t>Ejemplo : Teléfono,  titulo.</a:t>
            </a:r>
          </a:p>
          <a:p>
            <a:pPr marL="342900" indent="20638" algn="just">
              <a:spcBef>
                <a:spcPct val="20000"/>
              </a:spcBef>
            </a:pPr>
            <a:r>
              <a:rPr lang="es-ES_tradnl" sz="2800" b="1" u="sng" dirty="0" smtClean="0"/>
              <a:t>Los atributos </a:t>
            </a:r>
            <a:r>
              <a:rPr lang="es-ES_tradnl" sz="2800" b="1" u="sng" dirty="0" err="1" smtClean="0"/>
              <a:t>multivalorados</a:t>
            </a:r>
            <a:r>
              <a:rPr lang="es-ES_tradnl" sz="2800" b="1" u="sng" dirty="0" smtClean="0"/>
              <a:t>  deben considerarse</a:t>
            </a:r>
          </a:p>
          <a:p>
            <a:pPr marL="342900" indent="20638" algn="just">
              <a:spcBef>
                <a:spcPct val="20000"/>
              </a:spcBef>
            </a:pPr>
            <a:r>
              <a:rPr lang="es-ES_tradnl" sz="2800" b="1" u="sng" dirty="0" smtClean="0"/>
              <a:t>como otro tipo de entidad con atributos propios</a:t>
            </a:r>
          </a:p>
          <a:p>
            <a:pPr marL="342900" indent="-342900" algn="just">
              <a:spcBef>
                <a:spcPct val="20000"/>
              </a:spcBef>
            </a:pP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1571612"/>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Atributo </a:t>
            </a:r>
            <a:r>
              <a:rPr kumimoji="0" lang="es-ES" sz="4000" b="1" i="0" u="none" strike="noStrike" kern="1200" cap="all" spc="-150" normalizeH="0" noProof="0" dirty="0" err="1" smtClean="0">
                <a:ln/>
                <a:solidFill>
                  <a:schemeClr val="tx1"/>
                </a:solidFill>
                <a:effectLst>
                  <a:reflection blurRad="12700" stA="50000" endPos="50000" dir="5400000" sy="-100000" rotWithShape="0"/>
                </a:effectLst>
                <a:uLnTx/>
                <a:uFillTx/>
                <a:latin typeface="+mj-lt"/>
                <a:ea typeface="+mj-ea"/>
                <a:cs typeface="+mj-cs"/>
              </a:rPr>
              <a:t>multivalorados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0" y="5500702"/>
            <a:ext cx="8748463" cy="660400"/>
          </a:xfrm>
          <a:prstGeom prst="rect">
            <a:avLst/>
          </a:prstGeom>
          <a:noFill/>
          <a:ln w="9525">
            <a:noFill/>
            <a:miter lim="800000"/>
            <a:headEnd/>
            <a:tailEnd/>
          </a:ln>
          <a:effectLst/>
        </p:spPr>
        <p:txBody>
          <a:bodyPr/>
          <a:lstStyle/>
          <a:p>
            <a:pPr marL="342900" indent="-342900" algn="just">
              <a:spcBef>
                <a:spcPct val="20000"/>
              </a:spcBef>
            </a:pP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642918"/>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Atributo </a:t>
            </a:r>
            <a:r>
              <a:rPr kumimoji="0" lang="es-ES" sz="4000" b="1" i="0" u="none" strike="noStrike" kern="1200" cap="all" spc="-150" normalizeH="0" noProof="0" dirty="0" err="1" smtClean="0">
                <a:ln/>
                <a:solidFill>
                  <a:schemeClr val="tx1"/>
                </a:solidFill>
                <a:effectLst>
                  <a:reflection blurRad="12700" stA="50000" endPos="50000" dir="5400000" sy="-100000" rotWithShape="0"/>
                </a:effectLst>
                <a:uLnTx/>
                <a:uFillTx/>
                <a:latin typeface="+mj-lt"/>
                <a:ea typeface="+mj-ea"/>
                <a:cs typeface="+mj-cs"/>
              </a:rPr>
              <a:t>multivalorados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graphicFrame>
        <p:nvGraphicFramePr>
          <p:cNvPr id="15" name="14 Tabla"/>
          <p:cNvGraphicFramePr>
            <a:graphicFrameLocks noGrp="1"/>
          </p:cNvGraphicFramePr>
          <p:nvPr/>
        </p:nvGraphicFramePr>
        <p:xfrm>
          <a:off x="928662" y="1785926"/>
          <a:ext cx="7000925" cy="2049904"/>
        </p:xfrm>
        <a:graphic>
          <a:graphicData uri="http://schemas.openxmlformats.org/drawingml/2006/table">
            <a:tbl>
              <a:tblPr firstRow="1" bandRow="1">
                <a:tableStyleId>{5C22544A-7EE6-4342-B048-85BDC9FD1C3A}</a:tableStyleId>
              </a:tblPr>
              <a:tblGrid>
                <a:gridCol w="1000132"/>
                <a:gridCol w="1500198"/>
                <a:gridCol w="1857388"/>
                <a:gridCol w="2643207"/>
              </a:tblGrid>
              <a:tr h="303246">
                <a:tc>
                  <a:txBody>
                    <a:bodyPr/>
                    <a:lstStyle/>
                    <a:p>
                      <a:r>
                        <a:rPr lang="es-VE" sz="1800" b="1" dirty="0" smtClean="0"/>
                        <a:t>Cedula</a:t>
                      </a:r>
                      <a:endParaRPr lang="es-VE" sz="1800" b="1" dirty="0"/>
                    </a:p>
                  </a:txBody>
                  <a:tcPr/>
                </a:tc>
                <a:tc>
                  <a:txBody>
                    <a:bodyPr/>
                    <a:lstStyle/>
                    <a:p>
                      <a:r>
                        <a:rPr lang="es-VE" sz="1800" b="1" dirty="0" smtClean="0"/>
                        <a:t>Nombres</a:t>
                      </a:r>
                      <a:endParaRPr lang="es-VE" sz="1800" b="1" dirty="0"/>
                    </a:p>
                  </a:txBody>
                  <a:tcPr/>
                </a:tc>
                <a:tc>
                  <a:txBody>
                    <a:bodyPr/>
                    <a:lstStyle/>
                    <a:p>
                      <a:r>
                        <a:rPr lang="es-VE" sz="1800" b="1" dirty="0" smtClean="0"/>
                        <a:t>Apellidos</a:t>
                      </a:r>
                      <a:endParaRPr lang="es-VE" sz="1800" b="1" dirty="0"/>
                    </a:p>
                  </a:txBody>
                  <a:tcPr/>
                </a:tc>
                <a:tc>
                  <a:txBody>
                    <a:bodyPr/>
                    <a:lstStyle/>
                    <a:p>
                      <a:r>
                        <a:rPr lang="es-VE" sz="1800" b="1" dirty="0" smtClean="0"/>
                        <a:t>Título</a:t>
                      </a:r>
                      <a:endParaRPr lang="es-VE" sz="1800" b="1" dirty="0"/>
                    </a:p>
                  </a:txBody>
                  <a:tcPr/>
                </a:tc>
              </a:tr>
              <a:tr h="343024">
                <a:tc>
                  <a:txBody>
                    <a:bodyPr/>
                    <a:lstStyle/>
                    <a:p>
                      <a:r>
                        <a:rPr lang="es-VE" sz="1400" dirty="0" smtClean="0"/>
                        <a:t>13.903.659</a:t>
                      </a:r>
                      <a:endParaRPr lang="es-VE" sz="1400" dirty="0"/>
                    </a:p>
                  </a:txBody>
                  <a:tcPr/>
                </a:tc>
                <a:tc>
                  <a:txBody>
                    <a:bodyPr/>
                    <a:lstStyle/>
                    <a:p>
                      <a:r>
                        <a:rPr lang="es-VE" sz="1400" dirty="0" err="1" smtClean="0"/>
                        <a:t>Dayana</a:t>
                      </a:r>
                      <a:r>
                        <a:rPr lang="es-VE" sz="1400" dirty="0" smtClean="0"/>
                        <a:t> María </a:t>
                      </a:r>
                      <a:r>
                        <a:rPr lang="es-VE" sz="1400" baseline="0" dirty="0" smtClean="0"/>
                        <a:t> </a:t>
                      </a:r>
                      <a:endParaRPr lang="es-VE" sz="1400" dirty="0"/>
                    </a:p>
                  </a:txBody>
                  <a:tcPr/>
                </a:tc>
                <a:tc>
                  <a:txBody>
                    <a:bodyPr/>
                    <a:lstStyle/>
                    <a:p>
                      <a:r>
                        <a:rPr lang="es-VE" sz="1400" baseline="0" dirty="0" smtClean="0"/>
                        <a:t>Cáceres Sánchez</a:t>
                      </a:r>
                      <a:endParaRPr lang="es-VE" sz="1400" dirty="0"/>
                    </a:p>
                  </a:txBody>
                  <a:tcPr/>
                </a:tc>
                <a:tc>
                  <a:txBody>
                    <a:bodyPr/>
                    <a:lstStyle/>
                    <a:p>
                      <a:r>
                        <a:rPr lang="es-VE" sz="1400" dirty="0" smtClean="0"/>
                        <a:t>Lic. Educación</a:t>
                      </a:r>
                      <a:endParaRPr lang="es-VE" sz="1400" dirty="0"/>
                    </a:p>
                  </a:txBody>
                  <a:tcPr/>
                </a:tc>
              </a:tr>
              <a:tr h="284643">
                <a:tc rowSpan="3">
                  <a:txBody>
                    <a:bodyPr/>
                    <a:lstStyle/>
                    <a:p>
                      <a:r>
                        <a:rPr lang="es-VE" sz="1400" dirty="0" smtClean="0"/>
                        <a:t>12.678.090</a:t>
                      </a:r>
                      <a:endParaRPr lang="es-VE" sz="1400" dirty="0"/>
                    </a:p>
                  </a:txBody>
                  <a:tcPr/>
                </a:tc>
                <a:tc rowSpan="3">
                  <a:txBody>
                    <a:bodyPr/>
                    <a:lstStyle/>
                    <a:p>
                      <a:r>
                        <a:rPr lang="es-VE" sz="1400" dirty="0" smtClean="0"/>
                        <a:t>Luisa</a:t>
                      </a:r>
                      <a:r>
                        <a:rPr lang="es-VE" sz="1400" baseline="0" dirty="0" smtClean="0"/>
                        <a:t> Miranda</a:t>
                      </a:r>
                      <a:endParaRPr lang="es-VE" sz="1400" dirty="0"/>
                    </a:p>
                  </a:txBody>
                  <a:tcPr/>
                </a:tc>
                <a:tc rowSpan="3">
                  <a:txBody>
                    <a:bodyPr/>
                    <a:lstStyle/>
                    <a:p>
                      <a:r>
                        <a:rPr lang="es-VE" sz="1400" baseline="0" dirty="0" smtClean="0"/>
                        <a:t>Jaramillo Hernández</a:t>
                      </a:r>
                      <a:endParaRPr lang="es-VE" sz="1400" dirty="0"/>
                    </a:p>
                  </a:txBody>
                  <a:tcPr/>
                </a:tc>
                <a:tc>
                  <a:txBody>
                    <a:bodyPr/>
                    <a:lstStyle/>
                    <a:p>
                      <a:r>
                        <a:rPr lang="es-VE" sz="1400" dirty="0" smtClean="0"/>
                        <a:t>Ing. Industrial</a:t>
                      </a:r>
                    </a:p>
                  </a:txBody>
                  <a:tcPr/>
                </a:tc>
              </a:tr>
              <a:tr h="446877">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400" dirty="0" err="1" smtClean="0"/>
                        <a:t>Mg.</a:t>
                      </a:r>
                      <a:r>
                        <a:rPr lang="es-VE" sz="1400" dirty="0" smtClean="0"/>
                        <a:t> Economía</a:t>
                      </a:r>
                    </a:p>
                    <a:p>
                      <a:endParaRPr lang="es-VE" sz="1400" dirty="0"/>
                    </a:p>
                  </a:txBody>
                  <a:tcPr/>
                </a:tc>
              </a:tr>
              <a:tr h="284643">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400" dirty="0" smtClean="0"/>
                        <a:t>Dr. </a:t>
                      </a:r>
                      <a:r>
                        <a:rPr lang="es-VE" sz="1400" baseline="0" dirty="0" smtClean="0"/>
                        <a:t> Matemáticas</a:t>
                      </a:r>
                      <a:endParaRPr lang="es-VE" sz="1400" dirty="0" smtClean="0"/>
                    </a:p>
                    <a:p>
                      <a:endParaRPr lang="es-VE" sz="1400" dirty="0"/>
                    </a:p>
                  </a:txBody>
                  <a:tcPr/>
                </a:tc>
              </a:tr>
            </a:tbl>
          </a:graphicData>
        </a:graphic>
      </p:graphicFrame>
      <p:sp>
        <p:nvSpPr>
          <p:cNvPr id="16" name="15 Elipse"/>
          <p:cNvSpPr/>
          <p:nvPr/>
        </p:nvSpPr>
        <p:spPr>
          <a:xfrm>
            <a:off x="4929190" y="2357430"/>
            <a:ext cx="3214710" cy="15001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17" name="16 Tabla"/>
          <p:cNvGraphicFramePr>
            <a:graphicFrameLocks noGrp="1"/>
          </p:cNvGraphicFramePr>
          <p:nvPr/>
        </p:nvGraphicFramePr>
        <p:xfrm>
          <a:off x="928662" y="4286256"/>
          <a:ext cx="7000925" cy="2192144"/>
        </p:xfrm>
        <a:graphic>
          <a:graphicData uri="http://schemas.openxmlformats.org/drawingml/2006/table">
            <a:tbl>
              <a:tblPr firstRow="1" bandRow="1">
                <a:tableStyleId>{5C22544A-7EE6-4342-B048-85BDC9FD1C3A}</a:tableStyleId>
              </a:tblPr>
              <a:tblGrid>
                <a:gridCol w="1000132"/>
                <a:gridCol w="1500198"/>
                <a:gridCol w="1857388"/>
                <a:gridCol w="2643207"/>
              </a:tblGrid>
              <a:tr h="303246">
                <a:tc>
                  <a:txBody>
                    <a:bodyPr/>
                    <a:lstStyle/>
                    <a:p>
                      <a:r>
                        <a:rPr lang="es-VE" sz="1800" b="1" dirty="0" smtClean="0"/>
                        <a:t>Cedula</a:t>
                      </a:r>
                      <a:endParaRPr lang="es-VE" sz="1800" b="1" dirty="0"/>
                    </a:p>
                  </a:txBody>
                  <a:tcPr/>
                </a:tc>
                <a:tc>
                  <a:txBody>
                    <a:bodyPr/>
                    <a:lstStyle/>
                    <a:p>
                      <a:r>
                        <a:rPr lang="es-VE" sz="1800" b="1" dirty="0" smtClean="0"/>
                        <a:t>Nombres</a:t>
                      </a:r>
                      <a:endParaRPr lang="es-VE" sz="1800" b="1" dirty="0"/>
                    </a:p>
                  </a:txBody>
                  <a:tcPr/>
                </a:tc>
                <a:tc>
                  <a:txBody>
                    <a:bodyPr/>
                    <a:lstStyle/>
                    <a:p>
                      <a:r>
                        <a:rPr lang="es-VE" sz="1800" b="1" dirty="0" smtClean="0"/>
                        <a:t>Apellidos</a:t>
                      </a:r>
                      <a:endParaRPr lang="es-VE" sz="1800" b="1" dirty="0"/>
                    </a:p>
                  </a:txBody>
                  <a:tcPr/>
                </a:tc>
                <a:tc>
                  <a:txBody>
                    <a:bodyPr/>
                    <a:lstStyle/>
                    <a:p>
                      <a:r>
                        <a:rPr lang="es-VE" sz="1800" b="1" dirty="0" smtClean="0"/>
                        <a:t>Título</a:t>
                      </a:r>
                      <a:endParaRPr lang="es-VE" sz="1800" b="1" dirty="0"/>
                    </a:p>
                  </a:txBody>
                  <a:tcPr/>
                </a:tc>
              </a:tr>
              <a:tr h="343024">
                <a:tc>
                  <a:txBody>
                    <a:bodyPr/>
                    <a:lstStyle/>
                    <a:p>
                      <a:r>
                        <a:rPr lang="es-VE" sz="1400" dirty="0" smtClean="0"/>
                        <a:t>13.903.659</a:t>
                      </a:r>
                      <a:endParaRPr lang="es-VE" sz="1400" dirty="0"/>
                    </a:p>
                  </a:txBody>
                  <a:tcPr/>
                </a:tc>
                <a:tc>
                  <a:txBody>
                    <a:bodyPr/>
                    <a:lstStyle/>
                    <a:p>
                      <a:r>
                        <a:rPr lang="es-VE" sz="1400" dirty="0" err="1" smtClean="0"/>
                        <a:t>Dayana</a:t>
                      </a:r>
                      <a:r>
                        <a:rPr lang="es-VE" sz="1400" dirty="0" smtClean="0"/>
                        <a:t> María </a:t>
                      </a:r>
                      <a:r>
                        <a:rPr lang="es-VE" sz="1400" baseline="0" dirty="0" smtClean="0"/>
                        <a:t> </a:t>
                      </a:r>
                      <a:endParaRPr lang="es-VE" sz="1400" dirty="0"/>
                    </a:p>
                  </a:txBody>
                  <a:tcPr/>
                </a:tc>
                <a:tc>
                  <a:txBody>
                    <a:bodyPr/>
                    <a:lstStyle/>
                    <a:p>
                      <a:r>
                        <a:rPr lang="es-VE" sz="1400" baseline="0" dirty="0" smtClean="0"/>
                        <a:t>Cáceres Sánchez</a:t>
                      </a:r>
                      <a:endParaRPr lang="es-VE" sz="1400" dirty="0"/>
                    </a:p>
                  </a:txBody>
                  <a:tcPr/>
                </a:tc>
                <a:tc>
                  <a:txBody>
                    <a:bodyPr/>
                    <a:lstStyle/>
                    <a:p>
                      <a:r>
                        <a:rPr lang="es-VE" sz="1400" dirty="0" smtClean="0"/>
                        <a:t>Lic. Educación</a:t>
                      </a:r>
                      <a:endParaRPr lang="es-VE" sz="1400" dirty="0"/>
                    </a:p>
                  </a:txBody>
                  <a:tcPr/>
                </a:tc>
              </a:tr>
              <a:tr h="284643">
                <a:tc rowSpan="2">
                  <a:txBody>
                    <a:bodyPr/>
                    <a:lstStyle/>
                    <a:p>
                      <a:r>
                        <a:rPr lang="es-VE" sz="1400" dirty="0" smtClean="0">
                          <a:solidFill>
                            <a:srgbClr val="C00000"/>
                          </a:solidFill>
                        </a:rPr>
                        <a:t>12.678.090</a:t>
                      </a:r>
                      <a:endParaRPr lang="es-VE" sz="1400" dirty="0">
                        <a:solidFill>
                          <a:srgbClr val="C00000"/>
                        </a:solidFill>
                      </a:endParaRPr>
                    </a:p>
                  </a:txBody>
                  <a:tcPr/>
                </a:tc>
                <a:tc rowSpan="2">
                  <a:txBody>
                    <a:bodyPr/>
                    <a:lstStyle/>
                    <a:p>
                      <a:r>
                        <a:rPr lang="es-VE" sz="1400" dirty="0" smtClean="0"/>
                        <a:t>Luisa</a:t>
                      </a:r>
                      <a:r>
                        <a:rPr lang="es-VE" sz="1400" baseline="0" dirty="0" smtClean="0"/>
                        <a:t> Miranda</a:t>
                      </a:r>
                      <a:endParaRPr lang="es-VE" sz="1400" dirty="0"/>
                    </a:p>
                  </a:txBody>
                  <a:tcPr/>
                </a:tc>
                <a:tc rowSpan="2">
                  <a:txBody>
                    <a:bodyPr/>
                    <a:lstStyle/>
                    <a:p>
                      <a:r>
                        <a:rPr lang="es-VE" sz="1400" baseline="0" dirty="0" smtClean="0"/>
                        <a:t>Jaramillo Hernández</a:t>
                      </a:r>
                      <a:endParaRPr lang="es-VE" sz="1400" dirty="0"/>
                    </a:p>
                  </a:txBody>
                  <a:tcPr/>
                </a:tc>
                <a:tc>
                  <a:txBody>
                    <a:bodyPr/>
                    <a:lstStyle/>
                    <a:p>
                      <a:r>
                        <a:rPr lang="es-VE" sz="1400" dirty="0" smtClean="0"/>
                        <a:t>Ing. Industrial</a:t>
                      </a:r>
                    </a:p>
                  </a:txBody>
                  <a:tcPr/>
                </a:tc>
              </a:tr>
              <a:tr h="142240">
                <a:tc vMerge="1">
                  <a:txBody>
                    <a:bodyPr/>
                    <a:lstStyle/>
                    <a:p>
                      <a:endParaRPr lang="es-VE"/>
                    </a:p>
                  </a:txBody>
                  <a:tcPr/>
                </a:tc>
                <a:tc vMerge="1">
                  <a:txBody>
                    <a:bodyPr/>
                    <a:lstStyle/>
                    <a:p>
                      <a:endParaRPr lang="es-VE"/>
                    </a:p>
                  </a:txBody>
                  <a:tcPr/>
                </a:tc>
                <a:tc vMerge="1">
                  <a:txBody>
                    <a:bodyPr/>
                    <a:lstStyle/>
                    <a:p>
                      <a:endParaRPr lang="es-VE"/>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400" dirty="0" err="1" smtClean="0"/>
                        <a:t>Mg.</a:t>
                      </a:r>
                      <a:r>
                        <a:rPr lang="es-VE" sz="1400" dirty="0" smtClean="0"/>
                        <a:t> Economía</a:t>
                      </a:r>
                    </a:p>
                    <a:p>
                      <a:endParaRPr lang="es-VE" sz="1400" dirty="0"/>
                    </a:p>
                  </a:txBody>
                  <a:tcPr/>
                </a:tc>
              </a:tr>
              <a:tr h="375920">
                <a:tc rowSpan="2">
                  <a:txBody>
                    <a:bodyPr/>
                    <a:lstStyle/>
                    <a:p>
                      <a:r>
                        <a:rPr lang="es-VE" sz="1400" dirty="0" smtClean="0">
                          <a:solidFill>
                            <a:srgbClr val="C00000"/>
                          </a:solidFill>
                        </a:rPr>
                        <a:t>12.678.090</a:t>
                      </a:r>
                      <a:endParaRPr lang="es-VE" sz="1400" dirty="0">
                        <a:solidFill>
                          <a:srgbClr val="C00000"/>
                        </a:solidFill>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400" dirty="0" smtClean="0"/>
                        <a:t>Luisa</a:t>
                      </a:r>
                      <a:r>
                        <a:rPr lang="es-VE" sz="1400" baseline="0" dirty="0" smtClean="0"/>
                        <a:t> Miranda</a:t>
                      </a:r>
                      <a:endParaRPr lang="es-VE" sz="1400" dirty="0" smtClean="0"/>
                    </a:p>
                    <a:p>
                      <a:endParaRPr lang="es-VE" sz="1400"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400" baseline="0" dirty="0" smtClean="0"/>
                        <a:t>Jaramillo Hernández</a:t>
                      </a:r>
                      <a:endParaRPr lang="es-VE" sz="1400" dirty="0" smtClean="0"/>
                    </a:p>
                    <a:p>
                      <a:endParaRPr lang="es-VE" sz="1400" dirty="0"/>
                    </a:p>
                  </a:txBody>
                  <a:tcPr/>
                </a:tc>
                <a:tc vMerge="1">
                  <a:txBody>
                    <a:bodyPr/>
                    <a:lstStyle/>
                    <a:p>
                      <a:endParaRPr lang="es-VE"/>
                    </a:p>
                  </a:txBody>
                  <a:tcPr/>
                </a:tc>
              </a:tr>
              <a:tr h="0">
                <a:tc vMerge="1">
                  <a:txBody>
                    <a:bodyPr/>
                    <a:lstStyle/>
                    <a:p>
                      <a:endParaRPr lang="es-VE"/>
                    </a:p>
                  </a:txBody>
                  <a:tcPr/>
                </a:tc>
                <a:tc vMerge="1">
                  <a:txBody>
                    <a:bodyPr/>
                    <a:lstStyle/>
                    <a:p>
                      <a:endParaRPr lang="es-VE"/>
                    </a:p>
                  </a:txBody>
                  <a:tcPr/>
                </a:tc>
                <a:tc vMerge="1">
                  <a:txBody>
                    <a:bodyPr/>
                    <a:lstStyle/>
                    <a:p>
                      <a:endParaRPr lang="es-VE"/>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400" dirty="0" smtClean="0"/>
                        <a:t>Dr. </a:t>
                      </a:r>
                      <a:r>
                        <a:rPr lang="es-VE" sz="1400" baseline="0" dirty="0" smtClean="0"/>
                        <a:t> Matemáticas</a:t>
                      </a:r>
                      <a:endParaRPr lang="es-VE" sz="1400" dirty="0" smtClean="0"/>
                    </a:p>
                    <a:p>
                      <a:endParaRPr lang="es-VE" sz="1400" dirty="0"/>
                    </a:p>
                  </a:txBody>
                  <a:tcPr/>
                </a:tc>
              </a:tr>
              <a:tr h="447040">
                <a:tc>
                  <a:txBody>
                    <a:bodyPr/>
                    <a:lstStyle/>
                    <a:p>
                      <a:r>
                        <a:rPr lang="es-VE" sz="1400" dirty="0" smtClean="0">
                          <a:solidFill>
                            <a:srgbClr val="C00000"/>
                          </a:solidFill>
                        </a:rPr>
                        <a:t>12.678.090</a:t>
                      </a:r>
                      <a:endParaRPr lang="es-VE" sz="1400" dirty="0">
                        <a:solidFill>
                          <a:srgbClr val="C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400" dirty="0" smtClean="0"/>
                        <a:t>Luisa</a:t>
                      </a:r>
                      <a:r>
                        <a:rPr lang="es-VE" sz="1400" baseline="0" dirty="0" smtClean="0"/>
                        <a:t> Miranda</a:t>
                      </a:r>
                      <a:endParaRPr lang="es-VE" sz="1400" dirty="0" smtClean="0"/>
                    </a:p>
                    <a:p>
                      <a:endParaRPr lang="es-V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400" baseline="0" dirty="0" smtClean="0"/>
                        <a:t>Jaramillo Hernández</a:t>
                      </a:r>
                      <a:endParaRPr lang="es-VE" sz="1400" dirty="0" smtClean="0"/>
                    </a:p>
                    <a:p>
                      <a:endParaRPr lang="es-VE" sz="1400" dirty="0"/>
                    </a:p>
                  </a:txBody>
                  <a:tcPr/>
                </a:tc>
                <a:tc vMerge="1">
                  <a:txBody>
                    <a:bodyPr/>
                    <a:lstStyle/>
                    <a:p>
                      <a:endParaRPr lang="es-VE"/>
                    </a:p>
                  </a:txBody>
                  <a:tcPr/>
                </a:tc>
              </a:tr>
            </a:tbl>
          </a:graphicData>
        </a:graphic>
      </p:graphicFrame>
      <p:sp>
        <p:nvSpPr>
          <p:cNvPr id="18" name="17 Elipse"/>
          <p:cNvSpPr/>
          <p:nvPr/>
        </p:nvSpPr>
        <p:spPr>
          <a:xfrm>
            <a:off x="785786" y="4929198"/>
            <a:ext cx="4500594" cy="15001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18 CuadroTexto"/>
          <p:cNvSpPr txBox="1"/>
          <p:nvPr/>
        </p:nvSpPr>
        <p:spPr>
          <a:xfrm>
            <a:off x="928662" y="1500174"/>
            <a:ext cx="1627690" cy="369332"/>
          </a:xfrm>
          <a:prstGeom prst="rect">
            <a:avLst/>
          </a:prstGeom>
          <a:noFill/>
        </p:spPr>
        <p:txBody>
          <a:bodyPr wrap="none" rtlCol="0">
            <a:spAutoFit/>
          </a:bodyPr>
          <a:lstStyle/>
          <a:p>
            <a:r>
              <a:rPr lang="es-VE" dirty="0" smtClean="0"/>
              <a:t>Tabla: Aspirante</a:t>
            </a:r>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0" y="5500702"/>
            <a:ext cx="8748463" cy="660400"/>
          </a:xfrm>
          <a:prstGeom prst="rect">
            <a:avLst/>
          </a:prstGeom>
          <a:noFill/>
          <a:ln w="9525">
            <a:noFill/>
            <a:miter lim="800000"/>
            <a:headEnd/>
            <a:tailEnd/>
          </a:ln>
          <a:effectLst/>
        </p:spPr>
        <p:txBody>
          <a:bodyPr/>
          <a:lstStyle/>
          <a:p>
            <a:pPr marL="342900" indent="-342900" algn="just">
              <a:spcBef>
                <a:spcPct val="20000"/>
              </a:spcBef>
            </a:pP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642918"/>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Atributo </a:t>
            </a:r>
            <a:r>
              <a:rPr kumimoji="0" lang="es-ES" sz="4000" b="1" i="0" u="none" strike="noStrike" kern="1200" cap="all" spc="-150" normalizeH="0" noProof="0" dirty="0" err="1" smtClean="0">
                <a:ln/>
                <a:solidFill>
                  <a:schemeClr val="tx1"/>
                </a:solidFill>
                <a:effectLst>
                  <a:reflection blurRad="12700" stA="50000" endPos="50000" dir="5400000" sy="-100000" rotWithShape="0"/>
                </a:effectLst>
                <a:uLnTx/>
                <a:uFillTx/>
                <a:latin typeface="+mj-lt"/>
                <a:ea typeface="+mj-ea"/>
                <a:cs typeface="+mj-cs"/>
              </a:rPr>
              <a:t>multivalorados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graphicFrame>
        <p:nvGraphicFramePr>
          <p:cNvPr id="15" name="14 Tabla"/>
          <p:cNvGraphicFramePr>
            <a:graphicFrameLocks noGrp="1"/>
          </p:cNvGraphicFramePr>
          <p:nvPr/>
        </p:nvGraphicFramePr>
        <p:xfrm>
          <a:off x="2285984" y="2071678"/>
          <a:ext cx="4357718" cy="1238967"/>
        </p:xfrm>
        <a:graphic>
          <a:graphicData uri="http://schemas.openxmlformats.org/drawingml/2006/table">
            <a:tbl>
              <a:tblPr firstRow="1" bandRow="1">
                <a:tableStyleId>{5C22544A-7EE6-4342-B048-85BDC9FD1C3A}</a:tableStyleId>
              </a:tblPr>
              <a:tblGrid>
                <a:gridCol w="1000132"/>
                <a:gridCol w="1500198"/>
                <a:gridCol w="1857388"/>
              </a:tblGrid>
              <a:tr h="274452">
                <a:tc>
                  <a:txBody>
                    <a:bodyPr/>
                    <a:lstStyle/>
                    <a:p>
                      <a:r>
                        <a:rPr lang="es-VE" sz="1800" b="1" dirty="0" smtClean="0"/>
                        <a:t>Cedula</a:t>
                      </a:r>
                      <a:endParaRPr lang="es-VE" sz="1800" b="1" dirty="0"/>
                    </a:p>
                  </a:txBody>
                  <a:tcPr/>
                </a:tc>
                <a:tc>
                  <a:txBody>
                    <a:bodyPr/>
                    <a:lstStyle/>
                    <a:p>
                      <a:r>
                        <a:rPr lang="es-VE" sz="1800" b="1" dirty="0" smtClean="0"/>
                        <a:t>Nombres</a:t>
                      </a:r>
                      <a:endParaRPr lang="es-VE" sz="1800" b="1" dirty="0"/>
                    </a:p>
                  </a:txBody>
                  <a:tcPr/>
                </a:tc>
                <a:tc>
                  <a:txBody>
                    <a:bodyPr/>
                    <a:lstStyle/>
                    <a:p>
                      <a:r>
                        <a:rPr lang="es-VE" sz="1800" b="1" dirty="0" smtClean="0"/>
                        <a:t>Apellidos</a:t>
                      </a:r>
                      <a:endParaRPr lang="es-VE" sz="1800" b="1" dirty="0"/>
                    </a:p>
                  </a:txBody>
                  <a:tcPr/>
                </a:tc>
              </a:tr>
              <a:tr h="228710">
                <a:tc>
                  <a:txBody>
                    <a:bodyPr/>
                    <a:lstStyle/>
                    <a:p>
                      <a:r>
                        <a:rPr lang="es-VE" sz="1400" dirty="0" smtClean="0"/>
                        <a:t>13.903.659</a:t>
                      </a:r>
                      <a:endParaRPr lang="es-VE" sz="1400" dirty="0"/>
                    </a:p>
                  </a:txBody>
                  <a:tcPr/>
                </a:tc>
                <a:tc>
                  <a:txBody>
                    <a:bodyPr/>
                    <a:lstStyle/>
                    <a:p>
                      <a:r>
                        <a:rPr lang="es-VE" sz="1400" dirty="0" err="1" smtClean="0"/>
                        <a:t>Dayana</a:t>
                      </a:r>
                      <a:r>
                        <a:rPr lang="es-VE" sz="1400" dirty="0" smtClean="0"/>
                        <a:t> María </a:t>
                      </a:r>
                      <a:r>
                        <a:rPr lang="es-VE" sz="1400" baseline="0" dirty="0" smtClean="0"/>
                        <a:t> </a:t>
                      </a:r>
                      <a:endParaRPr lang="es-VE" sz="1400" dirty="0"/>
                    </a:p>
                  </a:txBody>
                  <a:tcPr/>
                </a:tc>
                <a:tc>
                  <a:txBody>
                    <a:bodyPr/>
                    <a:lstStyle/>
                    <a:p>
                      <a:r>
                        <a:rPr lang="es-VE" sz="1400" baseline="0" dirty="0" smtClean="0"/>
                        <a:t>Cáceres Sánchez</a:t>
                      </a:r>
                      <a:endParaRPr lang="es-VE" sz="1400" dirty="0"/>
                    </a:p>
                  </a:txBody>
                  <a:tcPr/>
                </a:tc>
              </a:tr>
              <a:tr h="568407">
                <a:tc>
                  <a:txBody>
                    <a:bodyPr/>
                    <a:lstStyle/>
                    <a:p>
                      <a:r>
                        <a:rPr lang="es-VE" sz="1400" dirty="0" smtClean="0"/>
                        <a:t>12.678.090</a:t>
                      </a:r>
                      <a:endParaRPr lang="es-VE" sz="1400" dirty="0"/>
                    </a:p>
                  </a:txBody>
                  <a:tcPr/>
                </a:tc>
                <a:tc>
                  <a:txBody>
                    <a:bodyPr/>
                    <a:lstStyle/>
                    <a:p>
                      <a:r>
                        <a:rPr lang="es-VE" sz="1400" dirty="0" smtClean="0"/>
                        <a:t>Luisa</a:t>
                      </a:r>
                      <a:r>
                        <a:rPr lang="es-VE" sz="1400" baseline="0" dirty="0" smtClean="0"/>
                        <a:t> Miranda</a:t>
                      </a:r>
                      <a:endParaRPr lang="es-VE" sz="1400" dirty="0"/>
                    </a:p>
                  </a:txBody>
                  <a:tcPr/>
                </a:tc>
                <a:tc>
                  <a:txBody>
                    <a:bodyPr/>
                    <a:lstStyle/>
                    <a:p>
                      <a:r>
                        <a:rPr lang="es-VE" sz="1400" baseline="0" dirty="0" smtClean="0"/>
                        <a:t>Jaramillo Hernández</a:t>
                      </a:r>
                      <a:endParaRPr lang="es-VE" sz="1400" dirty="0"/>
                    </a:p>
                  </a:txBody>
                  <a:tcPr/>
                </a:tc>
              </a:tr>
            </a:tbl>
          </a:graphicData>
        </a:graphic>
      </p:graphicFrame>
      <p:graphicFrame>
        <p:nvGraphicFramePr>
          <p:cNvPr id="17" name="16 Tabla"/>
          <p:cNvGraphicFramePr>
            <a:graphicFrameLocks noGrp="1"/>
          </p:cNvGraphicFramePr>
          <p:nvPr/>
        </p:nvGraphicFramePr>
        <p:xfrm>
          <a:off x="2214546" y="4000504"/>
          <a:ext cx="5643602" cy="2049904"/>
        </p:xfrm>
        <a:graphic>
          <a:graphicData uri="http://schemas.openxmlformats.org/drawingml/2006/table">
            <a:tbl>
              <a:tblPr firstRow="1" bandRow="1">
                <a:tableStyleId>{5C22544A-7EE6-4342-B048-85BDC9FD1C3A}</a:tableStyleId>
              </a:tblPr>
              <a:tblGrid>
                <a:gridCol w="1215545"/>
                <a:gridCol w="1215545"/>
                <a:gridCol w="3212512"/>
              </a:tblGrid>
              <a:tr h="303246">
                <a:tc>
                  <a:txBody>
                    <a:bodyPr/>
                    <a:lstStyle/>
                    <a:p>
                      <a:r>
                        <a:rPr lang="es-VE" sz="1800" b="1" dirty="0" err="1" smtClean="0"/>
                        <a:t>Codigo</a:t>
                      </a:r>
                      <a:endParaRPr lang="es-VE" sz="1800" b="1" dirty="0"/>
                    </a:p>
                  </a:txBody>
                  <a:tcPr/>
                </a:tc>
                <a:tc>
                  <a:txBody>
                    <a:bodyPr/>
                    <a:lstStyle/>
                    <a:p>
                      <a:r>
                        <a:rPr lang="es-VE" sz="1800" b="1" dirty="0" smtClean="0"/>
                        <a:t>Cedula</a:t>
                      </a:r>
                      <a:endParaRPr lang="es-VE" sz="1800" b="1" dirty="0"/>
                    </a:p>
                  </a:txBody>
                  <a:tcPr/>
                </a:tc>
                <a:tc>
                  <a:txBody>
                    <a:bodyPr/>
                    <a:lstStyle/>
                    <a:p>
                      <a:r>
                        <a:rPr lang="es-VE" sz="1800" b="1" dirty="0" smtClean="0"/>
                        <a:t>Título</a:t>
                      </a:r>
                      <a:endParaRPr lang="es-VE" sz="1800" b="1" dirty="0"/>
                    </a:p>
                  </a:txBody>
                  <a:tcPr/>
                </a:tc>
              </a:tr>
              <a:tr h="343024">
                <a:tc>
                  <a:txBody>
                    <a:bodyPr/>
                    <a:lstStyle/>
                    <a:p>
                      <a:r>
                        <a:rPr lang="es-VE" sz="1400" dirty="0" smtClean="0"/>
                        <a:t>01</a:t>
                      </a:r>
                      <a:endParaRPr lang="es-VE" sz="1400" dirty="0"/>
                    </a:p>
                  </a:txBody>
                  <a:tcPr/>
                </a:tc>
                <a:tc>
                  <a:txBody>
                    <a:bodyPr/>
                    <a:lstStyle/>
                    <a:p>
                      <a:r>
                        <a:rPr lang="es-VE" sz="1400" dirty="0" smtClean="0"/>
                        <a:t>13.903.659</a:t>
                      </a:r>
                      <a:endParaRPr lang="es-VE" sz="1400" dirty="0"/>
                    </a:p>
                  </a:txBody>
                  <a:tcPr/>
                </a:tc>
                <a:tc>
                  <a:txBody>
                    <a:bodyPr/>
                    <a:lstStyle/>
                    <a:p>
                      <a:r>
                        <a:rPr lang="es-VE" sz="1400" dirty="0" smtClean="0"/>
                        <a:t>Lic. Educación</a:t>
                      </a:r>
                      <a:endParaRPr lang="es-VE" sz="1400" dirty="0"/>
                    </a:p>
                  </a:txBody>
                  <a:tcPr/>
                </a:tc>
              </a:tr>
              <a:tr h="284643">
                <a:tc rowSpan="2">
                  <a:txBody>
                    <a:bodyPr/>
                    <a:lstStyle/>
                    <a:p>
                      <a:r>
                        <a:rPr lang="es-VE" sz="1400" dirty="0" smtClean="0">
                          <a:solidFill>
                            <a:schemeClr val="tx1"/>
                          </a:solidFill>
                        </a:rPr>
                        <a:t>02</a:t>
                      </a:r>
                      <a:endParaRPr lang="es-VE" sz="1400" dirty="0">
                        <a:solidFill>
                          <a:schemeClr val="tx1"/>
                        </a:solidFill>
                      </a:endParaRPr>
                    </a:p>
                  </a:txBody>
                  <a:tcPr/>
                </a:tc>
                <a:tc rowSpan="2">
                  <a:txBody>
                    <a:bodyPr/>
                    <a:lstStyle/>
                    <a:p>
                      <a:r>
                        <a:rPr lang="es-VE" sz="1400" dirty="0" smtClean="0">
                          <a:solidFill>
                            <a:schemeClr val="tx1"/>
                          </a:solidFill>
                        </a:rPr>
                        <a:t>12.678.090</a:t>
                      </a:r>
                      <a:endParaRPr lang="es-VE" sz="1400" dirty="0">
                        <a:solidFill>
                          <a:schemeClr val="tx1"/>
                        </a:solidFill>
                      </a:endParaRPr>
                    </a:p>
                  </a:txBody>
                  <a:tcPr/>
                </a:tc>
                <a:tc>
                  <a:txBody>
                    <a:bodyPr/>
                    <a:lstStyle/>
                    <a:p>
                      <a:r>
                        <a:rPr lang="es-VE" sz="1400" dirty="0" smtClean="0"/>
                        <a:t>Ing. Industrial</a:t>
                      </a:r>
                    </a:p>
                  </a:txBody>
                  <a:tcPr/>
                </a:tc>
              </a:tr>
              <a:tr h="142240">
                <a:tc vMerge="1">
                  <a:txBody>
                    <a:bodyPr/>
                    <a:lstStyle/>
                    <a:p>
                      <a:endParaRPr lang="es-VE"/>
                    </a:p>
                  </a:txBody>
                  <a:tcPr/>
                </a:tc>
                <a:tc vMerge="1">
                  <a:txBody>
                    <a:bodyPr/>
                    <a:lstStyle/>
                    <a:p>
                      <a:endParaRPr lang="es-VE"/>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400" dirty="0" err="1" smtClean="0"/>
                        <a:t>Mg.</a:t>
                      </a:r>
                      <a:r>
                        <a:rPr lang="es-VE" sz="1400" dirty="0" smtClean="0"/>
                        <a:t> Economía</a:t>
                      </a:r>
                    </a:p>
                    <a:p>
                      <a:endParaRPr lang="es-VE" sz="1400" dirty="0"/>
                    </a:p>
                  </a:txBody>
                  <a:tcPr/>
                </a:tc>
              </a:tr>
              <a:tr h="375920">
                <a:tc rowSpan="2">
                  <a:txBody>
                    <a:bodyPr/>
                    <a:lstStyle/>
                    <a:p>
                      <a:r>
                        <a:rPr lang="es-VE" sz="1400" dirty="0" smtClean="0">
                          <a:solidFill>
                            <a:schemeClr val="tx1"/>
                          </a:solidFill>
                        </a:rPr>
                        <a:t>03</a:t>
                      </a:r>
                      <a:endParaRPr lang="es-VE" sz="1400" dirty="0">
                        <a:solidFill>
                          <a:schemeClr val="tx1"/>
                        </a:solidFill>
                      </a:endParaRPr>
                    </a:p>
                  </a:txBody>
                  <a:tcPr/>
                </a:tc>
                <a:tc rowSpan="2">
                  <a:txBody>
                    <a:bodyPr/>
                    <a:lstStyle/>
                    <a:p>
                      <a:r>
                        <a:rPr lang="es-VE" sz="1400" dirty="0" smtClean="0">
                          <a:solidFill>
                            <a:schemeClr val="tx1"/>
                          </a:solidFill>
                        </a:rPr>
                        <a:t>12.678.090</a:t>
                      </a:r>
                      <a:endParaRPr lang="es-VE" sz="1400" dirty="0">
                        <a:solidFill>
                          <a:schemeClr val="tx1"/>
                        </a:solidFill>
                      </a:endParaRPr>
                    </a:p>
                  </a:txBody>
                  <a:tcPr/>
                </a:tc>
                <a:tc vMerge="1">
                  <a:txBody>
                    <a:bodyPr/>
                    <a:lstStyle/>
                    <a:p>
                      <a:endParaRPr lang="es-VE"/>
                    </a:p>
                  </a:txBody>
                  <a:tcPr/>
                </a:tc>
              </a:tr>
              <a:tr h="0">
                <a:tc vMerge="1">
                  <a:txBody>
                    <a:bodyPr/>
                    <a:lstStyle/>
                    <a:p>
                      <a:endParaRPr lang="es-VE"/>
                    </a:p>
                  </a:txBody>
                  <a:tcPr/>
                </a:tc>
                <a:tc vMerge="1">
                  <a:txBody>
                    <a:bodyPr/>
                    <a:lstStyle/>
                    <a:p>
                      <a:endParaRPr lang="es-VE"/>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400" dirty="0" smtClean="0"/>
                        <a:t>Dr. </a:t>
                      </a:r>
                      <a:r>
                        <a:rPr lang="es-VE" sz="1400" baseline="0" dirty="0" smtClean="0"/>
                        <a:t> Matemáticas</a:t>
                      </a:r>
                      <a:endParaRPr lang="es-VE" sz="1400" dirty="0" smtClean="0"/>
                    </a:p>
                    <a:p>
                      <a:endParaRPr lang="es-VE" sz="1400" dirty="0"/>
                    </a:p>
                  </a:txBody>
                  <a:tcPr/>
                </a:tc>
              </a:tr>
              <a:tr h="447040">
                <a:tc>
                  <a:txBody>
                    <a:bodyPr/>
                    <a:lstStyle/>
                    <a:p>
                      <a:r>
                        <a:rPr lang="es-VE" sz="1400" dirty="0" smtClean="0">
                          <a:solidFill>
                            <a:schemeClr val="tx1"/>
                          </a:solidFill>
                        </a:rPr>
                        <a:t>04</a:t>
                      </a:r>
                      <a:endParaRPr lang="es-VE" sz="1400" dirty="0">
                        <a:solidFill>
                          <a:schemeClr val="tx1"/>
                        </a:solidFill>
                      </a:endParaRPr>
                    </a:p>
                  </a:txBody>
                  <a:tcPr/>
                </a:tc>
                <a:tc>
                  <a:txBody>
                    <a:bodyPr/>
                    <a:lstStyle/>
                    <a:p>
                      <a:r>
                        <a:rPr lang="es-VE" sz="1400" dirty="0" smtClean="0">
                          <a:solidFill>
                            <a:schemeClr val="tx1"/>
                          </a:solidFill>
                        </a:rPr>
                        <a:t>12.678.090</a:t>
                      </a:r>
                      <a:endParaRPr lang="es-VE" sz="1400" dirty="0">
                        <a:solidFill>
                          <a:schemeClr val="tx1"/>
                        </a:solidFill>
                      </a:endParaRPr>
                    </a:p>
                  </a:txBody>
                  <a:tcPr/>
                </a:tc>
                <a:tc vMerge="1">
                  <a:txBody>
                    <a:bodyPr/>
                    <a:lstStyle/>
                    <a:p>
                      <a:endParaRPr lang="es-VE"/>
                    </a:p>
                  </a:txBody>
                  <a:tcPr/>
                </a:tc>
              </a:tr>
            </a:tbl>
          </a:graphicData>
        </a:graphic>
      </p:graphicFrame>
      <p:sp>
        <p:nvSpPr>
          <p:cNvPr id="19" name="18 CuadroTexto"/>
          <p:cNvSpPr txBox="1"/>
          <p:nvPr/>
        </p:nvSpPr>
        <p:spPr>
          <a:xfrm>
            <a:off x="2357422" y="1714488"/>
            <a:ext cx="1627690" cy="369332"/>
          </a:xfrm>
          <a:prstGeom prst="rect">
            <a:avLst/>
          </a:prstGeom>
          <a:noFill/>
        </p:spPr>
        <p:txBody>
          <a:bodyPr wrap="none" rtlCol="0">
            <a:spAutoFit/>
          </a:bodyPr>
          <a:lstStyle/>
          <a:p>
            <a:r>
              <a:rPr lang="es-VE" dirty="0" smtClean="0"/>
              <a:t>Tabla: Aspirante</a:t>
            </a:r>
            <a:endParaRPr lang="es-VE" dirty="0"/>
          </a:p>
        </p:txBody>
      </p:sp>
      <p:sp>
        <p:nvSpPr>
          <p:cNvPr id="20" name="19 CuadroTexto"/>
          <p:cNvSpPr txBox="1"/>
          <p:nvPr/>
        </p:nvSpPr>
        <p:spPr>
          <a:xfrm>
            <a:off x="2428860" y="3643314"/>
            <a:ext cx="1370247" cy="369332"/>
          </a:xfrm>
          <a:prstGeom prst="rect">
            <a:avLst/>
          </a:prstGeom>
          <a:noFill/>
        </p:spPr>
        <p:txBody>
          <a:bodyPr wrap="none" rtlCol="0">
            <a:spAutoFit/>
          </a:bodyPr>
          <a:lstStyle/>
          <a:p>
            <a:r>
              <a:rPr lang="es-VE" dirty="0" smtClean="0"/>
              <a:t>Tabla: </a:t>
            </a:r>
            <a:r>
              <a:rPr lang="es-VE" dirty="0" err="1" smtClean="0"/>
              <a:t>Titulos</a:t>
            </a:r>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214282" y="3071810"/>
            <a:ext cx="8748463" cy="660400"/>
          </a:xfrm>
          <a:prstGeom prst="rect">
            <a:avLst/>
          </a:prstGeom>
          <a:noFill/>
          <a:ln w="9525">
            <a:noFill/>
            <a:miter lim="800000"/>
            <a:headEnd/>
            <a:tailEnd/>
          </a:ln>
          <a:effectLst/>
        </p:spPr>
        <p:txBody>
          <a:bodyPr/>
          <a:lstStyle/>
          <a:p>
            <a:pPr marL="342900" indent="20638" algn="just">
              <a:spcBef>
                <a:spcPct val="20000"/>
              </a:spcBef>
            </a:pPr>
            <a:r>
              <a:rPr lang="es-ES_tradnl" sz="2800" dirty="0" smtClean="0"/>
              <a:t>   Atributos con valores nulos  (</a:t>
            </a:r>
            <a:r>
              <a:rPr lang="es-ES_tradnl" sz="2800" dirty="0" err="1" smtClean="0"/>
              <a:t>Null</a:t>
            </a:r>
            <a:r>
              <a:rPr lang="es-ES_tradnl" sz="2800" dirty="0" smtClean="0"/>
              <a:t> </a:t>
            </a:r>
            <a:r>
              <a:rPr lang="es-ES_tradnl" sz="2800" dirty="0" err="1" smtClean="0"/>
              <a:t>Value</a:t>
            </a:r>
            <a:r>
              <a:rPr lang="es-ES_tradnl" sz="2800" dirty="0" smtClean="0"/>
              <a:t>), y significa la ausencia de valores en el campo</a:t>
            </a:r>
          </a:p>
          <a:p>
            <a:pPr marL="342900" indent="20638" algn="just">
              <a:spcBef>
                <a:spcPct val="20000"/>
              </a:spcBef>
            </a:pPr>
            <a:r>
              <a:rPr lang="es-ES_tradnl" sz="2800" dirty="0" smtClean="0"/>
              <a:t>   Dependen de las reglas del entorno a modelar.</a:t>
            </a:r>
          </a:p>
          <a:p>
            <a:pPr marL="342900" indent="20638" algn="just">
              <a:spcBef>
                <a:spcPct val="20000"/>
              </a:spcBef>
            </a:pPr>
            <a:r>
              <a:rPr lang="es-ES_tradnl" sz="2800" dirty="0" smtClean="0"/>
              <a:t>    </a:t>
            </a:r>
          </a:p>
          <a:p>
            <a:pPr marL="342900" indent="-342900" algn="just">
              <a:spcBef>
                <a:spcPct val="20000"/>
              </a:spcBef>
            </a:pP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1785926"/>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Atributos opcionales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0" y="2928934"/>
            <a:ext cx="8748463" cy="660400"/>
          </a:xfrm>
          <a:prstGeom prst="rect">
            <a:avLst/>
          </a:prstGeom>
          <a:noFill/>
          <a:ln w="9525">
            <a:noFill/>
            <a:miter lim="800000"/>
            <a:headEnd/>
            <a:tailEnd/>
          </a:ln>
          <a:effectLst/>
        </p:spPr>
        <p:txBody>
          <a:bodyPr/>
          <a:lstStyle/>
          <a:p>
            <a:pPr marL="342900" indent="20638" algn="just">
              <a:spcBef>
                <a:spcPct val="20000"/>
              </a:spcBef>
              <a:buFontTx/>
              <a:buChar char="-"/>
            </a:pPr>
            <a:r>
              <a:rPr lang="es-ES_tradnl" sz="2800" dirty="0" smtClean="0"/>
              <a:t>Conjunto de valores permitidos para el atributo</a:t>
            </a:r>
          </a:p>
          <a:p>
            <a:pPr marL="342900" indent="20638" algn="just">
              <a:spcBef>
                <a:spcPct val="20000"/>
              </a:spcBef>
              <a:buFontTx/>
              <a:buChar char="-"/>
            </a:pPr>
            <a:r>
              <a:rPr lang="es-ES_tradnl" sz="2800" dirty="0" smtClean="0"/>
              <a:t> Cada atributo simple está asociado a un dominio que especifica sus valores válidos.</a:t>
            </a:r>
          </a:p>
          <a:p>
            <a:pPr marL="342900" indent="20638" algn="just">
              <a:spcBef>
                <a:spcPct val="20000"/>
              </a:spcBef>
            </a:pPr>
            <a:r>
              <a:rPr lang="es-ES_tradnl" sz="2800" dirty="0" smtClean="0"/>
              <a:t>- Permite limitar el tamaño de los atributos</a:t>
            </a: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642910" y="1500174"/>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Dominio de un atributo</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571472" y="1285860"/>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Dominio de un atributo</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graphicFrame>
        <p:nvGraphicFramePr>
          <p:cNvPr id="8" name="7 Tabla"/>
          <p:cNvGraphicFramePr>
            <a:graphicFrameLocks noGrp="1"/>
          </p:cNvGraphicFramePr>
          <p:nvPr/>
        </p:nvGraphicFramePr>
        <p:xfrm>
          <a:off x="1115615" y="2714620"/>
          <a:ext cx="6096000" cy="2763520"/>
        </p:xfrm>
        <a:graphic>
          <a:graphicData uri="http://schemas.openxmlformats.org/drawingml/2006/table">
            <a:tbl>
              <a:tblPr firstRow="1" bandRow="1">
                <a:tableStyleId>{5C22544A-7EE6-4342-B048-85BDC9FD1C3A}</a:tableStyleId>
              </a:tblPr>
              <a:tblGrid>
                <a:gridCol w="1512168"/>
                <a:gridCol w="4583832"/>
              </a:tblGrid>
              <a:tr h="370840">
                <a:tc>
                  <a:txBody>
                    <a:bodyPr/>
                    <a:lstStyle/>
                    <a:p>
                      <a:r>
                        <a:rPr lang="es-VE" dirty="0" smtClean="0"/>
                        <a:t>ATRIBUTO</a:t>
                      </a:r>
                      <a:endParaRPr lang="es-VE" dirty="0"/>
                    </a:p>
                  </a:txBody>
                  <a:tcPr/>
                </a:tc>
                <a:tc>
                  <a:txBody>
                    <a:bodyPr/>
                    <a:lstStyle/>
                    <a:p>
                      <a:r>
                        <a:rPr lang="es-VE" dirty="0" smtClean="0"/>
                        <a:t>DOMINIO</a:t>
                      </a:r>
                      <a:endParaRPr lang="es-VE" dirty="0"/>
                    </a:p>
                  </a:txBody>
                  <a:tcPr/>
                </a:tc>
              </a:tr>
              <a:tr h="370840">
                <a:tc>
                  <a:txBody>
                    <a:bodyPr/>
                    <a:lstStyle/>
                    <a:p>
                      <a:r>
                        <a:rPr lang="es-VE" dirty="0" smtClean="0"/>
                        <a:t>NOMBRE</a:t>
                      </a:r>
                      <a:endParaRPr lang="es-VE" dirty="0"/>
                    </a:p>
                  </a:txBody>
                  <a:tcPr/>
                </a:tc>
                <a:tc>
                  <a:txBody>
                    <a:bodyPr/>
                    <a:lstStyle/>
                    <a:p>
                      <a:r>
                        <a:rPr lang="es-VE" dirty="0" smtClean="0"/>
                        <a:t>Cadena</a:t>
                      </a:r>
                      <a:r>
                        <a:rPr lang="es-VE" baseline="0" dirty="0" smtClean="0"/>
                        <a:t>  de hasta 30 caracteres alfabéticos</a:t>
                      </a:r>
                      <a:endParaRPr lang="es-VE" dirty="0"/>
                    </a:p>
                  </a:txBody>
                  <a:tcPr/>
                </a:tc>
              </a:tr>
              <a:tr h="370840">
                <a:tc>
                  <a:txBody>
                    <a:bodyPr/>
                    <a:lstStyle/>
                    <a:p>
                      <a:r>
                        <a:rPr lang="es-VE" dirty="0" smtClean="0"/>
                        <a:t>PRECIO</a:t>
                      </a:r>
                      <a:endParaRPr lang="es-VE" dirty="0"/>
                    </a:p>
                  </a:txBody>
                  <a:tcPr/>
                </a:tc>
                <a:tc>
                  <a:txBody>
                    <a:bodyPr/>
                    <a:lstStyle/>
                    <a:p>
                      <a:r>
                        <a:rPr lang="es-VE" dirty="0" smtClean="0"/>
                        <a:t>Números reales</a:t>
                      </a:r>
                      <a:r>
                        <a:rPr lang="es-VE" baseline="0" dirty="0" smtClean="0"/>
                        <a:t> mayores a 0</a:t>
                      </a:r>
                      <a:endParaRPr lang="es-VE" dirty="0"/>
                    </a:p>
                  </a:txBody>
                  <a:tcPr/>
                </a:tc>
              </a:tr>
              <a:tr h="370840">
                <a:tc>
                  <a:txBody>
                    <a:bodyPr/>
                    <a:lstStyle/>
                    <a:p>
                      <a:r>
                        <a:rPr lang="es-VE" dirty="0" smtClean="0"/>
                        <a:t>SEXO</a:t>
                      </a:r>
                      <a:endParaRPr lang="es-VE" dirty="0"/>
                    </a:p>
                  </a:txBody>
                  <a:tcPr/>
                </a:tc>
                <a:tc>
                  <a:txBody>
                    <a:bodyPr/>
                    <a:lstStyle/>
                    <a:p>
                      <a:r>
                        <a:rPr lang="es-VE" dirty="0" smtClean="0"/>
                        <a:t>Valor</a:t>
                      </a:r>
                      <a:r>
                        <a:rPr lang="es-VE" baseline="0" dirty="0" smtClean="0"/>
                        <a:t> lógico (1, 0)</a:t>
                      </a:r>
                      <a:endParaRPr lang="es-VE" dirty="0"/>
                    </a:p>
                  </a:txBody>
                  <a:tcPr/>
                </a:tc>
              </a:tr>
              <a:tr h="370840">
                <a:tc>
                  <a:txBody>
                    <a:bodyPr/>
                    <a:lstStyle/>
                    <a:p>
                      <a:r>
                        <a:rPr lang="es-VE" dirty="0" smtClean="0"/>
                        <a:t>EDOCIVIL</a:t>
                      </a:r>
                      <a:endParaRPr lang="es-VE" dirty="0"/>
                    </a:p>
                  </a:txBody>
                  <a:tcPr/>
                </a:tc>
                <a:tc>
                  <a:txBody>
                    <a:bodyPr/>
                    <a:lstStyle/>
                    <a:p>
                      <a:r>
                        <a:rPr lang="es-VE" dirty="0" smtClean="0"/>
                        <a:t>Cadena de caracteres (Soltero</a:t>
                      </a:r>
                      <a:r>
                        <a:rPr lang="es-VE" baseline="0" dirty="0" smtClean="0"/>
                        <a:t>(a),  Casado(a), Divorciado(a), Viudo(a), Concubinato)</a:t>
                      </a:r>
                      <a:endParaRPr lang="es-VE" dirty="0"/>
                    </a:p>
                  </a:txBody>
                  <a:tcPr/>
                </a:tc>
              </a:tr>
              <a:tr h="370840">
                <a:tc>
                  <a:txBody>
                    <a:bodyPr/>
                    <a:lstStyle/>
                    <a:p>
                      <a:r>
                        <a:rPr lang="es-VE" dirty="0" smtClean="0"/>
                        <a:t>OJOS</a:t>
                      </a:r>
                      <a:endParaRPr lang="es-VE" dirty="0"/>
                    </a:p>
                  </a:txBody>
                  <a:tcPr/>
                </a:tc>
                <a:tc>
                  <a:txBody>
                    <a:bodyPr/>
                    <a:lstStyle/>
                    <a:p>
                      <a:r>
                        <a:rPr lang="es-VE" dirty="0" smtClean="0"/>
                        <a:t>Cadena de caracteres (azules, negros, </a:t>
                      </a:r>
                      <a:r>
                        <a:rPr lang="es-VE" dirty="0" err="1" smtClean="0"/>
                        <a:t>ambar</a:t>
                      </a:r>
                      <a:r>
                        <a:rPr lang="es-VE" dirty="0" smtClean="0"/>
                        <a:t>,</a:t>
                      </a:r>
                      <a:r>
                        <a:rPr lang="es-VE" baseline="0" dirty="0" smtClean="0"/>
                        <a:t> </a:t>
                      </a:r>
                      <a:r>
                        <a:rPr lang="es-VE" baseline="0" dirty="0" err="1" smtClean="0"/>
                        <a:t>marron</a:t>
                      </a:r>
                      <a:r>
                        <a:rPr lang="es-VE" baseline="0" dirty="0" smtClean="0"/>
                        <a:t> oscuro, verdes, violeta, marrón claro)</a:t>
                      </a:r>
                      <a:endParaRPr lang="es-VE" dirty="0"/>
                    </a:p>
                  </a:txBody>
                  <a:tcPr/>
                </a:tc>
              </a:tr>
            </a:tbl>
          </a:graphicData>
        </a:graphic>
      </p:graphicFrame>
      <p:cxnSp>
        <p:nvCxnSpPr>
          <p:cNvPr id="15" name="14 Conector angular"/>
          <p:cNvCxnSpPr/>
          <p:nvPr/>
        </p:nvCxnSpPr>
        <p:spPr>
          <a:xfrm flipV="1">
            <a:off x="7164287" y="4010764"/>
            <a:ext cx="792088" cy="576064"/>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15 CuadroTexto"/>
          <p:cNvSpPr txBox="1"/>
          <p:nvPr/>
        </p:nvSpPr>
        <p:spPr>
          <a:xfrm>
            <a:off x="7956376" y="3650724"/>
            <a:ext cx="1187624" cy="923330"/>
          </a:xfrm>
          <a:prstGeom prst="rect">
            <a:avLst/>
          </a:prstGeom>
          <a:noFill/>
        </p:spPr>
        <p:txBody>
          <a:bodyPr wrap="square" rtlCol="0">
            <a:spAutoFit/>
          </a:bodyPr>
          <a:lstStyle/>
          <a:p>
            <a:r>
              <a:rPr lang="es-VE" dirty="0" smtClean="0"/>
              <a:t>Extensión del dominio</a:t>
            </a:r>
            <a:endParaRPr lang="es-VE" dirty="0"/>
          </a:p>
        </p:txBody>
      </p:sp>
      <p:sp>
        <p:nvSpPr>
          <p:cNvPr id="9"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0" name="9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1"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2"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1" y="2000240"/>
            <a:ext cx="9144000" cy="660400"/>
          </a:xfrm>
          <a:prstGeom prst="rect">
            <a:avLst/>
          </a:prstGeom>
          <a:noFill/>
          <a:ln w="9525">
            <a:noFill/>
            <a:miter lim="800000"/>
            <a:headEnd/>
            <a:tailEnd/>
          </a:ln>
          <a:effectLst/>
        </p:spPr>
        <p:txBody>
          <a:bodyPr/>
          <a:lstStyle/>
          <a:p>
            <a:pPr marL="342900" indent="-342900" algn="just">
              <a:spcBef>
                <a:spcPct val="20000"/>
              </a:spcBef>
            </a:pPr>
            <a:r>
              <a:rPr lang="es-ES_tradnl" sz="2800" b="1" dirty="0" smtClean="0"/>
              <a:t>    Clave Primaria (</a:t>
            </a:r>
            <a:r>
              <a:rPr lang="es-ES_tradnl" sz="2800" b="1" dirty="0" err="1" smtClean="0"/>
              <a:t>Primary</a:t>
            </a:r>
            <a:r>
              <a:rPr lang="es-ES_tradnl" sz="2800" b="1" dirty="0" smtClean="0"/>
              <a:t> Key (PK)):</a:t>
            </a:r>
          </a:p>
          <a:p>
            <a:pPr marL="342900" indent="-80963" algn="just">
              <a:spcBef>
                <a:spcPct val="20000"/>
              </a:spcBef>
            </a:pPr>
            <a:r>
              <a:rPr lang="es-ES_tradnl" sz="2800" dirty="0" smtClean="0"/>
              <a:t> Una clave primaria es aquella que identifica de forma univoca una instancia de entidad. Debe ser escogida de entre las claves candidatas Pueden ser </a:t>
            </a:r>
            <a:r>
              <a:rPr lang="es-ES_tradnl" sz="2800" i="1" dirty="0" smtClean="0"/>
              <a:t>simples o compuestas.</a:t>
            </a:r>
          </a:p>
          <a:p>
            <a:pPr marL="342900" indent="-342900" algn="just">
              <a:spcBef>
                <a:spcPct val="20000"/>
              </a:spcBef>
            </a:pPr>
            <a:endParaRPr lang="es-ES_tradnl" sz="2800" dirty="0"/>
          </a:p>
        </p:txBody>
      </p:sp>
      <p:sp>
        <p:nvSpPr>
          <p:cNvPr id="14" name="Rectangle 1"/>
          <p:cNvSpPr txBox="1">
            <a:spLocks/>
          </p:cNvSpPr>
          <p:nvPr/>
        </p:nvSpPr>
        <p:spPr>
          <a:xfrm>
            <a:off x="571472" y="1000108"/>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Claves (</a:t>
            </a:r>
            <a:r>
              <a:rPr kumimoji="0" lang="es-ES" sz="4000" b="1" i="0" u="none" strike="noStrike" kern="1200" cap="all" spc="-150" normalizeH="0" noProof="0" dirty="0" err="1" smtClean="0">
                <a:ln/>
                <a:solidFill>
                  <a:schemeClr val="tx1"/>
                </a:solidFill>
                <a:effectLst>
                  <a:reflection blurRad="12700" stA="50000" endPos="50000" dir="5400000" sy="-100000" rotWithShape="0"/>
                </a:effectLst>
                <a:uLnTx/>
                <a:uFillTx/>
                <a:latin typeface="+mj-lt"/>
                <a:ea typeface="+mj-ea"/>
                <a:cs typeface="+mj-cs"/>
              </a:rPr>
              <a:t>keys</a:t>
            </a: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
        <p:nvSpPr>
          <p:cNvPr id="15" name="Rectangle 6"/>
          <p:cNvSpPr>
            <a:spLocks noChangeArrowheads="1"/>
          </p:cNvSpPr>
          <p:nvPr/>
        </p:nvSpPr>
        <p:spPr bwMode="auto">
          <a:xfrm>
            <a:off x="-428660" y="3911608"/>
            <a:ext cx="8748463" cy="660400"/>
          </a:xfrm>
          <a:prstGeom prst="rect">
            <a:avLst/>
          </a:prstGeom>
          <a:noFill/>
          <a:ln w="9525">
            <a:noFill/>
            <a:miter lim="800000"/>
            <a:headEnd/>
            <a:tailEnd/>
          </a:ln>
          <a:effectLst/>
        </p:spPr>
        <p:txBody>
          <a:bodyPr/>
          <a:lstStyle/>
          <a:p>
            <a:pPr marL="342900" indent="12700" algn="just">
              <a:spcBef>
                <a:spcPct val="20000"/>
              </a:spcBef>
            </a:pPr>
            <a:r>
              <a:rPr lang="es-ES_tradnl" sz="2800" b="1" dirty="0" smtClean="0"/>
              <a:t>    </a:t>
            </a:r>
            <a:r>
              <a:rPr lang="es-ES_tradnl" sz="2800" b="1" i="1" dirty="0" smtClean="0"/>
              <a:t>Clave Primaria Simple:</a:t>
            </a:r>
          </a:p>
          <a:p>
            <a:pPr marL="342900" indent="12700" algn="just">
              <a:spcBef>
                <a:spcPct val="20000"/>
              </a:spcBef>
            </a:pPr>
            <a:r>
              <a:rPr lang="es-ES_tradnl" sz="2800" b="1" dirty="0" smtClean="0"/>
              <a:t>    </a:t>
            </a:r>
            <a:r>
              <a:rPr lang="es-ES_tradnl" sz="2800" dirty="0" smtClean="0"/>
              <a:t>Está formada por un solo atributo. Ejemplo: Cédula</a:t>
            </a:r>
            <a:endParaRPr lang="es-ES_tradnl" sz="2400" dirty="0" smtClean="0"/>
          </a:p>
          <a:p>
            <a:pPr marL="342900" indent="12700" algn="just">
              <a:spcBef>
                <a:spcPct val="20000"/>
              </a:spcBef>
            </a:pPr>
            <a:endParaRPr lang="es-ES_tradnl" sz="2800" b="1" dirty="0" smtClean="0"/>
          </a:p>
          <a:p>
            <a:pPr marL="342900" indent="-342900" algn="just">
              <a:spcBef>
                <a:spcPct val="20000"/>
              </a:spcBef>
            </a:pPr>
            <a:r>
              <a:rPr lang="es-ES_tradnl" sz="2800" b="1" dirty="0" smtClean="0"/>
              <a:t>  </a:t>
            </a:r>
            <a:endParaRPr lang="es-ES_tradnl" sz="2800" dirty="0" smtClean="0"/>
          </a:p>
          <a:p>
            <a:pPr marL="342900" indent="-342900" algn="just">
              <a:spcBef>
                <a:spcPct val="20000"/>
              </a:spcBef>
            </a:pPr>
            <a:endParaRPr lang="es-ES_tradnl" sz="2800" dirty="0" smtClean="0"/>
          </a:p>
          <a:p>
            <a:pPr marL="342900" indent="-342900" algn="just">
              <a:spcBef>
                <a:spcPct val="20000"/>
              </a:spcBef>
            </a:pPr>
            <a:endParaRPr lang="es-ES_tradnl" sz="2800" dirty="0"/>
          </a:p>
        </p:txBody>
      </p:sp>
      <p:sp>
        <p:nvSpPr>
          <p:cNvPr id="16" name="Rectangle 6"/>
          <p:cNvSpPr>
            <a:spLocks noChangeArrowheads="1"/>
          </p:cNvSpPr>
          <p:nvPr/>
        </p:nvSpPr>
        <p:spPr bwMode="auto">
          <a:xfrm>
            <a:off x="-500098" y="4983178"/>
            <a:ext cx="9572660" cy="660400"/>
          </a:xfrm>
          <a:prstGeom prst="rect">
            <a:avLst/>
          </a:prstGeom>
          <a:noFill/>
          <a:ln w="9525">
            <a:noFill/>
            <a:miter lim="800000"/>
            <a:headEnd/>
            <a:tailEnd/>
          </a:ln>
          <a:effectLst/>
        </p:spPr>
        <p:txBody>
          <a:bodyPr/>
          <a:lstStyle/>
          <a:p>
            <a:pPr marL="342900" indent="12700" algn="just">
              <a:spcBef>
                <a:spcPct val="20000"/>
              </a:spcBef>
            </a:pPr>
            <a:r>
              <a:rPr lang="es-ES_tradnl" sz="2800" b="1" i="1" dirty="0" smtClean="0"/>
              <a:t>    Clave Primaria Compuesta:</a:t>
            </a:r>
          </a:p>
          <a:p>
            <a:pPr marL="342900" indent="12700" algn="just">
              <a:spcBef>
                <a:spcPct val="20000"/>
              </a:spcBef>
            </a:pPr>
            <a:r>
              <a:rPr lang="es-ES_tradnl" sz="2800" b="1" dirty="0" smtClean="0"/>
              <a:t>    </a:t>
            </a:r>
            <a:r>
              <a:rPr lang="es-ES_tradnl" sz="2800" dirty="0" smtClean="0"/>
              <a:t>Formada por varios atributos que solos se repiten pero</a:t>
            </a:r>
          </a:p>
          <a:p>
            <a:pPr marL="342900" indent="12700" algn="just">
              <a:spcBef>
                <a:spcPct val="20000"/>
              </a:spcBef>
            </a:pPr>
            <a:r>
              <a:rPr lang="es-ES_tradnl" sz="2800" dirty="0" smtClean="0"/>
              <a:t>     combinados identifican de forma univoca la instancia    </a:t>
            </a:r>
          </a:p>
          <a:p>
            <a:pPr marL="342900" indent="12700" algn="just">
              <a:spcBef>
                <a:spcPct val="20000"/>
              </a:spcBef>
            </a:pPr>
            <a:r>
              <a:rPr lang="es-ES_tradnl" sz="2800" b="1" dirty="0" smtClean="0"/>
              <a:t>  </a:t>
            </a:r>
          </a:p>
          <a:p>
            <a:pPr marL="342900" indent="-342900" algn="just">
              <a:spcBef>
                <a:spcPct val="20000"/>
              </a:spcBef>
            </a:pPr>
            <a:r>
              <a:rPr lang="es-ES_tradnl" sz="2800" b="1" dirty="0" smtClean="0"/>
              <a:t>  </a:t>
            </a:r>
            <a:endParaRPr lang="es-ES_tradnl" sz="2800" dirty="0" smtClean="0"/>
          </a:p>
          <a:p>
            <a:pPr marL="342900" indent="-342900" algn="just">
              <a:spcBef>
                <a:spcPct val="20000"/>
              </a:spcBef>
            </a:pPr>
            <a:endParaRPr lang="es-ES_tradnl" sz="2800" dirty="0" smtClean="0"/>
          </a:p>
          <a:p>
            <a:pPr marL="342900" indent="-342900" algn="just">
              <a:spcBef>
                <a:spcPct val="20000"/>
              </a:spcBef>
            </a:pPr>
            <a:endParaRPr lang="es-ES_tradn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0" y="2214554"/>
            <a:ext cx="8748463" cy="660400"/>
          </a:xfrm>
          <a:prstGeom prst="rect">
            <a:avLst/>
          </a:prstGeom>
          <a:noFill/>
          <a:ln w="9525">
            <a:noFill/>
            <a:miter lim="800000"/>
            <a:headEnd/>
            <a:tailEnd/>
          </a:ln>
          <a:effectLst/>
        </p:spPr>
        <p:txBody>
          <a:bodyPr/>
          <a:lstStyle/>
          <a:p>
            <a:pPr marL="342900" indent="12700" algn="just">
              <a:spcBef>
                <a:spcPct val="20000"/>
              </a:spcBef>
            </a:pPr>
            <a:r>
              <a:rPr lang="es-ES_tradnl" sz="2800" b="1" dirty="0" smtClean="0"/>
              <a:t>    Clave Foránea (</a:t>
            </a:r>
            <a:r>
              <a:rPr lang="es-ES_tradnl" sz="2800" b="1" dirty="0" err="1" smtClean="0"/>
              <a:t>Foreing</a:t>
            </a:r>
            <a:r>
              <a:rPr lang="es-ES_tradnl" sz="2800" b="1" dirty="0" smtClean="0"/>
              <a:t> </a:t>
            </a:r>
            <a:r>
              <a:rPr lang="es-ES_tradnl" sz="2800" b="1" dirty="0" smtClean="0"/>
              <a:t>Key(</a:t>
            </a:r>
            <a:r>
              <a:rPr lang="es-ES_tradnl" sz="2800" b="1" dirty="0" err="1" smtClean="0"/>
              <a:t>FK</a:t>
            </a:r>
            <a:r>
              <a:rPr lang="es-ES_tradnl" sz="2800" b="1" dirty="0" smtClean="0"/>
              <a:t>)):</a:t>
            </a:r>
            <a:endParaRPr lang="es-ES_tradnl" sz="2800" b="1" dirty="0" smtClean="0"/>
          </a:p>
          <a:p>
            <a:pPr marL="342900" indent="12700" algn="just">
              <a:spcBef>
                <a:spcPct val="20000"/>
              </a:spcBef>
            </a:pPr>
            <a:r>
              <a:rPr lang="es-ES_tradnl" sz="2800" b="1" dirty="0" smtClean="0"/>
              <a:t>    </a:t>
            </a:r>
            <a:r>
              <a:rPr lang="es-ES_tradnl" sz="2800" dirty="0" smtClean="0"/>
              <a:t>Atributo presente en una entidad, y que es clave primaria en otra entidad</a:t>
            </a:r>
          </a:p>
          <a:p>
            <a:pPr marL="342900" indent="12700" algn="just">
              <a:spcBef>
                <a:spcPct val="20000"/>
              </a:spcBef>
            </a:pPr>
            <a:endParaRPr lang="es-ES_tradnl" sz="3200" b="1" dirty="0" smtClean="0"/>
          </a:p>
          <a:p>
            <a:pPr marL="342900" indent="-342900" algn="just">
              <a:spcBef>
                <a:spcPct val="20000"/>
              </a:spcBef>
            </a:pPr>
            <a:r>
              <a:rPr lang="es-ES_tradnl" sz="3200" b="1" dirty="0" smtClean="0"/>
              <a:t>  </a:t>
            </a:r>
            <a:endParaRPr lang="es-ES_tradnl" sz="2800" dirty="0" smtClean="0"/>
          </a:p>
          <a:p>
            <a:pPr marL="342900" indent="-342900" algn="just">
              <a:spcBef>
                <a:spcPct val="20000"/>
              </a:spcBef>
            </a:pPr>
            <a:endParaRPr lang="es-ES_tradnl" sz="2800" dirty="0" smtClean="0"/>
          </a:p>
          <a:p>
            <a:pPr marL="342900" indent="-342900" algn="just">
              <a:spcBef>
                <a:spcPct val="20000"/>
              </a:spcBef>
            </a:pP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1142984"/>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Claves (</a:t>
            </a:r>
            <a:r>
              <a:rPr kumimoji="0" lang="es-ES" sz="4000" b="1" i="0" u="none" strike="noStrike" kern="1200" cap="all" spc="-150" normalizeH="0" noProof="0" dirty="0" err="1" smtClean="0">
                <a:ln/>
                <a:solidFill>
                  <a:schemeClr val="tx1"/>
                </a:solidFill>
                <a:effectLst>
                  <a:reflection blurRad="12700" stA="50000" endPos="50000" dir="5400000" sy="-100000" rotWithShape="0"/>
                </a:effectLst>
                <a:uLnTx/>
                <a:uFillTx/>
                <a:latin typeface="+mj-lt"/>
                <a:ea typeface="+mj-ea"/>
                <a:cs typeface="+mj-cs"/>
              </a:rPr>
              <a:t>keys</a:t>
            </a: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9" name="Rectangle 6"/>
          <p:cNvSpPr>
            <a:spLocks noChangeArrowheads="1"/>
          </p:cNvSpPr>
          <p:nvPr/>
        </p:nvSpPr>
        <p:spPr bwMode="auto">
          <a:xfrm>
            <a:off x="0" y="4143380"/>
            <a:ext cx="9144000" cy="660400"/>
          </a:xfrm>
          <a:prstGeom prst="rect">
            <a:avLst/>
          </a:prstGeom>
          <a:noFill/>
          <a:ln w="9525">
            <a:noFill/>
            <a:miter lim="800000"/>
            <a:headEnd/>
            <a:tailEnd/>
          </a:ln>
          <a:effectLst/>
        </p:spPr>
        <p:txBody>
          <a:bodyPr/>
          <a:lstStyle/>
          <a:p>
            <a:pPr marL="342900" indent="12700" algn="just">
              <a:spcBef>
                <a:spcPct val="20000"/>
              </a:spcBef>
            </a:pPr>
            <a:r>
              <a:rPr lang="es-ES_tradnl" sz="2800" b="1" dirty="0" smtClean="0"/>
              <a:t>    </a:t>
            </a:r>
            <a:r>
              <a:rPr lang="es-ES_tradnl" sz="2800" b="1" dirty="0" err="1" smtClean="0"/>
              <a:t>Unique</a:t>
            </a:r>
            <a:r>
              <a:rPr lang="es-ES_tradnl" sz="2800" b="1" dirty="0" smtClean="0"/>
              <a:t> Key:</a:t>
            </a:r>
          </a:p>
          <a:p>
            <a:pPr marL="342900" indent="12700" algn="just">
              <a:spcBef>
                <a:spcPct val="20000"/>
              </a:spcBef>
            </a:pPr>
            <a:r>
              <a:rPr lang="es-ES_tradnl" sz="2800" dirty="0" smtClean="0"/>
              <a:t>	Resto de </a:t>
            </a:r>
            <a:r>
              <a:rPr lang="es-ES_tradnl" sz="3200" dirty="0" smtClean="0"/>
              <a:t>las</a:t>
            </a:r>
            <a:r>
              <a:rPr lang="es-ES_tradnl" sz="2800" dirty="0" smtClean="0"/>
              <a:t> claves candidatas que no fueron elegidas como primarias</a:t>
            </a:r>
            <a:endParaRPr lang="es-ES_tradnl" sz="2400" dirty="0" smtClean="0"/>
          </a:p>
          <a:p>
            <a:pPr marL="342900" indent="12700" algn="just">
              <a:spcBef>
                <a:spcPct val="20000"/>
              </a:spcBef>
            </a:pPr>
            <a:endParaRPr lang="es-ES_tradnl" sz="2800" b="1" dirty="0" smtClean="0"/>
          </a:p>
          <a:p>
            <a:pPr marL="342900" indent="-342900" algn="just">
              <a:spcBef>
                <a:spcPct val="20000"/>
              </a:spcBef>
            </a:pPr>
            <a:r>
              <a:rPr lang="es-ES_tradnl" sz="2800" b="1" dirty="0" smtClean="0"/>
              <a:t>  </a:t>
            </a:r>
            <a:endParaRPr lang="es-ES_tradnl" sz="2800" dirty="0" smtClean="0"/>
          </a:p>
          <a:p>
            <a:pPr marL="342900" indent="-342900" algn="just">
              <a:spcBef>
                <a:spcPct val="20000"/>
              </a:spcBef>
            </a:pPr>
            <a:endParaRPr lang="es-ES_tradnl" sz="2800" dirty="0" smtClean="0"/>
          </a:p>
          <a:p>
            <a:pPr marL="342900" indent="-342900" algn="just">
              <a:spcBef>
                <a:spcPct val="20000"/>
              </a:spcBef>
            </a:pPr>
            <a:endParaRPr lang="es-ES_tradnl" sz="2800" dirty="0"/>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0" name="9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1"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5"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95537" y="2928934"/>
            <a:ext cx="8748463" cy="660400"/>
          </a:xfrm>
          <a:prstGeom prst="rect">
            <a:avLst/>
          </a:prstGeom>
          <a:noFill/>
          <a:ln w="9525">
            <a:noFill/>
            <a:miter lim="800000"/>
            <a:headEnd/>
            <a:tailEnd/>
          </a:ln>
          <a:effectLst/>
        </p:spPr>
        <p:txBody>
          <a:bodyPr/>
          <a:lstStyle/>
          <a:p>
            <a:pPr marL="342900" indent="-342900" algn="just">
              <a:spcBef>
                <a:spcPct val="20000"/>
              </a:spcBef>
            </a:pPr>
            <a:r>
              <a:rPr lang="es-ES_tradnl" sz="3200" dirty="0" smtClean="0"/>
              <a:t>Se </a:t>
            </a:r>
            <a:r>
              <a:rPr lang="es-ES_tradnl" sz="3200" dirty="0" smtClean="0"/>
              <a:t>define como una “asociación de entidades”.</a:t>
            </a:r>
          </a:p>
          <a:p>
            <a:pPr marL="342900" indent="-342900" algn="just">
              <a:spcBef>
                <a:spcPct val="20000"/>
              </a:spcBef>
            </a:pPr>
            <a:r>
              <a:rPr lang="es-ES_tradnl" sz="3200" dirty="0" smtClean="0"/>
              <a:t>Ejemplo:</a:t>
            </a:r>
          </a:p>
          <a:p>
            <a:pPr marL="342900" indent="-342900" algn="just">
              <a:spcBef>
                <a:spcPct val="20000"/>
              </a:spcBef>
            </a:pPr>
            <a:r>
              <a:rPr lang="es-ES_tradnl" sz="3200" dirty="0" smtClean="0"/>
              <a:t>Un estudiante </a:t>
            </a:r>
            <a:r>
              <a:rPr lang="es-ES_tradnl" sz="3200" b="1" dirty="0" smtClean="0">
                <a:solidFill>
                  <a:srgbClr val="FF0000"/>
                </a:solidFill>
              </a:rPr>
              <a:t>CURSA</a:t>
            </a:r>
            <a:r>
              <a:rPr lang="es-ES_tradnl" sz="3200" dirty="0" smtClean="0"/>
              <a:t> varias materias</a:t>
            </a:r>
          </a:p>
          <a:p>
            <a:pPr marL="342900" indent="-342900" algn="just">
              <a:spcBef>
                <a:spcPct val="20000"/>
              </a:spcBef>
            </a:pPr>
            <a:endParaRPr lang="es-ES_tradnl" sz="32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1500174"/>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err="1" smtClean="0">
                <a:ln/>
                <a:solidFill>
                  <a:schemeClr val="tx1"/>
                </a:solidFill>
                <a:effectLst>
                  <a:reflection blurRad="12700" stA="50000" endPos="50000" dir="5400000" sy="-100000" rotWithShape="0"/>
                </a:effectLst>
                <a:uLnTx/>
                <a:uFillTx/>
                <a:latin typeface="+mj-lt"/>
                <a:ea typeface="+mj-ea"/>
                <a:cs typeface="+mj-cs"/>
              </a:rPr>
              <a:t>relacion</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179512" y="3632696"/>
            <a:ext cx="8748463" cy="660400"/>
          </a:xfrm>
          <a:prstGeom prst="rect">
            <a:avLst/>
          </a:prstGeom>
          <a:noFill/>
          <a:ln w="9525">
            <a:noFill/>
            <a:miter lim="800000"/>
            <a:headEnd/>
            <a:tailEnd/>
          </a:ln>
          <a:effectLst/>
        </p:spPr>
        <p:txBody>
          <a:bodyPr/>
          <a:lstStyle/>
          <a:p>
            <a:pPr marL="342900" indent="-342900" algn="just">
              <a:spcBef>
                <a:spcPct val="20000"/>
              </a:spcBef>
            </a:pPr>
            <a:r>
              <a:rPr lang="es-ES_tradnl" sz="2800" dirty="0" smtClean="0"/>
              <a:t>   Proporciona una herramienta para representar información del mundo real a nivel conceptual. Permite describir las entidades involucradas en la base de datos, así como las relaciones y restricciones de ellas haciendo uso de un diagrama</a:t>
            </a:r>
          </a:p>
          <a:p>
            <a:pPr marL="342900" indent="-342900" algn="just">
              <a:spcBef>
                <a:spcPct val="20000"/>
              </a:spcBef>
            </a:pP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2420888"/>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noProof="0" dirty="0" smtClean="0">
                <a:ln/>
                <a:solidFill>
                  <a:schemeClr val="tx1"/>
                </a:solidFill>
                <a:effectLst>
                  <a:reflection blurRad="12700" stA="50000" endPos="50000" dir="5400000" sy="-100000" rotWithShape="0"/>
                </a:effectLst>
                <a:uLnTx/>
                <a:uFillTx/>
                <a:latin typeface="+mj-lt"/>
                <a:ea typeface="+mj-ea"/>
                <a:cs typeface="+mj-cs"/>
              </a:rPr>
              <a:t>MODELO ENTIDAD RELACION (MER)</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74271"/>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ombo"/>
          <p:cNvSpPr/>
          <p:nvPr/>
        </p:nvSpPr>
        <p:spPr>
          <a:xfrm>
            <a:off x="1043608" y="4797152"/>
            <a:ext cx="1584176" cy="1224136"/>
          </a:xfrm>
          <a:prstGeom prst="diamon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Elipse"/>
          <p:cNvSpPr/>
          <p:nvPr/>
        </p:nvSpPr>
        <p:spPr>
          <a:xfrm>
            <a:off x="4851648" y="3798332"/>
            <a:ext cx="165618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solidFill>
                <a:schemeClr val="bg1"/>
              </a:solidFill>
            </a:endParaRPr>
          </a:p>
        </p:txBody>
      </p:sp>
      <p:cxnSp>
        <p:nvCxnSpPr>
          <p:cNvPr id="7" name="6 Conector recto"/>
          <p:cNvCxnSpPr/>
          <p:nvPr/>
        </p:nvCxnSpPr>
        <p:spPr>
          <a:xfrm>
            <a:off x="4779640" y="5310500"/>
            <a:ext cx="216024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3131840" y="3717032"/>
            <a:ext cx="1112805" cy="369332"/>
          </a:xfrm>
          <a:prstGeom prst="rect">
            <a:avLst/>
          </a:prstGeom>
          <a:noFill/>
        </p:spPr>
        <p:txBody>
          <a:bodyPr wrap="none" rtlCol="0">
            <a:spAutoFit/>
          </a:bodyPr>
          <a:lstStyle/>
          <a:p>
            <a:r>
              <a:rPr lang="es-VE" dirty="0" smtClean="0"/>
              <a:t>ENTIDAD</a:t>
            </a:r>
            <a:endParaRPr lang="es-VE" dirty="0"/>
          </a:p>
        </p:txBody>
      </p:sp>
      <p:sp>
        <p:nvSpPr>
          <p:cNvPr id="9" name="8 CuadroTexto"/>
          <p:cNvSpPr txBox="1"/>
          <p:nvPr/>
        </p:nvSpPr>
        <p:spPr>
          <a:xfrm>
            <a:off x="3059832" y="5229200"/>
            <a:ext cx="1232389" cy="369332"/>
          </a:xfrm>
          <a:prstGeom prst="rect">
            <a:avLst/>
          </a:prstGeom>
          <a:noFill/>
        </p:spPr>
        <p:txBody>
          <a:bodyPr wrap="none" rtlCol="0">
            <a:spAutoFit/>
          </a:bodyPr>
          <a:lstStyle/>
          <a:p>
            <a:r>
              <a:rPr lang="es-VE" dirty="0" smtClean="0"/>
              <a:t>RELACION</a:t>
            </a:r>
            <a:endParaRPr lang="es-VE" dirty="0"/>
          </a:p>
        </p:txBody>
      </p:sp>
      <p:sp>
        <p:nvSpPr>
          <p:cNvPr id="10" name="9 CuadroTexto"/>
          <p:cNvSpPr txBox="1"/>
          <p:nvPr/>
        </p:nvSpPr>
        <p:spPr>
          <a:xfrm>
            <a:off x="7011888" y="3870340"/>
            <a:ext cx="1221425" cy="369332"/>
          </a:xfrm>
          <a:prstGeom prst="rect">
            <a:avLst/>
          </a:prstGeom>
          <a:noFill/>
        </p:spPr>
        <p:txBody>
          <a:bodyPr wrap="none" rtlCol="0">
            <a:spAutoFit/>
          </a:bodyPr>
          <a:lstStyle/>
          <a:p>
            <a:r>
              <a:rPr lang="es-VE" dirty="0" smtClean="0"/>
              <a:t>ATRIBUTO</a:t>
            </a:r>
            <a:endParaRPr lang="es-VE" dirty="0"/>
          </a:p>
        </p:txBody>
      </p:sp>
      <p:sp>
        <p:nvSpPr>
          <p:cNvPr id="12" name="11 Rectángulo"/>
          <p:cNvSpPr/>
          <p:nvPr/>
        </p:nvSpPr>
        <p:spPr>
          <a:xfrm>
            <a:off x="1043608" y="3573016"/>
            <a:ext cx="1872208" cy="79208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12 CuadroTexto"/>
          <p:cNvSpPr txBox="1"/>
          <p:nvPr/>
        </p:nvSpPr>
        <p:spPr>
          <a:xfrm>
            <a:off x="7092280" y="5085184"/>
            <a:ext cx="1639360" cy="646331"/>
          </a:xfrm>
          <a:prstGeom prst="rect">
            <a:avLst/>
          </a:prstGeom>
          <a:noFill/>
        </p:spPr>
        <p:txBody>
          <a:bodyPr wrap="none" rtlCol="0">
            <a:spAutoFit/>
          </a:bodyPr>
          <a:lstStyle/>
          <a:p>
            <a:r>
              <a:rPr lang="es-VE" dirty="0" smtClean="0"/>
              <a:t>CONECTORES </a:t>
            </a:r>
          </a:p>
          <a:p>
            <a:r>
              <a:rPr lang="es-VE" dirty="0" smtClean="0"/>
              <a:t>O  LIGAS</a:t>
            </a:r>
            <a:endParaRPr lang="es-VE" dirty="0"/>
          </a:p>
        </p:txBody>
      </p:sp>
      <p:sp>
        <p:nvSpPr>
          <p:cNvPr id="16" name="Rectangle 1"/>
          <p:cNvSpPr txBox="1">
            <a:spLocks/>
          </p:cNvSpPr>
          <p:nvPr/>
        </p:nvSpPr>
        <p:spPr>
          <a:xfrm>
            <a:off x="500034" y="1643050"/>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err="1" smtClean="0">
                <a:ln/>
                <a:effectLst>
                  <a:reflection blurRad="12700" stA="50000" endPos="50000" dir="5400000" sy="-100000" rotWithShape="0"/>
                </a:effectLst>
                <a:latin typeface="+mj-lt"/>
                <a:ea typeface="+mj-ea"/>
                <a:cs typeface="+mj-cs"/>
              </a:rPr>
              <a:t>Simbologia</a:t>
            </a:r>
            <a:r>
              <a:rPr lang="es-ES" sz="4000" b="1" cap="all" spc="-150" dirty="0" smtClean="0">
                <a:ln/>
                <a:effectLst>
                  <a:reflection blurRad="12700" stA="50000" endPos="50000" dir="5400000" sy="-100000" rotWithShape="0"/>
                </a:effectLst>
                <a:latin typeface="+mj-lt"/>
                <a:ea typeface="+mj-ea"/>
                <a:cs typeface="+mj-cs"/>
              </a:rPr>
              <a:t> usada en  EL MER</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17"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8" name="17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9"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20"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95537" y="2857496"/>
            <a:ext cx="8748463" cy="660400"/>
          </a:xfrm>
          <a:prstGeom prst="rect">
            <a:avLst/>
          </a:prstGeom>
          <a:noFill/>
          <a:ln w="9525">
            <a:noFill/>
            <a:miter lim="800000"/>
            <a:headEnd/>
            <a:tailEnd/>
          </a:ln>
          <a:effectLst/>
        </p:spPr>
        <p:txBody>
          <a:bodyPr/>
          <a:lstStyle/>
          <a:p>
            <a:pPr algn="just"/>
            <a:r>
              <a:rPr lang="es-VE" sz="3200" dirty="0" smtClean="0"/>
              <a:t>El</a:t>
            </a:r>
            <a:r>
              <a:rPr lang="es-VE" sz="3200" dirty="0" smtClean="0"/>
              <a:t> grado de las relaciones, </a:t>
            </a:r>
            <a:r>
              <a:rPr lang="es-VE" sz="3200" dirty="0" smtClean="0"/>
              <a:t> está asociado al número</a:t>
            </a:r>
            <a:r>
              <a:rPr lang="es-VE" sz="3200" dirty="0" smtClean="0"/>
              <a:t> de entidades </a:t>
            </a:r>
            <a:r>
              <a:rPr lang="es-VE" sz="3200" dirty="0" smtClean="0"/>
              <a:t>con</a:t>
            </a:r>
            <a:r>
              <a:rPr lang="es-VE" sz="3200" dirty="0" smtClean="0"/>
              <a:t> las que </a:t>
            </a:r>
            <a:r>
              <a:rPr lang="es-VE" sz="3200" dirty="0" smtClean="0"/>
              <a:t>se relaciona</a:t>
            </a:r>
            <a:r>
              <a:rPr lang="es-VE" sz="3200" dirty="0" smtClean="0"/>
              <a:t> una </a:t>
            </a:r>
            <a:r>
              <a:rPr lang="es-VE" sz="3200" dirty="0" smtClean="0"/>
              <a:t>entidad determinada.</a:t>
            </a:r>
            <a:r>
              <a:rPr lang="es-VE" sz="3200" dirty="0" smtClean="0"/>
              <a:t> </a:t>
            </a:r>
            <a:r>
              <a:rPr lang="es-VE" sz="3200" dirty="0" smtClean="0"/>
              <a:t>Existen 3</a:t>
            </a:r>
            <a:r>
              <a:rPr lang="es-VE" sz="3200" dirty="0" smtClean="0"/>
              <a:t> tipos de grados</a:t>
            </a:r>
            <a:r>
              <a:rPr lang="es-VE" sz="3200" dirty="0" smtClean="0"/>
              <a:t>. Grado 1, Grado II y Grado III</a:t>
            </a: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a:p>
        </p:txBody>
      </p:sp>
      <p:sp>
        <p:nvSpPr>
          <p:cNvPr id="14" name="Rectangle 1"/>
          <p:cNvSpPr txBox="1">
            <a:spLocks/>
          </p:cNvSpPr>
          <p:nvPr/>
        </p:nvSpPr>
        <p:spPr>
          <a:xfrm>
            <a:off x="899592" y="1285860"/>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Grado de las relaciones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13"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5" name="14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6"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20"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p:cNvSpPr txBox="1">
            <a:spLocks/>
          </p:cNvSpPr>
          <p:nvPr/>
        </p:nvSpPr>
        <p:spPr>
          <a:xfrm>
            <a:off x="899592" y="1285860"/>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Grado de las relaciones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13"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5" name="14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6"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20"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
        <p:nvSpPr>
          <p:cNvPr id="8" name="Rectangle 6"/>
          <p:cNvSpPr>
            <a:spLocks noChangeArrowheads="1"/>
          </p:cNvSpPr>
          <p:nvPr/>
        </p:nvSpPr>
        <p:spPr bwMode="auto">
          <a:xfrm>
            <a:off x="395536" y="2313281"/>
            <a:ext cx="8462743" cy="660400"/>
          </a:xfrm>
          <a:prstGeom prst="rect">
            <a:avLst/>
          </a:prstGeom>
          <a:noFill/>
          <a:ln w="9525">
            <a:noFill/>
            <a:miter lim="800000"/>
            <a:headEnd/>
            <a:tailEnd/>
          </a:ln>
          <a:effectLst/>
        </p:spPr>
        <p:txBody>
          <a:bodyPr/>
          <a:lstStyle/>
          <a:p>
            <a:pPr algn="just"/>
            <a:r>
              <a:rPr lang="es-VE" sz="2800" b="1" dirty="0" smtClean="0"/>
              <a:t>GRADO 1: RELACIÓN UNARIA </a:t>
            </a:r>
            <a:endParaRPr lang="es-VE" sz="3200" dirty="0" smtClean="0"/>
          </a:p>
          <a:p>
            <a:pPr algn="just"/>
            <a:r>
              <a:rPr lang="es-VE" sz="3200" dirty="0" smtClean="0"/>
              <a:t>También llamadas relación anillo, y son aquellas </a:t>
            </a:r>
            <a:r>
              <a:rPr lang="es-VE" sz="3200" dirty="0" smtClean="0"/>
              <a:t> relaciones en las que sólo participan </a:t>
            </a:r>
            <a:r>
              <a:rPr lang="es-VE" sz="3200" dirty="0" smtClean="0"/>
              <a:t>una entidad. Relaciona</a:t>
            </a:r>
            <a:r>
              <a:rPr lang="es-VE" sz="3200" dirty="0" smtClean="0"/>
              <a:t> una entidad consigo misma por lo que </a:t>
            </a:r>
            <a:r>
              <a:rPr lang="es-VE" sz="3200" dirty="0" smtClean="0"/>
              <a:t> también</a:t>
            </a:r>
            <a:r>
              <a:rPr lang="es-VE" sz="3200" dirty="0" smtClean="0"/>
              <a:t> se les llaman relaciones reflexivas.</a:t>
            </a: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a:p>
        </p:txBody>
      </p:sp>
      <p:pic>
        <p:nvPicPr>
          <p:cNvPr id="1026" name="Picture 2"/>
          <p:cNvPicPr>
            <a:picLocks noChangeAspect="1" noChangeArrowheads="1"/>
          </p:cNvPicPr>
          <p:nvPr/>
        </p:nvPicPr>
        <p:blipFill>
          <a:blip r:embed="rId4"/>
          <a:srcRect l="11719" t="29907" r="39941" b="45312"/>
          <a:stretch>
            <a:fillRect/>
          </a:stretch>
        </p:blipFill>
        <p:spPr bwMode="auto">
          <a:xfrm>
            <a:off x="2071670" y="5357826"/>
            <a:ext cx="4714908" cy="15001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p:cNvSpPr txBox="1">
            <a:spLocks/>
          </p:cNvSpPr>
          <p:nvPr/>
        </p:nvSpPr>
        <p:spPr>
          <a:xfrm>
            <a:off x="899592" y="1285860"/>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Grado de las relaciones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13"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5" name="14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6"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20"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
        <p:nvSpPr>
          <p:cNvPr id="8" name="Rectangle 6"/>
          <p:cNvSpPr>
            <a:spLocks noChangeArrowheads="1"/>
          </p:cNvSpPr>
          <p:nvPr/>
        </p:nvSpPr>
        <p:spPr bwMode="auto">
          <a:xfrm>
            <a:off x="395536" y="2313281"/>
            <a:ext cx="8462743" cy="660400"/>
          </a:xfrm>
          <a:prstGeom prst="rect">
            <a:avLst/>
          </a:prstGeom>
          <a:noFill/>
          <a:ln w="9525">
            <a:noFill/>
            <a:miter lim="800000"/>
            <a:headEnd/>
            <a:tailEnd/>
          </a:ln>
          <a:effectLst/>
        </p:spPr>
        <p:txBody>
          <a:bodyPr/>
          <a:lstStyle/>
          <a:p>
            <a:pPr algn="just"/>
            <a:r>
              <a:rPr lang="es-VE" sz="2800" b="1" dirty="0" smtClean="0"/>
              <a:t>GRADO </a:t>
            </a:r>
            <a:r>
              <a:rPr lang="es-VE" sz="2800" b="1" dirty="0" smtClean="0"/>
              <a:t>II:</a:t>
            </a:r>
            <a:r>
              <a:rPr lang="es-VE" sz="2800" b="1" dirty="0" smtClean="0"/>
              <a:t> RELACIÓN </a:t>
            </a:r>
            <a:r>
              <a:rPr lang="es-VE" sz="2800" b="1" dirty="0" smtClean="0"/>
              <a:t>BINARIA </a:t>
            </a:r>
          </a:p>
          <a:p>
            <a:pPr algn="just"/>
            <a:endParaRPr lang="es-VE" sz="3200" dirty="0" smtClean="0"/>
          </a:p>
          <a:p>
            <a:pPr algn="just" fontAlgn="base"/>
            <a:r>
              <a:rPr lang="es-VE" sz="3200" dirty="0" smtClean="0"/>
              <a:t>Las relaciones en las que participan dos entidades son binarias o de grado </a:t>
            </a:r>
            <a:r>
              <a:rPr lang="es-VE" sz="3200" dirty="0" smtClean="0"/>
              <a:t>dos,   y son </a:t>
            </a:r>
            <a:r>
              <a:rPr lang="es-VE" sz="3200" dirty="0" smtClean="0"/>
              <a:t> </a:t>
            </a:r>
            <a:r>
              <a:rPr lang="es-VE" sz="3200" dirty="0" smtClean="0"/>
              <a:t>las</a:t>
            </a:r>
            <a:r>
              <a:rPr lang="es-VE" sz="3200" dirty="0" smtClean="0"/>
              <a:t> más </a:t>
            </a:r>
            <a:r>
              <a:rPr lang="es-VE" sz="3200" dirty="0" smtClean="0"/>
              <a:t>comunes</a:t>
            </a:r>
            <a:r>
              <a:rPr lang="es-VE" sz="3200" dirty="0" smtClean="0"/>
              <a:t> en cualquier </a:t>
            </a:r>
            <a:r>
              <a:rPr lang="es-VE" sz="3200" dirty="0" smtClean="0"/>
              <a:t>modelo</a:t>
            </a:r>
            <a:r>
              <a:rPr lang="es-VE" sz="3200" dirty="0" smtClean="0"/>
              <a:t> </a:t>
            </a:r>
            <a:r>
              <a:rPr lang="es-VE" sz="3200" dirty="0" err="1" smtClean="0"/>
              <a:t>E­R</a:t>
            </a:r>
            <a:r>
              <a:rPr lang="es-VE" sz="3200" dirty="0" smtClean="0"/>
              <a:t>.</a:t>
            </a:r>
          </a:p>
          <a:p>
            <a:r>
              <a:rPr lang="es-VE" sz="3200" dirty="0" smtClean="0"/>
              <a:t/>
            </a:r>
            <a:br>
              <a:rPr lang="es-VE" sz="3200" dirty="0" smtClean="0"/>
            </a:br>
            <a:r>
              <a:rPr lang="es-VE" sz="3200" dirty="0" smtClean="0"/>
              <a:t>.</a:t>
            </a: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a:p>
        </p:txBody>
      </p:sp>
      <p:pic>
        <p:nvPicPr>
          <p:cNvPr id="2050" name="Picture 2"/>
          <p:cNvPicPr>
            <a:picLocks noChangeAspect="1" noChangeArrowheads="1"/>
          </p:cNvPicPr>
          <p:nvPr/>
        </p:nvPicPr>
        <p:blipFill>
          <a:blip r:embed="rId4"/>
          <a:srcRect l="10254" t="49804" r="20166" b="35547"/>
          <a:stretch>
            <a:fillRect/>
          </a:stretch>
        </p:blipFill>
        <p:spPr bwMode="auto">
          <a:xfrm>
            <a:off x="928662" y="5072074"/>
            <a:ext cx="6786610" cy="10715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p:cNvSpPr txBox="1">
            <a:spLocks/>
          </p:cNvSpPr>
          <p:nvPr/>
        </p:nvSpPr>
        <p:spPr>
          <a:xfrm>
            <a:off x="899592" y="1285860"/>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Grado de las relaciones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13"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5" name="14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6"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20"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
        <p:nvSpPr>
          <p:cNvPr id="8" name="Rectangle 6"/>
          <p:cNvSpPr>
            <a:spLocks noChangeArrowheads="1"/>
          </p:cNvSpPr>
          <p:nvPr/>
        </p:nvSpPr>
        <p:spPr bwMode="auto">
          <a:xfrm>
            <a:off x="395536" y="2313281"/>
            <a:ext cx="8462743" cy="660400"/>
          </a:xfrm>
          <a:prstGeom prst="rect">
            <a:avLst/>
          </a:prstGeom>
          <a:noFill/>
          <a:ln w="9525">
            <a:noFill/>
            <a:miter lim="800000"/>
            <a:headEnd/>
            <a:tailEnd/>
          </a:ln>
          <a:effectLst/>
        </p:spPr>
        <p:txBody>
          <a:bodyPr/>
          <a:lstStyle/>
          <a:p>
            <a:pPr algn="just"/>
            <a:r>
              <a:rPr lang="es-VE" sz="2800" b="1" dirty="0" smtClean="0"/>
              <a:t>GRADO </a:t>
            </a:r>
            <a:r>
              <a:rPr lang="es-VE" sz="2800" b="1" dirty="0" smtClean="0"/>
              <a:t>III:</a:t>
            </a:r>
            <a:r>
              <a:rPr lang="es-VE" sz="2800" b="1" dirty="0" smtClean="0"/>
              <a:t> RELACIÓN </a:t>
            </a:r>
            <a:r>
              <a:rPr lang="es-VE" sz="2800" b="1" dirty="0" smtClean="0"/>
              <a:t>TERNARIA </a:t>
            </a:r>
          </a:p>
          <a:p>
            <a:pPr algn="just" fontAlgn="base"/>
            <a:r>
              <a:rPr lang="es-VE" sz="3200" dirty="0" smtClean="0"/>
              <a:t>Cuando</a:t>
            </a:r>
            <a:r>
              <a:rPr lang="es-VE" sz="3200" dirty="0" smtClean="0"/>
              <a:t> en la relación participan tres entidades serán ternarias o de grado tres. Este tipo de relación es poco </a:t>
            </a:r>
            <a:r>
              <a:rPr lang="es-VE" sz="3200" dirty="0" smtClean="0"/>
              <a:t>común, pero</a:t>
            </a:r>
            <a:r>
              <a:rPr lang="es-VE" sz="3200" dirty="0" smtClean="0"/>
              <a:t> </a:t>
            </a:r>
            <a:r>
              <a:rPr lang="es-VE" sz="3200" dirty="0" smtClean="0"/>
              <a:t>se puede presentar.</a:t>
            </a: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a:p>
        </p:txBody>
      </p:sp>
      <p:pic>
        <p:nvPicPr>
          <p:cNvPr id="3074" name="Picture 2"/>
          <p:cNvPicPr>
            <a:picLocks noChangeAspect="1" noChangeArrowheads="1"/>
          </p:cNvPicPr>
          <p:nvPr/>
        </p:nvPicPr>
        <p:blipFill>
          <a:blip r:embed="rId4"/>
          <a:srcRect l="10254" t="45898" r="26025" b="20898"/>
          <a:stretch>
            <a:fillRect/>
          </a:stretch>
        </p:blipFill>
        <p:spPr bwMode="auto">
          <a:xfrm>
            <a:off x="1214414" y="4857760"/>
            <a:ext cx="6215106" cy="16430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95537" y="2000240"/>
            <a:ext cx="8748463" cy="660400"/>
          </a:xfrm>
          <a:prstGeom prst="rect">
            <a:avLst/>
          </a:prstGeom>
          <a:noFill/>
          <a:ln w="9525">
            <a:noFill/>
            <a:miter lim="800000"/>
            <a:headEnd/>
            <a:tailEnd/>
          </a:ln>
          <a:effectLst/>
        </p:spPr>
        <p:txBody>
          <a:bodyPr/>
          <a:lstStyle/>
          <a:p>
            <a:pPr algn="just"/>
            <a:r>
              <a:rPr lang="es-ES_tradnl" sz="3200" dirty="0" smtClean="0"/>
              <a:t> Número mínimo y máximo de ocurrencias o de instancias de una entidad que </a:t>
            </a:r>
            <a:r>
              <a:rPr lang="es-VE" sz="3200" dirty="0" smtClean="0"/>
              <a:t>pueden estar relacionadas con una instancia del otro tipo de entidad (min, máx.)</a:t>
            </a:r>
          </a:p>
          <a:p>
            <a:pPr algn="just"/>
            <a:r>
              <a:rPr lang="es-VE" sz="3200" dirty="0" smtClean="0"/>
              <a:t>La cardinalidad vendrá siempre expresada para relaciones entre dos entidades, dependiendo del numero de ocurrencias de cada una de las entidades pueden existir relaciones de uno a uno, uno a muchos, muchos a uno y muchos a muchos</a:t>
            </a: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a:p>
        </p:txBody>
      </p:sp>
      <p:sp>
        <p:nvSpPr>
          <p:cNvPr id="14" name="Rectangle 1"/>
          <p:cNvSpPr txBox="1">
            <a:spLocks/>
          </p:cNvSpPr>
          <p:nvPr/>
        </p:nvSpPr>
        <p:spPr>
          <a:xfrm>
            <a:off x="785786" y="1071546"/>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CARDINALIDAD</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95536" y="2313281"/>
            <a:ext cx="8748463" cy="660400"/>
          </a:xfrm>
          <a:prstGeom prst="rect">
            <a:avLst/>
          </a:prstGeom>
          <a:noFill/>
          <a:ln w="9525">
            <a:noFill/>
            <a:miter lim="800000"/>
            <a:headEnd/>
            <a:tailEnd/>
          </a:ln>
          <a:effectLst/>
        </p:spPr>
        <p:txBody>
          <a:bodyPr/>
          <a:lstStyle/>
          <a:p>
            <a:pPr algn="just"/>
            <a:r>
              <a:rPr lang="es-VE" sz="3200" b="1" dirty="0" smtClean="0"/>
              <a:t>Uno a Uno</a:t>
            </a:r>
            <a:r>
              <a:rPr lang="es-VE" sz="3200" dirty="0" smtClean="0"/>
              <a:t>:</a:t>
            </a:r>
          </a:p>
          <a:p>
            <a:pPr algn="just"/>
            <a:r>
              <a:rPr lang="es-VE" sz="3200" dirty="0" smtClean="0"/>
              <a:t>Una ocurrencia de entidad del tipo A solo puede estar relacionada con una ocurrencia de una entidad del tipo B y </a:t>
            </a:r>
            <a:r>
              <a:rPr lang="es-VE" sz="3200" dirty="0" err="1" smtClean="0"/>
              <a:t>vicerversa</a:t>
            </a: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a:p>
        </p:txBody>
      </p:sp>
      <p:sp>
        <p:nvSpPr>
          <p:cNvPr id="14" name="Rectangle 1"/>
          <p:cNvSpPr txBox="1">
            <a:spLocks/>
          </p:cNvSpPr>
          <p:nvPr/>
        </p:nvSpPr>
        <p:spPr>
          <a:xfrm>
            <a:off x="899592" y="1285860"/>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Tipo de relaciones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cxnSp>
        <p:nvCxnSpPr>
          <p:cNvPr id="9" name="8 Conector recto"/>
          <p:cNvCxnSpPr/>
          <p:nvPr/>
        </p:nvCxnSpPr>
        <p:spPr>
          <a:xfrm flipV="1">
            <a:off x="2987824" y="5087685"/>
            <a:ext cx="2448272" cy="33908"/>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331640" y="4833561"/>
            <a:ext cx="1584176" cy="50405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2">
                    <a:lumMod val="25000"/>
                  </a:schemeClr>
                </a:solidFill>
              </a:rPr>
              <a:t>A</a:t>
            </a:r>
            <a:endParaRPr lang="es-VE" b="1" dirty="0">
              <a:solidFill>
                <a:schemeClr val="tx2">
                  <a:lumMod val="25000"/>
                </a:schemeClr>
              </a:solidFill>
            </a:endParaRPr>
          </a:p>
        </p:txBody>
      </p:sp>
      <p:sp>
        <p:nvSpPr>
          <p:cNvPr id="8" name="7 Rombo"/>
          <p:cNvSpPr/>
          <p:nvPr/>
        </p:nvSpPr>
        <p:spPr>
          <a:xfrm>
            <a:off x="3563888" y="4761553"/>
            <a:ext cx="1340457" cy="667711"/>
          </a:xfrm>
          <a:prstGeom prst="diamon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2">
                    <a:lumMod val="25000"/>
                  </a:schemeClr>
                </a:solidFill>
              </a:rPr>
              <a:t>R</a:t>
            </a:r>
            <a:endParaRPr lang="es-VE" b="1" dirty="0">
              <a:solidFill>
                <a:schemeClr val="tx2">
                  <a:lumMod val="25000"/>
                </a:schemeClr>
              </a:solidFill>
            </a:endParaRPr>
          </a:p>
        </p:txBody>
      </p:sp>
      <p:sp>
        <p:nvSpPr>
          <p:cNvPr id="17" name="16 Rectángulo"/>
          <p:cNvSpPr/>
          <p:nvPr/>
        </p:nvSpPr>
        <p:spPr>
          <a:xfrm>
            <a:off x="5508104" y="4833561"/>
            <a:ext cx="1584176" cy="50405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2">
                    <a:lumMod val="25000"/>
                  </a:schemeClr>
                </a:solidFill>
              </a:rPr>
              <a:t>B</a:t>
            </a:r>
            <a:endParaRPr lang="es-VE" b="1" dirty="0">
              <a:solidFill>
                <a:schemeClr val="tx2">
                  <a:lumMod val="25000"/>
                </a:schemeClr>
              </a:solidFill>
            </a:endParaRPr>
          </a:p>
        </p:txBody>
      </p:sp>
      <p:sp>
        <p:nvSpPr>
          <p:cNvPr id="18" name="17 CuadroTexto"/>
          <p:cNvSpPr txBox="1"/>
          <p:nvPr/>
        </p:nvSpPr>
        <p:spPr>
          <a:xfrm>
            <a:off x="2987824" y="5049585"/>
            <a:ext cx="288862" cy="369332"/>
          </a:xfrm>
          <a:prstGeom prst="rect">
            <a:avLst/>
          </a:prstGeom>
          <a:noFill/>
        </p:spPr>
        <p:txBody>
          <a:bodyPr wrap="none" rtlCol="0">
            <a:spAutoFit/>
          </a:bodyPr>
          <a:lstStyle/>
          <a:p>
            <a:r>
              <a:rPr lang="es-VE" dirty="0" smtClean="0"/>
              <a:t>1</a:t>
            </a:r>
            <a:endParaRPr lang="es-VE" dirty="0"/>
          </a:p>
        </p:txBody>
      </p:sp>
      <p:sp>
        <p:nvSpPr>
          <p:cNvPr id="19" name="18 CuadroTexto"/>
          <p:cNvSpPr txBox="1"/>
          <p:nvPr/>
        </p:nvSpPr>
        <p:spPr>
          <a:xfrm>
            <a:off x="5219242" y="5049585"/>
            <a:ext cx="288862" cy="369332"/>
          </a:xfrm>
          <a:prstGeom prst="rect">
            <a:avLst/>
          </a:prstGeom>
          <a:noFill/>
        </p:spPr>
        <p:txBody>
          <a:bodyPr wrap="none" rtlCol="0">
            <a:spAutoFit/>
          </a:bodyPr>
          <a:lstStyle/>
          <a:p>
            <a:r>
              <a:rPr lang="es-VE" dirty="0" smtClean="0"/>
              <a:t>1</a:t>
            </a:r>
            <a:endParaRPr lang="es-VE" dirty="0"/>
          </a:p>
        </p:txBody>
      </p:sp>
      <p:sp>
        <p:nvSpPr>
          <p:cNvPr id="13"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5" name="14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6"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20"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285720" y="2428868"/>
            <a:ext cx="8748463" cy="660400"/>
          </a:xfrm>
          <a:prstGeom prst="rect">
            <a:avLst/>
          </a:prstGeom>
          <a:noFill/>
          <a:ln w="9525">
            <a:noFill/>
            <a:miter lim="800000"/>
            <a:headEnd/>
            <a:tailEnd/>
          </a:ln>
          <a:effectLst/>
        </p:spPr>
        <p:txBody>
          <a:bodyPr/>
          <a:lstStyle/>
          <a:p>
            <a:pPr algn="just"/>
            <a:r>
              <a:rPr lang="es-VE" sz="3200" b="1" dirty="0" smtClean="0"/>
              <a:t>Uno a Muchos</a:t>
            </a:r>
            <a:r>
              <a:rPr lang="es-VE" sz="3200" dirty="0" smtClean="0"/>
              <a:t>:</a:t>
            </a:r>
          </a:p>
          <a:p>
            <a:pPr algn="just"/>
            <a:r>
              <a:rPr lang="es-VE" sz="3200" dirty="0" smtClean="0"/>
              <a:t>Una ocurrencia de entidad del tipo A puede estar relacionada con varias ocurrencias de una entidad del tipo B, y una ocurrencia del tipo B solo puede estar relacionada con una ocurrencia del tipo A</a:t>
            </a: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a:p>
        </p:txBody>
      </p:sp>
      <p:sp>
        <p:nvSpPr>
          <p:cNvPr id="14" name="Rectangle 1"/>
          <p:cNvSpPr txBox="1">
            <a:spLocks/>
          </p:cNvSpPr>
          <p:nvPr/>
        </p:nvSpPr>
        <p:spPr>
          <a:xfrm>
            <a:off x="899592" y="1214422"/>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Tipo de relaciones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cxnSp>
        <p:nvCxnSpPr>
          <p:cNvPr id="9" name="8 Conector recto"/>
          <p:cNvCxnSpPr/>
          <p:nvPr/>
        </p:nvCxnSpPr>
        <p:spPr>
          <a:xfrm flipV="1">
            <a:off x="2878008" y="5203272"/>
            <a:ext cx="2448272" cy="33908"/>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221824" y="4949148"/>
            <a:ext cx="1584176" cy="50405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2">
                    <a:lumMod val="25000"/>
                  </a:schemeClr>
                </a:solidFill>
              </a:rPr>
              <a:t>A</a:t>
            </a:r>
            <a:endParaRPr lang="es-VE" b="1" dirty="0">
              <a:solidFill>
                <a:schemeClr val="tx2">
                  <a:lumMod val="25000"/>
                </a:schemeClr>
              </a:solidFill>
            </a:endParaRPr>
          </a:p>
        </p:txBody>
      </p:sp>
      <p:sp>
        <p:nvSpPr>
          <p:cNvPr id="8" name="7 Rombo"/>
          <p:cNvSpPr/>
          <p:nvPr/>
        </p:nvSpPr>
        <p:spPr>
          <a:xfrm>
            <a:off x="3454072" y="4877140"/>
            <a:ext cx="1340457" cy="667711"/>
          </a:xfrm>
          <a:prstGeom prst="diamon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2">
                    <a:lumMod val="25000"/>
                  </a:schemeClr>
                </a:solidFill>
              </a:rPr>
              <a:t>R</a:t>
            </a:r>
            <a:endParaRPr lang="es-VE" b="1" dirty="0">
              <a:solidFill>
                <a:schemeClr val="tx2">
                  <a:lumMod val="25000"/>
                </a:schemeClr>
              </a:solidFill>
            </a:endParaRPr>
          </a:p>
        </p:txBody>
      </p:sp>
      <p:sp>
        <p:nvSpPr>
          <p:cNvPr id="17" name="16 Rectángulo"/>
          <p:cNvSpPr/>
          <p:nvPr/>
        </p:nvSpPr>
        <p:spPr>
          <a:xfrm>
            <a:off x="5398288" y="4949148"/>
            <a:ext cx="1584176" cy="50405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2">
                    <a:lumMod val="25000"/>
                  </a:schemeClr>
                </a:solidFill>
              </a:rPr>
              <a:t>B</a:t>
            </a:r>
            <a:endParaRPr lang="es-VE" b="1" dirty="0">
              <a:solidFill>
                <a:schemeClr val="tx2">
                  <a:lumMod val="25000"/>
                </a:schemeClr>
              </a:solidFill>
            </a:endParaRPr>
          </a:p>
        </p:txBody>
      </p:sp>
      <p:sp>
        <p:nvSpPr>
          <p:cNvPr id="18" name="17 CuadroTexto"/>
          <p:cNvSpPr txBox="1"/>
          <p:nvPr/>
        </p:nvSpPr>
        <p:spPr>
          <a:xfrm>
            <a:off x="2878008" y="5165172"/>
            <a:ext cx="288862" cy="369332"/>
          </a:xfrm>
          <a:prstGeom prst="rect">
            <a:avLst/>
          </a:prstGeom>
          <a:noFill/>
        </p:spPr>
        <p:txBody>
          <a:bodyPr wrap="none" rtlCol="0">
            <a:spAutoFit/>
          </a:bodyPr>
          <a:lstStyle/>
          <a:p>
            <a:r>
              <a:rPr lang="es-VE" dirty="0" smtClean="0"/>
              <a:t>1</a:t>
            </a:r>
            <a:endParaRPr lang="es-VE" dirty="0"/>
          </a:p>
        </p:txBody>
      </p:sp>
      <p:sp>
        <p:nvSpPr>
          <p:cNvPr id="19" name="18 CuadroTexto"/>
          <p:cNvSpPr txBox="1"/>
          <p:nvPr/>
        </p:nvSpPr>
        <p:spPr>
          <a:xfrm>
            <a:off x="5109426" y="5165172"/>
            <a:ext cx="373820" cy="369332"/>
          </a:xfrm>
          <a:prstGeom prst="rect">
            <a:avLst/>
          </a:prstGeom>
          <a:noFill/>
        </p:spPr>
        <p:txBody>
          <a:bodyPr wrap="none" rtlCol="0">
            <a:spAutoFit/>
          </a:bodyPr>
          <a:lstStyle/>
          <a:p>
            <a:r>
              <a:rPr lang="es-VE" dirty="0" smtClean="0"/>
              <a:t>M</a:t>
            </a:r>
            <a:endParaRPr lang="es-VE" dirty="0"/>
          </a:p>
        </p:txBody>
      </p:sp>
      <p:sp>
        <p:nvSpPr>
          <p:cNvPr id="13"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5" name="14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6"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20"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285720" y="2428868"/>
            <a:ext cx="8748463" cy="660400"/>
          </a:xfrm>
          <a:prstGeom prst="rect">
            <a:avLst/>
          </a:prstGeom>
          <a:noFill/>
          <a:ln w="9525">
            <a:noFill/>
            <a:miter lim="800000"/>
            <a:headEnd/>
            <a:tailEnd/>
          </a:ln>
          <a:effectLst/>
        </p:spPr>
        <p:txBody>
          <a:bodyPr/>
          <a:lstStyle/>
          <a:p>
            <a:pPr algn="just"/>
            <a:r>
              <a:rPr lang="es-VE" sz="3200" b="1" dirty="0" smtClean="0"/>
              <a:t>Muchos a Uno</a:t>
            </a:r>
            <a:r>
              <a:rPr lang="es-VE" sz="3200" dirty="0" smtClean="0"/>
              <a:t>:</a:t>
            </a:r>
          </a:p>
          <a:p>
            <a:pPr algn="just"/>
            <a:r>
              <a:rPr lang="es-VE" sz="3200" dirty="0" smtClean="0"/>
              <a:t>Una ocurrencia de entidad del tipo A puede estar relacionada con varias ocurrencias de una entidad del tipo B, y una ocurrencia del tipo B solo puede estar relacionada con una ocurrencia del tipo A</a:t>
            </a: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a:p>
        </p:txBody>
      </p:sp>
      <p:sp>
        <p:nvSpPr>
          <p:cNvPr id="14" name="Rectangle 1"/>
          <p:cNvSpPr txBox="1">
            <a:spLocks/>
          </p:cNvSpPr>
          <p:nvPr/>
        </p:nvSpPr>
        <p:spPr>
          <a:xfrm>
            <a:off x="899592" y="1214422"/>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Tipo de relaciones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cxnSp>
        <p:nvCxnSpPr>
          <p:cNvPr id="9" name="8 Conector recto"/>
          <p:cNvCxnSpPr/>
          <p:nvPr/>
        </p:nvCxnSpPr>
        <p:spPr>
          <a:xfrm flipV="1">
            <a:off x="2878008" y="5203272"/>
            <a:ext cx="2448272" cy="33908"/>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221824" y="4949148"/>
            <a:ext cx="1584176" cy="50405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2">
                    <a:lumMod val="25000"/>
                  </a:schemeClr>
                </a:solidFill>
              </a:rPr>
              <a:t>A</a:t>
            </a:r>
            <a:endParaRPr lang="es-VE" b="1" dirty="0">
              <a:solidFill>
                <a:schemeClr val="tx2">
                  <a:lumMod val="25000"/>
                </a:schemeClr>
              </a:solidFill>
            </a:endParaRPr>
          </a:p>
        </p:txBody>
      </p:sp>
      <p:sp>
        <p:nvSpPr>
          <p:cNvPr id="8" name="7 Rombo"/>
          <p:cNvSpPr/>
          <p:nvPr/>
        </p:nvSpPr>
        <p:spPr>
          <a:xfrm>
            <a:off x="3454072" y="4877140"/>
            <a:ext cx="1340457" cy="667711"/>
          </a:xfrm>
          <a:prstGeom prst="diamon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2">
                    <a:lumMod val="25000"/>
                  </a:schemeClr>
                </a:solidFill>
              </a:rPr>
              <a:t>R</a:t>
            </a:r>
            <a:endParaRPr lang="es-VE" b="1" dirty="0">
              <a:solidFill>
                <a:schemeClr val="tx2">
                  <a:lumMod val="25000"/>
                </a:schemeClr>
              </a:solidFill>
            </a:endParaRPr>
          </a:p>
        </p:txBody>
      </p:sp>
      <p:sp>
        <p:nvSpPr>
          <p:cNvPr id="17" name="16 Rectángulo"/>
          <p:cNvSpPr/>
          <p:nvPr/>
        </p:nvSpPr>
        <p:spPr>
          <a:xfrm>
            <a:off x="5398288" y="4949148"/>
            <a:ext cx="1584176" cy="50405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2">
                    <a:lumMod val="25000"/>
                  </a:schemeClr>
                </a:solidFill>
              </a:rPr>
              <a:t>B</a:t>
            </a:r>
            <a:endParaRPr lang="es-VE" b="1" dirty="0">
              <a:solidFill>
                <a:schemeClr val="tx2">
                  <a:lumMod val="25000"/>
                </a:schemeClr>
              </a:solidFill>
            </a:endParaRPr>
          </a:p>
        </p:txBody>
      </p:sp>
      <p:sp>
        <p:nvSpPr>
          <p:cNvPr id="18" name="17 CuadroTexto"/>
          <p:cNvSpPr txBox="1"/>
          <p:nvPr/>
        </p:nvSpPr>
        <p:spPr>
          <a:xfrm>
            <a:off x="2878008" y="5165172"/>
            <a:ext cx="288862" cy="369332"/>
          </a:xfrm>
          <a:prstGeom prst="rect">
            <a:avLst/>
          </a:prstGeom>
          <a:noFill/>
        </p:spPr>
        <p:txBody>
          <a:bodyPr wrap="none" rtlCol="0">
            <a:spAutoFit/>
          </a:bodyPr>
          <a:lstStyle/>
          <a:p>
            <a:r>
              <a:rPr lang="es-VE" dirty="0" smtClean="0"/>
              <a:t>1</a:t>
            </a:r>
            <a:endParaRPr lang="es-VE" dirty="0"/>
          </a:p>
        </p:txBody>
      </p:sp>
      <p:sp>
        <p:nvSpPr>
          <p:cNvPr id="19" name="18 CuadroTexto"/>
          <p:cNvSpPr txBox="1"/>
          <p:nvPr/>
        </p:nvSpPr>
        <p:spPr>
          <a:xfrm>
            <a:off x="5109426" y="5165172"/>
            <a:ext cx="373820" cy="369332"/>
          </a:xfrm>
          <a:prstGeom prst="rect">
            <a:avLst/>
          </a:prstGeom>
          <a:noFill/>
        </p:spPr>
        <p:txBody>
          <a:bodyPr wrap="none" rtlCol="0">
            <a:spAutoFit/>
          </a:bodyPr>
          <a:lstStyle/>
          <a:p>
            <a:r>
              <a:rPr lang="es-VE" dirty="0" smtClean="0"/>
              <a:t>M</a:t>
            </a:r>
            <a:endParaRPr lang="es-VE" dirty="0"/>
          </a:p>
        </p:txBody>
      </p:sp>
      <p:sp>
        <p:nvSpPr>
          <p:cNvPr id="13"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5" name="14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6"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20"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24131" y="2554286"/>
            <a:ext cx="8748463" cy="660400"/>
          </a:xfrm>
          <a:prstGeom prst="rect">
            <a:avLst/>
          </a:prstGeom>
          <a:noFill/>
          <a:ln w="9525">
            <a:noFill/>
            <a:miter lim="800000"/>
            <a:headEnd/>
            <a:tailEnd/>
          </a:ln>
          <a:effectLst/>
        </p:spPr>
        <p:txBody>
          <a:bodyPr/>
          <a:lstStyle/>
          <a:p>
            <a:pPr algn="just"/>
            <a:r>
              <a:rPr lang="es-VE" sz="3200" b="1" dirty="0" smtClean="0"/>
              <a:t>Muchos a Muchos</a:t>
            </a:r>
            <a:r>
              <a:rPr lang="es-VE" sz="3200" dirty="0" smtClean="0"/>
              <a:t>:</a:t>
            </a:r>
          </a:p>
          <a:p>
            <a:pPr algn="just"/>
            <a:r>
              <a:rPr lang="es-VE" sz="3200" dirty="0" smtClean="0"/>
              <a:t>Una ocurrencia de entidad del tipo A puede estar relacionada con varias ocurrencias de una entidad del tipo B y viceversa</a:t>
            </a: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smtClean="0"/>
          </a:p>
          <a:p>
            <a:pPr marL="342900" indent="-342900" algn="just">
              <a:spcBef>
                <a:spcPct val="20000"/>
              </a:spcBef>
            </a:pPr>
            <a:endParaRPr lang="es-ES_tradnl" sz="3200" dirty="0"/>
          </a:p>
        </p:txBody>
      </p:sp>
      <p:sp>
        <p:nvSpPr>
          <p:cNvPr id="14" name="Rectangle 1"/>
          <p:cNvSpPr txBox="1">
            <a:spLocks/>
          </p:cNvSpPr>
          <p:nvPr/>
        </p:nvSpPr>
        <p:spPr>
          <a:xfrm>
            <a:off x="646900" y="1500174"/>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Tipo de relaciones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cxnSp>
        <p:nvCxnSpPr>
          <p:cNvPr id="9" name="8 Conector recto"/>
          <p:cNvCxnSpPr/>
          <p:nvPr/>
        </p:nvCxnSpPr>
        <p:spPr>
          <a:xfrm flipV="1">
            <a:off x="2896436" y="5230561"/>
            <a:ext cx="2448272" cy="33908"/>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240252" y="4976437"/>
            <a:ext cx="1584176" cy="50405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2">
                    <a:lumMod val="25000"/>
                  </a:schemeClr>
                </a:solidFill>
              </a:rPr>
              <a:t>A</a:t>
            </a:r>
            <a:endParaRPr lang="es-VE" b="1" dirty="0">
              <a:solidFill>
                <a:schemeClr val="tx2">
                  <a:lumMod val="25000"/>
                </a:schemeClr>
              </a:solidFill>
            </a:endParaRPr>
          </a:p>
        </p:txBody>
      </p:sp>
      <p:sp>
        <p:nvSpPr>
          <p:cNvPr id="8" name="7 Rombo"/>
          <p:cNvSpPr/>
          <p:nvPr/>
        </p:nvSpPr>
        <p:spPr>
          <a:xfrm>
            <a:off x="3472500" y="4904429"/>
            <a:ext cx="1340457" cy="667711"/>
          </a:xfrm>
          <a:prstGeom prst="diamon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2">
                    <a:lumMod val="25000"/>
                  </a:schemeClr>
                </a:solidFill>
              </a:rPr>
              <a:t>R</a:t>
            </a:r>
            <a:endParaRPr lang="es-VE" b="1" dirty="0">
              <a:solidFill>
                <a:schemeClr val="tx2">
                  <a:lumMod val="25000"/>
                </a:schemeClr>
              </a:solidFill>
            </a:endParaRPr>
          </a:p>
        </p:txBody>
      </p:sp>
      <p:sp>
        <p:nvSpPr>
          <p:cNvPr id="17" name="16 Rectángulo"/>
          <p:cNvSpPr/>
          <p:nvPr/>
        </p:nvSpPr>
        <p:spPr>
          <a:xfrm>
            <a:off x="5416716" y="4976437"/>
            <a:ext cx="1584176" cy="50405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2">
                    <a:lumMod val="25000"/>
                  </a:schemeClr>
                </a:solidFill>
              </a:rPr>
              <a:t>B</a:t>
            </a:r>
            <a:endParaRPr lang="es-VE" b="1" dirty="0">
              <a:solidFill>
                <a:schemeClr val="tx2">
                  <a:lumMod val="25000"/>
                </a:schemeClr>
              </a:solidFill>
            </a:endParaRPr>
          </a:p>
        </p:txBody>
      </p:sp>
      <p:sp>
        <p:nvSpPr>
          <p:cNvPr id="18" name="17 CuadroTexto"/>
          <p:cNvSpPr txBox="1"/>
          <p:nvPr/>
        </p:nvSpPr>
        <p:spPr>
          <a:xfrm>
            <a:off x="2896436" y="5192461"/>
            <a:ext cx="373820" cy="369332"/>
          </a:xfrm>
          <a:prstGeom prst="rect">
            <a:avLst/>
          </a:prstGeom>
          <a:noFill/>
        </p:spPr>
        <p:txBody>
          <a:bodyPr wrap="none" rtlCol="0">
            <a:spAutoFit/>
          </a:bodyPr>
          <a:lstStyle/>
          <a:p>
            <a:r>
              <a:rPr lang="es-VE" dirty="0" smtClean="0"/>
              <a:t>M</a:t>
            </a:r>
            <a:endParaRPr lang="es-VE" dirty="0"/>
          </a:p>
        </p:txBody>
      </p:sp>
      <p:sp>
        <p:nvSpPr>
          <p:cNvPr id="19" name="18 CuadroTexto"/>
          <p:cNvSpPr txBox="1"/>
          <p:nvPr/>
        </p:nvSpPr>
        <p:spPr>
          <a:xfrm>
            <a:off x="5127854" y="5192461"/>
            <a:ext cx="373820" cy="369332"/>
          </a:xfrm>
          <a:prstGeom prst="rect">
            <a:avLst/>
          </a:prstGeom>
          <a:noFill/>
        </p:spPr>
        <p:txBody>
          <a:bodyPr wrap="none" rtlCol="0">
            <a:spAutoFit/>
          </a:bodyPr>
          <a:lstStyle/>
          <a:p>
            <a:r>
              <a:rPr lang="es-VE" dirty="0" smtClean="0"/>
              <a:t>M</a:t>
            </a:r>
            <a:endParaRPr lang="es-VE" dirty="0"/>
          </a:p>
        </p:txBody>
      </p:sp>
      <p:sp>
        <p:nvSpPr>
          <p:cNvPr id="13"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5" name="14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6"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20"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95537" y="2643182"/>
            <a:ext cx="8748463" cy="660400"/>
          </a:xfrm>
          <a:prstGeom prst="rect">
            <a:avLst/>
          </a:prstGeom>
          <a:noFill/>
          <a:ln w="9525">
            <a:noFill/>
            <a:miter lim="800000"/>
            <a:headEnd/>
            <a:tailEnd/>
          </a:ln>
          <a:effectLst/>
        </p:spPr>
        <p:txBody>
          <a:bodyPr/>
          <a:lstStyle/>
          <a:p>
            <a:pPr marL="342900" indent="-342900" algn="just">
              <a:spcBef>
                <a:spcPct val="20000"/>
              </a:spcBef>
            </a:pPr>
            <a:r>
              <a:rPr lang="es-ES_tradnl" sz="2800" dirty="0" smtClean="0"/>
              <a:t> 1.- Refleja tan solo la existencia de los datos, no lo que se hace con ellos</a:t>
            </a:r>
          </a:p>
          <a:p>
            <a:pPr marL="342900" indent="-342900" algn="just">
              <a:spcBef>
                <a:spcPct val="20000"/>
              </a:spcBef>
            </a:pPr>
            <a:r>
              <a:rPr lang="es-ES_tradnl" sz="2800" dirty="0" smtClean="0"/>
              <a:t>2.- Se incluye todos los datos relevantes del sistema en estudio</a:t>
            </a:r>
          </a:p>
          <a:p>
            <a:pPr marL="342900" indent="-342900" algn="just">
              <a:spcBef>
                <a:spcPct val="20000"/>
              </a:spcBef>
            </a:pPr>
            <a:r>
              <a:rPr lang="es-ES_tradnl" sz="2800" dirty="0" smtClean="0"/>
              <a:t>3.- No está orientado a aplicaciones especificas</a:t>
            </a:r>
          </a:p>
          <a:p>
            <a:pPr marL="342900" indent="-342900" algn="just">
              <a:spcBef>
                <a:spcPct val="20000"/>
              </a:spcBef>
            </a:pPr>
            <a:r>
              <a:rPr lang="es-ES_tradnl" sz="2800" dirty="0" smtClean="0"/>
              <a:t>4.- Es independiente del DBMS</a:t>
            </a:r>
          </a:p>
          <a:p>
            <a:pPr marL="342900" indent="-342900" algn="just">
              <a:spcBef>
                <a:spcPct val="20000"/>
              </a:spcBef>
            </a:pPr>
            <a:r>
              <a:rPr lang="es-ES_tradnl" sz="2800" dirty="0" smtClean="0"/>
              <a:t>5.- Esta abierto a la evolución del sistema</a:t>
            </a:r>
          </a:p>
          <a:p>
            <a:pPr marL="342900" indent="-342900" algn="just">
              <a:spcBef>
                <a:spcPct val="20000"/>
              </a:spcBef>
            </a:pPr>
            <a:endParaRPr lang="es-ES_tradnl" sz="2800" dirty="0" smtClean="0"/>
          </a:p>
          <a:p>
            <a:pPr marL="342900" indent="-342900" algn="just">
              <a:spcBef>
                <a:spcPct val="20000"/>
              </a:spcBef>
            </a:pPr>
            <a:endParaRPr lang="es-ES_tradnl" sz="2800" dirty="0"/>
          </a:p>
        </p:txBody>
      </p:sp>
      <p:sp>
        <p:nvSpPr>
          <p:cNvPr id="14" name="Rectangle 1"/>
          <p:cNvSpPr txBox="1">
            <a:spLocks/>
          </p:cNvSpPr>
          <p:nvPr/>
        </p:nvSpPr>
        <p:spPr>
          <a:xfrm>
            <a:off x="571472" y="1285860"/>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CARACTERISTICAS EL MER</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429" t="8485" r="52685" b="26547"/>
          <a:stretch>
            <a:fillRect/>
          </a:stretch>
        </p:blipFill>
        <p:spPr bwMode="auto">
          <a:xfrm>
            <a:off x="1214414" y="1785926"/>
            <a:ext cx="6984776" cy="4752528"/>
          </a:xfrm>
          <a:prstGeom prst="rect">
            <a:avLst/>
          </a:prstGeom>
          <a:noFill/>
          <a:ln w="9525">
            <a:noFill/>
            <a:miter lim="800000"/>
            <a:headEnd/>
            <a:tailEnd/>
          </a:ln>
        </p:spPr>
      </p:pic>
      <p:sp>
        <p:nvSpPr>
          <p:cNvPr id="3" name="Rectangle 1"/>
          <p:cNvSpPr txBox="1">
            <a:spLocks/>
          </p:cNvSpPr>
          <p:nvPr/>
        </p:nvSpPr>
        <p:spPr>
          <a:xfrm>
            <a:off x="899592" y="1214422"/>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err="1" smtClean="0">
                <a:ln/>
                <a:effectLst>
                  <a:reflection blurRad="12700" stA="50000" endPos="50000" dir="5400000" sy="-100000" rotWithShape="0"/>
                </a:effectLst>
                <a:latin typeface="+mj-lt"/>
                <a:ea typeface="+mj-ea"/>
                <a:cs typeface="+mj-cs"/>
              </a:rPr>
              <a:t>Simbologia</a:t>
            </a:r>
            <a:r>
              <a:rPr lang="es-ES" sz="4000" b="1" cap="all" spc="-150" dirty="0" smtClean="0">
                <a:ln/>
                <a:effectLst>
                  <a:reflection blurRad="12700" stA="50000" endPos="50000" dir="5400000" sy="-100000" rotWithShape="0"/>
                </a:effectLst>
                <a:latin typeface="+mj-lt"/>
                <a:ea typeface="+mj-ea"/>
                <a:cs typeface="+mj-cs"/>
              </a:rPr>
              <a:t> de acuerdo a varios autores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4"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5" name="4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6"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7"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214414" y="2214554"/>
          <a:ext cx="6667504" cy="3357586"/>
        </p:xfrm>
        <a:graphic>
          <a:graphicData uri="http://schemas.openxmlformats.org/drawingml/2006/table">
            <a:tbl>
              <a:tblPr firstRow="1" bandRow="1">
                <a:tableStyleId>{5C22544A-7EE6-4342-B048-85BDC9FD1C3A}</a:tableStyleId>
              </a:tblPr>
              <a:tblGrid>
                <a:gridCol w="3333752"/>
                <a:gridCol w="3333752"/>
              </a:tblGrid>
              <a:tr h="1014522">
                <a:tc>
                  <a:txBody>
                    <a:bodyPr/>
                    <a:lstStyle/>
                    <a:p>
                      <a:r>
                        <a:rPr lang="es-VE" dirty="0" smtClean="0"/>
                        <a:t>MER</a:t>
                      </a:r>
                      <a:endParaRPr lang="es-VE" dirty="0"/>
                    </a:p>
                  </a:txBody>
                  <a:tcPr/>
                </a:tc>
                <a:tc>
                  <a:txBody>
                    <a:bodyPr/>
                    <a:lstStyle/>
                    <a:p>
                      <a:r>
                        <a:rPr lang="es-VE" dirty="0" smtClean="0"/>
                        <a:t>OBJETO</a:t>
                      </a:r>
                      <a:r>
                        <a:rPr lang="es-VE" baseline="0" dirty="0" smtClean="0"/>
                        <a:t> EN LA BASE DE DATOS</a:t>
                      </a:r>
                      <a:endParaRPr lang="es-VE" dirty="0"/>
                    </a:p>
                  </a:txBody>
                  <a:tcPr/>
                </a:tc>
              </a:tr>
              <a:tr h="587779">
                <a:tc>
                  <a:txBody>
                    <a:bodyPr/>
                    <a:lstStyle/>
                    <a:p>
                      <a:r>
                        <a:rPr lang="es-VE" dirty="0" smtClean="0"/>
                        <a:t>Entidad</a:t>
                      </a:r>
                      <a:endParaRPr lang="es-VE" dirty="0"/>
                    </a:p>
                  </a:txBody>
                  <a:tcPr/>
                </a:tc>
                <a:tc>
                  <a:txBody>
                    <a:bodyPr/>
                    <a:lstStyle/>
                    <a:p>
                      <a:r>
                        <a:rPr lang="es-VE" dirty="0" smtClean="0"/>
                        <a:t>Tabla</a:t>
                      </a:r>
                      <a:endParaRPr lang="es-VE" dirty="0"/>
                    </a:p>
                  </a:txBody>
                  <a:tcPr/>
                </a:tc>
              </a:tr>
              <a:tr h="587779">
                <a:tc>
                  <a:txBody>
                    <a:bodyPr/>
                    <a:lstStyle/>
                    <a:p>
                      <a:r>
                        <a:rPr lang="es-VE" dirty="0" smtClean="0"/>
                        <a:t>Ejemplares-conjunto</a:t>
                      </a:r>
                      <a:r>
                        <a:rPr lang="es-VE" baseline="0" dirty="0" smtClean="0"/>
                        <a:t>- extensión</a:t>
                      </a:r>
                      <a:endParaRPr lang="es-VE" dirty="0"/>
                    </a:p>
                  </a:txBody>
                  <a:tcPr/>
                </a:tc>
                <a:tc>
                  <a:txBody>
                    <a:bodyPr/>
                    <a:lstStyle/>
                    <a:p>
                      <a:r>
                        <a:rPr lang="es-VE" dirty="0" smtClean="0"/>
                        <a:t>Registros en</a:t>
                      </a:r>
                      <a:r>
                        <a:rPr lang="es-VE" baseline="0" dirty="0" smtClean="0"/>
                        <a:t> la tabla (</a:t>
                      </a:r>
                      <a:r>
                        <a:rPr lang="es-VE" baseline="0" dirty="0" err="1" smtClean="0"/>
                        <a:t>tupla</a:t>
                      </a:r>
                      <a:r>
                        <a:rPr lang="es-VE" baseline="0" dirty="0" smtClean="0"/>
                        <a:t>)</a:t>
                      </a:r>
                      <a:endParaRPr lang="es-VE" dirty="0"/>
                    </a:p>
                  </a:txBody>
                  <a:tcPr/>
                </a:tc>
              </a:tr>
              <a:tr h="587779">
                <a:tc>
                  <a:txBody>
                    <a:bodyPr/>
                    <a:lstStyle/>
                    <a:p>
                      <a:r>
                        <a:rPr lang="es-VE" dirty="0" smtClean="0"/>
                        <a:t>Atributos</a:t>
                      </a:r>
                      <a:r>
                        <a:rPr lang="es-VE" baseline="0" dirty="0" smtClean="0"/>
                        <a:t> -intención</a:t>
                      </a:r>
                      <a:endParaRPr lang="es-VE" dirty="0"/>
                    </a:p>
                  </a:txBody>
                  <a:tcPr/>
                </a:tc>
                <a:tc>
                  <a:txBody>
                    <a:bodyPr/>
                    <a:lstStyle/>
                    <a:p>
                      <a:r>
                        <a:rPr lang="es-VE" dirty="0" smtClean="0"/>
                        <a:t>Campos, columnas</a:t>
                      </a:r>
                      <a:r>
                        <a:rPr lang="es-VE" baseline="0" dirty="0" smtClean="0"/>
                        <a:t> de una tabla</a:t>
                      </a:r>
                      <a:endParaRPr lang="es-VE" dirty="0"/>
                    </a:p>
                  </a:txBody>
                  <a:tcPr/>
                </a:tc>
              </a:tr>
              <a:tr h="579727">
                <a:tc>
                  <a:txBody>
                    <a:bodyPr/>
                    <a:lstStyle/>
                    <a:p>
                      <a:r>
                        <a:rPr lang="es-VE" dirty="0" smtClean="0"/>
                        <a:t>Relación</a:t>
                      </a:r>
                      <a:endParaRPr lang="es-VE" dirty="0"/>
                    </a:p>
                  </a:txBody>
                  <a:tcPr/>
                </a:tc>
                <a:tc>
                  <a:txBody>
                    <a:bodyPr/>
                    <a:lstStyle/>
                    <a:p>
                      <a:r>
                        <a:rPr lang="es-VE" dirty="0" smtClean="0"/>
                        <a:t>Relación</a:t>
                      </a:r>
                      <a:r>
                        <a:rPr lang="es-VE" baseline="0" dirty="0" smtClean="0"/>
                        <a:t> entre tablas</a:t>
                      </a:r>
                      <a:endParaRPr lang="es-VE" dirty="0"/>
                    </a:p>
                  </a:txBody>
                  <a:tcPr/>
                </a:tc>
              </a:tr>
            </a:tbl>
          </a:graphicData>
        </a:graphic>
      </p:graphicFrame>
      <p:sp>
        <p:nvSpPr>
          <p:cNvPr id="4"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5" name="4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6"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7"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5" name="4 Imagen" descr="uneg.jpg"/>
          <p:cNvPicPr>
            <a:picLocks noChangeAspect="1"/>
          </p:cNvPicPr>
          <p:nvPr/>
        </p:nvPicPr>
        <p:blipFill>
          <a:blip r:embed="rId3" cstate="print"/>
          <a:stretch>
            <a:fillRect/>
          </a:stretch>
        </p:blipFill>
        <p:spPr>
          <a:xfrm>
            <a:off x="428596" y="0"/>
            <a:ext cx="711523" cy="711523"/>
          </a:xfrm>
          <a:prstGeom prst="rect">
            <a:avLst/>
          </a:prstGeom>
        </p:spPr>
      </p:pic>
      <p:sp>
        <p:nvSpPr>
          <p:cNvPr id="6"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7"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pic>
        <p:nvPicPr>
          <p:cNvPr id="1026" name="Picture 2"/>
          <p:cNvPicPr>
            <a:picLocks noChangeAspect="1" noChangeArrowheads="1"/>
          </p:cNvPicPr>
          <p:nvPr/>
        </p:nvPicPr>
        <p:blipFill>
          <a:blip r:embed="rId4"/>
          <a:srcRect l="5397" t="15625" r="39941" b="22851"/>
          <a:stretch>
            <a:fillRect/>
          </a:stretch>
        </p:blipFill>
        <p:spPr bwMode="auto">
          <a:xfrm>
            <a:off x="928662" y="1000108"/>
            <a:ext cx="7786710"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285720" y="3632696"/>
            <a:ext cx="8748463" cy="660400"/>
          </a:xfrm>
          <a:prstGeom prst="rect">
            <a:avLst/>
          </a:prstGeom>
          <a:noFill/>
          <a:ln w="9525">
            <a:noFill/>
            <a:miter lim="800000"/>
            <a:headEnd/>
            <a:tailEnd/>
          </a:ln>
          <a:effectLst/>
        </p:spPr>
        <p:txBody>
          <a:bodyPr/>
          <a:lstStyle/>
          <a:p>
            <a:pPr marL="342900" indent="-342900" algn="just">
              <a:spcBef>
                <a:spcPct val="20000"/>
              </a:spcBef>
            </a:pPr>
            <a:r>
              <a:rPr lang="es-ES_tradnl" sz="2800" dirty="0" smtClean="0"/>
              <a:t> 1.- Identificar las entidades</a:t>
            </a:r>
          </a:p>
          <a:p>
            <a:pPr marL="342900" indent="-342900" algn="just">
              <a:spcBef>
                <a:spcPct val="20000"/>
              </a:spcBef>
            </a:pPr>
            <a:r>
              <a:rPr lang="es-ES_tradnl" sz="2800" dirty="0" smtClean="0"/>
              <a:t>2.- Describir las relaciones entre las entidades  (reglas semánticas)</a:t>
            </a:r>
          </a:p>
          <a:p>
            <a:pPr marL="342900" indent="-342900" algn="just">
              <a:spcBef>
                <a:spcPct val="20000"/>
              </a:spcBef>
            </a:pPr>
            <a:r>
              <a:rPr lang="es-ES_tradnl" sz="2800" dirty="0" smtClean="0"/>
              <a:t>3.- Crear el diagrama</a:t>
            </a:r>
          </a:p>
          <a:p>
            <a:pPr marL="342900" indent="-342900" algn="just">
              <a:spcBef>
                <a:spcPct val="20000"/>
              </a:spcBef>
            </a:pPr>
            <a:r>
              <a:rPr lang="es-ES_tradnl" sz="2800" dirty="0" smtClean="0"/>
              <a:t>4.- Agregar los atributos a cada entidad</a:t>
            </a:r>
          </a:p>
          <a:p>
            <a:pPr marL="342900" indent="-342900" algn="just">
              <a:spcBef>
                <a:spcPct val="20000"/>
              </a:spcBef>
            </a:pPr>
            <a:endParaRPr lang="es-ES_tradnl" sz="2800" dirty="0" smtClean="0"/>
          </a:p>
          <a:p>
            <a:pPr marL="342900" indent="-342900" algn="just">
              <a:spcBef>
                <a:spcPct val="20000"/>
              </a:spcBef>
            </a:pPr>
            <a:endParaRPr lang="es-ES_tradnl" sz="2800" dirty="0" smtClean="0"/>
          </a:p>
          <a:p>
            <a:pPr marL="342900" indent="-342900" algn="just">
              <a:spcBef>
                <a:spcPct val="20000"/>
              </a:spcBef>
            </a:pP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2420888"/>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PASOS PARA CONSTRUIR EL MER</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95537" y="2000240"/>
            <a:ext cx="8748463" cy="660400"/>
          </a:xfrm>
          <a:prstGeom prst="rect">
            <a:avLst/>
          </a:prstGeom>
          <a:noFill/>
          <a:ln w="9525">
            <a:noFill/>
            <a:miter lim="800000"/>
            <a:headEnd/>
            <a:tailEnd/>
          </a:ln>
          <a:effectLst/>
        </p:spPr>
        <p:txBody>
          <a:bodyPr/>
          <a:lstStyle/>
          <a:p>
            <a:pPr marL="342900" indent="-342900" algn="just">
              <a:spcBef>
                <a:spcPct val="20000"/>
              </a:spcBef>
            </a:pPr>
            <a:r>
              <a:rPr lang="es-ES_tradnl" sz="2800" dirty="0" smtClean="0"/>
              <a:t>	Persona, lugar, cosa, concepto o suceso real o abstracto de interés para la empresa u organización</a:t>
            </a:r>
          </a:p>
          <a:p>
            <a:pPr marL="342900" indent="-342900" algn="just">
              <a:spcBef>
                <a:spcPct val="20000"/>
              </a:spcBef>
            </a:pPr>
            <a:r>
              <a:rPr lang="es-VE" sz="2800" dirty="0" smtClean="0"/>
              <a:t>	Objeto del cual queremos almacenar información en la base de datos.</a:t>
            </a:r>
          </a:p>
          <a:p>
            <a:pPr marL="342900" indent="-342900" algn="just">
              <a:spcBef>
                <a:spcPct val="20000"/>
              </a:spcBef>
            </a:pPr>
            <a:endParaRPr lang="es-ES_tradnl" sz="2800" dirty="0"/>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899592" y="1000108"/>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smtClean="0">
                <a:ln/>
                <a:solidFill>
                  <a:schemeClr val="tx1"/>
                </a:solidFill>
                <a:effectLst>
                  <a:reflection blurRad="12700" stA="50000" endPos="50000" dir="5400000" sy="-100000" rotWithShape="0"/>
                </a:effectLst>
                <a:uLnTx/>
                <a:uFillTx/>
                <a:latin typeface="+mj-lt"/>
                <a:ea typeface="+mj-ea"/>
                <a:cs typeface="+mj-cs"/>
              </a:rPr>
              <a:t>entidad</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graphicFrame>
        <p:nvGraphicFramePr>
          <p:cNvPr id="18" name="17 Diagrama"/>
          <p:cNvGraphicFramePr/>
          <p:nvPr/>
        </p:nvGraphicFramePr>
        <p:xfrm>
          <a:off x="2285984" y="4214818"/>
          <a:ext cx="4500994" cy="23380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1857324" y="1857364"/>
            <a:ext cx="7286676" cy="660400"/>
          </a:xfrm>
          <a:prstGeom prst="rect">
            <a:avLst/>
          </a:prstGeom>
          <a:noFill/>
          <a:ln w="9525">
            <a:noFill/>
            <a:miter lim="800000"/>
            <a:headEnd/>
            <a:tailEnd/>
          </a:ln>
          <a:effectLst/>
        </p:spPr>
        <p:txBody>
          <a:bodyPr/>
          <a:lstStyle/>
          <a:p>
            <a:pPr marL="342900" indent="-342900" algn="just">
              <a:spcBef>
                <a:spcPct val="20000"/>
              </a:spcBef>
            </a:pPr>
            <a:endParaRPr lang="es-VE" sz="2400" dirty="0" smtClean="0"/>
          </a:p>
          <a:p>
            <a:pPr marL="342900" indent="20638" algn="just">
              <a:spcBef>
                <a:spcPct val="20000"/>
              </a:spcBef>
            </a:pPr>
            <a:r>
              <a:rPr lang="es-VE" sz="2400" dirty="0" smtClean="0"/>
              <a:t>Indique qué tipo de entidad (tangible-intangible) son las siguientes:</a:t>
            </a:r>
          </a:p>
          <a:p>
            <a:pPr marL="800100" lvl="1" indent="20638" algn="just">
              <a:spcBef>
                <a:spcPct val="20000"/>
              </a:spcBef>
              <a:buFontTx/>
              <a:buChar char="-"/>
            </a:pPr>
            <a:r>
              <a:rPr lang="es-VE" sz="2400" dirty="0" smtClean="0"/>
              <a:t>Silla</a:t>
            </a:r>
          </a:p>
          <a:p>
            <a:pPr marL="800100" lvl="1" indent="20638" algn="just">
              <a:spcBef>
                <a:spcPct val="20000"/>
              </a:spcBef>
              <a:buFontTx/>
              <a:buChar char="-"/>
            </a:pPr>
            <a:r>
              <a:rPr lang="es-VE" sz="2400" dirty="0" smtClean="0"/>
              <a:t>Árbol</a:t>
            </a:r>
          </a:p>
          <a:p>
            <a:pPr marL="800100" lvl="1" indent="20638" algn="just">
              <a:spcBef>
                <a:spcPct val="20000"/>
              </a:spcBef>
              <a:buFontTx/>
              <a:buChar char="-"/>
            </a:pPr>
            <a:r>
              <a:rPr lang="es-VE" sz="2400" dirty="0" smtClean="0">
                <a:solidFill>
                  <a:srgbClr val="FF0000"/>
                </a:solidFill>
              </a:rPr>
              <a:t>Coordinación</a:t>
            </a:r>
          </a:p>
          <a:p>
            <a:pPr marL="800100" lvl="1" indent="20638" algn="just">
              <a:spcBef>
                <a:spcPct val="20000"/>
              </a:spcBef>
              <a:buFontTx/>
              <a:buChar char="-"/>
            </a:pPr>
            <a:r>
              <a:rPr lang="es-VE" sz="2400" dirty="0" smtClean="0">
                <a:solidFill>
                  <a:srgbClr val="FF0000"/>
                </a:solidFill>
              </a:rPr>
              <a:t>Venta</a:t>
            </a:r>
          </a:p>
          <a:p>
            <a:pPr marL="800100" lvl="1" indent="20638" algn="just">
              <a:spcBef>
                <a:spcPct val="20000"/>
              </a:spcBef>
              <a:buFontTx/>
              <a:buChar char="-"/>
            </a:pPr>
            <a:r>
              <a:rPr lang="es-VE" sz="2400" dirty="0" smtClean="0"/>
              <a:t>Producto</a:t>
            </a:r>
          </a:p>
          <a:p>
            <a:pPr marL="800100" lvl="1" indent="20638" algn="just">
              <a:spcBef>
                <a:spcPct val="20000"/>
              </a:spcBef>
              <a:buFontTx/>
              <a:buChar char="-"/>
            </a:pPr>
            <a:r>
              <a:rPr lang="es-VE" sz="2400" dirty="0" smtClean="0">
                <a:solidFill>
                  <a:srgbClr val="FF0000"/>
                </a:solidFill>
              </a:rPr>
              <a:t>Asignatura</a:t>
            </a:r>
          </a:p>
          <a:p>
            <a:pPr marL="800100" lvl="1" indent="20638" algn="just">
              <a:spcBef>
                <a:spcPct val="20000"/>
              </a:spcBef>
              <a:buFontTx/>
              <a:buChar char="-"/>
            </a:pPr>
            <a:r>
              <a:rPr lang="es-VE" sz="2400" dirty="0" smtClean="0"/>
              <a:t>Profesor</a:t>
            </a:r>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357158" y="928670"/>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entidades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9"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0" name="9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1"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5"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graphicFrame>
        <p:nvGraphicFramePr>
          <p:cNvPr id="8" name="7 Diagrama"/>
          <p:cNvGraphicFramePr/>
          <p:nvPr/>
        </p:nvGraphicFramePr>
        <p:xfrm>
          <a:off x="1500166" y="2071678"/>
          <a:ext cx="6144344" cy="3400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10" name="9 Imagen" descr="uneg.jpg"/>
          <p:cNvPicPr>
            <a:picLocks noChangeAspect="1"/>
          </p:cNvPicPr>
          <p:nvPr/>
        </p:nvPicPr>
        <p:blipFill>
          <a:blip r:embed="rId8" cstate="print"/>
          <a:stretch>
            <a:fillRect/>
          </a:stretch>
        </p:blipFill>
        <p:spPr>
          <a:xfrm>
            <a:off x="428596" y="0"/>
            <a:ext cx="711523" cy="711523"/>
          </a:xfrm>
          <a:prstGeom prst="rect">
            <a:avLst/>
          </a:prstGeom>
        </p:spPr>
      </p:pic>
      <p:sp>
        <p:nvSpPr>
          <p:cNvPr id="11"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2"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714348" y="2071678"/>
            <a:ext cx="8172399" cy="660400"/>
          </a:xfrm>
          <a:prstGeom prst="rect">
            <a:avLst/>
          </a:prstGeom>
          <a:noFill/>
          <a:ln w="9525">
            <a:noFill/>
            <a:miter lim="800000"/>
            <a:headEnd/>
            <a:tailEnd/>
          </a:ln>
          <a:effectLst/>
        </p:spPr>
        <p:txBody>
          <a:bodyPr/>
          <a:lstStyle/>
          <a:p>
            <a:pPr marL="342900" indent="-342900" algn="just">
              <a:spcBef>
                <a:spcPct val="20000"/>
              </a:spcBef>
            </a:pPr>
            <a:endParaRPr lang="es-VE" sz="2400" dirty="0" smtClean="0"/>
          </a:p>
          <a:p>
            <a:pPr marL="342900" indent="-342900" algn="just">
              <a:spcBef>
                <a:spcPct val="20000"/>
              </a:spcBef>
            </a:pPr>
            <a:r>
              <a:rPr lang="es-VE" sz="2400" dirty="0" smtClean="0"/>
              <a:t>Indique qué tipo de entidad (Débil - Fuerte) son las siguientes:</a:t>
            </a:r>
          </a:p>
          <a:p>
            <a:pPr marL="342900" indent="-342900" algn="just">
              <a:spcBef>
                <a:spcPct val="20000"/>
              </a:spcBef>
              <a:buFontTx/>
              <a:buChar char="-"/>
            </a:pPr>
            <a:r>
              <a:rPr lang="es-VE" sz="2400" dirty="0" smtClean="0">
                <a:solidFill>
                  <a:srgbClr val="0070C0"/>
                </a:solidFill>
              </a:rPr>
              <a:t>Estudiante</a:t>
            </a:r>
          </a:p>
          <a:p>
            <a:pPr marL="342900" indent="-342900" algn="just">
              <a:spcBef>
                <a:spcPct val="20000"/>
              </a:spcBef>
              <a:buFontTx/>
              <a:buChar char="-"/>
            </a:pPr>
            <a:r>
              <a:rPr lang="es-VE" sz="2400" dirty="0" smtClean="0">
                <a:solidFill>
                  <a:srgbClr val="0070C0"/>
                </a:solidFill>
              </a:rPr>
              <a:t>Libro</a:t>
            </a:r>
          </a:p>
          <a:p>
            <a:pPr marL="342900" indent="-342900" algn="just">
              <a:spcBef>
                <a:spcPct val="20000"/>
              </a:spcBef>
              <a:buFontTx/>
              <a:buChar char="-"/>
            </a:pPr>
            <a:r>
              <a:rPr lang="es-VE" sz="2400" dirty="0" err="1" smtClean="0">
                <a:solidFill>
                  <a:srgbClr val="FF0000"/>
                </a:solidFill>
              </a:rPr>
              <a:t>PrestamoLibro</a:t>
            </a:r>
            <a:endParaRPr lang="es-VE" sz="2400" dirty="0" smtClean="0">
              <a:solidFill>
                <a:srgbClr val="FF0000"/>
              </a:solidFill>
            </a:endParaRPr>
          </a:p>
          <a:p>
            <a:pPr marL="342900" indent="-342900" algn="just">
              <a:spcBef>
                <a:spcPct val="20000"/>
              </a:spcBef>
              <a:buFontTx/>
              <a:buChar char="-"/>
            </a:pPr>
            <a:r>
              <a:rPr lang="es-VE" sz="2400" dirty="0" smtClean="0">
                <a:solidFill>
                  <a:srgbClr val="0070C0"/>
                </a:solidFill>
              </a:rPr>
              <a:t>Productos</a:t>
            </a:r>
          </a:p>
          <a:p>
            <a:pPr marL="342900" indent="-342900" algn="just">
              <a:spcBef>
                <a:spcPct val="20000"/>
              </a:spcBef>
              <a:buFontTx/>
              <a:buChar char="-"/>
            </a:pPr>
            <a:r>
              <a:rPr lang="es-VE" sz="2400" dirty="0" smtClean="0">
                <a:solidFill>
                  <a:srgbClr val="0070C0"/>
                </a:solidFill>
              </a:rPr>
              <a:t>Ventas</a:t>
            </a:r>
          </a:p>
        </p:txBody>
      </p:sp>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Rectangle 1"/>
          <p:cNvSpPr txBox="1">
            <a:spLocks/>
          </p:cNvSpPr>
          <p:nvPr/>
        </p:nvSpPr>
        <p:spPr>
          <a:xfrm>
            <a:off x="-357222" y="1214422"/>
            <a:ext cx="8244408"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spc="-150" dirty="0" smtClean="0">
                <a:ln/>
                <a:effectLst>
                  <a:reflection blurRad="12700" stA="50000" endPos="50000" dir="5400000" sy="-100000" rotWithShape="0"/>
                </a:effectLst>
                <a:latin typeface="+mj-lt"/>
                <a:ea typeface="+mj-ea"/>
                <a:cs typeface="+mj-cs"/>
              </a:rPr>
              <a:t>entidades</a:t>
            </a:r>
            <a:endPar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8" name="Rectangle 4"/>
          <p:cNvSpPr>
            <a:spLocks noChangeArrowheads="1"/>
          </p:cNvSpPr>
          <p:nvPr/>
        </p:nvSpPr>
        <p:spPr bwMode="auto">
          <a:xfrm>
            <a:off x="1228756" y="119061"/>
            <a:ext cx="7772400" cy="380981"/>
          </a:xfrm>
          <a:prstGeom prst="rect">
            <a:avLst/>
          </a:prstGeom>
          <a:noFill/>
          <a:ln w="9525">
            <a:noFill/>
            <a:miter lim="800000"/>
            <a:headEnd/>
            <a:tailEnd/>
          </a:ln>
          <a:effectLst/>
        </p:spPr>
        <p:txBody>
          <a:bodyPr anchor="ctr"/>
          <a:lstStyle/>
          <a:p>
            <a:pPr algn="r"/>
            <a:r>
              <a:rPr lang="es-ES_tradnl" sz="1600" i="1" dirty="0">
                <a:solidFill>
                  <a:schemeClr val="tx2"/>
                </a:solidFill>
              </a:rPr>
              <a:t>UNIVERSIDAD NACIONAL EXPERIMENTAL DE GUAYANA</a:t>
            </a:r>
            <a:br>
              <a:rPr lang="es-ES_tradnl" sz="1600" i="1" dirty="0">
                <a:solidFill>
                  <a:schemeClr val="tx2"/>
                </a:solidFill>
              </a:rPr>
            </a:br>
            <a:endParaRPr lang="es-ES_tradnl" sz="1600" i="1" dirty="0">
              <a:solidFill>
                <a:schemeClr val="tx2"/>
              </a:solidFill>
            </a:endParaRPr>
          </a:p>
        </p:txBody>
      </p:sp>
      <p:pic>
        <p:nvPicPr>
          <p:cNvPr id="9" name="8 Imagen" descr="uneg.jpg"/>
          <p:cNvPicPr>
            <a:picLocks noChangeAspect="1"/>
          </p:cNvPicPr>
          <p:nvPr/>
        </p:nvPicPr>
        <p:blipFill>
          <a:blip r:embed="rId4" cstate="print"/>
          <a:stretch>
            <a:fillRect/>
          </a:stretch>
        </p:blipFill>
        <p:spPr>
          <a:xfrm>
            <a:off x="428596" y="0"/>
            <a:ext cx="711523" cy="711523"/>
          </a:xfrm>
          <a:prstGeom prst="rect">
            <a:avLst/>
          </a:prstGeom>
        </p:spPr>
      </p:pic>
      <p:sp>
        <p:nvSpPr>
          <p:cNvPr id="10" name="Rectangle 4"/>
          <p:cNvSpPr>
            <a:spLocks noChangeArrowheads="1"/>
          </p:cNvSpPr>
          <p:nvPr/>
        </p:nvSpPr>
        <p:spPr bwMode="auto">
          <a:xfrm>
            <a:off x="1371600" y="6477019"/>
            <a:ext cx="7772400" cy="380981"/>
          </a:xfrm>
          <a:prstGeom prst="rect">
            <a:avLst/>
          </a:prstGeom>
          <a:noFill/>
          <a:ln w="9525">
            <a:noFill/>
            <a:miter lim="800000"/>
            <a:headEnd/>
            <a:tailEnd/>
          </a:ln>
          <a:effectLst/>
        </p:spPr>
        <p:txBody>
          <a:bodyPr anchor="ctr"/>
          <a:lstStyle/>
          <a:p>
            <a:pPr algn="r"/>
            <a:r>
              <a:rPr lang="es-ES_tradnl" sz="1200" i="1" dirty="0" smtClean="0">
                <a:solidFill>
                  <a:schemeClr val="tx2"/>
                </a:solidFill>
              </a:rPr>
              <a:t>Sistemas de Base de Datos I. </a:t>
            </a:r>
          </a:p>
          <a:p>
            <a:pPr algn="r"/>
            <a:r>
              <a:rPr lang="es-ES_tradnl" sz="1200" i="1" dirty="0" smtClean="0">
                <a:solidFill>
                  <a:schemeClr val="tx2"/>
                </a:solidFill>
              </a:rPr>
              <a:t>Profesora </a:t>
            </a:r>
            <a:r>
              <a:rPr lang="es-ES_tradnl" sz="1200" i="1" dirty="0" err="1" smtClean="0">
                <a:solidFill>
                  <a:schemeClr val="tx2"/>
                </a:solidFill>
              </a:rPr>
              <a:t>Maria</a:t>
            </a:r>
            <a:r>
              <a:rPr lang="es-ES_tradnl" sz="1200" i="1" dirty="0" smtClean="0">
                <a:solidFill>
                  <a:schemeClr val="tx2"/>
                </a:solidFill>
              </a:rPr>
              <a:t> Raquel Herrera</a:t>
            </a:r>
            <a:endParaRPr lang="es-ES_tradnl" sz="1200" i="1" dirty="0">
              <a:solidFill>
                <a:schemeClr val="tx2"/>
              </a:solidFill>
            </a:endParaRPr>
          </a:p>
        </p:txBody>
      </p:sp>
      <p:sp>
        <p:nvSpPr>
          <p:cNvPr id="11" name="Rectangle 4"/>
          <p:cNvSpPr>
            <a:spLocks noChangeArrowheads="1"/>
          </p:cNvSpPr>
          <p:nvPr/>
        </p:nvSpPr>
        <p:spPr bwMode="auto">
          <a:xfrm>
            <a:off x="0" y="6477019"/>
            <a:ext cx="7772400" cy="380981"/>
          </a:xfrm>
          <a:prstGeom prst="rect">
            <a:avLst/>
          </a:prstGeom>
          <a:noFill/>
          <a:ln w="9525">
            <a:noFill/>
            <a:miter lim="800000"/>
            <a:headEnd/>
            <a:tailEnd/>
          </a:ln>
          <a:effectLst/>
        </p:spPr>
        <p:txBody>
          <a:bodyPr anchor="ctr"/>
          <a:lstStyle/>
          <a:p>
            <a:r>
              <a:rPr lang="es-ES_tradnl" sz="1200" i="1" dirty="0" smtClean="0">
                <a:solidFill>
                  <a:schemeClr val="tx2"/>
                </a:solidFill>
              </a:rPr>
              <a:t>Unidad II: Modelo de Datos</a:t>
            </a:r>
            <a:endParaRPr lang="es-ES_tradnl" sz="1200" i="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2B63B17-83CB-43E4-BDF9-B353FEEC2F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Solstice</Template>
  <TotalTime>0</TotalTime>
  <Words>3770</Words>
  <Application>Microsoft Office PowerPoint</Application>
  <PresentationFormat>Presentación en pantalla (4:3)</PresentationFormat>
  <Paragraphs>570</Paragraphs>
  <Slides>42</Slides>
  <Notes>41</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Solsticio</vt:lpstr>
      <vt:lpstr>MODELADO CONCEPTUAL</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2017-04-03T22:48:04Z</dcterms:created>
  <dcterms:modified xsi:type="dcterms:W3CDTF">2020-12-08T19:59:12Z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TC101769269990</vt:lpwstr>
  </property>
</Properties>
</file>