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7" r:id="rId4"/>
    <p:sldId id="304" r:id="rId5"/>
    <p:sldId id="323" r:id="rId6"/>
    <p:sldId id="328" r:id="rId7"/>
    <p:sldId id="312" r:id="rId8"/>
    <p:sldId id="311" r:id="rId9"/>
    <p:sldId id="325" r:id="rId10"/>
    <p:sldId id="322" r:id="rId11"/>
    <p:sldId id="329" r:id="rId12"/>
    <p:sldId id="324" r:id="rId13"/>
    <p:sldId id="314" r:id="rId14"/>
    <p:sldId id="330" r:id="rId15"/>
    <p:sldId id="331" r:id="rId16"/>
    <p:sldId id="332" r:id="rId17"/>
    <p:sldId id="333" r:id="rId18"/>
    <p:sldId id="334" r:id="rId19"/>
    <p:sldId id="336" r:id="rId20"/>
    <p:sldId id="335" r:id="rId21"/>
    <p:sldId id="337" r:id="rId22"/>
    <p:sldId id="338" r:id="rId23"/>
    <p:sldId id="339" r:id="rId24"/>
    <p:sldId id="340" r:id="rId25"/>
    <p:sldId id="341" r:id="rId26"/>
    <p:sldId id="296" r:id="rId27"/>
    <p:sldId id="320" r:id="rId2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364" autoAdjust="0"/>
  </p:normalViewPr>
  <p:slideViewPr>
    <p:cSldViewPr>
      <p:cViewPr varScale="1">
        <p:scale>
          <a:sx n="70" d="100"/>
          <a:sy n="70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855C-8842-47A7-BE68-0D73CAB9AD20}" type="datetimeFigureOut">
              <a:rPr lang="es-VE" smtClean="0"/>
              <a:pPr/>
              <a:t>18/11/2024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0E7A3-D0E0-4A8D-BA38-1BFB6EF8D81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5105400" y="5925259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VE" sz="2400" b="1" spc="-5" dirty="0" smtClean="0">
                <a:latin typeface="Georgia" pitchFamily="18" charset="0"/>
                <a:cs typeface="Carlito"/>
              </a:rPr>
              <a:t>Profesora: Zulma Díaz   </a:t>
            </a:r>
            <a:endParaRPr sz="2400" b="1" dirty="0">
              <a:latin typeface="Georgia" pitchFamily="18" charset="0"/>
              <a:cs typeface="Carlit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25387" y="3212976"/>
            <a:ext cx="8567935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/>
              </a:rPr>
              <a:t>Técnicas de Programación 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/>
            </a:endParaRPr>
          </a:p>
          <a:p>
            <a:pPr algn="ctr">
              <a:spcBef>
                <a:spcPts val="110"/>
              </a:spcBef>
            </a:pPr>
            <a:r>
              <a:rPr lang="es-ES" sz="5400" spc="5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Calibri"/>
              </a:rPr>
              <a:t>TEMA 2</a:t>
            </a:r>
          </a:p>
          <a:p>
            <a:pPr algn="ctr">
              <a:spcBef>
                <a:spcPts val="110"/>
              </a:spcBef>
            </a:pPr>
            <a:r>
              <a:rPr lang="es-VE" sz="4400" dirty="0">
                <a:solidFill>
                  <a:schemeClr val="tx2"/>
                </a:solidFill>
              </a:rPr>
              <a:t>Paradigmas de la programación </a:t>
            </a:r>
            <a:endParaRPr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496" r="4326" b="41616"/>
          <a:stretch/>
        </p:blipFill>
        <p:spPr>
          <a:xfrm>
            <a:off x="2915816" y="1340768"/>
            <a:ext cx="42484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97619" y="2294683"/>
            <a:ext cx="5541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Estructura </a:t>
            </a:r>
            <a:r>
              <a:rPr lang="es-MX" sz="2800" b="1" dirty="0" smtClean="0"/>
              <a:t>Repetición</a:t>
            </a:r>
            <a:r>
              <a:rPr lang="es-VE" sz="2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dirty="0" smtClean="0">
                <a:solidFill>
                  <a:srgbClr val="181818"/>
                </a:solidFill>
                <a:latin typeface="Poppins"/>
              </a:rPr>
              <a:t>e ejecutan, </a:t>
            </a:r>
            <a:r>
              <a:rPr lang="es-MX" sz="2800" dirty="0">
                <a:solidFill>
                  <a:srgbClr val="FF0000"/>
                </a:solidFill>
                <a:latin typeface="Poppins"/>
              </a:rPr>
              <a:t>al menos una vez </a:t>
            </a:r>
            <a:r>
              <a:rPr lang="es-MX" sz="2800" dirty="0">
                <a:solidFill>
                  <a:srgbClr val="181818"/>
                </a:solidFill>
                <a:latin typeface="Poppins"/>
              </a:rPr>
              <a:t>antes de verificar la condición de bucle. </a:t>
            </a:r>
            <a:endParaRPr lang="es-VE" sz="2800" dirty="0"/>
          </a:p>
          <a:p>
            <a:pPr algn="just"/>
            <a:endParaRPr lang="es-VE" sz="28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1494" y="2692345"/>
            <a:ext cx="1171888" cy="545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Elipse 8"/>
          <p:cNvSpPr/>
          <p:nvPr/>
        </p:nvSpPr>
        <p:spPr>
          <a:xfrm>
            <a:off x="1475571" y="1844824"/>
            <a:ext cx="846364" cy="467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de flecha 14"/>
          <p:cNvCxnSpPr>
            <a:stCxn id="9" idx="4"/>
            <a:endCxn id="3" idx="0"/>
          </p:cNvCxnSpPr>
          <p:nvPr/>
        </p:nvCxnSpPr>
        <p:spPr>
          <a:xfrm flipH="1">
            <a:off x="1887473" y="2312544"/>
            <a:ext cx="11279" cy="3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906019" y="3238090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575722" y="1872706"/>
            <a:ext cx="62350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  <a:endParaRPr lang="es-VE" dirty="0"/>
          </a:p>
        </p:txBody>
      </p:sp>
      <p:grpSp>
        <p:nvGrpSpPr>
          <p:cNvPr id="11" name="Grupo 10"/>
          <p:cNvGrpSpPr/>
          <p:nvPr/>
        </p:nvGrpSpPr>
        <p:grpSpPr>
          <a:xfrm>
            <a:off x="35496" y="3912050"/>
            <a:ext cx="846364" cy="467720"/>
            <a:chOff x="219761" y="3912050"/>
            <a:chExt cx="846364" cy="467720"/>
          </a:xfrm>
        </p:grpSpPr>
        <p:sp>
          <p:nvSpPr>
            <p:cNvPr id="14" name="Elipse 13"/>
            <p:cNvSpPr/>
            <p:nvPr/>
          </p:nvSpPr>
          <p:spPr>
            <a:xfrm>
              <a:off x="219761" y="3912050"/>
              <a:ext cx="846364" cy="467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645" y="3931907"/>
              <a:ext cx="420596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464804" y="2775176"/>
            <a:ext cx="75394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Código</a:t>
            </a:r>
            <a:endParaRPr lang="es-V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548122" y="3068265"/>
            <a:ext cx="366606" cy="34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V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63744" y="3756960"/>
            <a:ext cx="411900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</a:t>
            </a:r>
            <a:endParaRPr lang="es-VE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2513382" y="4083487"/>
            <a:ext cx="32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2823802" y="2454910"/>
            <a:ext cx="15105" cy="1628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1350496" y="3645024"/>
            <a:ext cx="1129342" cy="876927"/>
            <a:chOff x="1350496" y="3771849"/>
            <a:chExt cx="1129342" cy="876927"/>
          </a:xfrm>
        </p:grpSpPr>
        <p:sp>
          <p:nvSpPr>
            <p:cNvPr id="3" name="Rombo 2"/>
            <p:cNvSpPr/>
            <p:nvPr/>
          </p:nvSpPr>
          <p:spPr>
            <a:xfrm>
              <a:off x="1350496" y="3771849"/>
              <a:ext cx="1129342" cy="87692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08480" y="4014149"/>
              <a:ext cx="1013372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Condición</a:t>
              </a:r>
              <a:endParaRPr lang="es-VE" dirty="0"/>
            </a:p>
          </p:txBody>
        </p:sp>
      </p:grpSp>
      <p:cxnSp>
        <p:nvCxnSpPr>
          <p:cNvPr id="35" name="Conector recto de flecha 34"/>
          <p:cNvCxnSpPr/>
          <p:nvPr/>
        </p:nvCxnSpPr>
        <p:spPr>
          <a:xfrm flipH="1">
            <a:off x="962748" y="4062270"/>
            <a:ext cx="354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502300" y="4923090"/>
            <a:ext cx="2064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 smtClean="0"/>
              <a:t>Haga </a:t>
            </a:r>
          </a:p>
          <a:p>
            <a:r>
              <a:rPr lang="es-ES" dirty="0" smtClean="0"/>
              <a:t>   Código</a:t>
            </a:r>
          </a:p>
          <a:p>
            <a:r>
              <a:rPr lang="es-ES" dirty="0"/>
              <a:t>M</a:t>
            </a:r>
            <a:r>
              <a:rPr lang="es-ES" dirty="0" smtClean="0"/>
              <a:t>ientras </a:t>
            </a:r>
            <a:r>
              <a:rPr lang="es-ES" dirty="0"/>
              <a:t>Condición </a:t>
            </a:r>
          </a:p>
          <a:p>
            <a:endParaRPr lang="es-VE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2118020" y="2454911"/>
            <a:ext cx="705782" cy="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1494" y="2692345"/>
            <a:ext cx="1171888" cy="545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Elipse 8"/>
          <p:cNvSpPr/>
          <p:nvPr/>
        </p:nvSpPr>
        <p:spPr>
          <a:xfrm>
            <a:off x="1475571" y="1844824"/>
            <a:ext cx="846364" cy="467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de flecha 14"/>
          <p:cNvCxnSpPr>
            <a:stCxn id="9" idx="4"/>
            <a:endCxn id="3" idx="0"/>
          </p:cNvCxnSpPr>
          <p:nvPr/>
        </p:nvCxnSpPr>
        <p:spPr>
          <a:xfrm flipH="1">
            <a:off x="1887473" y="2312544"/>
            <a:ext cx="11279" cy="3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906019" y="3238090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575722" y="1872706"/>
            <a:ext cx="62350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  <a:endParaRPr lang="es-VE" dirty="0"/>
          </a:p>
        </p:txBody>
      </p:sp>
      <p:grpSp>
        <p:nvGrpSpPr>
          <p:cNvPr id="11" name="Grupo 10"/>
          <p:cNvGrpSpPr/>
          <p:nvPr/>
        </p:nvGrpSpPr>
        <p:grpSpPr>
          <a:xfrm>
            <a:off x="35496" y="3912050"/>
            <a:ext cx="846364" cy="467720"/>
            <a:chOff x="219761" y="3912050"/>
            <a:chExt cx="846364" cy="467720"/>
          </a:xfrm>
        </p:grpSpPr>
        <p:sp>
          <p:nvSpPr>
            <p:cNvPr id="14" name="Elipse 13"/>
            <p:cNvSpPr/>
            <p:nvPr/>
          </p:nvSpPr>
          <p:spPr>
            <a:xfrm>
              <a:off x="219761" y="3912050"/>
              <a:ext cx="846364" cy="467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645" y="3931907"/>
              <a:ext cx="420596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464804" y="2775176"/>
            <a:ext cx="75394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Código</a:t>
            </a:r>
            <a:endParaRPr lang="es-V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548122" y="3068265"/>
            <a:ext cx="366606" cy="34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V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63744" y="3756960"/>
            <a:ext cx="411900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</a:t>
            </a:r>
            <a:endParaRPr lang="es-VE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2513382" y="4083487"/>
            <a:ext cx="325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 flipV="1">
            <a:off x="2823802" y="2454910"/>
            <a:ext cx="15105" cy="1628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1350496" y="3645024"/>
            <a:ext cx="1129342" cy="876927"/>
            <a:chOff x="1350496" y="3771849"/>
            <a:chExt cx="1129342" cy="876927"/>
          </a:xfrm>
        </p:grpSpPr>
        <p:sp>
          <p:nvSpPr>
            <p:cNvPr id="3" name="Rombo 2"/>
            <p:cNvSpPr/>
            <p:nvPr/>
          </p:nvSpPr>
          <p:spPr>
            <a:xfrm>
              <a:off x="1350496" y="3771849"/>
              <a:ext cx="1129342" cy="87692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08480" y="4014149"/>
              <a:ext cx="1013372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Condición</a:t>
              </a:r>
              <a:endParaRPr lang="es-VE" dirty="0"/>
            </a:p>
          </p:txBody>
        </p:sp>
      </p:grpSp>
      <p:cxnSp>
        <p:nvCxnSpPr>
          <p:cNvPr id="35" name="Conector recto de flecha 34"/>
          <p:cNvCxnSpPr/>
          <p:nvPr/>
        </p:nvCxnSpPr>
        <p:spPr>
          <a:xfrm flipH="1">
            <a:off x="962748" y="4062270"/>
            <a:ext cx="354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502300" y="4923090"/>
            <a:ext cx="2064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 smtClean="0"/>
              <a:t>Haga </a:t>
            </a:r>
          </a:p>
          <a:p>
            <a:r>
              <a:rPr lang="es-ES" dirty="0" smtClean="0"/>
              <a:t>   Código</a:t>
            </a:r>
          </a:p>
          <a:p>
            <a:r>
              <a:rPr lang="es-ES" dirty="0"/>
              <a:t>M</a:t>
            </a:r>
            <a:r>
              <a:rPr lang="es-ES" dirty="0" smtClean="0"/>
              <a:t>ientras </a:t>
            </a:r>
            <a:r>
              <a:rPr lang="es-ES" dirty="0"/>
              <a:t>Condición </a:t>
            </a:r>
          </a:p>
          <a:p>
            <a:endParaRPr lang="es-VE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2118020" y="2454911"/>
            <a:ext cx="705782" cy="9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832510" y="22058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/>
              <a:t>Funcionamiento: </a:t>
            </a:r>
            <a:endParaRPr lang="es-MX" b="1" dirty="0" smtClean="0"/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 smtClean="0"/>
              <a:t>La </a:t>
            </a:r>
            <a:r>
              <a:rPr lang="es-MX" dirty="0"/>
              <a:t>condición se evalúa al final del bucle, después de ejecutarse todas las sentencias. </a:t>
            </a:r>
            <a:endParaRPr lang="es-MX" dirty="0" smtClean="0"/>
          </a:p>
          <a:p>
            <a:pPr marL="342900" indent="-342900">
              <a:buAutoNum type="arabicPeriod"/>
            </a:pPr>
            <a:r>
              <a:rPr lang="es-MX" dirty="0" smtClean="0"/>
              <a:t>Si </a:t>
            </a:r>
            <a:r>
              <a:rPr lang="es-MX" dirty="0"/>
              <a:t>la condición es </a:t>
            </a:r>
            <a:r>
              <a:rPr lang="es-MX" dirty="0" smtClean="0"/>
              <a:t>falsa </a:t>
            </a:r>
            <a:r>
              <a:rPr lang="es-MX" dirty="0"/>
              <a:t>el </a:t>
            </a:r>
            <a:r>
              <a:rPr lang="es-MX" dirty="0" smtClean="0"/>
              <a:t>bucle se termina y se sale de él, ejecutándose la siguiente sentencia. </a:t>
            </a:r>
          </a:p>
          <a:p>
            <a:pPr marL="342900" indent="-342900">
              <a:buAutoNum type="arabicPeriod"/>
            </a:pPr>
            <a:r>
              <a:rPr lang="es-MX" dirty="0" smtClean="0"/>
              <a:t>Si la condición es verdadera, el cuerpo del bucle se repite y se ejecutarán todas las sentencias.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76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5322" y="1724554"/>
            <a:ext cx="8399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Estructura </a:t>
            </a:r>
            <a:r>
              <a:rPr lang="es-MX" sz="2000" b="1" dirty="0" smtClean="0"/>
              <a:t>Repetición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dirty="0" smtClean="0">
                <a:solidFill>
                  <a:srgbClr val="181818"/>
                </a:solidFill>
                <a:latin typeface="Poppins"/>
              </a:rPr>
              <a:t>e ejecutan, </a:t>
            </a:r>
            <a:r>
              <a:rPr lang="es-MX" sz="2000" dirty="0">
                <a:solidFill>
                  <a:srgbClr val="FF0000"/>
                </a:solidFill>
                <a:latin typeface="Poppins"/>
              </a:rPr>
              <a:t>al menos una vez </a:t>
            </a:r>
            <a:r>
              <a:rPr lang="es-MX" sz="2000" dirty="0">
                <a:solidFill>
                  <a:srgbClr val="181818"/>
                </a:solidFill>
                <a:latin typeface="Poppins"/>
              </a:rPr>
              <a:t>antes de verificar la condición de bucle. </a:t>
            </a:r>
            <a:endParaRPr lang="es-MX" sz="2000" dirty="0" smtClean="0">
              <a:solidFill>
                <a:srgbClr val="181818"/>
              </a:solidFill>
              <a:latin typeface="Poppins"/>
            </a:endParaRPr>
          </a:p>
          <a:p>
            <a:pPr algn="just"/>
            <a:endParaRPr lang="es-MX" sz="2000" dirty="0" smtClean="0">
              <a:solidFill>
                <a:srgbClr val="181818"/>
              </a:solidFill>
              <a:latin typeface="Poppins"/>
            </a:endParaRPr>
          </a:p>
          <a:p>
            <a:pPr algn="just"/>
            <a:r>
              <a:rPr lang="es-MX" sz="2000" b="1" dirty="0" err="1" smtClean="0">
                <a:solidFill>
                  <a:srgbClr val="181818"/>
                </a:solidFill>
                <a:latin typeface="Poppins"/>
              </a:rPr>
              <a:t>Ej</a:t>
            </a:r>
            <a:r>
              <a:rPr lang="es-ES" sz="2000" b="1" dirty="0" err="1" smtClean="0">
                <a:solidFill>
                  <a:srgbClr val="181818"/>
                </a:solidFill>
                <a:latin typeface="Poppins"/>
              </a:rPr>
              <a:t>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b="1" dirty="0" smtClean="0">
                <a:solidFill>
                  <a:srgbClr val="181818"/>
                </a:solidFill>
                <a:latin typeface="Poppins"/>
              </a:rPr>
              <a:t> </a:t>
            </a:r>
            <a:r>
              <a:rPr lang="es-MX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algoritmo que imprima los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números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impares hasta el 100 y que imprima cuantos impares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hay. Hacerlo con </a:t>
            </a:r>
            <a:r>
              <a:rPr lang="es-MX" dirty="0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dirty="0" err="1" smtClean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endParaRPr lang="es-V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89899"/>
              </p:ext>
            </p:extLst>
          </p:nvPr>
        </p:nvGraphicFramePr>
        <p:xfrm>
          <a:off x="739540" y="3646036"/>
          <a:ext cx="4032448" cy="2711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11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784164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237376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ENTRADA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PROCESO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SALIDA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24528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1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Contador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= 0 </a:t>
                      </a:r>
                      <a:r>
                        <a:rPr lang="es-ES" sz="1100" dirty="0" smtClean="0"/>
                        <a:t>Num1 </a:t>
                      </a:r>
                      <a:r>
                        <a:rPr lang="es-VE" sz="1100" dirty="0" smtClean="0"/>
                        <a:t>=0</a:t>
                      </a:r>
                      <a:endParaRPr lang="en-US" sz="1100" dirty="0" smtClean="0"/>
                    </a:p>
                    <a:p>
                      <a:r>
                        <a:rPr lang="en-US" sz="1100" dirty="0" err="1" smtClean="0"/>
                        <a:t>Haga</a:t>
                      </a:r>
                      <a:endParaRPr lang="es-V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VE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100" dirty="0" smtClean="0"/>
                        <a:t> Si Num1  </a:t>
                      </a:r>
                      <a:r>
                        <a:rPr lang="es-ES" sz="1100" dirty="0" err="1" smtClean="0"/>
                        <a:t>mod</a:t>
                      </a:r>
                      <a:r>
                        <a:rPr lang="es-ES" sz="1100" dirty="0" smtClean="0"/>
                        <a:t> 2 &lt;&gt; 0 Entonces</a:t>
                      </a:r>
                    </a:p>
                    <a:p>
                      <a:r>
                        <a:rPr lang="es-ES" sz="1100" dirty="0" smtClean="0"/>
                        <a:t>      Escribir Num1</a:t>
                      </a:r>
                    </a:p>
                    <a:p>
                      <a:r>
                        <a:rPr lang="es-ES" sz="1100" dirty="0" smtClean="0"/>
                        <a:t>      Contador </a:t>
                      </a:r>
                      <a:r>
                        <a:rPr lang="en-US" sz="1100" dirty="0" smtClean="0"/>
                        <a:t> ++</a:t>
                      </a:r>
                    </a:p>
                    <a:p>
                      <a:r>
                        <a:rPr lang="es-ES" sz="1100" dirty="0" smtClean="0"/>
                        <a:t> </a:t>
                      </a:r>
                      <a:r>
                        <a:rPr lang="es-ES" sz="1100" dirty="0" err="1" smtClean="0"/>
                        <a:t>FinSi</a:t>
                      </a:r>
                      <a:endParaRPr lang="es-ES" sz="1100" dirty="0" smtClean="0"/>
                    </a:p>
                    <a:p>
                      <a:r>
                        <a:rPr lang="es-ES" sz="1100" dirty="0" smtClean="0"/>
                        <a:t>  Num1 </a:t>
                      </a:r>
                      <a:r>
                        <a:rPr lang="en-US" sz="1100" dirty="0" smtClean="0"/>
                        <a:t>++</a:t>
                      </a:r>
                    </a:p>
                    <a:p>
                      <a:r>
                        <a:rPr lang="en-US" sz="1100" dirty="0" err="1" smtClean="0"/>
                        <a:t>mientras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aseline="0" dirty="0" smtClean="0"/>
                        <a:t> Num1 </a:t>
                      </a:r>
                      <a:r>
                        <a:rPr lang="es-VE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100</a:t>
                      </a:r>
                    </a:p>
                    <a:p>
                      <a:endParaRPr lang="es-V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 smtClean="0"/>
                        <a:t>Mensaje y Contador </a:t>
                      </a:r>
                      <a:endParaRPr lang="es-VE" sz="1100" dirty="0" smtClean="0"/>
                    </a:p>
                    <a:p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32" name="Rectángulo 31"/>
          <p:cNvSpPr/>
          <p:nvPr/>
        </p:nvSpPr>
        <p:spPr>
          <a:xfrm>
            <a:off x="5076056" y="3598422"/>
            <a:ext cx="38790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Variables</a:t>
            </a:r>
            <a:r>
              <a:rPr lang="es-VE" sz="1400" dirty="0" smtClean="0"/>
              <a:t>:</a:t>
            </a:r>
          </a:p>
          <a:p>
            <a:r>
              <a:rPr lang="es-VE" sz="1400" dirty="0"/>
              <a:t> </a:t>
            </a:r>
            <a:r>
              <a:rPr lang="es-VE" sz="1400" dirty="0" smtClean="0"/>
              <a:t>      </a:t>
            </a:r>
            <a:r>
              <a:rPr lang="es-ES" sz="1400" dirty="0" smtClean="0"/>
              <a:t>Contador</a:t>
            </a:r>
            <a:r>
              <a:rPr lang="es-VE" sz="1400" dirty="0"/>
              <a:t> </a:t>
            </a:r>
            <a:r>
              <a:rPr lang="es-VE" sz="1400" dirty="0" smtClean="0"/>
              <a:t>=0</a:t>
            </a:r>
            <a:r>
              <a:rPr lang="es-ES" sz="1400" dirty="0" smtClean="0"/>
              <a:t>, Num1 </a:t>
            </a:r>
            <a:r>
              <a:rPr lang="es-VE" sz="1400" dirty="0"/>
              <a:t>= </a:t>
            </a:r>
            <a:r>
              <a:rPr lang="es-VE" sz="1400" dirty="0" smtClean="0"/>
              <a:t>1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</a:p>
          <a:p>
            <a:endParaRPr lang="es-ES" sz="1400" dirty="0" smtClean="0"/>
          </a:p>
          <a:p>
            <a:r>
              <a:rPr lang="es-ES" sz="1400" dirty="0" smtClean="0"/>
              <a:t>Haga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  Si Num1  </a:t>
            </a:r>
            <a:r>
              <a:rPr lang="es-ES" sz="1400" dirty="0" err="1"/>
              <a:t>mod</a:t>
            </a:r>
            <a:r>
              <a:rPr lang="es-ES" sz="1400" dirty="0"/>
              <a:t> 2 &lt;&gt; 0 Entonces</a:t>
            </a:r>
          </a:p>
          <a:p>
            <a:r>
              <a:rPr lang="es-ES" sz="1400" dirty="0" smtClean="0"/>
              <a:t>          Escribir Num1</a:t>
            </a:r>
            <a:endParaRPr lang="es-ES" sz="1400" dirty="0"/>
          </a:p>
          <a:p>
            <a:r>
              <a:rPr lang="es-ES" sz="1400" dirty="0" smtClean="0"/>
              <a:t>          </a:t>
            </a:r>
            <a:r>
              <a:rPr lang="es-ES" sz="1400" dirty="0"/>
              <a:t>Contador </a:t>
            </a:r>
            <a:r>
              <a:rPr lang="en-US" sz="1400" dirty="0"/>
              <a:t> ++</a:t>
            </a:r>
          </a:p>
          <a:p>
            <a:r>
              <a:rPr lang="es-ES" sz="1400" dirty="0" smtClean="0"/>
              <a:t>    </a:t>
            </a:r>
            <a:r>
              <a:rPr lang="es-ES" sz="1400" dirty="0" err="1" smtClean="0"/>
              <a:t>FinSi</a:t>
            </a:r>
            <a:endParaRPr lang="es-ES" sz="1400" dirty="0"/>
          </a:p>
          <a:p>
            <a:r>
              <a:rPr lang="es-ES" sz="1400" dirty="0" smtClean="0"/>
              <a:t>   Num1 </a:t>
            </a:r>
            <a:r>
              <a:rPr lang="en-US" sz="1400" dirty="0"/>
              <a:t>++</a:t>
            </a:r>
          </a:p>
          <a:p>
            <a:r>
              <a:rPr lang="es-ES" sz="1400" dirty="0" smtClean="0"/>
              <a:t>M</a:t>
            </a:r>
            <a:r>
              <a:rPr lang="en-US" sz="1400" dirty="0" err="1"/>
              <a:t>ientras</a:t>
            </a:r>
            <a:r>
              <a:rPr lang="en-US" sz="1400" dirty="0"/>
              <a:t>  </a:t>
            </a:r>
            <a:r>
              <a:rPr lang="en-US" sz="1400" dirty="0" smtClean="0"/>
              <a:t>Num1 </a:t>
            </a:r>
            <a:r>
              <a:rPr lang="es-VE" sz="1400" dirty="0" smtClean="0"/>
              <a:t>&lt; 100</a:t>
            </a:r>
          </a:p>
          <a:p>
            <a:r>
              <a:rPr lang="es-MX" sz="1400" dirty="0" smtClean="0"/>
              <a:t>Escribir </a:t>
            </a:r>
            <a:r>
              <a:rPr lang="es-VE" sz="1400" dirty="0"/>
              <a:t>"</a:t>
            </a:r>
            <a:r>
              <a:rPr lang="es-MX" sz="1400" dirty="0" smtClean="0"/>
              <a:t>Cantidad de números impares</a:t>
            </a:r>
            <a:r>
              <a:rPr lang="es-MX" sz="1400" dirty="0"/>
              <a:t> :</a:t>
            </a:r>
            <a:r>
              <a:rPr lang="es-VE" sz="1400" dirty="0" smtClean="0"/>
              <a:t> </a:t>
            </a:r>
            <a:r>
              <a:rPr lang="es-ES" sz="1400" dirty="0"/>
              <a:t>Contador</a:t>
            </a:r>
          </a:p>
        </p:txBody>
      </p:sp>
    </p:spTree>
    <p:extLst>
      <p:ext uri="{BB962C8B-B14F-4D97-AF65-F5344CB8AC3E}">
        <p14:creationId xmlns:p14="http://schemas.microsoft.com/office/powerpoint/2010/main" val="42301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13917" y="1483995"/>
            <a:ext cx="6271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// Nombre y Apellido: Zulma </a:t>
            </a:r>
            <a:r>
              <a:rPr lang="es-MX" sz="1200" dirty="0" err="1"/>
              <a:t>Diaz</a:t>
            </a:r>
            <a:endParaRPr lang="es-MX" sz="1200" dirty="0"/>
          </a:p>
          <a:p>
            <a:r>
              <a:rPr lang="es-MX" sz="1200" dirty="0"/>
              <a:t>// Descripción del Programa: Realizar un algoritmo que imprima los números impares hasta el 100 y que imprima cuantos impares hay. Hacerlo con do </a:t>
            </a:r>
            <a:r>
              <a:rPr lang="es-MX" sz="1200" dirty="0" err="1"/>
              <a:t>while</a:t>
            </a:r>
            <a:endParaRPr lang="es-MX" sz="1200" dirty="0"/>
          </a:p>
          <a:p>
            <a:endParaRPr lang="es-MX" sz="1200" dirty="0"/>
          </a:p>
          <a:p>
            <a:r>
              <a:rPr lang="es-MX" sz="1200" dirty="0"/>
              <a:t>// Fecha de realización: 20/11/2023</a:t>
            </a:r>
          </a:p>
          <a:p>
            <a:r>
              <a:rPr lang="es-MX" sz="1200" dirty="0"/>
              <a:t>// Fecha de modificación:20/11/2023</a:t>
            </a:r>
          </a:p>
          <a:p>
            <a:endParaRPr lang="es-MX" sz="1200" dirty="0"/>
          </a:p>
          <a:p>
            <a:r>
              <a:rPr lang="es-MX" sz="1200" dirty="0"/>
              <a:t>#</a:t>
            </a:r>
            <a:r>
              <a:rPr lang="es-MX" sz="1200" dirty="0" err="1"/>
              <a:t>include</a:t>
            </a:r>
            <a:r>
              <a:rPr lang="es-MX" sz="1200" dirty="0"/>
              <a:t> &lt;</a:t>
            </a:r>
            <a:r>
              <a:rPr lang="es-MX" sz="1200" dirty="0" err="1"/>
              <a:t>stdio.h</a:t>
            </a:r>
            <a:r>
              <a:rPr lang="es-MX" sz="1200" dirty="0"/>
              <a:t>&gt;</a:t>
            </a:r>
          </a:p>
          <a:p>
            <a:r>
              <a:rPr lang="es-MX" sz="1200" dirty="0"/>
              <a:t>#</a:t>
            </a:r>
            <a:r>
              <a:rPr lang="es-MX" sz="1200" dirty="0" err="1"/>
              <a:t>include</a:t>
            </a:r>
            <a:r>
              <a:rPr lang="es-MX" sz="1200" dirty="0"/>
              <a:t> &lt;</a:t>
            </a:r>
            <a:r>
              <a:rPr lang="es-MX" sz="1200" dirty="0" err="1"/>
              <a:t>stdlib.h</a:t>
            </a:r>
            <a:r>
              <a:rPr lang="es-MX" sz="1200" dirty="0"/>
              <a:t>&gt;</a:t>
            </a:r>
          </a:p>
          <a:p>
            <a:r>
              <a:rPr lang="es-MX" sz="1200" dirty="0"/>
              <a:t>#</a:t>
            </a:r>
            <a:r>
              <a:rPr lang="es-MX" sz="1200" dirty="0" err="1"/>
              <a:t>include</a:t>
            </a:r>
            <a:r>
              <a:rPr lang="es-MX" sz="1200" dirty="0"/>
              <a:t> &lt;</a:t>
            </a:r>
            <a:r>
              <a:rPr lang="es-MX" sz="1200" dirty="0" err="1"/>
              <a:t>string.h</a:t>
            </a:r>
            <a:r>
              <a:rPr lang="es-MX" sz="1200" dirty="0"/>
              <a:t>&gt;</a:t>
            </a:r>
          </a:p>
          <a:p>
            <a:endParaRPr lang="es-MX" sz="1200" dirty="0"/>
          </a:p>
          <a:p>
            <a:r>
              <a:rPr lang="es-MX" sz="1200" dirty="0" err="1"/>
              <a:t>int</a:t>
            </a:r>
            <a:r>
              <a:rPr lang="es-MX" sz="1200" dirty="0"/>
              <a:t> </a:t>
            </a:r>
            <a:r>
              <a:rPr lang="es-MX" sz="1200" dirty="0" err="1"/>
              <a:t>main</a:t>
            </a:r>
            <a:r>
              <a:rPr lang="es-MX" sz="1200" dirty="0"/>
              <a:t>() {</a:t>
            </a:r>
          </a:p>
          <a:p>
            <a:r>
              <a:rPr lang="es-MX" sz="1200" dirty="0"/>
              <a:t>    //  </a:t>
            </a:r>
            <a:r>
              <a:rPr lang="es-MX" sz="1200" dirty="0" err="1"/>
              <a:t>Definicion</a:t>
            </a:r>
            <a:r>
              <a:rPr lang="es-MX" sz="1200" dirty="0"/>
              <a:t> de Variables</a:t>
            </a:r>
          </a:p>
          <a:p>
            <a:r>
              <a:rPr lang="es-MX" sz="1200" dirty="0"/>
              <a:t>        </a:t>
            </a:r>
            <a:r>
              <a:rPr lang="es-MX" sz="1200" dirty="0" err="1"/>
              <a:t>int</a:t>
            </a:r>
            <a:r>
              <a:rPr lang="es-MX" sz="1200" dirty="0"/>
              <a:t> Num1=1, Contador =0 ; </a:t>
            </a:r>
          </a:p>
          <a:p>
            <a:r>
              <a:rPr lang="es-MX" sz="1200" dirty="0"/>
              <a:t>    //  Entrada de Datos</a:t>
            </a:r>
          </a:p>
          <a:p>
            <a:r>
              <a:rPr lang="es-MX" sz="1200" dirty="0"/>
              <a:t>   //  Haga mientras Num1 &gt; 0</a:t>
            </a:r>
          </a:p>
          <a:p>
            <a:r>
              <a:rPr lang="es-MX" sz="1200" dirty="0"/>
              <a:t>     do // ciclo de </a:t>
            </a:r>
            <a:r>
              <a:rPr lang="es-MX" sz="1200" dirty="0" err="1"/>
              <a:t>repeticion</a:t>
            </a:r>
            <a:r>
              <a:rPr lang="es-MX" sz="1200" dirty="0"/>
              <a:t> , se realiza mientras Num1 sea mayor cero</a:t>
            </a:r>
          </a:p>
          <a:p>
            <a:r>
              <a:rPr lang="es-MX" sz="1200" dirty="0"/>
              <a:t>    {</a:t>
            </a:r>
          </a:p>
          <a:p>
            <a:r>
              <a:rPr lang="es-MX" sz="1200" dirty="0"/>
              <a:t>        </a:t>
            </a:r>
            <a:r>
              <a:rPr lang="es-MX" sz="1200" dirty="0" err="1"/>
              <a:t>if</a:t>
            </a:r>
            <a:r>
              <a:rPr lang="es-MX" sz="1200" dirty="0"/>
              <a:t> (Num1 % 2 !=0)  {</a:t>
            </a:r>
          </a:p>
          <a:p>
            <a:r>
              <a:rPr lang="es-MX" sz="1200" dirty="0"/>
              <a:t>           </a:t>
            </a:r>
            <a:r>
              <a:rPr lang="es-MX" sz="1200" dirty="0" err="1"/>
              <a:t>printf</a:t>
            </a:r>
            <a:r>
              <a:rPr lang="es-MX" sz="1200" dirty="0"/>
              <a:t>("Numero = %d\n" ,Num1);</a:t>
            </a:r>
          </a:p>
          <a:p>
            <a:r>
              <a:rPr lang="es-MX" sz="1200" dirty="0"/>
              <a:t>           Contador  ++;</a:t>
            </a:r>
          </a:p>
          <a:p>
            <a:r>
              <a:rPr lang="es-MX" sz="1200" dirty="0"/>
              <a:t>        }   </a:t>
            </a:r>
          </a:p>
          <a:p>
            <a:r>
              <a:rPr lang="es-MX" sz="1200" dirty="0"/>
              <a:t>        Num1 ++;</a:t>
            </a:r>
          </a:p>
          <a:p>
            <a:r>
              <a:rPr lang="es-MX" sz="1200" dirty="0"/>
              <a:t>    } </a:t>
            </a:r>
          </a:p>
          <a:p>
            <a:r>
              <a:rPr lang="es-MX" sz="1200" dirty="0"/>
              <a:t>     </a:t>
            </a:r>
            <a:r>
              <a:rPr lang="es-MX" sz="1200" dirty="0" err="1"/>
              <a:t>while</a:t>
            </a:r>
            <a:r>
              <a:rPr lang="es-MX" sz="1200" dirty="0"/>
              <a:t> (Num1 &lt; 100); // ciclo de </a:t>
            </a:r>
            <a:r>
              <a:rPr lang="es-MX" sz="1200" dirty="0" err="1"/>
              <a:t>repeticion</a:t>
            </a:r>
            <a:r>
              <a:rPr lang="es-MX" sz="1200" dirty="0"/>
              <a:t> , se realiza mientras Num1 sea mayor cero</a:t>
            </a:r>
          </a:p>
          <a:p>
            <a:r>
              <a:rPr lang="es-MX" sz="1200" dirty="0"/>
              <a:t>    </a:t>
            </a:r>
            <a:r>
              <a:rPr lang="es-MX" sz="1200" dirty="0" err="1"/>
              <a:t>printf</a:t>
            </a:r>
            <a:r>
              <a:rPr lang="es-MX" sz="1200" dirty="0"/>
              <a:t>("Contador de </a:t>
            </a:r>
            <a:r>
              <a:rPr lang="es-MX" sz="1200" dirty="0" err="1"/>
              <a:t>numeros</a:t>
            </a:r>
            <a:r>
              <a:rPr lang="es-MX" sz="1200" dirty="0"/>
              <a:t> impares = %d\n" ,Contador);</a:t>
            </a:r>
          </a:p>
          <a:p>
            <a:r>
              <a:rPr lang="es-MX" sz="1200" dirty="0"/>
              <a:t>    </a:t>
            </a:r>
            <a:r>
              <a:rPr lang="es-MX" sz="1200" dirty="0" err="1"/>
              <a:t>return</a:t>
            </a:r>
            <a:r>
              <a:rPr lang="es-MX" sz="1200" dirty="0"/>
              <a:t> 0; </a:t>
            </a:r>
          </a:p>
          <a:p>
            <a:r>
              <a:rPr lang="es-MX" sz="1200" dirty="0"/>
              <a:t>} 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248380" y="764704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55976" y="1961703"/>
            <a:ext cx="4573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Estructura </a:t>
            </a:r>
            <a:r>
              <a:rPr lang="es-MX" sz="2000" b="1" dirty="0" smtClean="0"/>
              <a:t>Repetición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/>
              <a:t>En algunas </a:t>
            </a:r>
            <a:r>
              <a:rPr lang="es-MX" sz="2000" dirty="0" smtClean="0"/>
              <a:t>ocasiones, </a:t>
            </a:r>
            <a:r>
              <a:rPr lang="es-MX" sz="2000" dirty="0"/>
              <a:t>es posible que un bucle se ejecute un número determinado de veces y cuyo número se conozca por anticipado. Para aplicaciones de este tipo se utiliza la sentencia </a:t>
            </a:r>
            <a:r>
              <a:rPr lang="es-MX" sz="2000" dirty="0" err="1">
                <a:solidFill>
                  <a:srgbClr val="FF0000"/>
                </a:solidFill>
              </a:rPr>
              <a:t>for</a:t>
            </a:r>
            <a:r>
              <a:rPr lang="es-MX" sz="2000" dirty="0">
                <a:solidFill>
                  <a:srgbClr val="FF0000"/>
                </a:solidFill>
              </a:rPr>
              <a:t>, </a:t>
            </a:r>
            <a:r>
              <a:rPr lang="es-MX" sz="2000" dirty="0"/>
              <a:t>para ellos existe una variable llamada de control que es la que controla el número de repeticiones. </a:t>
            </a:r>
            <a:r>
              <a:rPr lang="es-MX" sz="2000" dirty="0" smtClean="0">
                <a:solidFill>
                  <a:srgbClr val="181818"/>
                </a:solidFill>
                <a:latin typeface="Poppins"/>
              </a:rPr>
              <a:t>.</a:t>
            </a:r>
            <a:r>
              <a:rPr lang="es-MX" sz="2000" dirty="0">
                <a:solidFill>
                  <a:srgbClr val="181818"/>
                </a:solidFill>
                <a:latin typeface="Poppins"/>
              </a:rPr>
              <a:t> </a:t>
            </a:r>
            <a:endParaRPr lang="es-VE" sz="2000" dirty="0"/>
          </a:p>
          <a:p>
            <a:pPr algn="just"/>
            <a:endParaRPr lang="es-VE" sz="20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8407" y="2673952"/>
            <a:ext cx="1171888" cy="39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Elipse 8"/>
          <p:cNvSpPr/>
          <p:nvPr/>
        </p:nvSpPr>
        <p:spPr>
          <a:xfrm>
            <a:off x="1475571" y="1844824"/>
            <a:ext cx="846364" cy="467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de flecha 14"/>
          <p:cNvCxnSpPr>
            <a:stCxn id="9" idx="4"/>
            <a:endCxn id="3" idx="0"/>
          </p:cNvCxnSpPr>
          <p:nvPr/>
        </p:nvCxnSpPr>
        <p:spPr>
          <a:xfrm flipH="1">
            <a:off x="1887473" y="2312544"/>
            <a:ext cx="11279" cy="3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898752" y="3041958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575722" y="1872706"/>
            <a:ext cx="62350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  <a:endParaRPr lang="es-VE" dirty="0"/>
          </a:p>
        </p:txBody>
      </p:sp>
      <p:grpSp>
        <p:nvGrpSpPr>
          <p:cNvPr id="11" name="Grupo 10"/>
          <p:cNvGrpSpPr/>
          <p:nvPr/>
        </p:nvGrpSpPr>
        <p:grpSpPr>
          <a:xfrm>
            <a:off x="82493" y="3646775"/>
            <a:ext cx="846364" cy="467720"/>
            <a:chOff x="219761" y="3912050"/>
            <a:chExt cx="846364" cy="467720"/>
          </a:xfrm>
        </p:grpSpPr>
        <p:sp>
          <p:nvSpPr>
            <p:cNvPr id="14" name="Elipse 13"/>
            <p:cNvSpPr/>
            <p:nvPr/>
          </p:nvSpPr>
          <p:spPr>
            <a:xfrm>
              <a:off x="219761" y="3912050"/>
              <a:ext cx="846364" cy="467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645" y="3931907"/>
              <a:ext cx="420596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476790" y="4787408"/>
            <a:ext cx="75394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Código</a:t>
            </a:r>
            <a:endParaRPr lang="es-V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871037" y="4265303"/>
            <a:ext cx="366606" cy="34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V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26062" y="3512926"/>
            <a:ext cx="411900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</a:t>
            </a:r>
            <a:endParaRPr lang="es-VE" dirty="0"/>
          </a:p>
        </p:txBody>
      </p:sp>
      <p:grpSp>
        <p:nvGrpSpPr>
          <p:cNvPr id="8" name="Grupo 7"/>
          <p:cNvGrpSpPr/>
          <p:nvPr/>
        </p:nvGrpSpPr>
        <p:grpSpPr>
          <a:xfrm>
            <a:off x="1338409" y="3442172"/>
            <a:ext cx="1129342" cy="876927"/>
            <a:chOff x="1350496" y="3771849"/>
            <a:chExt cx="1129342" cy="876927"/>
          </a:xfrm>
        </p:grpSpPr>
        <p:sp>
          <p:nvSpPr>
            <p:cNvPr id="3" name="Rombo 2"/>
            <p:cNvSpPr/>
            <p:nvPr/>
          </p:nvSpPr>
          <p:spPr>
            <a:xfrm>
              <a:off x="1350496" y="3771849"/>
              <a:ext cx="1129342" cy="87692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08480" y="4014149"/>
              <a:ext cx="997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/>
                <a:t>Contador </a:t>
              </a:r>
              <a:r>
                <a:rPr lang="es-ES" sz="1100" dirty="0" smtClean="0"/>
                <a:t>&lt; 10</a:t>
              </a:r>
              <a:endParaRPr lang="es-VE" sz="1100" dirty="0"/>
            </a:p>
          </p:txBody>
        </p:sp>
      </p:grpSp>
      <p:cxnSp>
        <p:nvCxnSpPr>
          <p:cNvPr id="35" name="Conector recto de flecha 34"/>
          <p:cNvCxnSpPr/>
          <p:nvPr/>
        </p:nvCxnSpPr>
        <p:spPr>
          <a:xfrm flipH="1">
            <a:off x="973495" y="3856523"/>
            <a:ext cx="354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4436923" y="4824025"/>
            <a:ext cx="27556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/>
              <a:t>Contador = 0</a:t>
            </a:r>
            <a:endParaRPr lang="es-VE" dirty="0"/>
          </a:p>
          <a:p>
            <a:r>
              <a:rPr lang="es-ES" dirty="0" smtClean="0"/>
              <a:t>Repita </a:t>
            </a:r>
            <a:r>
              <a:rPr lang="es-ES" dirty="0" smtClean="0">
                <a:solidFill>
                  <a:srgbClr val="FF0000"/>
                </a:solidFill>
              </a:rPr>
              <a:t>para</a:t>
            </a:r>
            <a:r>
              <a:rPr lang="es-ES" dirty="0" smtClean="0"/>
              <a:t> </a:t>
            </a:r>
            <a:r>
              <a:rPr lang="es-ES" dirty="0"/>
              <a:t>Contador &lt; 10</a:t>
            </a:r>
            <a:endParaRPr lang="es-VE" dirty="0"/>
          </a:p>
          <a:p>
            <a:r>
              <a:rPr lang="es-ES" dirty="0" smtClean="0"/>
              <a:t>     Código</a:t>
            </a:r>
          </a:p>
          <a:p>
            <a:r>
              <a:rPr lang="es-ES" dirty="0"/>
              <a:t> </a:t>
            </a:r>
            <a:r>
              <a:rPr lang="es-ES" dirty="0" smtClean="0"/>
              <a:t>    Contador </a:t>
            </a:r>
            <a:r>
              <a:rPr lang="es-ES" dirty="0"/>
              <a:t>= </a:t>
            </a:r>
            <a:r>
              <a:rPr lang="es-ES" dirty="0" smtClean="0"/>
              <a:t>Contador </a:t>
            </a:r>
            <a:r>
              <a:rPr lang="es-ES" dirty="0"/>
              <a:t>+ 1</a:t>
            </a:r>
            <a:endParaRPr lang="es-VE" dirty="0"/>
          </a:p>
          <a:p>
            <a:r>
              <a:rPr lang="es-ES" dirty="0" smtClean="0"/>
              <a:t>Fin de </a:t>
            </a:r>
            <a:r>
              <a:rPr lang="es-ES" dirty="0" smtClean="0">
                <a:solidFill>
                  <a:srgbClr val="FF0000"/>
                </a:solidFill>
              </a:rPr>
              <a:t>Repita para </a:t>
            </a:r>
            <a:endParaRPr lang="es-VE" dirty="0">
              <a:solidFill>
                <a:srgbClr val="FF0000"/>
              </a:solidFill>
            </a:endParaRPr>
          </a:p>
        </p:txBody>
      </p:sp>
      <p:cxnSp>
        <p:nvCxnSpPr>
          <p:cNvPr id="13" name="Conector recto de flecha 12"/>
          <p:cNvCxnSpPr>
            <a:endCxn id="34" idx="2"/>
          </p:cNvCxnSpPr>
          <p:nvPr/>
        </p:nvCxnSpPr>
        <p:spPr>
          <a:xfrm flipV="1">
            <a:off x="3274950" y="4115359"/>
            <a:ext cx="1" cy="90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80180" y="2666699"/>
            <a:ext cx="1260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Contador </a:t>
            </a:r>
            <a:r>
              <a:rPr lang="es-ES" sz="1600" dirty="0" smtClean="0"/>
              <a:t>= 0</a:t>
            </a:r>
            <a:endParaRPr lang="es-VE" sz="16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883794" y="4319099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328407" y="4749058"/>
            <a:ext cx="1265675" cy="480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18" name="Grupo 17"/>
          <p:cNvGrpSpPr/>
          <p:nvPr/>
        </p:nvGrpSpPr>
        <p:grpSpPr>
          <a:xfrm>
            <a:off x="2626225" y="3684472"/>
            <a:ext cx="1171888" cy="430887"/>
            <a:chOff x="2740568" y="4062357"/>
            <a:chExt cx="1171888" cy="430887"/>
          </a:xfrm>
        </p:grpSpPr>
        <p:sp>
          <p:nvSpPr>
            <p:cNvPr id="32" name="Rectángulo 31"/>
            <p:cNvSpPr/>
            <p:nvPr/>
          </p:nvSpPr>
          <p:spPr>
            <a:xfrm>
              <a:off x="2740568" y="4069610"/>
              <a:ext cx="1171888" cy="3913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926667" y="4062357"/>
              <a:ext cx="9252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/>
                <a:t>Contador </a:t>
              </a:r>
              <a:r>
                <a:rPr lang="es-ES" sz="1100" dirty="0" smtClean="0"/>
                <a:t>= </a:t>
              </a:r>
            </a:p>
            <a:p>
              <a:pPr algn="ctr"/>
              <a:r>
                <a:rPr lang="es-ES" sz="1100" dirty="0" smtClean="0"/>
                <a:t>Contador + 1</a:t>
              </a:r>
              <a:endParaRPr lang="es-VE" sz="1100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2594082" y="4999403"/>
            <a:ext cx="68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2" idx="1"/>
            <a:endCxn id="3" idx="3"/>
          </p:cNvCxnSpPr>
          <p:nvPr/>
        </p:nvCxnSpPr>
        <p:spPr>
          <a:xfrm flipH="1" flipV="1">
            <a:off x="2467751" y="3880636"/>
            <a:ext cx="158474" cy="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8407" y="2673952"/>
            <a:ext cx="1171888" cy="39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Elipse 8"/>
          <p:cNvSpPr/>
          <p:nvPr/>
        </p:nvSpPr>
        <p:spPr>
          <a:xfrm>
            <a:off x="1475571" y="1844824"/>
            <a:ext cx="846364" cy="467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de flecha 14"/>
          <p:cNvCxnSpPr>
            <a:stCxn id="9" idx="4"/>
            <a:endCxn id="3" idx="0"/>
          </p:cNvCxnSpPr>
          <p:nvPr/>
        </p:nvCxnSpPr>
        <p:spPr>
          <a:xfrm flipH="1">
            <a:off x="1887473" y="2312544"/>
            <a:ext cx="11279" cy="3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898752" y="3041958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575722" y="1872706"/>
            <a:ext cx="62350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  <a:endParaRPr lang="es-VE" dirty="0"/>
          </a:p>
        </p:txBody>
      </p:sp>
      <p:grpSp>
        <p:nvGrpSpPr>
          <p:cNvPr id="11" name="Grupo 10"/>
          <p:cNvGrpSpPr/>
          <p:nvPr/>
        </p:nvGrpSpPr>
        <p:grpSpPr>
          <a:xfrm>
            <a:off x="82493" y="3646775"/>
            <a:ext cx="846364" cy="467720"/>
            <a:chOff x="219761" y="3912050"/>
            <a:chExt cx="846364" cy="467720"/>
          </a:xfrm>
        </p:grpSpPr>
        <p:sp>
          <p:nvSpPr>
            <p:cNvPr id="14" name="Elipse 13"/>
            <p:cNvSpPr/>
            <p:nvPr/>
          </p:nvSpPr>
          <p:spPr>
            <a:xfrm>
              <a:off x="219761" y="3912050"/>
              <a:ext cx="846364" cy="467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645" y="3931907"/>
              <a:ext cx="420596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476790" y="4787408"/>
            <a:ext cx="75394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Código</a:t>
            </a:r>
            <a:endParaRPr lang="es-V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871037" y="4265303"/>
            <a:ext cx="366606" cy="34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V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26062" y="3512926"/>
            <a:ext cx="411900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</a:t>
            </a:r>
            <a:endParaRPr lang="es-VE" dirty="0"/>
          </a:p>
        </p:txBody>
      </p:sp>
      <p:grpSp>
        <p:nvGrpSpPr>
          <p:cNvPr id="8" name="Grupo 7"/>
          <p:cNvGrpSpPr/>
          <p:nvPr/>
        </p:nvGrpSpPr>
        <p:grpSpPr>
          <a:xfrm>
            <a:off x="1338409" y="3442172"/>
            <a:ext cx="1129342" cy="876927"/>
            <a:chOff x="1350496" y="3771849"/>
            <a:chExt cx="1129342" cy="876927"/>
          </a:xfrm>
        </p:grpSpPr>
        <p:sp>
          <p:nvSpPr>
            <p:cNvPr id="3" name="Rombo 2"/>
            <p:cNvSpPr/>
            <p:nvPr/>
          </p:nvSpPr>
          <p:spPr>
            <a:xfrm>
              <a:off x="1350496" y="3771849"/>
              <a:ext cx="1129342" cy="87692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08480" y="4014149"/>
              <a:ext cx="997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/>
                <a:t>Contador </a:t>
              </a:r>
              <a:r>
                <a:rPr lang="es-ES" sz="1100" dirty="0" smtClean="0"/>
                <a:t>&lt; 10</a:t>
              </a:r>
              <a:endParaRPr lang="es-VE" sz="1100" dirty="0"/>
            </a:p>
          </p:txBody>
        </p:sp>
      </p:grpSp>
      <p:cxnSp>
        <p:nvCxnSpPr>
          <p:cNvPr id="35" name="Conector recto de flecha 34"/>
          <p:cNvCxnSpPr/>
          <p:nvPr/>
        </p:nvCxnSpPr>
        <p:spPr>
          <a:xfrm flipH="1">
            <a:off x="973495" y="3856523"/>
            <a:ext cx="354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34" idx="2"/>
          </p:cNvCxnSpPr>
          <p:nvPr/>
        </p:nvCxnSpPr>
        <p:spPr>
          <a:xfrm flipV="1">
            <a:off x="3274950" y="4115359"/>
            <a:ext cx="1" cy="90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80180" y="2666699"/>
            <a:ext cx="1260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Contador </a:t>
            </a:r>
            <a:r>
              <a:rPr lang="es-ES" sz="1600" dirty="0" smtClean="0"/>
              <a:t>= 0</a:t>
            </a:r>
            <a:endParaRPr lang="es-VE" sz="16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883794" y="4319099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328407" y="4749058"/>
            <a:ext cx="1265675" cy="480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18" name="Grupo 17"/>
          <p:cNvGrpSpPr/>
          <p:nvPr/>
        </p:nvGrpSpPr>
        <p:grpSpPr>
          <a:xfrm>
            <a:off x="2626225" y="3684472"/>
            <a:ext cx="1171888" cy="430887"/>
            <a:chOff x="2740568" y="4062357"/>
            <a:chExt cx="1171888" cy="430887"/>
          </a:xfrm>
        </p:grpSpPr>
        <p:sp>
          <p:nvSpPr>
            <p:cNvPr id="32" name="Rectángulo 31"/>
            <p:cNvSpPr/>
            <p:nvPr/>
          </p:nvSpPr>
          <p:spPr>
            <a:xfrm>
              <a:off x="2740568" y="4069610"/>
              <a:ext cx="1171888" cy="3913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926667" y="4062357"/>
              <a:ext cx="9252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/>
                <a:t>Contador </a:t>
              </a:r>
              <a:r>
                <a:rPr lang="es-ES" sz="1100" dirty="0" smtClean="0"/>
                <a:t>= </a:t>
              </a:r>
            </a:p>
            <a:p>
              <a:pPr algn="ctr"/>
              <a:r>
                <a:rPr lang="es-ES" sz="1100" dirty="0" smtClean="0"/>
                <a:t>Contador + 1</a:t>
              </a:r>
              <a:endParaRPr lang="es-VE" sz="1100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2594082" y="4999403"/>
            <a:ext cx="68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2" idx="1"/>
            <a:endCxn id="3" idx="3"/>
          </p:cNvCxnSpPr>
          <p:nvPr/>
        </p:nvCxnSpPr>
        <p:spPr>
          <a:xfrm flipH="1" flipV="1">
            <a:off x="2467751" y="3880636"/>
            <a:ext cx="158474" cy="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082150" y="2236450"/>
            <a:ext cx="46699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Funcionamiento: </a:t>
            </a:r>
            <a:endParaRPr lang="es-MX" b="1" dirty="0" smtClean="0"/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 smtClean="0"/>
              <a:t>Las </a:t>
            </a:r>
            <a:r>
              <a:rPr lang="es-MX" dirty="0"/>
              <a:t>variables de control, valor inicial y valor final deben ser todas del mismo tipo, el tipo real no está permitido. Los valores iniciales pueden ser tanto expresiones como constantes. </a:t>
            </a:r>
            <a:endParaRPr lang="es-MX" dirty="0" smtClean="0"/>
          </a:p>
          <a:p>
            <a:pPr marL="342900" indent="-342900">
              <a:buAutoNum type="arabicPeriod"/>
            </a:pPr>
            <a:r>
              <a:rPr lang="es-MX" dirty="0" smtClean="0"/>
              <a:t> </a:t>
            </a:r>
            <a:r>
              <a:rPr lang="es-MX" dirty="0"/>
              <a:t>Antes de la primera ejecución del bucle a la variable de control se asigna el valor inicial. </a:t>
            </a:r>
            <a:endParaRPr lang="es-MX" dirty="0" smtClean="0"/>
          </a:p>
          <a:p>
            <a:pPr marL="342900" indent="-342900">
              <a:buAutoNum type="arabicPeriod"/>
            </a:pPr>
            <a:r>
              <a:rPr lang="es-MX" dirty="0" smtClean="0"/>
              <a:t>La </a:t>
            </a:r>
            <a:r>
              <a:rPr lang="es-MX" dirty="0"/>
              <a:t>última ejecución del bucle ocurre cuando la variable de control es igual al valor final.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457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8407" y="2673952"/>
            <a:ext cx="1171888" cy="39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Elipse 8"/>
          <p:cNvSpPr/>
          <p:nvPr/>
        </p:nvSpPr>
        <p:spPr>
          <a:xfrm>
            <a:off x="1475571" y="1844824"/>
            <a:ext cx="846364" cy="467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Conector recto de flecha 14"/>
          <p:cNvCxnSpPr>
            <a:stCxn id="9" idx="4"/>
            <a:endCxn id="3" idx="0"/>
          </p:cNvCxnSpPr>
          <p:nvPr/>
        </p:nvCxnSpPr>
        <p:spPr>
          <a:xfrm flipH="1">
            <a:off x="1887473" y="2312544"/>
            <a:ext cx="11279" cy="348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898752" y="3041958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575722" y="1872706"/>
            <a:ext cx="62350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  <a:endParaRPr lang="es-VE" dirty="0"/>
          </a:p>
        </p:txBody>
      </p:sp>
      <p:grpSp>
        <p:nvGrpSpPr>
          <p:cNvPr id="11" name="Grupo 10"/>
          <p:cNvGrpSpPr/>
          <p:nvPr/>
        </p:nvGrpSpPr>
        <p:grpSpPr>
          <a:xfrm>
            <a:off x="82493" y="3646775"/>
            <a:ext cx="846364" cy="467720"/>
            <a:chOff x="219761" y="3912050"/>
            <a:chExt cx="846364" cy="467720"/>
          </a:xfrm>
        </p:grpSpPr>
        <p:sp>
          <p:nvSpPr>
            <p:cNvPr id="14" name="Elipse 13"/>
            <p:cNvSpPr/>
            <p:nvPr/>
          </p:nvSpPr>
          <p:spPr>
            <a:xfrm>
              <a:off x="219761" y="3912050"/>
              <a:ext cx="846364" cy="4677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32645" y="3931907"/>
              <a:ext cx="420596" cy="349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</p:grpSp>
      <p:sp>
        <p:nvSpPr>
          <p:cNvPr id="26" name="CuadroTexto 25"/>
          <p:cNvSpPr txBox="1"/>
          <p:nvPr/>
        </p:nvSpPr>
        <p:spPr>
          <a:xfrm>
            <a:off x="1432885" y="4814182"/>
            <a:ext cx="753942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Código</a:t>
            </a:r>
            <a:endParaRPr lang="es-VE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871037" y="4265303"/>
            <a:ext cx="366606" cy="34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</a:t>
            </a:r>
            <a:endParaRPr lang="es-V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26062" y="3512926"/>
            <a:ext cx="411900" cy="349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</a:t>
            </a:r>
            <a:endParaRPr lang="es-VE" dirty="0"/>
          </a:p>
        </p:txBody>
      </p:sp>
      <p:grpSp>
        <p:nvGrpSpPr>
          <p:cNvPr id="8" name="Grupo 7"/>
          <p:cNvGrpSpPr/>
          <p:nvPr/>
        </p:nvGrpSpPr>
        <p:grpSpPr>
          <a:xfrm>
            <a:off x="1338409" y="3442172"/>
            <a:ext cx="1129342" cy="876927"/>
            <a:chOff x="1350496" y="3771849"/>
            <a:chExt cx="1129342" cy="876927"/>
          </a:xfrm>
        </p:grpSpPr>
        <p:sp>
          <p:nvSpPr>
            <p:cNvPr id="3" name="Rombo 2"/>
            <p:cNvSpPr/>
            <p:nvPr/>
          </p:nvSpPr>
          <p:spPr>
            <a:xfrm>
              <a:off x="1350496" y="3771849"/>
              <a:ext cx="1129342" cy="876927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408480" y="4014149"/>
              <a:ext cx="997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/>
                <a:t>Contador </a:t>
              </a:r>
              <a:r>
                <a:rPr lang="es-ES" sz="1100" dirty="0" smtClean="0"/>
                <a:t>&lt; 10</a:t>
              </a:r>
              <a:endParaRPr lang="es-VE" sz="1100" dirty="0"/>
            </a:p>
          </p:txBody>
        </p:sp>
      </p:grpSp>
      <p:cxnSp>
        <p:nvCxnSpPr>
          <p:cNvPr id="35" name="Conector recto de flecha 34"/>
          <p:cNvCxnSpPr/>
          <p:nvPr/>
        </p:nvCxnSpPr>
        <p:spPr>
          <a:xfrm flipH="1">
            <a:off x="973495" y="3856523"/>
            <a:ext cx="354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endCxn id="34" idx="2"/>
          </p:cNvCxnSpPr>
          <p:nvPr/>
        </p:nvCxnSpPr>
        <p:spPr>
          <a:xfrm flipV="1">
            <a:off x="3274950" y="4115359"/>
            <a:ext cx="1" cy="901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80180" y="2666699"/>
            <a:ext cx="1260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Contador </a:t>
            </a:r>
            <a:r>
              <a:rPr lang="es-ES" sz="1600" dirty="0" smtClean="0"/>
              <a:t>= 0</a:t>
            </a:r>
            <a:endParaRPr lang="es-VE" sz="1600" dirty="0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883794" y="4319099"/>
            <a:ext cx="0" cy="3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328407" y="4749058"/>
            <a:ext cx="1265675" cy="480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pSp>
        <p:nvGrpSpPr>
          <p:cNvPr id="18" name="Grupo 17"/>
          <p:cNvGrpSpPr/>
          <p:nvPr/>
        </p:nvGrpSpPr>
        <p:grpSpPr>
          <a:xfrm>
            <a:off x="2626225" y="3684472"/>
            <a:ext cx="1171888" cy="430887"/>
            <a:chOff x="2740568" y="4062357"/>
            <a:chExt cx="1171888" cy="430887"/>
          </a:xfrm>
        </p:grpSpPr>
        <p:sp>
          <p:nvSpPr>
            <p:cNvPr id="32" name="Rectángulo 31"/>
            <p:cNvSpPr/>
            <p:nvPr/>
          </p:nvSpPr>
          <p:spPr>
            <a:xfrm>
              <a:off x="2740568" y="4069610"/>
              <a:ext cx="1171888" cy="3913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926667" y="4062357"/>
              <a:ext cx="9252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100" dirty="0"/>
                <a:t>Contador </a:t>
              </a:r>
              <a:r>
                <a:rPr lang="es-ES" sz="1100" dirty="0" smtClean="0"/>
                <a:t>= </a:t>
              </a:r>
            </a:p>
            <a:p>
              <a:pPr algn="ctr"/>
              <a:r>
                <a:rPr lang="es-ES" sz="1100" dirty="0" smtClean="0"/>
                <a:t>Contador + 1</a:t>
              </a:r>
              <a:endParaRPr lang="es-VE" sz="1100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2594082" y="4999403"/>
            <a:ext cx="68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2" idx="1"/>
            <a:endCxn id="3" idx="3"/>
          </p:cNvCxnSpPr>
          <p:nvPr/>
        </p:nvCxnSpPr>
        <p:spPr>
          <a:xfrm flipH="1" flipV="1">
            <a:off x="2467751" y="3880636"/>
            <a:ext cx="158474" cy="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260739" y="3212976"/>
            <a:ext cx="4685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For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int</a:t>
            </a:r>
            <a:r>
              <a:rPr lang="es-ES" sz="2400" dirty="0" smtClean="0"/>
              <a:t> </a:t>
            </a:r>
            <a:r>
              <a:rPr lang="es-ES" sz="2400" dirty="0" err="1" smtClean="0"/>
              <a:t>cont</a:t>
            </a:r>
            <a:r>
              <a:rPr lang="es-ES" sz="2400" dirty="0"/>
              <a:t> </a:t>
            </a:r>
            <a:r>
              <a:rPr lang="es-ES" sz="2400" dirty="0" smtClean="0"/>
              <a:t>;  </a:t>
            </a:r>
            <a:r>
              <a:rPr lang="es-ES" sz="2400" dirty="0" err="1" smtClean="0"/>
              <a:t>cont</a:t>
            </a:r>
            <a:r>
              <a:rPr lang="es-ES" sz="2400" dirty="0"/>
              <a:t> </a:t>
            </a:r>
            <a:r>
              <a:rPr lang="es-ES" sz="2400" dirty="0" smtClean="0"/>
              <a:t>&lt; 3</a:t>
            </a:r>
            <a:r>
              <a:rPr lang="es-ES" sz="2400" dirty="0"/>
              <a:t> </a:t>
            </a:r>
            <a:r>
              <a:rPr lang="es-ES" sz="2400" dirty="0" smtClean="0"/>
              <a:t>; </a:t>
            </a:r>
            <a:r>
              <a:rPr lang="es-ES" sz="2400" dirty="0" err="1" smtClean="0"/>
              <a:t>cont</a:t>
            </a:r>
            <a:r>
              <a:rPr lang="es-ES" sz="2400" dirty="0" smtClean="0"/>
              <a:t> ++</a:t>
            </a:r>
            <a:r>
              <a:rPr lang="es-ES" sz="2400" dirty="0"/>
              <a:t> )</a:t>
            </a:r>
            <a:endParaRPr lang="es-ES" sz="2400" dirty="0" smtClean="0"/>
          </a:p>
          <a:p>
            <a:r>
              <a:rPr lang="es-ES" sz="2400" dirty="0"/>
              <a:t>{</a:t>
            </a:r>
          </a:p>
          <a:p>
            <a:r>
              <a:rPr lang="es-ES" sz="2400" dirty="0" smtClean="0"/>
              <a:t>   sentencias;</a:t>
            </a:r>
            <a:endParaRPr lang="es-ES" sz="2400" dirty="0"/>
          </a:p>
          <a:p>
            <a:r>
              <a:rPr lang="es-ES" sz="2400" dirty="0" smtClean="0"/>
              <a:t> } 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950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199142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err="1">
                <a:solidFill>
                  <a:srgbClr val="181818"/>
                </a:solidFill>
                <a:latin typeface="Poppins"/>
              </a:rPr>
              <a:t>Ej</a:t>
            </a:r>
            <a:r>
              <a:rPr lang="es-ES" b="1" dirty="0" err="1">
                <a:solidFill>
                  <a:srgbClr val="181818"/>
                </a:solidFill>
                <a:latin typeface="Poppins"/>
              </a:rPr>
              <a:t>emplo</a:t>
            </a:r>
            <a:r>
              <a:rPr lang="es-VE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b="1" dirty="0">
                <a:solidFill>
                  <a:srgbClr val="181818"/>
                </a:solidFill>
                <a:latin typeface="Poppins"/>
              </a:rPr>
              <a:t> </a:t>
            </a:r>
            <a:r>
              <a:rPr lang="es-MX" dirty="0">
                <a:solidFill>
                  <a:srgbClr val="181818"/>
                </a:solidFill>
                <a:latin typeface="Poppins"/>
              </a:rPr>
              <a:t>Realizar un </a:t>
            </a:r>
            <a:r>
              <a:rPr lang="es-MX" dirty="0" smtClean="0">
                <a:solidFill>
                  <a:srgbClr val="181818"/>
                </a:solidFill>
                <a:latin typeface="Poppins"/>
              </a:rPr>
              <a:t>programa que calcule el promedio de nota de 10 estudiantes</a:t>
            </a:r>
            <a:endParaRPr lang="es-VE" dirty="0">
              <a:solidFill>
                <a:srgbClr val="FF0000"/>
              </a:solidFill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00337"/>
              </p:ext>
            </p:extLst>
          </p:nvPr>
        </p:nvGraphicFramePr>
        <p:xfrm>
          <a:off x="755576" y="3140968"/>
          <a:ext cx="4032448" cy="2711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237376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ENTRADA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PROCESO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SALIDA</a:t>
                      </a:r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24528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100" baseline="0" dirty="0" smtClean="0"/>
                        <a:t>nota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 </a:t>
                      </a:r>
                      <a:r>
                        <a:rPr lang="en-US" sz="1100" dirty="0" err="1" smtClean="0"/>
                        <a:t>int</a:t>
                      </a:r>
                      <a:endParaRPr lang="en-US" sz="1100" dirty="0" smtClean="0"/>
                    </a:p>
                    <a:p>
                      <a:r>
                        <a:rPr lang="en-US" sz="1100" dirty="0" err="1" smtClean="0"/>
                        <a:t>suma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= 0, </a:t>
                      </a:r>
                      <a:r>
                        <a:rPr lang="en-US" sz="1100" dirty="0" err="1" smtClean="0"/>
                        <a:t>promedio</a:t>
                      </a:r>
                      <a:endParaRPr lang="en-US" sz="1100" dirty="0" smtClean="0"/>
                    </a:p>
                    <a:p>
                      <a:r>
                        <a:rPr lang="es-ES" sz="1100" dirty="0" smtClean="0"/>
                        <a:t>Repita para – I </a:t>
                      </a:r>
                      <a:r>
                        <a:rPr lang="en-US" sz="1100" dirty="0" smtClean="0"/>
                        <a:t>= 1</a:t>
                      </a:r>
                      <a:r>
                        <a:rPr lang="es-ES" sz="1100" dirty="0" smtClean="0"/>
                        <a:t>;  Contador &lt;</a:t>
                      </a:r>
                      <a:r>
                        <a:rPr lang="en-US" sz="1100" dirty="0" smtClean="0"/>
                        <a:t> =</a:t>
                      </a:r>
                      <a:r>
                        <a:rPr lang="es-ES" sz="1100" dirty="0" smtClean="0"/>
                        <a:t> 10 ; Contador ++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    Pedir las 10</a:t>
                      </a:r>
                      <a:r>
                        <a:rPr lang="es-ES" sz="1100" baseline="0" dirty="0" smtClean="0"/>
                        <a:t> notas</a:t>
                      </a:r>
                      <a:endParaRPr lang="es-VE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suma las notas</a:t>
                      </a:r>
                    </a:p>
                    <a:p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 de repita para </a:t>
                      </a:r>
                    </a:p>
                    <a:p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promedio </a:t>
                      </a:r>
                      <a:r>
                        <a:rPr lang="en-US" sz="1100" dirty="0" smtClean="0"/>
                        <a:t>=</a:t>
                      </a:r>
                      <a:r>
                        <a:rPr lang="en-US" sz="1100" dirty="0" err="1" smtClean="0"/>
                        <a:t>suma</a:t>
                      </a:r>
                      <a:r>
                        <a:rPr lang="en-US" sz="1100" dirty="0" smtClean="0"/>
                        <a:t>/10 </a:t>
                      </a:r>
                      <a:endParaRPr lang="es-E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100" dirty="0" smtClean="0"/>
                        <a:t>   </a:t>
                      </a:r>
                      <a:endParaRPr lang="pt-BR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1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 smtClean="0"/>
                        <a:t>Mensaje y promedio</a:t>
                      </a:r>
                      <a:endParaRPr lang="es-VE" sz="1100" dirty="0" smtClean="0"/>
                    </a:p>
                    <a:p>
                      <a:endParaRPr lang="es-V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36" name="Rectángulo 35"/>
          <p:cNvSpPr/>
          <p:nvPr/>
        </p:nvSpPr>
        <p:spPr>
          <a:xfrm>
            <a:off x="5148064" y="2953658"/>
            <a:ext cx="3995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Variables</a:t>
            </a:r>
            <a:r>
              <a:rPr lang="es-VE" sz="1400" dirty="0" smtClean="0"/>
              <a:t>:</a:t>
            </a:r>
          </a:p>
          <a:p>
            <a:r>
              <a:rPr lang="es-VE" sz="1400" dirty="0"/>
              <a:t> </a:t>
            </a:r>
            <a:r>
              <a:rPr lang="es-VE" sz="1400" dirty="0" smtClean="0"/>
              <a:t>      </a:t>
            </a:r>
            <a:r>
              <a:rPr lang="es-ES" sz="1400" dirty="0" err="1"/>
              <a:t>i</a:t>
            </a:r>
            <a:r>
              <a:rPr lang="es-ES" sz="1400" dirty="0" err="1" smtClean="0"/>
              <a:t>,sumaNotas</a:t>
            </a:r>
            <a:r>
              <a:rPr lang="es-ES" sz="1400" dirty="0" smtClean="0"/>
              <a:t>,</a:t>
            </a:r>
            <a:r>
              <a:rPr lang="es-ES" sz="1400" dirty="0"/>
              <a:t> </a:t>
            </a:r>
            <a:r>
              <a:rPr lang="es-ES" sz="1400" dirty="0" smtClean="0"/>
              <a:t>promedio, </a:t>
            </a:r>
            <a:r>
              <a:rPr lang="es-ES" sz="1400" dirty="0"/>
              <a:t>n</a:t>
            </a:r>
            <a:r>
              <a:rPr lang="es-ES" sz="1400" dirty="0" smtClean="0"/>
              <a:t>ota   </a:t>
            </a:r>
            <a:r>
              <a:rPr lang="es-ES" sz="1400" dirty="0" err="1" smtClean="0"/>
              <a:t>int</a:t>
            </a:r>
            <a:r>
              <a:rPr lang="es-ES" sz="1400" dirty="0" smtClean="0"/>
              <a:t> </a:t>
            </a:r>
          </a:p>
          <a:p>
            <a:r>
              <a:rPr lang="es-ES" sz="1400" dirty="0" err="1" smtClean="0"/>
              <a:t>flot</a:t>
            </a:r>
            <a:endParaRPr lang="es-ES" sz="1400" dirty="0" smtClean="0"/>
          </a:p>
          <a:p>
            <a:r>
              <a:rPr lang="es-ES" sz="1400" dirty="0" smtClean="0"/>
              <a:t>Repita Para i </a:t>
            </a:r>
            <a:r>
              <a:rPr lang="en-US" sz="1400" dirty="0" smtClean="0"/>
              <a:t>= 1</a:t>
            </a:r>
            <a:r>
              <a:rPr lang="es-ES" sz="1400" dirty="0" smtClean="0"/>
              <a:t>;  </a:t>
            </a:r>
            <a:r>
              <a:rPr lang="es-ES" sz="1400" dirty="0"/>
              <a:t>i</a:t>
            </a:r>
            <a:r>
              <a:rPr lang="es-ES" sz="1400" dirty="0" smtClean="0"/>
              <a:t>&lt;</a:t>
            </a:r>
            <a:r>
              <a:rPr lang="en-US" sz="1400" dirty="0" smtClean="0"/>
              <a:t> </a:t>
            </a:r>
            <a:r>
              <a:rPr lang="en-US" sz="1400" dirty="0"/>
              <a:t>=</a:t>
            </a:r>
            <a:r>
              <a:rPr lang="es-ES" sz="1400" dirty="0" smtClean="0"/>
              <a:t> 10 </a:t>
            </a:r>
            <a:r>
              <a:rPr lang="es-ES" sz="1400" dirty="0"/>
              <a:t>; </a:t>
            </a:r>
            <a:r>
              <a:rPr lang="es-ES" sz="1400" dirty="0" smtClean="0"/>
              <a:t>i </a:t>
            </a:r>
            <a:r>
              <a:rPr lang="es-ES" sz="1400" dirty="0"/>
              <a:t>++</a:t>
            </a:r>
          </a:p>
          <a:p>
            <a:r>
              <a:rPr lang="es-ES" sz="1400" dirty="0" smtClean="0"/>
              <a:t>     Pedir e ingresar nota</a:t>
            </a:r>
          </a:p>
          <a:p>
            <a:r>
              <a:rPr lang="es-ES" sz="1400" dirty="0" smtClean="0"/>
              <a:t>      </a:t>
            </a:r>
            <a:r>
              <a:rPr lang="es-ES" sz="1400" dirty="0" err="1"/>
              <a:t>s</a:t>
            </a:r>
            <a:r>
              <a:rPr lang="es-ES" sz="1400" dirty="0" err="1" smtClean="0"/>
              <a:t>umaNotas</a:t>
            </a:r>
            <a:r>
              <a:rPr lang="es-ES" sz="1400" dirty="0" smtClean="0"/>
              <a:t> +</a:t>
            </a:r>
            <a:r>
              <a:rPr lang="en-US" sz="1400" dirty="0" smtClean="0"/>
              <a:t>= nota</a:t>
            </a:r>
            <a:endParaRPr lang="es-ES" sz="1400" dirty="0"/>
          </a:p>
          <a:p>
            <a:r>
              <a:rPr lang="es-ES" sz="1400" dirty="0" smtClean="0"/>
              <a:t>Fin de Repita Para</a:t>
            </a:r>
          </a:p>
          <a:p>
            <a:r>
              <a:rPr lang="es-ES" sz="1400" dirty="0"/>
              <a:t>p</a:t>
            </a:r>
            <a:r>
              <a:rPr lang="es-ES" sz="1400" dirty="0" smtClean="0"/>
              <a:t>romedio</a:t>
            </a:r>
            <a:r>
              <a:rPr lang="en-US" sz="1400" dirty="0" smtClean="0"/>
              <a:t> </a:t>
            </a:r>
            <a:r>
              <a:rPr lang="en-US" sz="1400" dirty="0"/>
              <a:t>=</a:t>
            </a:r>
            <a:r>
              <a:rPr lang="es-ES" sz="1400" dirty="0" smtClean="0"/>
              <a:t> </a:t>
            </a:r>
            <a:r>
              <a:rPr lang="es-ES" sz="1400" dirty="0" err="1"/>
              <a:t>s</a:t>
            </a:r>
            <a:r>
              <a:rPr lang="es-ES" sz="1400" dirty="0" err="1" smtClean="0"/>
              <a:t>umaNotas</a:t>
            </a:r>
            <a:r>
              <a:rPr lang="es-ES" sz="1400" dirty="0" smtClean="0"/>
              <a:t> </a:t>
            </a:r>
            <a:r>
              <a:rPr lang="en-US" sz="1400" dirty="0"/>
              <a:t>/10 </a:t>
            </a:r>
            <a:endParaRPr lang="es-ES" sz="1400" dirty="0"/>
          </a:p>
          <a:p>
            <a:r>
              <a:rPr lang="es-ES" sz="1400" dirty="0" smtClean="0"/>
              <a:t>Mostrar Promedio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315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248380" y="959730"/>
            <a:ext cx="8690969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Repetición-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17171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err="1">
                <a:solidFill>
                  <a:srgbClr val="181818"/>
                </a:solidFill>
                <a:latin typeface="Poppins"/>
              </a:rPr>
              <a:t>Ej</a:t>
            </a:r>
            <a:r>
              <a:rPr lang="es-ES" b="1" dirty="0" err="1">
                <a:solidFill>
                  <a:srgbClr val="181818"/>
                </a:solidFill>
                <a:latin typeface="Poppins"/>
              </a:rPr>
              <a:t>emplo</a:t>
            </a:r>
            <a:r>
              <a:rPr lang="es-VE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b="1" dirty="0">
                <a:solidFill>
                  <a:srgbClr val="181818"/>
                </a:solidFill>
                <a:latin typeface="Poppins"/>
              </a:rPr>
              <a:t> </a:t>
            </a:r>
            <a:r>
              <a:rPr lang="es-MX" dirty="0">
                <a:solidFill>
                  <a:srgbClr val="181818"/>
                </a:solidFill>
                <a:latin typeface="Poppins"/>
              </a:rPr>
              <a:t>Realizar un </a:t>
            </a:r>
            <a:r>
              <a:rPr lang="es-MX" dirty="0" smtClean="0">
                <a:solidFill>
                  <a:srgbClr val="181818"/>
                </a:solidFill>
                <a:latin typeface="Poppins"/>
              </a:rPr>
              <a:t>programa que calcule el promedio de nota de 10 estudiantes</a:t>
            </a:r>
            <a:endParaRPr lang="es-VE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31840" y="2204864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100" dirty="0"/>
              <a:t>// Nombre y Apellido: Zulma </a:t>
            </a:r>
            <a:r>
              <a:rPr lang="es-VE" sz="1100" dirty="0" err="1"/>
              <a:t>Diaz</a:t>
            </a:r>
            <a:endParaRPr lang="es-VE" sz="1100" dirty="0"/>
          </a:p>
          <a:p>
            <a:r>
              <a:rPr lang="es-VE" sz="1100" dirty="0"/>
              <a:t>// Descripción del Programa: Realizar un programa que calcule el promedio de nota de 10 estudiantes</a:t>
            </a:r>
          </a:p>
          <a:p>
            <a:r>
              <a:rPr lang="es-VE" sz="1100" dirty="0"/>
              <a:t>// Fecha de modificación:20/11/2023</a:t>
            </a:r>
          </a:p>
          <a:p>
            <a:endParaRPr lang="es-VE" sz="1100" dirty="0"/>
          </a:p>
          <a:p>
            <a:r>
              <a:rPr lang="es-VE" sz="1100" dirty="0"/>
              <a:t>#</a:t>
            </a:r>
            <a:r>
              <a:rPr lang="es-VE" sz="1100" dirty="0" err="1"/>
              <a:t>include</a:t>
            </a:r>
            <a:r>
              <a:rPr lang="es-VE" sz="1100" dirty="0"/>
              <a:t> &lt;</a:t>
            </a:r>
            <a:r>
              <a:rPr lang="es-VE" sz="1100" dirty="0" err="1"/>
              <a:t>stdio.h</a:t>
            </a:r>
            <a:r>
              <a:rPr lang="es-VE" sz="1100" dirty="0"/>
              <a:t>&gt;</a:t>
            </a:r>
          </a:p>
          <a:p>
            <a:r>
              <a:rPr lang="es-VE" sz="1100" dirty="0"/>
              <a:t>#</a:t>
            </a:r>
            <a:r>
              <a:rPr lang="es-VE" sz="1100" dirty="0" err="1"/>
              <a:t>include</a:t>
            </a:r>
            <a:r>
              <a:rPr lang="es-VE" sz="1100" dirty="0"/>
              <a:t> &lt;</a:t>
            </a:r>
            <a:r>
              <a:rPr lang="es-VE" sz="1100" dirty="0" err="1"/>
              <a:t>stdlib.h</a:t>
            </a:r>
            <a:r>
              <a:rPr lang="es-VE" sz="1100" dirty="0"/>
              <a:t>&gt;</a:t>
            </a:r>
          </a:p>
          <a:p>
            <a:r>
              <a:rPr lang="es-VE" sz="1100" dirty="0"/>
              <a:t>#</a:t>
            </a:r>
            <a:r>
              <a:rPr lang="es-VE" sz="1100" dirty="0" err="1"/>
              <a:t>include</a:t>
            </a:r>
            <a:r>
              <a:rPr lang="es-VE" sz="1100" dirty="0"/>
              <a:t> &lt;</a:t>
            </a:r>
            <a:r>
              <a:rPr lang="es-VE" sz="1100" dirty="0" err="1"/>
              <a:t>string.h</a:t>
            </a:r>
            <a:r>
              <a:rPr lang="es-VE" sz="1100" dirty="0"/>
              <a:t>&gt;</a:t>
            </a:r>
          </a:p>
          <a:p>
            <a:endParaRPr lang="es-VE" sz="1100" dirty="0"/>
          </a:p>
          <a:p>
            <a:endParaRPr lang="es-VE" sz="1100" dirty="0"/>
          </a:p>
          <a:p>
            <a:r>
              <a:rPr lang="es-VE" sz="1100" dirty="0" err="1"/>
              <a:t>int</a:t>
            </a:r>
            <a:r>
              <a:rPr lang="es-VE" sz="1100" dirty="0"/>
              <a:t> </a:t>
            </a:r>
            <a:r>
              <a:rPr lang="es-VE" sz="1100" dirty="0" err="1"/>
              <a:t>main</a:t>
            </a:r>
            <a:r>
              <a:rPr lang="es-VE" sz="1100" dirty="0"/>
              <a:t>() {</a:t>
            </a:r>
          </a:p>
          <a:p>
            <a:r>
              <a:rPr lang="es-VE" sz="1100" dirty="0"/>
              <a:t>    //  </a:t>
            </a:r>
            <a:r>
              <a:rPr lang="es-VE" sz="1100" dirty="0" err="1"/>
              <a:t>Definicion</a:t>
            </a:r>
            <a:r>
              <a:rPr lang="es-VE" sz="1100" dirty="0"/>
              <a:t> de Variables</a:t>
            </a:r>
          </a:p>
          <a:p>
            <a:r>
              <a:rPr lang="es-VE" sz="1100" dirty="0"/>
              <a:t>    </a:t>
            </a:r>
            <a:r>
              <a:rPr lang="es-VE" sz="1100" dirty="0" err="1"/>
              <a:t>int</a:t>
            </a:r>
            <a:r>
              <a:rPr lang="es-VE" sz="1100" dirty="0"/>
              <a:t> </a:t>
            </a:r>
            <a:r>
              <a:rPr lang="es-VE" sz="1100" dirty="0" err="1"/>
              <a:t>i,sumaNotas</a:t>
            </a:r>
            <a:r>
              <a:rPr lang="es-VE" sz="1100" dirty="0"/>
              <a:t>=0, promedio, nota  ; </a:t>
            </a:r>
          </a:p>
          <a:p>
            <a:r>
              <a:rPr lang="es-VE" sz="1100" dirty="0"/>
              <a:t>    </a:t>
            </a:r>
            <a:r>
              <a:rPr lang="es-VE" sz="1100" dirty="0" err="1"/>
              <a:t>for</a:t>
            </a:r>
            <a:r>
              <a:rPr lang="es-VE" sz="1100" dirty="0"/>
              <a:t> (i = 1;  i &lt;= 10; i++)</a:t>
            </a:r>
          </a:p>
          <a:p>
            <a:r>
              <a:rPr lang="es-VE" sz="1100" dirty="0"/>
              <a:t>     {</a:t>
            </a:r>
          </a:p>
          <a:p>
            <a:r>
              <a:rPr lang="es-VE" sz="1100" dirty="0"/>
              <a:t>        //  Entrada de Datos</a:t>
            </a:r>
          </a:p>
          <a:p>
            <a:r>
              <a:rPr lang="es-VE" sz="1100" dirty="0"/>
              <a:t>       </a:t>
            </a:r>
            <a:r>
              <a:rPr lang="es-VE" sz="1100" dirty="0" err="1"/>
              <a:t>printf</a:t>
            </a:r>
            <a:r>
              <a:rPr lang="es-VE" sz="1100" dirty="0"/>
              <a:t>(" Ingrese Nota.  "); </a:t>
            </a:r>
          </a:p>
          <a:p>
            <a:r>
              <a:rPr lang="es-VE" sz="1100" dirty="0"/>
              <a:t>       </a:t>
            </a:r>
            <a:r>
              <a:rPr lang="es-VE" sz="1100" dirty="0" err="1"/>
              <a:t>scanf</a:t>
            </a:r>
            <a:r>
              <a:rPr lang="es-VE" sz="1100" dirty="0"/>
              <a:t>("%</a:t>
            </a:r>
            <a:r>
              <a:rPr lang="es-VE" sz="1100" dirty="0" err="1"/>
              <a:t>d",&amp;nota</a:t>
            </a:r>
            <a:r>
              <a:rPr lang="es-VE" sz="1100" dirty="0"/>
              <a:t>);</a:t>
            </a:r>
          </a:p>
          <a:p>
            <a:r>
              <a:rPr lang="es-VE" sz="1100" dirty="0"/>
              <a:t>       </a:t>
            </a:r>
            <a:r>
              <a:rPr lang="es-VE" sz="1100" dirty="0" err="1"/>
              <a:t>sumaNotas</a:t>
            </a:r>
            <a:r>
              <a:rPr lang="es-VE" sz="1100" dirty="0"/>
              <a:t> += nota;</a:t>
            </a:r>
          </a:p>
          <a:p>
            <a:r>
              <a:rPr lang="es-VE" sz="1100" dirty="0"/>
              <a:t>     } </a:t>
            </a:r>
          </a:p>
          <a:p>
            <a:r>
              <a:rPr lang="es-VE" sz="1100" dirty="0"/>
              <a:t>     promedio = </a:t>
            </a:r>
            <a:r>
              <a:rPr lang="es-VE" sz="1100" dirty="0" err="1"/>
              <a:t>sumaNotas</a:t>
            </a:r>
            <a:r>
              <a:rPr lang="es-VE" sz="1100" dirty="0"/>
              <a:t> /10 ; </a:t>
            </a:r>
          </a:p>
          <a:p>
            <a:r>
              <a:rPr lang="es-VE" sz="1100" dirty="0"/>
              <a:t>     </a:t>
            </a:r>
            <a:r>
              <a:rPr lang="es-VE" sz="1100" dirty="0" err="1"/>
              <a:t>printf</a:t>
            </a:r>
            <a:r>
              <a:rPr lang="es-VE" sz="1100" dirty="0"/>
              <a:t>("Promedio Total es. %d   ", promedio); </a:t>
            </a:r>
          </a:p>
          <a:p>
            <a:r>
              <a:rPr lang="es-VE" sz="1100" dirty="0"/>
              <a:t>     </a:t>
            </a:r>
          </a:p>
          <a:p>
            <a:r>
              <a:rPr lang="es-VE" sz="1100" dirty="0"/>
              <a:t>     </a:t>
            </a:r>
          </a:p>
          <a:p>
            <a:r>
              <a:rPr lang="es-VE" sz="1100" dirty="0"/>
              <a:t>      </a:t>
            </a:r>
            <a:r>
              <a:rPr lang="es-VE" sz="1100" dirty="0" err="1"/>
              <a:t>return</a:t>
            </a:r>
            <a:r>
              <a:rPr lang="es-VE" sz="1100" dirty="0"/>
              <a:t> 0; </a:t>
            </a:r>
          </a:p>
          <a:p>
            <a:r>
              <a:rPr lang="es-VE" sz="11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784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55576" y="959730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6651" y="1909997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manera de añadir más funcionalidad en </a:t>
            </a:r>
            <a:r>
              <a:rPr lang="es-MX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es </a:t>
            </a:r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librerías o bibliotecas. Este término que viene del inglés </a:t>
            </a:r>
            <a:r>
              <a:rPr lang="es-MX" i="1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agrupa un conjunto de funcionalidad </a:t>
            </a:r>
            <a:r>
              <a:rPr lang="es-MX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puede ser utilizada directamente </a:t>
            </a:r>
            <a:r>
              <a:rPr lang="es-MX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programa.</a:t>
            </a:r>
          </a:p>
          <a:p>
            <a:pPr algn="just"/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para importar una librería</a:t>
            </a:r>
            <a:r>
              <a:rPr lang="es-VE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La declaración de librerías, </a:t>
            </a:r>
            <a:r>
              <a:rPr lang="es-MX" dirty="0" smtClean="0"/>
              <a:t>se </a:t>
            </a:r>
            <a:r>
              <a:rPr lang="es-MX" dirty="0"/>
              <a:t>debe hacer al principio de todo nuestro código, antes de la declaración de cualquier función o línea de código, debemos indicarle al compilador que librerías </a:t>
            </a:r>
            <a:r>
              <a:rPr lang="es-MX" dirty="0" smtClean="0"/>
              <a:t>usar.</a:t>
            </a:r>
          </a:p>
          <a:p>
            <a:pPr algn="just"/>
            <a:endParaRPr lang="es-MX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es-MX" dirty="0" smtClean="0"/>
              <a:t>La </a:t>
            </a:r>
            <a:r>
              <a:rPr lang="es-MX" dirty="0"/>
              <a:t>sintaxis es la siguiente: </a:t>
            </a:r>
            <a:endParaRPr lang="es-MX" dirty="0" smtClean="0"/>
          </a:p>
          <a:p>
            <a:pPr algn="just"/>
            <a:endParaRPr lang="es-MX" i="1" dirty="0"/>
          </a:p>
          <a:p>
            <a:pPr lvl="1" algn="just"/>
            <a:r>
              <a:rPr lang="es-MX" sz="2000" i="1" dirty="0" smtClean="0">
                <a:solidFill>
                  <a:srgbClr val="FF0000"/>
                </a:solidFill>
              </a:rPr>
              <a:t>#</a:t>
            </a:r>
            <a:r>
              <a:rPr lang="es-MX" sz="2000" i="1" dirty="0" err="1">
                <a:solidFill>
                  <a:srgbClr val="FF0000"/>
                </a:solidFill>
              </a:rPr>
              <a:t>include</a:t>
            </a:r>
            <a:r>
              <a:rPr lang="es-MX" sz="2000" i="1" dirty="0">
                <a:solidFill>
                  <a:srgbClr val="FF0000"/>
                </a:solidFill>
              </a:rPr>
              <a:t> &lt;nombre de la librería&gt;</a:t>
            </a:r>
            <a:r>
              <a:rPr lang="es-MX" sz="2000" dirty="0">
                <a:solidFill>
                  <a:srgbClr val="FF0000"/>
                </a:solidFill>
              </a:rPr>
              <a:t> 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just"/>
            <a:endParaRPr lang="es-MX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MX" dirty="0" smtClean="0"/>
              <a:t>En el  </a:t>
            </a:r>
            <a:r>
              <a:rPr lang="es-MX" dirty="0"/>
              <a:t>código puedes declarar todas las librerías que </a:t>
            </a:r>
            <a:r>
              <a:rPr lang="es-MX" dirty="0" smtClean="0"/>
              <a:t>quieras, no </a:t>
            </a:r>
            <a:r>
              <a:rPr lang="es-MX" dirty="0"/>
              <a:t>existe límite para esto.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-5931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-119260" y="1051216"/>
            <a:ext cx="1228190" cy="540212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G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E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N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D</a:t>
            </a:r>
            <a:endParaRPr lang="es-ES" sz="5400" spc="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62865" algn="ctr">
              <a:lnSpc>
                <a:spcPct val="100000"/>
              </a:lnSpc>
            </a:pPr>
            <a:r>
              <a:rPr sz="5400" spc="10" dirty="0" smtClean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endParaRPr sz="5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10" name="6 Conector recto"/>
          <p:cNvCxnSpPr/>
          <p:nvPr/>
        </p:nvCxnSpPr>
        <p:spPr>
          <a:xfrm>
            <a:off x="1043608" y="1340768"/>
            <a:ext cx="0" cy="4897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523047" y="2204864"/>
            <a:ext cx="6937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Iniciando en Programación en Lenguaje C - 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Guía de uso de </a:t>
            </a:r>
            <a:r>
              <a:rPr lang="es-V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s-V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-C++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Corrida en frio</a:t>
            </a:r>
            <a:endParaRPr lang="es-V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s-VE" sz="2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Secuencial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repetición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55576" y="959730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9632" y="203506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</a:t>
            </a:r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librerías y funciones más </a:t>
            </a:r>
            <a:r>
              <a:rPr lang="es-MX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utilizadas</a:t>
            </a:r>
            <a:r>
              <a:rPr lang="es-VE" b="1" spc="-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VE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59632" y="2633617"/>
            <a:ext cx="741682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librería de C para la gestión de tiempos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librería para las operaciones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Cálculo de potencias en 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Cálculo de raíces cuadradas en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Otra operaciones de la librería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librería para la gestión de cadenas de caracteres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Comparación de cadenas de caracteres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45945" y="561206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29419" y="135105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librería de C para la gestión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tiempos</a:t>
            </a:r>
            <a:r>
              <a:rPr lang="es-VE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400" b="1" dirty="0" err="1" smtClean="0">
                <a:solidFill>
                  <a:srgbClr val="FF0000"/>
                </a:solidFill>
              </a:rPr>
              <a:t>time.h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1949350"/>
            <a:ext cx="6858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900" dirty="0"/>
              <a:t>#</a:t>
            </a:r>
            <a:r>
              <a:rPr lang="es-VE" sz="900" dirty="0" err="1"/>
              <a:t>include</a:t>
            </a:r>
            <a:r>
              <a:rPr lang="es-VE" sz="900" dirty="0"/>
              <a:t> &lt;</a:t>
            </a:r>
            <a:r>
              <a:rPr lang="es-VE" sz="900" dirty="0" err="1"/>
              <a:t>stdio.h</a:t>
            </a:r>
            <a:r>
              <a:rPr lang="es-VE" sz="900" dirty="0"/>
              <a:t>&gt;</a:t>
            </a:r>
          </a:p>
          <a:p>
            <a:r>
              <a:rPr lang="es-VE" sz="900" dirty="0"/>
              <a:t>#</a:t>
            </a:r>
            <a:r>
              <a:rPr lang="es-VE" sz="900" dirty="0" err="1"/>
              <a:t>include</a:t>
            </a:r>
            <a:r>
              <a:rPr lang="es-VE" sz="900" dirty="0"/>
              <a:t> &lt;</a:t>
            </a:r>
            <a:r>
              <a:rPr lang="es-VE" sz="900" dirty="0" err="1"/>
              <a:t>time.h</a:t>
            </a:r>
            <a:r>
              <a:rPr lang="es-VE" sz="900" dirty="0"/>
              <a:t>&gt;</a:t>
            </a:r>
          </a:p>
          <a:p>
            <a:endParaRPr lang="es-VE" sz="900" dirty="0"/>
          </a:p>
          <a:p>
            <a:r>
              <a:rPr lang="es-VE" sz="900" dirty="0"/>
              <a:t>/*</a:t>
            </a:r>
          </a:p>
          <a:p>
            <a:r>
              <a:rPr lang="es-VE" sz="900" dirty="0"/>
              <a:t> * El resultado debe ser algo así como</a:t>
            </a:r>
          </a:p>
          <a:p>
            <a:r>
              <a:rPr lang="es-VE" sz="900" dirty="0"/>
              <a:t> * </a:t>
            </a:r>
            <a:r>
              <a:rPr lang="es-VE" sz="900" dirty="0" err="1"/>
              <a:t>Fri</a:t>
            </a:r>
            <a:r>
              <a:rPr lang="es-VE" sz="900" dirty="0"/>
              <a:t> 2008-08-22 15:21:59 WAST</a:t>
            </a:r>
          </a:p>
          <a:p>
            <a:r>
              <a:rPr lang="es-VE" sz="900" dirty="0"/>
              <a:t> */</a:t>
            </a:r>
          </a:p>
          <a:p>
            <a:endParaRPr lang="es-VE" sz="900" dirty="0"/>
          </a:p>
          <a:p>
            <a:r>
              <a:rPr lang="es-VE" sz="900" dirty="0" err="1"/>
              <a:t>int</a:t>
            </a:r>
            <a:r>
              <a:rPr lang="es-VE" sz="900" dirty="0"/>
              <a:t> </a:t>
            </a:r>
            <a:r>
              <a:rPr lang="es-VE" sz="900" dirty="0" err="1"/>
              <a:t>main</a:t>
            </a:r>
            <a:r>
              <a:rPr lang="es-VE" sz="900" dirty="0"/>
              <a:t>(</a:t>
            </a:r>
            <a:r>
              <a:rPr lang="es-VE" sz="900" dirty="0" err="1"/>
              <a:t>void</a:t>
            </a:r>
            <a:r>
              <a:rPr lang="es-VE" sz="900" dirty="0"/>
              <a:t>)</a:t>
            </a:r>
          </a:p>
          <a:p>
            <a:r>
              <a:rPr lang="es-VE" sz="900" dirty="0"/>
              <a:t>{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int</a:t>
            </a:r>
            <a:r>
              <a:rPr lang="es-VE" sz="900" dirty="0"/>
              <a:t> </a:t>
            </a:r>
            <a:r>
              <a:rPr lang="es-VE" sz="900" dirty="0" err="1"/>
              <a:t>dia,mes,anio,seg,minutos,hora</a:t>
            </a:r>
            <a:r>
              <a:rPr lang="es-VE" sz="900" dirty="0"/>
              <a:t>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time_t</a:t>
            </a:r>
            <a:r>
              <a:rPr lang="es-VE" sz="900" dirty="0"/>
              <a:t>     </a:t>
            </a:r>
            <a:r>
              <a:rPr lang="es-VE" sz="900" dirty="0" err="1"/>
              <a:t>now</a:t>
            </a:r>
            <a:r>
              <a:rPr lang="es-VE" sz="900" dirty="0"/>
              <a:t>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struct</a:t>
            </a:r>
            <a:r>
              <a:rPr lang="es-VE" sz="900" dirty="0"/>
              <a:t> </a:t>
            </a:r>
            <a:r>
              <a:rPr lang="es-VE" sz="900" dirty="0" err="1"/>
              <a:t>tm</a:t>
            </a:r>
            <a:r>
              <a:rPr lang="es-VE" sz="900" dirty="0"/>
              <a:t> *</a:t>
            </a:r>
            <a:r>
              <a:rPr lang="es-VE" sz="900" dirty="0" err="1"/>
              <a:t>ts</a:t>
            </a:r>
            <a:r>
              <a:rPr lang="es-VE" sz="900" dirty="0"/>
              <a:t>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char</a:t>
            </a:r>
            <a:r>
              <a:rPr lang="es-VE" sz="900" dirty="0"/>
              <a:t>       </a:t>
            </a:r>
            <a:r>
              <a:rPr lang="es-VE" sz="900" dirty="0" err="1"/>
              <a:t>buf</a:t>
            </a:r>
            <a:r>
              <a:rPr lang="es-VE" sz="900" dirty="0"/>
              <a:t>[80];</a:t>
            </a:r>
          </a:p>
          <a:p>
            <a:endParaRPr lang="es-VE" sz="900" dirty="0"/>
          </a:p>
          <a:p>
            <a:r>
              <a:rPr lang="es-VE" sz="900" dirty="0"/>
              <a:t>    /* Obtener la hora actual */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now</a:t>
            </a:r>
            <a:r>
              <a:rPr lang="es-VE" sz="900" dirty="0"/>
              <a:t> = time(0);</a:t>
            </a:r>
          </a:p>
          <a:p>
            <a:endParaRPr lang="es-VE" sz="900" dirty="0"/>
          </a:p>
          <a:p>
            <a:r>
              <a:rPr lang="es-VE" sz="900" dirty="0"/>
              <a:t>    /* Formatear e imprimir el tiempo, "</a:t>
            </a:r>
            <a:r>
              <a:rPr lang="es-VE" sz="900" dirty="0" err="1"/>
              <a:t>ddd</a:t>
            </a:r>
            <a:r>
              <a:rPr lang="es-VE" sz="900" dirty="0"/>
              <a:t> </a:t>
            </a:r>
            <a:r>
              <a:rPr lang="es-VE" sz="900" dirty="0" err="1"/>
              <a:t>yyyy</a:t>
            </a:r>
            <a:r>
              <a:rPr lang="es-VE" sz="900" dirty="0"/>
              <a:t>-mm-</a:t>
            </a:r>
            <a:r>
              <a:rPr lang="es-VE" sz="900" dirty="0" err="1"/>
              <a:t>dd</a:t>
            </a:r>
            <a:r>
              <a:rPr lang="es-VE" sz="900" dirty="0"/>
              <a:t> </a:t>
            </a:r>
            <a:r>
              <a:rPr lang="es-VE" sz="900" dirty="0" err="1"/>
              <a:t>hh:mm:ss</a:t>
            </a:r>
            <a:r>
              <a:rPr lang="es-VE" sz="900" dirty="0"/>
              <a:t> </a:t>
            </a:r>
            <a:r>
              <a:rPr lang="es-VE" sz="900" dirty="0" err="1"/>
              <a:t>zzz</a:t>
            </a:r>
            <a:r>
              <a:rPr lang="es-VE" sz="900" dirty="0"/>
              <a:t>" */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ts</a:t>
            </a:r>
            <a:r>
              <a:rPr lang="es-VE" sz="900" dirty="0"/>
              <a:t> = </a:t>
            </a:r>
            <a:r>
              <a:rPr lang="es-VE" sz="900" dirty="0" err="1"/>
              <a:t>localtime</a:t>
            </a:r>
            <a:r>
              <a:rPr lang="es-VE" sz="900" dirty="0"/>
              <a:t>(&amp;</a:t>
            </a:r>
            <a:r>
              <a:rPr lang="es-VE" sz="900" dirty="0" err="1"/>
              <a:t>now</a:t>
            </a:r>
            <a:r>
              <a:rPr lang="es-VE" sz="900" dirty="0"/>
              <a:t>);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dia</a:t>
            </a:r>
            <a:r>
              <a:rPr lang="es-VE" sz="900" dirty="0"/>
              <a:t>=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tm_mday</a:t>
            </a:r>
            <a:r>
              <a:rPr lang="es-VE" sz="900" dirty="0"/>
              <a:t>;		//accedo al valor de </a:t>
            </a:r>
            <a:r>
              <a:rPr lang="es-VE" sz="900" dirty="0" err="1"/>
              <a:t>dia</a:t>
            </a:r>
            <a:r>
              <a:rPr lang="es-VE" sz="900" dirty="0"/>
              <a:t> de la estructura </a:t>
            </a:r>
            <a:r>
              <a:rPr lang="es-VE" sz="900" dirty="0" err="1"/>
              <a:t>tm</a:t>
            </a:r>
            <a:r>
              <a:rPr lang="es-VE" sz="900" dirty="0"/>
              <a:t> y se la asigno a </a:t>
            </a:r>
            <a:r>
              <a:rPr lang="es-VE" sz="900" dirty="0" err="1"/>
              <a:t>dia</a:t>
            </a:r>
            <a:endParaRPr lang="es-VE" sz="900" dirty="0"/>
          </a:p>
          <a:p>
            <a:r>
              <a:rPr lang="es-VE" sz="900" dirty="0"/>
              <a:t>    mes=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tm_mon</a:t>
            </a:r>
            <a:r>
              <a:rPr lang="es-VE" sz="900" dirty="0"/>
              <a:t>;		//accedo a mes de la </a:t>
            </a:r>
            <a:r>
              <a:rPr lang="es-VE" sz="900" dirty="0" err="1"/>
              <a:t>estrutura</a:t>
            </a:r>
            <a:r>
              <a:rPr lang="es-VE" sz="900" dirty="0"/>
              <a:t> </a:t>
            </a:r>
            <a:r>
              <a:rPr lang="es-VE" sz="900" dirty="0" err="1"/>
              <a:t>tm</a:t>
            </a:r>
            <a:r>
              <a:rPr lang="es-VE" sz="900" dirty="0"/>
              <a:t> y se la asigno a mes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anio</a:t>
            </a:r>
            <a:r>
              <a:rPr lang="es-VE" sz="900" dirty="0"/>
              <a:t>=(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tm_year</a:t>
            </a:r>
            <a:r>
              <a:rPr lang="es-VE" sz="900" dirty="0"/>
              <a:t>)+1900;	//</a:t>
            </a:r>
            <a:r>
              <a:rPr lang="es-VE" sz="900" dirty="0" err="1"/>
              <a:t>year</a:t>
            </a:r>
            <a:r>
              <a:rPr lang="es-VE" sz="900" dirty="0"/>
              <a:t> es un contador a partir de 1900.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seg</a:t>
            </a:r>
            <a:r>
              <a:rPr lang="es-VE" sz="900" dirty="0"/>
              <a:t>=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tm_sec</a:t>
            </a:r>
            <a:r>
              <a:rPr lang="es-VE" sz="900" dirty="0"/>
              <a:t>;		//accedo al valor de segundos de la estructura </a:t>
            </a:r>
            <a:r>
              <a:rPr lang="es-VE" sz="900" dirty="0" err="1"/>
              <a:t>tm</a:t>
            </a:r>
            <a:r>
              <a:rPr lang="es-VE" sz="900" dirty="0"/>
              <a:t> y se la asigno a </a:t>
            </a:r>
            <a:r>
              <a:rPr lang="es-VE" sz="900" dirty="0" err="1"/>
              <a:t>seg</a:t>
            </a:r>
            <a:endParaRPr lang="es-VE" sz="900" dirty="0"/>
          </a:p>
          <a:p>
            <a:r>
              <a:rPr lang="es-VE" sz="900" dirty="0"/>
              <a:t>    minutos=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tm_min</a:t>
            </a:r>
            <a:r>
              <a:rPr lang="es-VE" sz="900" dirty="0"/>
              <a:t>;		//accedo a minutos de la </a:t>
            </a:r>
            <a:r>
              <a:rPr lang="es-VE" sz="900" dirty="0" err="1"/>
              <a:t>estrutura</a:t>
            </a:r>
            <a:r>
              <a:rPr lang="es-VE" sz="900" dirty="0"/>
              <a:t> </a:t>
            </a:r>
            <a:r>
              <a:rPr lang="es-VE" sz="900" dirty="0" err="1"/>
              <a:t>tm</a:t>
            </a:r>
            <a:r>
              <a:rPr lang="es-VE" sz="900" dirty="0"/>
              <a:t> y se la asigno a minutos</a:t>
            </a:r>
          </a:p>
          <a:p>
            <a:r>
              <a:rPr lang="es-VE" sz="900" dirty="0"/>
              <a:t>    hora=</a:t>
            </a:r>
            <a:r>
              <a:rPr lang="es-VE" sz="900" dirty="0" err="1"/>
              <a:t>ts</a:t>
            </a:r>
            <a:r>
              <a:rPr lang="es-VE" sz="900" dirty="0"/>
              <a:t>-&gt;</a:t>
            </a:r>
            <a:r>
              <a:rPr lang="es-VE" sz="900" dirty="0" err="1"/>
              <a:t>tm_hour</a:t>
            </a:r>
            <a:r>
              <a:rPr lang="es-VE" sz="900" dirty="0"/>
              <a:t>;		//accedo a hora de la </a:t>
            </a:r>
            <a:r>
              <a:rPr lang="es-VE" sz="900" dirty="0" err="1"/>
              <a:t>estrutura</a:t>
            </a:r>
            <a:r>
              <a:rPr lang="es-VE" sz="900" dirty="0"/>
              <a:t> </a:t>
            </a:r>
            <a:r>
              <a:rPr lang="es-VE" sz="900" dirty="0" err="1"/>
              <a:t>tm</a:t>
            </a:r>
            <a:r>
              <a:rPr lang="es-VE" sz="900" dirty="0"/>
              <a:t> y se la asigno a hora</a:t>
            </a:r>
          </a:p>
          <a:p>
            <a:endParaRPr lang="es-VE" sz="900" dirty="0"/>
          </a:p>
          <a:p>
            <a:r>
              <a:rPr lang="es-VE" sz="900" dirty="0"/>
              <a:t>    </a:t>
            </a:r>
            <a:r>
              <a:rPr lang="es-VE" sz="900" dirty="0" err="1"/>
              <a:t>strftime</a:t>
            </a:r>
            <a:r>
              <a:rPr lang="es-VE" sz="900" dirty="0"/>
              <a:t>(</a:t>
            </a:r>
            <a:r>
              <a:rPr lang="es-VE" sz="900" dirty="0" err="1"/>
              <a:t>buf</a:t>
            </a:r>
            <a:r>
              <a:rPr lang="es-VE" sz="900" dirty="0"/>
              <a:t>, </a:t>
            </a:r>
            <a:r>
              <a:rPr lang="es-VE" sz="900" dirty="0" err="1"/>
              <a:t>sizeof</a:t>
            </a:r>
            <a:r>
              <a:rPr lang="es-VE" sz="900" dirty="0"/>
              <a:t>(</a:t>
            </a:r>
            <a:r>
              <a:rPr lang="es-VE" sz="900" dirty="0" err="1"/>
              <a:t>buf</a:t>
            </a:r>
            <a:r>
              <a:rPr lang="es-VE" sz="900" dirty="0"/>
              <a:t>), "%a %Y-%m-%d %H:%M:%S %Z", </a:t>
            </a:r>
            <a:r>
              <a:rPr lang="es-VE" sz="900" dirty="0" err="1"/>
              <a:t>ts</a:t>
            </a:r>
            <a:r>
              <a:rPr lang="es-VE" sz="900" dirty="0"/>
              <a:t>);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printf</a:t>
            </a:r>
            <a:r>
              <a:rPr lang="es-VE" sz="900" dirty="0"/>
              <a:t>("%s\n", </a:t>
            </a:r>
            <a:r>
              <a:rPr lang="es-VE" sz="900" dirty="0" err="1"/>
              <a:t>buf</a:t>
            </a:r>
            <a:r>
              <a:rPr lang="es-VE" sz="900" dirty="0"/>
              <a:t>);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printf</a:t>
            </a:r>
            <a:r>
              <a:rPr lang="es-VE" sz="900" dirty="0"/>
              <a:t>("Hoy es: %d/%d/%d \n\n\n",dia,mes+1,anio);//imprime las variables, mes+1?, es por que cuenta los meses desde 0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printf</a:t>
            </a:r>
            <a:r>
              <a:rPr lang="es-VE" sz="900" dirty="0"/>
              <a:t>("Hora: %d:%d:%d \n\n\n",</a:t>
            </a:r>
            <a:r>
              <a:rPr lang="es-VE" sz="900" dirty="0" err="1"/>
              <a:t>hora,minutos,seg</a:t>
            </a:r>
            <a:r>
              <a:rPr lang="es-VE" sz="900" dirty="0"/>
              <a:t>);</a:t>
            </a:r>
          </a:p>
          <a:p>
            <a:r>
              <a:rPr lang="es-VE" sz="900" dirty="0"/>
              <a:t>    </a:t>
            </a:r>
            <a:r>
              <a:rPr lang="es-VE" sz="900" dirty="0" err="1"/>
              <a:t>return</a:t>
            </a:r>
            <a:r>
              <a:rPr lang="es-VE" sz="900" dirty="0"/>
              <a:t> 0;</a:t>
            </a:r>
          </a:p>
          <a:p>
            <a:r>
              <a:rPr lang="es-VE" sz="9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76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13977" y="632644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64625" y="1443336"/>
            <a:ext cx="837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2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librería para las operaciones matemáticas 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800" b="1" dirty="0" err="1" smtClean="0">
                <a:solidFill>
                  <a:srgbClr val="FF0000"/>
                </a:solidFill>
              </a:rPr>
              <a:t>math.h</a:t>
            </a:r>
            <a:endParaRPr lang="es-V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3791" y="20942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12121"/>
                </a:solidFill>
                <a:latin typeface="-apple-system"/>
              </a:rPr>
              <a:t>Aunque C posee algunas operaciones matemáticas básicas definidas en el propio lenguajes, como la resta o la multiplicación, no contiene operaciones matemáticas avanzadas.</a:t>
            </a:r>
            <a:endParaRPr lang="es-VE" sz="1600" dirty="0"/>
          </a:p>
        </p:txBody>
      </p:sp>
      <p:sp>
        <p:nvSpPr>
          <p:cNvPr id="3" name="Rectángulo 2"/>
          <p:cNvSpPr/>
          <p:nvPr/>
        </p:nvSpPr>
        <p:spPr>
          <a:xfrm>
            <a:off x="324036" y="3946263"/>
            <a:ext cx="36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5F70C8"/>
                </a:solidFill>
                <a:latin typeface="Kreon"/>
              </a:rPr>
              <a:t>Cálculo de potencias en C</a:t>
            </a:r>
          </a:p>
          <a:p>
            <a:r>
              <a:rPr lang="es-MX" dirty="0">
                <a:solidFill>
                  <a:srgbClr val="212121"/>
                </a:solidFill>
                <a:latin typeface="-apple-system"/>
              </a:rPr>
              <a:t>La función </a:t>
            </a:r>
            <a:r>
              <a:rPr lang="es-MX" i="1" dirty="0" err="1">
                <a:solidFill>
                  <a:srgbClr val="212121"/>
                </a:solidFill>
                <a:latin typeface="-apple-system"/>
              </a:rPr>
              <a:t>pow</a:t>
            </a:r>
            <a:r>
              <a:rPr lang="es-MX" i="1" dirty="0">
                <a:solidFill>
                  <a:srgbClr val="212121"/>
                </a:solidFill>
                <a:latin typeface="-apple-system"/>
              </a:rPr>
              <a:t>(</a:t>
            </a:r>
            <a:r>
              <a:rPr lang="es-MX" i="1" dirty="0" err="1">
                <a:solidFill>
                  <a:srgbClr val="212121"/>
                </a:solidFill>
                <a:latin typeface="-apple-system"/>
              </a:rPr>
              <a:t>x,y</a:t>
            </a:r>
            <a:r>
              <a:rPr lang="es-MX" i="1" dirty="0">
                <a:solidFill>
                  <a:srgbClr val="212121"/>
                </a:solidFill>
                <a:latin typeface="-apple-system"/>
              </a:rPr>
              <a:t>) </a:t>
            </a:r>
            <a:r>
              <a:rPr lang="es-MX" dirty="0">
                <a:solidFill>
                  <a:srgbClr val="212121"/>
                </a:solidFill>
                <a:latin typeface="-apple-system"/>
              </a:rPr>
              <a:t>permite calcular el resultado de un número elevado a otro.</a:t>
            </a:r>
            <a:endParaRPr lang="es-MX" b="0" i="0" dirty="0">
              <a:solidFill>
                <a:srgbClr val="212121"/>
              </a:solidFill>
              <a:effectLst/>
              <a:latin typeface="-apple-system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95936" y="3057975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400" dirty="0"/>
              <a:t>#</a:t>
            </a:r>
            <a:r>
              <a:rPr lang="es-VE" sz="1400" dirty="0" err="1"/>
              <a:t>include</a:t>
            </a:r>
            <a:r>
              <a:rPr lang="es-VE" sz="1400" dirty="0"/>
              <a:t> &lt;</a:t>
            </a:r>
            <a:r>
              <a:rPr lang="es-VE" sz="1400" dirty="0" err="1"/>
              <a:t>stdio.h</a:t>
            </a:r>
            <a:r>
              <a:rPr lang="es-VE" sz="1400" dirty="0"/>
              <a:t>&gt;</a:t>
            </a:r>
          </a:p>
          <a:p>
            <a:r>
              <a:rPr lang="es-VE" sz="1400" dirty="0"/>
              <a:t>#</a:t>
            </a:r>
            <a:r>
              <a:rPr lang="es-VE" sz="1400" dirty="0" err="1"/>
              <a:t>include</a:t>
            </a:r>
            <a:r>
              <a:rPr lang="es-VE" sz="1400" dirty="0"/>
              <a:t> &lt;</a:t>
            </a:r>
            <a:r>
              <a:rPr lang="es-VE" sz="1400" dirty="0" err="1"/>
              <a:t>math.h</a:t>
            </a:r>
            <a:r>
              <a:rPr lang="es-VE" sz="1400" dirty="0"/>
              <a:t>&gt;</a:t>
            </a:r>
          </a:p>
          <a:p>
            <a:endParaRPr lang="es-VE" sz="1400" dirty="0"/>
          </a:p>
          <a:p>
            <a:endParaRPr lang="es-VE" sz="1400" dirty="0"/>
          </a:p>
          <a:p>
            <a:endParaRPr lang="es-VE" sz="1400" dirty="0"/>
          </a:p>
          <a:p>
            <a:r>
              <a:rPr lang="es-VE" sz="1400" dirty="0" err="1"/>
              <a:t>int</a:t>
            </a:r>
            <a:r>
              <a:rPr lang="es-VE" sz="1400" dirty="0"/>
              <a:t> </a:t>
            </a:r>
            <a:r>
              <a:rPr lang="es-VE" sz="1400" dirty="0" err="1"/>
              <a:t>main</a:t>
            </a:r>
            <a:r>
              <a:rPr lang="es-VE" sz="1400" dirty="0"/>
              <a:t>(</a:t>
            </a:r>
            <a:r>
              <a:rPr lang="es-VE" sz="1400" dirty="0" err="1"/>
              <a:t>void</a:t>
            </a:r>
            <a:r>
              <a:rPr lang="es-VE" sz="1400" dirty="0"/>
              <a:t>)</a:t>
            </a:r>
          </a:p>
          <a:p>
            <a:r>
              <a:rPr lang="es-VE" sz="1400" dirty="0"/>
              <a:t>{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int</a:t>
            </a:r>
            <a:r>
              <a:rPr lang="es-VE" sz="1400" dirty="0"/>
              <a:t> numero =4;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int</a:t>
            </a:r>
            <a:r>
              <a:rPr lang="es-VE" sz="1400" dirty="0"/>
              <a:t> exponente =3;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int</a:t>
            </a:r>
            <a:r>
              <a:rPr lang="es-VE" sz="1400" dirty="0"/>
              <a:t> resultado;</a:t>
            </a:r>
          </a:p>
          <a:p>
            <a:r>
              <a:rPr lang="es-VE" sz="1400" dirty="0"/>
              <a:t>    resultado=</a:t>
            </a:r>
            <a:r>
              <a:rPr lang="es-VE" sz="1400" dirty="0" err="1"/>
              <a:t>pow</a:t>
            </a:r>
            <a:r>
              <a:rPr lang="es-VE" sz="1400" dirty="0"/>
              <a:t>(</a:t>
            </a:r>
            <a:r>
              <a:rPr lang="es-VE" sz="1400" dirty="0" err="1"/>
              <a:t>numero,exponente</a:t>
            </a:r>
            <a:r>
              <a:rPr lang="es-VE" sz="1400" dirty="0"/>
              <a:t>);</a:t>
            </a:r>
          </a:p>
          <a:p>
            <a:r>
              <a:rPr lang="es-VE" sz="1400" dirty="0"/>
              <a:t>   //Resultado ahora vale </a:t>
            </a:r>
            <a:r>
              <a:rPr lang="es-VE" sz="1400" dirty="0" err="1"/>
              <a:t>numero^exponente</a:t>
            </a:r>
            <a:r>
              <a:rPr lang="es-VE" sz="1400" dirty="0"/>
              <a:t> 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printf</a:t>
            </a:r>
            <a:r>
              <a:rPr lang="es-VE" sz="1400" dirty="0"/>
              <a:t>("Resultado: %</a:t>
            </a:r>
            <a:r>
              <a:rPr lang="es-VE" sz="1400" dirty="0" err="1"/>
              <a:t>i",resultado</a:t>
            </a:r>
            <a:r>
              <a:rPr lang="es-VE" sz="1400" dirty="0"/>
              <a:t>);//imprime la variable, resultado </a:t>
            </a:r>
          </a:p>
          <a:p>
            <a:r>
              <a:rPr lang="es-VE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14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13977" y="632644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3791" y="20942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212121"/>
                </a:solidFill>
                <a:latin typeface="-apple-system"/>
              </a:rPr>
              <a:t>Aunque C posee algunas operaciones matemáticas básicas definidas en el propio lenguajes, como la resta o la multiplicación, no contiene operaciones matemáticas avanzadas.</a:t>
            </a:r>
            <a:endParaRPr lang="es-VE" sz="1600" dirty="0"/>
          </a:p>
        </p:txBody>
      </p:sp>
      <p:sp>
        <p:nvSpPr>
          <p:cNvPr id="3" name="Rectángulo 2"/>
          <p:cNvSpPr/>
          <p:nvPr/>
        </p:nvSpPr>
        <p:spPr>
          <a:xfrm>
            <a:off x="324036" y="3946263"/>
            <a:ext cx="33838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Cálculo de raíces cuadradas en C</a:t>
            </a:r>
          </a:p>
          <a:p>
            <a:r>
              <a:rPr lang="es-MX" dirty="0" smtClean="0"/>
              <a:t>La </a:t>
            </a:r>
            <a:r>
              <a:rPr lang="es-MX" dirty="0"/>
              <a:t>función </a:t>
            </a:r>
            <a:r>
              <a:rPr lang="es-MX" dirty="0" err="1"/>
              <a:t>sqrt</a:t>
            </a:r>
            <a:r>
              <a:rPr lang="es-MX" dirty="0"/>
              <a:t>(x) permite calcular la raíz cuadrada de un número.</a:t>
            </a:r>
            <a:endParaRPr lang="es-MX" b="0" i="0" dirty="0">
              <a:solidFill>
                <a:srgbClr val="212121"/>
              </a:solidFill>
              <a:effectLst/>
              <a:latin typeface="-apple-system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95936" y="3057975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400" dirty="0"/>
              <a:t>#</a:t>
            </a:r>
            <a:r>
              <a:rPr lang="es-VE" sz="1400" dirty="0" err="1"/>
              <a:t>include</a:t>
            </a:r>
            <a:r>
              <a:rPr lang="es-VE" sz="1400" dirty="0"/>
              <a:t> &lt;</a:t>
            </a:r>
            <a:r>
              <a:rPr lang="es-VE" sz="1400" dirty="0" err="1"/>
              <a:t>stdio.h</a:t>
            </a:r>
            <a:r>
              <a:rPr lang="es-VE" sz="1400" dirty="0"/>
              <a:t>&gt;</a:t>
            </a:r>
          </a:p>
          <a:p>
            <a:r>
              <a:rPr lang="es-VE" sz="1400" dirty="0"/>
              <a:t>#</a:t>
            </a:r>
            <a:r>
              <a:rPr lang="es-VE" sz="1400" dirty="0" err="1"/>
              <a:t>include</a:t>
            </a:r>
            <a:r>
              <a:rPr lang="es-VE" sz="1400" dirty="0"/>
              <a:t> &lt;</a:t>
            </a:r>
            <a:r>
              <a:rPr lang="es-VE" sz="1400" dirty="0" err="1"/>
              <a:t>math.h</a:t>
            </a:r>
            <a:r>
              <a:rPr lang="es-VE" sz="1400" dirty="0"/>
              <a:t>&gt;</a:t>
            </a:r>
          </a:p>
          <a:p>
            <a:endParaRPr lang="es-VE" sz="1400" dirty="0"/>
          </a:p>
          <a:p>
            <a:r>
              <a:rPr lang="es-VE" sz="1400" dirty="0" err="1"/>
              <a:t>int</a:t>
            </a:r>
            <a:r>
              <a:rPr lang="es-VE" sz="1400" dirty="0"/>
              <a:t> numero =16;</a:t>
            </a:r>
          </a:p>
          <a:p>
            <a:r>
              <a:rPr lang="es-VE" sz="1400" dirty="0" err="1"/>
              <a:t>int</a:t>
            </a:r>
            <a:r>
              <a:rPr lang="es-VE" sz="1400" dirty="0"/>
              <a:t> resultado;</a:t>
            </a:r>
          </a:p>
          <a:p>
            <a:endParaRPr lang="es-VE" sz="1400" dirty="0"/>
          </a:p>
          <a:p>
            <a:r>
              <a:rPr lang="es-VE" sz="1400" dirty="0" err="1"/>
              <a:t>int</a:t>
            </a:r>
            <a:r>
              <a:rPr lang="es-VE" sz="1400" dirty="0"/>
              <a:t> </a:t>
            </a:r>
            <a:r>
              <a:rPr lang="es-VE" sz="1400" dirty="0" err="1"/>
              <a:t>main</a:t>
            </a:r>
            <a:r>
              <a:rPr lang="es-VE" sz="1400" dirty="0"/>
              <a:t>(</a:t>
            </a:r>
            <a:r>
              <a:rPr lang="es-VE" sz="1400" dirty="0" err="1"/>
              <a:t>void</a:t>
            </a:r>
            <a:r>
              <a:rPr lang="es-VE" sz="1400" dirty="0"/>
              <a:t>)</a:t>
            </a:r>
          </a:p>
          <a:p>
            <a:r>
              <a:rPr lang="es-VE" sz="1400" dirty="0"/>
              <a:t>{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int</a:t>
            </a:r>
            <a:r>
              <a:rPr lang="es-VE" sz="1400" dirty="0"/>
              <a:t> numero =16;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int</a:t>
            </a:r>
            <a:r>
              <a:rPr lang="es-VE" sz="1400" dirty="0"/>
              <a:t> resultado;</a:t>
            </a:r>
          </a:p>
          <a:p>
            <a:r>
              <a:rPr lang="es-VE" sz="1400" dirty="0"/>
              <a:t>    resultado=</a:t>
            </a:r>
            <a:r>
              <a:rPr lang="es-VE" sz="1400" dirty="0" err="1"/>
              <a:t>sqrt</a:t>
            </a:r>
            <a:r>
              <a:rPr lang="es-VE" sz="1400" dirty="0"/>
              <a:t>(numero);</a:t>
            </a:r>
          </a:p>
          <a:p>
            <a:r>
              <a:rPr lang="es-VE" sz="1400" dirty="0"/>
              <a:t>   //Resultado </a:t>
            </a:r>
          </a:p>
          <a:p>
            <a:r>
              <a:rPr lang="es-VE" sz="1400" dirty="0"/>
              <a:t>    </a:t>
            </a:r>
            <a:r>
              <a:rPr lang="es-VE" sz="1400" dirty="0" err="1"/>
              <a:t>printf</a:t>
            </a:r>
            <a:r>
              <a:rPr lang="es-VE" sz="1400" dirty="0"/>
              <a:t>("Resultado: %</a:t>
            </a:r>
            <a:r>
              <a:rPr lang="es-VE" sz="1400" dirty="0" err="1"/>
              <a:t>i",resultado</a:t>
            </a:r>
            <a:r>
              <a:rPr lang="es-VE" sz="1400" dirty="0"/>
              <a:t>);//imprime la variable, resultado </a:t>
            </a:r>
          </a:p>
          <a:p>
            <a:r>
              <a:rPr lang="es-VE" sz="1400" dirty="0"/>
              <a:t>}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64625" y="1443336"/>
            <a:ext cx="837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2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librería para las operaciones matemáticas 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800" b="1" dirty="0" err="1" smtClean="0">
                <a:solidFill>
                  <a:srgbClr val="FF0000"/>
                </a:solidFill>
              </a:rPr>
              <a:t>math.h</a:t>
            </a:r>
            <a:endParaRPr lang="es-V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13977" y="632644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93247" y="306896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La librería también tiene otras funciones, de un uso menos frecuente, como son: </a:t>
            </a:r>
            <a:r>
              <a:rPr lang="es-MX" sz="2800" i="1" dirty="0"/>
              <a:t>sin(x), </a:t>
            </a:r>
            <a:r>
              <a:rPr lang="es-MX" sz="2800" i="1" dirty="0" err="1"/>
              <a:t>cos</a:t>
            </a:r>
            <a:r>
              <a:rPr lang="es-MX" sz="2800" i="1" dirty="0"/>
              <a:t>(x), tan(x), </a:t>
            </a:r>
            <a:r>
              <a:rPr lang="es-MX" sz="2800" i="1" dirty="0" err="1"/>
              <a:t>acos</a:t>
            </a:r>
            <a:r>
              <a:rPr lang="es-MX" sz="2800" i="1" dirty="0"/>
              <a:t>(x), </a:t>
            </a:r>
            <a:r>
              <a:rPr lang="es-MX" sz="2800" i="1" dirty="0" err="1"/>
              <a:t>asin</a:t>
            </a:r>
            <a:r>
              <a:rPr lang="es-MX" sz="2800" i="1" dirty="0"/>
              <a:t>(x), atan(x)</a:t>
            </a:r>
            <a:r>
              <a:rPr lang="es-MX" sz="2800" dirty="0"/>
              <a:t> …</a:t>
            </a:r>
            <a:r>
              <a:rPr lang="es-MX" sz="2400" dirty="0" smtClean="0">
                <a:solidFill>
                  <a:srgbClr val="212121"/>
                </a:solidFill>
                <a:latin typeface="-apple-system"/>
              </a:rPr>
              <a:t>.</a:t>
            </a:r>
            <a:endParaRPr lang="es-VE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59633" y="1791369"/>
            <a:ext cx="673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librería para las operaciones matemáticas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operaciones de la librería</a:t>
            </a:r>
          </a:p>
        </p:txBody>
      </p:sp>
    </p:spTree>
    <p:extLst>
      <p:ext uri="{BB962C8B-B14F-4D97-AF65-F5344CB8AC3E}">
        <p14:creationId xmlns:p14="http://schemas.microsoft.com/office/powerpoint/2010/main" val="41706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0" name="object 3"/>
          <p:cNvSpPr txBox="1"/>
          <p:nvPr/>
        </p:nvSpPr>
        <p:spPr>
          <a:xfrm>
            <a:off x="713977" y="632644"/>
            <a:ext cx="8183773" cy="87780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Librerías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predefinidas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3791" y="209420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Las cadenas de caracteres, por su forma de constituirse en C, siempre dan mas problemas que los tipos numéricos.</a:t>
            </a:r>
            <a:r>
              <a:rPr lang="es-MX" sz="1600" dirty="0" smtClean="0">
                <a:solidFill>
                  <a:srgbClr val="212121"/>
                </a:solidFill>
                <a:latin typeface="-apple-system"/>
              </a:rPr>
              <a:t>.</a:t>
            </a:r>
            <a:endParaRPr lang="es-VE" sz="1600" dirty="0"/>
          </a:p>
        </p:txBody>
      </p:sp>
      <p:sp>
        <p:nvSpPr>
          <p:cNvPr id="3" name="Rectángulo 2"/>
          <p:cNvSpPr/>
          <p:nvPr/>
        </p:nvSpPr>
        <p:spPr>
          <a:xfrm>
            <a:off x="341875" y="3324283"/>
            <a:ext cx="44639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</a:rPr>
              <a:t>Comparación de cadenas de caracteres en </a:t>
            </a:r>
            <a:r>
              <a:rPr lang="es-MX" sz="2000" b="1" dirty="0" smtClean="0">
                <a:solidFill>
                  <a:schemeClr val="tx2"/>
                </a:solidFill>
              </a:rPr>
              <a:t>C.</a:t>
            </a:r>
          </a:p>
          <a:p>
            <a:endParaRPr lang="es-MX" b="0" i="0" dirty="0">
              <a:solidFill>
                <a:srgbClr val="212121"/>
              </a:solidFill>
              <a:effectLst/>
              <a:latin typeface="-apple-system"/>
            </a:endParaRPr>
          </a:p>
          <a:p>
            <a:r>
              <a:rPr lang="es-MX" dirty="0"/>
              <a:t>La función </a:t>
            </a:r>
            <a:r>
              <a:rPr lang="es-MX" i="1" dirty="0" err="1">
                <a:solidFill>
                  <a:srgbClr val="FF0000"/>
                </a:solidFill>
              </a:rPr>
              <a:t>strcmp</a:t>
            </a:r>
            <a:r>
              <a:rPr lang="es-MX" i="1" dirty="0">
                <a:solidFill>
                  <a:srgbClr val="FF0000"/>
                </a:solidFill>
              </a:rPr>
              <a:t>(cadena1,cadena2)</a:t>
            </a:r>
            <a:r>
              <a:rPr lang="es-MX" dirty="0">
                <a:solidFill>
                  <a:srgbClr val="FF0000"/>
                </a:solidFill>
              </a:rPr>
              <a:t> </a:t>
            </a:r>
            <a:r>
              <a:rPr lang="es-MX" dirty="0"/>
              <a:t>es de las más utilizadas y nos permite comparar si dos cadenas de caracteres son iguales. El resultado que produce es el siguiente: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Devuelve 0 si son iguales.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Devuelve &gt;0 si cadena1 es mayor que cadena2.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Devuelve &lt;0 si cadena1 es menor que cadena2</a:t>
            </a:r>
          </a:p>
          <a:p>
            <a:endParaRPr lang="es-MX" b="0" i="0" dirty="0">
              <a:solidFill>
                <a:srgbClr val="212121"/>
              </a:solidFill>
              <a:effectLst/>
              <a:latin typeface="-apple-system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70767" y="149814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librería para la gestión de cadenas de caracteres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VE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400" b="1" dirty="0" err="1" smtClean="0">
                <a:solidFill>
                  <a:srgbClr val="FF0000"/>
                </a:solidFill>
              </a:rPr>
              <a:t>string.h</a:t>
            </a: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96440" y="3000260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200" dirty="0"/>
              <a:t>#</a:t>
            </a:r>
            <a:r>
              <a:rPr lang="es-VE" sz="1200" dirty="0" err="1"/>
              <a:t>include</a:t>
            </a:r>
            <a:r>
              <a:rPr lang="es-VE" sz="1200" dirty="0"/>
              <a:t> &lt;</a:t>
            </a:r>
            <a:r>
              <a:rPr lang="es-VE" sz="1200" dirty="0" err="1"/>
              <a:t>stdio.h</a:t>
            </a:r>
            <a:r>
              <a:rPr lang="es-VE" sz="1200" dirty="0"/>
              <a:t>&gt;</a:t>
            </a:r>
          </a:p>
          <a:p>
            <a:r>
              <a:rPr lang="es-VE" sz="1200" dirty="0"/>
              <a:t>#</a:t>
            </a:r>
            <a:r>
              <a:rPr lang="es-VE" sz="1200" dirty="0" err="1"/>
              <a:t>include</a:t>
            </a:r>
            <a:r>
              <a:rPr lang="es-VE" sz="1200" dirty="0"/>
              <a:t> &lt;</a:t>
            </a:r>
            <a:r>
              <a:rPr lang="es-VE" sz="1200" dirty="0" err="1"/>
              <a:t>string.h</a:t>
            </a:r>
            <a:r>
              <a:rPr lang="es-VE" sz="1200" dirty="0"/>
              <a:t>&gt;</a:t>
            </a:r>
          </a:p>
          <a:p>
            <a:endParaRPr lang="es-VE" sz="1200" dirty="0"/>
          </a:p>
          <a:p>
            <a:r>
              <a:rPr lang="es-VE" sz="1200" dirty="0" err="1"/>
              <a:t>int</a:t>
            </a:r>
            <a:r>
              <a:rPr lang="es-VE" sz="1200" dirty="0"/>
              <a:t> </a:t>
            </a:r>
            <a:r>
              <a:rPr lang="es-VE" sz="1200" dirty="0" err="1"/>
              <a:t>main</a:t>
            </a:r>
            <a:r>
              <a:rPr lang="es-VE" sz="1200" dirty="0"/>
              <a:t>()</a:t>
            </a:r>
          </a:p>
          <a:p>
            <a:r>
              <a:rPr lang="es-VE" sz="1200" dirty="0"/>
              <a:t>{</a:t>
            </a:r>
          </a:p>
          <a:p>
            <a:r>
              <a:rPr lang="es-VE" sz="1200" dirty="0"/>
              <a:t>    </a:t>
            </a:r>
            <a:r>
              <a:rPr lang="es-VE" sz="1200" dirty="0" err="1"/>
              <a:t>char</a:t>
            </a:r>
            <a:r>
              <a:rPr lang="es-VE" sz="1200" dirty="0"/>
              <a:t> cadena1[] = "</a:t>
            </a:r>
            <a:r>
              <a:rPr lang="es-VE" sz="1200" dirty="0" err="1"/>
              <a:t>Tecnica</a:t>
            </a:r>
            <a:r>
              <a:rPr lang="es-VE" sz="1200" dirty="0"/>
              <a:t> II";</a:t>
            </a:r>
          </a:p>
          <a:p>
            <a:r>
              <a:rPr lang="es-VE" sz="1200" dirty="0"/>
              <a:t>    </a:t>
            </a:r>
            <a:r>
              <a:rPr lang="es-VE" sz="1200" dirty="0" err="1"/>
              <a:t>char</a:t>
            </a:r>
            <a:r>
              <a:rPr lang="es-VE" sz="1200" dirty="0"/>
              <a:t> cadena2[] = "</a:t>
            </a:r>
            <a:r>
              <a:rPr lang="es-VE" sz="1200" dirty="0" err="1"/>
              <a:t>Tecnica</a:t>
            </a:r>
            <a:r>
              <a:rPr lang="es-VE" sz="1200" dirty="0"/>
              <a:t> IIII";</a:t>
            </a:r>
          </a:p>
          <a:p>
            <a:r>
              <a:rPr lang="es-VE" sz="1200" dirty="0"/>
              <a:t>    </a:t>
            </a:r>
            <a:r>
              <a:rPr lang="es-VE" sz="1200" dirty="0" err="1"/>
              <a:t>int</a:t>
            </a:r>
            <a:r>
              <a:rPr lang="es-VE" sz="1200" dirty="0"/>
              <a:t> resultado;</a:t>
            </a:r>
          </a:p>
          <a:p>
            <a:r>
              <a:rPr lang="es-VE" sz="1200" dirty="0"/>
              <a:t>    resultado=</a:t>
            </a:r>
            <a:r>
              <a:rPr lang="es-VE" sz="1200" dirty="0" err="1"/>
              <a:t>strcmp</a:t>
            </a:r>
            <a:r>
              <a:rPr lang="es-VE" sz="1200" dirty="0"/>
              <a:t>(cadena1,cadena2);</a:t>
            </a:r>
          </a:p>
          <a:p>
            <a:r>
              <a:rPr lang="es-VE" sz="1200" dirty="0"/>
              <a:t>   //Resultado </a:t>
            </a:r>
          </a:p>
          <a:p>
            <a:r>
              <a:rPr lang="es-VE" sz="1200" dirty="0"/>
              <a:t>    </a:t>
            </a:r>
            <a:r>
              <a:rPr lang="es-VE" sz="1200" dirty="0" err="1"/>
              <a:t>if</a:t>
            </a:r>
            <a:r>
              <a:rPr lang="es-VE" sz="1200" dirty="0"/>
              <a:t>(resultado == 0)</a:t>
            </a:r>
          </a:p>
          <a:p>
            <a:r>
              <a:rPr lang="es-VE" sz="1200" dirty="0"/>
              <a:t>       {</a:t>
            </a:r>
          </a:p>
          <a:p>
            <a:r>
              <a:rPr lang="es-VE" sz="1200" dirty="0"/>
              <a:t>        </a:t>
            </a:r>
            <a:r>
              <a:rPr lang="es-VE" sz="1200" dirty="0" err="1"/>
              <a:t>printf</a:t>
            </a:r>
            <a:r>
              <a:rPr lang="es-VE" sz="1200" dirty="0"/>
              <a:t>("Cadenas son iguales");</a:t>
            </a:r>
          </a:p>
          <a:p>
            <a:r>
              <a:rPr lang="es-VE" sz="1200" dirty="0"/>
              <a:t>       }</a:t>
            </a:r>
          </a:p>
          <a:p>
            <a:r>
              <a:rPr lang="es-VE" sz="1200" dirty="0"/>
              <a:t>    </a:t>
            </a:r>
            <a:r>
              <a:rPr lang="es-VE" sz="1200" dirty="0" err="1"/>
              <a:t>else</a:t>
            </a:r>
            <a:endParaRPr lang="es-VE" sz="1200" dirty="0"/>
          </a:p>
          <a:p>
            <a:r>
              <a:rPr lang="es-VE" sz="1200" dirty="0"/>
              <a:t>       {</a:t>
            </a:r>
          </a:p>
          <a:p>
            <a:r>
              <a:rPr lang="es-VE" sz="1200" dirty="0"/>
              <a:t>         </a:t>
            </a:r>
            <a:r>
              <a:rPr lang="es-VE" sz="1200" dirty="0" err="1"/>
              <a:t>printf</a:t>
            </a:r>
            <a:r>
              <a:rPr lang="es-VE" sz="1200" dirty="0"/>
              <a:t>("Cadenas son diferentes");</a:t>
            </a:r>
          </a:p>
          <a:p>
            <a:r>
              <a:rPr lang="es-VE" sz="1200" dirty="0"/>
              <a:t>       }</a:t>
            </a:r>
          </a:p>
          <a:p>
            <a:r>
              <a:rPr lang="es-VE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106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61271" y="2708920"/>
            <a:ext cx="58349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VE" sz="8000" spc="-5" dirty="0">
                <a:cs typeface="Calibri"/>
              </a:rPr>
              <a:t>¿</a:t>
            </a:r>
            <a:r>
              <a:rPr lang="es-VE" sz="9600" dirty="0">
                <a:cs typeface="Calibri"/>
              </a:rPr>
              <a:t>P</a:t>
            </a:r>
            <a:r>
              <a:rPr lang="es-VE" sz="7200" spc="-5" dirty="0">
                <a:cs typeface="Calibri"/>
              </a:rPr>
              <a:t>REGUNTA</a:t>
            </a:r>
            <a:r>
              <a:rPr lang="es-VE" sz="7200" spc="35" dirty="0">
                <a:cs typeface="Calibri"/>
              </a:rPr>
              <a:t>S</a:t>
            </a:r>
            <a:r>
              <a:rPr lang="es-VE" sz="8000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5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6897" y="1606809"/>
            <a:ext cx="87502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1.- </a:t>
            </a:r>
            <a:r>
              <a:rPr lang="es-MX" sz="1200" dirty="0" smtClean="0"/>
              <a:t>Considerando una </a:t>
            </a:r>
            <a:r>
              <a:rPr lang="es-MX" sz="1200" dirty="0"/>
              <a:t>secuencia de enteros positivos </a:t>
            </a:r>
            <a:r>
              <a:rPr lang="es-MX" sz="1200" dirty="0" smtClean="0"/>
              <a:t>que debe finalizar en </a:t>
            </a:r>
            <a:r>
              <a:rPr lang="es-MX" sz="1200" dirty="0"/>
              <a:t>cero, </a:t>
            </a:r>
            <a:r>
              <a:rPr lang="es-MX" sz="1200" dirty="0" smtClean="0"/>
              <a:t>realizar </a:t>
            </a:r>
            <a:r>
              <a:rPr lang="es-MX" sz="1200" dirty="0"/>
              <a:t>un algoritmo </a:t>
            </a:r>
            <a:r>
              <a:rPr lang="es-MX" sz="1200" dirty="0" smtClean="0"/>
              <a:t>que: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a) </a:t>
            </a:r>
            <a:r>
              <a:rPr lang="es-MX" sz="1200" dirty="0" smtClean="0"/>
              <a:t>Calcular </a:t>
            </a:r>
            <a:r>
              <a:rPr lang="es-MX" sz="1200" dirty="0"/>
              <a:t>el porcentaje de números impares y el porcentaje de números pares</a:t>
            </a:r>
            <a:r>
              <a:rPr lang="es-MX" sz="1200" dirty="0" smtClean="0"/>
              <a:t>.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b) Calcule la cantidad de valores iguales a un valor N dado por el usuario. </a:t>
            </a:r>
            <a:endParaRPr lang="es-MX" sz="1200" dirty="0" smtClean="0"/>
          </a:p>
          <a:p>
            <a:pPr algn="just"/>
            <a:r>
              <a:rPr lang="es-MX" sz="1200" dirty="0"/>
              <a:t> </a:t>
            </a:r>
            <a:r>
              <a:rPr lang="es-MX" sz="1200" dirty="0" smtClean="0"/>
              <a:t>c</a:t>
            </a:r>
            <a:r>
              <a:rPr lang="es-MX" sz="1200" dirty="0"/>
              <a:t>) El número mayor y el menor de la secuencia </a:t>
            </a:r>
            <a:endParaRPr lang="es-MX" sz="1200" dirty="0" smtClean="0"/>
          </a:p>
          <a:p>
            <a:pPr algn="just"/>
            <a:r>
              <a:rPr lang="es-MX" sz="1200" dirty="0"/>
              <a:t> </a:t>
            </a:r>
            <a:r>
              <a:rPr lang="es-MX" sz="1200" dirty="0" smtClean="0"/>
              <a:t>d</a:t>
            </a:r>
            <a:r>
              <a:rPr lang="es-MX" sz="1200" dirty="0"/>
              <a:t>) Contar la cantidad de números </a:t>
            </a:r>
            <a:r>
              <a:rPr lang="es-MX" sz="1200" dirty="0" err="1" smtClean="0"/>
              <a:t>narcista</a:t>
            </a:r>
            <a:r>
              <a:rPr lang="es-MX" sz="1200" dirty="0" smtClean="0"/>
              <a:t>.</a:t>
            </a:r>
          </a:p>
          <a:p>
            <a:pPr algn="just"/>
            <a:r>
              <a:rPr lang="es-MX" sz="1200" dirty="0" smtClean="0"/>
              <a:t> </a:t>
            </a:r>
            <a:r>
              <a:rPr lang="es-MX" sz="1200" dirty="0"/>
              <a:t>e ) Contar la cantidad de números primos.</a:t>
            </a:r>
          </a:p>
          <a:p>
            <a:pPr algn="just"/>
            <a:r>
              <a:rPr lang="es-MX" sz="1200" dirty="0" smtClean="0"/>
              <a:t> f </a:t>
            </a:r>
            <a:r>
              <a:rPr lang="es-MX" sz="1200" dirty="0"/>
              <a:t>) Contar la cantidad de números </a:t>
            </a:r>
            <a:r>
              <a:rPr lang="es-MX" sz="1200" dirty="0" smtClean="0"/>
              <a:t>perfectos.</a:t>
            </a:r>
            <a:endParaRPr lang="es-MX" sz="1200" dirty="0"/>
          </a:p>
          <a:p>
            <a:pPr algn="just"/>
            <a:endParaRPr lang="es-MX" sz="1200" dirty="0"/>
          </a:p>
          <a:p>
            <a:pPr algn="just"/>
            <a:r>
              <a:rPr lang="es-MX" sz="1200" dirty="0" smtClean="0"/>
              <a:t>Nota: </a:t>
            </a:r>
            <a:r>
              <a:rPr lang="es-MX" sz="1200" dirty="0"/>
              <a:t>En matemáticas, un número primo es</a:t>
            </a:r>
            <a:r>
              <a:rPr lang="es-MX" sz="1200" b="1" dirty="0"/>
              <a:t> un número natural mayor que 1 que tiene únicamente dos divisores positivos distintos:</a:t>
            </a:r>
            <a:r>
              <a:rPr lang="es-MX" sz="1200" dirty="0"/>
              <a:t> él mismo y el </a:t>
            </a:r>
            <a:r>
              <a:rPr lang="es-MX" sz="1200" dirty="0" smtClean="0"/>
              <a:t> numero 1.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/>
              <a:t>Un número narcisista, es aquel que es igual a la suma de cada uno de sus dígitos elevados a la “n” potencia (donde “n” es el número de cifras del número). Por ejemplo, el 153 es un número narcisista puesto que 1 3 + 5 3 + 3 3 = 1 + 125 + 27 = 153</a:t>
            </a:r>
            <a:r>
              <a:rPr lang="es-MX" sz="1200" dirty="0" smtClean="0"/>
              <a:t>.</a:t>
            </a:r>
          </a:p>
          <a:p>
            <a:r>
              <a:rPr lang="es-ES" sz="1200" dirty="0"/>
              <a:t>Números perfectos</a:t>
            </a:r>
            <a:r>
              <a:rPr lang="es-ES" sz="1200" dirty="0" smtClean="0"/>
              <a:t>, son </a:t>
            </a:r>
            <a:r>
              <a:rPr lang="es-ES" sz="1200" dirty="0"/>
              <a:t>aquellos números que la suma de sus divisores (números que divide a otro de manera exacta</a:t>
            </a:r>
            <a:r>
              <a:rPr lang="es-ES" sz="1200" dirty="0" smtClean="0"/>
              <a:t>), es igual al numero. </a:t>
            </a:r>
            <a:r>
              <a:rPr lang="es-ES" sz="1200" dirty="0"/>
              <a:t>Se excluye el mismo número</a:t>
            </a:r>
            <a:endParaRPr lang="es-VE" sz="1200" dirty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/>
              <a:t>2</a:t>
            </a:r>
            <a:r>
              <a:rPr lang="es-MX" sz="1200" dirty="0" smtClean="0"/>
              <a:t>.- Realice un </a:t>
            </a:r>
            <a:r>
              <a:rPr lang="es-MX" sz="1200" dirty="0"/>
              <a:t>programa que </a:t>
            </a:r>
            <a:r>
              <a:rPr lang="es-MX" sz="1200" dirty="0" smtClean="0"/>
              <a:t>pida los </a:t>
            </a:r>
            <a:r>
              <a:rPr lang="es-MX" sz="1200" dirty="0"/>
              <a:t>elementos de una secuencia de números enteros que termina con un 0. Si la secuencia es estrictamente descendente el programa debe escribir el mensaje “Su lista de N elementos es descendente”, donde N es la cantidad de elementos de la lista, incluyendo el 0. Si la secuencia no es estrictamente descendente debe escribir el mensaje “Su lista de N elementos no es descendente, ya que aparece A seguido de B”, donde A y B son dos números que aparecen en la secuencia, A inmediatamente antes de B y B no es menor que A. Por ejemplo, si la secuencia en la entrada es </a:t>
            </a:r>
            <a:r>
              <a:rPr lang="es-MX" sz="1200" dirty="0" smtClean="0"/>
              <a:t>12, 11, 5, 1, </a:t>
            </a:r>
            <a:r>
              <a:rPr lang="es-MX" sz="1200" dirty="0"/>
              <a:t>0, la salida debe ser : Su lista de 5 elementos es descendente. Por otra parte, si la secuencia en la entrada es </a:t>
            </a:r>
            <a:r>
              <a:rPr lang="es-MX" sz="1200" dirty="0" smtClean="0"/>
              <a:t>9, 8, 6, 17, </a:t>
            </a:r>
            <a:r>
              <a:rPr lang="es-MX" sz="1200" dirty="0"/>
              <a:t>6, 8, 0, la salida debe ser: Su lista de 7 elementos NO es descendente, ya que aparece </a:t>
            </a:r>
            <a:r>
              <a:rPr lang="es-MX" sz="1200" dirty="0" smtClean="0"/>
              <a:t>6 </a:t>
            </a:r>
            <a:r>
              <a:rPr lang="es-MX" sz="1200" dirty="0"/>
              <a:t>seguido de </a:t>
            </a:r>
            <a:r>
              <a:rPr lang="es-MX" sz="1200" dirty="0" smtClean="0"/>
              <a:t>17. </a:t>
            </a:r>
            <a:r>
              <a:rPr lang="es-MX" sz="1200" dirty="0"/>
              <a:t>De igual manera para la lista </a:t>
            </a:r>
            <a:r>
              <a:rPr lang="es-MX" sz="1200" dirty="0" smtClean="0"/>
              <a:t>8, 5, 5, </a:t>
            </a:r>
            <a:r>
              <a:rPr lang="es-MX" sz="1200" dirty="0"/>
              <a:t>0, la salida debe ser: Su lista de 4 elementos NO es descendente ya que aparece </a:t>
            </a:r>
            <a:r>
              <a:rPr lang="es-MX" sz="1200" dirty="0" smtClean="0"/>
              <a:t>5 </a:t>
            </a:r>
            <a:r>
              <a:rPr lang="es-MX" sz="1200" dirty="0"/>
              <a:t>seguido de </a:t>
            </a:r>
            <a:r>
              <a:rPr lang="es-MX" sz="1200" dirty="0" smtClean="0"/>
              <a:t>5.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17982" y="1071546"/>
            <a:ext cx="18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Ejercicios </a:t>
            </a:r>
            <a:endParaRPr lang="es-VE" sz="3200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8667" t="43778" r="40143" b="38351"/>
          <a:stretch/>
        </p:blipFill>
        <p:spPr bwMode="auto">
          <a:xfrm>
            <a:off x="2583226" y="4293096"/>
            <a:ext cx="2762885" cy="541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45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9" name="object 3"/>
          <p:cNvSpPr txBox="1"/>
          <p:nvPr/>
        </p:nvSpPr>
        <p:spPr>
          <a:xfrm>
            <a:off x="1691680" y="836712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67544" y="1700808"/>
            <a:ext cx="8462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Un ciclo de repetición - bucles, es una estructura de control que permite repetir un bloque de código varias veces. Este número de veces puede ser conocido de antemano o determinado por una condición lógica, dependiendo de esto, pueden ser:</a:t>
            </a:r>
            <a:r>
              <a:rPr lang="es-VE" sz="2800" dirty="0"/>
              <a:t> </a:t>
            </a:r>
            <a:endParaRPr lang="es-VE" sz="2800" dirty="0" smtClean="0"/>
          </a:p>
          <a:p>
            <a:pPr algn="just"/>
            <a:endParaRPr lang="es-MX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dirty="0"/>
              <a:t>Repita mientras - </a:t>
            </a:r>
            <a:r>
              <a:rPr lang="es-ES" sz="2800" dirty="0" err="1"/>
              <a:t>While</a:t>
            </a:r>
            <a:r>
              <a:rPr lang="es-E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dirty="0"/>
              <a:t>Repita hasta - </a:t>
            </a:r>
            <a:r>
              <a:rPr lang="es-ES" sz="2800" dirty="0"/>
              <a:t>Do </a:t>
            </a:r>
            <a:r>
              <a:rPr lang="es-ES" sz="2800" dirty="0" err="1"/>
              <a:t>While</a:t>
            </a:r>
            <a:r>
              <a:rPr lang="es-ES" sz="28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800" dirty="0"/>
              <a:t>Repita para -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endParaRPr lang="es-VE" sz="2800" dirty="0"/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317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9" name="object 3"/>
          <p:cNvSpPr txBox="1"/>
          <p:nvPr/>
        </p:nvSpPr>
        <p:spPr>
          <a:xfrm>
            <a:off x="1691680" y="836712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467544" y="1700808"/>
            <a:ext cx="8462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Las estructuras de repetición están conformadas por: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 smtClean="0"/>
              <a:t>El </a:t>
            </a:r>
            <a:r>
              <a:rPr lang="es-MX" sz="2400" b="1" dirty="0"/>
              <a:t>cuerpo del </a:t>
            </a:r>
            <a:r>
              <a:rPr lang="es-MX" sz="2400" b="1" dirty="0" smtClean="0"/>
              <a:t>bucle: </a:t>
            </a:r>
            <a:r>
              <a:rPr lang="es-MX" sz="2400" dirty="0"/>
              <a:t>C</a:t>
            </a:r>
            <a:r>
              <a:rPr lang="es-MX" sz="2400" dirty="0" smtClean="0"/>
              <a:t>ontiene </a:t>
            </a:r>
            <a:r>
              <a:rPr lang="es-MX" sz="2400" dirty="0"/>
              <a:t>las sentencias que se repiten. </a:t>
            </a:r>
            <a:r>
              <a:rPr lang="es-MX" sz="2400" dirty="0" smtClean="0"/>
              <a:t>Cada </a:t>
            </a:r>
            <a:r>
              <a:rPr lang="es-MX" sz="2400" dirty="0"/>
              <a:t>repetición del cuerpo del bucle se denomina iteración. </a:t>
            </a:r>
            <a:endParaRPr lang="es-MX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sz="2400" b="1" dirty="0" smtClean="0"/>
              <a:t>La </a:t>
            </a:r>
            <a:r>
              <a:rPr lang="es-MX" sz="2400" b="1" dirty="0"/>
              <a:t>condición </a:t>
            </a:r>
            <a:r>
              <a:rPr lang="es-MX" sz="2400" b="1" dirty="0" smtClean="0"/>
              <a:t>lógica: </a:t>
            </a:r>
            <a:r>
              <a:rPr lang="es-MX" sz="2400" dirty="0"/>
              <a:t>que determinará el número de repeticiones a realizar</a:t>
            </a:r>
            <a:r>
              <a:rPr lang="es-MX" sz="2400" dirty="0" smtClean="0"/>
              <a:t>.</a:t>
            </a:r>
          </a:p>
          <a:p>
            <a:pPr algn="just"/>
            <a:endParaRPr lang="es-MX" sz="2400" dirty="0">
              <a:solidFill>
                <a:srgbClr val="181818"/>
              </a:solidFill>
              <a:latin typeface="Poppins"/>
            </a:endParaRPr>
          </a:p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s-VE" sz="2400" b="1" spc="-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dirty="0" smtClean="0">
                <a:solidFill>
                  <a:srgbClr val="181818"/>
                </a:solidFill>
                <a:latin typeface="Poppins"/>
              </a:rPr>
              <a:t>do-</a:t>
            </a:r>
            <a:r>
              <a:rPr lang="es-MX" sz="2400" dirty="0" err="1" smtClean="0">
                <a:solidFill>
                  <a:srgbClr val="181818"/>
                </a:solidFill>
                <a:latin typeface="Poppins"/>
              </a:rPr>
              <a:t>while</a:t>
            </a:r>
            <a:r>
              <a:rPr lang="es-MX" sz="2400" dirty="0" smtClean="0">
                <a:solidFill>
                  <a:srgbClr val="181818"/>
                </a:solidFill>
                <a:latin typeface="Poppins"/>
              </a:rPr>
              <a:t>, a </a:t>
            </a:r>
            <a:r>
              <a:rPr lang="es-MX" sz="2400" dirty="0">
                <a:solidFill>
                  <a:srgbClr val="181818"/>
                </a:solidFill>
                <a:latin typeface="Poppins"/>
              </a:rPr>
              <a:t>diferencia de los bucles </a:t>
            </a:r>
            <a:r>
              <a:rPr lang="es-MX" sz="2400" dirty="0" err="1">
                <a:solidFill>
                  <a:srgbClr val="181818"/>
                </a:solidFill>
                <a:latin typeface="Poppins"/>
              </a:rPr>
              <a:t>while</a:t>
            </a:r>
            <a:r>
              <a:rPr lang="es-MX" sz="2400" dirty="0">
                <a:solidFill>
                  <a:srgbClr val="181818"/>
                </a:solidFill>
                <a:latin typeface="Poppins"/>
              </a:rPr>
              <a:t> y </a:t>
            </a:r>
            <a:r>
              <a:rPr lang="es-MX" sz="2400" dirty="0" err="1">
                <a:solidFill>
                  <a:srgbClr val="181818"/>
                </a:solidFill>
                <a:latin typeface="Poppins"/>
              </a:rPr>
              <a:t>for</a:t>
            </a:r>
            <a:r>
              <a:rPr lang="es-MX" sz="2400" dirty="0">
                <a:solidFill>
                  <a:srgbClr val="181818"/>
                </a:solidFill>
                <a:latin typeface="Poppins"/>
              </a:rPr>
              <a:t>, </a:t>
            </a:r>
            <a:r>
              <a:rPr lang="es-MX" sz="2400" dirty="0" smtClean="0">
                <a:solidFill>
                  <a:srgbClr val="181818"/>
                </a:solidFill>
                <a:latin typeface="Poppins"/>
              </a:rPr>
              <a:t>se ejecutan </a:t>
            </a:r>
            <a:r>
              <a:rPr lang="es-MX" sz="2400" dirty="0">
                <a:solidFill>
                  <a:srgbClr val="181818"/>
                </a:solidFill>
                <a:latin typeface="Poppins"/>
              </a:rPr>
              <a:t>al menos una vez antes de verificar la condición </a:t>
            </a:r>
            <a:r>
              <a:rPr lang="es-MX" sz="2400" dirty="0" smtClean="0">
                <a:solidFill>
                  <a:srgbClr val="181818"/>
                </a:solidFill>
                <a:latin typeface="Poppins"/>
              </a:rPr>
              <a:t>del </a:t>
            </a:r>
            <a:r>
              <a:rPr lang="es-MX" sz="2400" dirty="0">
                <a:solidFill>
                  <a:srgbClr val="181818"/>
                </a:solidFill>
                <a:latin typeface="Poppins"/>
              </a:rPr>
              <a:t>bucle. 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7703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90677" y="2294683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Estructura </a:t>
            </a:r>
            <a:r>
              <a:rPr lang="es-MX" sz="2800" b="1" dirty="0" smtClean="0"/>
              <a:t>Repetición</a:t>
            </a:r>
            <a:r>
              <a:rPr lang="es-VE" sz="28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800" dirty="0" smtClean="0"/>
              <a:t>Fragmento o secuencia  de código que se ejecuta repetidas veces, mientras </a:t>
            </a:r>
            <a:r>
              <a:rPr lang="es-ES" sz="2800" dirty="0" smtClean="0">
                <a:solidFill>
                  <a:srgbClr val="FF0000"/>
                </a:solidFill>
              </a:rPr>
              <a:t>se cumplan </a:t>
            </a:r>
            <a:r>
              <a:rPr lang="es-ES" sz="2800" dirty="0" smtClean="0"/>
              <a:t>una  determinada condición.</a:t>
            </a:r>
            <a:endParaRPr lang="es-VE" sz="2800" b="1" dirty="0">
              <a:solidFill>
                <a:srgbClr val="FF0000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79512" y="1844824"/>
            <a:ext cx="2592288" cy="2592288"/>
            <a:chOff x="48667" y="2708920"/>
            <a:chExt cx="2867149" cy="2736304"/>
          </a:xfrm>
        </p:grpSpPr>
        <p:sp>
          <p:nvSpPr>
            <p:cNvPr id="3" name="Rombo 2"/>
            <p:cNvSpPr/>
            <p:nvPr/>
          </p:nvSpPr>
          <p:spPr>
            <a:xfrm>
              <a:off x="1313181" y="3570505"/>
              <a:ext cx="1249086" cy="9256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259632" y="4869160"/>
              <a:ext cx="129614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" name="Elipse 8"/>
            <p:cNvSpPr/>
            <p:nvPr/>
          </p:nvSpPr>
          <p:spPr>
            <a:xfrm>
              <a:off x="1482147" y="270892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" name="Elipse 13"/>
            <p:cNvSpPr/>
            <p:nvPr/>
          </p:nvSpPr>
          <p:spPr>
            <a:xfrm>
              <a:off x="48667" y="449615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5" name="Conector recto de flecha 14"/>
            <p:cNvCxnSpPr>
              <a:stCxn id="9" idx="4"/>
              <a:endCxn id="3" idx="0"/>
            </p:cNvCxnSpPr>
            <p:nvPr/>
          </p:nvCxnSpPr>
          <p:spPr>
            <a:xfrm flipH="1">
              <a:off x="1937724" y="3202624"/>
              <a:ext cx="12475" cy="367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3" idx="2"/>
            </p:cNvCxnSpPr>
            <p:nvPr/>
          </p:nvCxnSpPr>
          <p:spPr>
            <a:xfrm>
              <a:off x="1937724" y="4496150"/>
              <a:ext cx="0" cy="39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3" idx="1"/>
            </p:cNvCxnSpPr>
            <p:nvPr/>
          </p:nvCxnSpPr>
          <p:spPr>
            <a:xfrm flipH="1" flipV="1">
              <a:off x="516719" y="4033327"/>
              <a:ext cx="79646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>
              <a:endCxn id="14" idx="0"/>
            </p:cNvCxnSpPr>
            <p:nvPr/>
          </p:nvCxnSpPr>
          <p:spPr>
            <a:xfrm>
              <a:off x="516719" y="4033327"/>
              <a:ext cx="0" cy="4628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1592918" y="2738351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Inicio</a:t>
              </a:r>
              <a:endParaRPr lang="es-VE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49573" y="452391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482147" y="497252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Código</a:t>
              </a:r>
              <a:endParaRPr lang="es-VE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346034" y="3859757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Condición</a:t>
              </a:r>
              <a:endParaRPr lang="es-VE" sz="160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934275" y="4509120"/>
              <a:ext cx="40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Si</a:t>
              </a:r>
              <a:endParaRPr lang="es-VE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85073" y="3663995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No</a:t>
              </a:r>
              <a:endParaRPr lang="es-VE" dirty="0"/>
            </a:p>
          </p:txBody>
        </p:sp>
        <p:cxnSp>
          <p:nvCxnSpPr>
            <p:cNvPr id="31" name="Conector recto 30"/>
            <p:cNvCxnSpPr>
              <a:stCxn id="4" idx="3"/>
            </p:cNvCxnSpPr>
            <p:nvPr/>
          </p:nvCxnSpPr>
          <p:spPr>
            <a:xfrm>
              <a:off x="2555776" y="5157192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V="1">
              <a:off x="2915816" y="4010932"/>
              <a:ext cx="0" cy="1146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>
              <a:off x="2523273" y="4010932"/>
              <a:ext cx="392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502300" y="4923090"/>
            <a:ext cx="27004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 smtClean="0"/>
              <a:t>Repita mientras Condición </a:t>
            </a:r>
          </a:p>
          <a:p>
            <a:r>
              <a:rPr lang="es-ES" dirty="0"/>
              <a:t> </a:t>
            </a:r>
            <a:r>
              <a:rPr lang="es-ES" dirty="0" smtClean="0"/>
              <a:t>      Código</a:t>
            </a:r>
          </a:p>
          <a:p>
            <a:r>
              <a:rPr lang="es-ES" dirty="0" smtClean="0"/>
              <a:t>Fin de repita</a:t>
            </a:r>
          </a:p>
          <a:p>
            <a:endParaRPr lang="es-VE" dirty="0"/>
          </a:p>
        </p:txBody>
      </p:sp>
      <p:sp>
        <p:nvSpPr>
          <p:cNvPr id="39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Repetición-WHILE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394336" y="2486803"/>
            <a:ext cx="55353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Funcionamiento: </a:t>
            </a:r>
            <a:endParaRPr lang="es-MX" b="1" dirty="0" smtClean="0"/>
          </a:p>
          <a:p>
            <a:pPr algn="just"/>
            <a:endParaRPr lang="es-MX" sz="1400" dirty="0"/>
          </a:p>
          <a:p>
            <a:pPr marL="228600" indent="-228600" algn="just">
              <a:buAutoNum type="arabicPeriod"/>
            </a:pPr>
            <a:r>
              <a:rPr lang="es-MX" sz="1400" dirty="0" smtClean="0"/>
              <a:t>Cuando </a:t>
            </a:r>
            <a:r>
              <a:rPr lang="es-MX" sz="1400" dirty="0"/>
              <a:t>la sentencia </a:t>
            </a:r>
            <a:r>
              <a:rPr lang="es-MX" sz="1400" dirty="0" err="1"/>
              <a:t>while</a:t>
            </a:r>
            <a:r>
              <a:rPr lang="es-MX" sz="1400" dirty="0"/>
              <a:t> se ejecuta, la primera cosa que sucede es la evaluación de la expresión lógica. Si resulta falso no se realiza ninguna acción y el programa prosigue en la siguiente sentencia después del bucle. </a:t>
            </a:r>
            <a:endParaRPr lang="es-MX" sz="1400" dirty="0" smtClean="0"/>
          </a:p>
          <a:p>
            <a:pPr marL="228600" indent="-228600" algn="just">
              <a:buAutoNum type="arabicPeriod"/>
            </a:pPr>
            <a:r>
              <a:rPr lang="es-MX" sz="1400" dirty="0" smtClean="0"/>
              <a:t>Si </a:t>
            </a:r>
            <a:r>
              <a:rPr lang="es-MX" sz="1400" dirty="0"/>
              <a:t>la expresión lógica se evalúa y resulta verdadero entonces se ejecuta el cuerpo del bucle y se evalúa nuevamente la expresión. </a:t>
            </a:r>
            <a:endParaRPr lang="es-MX" sz="1400" dirty="0" smtClean="0"/>
          </a:p>
          <a:p>
            <a:pPr marL="228600" indent="-228600" algn="just">
              <a:buAutoNum type="arabicPeriod"/>
            </a:pPr>
            <a:r>
              <a:rPr lang="es-MX" sz="1400" dirty="0" smtClean="0"/>
              <a:t>Mientras </a:t>
            </a:r>
            <a:r>
              <a:rPr lang="es-MX" sz="1400" dirty="0"/>
              <a:t>la condición sea verdadera el cuerpo del bucle se ejecutará, por lo que debe haber algo en el cuerpo del bucle que modifique la condición de verdadera a falsa. Si la condición nunca cambia de valor se denomina bucle infinito. </a:t>
            </a:r>
            <a:endParaRPr lang="es-MX" sz="1400" dirty="0" smtClean="0"/>
          </a:p>
          <a:p>
            <a:pPr marL="228600" indent="-228600" algn="just">
              <a:buAutoNum type="arabicPeriod"/>
            </a:pPr>
            <a:r>
              <a:rPr lang="es-MX" sz="1400" dirty="0" smtClean="0"/>
              <a:t>La </a:t>
            </a:r>
            <a:r>
              <a:rPr lang="es-MX" sz="1400" dirty="0"/>
              <a:t>condición lógica se evalúa antes y después de la ejecución del bucle. </a:t>
            </a:r>
            <a:endParaRPr lang="es-MX" sz="1400" dirty="0" smtClean="0"/>
          </a:p>
          <a:p>
            <a:pPr marL="228600" indent="-228600" algn="just">
              <a:buAutoNum type="arabicPeriod"/>
            </a:pPr>
            <a:r>
              <a:rPr lang="es-MX" sz="1400" dirty="0" smtClean="0"/>
              <a:t>Si </a:t>
            </a:r>
            <a:r>
              <a:rPr lang="es-MX" sz="1400" dirty="0"/>
              <a:t>al evaluar la condición la primera vez, ésta es falsa, el cuerpo del bucle nunca se ejecutará.</a:t>
            </a:r>
            <a:endParaRPr lang="es-VE" sz="1400" b="1" dirty="0">
              <a:solidFill>
                <a:srgbClr val="FF0000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79512" y="1844824"/>
            <a:ext cx="2592288" cy="2592288"/>
            <a:chOff x="48667" y="2708920"/>
            <a:chExt cx="2867149" cy="2736304"/>
          </a:xfrm>
        </p:grpSpPr>
        <p:sp>
          <p:nvSpPr>
            <p:cNvPr id="3" name="Rombo 2"/>
            <p:cNvSpPr/>
            <p:nvPr/>
          </p:nvSpPr>
          <p:spPr>
            <a:xfrm>
              <a:off x="1313181" y="3570505"/>
              <a:ext cx="1249086" cy="9256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1259632" y="4869160"/>
              <a:ext cx="129614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" name="Elipse 8"/>
            <p:cNvSpPr/>
            <p:nvPr/>
          </p:nvSpPr>
          <p:spPr>
            <a:xfrm>
              <a:off x="1482147" y="270892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" name="Elipse 13"/>
            <p:cNvSpPr/>
            <p:nvPr/>
          </p:nvSpPr>
          <p:spPr>
            <a:xfrm>
              <a:off x="48667" y="449615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15" name="Conector recto de flecha 14"/>
            <p:cNvCxnSpPr>
              <a:stCxn id="9" idx="4"/>
              <a:endCxn id="3" idx="0"/>
            </p:cNvCxnSpPr>
            <p:nvPr/>
          </p:nvCxnSpPr>
          <p:spPr>
            <a:xfrm flipH="1">
              <a:off x="1937724" y="3202624"/>
              <a:ext cx="12475" cy="367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3" idx="2"/>
            </p:cNvCxnSpPr>
            <p:nvPr/>
          </p:nvCxnSpPr>
          <p:spPr>
            <a:xfrm>
              <a:off x="1937724" y="4496150"/>
              <a:ext cx="0" cy="39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3" idx="1"/>
            </p:cNvCxnSpPr>
            <p:nvPr/>
          </p:nvCxnSpPr>
          <p:spPr>
            <a:xfrm flipH="1" flipV="1">
              <a:off x="516719" y="4033327"/>
              <a:ext cx="79646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>
              <a:endCxn id="14" idx="0"/>
            </p:cNvCxnSpPr>
            <p:nvPr/>
          </p:nvCxnSpPr>
          <p:spPr>
            <a:xfrm>
              <a:off x="516719" y="4033327"/>
              <a:ext cx="0" cy="4628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/>
            <p:cNvSpPr txBox="1"/>
            <p:nvPr/>
          </p:nvSpPr>
          <p:spPr>
            <a:xfrm>
              <a:off x="1592918" y="2738351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Inicio</a:t>
              </a:r>
              <a:endParaRPr lang="es-VE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49573" y="452391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482147" y="497252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Código</a:t>
              </a:r>
              <a:endParaRPr lang="es-VE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1346034" y="3859757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Condición</a:t>
              </a:r>
              <a:endParaRPr lang="es-VE" sz="1600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934275" y="4509120"/>
              <a:ext cx="40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Si</a:t>
              </a:r>
              <a:endParaRPr lang="es-VE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585073" y="3663995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No</a:t>
              </a:r>
              <a:endParaRPr lang="es-VE" dirty="0"/>
            </a:p>
          </p:txBody>
        </p:sp>
        <p:cxnSp>
          <p:nvCxnSpPr>
            <p:cNvPr id="31" name="Conector recto 30"/>
            <p:cNvCxnSpPr>
              <a:stCxn id="4" idx="3"/>
            </p:cNvCxnSpPr>
            <p:nvPr/>
          </p:nvCxnSpPr>
          <p:spPr>
            <a:xfrm>
              <a:off x="2555776" y="5157192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V="1">
              <a:off x="2915816" y="4010932"/>
              <a:ext cx="0" cy="1146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/>
            <p:nvPr/>
          </p:nvCxnSpPr>
          <p:spPr>
            <a:xfrm flipH="1">
              <a:off x="2523273" y="4010932"/>
              <a:ext cx="392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uadroTexto 37"/>
          <p:cNvSpPr txBox="1"/>
          <p:nvPr/>
        </p:nvSpPr>
        <p:spPr>
          <a:xfrm>
            <a:off x="502300" y="4923090"/>
            <a:ext cx="27004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 smtClean="0"/>
              <a:t>Repita mientras Condición </a:t>
            </a:r>
          </a:p>
          <a:p>
            <a:r>
              <a:rPr lang="es-ES" dirty="0"/>
              <a:t> </a:t>
            </a:r>
            <a:r>
              <a:rPr lang="es-ES" dirty="0" smtClean="0"/>
              <a:t>      Código</a:t>
            </a:r>
          </a:p>
          <a:p>
            <a:r>
              <a:rPr lang="es-ES" dirty="0" smtClean="0"/>
              <a:t>Fin de repita</a:t>
            </a:r>
          </a:p>
          <a:p>
            <a:endParaRPr lang="es-VE" dirty="0"/>
          </a:p>
        </p:txBody>
      </p:sp>
      <p:sp>
        <p:nvSpPr>
          <p:cNvPr id="39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Repetición-WHILE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06175" y="5464094"/>
            <a:ext cx="739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20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Realice </a:t>
            </a:r>
            <a:r>
              <a:rPr lang="es-VE" sz="2000" spc="-5" dirty="0">
                <a:latin typeface="Arial" panose="020B0604020202020204" pitchFamily="34" charset="0"/>
                <a:cs typeface="Arial" panose="020B0604020202020204" pitchFamily="34" charset="0"/>
              </a:rPr>
              <a:t>un pseudocódigo </a:t>
            </a:r>
            <a:r>
              <a:rPr lang="es-MX" sz="2000" spc="-5" dirty="0">
                <a:latin typeface="Arial" panose="020B0604020202020204" pitchFamily="34" charset="0"/>
                <a:cs typeface="Arial" panose="020B0604020202020204" pitchFamily="34" charset="0"/>
              </a:rPr>
              <a:t>que imprima los números del 100 al 1, en orden decreciente</a:t>
            </a:r>
            <a:r>
              <a:rPr lang="es-MX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VE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827584" y="95973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Repetición-WHILE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259632" y="2362430"/>
            <a:ext cx="2592288" cy="2592288"/>
            <a:chOff x="48667" y="2708920"/>
            <a:chExt cx="2867149" cy="2736304"/>
          </a:xfrm>
        </p:grpSpPr>
        <p:sp>
          <p:nvSpPr>
            <p:cNvPr id="14" name="Rombo 13"/>
            <p:cNvSpPr/>
            <p:nvPr/>
          </p:nvSpPr>
          <p:spPr>
            <a:xfrm>
              <a:off x="1313181" y="3570505"/>
              <a:ext cx="1249086" cy="925645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259632" y="4869160"/>
              <a:ext cx="129614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0" name="Elipse 19"/>
            <p:cNvSpPr/>
            <p:nvPr/>
          </p:nvSpPr>
          <p:spPr>
            <a:xfrm>
              <a:off x="1482147" y="270892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1" name="Elipse 20"/>
            <p:cNvSpPr/>
            <p:nvPr/>
          </p:nvSpPr>
          <p:spPr>
            <a:xfrm>
              <a:off x="48667" y="4496150"/>
              <a:ext cx="936104" cy="4937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cxnSp>
          <p:nvCxnSpPr>
            <p:cNvPr id="22" name="Conector recto de flecha 21"/>
            <p:cNvCxnSpPr>
              <a:stCxn id="20" idx="4"/>
              <a:endCxn id="14" idx="0"/>
            </p:cNvCxnSpPr>
            <p:nvPr/>
          </p:nvCxnSpPr>
          <p:spPr>
            <a:xfrm flipH="1">
              <a:off x="1937724" y="3202624"/>
              <a:ext cx="12475" cy="367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>
              <a:stCxn id="14" idx="2"/>
            </p:cNvCxnSpPr>
            <p:nvPr/>
          </p:nvCxnSpPr>
          <p:spPr>
            <a:xfrm>
              <a:off x="1937724" y="4496150"/>
              <a:ext cx="0" cy="39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14" idx="1"/>
            </p:cNvCxnSpPr>
            <p:nvPr/>
          </p:nvCxnSpPr>
          <p:spPr>
            <a:xfrm flipH="1" flipV="1">
              <a:off x="516719" y="4033327"/>
              <a:ext cx="79646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/>
            <p:cNvCxnSpPr>
              <a:endCxn id="21" idx="0"/>
            </p:cNvCxnSpPr>
            <p:nvPr/>
          </p:nvCxnSpPr>
          <p:spPr>
            <a:xfrm>
              <a:off x="516719" y="4033327"/>
              <a:ext cx="0" cy="4628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/>
            <p:cNvSpPr txBox="1"/>
            <p:nvPr/>
          </p:nvSpPr>
          <p:spPr>
            <a:xfrm>
              <a:off x="1592918" y="2738351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Inicio</a:t>
              </a:r>
              <a:endParaRPr lang="es-VE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49573" y="4523918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Fin</a:t>
              </a:r>
              <a:endParaRPr lang="es-VE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482147" y="497252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Código</a:t>
              </a:r>
              <a:endParaRPr lang="es-VE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377314" y="3826266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Condición</a:t>
              </a:r>
              <a:endParaRPr lang="es-VE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934275" y="4509120"/>
              <a:ext cx="40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Si</a:t>
              </a:r>
              <a:endParaRPr lang="es-VE" dirty="0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85073" y="3663995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No</a:t>
              </a:r>
              <a:endParaRPr lang="es-VE" dirty="0"/>
            </a:p>
          </p:txBody>
        </p:sp>
        <p:cxnSp>
          <p:nvCxnSpPr>
            <p:cNvPr id="32" name="Conector recto 31"/>
            <p:cNvCxnSpPr>
              <a:stCxn id="19" idx="3"/>
            </p:cNvCxnSpPr>
            <p:nvPr/>
          </p:nvCxnSpPr>
          <p:spPr>
            <a:xfrm>
              <a:off x="2555776" y="5157192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V="1">
              <a:off x="2915816" y="4010932"/>
              <a:ext cx="0" cy="1146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H="1">
              <a:off x="2523273" y="4010932"/>
              <a:ext cx="392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uadroTexto 34"/>
          <p:cNvSpPr txBox="1"/>
          <p:nvPr/>
        </p:nvSpPr>
        <p:spPr>
          <a:xfrm>
            <a:off x="5295783" y="2700604"/>
            <a:ext cx="27004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Inicio</a:t>
            </a:r>
          </a:p>
          <a:p>
            <a:r>
              <a:rPr lang="es-ES" dirty="0" smtClean="0"/>
              <a:t>Repita mientras Condición </a:t>
            </a:r>
          </a:p>
          <a:p>
            <a:r>
              <a:rPr lang="es-ES" dirty="0"/>
              <a:t> </a:t>
            </a:r>
            <a:r>
              <a:rPr lang="es-ES" dirty="0" smtClean="0"/>
              <a:t>      Código</a:t>
            </a:r>
          </a:p>
          <a:p>
            <a:r>
              <a:rPr lang="es-ES" dirty="0" smtClean="0"/>
              <a:t>Fin de repita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372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72444"/>
              </p:ext>
            </p:extLst>
          </p:nvPr>
        </p:nvGraphicFramePr>
        <p:xfrm>
          <a:off x="755576" y="2722268"/>
          <a:ext cx="453650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21667388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1953717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7248474"/>
                    </a:ext>
                  </a:extLst>
                </a:gridCol>
              </a:tblGrid>
              <a:tr h="15973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ENTRADA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PROCESO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SALIDA</a:t>
                      </a:r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01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aseline="0" dirty="0" smtClean="0"/>
                        <a:t>Num1</a:t>
                      </a:r>
                      <a:r>
                        <a:rPr lang="en-US" sz="1200" dirty="0" smtClean="0"/>
                        <a:t>= 100</a:t>
                      </a:r>
                      <a:endParaRPr lang="es-ES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2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Haga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mientras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 Num1 </a:t>
                      </a:r>
                      <a:r>
                        <a:rPr lang="es-V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</a:t>
                      </a:r>
                    </a:p>
                    <a:p>
                      <a:r>
                        <a:rPr lang="es-VE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200" dirty="0" smtClean="0"/>
                        <a:t>     </a:t>
                      </a:r>
                      <a:r>
                        <a:rPr lang="es-MX" sz="1200" dirty="0" smtClean="0"/>
                        <a:t>Escribir numero       </a:t>
                      </a:r>
                    </a:p>
                    <a:p>
                      <a:pPr algn="just"/>
                      <a:r>
                        <a:rPr lang="es-MX" sz="1200" baseline="0" dirty="0" smtClean="0"/>
                        <a:t>      </a:t>
                      </a:r>
                      <a:r>
                        <a:rPr lang="en-US" sz="1200" baseline="0" dirty="0" smtClean="0"/>
                        <a:t>Num1 </a:t>
                      </a:r>
                      <a:r>
                        <a:rPr lang="es-MX" sz="1200" dirty="0" smtClean="0"/>
                        <a:t> &lt;- </a:t>
                      </a:r>
                      <a:r>
                        <a:rPr lang="en-US" sz="1200" baseline="0" dirty="0" smtClean="0"/>
                        <a:t>Num1 </a:t>
                      </a:r>
                      <a:r>
                        <a:rPr lang="es-MX" sz="1200" dirty="0" smtClean="0"/>
                        <a:t> - 1</a:t>
                      </a:r>
                      <a:endParaRPr lang="pt-BR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V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00177"/>
                  </a:ext>
                </a:extLst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5456166" y="2696751"/>
            <a:ext cx="3308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Variables</a:t>
            </a:r>
            <a:r>
              <a:rPr lang="es-VE" sz="1600" dirty="0" smtClean="0"/>
              <a:t>:</a:t>
            </a:r>
          </a:p>
          <a:p>
            <a:r>
              <a:rPr lang="es-VE" sz="1600" dirty="0"/>
              <a:t> </a:t>
            </a:r>
            <a:r>
              <a:rPr lang="es-VE" sz="1600" dirty="0" smtClean="0"/>
              <a:t>  </a:t>
            </a:r>
            <a:r>
              <a:rPr lang="es-ES" sz="1600" dirty="0" err="1"/>
              <a:t>int</a:t>
            </a:r>
            <a:r>
              <a:rPr lang="es-ES" sz="1600" dirty="0"/>
              <a:t> </a:t>
            </a:r>
            <a:r>
              <a:rPr lang="es-VE" sz="1600" dirty="0" smtClean="0"/>
              <a:t>    </a:t>
            </a:r>
            <a:r>
              <a:rPr lang="es-ES" sz="1600" dirty="0" smtClean="0"/>
              <a:t>Num1 </a:t>
            </a:r>
            <a:r>
              <a:rPr lang="en-US" sz="1600" dirty="0" smtClean="0"/>
              <a:t>= 100</a:t>
            </a:r>
            <a:endParaRPr lang="es-ES" sz="1600" dirty="0" smtClean="0"/>
          </a:p>
          <a:p>
            <a:r>
              <a:rPr lang="es-ES" sz="1600" dirty="0" smtClean="0"/>
              <a:t>Haga M</a:t>
            </a:r>
            <a:r>
              <a:rPr lang="en-US" sz="1600" dirty="0" err="1" smtClean="0"/>
              <a:t>ientras</a:t>
            </a:r>
            <a:r>
              <a:rPr lang="en-US" sz="1600" dirty="0" smtClean="0"/>
              <a:t>  </a:t>
            </a:r>
            <a:r>
              <a:rPr lang="en-US" sz="1600" dirty="0"/>
              <a:t>Num1 </a:t>
            </a:r>
            <a:r>
              <a:rPr lang="es-VE" sz="1600" dirty="0" smtClean="0"/>
              <a:t>&gt; 0</a:t>
            </a:r>
          </a:p>
          <a:p>
            <a:pPr algn="just"/>
            <a:r>
              <a:rPr lang="es-ES" sz="1600" dirty="0"/>
              <a:t> </a:t>
            </a:r>
            <a:r>
              <a:rPr lang="es-ES" sz="1600" dirty="0" smtClean="0"/>
              <a:t>     </a:t>
            </a:r>
            <a:r>
              <a:rPr lang="en-US" sz="1600" dirty="0" smtClean="0"/>
              <a:t> </a:t>
            </a:r>
            <a:r>
              <a:rPr lang="es-MX" sz="1600" dirty="0"/>
              <a:t>Escribir numero       </a:t>
            </a:r>
          </a:p>
          <a:p>
            <a:pPr algn="just"/>
            <a:r>
              <a:rPr lang="es-MX" sz="1600" dirty="0"/>
              <a:t>      </a:t>
            </a:r>
            <a:r>
              <a:rPr lang="en-US" sz="1600" dirty="0"/>
              <a:t>Num1 </a:t>
            </a:r>
            <a:r>
              <a:rPr lang="es-MX" sz="1600" dirty="0"/>
              <a:t> &lt;- </a:t>
            </a:r>
            <a:r>
              <a:rPr lang="en-US" sz="1600" dirty="0"/>
              <a:t>Num1 </a:t>
            </a:r>
            <a:r>
              <a:rPr lang="es-MX" sz="1600" dirty="0"/>
              <a:t> - 1</a:t>
            </a:r>
            <a:endParaRPr lang="es-ES" sz="1600" dirty="0" smtClean="0"/>
          </a:p>
          <a:p>
            <a:r>
              <a:rPr lang="es-ES" sz="1600" dirty="0" smtClean="0"/>
              <a:t>Fin de Mientras</a:t>
            </a:r>
          </a:p>
          <a:p>
            <a:endParaRPr lang="es-ES" sz="1600" dirty="0"/>
          </a:p>
          <a:p>
            <a:endParaRPr lang="es-VE" sz="1600" dirty="0"/>
          </a:p>
          <a:p>
            <a:endParaRPr lang="es-ES" sz="1600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179512" y="1484784"/>
            <a:ext cx="858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VE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VE" sz="1600" spc="-5" dirty="0">
                <a:latin typeface="Arial" panose="020B0604020202020204" pitchFamily="34" charset="0"/>
                <a:cs typeface="Arial" panose="020B0604020202020204" pitchFamily="34" charset="0"/>
              </a:rPr>
              <a:t>Realice un pseudocódigo </a:t>
            </a:r>
            <a:r>
              <a:rPr lang="es-MX" sz="1600" spc="-5" dirty="0">
                <a:latin typeface="Arial" panose="020B0604020202020204" pitchFamily="34" charset="0"/>
                <a:cs typeface="Arial" panose="020B0604020202020204" pitchFamily="34" charset="0"/>
              </a:rPr>
              <a:t>que imprima los números del 100 al 1, en orden decreciente.</a:t>
            </a:r>
            <a:endParaRPr lang="es-VE" sz="16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35496" y="730090"/>
            <a:ext cx="8111765" cy="75469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Repetición-WHILE</a:t>
            </a:r>
            <a:endParaRPr lang="es-MX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1172" y="36400"/>
            <a:ext cx="651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UNIVERSIDAD NACIONAL EXPERIMENTAL DE GUAYANA</a:t>
            </a:r>
          </a:p>
          <a:p>
            <a:r>
              <a:rPr lang="es-VE" dirty="0" smtClean="0"/>
              <a:t>VICE </a:t>
            </a:r>
            <a:r>
              <a:rPr lang="es-VE" dirty="0"/>
              <a:t>RECTORADO ACÁDEMICO </a:t>
            </a:r>
            <a:endParaRPr lang="es-VE" dirty="0" smtClean="0"/>
          </a:p>
          <a:p>
            <a:r>
              <a:rPr lang="es-VE" dirty="0" smtClean="0"/>
              <a:t>COORDINACION </a:t>
            </a:r>
            <a:r>
              <a:rPr lang="es-VE" dirty="0"/>
              <a:t>DE INGENIERIA EN INFORMATICA </a:t>
            </a:r>
          </a:p>
        </p:txBody>
      </p:sp>
      <p:pic>
        <p:nvPicPr>
          <p:cNvPr id="7" name="6 Imagen" descr="LogoU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66" y="36400"/>
            <a:ext cx="933452" cy="8922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13917" y="1483995"/>
            <a:ext cx="62716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000" dirty="0"/>
              <a:t>// Nombre y Apellido: Zulma </a:t>
            </a:r>
            <a:r>
              <a:rPr lang="es-VE" sz="1000" dirty="0" err="1"/>
              <a:t>Diaz</a:t>
            </a:r>
            <a:endParaRPr lang="es-VE" sz="1000" dirty="0"/>
          </a:p>
          <a:p>
            <a:r>
              <a:rPr lang="es-VE" sz="1000" dirty="0"/>
              <a:t>// Descripción del Programa: Realice un pseudocódigo que imprima los números del 100 al 1, en orden decreciente. </a:t>
            </a:r>
          </a:p>
          <a:p>
            <a:r>
              <a:rPr lang="es-VE" sz="1000" dirty="0"/>
              <a:t>// Fecha de realización: 20/11/2023</a:t>
            </a:r>
          </a:p>
          <a:p>
            <a:r>
              <a:rPr lang="es-VE" sz="1000" dirty="0"/>
              <a:t>// Fecha de modificación:20/11/2023</a:t>
            </a:r>
          </a:p>
          <a:p>
            <a:endParaRPr lang="es-VE" sz="1000" dirty="0"/>
          </a:p>
          <a:p>
            <a:r>
              <a:rPr lang="es-VE" sz="1000" dirty="0"/>
              <a:t>#</a:t>
            </a:r>
            <a:r>
              <a:rPr lang="es-VE" sz="1000" dirty="0" err="1"/>
              <a:t>include</a:t>
            </a:r>
            <a:r>
              <a:rPr lang="es-VE" sz="1000" dirty="0"/>
              <a:t> &lt;</a:t>
            </a:r>
            <a:r>
              <a:rPr lang="es-VE" sz="1000" dirty="0" err="1"/>
              <a:t>stdio.h</a:t>
            </a:r>
            <a:r>
              <a:rPr lang="es-VE" sz="1000" dirty="0"/>
              <a:t>&gt;</a:t>
            </a:r>
          </a:p>
          <a:p>
            <a:r>
              <a:rPr lang="es-VE" sz="1000" dirty="0"/>
              <a:t>#</a:t>
            </a:r>
            <a:r>
              <a:rPr lang="es-VE" sz="1000" dirty="0" err="1"/>
              <a:t>include</a:t>
            </a:r>
            <a:r>
              <a:rPr lang="es-VE" sz="1000" dirty="0"/>
              <a:t> &lt;</a:t>
            </a:r>
            <a:r>
              <a:rPr lang="es-VE" sz="1000" dirty="0" err="1"/>
              <a:t>stdlib.h</a:t>
            </a:r>
            <a:r>
              <a:rPr lang="es-VE" sz="1000" dirty="0"/>
              <a:t>&gt;</a:t>
            </a:r>
          </a:p>
          <a:p>
            <a:r>
              <a:rPr lang="es-VE" sz="1000" dirty="0"/>
              <a:t>#</a:t>
            </a:r>
            <a:r>
              <a:rPr lang="es-VE" sz="1000" dirty="0" err="1"/>
              <a:t>include</a:t>
            </a:r>
            <a:r>
              <a:rPr lang="es-VE" sz="1000" dirty="0"/>
              <a:t> &lt;</a:t>
            </a:r>
            <a:r>
              <a:rPr lang="es-VE" sz="1000" dirty="0" err="1"/>
              <a:t>string.h</a:t>
            </a:r>
            <a:r>
              <a:rPr lang="es-VE" sz="1000" dirty="0"/>
              <a:t>&gt;</a:t>
            </a:r>
          </a:p>
          <a:p>
            <a:endParaRPr lang="es-VE" sz="1000" dirty="0"/>
          </a:p>
          <a:p>
            <a:r>
              <a:rPr lang="es-VE" sz="1000" dirty="0" err="1"/>
              <a:t>int</a:t>
            </a:r>
            <a:r>
              <a:rPr lang="es-VE" sz="1000" dirty="0"/>
              <a:t> </a:t>
            </a:r>
            <a:r>
              <a:rPr lang="es-VE" sz="1000" dirty="0" err="1"/>
              <a:t>main</a:t>
            </a:r>
            <a:r>
              <a:rPr lang="es-VE" sz="1000" dirty="0"/>
              <a:t>() {</a:t>
            </a:r>
          </a:p>
          <a:p>
            <a:r>
              <a:rPr lang="es-VE" sz="1000" dirty="0"/>
              <a:t>    //  </a:t>
            </a:r>
            <a:r>
              <a:rPr lang="es-VE" sz="1000" dirty="0" err="1"/>
              <a:t>Definicion</a:t>
            </a:r>
            <a:r>
              <a:rPr lang="es-VE" sz="1000" dirty="0"/>
              <a:t> de Variables</a:t>
            </a:r>
          </a:p>
          <a:p>
            <a:r>
              <a:rPr lang="es-VE" sz="1000" dirty="0"/>
              <a:t>        </a:t>
            </a:r>
            <a:r>
              <a:rPr lang="es-VE" sz="1000" dirty="0" err="1"/>
              <a:t>int</a:t>
            </a:r>
            <a:r>
              <a:rPr lang="es-VE" sz="1000" dirty="0"/>
              <a:t> Num1=100; </a:t>
            </a:r>
          </a:p>
          <a:p>
            <a:r>
              <a:rPr lang="es-VE" sz="1000" dirty="0"/>
              <a:t>    //  Entrada de Datos</a:t>
            </a:r>
          </a:p>
          <a:p>
            <a:r>
              <a:rPr lang="es-VE" sz="1000" dirty="0"/>
              <a:t>   //  Haga mientras Num1 &gt; 0</a:t>
            </a:r>
          </a:p>
          <a:p>
            <a:r>
              <a:rPr lang="es-VE" sz="1000" dirty="0"/>
              <a:t>     </a:t>
            </a:r>
            <a:r>
              <a:rPr lang="es-VE" sz="1000" dirty="0" err="1"/>
              <a:t>while</a:t>
            </a:r>
            <a:r>
              <a:rPr lang="es-VE" sz="1000" dirty="0"/>
              <a:t> (Num1 &gt; 0) // ciclo de </a:t>
            </a:r>
            <a:r>
              <a:rPr lang="es-VE" sz="1000" dirty="0" err="1"/>
              <a:t>repeticion</a:t>
            </a:r>
            <a:r>
              <a:rPr lang="es-VE" sz="1000" dirty="0"/>
              <a:t> , se realiza mientras Num1 sea mayor cero</a:t>
            </a:r>
          </a:p>
          <a:p>
            <a:r>
              <a:rPr lang="es-VE" sz="1000" dirty="0"/>
              <a:t>    {</a:t>
            </a:r>
          </a:p>
          <a:p>
            <a:r>
              <a:rPr lang="es-VE" sz="1000" dirty="0"/>
              <a:t>          </a:t>
            </a:r>
            <a:r>
              <a:rPr lang="es-VE" sz="1000" dirty="0" err="1"/>
              <a:t>printf</a:t>
            </a:r>
            <a:r>
              <a:rPr lang="es-VE" sz="1000" dirty="0"/>
              <a:t>("Numero = %d\n" ,Num1);</a:t>
            </a:r>
          </a:p>
          <a:p>
            <a:r>
              <a:rPr lang="es-VE" sz="1000" dirty="0"/>
              <a:t>          Num1  = Num1  - 1; </a:t>
            </a:r>
          </a:p>
          <a:p>
            <a:r>
              <a:rPr lang="es-VE" sz="1000" dirty="0"/>
              <a:t>     } </a:t>
            </a:r>
          </a:p>
          <a:p>
            <a:r>
              <a:rPr lang="es-VE" sz="1000" dirty="0"/>
              <a:t>        </a:t>
            </a:r>
            <a:r>
              <a:rPr lang="es-VE" sz="1000" dirty="0" err="1"/>
              <a:t>return</a:t>
            </a:r>
            <a:r>
              <a:rPr lang="es-VE" sz="1000" dirty="0"/>
              <a:t> 0; </a:t>
            </a:r>
          </a:p>
          <a:p>
            <a:r>
              <a:rPr lang="es-VE" sz="1000" dirty="0"/>
              <a:t>}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35496" y="730090"/>
            <a:ext cx="8111765" cy="693138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Estructuras de Control</a:t>
            </a:r>
            <a:r>
              <a:rPr lang="es-VE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Repetición-WHILE</a:t>
            </a:r>
            <a:endParaRPr lang="es-MX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2561</Words>
  <Application>Microsoft Office PowerPoint</Application>
  <PresentationFormat>Presentación en pantalla (4:3)</PresentationFormat>
  <Paragraphs>519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-apple-system</vt:lpstr>
      <vt:lpstr>Arial</vt:lpstr>
      <vt:lpstr>Berlin Sans FB</vt:lpstr>
      <vt:lpstr>Broadway</vt:lpstr>
      <vt:lpstr>Calibri</vt:lpstr>
      <vt:lpstr>Carlito</vt:lpstr>
      <vt:lpstr>Georgia</vt:lpstr>
      <vt:lpstr>Kreon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EQUIPO11</dc:creator>
  <cp:lastModifiedBy>Admin</cp:lastModifiedBy>
  <cp:revision>321</cp:revision>
  <dcterms:created xsi:type="dcterms:W3CDTF">2021-12-03T15:37:06Z</dcterms:created>
  <dcterms:modified xsi:type="dcterms:W3CDTF">2024-11-18T09:15:16Z</dcterms:modified>
</cp:coreProperties>
</file>