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1"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D8028-670D-42B0-9D00-F582DC8B9E3A}" type="datetimeFigureOut">
              <a:rPr lang="es-VE" smtClean="0"/>
              <a:t>13/6/2021</a:t>
            </a:fld>
            <a:endParaRPr lang="es-V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V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V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4D3BCA-EE81-455E-AA7B-DBDD40243F5D}" type="slidenum">
              <a:rPr lang="es-VE" smtClean="0"/>
              <a:t>‹Nº›</a:t>
            </a:fld>
            <a:endParaRPr lang="es-VE"/>
          </a:p>
        </p:txBody>
      </p:sp>
    </p:spTree>
    <p:extLst>
      <p:ext uri="{BB962C8B-B14F-4D97-AF65-F5344CB8AC3E}">
        <p14:creationId xmlns:p14="http://schemas.microsoft.com/office/powerpoint/2010/main" val="53222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VE" dirty="0"/>
          </a:p>
        </p:txBody>
      </p:sp>
      <p:sp>
        <p:nvSpPr>
          <p:cNvPr id="4" name="3 Marcador de número de diapositiva"/>
          <p:cNvSpPr>
            <a:spLocks noGrp="1"/>
          </p:cNvSpPr>
          <p:nvPr>
            <p:ph type="sldNum" sz="quarter" idx="10"/>
          </p:nvPr>
        </p:nvSpPr>
        <p:spPr/>
        <p:txBody>
          <a:bodyPr/>
          <a:lstStyle/>
          <a:p>
            <a:fld id="{0A4D3BCA-EE81-455E-AA7B-DBDD40243F5D}" type="slidenum">
              <a:rPr lang="es-VE" smtClean="0"/>
              <a:t>17</a:t>
            </a:fld>
            <a:endParaRPr lang="es-VE"/>
          </a:p>
        </p:txBody>
      </p:sp>
    </p:spTree>
    <p:extLst>
      <p:ext uri="{BB962C8B-B14F-4D97-AF65-F5344CB8AC3E}">
        <p14:creationId xmlns:p14="http://schemas.microsoft.com/office/powerpoint/2010/main" val="294361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F6E554-7448-45D5-B76C-01CC27EF40DD}" type="datetimeFigureOut">
              <a:rPr lang="es-VE" smtClean="0"/>
              <a:t>13/6/2021</a:t>
            </a:fld>
            <a:endParaRPr lang="es-V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V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9F324F7-5726-4870-8C58-36578EE04EA7}" type="slidenum">
              <a:rPr lang="es-VE" smtClean="0"/>
              <a:t>‹Nº›</a:t>
            </a:fld>
            <a:endParaRPr lang="es-V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BF6E554-7448-45D5-B76C-01CC27EF40DD}" type="datetimeFigureOut">
              <a:rPr lang="es-VE" smtClean="0"/>
              <a:t>13/6/2021</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59F324F7-5726-4870-8C58-36578EE04EA7}"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BF6E554-7448-45D5-B76C-01CC27EF40DD}" type="datetimeFigureOut">
              <a:rPr lang="es-VE" smtClean="0"/>
              <a:t>13/6/2021</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59F324F7-5726-4870-8C58-36578EE04EA7}"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BF6E554-7448-45D5-B76C-01CC27EF40DD}" type="datetimeFigureOut">
              <a:rPr lang="es-VE" smtClean="0"/>
              <a:t>13/6/2021</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59F324F7-5726-4870-8C58-36578EE04EA7}"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BF6E554-7448-45D5-B76C-01CC27EF40DD}" type="datetimeFigureOut">
              <a:rPr lang="es-VE" smtClean="0"/>
              <a:t>13/6/2021</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59F324F7-5726-4870-8C58-36578EE04EA7}"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1BF6E554-7448-45D5-B76C-01CC27EF40DD}" type="datetimeFigureOut">
              <a:rPr lang="es-VE" smtClean="0"/>
              <a:t>13/6/2021</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59F324F7-5726-4870-8C58-36578EE04EA7}" type="slidenum">
              <a:rPr lang="es-VE" smtClean="0"/>
              <a:t>‹Nº›</a:t>
            </a:fld>
            <a:endParaRPr lang="es-VE"/>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BF6E554-7448-45D5-B76C-01CC27EF40DD}" type="datetimeFigureOut">
              <a:rPr lang="es-VE" smtClean="0"/>
              <a:t>13/6/2021</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59F324F7-5726-4870-8C58-36578EE04EA7}"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BF6E554-7448-45D5-B76C-01CC27EF40DD}" type="datetimeFigureOut">
              <a:rPr lang="es-VE" smtClean="0"/>
              <a:t>13/6/2021</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59F324F7-5726-4870-8C58-36578EE04EA7}"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6E554-7448-45D5-B76C-01CC27EF40DD}" type="datetimeFigureOut">
              <a:rPr lang="es-VE" smtClean="0"/>
              <a:t>13/6/2021</a:t>
            </a:fld>
            <a:endParaRPr lang="es-VE"/>
          </a:p>
        </p:txBody>
      </p:sp>
      <p:sp>
        <p:nvSpPr>
          <p:cNvPr id="3" name="Footer Placeholder 2"/>
          <p:cNvSpPr>
            <a:spLocks noGrp="1"/>
          </p:cNvSpPr>
          <p:nvPr>
            <p:ph type="ftr" sz="quarter" idx="11"/>
          </p:nvPr>
        </p:nvSpPr>
        <p:spPr/>
        <p:txBody>
          <a:bodyPr/>
          <a:lstStyle/>
          <a:p>
            <a:endParaRPr lang="es-VE"/>
          </a:p>
        </p:txBody>
      </p:sp>
      <p:sp>
        <p:nvSpPr>
          <p:cNvPr id="4" name="Slide Number Placeholder 3"/>
          <p:cNvSpPr>
            <a:spLocks noGrp="1"/>
          </p:cNvSpPr>
          <p:nvPr>
            <p:ph type="sldNum" sz="quarter" idx="12"/>
          </p:nvPr>
        </p:nvSpPr>
        <p:spPr/>
        <p:txBody>
          <a:bodyPr/>
          <a:lstStyle/>
          <a:p>
            <a:fld id="{59F324F7-5726-4870-8C58-36578EE04EA7}"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F6E554-7448-45D5-B76C-01CC27EF40DD}" type="datetimeFigureOut">
              <a:rPr lang="es-VE" smtClean="0"/>
              <a:t>13/6/2021</a:t>
            </a:fld>
            <a:endParaRPr lang="es-VE"/>
          </a:p>
        </p:txBody>
      </p:sp>
      <p:sp>
        <p:nvSpPr>
          <p:cNvPr id="7" name="Slide Number Placeholder 6"/>
          <p:cNvSpPr>
            <a:spLocks noGrp="1"/>
          </p:cNvSpPr>
          <p:nvPr>
            <p:ph type="sldNum" sz="quarter" idx="12"/>
          </p:nvPr>
        </p:nvSpPr>
        <p:spPr/>
        <p:txBody>
          <a:bodyPr/>
          <a:lstStyle/>
          <a:p>
            <a:fld id="{59F324F7-5726-4870-8C58-36578EE04EA7}" type="slidenum">
              <a:rPr lang="es-VE" smtClean="0"/>
              <a:t>‹Nº›</a:t>
            </a:fld>
            <a:endParaRPr lang="es-V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V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BF6E554-7448-45D5-B76C-01CC27EF40DD}" type="datetimeFigureOut">
              <a:rPr lang="es-VE" smtClean="0"/>
              <a:t>13/6/2021</a:t>
            </a:fld>
            <a:endParaRPr lang="es-V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VE"/>
          </a:p>
        </p:txBody>
      </p:sp>
      <p:sp>
        <p:nvSpPr>
          <p:cNvPr id="7" name="Slide Number Placeholder 6"/>
          <p:cNvSpPr>
            <a:spLocks noGrp="1"/>
          </p:cNvSpPr>
          <p:nvPr>
            <p:ph type="sldNum" sz="quarter" idx="12"/>
          </p:nvPr>
        </p:nvSpPr>
        <p:spPr/>
        <p:txBody>
          <a:bodyPr/>
          <a:lstStyle/>
          <a:p>
            <a:fld id="{59F324F7-5726-4870-8C58-36578EE04EA7}"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F6E554-7448-45D5-B76C-01CC27EF40DD}" type="datetimeFigureOut">
              <a:rPr lang="es-VE" smtClean="0"/>
              <a:t>13/6/2021</a:t>
            </a:fld>
            <a:endParaRPr lang="es-V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V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9F324F7-5726-4870-8C58-36578EE04EA7}"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83790" y="3356992"/>
            <a:ext cx="3313355" cy="1080120"/>
          </a:xfrm>
        </p:spPr>
        <p:txBody>
          <a:bodyPr/>
          <a:lstStyle/>
          <a:p>
            <a:r>
              <a:rPr lang="es-ES" b="1" dirty="0" smtClean="0"/>
              <a:t>UNIDAD I </a:t>
            </a:r>
            <a:endParaRPr lang="es-VE" b="1" dirty="0"/>
          </a:p>
        </p:txBody>
      </p:sp>
      <p:sp>
        <p:nvSpPr>
          <p:cNvPr id="3" name="2 Subtítulo"/>
          <p:cNvSpPr>
            <a:spLocks noGrp="1"/>
          </p:cNvSpPr>
          <p:nvPr>
            <p:ph type="subTitle" idx="1"/>
          </p:nvPr>
        </p:nvSpPr>
        <p:spPr>
          <a:xfrm>
            <a:off x="4738467" y="2636912"/>
            <a:ext cx="3309803" cy="740541"/>
          </a:xfrm>
        </p:spPr>
        <p:txBody>
          <a:bodyPr>
            <a:normAutofit/>
          </a:bodyPr>
          <a:lstStyle/>
          <a:p>
            <a:r>
              <a:rPr lang="es-ES" sz="2400" b="1" dirty="0" smtClean="0"/>
              <a:t>FÍSICA I</a:t>
            </a:r>
            <a:endParaRPr lang="es-VE" sz="2400" b="1"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188640"/>
            <a:ext cx="1656184" cy="1600515"/>
          </a:xfrm>
          <a:prstGeom prst="rect">
            <a:avLst/>
          </a:prstGeom>
        </p:spPr>
      </p:pic>
      <p:sp>
        <p:nvSpPr>
          <p:cNvPr id="5" name="2 Subtítulo"/>
          <p:cNvSpPr txBox="1">
            <a:spLocks/>
          </p:cNvSpPr>
          <p:nvPr/>
        </p:nvSpPr>
        <p:spPr>
          <a:xfrm>
            <a:off x="4825310" y="4941168"/>
            <a:ext cx="3309803" cy="740541"/>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endParaRPr lang="es-ES" b="1" dirty="0" smtClean="0"/>
          </a:p>
          <a:p>
            <a:r>
              <a:rPr lang="es-ES" b="1" dirty="0" smtClean="0"/>
              <a:t>Profa</a:t>
            </a:r>
            <a:r>
              <a:rPr lang="es-ES" b="1" dirty="0" smtClean="0"/>
              <a:t>. Rosa Fernández</a:t>
            </a:r>
            <a:endParaRPr lang="es-VE" b="1" dirty="0"/>
          </a:p>
        </p:txBody>
      </p:sp>
    </p:spTree>
    <p:extLst>
      <p:ext uri="{BB962C8B-B14F-4D97-AF65-F5344CB8AC3E}">
        <p14:creationId xmlns:p14="http://schemas.microsoft.com/office/powerpoint/2010/main" val="2250224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1052736"/>
            <a:ext cx="7056784" cy="4320480"/>
          </a:xfrm>
        </p:spPr>
        <p:txBody>
          <a:bodyPr>
            <a:normAutofit fontScale="92500" lnSpcReduction="10000"/>
          </a:bodyPr>
          <a:lstStyle/>
          <a:p>
            <a:pPr marL="68580" indent="0" algn="just">
              <a:buNone/>
            </a:pPr>
            <a:r>
              <a:rPr lang="es-ES" dirty="0" smtClean="0"/>
              <a:t>En la guía de ejercicios del Objetivo 1 y 2 aparece el literal 2 de la siguientes forma</a:t>
            </a:r>
          </a:p>
          <a:p>
            <a:pPr marL="68580" indent="0">
              <a:buNone/>
            </a:pPr>
            <a:endParaRPr lang="es-ES" dirty="0" smtClean="0"/>
          </a:p>
          <a:p>
            <a:pPr marL="68580" indent="0" algn="just">
              <a:buNone/>
            </a:pPr>
            <a:r>
              <a:rPr lang="es-ES" b="1" dirty="0" smtClean="0"/>
              <a:t>2.- </a:t>
            </a:r>
            <a:r>
              <a:rPr lang="es-ES" b="1" dirty="0"/>
              <a:t>Escribe </a:t>
            </a:r>
            <a:r>
              <a:rPr lang="es-ES" b="1" dirty="0" smtClean="0"/>
              <a:t>los siguientes </a:t>
            </a:r>
            <a:r>
              <a:rPr lang="es-ES" b="1" dirty="0"/>
              <a:t>número </a:t>
            </a:r>
            <a:r>
              <a:rPr lang="es-ES" b="1" dirty="0" smtClean="0"/>
              <a:t>en notación</a:t>
            </a:r>
            <a:endParaRPr lang="es-ES" b="1" dirty="0"/>
          </a:p>
          <a:p>
            <a:pPr marL="68580" indent="0" algn="just">
              <a:buNone/>
            </a:pPr>
            <a:endParaRPr lang="es-ES" dirty="0"/>
          </a:p>
          <a:p>
            <a:pPr marL="68580" indent="0" algn="just">
              <a:buNone/>
            </a:pPr>
            <a:r>
              <a:rPr lang="es-ES" dirty="0"/>
              <a:t>a) </a:t>
            </a:r>
            <a:r>
              <a:rPr lang="es-ES" dirty="0" smtClean="0"/>
              <a:t>27400</a:t>
            </a:r>
            <a:r>
              <a:rPr lang="es-VE" dirty="0"/>
              <a:t>		</a:t>
            </a:r>
            <a:r>
              <a:rPr lang="es-VE" dirty="0" smtClean="0"/>
              <a:t>g) </a:t>
            </a:r>
            <a:r>
              <a:rPr lang="es-ES" dirty="0" smtClean="0"/>
              <a:t>8530 x</a:t>
            </a:r>
            <a:r>
              <a:rPr lang="es-VE" dirty="0" smtClean="0"/>
              <a:t>10</a:t>
            </a:r>
            <a:r>
              <a:rPr lang="es-VE" baseline="30000" dirty="0" smtClean="0"/>
              <a:t>-6</a:t>
            </a:r>
            <a:r>
              <a:rPr lang="es-VE" dirty="0" smtClean="0"/>
              <a:t> </a:t>
            </a:r>
            <a:r>
              <a:rPr lang="es-VE" dirty="0"/>
              <a:t>	</a:t>
            </a:r>
          </a:p>
          <a:p>
            <a:pPr marL="68580" indent="0" algn="just">
              <a:buNone/>
            </a:pPr>
            <a:r>
              <a:rPr lang="es-ES" dirty="0"/>
              <a:t>b) </a:t>
            </a:r>
            <a:r>
              <a:rPr lang="es-ES" dirty="0" smtClean="0"/>
              <a:t>0,0068</a:t>
            </a:r>
            <a:r>
              <a:rPr lang="es-VE" baseline="30000" dirty="0"/>
              <a:t>		</a:t>
            </a:r>
            <a:r>
              <a:rPr lang="es-VE" dirty="0" smtClean="0"/>
              <a:t>h) </a:t>
            </a:r>
            <a:r>
              <a:rPr lang="es-ES" dirty="0" smtClean="0"/>
              <a:t>5,650 x</a:t>
            </a:r>
            <a:r>
              <a:rPr lang="es-VE" dirty="0" smtClean="0"/>
              <a:t>10</a:t>
            </a:r>
            <a:r>
              <a:rPr lang="es-VE" baseline="30000" dirty="0" smtClean="0"/>
              <a:t>-4</a:t>
            </a:r>
            <a:r>
              <a:rPr lang="es-VE" dirty="0" smtClean="0"/>
              <a:t> </a:t>
            </a:r>
            <a:endParaRPr lang="es-VE" baseline="30000" dirty="0"/>
          </a:p>
          <a:p>
            <a:pPr marL="68580" indent="0" algn="just">
              <a:buNone/>
            </a:pPr>
            <a:r>
              <a:rPr lang="es-VE" dirty="0"/>
              <a:t>c) </a:t>
            </a:r>
            <a:r>
              <a:rPr lang="es-ES" dirty="0" smtClean="0"/>
              <a:t>0,00052		i) 45151 x </a:t>
            </a:r>
            <a:r>
              <a:rPr lang="es-VE" dirty="0" smtClean="0"/>
              <a:t>10</a:t>
            </a:r>
            <a:r>
              <a:rPr lang="es-VE" baseline="30000" dirty="0"/>
              <a:t>0</a:t>
            </a:r>
            <a:endParaRPr lang="es-ES" dirty="0" smtClean="0"/>
          </a:p>
          <a:p>
            <a:pPr marL="68580" indent="0" algn="just">
              <a:buNone/>
            </a:pPr>
            <a:r>
              <a:rPr lang="es-ES" dirty="0" smtClean="0"/>
              <a:t>d) 0,0073		j) 6526,23 x </a:t>
            </a:r>
            <a:r>
              <a:rPr lang="es-VE" dirty="0" smtClean="0"/>
              <a:t>10</a:t>
            </a:r>
            <a:r>
              <a:rPr lang="es-VE" baseline="30000" dirty="0"/>
              <a:t>2</a:t>
            </a:r>
            <a:endParaRPr lang="es-ES" dirty="0" smtClean="0"/>
          </a:p>
          <a:p>
            <a:pPr marL="68580" indent="0" algn="just">
              <a:buNone/>
            </a:pPr>
            <a:r>
              <a:rPr lang="es-ES" dirty="0" smtClean="0"/>
              <a:t>e) 8			k) 648 x </a:t>
            </a:r>
            <a:r>
              <a:rPr lang="es-VE" dirty="0" smtClean="0"/>
              <a:t>10</a:t>
            </a:r>
            <a:r>
              <a:rPr lang="es-VE" baseline="30000" dirty="0"/>
              <a:t>5</a:t>
            </a:r>
            <a:endParaRPr lang="es-ES" dirty="0" smtClean="0"/>
          </a:p>
          <a:p>
            <a:pPr marL="68580" indent="0" algn="just">
              <a:buNone/>
            </a:pPr>
            <a:r>
              <a:rPr lang="es-ES" dirty="0" smtClean="0"/>
              <a:t>f) 12			l) 0,0071 x </a:t>
            </a:r>
            <a:r>
              <a:rPr lang="es-VE" dirty="0" smtClean="0"/>
              <a:t>10</a:t>
            </a:r>
            <a:r>
              <a:rPr lang="es-VE" baseline="30000" dirty="0" smtClean="0"/>
              <a:t>-7</a:t>
            </a:r>
            <a:endParaRPr lang="es-ES" dirty="0" smtClean="0"/>
          </a:p>
          <a:p>
            <a:pPr marL="68580" indent="0" algn="just">
              <a:buNone/>
            </a:pPr>
            <a:endParaRPr lang="es-ES" dirty="0" smtClean="0"/>
          </a:p>
        </p:txBody>
      </p:sp>
    </p:spTree>
    <p:extLst>
      <p:ext uri="{BB962C8B-B14F-4D97-AF65-F5344CB8AC3E}">
        <p14:creationId xmlns:p14="http://schemas.microsoft.com/office/powerpoint/2010/main" val="3355402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908721"/>
            <a:ext cx="6777317" cy="1368151"/>
          </a:xfrm>
        </p:spPr>
        <p:txBody>
          <a:bodyPr/>
          <a:lstStyle/>
          <a:p>
            <a:pPr marL="68580" indent="0" algn="just">
              <a:buNone/>
            </a:pPr>
            <a:r>
              <a:rPr lang="es-ES" dirty="0" smtClean="0"/>
              <a:t>Para convertir número comunes en notación científica es al contrario de lo aprendido. </a:t>
            </a:r>
            <a:endParaRPr lang="es-VE" dirty="0"/>
          </a:p>
        </p:txBody>
      </p:sp>
      <p:graphicFrame>
        <p:nvGraphicFramePr>
          <p:cNvPr id="5" name="4 Tabla"/>
          <p:cNvGraphicFramePr>
            <a:graphicFrameLocks noGrp="1"/>
          </p:cNvGraphicFramePr>
          <p:nvPr>
            <p:extLst>
              <p:ext uri="{D42A27DB-BD31-4B8C-83A1-F6EECF244321}">
                <p14:modId xmlns:p14="http://schemas.microsoft.com/office/powerpoint/2010/main" val="1295905901"/>
              </p:ext>
            </p:extLst>
          </p:nvPr>
        </p:nvGraphicFramePr>
        <p:xfrm>
          <a:off x="1115616" y="2132856"/>
          <a:ext cx="7200800" cy="3830920"/>
        </p:xfrm>
        <a:graphic>
          <a:graphicData uri="http://schemas.openxmlformats.org/drawingml/2006/table">
            <a:tbl>
              <a:tblPr firstRow="1" bandRow="1">
                <a:tableStyleId>{5C22544A-7EE6-4342-B048-85BDC9FD1C3A}</a:tableStyleId>
              </a:tblPr>
              <a:tblGrid>
                <a:gridCol w="3240360"/>
                <a:gridCol w="3960440"/>
              </a:tblGrid>
              <a:tr h="720080">
                <a:tc>
                  <a:txBody>
                    <a:bodyPr/>
                    <a:lstStyle/>
                    <a:p>
                      <a:pPr algn="ctr"/>
                      <a:r>
                        <a:rPr lang="es-ES" sz="2400" dirty="0" smtClean="0"/>
                        <a:t>Números grandes</a:t>
                      </a:r>
                      <a:endParaRPr lang="es-VE" sz="2400" dirty="0"/>
                    </a:p>
                  </a:txBody>
                  <a:tcPr/>
                </a:tc>
                <a:tc>
                  <a:txBody>
                    <a:bodyPr/>
                    <a:lstStyle/>
                    <a:p>
                      <a:pPr algn="ctr"/>
                      <a:r>
                        <a:rPr lang="es-ES" sz="2400" dirty="0" smtClean="0"/>
                        <a:t>Números pequeños</a:t>
                      </a:r>
                      <a:endParaRPr lang="es-VE" sz="2400" dirty="0"/>
                    </a:p>
                  </a:txBody>
                  <a:tcPr/>
                </a:tc>
              </a:tr>
              <a:tr h="1800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3600" b="1" dirty="0" smtClean="0"/>
                        <a:t>1230000000</a:t>
                      </a:r>
                    </a:p>
                    <a:p>
                      <a:pPr algn="ctr"/>
                      <a:endParaRPr lang="es-VE" sz="3600" b="1" dirty="0" smtClean="0"/>
                    </a:p>
                    <a:p>
                      <a:pPr algn="ctr"/>
                      <a:r>
                        <a:rPr lang="es-VE" sz="3600" b="0" dirty="0" smtClean="0">
                          <a:solidFill>
                            <a:schemeClr val="tx1"/>
                          </a:solidFill>
                        </a:rPr>
                        <a:t>= </a:t>
                      </a:r>
                      <a:r>
                        <a:rPr lang="es-VE" sz="3600" b="1" dirty="0" smtClean="0">
                          <a:solidFill>
                            <a:srgbClr val="FF0000"/>
                          </a:solidFill>
                        </a:rPr>
                        <a:t>1,23</a:t>
                      </a:r>
                      <a:r>
                        <a:rPr lang="es-VE" sz="3600" b="1" dirty="0" smtClean="0"/>
                        <a:t> . </a:t>
                      </a:r>
                      <a:r>
                        <a:rPr lang="es-VE" sz="3600" b="1" dirty="0" smtClean="0">
                          <a:solidFill>
                            <a:srgbClr val="0070C0"/>
                          </a:solidFill>
                        </a:rPr>
                        <a:t>10</a:t>
                      </a:r>
                      <a:r>
                        <a:rPr lang="es-VE" sz="3600" b="1" baseline="30000" dirty="0" smtClean="0">
                          <a:solidFill>
                            <a:srgbClr val="0070C0"/>
                          </a:solidFill>
                        </a:rPr>
                        <a:t>9</a:t>
                      </a:r>
                      <a:r>
                        <a:rPr lang="es-VE" sz="3600" b="1" dirty="0" smtClean="0">
                          <a:solidFill>
                            <a:srgbClr val="0070C0"/>
                          </a:solidFill>
                        </a:rPr>
                        <a:t> </a:t>
                      </a:r>
                      <a:endParaRPr lang="es-VE" sz="36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3600" b="1" dirty="0" smtClean="0"/>
                        <a:t>0,00000000032</a:t>
                      </a:r>
                    </a:p>
                    <a:p>
                      <a:pPr algn="ctr"/>
                      <a:endParaRPr lang="es-VE" sz="36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VE" sz="3600" b="0" dirty="0" smtClean="0">
                          <a:solidFill>
                            <a:schemeClr val="tx1"/>
                          </a:solidFill>
                        </a:rPr>
                        <a:t>= </a:t>
                      </a:r>
                      <a:r>
                        <a:rPr lang="es-VE" sz="3600" b="1" dirty="0" smtClean="0">
                          <a:solidFill>
                            <a:srgbClr val="FF0000"/>
                          </a:solidFill>
                        </a:rPr>
                        <a:t>3,2</a:t>
                      </a:r>
                      <a:r>
                        <a:rPr lang="es-VE" sz="3600" b="1" dirty="0" smtClean="0"/>
                        <a:t> . </a:t>
                      </a:r>
                      <a:r>
                        <a:rPr lang="es-VE" sz="3600" b="1" dirty="0" smtClean="0">
                          <a:solidFill>
                            <a:srgbClr val="0070C0"/>
                          </a:solidFill>
                        </a:rPr>
                        <a:t>10</a:t>
                      </a:r>
                      <a:r>
                        <a:rPr lang="es-VE" sz="3600" b="1" baseline="30000" dirty="0" smtClean="0">
                          <a:solidFill>
                            <a:srgbClr val="0070C0"/>
                          </a:solidFill>
                        </a:rPr>
                        <a:t>-10</a:t>
                      </a:r>
                      <a:r>
                        <a:rPr lang="es-VE" sz="3600" b="1" dirty="0" smtClean="0">
                          <a:solidFill>
                            <a:srgbClr val="0070C0"/>
                          </a:solidFill>
                        </a:rPr>
                        <a:t> </a:t>
                      </a:r>
                      <a:endParaRPr lang="es-VE" sz="3600" b="1" dirty="0" smtClean="0"/>
                    </a:p>
                  </a:txBody>
                  <a:tcPr/>
                </a:tc>
              </a:tr>
              <a:tr h="1044116">
                <a:tc>
                  <a:txBody>
                    <a:bodyPr/>
                    <a:lstStyle/>
                    <a:p>
                      <a:pPr algn="ctr"/>
                      <a:r>
                        <a:rPr lang="es-VE" sz="2000" b="0" dirty="0" smtClean="0"/>
                        <a:t>Cuando</a:t>
                      </a:r>
                      <a:r>
                        <a:rPr lang="es-VE" sz="2000" b="0" baseline="0" dirty="0" smtClean="0"/>
                        <a:t> corremos la coma a la izquierda, el exponente del 10 es positivo</a:t>
                      </a:r>
                      <a:endParaRPr lang="es-VE" sz="2000" b="0" dirty="0"/>
                    </a:p>
                  </a:txBody>
                  <a:tcPr/>
                </a:tc>
                <a:tc>
                  <a:txBody>
                    <a:bodyPr/>
                    <a:lstStyle/>
                    <a:p>
                      <a:pPr algn="ctr"/>
                      <a:r>
                        <a:rPr lang="es-VE" sz="2000" b="0" dirty="0" smtClean="0"/>
                        <a:t>Cuando corremos la coma a la derecha, el exponente del 10 es negativo</a:t>
                      </a:r>
                      <a:endParaRPr lang="es-VE" sz="2000" b="0" dirty="0"/>
                    </a:p>
                  </a:txBody>
                  <a:tcPr/>
                </a:tc>
              </a:tr>
            </a:tbl>
          </a:graphicData>
        </a:graphic>
      </p:graphicFrame>
      <p:grpSp>
        <p:nvGrpSpPr>
          <p:cNvPr id="30" name="29 Grupo"/>
          <p:cNvGrpSpPr/>
          <p:nvPr/>
        </p:nvGrpSpPr>
        <p:grpSpPr>
          <a:xfrm>
            <a:off x="1691680" y="3392996"/>
            <a:ext cx="2304256" cy="216024"/>
            <a:chOff x="1691680" y="3392996"/>
            <a:chExt cx="2304256" cy="216024"/>
          </a:xfrm>
        </p:grpSpPr>
        <p:sp>
          <p:nvSpPr>
            <p:cNvPr id="6" name="5 Flecha curvada hacia arriba"/>
            <p:cNvSpPr/>
            <p:nvPr/>
          </p:nvSpPr>
          <p:spPr>
            <a:xfrm flipH="1">
              <a:off x="3707904" y="3392996"/>
              <a:ext cx="288032" cy="1800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7" name="6 Flecha curvada hacia arriba"/>
            <p:cNvSpPr/>
            <p:nvPr/>
          </p:nvSpPr>
          <p:spPr>
            <a:xfrm flipH="1">
              <a:off x="3491880" y="3429000"/>
              <a:ext cx="288032" cy="152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8" name="7 Flecha curvada hacia arriba"/>
            <p:cNvSpPr/>
            <p:nvPr/>
          </p:nvSpPr>
          <p:spPr>
            <a:xfrm flipH="1">
              <a:off x="3203848" y="3428911"/>
              <a:ext cx="288032" cy="152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9" name="8 Flecha curvada hacia arriba"/>
            <p:cNvSpPr/>
            <p:nvPr/>
          </p:nvSpPr>
          <p:spPr>
            <a:xfrm flipH="1">
              <a:off x="2960471" y="3456620"/>
              <a:ext cx="288032" cy="152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0" name="9 Flecha curvada hacia arriba"/>
            <p:cNvSpPr/>
            <p:nvPr/>
          </p:nvSpPr>
          <p:spPr>
            <a:xfrm flipH="1">
              <a:off x="2730949" y="3442810"/>
              <a:ext cx="288032" cy="152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1" name="10 Flecha curvada hacia arriba"/>
            <p:cNvSpPr/>
            <p:nvPr/>
          </p:nvSpPr>
          <p:spPr>
            <a:xfrm flipH="1">
              <a:off x="2442917" y="3429000"/>
              <a:ext cx="288032" cy="152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2" name="11 Flecha curvada hacia arriba"/>
            <p:cNvSpPr/>
            <p:nvPr/>
          </p:nvSpPr>
          <p:spPr>
            <a:xfrm flipH="1">
              <a:off x="2154885" y="3429000"/>
              <a:ext cx="288032" cy="152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3" name="12 Flecha curvada hacia arriba"/>
            <p:cNvSpPr/>
            <p:nvPr/>
          </p:nvSpPr>
          <p:spPr>
            <a:xfrm flipH="1">
              <a:off x="1907704" y="3429000"/>
              <a:ext cx="288032" cy="152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4" name="13 Flecha curvada hacia arriba"/>
            <p:cNvSpPr/>
            <p:nvPr/>
          </p:nvSpPr>
          <p:spPr>
            <a:xfrm flipH="1">
              <a:off x="1691680" y="3429000"/>
              <a:ext cx="288032" cy="152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grpSp>
      <p:cxnSp>
        <p:nvCxnSpPr>
          <p:cNvPr id="16" name="15 Conector recto de flecha"/>
          <p:cNvCxnSpPr/>
          <p:nvPr/>
        </p:nvCxnSpPr>
        <p:spPr>
          <a:xfrm flipH="1">
            <a:off x="2600399" y="3789040"/>
            <a:ext cx="1336995"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31" name="30 Grupo"/>
          <p:cNvGrpSpPr/>
          <p:nvPr/>
        </p:nvGrpSpPr>
        <p:grpSpPr>
          <a:xfrm>
            <a:off x="5092289" y="3428911"/>
            <a:ext cx="2576055" cy="203581"/>
            <a:chOff x="5092289" y="3428911"/>
            <a:chExt cx="2576055" cy="203581"/>
          </a:xfrm>
        </p:grpSpPr>
        <p:sp>
          <p:nvSpPr>
            <p:cNvPr id="17" name="16 Flecha curvada hacia arriba"/>
            <p:cNvSpPr/>
            <p:nvPr/>
          </p:nvSpPr>
          <p:spPr>
            <a:xfrm>
              <a:off x="5092289" y="3428911"/>
              <a:ext cx="288032" cy="1843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9" name="18 Flecha curvada hacia arriba"/>
            <p:cNvSpPr/>
            <p:nvPr/>
          </p:nvSpPr>
          <p:spPr>
            <a:xfrm>
              <a:off x="5364088" y="3429000"/>
              <a:ext cx="288032" cy="1843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20" name="19 Flecha curvada hacia arriba"/>
            <p:cNvSpPr/>
            <p:nvPr/>
          </p:nvSpPr>
          <p:spPr>
            <a:xfrm>
              <a:off x="5652120" y="3429000"/>
              <a:ext cx="288032" cy="1843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21" name="20 Flecha curvada hacia arriba"/>
            <p:cNvSpPr/>
            <p:nvPr/>
          </p:nvSpPr>
          <p:spPr>
            <a:xfrm>
              <a:off x="5940152" y="3429000"/>
              <a:ext cx="288032" cy="1843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22" name="21 Flecha curvada hacia arriba"/>
            <p:cNvSpPr/>
            <p:nvPr/>
          </p:nvSpPr>
          <p:spPr>
            <a:xfrm>
              <a:off x="6156176" y="3429000"/>
              <a:ext cx="288032" cy="1843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23" name="22 Flecha curvada hacia arriba"/>
            <p:cNvSpPr/>
            <p:nvPr/>
          </p:nvSpPr>
          <p:spPr>
            <a:xfrm>
              <a:off x="6444208" y="3429000"/>
              <a:ext cx="288032" cy="1843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24" name="23 Flecha curvada hacia arriba"/>
            <p:cNvSpPr/>
            <p:nvPr/>
          </p:nvSpPr>
          <p:spPr>
            <a:xfrm>
              <a:off x="6660232" y="3429000"/>
              <a:ext cx="288032" cy="1843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25" name="24 Flecha curvada hacia arriba"/>
            <p:cNvSpPr/>
            <p:nvPr/>
          </p:nvSpPr>
          <p:spPr>
            <a:xfrm>
              <a:off x="6948264" y="3429000"/>
              <a:ext cx="288032" cy="1843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26" name="25 Flecha curvada hacia arriba"/>
            <p:cNvSpPr/>
            <p:nvPr/>
          </p:nvSpPr>
          <p:spPr>
            <a:xfrm>
              <a:off x="7092280" y="3429000"/>
              <a:ext cx="288032" cy="1843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27" name="26 Flecha curvada hacia arriba"/>
            <p:cNvSpPr/>
            <p:nvPr/>
          </p:nvSpPr>
          <p:spPr>
            <a:xfrm>
              <a:off x="7380312" y="3448191"/>
              <a:ext cx="288032" cy="184301"/>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grpSp>
      <p:cxnSp>
        <p:nvCxnSpPr>
          <p:cNvPr id="28" name="27 Conector recto de flecha"/>
          <p:cNvCxnSpPr/>
          <p:nvPr/>
        </p:nvCxnSpPr>
        <p:spPr>
          <a:xfrm>
            <a:off x="5076056" y="3789040"/>
            <a:ext cx="100505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617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1052736"/>
            <a:ext cx="7632848" cy="4968552"/>
          </a:xfrm>
        </p:spPr>
        <p:txBody>
          <a:bodyPr/>
          <a:lstStyle/>
          <a:p>
            <a:pPr marL="68580" indent="0">
              <a:buNone/>
            </a:pPr>
            <a:r>
              <a:rPr lang="es-VE" b="1" dirty="0" smtClean="0"/>
              <a:t>Ejemplo: </a:t>
            </a:r>
            <a:r>
              <a:rPr lang="es-VE" dirty="0" smtClean="0"/>
              <a:t>a) 27400</a:t>
            </a:r>
          </a:p>
          <a:p>
            <a:pPr marL="68580" indent="0">
              <a:buNone/>
            </a:pPr>
            <a:endParaRPr lang="es-VE" dirty="0" smtClean="0"/>
          </a:p>
          <a:p>
            <a:pPr marL="68580" indent="0">
              <a:buNone/>
            </a:pPr>
            <a:endParaRPr lang="es-VE" dirty="0"/>
          </a:p>
          <a:p>
            <a:pPr marL="68580" indent="0" algn="just">
              <a:buNone/>
            </a:pPr>
            <a:r>
              <a:rPr lang="es-VE" dirty="0" smtClean="0"/>
              <a:t>Para convertirlo en notación científica tenemos que ubicar la coma, a partir de allí vemos hacía donde corre. En este caso se desplazo hacía izquierda por lo tanto el exponente es positivo. </a:t>
            </a:r>
          </a:p>
          <a:p>
            <a:pPr marL="68580" indent="0" algn="just">
              <a:buNone/>
            </a:pPr>
            <a:endParaRPr lang="es-VE" dirty="0" smtClean="0"/>
          </a:p>
          <a:p>
            <a:pPr marL="68580" indent="0" algn="just">
              <a:buNone/>
            </a:pPr>
            <a:r>
              <a:rPr lang="es-VE" dirty="0" smtClean="0"/>
              <a:t>La razón por la que no se visualiza el 4 es porque aplique cifras significativas, como el cuatro es menor que 5 el siete (7) se mantiene. </a:t>
            </a:r>
            <a:r>
              <a:rPr lang="es-VE" b="1" dirty="0" smtClean="0"/>
              <a:t>(Ojo</a:t>
            </a:r>
            <a:r>
              <a:rPr lang="es-VE" dirty="0" smtClean="0"/>
              <a:t> repasar sobre </a:t>
            </a:r>
            <a:r>
              <a:rPr lang="es-VE" b="1" dirty="0" smtClean="0"/>
              <a:t>cifras significativas)</a:t>
            </a:r>
            <a:endParaRPr lang="es-VE" b="1" dirty="0"/>
          </a:p>
        </p:txBody>
      </p:sp>
      <p:sp>
        <p:nvSpPr>
          <p:cNvPr id="4" name="3 Rectángulo"/>
          <p:cNvSpPr/>
          <p:nvPr/>
        </p:nvSpPr>
        <p:spPr>
          <a:xfrm>
            <a:off x="2699792" y="1772816"/>
            <a:ext cx="4464496" cy="584775"/>
          </a:xfrm>
          <a:prstGeom prst="rect">
            <a:avLst/>
          </a:prstGeom>
        </p:spPr>
        <p:txBody>
          <a:bodyPr wrap="square">
            <a:spAutoFit/>
          </a:bodyPr>
          <a:lstStyle/>
          <a:p>
            <a:r>
              <a:rPr lang="es-VE" sz="3200" b="1" dirty="0" smtClean="0">
                <a:solidFill>
                  <a:srgbClr val="FF0000"/>
                </a:solidFill>
              </a:rPr>
              <a:t>27400</a:t>
            </a:r>
            <a:r>
              <a:rPr lang="es-VE" sz="3200" b="1" dirty="0" smtClean="0"/>
              <a:t>  =  2,7 . </a:t>
            </a:r>
            <a:r>
              <a:rPr lang="es-VE" sz="3200" b="1" dirty="0" smtClean="0">
                <a:solidFill>
                  <a:srgbClr val="0070C0"/>
                </a:solidFill>
              </a:rPr>
              <a:t>10</a:t>
            </a:r>
            <a:r>
              <a:rPr lang="es-VE" sz="3200" b="1" baseline="30000" dirty="0">
                <a:solidFill>
                  <a:srgbClr val="0070C0"/>
                </a:solidFill>
              </a:rPr>
              <a:t>4</a:t>
            </a:r>
            <a:r>
              <a:rPr lang="es-VE" sz="3200" b="1" dirty="0" smtClean="0">
                <a:solidFill>
                  <a:srgbClr val="0070C0"/>
                </a:solidFill>
              </a:rPr>
              <a:t> </a:t>
            </a:r>
            <a:endParaRPr lang="es-VE" sz="3200" dirty="0"/>
          </a:p>
        </p:txBody>
      </p:sp>
    </p:spTree>
    <p:extLst>
      <p:ext uri="{BB962C8B-B14F-4D97-AF65-F5344CB8AC3E}">
        <p14:creationId xmlns:p14="http://schemas.microsoft.com/office/powerpoint/2010/main" val="1452043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755576" y="692696"/>
            <a:ext cx="7632848" cy="4392712"/>
          </a:xfrm>
        </p:spPr>
        <p:txBody>
          <a:bodyPr>
            <a:noAutofit/>
          </a:bodyPr>
          <a:lstStyle/>
          <a:p>
            <a:pPr marL="68580" indent="0">
              <a:buNone/>
            </a:pPr>
            <a:r>
              <a:rPr lang="es-VE" b="1" dirty="0" smtClean="0"/>
              <a:t>Ejemplo: </a:t>
            </a:r>
            <a:r>
              <a:rPr lang="es-VE" dirty="0"/>
              <a:t>b</a:t>
            </a:r>
            <a:r>
              <a:rPr lang="es-VE" dirty="0" smtClean="0"/>
              <a:t>) 0,0068</a:t>
            </a:r>
          </a:p>
          <a:p>
            <a:pPr marL="68580" indent="0">
              <a:buNone/>
            </a:pPr>
            <a:endParaRPr lang="es-VE" dirty="0"/>
          </a:p>
          <a:p>
            <a:pPr marL="68580" indent="0" algn="just">
              <a:buNone/>
            </a:pPr>
            <a:r>
              <a:rPr lang="es-VE" sz="2000" dirty="0" smtClean="0"/>
              <a:t>La coma corre a la derecha el exponente es negativo.</a:t>
            </a:r>
          </a:p>
          <a:p>
            <a:pPr marL="68580" indent="0" algn="just">
              <a:buNone/>
            </a:pPr>
            <a:r>
              <a:rPr lang="es-VE" b="1" dirty="0" smtClean="0"/>
              <a:t>Más ejemplo…</a:t>
            </a:r>
          </a:p>
          <a:p>
            <a:pPr marL="68580" indent="0" algn="just">
              <a:buNone/>
            </a:pPr>
            <a:r>
              <a:rPr lang="es-VE" sz="2000" dirty="0" smtClean="0"/>
              <a:t>Para culminar, en notación científica tenemos que tener en claro que el primer factor esta entre el 1 y el 10 y el segundo es un potencia en base de 10.</a:t>
            </a:r>
          </a:p>
        </p:txBody>
      </p:sp>
      <p:sp>
        <p:nvSpPr>
          <p:cNvPr id="5" name="4 Rectángulo"/>
          <p:cNvSpPr/>
          <p:nvPr/>
        </p:nvSpPr>
        <p:spPr>
          <a:xfrm>
            <a:off x="2555776" y="1094090"/>
            <a:ext cx="4464496" cy="584775"/>
          </a:xfrm>
          <a:prstGeom prst="rect">
            <a:avLst/>
          </a:prstGeom>
        </p:spPr>
        <p:txBody>
          <a:bodyPr wrap="square">
            <a:spAutoFit/>
          </a:bodyPr>
          <a:lstStyle/>
          <a:p>
            <a:r>
              <a:rPr lang="es-VE" sz="3200" b="1" dirty="0" smtClean="0">
                <a:solidFill>
                  <a:srgbClr val="FF0000"/>
                </a:solidFill>
              </a:rPr>
              <a:t>0,0068</a:t>
            </a:r>
            <a:r>
              <a:rPr lang="es-VE" sz="3200" b="1" dirty="0" smtClean="0"/>
              <a:t>  =  6,8 . </a:t>
            </a:r>
            <a:r>
              <a:rPr lang="es-VE" sz="3200" b="1" dirty="0" smtClean="0">
                <a:solidFill>
                  <a:srgbClr val="0070C0"/>
                </a:solidFill>
              </a:rPr>
              <a:t>10</a:t>
            </a:r>
            <a:r>
              <a:rPr lang="es-VE" sz="3200" b="1" baseline="30000" dirty="0" smtClean="0">
                <a:solidFill>
                  <a:srgbClr val="0070C0"/>
                </a:solidFill>
              </a:rPr>
              <a:t>-3</a:t>
            </a:r>
            <a:r>
              <a:rPr lang="es-VE" sz="3200" b="1" dirty="0" smtClean="0">
                <a:solidFill>
                  <a:srgbClr val="0070C0"/>
                </a:solidFill>
              </a:rPr>
              <a:t> </a:t>
            </a:r>
            <a:endParaRPr lang="es-VE" sz="32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3356993"/>
            <a:ext cx="5365355" cy="2952328"/>
          </a:xfrm>
          <a:prstGeom prst="rect">
            <a:avLst/>
          </a:prstGeom>
          <a:ln w="28575"/>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3639549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908720"/>
            <a:ext cx="7128792" cy="3508977"/>
          </a:xfrm>
        </p:spPr>
        <p:txBody>
          <a:bodyPr>
            <a:normAutofit/>
          </a:bodyPr>
          <a:lstStyle/>
          <a:p>
            <a:pPr marL="68580" indent="0" algn="just">
              <a:buNone/>
            </a:pPr>
            <a:r>
              <a:rPr lang="es-VE" sz="2000" dirty="0" smtClean="0"/>
              <a:t>Siguiendo con la guía del </a:t>
            </a:r>
            <a:r>
              <a:rPr lang="es-VE" sz="2000" b="1" dirty="0" smtClean="0"/>
              <a:t>Objetivo 1 y 2</a:t>
            </a:r>
            <a:r>
              <a:rPr lang="es-VE" sz="2000" dirty="0" smtClean="0"/>
              <a:t> tenemos los siguientes ejercicios para resolver.</a:t>
            </a:r>
          </a:p>
          <a:p>
            <a:pPr marL="68580" indent="0" algn="just">
              <a:buNone/>
            </a:pPr>
            <a:r>
              <a:rPr lang="es-VE" sz="2000" b="1" dirty="0" smtClean="0"/>
              <a:t>3.- Convierte a la unidad que se indica, expresa el resultado en Notación Científica y, calcule el orden de magnitud </a:t>
            </a:r>
            <a:endParaRPr lang="es-VE" sz="2000" b="1" dirty="0"/>
          </a:p>
        </p:txBody>
      </p:sp>
      <mc:AlternateContent xmlns:mc="http://schemas.openxmlformats.org/markup-compatibility/2006">
        <mc:Choice xmlns:a14="http://schemas.microsoft.com/office/drawing/2010/main" Requires="a14">
          <p:sp>
            <p:nvSpPr>
              <p:cNvPr id="4" name="3 Rectángulo"/>
              <p:cNvSpPr/>
              <p:nvPr/>
            </p:nvSpPr>
            <p:spPr>
              <a:xfrm>
                <a:off x="1284428" y="2492896"/>
                <a:ext cx="6912767" cy="3492303"/>
              </a:xfrm>
              <a:prstGeom prst="rect">
                <a:avLst/>
              </a:prstGeom>
            </p:spPr>
            <p:txBody>
              <a:bodyPr wrap="square">
                <a:spAutoFit/>
              </a:bodyPr>
              <a:lstStyle/>
              <a:p>
                <a:pPr marL="68580" indent="0" algn="just">
                  <a:lnSpc>
                    <a:spcPct val="150000"/>
                  </a:lnSpc>
                  <a:buNone/>
                </a:pPr>
                <a:r>
                  <a:rPr lang="es-ES" sz="2000" dirty="0" smtClean="0"/>
                  <a:t>a) 5300mm</a:t>
                </a:r>
                <a:r>
                  <a:rPr lang="es-VE" sz="2000" dirty="0"/>
                  <a:t>		g) </a:t>
                </a:r>
                <a:r>
                  <a:rPr lang="es-ES" sz="2000" dirty="0" smtClean="0"/>
                  <a:t>7600 </a:t>
                </a:r>
                <a:r>
                  <a:rPr lang="es-ES" sz="2000" dirty="0" err="1" smtClean="0"/>
                  <a:t>pulg</a:t>
                </a:r>
                <a:r>
                  <a:rPr lang="es-ES" sz="2000" dirty="0" smtClean="0"/>
                  <a:t> a Km</a:t>
                </a:r>
                <a:r>
                  <a:rPr lang="es-VE" sz="2000" dirty="0" smtClean="0"/>
                  <a:t> </a:t>
                </a:r>
                <a:r>
                  <a:rPr lang="es-VE" sz="2000" dirty="0"/>
                  <a:t>	</a:t>
                </a:r>
              </a:p>
              <a:p>
                <a:pPr marL="68580" indent="0" algn="just">
                  <a:lnSpc>
                    <a:spcPct val="150000"/>
                  </a:lnSpc>
                  <a:buNone/>
                </a:pPr>
                <a:r>
                  <a:rPr lang="es-ES" sz="2000" dirty="0"/>
                  <a:t>b) </a:t>
                </a:r>
                <a:r>
                  <a:rPr lang="es-ES" sz="2000" dirty="0" smtClean="0"/>
                  <a:t>87 milla a Km</a:t>
                </a:r>
                <a:r>
                  <a:rPr lang="es-VE" sz="2000" baseline="30000" dirty="0"/>
                  <a:t>	</a:t>
                </a:r>
                <a:r>
                  <a:rPr lang="es-VE" sz="2000" dirty="0" smtClean="0"/>
                  <a:t>h</a:t>
                </a:r>
                <a:r>
                  <a:rPr lang="es-VE" sz="2000" dirty="0"/>
                  <a:t>) </a:t>
                </a:r>
                <a:r>
                  <a:rPr lang="es-ES" sz="2000" dirty="0" smtClean="0"/>
                  <a:t>0,45 h a min</a:t>
                </a:r>
                <a:endParaRPr lang="es-VE" sz="2000" baseline="30000" dirty="0"/>
              </a:p>
              <a:p>
                <a:pPr marL="68580" indent="0" algn="just">
                  <a:lnSpc>
                    <a:spcPct val="150000"/>
                  </a:lnSpc>
                  <a:buNone/>
                </a:pPr>
                <a:r>
                  <a:rPr lang="es-VE" sz="2000" dirty="0"/>
                  <a:t>c) </a:t>
                </a:r>
                <a:r>
                  <a:rPr lang="es-ES" sz="2000" dirty="0" smtClean="0"/>
                  <a:t>472 pie a m</a:t>
                </a:r>
                <a:r>
                  <a:rPr lang="es-ES" sz="2000" dirty="0"/>
                  <a:t>	</a:t>
                </a:r>
                <a:r>
                  <a:rPr lang="es-ES" sz="2000" dirty="0" smtClean="0"/>
                  <a:t>i</a:t>
                </a:r>
                <a:r>
                  <a:rPr lang="es-ES" sz="2000" dirty="0"/>
                  <a:t>) </a:t>
                </a:r>
                <a:r>
                  <a:rPr lang="es-ES" sz="2000" dirty="0" smtClean="0"/>
                  <a:t>0,072 Kg a g</a:t>
                </a:r>
                <a:endParaRPr lang="es-ES" sz="2000" dirty="0"/>
              </a:p>
              <a:p>
                <a:pPr marL="68580" indent="0" algn="just">
                  <a:lnSpc>
                    <a:spcPct val="150000"/>
                  </a:lnSpc>
                  <a:buNone/>
                </a:pPr>
                <a:r>
                  <a:rPr lang="es-ES" sz="2000" dirty="0"/>
                  <a:t>d) </a:t>
                </a:r>
                <a:r>
                  <a:rPr lang="es-ES" sz="2000" dirty="0" smtClean="0"/>
                  <a:t>95 </a:t>
                </a:r>
                <a14:m>
                  <m:oMath xmlns:m="http://schemas.openxmlformats.org/officeDocument/2006/math">
                    <m:f>
                      <m:fPr>
                        <m:ctrlPr>
                          <a:rPr lang="es-ES" sz="2000" i="1" smtClean="0">
                            <a:latin typeface="Cambria Math"/>
                          </a:rPr>
                        </m:ctrlPr>
                      </m:fPr>
                      <m:num>
                        <m:r>
                          <a:rPr lang="es-VE" sz="2000" b="0" i="1" smtClean="0">
                            <a:latin typeface="Cambria Math"/>
                          </a:rPr>
                          <m:t>𝐾𝑚</m:t>
                        </m:r>
                      </m:num>
                      <m:den>
                        <m:r>
                          <a:rPr lang="es-VE" sz="2000" b="0" i="1" smtClean="0">
                            <a:latin typeface="Cambria Math"/>
                          </a:rPr>
                          <m:t>h</m:t>
                        </m:r>
                      </m:den>
                    </m:f>
                  </m:oMath>
                </a14:m>
                <a:r>
                  <a:rPr lang="es-ES" sz="2000" dirty="0" smtClean="0"/>
                  <a:t> a </a:t>
                </a:r>
                <a14:m>
                  <m:oMath xmlns:m="http://schemas.openxmlformats.org/officeDocument/2006/math">
                    <m:f>
                      <m:fPr>
                        <m:ctrlPr>
                          <a:rPr lang="es-ES" sz="2000" i="1" smtClean="0">
                            <a:latin typeface="Cambria Math"/>
                          </a:rPr>
                        </m:ctrlPr>
                      </m:fPr>
                      <m:num>
                        <m:r>
                          <a:rPr lang="es-VE" sz="2000" b="0" i="1" smtClean="0">
                            <a:latin typeface="Cambria Math"/>
                          </a:rPr>
                          <m:t>𝑚𝑖𝑙𝑙𝑎</m:t>
                        </m:r>
                      </m:num>
                      <m:den>
                        <m:r>
                          <a:rPr lang="es-VE" sz="2000" b="0" i="1" smtClean="0">
                            <a:latin typeface="Cambria Math"/>
                          </a:rPr>
                          <m:t>𝑠</m:t>
                        </m:r>
                      </m:den>
                    </m:f>
                  </m:oMath>
                </a14:m>
                <a:r>
                  <a:rPr lang="es-ES" sz="2000" dirty="0"/>
                  <a:t>	</a:t>
                </a:r>
                <a:r>
                  <a:rPr lang="es-ES" sz="2000" dirty="0" smtClean="0"/>
                  <a:t>j) 79 </a:t>
                </a:r>
                <a14:m>
                  <m:oMath xmlns:m="http://schemas.openxmlformats.org/officeDocument/2006/math">
                    <m:f>
                      <m:fPr>
                        <m:ctrlPr>
                          <a:rPr lang="es-ES" sz="2000" i="1">
                            <a:latin typeface="Cambria Math"/>
                          </a:rPr>
                        </m:ctrlPr>
                      </m:fPr>
                      <m:num>
                        <m:r>
                          <a:rPr lang="es-VE" sz="2000" i="1">
                            <a:latin typeface="Cambria Math"/>
                          </a:rPr>
                          <m:t>𝐾𝑚</m:t>
                        </m:r>
                      </m:num>
                      <m:den>
                        <m:r>
                          <a:rPr lang="es-VE" sz="2000" i="1">
                            <a:latin typeface="Cambria Math"/>
                          </a:rPr>
                          <m:t>h</m:t>
                        </m:r>
                      </m:den>
                    </m:f>
                  </m:oMath>
                </a14:m>
                <a:r>
                  <a:rPr lang="es-ES" sz="2000" dirty="0"/>
                  <a:t> a </a:t>
                </a:r>
                <a14:m>
                  <m:oMath xmlns:m="http://schemas.openxmlformats.org/officeDocument/2006/math">
                    <m:f>
                      <m:fPr>
                        <m:ctrlPr>
                          <a:rPr lang="es-ES" sz="2000" i="1">
                            <a:latin typeface="Cambria Math"/>
                          </a:rPr>
                        </m:ctrlPr>
                      </m:fPr>
                      <m:num>
                        <m:r>
                          <a:rPr lang="es-VE" sz="2000" b="0" i="1" smtClean="0">
                            <a:latin typeface="Cambria Math"/>
                          </a:rPr>
                          <m:t>𝑚</m:t>
                        </m:r>
                      </m:num>
                      <m:den>
                        <m:r>
                          <a:rPr lang="es-VE" sz="2000" i="1">
                            <a:latin typeface="Cambria Math"/>
                          </a:rPr>
                          <m:t>𝑠</m:t>
                        </m:r>
                      </m:den>
                    </m:f>
                  </m:oMath>
                </a14:m>
                <a:endParaRPr lang="es-ES" sz="2000" dirty="0"/>
              </a:p>
              <a:p>
                <a:pPr marL="68580" indent="0" algn="just">
                  <a:lnSpc>
                    <a:spcPct val="150000"/>
                  </a:lnSpc>
                  <a:buNone/>
                </a:pPr>
                <a:r>
                  <a:rPr lang="es-ES" sz="2000" dirty="0"/>
                  <a:t>e) </a:t>
                </a:r>
                <a:r>
                  <a:rPr lang="es-ES" sz="2000" dirty="0" smtClean="0"/>
                  <a:t>65 </a:t>
                </a:r>
                <a14:m>
                  <m:oMath xmlns:m="http://schemas.openxmlformats.org/officeDocument/2006/math">
                    <m:f>
                      <m:fPr>
                        <m:ctrlPr>
                          <a:rPr lang="es-ES" sz="2000" i="1">
                            <a:latin typeface="Cambria Math"/>
                          </a:rPr>
                        </m:ctrlPr>
                      </m:fPr>
                      <m:num>
                        <m:r>
                          <a:rPr lang="es-VE" sz="2000" i="1">
                            <a:latin typeface="Cambria Math"/>
                          </a:rPr>
                          <m:t>𝐾𝑚</m:t>
                        </m:r>
                      </m:num>
                      <m:den>
                        <m:r>
                          <a:rPr lang="es-VE" sz="2000" i="1">
                            <a:latin typeface="Cambria Math"/>
                          </a:rPr>
                          <m:t>h</m:t>
                        </m:r>
                      </m:den>
                    </m:f>
                  </m:oMath>
                </a14:m>
                <a:r>
                  <a:rPr lang="es-ES" sz="2000" dirty="0"/>
                  <a:t> a </a:t>
                </a:r>
                <a14:m>
                  <m:oMath xmlns:m="http://schemas.openxmlformats.org/officeDocument/2006/math">
                    <m:f>
                      <m:fPr>
                        <m:ctrlPr>
                          <a:rPr lang="es-ES" sz="2000" i="1">
                            <a:latin typeface="Cambria Math"/>
                          </a:rPr>
                        </m:ctrlPr>
                      </m:fPr>
                      <m:num>
                        <m:r>
                          <a:rPr lang="es-VE" sz="2000" i="1">
                            <a:latin typeface="Cambria Math"/>
                          </a:rPr>
                          <m:t>𝑚𝑖𝑙𝑙𝑎</m:t>
                        </m:r>
                      </m:num>
                      <m:den>
                        <m:r>
                          <a:rPr lang="es-VE" sz="2000" i="1">
                            <a:latin typeface="Cambria Math"/>
                          </a:rPr>
                          <m:t>𝑠</m:t>
                        </m:r>
                      </m:den>
                    </m:f>
                    <m:r>
                      <a:rPr lang="es-VE" sz="2000" i="1">
                        <a:latin typeface="Cambria Math"/>
                      </a:rPr>
                      <m:t> </m:t>
                    </m:r>
                  </m:oMath>
                </a14:m>
                <a:r>
                  <a:rPr lang="es-ES" sz="2000" dirty="0"/>
                  <a:t>	</a:t>
                </a:r>
                <a:r>
                  <a:rPr lang="es-ES" sz="2000" dirty="0" smtClean="0"/>
                  <a:t>k</a:t>
                </a:r>
                <a:r>
                  <a:rPr lang="es-ES" sz="2000" dirty="0"/>
                  <a:t>) </a:t>
                </a:r>
                <a:r>
                  <a:rPr lang="es-ES" sz="2000" dirty="0" smtClean="0"/>
                  <a:t>3,25 x </a:t>
                </a:r>
                <a:r>
                  <a:rPr lang="es-VE" sz="2000" dirty="0" smtClean="0"/>
                  <a:t>10</a:t>
                </a:r>
                <a:r>
                  <a:rPr lang="es-VE" sz="2000" baseline="30000" dirty="0" smtClean="0"/>
                  <a:t>-6 </a:t>
                </a:r>
                <a:r>
                  <a:rPr lang="es-ES" sz="2000" dirty="0" smtClean="0"/>
                  <a:t>años a día               f</a:t>
                </a:r>
                <a:r>
                  <a:rPr lang="es-ES" sz="2000" dirty="0"/>
                  <a:t>) </a:t>
                </a:r>
                <a:r>
                  <a:rPr lang="es-ES" sz="2000" dirty="0" smtClean="0"/>
                  <a:t>5,2 días a h</a:t>
                </a:r>
                <a:r>
                  <a:rPr lang="es-ES" sz="2000" dirty="0"/>
                  <a:t>		</a:t>
                </a:r>
                <a:r>
                  <a:rPr lang="es-ES" sz="2000" dirty="0" smtClean="0"/>
                  <a:t>l</a:t>
                </a:r>
                <a:r>
                  <a:rPr lang="es-ES" sz="2000" dirty="0"/>
                  <a:t>) 79 </a:t>
                </a:r>
                <a14:m>
                  <m:oMath xmlns:m="http://schemas.openxmlformats.org/officeDocument/2006/math">
                    <m:f>
                      <m:fPr>
                        <m:ctrlPr>
                          <a:rPr lang="es-ES" sz="2000" i="1">
                            <a:latin typeface="Cambria Math"/>
                          </a:rPr>
                        </m:ctrlPr>
                      </m:fPr>
                      <m:num>
                        <m:r>
                          <a:rPr lang="es-VE" sz="2000" b="0" i="1" smtClean="0">
                            <a:latin typeface="Cambria Math"/>
                          </a:rPr>
                          <m:t>𝑃𝑖𝑒</m:t>
                        </m:r>
                      </m:num>
                      <m:den>
                        <m:r>
                          <a:rPr lang="es-VE" sz="2000" b="0" i="1" smtClean="0">
                            <a:latin typeface="Cambria Math"/>
                          </a:rPr>
                          <m:t>𝑠</m:t>
                        </m:r>
                      </m:den>
                    </m:f>
                  </m:oMath>
                </a14:m>
                <a:r>
                  <a:rPr lang="es-ES" sz="2000" dirty="0"/>
                  <a:t> a </a:t>
                </a:r>
                <a14:m>
                  <m:oMath xmlns:m="http://schemas.openxmlformats.org/officeDocument/2006/math">
                    <m:f>
                      <m:fPr>
                        <m:ctrlPr>
                          <a:rPr lang="es-ES" sz="2000" i="1">
                            <a:latin typeface="Cambria Math"/>
                          </a:rPr>
                        </m:ctrlPr>
                      </m:fPr>
                      <m:num>
                        <m:r>
                          <a:rPr lang="es-VE" sz="2000" b="0" i="1" smtClean="0">
                            <a:latin typeface="Cambria Math"/>
                          </a:rPr>
                          <m:t>𝐾𝑚</m:t>
                        </m:r>
                      </m:num>
                      <m:den>
                        <m:r>
                          <a:rPr lang="es-VE" sz="2000" b="0" i="1" smtClean="0">
                            <a:latin typeface="Cambria Math"/>
                          </a:rPr>
                          <m:t>h</m:t>
                        </m:r>
                      </m:den>
                    </m:f>
                    <m:r>
                      <a:rPr lang="es-VE" sz="2000" i="1">
                        <a:latin typeface="Cambria Math"/>
                      </a:rPr>
                      <m:t> </m:t>
                    </m:r>
                  </m:oMath>
                </a14:m>
                <a:endParaRPr lang="es-ES" sz="2000" dirty="0"/>
              </a:p>
            </p:txBody>
          </p:sp>
        </mc:Choice>
        <mc:Fallback>
          <p:sp>
            <p:nvSpPr>
              <p:cNvPr id="4" name="3 Rectángulo"/>
              <p:cNvSpPr>
                <a:spLocks noRot="1" noChangeAspect="1" noMove="1" noResize="1" noEditPoints="1" noAdjustHandles="1" noChangeArrowheads="1" noChangeShapeType="1" noTextEdit="1"/>
              </p:cNvSpPr>
              <p:nvPr/>
            </p:nvSpPr>
            <p:spPr>
              <a:xfrm>
                <a:off x="1284428" y="2492896"/>
                <a:ext cx="6912767" cy="3492303"/>
              </a:xfrm>
              <a:prstGeom prst="rect">
                <a:avLst/>
              </a:prstGeom>
              <a:blipFill rotWithShape="1">
                <a:blip r:embed="rId2"/>
                <a:stretch>
                  <a:fillRect r="-882"/>
                </a:stretch>
              </a:blipFill>
            </p:spPr>
            <p:txBody>
              <a:bodyPr/>
              <a:lstStyle/>
              <a:p>
                <a:r>
                  <a:rPr lang="es-VE">
                    <a:noFill/>
                  </a:rPr>
                  <a:t> </a:t>
                </a:r>
              </a:p>
            </p:txBody>
          </p:sp>
        </mc:Fallback>
      </mc:AlternateContent>
    </p:spTree>
    <p:extLst>
      <p:ext uri="{BB962C8B-B14F-4D97-AF65-F5344CB8AC3E}">
        <p14:creationId xmlns:p14="http://schemas.microsoft.com/office/powerpoint/2010/main" val="1853114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b="1" dirty="0" smtClean="0"/>
              <a:t>Patrones de Longitud, Masa y tiempo</a:t>
            </a:r>
            <a:endParaRPr lang="es-VE" b="1" dirty="0"/>
          </a:p>
        </p:txBody>
      </p:sp>
      <p:sp>
        <p:nvSpPr>
          <p:cNvPr id="3" name="2 Marcador de contenido"/>
          <p:cNvSpPr>
            <a:spLocks noGrp="1"/>
          </p:cNvSpPr>
          <p:nvPr>
            <p:ph idx="1"/>
          </p:nvPr>
        </p:nvSpPr>
        <p:spPr>
          <a:xfrm>
            <a:off x="1043492" y="2132856"/>
            <a:ext cx="6912884" cy="3699773"/>
          </a:xfrm>
        </p:spPr>
        <p:txBody>
          <a:bodyPr>
            <a:normAutofit/>
          </a:bodyPr>
          <a:lstStyle/>
          <a:p>
            <a:pPr marL="68580" indent="0" algn="just">
              <a:buNone/>
            </a:pPr>
            <a:r>
              <a:rPr lang="es-VE" sz="2000" dirty="0" smtClean="0"/>
              <a:t>Las leyes de la física se expresan en función de cantidades fundamentales que requieren una definición clara. En mecánica la tres cantidades fundamentales son </a:t>
            </a:r>
            <a:r>
              <a:rPr lang="es-VE" sz="2000" b="1" dirty="0" smtClean="0"/>
              <a:t>longitud (L), masa (m) </a:t>
            </a:r>
            <a:r>
              <a:rPr lang="es-VE" sz="2000" dirty="0" smtClean="0"/>
              <a:t>y </a:t>
            </a:r>
            <a:r>
              <a:rPr lang="es-VE" sz="2000" b="1" dirty="0" smtClean="0"/>
              <a:t>tiempo (t). </a:t>
            </a:r>
            <a:r>
              <a:rPr lang="es-VE" sz="2000" dirty="0" smtClean="0"/>
              <a:t>Las otras cantidades físicas en la mecánica pueden expresarse en función de estas tres.</a:t>
            </a:r>
          </a:p>
          <a:p>
            <a:pPr marL="68580" indent="0" algn="just">
              <a:buNone/>
            </a:pPr>
            <a:endParaRPr lang="es-VE" sz="2000" dirty="0"/>
          </a:p>
          <a:p>
            <a:pPr marL="68580" indent="0" algn="just">
              <a:buNone/>
            </a:pPr>
            <a:r>
              <a:rPr lang="es-VE" sz="2000" dirty="0" smtClean="0"/>
              <a:t>Cualquier patrón que se elija debe ser fácilmente accesible y poseer alguna propiedad que se pueda medir: Las medidas tomadas por diferentes personas en diferentes lugares arrojar el mismo resultado.</a:t>
            </a:r>
          </a:p>
          <a:p>
            <a:pPr marL="68580" indent="0" algn="just">
              <a:buNone/>
            </a:pPr>
            <a:endParaRPr lang="es-VE" sz="2000" dirty="0" smtClean="0"/>
          </a:p>
          <a:p>
            <a:pPr marL="68580" indent="0" algn="just">
              <a:buNone/>
            </a:pPr>
            <a:endParaRPr lang="es-VE" sz="2000" dirty="0"/>
          </a:p>
        </p:txBody>
      </p:sp>
    </p:spTree>
    <p:extLst>
      <p:ext uri="{BB962C8B-B14F-4D97-AF65-F5344CB8AC3E}">
        <p14:creationId xmlns:p14="http://schemas.microsoft.com/office/powerpoint/2010/main" val="2846913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1124744"/>
            <a:ext cx="7024744" cy="638944"/>
          </a:xfrm>
        </p:spPr>
        <p:txBody>
          <a:bodyPr>
            <a:normAutofit/>
          </a:bodyPr>
          <a:lstStyle/>
          <a:p>
            <a:r>
              <a:rPr lang="es-VE" sz="3200" b="1" dirty="0" smtClean="0"/>
              <a:t>Sistema SI (Sistema Internacional)</a:t>
            </a:r>
            <a:endParaRPr lang="es-VE" sz="3200" b="1" dirty="0"/>
          </a:p>
        </p:txBody>
      </p:sp>
      <p:sp>
        <p:nvSpPr>
          <p:cNvPr id="3" name="2 Marcador de contenido"/>
          <p:cNvSpPr>
            <a:spLocks noGrp="1"/>
          </p:cNvSpPr>
          <p:nvPr>
            <p:ph idx="1"/>
          </p:nvPr>
        </p:nvSpPr>
        <p:spPr>
          <a:xfrm>
            <a:off x="971600" y="1916832"/>
            <a:ext cx="6777317" cy="2088232"/>
          </a:xfrm>
        </p:spPr>
        <p:txBody>
          <a:bodyPr>
            <a:normAutofit/>
          </a:bodyPr>
          <a:lstStyle/>
          <a:p>
            <a:pPr marL="68580" indent="0" algn="just">
              <a:buNone/>
            </a:pPr>
            <a:r>
              <a:rPr lang="es-VE" sz="2000" dirty="0" smtClean="0"/>
              <a:t>En este sistema las unidades de longitud, masa y tiempo son el metro, el Kilogramo y el segundo respectivamente. La temperatura (kelvin) la corriente eléctrica ( el ampere) la intensidad luminosa (la candela) y la relativa a la cantidad de sustancia ( el mol)</a:t>
            </a:r>
            <a:endParaRPr lang="es-VE" sz="2000" dirty="0"/>
          </a:p>
        </p:txBody>
      </p:sp>
      <p:sp>
        <p:nvSpPr>
          <p:cNvPr id="4" name="1 Título"/>
          <p:cNvSpPr txBox="1">
            <a:spLocks/>
          </p:cNvSpPr>
          <p:nvPr/>
        </p:nvSpPr>
        <p:spPr>
          <a:xfrm>
            <a:off x="1115616" y="3861048"/>
            <a:ext cx="7024744" cy="638944"/>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VE" sz="3200" b="1" dirty="0" smtClean="0"/>
              <a:t>Sistema Ingles</a:t>
            </a:r>
            <a:endParaRPr lang="es-VE" sz="3200" b="1" dirty="0"/>
          </a:p>
        </p:txBody>
      </p:sp>
      <p:sp>
        <p:nvSpPr>
          <p:cNvPr id="5" name="2 Marcador de contenido"/>
          <p:cNvSpPr txBox="1">
            <a:spLocks/>
          </p:cNvSpPr>
          <p:nvPr/>
        </p:nvSpPr>
        <p:spPr>
          <a:xfrm>
            <a:off x="1115615" y="4567273"/>
            <a:ext cx="6777317" cy="1305272"/>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just">
              <a:buFont typeface="Wingdings 2" pitchFamily="18" charset="2"/>
              <a:buNone/>
            </a:pPr>
            <a:r>
              <a:rPr lang="es-VE" sz="2000" dirty="0"/>
              <a:t>S</a:t>
            </a:r>
            <a:r>
              <a:rPr lang="es-VE" sz="2000" dirty="0" smtClean="0"/>
              <a:t>istema las unidades de longitud, masa y tiempo son el pie, </a:t>
            </a:r>
            <a:r>
              <a:rPr lang="es-VE" sz="2000" dirty="0" err="1" smtClean="0"/>
              <a:t>libramasa</a:t>
            </a:r>
            <a:r>
              <a:rPr lang="es-VE" sz="2000" dirty="0" smtClean="0"/>
              <a:t> y el segundo respectivamente. La temperatura (</a:t>
            </a:r>
            <a:r>
              <a:rPr lang="es-VE" sz="2000" dirty="0" err="1" smtClean="0"/>
              <a:t>fahrenheit</a:t>
            </a:r>
            <a:r>
              <a:rPr lang="es-VE" sz="2000" dirty="0" smtClean="0"/>
              <a:t>)</a:t>
            </a:r>
            <a:endParaRPr lang="es-VE" sz="2000" dirty="0"/>
          </a:p>
        </p:txBody>
      </p:sp>
    </p:spTree>
    <p:extLst>
      <p:ext uri="{BB962C8B-B14F-4D97-AF65-F5344CB8AC3E}">
        <p14:creationId xmlns:p14="http://schemas.microsoft.com/office/powerpoint/2010/main" val="3255479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620688"/>
            <a:ext cx="7168760" cy="1143000"/>
          </a:xfrm>
        </p:spPr>
        <p:txBody>
          <a:bodyPr>
            <a:noAutofit/>
          </a:bodyPr>
          <a:lstStyle/>
          <a:p>
            <a:pPr algn="just"/>
            <a:r>
              <a:rPr lang="es-VE" sz="2400" dirty="0" smtClean="0"/>
              <a:t>El Sistema </a:t>
            </a:r>
            <a:r>
              <a:rPr lang="es-VE" sz="2400" b="1" dirty="0" smtClean="0">
                <a:solidFill>
                  <a:srgbClr val="FF0000"/>
                </a:solidFill>
              </a:rPr>
              <a:t>SI</a:t>
            </a:r>
            <a:r>
              <a:rPr lang="es-VE" sz="2400" dirty="0" smtClean="0"/>
              <a:t> hay otro sistema dentro de esté sistema que se llama </a:t>
            </a:r>
            <a:r>
              <a:rPr lang="es-VE" sz="2400" b="1" dirty="0" smtClean="0">
                <a:solidFill>
                  <a:srgbClr val="FF0000"/>
                </a:solidFill>
              </a:rPr>
              <a:t>Sistema Métrico Decimal</a:t>
            </a:r>
            <a:endParaRPr lang="es-VE" sz="2400" b="1" dirty="0">
              <a:solidFill>
                <a:srgbClr val="FF0000"/>
              </a:solidFill>
            </a:endParaRPr>
          </a:p>
        </p:txBody>
      </p:sp>
      <p:sp>
        <p:nvSpPr>
          <p:cNvPr id="3" name="2 Marcador de contenido"/>
          <p:cNvSpPr>
            <a:spLocks noGrp="1"/>
          </p:cNvSpPr>
          <p:nvPr>
            <p:ph idx="1"/>
          </p:nvPr>
        </p:nvSpPr>
        <p:spPr>
          <a:xfrm>
            <a:off x="755576" y="1844824"/>
            <a:ext cx="7416824" cy="3508977"/>
          </a:xfrm>
        </p:spPr>
        <p:txBody>
          <a:bodyPr>
            <a:normAutofit/>
          </a:bodyPr>
          <a:lstStyle/>
          <a:p>
            <a:pPr marL="68580" indent="0" algn="just">
              <a:buNone/>
            </a:pPr>
            <a:r>
              <a:rPr lang="es-ES" sz="1800" dirty="0"/>
              <a:t>El sistema métrico decimal​ es un sistema de medida que tiene por unidades básicas el metro y el kilogramo, en el cual los múltiplos o submúltiplos de las unidades de una misma naturaleza siguen una escala decimal. Este sistema, ampliado y </a:t>
            </a:r>
            <a:r>
              <a:rPr lang="es-ES" sz="1800" dirty="0" smtClean="0"/>
              <a:t>reformado</a:t>
            </a:r>
            <a:r>
              <a:rPr lang="es-ES" sz="1800" dirty="0"/>
              <a:t>, ha dado lugar al </a:t>
            </a:r>
            <a:r>
              <a:rPr lang="es-ES" sz="1800" b="1" dirty="0"/>
              <a:t>Sistema Internacional de </a:t>
            </a:r>
            <a:r>
              <a:rPr lang="es-ES" sz="1800" b="1" dirty="0" smtClean="0"/>
              <a:t>Unidades</a:t>
            </a:r>
          </a:p>
          <a:p>
            <a:pPr marL="68580" indent="0" algn="ctr">
              <a:buNone/>
            </a:pPr>
            <a:r>
              <a:rPr lang="es-ES" sz="3200" u="sng" dirty="0" smtClean="0"/>
              <a:t>Unidades de Longitudes</a:t>
            </a:r>
          </a:p>
          <a:p>
            <a:pPr marL="68580" indent="0" algn="just">
              <a:buNone/>
            </a:pPr>
            <a:r>
              <a:rPr lang="es-VE" sz="1800" b="1" u="sng" dirty="0" smtClean="0"/>
              <a:t>El metro</a:t>
            </a:r>
            <a:r>
              <a:rPr lang="es-VE" sz="1800" dirty="0" smtClean="0"/>
              <a:t> es la unidad principal de Longitud en el sistema métrico decimal </a:t>
            </a:r>
          </a:p>
          <a:p>
            <a:pPr marL="68580" indent="0" algn="just">
              <a:buNone/>
            </a:pPr>
            <a:r>
              <a:rPr lang="es-VE" sz="1800" dirty="0" smtClean="0"/>
              <a:t>Las unidades múltiplos y submúltiplos del metro son:</a:t>
            </a:r>
            <a:endParaRPr lang="es-VE" sz="1800" dirty="0"/>
          </a:p>
        </p:txBody>
      </p:sp>
      <p:graphicFrame>
        <p:nvGraphicFramePr>
          <p:cNvPr id="4" name="3 Tabla"/>
          <p:cNvGraphicFramePr>
            <a:graphicFrameLocks noGrp="1"/>
          </p:cNvGraphicFramePr>
          <p:nvPr>
            <p:extLst>
              <p:ext uri="{D42A27DB-BD31-4B8C-83A1-F6EECF244321}">
                <p14:modId xmlns:p14="http://schemas.microsoft.com/office/powerpoint/2010/main" val="3660346441"/>
              </p:ext>
            </p:extLst>
          </p:nvPr>
        </p:nvGraphicFramePr>
        <p:xfrm>
          <a:off x="467544" y="4818464"/>
          <a:ext cx="8280923" cy="1706880"/>
        </p:xfrm>
        <a:graphic>
          <a:graphicData uri="http://schemas.openxmlformats.org/drawingml/2006/table">
            <a:tbl>
              <a:tblPr firstRow="1" bandRow="1">
                <a:tableStyleId>{5C22544A-7EE6-4342-B048-85BDC9FD1C3A}</a:tableStyleId>
              </a:tblPr>
              <a:tblGrid>
                <a:gridCol w="936104"/>
                <a:gridCol w="1152128"/>
                <a:gridCol w="1152128"/>
                <a:gridCol w="1368155"/>
                <a:gridCol w="1350655"/>
                <a:gridCol w="1025606"/>
                <a:gridCol w="1296147"/>
              </a:tblGrid>
              <a:tr h="370840">
                <a:tc gridSpan="3">
                  <a:txBody>
                    <a:bodyPr/>
                    <a:lstStyle/>
                    <a:p>
                      <a:pPr algn="ctr"/>
                      <a:r>
                        <a:rPr lang="es-VE" dirty="0" smtClean="0"/>
                        <a:t>Múltiplos</a:t>
                      </a:r>
                      <a:endParaRPr lang="es-VE" dirty="0"/>
                    </a:p>
                  </a:txBody>
                  <a:tcPr/>
                </a:tc>
                <a:tc hMerge="1">
                  <a:txBody>
                    <a:bodyPr/>
                    <a:lstStyle/>
                    <a:p>
                      <a:endParaRPr lang="es-VE"/>
                    </a:p>
                  </a:txBody>
                  <a:tcPr/>
                </a:tc>
                <a:tc hMerge="1">
                  <a:txBody>
                    <a:bodyPr/>
                    <a:lstStyle/>
                    <a:p>
                      <a:endParaRPr lang="es-VE"/>
                    </a:p>
                  </a:txBody>
                  <a:tcPr/>
                </a:tc>
                <a:tc>
                  <a:txBody>
                    <a:bodyPr/>
                    <a:lstStyle/>
                    <a:p>
                      <a:pPr algn="ctr"/>
                      <a:r>
                        <a:rPr lang="es-VE" dirty="0" smtClean="0"/>
                        <a:t>Unidad Principal</a:t>
                      </a:r>
                      <a:endParaRPr lang="es-VE" dirty="0"/>
                    </a:p>
                  </a:txBody>
                  <a:tcPr/>
                </a:tc>
                <a:tc gridSpan="3">
                  <a:txBody>
                    <a:bodyPr/>
                    <a:lstStyle/>
                    <a:p>
                      <a:pPr algn="ctr"/>
                      <a:r>
                        <a:rPr lang="es-VE" dirty="0" err="1" smtClean="0"/>
                        <a:t>SubMúltiplos</a:t>
                      </a:r>
                      <a:endParaRPr lang="es-VE" dirty="0"/>
                    </a:p>
                  </a:txBody>
                  <a:tcPr/>
                </a:tc>
                <a:tc hMerge="1">
                  <a:txBody>
                    <a:bodyPr/>
                    <a:lstStyle/>
                    <a:p>
                      <a:endParaRPr lang="es-VE"/>
                    </a:p>
                  </a:txBody>
                  <a:tcPr/>
                </a:tc>
                <a:tc hMerge="1">
                  <a:txBody>
                    <a:bodyPr/>
                    <a:lstStyle/>
                    <a:p>
                      <a:endParaRPr lang="es-VE"/>
                    </a:p>
                  </a:txBody>
                  <a:tcPr/>
                </a:tc>
              </a:tr>
              <a:tr h="123613">
                <a:tc>
                  <a:txBody>
                    <a:bodyPr/>
                    <a:lstStyle/>
                    <a:p>
                      <a:pPr algn="ctr"/>
                      <a:r>
                        <a:rPr lang="es-VE" sz="1200" b="1" dirty="0" smtClean="0"/>
                        <a:t>Kilometro</a:t>
                      </a:r>
                      <a:endParaRPr lang="es-VE" sz="1200" b="1" dirty="0"/>
                    </a:p>
                  </a:txBody>
                  <a:tcPr/>
                </a:tc>
                <a:tc>
                  <a:txBody>
                    <a:bodyPr/>
                    <a:lstStyle/>
                    <a:p>
                      <a:pPr algn="ctr"/>
                      <a:r>
                        <a:rPr lang="es-VE" sz="1200" b="1" dirty="0" smtClean="0"/>
                        <a:t>Hectómetro</a:t>
                      </a:r>
                      <a:endParaRPr lang="es-VE" sz="1200" b="1" dirty="0"/>
                    </a:p>
                  </a:txBody>
                  <a:tcPr/>
                </a:tc>
                <a:tc>
                  <a:txBody>
                    <a:bodyPr/>
                    <a:lstStyle/>
                    <a:p>
                      <a:pPr algn="ctr"/>
                      <a:r>
                        <a:rPr lang="es-VE" sz="1200" b="1" dirty="0" smtClean="0"/>
                        <a:t>Decámetro</a:t>
                      </a:r>
                      <a:endParaRPr lang="es-VE" sz="1200" b="1" dirty="0"/>
                    </a:p>
                  </a:txBody>
                  <a:tcPr/>
                </a:tc>
                <a:tc rowSpan="3">
                  <a:txBody>
                    <a:bodyPr/>
                    <a:lstStyle/>
                    <a:p>
                      <a:pPr algn="ctr"/>
                      <a:r>
                        <a:rPr lang="es-VE" sz="1600" b="1" dirty="0" smtClean="0"/>
                        <a:t>Metro</a:t>
                      </a:r>
                    </a:p>
                    <a:p>
                      <a:pPr algn="ctr"/>
                      <a:r>
                        <a:rPr lang="es-VE" sz="1600" b="1" dirty="0" smtClean="0"/>
                        <a:t>m</a:t>
                      </a:r>
                    </a:p>
                    <a:p>
                      <a:pPr algn="ctr"/>
                      <a:endParaRPr lang="es-VE" sz="1600" b="1" dirty="0" smtClean="0"/>
                    </a:p>
                    <a:p>
                      <a:pPr algn="ctr"/>
                      <a:r>
                        <a:rPr lang="es-VE" sz="1600" b="1" dirty="0" smtClean="0"/>
                        <a:t>1</a:t>
                      </a:r>
                    </a:p>
                  </a:txBody>
                  <a:tcPr/>
                </a:tc>
                <a:tc>
                  <a:txBody>
                    <a:bodyPr/>
                    <a:lstStyle/>
                    <a:p>
                      <a:pPr algn="ctr"/>
                      <a:r>
                        <a:rPr lang="es-VE" sz="1200" b="1" dirty="0" smtClean="0"/>
                        <a:t>decímetro</a:t>
                      </a:r>
                      <a:endParaRPr lang="es-VE" sz="1200" b="1" dirty="0"/>
                    </a:p>
                  </a:txBody>
                  <a:tcPr/>
                </a:tc>
                <a:tc>
                  <a:txBody>
                    <a:bodyPr/>
                    <a:lstStyle/>
                    <a:p>
                      <a:pPr algn="ctr"/>
                      <a:r>
                        <a:rPr lang="es-VE" sz="1200" b="1" dirty="0" smtClean="0"/>
                        <a:t>Centímetro</a:t>
                      </a:r>
                      <a:endParaRPr lang="es-VE" sz="1200" b="1" dirty="0"/>
                    </a:p>
                  </a:txBody>
                  <a:tcPr/>
                </a:tc>
                <a:tc>
                  <a:txBody>
                    <a:bodyPr/>
                    <a:lstStyle/>
                    <a:p>
                      <a:pPr algn="ctr"/>
                      <a:r>
                        <a:rPr lang="es-VE" sz="1200" b="1" dirty="0" smtClean="0"/>
                        <a:t>milímetro</a:t>
                      </a:r>
                      <a:endParaRPr lang="es-VE" sz="1200" b="1" dirty="0"/>
                    </a:p>
                  </a:txBody>
                  <a:tcPr/>
                </a:tc>
              </a:tr>
              <a:tr h="242147">
                <a:tc>
                  <a:txBody>
                    <a:bodyPr/>
                    <a:lstStyle/>
                    <a:p>
                      <a:pPr algn="ctr"/>
                      <a:r>
                        <a:rPr lang="es-VE" dirty="0" smtClean="0"/>
                        <a:t>Km</a:t>
                      </a:r>
                      <a:endParaRPr lang="es-VE" dirty="0"/>
                    </a:p>
                  </a:txBody>
                  <a:tcPr/>
                </a:tc>
                <a:tc>
                  <a:txBody>
                    <a:bodyPr/>
                    <a:lstStyle/>
                    <a:p>
                      <a:pPr algn="ctr"/>
                      <a:r>
                        <a:rPr lang="es-VE" dirty="0" smtClean="0"/>
                        <a:t>Hm</a:t>
                      </a:r>
                      <a:endParaRPr lang="es-VE" dirty="0"/>
                    </a:p>
                  </a:txBody>
                  <a:tcPr/>
                </a:tc>
                <a:tc>
                  <a:txBody>
                    <a:bodyPr/>
                    <a:lstStyle/>
                    <a:p>
                      <a:pPr algn="ctr"/>
                      <a:r>
                        <a:rPr lang="es-VE" dirty="0" err="1" smtClean="0"/>
                        <a:t>Dam</a:t>
                      </a:r>
                      <a:endParaRPr lang="es-VE" dirty="0"/>
                    </a:p>
                  </a:txBody>
                  <a:tcPr/>
                </a:tc>
                <a:tc vMerge="1">
                  <a:txBody>
                    <a:bodyPr/>
                    <a:lstStyle/>
                    <a:p>
                      <a:endParaRPr lang="es-VE"/>
                    </a:p>
                  </a:txBody>
                  <a:tcPr/>
                </a:tc>
                <a:tc>
                  <a:txBody>
                    <a:bodyPr/>
                    <a:lstStyle/>
                    <a:p>
                      <a:pPr algn="ctr"/>
                      <a:r>
                        <a:rPr lang="es-VE" dirty="0" smtClean="0"/>
                        <a:t>dm</a:t>
                      </a:r>
                      <a:endParaRPr lang="es-VE" dirty="0"/>
                    </a:p>
                  </a:txBody>
                  <a:tcPr/>
                </a:tc>
                <a:tc>
                  <a:txBody>
                    <a:bodyPr/>
                    <a:lstStyle/>
                    <a:p>
                      <a:pPr algn="ctr"/>
                      <a:r>
                        <a:rPr lang="es-VE" dirty="0" smtClean="0"/>
                        <a:t>Cm</a:t>
                      </a:r>
                      <a:endParaRPr lang="es-VE" dirty="0"/>
                    </a:p>
                  </a:txBody>
                  <a:tcPr/>
                </a:tc>
                <a:tc>
                  <a:txBody>
                    <a:bodyPr/>
                    <a:lstStyle/>
                    <a:p>
                      <a:pPr algn="ctr"/>
                      <a:r>
                        <a:rPr lang="es-VE" dirty="0" smtClean="0"/>
                        <a:t>mm</a:t>
                      </a:r>
                      <a:endParaRPr lang="es-VE" dirty="0"/>
                    </a:p>
                  </a:txBody>
                  <a:tcPr/>
                </a:tc>
              </a:tr>
              <a:tr h="123613">
                <a:tc>
                  <a:txBody>
                    <a:bodyPr/>
                    <a:lstStyle/>
                    <a:p>
                      <a:pPr algn="ctr"/>
                      <a:r>
                        <a:rPr lang="es-VE" dirty="0" smtClean="0"/>
                        <a:t>1000m</a:t>
                      </a:r>
                      <a:endParaRPr lang="es-VE" dirty="0"/>
                    </a:p>
                  </a:txBody>
                  <a:tcPr/>
                </a:tc>
                <a:tc>
                  <a:txBody>
                    <a:bodyPr/>
                    <a:lstStyle/>
                    <a:p>
                      <a:pPr algn="ctr"/>
                      <a:r>
                        <a:rPr lang="es-VE" dirty="0" smtClean="0"/>
                        <a:t>100m</a:t>
                      </a:r>
                      <a:endParaRPr lang="es-VE" dirty="0"/>
                    </a:p>
                  </a:txBody>
                  <a:tcPr/>
                </a:tc>
                <a:tc>
                  <a:txBody>
                    <a:bodyPr/>
                    <a:lstStyle/>
                    <a:p>
                      <a:pPr algn="ctr"/>
                      <a:r>
                        <a:rPr lang="es-VE" dirty="0" smtClean="0"/>
                        <a:t>10m</a:t>
                      </a:r>
                      <a:endParaRPr lang="es-VE" dirty="0"/>
                    </a:p>
                  </a:txBody>
                  <a:tcPr/>
                </a:tc>
                <a:tc vMerge="1">
                  <a:txBody>
                    <a:bodyPr/>
                    <a:lstStyle/>
                    <a:p>
                      <a:endParaRPr lang="es-VE"/>
                    </a:p>
                  </a:txBody>
                  <a:tcPr/>
                </a:tc>
                <a:tc>
                  <a:txBody>
                    <a:bodyPr/>
                    <a:lstStyle/>
                    <a:p>
                      <a:pPr algn="ctr"/>
                      <a:r>
                        <a:rPr lang="es-VE" dirty="0" smtClean="0"/>
                        <a:t>0,1m</a:t>
                      </a:r>
                      <a:endParaRPr lang="es-VE" dirty="0"/>
                    </a:p>
                  </a:txBody>
                  <a:tcPr/>
                </a:tc>
                <a:tc>
                  <a:txBody>
                    <a:bodyPr/>
                    <a:lstStyle/>
                    <a:p>
                      <a:pPr algn="ctr"/>
                      <a:r>
                        <a:rPr lang="es-VE" dirty="0" smtClean="0"/>
                        <a:t>0,01m</a:t>
                      </a:r>
                      <a:endParaRPr lang="es-VE" dirty="0"/>
                    </a:p>
                  </a:txBody>
                  <a:tcPr/>
                </a:tc>
                <a:tc>
                  <a:txBody>
                    <a:bodyPr/>
                    <a:lstStyle/>
                    <a:p>
                      <a:pPr algn="ctr"/>
                      <a:r>
                        <a:rPr lang="es-VE" dirty="0" smtClean="0"/>
                        <a:t>0,001m</a:t>
                      </a:r>
                      <a:endParaRPr lang="es-VE" dirty="0"/>
                    </a:p>
                  </a:txBody>
                  <a:tcPr/>
                </a:tc>
              </a:tr>
            </a:tbl>
          </a:graphicData>
        </a:graphic>
      </p:graphicFrame>
    </p:spTree>
    <p:extLst>
      <p:ext uri="{BB962C8B-B14F-4D97-AF65-F5344CB8AC3E}">
        <p14:creationId xmlns:p14="http://schemas.microsoft.com/office/powerpoint/2010/main" val="1445679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836712"/>
            <a:ext cx="6777317" cy="3888432"/>
          </a:xfrm>
        </p:spPr>
        <p:txBody>
          <a:bodyPr>
            <a:normAutofit/>
          </a:bodyPr>
          <a:lstStyle/>
          <a:p>
            <a:pPr marL="68580" indent="0">
              <a:buNone/>
            </a:pPr>
            <a:r>
              <a:rPr lang="es-VE" sz="2000" dirty="0" smtClean="0"/>
              <a:t>Cada unidad de longitud es 10 veces mayor que la unidad inmediatamente inferior y 10 veces menor que la inmediatamente superior. Para pasar de una unidad a otra se usa este esquema  </a:t>
            </a:r>
            <a:endParaRPr lang="es-VE" sz="2000" dirty="0"/>
          </a:p>
        </p:txBody>
      </p:sp>
      <p:grpSp>
        <p:nvGrpSpPr>
          <p:cNvPr id="80" name="79 Grupo"/>
          <p:cNvGrpSpPr/>
          <p:nvPr/>
        </p:nvGrpSpPr>
        <p:grpSpPr>
          <a:xfrm>
            <a:off x="1969182" y="2401721"/>
            <a:ext cx="5120166" cy="3439740"/>
            <a:chOff x="2051615" y="2338574"/>
            <a:chExt cx="5120166" cy="3439740"/>
          </a:xfrm>
        </p:grpSpPr>
        <p:sp>
          <p:nvSpPr>
            <p:cNvPr id="20" name="19 Elipse"/>
            <p:cNvSpPr/>
            <p:nvPr/>
          </p:nvSpPr>
          <p:spPr>
            <a:xfrm>
              <a:off x="2483768" y="2708920"/>
              <a:ext cx="792088" cy="436418"/>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b="1" i="1" dirty="0" smtClean="0">
                  <a:solidFill>
                    <a:schemeClr val="tx1"/>
                  </a:solidFill>
                </a:rPr>
                <a:t>Km</a:t>
              </a:r>
              <a:endParaRPr lang="es-VE" sz="1400" b="1" i="1" dirty="0">
                <a:solidFill>
                  <a:schemeClr val="tx1"/>
                </a:solidFill>
              </a:endParaRPr>
            </a:p>
          </p:txBody>
        </p:sp>
        <p:sp>
          <p:nvSpPr>
            <p:cNvPr id="21" name="20 Elipse"/>
            <p:cNvSpPr/>
            <p:nvPr/>
          </p:nvSpPr>
          <p:spPr>
            <a:xfrm>
              <a:off x="3700411" y="3289354"/>
              <a:ext cx="799581" cy="504056"/>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200" b="1" i="1" dirty="0" err="1" smtClean="0">
                  <a:solidFill>
                    <a:schemeClr val="tx1"/>
                  </a:solidFill>
                </a:rPr>
                <a:t>Dam</a:t>
              </a:r>
              <a:endParaRPr lang="es-VE" sz="1200" b="1" i="1" dirty="0">
                <a:solidFill>
                  <a:schemeClr val="tx1"/>
                </a:solidFill>
              </a:endParaRPr>
            </a:p>
          </p:txBody>
        </p:sp>
        <p:sp>
          <p:nvSpPr>
            <p:cNvPr id="22" name="21 Elipse"/>
            <p:cNvSpPr/>
            <p:nvPr/>
          </p:nvSpPr>
          <p:spPr>
            <a:xfrm>
              <a:off x="3131840" y="3001322"/>
              <a:ext cx="792088" cy="504056"/>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b="1" i="1" dirty="0">
                  <a:solidFill>
                    <a:schemeClr val="tx1"/>
                  </a:solidFill>
                </a:rPr>
                <a:t>H</a:t>
              </a:r>
              <a:r>
                <a:rPr lang="es-VE" sz="1400" b="1" i="1" dirty="0" smtClean="0">
                  <a:solidFill>
                    <a:schemeClr val="tx1"/>
                  </a:solidFill>
                </a:rPr>
                <a:t>m</a:t>
              </a:r>
              <a:endParaRPr lang="es-VE" sz="1400" b="1" i="1" dirty="0">
                <a:solidFill>
                  <a:schemeClr val="tx1"/>
                </a:solidFill>
              </a:endParaRPr>
            </a:p>
          </p:txBody>
        </p:sp>
        <p:sp>
          <p:nvSpPr>
            <p:cNvPr id="26" name="25 Elipse"/>
            <p:cNvSpPr/>
            <p:nvPr/>
          </p:nvSpPr>
          <p:spPr>
            <a:xfrm>
              <a:off x="4283968" y="3793410"/>
              <a:ext cx="504056" cy="288032"/>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b="1" i="1" dirty="0" smtClean="0">
                  <a:solidFill>
                    <a:schemeClr val="tx1"/>
                  </a:solidFill>
                </a:rPr>
                <a:t>m</a:t>
              </a:r>
              <a:endParaRPr lang="es-VE" sz="1400" b="1" i="1" dirty="0">
                <a:solidFill>
                  <a:schemeClr val="tx1"/>
                </a:solidFill>
              </a:endParaRPr>
            </a:p>
          </p:txBody>
        </p:sp>
        <p:sp>
          <p:nvSpPr>
            <p:cNvPr id="27" name="26 Elipse"/>
            <p:cNvSpPr/>
            <p:nvPr/>
          </p:nvSpPr>
          <p:spPr>
            <a:xfrm>
              <a:off x="4788024" y="3861048"/>
              <a:ext cx="720080" cy="499686"/>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400" b="1" i="1" dirty="0">
                  <a:solidFill>
                    <a:schemeClr val="tx1"/>
                  </a:solidFill>
                </a:rPr>
                <a:t>d</a:t>
              </a:r>
              <a:r>
                <a:rPr lang="es-VE" sz="1400" b="1" i="1" dirty="0" smtClean="0">
                  <a:solidFill>
                    <a:schemeClr val="tx1"/>
                  </a:solidFill>
                </a:rPr>
                <a:t>m</a:t>
              </a:r>
              <a:endParaRPr lang="es-VE" sz="1400" b="1" i="1" dirty="0">
                <a:solidFill>
                  <a:schemeClr val="tx1"/>
                </a:solidFill>
              </a:endParaRPr>
            </a:p>
          </p:txBody>
        </p:sp>
        <p:sp>
          <p:nvSpPr>
            <p:cNvPr id="28" name="27 Elipse"/>
            <p:cNvSpPr/>
            <p:nvPr/>
          </p:nvSpPr>
          <p:spPr>
            <a:xfrm>
              <a:off x="5436096" y="4149080"/>
              <a:ext cx="720080" cy="508426"/>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i="1" dirty="0">
                  <a:solidFill>
                    <a:schemeClr val="tx1"/>
                  </a:solidFill>
                </a:rPr>
                <a:t>c</a:t>
              </a:r>
              <a:r>
                <a:rPr lang="es-VE" sz="1600" b="1" i="1" dirty="0" smtClean="0">
                  <a:solidFill>
                    <a:schemeClr val="tx1"/>
                  </a:solidFill>
                </a:rPr>
                <a:t>m</a:t>
              </a:r>
              <a:endParaRPr lang="es-VE" sz="1600" b="1" i="1" dirty="0">
                <a:solidFill>
                  <a:schemeClr val="tx1"/>
                </a:solidFill>
              </a:endParaRPr>
            </a:p>
          </p:txBody>
        </p:sp>
        <p:sp>
          <p:nvSpPr>
            <p:cNvPr id="29" name="28 Elipse"/>
            <p:cNvSpPr/>
            <p:nvPr/>
          </p:nvSpPr>
          <p:spPr>
            <a:xfrm>
              <a:off x="6012160" y="4576758"/>
              <a:ext cx="864096" cy="508426"/>
            </a:xfrm>
            <a:prstGeom prst="ellipse">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i="1" dirty="0">
                  <a:solidFill>
                    <a:schemeClr val="tx1"/>
                  </a:solidFill>
                </a:rPr>
                <a:t>m</a:t>
              </a:r>
              <a:r>
                <a:rPr lang="es-VE" sz="1600" b="1" i="1" dirty="0" smtClean="0">
                  <a:solidFill>
                    <a:schemeClr val="tx1"/>
                  </a:solidFill>
                </a:rPr>
                <a:t>m</a:t>
              </a:r>
              <a:endParaRPr lang="es-VE" sz="1600" b="1" i="1" dirty="0">
                <a:solidFill>
                  <a:schemeClr val="tx1"/>
                </a:solidFill>
              </a:endParaRPr>
            </a:p>
          </p:txBody>
        </p:sp>
        <p:grpSp>
          <p:nvGrpSpPr>
            <p:cNvPr id="79" name="78 Grupo"/>
            <p:cNvGrpSpPr/>
            <p:nvPr/>
          </p:nvGrpSpPr>
          <p:grpSpPr>
            <a:xfrm>
              <a:off x="2051615" y="2338574"/>
              <a:ext cx="5120166" cy="3439740"/>
              <a:chOff x="2051615" y="2338574"/>
              <a:chExt cx="5120166" cy="3439740"/>
            </a:xfrm>
          </p:grpSpPr>
          <p:grpSp>
            <p:nvGrpSpPr>
              <p:cNvPr id="70" name="69 Grupo"/>
              <p:cNvGrpSpPr/>
              <p:nvPr/>
            </p:nvGrpSpPr>
            <p:grpSpPr>
              <a:xfrm>
                <a:off x="2276871" y="2996952"/>
                <a:ext cx="3816424" cy="2003912"/>
                <a:chOff x="2267744" y="3009264"/>
                <a:chExt cx="3816424" cy="2003912"/>
              </a:xfrm>
            </p:grpSpPr>
            <p:cxnSp>
              <p:nvCxnSpPr>
                <p:cNvPr id="5" name="4 Conector angular"/>
                <p:cNvCxnSpPr/>
                <p:nvPr/>
              </p:nvCxnSpPr>
              <p:spPr>
                <a:xfrm>
                  <a:off x="2267744" y="3009264"/>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13 Conector angular"/>
                <p:cNvCxnSpPr/>
                <p:nvPr/>
              </p:nvCxnSpPr>
              <p:spPr>
                <a:xfrm>
                  <a:off x="2843808" y="3284984"/>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14 Conector angular"/>
                <p:cNvCxnSpPr/>
                <p:nvPr/>
              </p:nvCxnSpPr>
              <p:spPr>
                <a:xfrm>
                  <a:off x="3419872" y="3573016"/>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15 Conector angular"/>
                <p:cNvCxnSpPr/>
                <p:nvPr/>
              </p:nvCxnSpPr>
              <p:spPr>
                <a:xfrm>
                  <a:off x="4973006" y="4437112"/>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16 Conector angular"/>
                <p:cNvCxnSpPr/>
                <p:nvPr/>
              </p:nvCxnSpPr>
              <p:spPr>
                <a:xfrm>
                  <a:off x="3923928" y="3861048"/>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17 Conector angular"/>
                <p:cNvCxnSpPr/>
                <p:nvPr/>
              </p:nvCxnSpPr>
              <p:spPr>
                <a:xfrm>
                  <a:off x="4427984" y="4149080"/>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18 Conector angular"/>
                <p:cNvCxnSpPr/>
                <p:nvPr/>
              </p:nvCxnSpPr>
              <p:spPr>
                <a:xfrm>
                  <a:off x="5508104" y="4725144"/>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8" name="67 Grupo"/>
              <p:cNvGrpSpPr/>
              <p:nvPr/>
            </p:nvGrpSpPr>
            <p:grpSpPr>
              <a:xfrm>
                <a:off x="3083868" y="2338575"/>
                <a:ext cx="4087913" cy="2107793"/>
                <a:chOff x="3083868" y="2338575"/>
                <a:chExt cx="4087913" cy="2107793"/>
              </a:xfrm>
            </p:grpSpPr>
            <p:sp>
              <p:nvSpPr>
                <p:cNvPr id="30" name="29 Flecha curvada hacia arriba"/>
                <p:cNvSpPr/>
                <p:nvPr/>
              </p:nvSpPr>
              <p:spPr>
                <a:xfrm rot="11589805" flipH="1">
                  <a:off x="3083868" y="2511800"/>
                  <a:ext cx="583228" cy="2783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31" name="30 CuadroTexto"/>
                <p:cNvSpPr txBox="1"/>
                <p:nvPr/>
              </p:nvSpPr>
              <p:spPr>
                <a:xfrm>
                  <a:off x="3556395" y="2338575"/>
                  <a:ext cx="727573" cy="369332"/>
                </a:xfrm>
                <a:prstGeom prst="rect">
                  <a:avLst/>
                </a:prstGeom>
                <a:noFill/>
              </p:spPr>
              <p:txBody>
                <a:bodyPr wrap="square" rtlCol="0">
                  <a:spAutoFit/>
                </a:bodyPr>
                <a:lstStyle/>
                <a:p>
                  <a:r>
                    <a:rPr lang="es-VE" dirty="0" smtClean="0"/>
                    <a:t>x10</a:t>
                  </a:r>
                  <a:endParaRPr lang="es-VE" dirty="0"/>
                </a:p>
              </p:txBody>
            </p:sp>
            <p:sp>
              <p:nvSpPr>
                <p:cNvPr id="32" name="31 Flecha curvada hacia arriba"/>
                <p:cNvSpPr/>
                <p:nvPr/>
              </p:nvSpPr>
              <p:spPr>
                <a:xfrm rot="11589805" flipH="1">
                  <a:off x="3875956" y="2871840"/>
                  <a:ext cx="583228" cy="2783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33" name="32 Flecha curvada hacia arriba"/>
                <p:cNvSpPr/>
                <p:nvPr/>
              </p:nvSpPr>
              <p:spPr>
                <a:xfrm rot="11589805" flipH="1">
                  <a:off x="4601675" y="3215232"/>
                  <a:ext cx="300690" cy="295310"/>
                </a:xfrm>
                <a:prstGeom prst="curvedUpArrow">
                  <a:avLst>
                    <a:gd name="adj1" fmla="val 25000"/>
                    <a:gd name="adj2" fmla="val 2631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34" name="33 Flecha curvada hacia arriba"/>
                <p:cNvSpPr/>
                <p:nvPr/>
              </p:nvSpPr>
              <p:spPr>
                <a:xfrm rot="11589805" flipH="1">
                  <a:off x="4967406" y="3438378"/>
                  <a:ext cx="510079" cy="36944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35" name="34 Flecha curvada hacia arriba"/>
                <p:cNvSpPr/>
                <p:nvPr/>
              </p:nvSpPr>
              <p:spPr>
                <a:xfrm rot="11589805" flipH="1">
                  <a:off x="5548912" y="3807944"/>
                  <a:ext cx="583228" cy="2783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36" name="35 Flecha curvada hacia arriba"/>
                <p:cNvSpPr/>
                <p:nvPr/>
              </p:nvSpPr>
              <p:spPr>
                <a:xfrm rot="11589805" flipH="1">
                  <a:off x="6268992" y="4167984"/>
                  <a:ext cx="583228" cy="27838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37" name="36 CuadroTexto"/>
                <p:cNvSpPr txBox="1"/>
                <p:nvPr/>
              </p:nvSpPr>
              <p:spPr>
                <a:xfrm>
                  <a:off x="4245433" y="2555464"/>
                  <a:ext cx="727573" cy="369332"/>
                </a:xfrm>
                <a:prstGeom prst="rect">
                  <a:avLst/>
                </a:prstGeom>
                <a:noFill/>
              </p:spPr>
              <p:txBody>
                <a:bodyPr wrap="square" rtlCol="0">
                  <a:spAutoFit/>
                </a:bodyPr>
                <a:lstStyle/>
                <a:p>
                  <a:r>
                    <a:rPr lang="es-VE" dirty="0" smtClean="0"/>
                    <a:t>x10</a:t>
                  </a:r>
                  <a:endParaRPr lang="es-VE" dirty="0"/>
                </a:p>
              </p:txBody>
            </p:sp>
            <p:sp>
              <p:nvSpPr>
                <p:cNvPr id="38" name="37 CuadroTexto"/>
                <p:cNvSpPr txBox="1"/>
                <p:nvPr/>
              </p:nvSpPr>
              <p:spPr>
                <a:xfrm>
                  <a:off x="4708523" y="2920022"/>
                  <a:ext cx="727573" cy="369332"/>
                </a:xfrm>
                <a:prstGeom prst="rect">
                  <a:avLst/>
                </a:prstGeom>
                <a:noFill/>
              </p:spPr>
              <p:txBody>
                <a:bodyPr wrap="square" rtlCol="0">
                  <a:spAutoFit/>
                </a:bodyPr>
                <a:lstStyle/>
                <a:p>
                  <a:r>
                    <a:rPr lang="es-VE" dirty="0" smtClean="0"/>
                    <a:t>x10</a:t>
                  </a:r>
                  <a:endParaRPr lang="es-VE" dirty="0"/>
                </a:p>
              </p:txBody>
            </p:sp>
            <p:sp>
              <p:nvSpPr>
                <p:cNvPr id="39" name="38 CuadroTexto"/>
                <p:cNvSpPr txBox="1"/>
                <p:nvPr/>
              </p:nvSpPr>
              <p:spPr>
                <a:xfrm>
                  <a:off x="5265353" y="3186261"/>
                  <a:ext cx="575173" cy="369332"/>
                </a:xfrm>
                <a:prstGeom prst="rect">
                  <a:avLst/>
                </a:prstGeom>
                <a:noFill/>
              </p:spPr>
              <p:txBody>
                <a:bodyPr wrap="square" rtlCol="0">
                  <a:spAutoFit/>
                </a:bodyPr>
                <a:lstStyle/>
                <a:p>
                  <a:r>
                    <a:rPr lang="es-VE" dirty="0" smtClean="0"/>
                    <a:t>x10</a:t>
                  </a:r>
                  <a:endParaRPr lang="es-VE" dirty="0"/>
                </a:p>
              </p:txBody>
            </p:sp>
            <p:sp>
              <p:nvSpPr>
                <p:cNvPr id="40" name="39 CuadroTexto"/>
                <p:cNvSpPr txBox="1"/>
                <p:nvPr/>
              </p:nvSpPr>
              <p:spPr>
                <a:xfrm>
                  <a:off x="5840526" y="3438433"/>
                  <a:ext cx="727573" cy="369332"/>
                </a:xfrm>
                <a:prstGeom prst="rect">
                  <a:avLst/>
                </a:prstGeom>
                <a:noFill/>
              </p:spPr>
              <p:txBody>
                <a:bodyPr wrap="square" rtlCol="0">
                  <a:spAutoFit/>
                </a:bodyPr>
                <a:lstStyle/>
                <a:p>
                  <a:r>
                    <a:rPr lang="es-VE" dirty="0" smtClean="0"/>
                    <a:t>x10</a:t>
                  </a:r>
                  <a:endParaRPr lang="es-VE" dirty="0"/>
                </a:p>
              </p:txBody>
            </p:sp>
            <p:sp>
              <p:nvSpPr>
                <p:cNvPr id="41" name="40 CuadroTexto"/>
                <p:cNvSpPr txBox="1"/>
                <p:nvPr/>
              </p:nvSpPr>
              <p:spPr>
                <a:xfrm>
                  <a:off x="6444208" y="3861048"/>
                  <a:ext cx="727573" cy="369332"/>
                </a:xfrm>
                <a:prstGeom prst="rect">
                  <a:avLst/>
                </a:prstGeom>
                <a:noFill/>
              </p:spPr>
              <p:txBody>
                <a:bodyPr wrap="square" rtlCol="0">
                  <a:spAutoFit/>
                </a:bodyPr>
                <a:lstStyle/>
                <a:p>
                  <a:r>
                    <a:rPr lang="es-VE" dirty="0" smtClean="0"/>
                    <a:t>x10</a:t>
                  </a:r>
                  <a:endParaRPr lang="es-VE" dirty="0"/>
                </a:p>
              </p:txBody>
            </p:sp>
          </p:grpSp>
          <p:grpSp>
            <p:nvGrpSpPr>
              <p:cNvPr id="69" name="68 Grupo"/>
              <p:cNvGrpSpPr/>
              <p:nvPr/>
            </p:nvGrpSpPr>
            <p:grpSpPr>
              <a:xfrm>
                <a:off x="2116235" y="3328058"/>
                <a:ext cx="3968471" cy="2450256"/>
                <a:chOff x="2116235" y="3328058"/>
                <a:chExt cx="3968471" cy="2450256"/>
              </a:xfrm>
            </p:grpSpPr>
            <p:sp>
              <p:nvSpPr>
                <p:cNvPr id="42" name="41 Flecha curvada hacia arriba"/>
                <p:cNvSpPr/>
                <p:nvPr/>
              </p:nvSpPr>
              <p:spPr>
                <a:xfrm rot="1583493" flipH="1">
                  <a:off x="4919330" y="4814045"/>
                  <a:ext cx="606083" cy="23180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43" name="42 Flecha curvada hacia arriba"/>
                <p:cNvSpPr/>
                <p:nvPr/>
              </p:nvSpPr>
              <p:spPr>
                <a:xfrm rot="1583493" flipH="1">
                  <a:off x="4367461" y="4559736"/>
                  <a:ext cx="606083" cy="23180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44" name="43 Flecha curvada hacia arriba"/>
                <p:cNvSpPr/>
                <p:nvPr/>
              </p:nvSpPr>
              <p:spPr>
                <a:xfrm rot="1583493" flipH="1">
                  <a:off x="3807872" y="4271513"/>
                  <a:ext cx="606083" cy="23180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45" name="44 Flecha curvada hacia arriba"/>
                <p:cNvSpPr/>
                <p:nvPr/>
              </p:nvSpPr>
              <p:spPr>
                <a:xfrm rot="1583493" flipH="1">
                  <a:off x="3273940" y="3986195"/>
                  <a:ext cx="606083" cy="23180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46" name="45 Flecha curvada hacia arriba"/>
                <p:cNvSpPr/>
                <p:nvPr/>
              </p:nvSpPr>
              <p:spPr>
                <a:xfrm rot="1583493" flipH="1">
                  <a:off x="2767413" y="3679902"/>
                  <a:ext cx="606083" cy="23180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47" name="46 Flecha curvada hacia arriba"/>
                <p:cNvSpPr/>
                <p:nvPr/>
              </p:nvSpPr>
              <p:spPr>
                <a:xfrm rot="1583493" flipH="1">
                  <a:off x="2201315" y="3328058"/>
                  <a:ext cx="606083" cy="23180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48" name="47 Flecha curvada hacia arriba"/>
                <p:cNvSpPr/>
                <p:nvPr/>
              </p:nvSpPr>
              <p:spPr>
                <a:xfrm rot="1583493" flipH="1">
                  <a:off x="5478623" y="5092631"/>
                  <a:ext cx="606083" cy="23180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51" name="50 CuadroTexto"/>
                <p:cNvSpPr txBox="1"/>
                <p:nvPr/>
              </p:nvSpPr>
              <p:spPr>
                <a:xfrm>
                  <a:off x="2116235" y="3625605"/>
                  <a:ext cx="756084" cy="369332"/>
                </a:xfrm>
                <a:prstGeom prst="rect">
                  <a:avLst/>
                </a:prstGeom>
                <a:noFill/>
              </p:spPr>
              <p:txBody>
                <a:bodyPr wrap="square" rtlCol="0">
                  <a:spAutoFit/>
                </a:bodyPr>
                <a:lstStyle/>
                <a:p>
                  <a:r>
                    <a:rPr lang="es-VE" dirty="0"/>
                    <a:t>÷</a:t>
                  </a:r>
                  <a:r>
                    <a:rPr lang="es-VE" dirty="0" smtClean="0"/>
                    <a:t>10</a:t>
                  </a:r>
                  <a:endParaRPr lang="es-VE" dirty="0"/>
                </a:p>
              </p:txBody>
            </p:sp>
            <p:sp>
              <p:nvSpPr>
                <p:cNvPr id="52" name="51 CuadroTexto"/>
                <p:cNvSpPr txBox="1"/>
                <p:nvPr/>
              </p:nvSpPr>
              <p:spPr>
                <a:xfrm>
                  <a:off x="2592938" y="3954199"/>
                  <a:ext cx="756084" cy="369332"/>
                </a:xfrm>
                <a:prstGeom prst="rect">
                  <a:avLst/>
                </a:prstGeom>
                <a:noFill/>
              </p:spPr>
              <p:txBody>
                <a:bodyPr wrap="square" rtlCol="0">
                  <a:spAutoFit/>
                </a:bodyPr>
                <a:lstStyle/>
                <a:p>
                  <a:r>
                    <a:rPr lang="es-VE" dirty="0"/>
                    <a:t>÷</a:t>
                  </a:r>
                  <a:r>
                    <a:rPr lang="es-VE" dirty="0" smtClean="0"/>
                    <a:t>10</a:t>
                  </a:r>
                  <a:endParaRPr lang="es-VE" dirty="0"/>
                </a:p>
              </p:txBody>
            </p:sp>
            <p:sp>
              <p:nvSpPr>
                <p:cNvPr id="53" name="52 CuadroTexto"/>
                <p:cNvSpPr txBox="1"/>
                <p:nvPr/>
              </p:nvSpPr>
              <p:spPr>
                <a:xfrm>
                  <a:off x="3052339" y="4288717"/>
                  <a:ext cx="756084" cy="369332"/>
                </a:xfrm>
                <a:prstGeom prst="rect">
                  <a:avLst/>
                </a:prstGeom>
                <a:noFill/>
              </p:spPr>
              <p:txBody>
                <a:bodyPr wrap="square" rtlCol="0">
                  <a:spAutoFit/>
                </a:bodyPr>
                <a:lstStyle/>
                <a:p>
                  <a:r>
                    <a:rPr lang="es-VE" dirty="0"/>
                    <a:t>÷</a:t>
                  </a:r>
                  <a:r>
                    <a:rPr lang="es-VE" dirty="0" smtClean="0"/>
                    <a:t>10</a:t>
                  </a:r>
                  <a:endParaRPr lang="es-VE" dirty="0"/>
                </a:p>
              </p:txBody>
            </p:sp>
            <p:sp>
              <p:nvSpPr>
                <p:cNvPr id="54" name="53 CuadroTexto"/>
                <p:cNvSpPr txBox="1"/>
                <p:nvPr/>
              </p:nvSpPr>
              <p:spPr>
                <a:xfrm>
                  <a:off x="3779912" y="4581128"/>
                  <a:ext cx="756084" cy="369332"/>
                </a:xfrm>
                <a:prstGeom prst="rect">
                  <a:avLst/>
                </a:prstGeom>
                <a:noFill/>
              </p:spPr>
              <p:txBody>
                <a:bodyPr wrap="square" rtlCol="0">
                  <a:spAutoFit/>
                </a:bodyPr>
                <a:lstStyle/>
                <a:p>
                  <a:r>
                    <a:rPr lang="es-VE" dirty="0"/>
                    <a:t>÷</a:t>
                  </a:r>
                  <a:r>
                    <a:rPr lang="es-VE" dirty="0" smtClean="0"/>
                    <a:t>10</a:t>
                  </a:r>
                  <a:endParaRPr lang="es-VE" dirty="0"/>
                </a:p>
              </p:txBody>
            </p:sp>
            <p:sp>
              <p:nvSpPr>
                <p:cNvPr id="55" name="54 CuadroTexto"/>
                <p:cNvSpPr txBox="1"/>
                <p:nvPr/>
              </p:nvSpPr>
              <p:spPr>
                <a:xfrm>
                  <a:off x="4211960" y="4859868"/>
                  <a:ext cx="756084" cy="369332"/>
                </a:xfrm>
                <a:prstGeom prst="rect">
                  <a:avLst/>
                </a:prstGeom>
                <a:noFill/>
              </p:spPr>
              <p:txBody>
                <a:bodyPr wrap="square" rtlCol="0">
                  <a:spAutoFit/>
                </a:bodyPr>
                <a:lstStyle/>
                <a:p>
                  <a:r>
                    <a:rPr lang="es-VE" dirty="0"/>
                    <a:t>÷</a:t>
                  </a:r>
                  <a:r>
                    <a:rPr lang="es-VE" dirty="0" smtClean="0"/>
                    <a:t>10</a:t>
                  </a:r>
                  <a:endParaRPr lang="es-VE" dirty="0"/>
                </a:p>
              </p:txBody>
            </p:sp>
            <p:sp>
              <p:nvSpPr>
                <p:cNvPr id="56" name="55 CuadroTexto"/>
                <p:cNvSpPr txBox="1"/>
                <p:nvPr/>
              </p:nvSpPr>
              <p:spPr>
                <a:xfrm>
                  <a:off x="4797303" y="5120978"/>
                  <a:ext cx="756084" cy="369332"/>
                </a:xfrm>
                <a:prstGeom prst="rect">
                  <a:avLst/>
                </a:prstGeom>
                <a:noFill/>
              </p:spPr>
              <p:txBody>
                <a:bodyPr wrap="square" rtlCol="0">
                  <a:spAutoFit/>
                </a:bodyPr>
                <a:lstStyle/>
                <a:p>
                  <a:r>
                    <a:rPr lang="es-VE" dirty="0"/>
                    <a:t>÷</a:t>
                  </a:r>
                  <a:r>
                    <a:rPr lang="es-VE" dirty="0" smtClean="0"/>
                    <a:t>10</a:t>
                  </a:r>
                  <a:endParaRPr lang="es-VE" dirty="0"/>
                </a:p>
              </p:txBody>
            </p:sp>
            <p:sp>
              <p:nvSpPr>
                <p:cNvPr id="57" name="56 CuadroTexto"/>
                <p:cNvSpPr txBox="1"/>
                <p:nvPr/>
              </p:nvSpPr>
              <p:spPr>
                <a:xfrm>
                  <a:off x="5296027" y="5408982"/>
                  <a:ext cx="756084" cy="369332"/>
                </a:xfrm>
                <a:prstGeom prst="rect">
                  <a:avLst/>
                </a:prstGeom>
                <a:noFill/>
              </p:spPr>
              <p:txBody>
                <a:bodyPr wrap="square" rtlCol="0">
                  <a:spAutoFit/>
                </a:bodyPr>
                <a:lstStyle/>
                <a:p>
                  <a:r>
                    <a:rPr lang="es-VE" dirty="0"/>
                    <a:t>÷</a:t>
                  </a:r>
                  <a:r>
                    <a:rPr lang="es-VE" dirty="0" smtClean="0"/>
                    <a:t>10</a:t>
                  </a:r>
                  <a:endParaRPr lang="es-VE" dirty="0"/>
                </a:p>
              </p:txBody>
            </p:sp>
          </p:grpSp>
          <p:grpSp>
            <p:nvGrpSpPr>
              <p:cNvPr id="66" name="65 Grupo"/>
              <p:cNvGrpSpPr/>
              <p:nvPr/>
            </p:nvGrpSpPr>
            <p:grpSpPr>
              <a:xfrm>
                <a:off x="6204312" y="2338574"/>
                <a:ext cx="967469" cy="866859"/>
                <a:chOff x="6204312" y="2338574"/>
                <a:chExt cx="967469" cy="866859"/>
              </a:xfrm>
            </p:grpSpPr>
            <p:sp>
              <p:nvSpPr>
                <p:cNvPr id="58" name="57 Elipse"/>
                <p:cNvSpPr/>
                <p:nvPr/>
              </p:nvSpPr>
              <p:spPr>
                <a:xfrm>
                  <a:off x="6204312" y="2338574"/>
                  <a:ext cx="967469" cy="866859"/>
                </a:xfrm>
                <a:prstGeom prst="ellipse">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i="1" dirty="0" smtClean="0">
                      <a:solidFill>
                        <a:schemeClr val="tx1"/>
                      </a:solidFill>
                    </a:rPr>
                    <a:t>X 10</a:t>
                  </a:r>
                  <a:endParaRPr lang="es-VE" sz="1600" b="1" i="1" dirty="0">
                    <a:solidFill>
                      <a:schemeClr val="tx1"/>
                    </a:solidFill>
                  </a:endParaRPr>
                </a:p>
              </p:txBody>
            </p:sp>
            <p:cxnSp>
              <p:nvCxnSpPr>
                <p:cNvPr id="60" name="59 Conector recto de flecha"/>
                <p:cNvCxnSpPr/>
                <p:nvPr/>
              </p:nvCxnSpPr>
              <p:spPr>
                <a:xfrm>
                  <a:off x="6372200" y="2852936"/>
                  <a:ext cx="432048" cy="21688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67" name="66 Grupo"/>
              <p:cNvGrpSpPr/>
              <p:nvPr/>
            </p:nvGrpSpPr>
            <p:grpSpPr>
              <a:xfrm>
                <a:off x="2051615" y="4681347"/>
                <a:ext cx="967469" cy="866859"/>
                <a:chOff x="1912343" y="4651754"/>
                <a:chExt cx="967469" cy="866859"/>
              </a:xfrm>
            </p:grpSpPr>
            <p:sp>
              <p:nvSpPr>
                <p:cNvPr id="61" name="60 Elipse"/>
                <p:cNvSpPr/>
                <p:nvPr/>
              </p:nvSpPr>
              <p:spPr>
                <a:xfrm>
                  <a:off x="1912343" y="4651754"/>
                  <a:ext cx="967469" cy="866859"/>
                </a:xfrm>
                <a:prstGeom prst="ellipse">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1600" b="1" i="1" dirty="0">
                      <a:solidFill>
                        <a:schemeClr val="tx1"/>
                      </a:solidFill>
                    </a:rPr>
                    <a:t>÷</a:t>
                  </a:r>
                  <a:r>
                    <a:rPr lang="es-VE" sz="1600" b="1" i="1" dirty="0" smtClean="0">
                      <a:solidFill>
                        <a:schemeClr val="tx1"/>
                      </a:solidFill>
                    </a:rPr>
                    <a:t> 10</a:t>
                  </a:r>
                  <a:endParaRPr lang="es-VE" sz="1600" b="1" i="1" dirty="0">
                    <a:solidFill>
                      <a:schemeClr val="tx1"/>
                    </a:solidFill>
                  </a:endParaRPr>
                </a:p>
              </p:txBody>
            </p:sp>
            <p:cxnSp>
              <p:nvCxnSpPr>
                <p:cNvPr id="62" name="61 Conector recto de flecha"/>
                <p:cNvCxnSpPr/>
                <p:nvPr/>
              </p:nvCxnSpPr>
              <p:spPr>
                <a:xfrm flipH="1" flipV="1">
                  <a:off x="2397236" y="4725144"/>
                  <a:ext cx="374564" cy="32703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6573705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692697"/>
            <a:ext cx="7920880" cy="1440159"/>
          </a:xfrm>
        </p:spPr>
        <p:txBody>
          <a:bodyPr>
            <a:normAutofit lnSpcReduction="10000"/>
          </a:bodyPr>
          <a:lstStyle/>
          <a:p>
            <a:pPr marL="68580" indent="0" algn="ctr">
              <a:buNone/>
            </a:pPr>
            <a:r>
              <a:rPr lang="es-ES" sz="3200" u="sng" dirty="0"/>
              <a:t>Unidades de </a:t>
            </a:r>
            <a:r>
              <a:rPr lang="es-ES" sz="3200" u="sng" dirty="0" smtClean="0"/>
              <a:t>Masas</a:t>
            </a:r>
            <a:endParaRPr lang="es-ES" sz="3200" u="sng" dirty="0"/>
          </a:p>
          <a:p>
            <a:pPr marL="68580" indent="0" algn="just">
              <a:buNone/>
            </a:pPr>
            <a:r>
              <a:rPr lang="es-VE" sz="1800" b="1" u="sng" dirty="0"/>
              <a:t>El </a:t>
            </a:r>
            <a:r>
              <a:rPr lang="es-VE" sz="1800" b="1" u="sng" dirty="0" smtClean="0"/>
              <a:t>gramo</a:t>
            </a:r>
            <a:r>
              <a:rPr lang="es-VE" sz="1800" dirty="0" smtClean="0"/>
              <a:t> </a:t>
            </a:r>
            <a:r>
              <a:rPr lang="es-VE" sz="1800" dirty="0"/>
              <a:t>es la unidad principal de </a:t>
            </a:r>
            <a:r>
              <a:rPr lang="es-VE" sz="1800" dirty="0" smtClean="0"/>
              <a:t>masa </a:t>
            </a:r>
            <a:r>
              <a:rPr lang="es-VE" sz="1800" dirty="0"/>
              <a:t>en el sistema métrico decimal </a:t>
            </a:r>
          </a:p>
          <a:p>
            <a:pPr marL="68580" indent="0" algn="just">
              <a:buNone/>
            </a:pPr>
            <a:r>
              <a:rPr lang="es-VE" sz="1800" dirty="0" smtClean="0"/>
              <a:t>Las unidades múltiplos y submúltiplos de la masa son:</a:t>
            </a:r>
          </a:p>
          <a:p>
            <a:pPr marL="68580" indent="0" algn="just">
              <a:buNone/>
            </a:pPr>
            <a:endParaRPr lang="es-VE" sz="1800" dirty="0" smtClean="0"/>
          </a:p>
          <a:p>
            <a:endParaRPr lang="es-VE" sz="1800" dirty="0"/>
          </a:p>
        </p:txBody>
      </p:sp>
      <p:graphicFrame>
        <p:nvGraphicFramePr>
          <p:cNvPr id="5" name="4 Tabla"/>
          <p:cNvGraphicFramePr>
            <a:graphicFrameLocks noGrp="1"/>
          </p:cNvGraphicFramePr>
          <p:nvPr>
            <p:extLst>
              <p:ext uri="{D42A27DB-BD31-4B8C-83A1-F6EECF244321}">
                <p14:modId xmlns:p14="http://schemas.microsoft.com/office/powerpoint/2010/main" val="895591036"/>
              </p:ext>
            </p:extLst>
          </p:nvPr>
        </p:nvGraphicFramePr>
        <p:xfrm>
          <a:off x="467544" y="2060848"/>
          <a:ext cx="8280923" cy="1645920"/>
        </p:xfrm>
        <a:graphic>
          <a:graphicData uri="http://schemas.openxmlformats.org/drawingml/2006/table">
            <a:tbl>
              <a:tblPr firstRow="1" bandRow="1">
                <a:tableStyleId>{5C22544A-7EE6-4342-B048-85BDC9FD1C3A}</a:tableStyleId>
              </a:tblPr>
              <a:tblGrid>
                <a:gridCol w="1080120"/>
                <a:gridCol w="1152128"/>
                <a:gridCol w="1152128"/>
                <a:gridCol w="1224139"/>
                <a:gridCol w="1224133"/>
                <a:gridCol w="1152128"/>
                <a:gridCol w="1296147"/>
              </a:tblGrid>
              <a:tr h="370840">
                <a:tc gridSpan="3">
                  <a:txBody>
                    <a:bodyPr/>
                    <a:lstStyle/>
                    <a:p>
                      <a:pPr algn="ctr"/>
                      <a:r>
                        <a:rPr lang="es-VE" dirty="0" smtClean="0"/>
                        <a:t>Múltiplos</a:t>
                      </a:r>
                      <a:endParaRPr lang="es-VE" dirty="0"/>
                    </a:p>
                  </a:txBody>
                  <a:tcPr/>
                </a:tc>
                <a:tc hMerge="1">
                  <a:txBody>
                    <a:bodyPr/>
                    <a:lstStyle/>
                    <a:p>
                      <a:endParaRPr lang="es-VE"/>
                    </a:p>
                  </a:txBody>
                  <a:tcPr/>
                </a:tc>
                <a:tc hMerge="1">
                  <a:txBody>
                    <a:bodyPr/>
                    <a:lstStyle/>
                    <a:p>
                      <a:endParaRPr lang="es-VE"/>
                    </a:p>
                  </a:txBody>
                  <a:tcPr/>
                </a:tc>
                <a:tc>
                  <a:txBody>
                    <a:bodyPr/>
                    <a:lstStyle/>
                    <a:p>
                      <a:pPr algn="ctr"/>
                      <a:r>
                        <a:rPr lang="es-VE" dirty="0" smtClean="0"/>
                        <a:t>Unidad Principal</a:t>
                      </a:r>
                      <a:endParaRPr lang="es-VE" dirty="0"/>
                    </a:p>
                  </a:txBody>
                  <a:tcPr/>
                </a:tc>
                <a:tc gridSpan="3">
                  <a:txBody>
                    <a:bodyPr/>
                    <a:lstStyle/>
                    <a:p>
                      <a:pPr algn="ctr"/>
                      <a:r>
                        <a:rPr lang="es-VE" dirty="0" smtClean="0"/>
                        <a:t>Submúltiplos</a:t>
                      </a:r>
                      <a:endParaRPr lang="es-VE" dirty="0"/>
                    </a:p>
                  </a:txBody>
                  <a:tcPr/>
                </a:tc>
                <a:tc hMerge="1">
                  <a:txBody>
                    <a:bodyPr/>
                    <a:lstStyle/>
                    <a:p>
                      <a:endParaRPr lang="es-VE"/>
                    </a:p>
                  </a:txBody>
                  <a:tcPr/>
                </a:tc>
                <a:tc hMerge="1">
                  <a:txBody>
                    <a:bodyPr/>
                    <a:lstStyle/>
                    <a:p>
                      <a:endParaRPr lang="es-VE"/>
                    </a:p>
                  </a:txBody>
                  <a:tcPr/>
                </a:tc>
              </a:tr>
              <a:tr h="123613">
                <a:tc>
                  <a:txBody>
                    <a:bodyPr/>
                    <a:lstStyle/>
                    <a:p>
                      <a:pPr algn="ctr"/>
                      <a:r>
                        <a:rPr lang="es-VE" sz="1200" b="1" dirty="0" smtClean="0"/>
                        <a:t>Kilogramo</a:t>
                      </a:r>
                      <a:endParaRPr lang="es-VE" sz="1200" b="1" dirty="0"/>
                    </a:p>
                  </a:txBody>
                  <a:tcPr/>
                </a:tc>
                <a:tc>
                  <a:txBody>
                    <a:bodyPr/>
                    <a:lstStyle/>
                    <a:p>
                      <a:pPr algn="ctr"/>
                      <a:r>
                        <a:rPr lang="es-VE" sz="1200" b="1" dirty="0" smtClean="0"/>
                        <a:t>Hectogramo</a:t>
                      </a:r>
                      <a:endParaRPr lang="es-VE" sz="1200" b="1" dirty="0"/>
                    </a:p>
                  </a:txBody>
                  <a:tcPr/>
                </a:tc>
                <a:tc>
                  <a:txBody>
                    <a:bodyPr/>
                    <a:lstStyle/>
                    <a:p>
                      <a:pPr algn="ctr"/>
                      <a:r>
                        <a:rPr lang="es-VE" sz="1200" b="1" dirty="0" smtClean="0"/>
                        <a:t>Decagramo</a:t>
                      </a:r>
                      <a:endParaRPr lang="es-VE" sz="1200" b="1" dirty="0"/>
                    </a:p>
                  </a:txBody>
                  <a:tcPr/>
                </a:tc>
                <a:tc rowSpan="3">
                  <a:txBody>
                    <a:bodyPr/>
                    <a:lstStyle/>
                    <a:p>
                      <a:pPr algn="ctr"/>
                      <a:r>
                        <a:rPr lang="es-VE" sz="1600" b="1" dirty="0" smtClean="0"/>
                        <a:t>gramo</a:t>
                      </a:r>
                    </a:p>
                    <a:p>
                      <a:pPr algn="ctr"/>
                      <a:r>
                        <a:rPr lang="es-VE" sz="1600" b="1" dirty="0" smtClean="0"/>
                        <a:t>g</a:t>
                      </a:r>
                    </a:p>
                    <a:p>
                      <a:pPr algn="ctr"/>
                      <a:r>
                        <a:rPr lang="es-VE" sz="1600" b="1" dirty="0" smtClean="0"/>
                        <a:t>1</a:t>
                      </a:r>
                    </a:p>
                  </a:txBody>
                  <a:tcPr/>
                </a:tc>
                <a:tc>
                  <a:txBody>
                    <a:bodyPr/>
                    <a:lstStyle/>
                    <a:p>
                      <a:pPr algn="ctr"/>
                      <a:r>
                        <a:rPr lang="es-VE" sz="1200" b="1" dirty="0" smtClean="0"/>
                        <a:t>decigramo</a:t>
                      </a:r>
                      <a:endParaRPr lang="es-VE" sz="1200" b="1" dirty="0"/>
                    </a:p>
                  </a:txBody>
                  <a:tcPr/>
                </a:tc>
                <a:tc>
                  <a:txBody>
                    <a:bodyPr/>
                    <a:lstStyle/>
                    <a:p>
                      <a:pPr algn="ctr"/>
                      <a:r>
                        <a:rPr lang="es-VE" sz="1200" b="1" dirty="0" smtClean="0"/>
                        <a:t>Centigramo</a:t>
                      </a:r>
                      <a:endParaRPr lang="es-VE" sz="1200" b="1" dirty="0"/>
                    </a:p>
                  </a:txBody>
                  <a:tcPr/>
                </a:tc>
                <a:tc>
                  <a:txBody>
                    <a:bodyPr/>
                    <a:lstStyle/>
                    <a:p>
                      <a:pPr algn="ctr"/>
                      <a:r>
                        <a:rPr lang="es-VE" sz="1200" b="1" dirty="0" smtClean="0"/>
                        <a:t>milígramo</a:t>
                      </a:r>
                      <a:endParaRPr lang="es-VE" sz="1200" b="1" dirty="0"/>
                    </a:p>
                  </a:txBody>
                  <a:tcPr/>
                </a:tc>
              </a:tr>
              <a:tr h="242147">
                <a:tc>
                  <a:txBody>
                    <a:bodyPr/>
                    <a:lstStyle/>
                    <a:p>
                      <a:pPr algn="ctr"/>
                      <a:r>
                        <a:rPr lang="es-VE" dirty="0" smtClean="0"/>
                        <a:t>Kg</a:t>
                      </a:r>
                      <a:endParaRPr lang="es-VE" dirty="0"/>
                    </a:p>
                  </a:txBody>
                  <a:tcPr/>
                </a:tc>
                <a:tc>
                  <a:txBody>
                    <a:bodyPr/>
                    <a:lstStyle/>
                    <a:p>
                      <a:pPr algn="ctr"/>
                      <a:r>
                        <a:rPr lang="es-VE" dirty="0" smtClean="0"/>
                        <a:t>Hg</a:t>
                      </a:r>
                      <a:endParaRPr lang="es-VE" dirty="0"/>
                    </a:p>
                  </a:txBody>
                  <a:tcPr/>
                </a:tc>
                <a:tc>
                  <a:txBody>
                    <a:bodyPr/>
                    <a:lstStyle/>
                    <a:p>
                      <a:pPr algn="ctr"/>
                      <a:r>
                        <a:rPr lang="es-VE" dirty="0" err="1" smtClean="0"/>
                        <a:t>Dag</a:t>
                      </a:r>
                      <a:endParaRPr lang="es-VE" dirty="0"/>
                    </a:p>
                  </a:txBody>
                  <a:tcPr/>
                </a:tc>
                <a:tc vMerge="1">
                  <a:txBody>
                    <a:bodyPr/>
                    <a:lstStyle/>
                    <a:p>
                      <a:endParaRPr lang="es-VE"/>
                    </a:p>
                  </a:txBody>
                  <a:tcPr/>
                </a:tc>
                <a:tc>
                  <a:txBody>
                    <a:bodyPr/>
                    <a:lstStyle/>
                    <a:p>
                      <a:pPr algn="ctr"/>
                      <a:r>
                        <a:rPr lang="es-VE" dirty="0" smtClean="0"/>
                        <a:t>dg</a:t>
                      </a:r>
                      <a:endParaRPr lang="es-VE" dirty="0"/>
                    </a:p>
                  </a:txBody>
                  <a:tcPr/>
                </a:tc>
                <a:tc>
                  <a:txBody>
                    <a:bodyPr/>
                    <a:lstStyle/>
                    <a:p>
                      <a:pPr algn="ctr"/>
                      <a:r>
                        <a:rPr lang="es-VE" dirty="0" smtClean="0"/>
                        <a:t>Cg</a:t>
                      </a:r>
                      <a:endParaRPr lang="es-VE" dirty="0"/>
                    </a:p>
                  </a:txBody>
                  <a:tcPr/>
                </a:tc>
                <a:tc>
                  <a:txBody>
                    <a:bodyPr/>
                    <a:lstStyle/>
                    <a:p>
                      <a:pPr algn="ctr"/>
                      <a:r>
                        <a:rPr lang="es-VE" dirty="0" smtClean="0"/>
                        <a:t>mg</a:t>
                      </a:r>
                      <a:endParaRPr lang="es-VE" dirty="0"/>
                    </a:p>
                  </a:txBody>
                  <a:tcPr/>
                </a:tc>
              </a:tr>
              <a:tr h="123613">
                <a:tc>
                  <a:txBody>
                    <a:bodyPr/>
                    <a:lstStyle/>
                    <a:p>
                      <a:pPr algn="ctr"/>
                      <a:r>
                        <a:rPr lang="es-VE" dirty="0" smtClean="0"/>
                        <a:t>1000g</a:t>
                      </a:r>
                      <a:endParaRPr lang="es-VE" dirty="0"/>
                    </a:p>
                  </a:txBody>
                  <a:tcPr/>
                </a:tc>
                <a:tc>
                  <a:txBody>
                    <a:bodyPr/>
                    <a:lstStyle/>
                    <a:p>
                      <a:pPr algn="ctr"/>
                      <a:r>
                        <a:rPr lang="es-VE" dirty="0" smtClean="0"/>
                        <a:t>100g</a:t>
                      </a:r>
                      <a:endParaRPr lang="es-VE" dirty="0"/>
                    </a:p>
                  </a:txBody>
                  <a:tcPr/>
                </a:tc>
                <a:tc>
                  <a:txBody>
                    <a:bodyPr/>
                    <a:lstStyle/>
                    <a:p>
                      <a:pPr algn="ctr"/>
                      <a:r>
                        <a:rPr lang="es-VE" dirty="0" smtClean="0"/>
                        <a:t>10g</a:t>
                      </a:r>
                      <a:endParaRPr lang="es-VE" dirty="0"/>
                    </a:p>
                  </a:txBody>
                  <a:tcPr/>
                </a:tc>
                <a:tc vMerge="1">
                  <a:txBody>
                    <a:bodyPr/>
                    <a:lstStyle/>
                    <a:p>
                      <a:endParaRPr lang="es-VE"/>
                    </a:p>
                  </a:txBody>
                  <a:tcPr/>
                </a:tc>
                <a:tc>
                  <a:txBody>
                    <a:bodyPr/>
                    <a:lstStyle/>
                    <a:p>
                      <a:pPr algn="ctr"/>
                      <a:r>
                        <a:rPr lang="es-VE" dirty="0" smtClean="0"/>
                        <a:t>0,1g</a:t>
                      </a:r>
                      <a:endParaRPr lang="es-VE" dirty="0"/>
                    </a:p>
                  </a:txBody>
                  <a:tcPr/>
                </a:tc>
                <a:tc>
                  <a:txBody>
                    <a:bodyPr/>
                    <a:lstStyle/>
                    <a:p>
                      <a:pPr algn="ctr"/>
                      <a:r>
                        <a:rPr lang="es-VE" dirty="0" smtClean="0"/>
                        <a:t>0,01g</a:t>
                      </a:r>
                      <a:endParaRPr lang="es-VE" dirty="0"/>
                    </a:p>
                  </a:txBody>
                  <a:tcPr/>
                </a:tc>
                <a:tc>
                  <a:txBody>
                    <a:bodyPr/>
                    <a:lstStyle/>
                    <a:p>
                      <a:pPr algn="ctr"/>
                      <a:r>
                        <a:rPr lang="es-VE" dirty="0" smtClean="0"/>
                        <a:t>0,001g</a:t>
                      </a:r>
                      <a:endParaRPr lang="es-VE" dirty="0"/>
                    </a:p>
                  </a:txBody>
                  <a:tcPr/>
                </a:tc>
              </a:tr>
            </a:tbl>
          </a:graphicData>
        </a:graphic>
      </p:graphicFrame>
      <p:sp>
        <p:nvSpPr>
          <p:cNvPr id="6" name="2 Marcador de contenido"/>
          <p:cNvSpPr txBox="1">
            <a:spLocks/>
          </p:cNvSpPr>
          <p:nvPr/>
        </p:nvSpPr>
        <p:spPr>
          <a:xfrm>
            <a:off x="691952" y="3789040"/>
            <a:ext cx="7920880" cy="1440159"/>
          </a:xfrm>
          <a:prstGeom prst="rect">
            <a:avLst/>
          </a:prstGeom>
        </p:spPr>
        <p:txBody>
          <a:bodyPr vert="horz" lIns="91440" tIns="45720" rIns="91440" bIns="45720" rtlCol="0">
            <a:normAutofit fontScale="925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Font typeface="Wingdings 2" pitchFamily="18" charset="2"/>
              <a:buNone/>
            </a:pPr>
            <a:r>
              <a:rPr lang="es-ES" sz="3200" u="sng" dirty="0" smtClean="0"/>
              <a:t>Unidades de Capacidad</a:t>
            </a:r>
          </a:p>
          <a:p>
            <a:pPr marL="68580" indent="0" algn="just">
              <a:buFont typeface="Wingdings 2" pitchFamily="18" charset="2"/>
              <a:buNone/>
            </a:pPr>
            <a:r>
              <a:rPr lang="es-VE" sz="1800" b="1" u="sng" dirty="0" smtClean="0"/>
              <a:t>El litro</a:t>
            </a:r>
            <a:r>
              <a:rPr lang="es-VE" sz="1800" dirty="0" smtClean="0"/>
              <a:t> es la unidad principal de capacidad en el sistema métrico decimal.  Se emplean para medir el volumen contenido en líquidos y gases</a:t>
            </a:r>
          </a:p>
          <a:p>
            <a:pPr marL="68580" indent="0" algn="just">
              <a:buFont typeface="Wingdings 2" pitchFamily="18" charset="2"/>
              <a:buNone/>
            </a:pPr>
            <a:r>
              <a:rPr lang="es-VE" sz="1800" dirty="0" smtClean="0"/>
              <a:t>Las unidades múltiplos y submúltiplos del litro son:</a:t>
            </a:r>
          </a:p>
          <a:p>
            <a:pPr marL="68580" indent="0" algn="just">
              <a:buFont typeface="Wingdings 2" pitchFamily="18" charset="2"/>
              <a:buNone/>
            </a:pPr>
            <a:endParaRPr lang="es-VE" sz="1800" dirty="0" smtClean="0"/>
          </a:p>
          <a:p>
            <a:endParaRPr lang="es-VE" sz="1800" dirty="0"/>
          </a:p>
        </p:txBody>
      </p:sp>
      <p:graphicFrame>
        <p:nvGraphicFramePr>
          <p:cNvPr id="7" name="6 Tabla"/>
          <p:cNvGraphicFramePr>
            <a:graphicFrameLocks noGrp="1"/>
          </p:cNvGraphicFramePr>
          <p:nvPr>
            <p:extLst>
              <p:ext uri="{D42A27DB-BD31-4B8C-83A1-F6EECF244321}">
                <p14:modId xmlns:p14="http://schemas.microsoft.com/office/powerpoint/2010/main" val="553862884"/>
              </p:ext>
            </p:extLst>
          </p:nvPr>
        </p:nvGraphicFramePr>
        <p:xfrm>
          <a:off x="511930" y="5229200"/>
          <a:ext cx="8280923" cy="1706880"/>
        </p:xfrm>
        <a:graphic>
          <a:graphicData uri="http://schemas.openxmlformats.org/drawingml/2006/table">
            <a:tbl>
              <a:tblPr firstRow="1" bandRow="1">
                <a:tableStyleId>{5C22544A-7EE6-4342-B048-85BDC9FD1C3A}</a:tableStyleId>
              </a:tblPr>
              <a:tblGrid>
                <a:gridCol w="1080120"/>
                <a:gridCol w="1152128"/>
                <a:gridCol w="1152128"/>
                <a:gridCol w="1224139"/>
                <a:gridCol w="1224133"/>
                <a:gridCol w="1152128"/>
                <a:gridCol w="1296147"/>
              </a:tblGrid>
              <a:tr h="370840">
                <a:tc gridSpan="3">
                  <a:txBody>
                    <a:bodyPr/>
                    <a:lstStyle/>
                    <a:p>
                      <a:pPr algn="ctr"/>
                      <a:r>
                        <a:rPr lang="es-VE" dirty="0" smtClean="0"/>
                        <a:t>Múltiplos</a:t>
                      </a:r>
                      <a:endParaRPr lang="es-VE" dirty="0"/>
                    </a:p>
                  </a:txBody>
                  <a:tcPr/>
                </a:tc>
                <a:tc hMerge="1">
                  <a:txBody>
                    <a:bodyPr/>
                    <a:lstStyle/>
                    <a:p>
                      <a:endParaRPr lang="es-VE"/>
                    </a:p>
                  </a:txBody>
                  <a:tcPr/>
                </a:tc>
                <a:tc hMerge="1">
                  <a:txBody>
                    <a:bodyPr/>
                    <a:lstStyle/>
                    <a:p>
                      <a:endParaRPr lang="es-VE"/>
                    </a:p>
                  </a:txBody>
                  <a:tcPr/>
                </a:tc>
                <a:tc>
                  <a:txBody>
                    <a:bodyPr/>
                    <a:lstStyle/>
                    <a:p>
                      <a:pPr algn="ctr"/>
                      <a:r>
                        <a:rPr lang="es-VE" dirty="0" smtClean="0"/>
                        <a:t>Unidad Principal</a:t>
                      </a:r>
                      <a:endParaRPr lang="es-VE" dirty="0"/>
                    </a:p>
                  </a:txBody>
                  <a:tcPr/>
                </a:tc>
                <a:tc gridSpan="3">
                  <a:txBody>
                    <a:bodyPr/>
                    <a:lstStyle/>
                    <a:p>
                      <a:pPr algn="ctr"/>
                      <a:r>
                        <a:rPr lang="es-VE" dirty="0" smtClean="0"/>
                        <a:t>Submúltiplos</a:t>
                      </a:r>
                      <a:endParaRPr lang="es-VE" dirty="0"/>
                    </a:p>
                  </a:txBody>
                  <a:tcPr/>
                </a:tc>
                <a:tc hMerge="1">
                  <a:txBody>
                    <a:bodyPr/>
                    <a:lstStyle/>
                    <a:p>
                      <a:endParaRPr lang="es-VE"/>
                    </a:p>
                  </a:txBody>
                  <a:tcPr/>
                </a:tc>
                <a:tc hMerge="1">
                  <a:txBody>
                    <a:bodyPr/>
                    <a:lstStyle/>
                    <a:p>
                      <a:endParaRPr lang="es-VE"/>
                    </a:p>
                  </a:txBody>
                  <a:tcPr/>
                </a:tc>
              </a:tr>
              <a:tr h="123613">
                <a:tc>
                  <a:txBody>
                    <a:bodyPr/>
                    <a:lstStyle/>
                    <a:p>
                      <a:pPr algn="ctr"/>
                      <a:r>
                        <a:rPr lang="es-VE" sz="1200" b="1" dirty="0" smtClean="0"/>
                        <a:t>Kilolitro</a:t>
                      </a:r>
                      <a:endParaRPr lang="es-VE" sz="1200" b="1" dirty="0"/>
                    </a:p>
                  </a:txBody>
                  <a:tcPr/>
                </a:tc>
                <a:tc>
                  <a:txBody>
                    <a:bodyPr/>
                    <a:lstStyle/>
                    <a:p>
                      <a:pPr algn="ctr"/>
                      <a:r>
                        <a:rPr lang="es-VE" sz="1200" b="1" dirty="0" smtClean="0"/>
                        <a:t>Hectolitro</a:t>
                      </a:r>
                      <a:endParaRPr lang="es-VE" sz="1200" b="1" dirty="0"/>
                    </a:p>
                  </a:txBody>
                  <a:tcPr/>
                </a:tc>
                <a:tc>
                  <a:txBody>
                    <a:bodyPr/>
                    <a:lstStyle/>
                    <a:p>
                      <a:pPr algn="ctr"/>
                      <a:r>
                        <a:rPr lang="es-VE" sz="1200" b="1" dirty="0" smtClean="0"/>
                        <a:t>Decalitro</a:t>
                      </a:r>
                      <a:endParaRPr lang="es-VE" sz="1200" b="1" dirty="0"/>
                    </a:p>
                  </a:txBody>
                  <a:tcPr/>
                </a:tc>
                <a:tc rowSpan="3">
                  <a:txBody>
                    <a:bodyPr/>
                    <a:lstStyle/>
                    <a:p>
                      <a:pPr algn="ctr"/>
                      <a:r>
                        <a:rPr lang="es-VE" sz="1600" b="1" dirty="0" smtClean="0"/>
                        <a:t>litro</a:t>
                      </a:r>
                    </a:p>
                    <a:p>
                      <a:pPr algn="ctr"/>
                      <a:r>
                        <a:rPr lang="es-VE" sz="1600" b="1" dirty="0" smtClean="0"/>
                        <a:t>l</a:t>
                      </a:r>
                    </a:p>
                    <a:p>
                      <a:pPr algn="ctr"/>
                      <a:endParaRPr lang="es-VE" sz="1600" b="1" dirty="0" smtClean="0"/>
                    </a:p>
                    <a:p>
                      <a:pPr algn="ctr"/>
                      <a:r>
                        <a:rPr lang="es-VE" sz="1600" b="1" dirty="0" smtClean="0"/>
                        <a:t>1</a:t>
                      </a:r>
                    </a:p>
                  </a:txBody>
                  <a:tcPr/>
                </a:tc>
                <a:tc>
                  <a:txBody>
                    <a:bodyPr/>
                    <a:lstStyle/>
                    <a:p>
                      <a:pPr algn="ctr"/>
                      <a:r>
                        <a:rPr lang="es-VE" sz="1200" b="1" dirty="0" smtClean="0"/>
                        <a:t>decilitro</a:t>
                      </a:r>
                      <a:endParaRPr lang="es-VE" sz="1200" b="1" dirty="0"/>
                    </a:p>
                  </a:txBody>
                  <a:tcPr/>
                </a:tc>
                <a:tc>
                  <a:txBody>
                    <a:bodyPr/>
                    <a:lstStyle/>
                    <a:p>
                      <a:pPr algn="ctr"/>
                      <a:r>
                        <a:rPr lang="es-VE" sz="1200" b="1" dirty="0" smtClean="0"/>
                        <a:t>Centilitro</a:t>
                      </a:r>
                      <a:endParaRPr lang="es-VE" sz="1200" b="1" dirty="0"/>
                    </a:p>
                  </a:txBody>
                  <a:tcPr/>
                </a:tc>
                <a:tc>
                  <a:txBody>
                    <a:bodyPr/>
                    <a:lstStyle/>
                    <a:p>
                      <a:pPr algn="ctr"/>
                      <a:r>
                        <a:rPr lang="es-VE" sz="1200" b="1" dirty="0" err="1" smtClean="0"/>
                        <a:t>milílitro</a:t>
                      </a:r>
                      <a:endParaRPr lang="es-VE" sz="1200" b="1" dirty="0"/>
                    </a:p>
                  </a:txBody>
                  <a:tcPr/>
                </a:tc>
              </a:tr>
              <a:tr h="242147">
                <a:tc>
                  <a:txBody>
                    <a:bodyPr/>
                    <a:lstStyle/>
                    <a:p>
                      <a:pPr algn="ctr"/>
                      <a:r>
                        <a:rPr lang="es-VE" dirty="0" smtClean="0"/>
                        <a:t>Kl</a:t>
                      </a:r>
                      <a:endParaRPr lang="es-VE" dirty="0"/>
                    </a:p>
                  </a:txBody>
                  <a:tcPr/>
                </a:tc>
                <a:tc>
                  <a:txBody>
                    <a:bodyPr/>
                    <a:lstStyle/>
                    <a:p>
                      <a:pPr algn="ctr"/>
                      <a:r>
                        <a:rPr lang="es-VE" dirty="0" smtClean="0"/>
                        <a:t>Hl</a:t>
                      </a:r>
                      <a:endParaRPr lang="es-VE" dirty="0"/>
                    </a:p>
                  </a:txBody>
                  <a:tcPr/>
                </a:tc>
                <a:tc>
                  <a:txBody>
                    <a:bodyPr/>
                    <a:lstStyle/>
                    <a:p>
                      <a:pPr algn="ctr"/>
                      <a:r>
                        <a:rPr lang="es-VE" dirty="0" err="1" smtClean="0"/>
                        <a:t>Dal</a:t>
                      </a:r>
                      <a:endParaRPr lang="es-VE" dirty="0"/>
                    </a:p>
                  </a:txBody>
                  <a:tcPr/>
                </a:tc>
                <a:tc vMerge="1">
                  <a:txBody>
                    <a:bodyPr/>
                    <a:lstStyle/>
                    <a:p>
                      <a:endParaRPr lang="es-VE"/>
                    </a:p>
                  </a:txBody>
                  <a:tcPr/>
                </a:tc>
                <a:tc>
                  <a:txBody>
                    <a:bodyPr/>
                    <a:lstStyle/>
                    <a:p>
                      <a:pPr algn="ctr"/>
                      <a:r>
                        <a:rPr lang="es-VE" dirty="0" smtClean="0"/>
                        <a:t>dl</a:t>
                      </a:r>
                      <a:endParaRPr lang="es-VE" dirty="0"/>
                    </a:p>
                  </a:txBody>
                  <a:tcPr/>
                </a:tc>
                <a:tc>
                  <a:txBody>
                    <a:bodyPr/>
                    <a:lstStyle/>
                    <a:p>
                      <a:pPr algn="ctr"/>
                      <a:r>
                        <a:rPr lang="es-VE" dirty="0" smtClean="0"/>
                        <a:t>cl</a:t>
                      </a:r>
                      <a:endParaRPr lang="es-VE" dirty="0"/>
                    </a:p>
                  </a:txBody>
                  <a:tcPr/>
                </a:tc>
                <a:tc>
                  <a:txBody>
                    <a:bodyPr/>
                    <a:lstStyle/>
                    <a:p>
                      <a:pPr algn="ctr"/>
                      <a:r>
                        <a:rPr lang="es-VE" dirty="0" smtClean="0"/>
                        <a:t>ml</a:t>
                      </a:r>
                      <a:endParaRPr lang="es-VE" dirty="0"/>
                    </a:p>
                  </a:txBody>
                  <a:tcPr/>
                </a:tc>
              </a:tr>
              <a:tr h="123613">
                <a:tc>
                  <a:txBody>
                    <a:bodyPr/>
                    <a:lstStyle/>
                    <a:p>
                      <a:pPr algn="ctr"/>
                      <a:r>
                        <a:rPr lang="es-VE" dirty="0" smtClean="0"/>
                        <a:t>1000l</a:t>
                      </a:r>
                      <a:endParaRPr lang="es-VE" dirty="0"/>
                    </a:p>
                  </a:txBody>
                  <a:tcPr/>
                </a:tc>
                <a:tc>
                  <a:txBody>
                    <a:bodyPr/>
                    <a:lstStyle/>
                    <a:p>
                      <a:pPr algn="ctr"/>
                      <a:r>
                        <a:rPr lang="es-VE" dirty="0" smtClean="0"/>
                        <a:t>100l</a:t>
                      </a:r>
                      <a:endParaRPr lang="es-VE" dirty="0"/>
                    </a:p>
                  </a:txBody>
                  <a:tcPr/>
                </a:tc>
                <a:tc>
                  <a:txBody>
                    <a:bodyPr/>
                    <a:lstStyle/>
                    <a:p>
                      <a:pPr algn="ctr"/>
                      <a:r>
                        <a:rPr lang="es-VE" dirty="0" smtClean="0"/>
                        <a:t>10l</a:t>
                      </a:r>
                      <a:endParaRPr lang="es-VE" dirty="0"/>
                    </a:p>
                  </a:txBody>
                  <a:tcPr/>
                </a:tc>
                <a:tc vMerge="1">
                  <a:txBody>
                    <a:bodyPr/>
                    <a:lstStyle/>
                    <a:p>
                      <a:endParaRPr lang="es-VE"/>
                    </a:p>
                  </a:txBody>
                  <a:tcPr/>
                </a:tc>
                <a:tc>
                  <a:txBody>
                    <a:bodyPr/>
                    <a:lstStyle/>
                    <a:p>
                      <a:pPr algn="ctr"/>
                      <a:r>
                        <a:rPr lang="es-VE" dirty="0" smtClean="0"/>
                        <a:t>0,1l</a:t>
                      </a:r>
                      <a:endParaRPr lang="es-VE" dirty="0"/>
                    </a:p>
                  </a:txBody>
                  <a:tcPr/>
                </a:tc>
                <a:tc>
                  <a:txBody>
                    <a:bodyPr/>
                    <a:lstStyle/>
                    <a:p>
                      <a:pPr algn="ctr"/>
                      <a:r>
                        <a:rPr lang="es-VE" dirty="0" smtClean="0"/>
                        <a:t>0,01l</a:t>
                      </a:r>
                      <a:endParaRPr lang="es-VE" dirty="0"/>
                    </a:p>
                  </a:txBody>
                  <a:tcPr/>
                </a:tc>
                <a:tc>
                  <a:txBody>
                    <a:bodyPr/>
                    <a:lstStyle/>
                    <a:p>
                      <a:pPr algn="ctr"/>
                      <a:r>
                        <a:rPr lang="es-VE" dirty="0" smtClean="0"/>
                        <a:t>0,001l</a:t>
                      </a:r>
                      <a:endParaRPr lang="es-VE" dirty="0"/>
                    </a:p>
                  </a:txBody>
                  <a:tcPr/>
                </a:tc>
              </a:tr>
            </a:tbl>
          </a:graphicData>
        </a:graphic>
      </p:graphicFrame>
    </p:spTree>
    <p:extLst>
      <p:ext uri="{BB962C8B-B14F-4D97-AF65-F5344CB8AC3E}">
        <p14:creationId xmlns:p14="http://schemas.microsoft.com/office/powerpoint/2010/main" val="3952801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620688"/>
            <a:ext cx="7024744" cy="1143000"/>
          </a:xfrm>
        </p:spPr>
        <p:txBody>
          <a:bodyPr/>
          <a:lstStyle/>
          <a:p>
            <a:r>
              <a:rPr lang="es-ES" b="1" dirty="0" smtClean="0"/>
              <a:t>UNIDAD I</a:t>
            </a:r>
            <a:endParaRPr lang="es-VE" b="1" dirty="0"/>
          </a:p>
        </p:txBody>
      </p:sp>
      <p:sp>
        <p:nvSpPr>
          <p:cNvPr id="3" name="2 Marcador de contenido"/>
          <p:cNvSpPr>
            <a:spLocks noGrp="1"/>
          </p:cNvSpPr>
          <p:nvPr>
            <p:ph idx="1"/>
          </p:nvPr>
        </p:nvSpPr>
        <p:spPr>
          <a:xfrm>
            <a:off x="872774" y="1844824"/>
            <a:ext cx="6777317" cy="1033339"/>
          </a:xfrm>
        </p:spPr>
        <p:txBody>
          <a:bodyPr/>
          <a:lstStyle/>
          <a:p>
            <a:pPr algn="just"/>
            <a:r>
              <a:rPr lang="es-ES" b="1" dirty="0" smtClean="0"/>
              <a:t>Objetivo 1</a:t>
            </a:r>
            <a:r>
              <a:rPr lang="es-ES" dirty="0" smtClean="0"/>
              <a:t>: Reconocer cantidades físicas, patrones y unidades</a:t>
            </a:r>
          </a:p>
          <a:p>
            <a:pPr algn="just"/>
            <a:endParaRPr lang="es-VE" dirty="0"/>
          </a:p>
        </p:txBody>
      </p:sp>
      <p:sp>
        <p:nvSpPr>
          <p:cNvPr id="7" name="2 Marcador de contenido"/>
          <p:cNvSpPr txBox="1">
            <a:spLocks/>
          </p:cNvSpPr>
          <p:nvPr/>
        </p:nvSpPr>
        <p:spPr>
          <a:xfrm>
            <a:off x="894300" y="3212976"/>
            <a:ext cx="7134084" cy="2880320"/>
          </a:xfrm>
          <a:prstGeom prst="rect">
            <a:avLst/>
          </a:prstGeom>
        </p:spPr>
        <p:txBody>
          <a:bodyPr vert="horz" lIns="91440" tIns="45720" rIns="91440" bIns="45720" rtlCol="0">
            <a:normAutofit fontScale="85000"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just">
              <a:buNone/>
            </a:pPr>
            <a:r>
              <a:rPr lang="es-ES" b="1" dirty="0" smtClean="0"/>
              <a:t>1.- Ejercicios: Escribe en forma de número comunes.</a:t>
            </a:r>
          </a:p>
          <a:p>
            <a:pPr marL="68580" indent="0" algn="just">
              <a:buNone/>
            </a:pPr>
            <a:endParaRPr lang="es-ES" dirty="0" smtClean="0"/>
          </a:p>
          <a:p>
            <a:pPr marL="68580" indent="0" algn="just">
              <a:buNone/>
            </a:pPr>
            <a:r>
              <a:rPr lang="es-ES" dirty="0" smtClean="0"/>
              <a:t>a) 2x</a:t>
            </a:r>
            <a:r>
              <a:rPr lang="es-VE" dirty="0"/>
              <a:t>10</a:t>
            </a:r>
            <a:r>
              <a:rPr lang="es-VE" baseline="30000" dirty="0"/>
              <a:t>-4</a:t>
            </a:r>
            <a:r>
              <a:rPr lang="es-VE" dirty="0"/>
              <a:t> </a:t>
            </a:r>
            <a:r>
              <a:rPr lang="es-VE" dirty="0" smtClean="0"/>
              <a:t>		d) </a:t>
            </a:r>
            <a:r>
              <a:rPr lang="es-ES" dirty="0" smtClean="0"/>
              <a:t>61x</a:t>
            </a:r>
            <a:r>
              <a:rPr lang="es-VE" dirty="0" smtClean="0"/>
              <a:t>10</a:t>
            </a:r>
            <a:r>
              <a:rPr lang="es-VE" baseline="30000" dirty="0"/>
              <a:t>3</a:t>
            </a:r>
            <a:r>
              <a:rPr lang="es-VE" dirty="0" smtClean="0"/>
              <a:t> 	</a:t>
            </a:r>
            <a:endParaRPr lang="es-VE" dirty="0"/>
          </a:p>
          <a:p>
            <a:pPr marL="68580" indent="0" algn="just">
              <a:buNone/>
            </a:pPr>
            <a:r>
              <a:rPr lang="es-ES" dirty="0" smtClean="0"/>
              <a:t>b)</a:t>
            </a:r>
            <a:r>
              <a:rPr lang="es-ES" dirty="0"/>
              <a:t> </a:t>
            </a:r>
            <a:r>
              <a:rPr lang="es-ES" dirty="0" smtClean="0"/>
              <a:t>78,50x</a:t>
            </a:r>
            <a:r>
              <a:rPr lang="es-VE" dirty="0" smtClean="0"/>
              <a:t>10</a:t>
            </a:r>
            <a:r>
              <a:rPr lang="es-VE" baseline="30000" dirty="0" smtClean="0"/>
              <a:t>-5	</a:t>
            </a:r>
            <a:r>
              <a:rPr lang="es-VE" baseline="30000" dirty="0"/>
              <a:t>	</a:t>
            </a:r>
            <a:r>
              <a:rPr lang="es-VE" dirty="0" smtClean="0"/>
              <a:t>e) </a:t>
            </a:r>
            <a:r>
              <a:rPr lang="es-ES" dirty="0" smtClean="0"/>
              <a:t>75,26x</a:t>
            </a:r>
            <a:r>
              <a:rPr lang="es-VE" dirty="0" smtClean="0"/>
              <a:t>10</a:t>
            </a:r>
            <a:r>
              <a:rPr lang="es-VE" baseline="30000" dirty="0"/>
              <a:t>0</a:t>
            </a:r>
            <a:r>
              <a:rPr lang="es-VE" dirty="0" smtClean="0"/>
              <a:t> </a:t>
            </a:r>
            <a:endParaRPr lang="es-VE" baseline="30000" dirty="0" smtClean="0"/>
          </a:p>
          <a:p>
            <a:pPr marL="68580" indent="0" algn="just">
              <a:buNone/>
            </a:pPr>
            <a:r>
              <a:rPr lang="es-VE" dirty="0" smtClean="0"/>
              <a:t>c) </a:t>
            </a:r>
            <a:r>
              <a:rPr lang="es-ES" dirty="0" smtClean="0"/>
              <a:t>81,53x</a:t>
            </a:r>
            <a:r>
              <a:rPr lang="es-VE" dirty="0" smtClean="0"/>
              <a:t>10</a:t>
            </a:r>
            <a:r>
              <a:rPr lang="es-VE" baseline="30000" dirty="0"/>
              <a:t>2</a:t>
            </a:r>
            <a:r>
              <a:rPr lang="es-VE" dirty="0" smtClean="0"/>
              <a:t> 		 f) </a:t>
            </a:r>
            <a:r>
              <a:rPr lang="es-ES" dirty="0" smtClean="0"/>
              <a:t>0,0056x</a:t>
            </a:r>
            <a:r>
              <a:rPr lang="es-VE" dirty="0" smtClean="0"/>
              <a:t>10</a:t>
            </a:r>
            <a:r>
              <a:rPr lang="es-VE" baseline="30000" dirty="0" smtClean="0"/>
              <a:t>6</a:t>
            </a:r>
          </a:p>
          <a:p>
            <a:pPr marL="68580" indent="0" algn="just">
              <a:buNone/>
            </a:pPr>
            <a:endParaRPr lang="es-VE" baseline="30000" dirty="0" smtClean="0"/>
          </a:p>
          <a:p>
            <a:pPr marL="68580" indent="0" algn="just">
              <a:buNone/>
            </a:pPr>
            <a:r>
              <a:rPr lang="es-VE" dirty="0" smtClean="0"/>
              <a:t>Para resolver este tipo de ejercicios es necesario que tengas claro que es Notación Científica</a:t>
            </a:r>
            <a:endParaRPr lang="es-VE" dirty="0"/>
          </a:p>
          <a:p>
            <a:pPr marL="68580" indent="0" algn="just">
              <a:buNone/>
            </a:pPr>
            <a:r>
              <a:rPr lang="es-VE" dirty="0" smtClean="0"/>
              <a:t>	</a:t>
            </a:r>
            <a:endParaRPr lang="es-VE" dirty="0"/>
          </a:p>
          <a:p>
            <a:pPr marL="68580" indent="0" algn="just">
              <a:buNone/>
            </a:pPr>
            <a:endParaRPr lang="es-VE" dirty="0" smtClean="0"/>
          </a:p>
          <a:p>
            <a:pPr marL="68580" indent="0" algn="just">
              <a:buNone/>
            </a:pPr>
            <a:endParaRPr lang="es-VE" dirty="0"/>
          </a:p>
          <a:p>
            <a:pPr marL="68580" indent="0" algn="just">
              <a:buNone/>
            </a:pPr>
            <a:endParaRPr lang="es-ES" dirty="0" smtClean="0"/>
          </a:p>
          <a:p>
            <a:pPr marL="68580" indent="0" algn="just">
              <a:buNone/>
            </a:pPr>
            <a:endParaRPr lang="es-VE" b="1" dirty="0"/>
          </a:p>
        </p:txBody>
      </p:sp>
    </p:spTree>
    <p:extLst>
      <p:ext uri="{BB962C8B-B14F-4D97-AF65-F5344CB8AC3E}">
        <p14:creationId xmlns:p14="http://schemas.microsoft.com/office/powerpoint/2010/main" val="2464110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611560" y="836613"/>
            <a:ext cx="7848872" cy="1656283"/>
          </a:xfrm>
        </p:spPr>
        <p:txBody>
          <a:bodyPr>
            <a:normAutofit fontScale="92500" lnSpcReduction="10000"/>
          </a:bodyPr>
          <a:lstStyle/>
          <a:p>
            <a:pPr marL="68580" indent="0" algn="ctr">
              <a:buNone/>
            </a:pPr>
            <a:r>
              <a:rPr lang="es-ES" sz="3200" u="sng" dirty="0"/>
              <a:t>Unidades </a:t>
            </a:r>
            <a:r>
              <a:rPr lang="es-ES" sz="3200" u="sng" dirty="0" smtClean="0"/>
              <a:t>de Superficie</a:t>
            </a:r>
            <a:endParaRPr lang="es-ES" sz="3200" u="sng" dirty="0"/>
          </a:p>
          <a:p>
            <a:pPr marL="68580" indent="0" algn="just">
              <a:buNone/>
            </a:pPr>
            <a:r>
              <a:rPr lang="es-VE" sz="1800" b="1" u="sng" dirty="0" smtClean="0"/>
              <a:t>Metro cuadrado</a:t>
            </a:r>
            <a:r>
              <a:rPr lang="es-VE" sz="1800" dirty="0" smtClean="0"/>
              <a:t> </a:t>
            </a:r>
            <a:r>
              <a:rPr lang="es-VE" sz="1800" dirty="0"/>
              <a:t>es la unidad principal </a:t>
            </a:r>
            <a:r>
              <a:rPr lang="es-VE" sz="1800" dirty="0" smtClean="0"/>
              <a:t>de la superficie </a:t>
            </a:r>
            <a:r>
              <a:rPr lang="es-VE" sz="1800" dirty="0"/>
              <a:t>en el sistema métrico decimal </a:t>
            </a:r>
            <a:r>
              <a:rPr lang="es-VE" sz="1800" dirty="0" smtClean="0"/>
              <a:t>. Empleadas para medir las extensiones en dos dimensiones y varían de 100 en 100</a:t>
            </a:r>
            <a:endParaRPr lang="es-VE" sz="1800" dirty="0"/>
          </a:p>
          <a:p>
            <a:pPr marL="68580" indent="0" algn="just">
              <a:buNone/>
            </a:pPr>
            <a:r>
              <a:rPr lang="es-VE" sz="1800" dirty="0" smtClean="0"/>
              <a:t>Las unidades múltiplos y submúltiplos de la superficie son:</a:t>
            </a:r>
          </a:p>
          <a:p>
            <a:pPr marL="68580" indent="0" algn="just">
              <a:buNone/>
            </a:pPr>
            <a:endParaRPr lang="es-VE" sz="1800" dirty="0" smtClean="0"/>
          </a:p>
          <a:p>
            <a:endParaRPr lang="es-VE" sz="1800" dirty="0"/>
          </a:p>
        </p:txBody>
      </p:sp>
      <p:graphicFrame>
        <p:nvGraphicFramePr>
          <p:cNvPr id="6" name="5 Tabla"/>
          <p:cNvGraphicFramePr>
            <a:graphicFrameLocks noGrp="1"/>
          </p:cNvGraphicFramePr>
          <p:nvPr>
            <p:extLst>
              <p:ext uri="{D42A27DB-BD31-4B8C-83A1-F6EECF244321}">
                <p14:modId xmlns:p14="http://schemas.microsoft.com/office/powerpoint/2010/main" val="609418451"/>
              </p:ext>
            </p:extLst>
          </p:nvPr>
        </p:nvGraphicFramePr>
        <p:xfrm>
          <a:off x="467544" y="2348880"/>
          <a:ext cx="8280923" cy="2042160"/>
        </p:xfrm>
        <a:graphic>
          <a:graphicData uri="http://schemas.openxmlformats.org/drawingml/2006/table">
            <a:tbl>
              <a:tblPr firstRow="1" bandRow="1">
                <a:tableStyleId>{5C22544A-7EE6-4342-B048-85BDC9FD1C3A}</a:tableStyleId>
              </a:tblPr>
              <a:tblGrid>
                <a:gridCol w="1080120"/>
                <a:gridCol w="1152128"/>
                <a:gridCol w="1152128"/>
                <a:gridCol w="1224139"/>
                <a:gridCol w="1224133"/>
                <a:gridCol w="1152128"/>
                <a:gridCol w="1296147"/>
              </a:tblGrid>
              <a:tr h="370840">
                <a:tc gridSpan="3">
                  <a:txBody>
                    <a:bodyPr/>
                    <a:lstStyle/>
                    <a:p>
                      <a:pPr algn="ctr"/>
                      <a:r>
                        <a:rPr lang="es-VE" dirty="0" smtClean="0"/>
                        <a:t>Múltiplos</a:t>
                      </a:r>
                      <a:endParaRPr lang="es-VE" dirty="0"/>
                    </a:p>
                  </a:txBody>
                  <a:tcPr/>
                </a:tc>
                <a:tc hMerge="1">
                  <a:txBody>
                    <a:bodyPr/>
                    <a:lstStyle/>
                    <a:p>
                      <a:endParaRPr lang="es-VE"/>
                    </a:p>
                  </a:txBody>
                  <a:tcPr/>
                </a:tc>
                <a:tc hMerge="1">
                  <a:txBody>
                    <a:bodyPr/>
                    <a:lstStyle/>
                    <a:p>
                      <a:endParaRPr lang="es-VE"/>
                    </a:p>
                  </a:txBody>
                  <a:tcPr/>
                </a:tc>
                <a:tc>
                  <a:txBody>
                    <a:bodyPr/>
                    <a:lstStyle/>
                    <a:p>
                      <a:pPr algn="ctr"/>
                      <a:r>
                        <a:rPr lang="es-VE" dirty="0" smtClean="0"/>
                        <a:t>Unidad Principal</a:t>
                      </a:r>
                      <a:endParaRPr lang="es-VE" dirty="0"/>
                    </a:p>
                  </a:txBody>
                  <a:tcPr/>
                </a:tc>
                <a:tc gridSpan="3">
                  <a:txBody>
                    <a:bodyPr/>
                    <a:lstStyle/>
                    <a:p>
                      <a:pPr algn="ctr"/>
                      <a:r>
                        <a:rPr lang="es-VE" dirty="0" smtClean="0"/>
                        <a:t>Submúltiplos</a:t>
                      </a:r>
                      <a:endParaRPr lang="es-VE" dirty="0"/>
                    </a:p>
                  </a:txBody>
                  <a:tcPr/>
                </a:tc>
                <a:tc hMerge="1">
                  <a:txBody>
                    <a:bodyPr/>
                    <a:lstStyle/>
                    <a:p>
                      <a:endParaRPr lang="es-VE"/>
                    </a:p>
                  </a:txBody>
                  <a:tcPr/>
                </a:tc>
                <a:tc hMerge="1">
                  <a:txBody>
                    <a:bodyPr/>
                    <a:lstStyle/>
                    <a:p>
                      <a:endParaRPr lang="es-VE"/>
                    </a:p>
                  </a:txBody>
                  <a:tcPr/>
                </a:tc>
              </a:tr>
              <a:tr h="1236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200" b="1" dirty="0" smtClean="0"/>
                        <a:t>Kilometro</a:t>
                      </a:r>
                    </a:p>
                    <a:p>
                      <a:pPr marL="0" marR="0" indent="0" algn="ctr" defTabSz="914400" rtl="0" eaLnBrk="1" fontAlgn="auto" latinLnBrk="0" hangingPunct="1">
                        <a:lnSpc>
                          <a:spcPct val="100000"/>
                        </a:lnSpc>
                        <a:spcBef>
                          <a:spcPts val="0"/>
                        </a:spcBef>
                        <a:spcAft>
                          <a:spcPts val="0"/>
                        </a:spcAft>
                        <a:buClrTx/>
                        <a:buSzTx/>
                        <a:buFontTx/>
                        <a:buNone/>
                        <a:tabLst/>
                        <a:defRPr/>
                      </a:pPr>
                      <a:r>
                        <a:rPr lang="es-VE" sz="1200" b="1" dirty="0" smtClean="0"/>
                        <a:t>cuadrado</a:t>
                      </a:r>
                      <a:endParaRPr lang="es-VE" sz="1200" dirty="0" smtClean="0"/>
                    </a:p>
                  </a:txBody>
                  <a:tcPr/>
                </a:tc>
                <a:tc>
                  <a:txBody>
                    <a:bodyPr/>
                    <a:lstStyle/>
                    <a:p>
                      <a:pPr algn="ctr"/>
                      <a:r>
                        <a:rPr lang="es-VE" sz="1200" b="1" dirty="0" smtClean="0"/>
                        <a:t>Hectómetro</a:t>
                      </a:r>
                    </a:p>
                    <a:p>
                      <a:pPr algn="ctr"/>
                      <a:r>
                        <a:rPr lang="es-VE" sz="1200" b="1" dirty="0" smtClean="0"/>
                        <a:t>cuadrado</a:t>
                      </a:r>
                      <a:endParaRPr lang="es-VE" sz="1200" b="1" dirty="0"/>
                    </a:p>
                  </a:txBody>
                  <a:tcPr/>
                </a:tc>
                <a:tc>
                  <a:txBody>
                    <a:bodyPr/>
                    <a:lstStyle/>
                    <a:p>
                      <a:pPr algn="ctr"/>
                      <a:r>
                        <a:rPr lang="es-VE" sz="1200" b="1" dirty="0" smtClean="0"/>
                        <a:t>Decámetro</a:t>
                      </a:r>
                    </a:p>
                    <a:p>
                      <a:pPr algn="ctr"/>
                      <a:r>
                        <a:rPr lang="es-VE" sz="1200" b="1" dirty="0" smtClean="0"/>
                        <a:t>cuadrado</a:t>
                      </a:r>
                      <a:endParaRPr lang="es-VE" sz="1200" b="1" dirty="0"/>
                    </a:p>
                  </a:txBody>
                  <a:tcPr/>
                </a:tc>
                <a:tc rowSpan="3">
                  <a:txBody>
                    <a:bodyPr/>
                    <a:lstStyle/>
                    <a:p>
                      <a:pPr algn="ctr"/>
                      <a:r>
                        <a:rPr lang="es-VE" sz="1600" b="1" dirty="0" smtClean="0"/>
                        <a:t>Metro</a:t>
                      </a:r>
                    </a:p>
                    <a:p>
                      <a:pPr algn="ctr"/>
                      <a:r>
                        <a:rPr lang="es-VE" sz="1600" b="1" dirty="0" smtClean="0"/>
                        <a:t>cuadrado</a:t>
                      </a:r>
                    </a:p>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m</a:t>
                      </a:r>
                      <a:r>
                        <a:rPr lang="es-VE" sz="1600" baseline="30000" dirty="0" smtClean="0"/>
                        <a:t>2</a:t>
                      </a:r>
                      <a:endParaRPr lang="es-VE" sz="1600" dirty="0" smtClean="0"/>
                    </a:p>
                    <a:p>
                      <a:pPr algn="ctr"/>
                      <a:endParaRPr lang="es-VE" sz="1600" b="1" dirty="0" smtClean="0"/>
                    </a:p>
                    <a:p>
                      <a:pPr algn="ctr"/>
                      <a:r>
                        <a:rPr lang="es-VE" sz="1600" b="1" dirty="0" smtClean="0"/>
                        <a:t>1</a:t>
                      </a:r>
                    </a:p>
                  </a:txBody>
                  <a:tcPr/>
                </a:tc>
                <a:tc>
                  <a:txBody>
                    <a:bodyPr/>
                    <a:lstStyle/>
                    <a:p>
                      <a:pPr algn="ctr"/>
                      <a:r>
                        <a:rPr lang="es-VE" sz="1200" b="1" dirty="0" smtClean="0"/>
                        <a:t>Decímetro</a:t>
                      </a:r>
                    </a:p>
                    <a:p>
                      <a:pPr algn="ctr"/>
                      <a:r>
                        <a:rPr lang="es-VE" sz="1200" b="1" dirty="0" smtClean="0"/>
                        <a:t>cuadrado</a:t>
                      </a:r>
                      <a:endParaRPr lang="es-VE" sz="1200" b="1" dirty="0"/>
                    </a:p>
                  </a:txBody>
                  <a:tcPr/>
                </a:tc>
                <a:tc>
                  <a:txBody>
                    <a:bodyPr/>
                    <a:lstStyle/>
                    <a:p>
                      <a:pPr algn="ctr"/>
                      <a:r>
                        <a:rPr lang="es-VE" sz="1200" b="1" dirty="0" smtClean="0"/>
                        <a:t>Centímetro</a:t>
                      </a:r>
                    </a:p>
                    <a:p>
                      <a:pPr algn="ctr"/>
                      <a:r>
                        <a:rPr lang="es-VE" sz="1200" b="1" dirty="0" smtClean="0"/>
                        <a:t>cuadrado</a:t>
                      </a:r>
                      <a:endParaRPr lang="es-VE" sz="1200" b="1" dirty="0"/>
                    </a:p>
                  </a:txBody>
                  <a:tcPr/>
                </a:tc>
                <a:tc>
                  <a:txBody>
                    <a:bodyPr/>
                    <a:lstStyle/>
                    <a:p>
                      <a:pPr algn="ctr"/>
                      <a:r>
                        <a:rPr lang="es-VE" sz="1200" b="1" dirty="0" smtClean="0"/>
                        <a:t>Milímetro</a:t>
                      </a:r>
                    </a:p>
                    <a:p>
                      <a:pPr algn="ctr"/>
                      <a:r>
                        <a:rPr lang="es-VE" sz="1200" b="1" dirty="0" smtClean="0"/>
                        <a:t>cuadrado</a:t>
                      </a:r>
                      <a:endParaRPr lang="es-VE" sz="1200" b="1" dirty="0"/>
                    </a:p>
                  </a:txBody>
                  <a:tcPr/>
                </a:tc>
              </a:tr>
              <a:tr h="242147">
                <a:tc>
                  <a:txBody>
                    <a:bodyPr/>
                    <a:lstStyle/>
                    <a:p>
                      <a:pPr algn="ctr"/>
                      <a:r>
                        <a:rPr lang="es-VE" sz="1600" dirty="0" smtClean="0"/>
                        <a:t>Km</a:t>
                      </a:r>
                      <a:r>
                        <a:rPr lang="es-VE" sz="1600" baseline="30000" dirty="0" smtClean="0"/>
                        <a:t>2</a:t>
                      </a: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H</a:t>
                      </a:r>
                      <a:r>
                        <a:rPr lang="es-VE" sz="1600" dirty="0" smtClean="0"/>
                        <a:t>m</a:t>
                      </a:r>
                      <a:r>
                        <a:rPr lang="es-VE" sz="1600" baseline="30000" dirty="0" smtClean="0"/>
                        <a:t>2</a:t>
                      </a:r>
                      <a:endParaRPr lang="es-VE" sz="1600" dirty="0" smtClean="0"/>
                    </a:p>
                    <a:p>
                      <a:pPr algn="ct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D</a:t>
                      </a:r>
                      <a:r>
                        <a:rPr lang="es-VE" sz="1600" dirty="0" smtClean="0"/>
                        <a:t>m</a:t>
                      </a:r>
                      <a:r>
                        <a:rPr lang="es-VE" sz="1600" baseline="30000" dirty="0" smtClean="0"/>
                        <a:t>2</a:t>
                      </a:r>
                      <a:endParaRPr lang="es-VE" sz="1600" dirty="0" smtClean="0"/>
                    </a:p>
                    <a:p>
                      <a:pPr algn="ctr"/>
                      <a:endParaRPr lang="es-VE" sz="1600" dirty="0"/>
                    </a:p>
                  </a:txBody>
                  <a:tcPr/>
                </a:tc>
                <a:tc vMerge="1">
                  <a:txBody>
                    <a:bodyPr/>
                    <a:lstStyle/>
                    <a:p>
                      <a:endParaRPr lang="es-VE"/>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d</a:t>
                      </a:r>
                      <a:r>
                        <a:rPr lang="es-VE" sz="1600" dirty="0" smtClean="0"/>
                        <a:t>m</a:t>
                      </a:r>
                      <a:r>
                        <a:rPr lang="es-VE" sz="1600" baseline="30000" dirty="0" smtClean="0"/>
                        <a:t>2</a:t>
                      </a:r>
                      <a:endParaRPr lang="es-VE" sz="1600" dirty="0" smtClean="0"/>
                    </a:p>
                    <a:p>
                      <a:pPr algn="ct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C</a:t>
                      </a:r>
                      <a:r>
                        <a:rPr lang="es-VE" sz="1600" dirty="0" smtClean="0"/>
                        <a:t>m</a:t>
                      </a:r>
                      <a:r>
                        <a:rPr lang="es-VE" sz="1600" baseline="30000" dirty="0" smtClean="0"/>
                        <a:t>2</a:t>
                      </a:r>
                      <a:endParaRPr lang="es-VE" sz="1600" dirty="0" smtClean="0"/>
                    </a:p>
                    <a:p>
                      <a:pPr algn="ct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m</a:t>
                      </a:r>
                      <a:r>
                        <a:rPr lang="es-VE" sz="1600" dirty="0" smtClean="0"/>
                        <a:t>m</a:t>
                      </a:r>
                      <a:r>
                        <a:rPr lang="es-VE" sz="1600" baseline="30000" dirty="0" smtClean="0"/>
                        <a:t>2</a:t>
                      </a:r>
                      <a:endParaRPr lang="es-VE" sz="1600" dirty="0" smtClean="0"/>
                    </a:p>
                    <a:p>
                      <a:pPr algn="ctr"/>
                      <a:endParaRPr lang="es-VE" sz="1600" dirty="0"/>
                    </a:p>
                  </a:txBody>
                  <a:tcPr/>
                </a:tc>
              </a:tr>
              <a:tr h="123613">
                <a:tc>
                  <a:txBody>
                    <a:bodyPr/>
                    <a:lstStyle/>
                    <a:p>
                      <a:pPr algn="ctr"/>
                      <a:r>
                        <a:rPr lang="es-VE" dirty="0" smtClean="0"/>
                        <a:t>1000000</a:t>
                      </a:r>
                      <a:endParaRPr lang="es-VE" dirty="0"/>
                    </a:p>
                  </a:txBody>
                  <a:tcPr/>
                </a:tc>
                <a:tc>
                  <a:txBody>
                    <a:bodyPr/>
                    <a:lstStyle/>
                    <a:p>
                      <a:pPr algn="ctr"/>
                      <a:r>
                        <a:rPr lang="es-VE" dirty="0" smtClean="0"/>
                        <a:t>10000</a:t>
                      </a:r>
                      <a:endParaRPr lang="es-VE" dirty="0"/>
                    </a:p>
                  </a:txBody>
                  <a:tcPr/>
                </a:tc>
                <a:tc>
                  <a:txBody>
                    <a:bodyPr/>
                    <a:lstStyle/>
                    <a:p>
                      <a:pPr algn="ctr"/>
                      <a:r>
                        <a:rPr lang="es-VE" dirty="0" smtClean="0"/>
                        <a:t>100</a:t>
                      </a:r>
                      <a:endParaRPr lang="es-VE" dirty="0"/>
                    </a:p>
                  </a:txBody>
                  <a:tcPr/>
                </a:tc>
                <a:tc vMerge="1">
                  <a:txBody>
                    <a:bodyPr/>
                    <a:lstStyle/>
                    <a:p>
                      <a:endParaRPr lang="es-VE"/>
                    </a:p>
                  </a:txBody>
                  <a:tcPr/>
                </a:tc>
                <a:tc>
                  <a:txBody>
                    <a:bodyPr/>
                    <a:lstStyle/>
                    <a:p>
                      <a:pPr algn="ctr"/>
                      <a:r>
                        <a:rPr lang="es-VE" dirty="0" smtClean="0"/>
                        <a:t>0,01</a:t>
                      </a:r>
                      <a:endParaRPr lang="es-VE" dirty="0"/>
                    </a:p>
                  </a:txBody>
                  <a:tcPr/>
                </a:tc>
                <a:tc>
                  <a:txBody>
                    <a:bodyPr/>
                    <a:lstStyle/>
                    <a:p>
                      <a:pPr algn="ctr"/>
                      <a:r>
                        <a:rPr lang="es-VE" dirty="0" smtClean="0"/>
                        <a:t>0,0001</a:t>
                      </a:r>
                      <a:endParaRPr lang="es-VE" dirty="0"/>
                    </a:p>
                  </a:txBody>
                  <a:tcPr/>
                </a:tc>
                <a:tc>
                  <a:txBody>
                    <a:bodyPr/>
                    <a:lstStyle/>
                    <a:p>
                      <a:pPr algn="ctr"/>
                      <a:r>
                        <a:rPr lang="es-VE" dirty="0" smtClean="0"/>
                        <a:t>0,000001</a:t>
                      </a:r>
                      <a:endParaRPr lang="es-VE" dirty="0"/>
                    </a:p>
                  </a:txBody>
                  <a:tcPr/>
                </a:tc>
              </a:tr>
            </a:tbl>
          </a:graphicData>
        </a:graphic>
      </p:graphicFrame>
      <p:sp>
        <p:nvSpPr>
          <p:cNvPr id="7" name="2 Marcador de contenido"/>
          <p:cNvSpPr txBox="1">
            <a:spLocks/>
          </p:cNvSpPr>
          <p:nvPr/>
        </p:nvSpPr>
        <p:spPr>
          <a:xfrm>
            <a:off x="755576" y="4509120"/>
            <a:ext cx="7560494" cy="2016224"/>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ctr">
              <a:buFont typeface="Wingdings 2" pitchFamily="18" charset="2"/>
              <a:buNone/>
            </a:pPr>
            <a:r>
              <a:rPr lang="es-ES" sz="3200" u="sng" dirty="0" smtClean="0"/>
              <a:t>Unidades de Volumen</a:t>
            </a:r>
          </a:p>
          <a:p>
            <a:pPr marL="68580" indent="0" algn="just">
              <a:buFont typeface="Wingdings 2" pitchFamily="18" charset="2"/>
              <a:buNone/>
            </a:pPr>
            <a:r>
              <a:rPr lang="es-VE" sz="1800" b="1" u="sng" dirty="0" smtClean="0"/>
              <a:t>Metro cúbito</a:t>
            </a:r>
            <a:r>
              <a:rPr lang="es-VE" sz="1800" dirty="0" smtClean="0"/>
              <a:t> es la unidad principal del volumen en el sistema métrico decimal . Empleadas para medir las extensiones en tres dimensiones y varían de 1000 en 1000</a:t>
            </a:r>
          </a:p>
          <a:p>
            <a:pPr marL="68580" indent="0" algn="just">
              <a:buFont typeface="Wingdings 2" pitchFamily="18" charset="2"/>
              <a:buNone/>
            </a:pPr>
            <a:r>
              <a:rPr lang="es-VE" sz="1800" dirty="0" smtClean="0"/>
              <a:t>Las unidades múltiplos y submúltiplos de la superficie son:</a:t>
            </a:r>
          </a:p>
          <a:p>
            <a:pPr marL="68580" indent="0" algn="just">
              <a:buFont typeface="Wingdings 2" pitchFamily="18" charset="2"/>
              <a:buNone/>
            </a:pPr>
            <a:endParaRPr lang="es-VE" sz="1800" dirty="0" smtClean="0"/>
          </a:p>
          <a:p>
            <a:endParaRPr lang="es-VE" sz="1800" dirty="0"/>
          </a:p>
        </p:txBody>
      </p:sp>
      <p:graphicFrame>
        <p:nvGraphicFramePr>
          <p:cNvPr id="8" name="7 Tabla"/>
          <p:cNvGraphicFramePr>
            <a:graphicFrameLocks noGrp="1"/>
          </p:cNvGraphicFramePr>
          <p:nvPr>
            <p:extLst>
              <p:ext uri="{D42A27DB-BD31-4B8C-83A1-F6EECF244321}">
                <p14:modId xmlns:p14="http://schemas.microsoft.com/office/powerpoint/2010/main" val="1515999682"/>
              </p:ext>
            </p:extLst>
          </p:nvPr>
        </p:nvGraphicFramePr>
        <p:xfrm>
          <a:off x="395361" y="2443977"/>
          <a:ext cx="8280923" cy="2042160"/>
        </p:xfrm>
        <a:graphic>
          <a:graphicData uri="http://schemas.openxmlformats.org/drawingml/2006/table">
            <a:tbl>
              <a:tblPr firstRow="1" bandRow="1">
                <a:tableStyleId>{5C22544A-7EE6-4342-B048-85BDC9FD1C3A}</a:tableStyleId>
              </a:tblPr>
              <a:tblGrid>
                <a:gridCol w="1080120"/>
                <a:gridCol w="1152128"/>
                <a:gridCol w="1152128"/>
                <a:gridCol w="1224139"/>
                <a:gridCol w="1224133"/>
                <a:gridCol w="1152128"/>
                <a:gridCol w="1296147"/>
              </a:tblGrid>
              <a:tr h="370840">
                <a:tc gridSpan="3">
                  <a:txBody>
                    <a:bodyPr/>
                    <a:lstStyle/>
                    <a:p>
                      <a:pPr algn="ctr"/>
                      <a:r>
                        <a:rPr lang="es-VE" dirty="0" smtClean="0"/>
                        <a:t>Múltiplos</a:t>
                      </a:r>
                      <a:endParaRPr lang="es-VE" dirty="0"/>
                    </a:p>
                  </a:txBody>
                  <a:tcPr/>
                </a:tc>
                <a:tc hMerge="1">
                  <a:txBody>
                    <a:bodyPr/>
                    <a:lstStyle/>
                    <a:p>
                      <a:endParaRPr lang="es-VE"/>
                    </a:p>
                  </a:txBody>
                  <a:tcPr/>
                </a:tc>
                <a:tc hMerge="1">
                  <a:txBody>
                    <a:bodyPr/>
                    <a:lstStyle/>
                    <a:p>
                      <a:endParaRPr lang="es-VE"/>
                    </a:p>
                  </a:txBody>
                  <a:tcPr/>
                </a:tc>
                <a:tc>
                  <a:txBody>
                    <a:bodyPr/>
                    <a:lstStyle/>
                    <a:p>
                      <a:pPr algn="ctr"/>
                      <a:r>
                        <a:rPr lang="es-VE" dirty="0" smtClean="0"/>
                        <a:t>Unidad Principal</a:t>
                      </a:r>
                      <a:endParaRPr lang="es-VE" dirty="0"/>
                    </a:p>
                  </a:txBody>
                  <a:tcPr/>
                </a:tc>
                <a:tc gridSpan="3">
                  <a:txBody>
                    <a:bodyPr/>
                    <a:lstStyle/>
                    <a:p>
                      <a:pPr algn="ctr"/>
                      <a:r>
                        <a:rPr lang="es-VE" dirty="0" smtClean="0"/>
                        <a:t>Submúltiplos</a:t>
                      </a:r>
                      <a:endParaRPr lang="es-VE" dirty="0"/>
                    </a:p>
                  </a:txBody>
                  <a:tcPr/>
                </a:tc>
                <a:tc hMerge="1">
                  <a:txBody>
                    <a:bodyPr/>
                    <a:lstStyle/>
                    <a:p>
                      <a:endParaRPr lang="es-VE"/>
                    </a:p>
                  </a:txBody>
                  <a:tcPr/>
                </a:tc>
                <a:tc hMerge="1">
                  <a:txBody>
                    <a:bodyPr/>
                    <a:lstStyle/>
                    <a:p>
                      <a:endParaRPr lang="es-VE"/>
                    </a:p>
                  </a:txBody>
                  <a:tcPr/>
                </a:tc>
              </a:tr>
              <a:tr h="1236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200" b="1" dirty="0" smtClean="0"/>
                        <a:t>Kilometro</a:t>
                      </a:r>
                    </a:p>
                    <a:p>
                      <a:pPr marL="0" marR="0" indent="0" algn="ctr" defTabSz="914400" rtl="0" eaLnBrk="1" fontAlgn="auto" latinLnBrk="0" hangingPunct="1">
                        <a:lnSpc>
                          <a:spcPct val="100000"/>
                        </a:lnSpc>
                        <a:spcBef>
                          <a:spcPts val="0"/>
                        </a:spcBef>
                        <a:spcAft>
                          <a:spcPts val="0"/>
                        </a:spcAft>
                        <a:buClrTx/>
                        <a:buSzTx/>
                        <a:buFontTx/>
                        <a:buNone/>
                        <a:tabLst/>
                        <a:defRPr/>
                      </a:pPr>
                      <a:r>
                        <a:rPr lang="es-VE" sz="1200" b="1" dirty="0" smtClean="0"/>
                        <a:t>cuadrado</a:t>
                      </a:r>
                      <a:endParaRPr lang="es-VE" sz="1200" dirty="0" smtClean="0"/>
                    </a:p>
                  </a:txBody>
                  <a:tcPr/>
                </a:tc>
                <a:tc>
                  <a:txBody>
                    <a:bodyPr/>
                    <a:lstStyle/>
                    <a:p>
                      <a:pPr algn="ctr"/>
                      <a:r>
                        <a:rPr lang="es-VE" sz="1200" b="1" dirty="0" smtClean="0"/>
                        <a:t>Hectómetro</a:t>
                      </a:r>
                    </a:p>
                    <a:p>
                      <a:pPr algn="ctr"/>
                      <a:r>
                        <a:rPr lang="es-VE" sz="1200" b="1" dirty="0" smtClean="0"/>
                        <a:t>cuadrado</a:t>
                      </a:r>
                      <a:endParaRPr lang="es-VE" sz="1200" b="1" dirty="0"/>
                    </a:p>
                  </a:txBody>
                  <a:tcPr/>
                </a:tc>
                <a:tc>
                  <a:txBody>
                    <a:bodyPr/>
                    <a:lstStyle/>
                    <a:p>
                      <a:pPr algn="ctr"/>
                      <a:r>
                        <a:rPr lang="es-VE" sz="1200" b="1" dirty="0" smtClean="0"/>
                        <a:t>Decámetro</a:t>
                      </a:r>
                    </a:p>
                    <a:p>
                      <a:pPr algn="ctr"/>
                      <a:r>
                        <a:rPr lang="es-VE" sz="1200" b="1" dirty="0" smtClean="0"/>
                        <a:t>cuadrado</a:t>
                      </a:r>
                      <a:endParaRPr lang="es-VE" sz="1200" b="1" dirty="0"/>
                    </a:p>
                  </a:txBody>
                  <a:tcPr/>
                </a:tc>
                <a:tc rowSpan="3">
                  <a:txBody>
                    <a:bodyPr/>
                    <a:lstStyle/>
                    <a:p>
                      <a:pPr algn="ctr"/>
                      <a:r>
                        <a:rPr lang="es-VE" sz="1600" b="1" dirty="0" smtClean="0"/>
                        <a:t>Metro</a:t>
                      </a:r>
                    </a:p>
                    <a:p>
                      <a:pPr algn="ctr"/>
                      <a:r>
                        <a:rPr lang="es-VE" sz="1600" b="1" dirty="0" smtClean="0"/>
                        <a:t>cuadrado</a:t>
                      </a:r>
                    </a:p>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m</a:t>
                      </a:r>
                      <a:r>
                        <a:rPr lang="es-VE" sz="1600" baseline="30000" dirty="0" smtClean="0"/>
                        <a:t>2</a:t>
                      </a:r>
                      <a:endParaRPr lang="es-VE" sz="1600" dirty="0" smtClean="0"/>
                    </a:p>
                    <a:p>
                      <a:pPr algn="ctr"/>
                      <a:endParaRPr lang="es-VE" sz="1600" b="1" dirty="0" smtClean="0"/>
                    </a:p>
                    <a:p>
                      <a:pPr algn="ctr"/>
                      <a:r>
                        <a:rPr lang="es-VE" sz="1600" b="1" dirty="0" smtClean="0"/>
                        <a:t>1</a:t>
                      </a:r>
                    </a:p>
                  </a:txBody>
                  <a:tcPr/>
                </a:tc>
                <a:tc>
                  <a:txBody>
                    <a:bodyPr/>
                    <a:lstStyle/>
                    <a:p>
                      <a:pPr algn="ctr"/>
                      <a:r>
                        <a:rPr lang="es-VE" sz="1200" b="1" dirty="0" smtClean="0"/>
                        <a:t>Decímetro</a:t>
                      </a:r>
                    </a:p>
                    <a:p>
                      <a:pPr algn="ctr"/>
                      <a:r>
                        <a:rPr lang="es-VE" sz="1200" b="1" dirty="0" smtClean="0"/>
                        <a:t>cuadrado</a:t>
                      </a:r>
                      <a:endParaRPr lang="es-VE" sz="1200" b="1" dirty="0"/>
                    </a:p>
                  </a:txBody>
                  <a:tcPr/>
                </a:tc>
                <a:tc>
                  <a:txBody>
                    <a:bodyPr/>
                    <a:lstStyle/>
                    <a:p>
                      <a:pPr algn="ctr"/>
                      <a:r>
                        <a:rPr lang="es-VE" sz="1200" b="1" dirty="0" smtClean="0"/>
                        <a:t>Centímetro</a:t>
                      </a:r>
                    </a:p>
                    <a:p>
                      <a:pPr algn="ctr"/>
                      <a:r>
                        <a:rPr lang="es-VE" sz="1200" b="1" dirty="0" smtClean="0"/>
                        <a:t>cuadrado</a:t>
                      </a:r>
                      <a:endParaRPr lang="es-VE" sz="1200" b="1" dirty="0"/>
                    </a:p>
                  </a:txBody>
                  <a:tcPr/>
                </a:tc>
                <a:tc>
                  <a:txBody>
                    <a:bodyPr/>
                    <a:lstStyle/>
                    <a:p>
                      <a:pPr algn="ctr"/>
                      <a:r>
                        <a:rPr lang="es-VE" sz="1200" b="1" dirty="0" smtClean="0"/>
                        <a:t>Milímetro</a:t>
                      </a:r>
                    </a:p>
                    <a:p>
                      <a:pPr algn="ctr"/>
                      <a:r>
                        <a:rPr lang="es-VE" sz="1200" b="1" dirty="0" smtClean="0"/>
                        <a:t>cuadrado</a:t>
                      </a:r>
                      <a:endParaRPr lang="es-VE" sz="1200" b="1" dirty="0"/>
                    </a:p>
                  </a:txBody>
                  <a:tcPr/>
                </a:tc>
              </a:tr>
              <a:tr h="242147">
                <a:tc>
                  <a:txBody>
                    <a:bodyPr/>
                    <a:lstStyle/>
                    <a:p>
                      <a:pPr algn="ctr"/>
                      <a:r>
                        <a:rPr lang="es-VE" sz="1600" dirty="0" smtClean="0"/>
                        <a:t>Km</a:t>
                      </a:r>
                      <a:r>
                        <a:rPr lang="es-VE" sz="1600" baseline="30000" dirty="0" smtClean="0"/>
                        <a:t>2</a:t>
                      </a: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H</a:t>
                      </a:r>
                      <a:r>
                        <a:rPr lang="es-VE" sz="1600" dirty="0" smtClean="0"/>
                        <a:t>m</a:t>
                      </a:r>
                      <a:r>
                        <a:rPr lang="es-VE" sz="1600" baseline="30000" dirty="0" smtClean="0"/>
                        <a:t>2</a:t>
                      </a:r>
                      <a:endParaRPr lang="es-VE" sz="1600" dirty="0" smtClean="0"/>
                    </a:p>
                    <a:p>
                      <a:pPr algn="ct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D</a:t>
                      </a:r>
                      <a:r>
                        <a:rPr lang="es-VE" sz="1600" dirty="0" smtClean="0"/>
                        <a:t>m</a:t>
                      </a:r>
                      <a:r>
                        <a:rPr lang="es-VE" sz="1600" baseline="30000" dirty="0" smtClean="0"/>
                        <a:t>2</a:t>
                      </a:r>
                      <a:endParaRPr lang="es-VE" sz="1600" dirty="0" smtClean="0"/>
                    </a:p>
                    <a:p>
                      <a:pPr algn="ctr"/>
                      <a:endParaRPr lang="es-VE" sz="1600" dirty="0"/>
                    </a:p>
                  </a:txBody>
                  <a:tcPr/>
                </a:tc>
                <a:tc vMerge="1">
                  <a:txBody>
                    <a:bodyPr/>
                    <a:lstStyle/>
                    <a:p>
                      <a:endParaRPr lang="es-VE"/>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d</a:t>
                      </a:r>
                      <a:r>
                        <a:rPr lang="es-VE" sz="1600" dirty="0" smtClean="0"/>
                        <a:t>m</a:t>
                      </a:r>
                      <a:r>
                        <a:rPr lang="es-VE" sz="1600" baseline="30000" dirty="0" smtClean="0"/>
                        <a:t>2</a:t>
                      </a:r>
                      <a:endParaRPr lang="es-VE" sz="1600" dirty="0" smtClean="0"/>
                    </a:p>
                    <a:p>
                      <a:pPr algn="ct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C</a:t>
                      </a:r>
                      <a:r>
                        <a:rPr lang="es-VE" sz="1600" dirty="0" smtClean="0"/>
                        <a:t>m</a:t>
                      </a:r>
                      <a:r>
                        <a:rPr lang="es-VE" sz="1600" baseline="30000" dirty="0" smtClean="0"/>
                        <a:t>2</a:t>
                      </a:r>
                      <a:endParaRPr lang="es-VE" sz="1600" dirty="0" smtClean="0"/>
                    </a:p>
                    <a:p>
                      <a:pPr algn="ct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m</a:t>
                      </a:r>
                      <a:r>
                        <a:rPr lang="es-VE" sz="1600" dirty="0" smtClean="0"/>
                        <a:t>m</a:t>
                      </a:r>
                      <a:r>
                        <a:rPr lang="es-VE" sz="1600" baseline="30000" dirty="0" smtClean="0"/>
                        <a:t>2</a:t>
                      </a:r>
                      <a:endParaRPr lang="es-VE" sz="1600" dirty="0" smtClean="0"/>
                    </a:p>
                    <a:p>
                      <a:pPr algn="ctr"/>
                      <a:endParaRPr lang="es-VE" sz="1600" dirty="0"/>
                    </a:p>
                  </a:txBody>
                  <a:tcPr/>
                </a:tc>
              </a:tr>
              <a:tr h="1236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dirty="0" smtClean="0"/>
                        <a:t>1000000</a:t>
                      </a:r>
                      <a:endParaRPr lang="es-VE" sz="1800" dirty="0" smtClean="0"/>
                    </a:p>
                  </a:txBody>
                  <a:tcPr/>
                </a:tc>
                <a:tc>
                  <a:txBody>
                    <a:bodyPr/>
                    <a:lstStyle/>
                    <a:p>
                      <a:pPr algn="ctr"/>
                      <a:r>
                        <a:rPr lang="es-VE" dirty="0" smtClean="0"/>
                        <a:t>10000</a:t>
                      </a:r>
                      <a:endParaRPr lang="es-VE" dirty="0"/>
                    </a:p>
                  </a:txBody>
                  <a:tcPr/>
                </a:tc>
                <a:tc>
                  <a:txBody>
                    <a:bodyPr/>
                    <a:lstStyle/>
                    <a:p>
                      <a:pPr algn="ctr"/>
                      <a:r>
                        <a:rPr lang="es-VE" dirty="0" smtClean="0"/>
                        <a:t>100</a:t>
                      </a:r>
                      <a:endParaRPr lang="es-VE" dirty="0"/>
                    </a:p>
                  </a:txBody>
                  <a:tcPr/>
                </a:tc>
                <a:tc vMerge="1">
                  <a:txBody>
                    <a:bodyPr/>
                    <a:lstStyle/>
                    <a:p>
                      <a:endParaRPr lang="es-VE"/>
                    </a:p>
                  </a:txBody>
                  <a:tcPr/>
                </a:tc>
                <a:tc>
                  <a:txBody>
                    <a:bodyPr/>
                    <a:lstStyle/>
                    <a:p>
                      <a:pPr algn="ctr"/>
                      <a:r>
                        <a:rPr lang="es-VE" dirty="0" smtClean="0"/>
                        <a:t>0,01</a:t>
                      </a:r>
                      <a:endParaRPr lang="es-VE" dirty="0"/>
                    </a:p>
                  </a:txBody>
                  <a:tcPr/>
                </a:tc>
                <a:tc>
                  <a:txBody>
                    <a:bodyPr/>
                    <a:lstStyle/>
                    <a:p>
                      <a:pPr algn="ctr"/>
                      <a:r>
                        <a:rPr lang="es-VE" dirty="0" smtClean="0"/>
                        <a:t>0,0001</a:t>
                      </a:r>
                      <a:endParaRPr lang="es-VE" dirty="0"/>
                    </a:p>
                  </a:txBody>
                  <a:tcPr/>
                </a:tc>
                <a:tc>
                  <a:txBody>
                    <a:bodyPr/>
                    <a:lstStyle/>
                    <a:p>
                      <a:pPr algn="ctr"/>
                      <a:r>
                        <a:rPr lang="es-VE" dirty="0" smtClean="0"/>
                        <a:t>0,000001</a:t>
                      </a:r>
                      <a:endParaRPr lang="es-VE" dirty="0"/>
                    </a:p>
                  </a:txBody>
                  <a:tcPr/>
                </a:tc>
              </a:tr>
            </a:tbl>
          </a:graphicData>
        </a:graphic>
      </p:graphicFrame>
    </p:spTree>
    <p:extLst>
      <p:ext uri="{BB962C8B-B14F-4D97-AF65-F5344CB8AC3E}">
        <p14:creationId xmlns:p14="http://schemas.microsoft.com/office/powerpoint/2010/main" val="4288737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8552" y="2876895"/>
            <a:ext cx="8136904" cy="1584176"/>
          </a:xfrm>
        </p:spPr>
        <p:txBody>
          <a:bodyPr>
            <a:normAutofit/>
          </a:bodyPr>
          <a:lstStyle/>
          <a:p>
            <a:pPr marL="68580" indent="0" algn="just">
              <a:buNone/>
            </a:pPr>
            <a:r>
              <a:rPr lang="es-VE" sz="1800" b="1" dirty="0" smtClean="0"/>
              <a:t>Conclusión</a:t>
            </a:r>
          </a:p>
          <a:p>
            <a:pPr marL="68580" indent="0" algn="just">
              <a:buNone/>
            </a:pPr>
            <a:r>
              <a:rPr lang="es-VE" sz="1800" dirty="0" smtClean="0"/>
              <a:t>Como se puede observar, cada una de las unidades consta de un prefijo seguido del nombre de la correspondiente unidad de la magnitud de la cual se está hablando. Con dicho prefijos podemos formar la escalera que se muestra a continuación:</a:t>
            </a:r>
            <a:endParaRPr lang="es-VE" sz="1800" dirty="0"/>
          </a:p>
        </p:txBody>
      </p:sp>
      <p:graphicFrame>
        <p:nvGraphicFramePr>
          <p:cNvPr id="5" name="4 Tabla"/>
          <p:cNvGraphicFramePr>
            <a:graphicFrameLocks noGrp="1"/>
          </p:cNvGraphicFramePr>
          <p:nvPr>
            <p:extLst>
              <p:ext uri="{D42A27DB-BD31-4B8C-83A1-F6EECF244321}">
                <p14:modId xmlns:p14="http://schemas.microsoft.com/office/powerpoint/2010/main" val="1268633749"/>
              </p:ext>
            </p:extLst>
          </p:nvPr>
        </p:nvGraphicFramePr>
        <p:xfrm>
          <a:off x="524060" y="620688"/>
          <a:ext cx="8280923" cy="2316480"/>
        </p:xfrm>
        <a:graphic>
          <a:graphicData uri="http://schemas.openxmlformats.org/drawingml/2006/table">
            <a:tbl>
              <a:tblPr firstRow="1" bandRow="1">
                <a:tableStyleId>{5C22544A-7EE6-4342-B048-85BDC9FD1C3A}</a:tableStyleId>
              </a:tblPr>
              <a:tblGrid>
                <a:gridCol w="1080120"/>
                <a:gridCol w="1152128"/>
                <a:gridCol w="1152128"/>
                <a:gridCol w="1224139"/>
                <a:gridCol w="1224133"/>
                <a:gridCol w="1152128"/>
                <a:gridCol w="1296147"/>
              </a:tblGrid>
              <a:tr h="370840">
                <a:tc gridSpan="3">
                  <a:txBody>
                    <a:bodyPr/>
                    <a:lstStyle/>
                    <a:p>
                      <a:pPr algn="ctr"/>
                      <a:r>
                        <a:rPr lang="es-VE" dirty="0" smtClean="0"/>
                        <a:t>Múltiplos</a:t>
                      </a:r>
                      <a:endParaRPr lang="es-VE" dirty="0"/>
                    </a:p>
                  </a:txBody>
                  <a:tcPr/>
                </a:tc>
                <a:tc hMerge="1">
                  <a:txBody>
                    <a:bodyPr/>
                    <a:lstStyle/>
                    <a:p>
                      <a:endParaRPr lang="es-VE"/>
                    </a:p>
                  </a:txBody>
                  <a:tcPr/>
                </a:tc>
                <a:tc hMerge="1">
                  <a:txBody>
                    <a:bodyPr/>
                    <a:lstStyle/>
                    <a:p>
                      <a:endParaRPr lang="es-VE"/>
                    </a:p>
                  </a:txBody>
                  <a:tcPr/>
                </a:tc>
                <a:tc>
                  <a:txBody>
                    <a:bodyPr/>
                    <a:lstStyle/>
                    <a:p>
                      <a:pPr algn="ctr"/>
                      <a:r>
                        <a:rPr lang="es-VE" dirty="0" smtClean="0"/>
                        <a:t>Unidad Principal</a:t>
                      </a:r>
                      <a:endParaRPr lang="es-VE" dirty="0"/>
                    </a:p>
                  </a:txBody>
                  <a:tcPr/>
                </a:tc>
                <a:tc gridSpan="3">
                  <a:txBody>
                    <a:bodyPr/>
                    <a:lstStyle/>
                    <a:p>
                      <a:pPr algn="ctr"/>
                      <a:r>
                        <a:rPr lang="es-VE" dirty="0" smtClean="0"/>
                        <a:t>Submúltiplos</a:t>
                      </a:r>
                      <a:endParaRPr lang="es-VE" dirty="0"/>
                    </a:p>
                  </a:txBody>
                  <a:tcPr/>
                </a:tc>
                <a:tc hMerge="1">
                  <a:txBody>
                    <a:bodyPr/>
                    <a:lstStyle/>
                    <a:p>
                      <a:endParaRPr lang="es-VE"/>
                    </a:p>
                  </a:txBody>
                  <a:tcPr/>
                </a:tc>
                <a:tc hMerge="1">
                  <a:txBody>
                    <a:bodyPr/>
                    <a:lstStyle/>
                    <a:p>
                      <a:endParaRPr lang="es-VE"/>
                    </a:p>
                  </a:txBody>
                  <a:tcPr/>
                </a:tc>
              </a:tr>
              <a:tr h="1236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200" b="1" dirty="0" smtClean="0"/>
                        <a:t>Kilometro</a:t>
                      </a:r>
                    </a:p>
                    <a:p>
                      <a:pPr marL="0" marR="0" indent="0" algn="ctr" defTabSz="914400" rtl="0" eaLnBrk="1" fontAlgn="auto" latinLnBrk="0" hangingPunct="1">
                        <a:lnSpc>
                          <a:spcPct val="100000"/>
                        </a:lnSpc>
                        <a:spcBef>
                          <a:spcPts val="0"/>
                        </a:spcBef>
                        <a:spcAft>
                          <a:spcPts val="0"/>
                        </a:spcAft>
                        <a:buClrTx/>
                        <a:buSzTx/>
                        <a:buFontTx/>
                        <a:buNone/>
                        <a:tabLst/>
                        <a:defRPr/>
                      </a:pPr>
                      <a:r>
                        <a:rPr lang="es-VE" sz="1200" b="1" dirty="0" smtClean="0"/>
                        <a:t>cúbito</a:t>
                      </a:r>
                      <a:endParaRPr lang="es-VE" sz="1200" dirty="0" smtClean="0"/>
                    </a:p>
                  </a:txBody>
                  <a:tcPr/>
                </a:tc>
                <a:tc>
                  <a:txBody>
                    <a:bodyPr/>
                    <a:lstStyle/>
                    <a:p>
                      <a:pPr algn="ctr"/>
                      <a:r>
                        <a:rPr lang="es-VE" sz="1200" b="1" dirty="0" smtClean="0"/>
                        <a:t>Hectómetro</a:t>
                      </a:r>
                    </a:p>
                    <a:p>
                      <a:pPr algn="ctr"/>
                      <a:r>
                        <a:rPr lang="es-VE" sz="1200" b="1" dirty="0" smtClean="0"/>
                        <a:t>cúbito</a:t>
                      </a:r>
                      <a:endParaRPr lang="es-VE" sz="1200" b="1" dirty="0"/>
                    </a:p>
                  </a:txBody>
                  <a:tcPr/>
                </a:tc>
                <a:tc>
                  <a:txBody>
                    <a:bodyPr/>
                    <a:lstStyle/>
                    <a:p>
                      <a:pPr algn="ctr"/>
                      <a:r>
                        <a:rPr lang="es-VE" sz="1200" b="1" dirty="0" smtClean="0"/>
                        <a:t>Decámetro</a:t>
                      </a:r>
                    </a:p>
                    <a:p>
                      <a:pPr algn="ctr"/>
                      <a:r>
                        <a:rPr lang="es-VE" sz="1200" b="1" dirty="0" smtClean="0"/>
                        <a:t>cúbito</a:t>
                      </a:r>
                      <a:endParaRPr lang="es-VE" sz="1200" b="1" dirty="0"/>
                    </a:p>
                  </a:txBody>
                  <a:tcPr/>
                </a:tc>
                <a:tc rowSpan="3">
                  <a:txBody>
                    <a:bodyPr/>
                    <a:lstStyle/>
                    <a:p>
                      <a:pPr algn="ctr"/>
                      <a:r>
                        <a:rPr lang="es-VE" sz="1600" b="1" dirty="0" smtClean="0"/>
                        <a:t>Metro</a:t>
                      </a:r>
                    </a:p>
                    <a:p>
                      <a:pPr algn="ctr"/>
                      <a:r>
                        <a:rPr lang="es-VE" sz="1600" b="1" dirty="0" smtClean="0"/>
                        <a:t>cúbito</a:t>
                      </a:r>
                    </a:p>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m</a:t>
                      </a:r>
                      <a:r>
                        <a:rPr lang="es-VE" sz="1600" baseline="30000" dirty="0" smtClean="0"/>
                        <a:t>3</a:t>
                      </a:r>
                      <a:endParaRPr lang="es-VE" sz="1600" dirty="0" smtClean="0"/>
                    </a:p>
                    <a:p>
                      <a:pPr algn="ctr"/>
                      <a:endParaRPr lang="es-VE" sz="1600" b="1" dirty="0" smtClean="0"/>
                    </a:p>
                    <a:p>
                      <a:pPr algn="ctr"/>
                      <a:r>
                        <a:rPr lang="es-VE" sz="1600" b="1" dirty="0" smtClean="0"/>
                        <a:t>1</a:t>
                      </a:r>
                    </a:p>
                  </a:txBody>
                  <a:tcPr/>
                </a:tc>
                <a:tc>
                  <a:txBody>
                    <a:bodyPr/>
                    <a:lstStyle/>
                    <a:p>
                      <a:pPr algn="ctr"/>
                      <a:r>
                        <a:rPr lang="es-VE" sz="1200" b="1" dirty="0" smtClean="0"/>
                        <a:t>Decímetro</a:t>
                      </a:r>
                    </a:p>
                    <a:p>
                      <a:pPr algn="ctr"/>
                      <a:r>
                        <a:rPr lang="es-VE" sz="1200" b="1" dirty="0" smtClean="0"/>
                        <a:t>cúbito</a:t>
                      </a:r>
                      <a:endParaRPr lang="es-VE" sz="1200" b="1" dirty="0"/>
                    </a:p>
                  </a:txBody>
                  <a:tcPr/>
                </a:tc>
                <a:tc>
                  <a:txBody>
                    <a:bodyPr/>
                    <a:lstStyle/>
                    <a:p>
                      <a:pPr algn="ctr"/>
                      <a:r>
                        <a:rPr lang="es-VE" sz="1200" b="1" dirty="0" smtClean="0"/>
                        <a:t>Centímetro</a:t>
                      </a:r>
                    </a:p>
                    <a:p>
                      <a:pPr algn="ctr"/>
                      <a:r>
                        <a:rPr lang="es-VE" sz="1200" b="1" dirty="0" smtClean="0"/>
                        <a:t>cúbito</a:t>
                      </a:r>
                      <a:endParaRPr lang="es-VE" sz="1200" b="1" dirty="0"/>
                    </a:p>
                  </a:txBody>
                  <a:tcPr/>
                </a:tc>
                <a:tc>
                  <a:txBody>
                    <a:bodyPr/>
                    <a:lstStyle/>
                    <a:p>
                      <a:pPr algn="ctr"/>
                      <a:r>
                        <a:rPr lang="es-VE" sz="1200" b="1" dirty="0" smtClean="0"/>
                        <a:t>Milímetro</a:t>
                      </a:r>
                    </a:p>
                    <a:p>
                      <a:pPr algn="ctr"/>
                      <a:r>
                        <a:rPr lang="es-VE" sz="1200" b="1" dirty="0" smtClean="0"/>
                        <a:t>cúbito</a:t>
                      </a:r>
                      <a:endParaRPr lang="es-VE" sz="1200" b="1" dirty="0"/>
                    </a:p>
                  </a:txBody>
                  <a:tcPr/>
                </a:tc>
              </a:tr>
              <a:tr h="242147">
                <a:tc>
                  <a:txBody>
                    <a:bodyPr/>
                    <a:lstStyle/>
                    <a:p>
                      <a:pPr algn="ctr"/>
                      <a:r>
                        <a:rPr lang="es-VE" sz="1600" dirty="0" smtClean="0"/>
                        <a:t>Km</a:t>
                      </a:r>
                      <a:r>
                        <a:rPr lang="es-VE" sz="1600" baseline="30000" dirty="0" smtClean="0"/>
                        <a:t>3</a:t>
                      </a: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H</a:t>
                      </a:r>
                      <a:r>
                        <a:rPr lang="es-VE" sz="1600" dirty="0" smtClean="0"/>
                        <a:t>m</a:t>
                      </a:r>
                      <a:r>
                        <a:rPr lang="es-VE" sz="1600" baseline="30000" dirty="0" smtClean="0"/>
                        <a:t>3</a:t>
                      </a:r>
                      <a:endParaRPr lang="es-VE" sz="1600" dirty="0" smtClean="0"/>
                    </a:p>
                    <a:p>
                      <a:pPr algn="ct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D</a:t>
                      </a:r>
                      <a:r>
                        <a:rPr lang="es-VE" sz="1600" dirty="0" smtClean="0"/>
                        <a:t>m</a:t>
                      </a:r>
                      <a:r>
                        <a:rPr lang="es-VE" sz="1600" baseline="30000" dirty="0" smtClean="0"/>
                        <a:t>3</a:t>
                      </a:r>
                      <a:endParaRPr lang="es-VE" sz="1600" dirty="0" smtClean="0"/>
                    </a:p>
                    <a:p>
                      <a:pPr algn="ctr"/>
                      <a:endParaRPr lang="es-VE" sz="1600" dirty="0"/>
                    </a:p>
                  </a:txBody>
                  <a:tcPr/>
                </a:tc>
                <a:tc vMerge="1">
                  <a:txBody>
                    <a:bodyPr/>
                    <a:lstStyle/>
                    <a:p>
                      <a:endParaRPr lang="es-VE"/>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d</a:t>
                      </a:r>
                      <a:r>
                        <a:rPr lang="es-VE" sz="1600" dirty="0" smtClean="0"/>
                        <a:t>m</a:t>
                      </a:r>
                      <a:r>
                        <a:rPr lang="es-VE" sz="1600" baseline="30000" dirty="0" smtClean="0"/>
                        <a:t>3</a:t>
                      </a:r>
                      <a:endParaRPr lang="es-VE" sz="1600" dirty="0" smtClean="0"/>
                    </a:p>
                    <a:p>
                      <a:pPr algn="ct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C</a:t>
                      </a:r>
                      <a:r>
                        <a:rPr lang="es-VE" sz="1600" dirty="0" smtClean="0"/>
                        <a:t>m</a:t>
                      </a:r>
                      <a:r>
                        <a:rPr lang="es-VE" sz="1600" baseline="30000" dirty="0" smtClean="0"/>
                        <a:t>3</a:t>
                      </a:r>
                      <a:endParaRPr lang="es-VE" sz="1600" dirty="0" smtClean="0"/>
                    </a:p>
                    <a:p>
                      <a:pPr algn="ctr"/>
                      <a:endParaRPr lang="es-V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sz="1600" dirty="0" smtClean="0"/>
                        <a:t>m</a:t>
                      </a:r>
                      <a:r>
                        <a:rPr lang="es-VE" sz="1600" dirty="0" smtClean="0"/>
                        <a:t>m</a:t>
                      </a:r>
                      <a:r>
                        <a:rPr lang="es-VE" sz="1600" baseline="30000" dirty="0" smtClean="0"/>
                        <a:t>3</a:t>
                      </a:r>
                      <a:endParaRPr lang="es-VE" sz="1600" dirty="0" smtClean="0"/>
                    </a:p>
                    <a:p>
                      <a:pPr algn="ctr"/>
                      <a:endParaRPr lang="es-VE" sz="1600" dirty="0"/>
                    </a:p>
                  </a:txBody>
                  <a:tcPr/>
                </a:tc>
              </a:tr>
              <a:tr h="12361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dirty="0" smtClean="0"/>
                        <a:t>10</a:t>
                      </a:r>
                      <a:r>
                        <a:rPr lang="es-VE" sz="1800" baseline="30000" dirty="0" smtClean="0"/>
                        <a:t>9</a:t>
                      </a:r>
                      <a:endParaRPr lang="es-VE" sz="1800" dirty="0" smtClean="0"/>
                    </a:p>
                    <a:p>
                      <a:pPr algn="ctr"/>
                      <a:endParaRPr lang="es-V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dirty="0" smtClean="0"/>
                        <a:t>10</a:t>
                      </a:r>
                      <a:r>
                        <a:rPr lang="es-VE" sz="1800" baseline="30000" dirty="0" smtClean="0"/>
                        <a:t>6</a:t>
                      </a:r>
                      <a:endParaRPr lang="es-VE" sz="18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dirty="0" smtClean="0"/>
                        <a:t>10</a:t>
                      </a:r>
                      <a:r>
                        <a:rPr lang="es-VE" sz="1800" baseline="30000" dirty="0" smtClean="0"/>
                        <a:t>3</a:t>
                      </a:r>
                      <a:endParaRPr lang="es-VE" sz="1800" dirty="0" smtClean="0"/>
                    </a:p>
                    <a:p>
                      <a:pPr algn="ctr"/>
                      <a:endParaRPr lang="es-VE" dirty="0"/>
                    </a:p>
                  </a:txBody>
                  <a:tcPr/>
                </a:tc>
                <a:tc vMerge="1">
                  <a:txBody>
                    <a:bodyPr/>
                    <a:lstStyle/>
                    <a:p>
                      <a:endParaRPr lang="es-VE"/>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dirty="0" smtClean="0"/>
                        <a:t>10</a:t>
                      </a:r>
                      <a:r>
                        <a:rPr lang="es-VE" sz="1800" baseline="30000" dirty="0" smtClean="0"/>
                        <a:t>-3</a:t>
                      </a:r>
                      <a:endParaRPr lang="es-VE" sz="18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dirty="0" smtClean="0"/>
                        <a:t>10</a:t>
                      </a:r>
                      <a:r>
                        <a:rPr lang="es-VE" sz="1800" baseline="30000" dirty="0" smtClean="0"/>
                        <a:t>-6</a:t>
                      </a:r>
                      <a:endParaRPr lang="es-VE" sz="18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VE" dirty="0" smtClean="0"/>
                        <a:t>10</a:t>
                      </a:r>
                      <a:r>
                        <a:rPr lang="es-VE" sz="1800" baseline="30000" dirty="0" smtClean="0"/>
                        <a:t>-9</a:t>
                      </a:r>
                      <a:endParaRPr lang="es-VE" sz="1800" dirty="0" smtClean="0"/>
                    </a:p>
                  </a:txBody>
                  <a:tcPr/>
                </a:tc>
              </a:tr>
            </a:tbl>
          </a:graphicData>
        </a:graphic>
      </p:graphicFrame>
      <p:grpSp>
        <p:nvGrpSpPr>
          <p:cNvPr id="42" name="41 Grupo"/>
          <p:cNvGrpSpPr/>
          <p:nvPr/>
        </p:nvGrpSpPr>
        <p:grpSpPr>
          <a:xfrm>
            <a:off x="2363386" y="4307500"/>
            <a:ext cx="4656886" cy="2118463"/>
            <a:chOff x="3132118" y="4351446"/>
            <a:chExt cx="4656886" cy="2118463"/>
          </a:xfrm>
        </p:grpSpPr>
        <p:grpSp>
          <p:nvGrpSpPr>
            <p:cNvPr id="41" name="40 Grupo"/>
            <p:cNvGrpSpPr/>
            <p:nvPr/>
          </p:nvGrpSpPr>
          <p:grpSpPr>
            <a:xfrm>
              <a:off x="3132118" y="4351446"/>
              <a:ext cx="4656886" cy="2118463"/>
              <a:chOff x="2936330" y="4365104"/>
              <a:chExt cx="4656886" cy="2118463"/>
            </a:xfrm>
          </p:grpSpPr>
          <p:grpSp>
            <p:nvGrpSpPr>
              <p:cNvPr id="40" name="39 Grupo"/>
              <p:cNvGrpSpPr/>
              <p:nvPr/>
            </p:nvGrpSpPr>
            <p:grpSpPr>
              <a:xfrm>
                <a:off x="2936330" y="4365104"/>
                <a:ext cx="4656886" cy="2118463"/>
                <a:chOff x="2936330" y="4365104"/>
                <a:chExt cx="4656886" cy="2118463"/>
              </a:xfrm>
            </p:grpSpPr>
            <p:grpSp>
              <p:nvGrpSpPr>
                <p:cNvPr id="6" name="5 Grupo"/>
                <p:cNvGrpSpPr/>
                <p:nvPr/>
              </p:nvGrpSpPr>
              <p:grpSpPr>
                <a:xfrm>
                  <a:off x="2936330" y="4461071"/>
                  <a:ext cx="3816424" cy="2003912"/>
                  <a:chOff x="2267744" y="3009264"/>
                  <a:chExt cx="3816424" cy="2003912"/>
                </a:xfrm>
              </p:grpSpPr>
              <p:cxnSp>
                <p:nvCxnSpPr>
                  <p:cNvPr id="7" name="6 Conector angular"/>
                  <p:cNvCxnSpPr/>
                  <p:nvPr/>
                </p:nvCxnSpPr>
                <p:spPr>
                  <a:xfrm>
                    <a:off x="2267744" y="3009264"/>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7 Conector angular"/>
                  <p:cNvCxnSpPr/>
                  <p:nvPr/>
                </p:nvCxnSpPr>
                <p:spPr>
                  <a:xfrm>
                    <a:off x="2843808" y="3284984"/>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8 Conector angular"/>
                  <p:cNvCxnSpPr/>
                  <p:nvPr/>
                </p:nvCxnSpPr>
                <p:spPr>
                  <a:xfrm>
                    <a:off x="3419872" y="3573016"/>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9 Conector angular"/>
                  <p:cNvCxnSpPr/>
                  <p:nvPr/>
                </p:nvCxnSpPr>
                <p:spPr>
                  <a:xfrm>
                    <a:off x="4973006" y="4437112"/>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Conector angular"/>
                  <p:cNvCxnSpPr/>
                  <p:nvPr/>
                </p:nvCxnSpPr>
                <p:spPr>
                  <a:xfrm>
                    <a:off x="3923928" y="3861048"/>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angular"/>
                  <p:cNvCxnSpPr/>
                  <p:nvPr/>
                </p:nvCxnSpPr>
                <p:spPr>
                  <a:xfrm>
                    <a:off x="4427984" y="4149080"/>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angular"/>
                  <p:cNvCxnSpPr/>
                  <p:nvPr/>
                </p:nvCxnSpPr>
                <p:spPr>
                  <a:xfrm>
                    <a:off x="5508104" y="4725144"/>
                    <a:ext cx="576064" cy="288032"/>
                  </a:xfrm>
                  <a:prstGeom prst="bentConnector3">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4" name="13 CuadroTexto"/>
                <p:cNvSpPr txBox="1"/>
                <p:nvPr/>
              </p:nvSpPr>
              <p:spPr>
                <a:xfrm>
                  <a:off x="3224362" y="4365104"/>
                  <a:ext cx="987598" cy="369332"/>
                </a:xfrm>
                <a:prstGeom prst="rect">
                  <a:avLst/>
                </a:prstGeom>
                <a:noFill/>
              </p:spPr>
              <p:txBody>
                <a:bodyPr wrap="square" rtlCol="0">
                  <a:spAutoFit/>
                </a:bodyPr>
                <a:lstStyle/>
                <a:p>
                  <a:r>
                    <a:rPr lang="es-VE" b="1" dirty="0" smtClean="0"/>
                    <a:t>Kilo</a:t>
                  </a:r>
                  <a:endParaRPr lang="es-VE" b="1" dirty="0"/>
                </a:p>
              </p:txBody>
            </p:sp>
            <p:sp>
              <p:nvSpPr>
                <p:cNvPr id="15" name="14 CuadroTexto"/>
                <p:cNvSpPr txBox="1"/>
                <p:nvPr/>
              </p:nvSpPr>
              <p:spPr>
                <a:xfrm>
                  <a:off x="3779912" y="4653136"/>
                  <a:ext cx="987598" cy="369332"/>
                </a:xfrm>
                <a:prstGeom prst="rect">
                  <a:avLst/>
                </a:prstGeom>
                <a:noFill/>
              </p:spPr>
              <p:txBody>
                <a:bodyPr wrap="square" rtlCol="0">
                  <a:spAutoFit/>
                </a:bodyPr>
                <a:lstStyle/>
                <a:p>
                  <a:r>
                    <a:rPr lang="es-VE" b="1" dirty="0" err="1" smtClean="0"/>
                    <a:t>Hecto</a:t>
                  </a:r>
                  <a:endParaRPr lang="es-VE" b="1" dirty="0"/>
                </a:p>
              </p:txBody>
            </p:sp>
            <p:sp>
              <p:nvSpPr>
                <p:cNvPr id="24" name="23 CuadroTexto"/>
                <p:cNvSpPr txBox="1"/>
                <p:nvPr/>
              </p:nvSpPr>
              <p:spPr>
                <a:xfrm>
                  <a:off x="4397004" y="4984173"/>
                  <a:ext cx="987598" cy="369332"/>
                </a:xfrm>
                <a:prstGeom prst="rect">
                  <a:avLst/>
                </a:prstGeom>
                <a:noFill/>
              </p:spPr>
              <p:txBody>
                <a:bodyPr wrap="square" rtlCol="0">
                  <a:spAutoFit/>
                </a:bodyPr>
                <a:lstStyle/>
                <a:p>
                  <a:r>
                    <a:rPr lang="es-VE" b="1" dirty="0" err="1" smtClean="0"/>
                    <a:t>Deca</a:t>
                  </a:r>
                  <a:endParaRPr lang="es-VE" b="1" dirty="0"/>
                </a:p>
              </p:txBody>
            </p:sp>
            <p:sp>
              <p:nvSpPr>
                <p:cNvPr id="27" name="26 CuadroTexto"/>
                <p:cNvSpPr txBox="1"/>
                <p:nvPr/>
              </p:nvSpPr>
              <p:spPr>
                <a:xfrm>
                  <a:off x="4880546" y="5279504"/>
                  <a:ext cx="987598" cy="369332"/>
                </a:xfrm>
                <a:prstGeom prst="rect">
                  <a:avLst/>
                </a:prstGeom>
                <a:noFill/>
              </p:spPr>
              <p:txBody>
                <a:bodyPr wrap="square" rtlCol="0">
                  <a:spAutoFit/>
                </a:bodyPr>
                <a:lstStyle/>
                <a:p>
                  <a:r>
                    <a:rPr lang="es-VE" b="1" dirty="0" smtClean="0"/>
                    <a:t>Unidad</a:t>
                  </a:r>
                  <a:endParaRPr lang="es-VE" b="1" dirty="0"/>
                </a:p>
              </p:txBody>
            </p:sp>
            <p:sp>
              <p:nvSpPr>
                <p:cNvPr id="28" name="27 CuadroTexto"/>
                <p:cNvSpPr txBox="1"/>
                <p:nvPr/>
              </p:nvSpPr>
              <p:spPr>
                <a:xfrm>
                  <a:off x="5456610" y="5517232"/>
                  <a:ext cx="987598" cy="369332"/>
                </a:xfrm>
                <a:prstGeom prst="rect">
                  <a:avLst/>
                </a:prstGeom>
                <a:noFill/>
              </p:spPr>
              <p:txBody>
                <a:bodyPr wrap="square" rtlCol="0">
                  <a:spAutoFit/>
                </a:bodyPr>
                <a:lstStyle/>
                <a:p>
                  <a:r>
                    <a:rPr lang="es-VE" b="1" dirty="0" err="1" smtClean="0"/>
                    <a:t>deci</a:t>
                  </a:r>
                  <a:endParaRPr lang="es-VE" b="1" dirty="0"/>
                </a:p>
              </p:txBody>
            </p:sp>
            <p:sp>
              <p:nvSpPr>
                <p:cNvPr id="29" name="28 CuadroTexto"/>
                <p:cNvSpPr txBox="1"/>
                <p:nvPr/>
              </p:nvSpPr>
              <p:spPr>
                <a:xfrm>
                  <a:off x="6012160" y="5795972"/>
                  <a:ext cx="987598" cy="369332"/>
                </a:xfrm>
                <a:prstGeom prst="rect">
                  <a:avLst/>
                </a:prstGeom>
                <a:noFill/>
              </p:spPr>
              <p:txBody>
                <a:bodyPr wrap="square" rtlCol="0">
                  <a:spAutoFit/>
                </a:bodyPr>
                <a:lstStyle/>
                <a:p>
                  <a:r>
                    <a:rPr lang="es-VE" b="1" dirty="0" err="1" smtClean="0"/>
                    <a:t>centi</a:t>
                  </a:r>
                  <a:endParaRPr lang="es-VE" b="1" dirty="0"/>
                </a:p>
              </p:txBody>
            </p:sp>
            <p:sp>
              <p:nvSpPr>
                <p:cNvPr id="30" name="29 CuadroTexto"/>
                <p:cNvSpPr txBox="1"/>
                <p:nvPr/>
              </p:nvSpPr>
              <p:spPr>
                <a:xfrm>
                  <a:off x="6605618" y="6114235"/>
                  <a:ext cx="987598" cy="369332"/>
                </a:xfrm>
                <a:prstGeom prst="rect">
                  <a:avLst/>
                </a:prstGeom>
                <a:noFill/>
              </p:spPr>
              <p:txBody>
                <a:bodyPr wrap="square" rtlCol="0">
                  <a:spAutoFit/>
                </a:bodyPr>
                <a:lstStyle/>
                <a:p>
                  <a:r>
                    <a:rPr lang="es-VE" b="1" dirty="0" smtClean="0"/>
                    <a:t>mili</a:t>
                  </a:r>
                  <a:endParaRPr lang="es-VE" b="1" dirty="0"/>
                </a:p>
              </p:txBody>
            </p:sp>
          </p:grpSp>
          <p:grpSp>
            <p:nvGrpSpPr>
              <p:cNvPr id="39" name="38 Grupo"/>
              <p:cNvGrpSpPr/>
              <p:nvPr/>
            </p:nvGrpSpPr>
            <p:grpSpPr>
              <a:xfrm>
                <a:off x="2987824" y="5229200"/>
                <a:ext cx="2069629" cy="885035"/>
                <a:chOff x="2987824" y="5229200"/>
                <a:chExt cx="2069629" cy="885035"/>
              </a:xfrm>
            </p:grpSpPr>
            <p:sp>
              <p:nvSpPr>
                <p:cNvPr id="33" name="32 CuadroTexto"/>
                <p:cNvSpPr txBox="1"/>
                <p:nvPr/>
              </p:nvSpPr>
              <p:spPr>
                <a:xfrm rot="1976535">
                  <a:off x="3143977" y="5521418"/>
                  <a:ext cx="1913476" cy="369332"/>
                </a:xfrm>
                <a:prstGeom prst="rect">
                  <a:avLst/>
                </a:prstGeom>
                <a:noFill/>
              </p:spPr>
              <p:txBody>
                <a:bodyPr wrap="square" rtlCol="0">
                  <a:spAutoFit/>
                </a:bodyPr>
                <a:lstStyle/>
                <a:p>
                  <a:r>
                    <a:rPr lang="es-VE" dirty="0" smtClean="0"/>
                    <a:t>Se divide</a:t>
                  </a:r>
                  <a:endParaRPr lang="es-VE" dirty="0"/>
                </a:p>
              </p:txBody>
            </p:sp>
            <p:cxnSp>
              <p:nvCxnSpPr>
                <p:cNvPr id="34" name="33 Conector recto de flecha"/>
                <p:cNvCxnSpPr/>
                <p:nvPr/>
              </p:nvCxnSpPr>
              <p:spPr>
                <a:xfrm flipH="1" flipV="1">
                  <a:off x="2987824" y="5229200"/>
                  <a:ext cx="1409180" cy="88503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grpSp>
        </p:grpSp>
        <p:grpSp>
          <p:nvGrpSpPr>
            <p:cNvPr id="38" name="37 Grupo"/>
            <p:cNvGrpSpPr/>
            <p:nvPr/>
          </p:nvGrpSpPr>
          <p:grpSpPr>
            <a:xfrm>
              <a:off x="5641592" y="4749103"/>
              <a:ext cx="2067572" cy="899733"/>
              <a:chOff x="5641592" y="4749103"/>
              <a:chExt cx="2067572" cy="899733"/>
            </a:xfrm>
          </p:grpSpPr>
          <p:cxnSp>
            <p:nvCxnSpPr>
              <p:cNvPr id="32" name="31 Conector recto de flecha"/>
              <p:cNvCxnSpPr/>
              <p:nvPr/>
            </p:nvCxnSpPr>
            <p:spPr>
              <a:xfrm>
                <a:off x="5641592" y="4749103"/>
                <a:ext cx="1378680" cy="899733"/>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6" name="35 CuadroTexto"/>
              <p:cNvSpPr txBox="1"/>
              <p:nvPr/>
            </p:nvSpPr>
            <p:spPr>
              <a:xfrm rot="2007801">
                <a:off x="5795688" y="4961410"/>
                <a:ext cx="1913476" cy="369332"/>
              </a:xfrm>
              <a:prstGeom prst="rect">
                <a:avLst/>
              </a:prstGeom>
              <a:noFill/>
            </p:spPr>
            <p:txBody>
              <a:bodyPr wrap="square" rtlCol="0">
                <a:spAutoFit/>
              </a:bodyPr>
              <a:lstStyle/>
              <a:p>
                <a:r>
                  <a:rPr lang="es-VE" dirty="0" smtClean="0"/>
                  <a:t>Se multiplica</a:t>
                </a:r>
                <a:endParaRPr lang="es-VE" dirty="0"/>
              </a:p>
            </p:txBody>
          </p:sp>
        </p:grpSp>
      </p:grpSp>
    </p:spTree>
    <p:extLst>
      <p:ext uri="{BB962C8B-B14F-4D97-AF65-F5344CB8AC3E}">
        <p14:creationId xmlns:p14="http://schemas.microsoft.com/office/powerpoint/2010/main" val="18954169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60648"/>
            <a:ext cx="7024744" cy="745152"/>
          </a:xfrm>
        </p:spPr>
        <p:txBody>
          <a:bodyPr>
            <a:normAutofit/>
          </a:bodyPr>
          <a:lstStyle/>
          <a:p>
            <a:r>
              <a:rPr lang="es-VE" sz="3200" b="1" dirty="0" smtClean="0">
                <a:solidFill>
                  <a:srgbClr val="92D050"/>
                </a:solidFill>
              </a:rPr>
              <a:t>Unidades de tiempo</a:t>
            </a:r>
            <a:endParaRPr lang="es-VE" sz="3200" b="1" dirty="0">
              <a:solidFill>
                <a:srgbClr val="92D050"/>
              </a:solidFill>
            </a:endParaRPr>
          </a:p>
        </p:txBody>
      </p:sp>
      <p:sp>
        <p:nvSpPr>
          <p:cNvPr id="3" name="2 Marcador de contenido"/>
          <p:cNvSpPr>
            <a:spLocks noGrp="1"/>
          </p:cNvSpPr>
          <p:nvPr>
            <p:ph idx="1"/>
          </p:nvPr>
        </p:nvSpPr>
        <p:spPr>
          <a:xfrm>
            <a:off x="827584" y="908720"/>
            <a:ext cx="7704856" cy="5040560"/>
          </a:xfrm>
        </p:spPr>
        <p:txBody>
          <a:bodyPr>
            <a:noAutofit/>
          </a:bodyPr>
          <a:lstStyle/>
          <a:p>
            <a:r>
              <a:rPr lang="es-ES" sz="1800" b="1" dirty="0"/>
              <a:t>La unidad fundamental para medir el tiempo es el segundo (s).</a:t>
            </a:r>
            <a:endParaRPr lang="es-ES" sz="1800" dirty="0"/>
          </a:p>
          <a:p>
            <a:r>
              <a:rPr lang="es-ES" sz="1800" dirty="0"/>
              <a:t>Las medidas de tiempo más usuales son:</a:t>
            </a:r>
          </a:p>
          <a:p>
            <a:r>
              <a:rPr lang="es-ES" sz="1800" dirty="0"/>
              <a:t>Minuto (min) = 60 s.</a:t>
            </a:r>
          </a:p>
          <a:p>
            <a:r>
              <a:rPr lang="es-ES" sz="1800" dirty="0"/>
              <a:t>Hora (h) = 60 min = 3 600 s.</a:t>
            </a:r>
          </a:p>
          <a:p>
            <a:r>
              <a:rPr lang="es-ES" sz="1800" dirty="0"/>
              <a:t>Día = 24 h.</a:t>
            </a:r>
          </a:p>
          <a:p>
            <a:r>
              <a:rPr lang="es-ES" sz="1800" dirty="0"/>
              <a:t>Semana = 7 días.</a:t>
            </a:r>
          </a:p>
          <a:p>
            <a:r>
              <a:rPr lang="es-ES" sz="1800" dirty="0"/>
              <a:t>Quincena = 15 días.</a:t>
            </a:r>
          </a:p>
          <a:p>
            <a:r>
              <a:rPr lang="es-ES" sz="1800" dirty="0"/>
              <a:t>Mes = 28 días, ó, 29 días, ó, 30 días, ó, 31 días.</a:t>
            </a:r>
          </a:p>
          <a:p>
            <a:r>
              <a:rPr lang="es-ES" sz="1800" dirty="0"/>
              <a:t>Trimestre = 3 meses.</a:t>
            </a:r>
          </a:p>
          <a:p>
            <a:r>
              <a:rPr lang="es-ES" sz="1800" dirty="0"/>
              <a:t>Semestre = 6 meses.</a:t>
            </a:r>
          </a:p>
          <a:p>
            <a:r>
              <a:rPr lang="es-ES" sz="1800" dirty="0"/>
              <a:t>Año = 365 días ó 366 días (año bisiesto).</a:t>
            </a:r>
          </a:p>
          <a:p>
            <a:r>
              <a:rPr lang="es-ES" sz="1800" dirty="0"/>
              <a:t>Bienio = 2 años.</a:t>
            </a:r>
          </a:p>
          <a:p>
            <a:r>
              <a:rPr lang="es-ES" sz="1800" dirty="0"/>
              <a:t>Trienio = 3 años.</a:t>
            </a:r>
          </a:p>
          <a:p>
            <a:r>
              <a:rPr lang="es-ES" sz="1800" dirty="0"/>
              <a:t>Lustro = 5 años.</a:t>
            </a:r>
          </a:p>
          <a:p>
            <a:r>
              <a:rPr lang="es-ES" sz="1800" dirty="0"/>
              <a:t>Década = 10 años.</a:t>
            </a:r>
          </a:p>
          <a:p>
            <a:r>
              <a:rPr lang="es-ES" sz="1800" dirty="0"/>
              <a:t>Siglo = 100 años.</a:t>
            </a:r>
          </a:p>
          <a:p>
            <a:r>
              <a:rPr lang="es-ES" sz="1800" dirty="0"/>
              <a:t>Milenio = 1000 años.</a:t>
            </a:r>
          </a:p>
          <a:p>
            <a:endParaRPr lang="es-VE" sz="1800" dirty="0"/>
          </a:p>
        </p:txBody>
      </p:sp>
    </p:spTree>
    <p:extLst>
      <p:ext uri="{BB962C8B-B14F-4D97-AF65-F5344CB8AC3E}">
        <p14:creationId xmlns:p14="http://schemas.microsoft.com/office/powerpoint/2010/main" val="1368271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620688"/>
            <a:ext cx="7024744" cy="601136"/>
          </a:xfrm>
        </p:spPr>
        <p:txBody>
          <a:bodyPr>
            <a:normAutofit/>
          </a:bodyPr>
          <a:lstStyle/>
          <a:p>
            <a:r>
              <a:rPr lang="es-VE" sz="3200" b="1" dirty="0" smtClean="0"/>
              <a:t>Conversión de Unidades</a:t>
            </a:r>
            <a:endParaRPr lang="es-VE" sz="3200" b="1" dirty="0"/>
          </a:p>
        </p:txBody>
      </p:sp>
      <p:sp>
        <p:nvSpPr>
          <p:cNvPr id="3" name="2 Marcador de contenido"/>
          <p:cNvSpPr>
            <a:spLocks noGrp="1"/>
          </p:cNvSpPr>
          <p:nvPr>
            <p:ph idx="1"/>
          </p:nvPr>
        </p:nvSpPr>
        <p:spPr>
          <a:xfrm>
            <a:off x="611560" y="1286000"/>
            <a:ext cx="8064896" cy="5572000"/>
          </a:xfrm>
        </p:spPr>
        <p:txBody>
          <a:bodyPr>
            <a:noAutofit/>
          </a:bodyPr>
          <a:lstStyle/>
          <a:p>
            <a:pPr algn="just"/>
            <a:r>
              <a:rPr lang="es-ES" sz="2000" dirty="0"/>
              <a:t>La </a:t>
            </a:r>
            <a:r>
              <a:rPr lang="es-ES" sz="2000" b="1" dirty="0"/>
              <a:t>conversión de unidades</a:t>
            </a:r>
            <a:r>
              <a:rPr lang="es-ES" sz="2000" dirty="0"/>
              <a:t> es la transformación del valor numérico de una magnitud </a:t>
            </a:r>
            <a:r>
              <a:rPr lang="es-ES" sz="2000" dirty="0" smtClean="0"/>
              <a:t>física, </a:t>
            </a:r>
            <a:r>
              <a:rPr lang="es-ES" sz="2000" dirty="0"/>
              <a:t>expresado en una cierta unidad de medida, en otro valor numérico equivalente y expresado en otra unidad de medida de la misma naturaleza</a:t>
            </a:r>
            <a:r>
              <a:rPr lang="es-ES" sz="2000" dirty="0" smtClean="0"/>
              <a:t>.</a:t>
            </a:r>
          </a:p>
          <a:p>
            <a:pPr marL="68580" indent="0" algn="just">
              <a:buNone/>
            </a:pPr>
            <a:endParaRPr lang="es-ES" sz="2000" dirty="0"/>
          </a:p>
          <a:p>
            <a:pPr algn="just"/>
            <a:r>
              <a:rPr lang="es-ES" sz="2000" dirty="0"/>
              <a:t>Este proceso suele realizarse con el uso de los "</a:t>
            </a:r>
            <a:r>
              <a:rPr lang="es-ES" sz="2000" b="1" dirty="0">
                <a:solidFill>
                  <a:schemeClr val="tx1"/>
                </a:solidFill>
              </a:rPr>
              <a:t>factores de conversión</a:t>
            </a:r>
            <a:r>
              <a:rPr lang="es-ES" sz="2000" dirty="0"/>
              <a:t>" o las </a:t>
            </a:r>
            <a:r>
              <a:rPr lang="es-ES" sz="2000" b="1" dirty="0">
                <a:solidFill>
                  <a:schemeClr val="tx1"/>
                </a:solidFill>
              </a:rPr>
              <a:t>tablas de conversión</a:t>
            </a:r>
            <a:r>
              <a:rPr lang="es-ES" sz="2000" dirty="0"/>
              <a:t> de unidades</a:t>
            </a:r>
            <a:r>
              <a:rPr lang="es-ES" sz="2000" dirty="0" smtClean="0"/>
              <a:t>.</a:t>
            </a:r>
          </a:p>
          <a:p>
            <a:pPr marL="68580" indent="0" algn="just">
              <a:buNone/>
            </a:pPr>
            <a:endParaRPr lang="es-ES" sz="2000" dirty="0"/>
          </a:p>
          <a:p>
            <a:pPr algn="just"/>
            <a:r>
              <a:rPr lang="es-ES" sz="2000" dirty="0"/>
              <a:t>Frecuentemente basta multiplicar por una </a:t>
            </a:r>
            <a:r>
              <a:rPr lang="es-ES" sz="2000" b="1" dirty="0"/>
              <a:t>fracción</a:t>
            </a:r>
            <a:r>
              <a:rPr lang="es-ES" sz="2000" dirty="0"/>
              <a:t> (factor de una conversión) y el resultado es otra medida equivalente, en la que han cambiado las unidades. Cuando el cambio de unidades implica la transformación de varias unidades, se pueden utilizar varios factores de conversión uno tras otro, de forma que el resultado final será la medida equivalente en las unidades que buscamos.</a:t>
            </a:r>
          </a:p>
          <a:p>
            <a:pPr marL="68580" indent="0" algn="just">
              <a:buNone/>
            </a:pPr>
            <a:endParaRPr lang="es-VE" sz="2000" dirty="0"/>
          </a:p>
        </p:txBody>
      </p:sp>
    </p:spTree>
    <p:extLst>
      <p:ext uri="{BB962C8B-B14F-4D97-AF65-F5344CB8AC3E}">
        <p14:creationId xmlns:p14="http://schemas.microsoft.com/office/powerpoint/2010/main" val="3002817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980728"/>
            <a:ext cx="6777317" cy="3508977"/>
          </a:xfrm>
        </p:spPr>
        <p:txBody>
          <a:bodyPr/>
          <a:lstStyle/>
          <a:p>
            <a:pPr marL="68580" indent="0">
              <a:buNone/>
            </a:pPr>
            <a:r>
              <a:rPr lang="es-VE" dirty="0" smtClean="0"/>
              <a:t>Por ejemplo</a:t>
            </a:r>
            <a:endParaRPr lang="es-VE" dirty="0"/>
          </a:p>
        </p:txBody>
      </p:sp>
      <p:sp>
        <p:nvSpPr>
          <p:cNvPr id="4" name="3 Rectángulo"/>
          <p:cNvSpPr/>
          <p:nvPr/>
        </p:nvSpPr>
        <p:spPr>
          <a:xfrm>
            <a:off x="3060010" y="1412776"/>
            <a:ext cx="3114955" cy="646331"/>
          </a:xfrm>
          <a:prstGeom prst="rect">
            <a:avLst/>
          </a:prstGeom>
        </p:spPr>
        <p:txBody>
          <a:bodyPr wrap="none">
            <a:spAutoFit/>
          </a:bodyPr>
          <a:lstStyle/>
          <a:p>
            <a:r>
              <a:rPr lang="es-VE" sz="3600" b="1" dirty="0" smtClean="0"/>
              <a:t>0,8 Kg  a mg </a:t>
            </a:r>
            <a:endParaRPr lang="es-VE" sz="3600" dirty="0"/>
          </a:p>
        </p:txBody>
      </p:sp>
      <p:sp>
        <p:nvSpPr>
          <p:cNvPr id="5" name="4 Rectángulo"/>
          <p:cNvSpPr/>
          <p:nvPr/>
        </p:nvSpPr>
        <p:spPr>
          <a:xfrm>
            <a:off x="2658197" y="4941168"/>
            <a:ext cx="3182281" cy="707886"/>
          </a:xfrm>
          <a:prstGeom prst="rect">
            <a:avLst/>
          </a:prstGeom>
        </p:spPr>
        <p:txBody>
          <a:bodyPr wrap="none">
            <a:spAutoFit/>
          </a:bodyPr>
          <a:lstStyle/>
          <a:p>
            <a:r>
              <a:rPr lang="es-VE" sz="4000" b="1" dirty="0" smtClean="0"/>
              <a:t>= 8 . 10</a:t>
            </a:r>
            <a:r>
              <a:rPr lang="es-VE" sz="4000" b="1" baseline="30000" dirty="0" smtClean="0"/>
              <a:t>5 </a:t>
            </a:r>
            <a:r>
              <a:rPr lang="es-VE" sz="4000" b="1" dirty="0" smtClean="0"/>
              <a:t> mg</a:t>
            </a:r>
            <a:endParaRPr lang="es-VE" sz="4000" b="1" dirty="0"/>
          </a:p>
        </p:txBody>
      </p:sp>
      <p:grpSp>
        <p:nvGrpSpPr>
          <p:cNvPr id="20" name="19 Grupo"/>
          <p:cNvGrpSpPr/>
          <p:nvPr/>
        </p:nvGrpSpPr>
        <p:grpSpPr>
          <a:xfrm>
            <a:off x="827584" y="2325892"/>
            <a:ext cx="7793573" cy="2199362"/>
            <a:chOff x="827584" y="2325892"/>
            <a:chExt cx="7793573" cy="2199362"/>
          </a:xfrm>
        </p:grpSpPr>
        <mc:AlternateContent xmlns:mc="http://schemas.openxmlformats.org/markup-compatibility/2006">
          <mc:Choice xmlns:a14="http://schemas.microsoft.com/office/drawing/2010/main" Requires="a14">
            <p:sp>
              <p:nvSpPr>
                <p:cNvPr id="6" name="5 Rectángulo"/>
                <p:cNvSpPr/>
                <p:nvPr/>
              </p:nvSpPr>
              <p:spPr>
                <a:xfrm>
                  <a:off x="827584" y="2924944"/>
                  <a:ext cx="7200800" cy="1600310"/>
                </a:xfrm>
                <a:prstGeom prst="rect">
                  <a:avLst/>
                </a:prstGeom>
              </p:spPr>
              <p:txBody>
                <a:bodyPr wrap="square">
                  <a:spAutoFit/>
                </a:bodyPr>
                <a:lstStyle/>
                <a:p>
                  <a:r>
                    <a:rPr lang="es-VE" sz="3600" b="1" dirty="0" smtClean="0"/>
                    <a:t>0,8 Kg x </a:t>
                  </a:r>
                  <a14:m>
                    <m:oMath xmlns:m="http://schemas.openxmlformats.org/officeDocument/2006/math">
                      <m:f>
                        <m:fPr>
                          <m:ctrlPr>
                            <a:rPr lang="es-VE" sz="3600" b="1" i="1" smtClean="0">
                              <a:latin typeface="Cambria Math"/>
                            </a:rPr>
                          </m:ctrlPr>
                        </m:fPr>
                        <m:num>
                          <m:sSup>
                            <m:sSupPr>
                              <m:ctrlPr>
                                <a:rPr lang="es-VE" sz="3600" b="1" i="1" smtClean="0">
                                  <a:latin typeface="Cambria Math"/>
                                </a:rPr>
                              </m:ctrlPr>
                            </m:sSupPr>
                            <m:e>
                              <m:r>
                                <a:rPr lang="es-VE" sz="3600" b="1" i="1" smtClean="0">
                                  <a:latin typeface="Cambria Math"/>
                                </a:rPr>
                                <m:t>𝟏𝟎</m:t>
                              </m:r>
                            </m:e>
                            <m:sup>
                              <m:r>
                                <a:rPr lang="es-VE" sz="3600" b="1" i="1" smtClean="0">
                                  <a:latin typeface="Cambria Math"/>
                                </a:rPr>
                                <m:t>𝟔</m:t>
                              </m:r>
                              <m:r>
                                <a:rPr lang="es-VE" sz="3600" b="1" i="1" smtClean="0">
                                  <a:latin typeface="Cambria Math"/>
                                </a:rPr>
                                <m:t> </m:t>
                              </m:r>
                            </m:sup>
                          </m:sSup>
                          <m:r>
                            <a:rPr lang="es-VE" sz="3600" b="1" i="1" smtClean="0">
                              <a:latin typeface="Cambria Math"/>
                            </a:rPr>
                            <m:t>𝒎𝒈</m:t>
                          </m:r>
                        </m:num>
                        <m:den>
                          <m:r>
                            <a:rPr lang="es-VE" sz="3600" b="1" i="1" smtClean="0">
                              <a:latin typeface="Cambria Math"/>
                            </a:rPr>
                            <m:t>𝟏</m:t>
                          </m:r>
                          <m:r>
                            <a:rPr lang="es-VE" sz="3600" b="1" i="1" smtClean="0">
                              <a:latin typeface="Cambria Math"/>
                            </a:rPr>
                            <m:t> </m:t>
                          </m:r>
                          <m:r>
                            <a:rPr lang="es-VE" sz="3600" b="1" i="1" smtClean="0">
                              <a:latin typeface="Cambria Math"/>
                            </a:rPr>
                            <m:t>𝑲𝒈</m:t>
                          </m:r>
                        </m:den>
                      </m:f>
                    </m:oMath>
                  </a14:m>
                  <a:r>
                    <a:rPr lang="es-VE" sz="3600" b="1" dirty="0" smtClean="0"/>
                    <a:t> = 0,8 x 10</a:t>
                  </a:r>
                  <a:r>
                    <a:rPr lang="es-VE" sz="3600" b="1" baseline="30000" dirty="0" smtClean="0"/>
                    <a:t>6</a:t>
                  </a:r>
                  <a:r>
                    <a:rPr lang="es-VE" sz="3600" b="1" dirty="0" smtClean="0"/>
                    <a:t> mg</a:t>
                  </a:r>
                  <a:endParaRPr lang="es-VE" sz="3600" b="1" dirty="0"/>
                </a:p>
                <a:p>
                  <a:endParaRPr lang="es-VE" sz="3600" dirty="0"/>
                </a:p>
              </p:txBody>
            </p:sp>
          </mc:Choice>
          <mc:Fallback>
            <p:sp>
              <p:nvSpPr>
                <p:cNvPr id="6" name="5 Rectángulo"/>
                <p:cNvSpPr>
                  <a:spLocks noRot="1" noChangeAspect="1" noMove="1" noResize="1" noEditPoints="1" noAdjustHandles="1" noChangeArrowheads="1" noChangeShapeType="1" noTextEdit="1"/>
                </p:cNvSpPr>
                <p:nvPr/>
              </p:nvSpPr>
              <p:spPr>
                <a:xfrm>
                  <a:off x="827584" y="2924944"/>
                  <a:ext cx="7200800" cy="1600310"/>
                </a:xfrm>
                <a:prstGeom prst="rect">
                  <a:avLst/>
                </a:prstGeom>
                <a:blipFill rotWithShape="1">
                  <a:blip r:embed="rId2"/>
                  <a:stretch>
                    <a:fillRect l="-2625"/>
                  </a:stretch>
                </a:blipFill>
              </p:spPr>
              <p:txBody>
                <a:bodyPr/>
                <a:lstStyle/>
                <a:p>
                  <a:r>
                    <a:rPr lang="es-VE">
                      <a:noFill/>
                    </a:rPr>
                    <a:t> </a:t>
                  </a:r>
                </a:p>
              </p:txBody>
            </p:sp>
          </mc:Fallback>
        </mc:AlternateContent>
        <p:grpSp>
          <p:nvGrpSpPr>
            <p:cNvPr id="19" name="18 Grupo"/>
            <p:cNvGrpSpPr/>
            <p:nvPr/>
          </p:nvGrpSpPr>
          <p:grpSpPr>
            <a:xfrm>
              <a:off x="1619672" y="2325892"/>
              <a:ext cx="7001485" cy="2197249"/>
              <a:chOff x="1619672" y="2325892"/>
              <a:chExt cx="7001485" cy="2197249"/>
            </a:xfrm>
          </p:grpSpPr>
          <p:sp>
            <p:nvSpPr>
              <p:cNvPr id="8" name="7 CuadroTexto"/>
              <p:cNvSpPr txBox="1"/>
              <p:nvPr/>
            </p:nvSpPr>
            <p:spPr>
              <a:xfrm>
                <a:off x="4588709" y="2325892"/>
                <a:ext cx="4032448" cy="369332"/>
              </a:xfrm>
              <a:prstGeom prst="rect">
                <a:avLst/>
              </a:prstGeom>
              <a:noFill/>
            </p:spPr>
            <p:txBody>
              <a:bodyPr wrap="square" rtlCol="0">
                <a:spAutoFit/>
              </a:bodyPr>
              <a:lstStyle/>
              <a:p>
                <a:r>
                  <a:rPr lang="es-VE" b="1" dirty="0" smtClean="0">
                    <a:solidFill>
                      <a:srgbClr val="FF0000"/>
                    </a:solidFill>
                  </a:rPr>
                  <a:t>Unidad que nos piden</a:t>
                </a:r>
                <a:endParaRPr lang="es-VE" b="1" dirty="0">
                  <a:solidFill>
                    <a:srgbClr val="FF0000"/>
                  </a:solidFill>
                </a:endParaRPr>
              </a:p>
            </p:txBody>
          </p:sp>
          <p:cxnSp>
            <p:nvCxnSpPr>
              <p:cNvPr id="10" name="9 Conector recto de flecha"/>
              <p:cNvCxnSpPr/>
              <p:nvPr/>
            </p:nvCxnSpPr>
            <p:spPr>
              <a:xfrm flipH="1">
                <a:off x="3923928" y="2695224"/>
                <a:ext cx="693559" cy="3737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1619672" y="3068960"/>
                <a:ext cx="648072"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flipV="1">
                <a:off x="3275856" y="3501008"/>
                <a:ext cx="441679"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4788024" y="4153809"/>
                <a:ext cx="3048779" cy="369332"/>
              </a:xfrm>
              <a:prstGeom prst="rect">
                <a:avLst/>
              </a:prstGeom>
              <a:noFill/>
            </p:spPr>
            <p:txBody>
              <a:bodyPr wrap="square" rtlCol="0">
                <a:spAutoFit/>
              </a:bodyPr>
              <a:lstStyle/>
              <a:p>
                <a:r>
                  <a:rPr lang="es-VE" b="1" dirty="0" smtClean="0">
                    <a:solidFill>
                      <a:srgbClr val="FF0000"/>
                    </a:solidFill>
                  </a:rPr>
                  <a:t>Unidad que nos dan</a:t>
                </a:r>
                <a:endParaRPr lang="es-VE" b="1" dirty="0">
                  <a:solidFill>
                    <a:srgbClr val="FF0000"/>
                  </a:solidFill>
                </a:endParaRPr>
              </a:p>
            </p:txBody>
          </p:sp>
          <p:cxnSp>
            <p:nvCxnSpPr>
              <p:cNvPr id="16" name="15 Conector recto de flecha"/>
              <p:cNvCxnSpPr/>
              <p:nvPr/>
            </p:nvCxnSpPr>
            <p:spPr>
              <a:xfrm flipH="1" flipV="1">
                <a:off x="3851920" y="4005064"/>
                <a:ext cx="906968" cy="33341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520166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47 Grupo"/>
          <p:cNvGrpSpPr/>
          <p:nvPr/>
        </p:nvGrpSpPr>
        <p:grpSpPr>
          <a:xfrm>
            <a:off x="5436096" y="3573016"/>
            <a:ext cx="2016224" cy="995896"/>
            <a:chOff x="5436096" y="3573016"/>
            <a:chExt cx="2016224" cy="995896"/>
          </a:xfrm>
        </p:grpSpPr>
        <p:sp>
          <p:nvSpPr>
            <p:cNvPr id="19" name="18 Elipse"/>
            <p:cNvSpPr/>
            <p:nvPr/>
          </p:nvSpPr>
          <p:spPr>
            <a:xfrm>
              <a:off x="5436096" y="3573016"/>
              <a:ext cx="465157" cy="435121"/>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cxnSp>
          <p:nvCxnSpPr>
            <p:cNvPr id="40" name="39 Conector recto"/>
            <p:cNvCxnSpPr/>
            <p:nvPr/>
          </p:nvCxnSpPr>
          <p:spPr>
            <a:xfrm flipV="1">
              <a:off x="5704145" y="4008137"/>
              <a:ext cx="0" cy="56077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a:off x="5704145" y="4568912"/>
              <a:ext cx="1748175"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47" name="46 Grupo"/>
          <p:cNvGrpSpPr/>
          <p:nvPr/>
        </p:nvGrpSpPr>
        <p:grpSpPr>
          <a:xfrm>
            <a:off x="3723393" y="2492896"/>
            <a:ext cx="3728927" cy="995896"/>
            <a:chOff x="3723393" y="2492896"/>
            <a:chExt cx="3728927" cy="995896"/>
          </a:xfrm>
        </p:grpSpPr>
        <p:sp>
          <p:nvSpPr>
            <p:cNvPr id="18" name="17 Elipse"/>
            <p:cNvSpPr/>
            <p:nvPr/>
          </p:nvSpPr>
          <p:spPr>
            <a:xfrm>
              <a:off x="3723393" y="3053671"/>
              <a:ext cx="465157" cy="435121"/>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cxnSp>
          <p:nvCxnSpPr>
            <p:cNvPr id="33" name="32 Conector recto"/>
            <p:cNvCxnSpPr/>
            <p:nvPr/>
          </p:nvCxnSpPr>
          <p:spPr>
            <a:xfrm flipV="1">
              <a:off x="3955971" y="2492896"/>
              <a:ext cx="0" cy="56077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a:off x="7452320" y="2492896"/>
              <a:ext cx="0" cy="560775"/>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5" name="4 Marcador de contenido"/>
              <p:cNvSpPr>
                <a:spLocks noGrp="1"/>
              </p:cNvSpPr>
              <p:nvPr>
                <p:ph idx="1"/>
              </p:nvPr>
            </p:nvSpPr>
            <p:spPr>
              <a:xfrm>
                <a:off x="1619672" y="764704"/>
                <a:ext cx="4620142" cy="1480342"/>
              </a:xfrm>
              <a:prstGeom prst="rect">
                <a:avLst/>
              </a:prstGeom>
            </p:spPr>
            <p:txBody>
              <a:bodyPr wrap="square">
                <a:spAutoFit/>
              </a:bodyPr>
              <a:lstStyle/>
              <a:p>
                <a:pPr marL="68580" indent="0">
                  <a:buNone/>
                </a:pPr>
                <a:r>
                  <a:rPr lang="es-VE" sz="2800" dirty="0" smtClean="0"/>
                  <a:t>Ejemplo</a:t>
                </a:r>
              </a:p>
              <a:p>
                <a:pPr marL="68580" indent="0" algn="ctr">
                  <a:buNone/>
                </a:pPr>
                <a:r>
                  <a:rPr lang="es-VE" sz="3600" b="1" dirty="0" smtClean="0"/>
                  <a:t>13 </a:t>
                </a:r>
                <a14:m>
                  <m:oMath xmlns:m="http://schemas.openxmlformats.org/officeDocument/2006/math">
                    <m:f>
                      <m:fPr>
                        <m:ctrlPr>
                          <a:rPr lang="es-VE" sz="3600" b="1" i="1" smtClean="0">
                            <a:latin typeface="Cambria Math"/>
                          </a:rPr>
                        </m:ctrlPr>
                      </m:fPr>
                      <m:num>
                        <m:r>
                          <a:rPr lang="es-VE" sz="3600" b="1" i="1" smtClean="0">
                            <a:latin typeface="Cambria Math"/>
                          </a:rPr>
                          <m:t>𝑲𝒎</m:t>
                        </m:r>
                      </m:num>
                      <m:den>
                        <m:r>
                          <a:rPr lang="es-VE" sz="3600" b="1" i="1" smtClean="0">
                            <a:latin typeface="Cambria Math"/>
                          </a:rPr>
                          <m:t>𝒉</m:t>
                        </m:r>
                      </m:den>
                    </m:f>
                  </m:oMath>
                </a14:m>
                <a:r>
                  <a:rPr lang="es-VE" sz="3600" b="1" dirty="0" smtClean="0"/>
                  <a:t>  a  </a:t>
                </a:r>
                <a14:m>
                  <m:oMath xmlns:m="http://schemas.openxmlformats.org/officeDocument/2006/math">
                    <m:f>
                      <m:fPr>
                        <m:ctrlPr>
                          <a:rPr lang="es-VE" sz="3600" b="1" i="1" smtClean="0">
                            <a:latin typeface="Cambria Math"/>
                          </a:rPr>
                        </m:ctrlPr>
                      </m:fPr>
                      <m:num>
                        <m:r>
                          <a:rPr lang="es-VE" sz="3600" b="1" i="1" smtClean="0">
                            <a:latin typeface="Cambria Math"/>
                          </a:rPr>
                          <m:t>𝒎</m:t>
                        </m:r>
                      </m:num>
                      <m:den>
                        <m:r>
                          <a:rPr lang="es-VE" sz="3600" b="1" i="1" smtClean="0">
                            <a:latin typeface="Cambria Math"/>
                          </a:rPr>
                          <m:t>𝒔</m:t>
                        </m:r>
                      </m:den>
                    </m:f>
                  </m:oMath>
                </a14:m>
                <a:r>
                  <a:rPr lang="es-VE" sz="3600" b="1" dirty="0" smtClean="0"/>
                  <a:t> </a:t>
                </a:r>
                <a:endParaRPr lang="es-VE" sz="3600" dirty="0"/>
              </a:p>
            </p:txBody>
          </p:sp>
        </mc:Choice>
        <mc:Fallback>
          <p:sp>
            <p:nvSpPr>
              <p:cNvPr id="5" name="4 Marcador de contenido"/>
              <p:cNvSpPr>
                <a:spLocks noGrp="1" noRot="1" noChangeAspect="1" noMove="1" noResize="1" noEditPoints="1" noAdjustHandles="1" noChangeArrowheads="1" noChangeShapeType="1" noTextEdit="1"/>
              </p:cNvSpPr>
              <p:nvPr>
                <p:ph idx="1"/>
              </p:nvPr>
            </p:nvSpPr>
            <p:spPr>
              <a:xfrm>
                <a:off x="1619672" y="764704"/>
                <a:ext cx="4620142" cy="1480342"/>
              </a:xfrm>
              <a:prstGeom prst="rect">
                <a:avLst/>
              </a:prstGeom>
              <a:blipFill rotWithShape="1">
                <a:blip r:embed="rId2"/>
                <a:stretch>
                  <a:fillRect l="-1319" t="-4115" b="-5761"/>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6" name="4 Marcador de contenido"/>
              <p:cNvSpPr txBox="1">
                <a:spLocks/>
              </p:cNvSpPr>
              <p:nvPr/>
            </p:nvSpPr>
            <p:spPr>
              <a:xfrm>
                <a:off x="971600" y="2492896"/>
                <a:ext cx="4620142" cy="1480342"/>
              </a:xfrm>
              <a:prstGeom prst="rect">
                <a:avLst/>
              </a:prstGeom>
            </p:spPr>
            <p:txBody>
              <a:bodyPr vert="horz" wrap="square" lIns="91440" tIns="45720" rIns="91440" bIns="45720" rtlCol="0">
                <a:sp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buFont typeface="Wingdings 2" pitchFamily="18" charset="2"/>
                  <a:buNone/>
                </a:pPr>
                <a:endParaRPr lang="es-VE" sz="2800" dirty="0" smtClean="0"/>
              </a:p>
              <a:p>
                <a:pPr marL="68580" indent="0">
                  <a:buFont typeface="Wingdings 2" pitchFamily="18" charset="2"/>
                  <a:buNone/>
                </a:pPr>
                <a:r>
                  <a:rPr lang="es-VE" sz="3600" b="1" dirty="0" smtClean="0"/>
                  <a:t>13 </a:t>
                </a:r>
                <a14:m>
                  <m:oMath xmlns:m="http://schemas.openxmlformats.org/officeDocument/2006/math">
                    <m:f>
                      <m:fPr>
                        <m:ctrlPr>
                          <a:rPr lang="es-VE" sz="3600" b="1" i="1" smtClean="0">
                            <a:latin typeface="Cambria Math"/>
                          </a:rPr>
                        </m:ctrlPr>
                      </m:fPr>
                      <m:num>
                        <m:r>
                          <a:rPr lang="es-VE" sz="3600" b="1" i="1" smtClean="0">
                            <a:latin typeface="Cambria Math"/>
                          </a:rPr>
                          <m:t>𝑲𝒎</m:t>
                        </m:r>
                      </m:num>
                      <m:den>
                        <m:r>
                          <a:rPr lang="es-VE" sz="3600" b="1" i="1" smtClean="0">
                            <a:latin typeface="Cambria Math"/>
                          </a:rPr>
                          <m:t>𝒉</m:t>
                        </m:r>
                      </m:den>
                    </m:f>
                  </m:oMath>
                </a14:m>
                <a:r>
                  <a:rPr lang="es-VE" sz="3600" b="1" dirty="0" smtClean="0"/>
                  <a:t>  </a:t>
                </a:r>
                <a:r>
                  <a:rPr lang="es-VE" sz="3600" b="1" dirty="0" smtClean="0"/>
                  <a:t>x </a:t>
                </a:r>
                <a14:m>
                  <m:oMath xmlns:m="http://schemas.openxmlformats.org/officeDocument/2006/math">
                    <m:f>
                      <m:fPr>
                        <m:ctrlPr>
                          <a:rPr lang="es-VE" sz="3600" b="1" i="1" smtClean="0">
                            <a:latin typeface="Cambria Math"/>
                          </a:rPr>
                        </m:ctrlPr>
                      </m:fPr>
                      <m:num>
                        <m:r>
                          <a:rPr lang="es-VE" sz="3600" b="1" i="1" smtClean="0">
                            <a:latin typeface="Cambria Math"/>
                          </a:rPr>
                          <m:t>𝟏𝟎𝟎𝟎</m:t>
                        </m:r>
                        <m:r>
                          <a:rPr lang="es-VE" sz="3600" b="1" i="1" smtClean="0">
                            <a:latin typeface="Cambria Math"/>
                          </a:rPr>
                          <m:t>𝒎</m:t>
                        </m:r>
                      </m:num>
                      <m:den>
                        <m:r>
                          <a:rPr lang="es-VE" sz="3600" b="1" i="1" smtClean="0">
                            <a:latin typeface="Cambria Math"/>
                          </a:rPr>
                          <m:t>𝟏</m:t>
                        </m:r>
                        <m:r>
                          <a:rPr lang="es-VE" sz="3600" b="1" i="1" smtClean="0">
                            <a:latin typeface="Cambria Math"/>
                          </a:rPr>
                          <m:t>𝑲𝒎</m:t>
                        </m:r>
                      </m:den>
                    </m:f>
                  </m:oMath>
                </a14:m>
                <a:r>
                  <a:rPr lang="es-VE" sz="3600" b="1" dirty="0" smtClean="0"/>
                  <a:t> </a:t>
                </a:r>
                <a:endParaRPr lang="es-VE" sz="3600" dirty="0"/>
              </a:p>
            </p:txBody>
          </p:sp>
        </mc:Choice>
        <mc:Fallback>
          <p:sp>
            <p:nvSpPr>
              <p:cNvPr id="6" name="4 Marcador de contenido"/>
              <p:cNvSpPr txBox="1">
                <a:spLocks noRot="1" noChangeAspect="1" noMove="1" noResize="1" noEditPoints="1" noAdjustHandles="1" noChangeArrowheads="1" noChangeShapeType="1" noTextEdit="1"/>
              </p:cNvSpPr>
              <p:nvPr/>
            </p:nvSpPr>
            <p:spPr>
              <a:xfrm>
                <a:off x="971600" y="2492896"/>
                <a:ext cx="4620142" cy="1480342"/>
              </a:xfrm>
              <a:prstGeom prst="rect">
                <a:avLst/>
              </a:prstGeom>
              <a:blipFill rotWithShape="1">
                <a:blip r:embed="rId3"/>
                <a:stretch>
                  <a:fillRect l="-2507" b="-6173"/>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7" name="6 Rectángulo"/>
              <p:cNvSpPr/>
              <p:nvPr/>
            </p:nvSpPr>
            <p:spPr>
              <a:xfrm>
                <a:off x="4188550" y="3053671"/>
                <a:ext cx="1624163" cy="900952"/>
              </a:xfrm>
              <a:prstGeom prst="rect">
                <a:avLst/>
              </a:prstGeom>
            </p:spPr>
            <p:txBody>
              <a:bodyPr wrap="none">
                <a:spAutoFit/>
              </a:bodyPr>
              <a:lstStyle/>
              <a:p>
                <a:r>
                  <a:rPr lang="es-VE" sz="3600" b="1" dirty="0" smtClean="0"/>
                  <a:t>x </a:t>
                </a:r>
                <a14:m>
                  <m:oMath xmlns:m="http://schemas.openxmlformats.org/officeDocument/2006/math">
                    <m:f>
                      <m:fPr>
                        <m:ctrlPr>
                          <a:rPr lang="es-VE" sz="3600" b="1" i="1">
                            <a:latin typeface="Cambria Math"/>
                          </a:rPr>
                        </m:ctrlPr>
                      </m:fPr>
                      <m:num>
                        <m:r>
                          <a:rPr lang="es-VE" sz="3600" b="1" i="1">
                            <a:latin typeface="Cambria Math"/>
                          </a:rPr>
                          <m:t>𝟏</m:t>
                        </m:r>
                        <m:r>
                          <a:rPr lang="es-VE" sz="3600" b="1" i="1" smtClean="0">
                            <a:latin typeface="Cambria Math"/>
                          </a:rPr>
                          <m:t>𝒉</m:t>
                        </m:r>
                      </m:num>
                      <m:den>
                        <m:r>
                          <a:rPr lang="es-VE" sz="3600" b="1" i="1" smtClean="0">
                            <a:latin typeface="Cambria Math"/>
                          </a:rPr>
                          <m:t>𝟑𝟔𝟎𝟎</m:t>
                        </m:r>
                        <m:r>
                          <a:rPr lang="es-VE" sz="3600" b="1" i="1" smtClean="0">
                            <a:latin typeface="Cambria Math"/>
                          </a:rPr>
                          <m:t> </m:t>
                        </m:r>
                        <m:r>
                          <a:rPr lang="es-VE" sz="3600" b="1" i="1" smtClean="0">
                            <a:latin typeface="Cambria Math"/>
                          </a:rPr>
                          <m:t>𝒔</m:t>
                        </m:r>
                      </m:den>
                    </m:f>
                  </m:oMath>
                </a14:m>
                <a:endParaRPr lang="es-VE" sz="3600" dirty="0"/>
              </a:p>
            </p:txBody>
          </p:sp>
        </mc:Choice>
        <mc:Fallback>
          <p:sp>
            <p:nvSpPr>
              <p:cNvPr id="7" name="6 Rectángulo"/>
              <p:cNvSpPr>
                <a:spLocks noRot="1" noChangeAspect="1" noMove="1" noResize="1" noEditPoints="1" noAdjustHandles="1" noChangeArrowheads="1" noChangeShapeType="1" noTextEdit="1"/>
              </p:cNvSpPr>
              <p:nvPr/>
            </p:nvSpPr>
            <p:spPr>
              <a:xfrm>
                <a:off x="4188550" y="3053671"/>
                <a:ext cx="1624163" cy="900952"/>
              </a:xfrm>
              <a:prstGeom prst="rect">
                <a:avLst/>
              </a:prstGeom>
              <a:blipFill rotWithShape="1">
                <a:blip r:embed="rId4"/>
                <a:stretch>
                  <a:fillRect l="-11236" b="-10135"/>
                </a:stretch>
              </a:blipFill>
            </p:spPr>
            <p:txBody>
              <a:bodyPr/>
              <a:lstStyle/>
              <a:p>
                <a:r>
                  <a:rPr lang="es-VE">
                    <a:noFill/>
                  </a:rPr>
                  <a:t> </a:t>
                </a:r>
              </a:p>
            </p:txBody>
          </p:sp>
        </mc:Fallback>
      </mc:AlternateContent>
      <mc:AlternateContent xmlns:mc="http://schemas.openxmlformats.org/markup-compatibility/2006">
        <mc:Choice xmlns:a14="http://schemas.microsoft.com/office/drawing/2010/main" Requires="a14">
          <p:sp>
            <p:nvSpPr>
              <p:cNvPr id="8" name="7 Rectángulo"/>
              <p:cNvSpPr/>
              <p:nvPr/>
            </p:nvSpPr>
            <p:spPr>
              <a:xfrm>
                <a:off x="5812713" y="3073197"/>
                <a:ext cx="1938351" cy="831190"/>
              </a:xfrm>
              <a:prstGeom prst="rect">
                <a:avLst/>
              </a:prstGeom>
            </p:spPr>
            <p:txBody>
              <a:bodyPr wrap="none">
                <a:spAutoFit/>
              </a:bodyPr>
              <a:lstStyle/>
              <a:p>
                <a:r>
                  <a:rPr lang="es-VE" sz="3600" b="1" dirty="0" smtClean="0"/>
                  <a:t>= 3,61 </a:t>
                </a:r>
                <a14:m>
                  <m:oMath xmlns:m="http://schemas.openxmlformats.org/officeDocument/2006/math">
                    <m:f>
                      <m:fPr>
                        <m:ctrlPr>
                          <a:rPr lang="es-VE" sz="3600" b="1" i="1">
                            <a:latin typeface="Cambria Math"/>
                          </a:rPr>
                        </m:ctrlPr>
                      </m:fPr>
                      <m:num>
                        <m:r>
                          <a:rPr lang="es-VE" sz="3600" b="1" i="1" smtClean="0">
                            <a:latin typeface="Cambria Math"/>
                          </a:rPr>
                          <m:t>𝒎</m:t>
                        </m:r>
                      </m:num>
                      <m:den>
                        <m:r>
                          <a:rPr lang="es-VE" sz="3600" b="1" i="1" smtClean="0">
                            <a:latin typeface="Cambria Math"/>
                          </a:rPr>
                          <m:t> </m:t>
                        </m:r>
                        <m:r>
                          <a:rPr lang="es-VE" sz="3600" b="1" i="1" smtClean="0">
                            <a:latin typeface="Cambria Math"/>
                          </a:rPr>
                          <m:t>𝒔</m:t>
                        </m:r>
                      </m:den>
                    </m:f>
                  </m:oMath>
                </a14:m>
                <a:endParaRPr lang="es-VE" sz="3600" dirty="0"/>
              </a:p>
            </p:txBody>
          </p:sp>
        </mc:Choice>
        <mc:Fallback>
          <p:sp>
            <p:nvSpPr>
              <p:cNvPr id="8" name="7 Rectángulo"/>
              <p:cNvSpPr>
                <a:spLocks noRot="1" noChangeAspect="1" noMove="1" noResize="1" noEditPoints="1" noAdjustHandles="1" noChangeArrowheads="1" noChangeShapeType="1" noTextEdit="1"/>
              </p:cNvSpPr>
              <p:nvPr/>
            </p:nvSpPr>
            <p:spPr>
              <a:xfrm>
                <a:off x="5812713" y="3073197"/>
                <a:ext cx="1938351" cy="831190"/>
              </a:xfrm>
              <a:prstGeom prst="rect">
                <a:avLst/>
              </a:prstGeom>
              <a:blipFill rotWithShape="1">
                <a:blip r:embed="rId5"/>
                <a:stretch>
                  <a:fillRect l="-9748" t="-4412" b="-11765"/>
                </a:stretch>
              </a:blipFill>
            </p:spPr>
            <p:txBody>
              <a:bodyPr/>
              <a:lstStyle/>
              <a:p>
                <a:r>
                  <a:rPr lang="es-VE">
                    <a:noFill/>
                  </a:rPr>
                  <a:t> </a:t>
                </a:r>
              </a:p>
            </p:txBody>
          </p:sp>
        </mc:Fallback>
      </mc:AlternateContent>
      <p:cxnSp>
        <p:nvCxnSpPr>
          <p:cNvPr id="10" name="9 Conector recto de flecha"/>
          <p:cNvCxnSpPr/>
          <p:nvPr/>
        </p:nvCxnSpPr>
        <p:spPr>
          <a:xfrm flipV="1">
            <a:off x="1763688" y="3053671"/>
            <a:ext cx="504056" cy="45047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V="1">
            <a:off x="3563888" y="3645024"/>
            <a:ext cx="319010" cy="3282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1835696" y="3504147"/>
            <a:ext cx="432048" cy="46909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flipV="1">
            <a:off x="5148064" y="3053671"/>
            <a:ext cx="443678" cy="43512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3955971" y="2492896"/>
            <a:ext cx="3496349"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flipV="1">
            <a:off x="7452320" y="4081644"/>
            <a:ext cx="0" cy="499484"/>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766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3622971"/>
            <a:ext cx="4752528" cy="1143000"/>
          </a:xfrm>
        </p:spPr>
        <p:txBody>
          <a:bodyPr/>
          <a:lstStyle/>
          <a:p>
            <a:r>
              <a:rPr lang="es-VE" b="1" dirty="0" smtClean="0"/>
              <a:t>¡Muchas Gracias!</a:t>
            </a:r>
            <a:endParaRPr lang="es-VE" b="1"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836712"/>
            <a:ext cx="3168352" cy="2865919"/>
          </a:xfrm>
          <a:prstGeom prst="rect">
            <a:avLst/>
          </a:prstGeom>
        </p:spPr>
      </p:pic>
    </p:spTree>
    <p:extLst>
      <p:ext uri="{BB962C8B-B14F-4D97-AF65-F5344CB8AC3E}">
        <p14:creationId xmlns:p14="http://schemas.microsoft.com/office/powerpoint/2010/main" val="140998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764704"/>
            <a:ext cx="7024744" cy="1143000"/>
          </a:xfrm>
        </p:spPr>
        <p:txBody>
          <a:bodyPr/>
          <a:lstStyle/>
          <a:p>
            <a:r>
              <a:rPr lang="es-VE" b="1" dirty="0" smtClean="0"/>
              <a:t>Notación Científica</a:t>
            </a:r>
            <a:endParaRPr lang="es-VE" b="1" dirty="0"/>
          </a:p>
        </p:txBody>
      </p:sp>
      <p:sp>
        <p:nvSpPr>
          <p:cNvPr id="3" name="2 Marcador de contenido"/>
          <p:cNvSpPr>
            <a:spLocks noGrp="1"/>
          </p:cNvSpPr>
          <p:nvPr>
            <p:ph idx="1"/>
          </p:nvPr>
        </p:nvSpPr>
        <p:spPr>
          <a:xfrm>
            <a:off x="1043608" y="2132856"/>
            <a:ext cx="6777317" cy="1105348"/>
          </a:xfrm>
        </p:spPr>
        <p:txBody>
          <a:bodyPr>
            <a:normAutofit/>
          </a:bodyPr>
          <a:lstStyle/>
          <a:p>
            <a:pPr algn="just"/>
            <a:r>
              <a:rPr lang="es-VE" sz="2000" dirty="0" smtClean="0"/>
              <a:t>Es la multiplicación entre dos factores donde el primer factor es un número comprendido entre </a:t>
            </a:r>
            <a:r>
              <a:rPr lang="es-VE" sz="2000" b="1" dirty="0" smtClean="0"/>
              <a:t>1</a:t>
            </a:r>
            <a:r>
              <a:rPr lang="es-VE" sz="2000" dirty="0" smtClean="0"/>
              <a:t> y </a:t>
            </a:r>
            <a:r>
              <a:rPr lang="es-VE" sz="2000" b="1" dirty="0" smtClean="0"/>
              <a:t>10</a:t>
            </a:r>
            <a:r>
              <a:rPr lang="es-VE" sz="2000" dirty="0" smtClean="0"/>
              <a:t> y el segundo es una potencia en base de diez.</a:t>
            </a:r>
          </a:p>
          <a:p>
            <a:pPr algn="just"/>
            <a:endParaRPr lang="es-VE" sz="2000" dirty="0"/>
          </a:p>
          <a:p>
            <a:pPr algn="just"/>
            <a:endParaRPr lang="es-VE" sz="2000" dirty="0" smtClean="0"/>
          </a:p>
          <a:p>
            <a:pPr algn="just"/>
            <a:endParaRPr lang="es-VE" sz="2000" dirty="0"/>
          </a:p>
        </p:txBody>
      </p:sp>
      <p:grpSp>
        <p:nvGrpSpPr>
          <p:cNvPr id="7" name="6 Grupo"/>
          <p:cNvGrpSpPr/>
          <p:nvPr/>
        </p:nvGrpSpPr>
        <p:grpSpPr>
          <a:xfrm>
            <a:off x="993299" y="3460797"/>
            <a:ext cx="7399117" cy="2825351"/>
            <a:chOff x="993299" y="3460797"/>
            <a:chExt cx="7399117" cy="2825351"/>
          </a:xfrm>
        </p:grpSpPr>
        <p:cxnSp>
          <p:nvCxnSpPr>
            <p:cNvPr id="11" name="10 Conector recto de flecha"/>
            <p:cNvCxnSpPr/>
            <p:nvPr/>
          </p:nvCxnSpPr>
          <p:spPr>
            <a:xfrm flipV="1">
              <a:off x="5764360" y="3680125"/>
              <a:ext cx="819987" cy="21782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nvGrpSpPr>
            <p:cNvPr id="6" name="5 Grupo"/>
            <p:cNvGrpSpPr/>
            <p:nvPr/>
          </p:nvGrpSpPr>
          <p:grpSpPr>
            <a:xfrm>
              <a:off x="993299" y="3460797"/>
              <a:ext cx="7399117" cy="2825351"/>
              <a:chOff x="1043608" y="3495459"/>
              <a:chExt cx="7399117" cy="2825351"/>
            </a:xfrm>
          </p:grpSpPr>
          <p:sp>
            <p:nvSpPr>
              <p:cNvPr id="8" name="1 Título"/>
              <p:cNvSpPr txBox="1">
                <a:spLocks/>
              </p:cNvSpPr>
              <p:nvPr/>
            </p:nvSpPr>
            <p:spPr>
              <a:xfrm>
                <a:off x="1195890" y="378904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VE" b="1" dirty="0" smtClean="0"/>
                  <a:t>a  </a:t>
                </a:r>
                <a:r>
                  <a:rPr lang="es-VE" b="1" dirty="0" smtClean="0">
                    <a:solidFill>
                      <a:srgbClr val="FF0000"/>
                    </a:solidFill>
                  </a:rPr>
                  <a:t>x </a:t>
                </a:r>
                <a:r>
                  <a:rPr lang="es-VE" b="1" dirty="0" smtClean="0"/>
                  <a:t> 10</a:t>
                </a:r>
                <a:r>
                  <a:rPr lang="es-VE" b="1" baseline="30000" dirty="0"/>
                  <a:t>n</a:t>
                </a:r>
                <a:r>
                  <a:rPr lang="es-VE" dirty="0" smtClean="0"/>
                  <a:t> </a:t>
                </a:r>
                <a:endParaRPr lang="es-VE" dirty="0"/>
              </a:p>
              <a:p>
                <a:pPr algn="ctr"/>
                <a:endParaRPr lang="es-VE" b="1" dirty="0"/>
              </a:p>
            </p:txBody>
          </p:sp>
          <p:sp>
            <p:nvSpPr>
              <p:cNvPr id="10" name="9 Rectángulo"/>
              <p:cNvSpPr/>
              <p:nvPr/>
            </p:nvSpPr>
            <p:spPr>
              <a:xfrm>
                <a:off x="4708262" y="3573016"/>
                <a:ext cx="1159882" cy="936104"/>
              </a:xfrm>
              <a:prstGeom prst="rect">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cxnSp>
            <p:nvCxnSpPr>
              <p:cNvPr id="12" name="11 Conector recto de flecha"/>
              <p:cNvCxnSpPr/>
              <p:nvPr/>
            </p:nvCxnSpPr>
            <p:spPr>
              <a:xfrm flipH="1">
                <a:off x="3275856" y="4360540"/>
                <a:ext cx="576064" cy="79665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12 Conector recto de flecha"/>
              <p:cNvCxnSpPr/>
              <p:nvPr/>
            </p:nvCxnSpPr>
            <p:spPr>
              <a:xfrm>
                <a:off x="5940854" y="4587497"/>
                <a:ext cx="651949" cy="79665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5" name="14 Rectángulo"/>
              <p:cNvSpPr/>
              <p:nvPr/>
            </p:nvSpPr>
            <p:spPr>
              <a:xfrm>
                <a:off x="1043608" y="5301208"/>
                <a:ext cx="2592288" cy="707886"/>
              </a:xfrm>
              <a:prstGeom prst="rect">
                <a:avLst/>
              </a:prstGeom>
            </p:spPr>
            <p:txBody>
              <a:bodyPr wrap="square">
                <a:spAutoFit/>
              </a:bodyPr>
              <a:lstStyle/>
              <a:p>
                <a:r>
                  <a:rPr lang="es-VE" sz="3600" dirty="0"/>
                  <a:t>1 ≤</a:t>
                </a:r>
                <a:r>
                  <a:rPr lang="es-VE" sz="3600" dirty="0">
                    <a:solidFill>
                      <a:srgbClr val="00B050"/>
                    </a:solidFill>
                  </a:rPr>
                  <a:t> </a:t>
                </a:r>
                <a:r>
                  <a:rPr lang="es-VE" sz="4000" b="1" dirty="0">
                    <a:solidFill>
                      <a:schemeClr val="bg2">
                        <a:lumMod val="50000"/>
                      </a:schemeClr>
                    </a:solidFill>
                  </a:rPr>
                  <a:t>a</a:t>
                </a:r>
                <a:r>
                  <a:rPr lang="es-VE" sz="3600" dirty="0">
                    <a:solidFill>
                      <a:srgbClr val="00B050"/>
                    </a:solidFill>
                  </a:rPr>
                  <a:t> </a:t>
                </a:r>
                <a:r>
                  <a:rPr lang="es-VE" sz="3600" dirty="0"/>
                  <a:t>‹ 10</a:t>
                </a:r>
              </a:p>
            </p:txBody>
          </p:sp>
          <p:sp>
            <p:nvSpPr>
              <p:cNvPr id="16" name="15 Rectángulo"/>
              <p:cNvSpPr/>
              <p:nvPr/>
            </p:nvSpPr>
            <p:spPr>
              <a:xfrm>
                <a:off x="5288203" y="5305147"/>
                <a:ext cx="2592288" cy="1015663"/>
              </a:xfrm>
              <a:prstGeom prst="rect">
                <a:avLst/>
              </a:prstGeom>
            </p:spPr>
            <p:txBody>
              <a:bodyPr wrap="square">
                <a:spAutoFit/>
              </a:bodyPr>
              <a:lstStyle/>
              <a:p>
                <a:r>
                  <a:rPr lang="es-VE" sz="2000" dirty="0" smtClean="0"/>
                  <a:t>Potencia de base de 10, con número entero </a:t>
                </a:r>
                <a:endParaRPr lang="es-VE" sz="2000" dirty="0"/>
              </a:p>
            </p:txBody>
          </p:sp>
          <p:sp>
            <p:nvSpPr>
              <p:cNvPr id="5" name="4 CuadroTexto"/>
              <p:cNvSpPr txBox="1"/>
              <p:nvPr/>
            </p:nvSpPr>
            <p:spPr>
              <a:xfrm>
                <a:off x="6594291" y="3495459"/>
                <a:ext cx="1848434" cy="400110"/>
              </a:xfrm>
              <a:prstGeom prst="rect">
                <a:avLst/>
              </a:prstGeom>
              <a:noFill/>
            </p:spPr>
            <p:txBody>
              <a:bodyPr wrap="square" rtlCol="0">
                <a:spAutoFit/>
              </a:bodyPr>
              <a:lstStyle/>
              <a:p>
                <a:r>
                  <a:rPr lang="es-ES" sz="2000" dirty="0" smtClean="0"/>
                  <a:t>Exponente</a:t>
                </a:r>
                <a:endParaRPr lang="es-VE" sz="2000" dirty="0"/>
              </a:p>
            </p:txBody>
          </p:sp>
        </p:grpSp>
      </p:grpSp>
    </p:spTree>
    <p:extLst>
      <p:ext uri="{BB962C8B-B14F-4D97-AF65-F5344CB8AC3E}">
        <p14:creationId xmlns:p14="http://schemas.microsoft.com/office/powerpoint/2010/main" val="2490758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620688"/>
            <a:ext cx="7488832" cy="5616623"/>
          </a:xfrm>
        </p:spPr>
        <p:txBody>
          <a:bodyPr>
            <a:normAutofit lnSpcReduction="10000"/>
          </a:bodyPr>
          <a:lstStyle/>
          <a:p>
            <a:pPr algn="just"/>
            <a:r>
              <a:rPr lang="es-ES" sz="2000" dirty="0"/>
              <a:t>La notación científica nos permite escribir números muy grandes o muy pequeños de forma abreviada. Esta notación consiste simplemente en multiplicar por una </a:t>
            </a:r>
            <a:r>
              <a:rPr lang="es-ES" sz="2000" b="1" dirty="0"/>
              <a:t>potencia de base 10</a:t>
            </a:r>
            <a:r>
              <a:rPr lang="es-ES" sz="2000" dirty="0"/>
              <a:t> con exponente positivo o negativo</a:t>
            </a:r>
            <a:r>
              <a:rPr lang="es-ES" sz="2000" dirty="0" smtClean="0"/>
              <a:t>.</a:t>
            </a:r>
          </a:p>
          <a:p>
            <a:r>
              <a:rPr lang="es-ES" sz="2000" b="1" dirty="0"/>
              <a:t>Ejemplo:</a:t>
            </a:r>
            <a:r>
              <a:rPr lang="es-ES" sz="2000" dirty="0"/>
              <a:t> el número </a:t>
            </a:r>
            <a:r>
              <a:rPr lang="es-ES" sz="2000" dirty="0" smtClean="0"/>
              <a:t>0,00000123 </a:t>
            </a:r>
            <a:r>
              <a:rPr lang="es-ES" sz="2000" dirty="0"/>
              <a:t>puede escribirse en notación científica </a:t>
            </a:r>
            <a:r>
              <a:rPr lang="es-ES" sz="2000" dirty="0" smtClean="0"/>
              <a:t>como </a:t>
            </a:r>
          </a:p>
          <a:p>
            <a:pPr marL="68580" indent="0">
              <a:buNone/>
            </a:pPr>
            <a:endParaRPr lang="es-ES" sz="2000" dirty="0" smtClean="0"/>
          </a:p>
          <a:p>
            <a:pPr marL="68580" indent="0" algn="ctr">
              <a:buNone/>
            </a:pPr>
            <a:r>
              <a:rPr lang="es-VE" sz="2000" dirty="0" smtClean="0"/>
              <a:t>123 x 10</a:t>
            </a:r>
            <a:r>
              <a:rPr lang="es-VE" sz="2000" baseline="30000" dirty="0" smtClean="0"/>
              <a:t>-8</a:t>
            </a:r>
            <a:r>
              <a:rPr lang="es-VE" sz="2000" dirty="0" smtClean="0"/>
              <a:t> </a:t>
            </a:r>
            <a:endParaRPr lang="es-ES" sz="2000" dirty="0" smtClean="0"/>
          </a:p>
          <a:p>
            <a:pPr marL="68580" indent="0" algn="ctr">
              <a:buNone/>
            </a:pPr>
            <a:r>
              <a:rPr lang="es-VE" sz="2000" b="1" dirty="0" smtClean="0">
                <a:solidFill>
                  <a:srgbClr val="FF0000"/>
                </a:solidFill>
              </a:rPr>
              <a:t>1,23 </a:t>
            </a:r>
            <a:r>
              <a:rPr lang="es-VE" sz="2000" b="1" dirty="0">
                <a:solidFill>
                  <a:srgbClr val="FF0000"/>
                </a:solidFill>
              </a:rPr>
              <a:t>x </a:t>
            </a:r>
            <a:r>
              <a:rPr lang="es-VE" sz="2000" b="1" dirty="0" smtClean="0">
                <a:solidFill>
                  <a:srgbClr val="FF0000"/>
                </a:solidFill>
              </a:rPr>
              <a:t>10</a:t>
            </a:r>
            <a:r>
              <a:rPr lang="es-VE" sz="2000" b="1" baseline="30000" dirty="0" smtClean="0">
                <a:solidFill>
                  <a:srgbClr val="FF0000"/>
                </a:solidFill>
              </a:rPr>
              <a:t>-6</a:t>
            </a:r>
            <a:r>
              <a:rPr lang="es-VE" sz="2000" b="1" dirty="0" smtClean="0">
                <a:solidFill>
                  <a:srgbClr val="FF0000"/>
                </a:solidFill>
              </a:rPr>
              <a:t> </a:t>
            </a:r>
            <a:endParaRPr lang="es-ES" sz="2000" b="1" dirty="0">
              <a:solidFill>
                <a:srgbClr val="FF0000"/>
              </a:solidFill>
            </a:endParaRPr>
          </a:p>
          <a:p>
            <a:pPr marL="68580" indent="0" algn="ctr">
              <a:buNone/>
            </a:pPr>
            <a:r>
              <a:rPr lang="es-VE" sz="2000" dirty="0" smtClean="0"/>
              <a:t>12,3 </a:t>
            </a:r>
            <a:r>
              <a:rPr lang="es-VE" sz="2000" dirty="0"/>
              <a:t>x </a:t>
            </a:r>
            <a:r>
              <a:rPr lang="es-VE" sz="2000" dirty="0" smtClean="0"/>
              <a:t>10</a:t>
            </a:r>
            <a:r>
              <a:rPr lang="es-VE" sz="2000" baseline="30000" dirty="0" smtClean="0"/>
              <a:t>-7</a:t>
            </a:r>
            <a:r>
              <a:rPr lang="es-VE" sz="2000" dirty="0" smtClean="0"/>
              <a:t> </a:t>
            </a:r>
            <a:endParaRPr lang="es-ES" sz="2000" dirty="0"/>
          </a:p>
          <a:p>
            <a:pPr marL="68580" indent="0">
              <a:buNone/>
            </a:pPr>
            <a:endParaRPr lang="es-ES" sz="2000" dirty="0"/>
          </a:p>
          <a:p>
            <a:pPr algn="just"/>
            <a:r>
              <a:rPr lang="es-ES" sz="2000" dirty="0"/>
              <a:t>Evitamos escribir los ceros decimales del número, lo que facilita tanto la lectura como la escritura del mismo, reduciendo la probabilidad de cometer erratas.</a:t>
            </a:r>
          </a:p>
          <a:p>
            <a:pPr algn="just"/>
            <a:r>
              <a:rPr lang="es-ES" sz="2000" dirty="0"/>
              <a:t>Obsérvese que </a:t>
            </a:r>
            <a:r>
              <a:rPr lang="es-ES" sz="2000" b="1" dirty="0"/>
              <a:t>existen múltiples posibilidades</a:t>
            </a:r>
            <a:r>
              <a:rPr lang="es-ES" sz="2000" dirty="0"/>
              <a:t> de expresar el mismo número, </a:t>
            </a:r>
            <a:r>
              <a:rPr lang="es-ES" sz="2000" dirty="0" smtClean="0"/>
              <a:t>de todas </a:t>
            </a:r>
            <a:r>
              <a:rPr lang="es-ES" sz="2000" dirty="0"/>
              <a:t>ellas </a:t>
            </a:r>
            <a:r>
              <a:rPr lang="es-ES" sz="2000" dirty="0" smtClean="0"/>
              <a:t>la única válida es la segunda.</a:t>
            </a:r>
            <a:endParaRPr lang="es-ES" sz="2000" dirty="0"/>
          </a:p>
          <a:p>
            <a:pPr algn="just"/>
            <a:endParaRPr lang="es-VE" sz="2000" dirty="0"/>
          </a:p>
        </p:txBody>
      </p:sp>
    </p:spTree>
    <p:extLst>
      <p:ext uri="{BB962C8B-B14F-4D97-AF65-F5344CB8AC3E}">
        <p14:creationId xmlns:p14="http://schemas.microsoft.com/office/powerpoint/2010/main" val="3023350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764704"/>
            <a:ext cx="5986511" cy="3816424"/>
          </a:xfrm>
        </p:spPr>
      </p:pic>
      <p:sp>
        <p:nvSpPr>
          <p:cNvPr id="2" name="1 CuadroTexto"/>
          <p:cNvSpPr txBox="1"/>
          <p:nvPr/>
        </p:nvSpPr>
        <p:spPr>
          <a:xfrm>
            <a:off x="1475656" y="4941168"/>
            <a:ext cx="6696744" cy="1200329"/>
          </a:xfrm>
          <a:prstGeom prst="rect">
            <a:avLst/>
          </a:prstGeom>
          <a:noFill/>
        </p:spPr>
        <p:txBody>
          <a:bodyPr wrap="square" rtlCol="0">
            <a:spAutoFit/>
          </a:bodyPr>
          <a:lstStyle/>
          <a:p>
            <a:pPr algn="just"/>
            <a:r>
              <a:rPr lang="es-ES" sz="2400" dirty="0" smtClean="0"/>
              <a:t>Potencia con exponente positivo número muy grande, potencia con exponente negativo número muy pequeño</a:t>
            </a:r>
            <a:endParaRPr lang="es-VE" sz="2400" dirty="0"/>
          </a:p>
        </p:txBody>
      </p:sp>
      <p:sp>
        <p:nvSpPr>
          <p:cNvPr id="5" name="4 CuadroTexto"/>
          <p:cNvSpPr txBox="1"/>
          <p:nvPr/>
        </p:nvSpPr>
        <p:spPr>
          <a:xfrm>
            <a:off x="4067944" y="4437112"/>
            <a:ext cx="1512168" cy="369332"/>
          </a:xfrm>
          <a:prstGeom prst="rect">
            <a:avLst/>
          </a:prstGeom>
          <a:noFill/>
        </p:spPr>
        <p:txBody>
          <a:bodyPr wrap="square" rtlCol="0">
            <a:spAutoFit/>
          </a:bodyPr>
          <a:lstStyle/>
          <a:p>
            <a:r>
              <a:rPr lang="es-ES" b="1" dirty="0" smtClean="0">
                <a:solidFill>
                  <a:srgbClr val="FF0000"/>
                </a:solidFill>
              </a:rPr>
              <a:t>Figura 1</a:t>
            </a:r>
            <a:endParaRPr lang="es-VE" b="1" dirty="0">
              <a:solidFill>
                <a:srgbClr val="FF0000"/>
              </a:solidFill>
            </a:endParaRPr>
          </a:p>
        </p:txBody>
      </p:sp>
    </p:spTree>
    <p:extLst>
      <p:ext uri="{BB962C8B-B14F-4D97-AF65-F5344CB8AC3E}">
        <p14:creationId xmlns:p14="http://schemas.microsoft.com/office/powerpoint/2010/main" val="383259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
            </a:r>
            <a:br>
              <a:rPr lang="es-ES" b="1" dirty="0" smtClean="0"/>
            </a:br>
            <a:r>
              <a:rPr lang="es-ES" b="1" dirty="0"/>
              <a:t/>
            </a:r>
            <a:br>
              <a:rPr lang="es-ES" b="1" dirty="0"/>
            </a:br>
            <a:r>
              <a:rPr lang="es-ES" b="1" dirty="0" smtClean="0"/>
              <a:t>Multiplicar </a:t>
            </a:r>
            <a:r>
              <a:rPr lang="es-ES" b="1" dirty="0"/>
              <a:t>por una potencia de 10 con exponente </a:t>
            </a:r>
            <a:r>
              <a:rPr lang="es-ES" b="1" dirty="0" smtClean="0"/>
              <a:t>Positivo</a:t>
            </a:r>
            <a:endParaRPr lang="es-VE" dirty="0"/>
          </a:p>
        </p:txBody>
      </p:sp>
      <p:sp>
        <p:nvSpPr>
          <p:cNvPr id="3" name="2 Marcador de contenido"/>
          <p:cNvSpPr>
            <a:spLocks noGrp="1"/>
          </p:cNvSpPr>
          <p:nvPr>
            <p:ph idx="1"/>
          </p:nvPr>
        </p:nvSpPr>
        <p:spPr/>
        <p:txBody>
          <a:bodyPr/>
          <a:lstStyle/>
          <a:p>
            <a:pPr marL="68580" indent="0" algn="ctr">
              <a:buNone/>
            </a:pPr>
            <a:r>
              <a:rPr lang="es-VE" b="1" dirty="0" smtClean="0"/>
              <a:t>10 . 10 . 10 ….. = </a:t>
            </a:r>
            <a:r>
              <a:rPr lang="es-VE" b="1" dirty="0"/>
              <a:t>10</a:t>
            </a:r>
            <a:r>
              <a:rPr lang="es-VE" b="1" baseline="30000" dirty="0"/>
              <a:t>n</a:t>
            </a:r>
            <a:r>
              <a:rPr lang="es-VE" dirty="0"/>
              <a:t> </a:t>
            </a:r>
          </a:p>
          <a:p>
            <a:endParaRPr lang="es-VE" dirty="0"/>
          </a:p>
        </p:txBody>
      </p:sp>
      <p:sp>
        <p:nvSpPr>
          <p:cNvPr id="4" name="3 Rectángulo"/>
          <p:cNvSpPr/>
          <p:nvPr/>
        </p:nvSpPr>
        <p:spPr>
          <a:xfrm>
            <a:off x="1115438" y="2886763"/>
            <a:ext cx="6624736" cy="1015663"/>
          </a:xfrm>
          <a:prstGeom prst="rect">
            <a:avLst/>
          </a:prstGeom>
        </p:spPr>
        <p:txBody>
          <a:bodyPr wrap="square">
            <a:spAutoFit/>
          </a:bodyPr>
          <a:lstStyle/>
          <a:p>
            <a:pPr algn="just"/>
            <a:r>
              <a:rPr lang="es-ES" sz="2000" dirty="0"/>
              <a:t>En </a:t>
            </a:r>
            <a:r>
              <a:rPr lang="es-ES" sz="2000" dirty="0" smtClean="0"/>
              <a:t>la figura 1  </a:t>
            </a:r>
            <a:r>
              <a:rPr lang="es-ES" sz="2000" dirty="0"/>
              <a:t>vimos que al multiplicar un número por 10 la coma decimal de dicho número se desplaza una posición hacia la derecha</a:t>
            </a:r>
            <a:endParaRPr lang="es-VE" sz="2000" dirty="0"/>
          </a:p>
        </p:txBody>
      </p:sp>
      <p:sp>
        <p:nvSpPr>
          <p:cNvPr id="5" name="4 Rectángulo"/>
          <p:cNvSpPr/>
          <p:nvPr/>
        </p:nvSpPr>
        <p:spPr>
          <a:xfrm>
            <a:off x="1331639" y="4077072"/>
            <a:ext cx="6840759" cy="224676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s-ES" sz="2800" dirty="0"/>
              <a:t>Al multiplicar un número por la potencia </a:t>
            </a:r>
            <a:r>
              <a:rPr lang="es-ES" sz="2800" b="1" dirty="0"/>
              <a:t>10</a:t>
            </a:r>
            <a:r>
              <a:rPr lang="es-ES" sz="2800" b="1" i="1" baseline="30000" dirty="0"/>
              <a:t>n</a:t>
            </a:r>
            <a:r>
              <a:rPr lang="es-ES" sz="2800" dirty="0"/>
              <a:t> (con </a:t>
            </a:r>
            <a:r>
              <a:rPr lang="es-ES" sz="2800" b="1" dirty="0"/>
              <a:t>exponente positivo</a:t>
            </a:r>
            <a:r>
              <a:rPr lang="es-ES" sz="2800" dirty="0"/>
              <a:t>) se desplaza la coma hacia la </a:t>
            </a:r>
            <a:r>
              <a:rPr lang="es-ES" sz="2800" b="1" dirty="0"/>
              <a:t>derecha</a:t>
            </a:r>
            <a:r>
              <a:rPr lang="es-ES" sz="2800" dirty="0"/>
              <a:t> tantas posiciones como indica el exponente</a:t>
            </a:r>
            <a:endParaRPr lang="es-VE" sz="2800" dirty="0"/>
          </a:p>
        </p:txBody>
      </p:sp>
    </p:spTree>
    <p:extLst>
      <p:ext uri="{BB962C8B-B14F-4D97-AF65-F5344CB8AC3E}">
        <p14:creationId xmlns:p14="http://schemas.microsoft.com/office/powerpoint/2010/main" val="264988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124744"/>
            <a:ext cx="7056784" cy="4248472"/>
          </a:xfrm>
        </p:spPr>
        <p:txBody>
          <a:bodyPr>
            <a:normAutofit/>
          </a:bodyPr>
          <a:lstStyle/>
          <a:p>
            <a:r>
              <a:rPr lang="es-VE" b="1" dirty="0" smtClean="0"/>
              <a:t>Ejemplo</a:t>
            </a:r>
          </a:p>
          <a:p>
            <a:pPr marL="68580" indent="0" algn="ctr">
              <a:buNone/>
            </a:pPr>
            <a:r>
              <a:rPr lang="es-VE" sz="4400" b="1" dirty="0" smtClean="0">
                <a:solidFill>
                  <a:srgbClr val="FF0000"/>
                </a:solidFill>
              </a:rPr>
              <a:t>56,3</a:t>
            </a:r>
            <a:r>
              <a:rPr lang="es-VE" sz="4400" b="1" dirty="0" smtClean="0"/>
              <a:t> </a:t>
            </a:r>
            <a:r>
              <a:rPr lang="es-VE" sz="4400" b="1" dirty="0"/>
              <a:t>. </a:t>
            </a:r>
            <a:r>
              <a:rPr lang="es-VE" sz="4400" b="1" dirty="0" smtClean="0">
                <a:solidFill>
                  <a:srgbClr val="0070C0"/>
                </a:solidFill>
              </a:rPr>
              <a:t>10</a:t>
            </a:r>
            <a:r>
              <a:rPr lang="es-VE" sz="4400" b="1" baseline="30000" dirty="0" smtClean="0">
                <a:solidFill>
                  <a:srgbClr val="0070C0"/>
                </a:solidFill>
              </a:rPr>
              <a:t>4</a:t>
            </a:r>
            <a:r>
              <a:rPr lang="es-VE" sz="4400" b="1" dirty="0" smtClean="0">
                <a:solidFill>
                  <a:srgbClr val="0070C0"/>
                </a:solidFill>
              </a:rPr>
              <a:t> </a:t>
            </a:r>
            <a:r>
              <a:rPr lang="es-VE" sz="4400" b="1" dirty="0"/>
              <a:t>= </a:t>
            </a:r>
            <a:r>
              <a:rPr lang="es-VE" sz="4400" b="1" dirty="0" smtClean="0"/>
              <a:t>563000</a:t>
            </a:r>
          </a:p>
          <a:p>
            <a:pPr marL="68580" indent="0" algn="ctr">
              <a:buNone/>
            </a:pPr>
            <a:endParaRPr lang="es-ES" b="1" dirty="0"/>
          </a:p>
          <a:p>
            <a:pPr marL="68580" indent="0" algn="ctr">
              <a:buNone/>
            </a:pPr>
            <a:r>
              <a:rPr lang="es-VE" sz="4400" b="1" dirty="0" smtClean="0">
                <a:solidFill>
                  <a:srgbClr val="FF0000"/>
                </a:solidFill>
              </a:rPr>
              <a:t>102,305</a:t>
            </a:r>
            <a:r>
              <a:rPr lang="es-VE" sz="4400" b="1" dirty="0" smtClean="0"/>
              <a:t> </a:t>
            </a:r>
            <a:r>
              <a:rPr lang="es-VE" sz="4400" b="1" dirty="0"/>
              <a:t>. </a:t>
            </a:r>
            <a:r>
              <a:rPr lang="es-VE" sz="4400" b="1" dirty="0" smtClean="0">
                <a:solidFill>
                  <a:srgbClr val="0070C0"/>
                </a:solidFill>
              </a:rPr>
              <a:t>10</a:t>
            </a:r>
            <a:r>
              <a:rPr lang="es-VE" sz="4400" b="1" baseline="30000" dirty="0" smtClean="0">
                <a:solidFill>
                  <a:srgbClr val="0070C0"/>
                </a:solidFill>
              </a:rPr>
              <a:t>3</a:t>
            </a:r>
            <a:r>
              <a:rPr lang="es-VE" sz="4400" b="1" dirty="0" smtClean="0">
                <a:solidFill>
                  <a:srgbClr val="0070C0"/>
                </a:solidFill>
              </a:rPr>
              <a:t> </a:t>
            </a:r>
            <a:r>
              <a:rPr lang="es-VE" sz="4400" b="1" dirty="0"/>
              <a:t>= </a:t>
            </a:r>
            <a:r>
              <a:rPr lang="es-VE" sz="4400" b="1" dirty="0" smtClean="0"/>
              <a:t>102305</a:t>
            </a:r>
            <a:endParaRPr lang="es-VE" sz="4400" b="1" dirty="0"/>
          </a:p>
          <a:p>
            <a:pPr marL="68580" indent="0" algn="ctr">
              <a:buNone/>
            </a:pPr>
            <a:endParaRPr lang="es-VE" b="1" dirty="0" smtClean="0">
              <a:solidFill>
                <a:srgbClr val="FF0000"/>
              </a:solidFill>
            </a:endParaRPr>
          </a:p>
          <a:p>
            <a:pPr marL="68580" indent="0" algn="ctr">
              <a:buNone/>
            </a:pPr>
            <a:r>
              <a:rPr lang="es-VE" sz="4400" b="1" dirty="0" smtClean="0">
                <a:solidFill>
                  <a:srgbClr val="FF0000"/>
                </a:solidFill>
              </a:rPr>
              <a:t>65</a:t>
            </a:r>
            <a:r>
              <a:rPr lang="es-VE" sz="4400" b="1" dirty="0" smtClean="0"/>
              <a:t> </a:t>
            </a:r>
            <a:r>
              <a:rPr lang="es-VE" sz="4400" b="1" dirty="0"/>
              <a:t>. </a:t>
            </a:r>
            <a:r>
              <a:rPr lang="es-VE" sz="4400" b="1" dirty="0" smtClean="0">
                <a:solidFill>
                  <a:srgbClr val="0070C0"/>
                </a:solidFill>
              </a:rPr>
              <a:t>10</a:t>
            </a:r>
            <a:r>
              <a:rPr lang="es-VE" sz="4400" b="1" baseline="30000" dirty="0" smtClean="0">
                <a:solidFill>
                  <a:srgbClr val="0070C0"/>
                </a:solidFill>
              </a:rPr>
              <a:t>2</a:t>
            </a:r>
            <a:r>
              <a:rPr lang="es-VE" sz="4400" b="1" dirty="0" smtClean="0">
                <a:solidFill>
                  <a:srgbClr val="0070C0"/>
                </a:solidFill>
              </a:rPr>
              <a:t> </a:t>
            </a:r>
            <a:r>
              <a:rPr lang="es-VE" sz="4400" b="1" dirty="0"/>
              <a:t>= </a:t>
            </a:r>
            <a:r>
              <a:rPr lang="es-VE" sz="4400" b="1" dirty="0" smtClean="0"/>
              <a:t>6500</a:t>
            </a:r>
            <a:endParaRPr lang="es-VE" sz="4400" b="1" dirty="0"/>
          </a:p>
          <a:p>
            <a:endParaRPr lang="es-VE" dirty="0"/>
          </a:p>
        </p:txBody>
      </p:sp>
      <p:sp>
        <p:nvSpPr>
          <p:cNvPr id="14" name="13 CuadroTexto"/>
          <p:cNvSpPr txBox="1"/>
          <p:nvPr/>
        </p:nvSpPr>
        <p:spPr>
          <a:xfrm>
            <a:off x="1187624" y="5449996"/>
            <a:ext cx="6912768" cy="830997"/>
          </a:xfrm>
          <a:prstGeom prst="rect">
            <a:avLst/>
          </a:prstGeom>
          <a:noFill/>
        </p:spPr>
        <p:txBody>
          <a:bodyPr wrap="square" rtlCol="0">
            <a:spAutoFit/>
          </a:bodyPr>
          <a:lstStyle/>
          <a:p>
            <a:r>
              <a:rPr lang="es-ES" sz="2400" dirty="0" smtClean="0"/>
              <a:t>Observen que potencia positiva dan número grande</a:t>
            </a:r>
            <a:endParaRPr lang="es-VE" sz="2400" dirty="0"/>
          </a:p>
        </p:txBody>
      </p:sp>
      <p:grpSp>
        <p:nvGrpSpPr>
          <p:cNvPr id="18" name="17 Grupo"/>
          <p:cNvGrpSpPr/>
          <p:nvPr/>
        </p:nvGrpSpPr>
        <p:grpSpPr>
          <a:xfrm>
            <a:off x="5615849" y="2276872"/>
            <a:ext cx="1332415" cy="432048"/>
            <a:chOff x="5615849" y="2276872"/>
            <a:chExt cx="1332415" cy="432048"/>
          </a:xfrm>
        </p:grpSpPr>
        <p:grpSp>
          <p:nvGrpSpPr>
            <p:cNvPr id="15" name="14 Grupo"/>
            <p:cNvGrpSpPr/>
            <p:nvPr/>
          </p:nvGrpSpPr>
          <p:grpSpPr>
            <a:xfrm>
              <a:off x="5615849" y="2276872"/>
              <a:ext cx="1296144" cy="288032"/>
              <a:chOff x="5724128" y="2276872"/>
              <a:chExt cx="1296144" cy="288032"/>
            </a:xfrm>
          </p:grpSpPr>
          <p:sp>
            <p:nvSpPr>
              <p:cNvPr id="7" name="6 Flecha curvada hacia arriba"/>
              <p:cNvSpPr/>
              <p:nvPr/>
            </p:nvSpPr>
            <p:spPr>
              <a:xfrm>
                <a:off x="5724128" y="2276872"/>
                <a:ext cx="360040" cy="28803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0" name="9 Flecha curvada hacia arriba"/>
              <p:cNvSpPr/>
              <p:nvPr/>
            </p:nvSpPr>
            <p:spPr>
              <a:xfrm>
                <a:off x="6012160" y="2276872"/>
                <a:ext cx="360040" cy="28803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1" name="10 Flecha curvada hacia arriba"/>
              <p:cNvSpPr/>
              <p:nvPr/>
            </p:nvSpPr>
            <p:spPr>
              <a:xfrm>
                <a:off x="6300192" y="2276872"/>
                <a:ext cx="360040" cy="28803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2" name="11 Flecha curvada hacia arriba"/>
              <p:cNvSpPr/>
              <p:nvPr/>
            </p:nvSpPr>
            <p:spPr>
              <a:xfrm>
                <a:off x="6660232" y="2276872"/>
                <a:ext cx="360040" cy="28803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grpSp>
        <p:cxnSp>
          <p:nvCxnSpPr>
            <p:cNvPr id="17" name="16 Conector recto de flecha"/>
            <p:cNvCxnSpPr/>
            <p:nvPr/>
          </p:nvCxnSpPr>
          <p:spPr>
            <a:xfrm>
              <a:off x="5832140" y="2708920"/>
              <a:ext cx="1116124"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09047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2951" y="692696"/>
            <a:ext cx="7024744" cy="1143000"/>
          </a:xfrm>
        </p:spPr>
        <p:txBody>
          <a:bodyPr>
            <a:normAutofit/>
          </a:bodyPr>
          <a:lstStyle/>
          <a:p>
            <a:pPr algn="just"/>
            <a:r>
              <a:rPr lang="es-ES" sz="3200" b="1" dirty="0"/>
              <a:t>Multiplicar por una potencia de 10 con exponente </a:t>
            </a:r>
            <a:r>
              <a:rPr lang="es-ES" sz="3200" b="1" dirty="0" smtClean="0"/>
              <a:t>Negativo</a:t>
            </a:r>
            <a:endParaRPr lang="es-VE" sz="3200" dirty="0"/>
          </a:p>
        </p:txBody>
      </p:sp>
      <mc:AlternateContent xmlns:mc="http://schemas.openxmlformats.org/markup-compatibility/2006">
        <mc:Choice xmlns:a14="http://schemas.microsoft.com/office/drawing/2010/main" Requires="a14">
          <p:sp>
            <p:nvSpPr>
              <p:cNvPr id="3" name="2 Marcador de contenido"/>
              <p:cNvSpPr>
                <a:spLocks noGrp="1"/>
              </p:cNvSpPr>
              <p:nvPr>
                <p:ph idx="1"/>
              </p:nvPr>
            </p:nvSpPr>
            <p:spPr>
              <a:xfrm>
                <a:off x="1043608" y="1772816"/>
                <a:ext cx="6777317" cy="3508977"/>
              </a:xfrm>
            </p:spPr>
            <p:txBody>
              <a:bodyPr/>
              <a:lstStyle/>
              <a:p>
                <a:pPr marL="68580" indent="0" algn="ctr">
                  <a:buNone/>
                </a:pPr>
                <a14:m>
                  <m:oMath xmlns:m="http://schemas.openxmlformats.org/officeDocument/2006/math">
                    <m:f>
                      <m:fPr>
                        <m:ctrlPr>
                          <a:rPr lang="es-VE" sz="3200" i="1" smtClean="0">
                            <a:latin typeface="Cambria Math"/>
                          </a:rPr>
                        </m:ctrlPr>
                      </m:fPr>
                      <m:num>
                        <m:r>
                          <a:rPr lang="es-ES" sz="3200" b="0" i="1" smtClean="0">
                            <a:latin typeface="Cambria Math"/>
                          </a:rPr>
                          <m:t>1</m:t>
                        </m:r>
                      </m:num>
                      <m:den>
                        <m:r>
                          <a:rPr lang="es-VE" sz="3200" i="1" smtClean="0">
                            <a:latin typeface="Cambria Math"/>
                          </a:rPr>
                          <m:t>1</m:t>
                        </m:r>
                        <m:r>
                          <a:rPr lang="es-ES" sz="3200" b="0" i="1" smtClean="0">
                            <a:latin typeface="Cambria Math"/>
                          </a:rPr>
                          <m:t>0</m:t>
                        </m:r>
                      </m:den>
                    </m:f>
                    <m:r>
                      <a:rPr lang="es-ES" sz="3200" b="0" i="1" smtClean="0">
                        <a:latin typeface="Cambria Math"/>
                      </a:rPr>
                      <m:t>.</m:t>
                    </m:r>
                    <m:f>
                      <m:fPr>
                        <m:ctrlPr>
                          <a:rPr lang="es-VE" sz="3200" i="1" smtClean="0">
                            <a:latin typeface="Cambria Math"/>
                          </a:rPr>
                        </m:ctrlPr>
                      </m:fPr>
                      <m:num>
                        <m:r>
                          <a:rPr lang="es-ES" sz="3200" b="0" i="1" smtClean="0">
                            <a:latin typeface="Cambria Math"/>
                          </a:rPr>
                          <m:t>1</m:t>
                        </m:r>
                      </m:num>
                      <m:den>
                        <m:r>
                          <a:rPr lang="es-ES" sz="3200" b="0" i="1" smtClean="0">
                            <a:latin typeface="Cambria Math"/>
                          </a:rPr>
                          <m:t>10</m:t>
                        </m:r>
                      </m:den>
                    </m:f>
                    <m:r>
                      <a:rPr lang="es-ES" sz="3200" b="0" i="1" smtClean="0">
                        <a:latin typeface="Cambria Math"/>
                      </a:rPr>
                      <m:t>.</m:t>
                    </m:r>
                    <m:f>
                      <m:fPr>
                        <m:ctrlPr>
                          <a:rPr lang="es-ES" sz="3200" b="0" i="1" smtClean="0">
                            <a:latin typeface="Cambria Math"/>
                          </a:rPr>
                        </m:ctrlPr>
                      </m:fPr>
                      <m:num>
                        <m:r>
                          <a:rPr lang="es-ES" sz="3200" b="0" i="1" smtClean="0">
                            <a:latin typeface="Cambria Math"/>
                          </a:rPr>
                          <m:t>1</m:t>
                        </m:r>
                      </m:num>
                      <m:den>
                        <m:r>
                          <a:rPr lang="es-ES" sz="3200" b="0" i="1" smtClean="0">
                            <a:latin typeface="Cambria Math"/>
                          </a:rPr>
                          <m:t>10</m:t>
                        </m:r>
                      </m:den>
                    </m:f>
                    <m:r>
                      <a:rPr lang="es-VE" sz="3200" i="1" smtClean="0">
                        <a:latin typeface="Cambria Math"/>
                        <a:ea typeface="Cambria Math"/>
                      </a:rPr>
                      <m:t>=</m:t>
                    </m:r>
                    <m:sSup>
                      <m:sSupPr>
                        <m:ctrlPr>
                          <a:rPr lang="es-ES" sz="3200" b="0" i="1" smtClean="0">
                            <a:latin typeface="Cambria Math"/>
                            <a:ea typeface="Cambria Math"/>
                          </a:rPr>
                        </m:ctrlPr>
                      </m:sSupPr>
                      <m:e>
                        <m:r>
                          <a:rPr lang="es-ES" sz="3200" b="0" i="1" smtClean="0">
                            <a:latin typeface="Cambria Math"/>
                            <a:ea typeface="Cambria Math"/>
                          </a:rPr>
                          <m:t>10</m:t>
                        </m:r>
                      </m:e>
                      <m:sup>
                        <m:r>
                          <a:rPr lang="es-ES" sz="3200" b="0" i="1" smtClean="0">
                            <a:latin typeface="Cambria Math"/>
                            <a:ea typeface="Cambria Math"/>
                          </a:rPr>
                          <m:t>−</m:t>
                        </m:r>
                        <m:r>
                          <a:rPr lang="es-ES" sz="3200" b="0" i="1" smtClean="0">
                            <a:latin typeface="Cambria Math"/>
                            <a:ea typeface="Cambria Math"/>
                          </a:rPr>
                          <m:t>𝑛</m:t>
                        </m:r>
                      </m:sup>
                    </m:sSup>
                  </m:oMath>
                </a14:m>
                <a:r>
                  <a:rPr lang="es-VE" dirty="0" smtClean="0"/>
                  <a:t> </a:t>
                </a:r>
                <a:endParaRPr lang="es-VE" dirty="0"/>
              </a:p>
            </p:txBody>
          </p:sp>
        </mc:Choice>
        <mc:Fallback>
          <p:sp>
            <p:nvSpPr>
              <p:cNvPr id="3" name="2 Marcador de contenido"/>
              <p:cNvSpPr>
                <a:spLocks noGrp="1" noRot="1" noChangeAspect="1" noMove="1" noResize="1" noEditPoints="1" noAdjustHandles="1" noChangeArrowheads="1" noChangeShapeType="1" noTextEdit="1"/>
              </p:cNvSpPr>
              <p:nvPr>
                <p:ph idx="1"/>
              </p:nvPr>
            </p:nvSpPr>
            <p:spPr>
              <a:xfrm>
                <a:off x="1043608" y="1772816"/>
                <a:ext cx="6777317" cy="3508977"/>
              </a:xfrm>
              <a:blipFill rotWithShape="1">
                <a:blip r:embed="rId2"/>
                <a:stretch>
                  <a:fillRect/>
                </a:stretch>
              </a:blipFill>
            </p:spPr>
            <p:txBody>
              <a:bodyPr/>
              <a:lstStyle/>
              <a:p>
                <a:r>
                  <a:rPr lang="es-VE">
                    <a:noFill/>
                  </a:rPr>
                  <a:t> </a:t>
                </a:r>
              </a:p>
            </p:txBody>
          </p:sp>
        </mc:Fallback>
      </mc:AlternateContent>
      <p:sp>
        <p:nvSpPr>
          <p:cNvPr id="4" name="3 Rectángulo"/>
          <p:cNvSpPr/>
          <p:nvPr/>
        </p:nvSpPr>
        <p:spPr>
          <a:xfrm>
            <a:off x="1043608" y="2564904"/>
            <a:ext cx="7056784" cy="1015663"/>
          </a:xfrm>
          <a:prstGeom prst="rect">
            <a:avLst/>
          </a:prstGeom>
        </p:spPr>
        <p:txBody>
          <a:bodyPr wrap="square">
            <a:spAutoFit/>
          </a:bodyPr>
          <a:lstStyle/>
          <a:p>
            <a:pPr algn="just"/>
            <a:r>
              <a:rPr lang="es-ES" sz="2000" dirty="0"/>
              <a:t>Como dividir sucesivamente (varias veces) entre 10 es lo mismo que multiplicar por una potencia de 10 con </a:t>
            </a:r>
            <a:r>
              <a:rPr lang="es-ES" sz="2000" b="1" dirty="0"/>
              <a:t>exponente negativo</a:t>
            </a:r>
            <a:r>
              <a:rPr lang="es-ES" sz="2000" dirty="0"/>
              <a:t>,</a:t>
            </a:r>
            <a:endParaRPr lang="es-VE" sz="2000" dirty="0"/>
          </a:p>
        </p:txBody>
      </p:sp>
      <p:sp>
        <p:nvSpPr>
          <p:cNvPr id="5" name="4 Rectángulo"/>
          <p:cNvSpPr/>
          <p:nvPr/>
        </p:nvSpPr>
        <p:spPr>
          <a:xfrm>
            <a:off x="992948" y="3717032"/>
            <a:ext cx="7344816"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s-ES" sz="2800" dirty="0"/>
              <a:t>Al multiplicar un número por la potencia </a:t>
            </a:r>
            <a:r>
              <a:rPr lang="es-ES" sz="2800" b="1" dirty="0"/>
              <a:t>10</a:t>
            </a:r>
            <a:r>
              <a:rPr lang="es-ES" sz="2800" b="1" i="1" baseline="30000" dirty="0"/>
              <a:t>-n</a:t>
            </a:r>
            <a:r>
              <a:rPr lang="es-ES" sz="2800" dirty="0"/>
              <a:t> (con </a:t>
            </a:r>
            <a:r>
              <a:rPr lang="es-ES" sz="2800" b="1" dirty="0"/>
              <a:t>exponente negativo</a:t>
            </a:r>
            <a:r>
              <a:rPr lang="es-ES" sz="2800" dirty="0"/>
              <a:t>) se desplaza la coma hacia la </a:t>
            </a:r>
            <a:r>
              <a:rPr lang="es-ES" sz="2800" b="1" dirty="0"/>
              <a:t>izquierda</a:t>
            </a:r>
            <a:r>
              <a:rPr lang="es-ES" sz="2800" dirty="0"/>
              <a:t> tantas posiciones como indica el exponente (al cambiarle el signo).</a:t>
            </a:r>
            <a:endParaRPr lang="es-VE" sz="2800" dirty="0"/>
          </a:p>
        </p:txBody>
      </p:sp>
    </p:spTree>
    <p:extLst>
      <p:ext uri="{BB962C8B-B14F-4D97-AF65-F5344CB8AC3E}">
        <p14:creationId xmlns:p14="http://schemas.microsoft.com/office/powerpoint/2010/main" val="238986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900113" y="836713"/>
            <a:ext cx="6777037" cy="3868638"/>
          </a:xfrm>
        </p:spPr>
        <p:txBody>
          <a:bodyPr>
            <a:normAutofit fontScale="92500" lnSpcReduction="20000"/>
          </a:bodyPr>
          <a:lstStyle/>
          <a:p>
            <a:r>
              <a:rPr lang="es-VE" b="1" dirty="0" smtClean="0"/>
              <a:t>Ejemplo</a:t>
            </a:r>
          </a:p>
          <a:p>
            <a:endParaRPr lang="es-VE" b="1" dirty="0" smtClean="0"/>
          </a:p>
          <a:p>
            <a:pPr marL="68580" indent="0" algn="ctr">
              <a:buNone/>
            </a:pPr>
            <a:r>
              <a:rPr lang="es-VE" sz="4400" b="1" dirty="0" smtClean="0">
                <a:solidFill>
                  <a:srgbClr val="FF0000"/>
                </a:solidFill>
              </a:rPr>
              <a:t>34,721</a:t>
            </a:r>
            <a:r>
              <a:rPr lang="es-VE" sz="4400" b="1" dirty="0" smtClean="0"/>
              <a:t> </a:t>
            </a:r>
            <a:r>
              <a:rPr lang="es-VE" sz="4400" b="1" dirty="0"/>
              <a:t>. </a:t>
            </a:r>
            <a:r>
              <a:rPr lang="es-VE" sz="4400" b="1" dirty="0" smtClean="0">
                <a:solidFill>
                  <a:srgbClr val="0070C0"/>
                </a:solidFill>
              </a:rPr>
              <a:t>10</a:t>
            </a:r>
            <a:r>
              <a:rPr lang="es-VE" sz="4400" b="1" baseline="30000" dirty="0" smtClean="0">
                <a:solidFill>
                  <a:srgbClr val="0070C0"/>
                </a:solidFill>
              </a:rPr>
              <a:t>-2</a:t>
            </a:r>
            <a:r>
              <a:rPr lang="es-VE" sz="4400" b="1" dirty="0" smtClean="0">
                <a:solidFill>
                  <a:srgbClr val="0070C0"/>
                </a:solidFill>
              </a:rPr>
              <a:t> </a:t>
            </a:r>
            <a:r>
              <a:rPr lang="es-VE" sz="4400" b="1" dirty="0"/>
              <a:t>= </a:t>
            </a:r>
            <a:r>
              <a:rPr lang="es-VE" sz="4400" b="1" dirty="0" smtClean="0"/>
              <a:t>0,34721</a:t>
            </a:r>
          </a:p>
          <a:p>
            <a:pPr marL="68580" indent="0" algn="ctr">
              <a:buNone/>
            </a:pPr>
            <a:endParaRPr lang="es-ES" b="1" dirty="0"/>
          </a:p>
          <a:p>
            <a:pPr marL="68580" indent="0" algn="ctr">
              <a:buNone/>
            </a:pPr>
            <a:endParaRPr lang="es-VE" dirty="0"/>
          </a:p>
          <a:p>
            <a:pPr marL="68580" indent="0" algn="ctr">
              <a:buNone/>
            </a:pPr>
            <a:r>
              <a:rPr lang="es-VE" sz="4400" b="1" dirty="0" smtClean="0">
                <a:solidFill>
                  <a:srgbClr val="FF0000"/>
                </a:solidFill>
              </a:rPr>
              <a:t>321</a:t>
            </a:r>
            <a:r>
              <a:rPr lang="es-VE" sz="4400" b="1" dirty="0" smtClean="0"/>
              <a:t> </a:t>
            </a:r>
            <a:r>
              <a:rPr lang="es-VE" sz="4400" b="1" dirty="0"/>
              <a:t>. </a:t>
            </a:r>
            <a:r>
              <a:rPr lang="es-VE" sz="4400" b="1" dirty="0" smtClean="0">
                <a:solidFill>
                  <a:srgbClr val="0070C0"/>
                </a:solidFill>
              </a:rPr>
              <a:t>10</a:t>
            </a:r>
            <a:r>
              <a:rPr lang="es-VE" sz="4400" b="1" baseline="30000" dirty="0" smtClean="0">
                <a:solidFill>
                  <a:srgbClr val="0070C0"/>
                </a:solidFill>
              </a:rPr>
              <a:t>-4</a:t>
            </a:r>
            <a:r>
              <a:rPr lang="es-VE" sz="4400" b="1" dirty="0" smtClean="0">
                <a:solidFill>
                  <a:srgbClr val="0070C0"/>
                </a:solidFill>
              </a:rPr>
              <a:t> </a:t>
            </a:r>
            <a:r>
              <a:rPr lang="es-VE" sz="4400" b="1" dirty="0"/>
              <a:t>= </a:t>
            </a:r>
            <a:r>
              <a:rPr lang="es-VE" sz="4400" b="1" dirty="0" smtClean="0"/>
              <a:t>0,0321</a:t>
            </a:r>
            <a:endParaRPr lang="es-VE" sz="4400" b="1" dirty="0"/>
          </a:p>
          <a:p>
            <a:pPr marL="68580" indent="0" algn="ctr">
              <a:buNone/>
            </a:pPr>
            <a:endParaRPr lang="es-VE" b="1" dirty="0" smtClean="0">
              <a:solidFill>
                <a:srgbClr val="FF0000"/>
              </a:solidFill>
            </a:endParaRPr>
          </a:p>
          <a:p>
            <a:pPr marL="68580" indent="0" algn="ctr">
              <a:buNone/>
            </a:pPr>
            <a:r>
              <a:rPr lang="es-VE" sz="4400" b="1" dirty="0" smtClean="0">
                <a:solidFill>
                  <a:srgbClr val="FF0000"/>
                </a:solidFill>
              </a:rPr>
              <a:t>1789</a:t>
            </a:r>
            <a:r>
              <a:rPr lang="es-VE" sz="4400" b="1" dirty="0" smtClean="0"/>
              <a:t> </a:t>
            </a:r>
            <a:r>
              <a:rPr lang="es-VE" sz="4400" b="1" dirty="0"/>
              <a:t>. </a:t>
            </a:r>
            <a:r>
              <a:rPr lang="es-VE" sz="4400" b="1" dirty="0" smtClean="0">
                <a:solidFill>
                  <a:srgbClr val="0070C0"/>
                </a:solidFill>
              </a:rPr>
              <a:t>10</a:t>
            </a:r>
            <a:r>
              <a:rPr lang="es-VE" sz="4400" b="1" baseline="30000" dirty="0" smtClean="0">
                <a:solidFill>
                  <a:srgbClr val="0070C0"/>
                </a:solidFill>
              </a:rPr>
              <a:t>-5</a:t>
            </a:r>
            <a:r>
              <a:rPr lang="es-VE" sz="4400" b="1" dirty="0" smtClean="0">
                <a:solidFill>
                  <a:srgbClr val="0070C0"/>
                </a:solidFill>
              </a:rPr>
              <a:t> </a:t>
            </a:r>
            <a:r>
              <a:rPr lang="es-VE" sz="4400" b="1" dirty="0"/>
              <a:t>= </a:t>
            </a:r>
            <a:r>
              <a:rPr lang="es-VE" sz="4400" b="1" dirty="0" smtClean="0"/>
              <a:t>0,01789</a:t>
            </a:r>
            <a:endParaRPr lang="es-VE" sz="4400" b="1" dirty="0"/>
          </a:p>
          <a:p>
            <a:endParaRPr lang="es-VE" dirty="0"/>
          </a:p>
        </p:txBody>
      </p:sp>
      <p:grpSp>
        <p:nvGrpSpPr>
          <p:cNvPr id="11" name="10 Grupo"/>
          <p:cNvGrpSpPr/>
          <p:nvPr/>
        </p:nvGrpSpPr>
        <p:grpSpPr>
          <a:xfrm>
            <a:off x="5515775" y="2132856"/>
            <a:ext cx="1309821" cy="360040"/>
            <a:chOff x="5515775" y="2132856"/>
            <a:chExt cx="1309821" cy="360040"/>
          </a:xfrm>
        </p:grpSpPr>
        <p:sp>
          <p:nvSpPr>
            <p:cNvPr id="5" name="4 Flecha curvada hacia arriba"/>
            <p:cNvSpPr/>
            <p:nvPr/>
          </p:nvSpPr>
          <p:spPr>
            <a:xfrm flipH="1">
              <a:off x="5868144" y="2132856"/>
              <a:ext cx="360040" cy="2160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6" name="5 Flecha curvada hacia arriba"/>
            <p:cNvSpPr/>
            <p:nvPr/>
          </p:nvSpPr>
          <p:spPr>
            <a:xfrm flipH="1">
              <a:off x="5515775" y="2132856"/>
              <a:ext cx="360040" cy="21602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cxnSp>
          <p:nvCxnSpPr>
            <p:cNvPr id="8" name="7 Conector recto de flecha"/>
            <p:cNvCxnSpPr/>
            <p:nvPr/>
          </p:nvCxnSpPr>
          <p:spPr>
            <a:xfrm flipH="1">
              <a:off x="5537123" y="2492896"/>
              <a:ext cx="1288473"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9" name="8 Rectángulo"/>
          <p:cNvSpPr/>
          <p:nvPr/>
        </p:nvSpPr>
        <p:spPr>
          <a:xfrm>
            <a:off x="1187624" y="4581128"/>
            <a:ext cx="6768751" cy="707886"/>
          </a:xfrm>
          <a:prstGeom prst="rect">
            <a:avLst/>
          </a:prstGeom>
        </p:spPr>
        <p:txBody>
          <a:bodyPr wrap="square">
            <a:spAutoFit/>
          </a:bodyPr>
          <a:lstStyle/>
          <a:p>
            <a:pPr algn="just"/>
            <a:r>
              <a:rPr lang="es-ES" sz="2000" dirty="0"/>
              <a:t>Como los exponentes son negativos, la coma se desplaza hacia la izquierda.</a:t>
            </a:r>
            <a:endParaRPr lang="es-VE" sz="2000" dirty="0"/>
          </a:p>
        </p:txBody>
      </p:sp>
      <p:sp>
        <p:nvSpPr>
          <p:cNvPr id="10" name="9 CuadroTexto"/>
          <p:cNvSpPr txBox="1"/>
          <p:nvPr/>
        </p:nvSpPr>
        <p:spPr>
          <a:xfrm>
            <a:off x="1187624" y="5449995"/>
            <a:ext cx="6912768" cy="707886"/>
          </a:xfrm>
          <a:prstGeom prst="rect">
            <a:avLst/>
          </a:prstGeom>
          <a:noFill/>
        </p:spPr>
        <p:txBody>
          <a:bodyPr wrap="square" rtlCol="0">
            <a:spAutoFit/>
          </a:bodyPr>
          <a:lstStyle/>
          <a:p>
            <a:pPr algn="just"/>
            <a:r>
              <a:rPr lang="es-ES" sz="2000" dirty="0" smtClean="0"/>
              <a:t>Observen que potencia negativa dan número decimales</a:t>
            </a:r>
            <a:endParaRPr lang="es-VE" sz="2000" dirty="0"/>
          </a:p>
        </p:txBody>
      </p:sp>
    </p:spTree>
    <p:extLst>
      <p:ext uri="{BB962C8B-B14F-4D97-AF65-F5344CB8AC3E}">
        <p14:creationId xmlns:p14="http://schemas.microsoft.com/office/powerpoint/2010/main" val="11863020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1227</TotalTime>
  <Words>1477</Words>
  <Application>Microsoft Office PowerPoint</Application>
  <PresentationFormat>Presentación en pantalla (4:3)</PresentationFormat>
  <Paragraphs>367</Paragraphs>
  <Slides>26</Slides>
  <Notes>1</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Austin</vt:lpstr>
      <vt:lpstr>UNIDAD I </vt:lpstr>
      <vt:lpstr>UNIDAD I</vt:lpstr>
      <vt:lpstr>Notación Científica</vt:lpstr>
      <vt:lpstr>Presentación de PowerPoint</vt:lpstr>
      <vt:lpstr>Presentación de PowerPoint</vt:lpstr>
      <vt:lpstr>  Multiplicar por una potencia de 10 con exponente Positivo</vt:lpstr>
      <vt:lpstr>Presentación de PowerPoint</vt:lpstr>
      <vt:lpstr>Multiplicar por una potencia de 10 con exponente Negativo</vt:lpstr>
      <vt:lpstr>Presentación de PowerPoint</vt:lpstr>
      <vt:lpstr>Presentación de PowerPoint</vt:lpstr>
      <vt:lpstr>Presentación de PowerPoint</vt:lpstr>
      <vt:lpstr>Presentación de PowerPoint</vt:lpstr>
      <vt:lpstr>Presentación de PowerPoint</vt:lpstr>
      <vt:lpstr>Presentación de PowerPoint</vt:lpstr>
      <vt:lpstr>Patrones de Longitud, Masa y tiempo</vt:lpstr>
      <vt:lpstr>Sistema SI (Sistema Internacional)</vt:lpstr>
      <vt:lpstr>El Sistema SI hay otro sistema dentro de esté sistema que se llama Sistema Métrico Decimal</vt:lpstr>
      <vt:lpstr>Presentación de PowerPoint</vt:lpstr>
      <vt:lpstr>Presentación de PowerPoint</vt:lpstr>
      <vt:lpstr>Presentación de PowerPoint</vt:lpstr>
      <vt:lpstr>Presentación de PowerPoint</vt:lpstr>
      <vt:lpstr>Unidades de tiempo</vt:lpstr>
      <vt:lpstr>Conversión de Unidades</vt:lpstr>
      <vt:lpstr>Presentación de PowerPoint</vt:lpstr>
      <vt:lpstr>Presentación de PowerPoint</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80</cp:revision>
  <dcterms:created xsi:type="dcterms:W3CDTF">2021-06-12T12:08:32Z</dcterms:created>
  <dcterms:modified xsi:type="dcterms:W3CDTF">2021-06-13T21:34:16Z</dcterms:modified>
</cp:coreProperties>
</file>