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sldIdLst>
    <p:sldId id="256" r:id="rId2"/>
    <p:sldId id="259" r:id="rId3"/>
    <p:sldId id="270" r:id="rId4"/>
    <p:sldId id="260" r:id="rId5"/>
    <p:sldId id="273" r:id="rId6"/>
    <p:sldId id="261" r:id="rId7"/>
    <p:sldId id="271" r:id="rId8"/>
    <p:sldId id="272" r:id="rId9"/>
    <p:sldId id="274" r:id="rId10"/>
    <p:sldId id="263" r:id="rId11"/>
    <p:sldId id="264" r:id="rId12"/>
    <p:sldId id="266" r:id="rId13"/>
    <p:sldId id="265" r:id="rId14"/>
    <p:sldId id="275" r:id="rId15"/>
    <p:sldId id="278" r:id="rId16"/>
    <p:sldId id="279" r:id="rId17"/>
    <p:sldId id="280" r:id="rId18"/>
    <p:sldId id="267" r:id="rId19"/>
    <p:sldId id="268" r:id="rId20"/>
    <p:sldId id="269" r:id="rId21"/>
    <p:sldId id="276" r:id="rId22"/>
    <p:sldId id="277" r:id="rId23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1" autoAdjust="0"/>
    <p:restoredTop sz="94683" autoAdjust="0"/>
  </p:normalViewPr>
  <p:slideViewPr>
    <p:cSldViewPr>
      <p:cViewPr varScale="1">
        <p:scale>
          <a:sx n="74" d="100"/>
          <a:sy n="74" d="100"/>
        </p:scale>
        <p:origin x="102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Cliente\Escritorio\M@ri@n\Laboratorio%20de%20Planificacion%20y%20Control%20de%20la%20Produccion\Teoria%20PCP\Pronostico_Tendencia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s-VE" sz="1200"/>
              <a:t>Ventas</a:t>
            </a:r>
            <a:r>
              <a:rPr lang="es-VE" sz="1200" baseline="0"/>
              <a:t> de papel de computadora en caja</a:t>
            </a:r>
            <a:endParaRPr lang="es-VE" sz="1200"/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Doble_Suav!$C$3</c:f>
              <c:strCache>
                <c:ptCount val="1"/>
                <c:pt idx="0">
                  <c:v>Demanda</c:v>
                </c:pt>
              </c:strCache>
            </c:strRef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Doble_Suav!$B$4:$B$27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Doble_Suav!$C$4:$C$27</c:f>
              <c:numCache>
                <c:formatCode>General</c:formatCode>
                <c:ptCount val="24"/>
                <c:pt idx="0">
                  <c:v>116</c:v>
                </c:pt>
                <c:pt idx="1">
                  <c:v>133</c:v>
                </c:pt>
                <c:pt idx="2">
                  <c:v>139</c:v>
                </c:pt>
                <c:pt idx="3">
                  <c:v>157</c:v>
                </c:pt>
                <c:pt idx="4">
                  <c:v>154</c:v>
                </c:pt>
                <c:pt idx="5">
                  <c:v>159</c:v>
                </c:pt>
                <c:pt idx="6">
                  <c:v>162</c:v>
                </c:pt>
                <c:pt idx="7">
                  <c:v>172</c:v>
                </c:pt>
                <c:pt idx="8">
                  <c:v>163</c:v>
                </c:pt>
                <c:pt idx="9">
                  <c:v>163</c:v>
                </c:pt>
                <c:pt idx="10">
                  <c:v>164</c:v>
                </c:pt>
                <c:pt idx="11">
                  <c:v>191</c:v>
                </c:pt>
                <c:pt idx="12">
                  <c:v>201</c:v>
                </c:pt>
                <c:pt idx="13">
                  <c:v>219</c:v>
                </c:pt>
                <c:pt idx="14">
                  <c:v>207</c:v>
                </c:pt>
                <c:pt idx="15">
                  <c:v>205</c:v>
                </c:pt>
                <c:pt idx="16">
                  <c:v>210</c:v>
                </c:pt>
                <c:pt idx="17">
                  <c:v>207</c:v>
                </c:pt>
                <c:pt idx="18">
                  <c:v>225</c:v>
                </c:pt>
                <c:pt idx="19">
                  <c:v>223</c:v>
                </c:pt>
                <c:pt idx="20">
                  <c:v>257</c:v>
                </c:pt>
                <c:pt idx="21">
                  <c:v>232</c:v>
                </c:pt>
                <c:pt idx="22">
                  <c:v>240</c:v>
                </c:pt>
                <c:pt idx="23">
                  <c:v>241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152-4771-8E2B-943E129E4A17}"/>
            </c:ext>
          </c:extLst>
        </c:ser>
        <c:ser>
          <c:idx val="1"/>
          <c:order val="1"/>
          <c:spPr>
            <a:ln w="12700"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</c:spPr>
          </c:marker>
          <c:val>
            <c:numRef>
              <c:f>Doble_Suav!$F$4:$F$27</c:f>
              <c:numCache>
                <c:formatCode>0.00</c:formatCode>
                <c:ptCount val="24"/>
                <c:pt idx="0">
                  <c:v>122</c:v>
                </c:pt>
                <c:pt idx="1">
                  <c:v>119</c:v>
                </c:pt>
                <c:pt idx="2">
                  <c:v>130.25</c:v>
                </c:pt>
                <c:pt idx="3">
                  <c:v>138.25</c:v>
                </c:pt>
                <c:pt idx="4">
                  <c:v>153.9375</c:v>
                </c:pt>
                <c:pt idx="5">
                  <c:v>156.375</c:v>
                </c:pt>
                <c:pt idx="6">
                  <c:v>160.14062499999972</c:v>
                </c:pt>
                <c:pt idx="7">
                  <c:v>163.04687499999972</c:v>
                </c:pt>
                <c:pt idx="8">
                  <c:v>171.01171875</c:v>
                </c:pt>
                <c:pt idx="9">
                  <c:v>166.5</c:v>
                </c:pt>
                <c:pt idx="10">
                  <c:v>164.49707031250037</c:v>
                </c:pt>
                <c:pt idx="11">
                  <c:v>164.37207031250037</c:v>
                </c:pt>
                <c:pt idx="12">
                  <c:v>184.49780273437472</c:v>
                </c:pt>
                <c:pt idx="13">
                  <c:v>198.65478515624972</c:v>
                </c:pt>
                <c:pt idx="14">
                  <c:v>216.28033447265662</c:v>
                </c:pt>
                <c:pt idx="15">
                  <c:v>212.36663818359426</c:v>
                </c:pt>
                <c:pt idx="16">
                  <c:v>208.54655456542955</c:v>
                </c:pt>
                <c:pt idx="17">
                  <c:v>210.45489501953125</c:v>
                </c:pt>
                <c:pt idx="18">
                  <c:v>208.5682563781742</c:v>
                </c:pt>
                <c:pt idx="19">
                  <c:v>221.20453262329059</c:v>
                </c:pt>
                <c:pt idx="20">
                  <c:v>223.81246852874756</c:v>
                </c:pt>
                <c:pt idx="21">
                  <c:v>249.76133537292526</c:v>
                </c:pt>
                <c:pt idx="22">
                  <c:v>239.30821824073831</c:v>
                </c:pt>
                <c:pt idx="23">
                  <c:v>240.86788439750671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152-4771-8E2B-943E129E4A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4277632"/>
        <c:axId val="94304512"/>
      </c:lineChart>
      <c:catAx>
        <c:axId val="942776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VE" sz="1200"/>
                  <a:t>Meses de Producción</a:t>
                </a:r>
              </a:p>
            </c:rich>
          </c:tx>
          <c:layout>
            <c:manualLayout>
              <c:xMode val="edge"/>
              <c:yMode val="edge"/>
              <c:x val="0.41982149092350152"/>
              <c:y val="0.9342121395664703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943045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304512"/>
        <c:scaling>
          <c:orientation val="minMax"/>
          <c:max val="260"/>
          <c:min val="100"/>
        </c:scaling>
        <c:delete val="0"/>
        <c:axPos val="l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VE" sz="1200"/>
                  <a:t>Demanda</a:t>
                </a:r>
              </a:p>
            </c:rich>
          </c:tx>
          <c:layout>
            <c:manualLayout>
              <c:xMode val="edge"/>
              <c:yMode val="edge"/>
              <c:x val="1.8685374059786208E-2"/>
              <c:y val="0.4335477018861014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94277632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4254B6-FA79-4FCF-959A-C61B8C92DB1F}" type="slidenum">
              <a:rPr lang="es-ES" altLang="es-ES" smtClean="0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019870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081EF1-FA1F-4594-A2FE-9FC0ADAFE171}" type="slidenum">
              <a:rPr lang="es-ES" altLang="es-ES" smtClean="0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982227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4DF485-5954-46D4-9400-C4D190097B6D}" type="slidenum">
              <a:rPr lang="es-ES" altLang="es-ES" smtClean="0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796755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51A344-99F8-4738-A0B5-B207891C0DEE}" type="slidenum">
              <a:rPr lang="es-ES" altLang="es-ES" smtClean="0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122045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BA8BAC-0662-4659-B2E9-4922DC66C2E0}" type="slidenum">
              <a:rPr lang="es-ES" altLang="es-ES" smtClean="0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998455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8F20A5-9844-4DF0-BF36-649EE96C3493}" type="slidenum">
              <a:rPr lang="es-ES" altLang="es-ES" smtClean="0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18892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604AE7-4B47-4878-95F4-9307A1876B27}" type="slidenum">
              <a:rPr lang="es-ES" altLang="es-ES" smtClean="0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043856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26485D-0A56-430A-9ECE-2FBE7D41BF2F}" type="slidenum">
              <a:rPr lang="es-ES" altLang="es-ES" smtClean="0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736238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721F5F-8A05-47E2-BEE5-D733AB49A36C}" type="slidenum">
              <a:rPr lang="es-ES" altLang="es-ES" smtClean="0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841582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C04607-846B-4FF1-B8EE-C95DDD28F4AA}" type="slidenum">
              <a:rPr lang="es-ES" altLang="es-ES" smtClean="0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978297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6DB35E-A970-498A-BA0A-E528149DCDCD}" type="slidenum">
              <a:rPr lang="es-ES" altLang="es-ES" smtClean="0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146225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D26485D-0A56-430A-9ECE-2FBE7D41BF2F}" type="slidenum">
              <a:rPr lang="es-ES" altLang="es-ES" smtClean="0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151713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emf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7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em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WordArt 7"/>
          <p:cNvSpPr>
            <a:spLocks noChangeArrowheads="1" noChangeShapeType="1" noTextEdit="1"/>
          </p:cNvSpPr>
          <p:nvPr/>
        </p:nvSpPr>
        <p:spPr bwMode="auto">
          <a:xfrm>
            <a:off x="1524000" y="1285875"/>
            <a:ext cx="5867400" cy="1533525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chemeClr val="hlink"/>
              </a:contourClr>
            </a:sp3d>
          </a:bodyPr>
          <a:lstStyle/>
          <a:p>
            <a:pPr algn="ctr"/>
            <a:r>
              <a:rPr lang="es-ES" sz="32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chemeClr val="hlink"/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PRONÓSTICO DE LA DEMANDA</a:t>
            </a:r>
          </a:p>
        </p:txBody>
      </p:sp>
      <p:pic>
        <p:nvPicPr>
          <p:cNvPr id="7" name="Picture 8" descr="g_te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3563" y="3071813"/>
            <a:ext cx="5476875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4"/>
          <p:cNvSpPr txBox="1">
            <a:spLocks noChangeArrowheads="1"/>
          </p:cNvSpPr>
          <p:nvPr/>
        </p:nvSpPr>
        <p:spPr bwMode="auto">
          <a:xfrm>
            <a:off x="571500" y="404813"/>
            <a:ext cx="80010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b="1" u="sng" dirty="0"/>
              <a:t>2. Promedio Móvil Ponderado: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dirty="0"/>
              <a:t>Cuando existe una tendencia o patrón, el pasado más reciente es el indicador más importante de lo que se espera en el futuro y en consecuencia debe tener mayor ponderación. La suma de los pesos sea igual a uno (1).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1" lang="es-ES" altLang="es-ES" sz="2400" b="1" dirty="0"/>
          </a:p>
        </p:txBody>
      </p:sp>
      <p:sp>
        <p:nvSpPr>
          <p:cNvPr id="12291" name="Text Box 35"/>
          <p:cNvSpPr txBox="1">
            <a:spLocks noChangeArrowheads="1"/>
          </p:cNvSpPr>
          <p:nvPr/>
        </p:nvSpPr>
        <p:spPr bwMode="auto">
          <a:xfrm>
            <a:off x="571500" y="2492896"/>
            <a:ext cx="80010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b="1" u="sng" dirty="0"/>
              <a:t>Ejemplo: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dirty="0"/>
              <a:t>Si n corresponde a tres períodos, es posible asignar los pesos siguientes a los datos que se presentan en la tabla anterior: C1 = 0.25; C2= 0.25 y C3 = 0.50.  En consecuencia, el peso de 0.50 se aplica a la observación más reciente.  De este modo, se obtiene:</a:t>
            </a:r>
            <a:endParaRPr kumimoji="1" lang="es-ES" altLang="es-ES" sz="2400" dirty="0"/>
          </a:p>
        </p:txBody>
      </p:sp>
      <p:sp>
        <p:nvSpPr>
          <p:cNvPr id="12292" name="Text Box 36"/>
          <p:cNvSpPr txBox="1">
            <a:spLocks noChangeArrowheads="1"/>
          </p:cNvSpPr>
          <p:nvPr/>
        </p:nvSpPr>
        <p:spPr bwMode="auto">
          <a:xfrm>
            <a:off x="557903" y="4941168"/>
            <a:ext cx="80010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b="1" dirty="0"/>
              <a:t>Ft = (450 * 0.25) + (440 * 0.25) + (460 * 0.50)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1" lang="es-VE" altLang="es-ES" sz="2400" b="1" dirty="0"/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b="1" dirty="0"/>
              <a:t>Ft = 452.5</a:t>
            </a:r>
            <a:endParaRPr kumimoji="1" lang="es-ES" altLang="es-E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ChangeArrowheads="1"/>
          </p:cNvSpPr>
          <p:nvPr/>
        </p:nvSpPr>
        <p:spPr bwMode="auto">
          <a:xfrm>
            <a:off x="381000" y="835025"/>
            <a:ext cx="8583613" cy="4681538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VE" altLang="es-ES" sz="1800"/>
          </a:p>
        </p:txBody>
      </p:sp>
      <p:sp>
        <p:nvSpPr>
          <p:cNvPr id="13315" name="Text Box 7"/>
          <p:cNvSpPr txBox="1">
            <a:spLocks noChangeArrowheads="1"/>
          </p:cNvSpPr>
          <p:nvPr/>
        </p:nvSpPr>
        <p:spPr bwMode="auto">
          <a:xfrm>
            <a:off x="684213" y="1266825"/>
            <a:ext cx="590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Mes </a:t>
            </a:r>
            <a:endParaRPr kumimoji="1" lang="es-ES" altLang="es-ES" sz="1800">
              <a:latin typeface="Arial Narrow" panose="020B0606020202030204" pitchFamily="34" charset="0"/>
            </a:endParaRPr>
          </a:p>
        </p:txBody>
      </p:sp>
      <p:sp>
        <p:nvSpPr>
          <p:cNvPr id="13316" name="Text Box 8"/>
          <p:cNvSpPr txBox="1">
            <a:spLocks noChangeArrowheads="1"/>
          </p:cNvSpPr>
          <p:nvPr/>
        </p:nvSpPr>
        <p:spPr bwMode="auto">
          <a:xfrm>
            <a:off x="1600200" y="1130300"/>
            <a:ext cx="9985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Demanda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(Dt) </a:t>
            </a:r>
            <a:endParaRPr kumimoji="1" lang="es-ES" altLang="es-ES" sz="1800">
              <a:latin typeface="Arial Narrow" panose="020B0606020202030204" pitchFamily="34" charset="0"/>
            </a:endParaRPr>
          </a:p>
        </p:txBody>
      </p:sp>
      <p:sp>
        <p:nvSpPr>
          <p:cNvPr id="13317" name="Line 11"/>
          <p:cNvSpPr>
            <a:spLocks noChangeShapeType="1"/>
          </p:cNvSpPr>
          <p:nvPr/>
        </p:nvSpPr>
        <p:spPr bwMode="auto">
          <a:xfrm>
            <a:off x="1600200" y="860425"/>
            <a:ext cx="19050" cy="465613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13318" name="Text Box 12"/>
          <p:cNvSpPr txBox="1">
            <a:spLocks noChangeArrowheads="1"/>
          </p:cNvSpPr>
          <p:nvPr/>
        </p:nvSpPr>
        <p:spPr bwMode="auto">
          <a:xfrm>
            <a:off x="5795963" y="979488"/>
            <a:ext cx="1439862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Pronóstico de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P.M.P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3 meses</a:t>
            </a:r>
            <a:endParaRPr kumimoji="1" lang="es-ES" altLang="es-ES" sz="1800">
              <a:latin typeface="Arial Narrow" panose="020B0606020202030204" pitchFamily="34" charset="0"/>
            </a:endParaRPr>
          </a:p>
        </p:txBody>
      </p:sp>
      <p:sp>
        <p:nvSpPr>
          <p:cNvPr id="13319" name="Line 13"/>
          <p:cNvSpPr>
            <a:spLocks noChangeShapeType="1"/>
          </p:cNvSpPr>
          <p:nvPr/>
        </p:nvSpPr>
        <p:spPr bwMode="auto">
          <a:xfrm>
            <a:off x="457200" y="1843088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13320" name="Text Box 14"/>
          <p:cNvSpPr txBox="1">
            <a:spLocks noChangeArrowheads="1"/>
          </p:cNvSpPr>
          <p:nvPr/>
        </p:nvSpPr>
        <p:spPr bwMode="auto">
          <a:xfrm>
            <a:off x="457200" y="1778000"/>
            <a:ext cx="1144588" cy="366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Enero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Febrero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Marzo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Abril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Mayo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Junio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Julio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Agosto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Septiembre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Octubre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Noviembre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Diciembre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ES" altLang="es-ES" sz="1800">
                <a:latin typeface="Arial Narrow" panose="020B0606020202030204" pitchFamily="34" charset="0"/>
              </a:rPr>
              <a:t>ENERO</a:t>
            </a:r>
          </a:p>
        </p:txBody>
      </p:sp>
      <p:sp>
        <p:nvSpPr>
          <p:cNvPr id="13321" name="Text Box 15"/>
          <p:cNvSpPr txBox="1">
            <a:spLocks noChangeArrowheads="1"/>
          </p:cNvSpPr>
          <p:nvPr/>
        </p:nvSpPr>
        <p:spPr bwMode="auto">
          <a:xfrm>
            <a:off x="1787525" y="1778000"/>
            <a:ext cx="498475" cy="366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450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440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460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510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520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495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475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560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510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520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540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550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1" lang="es-ES" altLang="es-ES" sz="1800">
              <a:latin typeface="Arial Narrow" panose="020B0606020202030204" pitchFamily="34" charset="0"/>
            </a:endParaRPr>
          </a:p>
        </p:txBody>
      </p:sp>
      <p:sp>
        <p:nvSpPr>
          <p:cNvPr id="13322" name="Text Box 17"/>
          <p:cNvSpPr txBox="1">
            <a:spLocks noChangeArrowheads="1"/>
          </p:cNvSpPr>
          <p:nvPr/>
        </p:nvSpPr>
        <p:spPr bwMode="auto">
          <a:xfrm>
            <a:off x="6234113" y="1778000"/>
            <a:ext cx="498475" cy="366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-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-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-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453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480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503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505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491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523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514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528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528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ES" altLang="es-ES" sz="1800">
                <a:latin typeface="Arial Narrow" panose="020B0606020202030204" pitchFamily="34" charset="0"/>
              </a:rPr>
              <a:t>540</a:t>
            </a:r>
          </a:p>
        </p:txBody>
      </p:sp>
      <p:sp>
        <p:nvSpPr>
          <p:cNvPr id="13323" name="Text Box 18"/>
          <p:cNvSpPr txBox="1">
            <a:spLocks noChangeArrowheads="1"/>
          </p:cNvSpPr>
          <p:nvPr/>
        </p:nvSpPr>
        <p:spPr bwMode="auto">
          <a:xfrm>
            <a:off x="8001000" y="1773238"/>
            <a:ext cx="498475" cy="366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-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-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-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-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-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-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495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488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518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516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518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527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ES" altLang="es-ES" sz="1800">
                <a:latin typeface="Arial Narrow" panose="020B0606020202030204" pitchFamily="34" charset="0"/>
              </a:rPr>
              <a:t>536</a:t>
            </a:r>
          </a:p>
        </p:txBody>
      </p:sp>
      <p:sp>
        <p:nvSpPr>
          <p:cNvPr id="13324" name="Text Box 20"/>
          <p:cNvSpPr txBox="1">
            <a:spLocks noChangeArrowheads="1"/>
          </p:cNvSpPr>
          <p:nvPr/>
        </p:nvSpPr>
        <p:spPr bwMode="auto">
          <a:xfrm>
            <a:off x="7380288" y="927100"/>
            <a:ext cx="1584325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Pronóstico de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P.M.P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6 meses</a:t>
            </a:r>
            <a:endParaRPr kumimoji="1" lang="es-ES" altLang="es-ES" sz="1800">
              <a:latin typeface="Arial Narrow" panose="020B0606020202030204" pitchFamily="34" charset="0"/>
            </a:endParaRPr>
          </a:p>
        </p:txBody>
      </p:sp>
      <p:sp>
        <p:nvSpPr>
          <p:cNvPr id="13325" name="Line 21"/>
          <p:cNvSpPr>
            <a:spLocks noChangeShapeType="1"/>
          </p:cNvSpPr>
          <p:nvPr/>
        </p:nvSpPr>
        <p:spPr bwMode="auto">
          <a:xfrm flipH="1">
            <a:off x="2484438" y="803275"/>
            <a:ext cx="30162" cy="471328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13326" name="Line 22"/>
          <p:cNvSpPr>
            <a:spLocks noChangeShapeType="1"/>
          </p:cNvSpPr>
          <p:nvPr/>
        </p:nvSpPr>
        <p:spPr bwMode="auto">
          <a:xfrm>
            <a:off x="4114800" y="803275"/>
            <a:ext cx="0" cy="471328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13327" name="Line 23"/>
          <p:cNvSpPr>
            <a:spLocks noChangeShapeType="1"/>
          </p:cNvSpPr>
          <p:nvPr/>
        </p:nvSpPr>
        <p:spPr bwMode="auto">
          <a:xfrm>
            <a:off x="5715000" y="822325"/>
            <a:ext cx="0" cy="469423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13328" name="Line 24"/>
          <p:cNvSpPr>
            <a:spLocks noChangeShapeType="1"/>
          </p:cNvSpPr>
          <p:nvPr/>
        </p:nvSpPr>
        <p:spPr bwMode="auto">
          <a:xfrm>
            <a:off x="7315200" y="803275"/>
            <a:ext cx="0" cy="471328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13329" name="Text Box 25"/>
          <p:cNvSpPr txBox="1">
            <a:spLocks noChangeArrowheads="1"/>
          </p:cNvSpPr>
          <p:nvPr/>
        </p:nvSpPr>
        <p:spPr bwMode="auto">
          <a:xfrm>
            <a:off x="2771775" y="969963"/>
            <a:ext cx="1439863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Pronóstico de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P.M.S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3 meses</a:t>
            </a:r>
            <a:endParaRPr kumimoji="1" lang="es-ES" altLang="es-ES" sz="1800">
              <a:latin typeface="Arial Narrow" panose="020B0606020202030204" pitchFamily="34" charset="0"/>
            </a:endParaRPr>
          </a:p>
        </p:txBody>
      </p:sp>
      <p:sp>
        <p:nvSpPr>
          <p:cNvPr id="13330" name="Text Box 26"/>
          <p:cNvSpPr txBox="1">
            <a:spLocks noChangeArrowheads="1"/>
          </p:cNvSpPr>
          <p:nvPr/>
        </p:nvSpPr>
        <p:spPr bwMode="auto">
          <a:xfrm>
            <a:off x="3756025" y="950913"/>
            <a:ext cx="2255838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Pronóstico de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P.M.S.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6 meses</a:t>
            </a:r>
            <a:endParaRPr kumimoji="1" lang="es-ES" altLang="es-ES" sz="1800">
              <a:latin typeface="Arial Narrow" panose="020B0606020202030204" pitchFamily="34" charset="0"/>
            </a:endParaRPr>
          </a:p>
        </p:txBody>
      </p:sp>
      <p:sp>
        <p:nvSpPr>
          <p:cNvPr id="13331" name="Text Box 27"/>
          <p:cNvSpPr txBox="1">
            <a:spLocks noChangeArrowheads="1"/>
          </p:cNvSpPr>
          <p:nvPr/>
        </p:nvSpPr>
        <p:spPr bwMode="auto">
          <a:xfrm>
            <a:off x="3078163" y="1781175"/>
            <a:ext cx="498475" cy="366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-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-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-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450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470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497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508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497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510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515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530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523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ES" altLang="es-ES" sz="1800">
                <a:latin typeface="Arial Narrow" panose="020B0606020202030204" pitchFamily="34" charset="0"/>
              </a:rPr>
              <a:t>537</a:t>
            </a:r>
          </a:p>
        </p:txBody>
      </p:sp>
      <p:sp>
        <p:nvSpPr>
          <p:cNvPr id="13332" name="Text Box 28"/>
          <p:cNvSpPr txBox="1">
            <a:spLocks noChangeArrowheads="1"/>
          </p:cNvSpPr>
          <p:nvPr/>
        </p:nvSpPr>
        <p:spPr bwMode="auto">
          <a:xfrm>
            <a:off x="4637088" y="1778000"/>
            <a:ext cx="498475" cy="366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-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-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-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-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-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-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479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483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503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512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513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517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526</a:t>
            </a:r>
            <a:endParaRPr kumimoji="1" lang="es-ES" altLang="es-ES" sz="1800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6"/>
          <p:cNvSpPr txBox="1">
            <a:spLocks noChangeArrowheads="1"/>
          </p:cNvSpPr>
          <p:nvPr/>
        </p:nvSpPr>
        <p:spPr bwMode="auto">
          <a:xfrm>
            <a:off x="468312" y="260350"/>
            <a:ext cx="8208143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b="1" u="sng" dirty="0"/>
              <a:t>3. </a:t>
            </a:r>
            <a:r>
              <a:rPr kumimoji="1" lang="es-VE" altLang="es-ES" sz="2400" b="1" u="sng" dirty="0" err="1"/>
              <a:t>Suavizamiento</a:t>
            </a:r>
            <a:r>
              <a:rPr kumimoji="1" lang="es-VE" altLang="es-ES" sz="2400" b="1" u="sng" dirty="0"/>
              <a:t> Exponencial: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dirty="0"/>
              <a:t>Los períodos más recientes tienen mayor peso, la importancia de los datos disminuye en la medida en que el pasado se hace más distante.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ES" altLang="es-ES" sz="2400" dirty="0"/>
              <a:t>La razón por la que este método se llama </a:t>
            </a:r>
            <a:r>
              <a:rPr kumimoji="1" lang="es-ES" altLang="es-ES" sz="2400" dirty="0" err="1"/>
              <a:t>suavizamiento</a:t>
            </a:r>
            <a:r>
              <a:rPr kumimoji="1" lang="es-ES" altLang="es-ES" sz="2400" dirty="0"/>
              <a:t> exponencial es que cada incremento del pasado disminuye en (1 – </a:t>
            </a:r>
            <a:r>
              <a:rPr kumimoji="1" lang="en-US" altLang="es-ES" dirty="0">
                <a:latin typeface="Symath"/>
              </a:rPr>
              <a:t>Q</a:t>
            </a:r>
            <a:r>
              <a:rPr kumimoji="1" lang="en-US" altLang="es-ES" sz="2400" dirty="0"/>
              <a:t>)</a:t>
            </a:r>
          </a:p>
        </p:txBody>
      </p:sp>
      <p:sp>
        <p:nvSpPr>
          <p:cNvPr id="14340" name="Text Box 28"/>
          <p:cNvSpPr txBox="1">
            <a:spLocks noChangeArrowheads="1"/>
          </p:cNvSpPr>
          <p:nvPr/>
        </p:nvSpPr>
        <p:spPr bwMode="auto">
          <a:xfrm>
            <a:off x="458788" y="5734050"/>
            <a:ext cx="800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b="1"/>
              <a:t>Demanda comport. más o menos estable</a:t>
            </a:r>
            <a:r>
              <a:rPr kumimoji="1" lang="es-ES" altLang="es-ES" sz="2400" b="1"/>
              <a:t> </a:t>
            </a:r>
            <a:r>
              <a:rPr kumimoji="1" lang="en-US" altLang="es-ES" b="1">
                <a:latin typeface="Symath"/>
              </a:rPr>
              <a:t>Q </a:t>
            </a:r>
            <a:r>
              <a:rPr kumimoji="1" lang="en-US" altLang="es-ES" b="1">
                <a:latin typeface="Symath"/>
                <a:sym typeface="Symbol" panose="05050102010706020507" pitchFamily="18" charset="2"/>
              </a:rPr>
              <a:t> </a:t>
            </a:r>
            <a:r>
              <a:rPr kumimoji="1" lang="en-US" altLang="es-ES" sz="2400" b="1">
                <a:sym typeface="Symbol" panose="05050102010706020507" pitchFamily="18" charset="2"/>
              </a:rPr>
              <a:t>0,5</a:t>
            </a:r>
            <a:endParaRPr kumimoji="1" lang="en-US" altLang="es-ES" sz="2400" b="1"/>
          </a:p>
        </p:txBody>
      </p:sp>
      <p:sp>
        <p:nvSpPr>
          <p:cNvPr id="14341" name="Text Box 29"/>
          <p:cNvSpPr txBox="1">
            <a:spLocks noChangeArrowheads="1"/>
          </p:cNvSpPr>
          <p:nvPr/>
        </p:nvSpPr>
        <p:spPr bwMode="auto">
          <a:xfrm>
            <a:off x="468313" y="6162675"/>
            <a:ext cx="800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b="1" dirty="0"/>
              <a:t>Demanda </a:t>
            </a:r>
            <a:r>
              <a:rPr kumimoji="1" lang="es-VE" altLang="es-ES" sz="2400" b="1" dirty="0" err="1"/>
              <a:t>comport</a:t>
            </a:r>
            <a:r>
              <a:rPr kumimoji="1" lang="es-VE" altLang="es-ES" sz="2400" b="1" dirty="0"/>
              <a:t>. Variable o inestable  </a:t>
            </a:r>
            <a:r>
              <a:rPr kumimoji="1" lang="es-ES" altLang="es-ES" sz="2400" b="1" dirty="0"/>
              <a:t>  </a:t>
            </a:r>
            <a:r>
              <a:rPr kumimoji="1" lang="en-US" altLang="es-ES" b="1" dirty="0">
                <a:latin typeface="Symath"/>
              </a:rPr>
              <a:t>Q </a:t>
            </a:r>
            <a:r>
              <a:rPr kumimoji="1" lang="en-US" altLang="es-ES" b="1" dirty="0">
                <a:latin typeface="Symath"/>
                <a:sym typeface="Symbol" panose="05050102010706020507" pitchFamily="18" charset="2"/>
              </a:rPr>
              <a:t> </a:t>
            </a:r>
            <a:r>
              <a:rPr kumimoji="1" lang="en-US" altLang="es-ES" sz="2400" b="1" dirty="0">
                <a:sym typeface="Symbol" panose="05050102010706020507" pitchFamily="18" charset="2"/>
              </a:rPr>
              <a:t>0,5</a:t>
            </a:r>
            <a:endParaRPr kumimoji="1" lang="en-US" altLang="es-ES" sz="2400" b="1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31640" y="2967524"/>
            <a:ext cx="6884092" cy="28806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4"/>
          <p:cNvSpPr>
            <a:spLocks noChangeArrowheads="1"/>
          </p:cNvSpPr>
          <p:nvPr/>
        </p:nvSpPr>
        <p:spPr bwMode="auto">
          <a:xfrm>
            <a:off x="1843088" y="333375"/>
            <a:ext cx="5410200" cy="4681538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VE" altLang="es-ES" sz="1800"/>
          </a:p>
        </p:txBody>
      </p:sp>
      <p:sp>
        <p:nvSpPr>
          <p:cNvPr id="15363" name="Text Box 45"/>
          <p:cNvSpPr txBox="1">
            <a:spLocks noChangeArrowheads="1"/>
          </p:cNvSpPr>
          <p:nvPr/>
        </p:nvSpPr>
        <p:spPr bwMode="auto">
          <a:xfrm>
            <a:off x="2224088" y="444500"/>
            <a:ext cx="590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Mes </a:t>
            </a:r>
            <a:endParaRPr kumimoji="1" lang="es-ES" altLang="es-ES" sz="1800">
              <a:latin typeface="Arial Narrow" panose="020B0606020202030204" pitchFamily="34" charset="0"/>
            </a:endParaRPr>
          </a:p>
        </p:txBody>
      </p:sp>
      <p:sp>
        <p:nvSpPr>
          <p:cNvPr id="15364" name="Text Box 46"/>
          <p:cNvSpPr txBox="1">
            <a:spLocks noChangeArrowheads="1"/>
          </p:cNvSpPr>
          <p:nvPr/>
        </p:nvSpPr>
        <p:spPr bwMode="auto">
          <a:xfrm>
            <a:off x="3173413" y="427038"/>
            <a:ext cx="9985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Demanda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(Dt) </a:t>
            </a:r>
            <a:endParaRPr kumimoji="1" lang="es-ES" altLang="es-ES" sz="1800">
              <a:latin typeface="Arial Narrow" panose="020B0606020202030204" pitchFamily="34" charset="0"/>
            </a:endParaRPr>
          </a:p>
        </p:txBody>
      </p:sp>
      <p:sp>
        <p:nvSpPr>
          <p:cNvPr id="15365" name="Text Box 47"/>
          <p:cNvSpPr txBox="1">
            <a:spLocks noChangeArrowheads="1"/>
          </p:cNvSpPr>
          <p:nvPr/>
        </p:nvSpPr>
        <p:spPr bwMode="auto">
          <a:xfrm>
            <a:off x="4356100" y="352425"/>
            <a:ext cx="1439863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Pronóstico de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S. Exp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  <a:sym typeface="Symbol" panose="05050102010706020507" pitchFamily="18" charset="2"/>
              </a:rPr>
              <a:t> = 0,</a:t>
            </a:r>
            <a:r>
              <a:rPr kumimoji="1" lang="es-VE" altLang="es-ES" sz="1800">
                <a:latin typeface="Arial Narrow" panose="020B0606020202030204" pitchFamily="34" charset="0"/>
              </a:rPr>
              <a:t>5</a:t>
            </a:r>
            <a:endParaRPr kumimoji="1" lang="es-ES" altLang="es-ES" sz="1800">
              <a:latin typeface="Arial Narrow" panose="020B0606020202030204" pitchFamily="34" charset="0"/>
            </a:endParaRPr>
          </a:p>
        </p:txBody>
      </p:sp>
      <p:sp>
        <p:nvSpPr>
          <p:cNvPr id="15366" name="Text Box 48"/>
          <p:cNvSpPr txBox="1">
            <a:spLocks noChangeArrowheads="1"/>
          </p:cNvSpPr>
          <p:nvPr/>
        </p:nvSpPr>
        <p:spPr bwMode="auto">
          <a:xfrm>
            <a:off x="5340350" y="333375"/>
            <a:ext cx="2255838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Pronóstico de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S. Exp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  <a:sym typeface="Symbol" panose="05050102010706020507" pitchFamily="18" charset="2"/>
              </a:rPr>
              <a:t> = </a:t>
            </a:r>
            <a:r>
              <a:rPr kumimoji="1" lang="es-VE" altLang="es-ES" sz="1800">
                <a:latin typeface="Arial Narrow" panose="020B0606020202030204" pitchFamily="34" charset="0"/>
              </a:rPr>
              <a:t>0,3</a:t>
            </a:r>
            <a:endParaRPr kumimoji="1" lang="es-ES" altLang="es-ES" sz="1800">
              <a:latin typeface="Arial Narrow" panose="020B0606020202030204" pitchFamily="34" charset="0"/>
            </a:endParaRPr>
          </a:p>
        </p:txBody>
      </p:sp>
      <p:sp>
        <p:nvSpPr>
          <p:cNvPr id="15367" name="Line 49"/>
          <p:cNvSpPr>
            <a:spLocks noChangeShapeType="1"/>
          </p:cNvSpPr>
          <p:nvPr/>
        </p:nvSpPr>
        <p:spPr bwMode="auto">
          <a:xfrm flipH="1">
            <a:off x="3203575" y="333375"/>
            <a:ext cx="0" cy="468153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15368" name="Text Box 50"/>
          <p:cNvSpPr txBox="1">
            <a:spLocks noChangeArrowheads="1"/>
          </p:cNvSpPr>
          <p:nvPr/>
        </p:nvSpPr>
        <p:spPr bwMode="auto">
          <a:xfrm>
            <a:off x="2071688" y="1163638"/>
            <a:ext cx="1144587" cy="366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Enero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Febrero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Marzo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Abril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Mayo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Junio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Julio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Agosto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Septiembre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Octubre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Noviembre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Diciembre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ES" altLang="es-ES" sz="1800">
                <a:latin typeface="Arial Narrow" panose="020B0606020202030204" pitchFamily="34" charset="0"/>
              </a:rPr>
              <a:t>ENERO</a:t>
            </a:r>
          </a:p>
        </p:txBody>
      </p:sp>
      <p:sp>
        <p:nvSpPr>
          <p:cNvPr id="15369" name="Text Box 51"/>
          <p:cNvSpPr txBox="1">
            <a:spLocks noChangeArrowheads="1"/>
          </p:cNvSpPr>
          <p:nvPr/>
        </p:nvSpPr>
        <p:spPr bwMode="auto">
          <a:xfrm>
            <a:off x="3402013" y="1163638"/>
            <a:ext cx="498475" cy="366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450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440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460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510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520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495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475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560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510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520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540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550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1" lang="es-ES" altLang="es-ES" sz="1800">
              <a:latin typeface="Arial Narrow" panose="020B0606020202030204" pitchFamily="34" charset="0"/>
            </a:endParaRPr>
          </a:p>
        </p:txBody>
      </p:sp>
      <p:sp>
        <p:nvSpPr>
          <p:cNvPr id="15370" name="Text Box 52"/>
          <p:cNvSpPr txBox="1">
            <a:spLocks noChangeArrowheads="1"/>
          </p:cNvSpPr>
          <p:nvPr/>
        </p:nvSpPr>
        <p:spPr bwMode="auto">
          <a:xfrm>
            <a:off x="4662488" y="1163638"/>
            <a:ext cx="498475" cy="366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-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-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-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460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485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503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499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487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523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517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518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529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ES" altLang="es-ES" sz="1800">
                <a:latin typeface="Arial Narrow" panose="020B0606020202030204" pitchFamily="34" charset="0"/>
              </a:rPr>
              <a:t>540</a:t>
            </a:r>
          </a:p>
        </p:txBody>
      </p:sp>
      <p:sp>
        <p:nvSpPr>
          <p:cNvPr id="15371" name="Text Box 53"/>
          <p:cNvSpPr txBox="1">
            <a:spLocks noChangeArrowheads="1"/>
          </p:cNvSpPr>
          <p:nvPr/>
        </p:nvSpPr>
        <p:spPr bwMode="auto">
          <a:xfrm>
            <a:off x="6221413" y="1160463"/>
            <a:ext cx="498475" cy="366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-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-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-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-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-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-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484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481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505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506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510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800">
                <a:latin typeface="Arial Narrow" panose="020B0606020202030204" pitchFamily="34" charset="0"/>
              </a:rPr>
              <a:t>519</a:t>
            </a:r>
            <a:endParaRPr kumimoji="1" lang="es-ES" altLang="es-ES" sz="1800">
              <a:latin typeface="Arial Narrow" panose="020B060602020203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ES" altLang="es-ES" sz="1800">
                <a:latin typeface="Arial Narrow" panose="020B0606020202030204" pitchFamily="34" charset="0"/>
              </a:rPr>
              <a:t>529</a:t>
            </a:r>
          </a:p>
        </p:txBody>
      </p:sp>
      <p:sp>
        <p:nvSpPr>
          <p:cNvPr id="15372" name="Line 54"/>
          <p:cNvSpPr>
            <a:spLocks noChangeShapeType="1"/>
          </p:cNvSpPr>
          <p:nvPr/>
        </p:nvSpPr>
        <p:spPr bwMode="auto">
          <a:xfrm>
            <a:off x="1854200" y="1225550"/>
            <a:ext cx="5399088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15373" name="Line 55"/>
          <p:cNvSpPr>
            <a:spLocks noChangeShapeType="1"/>
          </p:cNvSpPr>
          <p:nvPr/>
        </p:nvSpPr>
        <p:spPr bwMode="auto">
          <a:xfrm flipH="1">
            <a:off x="4284663" y="333375"/>
            <a:ext cx="7937" cy="468153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15374" name="Line 56"/>
          <p:cNvSpPr>
            <a:spLocks noChangeShapeType="1"/>
          </p:cNvSpPr>
          <p:nvPr/>
        </p:nvSpPr>
        <p:spPr bwMode="auto">
          <a:xfrm flipH="1">
            <a:off x="5724525" y="333375"/>
            <a:ext cx="0" cy="468153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15375" name="Text Box 114"/>
          <p:cNvSpPr txBox="1">
            <a:spLocks noChangeArrowheads="1"/>
          </p:cNvSpPr>
          <p:nvPr/>
        </p:nvSpPr>
        <p:spPr bwMode="auto">
          <a:xfrm>
            <a:off x="735013" y="5465763"/>
            <a:ext cx="411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ES" sz="1800" b="1"/>
              <a:t>Ft-1 = Promedio periodos anteriores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4"/>
          <p:cNvGraphicFramePr>
            <a:graphicFrameLocks noChangeAspect="1"/>
          </p:cNvGraphicFramePr>
          <p:nvPr/>
        </p:nvGraphicFramePr>
        <p:xfrm>
          <a:off x="774700" y="476250"/>
          <a:ext cx="7900988" cy="489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5" name="Gráfico" r:id="rId3" imgW="8343900" imgH="3514649" progId="Excel.Sheet.8">
                  <p:embed/>
                </p:oleObj>
              </mc:Choice>
              <mc:Fallback>
                <p:oleObj name="Gráfico" r:id="rId3" imgW="8343900" imgH="3514649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700" y="476250"/>
                        <a:ext cx="7900988" cy="4897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950913" y="5681663"/>
            <a:ext cx="29019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6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7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7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7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7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7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ES" sz="1800" b="1" dirty="0"/>
              <a:t>Serie 1:     Demanda Real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ES" sz="1800" b="1" dirty="0"/>
              <a:t>Serie 10:  S. </a:t>
            </a:r>
            <a:r>
              <a:rPr lang="es-ES" altLang="es-ES" sz="1800" b="1" dirty="0" err="1"/>
              <a:t>Exp</a:t>
            </a:r>
            <a:r>
              <a:rPr lang="es-ES" altLang="es-ES" sz="1800" b="1" dirty="0"/>
              <a:t>. </a:t>
            </a:r>
            <a:r>
              <a:rPr lang="es-ES" altLang="es-ES" sz="1800" b="1" dirty="0">
                <a:sym typeface="Symbol" panose="05050102010706020507" pitchFamily="18" charset="2"/>
              </a:rPr>
              <a:t> = 0,5</a:t>
            </a:r>
            <a:r>
              <a:rPr lang="es-ES" altLang="es-ES" sz="1800" b="1" dirty="0"/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ES" sz="1800" b="1" dirty="0"/>
              <a:t>Serie 12:  S. </a:t>
            </a:r>
            <a:r>
              <a:rPr lang="es-ES" altLang="es-ES" sz="1800" b="1" dirty="0" err="1"/>
              <a:t>Exp</a:t>
            </a:r>
            <a:r>
              <a:rPr lang="es-ES" altLang="es-ES" sz="1800" b="1" dirty="0"/>
              <a:t>. </a:t>
            </a:r>
            <a:r>
              <a:rPr lang="es-ES" altLang="es-ES" sz="1800" b="1" dirty="0">
                <a:sym typeface="Symbol" panose="05050102010706020507" pitchFamily="18" charset="2"/>
              </a:rPr>
              <a:t> = 0,3</a:t>
            </a:r>
            <a:r>
              <a:rPr lang="es-ES" altLang="es-ES" sz="18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6"/>
          <p:cNvSpPr txBox="1">
            <a:spLocks noChangeArrowheads="1"/>
          </p:cNvSpPr>
          <p:nvPr/>
        </p:nvSpPr>
        <p:spPr bwMode="auto">
          <a:xfrm>
            <a:off x="468313" y="142875"/>
            <a:ext cx="80010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b="1" u="sng" dirty="0"/>
              <a:t>4. </a:t>
            </a:r>
            <a:r>
              <a:rPr kumimoji="1" lang="es-VE" altLang="es-ES" sz="2400" b="1" u="sng" dirty="0" err="1"/>
              <a:t>Suavizamiento</a:t>
            </a:r>
            <a:r>
              <a:rPr kumimoji="1" lang="es-VE" altLang="es-ES" sz="2400" b="1" u="sng" dirty="0"/>
              <a:t> Exponencial Doble: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dirty="0"/>
              <a:t>Se aplica cuando se tiene un modelo con tendencia. La idea es calcular el pronostico con </a:t>
            </a:r>
            <a:r>
              <a:rPr kumimoji="1" lang="es-VE" altLang="es-ES" sz="2400" dirty="0" err="1"/>
              <a:t>suavizamiento</a:t>
            </a:r>
            <a:r>
              <a:rPr kumimoji="1" lang="es-VE" altLang="es-ES" sz="2400" dirty="0"/>
              <a:t> exponencial, y luego ajustarla para retrasos positivos o negativos en la tendencia.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ES" altLang="es-ES" sz="2400" dirty="0"/>
              <a:t>Este procedimiento requiere dos constante de </a:t>
            </a:r>
            <a:r>
              <a:rPr kumimoji="1" lang="es-ES" altLang="es-ES" sz="2400" dirty="0" err="1"/>
              <a:t>suavizamiento</a:t>
            </a:r>
            <a:r>
              <a:rPr kumimoji="1" lang="es-ES" altLang="es-ES" sz="2400" dirty="0"/>
              <a:t>, </a:t>
            </a:r>
            <a:r>
              <a:rPr lang="es-ES" altLang="es-ES" sz="2400" dirty="0" smtClean="0">
                <a:sym typeface="Symbol" panose="05050102010706020507" pitchFamily="18" charset="2"/>
              </a:rPr>
              <a:t></a:t>
            </a:r>
            <a:r>
              <a:rPr kumimoji="1" lang="es-ES" altLang="es-ES" sz="2400" dirty="0" smtClean="0">
                <a:latin typeface="Bookman Old Style" panose="02050604050505020204" pitchFamily="18" charset="0"/>
              </a:rPr>
              <a:t> </a:t>
            </a:r>
            <a:r>
              <a:rPr kumimoji="1" lang="es-ES" altLang="es-ES" sz="2400" dirty="0"/>
              <a:t>para el pronostico, y </a:t>
            </a:r>
            <a:r>
              <a:rPr kumimoji="1" lang="el-GR" altLang="es-ES" sz="2400" dirty="0">
                <a:latin typeface="Bookman Old Style" panose="02050604050505020204" pitchFamily="18" charset="0"/>
              </a:rPr>
              <a:t>β</a:t>
            </a:r>
            <a:r>
              <a:rPr kumimoji="1" lang="es-ES" altLang="es-ES" sz="2400" dirty="0">
                <a:latin typeface="Bookman Old Style" panose="02050604050505020204" pitchFamily="18" charset="0"/>
              </a:rPr>
              <a:t> </a:t>
            </a:r>
            <a:r>
              <a:rPr kumimoji="1" lang="es-ES" altLang="es-ES" sz="2400" dirty="0"/>
              <a:t>para la tendencia.</a:t>
            </a:r>
            <a:endParaRPr kumimoji="1" lang="en-US" altLang="es-ES" sz="2400" dirty="0"/>
          </a:p>
        </p:txBody>
      </p:sp>
      <p:sp>
        <p:nvSpPr>
          <p:cNvPr id="17411" name="Text Box 28"/>
          <p:cNvSpPr txBox="1">
            <a:spLocks noChangeArrowheads="1"/>
          </p:cNvSpPr>
          <p:nvPr/>
        </p:nvSpPr>
        <p:spPr bwMode="auto">
          <a:xfrm>
            <a:off x="458788" y="5734050"/>
            <a:ext cx="800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b="1"/>
              <a:t>Demanda comport. más o menos estable</a:t>
            </a:r>
            <a:r>
              <a:rPr kumimoji="1" lang="es-ES" altLang="es-ES" sz="2400" b="1"/>
              <a:t> </a:t>
            </a:r>
            <a:r>
              <a:rPr kumimoji="1" lang="en-US" altLang="es-ES" b="1">
                <a:latin typeface="Symath"/>
              </a:rPr>
              <a:t>Q </a:t>
            </a:r>
            <a:r>
              <a:rPr kumimoji="1" lang="en-US" altLang="es-ES" b="1">
                <a:latin typeface="Symath"/>
                <a:sym typeface="Symbol" panose="05050102010706020507" pitchFamily="18" charset="2"/>
              </a:rPr>
              <a:t> </a:t>
            </a:r>
            <a:r>
              <a:rPr kumimoji="1" lang="en-US" altLang="es-ES" sz="2400" b="1">
                <a:sym typeface="Symbol" panose="05050102010706020507" pitchFamily="18" charset="2"/>
              </a:rPr>
              <a:t>0,5</a:t>
            </a:r>
            <a:endParaRPr kumimoji="1" lang="en-US" altLang="es-ES" sz="2400" b="1"/>
          </a:p>
        </p:txBody>
      </p:sp>
      <p:sp>
        <p:nvSpPr>
          <p:cNvPr id="17412" name="Text Box 29"/>
          <p:cNvSpPr txBox="1">
            <a:spLocks noChangeArrowheads="1"/>
          </p:cNvSpPr>
          <p:nvPr/>
        </p:nvSpPr>
        <p:spPr bwMode="auto">
          <a:xfrm>
            <a:off x="468313" y="6162675"/>
            <a:ext cx="800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b="1"/>
              <a:t>Demanda comport. Variable o inestable  </a:t>
            </a:r>
            <a:r>
              <a:rPr kumimoji="1" lang="es-ES" altLang="es-ES" sz="2400" b="1"/>
              <a:t>  </a:t>
            </a:r>
            <a:r>
              <a:rPr kumimoji="1" lang="en-US" altLang="es-ES" b="1">
                <a:latin typeface="Symath"/>
              </a:rPr>
              <a:t>Q </a:t>
            </a:r>
            <a:r>
              <a:rPr kumimoji="1" lang="en-US" altLang="es-ES" b="1">
                <a:latin typeface="Symath"/>
                <a:sym typeface="Symbol" panose="05050102010706020507" pitchFamily="18" charset="2"/>
              </a:rPr>
              <a:t> </a:t>
            </a:r>
            <a:r>
              <a:rPr kumimoji="1" lang="en-US" altLang="es-ES" sz="2400" b="1">
                <a:sym typeface="Symbol" panose="05050102010706020507" pitchFamily="18" charset="2"/>
              </a:rPr>
              <a:t>0,5</a:t>
            </a:r>
            <a:endParaRPr kumimoji="1" lang="en-US" altLang="es-ES" sz="2400" b="1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VE" altLang="es-ES" sz="1800"/>
          </a:p>
        </p:txBody>
      </p:sp>
      <p:sp>
        <p:nvSpPr>
          <p:cNvPr id="17414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VE" altLang="es-ES" sz="1800"/>
          </a:p>
        </p:txBody>
      </p:sp>
      <p:sp>
        <p:nvSpPr>
          <p:cNvPr id="17415" name="Rectangle 11"/>
          <p:cNvSpPr>
            <a:spLocks noChangeArrowheads="1"/>
          </p:cNvSpPr>
          <p:nvPr/>
        </p:nvSpPr>
        <p:spPr bwMode="auto">
          <a:xfrm>
            <a:off x="0" y="1219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VE" altLang="es-ES" sz="1800"/>
          </a:p>
        </p:txBody>
      </p:sp>
      <p:sp>
        <p:nvSpPr>
          <p:cNvPr id="17416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VE" altLang="es-ES" sz="1800"/>
          </a:p>
        </p:txBody>
      </p:sp>
      <p:sp>
        <p:nvSpPr>
          <p:cNvPr id="1741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VE" altLang="es-ES" sz="1800"/>
          </a:p>
        </p:txBody>
      </p:sp>
      <p:sp>
        <p:nvSpPr>
          <p:cNvPr id="1741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VE" altLang="es-ES" sz="1800"/>
          </a:p>
        </p:txBody>
      </p:sp>
      <p:sp>
        <p:nvSpPr>
          <p:cNvPr id="17421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VE" altLang="es-ES" sz="180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32203" y="3179042"/>
            <a:ext cx="5279594" cy="49991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19672" y="3951288"/>
            <a:ext cx="5285690" cy="12619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14"/>
          <p:cNvSpPr txBox="1">
            <a:spLocks noChangeArrowheads="1"/>
          </p:cNvSpPr>
          <p:nvPr/>
        </p:nvSpPr>
        <p:spPr bwMode="auto">
          <a:xfrm>
            <a:off x="285750" y="5857875"/>
            <a:ext cx="1717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ES" sz="1200" b="1"/>
              <a:t>Prom   (1-12)= 156,08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ES" sz="1200" b="1"/>
              <a:t>Prom (13-24)= 222,25</a:t>
            </a:r>
          </a:p>
        </p:txBody>
      </p:sp>
      <p:sp>
        <p:nvSpPr>
          <p:cNvPr id="18435" name="Text Box 114"/>
          <p:cNvSpPr txBox="1">
            <a:spLocks noChangeArrowheads="1"/>
          </p:cNvSpPr>
          <p:nvPr/>
        </p:nvSpPr>
        <p:spPr bwMode="auto">
          <a:xfrm>
            <a:off x="1819275" y="5929313"/>
            <a:ext cx="62769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ES" sz="1200" b="1"/>
              <a:t>Dif = 66,17/ 12= 5,51 Incremento promedio por mes y la pendiente en el tiempo 24 </a:t>
            </a:r>
          </a:p>
        </p:txBody>
      </p:sp>
      <p:sp>
        <p:nvSpPr>
          <p:cNvPr id="18436" name="Text Box 114"/>
          <p:cNvSpPr txBox="1">
            <a:spLocks noChangeArrowheads="1"/>
          </p:cNvSpPr>
          <p:nvPr/>
        </p:nvSpPr>
        <p:spPr bwMode="auto">
          <a:xfrm>
            <a:off x="785813" y="5500688"/>
            <a:ext cx="20955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ES" sz="1200" b="1"/>
              <a:t>X = 12,5	            189,16</a:t>
            </a:r>
          </a:p>
        </p:txBody>
      </p:sp>
      <p:sp>
        <p:nvSpPr>
          <p:cNvPr id="18437" name="Text Box 114"/>
          <p:cNvSpPr txBox="1">
            <a:spLocks noChangeArrowheads="1"/>
          </p:cNvSpPr>
          <p:nvPr/>
        </p:nvSpPr>
        <p:spPr bwMode="auto">
          <a:xfrm>
            <a:off x="142875" y="6224588"/>
            <a:ext cx="90408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ES" sz="1200" b="1"/>
              <a:t>Para la estimación de  a, se calcula el promedio global de los 24 datos, que es 189,16. Este promedio esta centrado en el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ES" sz="1200" b="1"/>
              <a:t>Mes 12,5. para moverlo al tiempo actual se suma el ajuste por tendencia 5,51 cajas por mes por (24 – 12,5) mes.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ES" sz="1200" b="1"/>
              <a:t>A</a:t>
            </a:r>
            <a:r>
              <a:rPr lang="es-ES" altLang="es-ES" sz="1100" b="1"/>
              <a:t>24</a:t>
            </a:r>
            <a:r>
              <a:rPr lang="es-ES" altLang="es-ES" sz="1200" b="1"/>
              <a:t>=  189,16 + 5,51 (24 -12,5) 252,52		Y = 252,52 + (5,51) X    Y</a:t>
            </a:r>
            <a:r>
              <a:rPr lang="es-ES" altLang="es-ES" sz="1100" b="1"/>
              <a:t>25</a:t>
            </a:r>
            <a:r>
              <a:rPr lang="es-ES" altLang="es-ES" sz="1200" b="1"/>
              <a:t>= 252,52 + (5,51) 1= 258,03 </a:t>
            </a: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785813" y="168275"/>
          <a:ext cx="6937375" cy="5547360"/>
        </p:xfrm>
        <a:graphic>
          <a:graphicData uri="http://schemas.openxmlformats.org/drawingml/2006/table">
            <a:tbl>
              <a:tblPr/>
              <a:tblGrid>
                <a:gridCol w="1000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6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72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3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08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34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3336">
                <a:tc>
                  <a:txBody>
                    <a:bodyPr/>
                    <a:lstStyle/>
                    <a:p>
                      <a:pPr algn="l" fontAlgn="b"/>
                      <a:r>
                        <a:rPr lang="es-VE" sz="1400" b="0" i="0" u="none" strike="noStrike" dirty="0">
                          <a:latin typeface="Arial"/>
                        </a:rPr>
                        <a:t>Periodo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 dirty="0">
                          <a:latin typeface="Arial"/>
                        </a:rPr>
                        <a:t>Demanda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Ft </a:t>
                      </a:r>
                      <a:r>
                        <a:rPr lang="es-VE" sz="1400" b="0" i="0" u="none" strike="noStrike">
                          <a:latin typeface="Bookman Old Style"/>
                        </a:rPr>
                        <a:t></a:t>
                      </a:r>
                      <a:r>
                        <a:rPr lang="es-VE" sz="1400" b="0" i="0" u="none" strike="noStrike">
                          <a:latin typeface="Arial"/>
                        </a:rPr>
                        <a:t>=0,3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Tt </a:t>
                      </a:r>
                      <a:r>
                        <a:rPr lang="el-GR" sz="1400" b="0" i="0" u="none" strike="noStrike">
                          <a:latin typeface="Bookman Old Style"/>
                        </a:rPr>
                        <a:t>β</a:t>
                      </a:r>
                      <a:r>
                        <a:rPr lang="el-GR" sz="1400" b="0" i="0" u="none" strike="noStrike">
                          <a:latin typeface="Arial"/>
                        </a:rPr>
                        <a:t>=0,3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FTt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Dev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336"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122,00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14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336"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120,20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5,46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125,66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7,34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336"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127,86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6,12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133,98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5,02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336"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 dirty="0">
                          <a:latin typeface="Arial"/>
                        </a:rPr>
                        <a:t>157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135,49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6,57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142,06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14,94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3336"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146,54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7,92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154,46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0,46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3336"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154,32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7,88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162,20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3,20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3336"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162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161,24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7,59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168,83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6,83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3336"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166,78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6,97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173,75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1,75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3336"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173,23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6,82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180,04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17,04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3336"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174,93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5,28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180,21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17,21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3336"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175,05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3,73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178,78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14,78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3336"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191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174,35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2,40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176,75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14,25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3336"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201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181,02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3,69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184,71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16,29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3336"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219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189,60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5,15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194,75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24,25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3336"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207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202,02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7,33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209,36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2,36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3336"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205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208,65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7,12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215,77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10,77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3336"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210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212,54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6,15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218,69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8,69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3336"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207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216,09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5,37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221,46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14,46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3336"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225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217,12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4,07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221,19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3,81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3336"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223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222,33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4,41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226,74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3,74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3336"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257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225,62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4,08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229,70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27,30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3336"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232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237,89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6,53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244,42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12,42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13336"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240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240,69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5,41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246,11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6,11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13336"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241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244,28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4,87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249,14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8,14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13336">
                <a:tc>
                  <a:txBody>
                    <a:bodyPr/>
                    <a:lstStyle/>
                    <a:p>
                      <a:pPr algn="l" fontAlgn="b"/>
                      <a:endParaRPr lang="es-VE" sz="14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14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246,70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4,13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>
                          <a:latin typeface="Arial"/>
                        </a:rPr>
                        <a:t>250,83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400" b="0" i="0" u="none" strike="noStrike" dirty="0">
                          <a:latin typeface="Arial"/>
                        </a:rPr>
                        <a:t>10,49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4"/>
          <p:cNvGraphicFramePr>
            <a:graphicFrameLocks/>
          </p:cNvGraphicFramePr>
          <p:nvPr/>
        </p:nvGraphicFramePr>
        <p:xfrm>
          <a:off x="1142976" y="571480"/>
          <a:ext cx="7572428" cy="585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459" name="6 Rectángulo"/>
          <p:cNvSpPr>
            <a:spLocks noChangeArrowheads="1"/>
          </p:cNvSpPr>
          <p:nvPr/>
        </p:nvSpPr>
        <p:spPr bwMode="auto">
          <a:xfrm>
            <a:off x="2714625" y="3143250"/>
            <a:ext cx="12350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200" b="1">
                <a:solidFill>
                  <a:schemeClr val="bg1"/>
                </a:solidFill>
              </a:rPr>
              <a:t>Demanda real </a:t>
            </a:r>
            <a:endParaRPr lang="es-VE" altLang="es-ES" sz="1200">
              <a:solidFill>
                <a:schemeClr val="bg1"/>
              </a:solidFill>
            </a:endParaRPr>
          </a:p>
        </p:txBody>
      </p:sp>
      <p:sp>
        <p:nvSpPr>
          <p:cNvPr id="19460" name="3 Rectángulo"/>
          <p:cNvSpPr>
            <a:spLocks noChangeArrowheads="1"/>
          </p:cNvSpPr>
          <p:nvPr/>
        </p:nvSpPr>
        <p:spPr bwMode="auto">
          <a:xfrm>
            <a:off x="5715000" y="3143250"/>
            <a:ext cx="2822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1200" b="1">
                <a:solidFill>
                  <a:srgbClr val="FF0000"/>
                </a:solidFill>
              </a:rPr>
              <a:t>Pronóstico incluyendo la tendencia </a:t>
            </a:r>
            <a:endParaRPr lang="es-VE" altLang="es-ES" sz="12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539750" y="333375"/>
            <a:ext cx="800100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b="1" u="sng" dirty="0"/>
              <a:t>4. Regresión Lineal: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dirty="0"/>
              <a:t>Es la relación funcional entre dos o más variables correlacionadas y se usa para pronosticar una variable con base en la otra.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1" lang="es-VE" altLang="es-ES" sz="2400" b="1" dirty="0"/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b="1" dirty="0"/>
              <a:t>Método Mínimos Cuadrados: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b="1" dirty="0"/>
              <a:t>Y = Variable Dependiente (Demanda)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b="1" dirty="0"/>
              <a:t>X = Variable Independiente (Tiempo)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b="1" dirty="0"/>
              <a:t>a = Intersección de Y.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b="1" dirty="0"/>
              <a:t>b = Pendiente de la línea.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1" lang="es-VE" altLang="es-ES" sz="2400" b="1" dirty="0"/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b="1" dirty="0"/>
              <a:t>                               Nueva Y = a + </a:t>
            </a:r>
            <a:r>
              <a:rPr kumimoji="1" lang="es-VE" altLang="es-ES" sz="2400" b="1" dirty="0" err="1"/>
              <a:t>bX</a:t>
            </a:r>
            <a:r>
              <a:rPr kumimoji="1" lang="es-VE" altLang="es-ES" sz="2400" b="1" dirty="0"/>
              <a:t>   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1" lang="es-VE" altLang="es-ES" sz="2400" b="1" dirty="0"/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b="1" dirty="0"/>
              <a:t>a = Y - </a:t>
            </a:r>
            <a:r>
              <a:rPr kumimoji="1" lang="es-VE" altLang="es-ES" sz="2400" b="1" dirty="0" err="1"/>
              <a:t>bX</a:t>
            </a:r>
            <a:r>
              <a:rPr kumimoji="1" lang="es-VE" altLang="es-ES" sz="2400" b="1" dirty="0"/>
              <a:t>                               </a:t>
            </a:r>
            <a:endParaRPr kumimoji="1" lang="es-ES" altLang="es-ES" sz="2400" b="1" dirty="0"/>
          </a:p>
        </p:txBody>
      </p:sp>
      <p:sp>
        <p:nvSpPr>
          <p:cNvPr id="20483" name="Line 2"/>
          <p:cNvSpPr>
            <a:spLocks noChangeShapeType="1"/>
          </p:cNvSpPr>
          <p:nvPr/>
        </p:nvSpPr>
        <p:spPr bwMode="auto">
          <a:xfrm>
            <a:off x="1062038" y="5113338"/>
            <a:ext cx="358775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1751013" y="5129213"/>
            <a:ext cx="358775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447800" y="3738563"/>
            <a:ext cx="7086600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b="1" dirty="0"/>
              <a:t>Coeficiente de Correlación y determinación: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1" lang="es-VE" altLang="es-ES" sz="2400" b="1" dirty="0"/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b="1" dirty="0"/>
              <a:t>1,00      -        0,90     Fuerte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b="1" dirty="0"/>
              <a:t>0,89      -        0,70     Buena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b="1" dirty="0"/>
              <a:t>0,69      -        0,45     Mediana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b="1" dirty="0"/>
              <a:t>0,44      -     menos   Débil</a:t>
            </a:r>
            <a:endParaRPr kumimoji="1" lang="es-ES" altLang="es-ES" sz="2400" b="1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51720" y="404664"/>
            <a:ext cx="4852392" cy="31469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405188" y="1700213"/>
            <a:ext cx="2232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b="1" u="sng">
                <a:solidFill>
                  <a:srgbClr val="FF9900"/>
                </a:solidFill>
              </a:rPr>
              <a:t>PRONÓSTICO</a:t>
            </a:r>
            <a:endParaRPr kumimoji="1" lang="es-ES" altLang="es-ES" sz="2400" b="1" u="sng">
              <a:solidFill>
                <a:srgbClr val="FF9900"/>
              </a:solidFill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539750" y="2514600"/>
            <a:ext cx="80010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dirty="0"/>
              <a:t>Es un proceso de estimación de un acontecimiento futuro, proyectando hacia el futuro datos del pasado.  Los datos del pasado se combinan sistemáticamente en forma predeterminada para hacer una estimación del futuro.</a:t>
            </a:r>
            <a:endParaRPr kumimoji="1" lang="es-ES" altLang="es-ES" sz="2400" dirty="0"/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1" lang="es-ES" alt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37"/>
          <p:cNvSpPr txBox="1">
            <a:spLocks noChangeArrowheads="1"/>
          </p:cNvSpPr>
          <p:nvPr/>
        </p:nvSpPr>
        <p:spPr bwMode="auto">
          <a:xfrm>
            <a:off x="539750" y="276225"/>
            <a:ext cx="80010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b="1" u="sng" dirty="0"/>
              <a:t>SEÑAL DE RASTREO: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dirty="0"/>
              <a:t>Es el número de desviación media absoluta. Verifica si el promedio de la proyección mantiene el ritmo de los cambios reales.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1" lang="es-VE" altLang="es-ES" sz="2400" b="1" dirty="0"/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b="1" dirty="0"/>
              <a:t>SR = SEP = Suma </a:t>
            </a:r>
            <a:r>
              <a:rPr kumimoji="1" lang="es-VE" altLang="es-ES" sz="2400" b="1" dirty="0" err="1"/>
              <a:t>Acumul</a:t>
            </a:r>
            <a:r>
              <a:rPr kumimoji="1" lang="es-VE" altLang="es-ES" sz="2400" b="1" dirty="0"/>
              <a:t>. Desviación del pronóstico         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b="1" dirty="0"/>
              <a:t>         DMA                Desviación Media Absoluta</a:t>
            </a:r>
            <a:endParaRPr kumimoji="1" lang="es-ES" altLang="es-ES" sz="2400" b="1" dirty="0"/>
          </a:p>
        </p:txBody>
      </p:sp>
      <p:sp>
        <p:nvSpPr>
          <p:cNvPr id="22531" name="Line 38"/>
          <p:cNvSpPr>
            <a:spLocks noChangeShapeType="1"/>
          </p:cNvSpPr>
          <p:nvPr/>
        </p:nvSpPr>
        <p:spPr bwMode="auto">
          <a:xfrm>
            <a:off x="1860550" y="3765550"/>
            <a:ext cx="0" cy="28194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22532" name="Line 39"/>
          <p:cNvSpPr>
            <a:spLocks noChangeShapeType="1"/>
          </p:cNvSpPr>
          <p:nvPr/>
        </p:nvSpPr>
        <p:spPr bwMode="auto">
          <a:xfrm>
            <a:off x="1860550" y="6584950"/>
            <a:ext cx="39624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22533" name="Line 40"/>
          <p:cNvSpPr>
            <a:spLocks noChangeShapeType="1"/>
          </p:cNvSpPr>
          <p:nvPr/>
        </p:nvSpPr>
        <p:spPr bwMode="auto">
          <a:xfrm>
            <a:off x="1784350" y="605155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22534" name="Line 41"/>
          <p:cNvSpPr>
            <a:spLocks noChangeShapeType="1"/>
          </p:cNvSpPr>
          <p:nvPr/>
        </p:nvSpPr>
        <p:spPr bwMode="auto">
          <a:xfrm>
            <a:off x="1784350" y="551815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22535" name="Line 42"/>
          <p:cNvSpPr>
            <a:spLocks noChangeShapeType="1"/>
          </p:cNvSpPr>
          <p:nvPr/>
        </p:nvSpPr>
        <p:spPr bwMode="auto">
          <a:xfrm>
            <a:off x="1784350" y="498475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22536" name="Line 43"/>
          <p:cNvSpPr>
            <a:spLocks noChangeShapeType="1"/>
          </p:cNvSpPr>
          <p:nvPr/>
        </p:nvSpPr>
        <p:spPr bwMode="auto">
          <a:xfrm>
            <a:off x="1784350" y="445135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22537" name="Line 44"/>
          <p:cNvSpPr>
            <a:spLocks noChangeShapeType="1"/>
          </p:cNvSpPr>
          <p:nvPr/>
        </p:nvSpPr>
        <p:spPr bwMode="auto">
          <a:xfrm>
            <a:off x="1784350" y="391795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22538" name="Text Box 45"/>
          <p:cNvSpPr txBox="1">
            <a:spLocks noChangeArrowheads="1"/>
          </p:cNvSpPr>
          <p:nvPr/>
        </p:nvSpPr>
        <p:spPr bwMode="auto">
          <a:xfrm>
            <a:off x="1403350" y="5803900"/>
            <a:ext cx="40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>
                <a:latin typeface="Arial Narrow" panose="020B0606020202030204" pitchFamily="34" charset="0"/>
              </a:rPr>
              <a:t>-2</a:t>
            </a:r>
            <a:endParaRPr kumimoji="1" lang="es-ES" altLang="es-ES" sz="2400">
              <a:latin typeface="Arial Narrow" panose="020B0606020202030204" pitchFamily="34" charset="0"/>
            </a:endParaRPr>
          </a:p>
        </p:txBody>
      </p:sp>
      <p:sp>
        <p:nvSpPr>
          <p:cNvPr id="22539" name="Text Box 46"/>
          <p:cNvSpPr txBox="1">
            <a:spLocks noChangeArrowheads="1"/>
          </p:cNvSpPr>
          <p:nvPr/>
        </p:nvSpPr>
        <p:spPr bwMode="auto">
          <a:xfrm>
            <a:off x="1403350" y="5289550"/>
            <a:ext cx="40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>
                <a:latin typeface="Arial Narrow" panose="020B0606020202030204" pitchFamily="34" charset="0"/>
              </a:rPr>
              <a:t>-1</a:t>
            </a:r>
            <a:endParaRPr kumimoji="1" lang="es-ES" altLang="es-ES" sz="2400">
              <a:latin typeface="Arial Narrow" panose="020B0606020202030204" pitchFamily="34" charset="0"/>
            </a:endParaRPr>
          </a:p>
        </p:txBody>
      </p:sp>
      <p:sp>
        <p:nvSpPr>
          <p:cNvPr id="22540" name="Text Box 47"/>
          <p:cNvSpPr txBox="1">
            <a:spLocks noChangeArrowheads="1"/>
          </p:cNvSpPr>
          <p:nvPr/>
        </p:nvSpPr>
        <p:spPr bwMode="auto">
          <a:xfrm>
            <a:off x="1479550" y="4756150"/>
            <a:ext cx="323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>
                <a:latin typeface="Arial Narrow" panose="020B0606020202030204" pitchFamily="34" charset="0"/>
              </a:rPr>
              <a:t>0</a:t>
            </a:r>
            <a:endParaRPr kumimoji="1" lang="es-ES" altLang="es-ES" sz="2400">
              <a:latin typeface="Arial Narrow" panose="020B0606020202030204" pitchFamily="34" charset="0"/>
            </a:endParaRPr>
          </a:p>
        </p:txBody>
      </p:sp>
      <p:sp>
        <p:nvSpPr>
          <p:cNvPr id="22541" name="Text Box 48"/>
          <p:cNvSpPr txBox="1">
            <a:spLocks noChangeArrowheads="1"/>
          </p:cNvSpPr>
          <p:nvPr/>
        </p:nvSpPr>
        <p:spPr bwMode="auto">
          <a:xfrm>
            <a:off x="1479550" y="4222750"/>
            <a:ext cx="323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>
                <a:latin typeface="Arial Narrow" panose="020B0606020202030204" pitchFamily="34" charset="0"/>
              </a:rPr>
              <a:t>1</a:t>
            </a:r>
            <a:endParaRPr kumimoji="1" lang="es-ES" altLang="es-ES" sz="2400">
              <a:latin typeface="Arial Narrow" panose="020B0606020202030204" pitchFamily="34" charset="0"/>
            </a:endParaRPr>
          </a:p>
        </p:txBody>
      </p:sp>
      <p:sp>
        <p:nvSpPr>
          <p:cNvPr id="22542" name="Text Box 49"/>
          <p:cNvSpPr txBox="1">
            <a:spLocks noChangeArrowheads="1"/>
          </p:cNvSpPr>
          <p:nvPr/>
        </p:nvSpPr>
        <p:spPr bwMode="auto">
          <a:xfrm>
            <a:off x="1479550" y="3689350"/>
            <a:ext cx="323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>
                <a:latin typeface="Arial Narrow" panose="020B0606020202030204" pitchFamily="34" charset="0"/>
              </a:rPr>
              <a:t>2</a:t>
            </a:r>
            <a:endParaRPr kumimoji="1" lang="es-ES" altLang="es-ES" sz="2400">
              <a:latin typeface="Arial Narrow" panose="020B0606020202030204" pitchFamily="34" charset="0"/>
            </a:endParaRPr>
          </a:p>
        </p:txBody>
      </p:sp>
      <p:sp>
        <p:nvSpPr>
          <p:cNvPr id="22543" name="Line 50"/>
          <p:cNvSpPr>
            <a:spLocks noChangeShapeType="1"/>
          </p:cNvSpPr>
          <p:nvPr/>
        </p:nvSpPr>
        <p:spPr bwMode="auto">
          <a:xfrm>
            <a:off x="2393950" y="64516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22544" name="Line 51"/>
          <p:cNvSpPr>
            <a:spLocks noChangeShapeType="1"/>
          </p:cNvSpPr>
          <p:nvPr/>
        </p:nvSpPr>
        <p:spPr bwMode="auto">
          <a:xfrm>
            <a:off x="2927350" y="64516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22545" name="Line 52"/>
          <p:cNvSpPr>
            <a:spLocks noChangeShapeType="1"/>
          </p:cNvSpPr>
          <p:nvPr/>
        </p:nvSpPr>
        <p:spPr bwMode="auto">
          <a:xfrm>
            <a:off x="3460750" y="647065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22546" name="Line 53"/>
          <p:cNvSpPr>
            <a:spLocks noChangeShapeType="1"/>
          </p:cNvSpPr>
          <p:nvPr/>
        </p:nvSpPr>
        <p:spPr bwMode="auto">
          <a:xfrm>
            <a:off x="3994150" y="647065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22547" name="Line 54"/>
          <p:cNvSpPr>
            <a:spLocks noChangeShapeType="1"/>
          </p:cNvSpPr>
          <p:nvPr/>
        </p:nvSpPr>
        <p:spPr bwMode="auto">
          <a:xfrm>
            <a:off x="4527550" y="643255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22548" name="Line 55"/>
          <p:cNvSpPr>
            <a:spLocks noChangeShapeType="1"/>
          </p:cNvSpPr>
          <p:nvPr/>
        </p:nvSpPr>
        <p:spPr bwMode="auto">
          <a:xfrm flipV="1">
            <a:off x="2393950" y="5518150"/>
            <a:ext cx="0" cy="10668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22549" name="Line 56"/>
          <p:cNvSpPr>
            <a:spLocks noChangeShapeType="1"/>
          </p:cNvSpPr>
          <p:nvPr/>
        </p:nvSpPr>
        <p:spPr bwMode="auto">
          <a:xfrm flipV="1">
            <a:off x="2927350" y="4984750"/>
            <a:ext cx="0" cy="16002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22550" name="Line 57"/>
          <p:cNvSpPr>
            <a:spLocks noChangeShapeType="1"/>
          </p:cNvSpPr>
          <p:nvPr/>
        </p:nvSpPr>
        <p:spPr bwMode="auto">
          <a:xfrm flipV="1">
            <a:off x="3460750" y="4527550"/>
            <a:ext cx="0" cy="20574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22551" name="Line 58"/>
          <p:cNvSpPr>
            <a:spLocks noChangeShapeType="1"/>
          </p:cNvSpPr>
          <p:nvPr/>
        </p:nvSpPr>
        <p:spPr bwMode="auto">
          <a:xfrm flipV="1">
            <a:off x="3994150" y="4756150"/>
            <a:ext cx="0" cy="18288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22552" name="Line 59"/>
          <p:cNvSpPr>
            <a:spLocks noChangeShapeType="1"/>
          </p:cNvSpPr>
          <p:nvPr/>
        </p:nvSpPr>
        <p:spPr bwMode="auto">
          <a:xfrm flipV="1">
            <a:off x="4527550" y="4527550"/>
            <a:ext cx="0" cy="20574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22553" name="Line 60"/>
          <p:cNvSpPr>
            <a:spLocks noChangeShapeType="1"/>
          </p:cNvSpPr>
          <p:nvPr/>
        </p:nvSpPr>
        <p:spPr bwMode="auto">
          <a:xfrm>
            <a:off x="1860550" y="498475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22554" name="Line 61"/>
          <p:cNvSpPr>
            <a:spLocks noChangeShapeType="1"/>
          </p:cNvSpPr>
          <p:nvPr/>
        </p:nvSpPr>
        <p:spPr bwMode="auto">
          <a:xfrm flipV="1">
            <a:off x="2393950" y="4527550"/>
            <a:ext cx="1066800" cy="990600"/>
          </a:xfrm>
          <a:prstGeom prst="line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22555" name="Line 62"/>
          <p:cNvSpPr>
            <a:spLocks noChangeShapeType="1"/>
          </p:cNvSpPr>
          <p:nvPr/>
        </p:nvSpPr>
        <p:spPr bwMode="auto">
          <a:xfrm>
            <a:off x="3460750" y="4527550"/>
            <a:ext cx="533400" cy="228600"/>
          </a:xfrm>
          <a:prstGeom prst="line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22556" name="Line 63"/>
          <p:cNvSpPr>
            <a:spLocks noChangeShapeType="1"/>
          </p:cNvSpPr>
          <p:nvPr/>
        </p:nvSpPr>
        <p:spPr bwMode="auto">
          <a:xfrm flipV="1">
            <a:off x="3994150" y="4527550"/>
            <a:ext cx="533400" cy="228600"/>
          </a:xfrm>
          <a:prstGeom prst="line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22557" name="Line 64"/>
          <p:cNvSpPr>
            <a:spLocks noChangeShapeType="1"/>
          </p:cNvSpPr>
          <p:nvPr/>
        </p:nvSpPr>
        <p:spPr bwMode="auto">
          <a:xfrm flipV="1">
            <a:off x="4908550" y="384175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22558" name="Text Box 65"/>
          <p:cNvSpPr txBox="1">
            <a:spLocks noChangeArrowheads="1"/>
          </p:cNvSpPr>
          <p:nvPr/>
        </p:nvSpPr>
        <p:spPr bwMode="auto">
          <a:xfrm>
            <a:off x="5546725" y="3243263"/>
            <a:ext cx="2867025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000" b="1">
                <a:latin typeface="Arial Narrow" panose="020B0606020202030204" pitchFamily="34" charset="0"/>
              </a:rPr>
              <a:t>Demanda real es mayor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000" b="1">
                <a:latin typeface="Arial Narrow" panose="020B0606020202030204" pitchFamily="34" charset="0"/>
              </a:rPr>
              <a:t>que lo pronosticado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000" b="1">
                <a:latin typeface="Arial Narrow" panose="020B0606020202030204" pitchFamily="34" charset="0"/>
              </a:rPr>
              <a:t>(sobreestimación de la demanda)</a:t>
            </a:r>
            <a:endParaRPr kumimoji="1" lang="es-ES" altLang="es-ES" sz="2000" b="1">
              <a:latin typeface="Arial Narrow" panose="020B0606020202030204" pitchFamily="34" charset="0"/>
            </a:endParaRPr>
          </a:p>
        </p:txBody>
      </p:sp>
      <p:sp>
        <p:nvSpPr>
          <p:cNvPr id="22559" name="Text Box 66"/>
          <p:cNvSpPr txBox="1">
            <a:spLocks noChangeArrowheads="1"/>
          </p:cNvSpPr>
          <p:nvPr/>
        </p:nvSpPr>
        <p:spPr bwMode="auto">
          <a:xfrm>
            <a:off x="5857875" y="5502275"/>
            <a:ext cx="2555875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000" b="1">
                <a:latin typeface="Arial Narrow" panose="020B0606020202030204" pitchFamily="34" charset="0"/>
              </a:rPr>
              <a:t>Demanda real es menor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000" b="1">
                <a:latin typeface="Arial Narrow" panose="020B0606020202030204" pitchFamily="34" charset="0"/>
              </a:rPr>
              <a:t>que lo pronosticado (subestimación de la demanda)</a:t>
            </a:r>
            <a:endParaRPr kumimoji="1" lang="es-ES" altLang="es-ES" sz="2000" b="1">
              <a:latin typeface="Arial Narrow" panose="020B0606020202030204" pitchFamily="34" charset="0"/>
            </a:endParaRPr>
          </a:p>
        </p:txBody>
      </p:sp>
      <p:sp>
        <p:nvSpPr>
          <p:cNvPr id="22560" name="Line 67"/>
          <p:cNvSpPr>
            <a:spLocks noChangeShapeType="1"/>
          </p:cNvSpPr>
          <p:nvPr/>
        </p:nvSpPr>
        <p:spPr bwMode="auto">
          <a:xfrm>
            <a:off x="4908550" y="536575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22561" name="Line 68"/>
          <p:cNvSpPr>
            <a:spLocks noChangeShapeType="1"/>
          </p:cNvSpPr>
          <p:nvPr/>
        </p:nvSpPr>
        <p:spPr bwMode="auto">
          <a:xfrm>
            <a:off x="2411413" y="2492375"/>
            <a:ext cx="61214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22562" name="Line 69"/>
          <p:cNvSpPr>
            <a:spLocks noChangeShapeType="1"/>
          </p:cNvSpPr>
          <p:nvPr/>
        </p:nvSpPr>
        <p:spPr bwMode="auto">
          <a:xfrm>
            <a:off x="1258888" y="2492375"/>
            <a:ext cx="7921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141" name="Group 160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47836"/>
              </p:ext>
            </p:extLst>
          </p:nvPr>
        </p:nvGraphicFramePr>
        <p:xfrm>
          <a:off x="127306" y="836712"/>
          <a:ext cx="9036050" cy="4160836"/>
        </p:xfrm>
        <a:graphic>
          <a:graphicData uri="http://schemas.openxmlformats.org/drawingml/2006/table">
            <a:tbl>
              <a:tblPr/>
              <a:tblGrid>
                <a:gridCol w="1138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9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7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5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79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85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85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509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8585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MES</a:t>
                      </a:r>
                      <a:endParaRPr kumimoji="0" lang="es-E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DEMANDA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PRONOSTICO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Desv.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(Dt - Ft)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SEP </a:t>
                      </a: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cs typeface="Times New Roman" pitchFamily="18" charset="0"/>
                        </a:rPr>
                        <a:t>S</a:t>
                      </a: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Desv.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Desviac. Absoluta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cs typeface="Arial" charset="0"/>
                        </a:rPr>
                        <a:t>S</a:t>
                      </a: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cs typeface="Times New Roman" pitchFamily="18" charset="0"/>
                        </a:rPr>
                        <a:t> </a:t>
                      </a: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Desv. Abs.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DMA (</a:t>
                      </a: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cs typeface="Times New Roman" pitchFamily="18" charset="0"/>
                        </a:rPr>
                        <a:t>S</a:t>
                      </a: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desv. Abs./n)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SR (SEP/DMA)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582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Enero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450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582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Febrero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440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9582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Marzo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460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9582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Abril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510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480</a:t>
                      </a:r>
                      <a:endParaRPr kumimoji="0" lang="es-E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29,53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29,53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29,53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29,53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29,53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1,00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582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Mayo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520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489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30,72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60,24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30,72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60,24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30,12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2,00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582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Junio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495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498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-3,09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57,15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3,09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63,34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21,11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2,71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9582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Julio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475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507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-31,91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25,24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31,91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95,24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23,81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1,06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9582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Agosto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560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516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44,28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69,53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44,28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139,53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27,91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2,49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9582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Septiembre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510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525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-14,53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55,00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14,53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154,06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25,68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2,14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9582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Octubre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520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533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-13,34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41,66</a:t>
                      </a:r>
                      <a:endParaRPr kumimoji="0" lang="es-E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13,34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167,40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23,91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1,74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9582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Noviembre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540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542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-2,15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39,51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2,15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169,55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21,19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1,86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9582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Diciembre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550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551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-0,96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38,55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0,96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170,51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18,95</a:t>
                      </a:r>
                      <a:endParaRPr kumimoji="0" lang="es-ES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2,03</a:t>
                      </a:r>
                      <a:endParaRPr kumimoji="0" lang="es-E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1266714"/>
              </p:ext>
            </p:extLst>
          </p:nvPr>
        </p:nvGraphicFramePr>
        <p:xfrm>
          <a:off x="18713" y="0"/>
          <a:ext cx="8991600" cy="419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6" name="Gráfico" r:id="rId3" imgW="6029249" imgH="2809951" progId="Excel.Sheet.8">
                  <p:embed/>
                </p:oleObj>
              </mc:Choice>
              <mc:Fallback>
                <p:oleObj name="Gráfico" r:id="rId3" imgW="6029249" imgH="2809951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13" y="0"/>
                        <a:ext cx="8991600" cy="419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4 CuadroTexto"/>
          <p:cNvSpPr txBox="1"/>
          <p:nvPr/>
        </p:nvSpPr>
        <p:spPr>
          <a:xfrm>
            <a:off x="2627784" y="4215355"/>
            <a:ext cx="6643687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ES" b="1" dirty="0">
                <a:latin typeface="+mj-lt"/>
              </a:rPr>
              <a:t>LIMITES DE CONTROL PARA EVALUAR LA (SR)</a:t>
            </a:r>
            <a:endParaRPr lang="es-ES" dirty="0">
              <a:latin typeface="+mj-lt"/>
            </a:endParaRPr>
          </a:p>
        </p:txBody>
      </p:sp>
      <p:graphicFrame>
        <p:nvGraphicFramePr>
          <p:cNvPr id="5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763465"/>
              </p:ext>
            </p:extLst>
          </p:nvPr>
        </p:nvGraphicFramePr>
        <p:xfrm>
          <a:off x="4644008" y="4585243"/>
          <a:ext cx="3024188" cy="21034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0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0176">
                <a:tc>
                  <a:txBody>
                    <a:bodyPr/>
                    <a:lstStyle/>
                    <a:p>
                      <a:r>
                        <a:rPr lang="es-ES" sz="1800" dirty="0"/>
                        <a:t>MAD</a:t>
                      </a:r>
                    </a:p>
                  </a:txBody>
                  <a:tcPr marL="91436" marR="91436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/>
                        <a:t>% Puntos</a:t>
                      </a:r>
                      <a:r>
                        <a:rPr lang="es-ES" sz="1800" baseline="0" dirty="0"/>
                        <a:t> dentro de los limites</a:t>
                      </a:r>
                      <a:endParaRPr lang="es-ES" sz="1800" dirty="0"/>
                    </a:p>
                  </a:txBody>
                  <a:tcPr marL="91436" marR="91436" marT="45727" marB="4572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815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/>
                        <a:t>±1</a:t>
                      </a:r>
                    </a:p>
                  </a:txBody>
                  <a:tcPr marL="91436" marR="91436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/>
                        <a:t>57.048</a:t>
                      </a:r>
                    </a:p>
                  </a:txBody>
                  <a:tcPr marL="91436" marR="91436" marT="45727" marB="4572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8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/>
                        <a:t>±2</a:t>
                      </a:r>
                    </a:p>
                  </a:txBody>
                  <a:tcPr marL="91436" marR="91436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/>
                        <a:t>88.946</a:t>
                      </a:r>
                    </a:p>
                  </a:txBody>
                  <a:tcPr marL="91436" marR="91436" marT="45727" marB="4572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8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/>
                        <a:t>±3</a:t>
                      </a:r>
                    </a:p>
                  </a:txBody>
                  <a:tcPr marL="91436" marR="91436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/>
                        <a:t>98.334</a:t>
                      </a:r>
                    </a:p>
                  </a:txBody>
                  <a:tcPr marL="91436" marR="91436" marT="45727" marB="4572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8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/>
                        <a:t>±4</a:t>
                      </a:r>
                    </a:p>
                  </a:txBody>
                  <a:tcPr marL="91436" marR="91436"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/>
                        <a:t>99.856</a:t>
                      </a:r>
                    </a:p>
                  </a:txBody>
                  <a:tcPr marL="91436" marR="91436" marT="45727" marB="4572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2946400" y="404813"/>
            <a:ext cx="3249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b="1" u="sng">
                <a:solidFill>
                  <a:srgbClr val="FF9900"/>
                </a:solidFill>
              </a:rPr>
              <a:t>TIPOS DE DEMANDA</a:t>
            </a:r>
            <a:endParaRPr kumimoji="1" lang="es-ES" altLang="es-ES" sz="2400" b="1" u="sng">
              <a:solidFill>
                <a:srgbClr val="FF9900"/>
              </a:solidFill>
            </a:endParaRPr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531813" y="974725"/>
            <a:ext cx="8001000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b="1" u="sng" dirty="0"/>
              <a:t>Demanda Dependiente:</a:t>
            </a:r>
            <a:r>
              <a:rPr kumimoji="1" lang="es-VE" altLang="es-ES" sz="2400" b="1" dirty="0"/>
              <a:t> </a:t>
            </a:r>
            <a:r>
              <a:rPr kumimoji="1" lang="es-VE" altLang="es-ES" sz="2400" dirty="0"/>
              <a:t>Demanda de un producto o servicio causada por la demanda de otros productos o servicios. Ejemplo: Fabrica que ensambla bicicletas necesita las ruedas.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1" lang="es-VE" altLang="es-ES" sz="2400" b="1" dirty="0"/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b="1" u="sng" dirty="0"/>
              <a:t>Demanda Independiente:</a:t>
            </a:r>
            <a:r>
              <a:rPr kumimoji="1" lang="es-VE" altLang="es-ES" sz="2400" b="1" dirty="0"/>
              <a:t> </a:t>
            </a:r>
            <a:r>
              <a:rPr kumimoji="1" lang="es-VE" altLang="es-ES" sz="2400" dirty="0"/>
              <a:t>no esta condicionada a la demanda de otro producto.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dirty="0"/>
              <a:t>Aquí la empresa puede asumir: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kumimoji="1" lang="es-VE" altLang="es-ES" sz="2400" dirty="0"/>
              <a:t>Un papel activo para influenciar la demanda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kumimoji="1" lang="es-ES" altLang="es-ES" sz="2400" dirty="0"/>
              <a:t>Un papel pasivo y simplemente responder a la demanda, esto ocurre si la empresa esta funcionando a su capacidad total o si no tiene poder de cambiar la demanda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026"/>
          <p:cNvSpPr txBox="1">
            <a:spLocks noChangeArrowheads="1"/>
          </p:cNvSpPr>
          <p:nvPr/>
        </p:nvSpPr>
        <p:spPr bwMode="auto">
          <a:xfrm>
            <a:off x="1608138" y="219075"/>
            <a:ext cx="57419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b="1" u="sng">
                <a:solidFill>
                  <a:srgbClr val="FF9900"/>
                </a:solidFill>
              </a:rPr>
              <a:t>CARACTERÍSTICAS DE LA DEMANDA</a:t>
            </a:r>
            <a:endParaRPr kumimoji="1" lang="es-ES" altLang="es-ES" sz="2400" b="1" u="sng">
              <a:solidFill>
                <a:srgbClr val="FF9900"/>
              </a:solidFill>
            </a:endParaRPr>
          </a:p>
        </p:txBody>
      </p:sp>
      <p:sp>
        <p:nvSpPr>
          <p:cNvPr id="6147" name="Text Box 1027"/>
          <p:cNvSpPr txBox="1">
            <a:spLocks noChangeArrowheads="1"/>
          </p:cNvSpPr>
          <p:nvPr/>
        </p:nvSpPr>
        <p:spPr bwMode="auto">
          <a:xfrm>
            <a:off x="475457" y="571958"/>
            <a:ext cx="8596312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dirty="0"/>
              <a:t>La demanda de productos o servicios puede dividirse en seis componentes: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dirty="0"/>
              <a:t>*Demanda Promedio para un periodo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dirty="0"/>
              <a:t>*Variables aleatorias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dirty="0"/>
              <a:t>*Influencia estacionaria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dirty="0"/>
              <a:t>*Elementos cíclicos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dirty="0"/>
              <a:t>*Tendencia  y   </a:t>
            </a:r>
            <a:r>
              <a:rPr kumimoji="1" lang="es-VE" altLang="es-ES" sz="2400" dirty="0" err="1"/>
              <a:t>Autocorrelación</a:t>
            </a:r>
            <a:r>
              <a:rPr kumimoji="1" lang="es-VE" altLang="es-ES" sz="2400" dirty="0"/>
              <a:t> (persistencia del evento)</a:t>
            </a:r>
            <a:endParaRPr kumimoji="1" lang="es-ES" altLang="es-ES" sz="2400" dirty="0"/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1" lang="es-ES" altLang="es-ES" sz="2400" dirty="0"/>
          </a:p>
        </p:txBody>
      </p:sp>
      <p:sp>
        <p:nvSpPr>
          <p:cNvPr id="6148" name="Line 1028"/>
          <p:cNvSpPr>
            <a:spLocks noChangeShapeType="1"/>
          </p:cNvSpPr>
          <p:nvPr/>
        </p:nvSpPr>
        <p:spPr bwMode="auto">
          <a:xfrm>
            <a:off x="1801813" y="3492500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6149" name="Line 1029"/>
          <p:cNvSpPr>
            <a:spLocks noChangeShapeType="1"/>
          </p:cNvSpPr>
          <p:nvPr/>
        </p:nvSpPr>
        <p:spPr bwMode="auto">
          <a:xfrm>
            <a:off x="1801813" y="6464300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6150" name="Text Box 1030"/>
          <p:cNvSpPr txBox="1">
            <a:spLocks noChangeArrowheads="1"/>
          </p:cNvSpPr>
          <p:nvPr/>
        </p:nvSpPr>
        <p:spPr bwMode="auto">
          <a:xfrm>
            <a:off x="395288" y="4367213"/>
            <a:ext cx="1435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>
                <a:latin typeface="Arial Narrow" panose="020B0606020202030204" pitchFamily="34" charset="0"/>
              </a:rPr>
              <a:t>DEMANDA</a:t>
            </a:r>
            <a:endParaRPr kumimoji="1" lang="es-ES" altLang="es-ES" sz="2400">
              <a:latin typeface="Arial Narrow" panose="020B0606020202030204" pitchFamily="34" charset="0"/>
            </a:endParaRPr>
          </a:p>
        </p:txBody>
      </p:sp>
      <p:sp>
        <p:nvSpPr>
          <p:cNvPr id="6151" name="Line 1031"/>
          <p:cNvSpPr>
            <a:spLocks noChangeShapeType="1"/>
          </p:cNvSpPr>
          <p:nvPr/>
        </p:nvSpPr>
        <p:spPr bwMode="auto">
          <a:xfrm>
            <a:off x="2106613" y="60833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6152" name="Line 1032"/>
          <p:cNvSpPr>
            <a:spLocks noChangeShapeType="1"/>
          </p:cNvSpPr>
          <p:nvPr/>
        </p:nvSpPr>
        <p:spPr bwMode="auto">
          <a:xfrm flipV="1">
            <a:off x="2182813" y="5321300"/>
            <a:ext cx="3657600" cy="533400"/>
          </a:xfrm>
          <a:prstGeom prst="line">
            <a:avLst/>
          </a:prstGeom>
          <a:noFill/>
          <a:ln w="38100">
            <a:solidFill>
              <a:srgbClr val="FF99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6153" name="Line 1033"/>
          <p:cNvSpPr>
            <a:spLocks noChangeShapeType="1"/>
          </p:cNvSpPr>
          <p:nvPr/>
        </p:nvSpPr>
        <p:spPr bwMode="auto">
          <a:xfrm>
            <a:off x="2259013" y="5016500"/>
            <a:ext cx="457200" cy="0"/>
          </a:xfrm>
          <a:prstGeom prst="line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6154" name="Line 1034"/>
          <p:cNvSpPr>
            <a:spLocks noChangeShapeType="1"/>
          </p:cNvSpPr>
          <p:nvPr/>
        </p:nvSpPr>
        <p:spPr bwMode="auto">
          <a:xfrm flipV="1">
            <a:off x="2716213" y="4483100"/>
            <a:ext cx="304800" cy="533400"/>
          </a:xfrm>
          <a:prstGeom prst="line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6155" name="Line 1035"/>
          <p:cNvSpPr>
            <a:spLocks noChangeShapeType="1"/>
          </p:cNvSpPr>
          <p:nvPr/>
        </p:nvSpPr>
        <p:spPr bwMode="auto">
          <a:xfrm>
            <a:off x="3021013" y="4483100"/>
            <a:ext cx="381000" cy="0"/>
          </a:xfrm>
          <a:prstGeom prst="line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6156" name="Line 1036"/>
          <p:cNvSpPr>
            <a:spLocks noChangeShapeType="1"/>
          </p:cNvSpPr>
          <p:nvPr/>
        </p:nvSpPr>
        <p:spPr bwMode="auto">
          <a:xfrm>
            <a:off x="3402013" y="4483100"/>
            <a:ext cx="228600" cy="533400"/>
          </a:xfrm>
          <a:prstGeom prst="line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6157" name="Line 1037"/>
          <p:cNvSpPr>
            <a:spLocks noChangeShapeType="1"/>
          </p:cNvSpPr>
          <p:nvPr/>
        </p:nvSpPr>
        <p:spPr bwMode="auto">
          <a:xfrm>
            <a:off x="3630613" y="5016500"/>
            <a:ext cx="457200" cy="0"/>
          </a:xfrm>
          <a:prstGeom prst="line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6158" name="Line 1038"/>
          <p:cNvSpPr>
            <a:spLocks noChangeShapeType="1"/>
          </p:cNvSpPr>
          <p:nvPr/>
        </p:nvSpPr>
        <p:spPr bwMode="auto">
          <a:xfrm flipV="1">
            <a:off x="4087813" y="4483100"/>
            <a:ext cx="304800" cy="533400"/>
          </a:xfrm>
          <a:prstGeom prst="line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6159" name="Line 1039"/>
          <p:cNvSpPr>
            <a:spLocks noChangeShapeType="1"/>
          </p:cNvSpPr>
          <p:nvPr/>
        </p:nvSpPr>
        <p:spPr bwMode="auto">
          <a:xfrm>
            <a:off x="4392613" y="4483100"/>
            <a:ext cx="381000" cy="0"/>
          </a:xfrm>
          <a:prstGeom prst="line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6160" name="Line 1040"/>
          <p:cNvSpPr>
            <a:spLocks noChangeShapeType="1"/>
          </p:cNvSpPr>
          <p:nvPr/>
        </p:nvSpPr>
        <p:spPr bwMode="auto">
          <a:xfrm>
            <a:off x="4773613" y="4483100"/>
            <a:ext cx="228600" cy="533400"/>
          </a:xfrm>
          <a:prstGeom prst="line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6161" name="Line 1041"/>
          <p:cNvSpPr>
            <a:spLocks noChangeShapeType="1"/>
          </p:cNvSpPr>
          <p:nvPr/>
        </p:nvSpPr>
        <p:spPr bwMode="auto">
          <a:xfrm>
            <a:off x="5002213" y="5016500"/>
            <a:ext cx="457200" cy="0"/>
          </a:xfrm>
          <a:prstGeom prst="line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6162" name="Line 1042"/>
          <p:cNvSpPr>
            <a:spLocks noChangeShapeType="1"/>
          </p:cNvSpPr>
          <p:nvPr/>
        </p:nvSpPr>
        <p:spPr bwMode="auto">
          <a:xfrm flipV="1">
            <a:off x="5459413" y="4483100"/>
            <a:ext cx="304800" cy="533400"/>
          </a:xfrm>
          <a:prstGeom prst="line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6163" name="Line 1043"/>
          <p:cNvSpPr>
            <a:spLocks noChangeShapeType="1"/>
          </p:cNvSpPr>
          <p:nvPr/>
        </p:nvSpPr>
        <p:spPr bwMode="auto">
          <a:xfrm>
            <a:off x="5764213" y="4483100"/>
            <a:ext cx="381000" cy="0"/>
          </a:xfrm>
          <a:prstGeom prst="line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6164" name="Text Box 1044"/>
          <p:cNvSpPr txBox="1">
            <a:spLocks noChangeArrowheads="1"/>
          </p:cNvSpPr>
          <p:nvPr/>
        </p:nvSpPr>
        <p:spPr bwMode="auto">
          <a:xfrm>
            <a:off x="6205538" y="4214813"/>
            <a:ext cx="1563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>
                <a:latin typeface="Arial Narrow" panose="020B0606020202030204" pitchFamily="34" charset="0"/>
              </a:rPr>
              <a:t>Estacionario</a:t>
            </a:r>
            <a:endParaRPr kumimoji="1" lang="es-ES" altLang="es-ES" sz="2400">
              <a:latin typeface="Arial Narrow" panose="020B0606020202030204" pitchFamily="34" charset="0"/>
            </a:endParaRPr>
          </a:p>
        </p:txBody>
      </p:sp>
      <p:sp>
        <p:nvSpPr>
          <p:cNvPr id="6165" name="Text Box 1045"/>
          <p:cNvSpPr txBox="1">
            <a:spLocks noChangeArrowheads="1"/>
          </p:cNvSpPr>
          <p:nvPr/>
        </p:nvSpPr>
        <p:spPr bwMode="auto">
          <a:xfrm>
            <a:off x="6205538" y="4976813"/>
            <a:ext cx="1355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>
                <a:latin typeface="Arial Narrow" panose="020B0606020202030204" pitchFamily="34" charset="0"/>
              </a:rPr>
              <a:t>Tendencia</a:t>
            </a:r>
            <a:endParaRPr kumimoji="1" lang="es-ES" altLang="es-ES" sz="2400">
              <a:latin typeface="Arial Narrow" panose="020B0606020202030204" pitchFamily="34" charset="0"/>
            </a:endParaRPr>
          </a:p>
        </p:txBody>
      </p:sp>
      <p:sp>
        <p:nvSpPr>
          <p:cNvPr id="6166" name="Text Box 1046"/>
          <p:cNvSpPr txBox="1">
            <a:spLocks noChangeArrowheads="1"/>
          </p:cNvSpPr>
          <p:nvPr/>
        </p:nvSpPr>
        <p:spPr bwMode="auto">
          <a:xfrm>
            <a:off x="6243638" y="5738813"/>
            <a:ext cx="7413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>
                <a:latin typeface="Arial Narrow" panose="020B0606020202030204" pitchFamily="34" charset="0"/>
              </a:rPr>
              <a:t>Nivel</a:t>
            </a:r>
            <a:endParaRPr kumimoji="1" lang="es-ES" altLang="es-ES" sz="2400">
              <a:latin typeface="Arial Narrow" panose="020B0606020202030204" pitchFamily="34" charset="0"/>
            </a:endParaRPr>
          </a:p>
        </p:txBody>
      </p:sp>
      <p:sp>
        <p:nvSpPr>
          <p:cNvPr id="6167" name="Freeform 1048"/>
          <p:cNvSpPr>
            <a:spLocks/>
          </p:cNvSpPr>
          <p:nvPr/>
        </p:nvSpPr>
        <p:spPr bwMode="auto">
          <a:xfrm>
            <a:off x="2335213" y="3441700"/>
            <a:ext cx="3886200" cy="762000"/>
          </a:xfrm>
          <a:custGeom>
            <a:avLst/>
            <a:gdLst>
              <a:gd name="T0" fmla="*/ 0 w 2448"/>
              <a:gd name="T1" fmla="*/ 2147483646 h 480"/>
              <a:gd name="T2" fmla="*/ 2147483646 w 2448"/>
              <a:gd name="T3" fmla="*/ 2147483646 h 480"/>
              <a:gd name="T4" fmla="*/ 2147483646 w 2448"/>
              <a:gd name="T5" fmla="*/ 2147483646 h 480"/>
              <a:gd name="T6" fmla="*/ 2147483646 w 2448"/>
              <a:gd name="T7" fmla="*/ 2147483646 h 480"/>
              <a:gd name="T8" fmla="*/ 2147483646 w 2448"/>
              <a:gd name="T9" fmla="*/ 2147483646 h 480"/>
              <a:gd name="T10" fmla="*/ 2147483646 w 2448"/>
              <a:gd name="T11" fmla="*/ 2147483646 h 480"/>
              <a:gd name="T12" fmla="*/ 2147483646 w 2448"/>
              <a:gd name="T13" fmla="*/ 2147483646 h 480"/>
              <a:gd name="T14" fmla="*/ 2147483646 w 2448"/>
              <a:gd name="T15" fmla="*/ 2147483646 h 480"/>
              <a:gd name="T16" fmla="*/ 2147483646 w 2448"/>
              <a:gd name="T17" fmla="*/ 2147483646 h 480"/>
              <a:gd name="T18" fmla="*/ 2147483646 w 2448"/>
              <a:gd name="T19" fmla="*/ 2147483646 h 480"/>
              <a:gd name="T20" fmla="*/ 2147483646 w 2448"/>
              <a:gd name="T21" fmla="*/ 2147483646 h 480"/>
              <a:gd name="T22" fmla="*/ 2147483646 w 2448"/>
              <a:gd name="T23" fmla="*/ 2147483646 h 480"/>
              <a:gd name="T24" fmla="*/ 2147483646 w 2448"/>
              <a:gd name="T25" fmla="*/ 2147483646 h 480"/>
              <a:gd name="T26" fmla="*/ 2147483646 w 2448"/>
              <a:gd name="T27" fmla="*/ 2147483646 h 480"/>
              <a:gd name="T28" fmla="*/ 2147483646 w 2448"/>
              <a:gd name="T29" fmla="*/ 2147483646 h 480"/>
              <a:gd name="T30" fmla="*/ 2147483646 w 2448"/>
              <a:gd name="T31" fmla="*/ 2147483646 h 480"/>
              <a:gd name="T32" fmla="*/ 2147483646 w 2448"/>
              <a:gd name="T33" fmla="*/ 2147483646 h 480"/>
              <a:gd name="T34" fmla="*/ 2147483646 w 2448"/>
              <a:gd name="T35" fmla="*/ 2147483646 h 480"/>
              <a:gd name="T36" fmla="*/ 2147483646 w 2448"/>
              <a:gd name="T37" fmla="*/ 2147483646 h 480"/>
              <a:gd name="T38" fmla="*/ 2147483646 w 2448"/>
              <a:gd name="T39" fmla="*/ 2147483646 h 480"/>
              <a:gd name="T40" fmla="*/ 2147483646 w 2448"/>
              <a:gd name="T41" fmla="*/ 2147483646 h 480"/>
              <a:gd name="T42" fmla="*/ 2147483646 w 2448"/>
              <a:gd name="T43" fmla="*/ 2147483646 h 480"/>
              <a:gd name="T44" fmla="*/ 2147483646 w 2448"/>
              <a:gd name="T45" fmla="*/ 2147483646 h 480"/>
              <a:gd name="T46" fmla="*/ 2147483646 w 2448"/>
              <a:gd name="T47" fmla="*/ 2147483646 h 480"/>
              <a:gd name="T48" fmla="*/ 2147483646 w 2448"/>
              <a:gd name="T49" fmla="*/ 2147483646 h 48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2448"/>
              <a:gd name="T76" fmla="*/ 0 h 480"/>
              <a:gd name="T77" fmla="*/ 2448 w 2448"/>
              <a:gd name="T78" fmla="*/ 480 h 480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2448" h="480">
                <a:moveTo>
                  <a:pt x="0" y="368"/>
                </a:moveTo>
                <a:cubicBezTo>
                  <a:pt x="64" y="220"/>
                  <a:pt x="128" y="72"/>
                  <a:pt x="192" y="80"/>
                </a:cubicBezTo>
                <a:cubicBezTo>
                  <a:pt x="256" y="88"/>
                  <a:pt x="328" y="376"/>
                  <a:pt x="384" y="416"/>
                </a:cubicBezTo>
                <a:cubicBezTo>
                  <a:pt x="440" y="456"/>
                  <a:pt x="472" y="328"/>
                  <a:pt x="528" y="320"/>
                </a:cubicBezTo>
                <a:cubicBezTo>
                  <a:pt x="584" y="312"/>
                  <a:pt x="656" y="352"/>
                  <a:pt x="720" y="368"/>
                </a:cubicBezTo>
                <a:cubicBezTo>
                  <a:pt x="784" y="384"/>
                  <a:pt x="880" y="440"/>
                  <a:pt x="912" y="416"/>
                </a:cubicBezTo>
                <a:cubicBezTo>
                  <a:pt x="944" y="392"/>
                  <a:pt x="904" y="272"/>
                  <a:pt x="912" y="224"/>
                </a:cubicBezTo>
                <a:cubicBezTo>
                  <a:pt x="920" y="176"/>
                  <a:pt x="920" y="104"/>
                  <a:pt x="960" y="128"/>
                </a:cubicBezTo>
                <a:cubicBezTo>
                  <a:pt x="1000" y="152"/>
                  <a:pt x="1112" y="320"/>
                  <a:pt x="1152" y="368"/>
                </a:cubicBezTo>
                <a:cubicBezTo>
                  <a:pt x="1192" y="416"/>
                  <a:pt x="1176" y="448"/>
                  <a:pt x="1200" y="416"/>
                </a:cubicBezTo>
                <a:cubicBezTo>
                  <a:pt x="1224" y="384"/>
                  <a:pt x="1272" y="232"/>
                  <a:pt x="1296" y="176"/>
                </a:cubicBezTo>
                <a:cubicBezTo>
                  <a:pt x="1320" y="120"/>
                  <a:pt x="1296" y="48"/>
                  <a:pt x="1344" y="80"/>
                </a:cubicBezTo>
                <a:cubicBezTo>
                  <a:pt x="1392" y="112"/>
                  <a:pt x="1544" y="304"/>
                  <a:pt x="1584" y="368"/>
                </a:cubicBezTo>
                <a:cubicBezTo>
                  <a:pt x="1624" y="432"/>
                  <a:pt x="1568" y="448"/>
                  <a:pt x="1584" y="464"/>
                </a:cubicBezTo>
                <a:cubicBezTo>
                  <a:pt x="1600" y="480"/>
                  <a:pt x="1648" y="472"/>
                  <a:pt x="1680" y="464"/>
                </a:cubicBezTo>
                <a:cubicBezTo>
                  <a:pt x="1712" y="456"/>
                  <a:pt x="1760" y="464"/>
                  <a:pt x="1776" y="416"/>
                </a:cubicBezTo>
                <a:cubicBezTo>
                  <a:pt x="1792" y="368"/>
                  <a:pt x="1760" y="232"/>
                  <a:pt x="1776" y="176"/>
                </a:cubicBezTo>
                <a:cubicBezTo>
                  <a:pt x="1792" y="120"/>
                  <a:pt x="1840" y="56"/>
                  <a:pt x="1872" y="80"/>
                </a:cubicBezTo>
                <a:cubicBezTo>
                  <a:pt x="1904" y="104"/>
                  <a:pt x="1944" y="264"/>
                  <a:pt x="1968" y="320"/>
                </a:cubicBezTo>
                <a:cubicBezTo>
                  <a:pt x="1992" y="376"/>
                  <a:pt x="1984" y="408"/>
                  <a:pt x="2016" y="416"/>
                </a:cubicBezTo>
                <a:cubicBezTo>
                  <a:pt x="2048" y="424"/>
                  <a:pt x="2120" y="416"/>
                  <a:pt x="2160" y="368"/>
                </a:cubicBezTo>
                <a:cubicBezTo>
                  <a:pt x="2200" y="320"/>
                  <a:pt x="2240" y="184"/>
                  <a:pt x="2256" y="128"/>
                </a:cubicBezTo>
                <a:cubicBezTo>
                  <a:pt x="2272" y="72"/>
                  <a:pt x="2232" y="0"/>
                  <a:pt x="2256" y="32"/>
                </a:cubicBezTo>
                <a:cubicBezTo>
                  <a:pt x="2280" y="64"/>
                  <a:pt x="2368" y="256"/>
                  <a:pt x="2400" y="320"/>
                </a:cubicBezTo>
                <a:cubicBezTo>
                  <a:pt x="2432" y="384"/>
                  <a:pt x="2440" y="400"/>
                  <a:pt x="2448" y="416"/>
                </a:cubicBezTo>
              </a:path>
            </a:pathLst>
          </a:custGeom>
          <a:noFill/>
          <a:ln w="38100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6168" name="Text Box 1049"/>
          <p:cNvSpPr txBox="1">
            <a:spLocks noChangeArrowheads="1"/>
          </p:cNvSpPr>
          <p:nvPr/>
        </p:nvSpPr>
        <p:spPr bwMode="auto">
          <a:xfrm>
            <a:off x="6281738" y="3605213"/>
            <a:ext cx="11731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>
                <a:latin typeface="Arial Narrow" panose="020B0606020202030204" pitchFamily="34" charset="0"/>
              </a:rPr>
              <a:t>Aleatorio</a:t>
            </a:r>
            <a:endParaRPr kumimoji="1" lang="es-ES" altLang="es-ES" sz="2400">
              <a:latin typeface="Arial Narrow" panose="020B0606020202030204" pitchFamily="34" charset="0"/>
            </a:endParaRPr>
          </a:p>
        </p:txBody>
      </p:sp>
      <p:sp>
        <p:nvSpPr>
          <p:cNvPr id="6169" name="Line 1051"/>
          <p:cNvSpPr>
            <a:spLocks noChangeShapeType="1"/>
          </p:cNvSpPr>
          <p:nvPr/>
        </p:nvSpPr>
        <p:spPr bwMode="auto">
          <a:xfrm>
            <a:off x="4087813" y="63690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6170" name="Line 1052"/>
          <p:cNvSpPr>
            <a:spLocks noChangeShapeType="1"/>
          </p:cNvSpPr>
          <p:nvPr/>
        </p:nvSpPr>
        <p:spPr bwMode="auto">
          <a:xfrm>
            <a:off x="2944813" y="63881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6171" name="Line 1053"/>
          <p:cNvSpPr>
            <a:spLocks noChangeShapeType="1"/>
          </p:cNvSpPr>
          <p:nvPr/>
        </p:nvSpPr>
        <p:spPr bwMode="auto">
          <a:xfrm>
            <a:off x="5230813" y="63690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ES"/>
          </a:p>
        </p:txBody>
      </p:sp>
      <p:sp>
        <p:nvSpPr>
          <p:cNvPr id="6172" name="Text Box 1054"/>
          <p:cNvSpPr txBox="1">
            <a:spLocks noChangeArrowheads="1"/>
          </p:cNvSpPr>
          <p:nvPr/>
        </p:nvSpPr>
        <p:spPr bwMode="auto">
          <a:xfrm>
            <a:off x="2925763" y="6500813"/>
            <a:ext cx="323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>
                <a:latin typeface="Arial Narrow" panose="020B0606020202030204" pitchFamily="34" charset="0"/>
              </a:rPr>
              <a:t>1</a:t>
            </a:r>
            <a:endParaRPr kumimoji="1" lang="es-ES" altLang="es-ES" sz="2400">
              <a:latin typeface="Arial Narrow" panose="020B0606020202030204" pitchFamily="34" charset="0"/>
            </a:endParaRPr>
          </a:p>
        </p:txBody>
      </p:sp>
      <p:sp>
        <p:nvSpPr>
          <p:cNvPr id="6173" name="Text Box 1055"/>
          <p:cNvSpPr txBox="1">
            <a:spLocks noChangeArrowheads="1"/>
          </p:cNvSpPr>
          <p:nvPr/>
        </p:nvSpPr>
        <p:spPr bwMode="auto">
          <a:xfrm>
            <a:off x="4071938" y="6464300"/>
            <a:ext cx="323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>
                <a:latin typeface="Arial Narrow" panose="020B0606020202030204" pitchFamily="34" charset="0"/>
              </a:rPr>
              <a:t>2</a:t>
            </a:r>
            <a:endParaRPr kumimoji="1" lang="es-ES" altLang="es-ES" sz="2400">
              <a:latin typeface="Arial Narrow" panose="020B0606020202030204" pitchFamily="34" charset="0"/>
            </a:endParaRPr>
          </a:p>
        </p:txBody>
      </p:sp>
      <p:sp>
        <p:nvSpPr>
          <p:cNvPr id="6174" name="Text Box 1056"/>
          <p:cNvSpPr txBox="1">
            <a:spLocks noChangeArrowheads="1"/>
          </p:cNvSpPr>
          <p:nvPr/>
        </p:nvSpPr>
        <p:spPr bwMode="auto">
          <a:xfrm>
            <a:off x="5214938" y="6464300"/>
            <a:ext cx="323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>
                <a:latin typeface="Arial Narrow" panose="020B0606020202030204" pitchFamily="34" charset="0"/>
              </a:rPr>
              <a:t>3</a:t>
            </a:r>
            <a:endParaRPr kumimoji="1" lang="es-ES" altLang="es-ES" sz="2400">
              <a:latin typeface="Arial Narrow" panose="020B0606020202030204" pitchFamily="34" charset="0"/>
            </a:endParaRPr>
          </a:p>
        </p:txBody>
      </p:sp>
      <p:sp>
        <p:nvSpPr>
          <p:cNvPr id="6175" name="Text Box 1057"/>
          <p:cNvSpPr txBox="1">
            <a:spLocks noChangeArrowheads="1"/>
          </p:cNvSpPr>
          <p:nvPr/>
        </p:nvSpPr>
        <p:spPr bwMode="auto">
          <a:xfrm>
            <a:off x="6510338" y="6500813"/>
            <a:ext cx="1019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>
                <a:latin typeface="Arial Narrow" panose="020B0606020202030204" pitchFamily="34" charset="0"/>
              </a:rPr>
              <a:t>Tiempo</a:t>
            </a:r>
            <a:endParaRPr kumimoji="1" lang="es-ES" altLang="es-ES" sz="2400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5"/>
          <p:cNvSpPr txBox="1">
            <a:spLocks noChangeArrowheads="1"/>
          </p:cNvSpPr>
          <p:nvPr/>
        </p:nvSpPr>
        <p:spPr bwMode="auto">
          <a:xfrm>
            <a:off x="831850" y="404813"/>
            <a:ext cx="7412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b="1" u="sng">
                <a:solidFill>
                  <a:srgbClr val="FF9900"/>
                </a:solidFill>
              </a:rPr>
              <a:t>DESARROLLO DE UN MODELO DE PRONÓSTICO</a:t>
            </a:r>
            <a:endParaRPr kumimoji="1" lang="es-ES" altLang="es-ES" sz="2400" b="1" u="sng">
              <a:solidFill>
                <a:srgbClr val="FF9900"/>
              </a:solidFill>
            </a:endParaRPr>
          </a:p>
        </p:txBody>
      </p:sp>
      <p:sp>
        <p:nvSpPr>
          <p:cNvPr id="7171" name="Text Box 6"/>
          <p:cNvSpPr txBox="1">
            <a:spLocks noChangeArrowheads="1"/>
          </p:cNvSpPr>
          <p:nvPr/>
        </p:nvSpPr>
        <p:spPr bwMode="auto">
          <a:xfrm>
            <a:off x="531813" y="974725"/>
            <a:ext cx="80010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ES" altLang="es-ES" sz="2400" dirty="0"/>
              <a:t>Independientemente del método seleccionado para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ES" altLang="es-ES" sz="2400" dirty="0"/>
              <a:t>pronosticar, se siguen los siguientes pasos: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1" lang="es-ES" altLang="es-ES" sz="2400" dirty="0"/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kumimoji="1" lang="es-ES" altLang="es-ES" sz="2400" dirty="0"/>
              <a:t>Determinar el uso del pronóstico ¿Qué objetivos se pretenden obtener?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kumimoji="1" lang="es-ES" altLang="es-ES" sz="2400" dirty="0"/>
              <a:t>Seleccionar las partidas que se van a pronosticar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kumimoji="1" lang="es-ES" altLang="es-ES" sz="2400" dirty="0"/>
              <a:t>Determinar el horizonte de tiempo del pronóstico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kumimoji="1" lang="es-ES" altLang="es-ES" sz="2400" dirty="0"/>
              <a:t>Seleccionar un (os) modelo (s) de pronóstico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kumimoji="1" lang="es-ES" altLang="es-ES" sz="2400" dirty="0"/>
              <a:t>Juntar los datos necesarios para hacer el pronóstico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kumimoji="1" lang="es-ES" altLang="es-ES" sz="2400" dirty="0"/>
              <a:t>Hacer el pronóstico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kumimoji="1" lang="es-ES" altLang="es-ES" sz="2400" dirty="0"/>
              <a:t>Validar el modelo de pronóstico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kumimoji="1" lang="es-ES" altLang="es-ES" sz="2400" dirty="0"/>
              <a:t>Instrumentar los resultados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8"/>
          <p:cNvSpPr txBox="1">
            <a:spLocks noChangeArrowheads="1"/>
          </p:cNvSpPr>
          <p:nvPr/>
        </p:nvSpPr>
        <p:spPr bwMode="auto">
          <a:xfrm>
            <a:off x="2570163" y="219075"/>
            <a:ext cx="3940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b="1" u="sng">
                <a:solidFill>
                  <a:srgbClr val="FF9900"/>
                </a:solidFill>
              </a:rPr>
              <a:t>TIPOS DE PRONOSTICOS</a:t>
            </a:r>
            <a:endParaRPr kumimoji="1" lang="es-ES" altLang="es-ES" sz="2400" b="1" u="sng">
              <a:solidFill>
                <a:srgbClr val="FF9900"/>
              </a:solidFill>
            </a:endParaRPr>
          </a:p>
        </p:txBody>
      </p:sp>
      <p:sp>
        <p:nvSpPr>
          <p:cNvPr id="8195" name="Text Box 9"/>
          <p:cNvSpPr txBox="1">
            <a:spLocks noChangeArrowheads="1"/>
          </p:cNvSpPr>
          <p:nvPr/>
        </p:nvSpPr>
        <p:spPr bwMode="auto">
          <a:xfrm>
            <a:off x="250825" y="765175"/>
            <a:ext cx="864235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b="1" u="sng" dirty="0"/>
              <a:t>I.- PRONOSTICOS CUALITATIVOS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ES" altLang="es-ES" sz="2400" b="1" dirty="0"/>
              <a:t>Basados en estimaciones y opiniones   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ES" altLang="es-ES" sz="2400" b="1" dirty="0"/>
              <a:t>    1. Método Delphi: </a:t>
            </a:r>
            <a:r>
              <a:rPr kumimoji="1" lang="es-ES" altLang="es-ES" sz="2400" dirty="0"/>
              <a:t>Un moderador crea un cuestionario para obtener proyecciones, lo distribuye entre un grupo de expertos con conocimiento en la materia. </a:t>
            </a:r>
            <a:endParaRPr kumimoji="1" lang="es-ES" altLang="es-ES" sz="2400" dirty="0" smtClean="0"/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1" lang="es-ES" altLang="es-ES" sz="2400" dirty="0"/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ES" altLang="es-ES" sz="2400" b="1" dirty="0"/>
              <a:t>     2. Investigación de Mercado: </a:t>
            </a:r>
            <a:r>
              <a:rPr kumimoji="1" lang="es-ES" altLang="es-ES" sz="2400" dirty="0"/>
              <a:t>Se utiliza normalmente para investigar productos, es decir pronosticar ventas a largo plazo y de nuevos productos. Los métodos de recopilación de datos son principalmente las encuestas y </a:t>
            </a:r>
            <a:r>
              <a:rPr kumimoji="1" lang="es-ES" altLang="es-ES" sz="2400" dirty="0" smtClean="0"/>
              <a:t>entrevistas.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1" lang="es-ES" altLang="es-ES" sz="2400" dirty="0" smtClean="0"/>
          </a:p>
          <a:p>
            <a:pPr algn="just" eaLnBrk="1" hangingPunct="1">
              <a:spcBef>
                <a:spcPct val="0"/>
              </a:spcBef>
              <a:buClrTx/>
              <a:buSzTx/>
              <a:buNone/>
            </a:pPr>
            <a:r>
              <a:rPr kumimoji="1" lang="es-ES" altLang="es-ES" sz="2400" b="1" dirty="0" smtClean="0"/>
              <a:t>3. Técnica del Grupo Nominal: </a:t>
            </a:r>
            <a:r>
              <a:rPr kumimoji="1" lang="es-ES" altLang="es-ES" sz="2400" dirty="0" smtClean="0"/>
              <a:t>Proceso de grupo que permite la participación con votación.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1" lang="es-ES" alt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2570163" y="219075"/>
            <a:ext cx="3940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b="1" u="sng">
                <a:solidFill>
                  <a:srgbClr val="FF9900"/>
                </a:solidFill>
              </a:rPr>
              <a:t>TIPOS DE PRONOSTICOS</a:t>
            </a:r>
            <a:endParaRPr kumimoji="1" lang="es-ES" altLang="es-ES" sz="2400" b="1" u="sng">
              <a:solidFill>
                <a:srgbClr val="FF9900"/>
              </a:solidFill>
            </a:endParaRPr>
          </a:p>
        </p:txBody>
      </p:sp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250825" y="1075452"/>
            <a:ext cx="86423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b="1" u="sng" dirty="0"/>
              <a:t>II.- PRONOSTICOS CUANTITATIVOS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ES" altLang="es-ES" sz="2400" dirty="0"/>
              <a:t>Tratan de predecir el futuro con base en datos del pasado   </a:t>
            </a:r>
          </a:p>
        </p:txBody>
      </p:sp>
      <p:sp>
        <p:nvSpPr>
          <p:cNvPr id="9221" name="Text Box 7"/>
          <p:cNvSpPr txBox="1">
            <a:spLocks noChangeArrowheads="1"/>
          </p:cNvSpPr>
          <p:nvPr/>
        </p:nvSpPr>
        <p:spPr bwMode="auto">
          <a:xfrm>
            <a:off x="395536" y="2320098"/>
            <a:ext cx="80010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b="1" u="sng" dirty="0"/>
              <a:t>1.  Promedio Móvil </a:t>
            </a:r>
            <a:r>
              <a:rPr kumimoji="1" lang="es-VE" altLang="es-ES" sz="2400" b="1" u="sng" dirty="0" smtClean="0"/>
              <a:t>Simple</a:t>
            </a:r>
            <a:r>
              <a:rPr lang="es-ES" sz="2400" b="1" dirty="0" smtClean="0"/>
              <a:t> (</a:t>
            </a:r>
            <a:r>
              <a:rPr lang="es-VE" sz="2400" b="1" dirty="0" smtClean="0"/>
              <a:t>MOVING AVERAGES</a:t>
            </a:r>
            <a:r>
              <a:rPr lang="es-ES" sz="2400" b="1" dirty="0" smtClean="0"/>
              <a:t>): </a:t>
            </a:r>
            <a:endParaRPr kumimoji="1" lang="es-VE" altLang="es-ES" sz="2400" b="1" u="sng" dirty="0"/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dirty="0"/>
              <a:t>Se promedia la demanda de periodos recientes obteniéndose el pronóstico del periodo siguiente. Todos los periodos tienen la misma influencia.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dirty="0"/>
              <a:t>Para demandas variables se promedia en periodos cortos </a:t>
            </a:r>
            <a:r>
              <a:rPr kumimoji="1" lang="es-VE" altLang="es-ES" sz="2400" dirty="0">
                <a:sym typeface="Symbol" panose="05050102010706020507" pitchFamily="18" charset="2"/>
              </a:rPr>
              <a:t> 5, contrario es para demandas de comportamiento más o menos constantes  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6"/>
          <p:cNvSpPr txBox="1">
            <a:spLocks noChangeArrowheads="1"/>
          </p:cNvSpPr>
          <p:nvPr/>
        </p:nvSpPr>
        <p:spPr bwMode="auto">
          <a:xfrm>
            <a:off x="88900" y="-1588"/>
            <a:ext cx="8964613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b="1" u="sng" dirty="0"/>
              <a:t>Ejemplo: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s-VE" altLang="es-ES" sz="2400" dirty="0"/>
              <a:t>La tabla presenta información de la demanda de ventas de papel de computadora en caja tubos correspondiente a 24 meses. Se muestran además pronósticos y la desviación utilizando promedios móviles de tres y cinco meses.</a:t>
            </a:r>
            <a:endParaRPr kumimoji="1" lang="es-ES" altLang="es-ES" sz="2400" dirty="0"/>
          </a:p>
        </p:txBody>
      </p:sp>
      <p:graphicFrame>
        <p:nvGraphicFramePr>
          <p:cNvPr id="21" name="2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565835"/>
              </p:ext>
            </p:extLst>
          </p:nvPr>
        </p:nvGraphicFramePr>
        <p:xfrm>
          <a:off x="251520" y="1936750"/>
          <a:ext cx="4572000" cy="4421192"/>
        </p:xfrm>
        <a:graphic>
          <a:graphicData uri="http://schemas.openxmlformats.org/drawingml/2006/table">
            <a:tbl>
              <a:tblPr/>
              <a:tblGrid>
                <a:gridCol w="5414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7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70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0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2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2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4340"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 dirty="0">
                          <a:latin typeface="Arial"/>
                        </a:rPr>
                        <a:t>Periodo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latin typeface="Arial"/>
                        </a:rPr>
                        <a:t>Demanda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5 Periodos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 dirty="0" err="1">
                          <a:latin typeface="Arial"/>
                        </a:rPr>
                        <a:t>Dev</a:t>
                      </a:r>
                      <a:endParaRPr lang="es-VE" sz="9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3 Periodos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Dev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719"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719"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719"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3719"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157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129,33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27,67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3719"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143,00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11,00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3719"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139,80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19,20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150,00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9,00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9410"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162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148,40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13,60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156,67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5,33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3719"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154,20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17,80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158,33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13,67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3719"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160,80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2,20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164,33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1,33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3719"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162,00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165,67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2,67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3719"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163,80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0,20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 dirty="0">
                          <a:latin typeface="Arial"/>
                        </a:rPr>
                        <a:t>166,00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3719"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191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164,80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26,20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163,33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27,67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3719"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170,60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30,40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172,67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28,33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3719"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176,40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42,60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185,33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33,67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3719"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187,60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19,40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203,67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3,33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3719"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196,40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8,60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209,00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4,00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3719"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204,60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5,40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210,33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0,33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3719"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208,40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1,40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207,33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0,33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3719"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209,60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15,40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207,33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17,67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3719"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210,80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12,20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214,00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9,00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3719"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257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214,00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43,00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218,33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38,67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3719"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224,40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7,60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235,00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3,00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3719"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228,80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11,20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237,33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2,67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3719"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235,40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5,60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243,00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1905"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latin typeface="Arial"/>
                        </a:rPr>
                        <a:t>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238,60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1" i="0" u="none" strike="noStrike" dirty="0">
                          <a:latin typeface="Arial"/>
                        </a:rPr>
                        <a:t>14,89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237,67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1" i="0" u="none" strike="noStrike" dirty="0">
                          <a:latin typeface="Arial"/>
                        </a:rPr>
                        <a:t>11,59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142875" y="476250"/>
          <a:ext cx="8893175" cy="5024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" name="Gráfico" r:id="rId3" imgW="6219749" imgH="3514649" progId="Excel.Sheet.8">
                  <p:embed/>
                </p:oleObj>
              </mc:Choice>
              <mc:Fallback>
                <p:oleObj name="Gráfico" r:id="rId3" imgW="6219749" imgH="3514649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476250"/>
                        <a:ext cx="8893175" cy="5024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950913" y="5681663"/>
            <a:ext cx="29146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6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7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7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7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7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7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ES" sz="1800" b="1"/>
              <a:t>Serie 1:   Demanda Real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ES" sz="1800" b="1"/>
              <a:t>Serie 2:   PMS 3 periodos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ES" sz="1800" b="1"/>
              <a:t>Serie 4:   PMS 6 periodos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Haz de luz 2">
    <a:dk1>
      <a:srgbClr val="000080"/>
    </a:dk1>
    <a:lt1>
      <a:srgbClr val="FFFFFF"/>
    </a:lt1>
    <a:dk2>
      <a:srgbClr val="000099"/>
    </a:dk2>
    <a:lt2>
      <a:srgbClr val="FFFFFF"/>
    </a:lt2>
    <a:accent1>
      <a:srgbClr val="3366FF"/>
    </a:accent1>
    <a:accent2>
      <a:srgbClr val="7B46D0"/>
    </a:accent2>
    <a:accent3>
      <a:srgbClr val="AAAACA"/>
    </a:accent3>
    <a:accent4>
      <a:srgbClr val="DADADA"/>
    </a:accent4>
    <a:accent5>
      <a:srgbClr val="ADB8FF"/>
    </a:accent5>
    <a:accent6>
      <a:srgbClr val="6F3FBC"/>
    </a:accent6>
    <a:hlink>
      <a:srgbClr val="86D1EC"/>
    </a:hlink>
    <a:folHlink>
      <a:srgbClr val="45C984"/>
    </a:folHlink>
  </a:clrScheme>
  <a:fontScheme name="Haz de luz">
    <a:majorFont>
      <a:latin typeface="Arial"/>
      <a:ea typeface=""/>
      <a:cs typeface="Arial"/>
    </a:majorFont>
    <a:minorFont>
      <a:latin typeface="Arial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1102</TotalTime>
  <Words>1696</Words>
  <Application>Microsoft Office PowerPoint</Application>
  <PresentationFormat>Presentación en pantalla (4:3)</PresentationFormat>
  <Paragraphs>713</Paragraphs>
  <Slides>22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33" baseType="lpstr">
      <vt:lpstr>Arial</vt:lpstr>
      <vt:lpstr>Wingdings</vt:lpstr>
      <vt:lpstr>Calibri</vt:lpstr>
      <vt:lpstr>Verdana</vt:lpstr>
      <vt:lpstr>Times New Roman</vt:lpstr>
      <vt:lpstr>Arial Narrow</vt:lpstr>
      <vt:lpstr>Symbol</vt:lpstr>
      <vt:lpstr>Symath</vt:lpstr>
      <vt:lpstr>Bookman Old Style</vt:lpstr>
      <vt:lpstr>Tema de Office</vt:lpstr>
      <vt:lpstr>Gráfico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PERSONAL</cp:lastModifiedBy>
  <cp:revision>60</cp:revision>
  <dcterms:created xsi:type="dcterms:W3CDTF">2005-10-06T17:28:22Z</dcterms:created>
  <dcterms:modified xsi:type="dcterms:W3CDTF">2021-06-21T14:35:22Z</dcterms:modified>
</cp:coreProperties>
</file>