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handoutMasterIdLst>
    <p:handoutMasterId r:id="rId61"/>
  </p:handoutMasterIdLst>
  <p:sldIdLst>
    <p:sldId id="257" r:id="rId2"/>
    <p:sldId id="363" r:id="rId3"/>
    <p:sldId id="365" r:id="rId4"/>
    <p:sldId id="364" r:id="rId5"/>
    <p:sldId id="270" r:id="rId6"/>
    <p:sldId id="271" r:id="rId7"/>
    <p:sldId id="272" r:id="rId8"/>
    <p:sldId id="273" r:id="rId9"/>
    <p:sldId id="274" r:id="rId10"/>
    <p:sldId id="275" r:id="rId11"/>
    <p:sldId id="321" r:id="rId12"/>
    <p:sldId id="334" r:id="rId13"/>
    <p:sldId id="341" r:id="rId14"/>
    <p:sldId id="338" r:id="rId15"/>
    <p:sldId id="374" r:id="rId16"/>
    <p:sldId id="325" r:id="rId17"/>
    <p:sldId id="326" r:id="rId18"/>
    <p:sldId id="335" r:id="rId19"/>
    <p:sldId id="336" r:id="rId20"/>
    <p:sldId id="337" r:id="rId21"/>
    <p:sldId id="339" r:id="rId22"/>
    <p:sldId id="347" r:id="rId23"/>
    <p:sldId id="348" r:id="rId24"/>
    <p:sldId id="349" r:id="rId25"/>
    <p:sldId id="352" r:id="rId26"/>
    <p:sldId id="354" r:id="rId27"/>
    <p:sldId id="355" r:id="rId28"/>
    <p:sldId id="356" r:id="rId29"/>
    <p:sldId id="358" r:id="rId30"/>
    <p:sldId id="359" r:id="rId31"/>
    <p:sldId id="360" r:id="rId32"/>
    <p:sldId id="367" r:id="rId33"/>
    <p:sldId id="382" r:id="rId34"/>
    <p:sldId id="384" r:id="rId35"/>
    <p:sldId id="385" r:id="rId36"/>
    <p:sldId id="387" r:id="rId37"/>
    <p:sldId id="388" r:id="rId38"/>
    <p:sldId id="389" r:id="rId39"/>
    <p:sldId id="390" r:id="rId40"/>
    <p:sldId id="391" r:id="rId41"/>
    <p:sldId id="392" r:id="rId42"/>
    <p:sldId id="378" r:id="rId43"/>
    <p:sldId id="379" r:id="rId44"/>
    <p:sldId id="380" r:id="rId45"/>
    <p:sldId id="278" r:id="rId46"/>
    <p:sldId id="267" r:id="rId47"/>
    <p:sldId id="269" r:id="rId48"/>
    <p:sldId id="258" r:id="rId49"/>
    <p:sldId id="259" r:id="rId50"/>
    <p:sldId id="260" r:id="rId51"/>
    <p:sldId id="261" r:id="rId52"/>
    <p:sldId id="262" r:id="rId53"/>
    <p:sldId id="263" r:id="rId54"/>
    <p:sldId id="264" r:id="rId55"/>
    <p:sldId id="265" r:id="rId56"/>
    <p:sldId id="266" r:id="rId57"/>
    <p:sldId id="293" r:id="rId58"/>
    <p:sldId id="287" r:id="rId59"/>
  </p:sldIdLst>
  <p:sldSz cx="9144000" cy="6858000" type="screen4x3"/>
  <p:notesSz cx="6858000" cy="9144000"/>
  <p:defaultTextStyle>
    <a:defPPr>
      <a:defRPr lang="es-ES"/>
    </a:defPPr>
    <a:lvl1pPr algn="l" rtl="0" fontAlgn="base">
      <a:spcBef>
        <a:spcPct val="0"/>
      </a:spcBef>
      <a:spcAft>
        <a:spcPct val="0"/>
      </a:spcAft>
      <a:defRPr sz="1600" kern="1200">
        <a:solidFill>
          <a:schemeClr val="tx1"/>
        </a:solidFill>
        <a:latin typeface="Arial" charset="0"/>
        <a:ea typeface="+mn-ea"/>
        <a:cs typeface="Arial" charset="0"/>
      </a:defRPr>
    </a:lvl1pPr>
    <a:lvl2pPr marL="457200" algn="l" rtl="0" fontAlgn="base">
      <a:spcBef>
        <a:spcPct val="0"/>
      </a:spcBef>
      <a:spcAft>
        <a:spcPct val="0"/>
      </a:spcAft>
      <a:defRPr sz="1600" kern="1200">
        <a:solidFill>
          <a:schemeClr val="tx1"/>
        </a:solidFill>
        <a:latin typeface="Arial" charset="0"/>
        <a:ea typeface="+mn-ea"/>
        <a:cs typeface="Arial" charset="0"/>
      </a:defRPr>
    </a:lvl2pPr>
    <a:lvl3pPr marL="914400" algn="l" rtl="0" fontAlgn="base">
      <a:spcBef>
        <a:spcPct val="0"/>
      </a:spcBef>
      <a:spcAft>
        <a:spcPct val="0"/>
      </a:spcAft>
      <a:defRPr sz="1600" kern="1200">
        <a:solidFill>
          <a:schemeClr val="tx1"/>
        </a:solidFill>
        <a:latin typeface="Arial" charset="0"/>
        <a:ea typeface="+mn-ea"/>
        <a:cs typeface="Arial" charset="0"/>
      </a:defRPr>
    </a:lvl3pPr>
    <a:lvl4pPr marL="1371600" algn="l" rtl="0" fontAlgn="base">
      <a:spcBef>
        <a:spcPct val="0"/>
      </a:spcBef>
      <a:spcAft>
        <a:spcPct val="0"/>
      </a:spcAft>
      <a:defRPr sz="1600" kern="1200">
        <a:solidFill>
          <a:schemeClr val="tx1"/>
        </a:solidFill>
        <a:latin typeface="Arial" charset="0"/>
        <a:ea typeface="+mn-ea"/>
        <a:cs typeface="Arial" charset="0"/>
      </a:defRPr>
    </a:lvl4pPr>
    <a:lvl5pPr marL="1828800" algn="l" rtl="0"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6600"/>
    <a:srgbClr val="FF0000"/>
    <a:srgbClr val="FFFF00"/>
    <a:srgbClr val="FF9933"/>
    <a:srgbClr val="6699FF"/>
    <a:srgbClr val="CCFF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s-ES"/>
              <a:t>CONTABILIDAD GENERAL I</a:t>
            </a:r>
          </a:p>
        </p:txBody>
      </p:sp>
      <p:sp>
        <p:nvSpPr>
          <p:cNvPr id="174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8904B400-BB41-4EB9-B5F0-6DD25B1D0DF1}" type="datetime1">
              <a:rPr lang="es-ES_tradnl"/>
              <a:pPr>
                <a:defRPr/>
              </a:pPr>
              <a:t>27/10/2014</a:t>
            </a:fld>
            <a:endParaRPr lang="es-ES_tradnl"/>
          </a:p>
        </p:txBody>
      </p:sp>
      <p:sp>
        <p:nvSpPr>
          <p:cNvPr id="174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174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A4E6B12-2880-4307-A643-2AAA6B6C5048}"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s-ES"/>
              <a:t>CONTABILIDAD GENERAL I</a:t>
            </a:r>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2467D84E-8D5F-46A7-8342-7417478041AB}" type="datetime1">
              <a:rPr lang="es-ES_tradnl"/>
              <a:pPr>
                <a:defRPr/>
              </a:pPr>
              <a:t>27/10/2014</a:t>
            </a:fld>
            <a:endParaRPr lang="es-ES_tradnl"/>
          </a:p>
        </p:txBody>
      </p:sp>
      <p:sp>
        <p:nvSpPr>
          <p:cNvPr id="809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77F9D79-3CFC-4D11-BE32-4B7E91EA8454}" type="slidenum">
              <a:rPr lang="es-ES"/>
              <a:pPr>
                <a:defRPr/>
              </a:pPr>
              <a:t>‹Nº›</a:t>
            </a:fld>
            <a:endParaRPr lang="es-ES"/>
          </a:p>
        </p:txBody>
      </p:sp>
    </p:spTree>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type="dt" sz="quarter" idx="1"/>
          </p:nvPr>
        </p:nvSpPr>
        <p:spPr>
          <a:noFill/>
        </p:spPr>
        <p:txBody>
          <a:bodyPr/>
          <a:lstStyle/>
          <a:p>
            <a:fld id="{F9538BFE-3A1F-448F-B2A1-7A7083A8912D}" type="datetime1">
              <a:rPr lang="es-ES_tradnl" smtClean="0"/>
              <a:pPr/>
              <a:t>27/10/2014</a:t>
            </a:fld>
            <a:endParaRPr lang="es-ES_tradnl"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es-ES_tradn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p:cNvSpPr>
            <a:spLocks noGrp="1" noChangeArrowheads="1"/>
          </p:cNvSpPr>
          <p:nvPr>
            <p:ph type="dt" sz="quarter" idx="1"/>
          </p:nvPr>
        </p:nvSpPr>
        <p:spPr>
          <a:noFill/>
        </p:spPr>
        <p:txBody>
          <a:bodyPr/>
          <a:lstStyle/>
          <a:p>
            <a:fld id="{B17978CD-E03E-4CDC-A4C4-B7C0EEF7F05C}" type="datetime1">
              <a:rPr lang="es-ES_tradnl" smtClean="0"/>
              <a:pPr/>
              <a:t>27/10/2014</a:t>
            </a:fld>
            <a:endParaRPr lang="es-ES_tradnl" smtClean="0"/>
          </a:p>
        </p:txBody>
      </p:sp>
      <p:sp>
        <p:nvSpPr>
          <p:cNvPr id="91139" name="1 Marcador de imagen de diapositiva"/>
          <p:cNvSpPr>
            <a:spLocks noGrp="1" noRot="1" noChangeAspect="1" noTextEdit="1"/>
          </p:cNvSpPr>
          <p:nvPr>
            <p:ph type="sldImg"/>
          </p:nvPr>
        </p:nvSpPr>
        <p:spPr>
          <a:ln/>
        </p:spPr>
      </p:sp>
      <p:sp>
        <p:nvSpPr>
          <p:cNvPr id="91140" name="2 Marcador de notas"/>
          <p:cNvSpPr>
            <a:spLocks noGrp="1"/>
          </p:cNvSpPr>
          <p:nvPr>
            <p:ph type="body" idx="1"/>
          </p:nvPr>
        </p:nvSpPr>
        <p:spPr>
          <a:noFill/>
          <a:ln/>
        </p:spPr>
        <p:txBody>
          <a:bodyPr/>
          <a:lstStyle/>
          <a:p>
            <a:endParaRPr lang="es-VE" smtClean="0"/>
          </a:p>
        </p:txBody>
      </p:sp>
      <p:sp>
        <p:nvSpPr>
          <p:cNvPr id="91141" name="3 Marcador de encabezado"/>
          <p:cNvSpPr>
            <a:spLocks noGrp="1"/>
          </p:cNvSpPr>
          <p:nvPr>
            <p:ph type="hdr" sz="quarter"/>
          </p:nvPr>
        </p:nvSpPr>
        <p:spPr>
          <a:noFill/>
        </p:spPr>
        <p:txBody>
          <a:bodyPr/>
          <a:lstStyle/>
          <a:p>
            <a:r>
              <a:rPr lang="es-ES" smtClean="0"/>
              <a:t>CONTABILIDAD GENERAL I</a:t>
            </a:r>
          </a:p>
        </p:txBody>
      </p:sp>
      <p:sp>
        <p:nvSpPr>
          <p:cNvPr id="91142" name="4 Marcador de número de diapositiva"/>
          <p:cNvSpPr>
            <a:spLocks noGrp="1"/>
          </p:cNvSpPr>
          <p:nvPr>
            <p:ph type="sldNum" sz="quarter" idx="5"/>
          </p:nvPr>
        </p:nvSpPr>
        <p:spPr>
          <a:noFill/>
        </p:spPr>
        <p:txBody>
          <a:bodyPr/>
          <a:lstStyle/>
          <a:p>
            <a:fld id="{B48931B0-EDF0-434C-9C49-0629065C4CA3}" type="slidenum">
              <a:rPr lang="es-ES" smtClean="0"/>
              <a:pPr/>
              <a:t>14</a:t>
            </a:fld>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type="dt" sz="quarter" idx="1"/>
          </p:nvPr>
        </p:nvSpPr>
        <p:spPr>
          <a:noFill/>
        </p:spPr>
        <p:txBody>
          <a:bodyPr/>
          <a:lstStyle/>
          <a:p>
            <a:fld id="{C711A7B8-EBC1-40AD-9599-9EDA1C611646}" type="datetime1">
              <a:rPr lang="es-ES_tradnl" smtClean="0"/>
              <a:pPr/>
              <a:t>27/10/2014</a:t>
            </a:fld>
            <a:endParaRPr lang="es-ES_tradnl" smtClean="0"/>
          </a:p>
        </p:txBody>
      </p:sp>
      <p:sp>
        <p:nvSpPr>
          <p:cNvPr id="92163" name="1 Marcador de imagen de diapositiva"/>
          <p:cNvSpPr>
            <a:spLocks noGrp="1" noRot="1" noChangeAspect="1" noTextEdit="1"/>
          </p:cNvSpPr>
          <p:nvPr>
            <p:ph type="sldImg"/>
          </p:nvPr>
        </p:nvSpPr>
        <p:spPr>
          <a:ln/>
        </p:spPr>
      </p:sp>
      <p:sp>
        <p:nvSpPr>
          <p:cNvPr id="92164" name="2 Marcador de notas"/>
          <p:cNvSpPr>
            <a:spLocks noGrp="1"/>
          </p:cNvSpPr>
          <p:nvPr>
            <p:ph type="body" idx="1"/>
          </p:nvPr>
        </p:nvSpPr>
        <p:spPr>
          <a:noFill/>
          <a:ln/>
        </p:spPr>
        <p:txBody>
          <a:bodyPr/>
          <a:lstStyle/>
          <a:p>
            <a:r>
              <a:rPr lang="es-ES" smtClean="0"/>
              <a:t>9</a:t>
            </a:r>
            <a:endParaRPr lang="es-VE" smtClean="0"/>
          </a:p>
        </p:txBody>
      </p:sp>
      <p:sp>
        <p:nvSpPr>
          <p:cNvPr id="92165" name="3 Marcador de encabezado"/>
          <p:cNvSpPr>
            <a:spLocks noGrp="1"/>
          </p:cNvSpPr>
          <p:nvPr>
            <p:ph type="hdr" sz="quarter"/>
          </p:nvPr>
        </p:nvSpPr>
        <p:spPr>
          <a:noFill/>
        </p:spPr>
        <p:txBody>
          <a:bodyPr/>
          <a:lstStyle/>
          <a:p>
            <a:r>
              <a:rPr lang="es-ES" smtClean="0"/>
              <a:t>CONTABILIDAD GENERAL I</a:t>
            </a:r>
          </a:p>
        </p:txBody>
      </p:sp>
      <p:sp>
        <p:nvSpPr>
          <p:cNvPr id="92166" name="4 Marcador de número de diapositiva"/>
          <p:cNvSpPr>
            <a:spLocks noGrp="1"/>
          </p:cNvSpPr>
          <p:nvPr>
            <p:ph type="sldNum" sz="quarter" idx="5"/>
          </p:nvPr>
        </p:nvSpPr>
        <p:spPr>
          <a:noFill/>
        </p:spPr>
        <p:txBody>
          <a:bodyPr/>
          <a:lstStyle/>
          <a:p>
            <a:fld id="{71081271-0CE6-40BD-80F5-5F9D8489F649}" type="slidenum">
              <a:rPr lang="es-ES" smtClean="0"/>
              <a:pPr/>
              <a:t>22</a:t>
            </a:fld>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ChangeArrowheads="1"/>
          </p:cNvSpPr>
          <p:nvPr>
            <p:ph type="dt" sz="quarter" idx="1"/>
          </p:nvPr>
        </p:nvSpPr>
        <p:spPr>
          <a:noFill/>
        </p:spPr>
        <p:txBody>
          <a:bodyPr/>
          <a:lstStyle/>
          <a:p>
            <a:fld id="{2DD29DC8-0771-48E9-BD7D-34630CF82B18}" type="datetime1">
              <a:rPr lang="es-ES_tradnl" smtClean="0"/>
              <a:pPr/>
              <a:t>27/10/2014</a:t>
            </a:fld>
            <a:endParaRPr lang="es-ES_tradnl" smtClean="0"/>
          </a:p>
        </p:txBody>
      </p:sp>
      <p:sp>
        <p:nvSpPr>
          <p:cNvPr id="93187" name="Rectangle 2"/>
          <p:cNvSpPr>
            <a:spLocks noGrp="1" noChangeArrowheads="1"/>
          </p:cNvSpPr>
          <p:nvPr>
            <p:ph type="hdr" sz="quarter"/>
          </p:nvPr>
        </p:nvSpPr>
        <p:spPr>
          <a:noFill/>
        </p:spPr>
        <p:txBody>
          <a:bodyPr/>
          <a:lstStyle/>
          <a:p>
            <a:r>
              <a:rPr lang="es-ES" smtClean="0"/>
              <a:t>CONTABILIDAD GENERAL I</a:t>
            </a:r>
          </a:p>
        </p:txBody>
      </p:sp>
      <p:sp>
        <p:nvSpPr>
          <p:cNvPr id="93188" name="Rectangle 7"/>
          <p:cNvSpPr>
            <a:spLocks noGrp="1" noChangeArrowheads="1"/>
          </p:cNvSpPr>
          <p:nvPr>
            <p:ph type="sldNum" sz="quarter" idx="5"/>
          </p:nvPr>
        </p:nvSpPr>
        <p:spPr>
          <a:noFill/>
        </p:spPr>
        <p:txBody>
          <a:bodyPr/>
          <a:lstStyle/>
          <a:p>
            <a:fld id="{EF974EE4-E700-4658-8829-83E47A414278}" type="slidenum">
              <a:rPr lang="es-ES" smtClean="0"/>
              <a:pPr/>
              <a:t>52</a:t>
            </a:fld>
            <a:endParaRPr lang="es-ES" smtClean="0"/>
          </a:p>
        </p:txBody>
      </p:sp>
      <p:sp>
        <p:nvSpPr>
          <p:cNvPr id="93189" name="Rectangle 2"/>
          <p:cNvSpPr>
            <a:spLocks noGrp="1" noRot="1" noChangeAspect="1" noChangeArrowheads="1" noTextEdit="1"/>
          </p:cNvSpPr>
          <p:nvPr>
            <p:ph type="sldImg"/>
          </p:nvPr>
        </p:nvSpPr>
        <p:spPr>
          <a:ln/>
        </p:spPr>
      </p:sp>
      <p:sp>
        <p:nvSpPr>
          <p:cNvPr id="93190" name="Rectangle 3"/>
          <p:cNvSpPr>
            <a:spLocks noGrp="1" noChangeArrowheads="1"/>
          </p:cNvSpPr>
          <p:nvPr>
            <p:ph type="body" idx="1"/>
          </p:nvPr>
        </p:nvSpPr>
        <p:spPr>
          <a:noFill/>
          <a:ln/>
        </p:spPr>
        <p:txBody>
          <a:bodyPr/>
          <a:lstStyle/>
          <a:p>
            <a:pPr eaLnBrk="1" hangingPunct="1"/>
            <a:endParaRPr lang="es-V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dt" sz="quarter" idx="1"/>
          </p:nvPr>
        </p:nvSpPr>
        <p:spPr>
          <a:noFill/>
        </p:spPr>
        <p:txBody>
          <a:bodyPr/>
          <a:lstStyle/>
          <a:p>
            <a:fld id="{06E38737-F938-4DD8-9982-3357D10D4DF0}" type="datetime1">
              <a:rPr lang="es-ES_tradnl" smtClean="0"/>
              <a:pPr/>
              <a:t>27/10/2014</a:t>
            </a:fld>
            <a:endParaRPr lang="es-ES_tradnl"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es-ES_trad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dt" sz="quarter" idx="1"/>
          </p:nvPr>
        </p:nvSpPr>
        <p:spPr>
          <a:noFill/>
        </p:spPr>
        <p:txBody>
          <a:bodyPr/>
          <a:lstStyle/>
          <a:p>
            <a:fld id="{60ABD0FB-962C-4BDC-A82D-4941EBE677FC}" type="datetime1">
              <a:rPr lang="es-ES_tradnl" smtClean="0"/>
              <a:pPr/>
              <a:t>27/10/2014</a:t>
            </a:fld>
            <a:endParaRPr lang="es-ES_tradnl" smtClean="0"/>
          </a:p>
        </p:txBody>
      </p:sp>
      <p:sp>
        <p:nvSpPr>
          <p:cNvPr id="83971" name="Rectangle 3"/>
          <p:cNvSpPr txBox="1">
            <a:spLocks noGrp="1" noChangeArrowheads="1"/>
          </p:cNvSpPr>
          <p:nvPr/>
        </p:nvSpPr>
        <p:spPr bwMode="auto">
          <a:xfrm>
            <a:off x="3884613" y="0"/>
            <a:ext cx="2971800" cy="457200"/>
          </a:xfrm>
          <a:prstGeom prst="rect">
            <a:avLst/>
          </a:prstGeom>
          <a:noFill/>
          <a:ln w="9525">
            <a:noFill/>
            <a:miter lim="800000"/>
            <a:headEnd/>
            <a:tailEnd/>
          </a:ln>
        </p:spPr>
        <p:txBody>
          <a:bodyPr/>
          <a:lstStyle/>
          <a:p>
            <a:pPr algn="r"/>
            <a:fld id="{26AFEC9C-232E-42A8-9B2B-51EBE2D7C94A}" type="datetime1">
              <a:rPr lang="es-VE" sz="1200"/>
              <a:pPr algn="r"/>
              <a:t>27/10/2014</a:t>
            </a:fld>
            <a:endParaRPr lang="es-VE" sz="1200"/>
          </a:p>
        </p:txBody>
      </p:sp>
      <p:sp>
        <p:nvSpPr>
          <p:cNvPr id="83972" name="Rectangle 7"/>
          <p:cNvSpPr>
            <a:spLocks noGrp="1" noChangeArrowheads="1"/>
          </p:cNvSpPr>
          <p:nvPr>
            <p:ph type="sldNum" sz="quarter" idx="5"/>
          </p:nvPr>
        </p:nvSpPr>
        <p:spPr>
          <a:noFill/>
        </p:spPr>
        <p:txBody>
          <a:bodyPr/>
          <a:lstStyle/>
          <a:p>
            <a:fld id="{F88CBFBD-DDA5-4128-91F7-0D536F18C6B1}" type="slidenum">
              <a:rPr lang="es-VE" smtClean="0"/>
              <a:pPr/>
              <a:t>5</a:t>
            </a:fld>
            <a:endParaRPr lang="es-VE" smtClean="0"/>
          </a:p>
        </p:txBody>
      </p:sp>
      <p:sp>
        <p:nvSpPr>
          <p:cNvPr id="83973" name="Rectangle 2"/>
          <p:cNvSpPr>
            <a:spLocks noGrp="1" noRot="1" noChangeAspect="1" noChangeArrowheads="1" noTextEdit="1"/>
          </p:cNvSpPr>
          <p:nvPr>
            <p:ph type="sldImg"/>
          </p:nvPr>
        </p:nvSpPr>
        <p:spPr>
          <a:ln/>
        </p:spPr>
      </p:sp>
      <p:sp>
        <p:nvSpPr>
          <p:cNvPr id="83974" name="Rectangle 3"/>
          <p:cNvSpPr>
            <a:spLocks noGrp="1" noChangeArrowheads="1"/>
          </p:cNvSpPr>
          <p:nvPr>
            <p:ph type="body" idx="1"/>
          </p:nvPr>
        </p:nvSpPr>
        <p:spPr>
          <a:noFill/>
          <a:ln/>
        </p:spPr>
        <p:txBody>
          <a:bodyPr/>
          <a:lstStyle/>
          <a:p>
            <a:pPr eaLnBrk="1" hangingPunct="1"/>
            <a:endParaRPr lang="es-V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type="dt" sz="quarter" idx="1"/>
          </p:nvPr>
        </p:nvSpPr>
        <p:spPr>
          <a:noFill/>
        </p:spPr>
        <p:txBody>
          <a:bodyPr/>
          <a:lstStyle/>
          <a:p>
            <a:fld id="{060F187D-EF07-4546-98B9-CE6228DE31A6}" type="datetime1">
              <a:rPr lang="es-ES_tradnl" smtClean="0"/>
              <a:pPr/>
              <a:t>27/10/2014</a:t>
            </a:fld>
            <a:endParaRPr lang="es-ES_tradnl" smtClean="0"/>
          </a:p>
        </p:txBody>
      </p:sp>
      <p:sp>
        <p:nvSpPr>
          <p:cNvPr id="84995" name="Rectangle 3"/>
          <p:cNvSpPr txBox="1">
            <a:spLocks noGrp="1" noChangeArrowheads="1"/>
          </p:cNvSpPr>
          <p:nvPr/>
        </p:nvSpPr>
        <p:spPr bwMode="auto">
          <a:xfrm>
            <a:off x="3884613" y="0"/>
            <a:ext cx="2971800" cy="457200"/>
          </a:xfrm>
          <a:prstGeom prst="rect">
            <a:avLst/>
          </a:prstGeom>
          <a:noFill/>
          <a:ln w="9525">
            <a:noFill/>
            <a:miter lim="800000"/>
            <a:headEnd/>
            <a:tailEnd/>
          </a:ln>
        </p:spPr>
        <p:txBody>
          <a:bodyPr/>
          <a:lstStyle/>
          <a:p>
            <a:pPr algn="r"/>
            <a:fld id="{99E85596-76D9-4FBA-A025-26DB87848600}" type="datetime1">
              <a:rPr lang="es-VE" sz="1200"/>
              <a:pPr algn="r"/>
              <a:t>27/10/2014</a:t>
            </a:fld>
            <a:endParaRPr lang="es-VE" sz="1200"/>
          </a:p>
        </p:txBody>
      </p:sp>
      <p:sp>
        <p:nvSpPr>
          <p:cNvPr id="84996" name="Rectangle 7"/>
          <p:cNvSpPr>
            <a:spLocks noGrp="1" noChangeArrowheads="1"/>
          </p:cNvSpPr>
          <p:nvPr>
            <p:ph type="sldNum" sz="quarter" idx="5"/>
          </p:nvPr>
        </p:nvSpPr>
        <p:spPr>
          <a:noFill/>
        </p:spPr>
        <p:txBody>
          <a:bodyPr/>
          <a:lstStyle/>
          <a:p>
            <a:fld id="{DCA6CD1F-9E8E-48D6-A1EA-D6A5B1916552}" type="slidenum">
              <a:rPr lang="es-VE" smtClean="0"/>
              <a:pPr/>
              <a:t>6</a:t>
            </a:fld>
            <a:endParaRPr lang="es-VE" smtClean="0"/>
          </a:p>
        </p:txBody>
      </p:sp>
      <p:sp>
        <p:nvSpPr>
          <p:cNvPr id="84997" name="Rectangle 2"/>
          <p:cNvSpPr>
            <a:spLocks noGrp="1" noRot="1" noChangeAspect="1" noChangeArrowheads="1" noTextEdit="1"/>
          </p:cNvSpPr>
          <p:nvPr>
            <p:ph type="sldImg"/>
          </p:nvPr>
        </p:nvSpPr>
        <p:spPr>
          <a:ln/>
        </p:spPr>
      </p:sp>
      <p:sp>
        <p:nvSpPr>
          <p:cNvPr id="84998" name="Rectangle 3"/>
          <p:cNvSpPr>
            <a:spLocks noGrp="1" noChangeArrowheads="1"/>
          </p:cNvSpPr>
          <p:nvPr>
            <p:ph type="body" idx="1"/>
          </p:nvPr>
        </p:nvSpPr>
        <p:spPr>
          <a:noFill/>
          <a:ln/>
        </p:spPr>
        <p:txBody>
          <a:bodyPr/>
          <a:lstStyle/>
          <a:p>
            <a:pPr eaLnBrk="1" hangingPunct="1"/>
            <a:endParaRPr lang="es-V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type="dt" sz="quarter" idx="1"/>
          </p:nvPr>
        </p:nvSpPr>
        <p:spPr>
          <a:noFill/>
        </p:spPr>
        <p:txBody>
          <a:bodyPr/>
          <a:lstStyle/>
          <a:p>
            <a:fld id="{4EE4141A-BED3-42EF-BC8C-0BABA113AFF8}" type="datetime1">
              <a:rPr lang="es-ES_tradnl" smtClean="0"/>
              <a:pPr/>
              <a:t>27/10/2014</a:t>
            </a:fld>
            <a:endParaRPr lang="es-ES_tradnl" smtClean="0"/>
          </a:p>
        </p:txBody>
      </p:sp>
      <p:sp>
        <p:nvSpPr>
          <p:cNvPr id="86019" name="Rectangle 3"/>
          <p:cNvSpPr txBox="1">
            <a:spLocks noGrp="1" noChangeArrowheads="1"/>
          </p:cNvSpPr>
          <p:nvPr/>
        </p:nvSpPr>
        <p:spPr bwMode="auto">
          <a:xfrm>
            <a:off x="3884613" y="0"/>
            <a:ext cx="2971800" cy="457200"/>
          </a:xfrm>
          <a:prstGeom prst="rect">
            <a:avLst/>
          </a:prstGeom>
          <a:noFill/>
          <a:ln w="9525">
            <a:noFill/>
            <a:miter lim="800000"/>
            <a:headEnd/>
            <a:tailEnd/>
          </a:ln>
        </p:spPr>
        <p:txBody>
          <a:bodyPr/>
          <a:lstStyle/>
          <a:p>
            <a:pPr algn="r"/>
            <a:fld id="{EB668F12-F605-4DDD-B498-D87408BEB16A}" type="datetime1">
              <a:rPr lang="es-VE" sz="1200"/>
              <a:pPr algn="r"/>
              <a:t>27/10/2014</a:t>
            </a:fld>
            <a:endParaRPr lang="es-VE" sz="1200"/>
          </a:p>
        </p:txBody>
      </p:sp>
      <p:sp>
        <p:nvSpPr>
          <p:cNvPr id="86020" name="Rectangle 7"/>
          <p:cNvSpPr>
            <a:spLocks noGrp="1" noChangeArrowheads="1"/>
          </p:cNvSpPr>
          <p:nvPr>
            <p:ph type="sldNum" sz="quarter" idx="5"/>
          </p:nvPr>
        </p:nvSpPr>
        <p:spPr>
          <a:noFill/>
        </p:spPr>
        <p:txBody>
          <a:bodyPr/>
          <a:lstStyle/>
          <a:p>
            <a:fld id="{A2273FE6-FDA3-414D-8FCB-8555D06ACD33}" type="slidenum">
              <a:rPr lang="es-VE" smtClean="0"/>
              <a:pPr/>
              <a:t>7</a:t>
            </a:fld>
            <a:endParaRPr lang="es-VE" smtClean="0"/>
          </a:p>
        </p:txBody>
      </p:sp>
      <p:sp>
        <p:nvSpPr>
          <p:cNvPr id="86021" name="Rectangle 2"/>
          <p:cNvSpPr>
            <a:spLocks noGrp="1" noRot="1" noChangeAspect="1" noChangeArrowheads="1" noTextEdit="1"/>
          </p:cNvSpPr>
          <p:nvPr>
            <p:ph type="sldImg"/>
          </p:nvPr>
        </p:nvSpPr>
        <p:spPr>
          <a:ln/>
        </p:spPr>
      </p:sp>
      <p:sp>
        <p:nvSpPr>
          <p:cNvPr id="86022" name="Rectangle 3"/>
          <p:cNvSpPr>
            <a:spLocks noGrp="1" noChangeArrowheads="1"/>
          </p:cNvSpPr>
          <p:nvPr>
            <p:ph type="body" idx="1"/>
          </p:nvPr>
        </p:nvSpPr>
        <p:spPr>
          <a:noFill/>
          <a:ln/>
        </p:spPr>
        <p:txBody>
          <a:bodyPr/>
          <a:lstStyle/>
          <a:p>
            <a:pPr eaLnBrk="1" hangingPunct="1"/>
            <a:endParaRPr lang="es-V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type="dt" sz="quarter" idx="1"/>
          </p:nvPr>
        </p:nvSpPr>
        <p:spPr>
          <a:noFill/>
        </p:spPr>
        <p:txBody>
          <a:bodyPr/>
          <a:lstStyle/>
          <a:p>
            <a:fld id="{720960F6-0A24-4EAC-8528-11FA12A53755}" type="datetime1">
              <a:rPr lang="es-ES_tradnl" smtClean="0"/>
              <a:pPr/>
              <a:t>27/10/2014</a:t>
            </a:fld>
            <a:endParaRPr lang="es-ES_tradnl" smtClean="0"/>
          </a:p>
        </p:txBody>
      </p:sp>
      <p:sp>
        <p:nvSpPr>
          <p:cNvPr id="87043" name="Rectangle 3"/>
          <p:cNvSpPr txBox="1">
            <a:spLocks noGrp="1" noChangeArrowheads="1"/>
          </p:cNvSpPr>
          <p:nvPr/>
        </p:nvSpPr>
        <p:spPr bwMode="auto">
          <a:xfrm>
            <a:off x="3884613" y="0"/>
            <a:ext cx="2971800" cy="457200"/>
          </a:xfrm>
          <a:prstGeom prst="rect">
            <a:avLst/>
          </a:prstGeom>
          <a:noFill/>
          <a:ln w="9525">
            <a:noFill/>
            <a:miter lim="800000"/>
            <a:headEnd/>
            <a:tailEnd/>
          </a:ln>
        </p:spPr>
        <p:txBody>
          <a:bodyPr/>
          <a:lstStyle/>
          <a:p>
            <a:pPr algn="r"/>
            <a:fld id="{1FA7C3D2-804B-4E9A-87BC-7C3AAB697067}" type="datetime1">
              <a:rPr lang="es-VE" sz="1200"/>
              <a:pPr algn="r"/>
              <a:t>27/10/2014</a:t>
            </a:fld>
            <a:endParaRPr lang="es-VE" sz="1200"/>
          </a:p>
        </p:txBody>
      </p:sp>
      <p:sp>
        <p:nvSpPr>
          <p:cNvPr id="87044" name="Rectangle 7"/>
          <p:cNvSpPr>
            <a:spLocks noGrp="1" noChangeArrowheads="1"/>
          </p:cNvSpPr>
          <p:nvPr>
            <p:ph type="sldNum" sz="quarter" idx="5"/>
          </p:nvPr>
        </p:nvSpPr>
        <p:spPr>
          <a:noFill/>
        </p:spPr>
        <p:txBody>
          <a:bodyPr/>
          <a:lstStyle/>
          <a:p>
            <a:fld id="{D1916A4B-6686-47FC-8622-42F1D03249C3}" type="slidenum">
              <a:rPr lang="es-VE" smtClean="0"/>
              <a:pPr/>
              <a:t>8</a:t>
            </a:fld>
            <a:endParaRPr lang="es-VE" smtClean="0"/>
          </a:p>
        </p:txBody>
      </p:sp>
      <p:sp>
        <p:nvSpPr>
          <p:cNvPr id="87045" name="Rectangle 2"/>
          <p:cNvSpPr>
            <a:spLocks noGrp="1" noRot="1" noChangeAspect="1" noChangeArrowheads="1" noTextEdit="1"/>
          </p:cNvSpPr>
          <p:nvPr>
            <p:ph type="sldImg"/>
          </p:nvPr>
        </p:nvSpPr>
        <p:spPr>
          <a:ln/>
        </p:spPr>
      </p:sp>
      <p:sp>
        <p:nvSpPr>
          <p:cNvPr id="87046" name="Rectangle 3"/>
          <p:cNvSpPr>
            <a:spLocks noGrp="1" noChangeArrowheads="1"/>
          </p:cNvSpPr>
          <p:nvPr>
            <p:ph type="body" idx="1"/>
          </p:nvPr>
        </p:nvSpPr>
        <p:spPr>
          <a:noFill/>
          <a:ln/>
        </p:spPr>
        <p:txBody>
          <a:bodyPr/>
          <a:lstStyle/>
          <a:p>
            <a:pPr eaLnBrk="1" hangingPunct="1"/>
            <a:endParaRPr lang="es-V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ChangeArrowheads="1"/>
          </p:cNvSpPr>
          <p:nvPr>
            <p:ph type="dt" sz="quarter" idx="1"/>
          </p:nvPr>
        </p:nvSpPr>
        <p:spPr>
          <a:noFill/>
        </p:spPr>
        <p:txBody>
          <a:bodyPr/>
          <a:lstStyle/>
          <a:p>
            <a:fld id="{6BDD0511-E5EA-425F-8530-D221F1BF187F}" type="datetime1">
              <a:rPr lang="es-ES_tradnl" smtClean="0"/>
              <a:pPr/>
              <a:t>27/10/2014</a:t>
            </a:fld>
            <a:endParaRPr lang="es-ES_tradnl" smtClean="0"/>
          </a:p>
        </p:txBody>
      </p:sp>
      <p:sp>
        <p:nvSpPr>
          <p:cNvPr id="88067" name="Rectangle 3"/>
          <p:cNvSpPr txBox="1">
            <a:spLocks noGrp="1" noChangeArrowheads="1"/>
          </p:cNvSpPr>
          <p:nvPr/>
        </p:nvSpPr>
        <p:spPr bwMode="auto">
          <a:xfrm>
            <a:off x="3884613" y="0"/>
            <a:ext cx="2971800" cy="457200"/>
          </a:xfrm>
          <a:prstGeom prst="rect">
            <a:avLst/>
          </a:prstGeom>
          <a:noFill/>
          <a:ln w="9525">
            <a:noFill/>
            <a:miter lim="800000"/>
            <a:headEnd/>
            <a:tailEnd/>
          </a:ln>
        </p:spPr>
        <p:txBody>
          <a:bodyPr/>
          <a:lstStyle/>
          <a:p>
            <a:pPr algn="r"/>
            <a:fld id="{1ED69BBD-1AC3-48CE-8C35-F745DCD5A7A6}" type="datetime1">
              <a:rPr lang="es-VE" sz="1200"/>
              <a:pPr algn="r"/>
              <a:t>27/10/2014</a:t>
            </a:fld>
            <a:endParaRPr lang="es-VE" sz="1200"/>
          </a:p>
        </p:txBody>
      </p:sp>
      <p:sp>
        <p:nvSpPr>
          <p:cNvPr id="88068" name="Rectangle 7"/>
          <p:cNvSpPr>
            <a:spLocks noGrp="1" noChangeArrowheads="1"/>
          </p:cNvSpPr>
          <p:nvPr>
            <p:ph type="sldNum" sz="quarter" idx="5"/>
          </p:nvPr>
        </p:nvSpPr>
        <p:spPr>
          <a:noFill/>
        </p:spPr>
        <p:txBody>
          <a:bodyPr/>
          <a:lstStyle/>
          <a:p>
            <a:fld id="{E0DA6965-6A2C-4869-8408-16F5360B1AAC}" type="slidenum">
              <a:rPr lang="es-VE" smtClean="0"/>
              <a:pPr/>
              <a:t>9</a:t>
            </a:fld>
            <a:endParaRPr lang="es-VE" smtClean="0"/>
          </a:p>
        </p:txBody>
      </p:sp>
      <p:sp>
        <p:nvSpPr>
          <p:cNvPr id="88069" name="Rectangle 2"/>
          <p:cNvSpPr>
            <a:spLocks noGrp="1" noRot="1" noChangeAspect="1" noChangeArrowheads="1" noTextEdit="1"/>
          </p:cNvSpPr>
          <p:nvPr>
            <p:ph type="sldImg"/>
          </p:nvPr>
        </p:nvSpPr>
        <p:spPr>
          <a:ln/>
        </p:spPr>
      </p:sp>
      <p:sp>
        <p:nvSpPr>
          <p:cNvPr id="88070" name="Rectangle 3"/>
          <p:cNvSpPr>
            <a:spLocks noGrp="1" noChangeArrowheads="1"/>
          </p:cNvSpPr>
          <p:nvPr>
            <p:ph type="body" idx="1"/>
          </p:nvPr>
        </p:nvSpPr>
        <p:spPr>
          <a:noFill/>
          <a:ln/>
        </p:spPr>
        <p:txBody>
          <a:bodyPr/>
          <a:lstStyle/>
          <a:p>
            <a:pPr eaLnBrk="1" hangingPunct="1"/>
            <a:endParaRPr lang="es-V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noChangeArrowheads="1"/>
          </p:cNvSpPr>
          <p:nvPr>
            <p:ph type="dt" sz="quarter" idx="1"/>
          </p:nvPr>
        </p:nvSpPr>
        <p:spPr>
          <a:noFill/>
        </p:spPr>
        <p:txBody>
          <a:bodyPr/>
          <a:lstStyle/>
          <a:p>
            <a:fld id="{A2CC59A3-8CDE-47C2-AC67-481B1B978035}" type="datetime1">
              <a:rPr lang="es-ES_tradnl" smtClean="0"/>
              <a:pPr/>
              <a:t>27/10/2014</a:t>
            </a:fld>
            <a:endParaRPr lang="es-ES_tradnl" smtClean="0"/>
          </a:p>
        </p:txBody>
      </p:sp>
      <p:sp>
        <p:nvSpPr>
          <p:cNvPr id="89091" name="Rectangle 3"/>
          <p:cNvSpPr txBox="1">
            <a:spLocks noGrp="1" noChangeArrowheads="1"/>
          </p:cNvSpPr>
          <p:nvPr/>
        </p:nvSpPr>
        <p:spPr bwMode="auto">
          <a:xfrm>
            <a:off x="3884613" y="0"/>
            <a:ext cx="2971800" cy="457200"/>
          </a:xfrm>
          <a:prstGeom prst="rect">
            <a:avLst/>
          </a:prstGeom>
          <a:noFill/>
          <a:ln w="9525">
            <a:noFill/>
            <a:miter lim="800000"/>
            <a:headEnd/>
            <a:tailEnd/>
          </a:ln>
        </p:spPr>
        <p:txBody>
          <a:bodyPr/>
          <a:lstStyle/>
          <a:p>
            <a:pPr algn="r"/>
            <a:fld id="{52B3E6C2-51E9-4A28-BB95-C5D8FCB00CF0}" type="datetime1">
              <a:rPr lang="es-VE" sz="1200"/>
              <a:pPr algn="r"/>
              <a:t>27/10/2014</a:t>
            </a:fld>
            <a:endParaRPr lang="es-VE" sz="1200"/>
          </a:p>
        </p:txBody>
      </p:sp>
      <p:sp>
        <p:nvSpPr>
          <p:cNvPr id="89092" name="Rectangle 7"/>
          <p:cNvSpPr>
            <a:spLocks noGrp="1" noChangeArrowheads="1"/>
          </p:cNvSpPr>
          <p:nvPr>
            <p:ph type="sldNum" sz="quarter" idx="5"/>
          </p:nvPr>
        </p:nvSpPr>
        <p:spPr>
          <a:noFill/>
        </p:spPr>
        <p:txBody>
          <a:bodyPr/>
          <a:lstStyle/>
          <a:p>
            <a:fld id="{401916DD-DD12-4A5A-AC52-CFC855D07C4D}" type="slidenum">
              <a:rPr lang="es-VE" smtClean="0"/>
              <a:pPr/>
              <a:t>10</a:t>
            </a:fld>
            <a:endParaRPr lang="es-VE" smtClean="0"/>
          </a:p>
        </p:txBody>
      </p:sp>
      <p:sp>
        <p:nvSpPr>
          <p:cNvPr id="89093" name="Rectangle 2"/>
          <p:cNvSpPr>
            <a:spLocks noGrp="1" noRot="1" noChangeAspect="1" noChangeArrowheads="1" noTextEdit="1"/>
          </p:cNvSpPr>
          <p:nvPr>
            <p:ph type="sldImg"/>
          </p:nvPr>
        </p:nvSpPr>
        <p:spPr>
          <a:ln/>
        </p:spPr>
      </p:sp>
      <p:sp>
        <p:nvSpPr>
          <p:cNvPr id="89094" name="Rectangle 3"/>
          <p:cNvSpPr>
            <a:spLocks noGrp="1" noChangeArrowheads="1"/>
          </p:cNvSpPr>
          <p:nvPr>
            <p:ph type="body" idx="1"/>
          </p:nvPr>
        </p:nvSpPr>
        <p:spPr>
          <a:noFill/>
          <a:ln/>
        </p:spPr>
        <p:txBody>
          <a:bodyPr/>
          <a:lstStyle/>
          <a:p>
            <a:pPr eaLnBrk="1" hangingPunct="1"/>
            <a:endParaRPr lang="es-V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noChangeArrowheads="1"/>
          </p:cNvSpPr>
          <p:nvPr>
            <p:ph type="dt" sz="quarter" idx="1"/>
          </p:nvPr>
        </p:nvSpPr>
        <p:spPr>
          <a:noFill/>
        </p:spPr>
        <p:txBody>
          <a:bodyPr/>
          <a:lstStyle/>
          <a:p>
            <a:fld id="{3D54B9BD-47EA-4AAE-A896-0B2054A5ED8C}" type="datetime1">
              <a:rPr lang="es-ES_tradnl" smtClean="0"/>
              <a:pPr/>
              <a:t>27/10/2014</a:t>
            </a:fld>
            <a:endParaRPr lang="es-ES_tradnl" smtClean="0"/>
          </a:p>
        </p:txBody>
      </p:sp>
      <p:sp>
        <p:nvSpPr>
          <p:cNvPr id="90115" name="1 Marcador de imagen de diapositiva"/>
          <p:cNvSpPr>
            <a:spLocks noGrp="1" noRot="1" noChangeAspect="1" noTextEdit="1"/>
          </p:cNvSpPr>
          <p:nvPr>
            <p:ph type="sldImg"/>
          </p:nvPr>
        </p:nvSpPr>
        <p:spPr>
          <a:ln/>
        </p:spPr>
      </p:sp>
      <p:sp>
        <p:nvSpPr>
          <p:cNvPr id="90116" name="2 Marcador de notas"/>
          <p:cNvSpPr>
            <a:spLocks noGrp="1"/>
          </p:cNvSpPr>
          <p:nvPr>
            <p:ph type="body" idx="1"/>
          </p:nvPr>
        </p:nvSpPr>
        <p:spPr>
          <a:noFill/>
          <a:ln/>
        </p:spPr>
        <p:txBody>
          <a:bodyPr/>
          <a:lstStyle/>
          <a:p>
            <a:endParaRPr lang="es-VE" smtClean="0"/>
          </a:p>
        </p:txBody>
      </p:sp>
      <p:sp>
        <p:nvSpPr>
          <p:cNvPr id="90117" name="3 Marcador de encabezado"/>
          <p:cNvSpPr>
            <a:spLocks noGrp="1"/>
          </p:cNvSpPr>
          <p:nvPr>
            <p:ph type="hdr" sz="quarter"/>
          </p:nvPr>
        </p:nvSpPr>
        <p:spPr>
          <a:noFill/>
        </p:spPr>
        <p:txBody>
          <a:bodyPr/>
          <a:lstStyle/>
          <a:p>
            <a:r>
              <a:rPr lang="es-ES" smtClean="0"/>
              <a:t>CONTABILIDAD GENERAL I</a:t>
            </a:r>
          </a:p>
        </p:txBody>
      </p:sp>
      <p:sp>
        <p:nvSpPr>
          <p:cNvPr id="90118" name="4 Marcador de número de diapositiva"/>
          <p:cNvSpPr>
            <a:spLocks noGrp="1"/>
          </p:cNvSpPr>
          <p:nvPr>
            <p:ph type="sldNum" sz="quarter" idx="5"/>
          </p:nvPr>
        </p:nvSpPr>
        <p:spPr>
          <a:noFill/>
        </p:spPr>
        <p:txBody>
          <a:bodyPr/>
          <a:lstStyle/>
          <a:p>
            <a:fld id="{131A9D00-6103-4648-981D-2F5F49EC3B29}" type="slidenum">
              <a:rPr lang="es-ES" smtClean="0"/>
              <a:pPr/>
              <a:t>11</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dirty="0" smtClean="0"/>
              <a:t>Haga clic para modificar el estilo de subtítulo del patrón</a:t>
            </a:r>
            <a:endParaRPr lang="es-ES" dirty="0"/>
          </a:p>
        </p:txBody>
      </p:sp>
      <p:sp>
        <p:nvSpPr>
          <p:cNvPr id="4"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5" name="2 Marcador de fecha"/>
          <p:cNvSpPr>
            <a:spLocks noGrp="1"/>
          </p:cNvSpPr>
          <p:nvPr>
            <p:ph type="dt" sz="half" idx="11"/>
          </p:nvPr>
        </p:nvSpPr>
        <p:spPr>
          <a:ln/>
        </p:spPr>
        <p:txBody>
          <a:bodyPr/>
          <a:lstStyle>
            <a:lvl1pPr>
              <a:defRPr/>
            </a:lvl1pPr>
          </a:lstStyle>
          <a:p>
            <a:pPr>
              <a:defRPr/>
            </a:pPr>
            <a:fld id="{A0972226-4263-414A-A7CE-57EDF401041A}" type="datetime1">
              <a:rPr lang="es-ES"/>
              <a:pPr>
                <a:defRPr/>
              </a:pPr>
              <a:t>27/10/2014</a:t>
            </a:fld>
            <a:endParaRPr lang="es-ES"/>
          </a:p>
        </p:txBody>
      </p:sp>
      <p:sp>
        <p:nvSpPr>
          <p:cNvPr id="6" name="3 Marcador de número de diapositiva"/>
          <p:cNvSpPr>
            <a:spLocks noGrp="1"/>
          </p:cNvSpPr>
          <p:nvPr>
            <p:ph type="sldNum" sz="quarter" idx="12"/>
          </p:nvPr>
        </p:nvSpPr>
        <p:spPr>
          <a:ln/>
        </p:spPr>
        <p:txBody>
          <a:bodyPr/>
          <a:lstStyle>
            <a:lvl1pPr>
              <a:defRPr/>
            </a:lvl1pPr>
          </a:lstStyle>
          <a:p>
            <a:pPr>
              <a:defRPr/>
            </a:pPr>
            <a:fld id="{D67533C8-7A98-443E-997E-D8A8824AE994}" type="slidenum">
              <a:rPr lang="es-ES"/>
              <a:pPr>
                <a:defRPr/>
              </a:pPr>
              <a:t>‹Nº›</a:t>
            </a:fld>
            <a:endParaRPr lang="es-ES"/>
          </a:p>
        </p:txBody>
      </p:sp>
    </p:spTree>
  </p:cSld>
  <p:clrMapOvr>
    <a:masterClrMapping/>
  </p:clrMapOvr>
  <p:transition>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6" name="2 Marcador de fecha"/>
          <p:cNvSpPr>
            <a:spLocks noGrp="1"/>
          </p:cNvSpPr>
          <p:nvPr>
            <p:ph type="dt" sz="half" idx="11"/>
          </p:nvPr>
        </p:nvSpPr>
        <p:spPr>
          <a:ln/>
        </p:spPr>
        <p:txBody>
          <a:bodyPr/>
          <a:lstStyle>
            <a:lvl1pPr>
              <a:defRPr/>
            </a:lvl1pPr>
          </a:lstStyle>
          <a:p>
            <a:pPr>
              <a:defRPr/>
            </a:pPr>
            <a:fld id="{B8F85403-3823-46F3-89D9-082C4F0A73A0}" type="datetime1">
              <a:rPr lang="es-ES"/>
              <a:pPr>
                <a:defRPr/>
              </a:pPr>
              <a:t>27/10/2014</a:t>
            </a:fld>
            <a:endParaRPr lang="es-ES"/>
          </a:p>
        </p:txBody>
      </p:sp>
      <p:sp>
        <p:nvSpPr>
          <p:cNvPr id="7" name="3 Marcador de número de diapositiva"/>
          <p:cNvSpPr>
            <a:spLocks noGrp="1"/>
          </p:cNvSpPr>
          <p:nvPr>
            <p:ph type="sldNum" sz="quarter" idx="12"/>
          </p:nvPr>
        </p:nvSpPr>
        <p:spPr>
          <a:ln/>
        </p:spPr>
        <p:txBody>
          <a:bodyPr/>
          <a:lstStyle>
            <a:lvl1pPr>
              <a:defRPr/>
            </a:lvl1pPr>
          </a:lstStyle>
          <a:p>
            <a:pPr>
              <a:defRPr/>
            </a:pPr>
            <a:fld id="{9E7E6403-3891-41AF-9C87-4EB16C19EBDD}" type="slidenum">
              <a:rPr lang="es-ES"/>
              <a:pPr>
                <a:defRPr/>
              </a:pPr>
              <a:t>‹Nº›</a:t>
            </a:fld>
            <a:endParaRPr lang="es-ES"/>
          </a:p>
        </p:txBody>
      </p:sp>
    </p:spTree>
  </p:cSld>
  <p:clrMapOvr>
    <a:masterClrMapping/>
  </p:clrMapOvr>
  <p:transition>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5" name="2 Marcador de fecha"/>
          <p:cNvSpPr>
            <a:spLocks noGrp="1"/>
          </p:cNvSpPr>
          <p:nvPr>
            <p:ph type="dt" sz="half" idx="11"/>
          </p:nvPr>
        </p:nvSpPr>
        <p:spPr>
          <a:ln/>
        </p:spPr>
        <p:txBody>
          <a:bodyPr/>
          <a:lstStyle>
            <a:lvl1pPr>
              <a:defRPr/>
            </a:lvl1pPr>
          </a:lstStyle>
          <a:p>
            <a:pPr>
              <a:defRPr/>
            </a:pPr>
            <a:fld id="{59459A8C-D2CA-4D68-B99C-982E5BFEE655}" type="datetime1">
              <a:rPr lang="es-ES"/>
              <a:pPr>
                <a:defRPr/>
              </a:pPr>
              <a:t>27/10/2014</a:t>
            </a:fld>
            <a:endParaRPr lang="es-ES"/>
          </a:p>
        </p:txBody>
      </p:sp>
      <p:sp>
        <p:nvSpPr>
          <p:cNvPr id="6" name="3 Marcador de número de diapositiva"/>
          <p:cNvSpPr>
            <a:spLocks noGrp="1"/>
          </p:cNvSpPr>
          <p:nvPr>
            <p:ph type="sldNum" sz="quarter" idx="12"/>
          </p:nvPr>
        </p:nvSpPr>
        <p:spPr>
          <a:ln/>
        </p:spPr>
        <p:txBody>
          <a:bodyPr/>
          <a:lstStyle>
            <a:lvl1pPr>
              <a:defRPr/>
            </a:lvl1pPr>
          </a:lstStyle>
          <a:p>
            <a:pPr>
              <a:defRPr/>
            </a:pPr>
            <a:fld id="{60C42275-2229-4FC0-B747-924969946D35}" type="slidenum">
              <a:rPr lang="es-ES"/>
              <a:pPr>
                <a:defRPr/>
              </a:pPr>
              <a:t>‹Nº›</a:t>
            </a:fld>
            <a:endParaRPr lang="es-ES"/>
          </a:p>
        </p:txBody>
      </p:sp>
    </p:spTree>
  </p:cSld>
  <p:clrMapOvr>
    <a:masterClrMapping/>
  </p:clrMapOvr>
  <p:transition>
    <p:whee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38925" y="274638"/>
            <a:ext cx="2058988" cy="5880100"/>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29325" cy="58801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5" name="2 Marcador de fecha"/>
          <p:cNvSpPr>
            <a:spLocks noGrp="1"/>
          </p:cNvSpPr>
          <p:nvPr>
            <p:ph type="dt" sz="half" idx="11"/>
          </p:nvPr>
        </p:nvSpPr>
        <p:spPr>
          <a:ln/>
        </p:spPr>
        <p:txBody>
          <a:bodyPr/>
          <a:lstStyle>
            <a:lvl1pPr>
              <a:defRPr/>
            </a:lvl1pPr>
          </a:lstStyle>
          <a:p>
            <a:pPr>
              <a:defRPr/>
            </a:pPr>
            <a:fld id="{8EF19930-2984-4525-B1F4-DDC9FB44189E}" type="datetime1">
              <a:rPr lang="es-ES"/>
              <a:pPr>
                <a:defRPr/>
              </a:pPr>
              <a:t>27/10/2014</a:t>
            </a:fld>
            <a:endParaRPr lang="es-ES"/>
          </a:p>
        </p:txBody>
      </p:sp>
      <p:sp>
        <p:nvSpPr>
          <p:cNvPr id="6" name="3 Marcador de número de diapositiva"/>
          <p:cNvSpPr>
            <a:spLocks noGrp="1"/>
          </p:cNvSpPr>
          <p:nvPr>
            <p:ph type="sldNum" sz="quarter" idx="12"/>
          </p:nvPr>
        </p:nvSpPr>
        <p:spPr>
          <a:ln/>
        </p:spPr>
        <p:txBody>
          <a:bodyPr/>
          <a:lstStyle>
            <a:lvl1pPr>
              <a:defRPr/>
            </a:lvl1pPr>
          </a:lstStyle>
          <a:p>
            <a:pPr>
              <a:defRPr/>
            </a:pPr>
            <a:fld id="{D36C8C90-711F-4EF2-92AB-AA3F2B71C69C}" type="slidenum">
              <a:rPr lang="es-ES"/>
              <a:pPr>
                <a:defRPr/>
              </a:pPr>
              <a:t>‹Nº›</a:t>
            </a:fld>
            <a:endParaRPr lang="es-ES"/>
          </a:p>
        </p:txBody>
      </p:sp>
    </p:spTree>
  </p:cSld>
  <p:clrMapOvr>
    <a:masterClrMapping/>
  </p:clrMapOvr>
  <p:transition>
    <p:whee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2" name="Picture 18" descr="Picture1"/>
          <p:cNvPicPr>
            <a:picLocks noChangeAspect="1" noChangeArrowheads="1"/>
          </p:cNvPicPr>
          <p:nvPr/>
        </p:nvPicPr>
        <p:blipFill>
          <a:blip r:embed="rId3"/>
          <a:srcRect/>
          <a:stretch>
            <a:fillRect/>
          </a:stretch>
        </p:blipFill>
        <p:spPr bwMode="auto">
          <a:xfrm>
            <a:off x="0" y="0"/>
            <a:ext cx="1371600" cy="6858000"/>
          </a:xfrm>
          <a:prstGeom prst="rect">
            <a:avLst/>
          </a:prstGeom>
          <a:ln>
            <a:noFill/>
          </a:ln>
          <a:effectLst>
            <a:outerShdw blurRad="292100" dist="139700" dir="2700000" algn="tl" rotWithShape="0">
              <a:srgbClr val="333333">
                <a:alpha val="65000"/>
              </a:srgbClr>
            </a:outerShdw>
          </a:effectLst>
        </p:spPr>
      </p:pic>
      <p:pic>
        <p:nvPicPr>
          <p:cNvPr id="3" name="Picture 14" descr="ImagenE2"/>
          <p:cNvPicPr>
            <a:picLocks noChangeAspect="1" noChangeArrowheads="1"/>
          </p:cNvPicPr>
          <p:nvPr/>
        </p:nvPicPr>
        <p:blipFill>
          <a:blip r:embed="rId4">
            <a:lum bright="70000" contrast="-70000"/>
          </a:blip>
          <a:srcRect/>
          <a:stretch>
            <a:fillRect/>
          </a:stretch>
        </p:blipFill>
        <p:spPr bwMode="auto">
          <a:xfrm>
            <a:off x="2643188" y="1285875"/>
            <a:ext cx="3902075" cy="4432300"/>
          </a:xfrm>
          <a:prstGeom prst="rect">
            <a:avLst/>
          </a:prstGeom>
          <a:ln>
            <a:noFill/>
          </a:ln>
          <a:effectLst>
            <a:outerShdw blurRad="292100" dist="139700" dir="2700000" algn="tl" rotWithShape="0">
              <a:srgbClr val="333333">
                <a:alpha val="65000"/>
              </a:srgbClr>
            </a:outerShdw>
          </a:effectLst>
        </p:spPr>
      </p:pic>
      <p:graphicFrame>
        <p:nvGraphicFramePr>
          <p:cNvPr id="4" name="Object 2"/>
          <p:cNvGraphicFramePr>
            <a:graphicFrameLocks noChangeAspect="1"/>
          </p:cNvGraphicFramePr>
          <p:nvPr/>
        </p:nvGraphicFramePr>
        <p:xfrm>
          <a:off x="0" y="5943600"/>
          <a:ext cx="990600" cy="914400"/>
        </p:xfrm>
        <a:graphic>
          <a:graphicData uri="http://schemas.openxmlformats.org/presentationml/2006/ole">
            <p:oleObj spid="_x0000_s107522" name="Imagen" r:id="rId5" imgW="800000" imgH="771429" progId="">
              <p:embed/>
            </p:oleObj>
          </a:graphicData>
        </a:graphic>
      </p:graphicFrame>
      <p:sp>
        <p:nvSpPr>
          <p:cNvPr id="5" name="Rectangle 17"/>
          <p:cNvSpPr>
            <a:spLocks noChangeArrowheads="1"/>
          </p:cNvSpPr>
          <p:nvPr/>
        </p:nvSpPr>
        <p:spPr bwMode="auto">
          <a:xfrm>
            <a:off x="1331913" y="0"/>
            <a:ext cx="7812087" cy="809625"/>
          </a:xfrm>
          <a:prstGeom prst="rect">
            <a:avLst/>
          </a:prstGeom>
          <a:solidFill>
            <a:schemeClr val="accent2"/>
          </a:solidFill>
          <a:ln w="9525">
            <a:solidFill>
              <a:schemeClr val="tx1"/>
            </a:solidFill>
            <a:miter lim="800000"/>
            <a:headEnd/>
            <a:tailEnd/>
          </a:ln>
          <a:effectLst/>
        </p:spPr>
        <p:txBody>
          <a:bodyPr anchor="ctr"/>
          <a:lstStyle/>
          <a:p>
            <a:pPr algn="r">
              <a:defRPr/>
            </a:pPr>
            <a:r>
              <a:rPr lang="es-ES" sz="3600" dirty="0">
                <a:solidFill>
                  <a:schemeClr val="bg1"/>
                </a:solidFill>
                <a:latin typeface="Georgia" pitchFamily="18" charset="0"/>
              </a:rPr>
              <a:t>El Contador Público</a:t>
            </a:r>
          </a:p>
        </p:txBody>
      </p:sp>
      <p:sp>
        <p:nvSpPr>
          <p:cNvPr id="6" name="2 Marcador de fecha"/>
          <p:cNvSpPr>
            <a:spLocks noGrp="1"/>
          </p:cNvSpPr>
          <p:nvPr>
            <p:ph type="dt" sz="half" idx="10"/>
          </p:nvPr>
        </p:nvSpPr>
        <p:spPr>
          <a:xfrm>
            <a:off x="971550" y="6381750"/>
            <a:ext cx="2133600" cy="476250"/>
          </a:xfrm>
        </p:spPr>
        <p:txBody>
          <a:bodyPr/>
          <a:lstStyle>
            <a:lvl1pPr>
              <a:defRPr/>
            </a:lvl1pPr>
          </a:lstStyle>
          <a:p>
            <a:pPr>
              <a:defRPr/>
            </a:pPr>
            <a:fld id="{B45287F6-3257-4366-A70F-2CBABE7CE204}" type="datetime1">
              <a:rPr lang="es-ES"/>
              <a:pPr>
                <a:defRPr/>
              </a:pPr>
              <a:t>27/10/2014</a:t>
            </a:fld>
            <a:endParaRPr lang="es-ES"/>
          </a:p>
        </p:txBody>
      </p:sp>
      <p:sp>
        <p:nvSpPr>
          <p:cNvPr id="7" name="3 Marcador de número de diapositiva"/>
          <p:cNvSpPr>
            <a:spLocks noGrp="1"/>
          </p:cNvSpPr>
          <p:nvPr>
            <p:ph type="sldNum" sz="quarter" idx="11"/>
          </p:nvPr>
        </p:nvSpPr>
        <p:spPr/>
        <p:txBody>
          <a:bodyPr/>
          <a:lstStyle>
            <a:lvl1pPr>
              <a:defRPr/>
            </a:lvl1pPr>
          </a:lstStyle>
          <a:p>
            <a:pPr>
              <a:defRPr/>
            </a:pPr>
            <a:fld id="{5194BE7B-4814-4572-BF76-4D2E51666228}" type="slidenum">
              <a:rPr lang="es-ES"/>
              <a:pPr>
                <a:defRPr/>
              </a:pPr>
              <a:t>‹Nº›</a:t>
            </a:fld>
            <a:endParaRPr lang="es-ES"/>
          </a:p>
        </p:txBody>
      </p:sp>
      <p:sp>
        <p:nvSpPr>
          <p:cNvPr id="8" name="4 Marcador de pie de página"/>
          <p:cNvSpPr>
            <a:spLocks noGrp="1"/>
          </p:cNvSpPr>
          <p:nvPr>
            <p:ph type="ftr" sz="quarter" idx="12"/>
          </p:nvPr>
        </p:nvSpPr>
        <p:spPr>
          <a:xfrm>
            <a:off x="3563938" y="6381750"/>
            <a:ext cx="2895600" cy="476250"/>
          </a:xfrm>
        </p:spPr>
        <p:txBody>
          <a:bodyPr/>
          <a:lstStyle>
            <a:lvl1pPr>
              <a:defRPr sz="1400"/>
            </a:lvl1pPr>
          </a:lstStyle>
          <a:p>
            <a:pPr>
              <a:defRPr/>
            </a:pPr>
            <a:r>
              <a:rPr lang="es-VE"/>
              <a:t>PROFA. DENNY RAMIREZ</a:t>
            </a:r>
            <a:endParaRPr lang="es-ES"/>
          </a:p>
        </p:txBody>
      </p:sp>
    </p:spTree>
  </p:cSld>
  <p:clrMapOvr>
    <a:masterClrMapping/>
  </p:clrMapOvr>
  <p:transition>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4" name="2 Marcador de fecha"/>
          <p:cNvSpPr>
            <a:spLocks noGrp="1"/>
          </p:cNvSpPr>
          <p:nvPr>
            <p:ph type="dt" sz="half" idx="11"/>
          </p:nvPr>
        </p:nvSpPr>
        <p:spPr>
          <a:ln/>
        </p:spPr>
        <p:txBody>
          <a:bodyPr/>
          <a:lstStyle>
            <a:lvl1pPr>
              <a:defRPr/>
            </a:lvl1pPr>
          </a:lstStyle>
          <a:p>
            <a:pPr>
              <a:defRPr/>
            </a:pPr>
            <a:fld id="{2E7D52DF-237E-45F4-B414-40DBA802AD06}" type="datetime1">
              <a:rPr lang="es-ES"/>
              <a:pPr>
                <a:defRPr/>
              </a:pPr>
              <a:t>27/10/2014</a:t>
            </a:fld>
            <a:endParaRPr lang="es-ES"/>
          </a:p>
        </p:txBody>
      </p:sp>
      <p:sp>
        <p:nvSpPr>
          <p:cNvPr id="5" name="3 Marcador de número de diapositiva"/>
          <p:cNvSpPr>
            <a:spLocks noGrp="1"/>
          </p:cNvSpPr>
          <p:nvPr>
            <p:ph type="sldNum" sz="quarter" idx="12"/>
          </p:nvPr>
        </p:nvSpPr>
        <p:spPr>
          <a:ln/>
        </p:spPr>
        <p:txBody>
          <a:bodyPr/>
          <a:lstStyle>
            <a:lvl1pPr>
              <a:defRPr/>
            </a:lvl1pPr>
          </a:lstStyle>
          <a:p>
            <a:pPr>
              <a:defRPr/>
            </a:pPr>
            <a:fld id="{6B2D3D59-62C2-4505-8BE5-2BA661761FD3}" type="slidenum">
              <a:rPr lang="es-ES"/>
              <a:pPr>
                <a:defRPr/>
              </a:pPr>
              <a:t>‹Nº›</a:t>
            </a:fld>
            <a:endParaRPr lang="es-ES"/>
          </a:p>
        </p:txBody>
      </p:sp>
    </p:spTree>
  </p:cSld>
  <p:clrMapOvr>
    <a:masterClrMapping/>
  </p:clrMapOvr>
  <p:transition>
    <p:whee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5" name="2 Marcador de fecha"/>
          <p:cNvSpPr>
            <a:spLocks noGrp="1"/>
          </p:cNvSpPr>
          <p:nvPr>
            <p:ph type="dt" sz="half" idx="11"/>
          </p:nvPr>
        </p:nvSpPr>
        <p:spPr>
          <a:ln/>
        </p:spPr>
        <p:txBody>
          <a:bodyPr/>
          <a:lstStyle>
            <a:lvl1pPr>
              <a:defRPr/>
            </a:lvl1pPr>
          </a:lstStyle>
          <a:p>
            <a:pPr>
              <a:defRPr/>
            </a:pPr>
            <a:fld id="{667838D9-6281-472E-8201-65B026FB4814}" type="datetime1">
              <a:rPr lang="es-ES"/>
              <a:pPr>
                <a:defRPr/>
              </a:pPr>
              <a:t>27/10/2014</a:t>
            </a:fld>
            <a:endParaRPr lang="es-ES"/>
          </a:p>
        </p:txBody>
      </p:sp>
      <p:sp>
        <p:nvSpPr>
          <p:cNvPr id="6" name="3 Marcador de número de diapositiva"/>
          <p:cNvSpPr>
            <a:spLocks noGrp="1"/>
          </p:cNvSpPr>
          <p:nvPr>
            <p:ph type="sldNum" sz="quarter" idx="12"/>
          </p:nvPr>
        </p:nvSpPr>
        <p:spPr>
          <a:ln/>
        </p:spPr>
        <p:txBody>
          <a:bodyPr/>
          <a:lstStyle>
            <a:lvl1pPr>
              <a:defRPr/>
            </a:lvl1pPr>
          </a:lstStyle>
          <a:p>
            <a:pPr>
              <a:defRPr/>
            </a:pPr>
            <a:fld id="{781600E1-8A78-47C0-85C6-A091C2F657BA}" type="slidenum">
              <a:rPr lang="es-ES"/>
              <a:pPr>
                <a:defRPr/>
              </a:pPr>
              <a:t>‹Nº›</a:t>
            </a:fld>
            <a:endParaRPr lang="es-ES"/>
          </a:p>
        </p:txBody>
      </p:sp>
    </p:spTree>
  </p:cSld>
  <p:clrMapOvr>
    <a:masterClrMapping/>
  </p:clrMapOvr>
  <p:transition>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5" name="2 Marcador de fecha"/>
          <p:cNvSpPr>
            <a:spLocks noGrp="1"/>
          </p:cNvSpPr>
          <p:nvPr>
            <p:ph type="dt" sz="half" idx="11"/>
          </p:nvPr>
        </p:nvSpPr>
        <p:spPr>
          <a:ln/>
        </p:spPr>
        <p:txBody>
          <a:bodyPr/>
          <a:lstStyle>
            <a:lvl1pPr>
              <a:defRPr/>
            </a:lvl1pPr>
          </a:lstStyle>
          <a:p>
            <a:pPr>
              <a:defRPr/>
            </a:pPr>
            <a:fld id="{CB84B2F5-5090-4EF2-A57D-69BAFC705C6A}" type="datetime1">
              <a:rPr lang="es-ES"/>
              <a:pPr>
                <a:defRPr/>
              </a:pPr>
              <a:t>27/10/2014</a:t>
            </a:fld>
            <a:endParaRPr lang="es-ES"/>
          </a:p>
        </p:txBody>
      </p:sp>
      <p:sp>
        <p:nvSpPr>
          <p:cNvPr id="6" name="3 Marcador de número de diapositiva"/>
          <p:cNvSpPr>
            <a:spLocks noGrp="1"/>
          </p:cNvSpPr>
          <p:nvPr>
            <p:ph type="sldNum" sz="quarter" idx="12"/>
          </p:nvPr>
        </p:nvSpPr>
        <p:spPr>
          <a:ln/>
        </p:spPr>
        <p:txBody>
          <a:bodyPr/>
          <a:lstStyle>
            <a:lvl1pPr>
              <a:defRPr/>
            </a:lvl1pPr>
          </a:lstStyle>
          <a:p>
            <a:pPr>
              <a:defRPr/>
            </a:pPr>
            <a:fld id="{C16B646D-B0E3-484D-8A97-6C4A6B1E7CEE}" type="slidenum">
              <a:rPr lang="es-ES"/>
              <a:pPr>
                <a:defRPr/>
              </a:pPr>
              <a:t>‹Nº›</a:t>
            </a:fld>
            <a:endParaRPr lang="es-ES"/>
          </a:p>
        </p:txBody>
      </p:sp>
    </p:spTree>
  </p:cSld>
  <p:clrMapOvr>
    <a:masterClrMapping/>
  </p:clrMapOvr>
  <p:transition>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6" name="2 Marcador de fecha"/>
          <p:cNvSpPr>
            <a:spLocks noGrp="1"/>
          </p:cNvSpPr>
          <p:nvPr>
            <p:ph type="dt" sz="half" idx="11"/>
          </p:nvPr>
        </p:nvSpPr>
        <p:spPr>
          <a:ln/>
        </p:spPr>
        <p:txBody>
          <a:bodyPr/>
          <a:lstStyle>
            <a:lvl1pPr>
              <a:defRPr/>
            </a:lvl1pPr>
          </a:lstStyle>
          <a:p>
            <a:pPr>
              <a:defRPr/>
            </a:pPr>
            <a:fld id="{BE2E102F-FC52-4DCA-8A1B-5E3616A08931}" type="datetime1">
              <a:rPr lang="es-ES"/>
              <a:pPr>
                <a:defRPr/>
              </a:pPr>
              <a:t>27/10/2014</a:t>
            </a:fld>
            <a:endParaRPr lang="es-ES"/>
          </a:p>
        </p:txBody>
      </p:sp>
      <p:sp>
        <p:nvSpPr>
          <p:cNvPr id="7" name="3 Marcador de número de diapositiva"/>
          <p:cNvSpPr>
            <a:spLocks noGrp="1"/>
          </p:cNvSpPr>
          <p:nvPr>
            <p:ph type="sldNum" sz="quarter" idx="12"/>
          </p:nvPr>
        </p:nvSpPr>
        <p:spPr>
          <a:ln/>
        </p:spPr>
        <p:txBody>
          <a:bodyPr/>
          <a:lstStyle>
            <a:lvl1pPr>
              <a:defRPr/>
            </a:lvl1pPr>
          </a:lstStyle>
          <a:p>
            <a:pPr>
              <a:defRPr/>
            </a:pPr>
            <a:fld id="{CD8E639E-929B-4DE8-870E-3C847D6AD314}" type="slidenum">
              <a:rPr lang="es-ES"/>
              <a:pPr>
                <a:defRPr/>
              </a:pPr>
              <a:t>‹Nº›</a:t>
            </a:fld>
            <a:endParaRPr lang="es-ES"/>
          </a:p>
        </p:txBody>
      </p:sp>
    </p:spTree>
  </p:cSld>
  <p:clrMapOvr>
    <a:masterClrMapping/>
  </p:clrMapOvr>
  <p:transition>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8" name="2 Marcador de fecha"/>
          <p:cNvSpPr>
            <a:spLocks noGrp="1"/>
          </p:cNvSpPr>
          <p:nvPr>
            <p:ph type="dt" sz="half" idx="11"/>
          </p:nvPr>
        </p:nvSpPr>
        <p:spPr>
          <a:ln/>
        </p:spPr>
        <p:txBody>
          <a:bodyPr/>
          <a:lstStyle>
            <a:lvl1pPr>
              <a:defRPr/>
            </a:lvl1pPr>
          </a:lstStyle>
          <a:p>
            <a:pPr>
              <a:defRPr/>
            </a:pPr>
            <a:fld id="{77AF1DE1-DA16-4004-BC63-ACFB75595F5B}" type="datetime1">
              <a:rPr lang="es-ES"/>
              <a:pPr>
                <a:defRPr/>
              </a:pPr>
              <a:t>27/10/2014</a:t>
            </a:fld>
            <a:endParaRPr lang="es-ES"/>
          </a:p>
        </p:txBody>
      </p:sp>
      <p:sp>
        <p:nvSpPr>
          <p:cNvPr id="9" name="3 Marcador de número de diapositiva"/>
          <p:cNvSpPr>
            <a:spLocks noGrp="1"/>
          </p:cNvSpPr>
          <p:nvPr>
            <p:ph type="sldNum" sz="quarter" idx="12"/>
          </p:nvPr>
        </p:nvSpPr>
        <p:spPr>
          <a:ln/>
        </p:spPr>
        <p:txBody>
          <a:bodyPr/>
          <a:lstStyle>
            <a:lvl1pPr>
              <a:defRPr/>
            </a:lvl1pPr>
          </a:lstStyle>
          <a:p>
            <a:pPr>
              <a:defRPr/>
            </a:pPr>
            <a:fld id="{BDC9CF14-0B85-41CF-A56E-0D48F8914BE8}" type="slidenum">
              <a:rPr lang="es-ES"/>
              <a:pPr>
                <a:defRPr/>
              </a:pPr>
              <a:t>‹Nº›</a:t>
            </a:fld>
            <a:endParaRPr lang="es-ES"/>
          </a:p>
        </p:txBody>
      </p:sp>
    </p:spTree>
  </p:cSld>
  <p:clrMapOvr>
    <a:masterClrMapping/>
  </p:clrMapOvr>
  <p:transition>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4" name="2 Marcador de fecha"/>
          <p:cNvSpPr>
            <a:spLocks noGrp="1"/>
          </p:cNvSpPr>
          <p:nvPr>
            <p:ph type="dt" sz="half" idx="11"/>
          </p:nvPr>
        </p:nvSpPr>
        <p:spPr>
          <a:ln/>
        </p:spPr>
        <p:txBody>
          <a:bodyPr/>
          <a:lstStyle>
            <a:lvl1pPr>
              <a:defRPr/>
            </a:lvl1pPr>
          </a:lstStyle>
          <a:p>
            <a:pPr>
              <a:defRPr/>
            </a:pPr>
            <a:fld id="{4043B2FD-4A8F-4140-A94B-EF2E27242DEF}" type="datetime1">
              <a:rPr lang="es-ES"/>
              <a:pPr>
                <a:defRPr/>
              </a:pPr>
              <a:t>27/10/2014</a:t>
            </a:fld>
            <a:endParaRPr lang="es-ES"/>
          </a:p>
        </p:txBody>
      </p:sp>
      <p:sp>
        <p:nvSpPr>
          <p:cNvPr id="5" name="3 Marcador de número de diapositiva"/>
          <p:cNvSpPr>
            <a:spLocks noGrp="1"/>
          </p:cNvSpPr>
          <p:nvPr>
            <p:ph type="sldNum" sz="quarter" idx="12"/>
          </p:nvPr>
        </p:nvSpPr>
        <p:spPr>
          <a:ln/>
        </p:spPr>
        <p:txBody>
          <a:bodyPr/>
          <a:lstStyle>
            <a:lvl1pPr>
              <a:defRPr/>
            </a:lvl1pPr>
          </a:lstStyle>
          <a:p>
            <a:pPr>
              <a:defRPr/>
            </a:pPr>
            <a:fld id="{AFCC6467-DD93-47C9-B8DB-C51D5750D8DA}" type="slidenum">
              <a:rPr lang="es-ES"/>
              <a:pPr>
                <a:defRPr/>
              </a:pPr>
              <a:t>‹Nº›</a:t>
            </a:fld>
            <a:endParaRPr lang="es-ES"/>
          </a:p>
        </p:txBody>
      </p:sp>
    </p:spTree>
  </p:cSld>
  <p:clrMapOvr>
    <a:masterClrMapping/>
  </p:clrMapOvr>
  <p:transition>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3" name="2 Marcador de fecha"/>
          <p:cNvSpPr>
            <a:spLocks noGrp="1"/>
          </p:cNvSpPr>
          <p:nvPr>
            <p:ph type="dt" sz="half" idx="11"/>
          </p:nvPr>
        </p:nvSpPr>
        <p:spPr>
          <a:ln/>
        </p:spPr>
        <p:txBody>
          <a:bodyPr/>
          <a:lstStyle>
            <a:lvl1pPr>
              <a:defRPr/>
            </a:lvl1pPr>
          </a:lstStyle>
          <a:p>
            <a:pPr>
              <a:defRPr/>
            </a:pPr>
            <a:fld id="{56A0BC98-E444-4B6E-86BC-2306EDA4985A}" type="datetime1">
              <a:rPr lang="es-ES"/>
              <a:pPr>
                <a:defRPr/>
              </a:pPr>
              <a:t>27/10/2014</a:t>
            </a:fld>
            <a:endParaRPr lang="es-ES"/>
          </a:p>
        </p:txBody>
      </p:sp>
      <p:sp>
        <p:nvSpPr>
          <p:cNvPr id="4" name="3 Marcador de número de diapositiva"/>
          <p:cNvSpPr>
            <a:spLocks noGrp="1"/>
          </p:cNvSpPr>
          <p:nvPr>
            <p:ph type="sldNum" sz="quarter" idx="12"/>
          </p:nvPr>
        </p:nvSpPr>
        <p:spPr>
          <a:ln/>
        </p:spPr>
        <p:txBody>
          <a:bodyPr/>
          <a:lstStyle>
            <a:lvl1pPr>
              <a:defRPr/>
            </a:lvl1pPr>
          </a:lstStyle>
          <a:p>
            <a:pPr>
              <a:defRPr/>
            </a:pPr>
            <a:fld id="{D70AAC37-E9BF-459A-B421-D3AD18ECE011}" type="slidenum">
              <a:rPr lang="es-ES"/>
              <a:pPr>
                <a:defRPr/>
              </a:pPr>
              <a:t>‹Nº›</a:t>
            </a:fld>
            <a:endParaRPr lang="es-ES"/>
          </a:p>
        </p:txBody>
      </p:sp>
    </p:spTree>
  </p:cSld>
  <p:clrMapOvr>
    <a:masterClrMapping/>
  </p:clrMapOvr>
  <p:transition>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5"/>
          <p:cNvSpPr>
            <a:spLocks noGrp="1" noChangeArrowheads="1"/>
          </p:cNvSpPr>
          <p:nvPr>
            <p:ph type="ftr" sz="quarter" idx="10"/>
          </p:nvPr>
        </p:nvSpPr>
        <p:spPr>
          <a:ln/>
        </p:spPr>
        <p:txBody>
          <a:bodyPr/>
          <a:lstStyle>
            <a:lvl1pPr>
              <a:defRPr/>
            </a:lvl1pPr>
          </a:lstStyle>
          <a:p>
            <a:pPr>
              <a:defRPr/>
            </a:pPr>
            <a:r>
              <a:rPr lang="es-ES"/>
              <a:t>RAMIREZ, ZAMBRANO, SANABRIA, CARDIEL, AGUERO</a:t>
            </a:r>
          </a:p>
        </p:txBody>
      </p:sp>
      <p:sp>
        <p:nvSpPr>
          <p:cNvPr id="6" name="2 Marcador de fecha"/>
          <p:cNvSpPr>
            <a:spLocks noGrp="1"/>
          </p:cNvSpPr>
          <p:nvPr>
            <p:ph type="dt" sz="half" idx="11"/>
          </p:nvPr>
        </p:nvSpPr>
        <p:spPr>
          <a:ln/>
        </p:spPr>
        <p:txBody>
          <a:bodyPr/>
          <a:lstStyle>
            <a:lvl1pPr>
              <a:defRPr/>
            </a:lvl1pPr>
          </a:lstStyle>
          <a:p>
            <a:pPr>
              <a:defRPr/>
            </a:pPr>
            <a:fld id="{015F670D-F6AD-4757-8266-A955A2C4B9AA}" type="datetime1">
              <a:rPr lang="es-ES"/>
              <a:pPr>
                <a:defRPr/>
              </a:pPr>
              <a:t>27/10/2014</a:t>
            </a:fld>
            <a:endParaRPr lang="es-ES"/>
          </a:p>
        </p:txBody>
      </p:sp>
      <p:sp>
        <p:nvSpPr>
          <p:cNvPr id="7" name="3 Marcador de número de diapositiva"/>
          <p:cNvSpPr>
            <a:spLocks noGrp="1"/>
          </p:cNvSpPr>
          <p:nvPr>
            <p:ph type="sldNum" sz="quarter" idx="12"/>
          </p:nvPr>
        </p:nvSpPr>
        <p:spPr>
          <a:ln/>
        </p:spPr>
        <p:txBody>
          <a:bodyPr/>
          <a:lstStyle>
            <a:lvl1pPr>
              <a:defRPr/>
            </a:lvl1pPr>
          </a:lstStyle>
          <a:p>
            <a:pPr>
              <a:defRPr/>
            </a:pPr>
            <a:fld id="{5E61CAFD-C5CD-4978-9E0B-50672819F99A}" type="slidenum">
              <a:rPr lang="es-ES"/>
              <a:pPr>
                <a:defRPr/>
              </a:pPr>
              <a:t>‹Nº›</a:t>
            </a:fld>
            <a:endParaRPr lang="es-ES"/>
          </a:p>
        </p:txBody>
      </p:sp>
    </p:spTree>
  </p:cSld>
  <p:clrMapOvr>
    <a:masterClrMapping/>
  </p:clrMapOvr>
  <p:transition>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9" name="Rectangle 5"/>
          <p:cNvSpPr>
            <a:spLocks noGrp="1" noChangeArrowheads="1"/>
          </p:cNvSpPr>
          <p:nvPr>
            <p:ph type="ftr" sz="quarter" idx="3"/>
          </p:nvPr>
        </p:nvSpPr>
        <p:spPr bwMode="auto">
          <a:xfrm>
            <a:off x="2843213" y="6481763"/>
            <a:ext cx="4681537"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000000"/>
                </a:solidFill>
              </a:defRPr>
            </a:lvl1pPr>
          </a:lstStyle>
          <a:p>
            <a:pPr>
              <a:defRPr/>
            </a:pPr>
            <a:r>
              <a:rPr lang="es-ES"/>
              <a:t>RAMIREZ, ZAMBRANO, SANABRIA, CARDIEL, AGUERO</a:t>
            </a:r>
          </a:p>
        </p:txBody>
      </p:sp>
      <p:pic>
        <p:nvPicPr>
          <p:cNvPr id="3076" name="Picture 7"/>
          <p:cNvPicPr>
            <a:picLocks noChangeAspect="1" noChangeArrowheads="1"/>
          </p:cNvPicPr>
          <p:nvPr/>
        </p:nvPicPr>
        <p:blipFill>
          <a:blip r:embed="rId16"/>
          <a:srcRect/>
          <a:stretch>
            <a:fillRect/>
          </a:stretch>
        </p:blipFill>
        <p:spPr bwMode="auto">
          <a:xfrm>
            <a:off x="0" y="0"/>
            <a:ext cx="900113" cy="765175"/>
          </a:xfrm>
          <a:prstGeom prst="rect">
            <a:avLst/>
          </a:prstGeom>
          <a:noFill/>
          <a:ln w="9525">
            <a:noFill/>
            <a:miter lim="800000"/>
            <a:headEnd/>
            <a:tailEnd/>
          </a:ln>
        </p:spPr>
      </p:pic>
      <p:sp>
        <p:nvSpPr>
          <p:cNvPr id="11" name="2 Marcador de fecha"/>
          <p:cNvSpPr>
            <a:spLocks noGrp="1"/>
          </p:cNvSpPr>
          <p:nvPr>
            <p:ph type="dt" sz="half" idx="2"/>
          </p:nvPr>
        </p:nvSpPr>
        <p:spPr bwMode="auto">
          <a:xfrm>
            <a:off x="34925"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fld id="{89243719-830B-42A5-B591-0A5FDD73F1E6}" type="datetime1">
              <a:rPr lang="es-ES"/>
              <a:pPr>
                <a:defRPr/>
              </a:pPr>
              <a:t>27/10/2014</a:t>
            </a:fld>
            <a:endParaRPr lang="es-ES"/>
          </a:p>
        </p:txBody>
      </p:sp>
      <p:sp>
        <p:nvSpPr>
          <p:cNvPr id="12" name="3 Marcador de número de diapositiva"/>
          <p:cNvSpPr>
            <a:spLocks noGrp="1"/>
          </p:cNvSpPr>
          <p:nvPr>
            <p:ph type="sldNum" sz="quarter" idx="4"/>
          </p:nvPr>
        </p:nvSpPr>
        <p:spPr bwMode="auto">
          <a:xfrm>
            <a:off x="7010400"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0A7D69F3-268F-4EB5-8ABE-D632CF727290}"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3912" r:id="rId1"/>
    <p:sldLayoutId id="2147483911" r:id="rId2"/>
    <p:sldLayoutId id="2147483910" r:id="rId3"/>
    <p:sldLayoutId id="2147483909" r:id="rId4"/>
    <p:sldLayoutId id="2147483908" r:id="rId5"/>
    <p:sldLayoutId id="2147483907" r:id="rId6"/>
    <p:sldLayoutId id="2147483906" r:id="rId7"/>
    <p:sldLayoutId id="2147483905" r:id="rId8"/>
    <p:sldLayoutId id="2147483904" r:id="rId9"/>
    <p:sldLayoutId id="2147483903" r:id="rId10"/>
    <p:sldLayoutId id="2147483902" r:id="rId11"/>
    <p:sldLayoutId id="2147483901" r:id="rId12"/>
    <p:sldLayoutId id="2147483913" r:id="rId13"/>
  </p:sldLayoutIdLst>
  <p:transition>
    <p:wheel/>
  </p:transition>
  <p:hf hdr="0"/>
  <p:txStyles>
    <p:titleStyle>
      <a:lvl1pPr algn="ctr" rtl="0" eaLnBrk="0" fontAlgn="base" hangingPunct="0">
        <a:spcBef>
          <a:spcPct val="0"/>
        </a:spcBef>
        <a:spcAft>
          <a:spcPct val="0"/>
        </a:spcAft>
        <a:defRPr sz="3600">
          <a:solidFill>
            <a:srgbClr val="000000"/>
          </a:solidFill>
          <a:latin typeface="+mj-lt"/>
          <a:ea typeface="+mj-ea"/>
          <a:cs typeface="+mj-cs"/>
        </a:defRPr>
      </a:lvl1pPr>
      <a:lvl2pPr algn="ctr" rtl="0" eaLnBrk="0" fontAlgn="base" hangingPunct="0">
        <a:spcBef>
          <a:spcPct val="0"/>
        </a:spcBef>
        <a:spcAft>
          <a:spcPct val="0"/>
        </a:spcAft>
        <a:defRPr sz="3600">
          <a:solidFill>
            <a:srgbClr val="000000"/>
          </a:solidFill>
          <a:latin typeface="Arial" charset="0"/>
          <a:cs typeface="Arial" charset="0"/>
        </a:defRPr>
      </a:lvl2pPr>
      <a:lvl3pPr algn="ctr" rtl="0" eaLnBrk="0" fontAlgn="base" hangingPunct="0">
        <a:spcBef>
          <a:spcPct val="0"/>
        </a:spcBef>
        <a:spcAft>
          <a:spcPct val="0"/>
        </a:spcAft>
        <a:defRPr sz="3600">
          <a:solidFill>
            <a:srgbClr val="000000"/>
          </a:solidFill>
          <a:latin typeface="Arial" charset="0"/>
          <a:cs typeface="Arial" charset="0"/>
        </a:defRPr>
      </a:lvl3pPr>
      <a:lvl4pPr algn="ctr" rtl="0" eaLnBrk="0" fontAlgn="base" hangingPunct="0">
        <a:spcBef>
          <a:spcPct val="0"/>
        </a:spcBef>
        <a:spcAft>
          <a:spcPct val="0"/>
        </a:spcAft>
        <a:defRPr sz="3600">
          <a:solidFill>
            <a:srgbClr val="000000"/>
          </a:solidFill>
          <a:latin typeface="Arial" charset="0"/>
          <a:cs typeface="Arial" charset="0"/>
        </a:defRPr>
      </a:lvl4pPr>
      <a:lvl5pPr algn="ctr" rtl="0" eaLnBrk="0" fontAlgn="base" hangingPunct="0">
        <a:spcBef>
          <a:spcPct val="0"/>
        </a:spcBef>
        <a:spcAft>
          <a:spcPct val="0"/>
        </a:spcAft>
        <a:defRPr sz="3600">
          <a:solidFill>
            <a:srgbClr val="000000"/>
          </a:solidFill>
          <a:latin typeface="Arial" charset="0"/>
          <a:cs typeface="Arial" charset="0"/>
        </a:defRPr>
      </a:lvl5pPr>
      <a:lvl6pPr marL="457200" algn="ctr" rtl="0" fontAlgn="base">
        <a:spcBef>
          <a:spcPct val="0"/>
        </a:spcBef>
        <a:spcAft>
          <a:spcPct val="0"/>
        </a:spcAft>
        <a:defRPr sz="3600">
          <a:solidFill>
            <a:srgbClr val="000000"/>
          </a:solidFill>
          <a:latin typeface="Arial" charset="0"/>
          <a:cs typeface="Arial" charset="0"/>
        </a:defRPr>
      </a:lvl6pPr>
      <a:lvl7pPr marL="914400" algn="ctr" rtl="0" fontAlgn="base">
        <a:spcBef>
          <a:spcPct val="0"/>
        </a:spcBef>
        <a:spcAft>
          <a:spcPct val="0"/>
        </a:spcAft>
        <a:defRPr sz="3600">
          <a:solidFill>
            <a:srgbClr val="000000"/>
          </a:solidFill>
          <a:latin typeface="Arial" charset="0"/>
          <a:cs typeface="Arial" charset="0"/>
        </a:defRPr>
      </a:lvl7pPr>
      <a:lvl8pPr marL="1371600" algn="ctr" rtl="0" fontAlgn="base">
        <a:spcBef>
          <a:spcPct val="0"/>
        </a:spcBef>
        <a:spcAft>
          <a:spcPct val="0"/>
        </a:spcAft>
        <a:defRPr sz="3600">
          <a:solidFill>
            <a:srgbClr val="000000"/>
          </a:solidFill>
          <a:latin typeface="Arial" charset="0"/>
          <a:cs typeface="Arial" charset="0"/>
        </a:defRPr>
      </a:lvl8pPr>
      <a:lvl9pPr marL="1828800" algn="ctr" rtl="0" fontAlgn="base">
        <a:spcBef>
          <a:spcPct val="0"/>
        </a:spcBef>
        <a:spcAft>
          <a:spcPct val="0"/>
        </a:spcAft>
        <a:defRPr sz="3600">
          <a:solidFill>
            <a:srgbClr val="000000"/>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cs typeface="+mn-cs"/>
        </a:defRPr>
      </a:lvl2pPr>
      <a:lvl3pPr marL="1143000" indent="-228600" algn="l" rtl="0" eaLnBrk="0" fontAlgn="base" hangingPunct="0">
        <a:spcBef>
          <a:spcPct val="20000"/>
        </a:spcBef>
        <a:spcAft>
          <a:spcPct val="0"/>
        </a:spcAft>
        <a:buChar char="•"/>
        <a:defRPr sz="2400">
          <a:solidFill>
            <a:srgbClr val="000000"/>
          </a:solidFill>
          <a:latin typeface="+mn-lt"/>
          <a:cs typeface="+mn-cs"/>
        </a:defRPr>
      </a:lvl3pPr>
      <a:lvl4pPr marL="1600200" indent="-228600" algn="l" rtl="0" eaLnBrk="0" fontAlgn="base" hangingPunct="0">
        <a:spcBef>
          <a:spcPct val="20000"/>
        </a:spcBef>
        <a:spcAft>
          <a:spcPct val="0"/>
        </a:spcAft>
        <a:buChar char="–"/>
        <a:defRPr sz="2000">
          <a:solidFill>
            <a:srgbClr val="000000"/>
          </a:solidFill>
          <a:latin typeface="+mn-lt"/>
          <a:cs typeface="+mn-cs"/>
        </a:defRPr>
      </a:lvl4pPr>
      <a:lvl5pPr marL="2057400" indent="-228600" algn="l" rtl="0" eaLnBrk="0" fontAlgn="base" hangingPunct="0">
        <a:spcBef>
          <a:spcPct val="20000"/>
        </a:spcBef>
        <a:spcAft>
          <a:spcPct val="0"/>
        </a:spcAft>
        <a:buChar char="»"/>
        <a:defRPr sz="2000">
          <a:solidFill>
            <a:srgbClr val="000000"/>
          </a:solidFill>
          <a:latin typeface="+mn-lt"/>
          <a:cs typeface="+mn-cs"/>
        </a:defRPr>
      </a:lvl5pPr>
      <a:lvl6pPr marL="2514600" indent="-228600" algn="l" rtl="0" fontAlgn="base">
        <a:spcBef>
          <a:spcPct val="20000"/>
        </a:spcBef>
        <a:spcAft>
          <a:spcPct val="0"/>
        </a:spcAft>
        <a:buChar char="»"/>
        <a:defRPr sz="2000">
          <a:solidFill>
            <a:srgbClr val="000000"/>
          </a:solidFill>
          <a:latin typeface="+mn-lt"/>
          <a:cs typeface="+mn-cs"/>
        </a:defRPr>
      </a:lvl6pPr>
      <a:lvl7pPr marL="2971800" indent="-228600" algn="l" rtl="0" fontAlgn="base">
        <a:spcBef>
          <a:spcPct val="20000"/>
        </a:spcBef>
        <a:spcAft>
          <a:spcPct val="0"/>
        </a:spcAft>
        <a:buChar char="»"/>
        <a:defRPr sz="2000">
          <a:solidFill>
            <a:srgbClr val="000000"/>
          </a:solidFill>
          <a:latin typeface="+mn-lt"/>
          <a:cs typeface="+mn-cs"/>
        </a:defRPr>
      </a:lvl7pPr>
      <a:lvl8pPr marL="3429000" indent="-228600" algn="l" rtl="0" fontAlgn="base">
        <a:spcBef>
          <a:spcPct val="20000"/>
        </a:spcBef>
        <a:spcAft>
          <a:spcPct val="0"/>
        </a:spcAft>
        <a:buChar char="»"/>
        <a:defRPr sz="2000">
          <a:solidFill>
            <a:srgbClr val="000000"/>
          </a:solidFill>
          <a:latin typeface="+mn-lt"/>
          <a:cs typeface="+mn-cs"/>
        </a:defRPr>
      </a:lvl8pPr>
      <a:lvl9pPr marL="3886200" indent="-228600" algn="l" rtl="0" fontAlgn="base">
        <a:spcBef>
          <a:spcPct val="20000"/>
        </a:spcBef>
        <a:spcAft>
          <a:spcPct val="0"/>
        </a:spcAft>
        <a:buChar char="»"/>
        <a:defRPr sz="2000">
          <a:solidFill>
            <a:srgbClr val="000000"/>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2 Marcador de fecha"/>
          <p:cNvSpPr>
            <a:spLocks noGrp="1"/>
          </p:cNvSpPr>
          <p:nvPr>
            <p:ph type="dt" sz="quarter" idx="11"/>
          </p:nvPr>
        </p:nvSpPr>
        <p:spPr>
          <a:noFill/>
        </p:spPr>
        <p:txBody>
          <a:bodyPr/>
          <a:lstStyle/>
          <a:p>
            <a:fld id="{527B557E-C91F-46B6-B3ED-C98D06DBAC8E}" type="datetime1">
              <a:rPr lang="es-ES" smtClean="0"/>
              <a:pPr/>
              <a:t>27/10/2014</a:t>
            </a:fld>
            <a:endParaRPr lang="es-ES" smtClean="0"/>
          </a:p>
        </p:txBody>
      </p:sp>
      <p:sp>
        <p:nvSpPr>
          <p:cNvPr id="4100" name="3 Marcador de número de diapositiva"/>
          <p:cNvSpPr>
            <a:spLocks noGrp="1"/>
          </p:cNvSpPr>
          <p:nvPr>
            <p:ph type="sldNum" sz="quarter" idx="12"/>
          </p:nvPr>
        </p:nvSpPr>
        <p:spPr>
          <a:noFill/>
        </p:spPr>
        <p:txBody>
          <a:bodyPr/>
          <a:lstStyle/>
          <a:p>
            <a:fld id="{52DDF8EF-862F-4A66-841A-DD3B881239F5}" type="slidenum">
              <a:rPr lang="es-ES" smtClean="0"/>
              <a:pPr/>
              <a:t>1</a:t>
            </a:fld>
            <a:endParaRPr lang="es-ES" smtClean="0"/>
          </a:p>
        </p:txBody>
      </p:sp>
      <p:sp>
        <p:nvSpPr>
          <p:cNvPr id="4101"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7A75F8E6-D7E7-45A3-B775-A3C8E3FA77E3}" type="slidenum">
              <a:rPr lang="es-ES" sz="1400">
                <a:solidFill>
                  <a:srgbClr val="000000"/>
                </a:solidFill>
              </a:rPr>
              <a:pPr algn="r"/>
              <a:t>1</a:t>
            </a:fld>
            <a:endParaRPr lang="es-ES" sz="1400">
              <a:solidFill>
                <a:srgbClr val="000000"/>
              </a:solidFill>
            </a:endParaRPr>
          </a:p>
        </p:txBody>
      </p:sp>
      <p:sp>
        <p:nvSpPr>
          <p:cNvPr id="4102" name="Text Box 8"/>
          <p:cNvSpPr txBox="1">
            <a:spLocks noChangeArrowheads="1"/>
          </p:cNvSpPr>
          <p:nvPr/>
        </p:nvSpPr>
        <p:spPr bwMode="auto">
          <a:xfrm>
            <a:off x="900113" y="0"/>
            <a:ext cx="8243887" cy="822325"/>
          </a:xfrm>
          <a:prstGeom prst="rect">
            <a:avLst/>
          </a:prstGeom>
          <a:solidFill>
            <a:srgbClr val="33CCCC"/>
          </a:solidFill>
          <a:ln w="9525">
            <a:noFill/>
            <a:miter lim="800000"/>
            <a:headEnd/>
            <a:tailEnd/>
          </a:ln>
        </p:spPr>
        <p:txBody>
          <a:bodyPr>
            <a:spAutoFit/>
          </a:bodyPr>
          <a:lstStyle/>
          <a:p>
            <a:pPr algn="ctr">
              <a:spcBef>
                <a:spcPct val="50000"/>
              </a:spcBef>
            </a:pPr>
            <a:r>
              <a:rPr lang="es-VE" sz="2400" b="1"/>
              <a:t>UNIVERSIDAD NACIONAL EXPERIMENTAL DE GUAYANA </a:t>
            </a:r>
            <a:endParaRPr lang="es-ES" sz="2400"/>
          </a:p>
        </p:txBody>
      </p:sp>
      <p:sp>
        <p:nvSpPr>
          <p:cNvPr id="4103" name="Rectangle 9"/>
          <p:cNvSpPr>
            <a:spLocks noChangeArrowheads="1"/>
          </p:cNvSpPr>
          <p:nvPr/>
        </p:nvSpPr>
        <p:spPr bwMode="auto">
          <a:xfrm>
            <a:off x="1258888" y="3654425"/>
            <a:ext cx="7027862" cy="1430338"/>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dirty="0" smtClean="0">
                <a:solidFill>
                  <a:srgbClr val="000000"/>
                </a:solidFill>
              </a:rPr>
              <a:t>CONTABILIDAD</a:t>
            </a:r>
            <a:r>
              <a:rPr lang="es-VE" sz="3200" dirty="0" smtClean="0">
                <a:solidFill>
                  <a:srgbClr val="000000"/>
                </a:solidFill>
              </a:rPr>
              <a:t>, </a:t>
            </a:r>
            <a:r>
              <a:rPr lang="es-VE" sz="3200" dirty="0">
                <a:solidFill>
                  <a:srgbClr val="000000"/>
                </a:solidFill>
              </a:rPr>
              <a:t>LA CUENTA, ECUACION CONTABLE Y TEORÍA DEL CARGO Y  EL  ABONO</a:t>
            </a:r>
            <a:endParaRPr lang="es-ES" sz="3200" dirty="0">
              <a:solidFill>
                <a:srgbClr val="000000"/>
              </a:solidFill>
            </a:endParaRPr>
          </a:p>
        </p:txBody>
      </p:sp>
      <p:sp>
        <p:nvSpPr>
          <p:cNvPr id="4104" name="Rectangle 10"/>
          <p:cNvSpPr>
            <a:spLocks noChangeArrowheads="1"/>
          </p:cNvSpPr>
          <p:nvPr/>
        </p:nvSpPr>
        <p:spPr bwMode="auto">
          <a:xfrm>
            <a:off x="1500188" y="1428750"/>
            <a:ext cx="6624637"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CONTABILIDAD GENERAL I</a:t>
            </a:r>
            <a:endParaRPr lang="es-ES" sz="3200">
              <a:solidFill>
                <a:srgbClr val="000000"/>
              </a:solidFill>
            </a:endParaRPr>
          </a:p>
        </p:txBody>
      </p:sp>
      <p:sp>
        <p:nvSpPr>
          <p:cNvPr id="4105" name="Rectangle 10"/>
          <p:cNvSpPr>
            <a:spLocks noChangeArrowheads="1"/>
          </p:cNvSpPr>
          <p:nvPr/>
        </p:nvSpPr>
        <p:spPr bwMode="auto">
          <a:xfrm>
            <a:off x="2428875" y="2281238"/>
            <a:ext cx="4357688"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ES" sz="3200" dirty="0">
                <a:solidFill>
                  <a:srgbClr val="000000"/>
                </a:solidFill>
              </a:rPr>
              <a:t>TEMA </a:t>
            </a:r>
            <a:r>
              <a:rPr lang="es-ES" sz="3200" dirty="0" smtClean="0">
                <a:solidFill>
                  <a:srgbClr val="000000"/>
                </a:solidFill>
              </a:rPr>
              <a:t>1</a:t>
            </a:r>
            <a:endParaRPr lang="es-ES" sz="3200" dirty="0">
              <a:solidFill>
                <a:srgbClr val="000000"/>
              </a:solidFill>
            </a:endParaRPr>
          </a:p>
        </p:txBody>
      </p:sp>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2 Marcador de fecha"/>
          <p:cNvSpPr>
            <a:spLocks noGrp="1"/>
          </p:cNvSpPr>
          <p:nvPr>
            <p:ph type="dt" sz="quarter" idx="11"/>
          </p:nvPr>
        </p:nvSpPr>
        <p:spPr>
          <a:noFill/>
        </p:spPr>
        <p:txBody>
          <a:bodyPr/>
          <a:lstStyle/>
          <a:p>
            <a:fld id="{9A9CD032-5316-4429-BD2F-76C029513710}" type="datetime1">
              <a:rPr lang="es-ES" smtClean="0"/>
              <a:pPr/>
              <a:t>27/10/2014</a:t>
            </a:fld>
            <a:endParaRPr lang="es-ES" smtClean="0"/>
          </a:p>
        </p:txBody>
      </p:sp>
      <p:sp>
        <p:nvSpPr>
          <p:cNvPr id="16388" name="3 Marcador de número de diapositiva"/>
          <p:cNvSpPr>
            <a:spLocks noGrp="1"/>
          </p:cNvSpPr>
          <p:nvPr>
            <p:ph type="sldNum" sz="quarter" idx="12"/>
          </p:nvPr>
        </p:nvSpPr>
        <p:spPr>
          <a:noFill/>
        </p:spPr>
        <p:txBody>
          <a:bodyPr/>
          <a:lstStyle/>
          <a:p>
            <a:fld id="{09A46A6D-860E-4833-A7C8-808E970EA5AC}" type="slidenum">
              <a:rPr lang="es-ES" smtClean="0"/>
              <a:pPr/>
              <a:t>10</a:t>
            </a:fld>
            <a:endParaRPr lang="es-ES" smtClean="0"/>
          </a:p>
        </p:txBody>
      </p:sp>
      <p:sp>
        <p:nvSpPr>
          <p:cNvPr id="16389" name="Text Box 8"/>
          <p:cNvSpPr txBox="1">
            <a:spLocks noChangeArrowheads="1"/>
          </p:cNvSpPr>
          <p:nvPr/>
        </p:nvSpPr>
        <p:spPr bwMode="auto">
          <a:xfrm>
            <a:off x="2428875" y="1857375"/>
            <a:ext cx="6318250" cy="3582988"/>
          </a:xfrm>
          <a:prstGeom prst="rect">
            <a:avLst/>
          </a:prstGeom>
          <a:noFill/>
          <a:ln w="9525">
            <a:noFill/>
            <a:miter lim="800000"/>
            <a:headEnd/>
            <a:tailEnd/>
          </a:ln>
        </p:spPr>
        <p:txBody>
          <a:bodyPr>
            <a:spAutoFit/>
          </a:bodyPr>
          <a:lstStyle/>
          <a:p>
            <a:pPr algn="r">
              <a:lnSpc>
                <a:spcPct val="90000"/>
              </a:lnSpc>
              <a:buClr>
                <a:srgbClr val="CC3300"/>
              </a:buClr>
              <a:buFont typeface="Wingdings" pitchFamily="2" charset="2"/>
              <a:buNone/>
            </a:pPr>
            <a:r>
              <a:rPr lang="es-ES" sz="2800">
                <a:solidFill>
                  <a:srgbClr val="000000"/>
                </a:solidFill>
              </a:rPr>
              <a:t>Son decrementos en los beneficios económicos, producidos durante el período económico,  en forma de salidas o disminuciones en el valor de los activos, o bien en el incremento de deudas, que dan como resultado reducciones del patrimonio neto, no relacionadas con las distribuciones realizadas por los propietarios.</a:t>
            </a:r>
          </a:p>
        </p:txBody>
      </p:sp>
      <p:sp>
        <p:nvSpPr>
          <p:cNvPr id="16390" name="Rectangle 18"/>
          <p:cNvSpPr>
            <a:spLocks noChangeArrowheads="1"/>
          </p:cNvSpPr>
          <p:nvPr/>
        </p:nvSpPr>
        <p:spPr bwMode="auto">
          <a:xfrm>
            <a:off x="323850" y="2781300"/>
            <a:ext cx="2098675" cy="769938"/>
          </a:xfrm>
          <a:prstGeom prst="rect">
            <a:avLst/>
          </a:prstGeom>
          <a:noFill/>
          <a:ln w="9525">
            <a:noFill/>
            <a:miter lim="800000"/>
            <a:headEnd/>
            <a:tailEnd/>
          </a:ln>
        </p:spPr>
        <p:txBody>
          <a:bodyPr wrap="none">
            <a:spAutoFit/>
          </a:bodyPr>
          <a:lstStyle/>
          <a:p>
            <a:r>
              <a:rPr lang="es-ES" sz="4400" b="1">
                <a:solidFill>
                  <a:srgbClr val="000000"/>
                </a:solidFill>
              </a:rPr>
              <a:t>Gastos</a:t>
            </a:r>
          </a:p>
        </p:txBody>
      </p:sp>
      <p:sp>
        <p:nvSpPr>
          <p:cNvPr id="16391" name="AutoShape 19"/>
          <p:cNvSpPr>
            <a:spLocks noChangeArrowheads="1"/>
          </p:cNvSpPr>
          <p:nvPr/>
        </p:nvSpPr>
        <p:spPr bwMode="auto">
          <a:xfrm>
            <a:off x="1042988" y="3429000"/>
            <a:ext cx="1295400" cy="503238"/>
          </a:xfrm>
          <a:prstGeom prst="rightArrow">
            <a:avLst>
              <a:gd name="adj1" fmla="val 50000"/>
              <a:gd name="adj2" fmla="val 64353"/>
            </a:avLst>
          </a:prstGeom>
          <a:solidFill>
            <a:schemeClr val="accent1"/>
          </a:solidFill>
          <a:ln w="9525">
            <a:solidFill>
              <a:schemeClr val="tx1"/>
            </a:solidFill>
            <a:miter lim="800000"/>
            <a:headEnd/>
            <a:tailEnd/>
          </a:ln>
        </p:spPr>
        <p:txBody>
          <a:bodyPr wrap="none" anchor="ctr"/>
          <a:lstStyle/>
          <a:p>
            <a:endParaRPr lang="es-VE" sz="1800"/>
          </a:p>
        </p:txBody>
      </p:sp>
      <p:sp>
        <p:nvSpPr>
          <p:cNvPr id="16392" name="Text Box 8"/>
          <p:cNvSpPr txBox="1">
            <a:spLocks noChangeArrowheads="1"/>
          </p:cNvSpPr>
          <p:nvPr/>
        </p:nvSpPr>
        <p:spPr bwMode="auto">
          <a:xfrm>
            <a:off x="1500188" y="449263"/>
            <a:ext cx="5724525" cy="479425"/>
          </a:xfrm>
          <a:prstGeom prst="rect">
            <a:avLst/>
          </a:prstGeom>
          <a:noFill/>
          <a:ln w="9525">
            <a:noFill/>
            <a:miter lim="800000"/>
            <a:headEnd/>
            <a:tailEnd/>
          </a:ln>
        </p:spPr>
        <p:txBody>
          <a:bodyPr>
            <a:spAutoFit/>
          </a:bodyPr>
          <a:lstStyle/>
          <a:p>
            <a:pPr algn="ctr">
              <a:lnSpc>
                <a:spcPct val="90000"/>
              </a:lnSpc>
              <a:buClr>
                <a:srgbClr val="CC3300"/>
              </a:buClr>
              <a:buFont typeface="Wingdings" pitchFamily="2" charset="2"/>
              <a:buNone/>
            </a:pPr>
            <a:r>
              <a:rPr lang="es-ES" sz="2800" b="1">
                <a:solidFill>
                  <a:srgbClr val="000000"/>
                </a:solidFill>
              </a:rPr>
              <a:t>ESTADO DE RESULTADOS</a:t>
            </a:r>
          </a:p>
        </p:txBody>
      </p:sp>
      <p:sp>
        <p:nvSpPr>
          <p:cNvPr id="16393"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6F549793-7FDB-4D4F-AF47-FFFDE6AE0594}" type="slidenum">
              <a:rPr lang="es-ES" sz="1400">
                <a:solidFill>
                  <a:srgbClr val="000000"/>
                </a:solidFill>
              </a:rPr>
              <a:pPr algn="r"/>
              <a:t>10</a:t>
            </a:fld>
            <a:endParaRPr lang="es-ES" sz="14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2 Marcador de fecha"/>
          <p:cNvSpPr>
            <a:spLocks noGrp="1"/>
          </p:cNvSpPr>
          <p:nvPr>
            <p:ph type="dt" sz="quarter" idx="11"/>
          </p:nvPr>
        </p:nvSpPr>
        <p:spPr>
          <a:noFill/>
        </p:spPr>
        <p:txBody>
          <a:bodyPr/>
          <a:lstStyle/>
          <a:p>
            <a:fld id="{71858A46-FD8D-44CB-BB06-DF1AFE99EB09}" type="datetime1">
              <a:rPr lang="es-ES" smtClean="0"/>
              <a:pPr/>
              <a:t>27/10/2014</a:t>
            </a:fld>
            <a:endParaRPr lang="es-ES" smtClean="0"/>
          </a:p>
        </p:txBody>
      </p:sp>
      <p:sp>
        <p:nvSpPr>
          <p:cNvPr id="19460" name="3 Marcador de número de diapositiva"/>
          <p:cNvSpPr>
            <a:spLocks noGrp="1"/>
          </p:cNvSpPr>
          <p:nvPr>
            <p:ph type="sldNum" sz="quarter" idx="12"/>
          </p:nvPr>
        </p:nvSpPr>
        <p:spPr>
          <a:noFill/>
        </p:spPr>
        <p:txBody>
          <a:bodyPr/>
          <a:lstStyle/>
          <a:p>
            <a:fld id="{2BAB2E24-8655-4534-BA05-5822653C2DBD}" type="slidenum">
              <a:rPr lang="es-ES" smtClean="0"/>
              <a:pPr/>
              <a:t>11</a:t>
            </a:fld>
            <a:endParaRPr lang="es-ES" smtClean="0"/>
          </a:p>
        </p:txBody>
      </p:sp>
      <p:sp>
        <p:nvSpPr>
          <p:cNvPr id="19461"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B7B9DB73-6BB0-4446-A42F-F2376596098D}" type="slidenum">
              <a:rPr lang="es-ES" sz="1400">
                <a:solidFill>
                  <a:srgbClr val="000000"/>
                </a:solidFill>
              </a:rPr>
              <a:pPr algn="r"/>
              <a:t>11</a:t>
            </a:fld>
            <a:endParaRPr lang="es-ES" sz="1400">
              <a:solidFill>
                <a:srgbClr val="000000"/>
              </a:solidFill>
            </a:endParaRPr>
          </a:p>
        </p:txBody>
      </p:sp>
      <p:sp>
        <p:nvSpPr>
          <p:cNvPr id="19462" name="Text Box 6"/>
          <p:cNvSpPr txBox="1">
            <a:spLocks noChangeArrowheads="1"/>
          </p:cNvSpPr>
          <p:nvPr/>
        </p:nvSpPr>
        <p:spPr bwMode="auto">
          <a:xfrm>
            <a:off x="928688" y="44450"/>
            <a:ext cx="8064500"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a:t>LA CUENTA</a:t>
            </a:r>
            <a:endParaRPr lang="es-ES" sz="3600"/>
          </a:p>
        </p:txBody>
      </p:sp>
      <p:sp>
        <p:nvSpPr>
          <p:cNvPr id="19463" name="Text Box 13"/>
          <p:cNvSpPr txBox="1">
            <a:spLocks noChangeArrowheads="1"/>
          </p:cNvSpPr>
          <p:nvPr/>
        </p:nvSpPr>
        <p:spPr bwMode="auto">
          <a:xfrm>
            <a:off x="714375" y="1357313"/>
            <a:ext cx="8064500" cy="646112"/>
          </a:xfrm>
          <a:prstGeom prst="rect">
            <a:avLst/>
          </a:prstGeom>
          <a:solidFill>
            <a:srgbClr val="003399"/>
          </a:solidFill>
          <a:ln w="9525">
            <a:noFill/>
            <a:miter lim="800000"/>
            <a:headEnd/>
            <a:tailEnd/>
          </a:ln>
        </p:spPr>
        <p:txBody>
          <a:bodyPr>
            <a:spAutoFit/>
          </a:bodyPr>
          <a:lstStyle/>
          <a:p>
            <a:pPr algn="ctr">
              <a:spcBef>
                <a:spcPct val="50000"/>
              </a:spcBef>
            </a:pPr>
            <a:r>
              <a:rPr lang="es-VE" sz="3600" b="1"/>
              <a:t>CONCEPTO</a:t>
            </a:r>
          </a:p>
        </p:txBody>
      </p:sp>
      <p:sp>
        <p:nvSpPr>
          <p:cNvPr id="19464" name="AutoShape 15"/>
          <p:cNvSpPr>
            <a:spLocks noChangeArrowheads="1"/>
          </p:cNvSpPr>
          <p:nvPr/>
        </p:nvSpPr>
        <p:spPr bwMode="auto">
          <a:xfrm>
            <a:off x="4214813" y="785813"/>
            <a:ext cx="863600" cy="500062"/>
          </a:xfrm>
          <a:prstGeom prst="downArrow">
            <a:avLst>
              <a:gd name="adj1" fmla="val 50000"/>
              <a:gd name="adj2" fmla="val 27116"/>
            </a:avLst>
          </a:prstGeom>
          <a:solidFill>
            <a:schemeClr val="accent1"/>
          </a:solidFill>
          <a:ln w="9525">
            <a:solidFill>
              <a:schemeClr val="tx1"/>
            </a:solidFill>
            <a:miter lim="800000"/>
            <a:headEnd/>
            <a:tailEnd/>
          </a:ln>
        </p:spPr>
        <p:txBody>
          <a:bodyPr wrap="none" anchor="ctr"/>
          <a:lstStyle/>
          <a:p>
            <a:endParaRPr lang="es-VE" sz="1800"/>
          </a:p>
        </p:txBody>
      </p:sp>
      <p:sp>
        <p:nvSpPr>
          <p:cNvPr id="19465" name="Text Box 13"/>
          <p:cNvSpPr txBox="1">
            <a:spLocks noChangeArrowheads="1"/>
          </p:cNvSpPr>
          <p:nvPr/>
        </p:nvSpPr>
        <p:spPr bwMode="auto">
          <a:xfrm>
            <a:off x="714375" y="2143125"/>
            <a:ext cx="8064500" cy="3478213"/>
          </a:xfrm>
          <a:prstGeom prst="rect">
            <a:avLst/>
          </a:prstGeom>
          <a:noFill/>
          <a:ln w="9525">
            <a:noFill/>
            <a:miter lim="800000"/>
            <a:headEnd/>
            <a:tailEnd/>
          </a:ln>
        </p:spPr>
        <p:txBody>
          <a:bodyPr>
            <a:spAutoFit/>
          </a:bodyPr>
          <a:lstStyle/>
          <a:p>
            <a:pPr algn="ctr">
              <a:spcBef>
                <a:spcPct val="50000"/>
              </a:spcBef>
            </a:pPr>
            <a:r>
              <a:rPr lang="es-VE" sz="3600" b="1">
                <a:solidFill>
                  <a:srgbClr val="000000"/>
                </a:solidFill>
              </a:rPr>
              <a:t>Es la unidad básica de la contabilidad. </a:t>
            </a:r>
          </a:p>
          <a:p>
            <a:pPr algn="just">
              <a:spcBef>
                <a:spcPct val="50000"/>
              </a:spcBef>
            </a:pPr>
            <a:r>
              <a:rPr lang="es-VE" sz="2400" b="1">
                <a:solidFill>
                  <a:srgbClr val="000000"/>
                </a:solidFill>
              </a:rPr>
              <a:t>“ Es el medio o instrumento contable a través del cual son registradas las operaciones de acuerdo con su naturaleza, y donde se refleja el movimiento de todo lo que RECIBIÓ y todo lo que ENTREGÓ esa cuenta”. </a:t>
            </a:r>
            <a:r>
              <a:rPr lang="es-VE" b="1">
                <a:solidFill>
                  <a:srgbClr val="000000"/>
                </a:solidFill>
              </a:rPr>
              <a:t>Tales movimientos reflejarán los aumentos y disminuciones que va experimentando el elemento que controla cada cuenta.</a:t>
            </a:r>
          </a:p>
        </p:txBody>
      </p:sp>
      <p:sp>
        <p:nvSpPr>
          <p:cNvPr id="19466" name="Text Box 13"/>
          <p:cNvSpPr txBox="1">
            <a:spLocks noChangeArrowheads="1"/>
          </p:cNvSpPr>
          <p:nvPr/>
        </p:nvSpPr>
        <p:spPr bwMode="auto">
          <a:xfrm>
            <a:off x="4859338" y="6154738"/>
            <a:ext cx="3929062" cy="274637"/>
          </a:xfrm>
          <a:prstGeom prst="rect">
            <a:avLst/>
          </a:prstGeom>
          <a:noFill/>
          <a:ln w="9525">
            <a:noFill/>
            <a:miter lim="800000"/>
            <a:headEnd/>
            <a:tailEnd/>
          </a:ln>
        </p:spPr>
        <p:txBody>
          <a:bodyPr>
            <a:spAutoFit/>
          </a:bodyPr>
          <a:lstStyle/>
          <a:p>
            <a:pPr algn="ctr">
              <a:spcBef>
                <a:spcPct val="50000"/>
              </a:spcBef>
            </a:pPr>
            <a:r>
              <a:rPr lang="es-VE" sz="1200" b="1">
                <a:solidFill>
                  <a:srgbClr val="000000"/>
                </a:solidFill>
              </a:rPr>
              <a:t>José A. Brito, Contabilidad (2007)</a:t>
            </a:r>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type="ftr" sz="quarter" idx="10"/>
          </p:nvPr>
        </p:nvSpPr>
        <p:spPr>
          <a:noFill/>
        </p:spPr>
        <p:txBody>
          <a:bodyPr/>
          <a:lstStyle/>
          <a:p>
            <a:r>
              <a:rPr lang="es-ES" smtClean="0"/>
              <a:t>RAMIREZ, ZAMBRANO, SANABRIA, CARDIEL, AGUERO</a:t>
            </a:r>
          </a:p>
        </p:txBody>
      </p:sp>
      <p:sp>
        <p:nvSpPr>
          <p:cNvPr id="20483" name="2 Marcador de fecha"/>
          <p:cNvSpPr>
            <a:spLocks noGrp="1"/>
          </p:cNvSpPr>
          <p:nvPr>
            <p:ph type="dt" sz="quarter" idx="11"/>
          </p:nvPr>
        </p:nvSpPr>
        <p:spPr>
          <a:noFill/>
        </p:spPr>
        <p:txBody>
          <a:bodyPr/>
          <a:lstStyle/>
          <a:p>
            <a:fld id="{BEF18F84-5F59-495B-A7E3-89EEB96C3F66}" type="datetime1">
              <a:rPr lang="es-ES" smtClean="0"/>
              <a:pPr/>
              <a:t>27/10/2014</a:t>
            </a:fld>
            <a:endParaRPr lang="es-ES" smtClean="0"/>
          </a:p>
        </p:txBody>
      </p:sp>
      <p:sp>
        <p:nvSpPr>
          <p:cNvPr id="20484" name="3 Marcador de número de diapositiva"/>
          <p:cNvSpPr>
            <a:spLocks noGrp="1"/>
          </p:cNvSpPr>
          <p:nvPr>
            <p:ph type="sldNum" sz="quarter" idx="12"/>
          </p:nvPr>
        </p:nvSpPr>
        <p:spPr>
          <a:noFill/>
        </p:spPr>
        <p:txBody>
          <a:bodyPr/>
          <a:lstStyle/>
          <a:p>
            <a:fld id="{C01536D8-C051-40FF-B186-4E89E9E23F79}" type="slidenum">
              <a:rPr lang="es-ES" smtClean="0"/>
              <a:pPr/>
              <a:t>12</a:t>
            </a:fld>
            <a:endParaRPr lang="es-ES" smtClean="0"/>
          </a:p>
        </p:txBody>
      </p:sp>
      <p:sp>
        <p:nvSpPr>
          <p:cNvPr id="20485"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DBFBB41B-2F5F-4DA3-A765-597EB442BE65}" type="slidenum">
              <a:rPr lang="es-ES" sz="1400">
                <a:solidFill>
                  <a:srgbClr val="000000"/>
                </a:solidFill>
              </a:rPr>
              <a:pPr algn="r"/>
              <a:t>12</a:t>
            </a:fld>
            <a:endParaRPr lang="es-ES" sz="1400">
              <a:solidFill>
                <a:srgbClr val="000000"/>
              </a:solidFill>
            </a:endParaRPr>
          </a:p>
        </p:txBody>
      </p:sp>
      <p:sp>
        <p:nvSpPr>
          <p:cNvPr id="20486" name="Text Box 13"/>
          <p:cNvSpPr txBox="1">
            <a:spLocks noChangeArrowheads="1"/>
          </p:cNvSpPr>
          <p:nvPr/>
        </p:nvSpPr>
        <p:spPr bwMode="auto">
          <a:xfrm>
            <a:off x="714375" y="1500188"/>
            <a:ext cx="8064500" cy="646112"/>
          </a:xfrm>
          <a:prstGeom prst="rect">
            <a:avLst/>
          </a:prstGeom>
          <a:solidFill>
            <a:srgbClr val="003399"/>
          </a:solidFill>
          <a:ln w="9525">
            <a:noFill/>
            <a:miter lim="800000"/>
            <a:headEnd/>
            <a:tailEnd/>
          </a:ln>
        </p:spPr>
        <p:txBody>
          <a:bodyPr>
            <a:spAutoFit/>
          </a:bodyPr>
          <a:lstStyle/>
          <a:p>
            <a:pPr algn="ctr">
              <a:spcBef>
                <a:spcPct val="50000"/>
              </a:spcBef>
            </a:pPr>
            <a:r>
              <a:rPr lang="es-VE" sz="3600" b="1"/>
              <a:t>CONCEPTO</a:t>
            </a:r>
          </a:p>
        </p:txBody>
      </p:sp>
      <p:sp>
        <p:nvSpPr>
          <p:cNvPr id="20487" name="AutoShape 15"/>
          <p:cNvSpPr>
            <a:spLocks noChangeArrowheads="1"/>
          </p:cNvSpPr>
          <p:nvPr/>
        </p:nvSpPr>
        <p:spPr bwMode="auto">
          <a:xfrm>
            <a:off x="4214813" y="928688"/>
            <a:ext cx="863600" cy="500062"/>
          </a:xfrm>
          <a:prstGeom prst="downArrow">
            <a:avLst>
              <a:gd name="adj1" fmla="val 50000"/>
              <a:gd name="adj2" fmla="val 27116"/>
            </a:avLst>
          </a:prstGeom>
          <a:solidFill>
            <a:schemeClr val="accent1"/>
          </a:solidFill>
          <a:ln w="9525">
            <a:solidFill>
              <a:schemeClr val="tx1"/>
            </a:solidFill>
            <a:miter lim="800000"/>
            <a:headEnd/>
            <a:tailEnd/>
          </a:ln>
        </p:spPr>
        <p:txBody>
          <a:bodyPr wrap="none" anchor="ctr"/>
          <a:lstStyle/>
          <a:p>
            <a:endParaRPr lang="es-VE" sz="1800"/>
          </a:p>
        </p:txBody>
      </p:sp>
      <p:sp>
        <p:nvSpPr>
          <p:cNvPr id="20488" name="Text Box 13"/>
          <p:cNvSpPr txBox="1">
            <a:spLocks noChangeArrowheads="1"/>
          </p:cNvSpPr>
          <p:nvPr/>
        </p:nvSpPr>
        <p:spPr bwMode="auto">
          <a:xfrm>
            <a:off x="785813" y="2500313"/>
            <a:ext cx="8064500" cy="2289175"/>
          </a:xfrm>
          <a:prstGeom prst="rect">
            <a:avLst/>
          </a:prstGeom>
          <a:noFill/>
          <a:ln w="9525">
            <a:noFill/>
            <a:miter lim="800000"/>
            <a:headEnd/>
            <a:tailEnd/>
          </a:ln>
        </p:spPr>
        <p:txBody>
          <a:bodyPr>
            <a:spAutoFit/>
          </a:bodyPr>
          <a:lstStyle/>
          <a:p>
            <a:pPr algn="just">
              <a:spcBef>
                <a:spcPct val="50000"/>
              </a:spcBef>
            </a:pPr>
            <a:r>
              <a:rPr lang="es-VE" sz="3600" b="1">
                <a:solidFill>
                  <a:srgbClr val="000000"/>
                </a:solidFill>
              </a:rPr>
              <a:t>Registro detallado de los cambios que ocurren en un activo, un pasivo o capital durante un periodo especifico.</a:t>
            </a:r>
          </a:p>
        </p:txBody>
      </p:sp>
      <p:sp>
        <p:nvSpPr>
          <p:cNvPr id="20489" name="Text Box 13"/>
          <p:cNvSpPr txBox="1">
            <a:spLocks noChangeArrowheads="1"/>
          </p:cNvSpPr>
          <p:nvPr/>
        </p:nvSpPr>
        <p:spPr bwMode="auto">
          <a:xfrm>
            <a:off x="5000625" y="5572125"/>
            <a:ext cx="3929063" cy="285750"/>
          </a:xfrm>
          <a:prstGeom prst="rect">
            <a:avLst/>
          </a:prstGeom>
          <a:noFill/>
          <a:ln w="9525">
            <a:noFill/>
            <a:miter lim="800000"/>
            <a:headEnd/>
            <a:tailEnd/>
          </a:ln>
        </p:spPr>
        <p:txBody>
          <a:bodyPr>
            <a:spAutoFit/>
          </a:bodyPr>
          <a:lstStyle/>
          <a:p>
            <a:pPr algn="ctr">
              <a:spcBef>
                <a:spcPct val="50000"/>
              </a:spcBef>
            </a:pPr>
            <a:r>
              <a:rPr lang="es-VE" sz="1200" b="1">
                <a:solidFill>
                  <a:srgbClr val="000000"/>
                </a:solidFill>
              </a:rPr>
              <a:t>Horngren, Harrison, Bamber. Contabilidad</a:t>
            </a:r>
          </a:p>
        </p:txBody>
      </p:sp>
      <p:sp>
        <p:nvSpPr>
          <p:cNvPr id="20490" name="Text Box 6"/>
          <p:cNvSpPr txBox="1">
            <a:spLocks noChangeArrowheads="1"/>
          </p:cNvSpPr>
          <p:nvPr/>
        </p:nvSpPr>
        <p:spPr bwMode="auto">
          <a:xfrm>
            <a:off x="928688" y="44450"/>
            <a:ext cx="8064500"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a:t>LA CUENTA</a:t>
            </a:r>
            <a:endParaRPr lang="es-ES" sz="3600"/>
          </a:p>
        </p:txBody>
      </p:sp>
    </p:spTree>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ftr" sz="quarter" idx="10"/>
          </p:nvPr>
        </p:nvSpPr>
        <p:spPr>
          <a:noFill/>
        </p:spPr>
        <p:txBody>
          <a:bodyPr/>
          <a:lstStyle/>
          <a:p>
            <a:r>
              <a:rPr lang="es-ES" smtClean="0"/>
              <a:t>RAMIREZ, ZAMBRANO, SANABRIA, CARDIEL, AGUERO</a:t>
            </a:r>
          </a:p>
        </p:txBody>
      </p:sp>
      <p:sp>
        <p:nvSpPr>
          <p:cNvPr id="24579" name="2 Marcador de fecha"/>
          <p:cNvSpPr>
            <a:spLocks noGrp="1"/>
          </p:cNvSpPr>
          <p:nvPr>
            <p:ph type="dt" sz="quarter" idx="11"/>
          </p:nvPr>
        </p:nvSpPr>
        <p:spPr>
          <a:noFill/>
        </p:spPr>
        <p:txBody>
          <a:bodyPr/>
          <a:lstStyle/>
          <a:p>
            <a:fld id="{910D98C5-FAFC-41B8-AAEB-3CF3DE7F0D3B}" type="datetime1">
              <a:rPr lang="es-ES" smtClean="0"/>
              <a:pPr/>
              <a:t>27/10/2014</a:t>
            </a:fld>
            <a:endParaRPr lang="es-ES" smtClean="0"/>
          </a:p>
        </p:txBody>
      </p:sp>
      <p:sp>
        <p:nvSpPr>
          <p:cNvPr id="24580" name="3 Marcador de número de diapositiva"/>
          <p:cNvSpPr>
            <a:spLocks noGrp="1"/>
          </p:cNvSpPr>
          <p:nvPr>
            <p:ph type="sldNum" sz="quarter" idx="12"/>
          </p:nvPr>
        </p:nvSpPr>
        <p:spPr>
          <a:noFill/>
        </p:spPr>
        <p:txBody>
          <a:bodyPr/>
          <a:lstStyle/>
          <a:p>
            <a:fld id="{CFCB8FD7-5EA7-4FC1-A7E8-F37DDE739BBA}" type="slidenum">
              <a:rPr lang="es-ES" smtClean="0"/>
              <a:pPr/>
              <a:t>13</a:t>
            </a:fld>
            <a:endParaRPr lang="es-ES" smtClean="0"/>
          </a:p>
        </p:txBody>
      </p:sp>
      <p:sp>
        <p:nvSpPr>
          <p:cNvPr id="24581"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D2F570B3-C592-4097-807C-510C604F53C1}" type="slidenum">
              <a:rPr lang="es-ES" sz="1400">
                <a:solidFill>
                  <a:srgbClr val="000000"/>
                </a:solidFill>
              </a:rPr>
              <a:pPr algn="r"/>
              <a:t>13</a:t>
            </a:fld>
            <a:endParaRPr lang="es-ES" sz="1400">
              <a:solidFill>
                <a:srgbClr val="000000"/>
              </a:solidFill>
            </a:endParaRPr>
          </a:p>
        </p:txBody>
      </p:sp>
      <p:sp>
        <p:nvSpPr>
          <p:cNvPr id="24582" name="Text Box 6"/>
          <p:cNvSpPr txBox="1">
            <a:spLocks noGrp="1" noChangeArrowheads="1"/>
          </p:cNvSpPr>
          <p:nvPr>
            <p:ph type="title"/>
          </p:nvPr>
        </p:nvSpPr>
        <p:spPr bwMode="auto">
          <a:xfrm>
            <a:off x="914400" y="-26988"/>
            <a:ext cx="8229600" cy="579438"/>
          </a:xfrm>
          <a:solidFill>
            <a:srgbClr val="33CCCC"/>
          </a:solidFill>
          <a:ln>
            <a:miter lim="800000"/>
            <a:headEnd/>
            <a:tailEnd/>
          </a:ln>
        </p:spPr>
        <p:txBody>
          <a:bodyPr vert="horz" wrap="square" lIns="91440" tIns="45720" rIns="91440" bIns="45720" numCol="1" anchor="t" anchorCtr="0" compatLnSpc="1">
            <a:prstTxWarp prst="textNoShape">
              <a:avLst/>
            </a:prstTxWarp>
            <a:spAutoFit/>
          </a:bodyPr>
          <a:lstStyle/>
          <a:p>
            <a:pPr>
              <a:spcBef>
                <a:spcPct val="50000"/>
              </a:spcBef>
            </a:pPr>
            <a:r>
              <a:rPr lang="es-VE" sz="3200" b="1" smtClean="0">
                <a:solidFill>
                  <a:schemeClr val="tx1"/>
                </a:solidFill>
              </a:rPr>
              <a:t>FORMA Y CONTENIDO DE UNA CUENTA</a:t>
            </a:r>
            <a:endParaRPr lang="es-ES" sz="3200" smtClean="0">
              <a:solidFill>
                <a:schemeClr val="tx1"/>
              </a:solidFill>
            </a:endParaRPr>
          </a:p>
        </p:txBody>
      </p:sp>
      <p:sp>
        <p:nvSpPr>
          <p:cNvPr id="24583" name="7 CuadroTexto"/>
          <p:cNvSpPr txBox="1">
            <a:spLocks noChangeArrowheads="1"/>
          </p:cNvSpPr>
          <p:nvPr/>
        </p:nvSpPr>
        <p:spPr bwMode="auto">
          <a:xfrm>
            <a:off x="4168775" y="1274763"/>
            <a:ext cx="3498850" cy="641350"/>
          </a:xfrm>
          <a:prstGeom prst="rect">
            <a:avLst/>
          </a:prstGeom>
          <a:solidFill>
            <a:srgbClr val="6699FF">
              <a:alpha val="59999"/>
            </a:srgbClr>
          </a:solidFill>
          <a:ln w="9525">
            <a:noFill/>
            <a:miter lim="800000"/>
            <a:headEnd/>
            <a:tailEnd/>
          </a:ln>
        </p:spPr>
        <p:txBody>
          <a:bodyPr>
            <a:spAutoFit/>
          </a:bodyPr>
          <a:lstStyle/>
          <a:p>
            <a:pPr algn="just"/>
            <a:r>
              <a:rPr lang="es-ES" sz="1800">
                <a:solidFill>
                  <a:srgbClr val="000000"/>
                </a:solidFill>
              </a:rPr>
              <a:t>Es la identificación concreta que se le da a cada cuenta.</a:t>
            </a:r>
            <a:endParaRPr lang="es-VE" sz="1800">
              <a:solidFill>
                <a:srgbClr val="000000"/>
              </a:solidFill>
            </a:endParaRPr>
          </a:p>
        </p:txBody>
      </p:sp>
      <p:sp>
        <p:nvSpPr>
          <p:cNvPr id="24584" name="12 CuadroTexto"/>
          <p:cNvSpPr txBox="1">
            <a:spLocks noChangeArrowheads="1"/>
          </p:cNvSpPr>
          <p:nvPr/>
        </p:nvSpPr>
        <p:spPr bwMode="auto">
          <a:xfrm>
            <a:off x="468313" y="1412875"/>
            <a:ext cx="3168650" cy="366713"/>
          </a:xfrm>
          <a:prstGeom prst="rect">
            <a:avLst/>
          </a:prstGeom>
          <a:solidFill>
            <a:srgbClr val="CCECFF"/>
          </a:solidFill>
          <a:ln w="9525">
            <a:noFill/>
            <a:miter lim="800000"/>
            <a:headEnd/>
            <a:tailEnd/>
          </a:ln>
        </p:spPr>
        <p:txBody>
          <a:bodyPr wrap="none">
            <a:spAutoFit/>
          </a:bodyPr>
          <a:lstStyle/>
          <a:p>
            <a:r>
              <a:rPr lang="es-ES" sz="1800">
                <a:solidFill>
                  <a:srgbClr val="000000"/>
                </a:solidFill>
              </a:rPr>
              <a:t>1. NOMBRE DE LA CUENTA</a:t>
            </a:r>
            <a:endParaRPr lang="es-VE" sz="1800">
              <a:solidFill>
                <a:srgbClr val="000000"/>
              </a:solidFill>
            </a:endParaRPr>
          </a:p>
        </p:txBody>
      </p:sp>
      <p:sp>
        <p:nvSpPr>
          <p:cNvPr id="24585" name="7 CuadroTexto"/>
          <p:cNvSpPr txBox="1">
            <a:spLocks noChangeArrowheads="1"/>
          </p:cNvSpPr>
          <p:nvPr/>
        </p:nvSpPr>
        <p:spPr bwMode="auto">
          <a:xfrm>
            <a:off x="4643438" y="3213100"/>
            <a:ext cx="3060700" cy="2014538"/>
          </a:xfrm>
          <a:prstGeom prst="rect">
            <a:avLst/>
          </a:prstGeom>
          <a:solidFill>
            <a:srgbClr val="00B0F0"/>
          </a:solidFill>
          <a:ln w="9525">
            <a:noFill/>
            <a:miter lim="800000"/>
            <a:headEnd/>
            <a:tailEnd/>
          </a:ln>
        </p:spPr>
        <p:txBody>
          <a:bodyPr>
            <a:spAutoFit/>
          </a:bodyPr>
          <a:lstStyle/>
          <a:p>
            <a:pPr marL="342900" indent="-342900" algn="ctr"/>
            <a:r>
              <a:rPr lang="es-ES" sz="1800">
                <a:solidFill>
                  <a:srgbClr val="000000"/>
                </a:solidFill>
              </a:rPr>
              <a:t>BANCOS:</a:t>
            </a:r>
          </a:p>
          <a:p>
            <a:pPr marL="342900" indent="-342900" algn="ctr"/>
            <a:endParaRPr lang="es-ES" sz="1800">
              <a:solidFill>
                <a:srgbClr val="000000"/>
              </a:solidFill>
            </a:endParaRPr>
          </a:p>
          <a:p>
            <a:pPr marL="342900" indent="-342900" algn="ctr"/>
            <a:r>
              <a:rPr lang="es-ES" sz="1800">
                <a:solidFill>
                  <a:srgbClr val="000000"/>
                </a:solidFill>
              </a:rPr>
              <a:t>CUENTAS POR COBRAR</a:t>
            </a:r>
          </a:p>
          <a:p>
            <a:pPr marL="342900" indent="-342900" algn="ctr"/>
            <a:endParaRPr lang="es-ES" sz="1800">
              <a:solidFill>
                <a:srgbClr val="000000"/>
              </a:solidFill>
            </a:endParaRPr>
          </a:p>
          <a:p>
            <a:pPr marL="342900" indent="-342900" algn="ctr"/>
            <a:r>
              <a:rPr lang="es-ES" sz="1800">
                <a:solidFill>
                  <a:srgbClr val="000000"/>
                </a:solidFill>
              </a:rPr>
              <a:t>VEHICULOS</a:t>
            </a:r>
          </a:p>
          <a:p>
            <a:pPr marL="342900" indent="-342900" algn="ctr"/>
            <a:endParaRPr lang="es-ES" sz="1800">
              <a:solidFill>
                <a:srgbClr val="000000"/>
              </a:solidFill>
            </a:endParaRPr>
          </a:p>
          <a:p>
            <a:pPr marL="342900" indent="-342900" algn="ctr"/>
            <a:r>
              <a:rPr lang="es-ES" sz="1800">
                <a:solidFill>
                  <a:srgbClr val="000000"/>
                </a:solidFill>
              </a:rPr>
              <a:t>CUENTAS POR PAGAR</a:t>
            </a:r>
            <a:endParaRPr lang="es-VE" sz="1800">
              <a:solidFill>
                <a:srgbClr val="000000"/>
              </a:solidFill>
            </a:endParaRPr>
          </a:p>
        </p:txBody>
      </p:sp>
      <p:sp>
        <p:nvSpPr>
          <p:cNvPr id="24586" name="12 CuadroTexto"/>
          <p:cNvSpPr txBox="1">
            <a:spLocks noChangeArrowheads="1"/>
          </p:cNvSpPr>
          <p:nvPr/>
        </p:nvSpPr>
        <p:spPr bwMode="auto">
          <a:xfrm>
            <a:off x="2627313" y="2341563"/>
            <a:ext cx="4603750" cy="366712"/>
          </a:xfrm>
          <a:prstGeom prst="rect">
            <a:avLst/>
          </a:prstGeom>
          <a:solidFill>
            <a:srgbClr val="CCFFCC"/>
          </a:solidFill>
          <a:ln w="9525">
            <a:noFill/>
            <a:miter lim="800000"/>
            <a:headEnd/>
            <a:tailEnd/>
          </a:ln>
        </p:spPr>
        <p:txBody>
          <a:bodyPr wrap="none">
            <a:spAutoFit/>
          </a:bodyPr>
          <a:lstStyle/>
          <a:p>
            <a:r>
              <a:rPr lang="es-ES" sz="1800">
                <a:solidFill>
                  <a:srgbClr val="000000"/>
                </a:solidFill>
              </a:rPr>
              <a:t>Ejemplos de: NOMBRES DE LA CUENTAS</a:t>
            </a:r>
            <a:endParaRPr lang="es-VE" sz="18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2 Marcador de fecha"/>
          <p:cNvSpPr>
            <a:spLocks noGrp="1"/>
          </p:cNvSpPr>
          <p:nvPr>
            <p:ph type="dt" sz="quarter" idx="11"/>
          </p:nvPr>
        </p:nvSpPr>
        <p:spPr>
          <a:noFill/>
        </p:spPr>
        <p:txBody>
          <a:bodyPr/>
          <a:lstStyle/>
          <a:p>
            <a:fld id="{B826F8B7-2603-4A38-BEF3-E108B0BFB169}" type="datetime1">
              <a:rPr lang="es-ES" smtClean="0"/>
              <a:pPr/>
              <a:t>27/10/2014</a:t>
            </a:fld>
            <a:endParaRPr lang="es-ES" smtClean="0"/>
          </a:p>
        </p:txBody>
      </p:sp>
      <p:sp>
        <p:nvSpPr>
          <p:cNvPr id="26628" name="3 Marcador de número de diapositiva"/>
          <p:cNvSpPr>
            <a:spLocks noGrp="1"/>
          </p:cNvSpPr>
          <p:nvPr>
            <p:ph type="sldNum" sz="quarter" idx="12"/>
          </p:nvPr>
        </p:nvSpPr>
        <p:spPr>
          <a:noFill/>
        </p:spPr>
        <p:txBody>
          <a:bodyPr/>
          <a:lstStyle/>
          <a:p>
            <a:fld id="{9EAC3FD4-65C0-4C0A-A6DF-4786B593D62C}" type="slidenum">
              <a:rPr lang="es-ES" smtClean="0"/>
              <a:pPr/>
              <a:t>14</a:t>
            </a:fld>
            <a:endParaRPr lang="es-ES" smtClean="0"/>
          </a:p>
        </p:txBody>
      </p:sp>
      <p:sp>
        <p:nvSpPr>
          <p:cNvPr id="26629"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E54C89EE-78D5-413D-8DF1-D0B18E63A5D0}" type="slidenum">
              <a:rPr lang="es-ES" sz="1400">
                <a:solidFill>
                  <a:srgbClr val="000000"/>
                </a:solidFill>
              </a:rPr>
              <a:pPr algn="r"/>
              <a:t>14</a:t>
            </a:fld>
            <a:endParaRPr lang="es-ES" sz="1400">
              <a:solidFill>
                <a:srgbClr val="000000"/>
              </a:solidFill>
            </a:endParaRPr>
          </a:p>
        </p:txBody>
      </p:sp>
      <p:sp>
        <p:nvSpPr>
          <p:cNvPr id="26630" name="7 CuadroTexto"/>
          <p:cNvSpPr txBox="1">
            <a:spLocks noChangeArrowheads="1"/>
          </p:cNvSpPr>
          <p:nvPr/>
        </p:nvSpPr>
        <p:spPr bwMode="auto">
          <a:xfrm>
            <a:off x="2987675" y="1341438"/>
            <a:ext cx="5113338" cy="915987"/>
          </a:xfrm>
          <a:prstGeom prst="rect">
            <a:avLst/>
          </a:prstGeom>
          <a:solidFill>
            <a:srgbClr val="6699FF">
              <a:alpha val="59999"/>
            </a:srgbClr>
          </a:solidFill>
          <a:ln w="9525">
            <a:noFill/>
            <a:miter lim="800000"/>
            <a:headEnd/>
            <a:tailEnd/>
          </a:ln>
        </p:spPr>
        <p:txBody>
          <a:bodyPr>
            <a:spAutoFit/>
          </a:bodyPr>
          <a:lstStyle/>
          <a:p>
            <a:pPr algn="just"/>
            <a:r>
              <a:rPr lang="es-ES" sz="1800">
                <a:solidFill>
                  <a:schemeClr val="bg2"/>
                </a:solidFill>
              </a:rPr>
              <a:t>  Es la suma de todas las partidas que el contador anota en la columna encabezada por tal concepto.</a:t>
            </a:r>
            <a:endParaRPr lang="es-VE" sz="1800">
              <a:solidFill>
                <a:schemeClr val="bg2"/>
              </a:solidFill>
            </a:endParaRPr>
          </a:p>
        </p:txBody>
      </p:sp>
      <p:sp>
        <p:nvSpPr>
          <p:cNvPr id="26631" name="8 CuadroTexto"/>
          <p:cNvSpPr txBox="1">
            <a:spLocks noChangeArrowheads="1"/>
          </p:cNvSpPr>
          <p:nvPr/>
        </p:nvSpPr>
        <p:spPr bwMode="auto">
          <a:xfrm>
            <a:off x="3003550" y="2838450"/>
            <a:ext cx="5100638" cy="915988"/>
          </a:xfrm>
          <a:prstGeom prst="rect">
            <a:avLst/>
          </a:prstGeom>
          <a:solidFill>
            <a:srgbClr val="6699FF">
              <a:alpha val="59999"/>
            </a:srgbClr>
          </a:solidFill>
          <a:ln w="9525">
            <a:noFill/>
            <a:miter lim="800000"/>
            <a:headEnd/>
            <a:tailEnd/>
          </a:ln>
        </p:spPr>
        <p:txBody>
          <a:bodyPr>
            <a:spAutoFit/>
          </a:bodyPr>
          <a:lstStyle/>
          <a:p>
            <a:pPr algn="just"/>
            <a:r>
              <a:rPr lang="es-ES" sz="1800">
                <a:solidFill>
                  <a:schemeClr val="bg2"/>
                </a:solidFill>
              </a:rPr>
              <a:t>Es la suma de todas las partidas que el contador anota en la columna encabezada por tal concepto.</a:t>
            </a:r>
            <a:endParaRPr lang="es-VE" sz="1800">
              <a:solidFill>
                <a:schemeClr val="bg2"/>
              </a:solidFill>
            </a:endParaRPr>
          </a:p>
        </p:txBody>
      </p:sp>
      <p:sp>
        <p:nvSpPr>
          <p:cNvPr id="26632" name="9 CuadroTexto"/>
          <p:cNvSpPr txBox="1">
            <a:spLocks noChangeArrowheads="1"/>
          </p:cNvSpPr>
          <p:nvPr/>
        </p:nvSpPr>
        <p:spPr bwMode="auto">
          <a:xfrm>
            <a:off x="1042988" y="1643063"/>
            <a:ext cx="1136650" cy="366712"/>
          </a:xfrm>
          <a:prstGeom prst="rect">
            <a:avLst/>
          </a:prstGeom>
          <a:solidFill>
            <a:srgbClr val="CC99FF"/>
          </a:solidFill>
          <a:ln w="9525">
            <a:noFill/>
            <a:miter lim="800000"/>
            <a:headEnd/>
            <a:tailEnd/>
          </a:ln>
        </p:spPr>
        <p:txBody>
          <a:bodyPr wrap="none">
            <a:spAutoFit/>
          </a:bodyPr>
          <a:lstStyle/>
          <a:p>
            <a:r>
              <a:rPr lang="es-ES" sz="1800">
                <a:solidFill>
                  <a:schemeClr val="bg2"/>
                </a:solidFill>
              </a:rPr>
              <a:t>5.- DEBE</a:t>
            </a:r>
            <a:endParaRPr lang="es-VE" sz="1800">
              <a:solidFill>
                <a:schemeClr val="bg2"/>
              </a:solidFill>
            </a:endParaRPr>
          </a:p>
        </p:txBody>
      </p:sp>
      <p:sp>
        <p:nvSpPr>
          <p:cNvPr id="26633" name="9 CuadroTexto"/>
          <p:cNvSpPr txBox="1">
            <a:spLocks noChangeArrowheads="1"/>
          </p:cNvSpPr>
          <p:nvPr/>
        </p:nvSpPr>
        <p:spPr bwMode="auto">
          <a:xfrm>
            <a:off x="971550" y="3130550"/>
            <a:ext cx="1357313" cy="366713"/>
          </a:xfrm>
          <a:prstGeom prst="rect">
            <a:avLst/>
          </a:prstGeom>
          <a:solidFill>
            <a:srgbClr val="FF99CC"/>
          </a:solidFill>
          <a:ln w="9525">
            <a:noFill/>
            <a:miter lim="800000"/>
            <a:headEnd/>
            <a:tailEnd/>
          </a:ln>
        </p:spPr>
        <p:txBody>
          <a:bodyPr>
            <a:spAutoFit/>
          </a:bodyPr>
          <a:lstStyle/>
          <a:p>
            <a:r>
              <a:rPr lang="es-ES" sz="1800">
                <a:solidFill>
                  <a:schemeClr val="bg2"/>
                </a:solidFill>
              </a:rPr>
              <a:t>6.- HABER</a:t>
            </a:r>
            <a:endParaRPr lang="es-VE" sz="1800">
              <a:solidFill>
                <a:schemeClr val="bg2"/>
              </a:solidFill>
            </a:endParaRPr>
          </a:p>
        </p:txBody>
      </p:sp>
      <p:sp>
        <p:nvSpPr>
          <p:cNvPr id="26634" name="9 CuadroTexto"/>
          <p:cNvSpPr txBox="1">
            <a:spLocks noChangeArrowheads="1"/>
          </p:cNvSpPr>
          <p:nvPr/>
        </p:nvSpPr>
        <p:spPr bwMode="auto">
          <a:xfrm>
            <a:off x="900113" y="4572000"/>
            <a:ext cx="1347787" cy="366713"/>
          </a:xfrm>
          <a:prstGeom prst="rect">
            <a:avLst/>
          </a:prstGeom>
          <a:solidFill>
            <a:srgbClr val="00B0F0"/>
          </a:solidFill>
          <a:ln w="9525">
            <a:noFill/>
            <a:miter lim="800000"/>
            <a:headEnd/>
            <a:tailEnd/>
          </a:ln>
        </p:spPr>
        <p:txBody>
          <a:bodyPr>
            <a:spAutoFit/>
          </a:bodyPr>
          <a:lstStyle/>
          <a:p>
            <a:r>
              <a:rPr lang="es-ES" sz="1800">
                <a:solidFill>
                  <a:schemeClr val="bg2"/>
                </a:solidFill>
              </a:rPr>
              <a:t>7.- SALDO</a:t>
            </a:r>
            <a:endParaRPr lang="es-VE" sz="1800">
              <a:solidFill>
                <a:schemeClr val="bg2"/>
              </a:solidFill>
            </a:endParaRPr>
          </a:p>
        </p:txBody>
      </p:sp>
      <p:sp>
        <p:nvSpPr>
          <p:cNvPr id="26635" name="8 CuadroTexto"/>
          <p:cNvSpPr txBox="1">
            <a:spLocks noChangeArrowheads="1"/>
          </p:cNvSpPr>
          <p:nvPr/>
        </p:nvSpPr>
        <p:spPr bwMode="auto">
          <a:xfrm>
            <a:off x="3074988" y="4410075"/>
            <a:ext cx="5097462" cy="1190625"/>
          </a:xfrm>
          <a:prstGeom prst="rect">
            <a:avLst/>
          </a:prstGeom>
          <a:solidFill>
            <a:srgbClr val="6699FF">
              <a:alpha val="59999"/>
            </a:srgbClr>
          </a:solidFill>
          <a:ln w="9525">
            <a:noFill/>
            <a:miter lim="800000"/>
            <a:headEnd/>
            <a:tailEnd/>
          </a:ln>
        </p:spPr>
        <p:txBody>
          <a:bodyPr>
            <a:spAutoFit/>
          </a:bodyPr>
          <a:lstStyle/>
          <a:p>
            <a:pPr algn="just"/>
            <a:r>
              <a:rPr lang="es-ES" sz="1800">
                <a:solidFill>
                  <a:schemeClr val="bg2"/>
                </a:solidFill>
              </a:rPr>
              <a:t>Viene dada por la diferencia que exista entre el debe  y el haber, o entre el haber y el debe. Es decir, a la  cifra mayor se le resta la menor y el resultado será el saldo. </a:t>
            </a:r>
            <a:endParaRPr lang="es-VE" sz="1800">
              <a:solidFill>
                <a:schemeClr val="bg2"/>
              </a:solidFill>
            </a:endParaRPr>
          </a:p>
        </p:txBody>
      </p:sp>
      <p:sp>
        <p:nvSpPr>
          <p:cNvPr id="26636" name="Text Box 6"/>
          <p:cNvSpPr txBox="1">
            <a:spLocks noChangeArrowheads="1"/>
          </p:cNvSpPr>
          <p:nvPr/>
        </p:nvSpPr>
        <p:spPr bwMode="auto">
          <a:xfrm>
            <a:off x="914400" y="-26988"/>
            <a:ext cx="8229600" cy="579438"/>
          </a:xfrm>
          <a:prstGeom prst="rect">
            <a:avLst/>
          </a:prstGeom>
          <a:solidFill>
            <a:srgbClr val="33CCCC"/>
          </a:solidFill>
          <a:ln w="9525">
            <a:noFill/>
            <a:miter lim="800000"/>
            <a:headEnd/>
            <a:tailEnd/>
          </a:ln>
        </p:spPr>
        <p:txBody>
          <a:bodyPr>
            <a:spAutoFit/>
          </a:bodyPr>
          <a:lstStyle/>
          <a:p>
            <a:pPr algn="ctr" eaLnBrk="0" hangingPunct="0">
              <a:spcBef>
                <a:spcPct val="50000"/>
              </a:spcBef>
            </a:pPr>
            <a:r>
              <a:rPr lang="es-VE" sz="3200" b="1"/>
              <a:t>FORMA Y CONTENIDO DE UNA CUENTA</a:t>
            </a:r>
            <a:endParaRPr lang="es-ES" sz="3200"/>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2 Marcador de fecha"/>
          <p:cNvSpPr>
            <a:spLocks noGrp="1"/>
          </p:cNvSpPr>
          <p:nvPr>
            <p:ph type="dt" sz="quarter" idx="11"/>
          </p:nvPr>
        </p:nvSpPr>
        <p:spPr>
          <a:noFill/>
        </p:spPr>
        <p:txBody>
          <a:bodyPr/>
          <a:lstStyle/>
          <a:p>
            <a:fld id="{0E14EEB9-438D-41F4-AB37-2647433CD97F}" type="datetime1">
              <a:rPr lang="es-ES" smtClean="0"/>
              <a:pPr/>
              <a:t>27/10/2014</a:t>
            </a:fld>
            <a:endParaRPr lang="es-ES" smtClean="0"/>
          </a:p>
        </p:txBody>
      </p:sp>
      <p:sp>
        <p:nvSpPr>
          <p:cNvPr id="27652" name="3 Marcador de número de diapositiva"/>
          <p:cNvSpPr>
            <a:spLocks noGrp="1"/>
          </p:cNvSpPr>
          <p:nvPr>
            <p:ph type="sldNum" sz="quarter" idx="12"/>
          </p:nvPr>
        </p:nvSpPr>
        <p:spPr>
          <a:noFill/>
        </p:spPr>
        <p:txBody>
          <a:bodyPr/>
          <a:lstStyle/>
          <a:p>
            <a:fld id="{7126F753-8052-4B2D-BE5C-796477B3C9FF}" type="slidenum">
              <a:rPr lang="es-ES" smtClean="0"/>
              <a:pPr/>
              <a:t>15</a:t>
            </a:fld>
            <a:endParaRPr lang="es-ES" smtClean="0"/>
          </a:p>
        </p:txBody>
      </p:sp>
      <p:sp>
        <p:nvSpPr>
          <p:cNvPr id="27653" name="Rectangle 2"/>
          <p:cNvSpPr>
            <a:spLocks noGrp="1" noChangeArrowheads="1"/>
          </p:cNvSpPr>
          <p:nvPr>
            <p:ph type="title" idx="4294967295"/>
          </p:nvPr>
        </p:nvSpPr>
        <p:spPr bwMode="auto">
          <a:xfrm>
            <a:off x="1116013" y="188913"/>
            <a:ext cx="7920037" cy="596900"/>
          </a:xfrm>
          <a:prstGeom prst="rect">
            <a:avLst/>
          </a:prstGeom>
          <a:solidFill>
            <a:srgbClr val="0000FF"/>
          </a:solidFill>
          <a:ln>
            <a:solidFill>
              <a:srgbClr val="000000"/>
            </a:solidFill>
            <a:miter lim="800000"/>
            <a:headEnd/>
            <a:tailEnd/>
          </a:ln>
        </p:spPr>
        <p:txBody>
          <a:bodyPr anchor="ctr"/>
          <a:lstStyle/>
          <a:p>
            <a:pPr eaLnBrk="1" hangingPunct="1"/>
            <a:r>
              <a:rPr lang="es-ES" smtClean="0">
                <a:solidFill>
                  <a:schemeClr val="tx1"/>
                </a:solidFill>
              </a:rPr>
              <a:t>La Cuenta. Esquema </a:t>
            </a:r>
          </a:p>
        </p:txBody>
      </p:sp>
      <p:grpSp>
        <p:nvGrpSpPr>
          <p:cNvPr id="27654" name="55 Grupo"/>
          <p:cNvGrpSpPr>
            <a:grpSpLocks/>
          </p:cNvGrpSpPr>
          <p:nvPr/>
        </p:nvGrpSpPr>
        <p:grpSpPr bwMode="auto">
          <a:xfrm>
            <a:off x="2143125" y="1428750"/>
            <a:ext cx="5000625" cy="3657600"/>
            <a:chOff x="2000232" y="2071678"/>
            <a:chExt cx="5000660" cy="3658023"/>
          </a:xfrm>
        </p:grpSpPr>
        <p:sp>
          <p:nvSpPr>
            <p:cNvPr id="27656" name="Text Box 41"/>
            <p:cNvSpPr txBox="1">
              <a:spLocks noChangeArrowheads="1"/>
            </p:cNvSpPr>
            <p:nvPr/>
          </p:nvSpPr>
          <p:spPr bwMode="auto">
            <a:xfrm>
              <a:off x="2214546" y="2071678"/>
              <a:ext cx="4372785" cy="584775"/>
            </a:xfrm>
            <a:prstGeom prst="rect">
              <a:avLst/>
            </a:prstGeom>
            <a:noFill/>
            <a:ln w="9525">
              <a:noFill/>
              <a:miter lim="800000"/>
              <a:headEnd/>
              <a:tailEnd/>
            </a:ln>
          </p:spPr>
          <p:txBody>
            <a:bodyPr>
              <a:spAutoFit/>
            </a:bodyPr>
            <a:lstStyle/>
            <a:p>
              <a:pPr algn="ctr">
                <a:spcBef>
                  <a:spcPct val="50000"/>
                </a:spcBef>
              </a:pPr>
              <a:r>
                <a:rPr lang="es-ES_tradnl" sz="3200" b="1">
                  <a:solidFill>
                    <a:srgbClr val="B40602"/>
                  </a:solidFill>
                  <a:latin typeface="Tahoma" pitchFamily="34" charset="0"/>
                </a:rPr>
                <a:t>Título</a:t>
              </a:r>
              <a:endParaRPr lang="es-ES" sz="3200" b="1">
                <a:solidFill>
                  <a:srgbClr val="B40602"/>
                </a:solidFill>
                <a:latin typeface="Tahoma" pitchFamily="34" charset="0"/>
              </a:endParaRPr>
            </a:p>
          </p:txBody>
        </p:sp>
        <p:sp>
          <p:nvSpPr>
            <p:cNvPr id="27657" name="Text Box 44"/>
            <p:cNvSpPr txBox="1">
              <a:spLocks noChangeArrowheads="1"/>
            </p:cNvSpPr>
            <p:nvPr/>
          </p:nvSpPr>
          <p:spPr bwMode="auto">
            <a:xfrm>
              <a:off x="2071670" y="2928934"/>
              <a:ext cx="2143108" cy="2800767"/>
            </a:xfrm>
            <a:prstGeom prst="rect">
              <a:avLst/>
            </a:prstGeom>
            <a:noFill/>
            <a:ln w="9525">
              <a:noFill/>
              <a:miter lim="800000"/>
              <a:headEnd/>
              <a:tailEnd/>
            </a:ln>
          </p:spPr>
          <p:txBody>
            <a:bodyPr>
              <a:spAutoFit/>
            </a:bodyPr>
            <a:lstStyle/>
            <a:p>
              <a:pPr algn="ctr">
                <a:spcBef>
                  <a:spcPct val="50000"/>
                </a:spcBef>
              </a:pPr>
              <a:r>
                <a:rPr lang="es-ES_tradnl" sz="3200" b="1">
                  <a:solidFill>
                    <a:srgbClr val="000000"/>
                  </a:solidFill>
                  <a:latin typeface="Tahoma" pitchFamily="34" charset="0"/>
                </a:rPr>
                <a:t>Debe</a:t>
              </a:r>
            </a:p>
            <a:p>
              <a:pPr algn="ctr">
                <a:spcBef>
                  <a:spcPct val="50000"/>
                </a:spcBef>
              </a:pPr>
              <a:r>
                <a:rPr lang="es-ES_tradnl" sz="3200" b="1">
                  <a:solidFill>
                    <a:srgbClr val="000000"/>
                  </a:solidFill>
                  <a:latin typeface="Tahoma" pitchFamily="34" charset="0"/>
                </a:rPr>
                <a:t>Cargos</a:t>
              </a:r>
            </a:p>
            <a:p>
              <a:pPr algn="ctr">
                <a:spcBef>
                  <a:spcPct val="50000"/>
                </a:spcBef>
              </a:pPr>
              <a:r>
                <a:rPr lang="es-ES_tradnl" sz="3200" b="1">
                  <a:solidFill>
                    <a:srgbClr val="000000"/>
                  </a:solidFill>
                  <a:latin typeface="Tahoma" pitchFamily="34" charset="0"/>
                </a:rPr>
                <a:t>Débitos</a:t>
              </a:r>
            </a:p>
            <a:p>
              <a:pPr algn="ctr">
                <a:spcBef>
                  <a:spcPct val="50000"/>
                </a:spcBef>
              </a:pPr>
              <a:endParaRPr lang="es-ES" sz="3200" b="1">
                <a:solidFill>
                  <a:srgbClr val="000000"/>
                </a:solidFill>
                <a:latin typeface="Tahoma" pitchFamily="34" charset="0"/>
              </a:endParaRPr>
            </a:p>
          </p:txBody>
        </p:sp>
        <p:sp>
          <p:nvSpPr>
            <p:cNvPr id="27658" name="Text Box 45"/>
            <p:cNvSpPr txBox="1">
              <a:spLocks noChangeArrowheads="1"/>
            </p:cNvSpPr>
            <p:nvPr/>
          </p:nvSpPr>
          <p:spPr bwMode="auto">
            <a:xfrm>
              <a:off x="4500562" y="2928934"/>
              <a:ext cx="2000264" cy="2062103"/>
            </a:xfrm>
            <a:prstGeom prst="rect">
              <a:avLst/>
            </a:prstGeom>
            <a:noFill/>
            <a:ln w="9525">
              <a:noFill/>
              <a:miter lim="800000"/>
              <a:headEnd/>
              <a:tailEnd/>
            </a:ln>
          </p:spPr>
          <p:txBody>
            <a:bodyPr>
              <a:spAutoFit/>
            </a:bodyPr>
            <a:lstStyle/>
            <a:p>
              <a:pPr algn="ctr">
                <a:spcBef>
                  <a:spcPct val="50000"/>
                </a:spcBef>
              </a:pPr>
              <a:r>
                <a:rPr lang="es-ES_tradnl" sz="3200" b="1">
                  <a:solidFill>
                    <a:srgbClr val="000000"/>
                  </a:solidFill>
                  <a:latin typeface="Tahoma" pitchFamily="34" charset="0"/>
                </a:rPr>
                <a:t>Haber  </a:t>
              </a:r>
            </a:p>
            <a:p>
              <a:pPr algn="ctr">
                <a:spcBef>
                  <a:spcPct val="50000"/>
                </a:spcBef>
              </a:pPr>
              <a:r>
                <a:rPr lang="es-ES_tradnl" sz="3200" b="1">
                  <a:solidFill>
                    <a:srgbClr val="000000"/>
                  </a:solidFill>
                  <a:latin typeface="Tahoma" pitchFamily="34" charset="0"/>
                </a:rPr>
                <a:t>  Abonos</a:t>
              </a:r>
            </a:p>
            <a:p>
              <a:pPr algn="ctr">
                <a:spcBef>
                  <a:spcPct val="50000"/>
                </a:spcBef>
              </a:pPr>
              <a:r>
                <a:rPr lang="es-ES_tradnl" sz="3200" b="1">
                  <a:solidFill>
                    <a:srgbClr val="000000"/>
                  </a:solidFill>
                  <a:latin typeface="Tahoma" pitchFamily="34" charset="0"/>
                </a:rPr>
                <a:t>Créditos </a:t>
              </a:r>
              <a:endParaRPr lang="es-ES" sz="3200" b="1">
                <a:solidFill>
                  <a:srgbClr val="000000"/>
                </a:solidFill>
                <a:latin typeface="Tahoma" pitchFamily="34" charset="0"/>
              </a:endParaRPr>
            </a:p>
          </p:txBody>
        </p:sp>
        <p:cxnSp>
          <p:nvCxnSpPr>
            <p:cNvPr id="53" name="52 Conector recto"/>
            <p:cNvCxnSpPr/>
            <p:nvPr/>
          </p:nvCxnSpPr>
          <p:spPr>
            <a:xfrm>
              <a:off x="2000232" y="2857582"/>
              <a:ext cx="5000660" cy="1587"/>
            </a:xfrm>
            <a:prstGeom prst="line">
              <a:avLst/>
            </a:prstGeom>
            <a:ln>
              <a:solidFill>
                <a:schemeClr val="accent1"/>
              </a:solidFill>
            </a:ln>
          </p:spPr>
          <p:style>
            <a:lnRef idx="3">
              <a:schemeClr val="dk1"/>
            </a:lnRef>
            <a:fillRef idx="0">
              <a:schemeClr val="dk1"/>
            </a:fillRef>
            <a:effectRef idx="2">
              <a:schemeClr val="dk1"/>
            </a:effectRef>
            <a:fontRef idx="minor">
              <a:schemeClr val="tx1"/>
            </a:fontRef>
          </p:style>
        </p:cxnSp>
        <p:cxnSp>
          <p:nvCxnSpPr>
            <p:cNvPr id="55" name="54 Conector recto"/>
            <p:cNvCxnSpPr/>
            <p:nvPr/>
          </p:nvCxnSpPr>
          <p:spPr>
            <a:xfrm rot="5400000">
              <a:off x="2928771" y="4284909"/>
              <a:ext cx="2857830" cy="3175"/>
            </a:xfrm>
            <a:prstGeom prst="line">
              <a:avLst/>
            </a:prstGeom>
            <a:ln>
              <a:solidFill>
                <a:schemeClr val="accent1"/>
              </a:solidFill>
            </a:ln>
          </p:spPr>
          <p:style>
            <a:lnRef idx="3">
              <a:schemeClr val="dk1"/>
            </a:lnRef>
            <a:fillRef idx="0">
              <a:schemeClr val="dk1"/>
            </a:fillRef>
            <a:effectRef idx="2">
              <a:schemeClr val="dk1"/>
            </a:effectRef>
            <a:fontRef idx="minor">
              <a:schemeClr val="tx1"/>
            </a:fontRef>
          </p:style>
        </p:cxnSp>
      </p:grpSp>
      <p:sp>
        <p:nvSpPr>
          <p:cNvPr id="27655" name="Text Box 6"/>
          <p:cNvSpPr txBox="1">
            <a:spLocks noChangeArrowheads="1"/>
          </p:cNvSpPr>
          <p:nvPr/>
        </p:nvSpPr>
        <p:spPr bwMode="auto">
          <a:xfrm>
            <a:off x="1079500" y="142875"/>
            <a:ext cx="8064500"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a:t>LA CUENTA. Esquema </a:t>
            </a:r>
            <a:endParaRPr lang="es-ES" sz="3600"/>
          </a:p>
        </p:txBody>
      </p:sp>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p:cNvSpPr>
            <a:spLocks noGrp="1" noChangeArrowheads="1"/>
          </p:cNvSpPr>
          <p:nvPr>
            <p:ph type="ftr" sz="quarter" idx="10"/>
          </p:nvPr>
        </p:nvSpPr>
        <p:spPr>
          <a:noFill/>
        </p:spPr>
        <p:txBody>
          <a:bodyPr/>
          <a:lstStyle/>
          <a:p>
            <a:r>
              <a:rPr lang="es-ES" smtClean="0"/>
              <a:t>RAMIREZ, ZAMBRANO, SANABRIA, CARDIEL, AGUERO</a:t>
            </a:r>
          </a:p>
        </p:txBody>
      </p:sp>
      <p:sp>
        <p:nvSpPr>
          <p:cNvPr id="28675" name="2 Marcador de fecha"/>
          <p:cNvSpPr>
            <a:spLocks noGrp="1"/>
          </p:cNvSpPr>
          <p:nvPr>
            <p:ph type="dt" sz="quarter" idx="11"/>
          </p:nvPr>
        </p:nvSpPr>
        <p:spPr>
          <a:noFill/>
        </p:spPr>
        <p:txBody>
          <a:bodyPr/>
          <a:lstStyle/>
          <a:p>
            <a:fld id="{421F87F2-A9B9-45C0-A6FA-1FDCA40EFDB4}" type="datetime1">
              <a:rPr lang="es-ES" smtClean="0"/>
              <a:pPr/>
              <a:t>27/10/2014</a:t>
            </a:fld>
            <a:endParaRPr lang="es-ES" smtClean="0"/>
          </a:p>
        </p:txBody>
      </p:sp>
      <p:sp>
        <p:nvSpPr>
          <p:cNvPr id="28676" name="3 Marcador de número de diapositiva"/>
          <p:cNvSpPr>
            <a:spLocks noGrp="1"/>
          </p:cNvSpPr>
          <p:nvPr>
            <p:ph type="sldNum" sz="quarter" idx="12"/>
          </p:nvPr>
        </p:nvSpPr>
        <p:spPr>
          <a:noFill/>
        </p:spPr>
        <p:txBody>
          <a:bodyPr/>
          <a:lstStyle/>
          <a:p>
            <a:fld id="{B32975B2-12C3-4634-B64F-75A16241CAF3}" type="slidenum">
              <a:rPr lang="es-ES" smtClean="0"/>
              <a:pPr/>
              <a:t>16</a:t>
            </a:fld>
            <a:endParaRPr lang="es-ES" smtClean="0"/>
          </a:p>
        </p:txBody>
      </p:sp>
      <p:sp>
        <p:nvSpPr>
          <p:cNvPr id="28677" name="Line 3"/>
          <p:cNvSpPr>
            <a:spLocks noChangeShapeType="1"/>
          </p:cNvSpPr>
          <p:nvPr/>
        </p:nvSpPr>
        <p:spPr bwMode="auto">
          <a:xfrm>
            <a:off x="6084888" y="1628775"/>
            <a:ext cx="2808287" cy="0"/>
          </a:xfrm>
          <a:prstGeom prst="line">
            <a:avLst/>
          </a:prstGeom>
          <a:noFill/>
          <a:ln w="9525">
            <a:solidFill>
              <a:schemeClr val="bg2"/>
            </a:solidFill>
            <a:round/>
            <a:headEnd/>
            <a:tailEnd/>
          </a:ln>
        </p:spPr>
        <p:txBody>
          <a:bodyPr/>
          <a:lstStyle/>
          <a:p>
            <a:endParaRPr lang="es-ES"/>
          </a:p>
        </p:txBody>
      </p:sp>
      <p:sp>
        <p:nvSpPr>
          <p:cNvPr id="28678" name="Line 5"/>
          <p:cNvSpPr>
            <a:spLocks noChangeShapeType="1"/>
          </p:cNvSpPr>
          <p:nvPr/>
        </p:nvSpPr>
        <p:spPr bwMode="auto">
          <a:xfrm>
            <a:off x="7524750" y="1628775"/>
            <a:ext cx="0" cy="1655763"/>
          </a:xfrm>
          <a:prstGeom prst="line">
            <a:avLst/>
          </a:prstGeom>
          <a:noFill/>
          <a:ln w="9525">
            <a:solidFill>
              <a:schemeClr val="bg2"/>
            </a:solidFill>
            <a:round/>
            <a:headEnd/>
            <a:tailEnd/>
          </a:ln>
        </p:spPr>
        <p:txBody>
          <a:bodyPr/>
          <a:lstStyle/>
          <a:p>
            <a:endParaRPr lang="es-ES"/>
          </a:p>
        </p:txBody>
      </p:sp>
      <p:sp>
        <p:nvSpPr>
          <p:cNvPr id="28679" name="Text Box 7"/>
          <p:cNvSpPr txBox="1">
            <a:spLocks noChangeArrowheads="1"/>
          </p:cNvSpPr>
          <p:nvPr/>
        </p:nvSpPr>
        <p:spPr bwMode="auto">
          <a:xfrm>
            <a:off x="6985000" y="1262063"/>
            <a:ext cx="1187450" cy="366712"/>
          </a:xfrm>
          <a:prstGeom prst="rect">
            <a:avLst/>
          </a:prstGeom>
          <a:noFill/>
          <a:ln w="9525">
            <a:noFill/>
            <a:miter lim="800000"/>
            <a:headEnd/>
            <a:tailEnd/>
          </a:ln>
        </p:spPr>
        <p:txBody>
          <a:bodyPr wrap="none">
            <a:spAutoFit/>
          </a:bodyPr>
          <a:lstStyle/>
          <a:p>
            <a:r>
              <a:rPr lang="es-CR" sz="1800">
                <a:solidFill>
                  <a:srgbClr val="000000"/>
                </a:solidFill>
              </a:rPr>
              <a:t>NOMBRE</a:t>
            </a:r>
            <a:endParaRPr lang="es-ES" sz="1800">
              <a:solidFill>
                <a:srgbClr val="000000"/>
              </a:solidFill>
            </a:endParaRPr>
          </a:p>
        </p:txBody>
      </p:sp>
      <p:sp>
        <p:nvSpPr>
          <p:cNvPr id="28680" name="Text Box 9"/>
          <p:cNvSpPr txBox="1">
            <a:spLocks noChangeArrowheads="1"/>
          </p:cNvSpPr>
          <p:nvPr/>
        </p:nvSpPr>
        <p:spPr bwMode="auto">
          <a:xfrm>
            <a:off x="6645275" y="1647825"/>
            <a:ext cx="806450" cy="366713"/>
          </a:xfrm>
          <a:prstGeom prst="rect">
            <a:avLst/>
          </a:prstGeom>
          <a:noFill/>
          <a:ln w="9525">
            <a:noFill/>
            <a:miter lim="800000"/>
            <a:headEnd/>
            <a:tailEnd/>
          </a:ln>
        </p:spPr>
        <p:txBody>
          <a:bodyPr wrap="none">
            <a:spAutoFit/>
          </a:bodyPr>
          <a:lstStyle/>
          <a:p>
            <a:r>
              <a:rPr lang="es-ES" sz="1800">
                <a:solidFill>
                  <a:srgbClr val="000000"/>
                </a:solidFill>
              </a:rPr>
              <a:t>DEBE</a:t>
            </a:r>
          </a:p>
        </p:txBody>
      </p:sp>
      <p:sp>
        <p:nvSpPr>
          <p:cNvPr id="28681" name="Text Box 10"/>
          <p:cNvSpPr txBox="1">
            <a:spLocks noChangeArrowheads="1"/>
          </p:cNvSpPr>
          <p:nvPr/>
        </p:nvSpPr>
        <p:spPr bwMode="auto">
          <a:xfrm>
            <a:off x="7596188" y="1628775"/>
            <a:ext cx="971550" cy="366713"/>
          </a:xfrm>
          <a:prstGeom prst="rect">
            <a:avLst/>
          </a:prstGeom>
          <a:noFill/>
          <a:ln w="9525">
            <a:noFill/>
            <a:miter lim="800000"/>
            <a:headEnd/>
            <a:tailEnd/>
          </a:ln>
        </p:spPr>
        <p:txBody>
          <a:bodyPr wrap="none">
            <a:spAutoFit/>
          </a:bodyPr>
          <a:lstStyle/>
          <a:p>
            <a:r>
              <a:rPr lang="es-ES" sz="1800">
                <a:solidFill>
                  <a:srgbClr val="000000"/>
                </a:solidFill>
              </a:rPr>
              <a:t>HABER</a:t>
            </a:r>
          </a:p>
        </p:txBody>
      </p:sp>
      <p:sp>
        <p:nvSpPr>
          <p:cNvPr id="28682" name="Rectangle 21"/>
          <p:cNvSpPr>
            <a:spLocks noGrp="1" noChangeArrowheads="1"/>
          </p:cNvSpPr>
          <p:nvPr>
            <p:ph type="title" idx="4294967295"/>
          </p:nvPr>
        </p:nvSpPr>
        <p:spPr bwMode="auto">
          <a:xfrm>
            <a:off x="755650" y="908050"/>
            <a:ext cx="4929188" cy="649288"/>
          </a:xfrm>
          <a:prstGeom prst="rect">
            <a:avLst/>
          </a:prstGeom>
          <a:solidFill>
            <a:srgbClr val="0000FF"/>
          </a:solidFill>
          <a:ln>
            <a:solidFill>
              <a:srgbClr val="000000"/>
            </a:solidFill>
            <a:miter lim="800000"/>
            <a:headEnd/>
            <a:tailEnd/>
          </a:ln>
        </p:spPr>
        <p:txBody>
          <a:bodyPr anchor="ctr"/>
          <a:lstStyle/>
          <a:p>
            <a:pPr eaLnBrk="1" hangingPunct="1"/>
            <a:r>
              <a:rPr lang="es-CR" sz="3200" smtClean="0">
                <a:solidFill>
                  <a:schemeClr val="tx1"/>
                </a:solidFill>
              </a:rPr>
              <a:t>SALDO DEUDOR</a:t>
            </a:r>
            <a:endParaRPr lang="es-ES" sz="3200" smtClean="0">
              <a:solidFill>
                <a:schemeClr val="tx1"/>
              </a:solidFill>
            </a:endParaRPr>
          </a:p>
        </p:txBody>
      </p:sp>
      <p:pic>
        <p:nvPicPr>
          <p:cNvPr id="3081" name="47 Imagen" descr="http://www.palermoviejo.com/palermoviejo/gifs/profesiones/92.gif"/>
          <p:cNvPicPr>
            <a:picLocks noChangeAspect="1" noChangeArrowheads="1"/>
          </p:cNvPicPr>
          <p:nvPr/>
        </p:nvPicPr>
        <p:blipFill>
          <a:blip r:embed="rId2"/>
          <a:srcRect/>
          <a:stretch>
            <a:fillRect/>
          </a:stretch>
        </p:blipFill>
        <p:spPr bwMode="auto">
          <a:xfrm>
            <a:off x="5597525" y="4268788"/>
            <a:ext cx="3367088" cy="1752600"/>
          </a:xfrm>
          <a:prstGeom prst="rect">
            <a:avLst/>
          </a:prstGeom>
          <a:noFill/>
          <a:ln w="9525">
            <a:noFill/>
            <a:miter lim="800000"/>
            <a:headEnd/>
            <a:tailEnd/>
          </a:ln>
        </p:spPr>
      </p:pic>
      <p:sp>
        <p:nvSpPr>
          <p:cNvPr id="28684" name="Text Box 23"/>
          <p:cNvSpPr txBox="1">
            <a:spLocks noChangeArrowheads="1"/>
          </p:cNvSpPr>
          <p:nvPr/>
        </p:nvSpPr>
        <p:spPr bwMode="auto">
          <a:xfrm>
            <a:off x="323850" y="2492375"/>
            <a:ext cx="5184775" cy="2289175"/>
          </a:xfrm>
          <a:prstGeom prst="rect">
            <a:avLst/>
          </a:prstGeom>
          <a:noFill/>
          <a:ln w="9525">
            <a:noFill/>
            <a:miter lim="800000"/>
            <a:headEnd/>
            <a:tailEnd/>
          </a:ln>
        </p:spPr>
        <p:txBody>
          <a:bodyPr>
            <a:spAutoFit/>
          </a:bodyPr>
          <a:lstStyle/>
          <a:p>
            <a:pPr algn="just"/>
            <a:r>
              <a:rPr lang="es-CR" sz="1800">
                <a:solidFill>
                  <a:srgbClr val="000000"/>
                </a:solidFill>
              </a:rPr>
              <a:t>Una cuenta tiene saldo deudor cuando sucede que el </a:t>
            </a:r>
            <a:r>
              <a:rPr lang="es-CR" sz="1800" b="1">
                <a:solidFill>
                  <a:srgbClr val="000000"/>
                </a:solidFill>
              </a:rPr>
              <a:t>DEBE</a:t>
            </a:r>
            <a:r>
              <a:rPr lang="es-CR" sz="1800">
                <a:solidFill>
                  <a:srgbClr val="000000"/>
                </a:solidFill>
              </a:rPr>
              <a:t> </a:t>
            </a:r>
            <a:r>
              <a:rPr lang="es-CR" sz="1800" b="1">
                <a:solidFill>
                  <a:srgbClr val="000000"/>
                </a:solidFill>
              </a:rPr>
              <a:t>es mayor</a:t>
            </a:r>
            <a:r>
              <a:rPr lang="es-CR" sz="1800">
                <a:solidFill>
                  <a:srgbClr val="000000"/>
                </a:solidFill>
              </a:rPr>
              <a:t> que el </a:t>
            </a:r>
            <a:r>
              <a:rPr lang="es-CR" sz="1800" b="1">
                <a:solidFill>
                  <a:srgbClr val="000000"/>
                </a:solidFill>
              </a:rPr>
              <a:t>HABER</a:t>
            </a:r>
            <a:endParaRPr lang="es-CR" sz="1800">
              <a:solidFill>
                <a:srgbClr val="000000"/>
              </a:solidFill>
            </a:endParaRPr>
          </a:p>
          <a:p>
            <a:pPr algn="just"/>
            <a:endParaRPr lang="es-CR" sz="1800">
              <a:solidFill>
                <a:srgbClr val="000000"/>
              </a:solidFill>
            </a:endParaRPr>
          </a:p>
          <a:p>
            <a:pPr algn="just"/>
            <a:r>
              <a:rPr lang="es-CR" sz="1800" b="1">
                <a:solidFill>
                  <a:srgbClr val="000000"/>
                </a:solidFill>
              </a:rPr>
              <a:t>Ejemplo</a:t>
            </a:r>
            <a:r>
              <a:rPr lang="es-CR" sz="1800">
                <a:solidFill>
                  <a:srgbClr val="000000"/>
                </a:solidFill>
              </a:rPr>
              <a:t>: supongamos que en una determinada                   cuenta el contador tuvo que anotaren el debe Bs. 130,00 y 160,00 mientras que en haber registró  Bs. 90,00 y Bs. 70,00¿Cómo determinaríamos el saldo y que clase de saldo sería?</a:t>
            </a:r>
            <a:endParaRPr lang="es-ES" sz="1800">
              <a:solidFill>
                <a:srgbClr val="000000"/>
              </a:solidFill>
            </a:endParaRPr>
          </a:p>
        </p:txBody>
      </p:sp>
      <p:sp>
        <p:nvSpPr>
          <p:cNvPr id="28685" name="Text Box 24"/>
          <p:cNvSpPr txBox="1">
            <a:spLocks noChangeArrowheads="1"/>
          </p:cNvSpPr>
          <p:nvPr/>
        </p:nvSpPr>
        <p:spPr bwMode="auto">
          <a:xfrm>
            <a:off x="6659563" y="2060575"/>
            <a:ext cx="882650" cy="366713"/>
          </a:xfrm>
          <a:prstGeom prst="rect">
            <a:avLst/>
          </a:prstGeom>
          <a:noFill/>
          <a:ln w="9525">
            <a:noFill/>
            <a:miter lim="800000"/>
            <a:headEnd/>
            <a:tailEnd/>
          </a:ln>
        </p:spPr>
        <p:txBody>
          <a:bodyPr wrap="none">
            <a:spAutoFit/>
          </a:bodyPr>
          <a:lstStyle/>
          <a:p>
            <a:r>
              <a:rPr lang="es-CR" sz="1800">
                <a:solidFill>
                  <a:srgbClr val="000000"/>
                </a:solidFill>
              </a:rPr>
              <a:t>130,00</a:t>
            </a:r>
            <a:endParaRPr lang="es-ES" sz="1800">
              <a:solidFill>
                <a:srgbClr val="000000"/>
              </a:solidFill>
            </a:endParaRPr>
          </a:p>
        </p:txBody>
      </p:sp>
      <p:sp>
        <p:nvSpPr>
          <p:cNvPr id="28686" name="Text Box 25"/>
          <p:cNvSpPr txBox="1">
            <a:spLocks noChangeArrowheads="1"/>
          </p:cNvSpPr>
          <p:nvPr/>
        </p:nvSpPr>
        <p:spPr bwMode="auto">
          <a:xfrm>
            <a:off x="6659563" y="2414588"/>
            <a:ext cx="882650" cy="366712"/>
          </a:xfrm>
          <a:prstGeom prst="rect">
            <a:avLst/>
          </a:prstGeom>
          <a:noFill/>
          <a:ln w="9525">
            <a:noFill/>
            <a:miter lim="800000"/>
            <a:headEnd/>
            <a:tailEnd/>
          </a:ln>
        </p:spPr>
        <p:txBody>
          <a:bodyPr wrap="none">
            <a:spAutoFit/>
          </a:bodyPr>
          <a:lstStyle/>
          <a:p>
            <a:r>
              <a:rPr lang="es-CR" sz="1800">
                <a:solidFill>
                  <a:srgbClr val="000000"/>
                </a:solidFill>
              </a:rPr>
              <a:t>160,00</a:t>
            </a:r>
            <a:endParaRPr lang="es-ES" sz="1800">
              <a:solidFill>
                <a:srgbClr val="000000"/>
              </a:solidFill>
            </a:endParaRPr>
          </a:p>
        </p:txBody>
      </p:sp>
      <p:sp>
        <p:nvSpPr>
          <p:cNvPr id="28687" name="Text Box 26"/>
          <p:cNvSpPr txBox="1">
            <a:spLocks noChangeArrowheads="1"/>
          </p:cNvSpPr>
          <p:nvPr/>
        </p:nvSpPr>
        <p:spPr bwMode="auto">
          <a:xfrm>
            <a:off x="7577138" y="2420938"/>
            <a:ext cx="755650" cy="366712"/>
          </a:xfrm>
          <a:prstGeom prst="rect">
            <a:avLst/>
          </a:prstGeom>
          <a:noFill/>
          <a:ln w="9525">
            <a:noFill/>
            <a:miter lim="800000"/>
            <a:headEnd/>
            <a:tailEnd/>
          </a:ln>
        </p:spPr>
        <p:txBody>
          <a:bodyPr wrap="none">
            <a:spAutoFit/>
          </a:bodyPr>
          <a:lstStyle/>
          <a:p>
            <a:r>
              <a:rPr lang="es-CR" sz="1800">
                <a:solidFill>
                  <a:srgbClr val="000000"/>
                </a:solidFill>
              </a:rPr>
              <a:t>70,00</a:t>
            </a:r>
            <a:endParaRPr lang="es-ES" sz="1800">
              <a:solidFill>
                <a:srgbClr val="000000"/>
              </a:solidFill>
            </a:endParaRPr>
          </a:p>
        </p:txBody>
      </p:sp>
      <p:sp>
        <p:nvSpPr>
          <p:cNvPr id="28688" name="Text Box 27"/>
          <p:cNvSpPr txBox="1">
            <a:spLocks noChangeArrowheads="1"/>
          </p:cNvSpPr>
          <p:nvPr/>
        </p:nvSpPr>
        <p:spPr bwMode="auto">
          <a:xfrm>
            <a:off x="7577138" y="2125663"/>
            <a:ext cx="755650" cy="366712"/>
          </a:xfrm>
          <a:prstGeom prst="rect">
            <a:avLst/>
          </a:prstGeom>
          <a:noFill/>
          <a:ln w="9525">
            <a:noFill/>
            <a:miter lim="800000"/>
            <a:headEnd/>
            <a:tailEnd/>
          </a:ln>
        </p:spPr>
        <p:txBody>
          <a:bodyPr wrap="none">
            <a:spAutoFit/>
          </a:bodyPr>
          <a:lstStyle/>
          <a:p>
            <a:r>
              <a:rPr lang="es-CR" sz="1800">
                <a:solidFill>
                  <a:srgbClr val="000000"/>
                </a:solidFill>
              </a:rPr>
              <a:t>90,00</a:t>
            </a:r>
            <a:endParaRPr lang="es-ES" sz="1800">
              <a:solidFill>
                <a:srgbClr val="000000"/>
              </a:solidFill>
            </a:endParaRPr>
          </a:p>
        </p:txBody>
      </p:sp>
      <p:sp>
        <p:nvSpPr>
          <p:cNvPr id="28689" name="Line 3"/>
          <p:cNvSpPr>
            <a:spLocks noChangeShapeType="1"/>
          </p:cNvSpPr>
          <p:nvPr/>
        </p:nvSpPr>
        <p:spPr bwMode="auto">
          <a:xfrm>
            <a:off x="6084888" y="2781300"/>
            <a:ext cx="2808287" cy="0"/>
          </a:xfrm>
          <a:prstGeom prst="line">
            <a:avLst/>
          </a:prstGeom>
          <a:noFill/>
          <a:ln w="9525">
            <a:solidFill>
              <a:schemeClr val="bg2"/>
            </a:solidFill>
            <a:round/>
            <a:headEnd/>
            <a:tailEnd/>
          </a:ln>
        </p:spPr>
        <p:txBody>
          <a:bodyPr/>
          <a:lstStyle/>
          <a:p>
            <a:endParaRPr lang="es-ES"/>
          </a:p>
        </p:txBody>
      </p:sp>
      <p:sp>
        <p:nvSpPr>
          <p:cNvPr id="28690" name="Text Box 29"/>
          <p:cNvSpPr txBox="1">
            <a:spLocks noChangeArrowheads="1"/>
          </p:cNvSpPr>
          <p:nvPr/>
        </p:nvSpPr>
        <p:spPr bwMode="auto">
          <a:xfrm>
            <a:off x="6642100" y="2846388"/>
            <a:ext cx="882650" cy="366712"/>
          </a:xfrm>
          <a:prstGeom prst="rect">
            <a:avLst/>
          </a:prstGeom>
          <a:noFill/>
          <a:ln w="9525">
            <a:noFill/>
            <a:miter lim="800000"/>
            <a:headEnd/>
            <a:tailEnd/>
          </a:ln>
        </p:spPr>
        <p:txBody>
          <a:bodyPr wrap="none">
            <a:spAutoFit/>
          </a:bodyPr>
          <a:lstStyle/>
          <a:p>
            <a:r>
              <a:rPr lang="es-CR" sz="1800">
                <a:solidFill>
                  <a:srgbClr val="000000"/>
                </a:solidFill>
              </a:rPr>
              <a:t>290,00</a:t>
            </a:r>
            <a:endParaRPr lang="es-ES" sz="1800">
              <a:solidFill>
                <a:srgbClr val="000000"/>
              </a:solidFill>
            </a:endParaRPr>
          </a:p>
        </p:txBody>
      </p:sp>
      <p:sp>
        <p:nvSpPr>
          <p:cNvPr id="28691" name="Text Box 30"/>
          <p:cNvSpPr txBox="1">
            <a:spLocks noChangeArrowheads="1"/>
          </p:cNvSpPr>
          <p:nvPr/>
        </p:nvSpPr>
        <p:spPr bwMode="auto">
          <a:xfrm>
            <a:off x="7524750" y="2852738"/>
            <a:ext cx="882650" cy="366712"/>
          </a:xfrm>
          <a:prstGeom prst="rect">
            <a:avLst/>
          </a:prstGeom>
          <a:noFill/>
          <a:ln w="9525">
            <a:noFill/>
            <a:miter lim="800000"/>
            <a:headEnd/>
            <a:tailEnd/>
          </a:ln>
        </p:spPr>
        <p:txBody>
          <a:bodyPr wrap="none">
            <a:spAutoFit/>
          </a:bodyPr>
          <a:lstStyle/>
          <a:p>
            <a:r>
              <a:rPr lang="es-CR" sz="1800">
                <a:solidFill>
                  <a:srgbClr val="000000"/>
                </a:solidFill>
              </a:rPr>
              <a:t>160,00</a:t>
            </a:r>
            <a:endParaRPr lang="es-ES" sz="1800">
              <a:solidFill>
                <a:srgbClr val="000000"/>
              </a:solidFill>
            </a:endParaRPr>
          </a:p>
        </p:txBody>
      </p:sp>
      <p:sp>
        <p:nvSpPr>
          <p:cNvPr id="28692" name="Text Box 31"/>
          <p:cNvSpPr txBox="1">
            <a:spLocks noChangeArrowheads="1"/>
          </p:cNvSpPr>
          <p:nvPr/>
        </p:nvSpPr>
        <p:spPr bwMode="auto">
          <a:xfrm>
            <a:off x="6516688" y="3376613"/>
            <a:ext cx="2559050" cy="366712"/>
          </a:xfrm>
          <a:prstGeom prst="rect">
            <a:avLst/>
          </a:prstGeom>
          <a:noFill/>
          <a:ln w="9525">
            <a:noFill/>
            <a:miter lim="800000"/>
            <a:headEnd/>
            <a:tailEnd/>
          </a:ln>
        </p:spPr>
        <p:txBody>
          <a:bodyPr wrap="none">
            <a:spAutoFit/>
          </a:bodyPr>
          <a:lstStyle/>
          <a:p>
            <a:r>
              <a:rPr lang="es-CR" sz="1800">
                <a:solidFill>
                  <a:srgbClr val="000000"/>
                </a:solidFill>
              </a:rPr>
              <a:t>Saldo: 130,00 (Deudor)</a:t>
            </a:r>
            <a:endParaRPr lang="es-ES" sz="1800">
              <a:solidFill>
                <a:srgbClr val="000000"/>
              </a:solidFill>
            </a:endParaRPr>
          </a:p>
        </p:txBody>
      </p:sp>
      <p:sp>
        <p:nvSpPr>
          <p:cNvPr id="28693" name="Text Box 6"/>
          <p:cNvSpPr txBox="1">
            <a:spLocks noChangeArrowheads="1"/>
          </p:cNvSpPr>
          <p:nvPr/>
        </p:nvSpPr>
        <p:spPr bwMode="auto">
          <a:xfrm>
            <a:off x="900113" y="41275"/>
            <a:ext cx="8229600" cy="579438"/>
          </a:xfrm>
          <a:prstGeom prst="rect">
            <a:avLst/>
          </a:prstGeom>
          <a:solidFill>
            <a:srgbClr val="33CCCC"/>
          </a:solidFill>
          <a:ln w="9525">
            <a:noFill/>
            <a:miter lim="800000"/>
            <a:headEnd/>
            <a:tailEnd/>
          </a:ln>
        </p:spPr>
        <p:txBody>
          <a:bodyPr>
            <a:spAutoFit/>
          </a:bodyPr>
          <a:lstStyle/>
          <a:p>
            <a:pPr algn="ctr" eaLnBrk="0" hangingPunct="0">
              <a:spcBef>
                <a:spcPct val="50000"/>
              </a:spcBef>
            </a:pPr>
            <a:r>
              <a:rPr lang="es-VE" sz="3200" b="1"/>
              <a:t>CLASES DE SALDO</a:t>
            </a:r>
            <a:endParaRPr lang="es-ES" sz="320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box(in)">
                                      <p:cBhvr>
                                        <p:cTn id="7" dur="5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2 Marcador de fecha"/>
          <p:cNvSpPr>
            <a:spLocks noGrp="1"/>
          </p:cNvSpPr>
          <p:nvPr>
            <p:ph type="dt" sz="quarter" idx="11"/>
          </p:nvPr>
        </p:nvSpPr>
        <p:spPr>
          <a:noFill/>
        </p:spPr>
        <p:txBody>
          <a:bodyPr/>
          <a:lstStyle/>
          <a:p>
            <a:fld id="{3AE1134D-A8D2-46C5-AE28-7C30C0F2C84C}" type="datetime1">
              <a:rPr lang="es-ES" smtClean="0"/>
              <a:pPr/>
              <a:t>27/10/2014</a:t>
            </a:fld>
            <a:endParaRPr lang="es-ES" smtClean="0"/>
          </a:p>
        </p:txBody>
      </p:sp>
      <p:sp>
        <p:nvSpPr>
          <p:cNvPr id="29700" name="3 Marcador de número de diapositiva"/>
          <p:cNvSpPr>
            <a:spLocks noGrp="1"/>
          </p:cNvSpPr>
          <p:nvPr>
            <p:ph type="sldNum" sz="quarter" idx="12"/>
          </p:nvPr>
        </p:nvSpPr>
        <p:spPr>
          <a:noFill/>
        </p:spPr>
        <p:txBody>
          <a:bodyPr/>
          <a:lstStyle/>
          <a:p>
            <a:fld id="{FB4699F0-41E7-4095-9767-C694A54E9459}" type="slidenum">
              <a:rPr lang="es-ES" smtClean="0"/>
              <a:pPr/>
              <a:t>17</a:t>
            </a:fld>
            <a:endParaRPr lang="es-ES" smtClean="0"/>
          </a:p>
        </p:txBody>
      </p:sp>
      <p:sp>
        <p:nvSpPr>
          <p:cNvPr id="29701" name="Line 3"/>
          <p:cNvSpPr>
            <a:spLocks noChangeShapeType="1"/>
          </p:cNvSpPr>
          <p:nvPr/>
        </p:nvSpPr>
        <p:spPr bwMode="auto">
          <a:xfrm>
            <a:off x="5580063" y="1628775"/>
            <a:ext cx="2808287" cy="0"/>
          </a:xfrm>
          <a:prstGeom prst="line">
            <a:avLst/>
          </a:prstGeom>
          <a:noFill/>
          <a:ln w="9525">
            <a:solidFill>
              <a:schemeClr val="bg2"/>
            </a:solidFill>
            <a:round/>
            <a:headEnd/>
            <a:tailEnd/>
          </a:ln>
        </p:spPr>
        <p:txBody>
          <a:bodyPr/>
          <a:lstStyle/>
          <a:p>
            <a:endParaRPr lang="es-ES"/>
          </a:p>
        </p:txBody>
      </p:sp>
      <p:sp>
        <p:nvSpPr>
          <p:cNvPr id="29702" name="Line 5"/>
          <p:cNvSpPr>
            <a:spLocks noChangeShapeType="1"/>
          </p:cNvSpPr>
          <p:nvPr/>
        </p:nvSpPr>
        <p:spPr bwMode="auto">
          <a:xfrm>
            <a:off x="7019925" y="1628775"/>
            <a:ext cx="0" cy="1655763"/>
          </a:xfrm>
          <a:prstGeom prst="line">
            <a:avLst/>
          </a:prstGeom>
          <a:noFill/>
          <a:ln w="9525">
            <a:solidFill>
              <a:schemeClr val="bg2"/>
            </a:solidFill>
            <a:round/>
            <a:headEnd/>
            <a:tailEnd/>
          </a:ln>
        </p:spPr>
        <p:txBody>
          <a:bodyPr/>
          <a:lstStyle/>
          <a:p>
            <a:endParaRPr lang="es-ES"/>
          </a:p>
        </p:txBody>
      </p:sp>
      <p:sp>
        <p:nvSpPr>
          <p:cNvPr id="29703" name="Text Box 7"/>
          <p:cNvSpPr txBox="1">
            <a:spLocks noChangeArrowheads="1"/>
          </p:cNvSpPr>
          <p:nvPr/>
        </p:nvSpPr>
        <p:spPr bwMode="auto">
          <a:xfrm>
            <a:off x="6480175" y="1262063"/>
            <a:ext cx="1187450" cy="366712"/>
          </a:xfrm>
          <a:prstGeom prst="rect">
            <a:avLst/>
          </a:prstGeom>
          <a:noFill/>
          <a:ln w="9525">
            <a:noFill/>
            <a:miter lim="800000"/>
            <a:headEnd/>
            <a:tailEnd/>
          </a:ln>
        </p:spPr>
        <p:txBody>
          <a:bodyPr wrap="none">
            <a:spAutoFit/>
          </a:bodyPr>
          <a:lstStyle/>
          <a:p>
            <a:r>
              <a:rPr lang="es-CR" sz="1800">
                <a:solidFill>
                  <a:srgbClr val="000000"/>
                </a:solidFill>
              </a:rPr>
              <a:t>NOMBRE</a:t>
            </a:r>
            <a:endParaRPr lang="es-ES" sz="1800">
              <a:solidFill>
                <a:srgbClr val="000000"/>
              </a:solidFill>
            </a:endParaRPr>
          </a:p>
        </p:txBody>
      </p:sp>
      <p:sp>
        <p:nvSpPr>
          <p:cNvPr id="29704" name="Text Box 9"/>
          <p:cNvSpPr txBox="1">
            <a:spLocks noChangeArrowheads="1"/>
          </p:cNvSpPr>
          <p:nvPr/>
        </p:nvSpPr>
        <p:spPr bwMode="auto">
          <a:xfrm>
            <a:off x="6140450" y="1647825"/>
            <a:ext cx="806450" cy="366713"/>
          </a:xfrm>
          <a:prstGeom prst="rect">
            <a:avLst/>
          </a:prstGeom>
          <a:noFill/>
          <a:ln w="9525">
            <a:noFill/>
            <a:miter lim="800000"/>
            <a:headEnd/>
            <a:tailEnd/>
          </a:ln>
        </p:spPr>
        <p:txBody>
          <a:bodyPr wrap="none">
            <a:spAutoFit/>
          </a:bodyPr>
          <a:lstStyle/>
          <a:p>
            <a:r>
              <a:rPr lang="es-ES" sz="1800">
                <a:solidFill>
                  <a:srgbClr val="000000"/>
                </a:solidFill>
              </a:rPr>
              <a:t>DEBE</a:t>
            </a:r>
          </a:p>
        </p:txBody>
      </p:sp>
      <p:sp>
        <p:nvSpPr>
          <p:cNvPr id="29705" name="Text Box 10"/>
          <p:cNvSpPr txBox="1">
            <a:spLocks noChangeArrowheads="1"/>
          </p:cNvSpPr>
          <p:nvPr/>
        </p:nvSpPr>
        <p:spPr bwMode="auto">
          <a:xfrm>
            <a:off x="7091363" y="1628775"/>
            <a:ext cx="971550" cy="366713"/>
          </a:xfrm>
          <a:prstGeom prst="rect">
            <a:avLst/>
          </a:prstGeom>
          <a:noFill/>
          <a:ln w="9525">
            <a:noFill/>
            <a:miter lim="800000"/>
            <a:headEnd/>
            <a:tailEnd/>
          </a:ln>
        </p:spPr>
        <p:txBody>
          <a:bodyPr wrap="none">
            <a:spAutoFit/>
          </a:bodyPr>
          <a:lstStyle/>
          <a:p>
            <a:r>
              <a:rPr lang="es-ES" sz="1800">
                <a:solidFill>
                  <a:srgbClr val="000000"/>
                </a:solidFill>
              </a:rPr>
              <a:t>HABER</a:t>
            </a:r>
          </a:p>
        </p:txBody>
      </p:sp>
      <p:sp>
        <p:nvSpPr>
          <p:cNvPr id="29706" name="Rectangle 21"/>
          <p:cNvSpPr>
            <a:spLocks noGrp="1" noChangeArrowheads="1"/>
          </p:cNvSpPr>
          <p:nvPr>
            <p:ph type="title" idx="4294967295"/>
          </p:nvPr>
        </p:nvSpPr>
        <p:spPr bwMode="auto">
          <a:xfrm>
            <a:off x="323850" y="836613"/>
            <a:ext cx="5286375" cy="647700"/>
          </a:xfrm>
          <a:prstGeom prst="rect">
            <a:avLst/>
          </a:prstGeom>
          <a:solidFill>
            <a:srgbClr val="0000FF"/>
          </a:solidFill>
          <a:ln>
            <a:solidFill>
              <a:srgbClr val="000000"/>
            </a:solidFill>
            <a:miter lim="800000"/>
            <a:headEnd/>
            <a:tailEnd/>
          </a:ln>
        </p:spPr>
        <p:txBody>
          <a:bodyPr anchor="ctr"/>
          <a:lstStyle/>
          <a:p>
            <a:pPr eaLnBrk="1" hangingPunct="1"/>
            <a:r>
              <a:rPr lang="es-CR" sz="3200" smtClean="0">
                <a:solidFill>
                  <a:schemeClr val="tx1"/>
                </a:solidFill>
              </a:rPr>
              <a:t>SALDO ACREEDOR</a:t>
            </a:r>
            <a:endParaRPr lang="es-ES" sz="3200" smtClean="0">
              <a:solidFill>
                <a:schemeClr val="tx1"/>
              </a:solidFill>
            </a:endParaRPr>
          </a:p>
        </p:txBody>
      </p:sp>
      <p:pic>
        <p:nvPicPr>
          <p:cNvPr id="3081" name="47 Imagen" descr="http://www.palermoviejo.com/palermoviejo/gifs/profesiones/92.gif"/>
          <p:cNvPicPr>
            <a:picLocks noChangeAspect="1" noChangeArrowheads="1"/>
          </p:cNvPicPr>
          <p:nvPr/>
        </p:nvPicPr>
        <p:blipFill>
          <a:blip r:embed="rId2"/>
          <a:srcRect/>
          <a:stretch>
            <a:fillRect/>
          </a:stretch>
        </p:blipFill>
        <p:spPr bwMode="auto">
          <a:xfrm>
            <a:off x="5597525" y="4365625"/>
            <a:ext cx="3367088" cy="1752600"/>
          </a:xfrm>
          <a:prstGeom prst="rect">
            <a:avLst/>
          </a:prstGeom>
          <a:noFill/>
          <a:ln w="9525">
            <a:noFill/>
            <a:miter lim="800000"/>
            <a:headEnd/>
            <a:tailEnd/>
          </a:ln>
        </p:spPr>
      </p:pic>
      <p:sp>
        <p:nvSpPr>
          <p:cNvPr id="29708" name="Text Box 9"/>
          <p:cNvSpPr txBox="1">
            <a:spLocks noChangeArrowheads="1"/>
          </p:cNvSpPr>
          <p:nvPr/>
        </p:nvSpPr>
        <p:spPr bwMode="auto">
          <a:xfrm>
            <a:off x="250825" y="2060575"/>
            <a:ext cx="4105275" cy="3113088"/>
          </a:xfrm>
          <a:prstGeom prst="rect">
            <a:avLst/>
          </a:prstGeom>
          <a:noFill/>
          <a:ln w="9525">
            <a:noFill/>
            <a:miter lim="800000"/>
            <a:headEnd/>
            <a:tailEnd/>
          </a:ln>
        </p:spPr>
        <p:txBody>
          <a:bodyPr>
            <a:spAutoFit/>
          </a:bodyPr>
          <a:lstStyle/>
          <a:p>
            <a:pPr algn="just"/>
            <a:r>
              <a:rPr lang="es-CR" sz="1800"/>
              <a:t>   </a:t>
            </a:r>
            <a:r>
              <a:rPr lang="es-CR" sz="1800">
                <a:solidFill>
                  <a:srgbClr val="000000"/>
                </a:solidFill>
              </a:rPr>
              <a:t>Una cuenta tiene saldo acreedor cuando ocurre que el </a:t>
            </a:r>
            <a:r>
              <a:rPr lang="es-CR" sz="1800" b="1">
                <a:solidFill>
                  <a:srgbClr val="000000"/>
                </a:solidFill>
              </a:rPr>
              <a:t>HABER</a:t>
            </a:r>
            <a:r>
              <a:rPr lang="es-CR" sz="1800">
                <a:solidFill>
                  <a:srgbClr val="000000"/>
                </a:solidFill>
              </a:rPr>
              <a:t> </a:t>
            </a:r>
            <a:r>
              <a:rPr lang="es-CR" sz="1800" b="1">
                <a:solidFill>
                  <a:srgbClr val="000000"/>
                </a:solidFill>
              </a:rPr>
              <a:t>es mayor</a:t>
            </a:r>
            <a:r>
              <a:rPr lang="es-CR" sz="1800">
                <a:solidFill>
                  <a:srgbClr val="000000"/>
                </a:solidFill>
              </a:rPr>
              <a:t> que el </a:t>
            </a:r>
            <a:r>
              <a:rPr lang="es-CR" sz="1800" b="1">
                <a:solidFill>
                  <a:srgbClr val="000000"/>
                </a:solidFill>
              </a:rPr>
              <a:t>DEBE</a:t>
            </a:r>
          </a:p>
          <a:p>
            <a:pPr algn="just"/>
            <a:endParaRPr lang="es-CR" sz="1800">
              <a:solidFill>
                <a:srgbClr val="000000"/>
              </a:solidFill>
            </a:endParaRPr>
          </a:p>
          <a:p>
            <a:pPr algn="just"/>
            <a:r>
              <a:rPr lang="es-CR" sz="1800">
                <a:solidFill>
                  <a:srgbClr val="000000"/>
                </a:solidFill>
              </a:rPr>
              <a:t>   Ejemplo: supongamos que en una determinada cuenta el contador  tuvo que anotar en el debe Bs. 170,00 y 230,00 mientras que en haber registró  Bs. 360,00 y Bs. 150,00¿Cómo determinaríamos el saldo y que clase de saldo sería?</a:t>
            </a:r>
            <a:endParaRPr lang="es-ES" sz="1800">
              <a:solidFill>
                <a:srgbClr val="000000"/>
              </a:solidFill>
            </a:endParaRPr>
          </a:p>
        </p:txBody>
      </p:sp>
      <p:sp>
        <p:nvSpPr>
          <p:cNvPr id="29709" name="Text Box 10"/>
          <p:cNvSpPr txBox="1">
            <a:spLocks noChangeArrowheads="1"/>
          </p:cNvSpPr>
          <p:nvPr/>
        </p:nvSpPr>
        <p:spPr bwMode="auto">
          <a:xfrm>
            <a:off x="6154738" y="2060575"/>
            <a:ext cx="882650" cy="366713"/>
          </a:xfrm>
          <a:prstGeom prst="rect">
            <a:avLst/>
          </a:prstGeom>
          <a:noFill/>
          <a:ln w="9525">
            <a:noFill/>
            <a:miter lim="800000"/>
            <a:headEnd/>
            <a:tailEnd/>
          </a:ln>
        </p:spPr>
        <p:txBody>
          <a:bodyPr wrap="none">
            <a:spAutoFit/>
          </a:bodyPr>
          <a:lstStyle/>
          <a:p>
            <a:r>
              <a:rPr lang="es-CR" sz="1800">
                <a:solidFill>
                  <a:srgbClr val="000000"/>
                </a:solidFill>
              </a:rPr>
              <a:t>170,00</a:t>
            </a:r>
            <a:endParaRPr lang="es-ES" sz="1800">
              <a:solidFill>
                <a:srgbClr val="000000"/>
              </a:solidFill>
            </a:endParaRPr>
          </a:p>
        </p:txBody>
      </p:sp>
      <p:sp>
        <p:nvSpPr>
          <p:cNvPr id="29710" name="Text Box 11"/>
          <p:cNvSpPr txBox="1">
            <a:spLocks noChangeArrowheads="1"/>
          </p:cNvSpPr>
          <p:nvPr/>
        </p:nvSpPr>
        <p:spPr bwMode="auto">
          <a:xfrm>
            <a:off x="6154738" y="2414588"/>
            <a:ext cx="882650" cy="366712"/>
          </a:xfrm>
          <a:prstGeom prst="rect">
            <a:avLst/>
          </a:prstGeom>
          <a:noFill/>
          <a:ln w="9525">
            <a:noFill/>
            <a:miter lim="800000"/>
            <a:headEnd/>
            <a:tailEnd/>
          </a:ln>
        </p:spPr>
        <p:txBody>
          <a:bodyPr wrap="none">
            <a:spAutoFit/>
          </a:bodyPr>
          <a:lstStyle/>
          <a:p>
            <a:r>
              <a:rPr lang="es-CR" sz="1800">
                <a:solidFill>
                  <a:srgbClr val="000000"/>
                </a:solidFill>
              </a:rPr>
              <a:t>230,00</a:t>
            </a:r>
            <a:endParaRPr lang="es-ES" sz="1800">
              <a:solidFill>
                <a:srgbClr val="000000"/>
              </a:solidFill>
            </a:endParaRPr>
          </a:p>
        </p:txBody>
      </p:sp>
      <p:sp>
        <p:nvSpPr>
          <p:cNvPr id="29711" name="Text Box 12"/>
          <p:cNvSpPr txBox="1">
            <a:spLocks noChangeArrowheads="1"/>
          </p:cNvSpPr>
          <p:nvPr/>
        </p:nvSpPr>
        <p:spPr bwMode="auto">
          <a:xfrm>
            <a:off x="7072313" y="2420938"/>
            <a:ext cx="882650" cy="366712"/>
          </a:xfrm>
          <a:prstGeom prst="rect">
            <a:avLst/>
          </a:prstGeom>
          <a:noFill/>
          <a:ln w="9525">
            <a:noFill/>
            <a:miter lim="800000"/>
            <a:headEnd/>
            <a:tailEnd/>
          </a:ln>
        </p:spPr>
        <p:txBody>
          <a:bodyPr wrap="none">
            <a:spAutoFit/>
          </a:bodyPr>
          <a:lstStyle/>
          <a:p>
            <a:r>
              <a:rPr lang="es-CR" sz="1800">
                <a:solidFill>
                  <a:srgbClr val="000000"/>
                </a:solidFill>
              </a:rPr>
              <a:t>150,00</a:t>
            </a:r>
            <a:endParaRPr lang="es-ES" sz="1800">
              <a:solidFill>
                <a:srgbClr val="000000"/>
              </a:solidFill>
            </a:endParaRPr>
          </a:p>
        </p:txBody>
      </p:sp>
      <p:sp>
        <p:nvSpPr>
          <p:cNvPr id="29712" name="Text Box 13"/>
          <p:cNvSpPr txBox="1">
            <a:spLocks noChangeArrowheads="1"/>
          </p:cNvSpPr>
          <p:nvPr/>
        </p:nvSpPr>
        <p:spPr bwMode="auto">
          <a:xfrm>
            <a:off x="7072313" y="2125663"/>
            <a:ext cx="882650" cy="366712"/>
          </a:xfrm>
          <a:prstGeom prst="rect">
            <a:avLst/>
          </a:prstGeom>
          <a:noFill/>
          <a:ln w="9525">
            <a:noFill/>
            <a:miter lim="800000"/>
            <a:headEnd/>
            <a:tailEnd/>
          </a:ln>
        </p:spPr>
        <p:txBody>
          <a:bodyPr wrap="none">
            <a:spAutoFit/>
          </a:bodyPr>
          <a:lstStyle/>
          <a:p>
            <a:r>
              <a:rPr lang="es-CR" sz="1800">
                <a:solidFill>
                  <a:srgbClr val="000000"/>
                </a:solidFill>
              </a:rPr>
              <a:t>360,00</a:t>
            </a:r>
            <a:endParaRPr lang="es-ES" sz="1800">
              <a:solidFill>
                <a:srgbClr val="000000"/>
              </a:solidFill>
            </a:endParaRPr>
          </a:p>
        </p:txBody>
      </p:sp>
      <p:sp>
        <p:nvSpPr>
          <p:cNvPr id="29713" name="Line 3"/>
          <p:cNvSpPr>
            <a:spLocks noChangeShapeType="1"/>
          </p:cNvSpPr>
          <p:nvPr/>
        </p:nvSpPr>
        <p:spPr bwMode="auto">
          <a:xfrm>
            <a:off x="5580063" y="2781300"/>
            <a:ext cx="2808287" cy="0"/>
          </a:xfrm>
          <a:prstGeom prst="line">
            <a:avLst/>
          </a:prstGeom>
          <a:noFill/>
          <a:ln w="9525">
            <a:solidFill>
              <a:schemeClr val="bg2"/>
            </a:solidFill>
            <a:round/>
            <a:headEnd/>
            <a:tailEnd/>
          </a:ln>
        </p:spPr>
        <p:txBody>
          <a:bodyPr/>
          <a:lstStyle/>
          <a:p>
            <a:endParaRPr lang="es-ES"/>
          </a:p>
        </p:txBody>
      </p:sp>
      <p:sp>
        <p:nvSpPr>
          <p:cNvPr id="29714" name="Text Box 15"/>
          <p:cNvSpPr txBox="1">
            <a:spLocks noChangeArrowheads="1"/>
          </p:cNvSpPr>
          <p:nvPr/>
        </p:nvSpPr>
        <p:spPr bwMode="auto">
          <a:xfrm>
            <a:off x="6137275" y="2846388"/>
            <a:ext cx="882650" cy="366712"/>
          </a:xfrm>
          <a:prstGeom prst="rect">
            <a:avLst/>
          </a:prstGeom>
          <a:noFill/>
          <a:ln w="9525">
            <a:noFill/>
            <a:miter lim="800000"/>
            <a:headEnd/>
            <a:tailEnd/>
          </a:ln>
        </p:spPr>
        <p:txBody>
          <a:bodyPr wrap="none">
            <a:spAutoFit/>
          </a:bodyPr>
          <a:lstStyle/>
          <a:p>
            <a:r>
              <a:rPr lang="es-CR" sz="1800">
                <a:solidFill>
                  <a:srgbClr val="000000"/>
                </a:solidFill>
              </a:rPr>
              <a:t>400,00</a:t>
            </a:r>
            <a:endParaRPr lang="es-ES" sz="1800">
              <a:solidFill>
                <a:srgbClr val="000000"/>
              </a:solidFill>
            </a:endParaRPr>
          </a:p>
        </p:txBody>
      </p:sp>
      <p:sp>
        <p:nvSpPr>
          <p:cNvPr id="29715" name="Text Box 16"/>
          <p:cNvSpPr txBox="1">
            <a:spLocks noChangeArrowheads="1"/>
          </p:cNvSpPr>
          <p:nvPr/>
        </p:nvSpPr>
        <p:spPr bwMode="auto">
          <a:xfrm>
            <a:off x="7019925" y="2852738"/>
            <a:ext cx="882650" cy="366712"/>
          </a:xfrm>
          <a:prstGeom prst="rect">
            <a:avLst/>
          </a:prstGeom>
          <a:noFill/>
          <a:ln w="9525">
            <a:noFill/>
            <a:miter lim="800000"/>
            <a:headEnd/>
            <a:tailEnd/>
          </a:ln>
        </p:spPr>
        <p:txBody>
          <a:bodyPr wrap="none">
            <a:spAutoFit/>
          </a:bodyPr>
          <a:lstStyle/>
          <a:p>
            <a:r>
              <a:rPr lang="es-CR" sz="1800">
                <a:solidFill>
                  <a:srgbClr val="000000"/>
                </a:solidFill>
              </a:rPr>
              <a:t>510,00</a:t>
            </a:r>
            <a:endParaRPr lang="es-ES" sz="1800">
              <a:solidFill>
                <a:srgbClr val="000000"/>
              </a:solidFill>
            </a:endParaRPr>
          </a:p>
        </p:txBody>
      </p:sp>
      <p:sp>
        <p:nvSpPr>
          <p:cNvPr id="29716" name="Text Box 17"/>
          <p:cNvSpPr txBox="1">
            <a:spLocks noChangeArrowheads="1"/>
          </p:cNvSpPr>
          <p:nvPr/>
        </p:nvSpPr>
        <p:spPr bwMode="auto">
          <a:xfrm>
            <a:off x="6011863" y="3376613"/>
            <a:ext cx="2736850" cy="366712"/>
          </a:xfrm>
          <a:prstGeom prst="rect">
            <a:avLst/>
          </a:prstGeom>
          <a:noFill/>
          <a:ln w="9525">
            <a:noFill/>
            <a:miter lim="800000"/>
            <a:headEnd/>
            <a:tailEnd/>
          </a:ln>
        </p:spPr>
        <p:txBody>
          <a:bodyPr wrap="none">
            <a:spAutoFit/>
          </a:bodyPr>
          <a:lstStyle/>
          <a:p>
            <a:r>
              <a:rPr lang="es-CR" sz="1800">
                <a:solidFill>
                  <a:srgbClr val="000000"/>
                </a:solidFill>
              </a:rPr>
              <a:t>Saldo: 110,00 (Acreedor)</a:t>
            </a:r>
            <a:endParaRPr lang="es-ES" sz="1800">
              <a:solidFill>
                <a:srgbClr val="000000"/>
              </a:solidFill>
            </a:endParaRPr>
          </a:p>
        </p:txBody>
      </p:sp>
      <p:sp>
        <p:nvSpPr>
          <p:cNvPr id="29717" name="Text Box 6"/>
          <p:cNvSpPr txBox="1">
            <a:spLocks noChangeArrowheads="1"/>
          </p:cNvSpPr>
          <p:nvPr/>
        </p:nvSpPr>
        <p:spPr bwMode="auto">
          <a:xfrm>
            <a:off x="900113" y="-26988"/>
            <a:ext cx="8229600" cy="579438"/>
          </a:xfrm>
          <a:prstGeom prst="rect">
            <a:avLst/>
          </a:prstGeom>
          <a:solidFill>
            <a:srgbClr val="33CCCC"/>
          </a:solidFill>
          <a:ln w="9525">
            <a:noFill/>
            <a:miter lim="800000"/>
            <a:headEnd/>
            <a:tailEnd/>
          </a:ln>
        </p:spPr>
        <p:txBody>
          <a:bodyPr>
            <a:spAutoFit/>
          </a:bodyPr>
          <a:lstStyle/>
          <a:p>
            <a:pPr algn="ctr" eaLnBrk="0" hangingPunct="0">
              <a:spcBef>
                <a:spcPct val="50000"/>
              </a:spcBef>
            </a:pPr>
            <a:r>
              <a:rPr lang="es-VE" sz="3200" b="1"/>
              <a:t>CLASES DE SALDO</a:t>
            </a:r>
            <a:endParaRPr lang="es-ES" sz="320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box(in)">
                                      <p:cBhvr>
                                        <p:cTn id="7" dur="5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2 Marcador de fecha"/>
          <p:cNvSpPr>
            <a:spLocks noGrp="1"/>
          </p:cNvSpPr>
          <p:nvPr>
            <p:ph type="dt" sz="quarter" idx="11"/>
          </p:nvPr>
        </p:nvSpPr>
        <p:spPr>
          <a:noFill/>
        </p:spPr>
        <p:txBody>
          <a:bodyPr/>
          <a:lstStyle/>
          <a:p>
            <a:fld id="{C4372E33-AEA8-4276-A00B-98FF42881ACF}" type="datetime1">
              <a:rPr lang="es-ES" smtClean="0"/>
              <a:pPr/>
              <a:t>27/10/2014</a:t>
            </a:fld>
            <a:endParaRPr lang="es-ES" smtClean="0"/>
          </a:p>
        </p:txBody>
      </p:sp>
      <p:sp>
        <p:nvSpPr>
          <p:cNvPr id="30724" name="3 Marcador de número de diapositiva"/>
          <p:cNvSpPr>
            <a:spLocks noGrp="1"/>
          </p:cNvSpPr>
          <p:nvPr>
            <p:ph type="sldNum" sz="quarter" idx="12"/>
          </p:nvPr>
        </p:nvSpPr>
        <p:spPr>
          <a:noFill/>
        </p:spPr>
        <p:txBody>
          <a:bodyPr/>
          <a:lstStyle/>
          <a:p>
            <a:fld id="{207C627A-5120-44DB-A8AE-458D83741B74}" type="slidenum">
              <a:rPr lang="es-ES" smtClean="0"/>
              <a:pPr/>
              <a:t>18</a:t>
            </a:fld>
            <a:endParaRPr lang="es-ES" dirty="0" smtClean="0"/>
          </a:p>
        </p:txBody>
      </p:sp>
      <p:sp>
        <p:nvSpPr>
          <p:cNvPr id="30725" name="Line 3"/>
          <p:cNvSpPr>
            <a:spLocks noChangeShapeType="1"/>
          </p:cNvSpPr>
          <p:nvPr/>
        </p:nvSpPr>
        <p:spPr bwMode="auto">
          <a:xfrm>
            <a:off x="5292725" y="1628775"/>
            <a:ext cx="2808288" cy="0"/>
          </a:xfrm>
          <a:prstGeom prst="line">
            <a:avLst/>
          </a:prstGeom>
          <a:noFill/>
          <a:ln w="9525">
            <a:solidFill>
              <a:schemeClr val="bg2"/>
            </a:solidFill>
            <a:round/>
            <a:headEnd/>
            <a:tailEnd/>
          </a:ln>
        </p:spPr>
        <p:txBody>
          <a:bodyPr/>
          <a:lstStyle/>
          <a:p>
            <a:endParaRPr lang="es-ES"/>
          </a:p>
        </p:txBody>
      </p:sp>
      <p:sp>
        <p:nvSpPr>
          <p:cNvPr id="30726" name="Line 5"/>
          <p:cNvSpPr>
            <a:spLocks noChangeShapeType="1"/>
          </p:cNvSpPr>
          <p:nvPr/>
        </p:nvSpPr>
        <p:spPr bwMode="auto">
          <a:xfrm>
            <a:off x="6732588" y="1628775"/>
            <a:ext cx="0" cy="1655763"/>
          </a:xfrm>
          <a:prstGeom prst="line">
            <a:avLst/>
          </a:prstGeom>
          <a:noFill/>
          <a:ln w="9525">
            <a:solidFill>
              <a:schemeClr val="bg2"/>
            </a:solidFill>
            <a:round/>
            <a:headEnd/>
            <a:tailEnd/>
          </a:ln>
        </p:spPr>
        <p:txBody>
          <a:bodyPr/>
          <a:lstStyle/>
          <a:p>
            <a:endParaRPr lang="es-ES"/>
          </a:p>
        </p:txBody>
      </p:sp>
      <p:sp>
        <p:nvSpPr>
          <p:cNvPr id="30727" name="Text Box 7"/>
          <p:cNvSpPr txBox="1">
            <a:spLocks noChangeArrowheads="1"/>
          </p:cNvSpPr>
          <p:nvPr/>
        </p:nvSpPr>
        <p:spPr bwMode="auto">
          <a:xfrm>
            <a:off x="6192838" y="1262063"/>
            <a:ext cx="1187450" cy="366712"/>
          </a:xfrm>
          <a:prstGeom prst="rect">
            <a:avLst/>
          </a:prstGeom>
          <a:noFill/>
          <a:ln w="9525">
            <a:noFill/>
            <a:miter lim="800000"/>
            <a:headEnd/>
            <a:tailEnd/>
          </a:ln>
        </p:spPr>
        <p:txBody>
          <a:bodyPr wrap="none">
            <a:spAutoFit/>
          </a:bodyPr>
          <a:lstStyle/>
          <a:p>
            <a:r>
              <a:rPr lang="es-CR" sz="1800">
                <a:solidFill>
                  <a:srgbClr val="000000"/>
                </a:solidFill>
              </a:rPr>
              <a:t>NOMBRE</a:t>
            </a:r>
            <a:endParaRPr lang="es-ES" sz="1800">
              <a:solidFill>
                <a:srgbClr val="000000"/>
              </a:solidFill>
            </a:endParaRPr>
          </a:p>
        </p:txBody>
      </p:sp>
      <p:sp>
        <p:nvSpPr>
          <p:cNvPr id="30728" name="Text Box 9"/>
          <p:cNvSpPr txBox="1">
            <a:spLocks noChangeArrowheads="1"/>
          </p:cNvSpPr>
          <p:nvPr/>
        </p:nvSpPr>
        <p:spPr bwMode="auto">
          <a:xfrm>
            <a:off x="5853113" y="1647825"/>
            <a:ext cx="806450" cy="366713"/>
          </a:xfrm>
          <a:prstGeom prst="rect">
            <a:avLst/>
          </a:prstGeom>
          <a:noFill/>
          <a:ln w="9525">
            <a:noFill/>
            <a:miter lim="800000"/>
            <a:headEnd/>
            <a:tailEnd/>
          </a:ln>
        </p:spPr>
        <p:txBody>
          <a:bodyPr wrap="none">
            <a:spAutoFit/>
          </a:bodyPr>
          <a:lstStyle/>
          <a:p>
            <a:r>
              <a:rPr lang="es-ES" sz="1800">
                <a:solidFill>
                  <a:srgbClr val="000000"/>
                </a:solidFill>
              </a:rPr>
              <a:t>DEBE</a:t>
            </a:r>
          </a:p>
        </p:txBody>
      </p:sp>
      <p:sp>
        <p:nvSpPr>
          <p:cNvPr id="30729" name="Text Box 10"/>
          <p:cNvSpPr txBox="1">
            <a:spLocks noChangeArrowheads="1"/>
          </p:cNvSpPr>
          <p:nvPr/>
        </p:nvSpPr>
        <p:spPr bwMode="auto">
          <a:xfrm>
            <a:off x="6804025" y="1628775"/>
            <a:ext cx="971550" cy="366713"/>
          </a:xfrm>
          <a:prstGeom prst="rect">
            <a:avLst/>
          </a:prstGeom>
          <a:noFill/>
          <a:ln w="9525">
            <a:noFill/>
            <a:miter lim="800000"/>
            <a:headEnd/>
            <a:tailEnd/>
          </a:ln>
        </p:spPr>
        <p:txBody>
          <a:bodyPr wrap="none">
            <a:spAutoFit/>
          </a:bodyPr>
          <a:lstStyle/>
          <a:p>
            <a:r>
              <a:rPr lang="es-ES" sz="1800">
                <a:solidFill>
                  <a:srgbClr val="000000"/>
                </a:solidFill>
              </a:rPr>
              <a:t>HABER</a:t>
            </a:r>
          </a:p>
        </p:txBody>
      </p:sp>
      <p:sp>
        <p:nvSpPr>
          <p:cNvPr id="30730" name="Rectangle 21"/>
          <p:cNvSpPr>
            <a:spLocks noGrp="1" noChangeArrowheads="1"/>
          </p:cNvSpPr>
          <p:nvPr>
            <p:ph type="title" idx="4294967295"/>
          </p:nvPr>
        </p:nvSpPr>
        <p:spPr bwMode="auto">
          <a:xfrm>
            <a:off x="111125" y="925513"/>
            <a:ext cx="3740150" cy="415925"/>
          </a:xfrm>
          <a:prstGeom prst="rect">
            <a:avLst/>
          </a:prstGeom>
          <a:solidFill>
            <a:srgbClr val="0000FF"/>
          </a:solidFill>
          <a:ln>
            <a:solidFill>
              <a:srgbClr val="000000"/>
            </a:solidFill>
            <a:miter lim="800000"/>
            <a:headEnd/>
            <a:tailEnd/>
          </a:ln>
        </p:spPr>
        <p:txBody>
          <a:bodyPr anchor="ctr"/>
          <a:lstStyle/>
          <a:p>
            <a:pPr eaLnBrk="1" hangingPunct="1"/>
            <a:r>
              <a:rPr lang="es-CR" sz="3200" smtClean="0">
                <a:solidFill>
                  <a:schemeClr val="tx1"/>
                </a:solidFill>
              </a:rPr>
              <a:t>SALDO CERO</a:t>
            </a:r>
            <a:endParaRPr lang="es-ES" sz="3200" smtClean="0">
              <a:solidFill>
                <a:schemeClr val="tx1"/>
              </a:solidFill>
            </a:endParaRPr>
          </a:p>
        </p:txBody>
      </p:sp>
      <p:pic>
        <p:nvPicPr>
          <p:cNvPr id="3081" name="47 Imagen" descr="http://www.palermoviejo.com/palermoviejo/gifs/profesiones/92.gif"/>
          <p:cNvPicPr>
            <a:picLocks noChangeAspect="1" noChangeArrowheads="1"/>
          </p:cNvPicPr>
          <p:nvPr/>
        </p:nvPicPr>
        <p:blipFill>
          <a:blip r:embed="rId2"/>
          <a:srcRect/>
          <a:stretch>
            <a:fillRect/>
          </a:stretch>
        </p:blipFill>
        <p:spPr bwMode="auto">
          <a:xfrm>
            <a:off x="5597525" y="4365625"/>
            <a:ext cx="3367088" cy="1752600"/>
          </a:xfrm>
          <a:prstGeom prst="rect">
            <a:avLst/>
          </a:prstGeom>
          <a:noFill/>
          <a:ln w="9525">
            <a:noFill/>
            <a:miter lim="800000"/>
            <a:headEnd/>
            <a:tailEnd/>
          </a:ln>
        </p:spPr>
      </p:pic>
      <p:sp>
        <p:nvSpPr>
          <p:cNvPr id="30732" name="Text Box 9"/>
          <p:cNvSpPr txBox="1">
            <a:spLocks noChangeArrowheads="1"/>
          </p:cNvSpPr>
          <p:nvPr/>
        </p:nvSpPr>
        <p:spPr bwMode="auto">
          <a:xfrm>
            <a:off x="214313" y="1916113"/>
            <a:ext cx="4645025" cy="2586037"/>
          </a:xfrm>
          <a:prstGeom prst="rect">
            <a:avLst/>
          </a:prstGeom>
          <a:noFill/>
          <a:ln w="9525">
            <a:noFill/>
            <a:miter lim="800000"/>
            <a:headEnd/>
            <a:tailEnd/>
          </a:ln>
        </p:spPr>
        <p:txBody>
          <a:bodyPr>
            <a:spAutoFit/>
          </a:bodyPr>
          <a:lstStyle/>
          <a:p>
            <a:pPr algn="just"/>
            <a:r>
              <a:rPr lang="es-CR" sz="1800">
                <a:solidFill>
                  <a:srgbClr val="000000"/>
                </a:solidFill>
              </a:rPr>
              <a:t>Una cuenta tiene saldo cero cuando ocurre que el </a:t>
            </a:r>
            <a:r>
              <a:rPr lang="es-CR" sz="1800" b="1">
                <a:solidFill>
                  <a:srgbClr val="000000"/>
                </a:solidFill>
              </a:rPr>
              <a:t>HABER</a:t>
            </a:r>
            <a:r>
              <a:rPr lang="es-CR" sz="1800">
                <a:solidFill>
                  <a:srgbClr val="000000"/>
                </a:solidFill>
              </a:rPr>
              <a:t> </a:t>
            </a:r>
            <a:r>
              <a:rPr lang="es-CR" sz="1800" b="1">
                <a:solidFill>
                  <a:srgbClr val="000000"/>
                </a:solidFill>
              </a:rPr>
              <a:t>es igual a</a:t>
            </a:r>
            <a:r>
              <a:rPr lang="es-CR" sz="1800">
                <a:solidFill>
                  <a:srgbClr val="000000"/>
                </a:solidFill>
              </a:rPr>
              <a:t>l </a:t>
            </a:r>
            <a:r>
              <a:rPr lang="es-CR" sz="1800" b="1">
                <a:solidFill>
                  <a:srgbClr val="000000"/>
                </a:solidFill>
              </a:rPr>
              <a:t>DEBE</a:t>
            </a:r>
          </a:p>
          <a:p>
            <a:endParaRPr lang="es-CR" sz="1800">
              <a:solidFill>
                <a:srgbClr val="000000"/>
              </a:solidFill>
            </a:endParaRPr>
          </a:p>
          <a:p>
            <a:pPr algn="just"/>
            <a:r>
              <a:rPr lang="es-CR" sz="1800">
                <a:solidFill>
                  <a:srgbClr val="000000"/>
                </a:solidFill>
              </a:rPr>
              <a:t>Ejemplo: supongamos que en una determinada cuenta el contador  tuvo que anotar en el debe Bs. 310,00 y 200,00 mientras que en haber registró  Bs. 360,00 y Bs. 150,00 ¿Cómo determinaríamos el saldo y que clase de saldo sería?</a:t>
            </a:r>
            <a:endParaRPr lang="es-ES" sz="1800">
              <a:solidFill>
                <a:srgbClr val="000000"/>
              </a:solidFill>
            </a:endParaRPr>
          </a:p>
        </p:txBody>
      </p:sp>
      <p:sp>
        <p:nvSpPr>
          <p:cNvPr id="30733" name="Text Box 10"/>
          <p:cNvSpPr txBox="1">
            <a:spLocks noChangeArrowheads="1"/>
          </p:cNvSpPr>
          <p:nvPr/>
        </p:nvSpPr>
        <p:spPr bwMode="auto">
          <a:xfrm>
            <a:off x="5867400" y="2060575"/>
            <a:ext cx="882650" cy="366713"/>
          </a:xfrm>
          <a:prstGeom prst="rect">
            <a:avLst/>
          </a:prstGeom>
          <a:noFill/>
          <a:ln w="9525">
            <a:noFill/>
            <a:miter lim="800000"/>
            <a:headEnd/>
            <a:tailEnd/>
          </a:ln>
        </p:spPr>
        <p:txBody>
          <a:bodyPr wrap="none">
            <a:spAutoFit/>
          </a:bodyPr>
          <a:lstStyle/>
          <a:p>
            <a:r>
              <a:rPr lang="es-CR" sz="1800">
                <a:solidFill>
                  <a:srgbClr val="000000"/>
                </a:solidFill>
              </a:rPr>
              <a:t>310,00</a:t>
            </a:r>
            <a:endParaRPr lang="es-ES" sz="1800">
              <a:solidFill>
                <a:srgbClr val="000000"/>
              </a:solidFill>
            </a:endParaRPr>
          </a:p>
        </p:txBody>
      </p:sp>
      <p:sp>
        <p:nvSpPr>
          <p:cNvPr id="30734" name="Text Box 11"/>
          <p:cNvSpPr txBox="1">
            <a:spLocks noChangeArrowheads="1"/>
          </p:cNvSpPr>
          <p:nvPr/>
        </p:nvSpPr>
        <p:spPr bwMode="auto">
          <a:xfrm>
            <a:off x="5867400" y="2414588"/>
            <a:ext cx="882650" cy="366712"/>
          </a:xfrm>
          <a:prstGeom prst="rect">
            <a:avLst/>
          </a:prstGeom>
          <a:noFill/>
          <a:ln w="9525">
            <a:noFill/>
            <a:miter lim="800000"/>
            <a:headEnd/>
            <a:tailEnd/>
          </a:ln>
        </p:spPr>
        <p:txBody>
          <a:bodyPr wrap="none">
            <a:spAutoFit/>
          </a:bodyPr>
          <a:lstStyle/>
          <a:p>
            <a:r>
              <a:rPr lang="es-CR" sz="1800">
                <a:solidFill>
                  <a:srgbClr val="000000"/>
                </a:solidFill>
              </a:rPr>
              <a:t>200,00</a:t>
            </a:r>
            <a:endParaRPr lang="es-ES" sz="1800">
              <a:solidFill>
                <a:srgbClr val="000000"/>
              </a:solidFill>
            </a:endParaRPr>
          </a:p>
        </p:txBody>
      </p:sp>
      <p:sp>
        <p:nvSpPr>
          <p:cNvPr id="30735" name="Text Box 12"/>
          <p:cNvSpPr txBox="1">
            <a:spLocks noChangeArrowheads="1"/>
          </p:cNvSpPr>
          <p:nvPr/>
        </p:nvSpPr>
        <p:spPr bwMode="auto">
          <a:xfrm>
            <a:off x="6784975" y="2420938"/>
            <a:ext cx="882650" cy="366712"/>
          </a:xfrm>
          <a:prstGeom prst="rect">
            <a:avLst/>
          </a:prstGeom>
          <a:noFill/>
          <a:ln w="9525">
            <a:noFill/>
            <a:miter lim="800000"/>
            <a:headEnd/>
            <a:tailEnd/>
          </a:ln>
        </p:spPr>
        <p:txBody>
          <a:bodyPr wrap="none">
            <a:spAutoFit/>
          </a:bodyPr>
          <a:lstStyle/>
          <a:p>
            <a:r>
              <a:rPr lang="es-CR" sz="1800">
                <a:solidFill>
                  <a:srgbClr val="000000"/>
                </a:solidFill>
              </a:rPr>
              <a:t>150,00</a:t>
            </a:r>
            <a:endParaRPr lang="es-ES" sz="1800">
              <a:solidFill>
                <a:srgbClr val="000000"/>
              </a:solidFill>
            </a:endParaRPr>
          </a:p>
        </p:txBody>
      </p:sp>
      <p:sp>
        <p:nvSpPr>
          <p:cNvPr id="30736" name="Text Box 13"/>
          <p:cNvSpPr txBox="1">
            <a:spLocks noChangeArrowheads="1"/>
          </p:cNvSpPr>
          <p:nvPr/>
        </p:nvSpPr>
        <p:spPr bwMode="auto">
          <a:xfrm>
            <a:off x="6784975" y="2125663"/>
            <a:ext cx="882650" cy="366712"/>
          </a:xfrm>
          <a:prstGeom prst="rect">
            <a:avLst/>
          </a:prstGeom>
          <a:noFill/>
          <a:ln w="9525">
            <a:noFill/>
            <a:miter lim="800000"/>
            <a:headEnd/>
            <a:tailEnd/>
          </a:ln>
        </p:spPr>
        <p:txBody>
          <a:bodyPr wrap="none">
            <a:spAutoFit/>
          </a:bodyPr>
          <a:lstStyle/>
          <a:p>
            <a:r>
              <a:rPr lang="es-CR" sz="1800">
                <a:solidFill>
                  <a:srgbClr val="000000"/>
                </a:solidFill>
              </a:rPr>
              <a:t>360,00</a:t>
            </a:r>
            <a:endParaRPr lang="es-ES" sz="1800">
              <a:solidFill>
                <a:srgbClr val="000000"/>
              </a:solidFill>
            </a:endParaRPr>
          </a:p>
        </p:txBody>
      </p:sp>
      <p:sp>
        <p:nvSpPr>
          <p:cNvPr id="30737" name="Line 3"/>
          <p:cNvSpPr>
            <a:spLocks noChangeShapeType="1"/>
          </p:cNvSpPr>
          <p:nvPr/>
        </p:nvSpPr>
        <p:spPr bwMode="auto">
          <a:xfrm>
            <a:off x="5292725" y="2781300"/>
            <a:ext cx="2808288" cy="0"/>
          </a:xfrm>
          <a:prstGeom prst="line">
            <a:avLst/>
          </a:prstGeom>
          <a:noFill/>
          <a:ln w="9525">
            <a:solidFill>
              <a:schemeClr val="bg2"/>
            </a:solidFill>
            <a:round/>
            <a:headEnd/>
            <a:tailEnd/>
          </a:ln>
        </p:spPr>
        <p:txBody>
          <a:bodyPr/>
          <a:lstStyle/>
          <a:p>
            <a:endParaRPr lang="es-ES"/>
          </a:p>
        </p:txBody>
      </p:sp>
      <p:sp>
        <p:nvSpPr>
          <p:cNvPr id="30738" name="Text Box 15"/>
          <p:cNvSpPr txBox="1">
            <a:spLocks noChangeArrowheads="1"/>
          </p:cNvSpPr>
          <p:nvPr/>
        </p:nvSpPr>
        <p:spPr bwMode="auto">
          <a:xfrm>
            <a:off x="5849938" y="2846388"/>
            <a:ext cx="882650" cy="366712"/>
          </a:xfrm>
          <a:prstGeom prst="rect">
            <a:avLst/>
          </a:prstGeom>
          <a:noFill/>
          <a:ln w="9525">
            <a:noFill/>
            <a:miter lim="800000"/>
            <a:headEnd/>
            <a:tailEnd/>
          </a:ln>
        </p:spPr>
        <p:txBody>
          <a:bodyPr wrap="none">
            <a:spAutoFit/>
          </a:bodyPr>
          <a:lstStyle/>
          <a:p>
            <a:r>
              <a:rPr lang="es-CR" sz="1800">
                <a:solidFill>
                  <a:srgbClr val="000000"/>
                </a:solidFill>
              </a:rPr>
              <a:t>510,00</a:t>
            </a:r>
            <a:endParaRPr lang="es-ES" sz="1800">
              <a:solidFill>
                <a:srgbClr val="000000"/>
              </a:solidFill>
            </a:endParaRPr>
          </a:p>
        </p:txBody>
      </p:sp>
      <p:sp>
        <p:nvSpPr>
          <p:cNvPr id="30739" name="Text Box 16"/>
          <p:cNvSpPr txBox="1">
            <a:spLocks noChangeArrowheads="1"/>
          </p:cNvSpPr>
          <p:nvPr/>
        </p:nvSpPr>
        <p:spPr bwMode="auto">
          <a:xfrm>
            <a:off x="6732588" y="2852738"/>
            <a:ext cx="882650" cy="366712"/>
          </a:xfrm>
          <a:prstGeom prst="rect">
            <a:avLst/>
          </a:prstGeom>
          <a:noFill/>
          <a:ln w="9525">
            <a:noFill/>
            <a:miter lim="800000"/>
            <a:headEnd/>
            <a:tailEnd/>
          </a:ln>
        </p:spPr>
        <p:txBody>
          <a:bodyPr wrap="none">
            <a:spAutoFit/>
          </a:bodyPr>
          <a:lstStyle/>
          <a:p>
            <a:r>
              <a:rPr lang="es-CR" sz="1800">
                <a:solidFill>
                  <a:srgbClr val="000000"/>
                </a:solidFill>
              </a:rPr>
              <a:t>510,00</a:t>
            </a:r>
            <a:endParaRPr lang="es-ES" sz="1800">
              <a:solidFill>
                <a:srgbClr val="000000"/>
              </a:solidFill>
            </a:endParaRPr>
          </a:p>
        </p:txBody>
      </p:sp>
      <p:sp>
        <p:nvSpPr>
          <p:cNvPr id="30740" name="Text Box 17"/>
          <p:cNvSpPr txBox="1">
            <a:spLocks noChangeArrowheads="1"/>
          </p:cNvSpPr>
          <p:nvPr/>
        </p:nvSpPr>
        <p:spPr bwMode="auto">
          <a:xfrm>
            <a:off x="5724525" y="3376613"/>
            <a:ext cx="1466850" cy="366712"/>
          </a:xfrm>
          <a:prstGeom prst="rect">
            <a:avLst/>
          </a:prstGeom>
          <a:noFill/>
          <a:ln w="9525">
            <a:noFill/>
            <a:miter lim="800000"/>
            <a:headEnd/>
            <a:tailEnd/>
          </a:ln>
        </p:spPr>
        <p:txBody>
          <a:bodyPr wrap="none">
            <a:spAutoFit/>
          </a:bodyPr>
          <a:lstStyle/>
          <a:p>
            <a:r>
              <a:rPr lang="es-CR" sz="1800">
                <a:solidFill>
                  <a:srgbClr val="000000"/>
                </a:solidFill>
              </a:rPr>
              <a:t>Saldo: Cero)</a:t>
            </a:r>
            <a:endParaRPr lang="es-ES" sz="1800">
              <a:solidFill>
                <a:srgbClr val="000000"/>
              </a:solidFill>
            </a:endParaRPr>
          </a:p>
        </p:txBody>
      </p:sp>
      <p:sp>
        <p:nvSpPr>
          <p:cNvPr id="30741" name="Text Box 6"/>
          <p:cNvSpPr txBox="1">
            <a:spLocks noChangeArrowheads="1"/>
          </p:cNvSpPr>
          <p:nvPr/>
        </p:nvSpPr>
        <p:spPr bwMode="auto">
          <a:xfrm>
            <a:off x="900113" y="-26988"/>
            <a:ext cx="8229600" cy="579438"/>
          </a:xfrm>
          <a:prstGeom prst="rect">
            <a:avLst/>
          </a:prstGeom>
          <a:solidFill>
            <a:srgbClr val="33CCCC"/>
          </a:solidFill>
          <a:ln w="9525">
            <a:noFill/>
            <a:miter lim="800000"/>
            <a:headEnd/>
            <a:tailEnd/>
          </a:ln>
        </p:spPr>
        <p:txBody>
          <a:bodyPr>
            <a:spAutoFit/>
          </a:bodyPr>
          <a:lstStyle/>
          <a:p>
            <a:pPr algn="ctr" eaLnBrk="0" hangingPunct="0">
              <a:spcBef>
                <a:spcPct val="50000"/>
              </a:spcBef>
            </a:pPr>
            <a:r>
              <a:rPr lang="es-VE" sz="3200" b="1"/>
              <a:t>CLASES DE SALDO</a:t>
            </a:r>
            <a:endParaRPr lang="es-ES" sz="320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box(in)">
                                      <p:cBhvr>
                                        <p:cTn id="7" dur="5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2 Marcador de fecha"/>
          <p:cNvSpPr>
            <a:spLocks noGrp="1"/>
          </p:cNvSpPr>
          <p:nvPr>
            <p:ph type="dt" sz="quarter" idx="11"/>
          </p:nvPr>
        </p:nvSpPr>
        <p:spPr>
          <a:noFill/>
        </p:spPr>
        <p:txBody>
          <a:bodyPr/>
          <a:lstStyle/>
          <a:p>
            <a:fld id="{80EDD1AA-4FE2-4E0B-9A03-6E17AA648044}" type="datetime1">
              <a:rPr lang="es-ES" smtClean="0"/>
              <a:pPr/>
              <a:t>27/10/2014</a:t>
            </a:fld>
            <a:endParaRPr lang="es-ES" smtClean="0"/>
          </a:p>
        </p:txBody>
      </p:sp>
      <p:sp>
        <p:nvSpPr>
          <p:cNvPr id="31748" name="3 Marcador de número de diapositiva"/>
          <p:cNvSpPr>
            <a:spLocks noGrp="1"/>
          </p:cNvSpPr>
          <p:nvPr>
            <p:ph type="sldNum" sz="quarter" idx="12"/>
          </p:nvPr>
        </p:nvSpPr>
        <p:spPr>
          <a:noFill/>
        </p:spPr>
        <p:txBody>
          <a:bodyPr/>
          <a:lstStyle/>
          <a:p>
            <a:fld id="{D3F5BDFA-AD73-4C30-A4AD-1E4A866E8469}" type="slidenum">
              <a:rPr lang="es-ES" smtClean="0"/>
              <a:pPr/>
              <a:t>19</a:t>
            </a:fld>
            <a:endParaRPr lang="es-ES" smtClean="0"/>
          </a:p>
        </p:txBody>
      </p:sp>
      <p:sp>
        <p:nvSpPr>
          <p:cNvPr id="31749"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ACE9BD28-ABAD-4249-B250-D41C227A9BF3}" type="slidenum">
              <a:rPr lang="es-ES" sz="1400">
                <a:solidFill>
                  <a:srgbClr val="000000"/>
                </a:solidFill>
              </a:rPr>
              <a:pPr algn="r"/>
              <a:t>19</a:t>
            </a:fld>
            <a:endParaRPr lang="es-ES" sz="1400">
              <a:solidFill>
                <a:srgbClr val="000000"/>
              </a:solidFill>
            </a:endParaRPr>
          </a:p>
        </p:txBody>
      </p:sp>
      <p:sp>
        <p:nvSpPr>
          <p:cNvPr id="31750"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
        <p:nvSpPr>
          <p:cNvPr id="31751" name="5 CuadroTexto"/>
          <p:cNvSpPr txBox="1">
            <a:spLocks noChangeArrowheads="1"/>
          </p:cNvSpPr>
          <p:nvPr/>
        </p:nvSpPr>
        <p:spPr bwMode="auto">
          <a:xfrm>
            <a:off x="250825" y="3284538"/>
            <a:ext cx="1485900" cy="457200"/>
          </a:xfrm>
          <a:prstGeom prst="rect">
            <a:avLst/>
          </a:prstGeom>
          <a:solidFill>
            <a:srgbClr val="00B0F0"/>
          </a:solidFill>
          <a:ln w="9525">
            <a:noFill/>
            <a:miter lim="800000"/>
            <a:headEnd/>
            <a:tailEnd/>
          </a:ln>
        </p:spPr>
        <p:txBody>
          <a:bodyPr wrap="none">
            <a:spAutoFit/>
          </a:bodyPr>
          <a:lstStyle/>
          <a:p>
            <a:r>
              <a:rPr lang="es-ES" sz="2400">
                <a:solidFill>
                  <a:srgbClr val="000000"/>
                </a:solidFill>
              </a:rPr>
              <a:t>PASOS:  </a:t>
            </a:r>
            <a:endParaRPr lang="es-VE" sz="2400">
              <a:solidFill>
                <a:srgbClr val="000000"/>
              </a:solidFill>
            </a:endParaRPr>
          </a:p>
        </p:txBody>
      </p:sp>
      <p:sp>
        <p:nvSpPr>
          <p:cNvPr id="31752" name="6 CuadroTexto"/>
          <p:cNvSpPr txBox="1">
            <a:spLocks noChangeArrowheads="1"/>
          </p:cNvSpPr>
          <p:nvPr/>
        </p:nvSpPr>
        <p:spPr bwMode="auto">
          <a:xfrm>
            <a:off x="2627313" y="2492375"/>
            <a:ext cx="5688012" cy="641350"/>
          </a:xfrm>
          <a:prstGeom prst="rect">
            <a:avLst/>
          </a:prstGeom>
          <a:solidFill>
            <a:srgbClr val="FF0000"/>
          </a:solidFill>
          <a:ln w="9525">
            <a:noFill/>
            <a:miter lim="800000"/>
            <a:headEnd/>
            <a:tailEnd/>
          </a:ln>
        </p:spPr>
        <p:txBody>
          <a:bodyPr>
            <a:spAutoFit/>
          </a:bodyPr>
          <a:lstStyle/>
          <a:p>
            <a:pPr marL="342900" indent="-342900">
              <a:buFontTx/>
              <a:buAutoNum type="arabicPeriod"/>
            </a:pPr>
            <a:r>
              <a:rPr lang="es-ES" sz="1800">
                <a:solidFill>
                  <a:srgbClr val="000000"/>
                </a:solidFill>
              </a:rPr>
              <a:t>SELECCIONAR  EL NOMBRE DE  LA CUENTA EN LA QUE SE HARÁ EL REGISTRO.</a:t>
            </a:r>
            <a:endParaRPr lang="es-VE" sz="1800">
              <a:solidFill>
                <a:srgbClr val="000000"/>
              </a:solidFill>
            </a:endParaRPr>
          </a:p>
        </p:txBody>
      </p:sp>
      <p:sp>
        <p:nvSpPr>
          <p:cNvPr id="31753" name="7 CuadroTexto"/>
          <p:cNvSpPr txBox="1">
            <a:spLocks noChangeArrowheads="1"/>
          </p:cNvSpPr>
          <p:nvPr/>
        </p:nvSpPr>
        <p:spPr bwMode="auto">
          <a:xfrm>
            <a:off x="2698750" y="4011613"/>
            <a:ext cx="5905500" cy="641350"/>
          </a:xfrm>
          <a:prstGeom prst="rect">
            <a:avLst/>
          </a:prstGeom>
          <a:solidFill>
            <a:srgbClr val="00B050"/>
          </a:solidFill>
          <a:ln w="9525">
            <a:noFill/>
            <a:miter lim="800000"/>
            <a:headEnd/>
            <a:tailEnd/>
          </a:ln>
        </p:spPr>
        <p:txBody>
          <a:bodyPr>
            <a:spAutoFit/>
          </a:bodyPr>
          <a:lstStyle/>
          <a:p>
            <a:pPr marL="266700" indent="-266700"/>
            <a:r>
              <a:rPr lang="es-ES" sz="1800">
                <a:solidFill>
                  <a:srgbClr val="000000"/>
                </a:solidFill>
              </a:rPr>
              <a:t>2. DETERMINAR SI LA TRANSACCIÓN SE REGISTRA EN EL DEBE O EN EL HABER.</a:t>
            </a:r>
            <a:endParaRPr lang="es-VE" sz="18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2 Marcador de fecha"/>
          <p:cNvSpPr>
            <a:spLocks noGrp="1"/>
          </p:cNvSpPr>
          <p:nvPr>
            <p:ph type="dt" sz="quarter" idx="11"/>
          </p:nvPr>
        </p:nvSpPr>
        <p:spPr>
          <a:noFill/>
        </p:spPr>
        <p:txBody>
          <a:bodyPr/>
          <a:lstStyle/>
          <a:p>
            <a:fld id="{438626BA-128D-42E4-95DC-F78E777E1D83}" type="datetime1">
              <a:rPr lang="es-ES" smtClean="0"/>
              <a:pPr/>
              <a:t>27/10/2014</a:t>
            </a:fld>
            <a:endParaRPr lang="es-ES" smtClean="0"/>
          </a:p>
        </p:txBody>
      </p:sp>
      <p:sp>
        <p:nvSpPr>
          <p:cNvPr id="8196" name="3 Marcador de número de diapositiva"/>
          <p:cNvSpPr>
            <a:spLocks noGrp="1"/>
          </p:cNvSpPr>
          <p:nvPr>
            <p:ph type="sldNum" sz="quarter" idx="12"/>
          </p:nvPr>
        </p:nvSpPr>
        <p:spPr>
          <a:noFill/>
        </p:spPr>
        <p:txBody>
          <a:bodyPr/>
          <a:lstStyle/>
          <a:p>
            <a:fld id="{282F799D-21F2-40EA-A138-1B317535458C}" type="slidenum">
              <a:rPr lang="es-ES" smtClean="0"/>
              <a:pPr/>
              <a:t>2</a:t>
            </a:fld>
            <a:endParaRPr lang="es-ES" dirty="0" smtClean="0"/>
          </a:p>
        </p:txBody>
      </p:sp>
      <p:sp>
        <p:nvSpPr>
          <p:cNvPr id="8197"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1FDDD100-3B49-4EB9-B6ED-488C86477E43}" type="slidenum">
              <a:rPr lang="es-ES" sz="1400">
                <a:solidFill>
                  <a:srgbClr val="000000"/>
                </a:solidFill>
              </a:rPr>
              <a:pPr algn="r"/>
              <a:t>2</a:t>
            </a:fld>
            <a:endParaRPr lang="es-ES" sz="1400">
              <a:solidFill>
                <a:srgbClr val="000000"/>
              </a:solidFill>
            </a:endParaRPr>
          </a:p>
        </p:txBody>
      </p:sp>
      <p:sp>
        <p:nvSpPr>
          <p:cNvPr id="8198" name="Text Box 6"/>
          <p:cNvSpPr txBox="1">
            <a:spLocks noChangeArrowheads="1"/>
          </p:cNvSpPr>
          <p:nvPr/>
        </p:nvSpPr>
        <p:spPr bwMode="auto">
          <a:xfrm>
            <a:off x="928688" y="44450"/>
            <a:ext cx="8064500"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dirty="0" smtClean="0"/>
              <a:t> </a:t>
            </a:r>
            <a:r>
              <a:rPr lang="es-VE" sz="3600" b="1" dirty="0"/>
              <a:t>Transacciones</a:t>
            </a:r>
            <a:endParaRPr lang="es-ES" sz="3600" dirty="0"/>
          </a:p>
        </p:txBody>
      </p:sp>
      <p:sp>
        <p:nvSpPr>
          <p:cNvPr id="8199" name="Text Box 13"/>
          <p:cNvSpPr txBox="1">
            <a:spLocks noChangeArrowheads="1"/>
          </p:cNvSpPr>
          <p:nvPr/>
        </p:nvSpPr>
        <p:spPr bwMode="auto">
          <a:xfrm>
            <a:off x="785813" y="1566863"/>
            <a:ext cx="8064500" cy="2862262"/>
          </a:xfrm>
          <a:prstGeom prst="rect">
            <a:avLst/>
          </a:prstGeom>
          <a:noFill/>
          <a:ln w="9525">
            <a:noFill/>
            <a:miter lim="800000"/>
            <a:headEnd/>
            <a:tailEnd/>
          </a:ln>
        </p:spPr>
        <p:txBody>
          <a:bodyPr>
            <a:spAutoFit/>
          </a:bodyPr>
          <a:lstStyle/>
          <a:p>
            <a:pPr algn="just">
              <a:spcBef>
                <a:spcPct val="50000"/>
              </a:spcBef>
              <a:tabLst>
                <a:tab pos="1344613" algn="l"/>
              </a:tabLst>
            </a:pPr>
            <a:r>
              <a:rPr lang="es-ES" sz="3600" dirty="0">
                <a:solidFill>
                  <a:srgbClr val="000000"/>
                </a:solidFill>
              </a:rPr>
              <a:t>Una transacción comercial es todo aquello que ocurre cuando hay un intercambio financiero correspondiente a la compra o venta de un bien o servicio.</a:t>
            </a:r>
          </a:p>
        </p:txBody>
      </p:sp>
    </p:spTree>
  </p:cSld>
  <p:clrMapOvr>
    <a:masterClrMapping/>
  </p:clrMapOvr>
  <p:transition>
    <p:whee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2 Marcador de fecha"/>
          <p:cNvSpPr>
            <a:spLocks noGrp="1"/>
          </p:cNvSpPr>
          <p:nvPr>
            <p:ph type="dt" sz="quarter" idx="11"/>
          </p:nvPr>
        </p:nvSpPr>
        <p:spPr>
          <a:noFill/>
        </p:spPr>
        <p:txBody>
          <a:bodyPr/>
          <a:lstStyle/>
          <a:p>
            <a:fld id="{97D756E2-F738-47BF-86D7-E7829B77806D}" type="datetime1">
              <a:rPr lang="es-ES" smtClean="0"/>
              <a:pPr/>
              <a:t>27/10/2014</a:t>
            </a:fld>
            <a:endParaRPr lang="es-ES" smtClean="0"/>
          </a:p>
        </p:txBody>
      </p:sp>
      <p:sp>
        <p:nvSpPr>
          <p:cNvPr id="32772" name="3 Marcador de número de diapositiva"/>
          <p:cNvSpPr>
            <a:spLocks noGrp="1"/>
          </p:cNvSpPr>
          <p:nvPr>
            <p:ph type="sldNum" sz="quarter" idx="12"/>
          </p:nvPr>
        </p:nvSpPr>
        <p:spPr>
          <a:noFill/>
        </p:spPr>
        <p:txBody>
          <a:bodyPr/>
          <a:lstStyle/>
          <a:p>
            <a:fld id="{D9B43967-4C30-487F-99FF-9FF47A487D08}" type="slidenum">
              <a:rPr lang="es-ES" smtClean="0"/>
              <a:pPr/>
              <a:t>20</a:t>
            </a:fld>
            <a:endParaRPr lang="es-ES" smtClean="0"/>
          </a:p>
        </p:txBody>
      </p:sp>
      <p:sp>
        <p:nvSpPr>
          <p:cNvPr id="32773"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671D9A02-445A-405B-847B-DC1D0515B03C}" type="slidenum">
              <a:rPr lang="es-ES" sz="1400">
                <a:solidFill>
                  <a:srgbClr val="000000"/>
                </a:solidFill>
              </a:rPr>
              <a:pPr algn="r"/>
              <a:t>20</a:t>
            </a:fld>
            <a:endParaRPr lang="es-ES" sz="1400">
              <a:solidFill>
                <a:srgbClr val="000000"/>
              </a:solidFill>
            </a:endParaRPr>
          </a:p>
        </p:txBody>
      </p:sp>
      <p:sp>
        <p:nvSpPr>
          <p:cNvPr id="32774" name="8 CuadroTexto"/>
          <p:cNvSpPr txBox="1">
            <a:spLocks noChangeArrowheads="1"/>
          </p:cNvSpPr>
          <p:nvPr/>
        </p:nvSpPr>
        <p:spPr bwMode="auto">
          <a:xfrm>
            <a:off x="1044575" y="1196975"/>
            <a:ext cx="7704138" cy="641350"/>
          </a:xfrm>
          <a:prstGeom prst="rect">
            <a:avLst/>
          </a:prstGeom>
          <a:noFill/>
          <a:ln w="9525">
            <a:noFill/>
            <a:miter lim="800000"/>
            <a:headEnd/>
            <a:tailEnd/>
          </a:ln>
        </p:spPr>
        <p:txBody>
          <a:bodyPr>
            <a:spAutoFit/>
          </a:bodyPr>
          <a:lstStyle/>
          <a:p>
            <a:pPr marL="1168400" indent="-1168400"/>
            <a:r>
              <a:rPr lang="es-ES" sz="1800">
                <a:solidFill>
                  <a:srgbClr val="000000"/>
                </a:solidFill>
              </a:rPr>
              <a:t>EJEMPLO: Transacción  a) Supongamos que se efectuó un depósito de Bs. 900,00 en el  Banco Provincial.</a:t>
            </a:r>
            <a:endParaRPr lang="es-VE" sz="1800">
              <a:solidFill>
                <a:srgbClr val="000000"/>
              </a:solidFill>
            </a:endParaRPr>
          </a:p>
        </p:txBody>
      </p:sp>
      <p:sp>
        <p:nvSpPr>
          <p:cNvPr id="32775" name="5 CuadroTexto"/>
          <p:cNvSpPr txBox="1">
            <a:spLocks noChangeArrowheads="1"/>
          </p:cNvSpPr>
          <p:nvPr/>
        </p:nvSpPr>
        <p:spPr bwMode="auto">
          <a:xfrm>
            <a:off x="285750" y="2205038"/>
            <a:ext cx="1162050" cy="366712"/>
          </a:xfrm>
          <a:prstGeom prst="rect">
            <a:avLst/>
          </a:prstGeom>
          <a:solidFill>
            <a:srgbClr val="00B0F0"/>
          </a:solidFill>
          <a:ln w="9525">
            <a:noFill/>
            <a:miter lim="800000"/>
            <a:headEnd/>
            <a:tailEnd/>
          </a:ln>
        </p:spPr>
        <p:txBody>
          <a:bodyPr wrap="none">
            <a:spAutoFit/>
          </a:bodyPr>
          <a:lstStyle/>
          <a:p>
            <a:r>
              <a:rPr lang="es-ES" sz="1800">
                <a:solidFill>
                  <a:srgbClr val="000000"/>
                </a:solidFill>
              </a:rPr>
              <a:t>PASOS:  </a:t>
            </a:r>
            <a:endParaRPr lang="es-VE" sz="1800">
              <a:solidFill>
                <a:srgbClr val="000000"/>
              </a:solidFill>
            </a:endParaRPr>
          </a:p>
        </p:txBody>
      </p:sp>
      <p:sp>
        <p:nvSpPr>
          <p:cNvPr id="32776" name="6 CuadroTexto"/>
          <p:cNvSpPr txBox="1">
            <a:spLocks noChangeArrowheads="1"/>
          </p:cNvSpPr>
          <p:nvPr/>
        </p:nvSpPr>
        <p:spPr bwMode="auto">
          <a:xfrm>
            <a:off x="2071688" y="2133600"/>
            <a:ext cx="6532562" cy="641350"/>
          </a:xfrm>
          <a:prstGeom prst="rect">
            <a:avLst/>
          </a:prstGeom>
          <a:solidFill>
            <a:srgbClr val="FF0000"/>
          </a:solidFill>
          <a:ln w="9525">
            <a:noFill/>
            <a:miter lim="800000"/>
            <a:headEnd/>
            <a:tailEnd/>
          </a:ln>
        </p:spPr>
        <p:txBody>
          <a:bodyPr>
            <a:spAutoFit/>
          </a:bodyPr>
          <a:lstStyle/>
          <a:p>
            <a:pPr marL="342900" indent="-342900">
              <a:buFontTx/>
              <a:buAutoNum type="arabicPeriod"/>
            </a:pPr>
            <a:r>
              <a:rPr lang="es-ES" sz="1800">
                <a:solidFill>
                  <a:srgbClr val="000000"/>
                </a:solidFill>
              </a:rPr>
              <a:t>SELECCIONAR  EL NOMBRE DE  LA CUENTA EN LA QUE SE HARÁ EL REGISTRO.</a:t>
            </a:r>
            <a:endParaRPr lang="es-VE" sz="1800">
              <a:solidFill>
                <a:srgbClr val="000000"/>
              </a:solidFill>
            </a:endParaRPr>
          </a:p>
        </p:txBody>
      </p:sp>
      <p:sp>
        <p:nvSpPr>
          <p:cNvPr id="32777" name="8 CuadroTexto"/>
          <p:cNvSpPr txBox="1">
            <a:spLocks noChangeArrowheads="1"/>
          </p:cNvSpPr>
          <p:nvPr/>
        </p:nvSpPr>
        <p:spPr bwMode="auto">
          <a:xfrm>
            <a:off x="960438" y="3219450"/>
            <a:ext cx="7283450" cy="641350"/>
          </a:xfrm>
          <a:prstGeom prst="rect">
            <a:avLst/>
          </a:prstGeom>
          <a:solidFill>
            <a:srgbClr val="00B0F0"/>
          </a:solidFill>
          <a:ln w="9525">
            <a:noFill/>
            <a:miter lim="800000"/>
            <a:headEnd/>
            <a:tailEnd/>
          </a:ln>
        </p:spPr>
        <p:txBody>
          <a:bodyPr wrap="none">
            <a:spAutoFit/>
          </a:bodyPr>
          <a:lstStyle/>
          <a:p>
            <a:r>
              <a:rPr lang="es-ES" sz="1800">
                <a:solidFill>
                  <a:srgbClr val="000000"/>
                </a:solidFill>
              </a:rPr>
              <a:t>Analizar: tratándose de dinero depositada en un banco ¿Cuál sería el </a:t>
            </a:r>
          </a:p>
          <a:p>
            <a:r>
              <a:rPr lang="es-ES" sz="1800">
                <a:solidFill>
                  <a:srgbClr val="000000"/>
                </a:solidFill>
              </a:rPr>
              <a:t>               nombre de la cuenta a utilizar?     </a:t>
            </a:r>
            <a:endParaRPr lang="es-VE" sz="1800">
              <a:solidFill>
                <a:srgbClr val="000000"/>
              </a:solidFill>
            </a:endParaRPr>
          </a:p>
        </p:txBody>
      </p:sp>
      <p:cxnSp>
        <p:nvCxnSpPr>
          <p:cNvPr id="12" name="11 Conector recto"/>
          <p:cNvCxnSpPr/>
          <p:nvPr/>
        </p:nvCxnSpPr>
        <p:spPr>
          <a:xfrm>
            <a:off x="3956050" y="4568825"/>
            <a:ext cx="12858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5400000">
            <a:off x="4231481" y="4942682"/>
            <a:ext cx="714375" cy="1588"/>
          </a:xfrm>
          <a:prstGeom prst="line">
            <a:avLst/>
          </a:prstGeom>
        </p:spPr>
        <p:style>
          <a:lnRef idx="1">
            <a:schemeClr val="accent1"/>
          </a:lnRef>
          <a:fillRef idx="0">
            <a:schemeClr val="accent1"/>
          </a:fillRef>
          <a:effectRef idx="0">
            <a:schemeClr val="accent1"/>
          </a:effectRef>
          <a:fontRef idx="minor">
            <a:schemeClr val="tx1"/>
          </a:fontRef>
        </p:style>
      </p:cxnSp>
      <p:sp>
        <p:nvSpPr>
          <p:cNvPr id="32780" name="15 CuadroTexto"/>
          <p:cNvSpPr txBox="1">
            <a:spLocks noChangeArrowheads="1"/>
          </p:cNvSpPr>
          <p:nvPr/>
        </p:nvSpPr>
        <p:spPr bwMode="auto">
          <a:xfrm>
            <a:off x="3924300" y="4556125"/>
            <a:ext cx="669925" cy="304800"/>
          </a:xfrm>
          <a:prstGeom prst="rect">
            <a:avLst/>
          </a:prstGeom>
          <a:noFill/>
          <a:ln w="9525">
            <a:noFill/>
            <a:miter lim="800000"/>
            <a:headEnd/>
            <a:tailEnd/>
          </a:ln>
        </p:spPr>
        <p:txBody>
          <a:bodyPr wrap="none">
            <a:spAutoFit/>
          </a:bodyPr>
          <a:lstStyle/>
          <a:p>
            <a:r>
              <a:rPr lang="es-ES" sz="1400">
                <a:solidFill>
                  <a:srgbClr val="000000"/>
                </a:solidFill>
              </a:rPr>
              <a:t>DEBE</a:t>
            </a:r>
            <a:endParaRPr lang="es-VE" sz="1400">
              <a:solidFill>
                <a:srgbClr val="000000"/>
              </a:solidFill>
            </a:endParaRPr>
          </a:p>
        </p:txBody>
      </p:sp>
      <p:sp>
        <p:nvSpPr>
          <p:cNvPr id="32781" name="16 CuadroTexto"/>
          <p:cNvSpPr txBox="1">
            <a:spLocks noChangeArrowheads="1"/>
          </p:cNvSpPr>
          <p:nvPr/>
        </p:nvSpPr>
        <p:spPr bwMode="auto">
          <a:xfrm>
            <a:off x="4527550" y="4568825"/>
            <a:ext cx="798513" cy="304800"/>
          </a:xfrm>
          <a:prstGeom prst="rect">
            <a:avLst/>
          </a:prstGeom>
          <a:noFill/>
          <a:ln w="9525">
            <a:noFill/>
            <a:miter lim="800000"/>
            <a:headEnd/>
            <a:tailEnd/>
          </a:ln>
        </p:spPr>
        <p:txBody>
          <a:bodyPr wrap="none">
            <a:spAutoFit/>
          </a:bodyPr>
          <a:lstStyle/>
          <a:p>
            <a:r>
              <a:rPr lang="es-ES" sz="1400">
                <a:solidFill>
                  <a:srgbClr val="000000"/>
                </a:solidFill>
              </a:rPr>
              <a:t>HABER</a:t>
            </a:r>
            <a:endParaRPr lang="es-VE" sz="1400">
              <a:solidFill>
                <a:srgbClr val="000000"/>
              </a:solidFill>
            </a:endParaRPr>
          </a:p>
        </p:txBody>
      </p:sp>
      <p:sp>
        <p:nvSpPr>
          <p:cNvPr id="32782"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2 Marcador de fecha"/>
          <p:cNvSpPr>
            <a:spLocks noGrp="1"/>
          </p:cNvSpPr>
          <p:nvPr>
            <p:ph type="dt" sz="quarter" idx="11"/>
          </p:nvPr>
        </p:nvSpPr>
        <p:spPr>
          <a:noFill/>
        </p:spPr>
        <p:txBody>
          <a:bodyPr/>
          <a:lstStyle/>
          <a:p>
            <a:fld id="{0711674F-E9CB-4894-8BC7-823CF104EC11}" type="datetime1">
              <a:rPr lang="es-ES" smtClean="0"/>
              <a:pPr/>
              <a:t>27/10/2014</a:t>
            </a:fld>
            <a:endParaRPr lang="es-ES" smtClean="0"/>
          </a:p>
        </p:txBody>
      </p:sp>
      <p:sp>
        <p:nvSpPr>
          <p:cNvPr id="33796" name="3 Marcador de número de diapositiva"/>
          <p:cNvSpPr>
            <a:spLocks noGrp="1"/>
          </p:cNvSpPr>
          <p:nvPr>
            <p:ph type="sldNum" sz="quarter" idx="12"/>
          </p:nvPr>
        </p:nvSpPr>
        <p:spPr>
          <a:noFill/>
        </p:spPr>
        <p:txBody>
          <a:bodyPr/>
          <a:lstStyle/>
          <a:p>
            <a:fld id="{A78FEFD7-F9E9-483A-9C22-433EB1DCC57E}" type="slidenum">
              <a:rPr lang="es-ES" smtClean="0"/>
              <a:pPr/>
              <a:t>21</a:t>
            </a:fld>
            <a:endParaRPr lang="es-ES" smtClean="0"/>
          </a:p>
        </p:txBody>
      </p:sp>
      <p:sp>
        <p:nvSpPr>
          <p:cNvPr id="33797"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B735E3AB-FF6F-4BE9-BC58-4BF7F7B2DB29}" type="slidenum">
              <a:rPr lang="es-ES" sz="1400">
                <a:solidFill>
                  <a:srgbClr val="000000"/>
                </a:solidFill>
              </a:rPr>
              <a:pPr algn="r"/>
              <a:t>21</a:t>
            </a:fld>
            <a:endParaRPr lang="es-ES" sz="1400">
              <a:solidFill>
                <a:srgbClr val="000000"/>
              </a:solidFill>
            </a:endParaRPr>
          </a:p>
        </p:txBody>
      </p:sp>
      <p:sp>
        <p:nvSpPr>
          <p:cNvPr id="33798" name="7 CuadroTexto"/>
          <p:cNvSpPr txBox="1">
            <a:spLocks noChangeArrowheads="1"/>
          </p:cNvSpPr>
          <p:nvPr/>
        </p:nvSpPr>
        <p:spPr bwMode="auto">
          <a:xfrm>
            <a:off x="684213" y="1058863"/>
            <a:ext cx="7740650" cy="641350"/>
          </a:xfrm>
          <a:prstGeom prst="rect">
            <a:avLst/>
          </a:prstGeom>
          <a:solidFill>
            <a:srgbClr val="00B050"/>
          </a:solidFill>
          <a:ln w="9525">
            <a:noFill/>
            <a:miter lim="800000"/>
            <a:headEnd/>
            <a:tailEnd/>
          </a:ln>
        </p:spPr>
        <p:txBody>
          <a:bodyPr>
            <a:spAutoFit/>
          </a:bodyPr>
          <a:lstStyle/>
          <a:p>
            <a:pPr algn="just"/>
            <a:r>
              <a:rPr lang="es-ES" sz="1800">
                <a:solidFill>
                  <a:srgbClr val="000000"/>
                </a:solidFill>
              </a:rPr>
              <a:t>2. DETERMINAR SI LA TRANSACCIÓN SE REGISTRA EN EL DEBE O EN EL HABER.</a:t>
            </a:r>
            <a:endParaRPr lang="es-VE" sz="1800">
              <a:solidFill>
                <a:srgbClr val="000000"/>
              </a:solidFill>
            </a:endParaRPr>
          </a:p>
        </p:txBody>
      </p:sp>
      <p:sp>
        <p:nvSpPr>
          <p:cNvPr id="33799" name="Text Box 3"/>
          <p:cNvSpPr txBox="1">
            <a:spLocks noChangeArrowheads="1"/>
          </p:cNvSpPr>
          <p:nvPr/>
        </p:nvSpPr>
        <p:spPr bwMode="auto">
          <a:xfrm>
            <a:off x="179388" y="3860800"/>
            <a:ext cx="1974850" cy="641350"/>
          </a:xfrm>
          <a:prstGeom prst="rect">
            <a:avLst/>
          </a:prstGeom>
          <a:solidFill>
            <a:srgbClr val="92D050"/>
          </a:solidFill>
          <a:ln w="9525">
            <a:noFill/>
            <a:miter lim="800000"/>
            <a:headEnd/>
            <a:tailEnd/>
          </a:ln>
        </p:spPr>
        <p:txBody>
          <a:bodyPr wrap="none">
            <a:spAutoFit/>
          </a:bodyPr>
          <a:lstStyle/>
          <a:p>
            <a:r>
              <a:rPr lang="es-CR" sz="1800">
                <a:solidFill>
                  <a:srgbClr val="000000"/>
                </a:solidFill>
              </a:rPr>
              <a:t>LA CUENTA</a:t>
            </a:r>
          </a:p>
          <a:p>
            <a:r>
              <a:rPr lang="es-CR" sz="1800">
                <a:solidFill>
                  <a:srgbClr val="000000"/>
                </a:solidFill>
              </a:rPr>
              <a:t>SELECCIONADA</a:t>
            </a:r>
            <a:endParaRPr lang="es-ES" sz="1800">
              <a:solidFill>
                <a:srgbClr val="000000"/>
              </a:solidFill>
            </a:endParaRPr>
          </a:p>
        </p:txBody>
      </p:sp>
      <p:sp>
        <p:nvSpPr>
          <p:cNvPr id="33800" name="AutoShape 4"/>
          <p:cNvSpPr>
            <a:spLocks/>
          </p:cNvSpPr>
          <p:nvPr/>
        </p:nvSpPr>
        <p:spPr bwMode="auto">
          <a:xfrm>
            <a:off x="2287588" y="2638425"/>
            <a:ext cx="71437" cy="3240088"/>
          </a:xfrm>
          <a:prstGeom prst="leftBrace">
            <a:avLst>
              <a:gd name="adj1" fmla="val 377966"/>
              <a:gd name="adj2" fmla="val 50000"/>
            </a:avLst>
          </a:prstGeom>
          <a:solidFill>
            <a:srgbClr val="FF0000"/>
          </a:solidFill>
          <a:ln w="9525">
            <a:solidFill>
              <a:srgbClr val="000000"/>
            </a:solidFill>
            <a:round/>
            <a:headEnd/>
            <a:tailEnd/>
          </a:ln>
        </p:spPr>
        <p:txBody>
          <a:bodyPr wrap="none" anchor="ctr"/>
          <a:lstStyle/>
          <a:p>
            <a:endParaRPr lang="es-VE" sz="1800"/>
          </a:p>
        </p:txBody>
      </p:sp>
      <p:sp>
        <p:nvSpPr>
          <p:cNvPr id="33801" name="Text Box 5"/>
          <p:cNvSpPr txBox="1">
            <a:spLocks noChangeArrowheads="1"/>
          </p:cNvSpPr>
          <p:nvPr/>
        </p:nvSpPr>
        <p:spPr bwMode="auto">
          <a:xfrm>
            <a:off x="2700338" y="2728913"/>
            <a:ext cx="2000250" cy="366712"/>
          </a:xfrm>
          <a:prstGeom prst="rect">
            <a:avLst/>
          </a:prstGeom>
          <a:solidFill>
            <a:srgbClr val="FF0000"/>
          </a:solidFill>
          <a:ln w="9525">
            <a:noFill/>
            <a:miter lim="800000"/>
            <a:headEnd/>
            <a:tailEnd/>
          </a:ln>
        </p:spPr>
        <p:txBody>
          <a:bodyPr wrap="none">
            <a:spAutoFit/>
          </a:bodyPr>
          <a:lstStyle/>
          <a:p>
            <a:r>
              <a:rPr lang="es-CR" sz="1800">
                <a:solidFill>
                  <a:srgbClr val="000000"/>
                </a:solidFill>
              </a:rPr>
              <a:t>¿RECIBE ALGO?</a:t>
            </a:r>
            <a:endParaRPr lang="es-ES" sz="1800">
              <a:solidFill>
                <a:srgbClr val="000000"/>
              </a:solidFill>
            </a:endParaRPr>
          </a:p>
        </p:txBody>
      </p:sp>
      <p:sp>
        <p:nvSpPr>
          <p:cNvPr id="33802" name="Text Box 6"/>
          <p:cNvSpPr txBox="1">
            <a:spLocks noChangeArrowheads="1"/>
          </p:cNvSpPr>
          <p:nvPr/>
        </p:nvSpPr>
        <p:spPr bwMode="auto">
          <a:xfrm>
            <a:off x="2719388" y="4864100"/>
            <a:ext cx="2317750" cy="366713"/>
          </a:xfrm>
          <a:prstGeom prst="rect">
            <a:avLst/>
          </a:prstGeom>
          <a:solidFill>
            <a:srgbClr val="FFC000"/>
          </a:solidFill>
          <a:ln w="9525">
            <a:noFill/>
            <a:miter lim="800000"/>
            <a:headEnd/>
            <a:tailEnd/>
          </a:ln>
        </p:spPr>
        <p:txBody>
          <a:bodyPr wrap="none">
            <a:spAutoFit/>
          </a:bodyPr>
          <a:lstStyle/>
          <a:p>
            <a:r>
              <a:rPr lang="es-CR" sz="1800">
                <a:solidFill>
                  <a:srgbClr val="000000"/>
                </a:solidFill>
              </a:rPr>
              <a:t>¿ENTREGA  ALGO?</a:t>
            </a:r>
            <a:endParaRPr lang="es-ES" sz="1800">
              <a:solidFill>
                <a:srgbClr val="000000"/>
              </a:solidFill>
            </a:endParaRPr>
          </a:p>
        </p:txBody>
      </p:sp>
      <p:sp>
        <p:nvSpPr>
          <p:cNvPr id="33803" name="AutoShape 8"/>
          <p:cNvSpPr>
            <a:spLocks/>
          </p:cNvSpPr>
          <p:nvPr/>
        </p:nvSpPr>
        <p:spPr bwMode="auto">
          <a:xfrm>
            <a:off x="4951413" y="1773238"/>
            <a:ext cx="73025" cy="2160587"/>
          </a:xfrm>
          <a:prstGeom prst="leftBrace">
            <a:avLst>
              <a:gd name="adj1" fmla="val 246558"/>
              <a:gd name="adj2" fmla="val 50000"/>
            </a:avLst>
          </a:prstGeom>
          <a:solidFill>
            <a:schemeClr val="accent2"/>
          </a:solidFill>
          <a:ln w="9525">
            <a:solidFill>
              <a:srgbClr val="000000"/>
            </a:solidFill>
            <a:round/>
            <a:headEnd/>
            <a:tailEnd/>
          </a:ln>
        </p:spPr>
        <p:txBody>
          <a:bodyPr wrap="none" anchor="ctr"/>
          <a:lstStyle/>
          <a:p>
            <a:endParaRPr lang="es-VE" sz="1800"/>
          </a:p>
        </p:txBody>
      </p:sp>
      <p:sp>
        <p:nvSpPr>
          <p:cNvPr id="33804" name="AutoShape 9"/>
          <p:cNvSpPr>
            <a:spLocks/>
          </p:cNvSpPr>
          <p:nvPr/>
        </p:nvSpPr>
        <p:spPr bwMode="auto">
          <a:xfrm>
            <a:off x="4951413" y="4437063"/>
            <a:ext cx="73025" cy="1873250"/>
          </a:xfrm>
          <a:prstGeom prst="leftBrace">
            <a:avLst>
              <a:gd name="adj1" fmla="val 213768"/>
              <a:gd name="adj2" fmla="val 50000"/>
            </a:avLst>
          </a:prstGeom>
          <a:solidFill>
            <a:schemeClr val="accent2"/>
          </a:solidFill>
          <a:ln w="9525">
            <a:solidFill>
              <a:srgbClr val="000000"/>
            </a:solidFill>
            <a:round/>
            <a:headEnd/>
            <a:tailEnd/>
          </a:ln>
        </p:spPr>
        <p:txBody>
          <a:bodyPr wrap="none" anchor="ctr"/>
          <a:lstStyle/>
          <a:p>
            <a:endParaRPr lang="es-VE" sz="1800"/>
          </a:p>
        </p:txBody>
      </p:sp>
      <p:sp>
        <p:nvSpPr>
          <p:cNvPr id="33805" name="Text Box 10"/>
          <p:cNvSpPr txBox="1">
            <a:spLocks noChangeArrowheads="1"/>
          </p:cNvSpPr>
          <p:nvPr/>
        </p:nvSpPr>
        <p:spPr bwMode="auto">
          <a:xfrm>
            <a:off x="5324475" y="2060575"/>
            <a:ext cx="400050" cy="366713"/>
          </a:xfrm>
          <a:prstGeom prst="rect">
            <a:avLst/>
          </a:prstGeom>
          <a:noFill/>
          <a:ln w="9525">
            <a:noFill/>
            <a:miter lim="800000"/>
            <a:headEnd/>
            <a:tailEnd/>
          </a:ln>
        </p:spPr>
        <p:txBody>
          <a:bodyPr wrap="none">
            <a:spAutoFit/>
          </a:bodyPr>
          <a:lstStyle/>
          <a:p>
            <a:r>
              <a:rPr lang="es-CR" sz="1800">
                <a:solidFill>
                  <a:srgbClr val="000000"/>
                </a:solidFill>
              </a:rPr>
              <a:t>SI</a:t>
            </a:r>
            <a:endParaRPr lang="es-ES" sz="1800">
              <a:solidFill>
                <a:srgbClr val="000000"/>
              </a:solidFill>
            </a:endParaRPr>
          </a:p>
        </p:txBody>
      </p:sp>
      <p:sp>
        <p:nvSpPr>
          <p:cNvPr id="33806" name="Text Box 11"/>
          <p:cNvSpPr txBox="1">
            <a:spLocks noChangeArrowheads="1"/>
          </p:cNvSpPr>
          <p:nvPr/>
        </p:nvSpPr>
        <p:spPr bwMode="auto">
          <a:xfrm>
            <a:off x="5240338" y="5807075"/>
            <a:ext cx="527050" cy="366713"/>
          </a:xfrm>
          <a:prstGeom prst="rect">
            <a:avLst/>
          </a:prstGeom>
          <a:noFill/>
          <a:ln w="9525">
            <a:noFill/>
            <a:miter lim="800000"/>
            <a:headEnd/>
            <a:tailEnd/>
          </a:ln>
        </p:spPr>
        <p:txBody>
          <a:bodyPr wrap="none">
            <a:spAutoFit/>
          </a:bodyPr>
          <a:lstStyle/>
          <a:p>
            <a:r>
              <a:rPr lang="es-CR" sz="1800">
                <a:solidFill>
                  <a:srgbClr val="000000"/>
                </a:solidFill>
              </a:rPr>
              <a:t>NO</a:t>
            </a:r>
            <a:endParaRPr lang="es-ES" sz="1800">
              <a:solidFill>
                <a:srgbClr val="000000"/>
              </a:solidFill>
            </a:endParaRPr>
          </a:p>
        </p:txBody>
      </p:sp>
      <p:sp>
        <p:nvSpPr>
          <p:cNvPr id="33807" name="Text Box 12"/>
          <p:cNvSpPr txBox="1">
            <a:spLocks noChangeArrowheads="1"/>
          </p:cNvSpPr>
          <p:nvPr/>
        </p:nvSpPr>
        <p:spPr bwMode="auto">
          <a:xfrm>
            <a:off x="5311775" y="4581525"/>
            <a:ext cx="400050" cy="366713"/>
          </a:xfrm>
          <a:prstGeom prst="rect">
            <a:avLst/>
          </a:prstGeom>
          <a:noFill/>
          <a:ln w="9525">
            <a:noFill/>
            <a:miter lim="800000"/>
            <a:headEnd/>
            <a:tailEnd/>
          </a:ln>
        </p:spPr>
        <p:txBody>
          <a:bodyPr wrap="none">
            <a:spAutoFit/>
          </a:bodyPr>
          <a:lstStyle/>
          <a:p>
            <a:r>
              <a:rPr lang="es-CR" sz="1800">
                <a:solidFill>
                  <a:srgbClr val="000000"/>
                </a:solidFill>
              </a:rPr>
              <a:t>SI</a:t>
            </a:r>
            <a:endParaRPr lang="es-ES" sz="1800">
              <a:solidFill>
                <a:srgbClr val="000000"/>
              </a:solidFill>
            </a:endParaRPr>
          </a:p>
        </p:txBody>
      </p:sp>
      <p:sp>
        <p:nvSpPr>
          <p:cNvPr id="33808" name="Text Box 13"/>
          <p:cNvSpPr txBox="1">
            <a:spLocks noChangeArrowheads="1"/>
          </p:cNvSpPr>
          <p:nvPr/>
        </p:nvSpPr>
        <p:spPr bwMode="auto">
          <a:xfrm>
            <a:off x="5311775" y="3357563"/>
            <a:ext cx="527050" cy="366712"/>
          </a:xfrm>
          <a:prstGeom prst="rect">
            <a:avLst/>
          </a:prstGeom>
          <a:noFill/>
          <a:ln w="9525">
            <a:noFill/>
            <a:miter lim="800000"/>
            <a:headEnd/>
            <a:tailEnd/>
          </a:ln>
        </p:spPr>
        <p:txBody>
          <a:bodyPr wrap="none">
            <a:spAutoFit/>
          </a:bodyPr>
          <a:lstStyle/>
          <a:p>
            <a:r>
              <a:rPr lang="es-CR" sz="1800">
                <a:solidFill>
                  <a:srgbClr val="000000"/>
                </a:solidFill>
              </a:rPr>
              <a:t>NO</a:t>
            </a:r>
            <a:endParaRPr lang="es-ES" sz="1800">
              <a:solidFill>
                <a:srgbClr val="000000"/>
              </a:solidFill>
            </a:endParaRPr>
          </a:p>
        </p:txBody>
      </p:sp>
      <p:sp>
        <p:nvSpPr>
          <p:cNvPr id="33809" name="AutoShape 14"/>
          <p:cNvSpPr>
            <a:spLocks/>
          </p:cNvSpPr>
          <p:nvPr/>
        </p:nvSpPr>
        <p:spPr bwMode="auto">
          <a:xfrm>
            <a:off x="6319838" y="1773238"/>
            <a:ext cx="144462" cy="935037"/>
          </a:xfrm>
          <a:prstGeom prst="leftBrace">
            <a:avLst>
              <a:gd name="adj1" fmla="val 53938"/>
              <a:gd name="adj2" fmla="val 50000"/>
            </a:avLst>
          </a:prstGeom>
          <a:noFill/>
          <a:ln w="9525">
            <a:solidFill>
              <a:srgbClr val="000000"/>
            </a:solidFill>
            <a:round/>
            <a:headEnd/>
            <a:tailEnd/>
          </a:ln>
        </p:spPr>
        <p:txBody>
          <a:bodyPr wrap="none" anchor="ctr"/>
          <a:lstStyle/>
          <a:p>
            <a:endParaRPr lang="es-VE" sz="1800"/>
          </a:p>
        </p:txBody>
      </p:sp>
      <p:sp>
        <p:nvSpPr>
          <p:cNvPr id="33810" name="AutoShape 15"/>
          <p:cNvSpPr>
            <a:spLocks/>
          </p:cNvSpPr>
          <p:nvPr/>
        </p:nvSpPr>
        <p:spPr bwMode="auto">
          <a:xfrm>
            <a:off x="6319838" y="3071813"/>
            <a:ext cx="144462" cy="935037"/>
          </a:xfrm>
          <a:prstGeom prst="leftBrace">
            <a:avLst>
              <a:gd name="adj1" fmla="val 53938"/>
              <a:gd name="adj2" fmla="val 50000"/>
            </a:avLst>
          </a:prstGeom>
          <a:noFill/>
          <a:ln w="9525">
            <a:solidFill>
              <a:srgbClr val="000000"/>
            </a:solidFill>
            <a:round/>
            <a:headEnd/>
            <a:tailEnd/>
          </a:ln>
        </p:spPr>
        <p:txBody>
          <a:bodyPr wrap="none" anchor="ctr"/>
          <a:lstStyle/>
          <a:p>
            <a:endParaRPr lang="es-VE" sz="1800"/>
          </a:p>
        </p:txBody>
      </p:sp>
      <p:sp>
        <p:nvSpPr>
          <p:cNvPr id="33811" name="AutoShape 16"/>
          <p:cNvSpPr>
            <a:spLocks/>
          </p:cNvSpPr>
          <p:nvPr/>
        </p:nvSpPr>
        <p:spPr bwMode="auto">
          <a:xfrm>
            <a:off x="6175375" y="4365625"/>
            <a:ext cx="144463" cy="935038"/>
          </a:xfrm>
          <a:prstGeom prst="leftBrace">
            <a:avLst>
              <a:gd name="adj1" fmla="val 53938"/>
              <a:gd name="adj2" fmla="val 50000"/>
            </a:avLst>
          </a:prstGeom>
          <a:noFill/>
          <a:ln w="9525">
            <a:solidFill>
              <a:srgbClr val="000000"/>
            </a:solidFill>
            <a:round/>
            <a:headEnd/>
            <a:tailEnd/>
          </a:ln>
        </p:spPr>
        <p:txBody>
          <a:bodyPr wrap="none" anchor="ctr"/>
          <a:lstStyle/>
          <a:p>
            <a:endParaRPr lang="es-VE" sz="1800"/>
          </a:p>
        </p:txBody>
      </p:sp>
      <p:sp>
        <p:nvSpPr>
          <p:cNvPr id="33812" name="AutoShape 17"/>
          <p:cNvSpPr>
            <a:spLocks/>
          </p:cNvSpPr>
          <p:nvPr/>
        </p:nvSpPr>
        <p:spPr bwMode="auto">
          <a:xfrm>
            <a:off x="6319838" y="5589588"/>
            <a:ext cx="144462" cy="935037"/>
          </a:xfrm>
          <a:prstGeom prst="leftBrace">
            <a:avLst>
              <a:gd name="adj1" fmla="val 53938"/>
              <a:gd name="adj2" fmla="val 50000"/>
            </a:avLst>
          </a:prstGeom>
          <a:noFill/>
          <a:ln w="9525">
            <a:solidFill>
              <a:srgbClr val="000000"/>
            </a:solidFill>
            <a:round/>
            <a:headEnd/>
            <a:tailEnd/>
          </a:ln>
        </p:spPr>
        <p:txBody>
          <a:bodyPr wrap="none" anchor="ctr"/>
          <a:lstStyle/>
          <a:p>
            <a:endParaRPr lang="es-VE" sz="1800"/>
          </a:p>
        </p:txBody>
      </p:sp>
      <p:sp>
        <p:nvSpPr>
          <p:cNvPr id="33813" name="Text Box 18"/>
          <p:cNvSpPr txBox="1">
            <a:spLocks noChangeArrowheads="1"/>
          </p:cNvSpPr>
          <p:nvPr/>
        </p:nvSpPr>
        <p:spPr bwMode="auto">
          <a:xfrm>
            <a:off x="6516688" y="1720850"/>
            <a:ext cx="2228850" cy="366713"/>
          </a:xfrm>
          <a:prstGeom prst="rect">
            <a:avLst/>
          </a:prstGeom>
          <a:noFill/>
          <a:ln w="9525">
            <a:noFill/>
            <a:miter lim="800000"/>
            <a:headEnd/>
            <a:tailEnd/>
          </a:ln>
        </p:spPr>
        <p:txBody>
          <a:bodyPr wrap="none">
            <a:spAutoFit/>
          </a:bodyPr>
          <a:lstStyle/>
          <a:p>
            <a:r>
              <a:rPr lang="es-CR" sz="1800">
                <a:solidFill>
                  <a:srgbClr val="000000"/>
                </a:solidFill>
              </a:rPr>
              <a:t>Se anota en el debe</a:t>
            </a:r>
            <a:endParaRPr lang="es-ES" sz="1800">
              <a:solidFill>
                <a:srgbClr val="000000"/>
              </a:solidFill>
            </a:endParaRPr>
          </a:p>
        </p:txBody>
      </p:sp>
      <p:sp>
        <p:nvSpPr>
          <p:cNvPr id="33814" name="Text Box 19"/>
          <p:cNvSpPr txBox="1">
            <a:spLocks noChangeArrowheads="1"/>
          </p:cNvSpPr>
          <p:nvPr/>
        </p:nvSpPr>
        <p:spPr bwMode="auto">
          <a:xfrm>
            <a:off x="6464300" y="2062163"/>
            <a:ext cx="1403350" cy="366712"/>
          </a:xfrm>
          <a:prstGeom prst="rect">
            <a:avLst/>
          </a:prstGeom>
          <a:noFill/>
          <a:ln w="9525">
            <a:noFill/>
            <a:miter lim="800000"/>
            <a:headEnd/>
            <a:tailEnd/>
          </a:ln>
        </p:spPr>
        <p:txBody>
          <a:bodyPr wrap="none">
            <a:spAutoFit/>
          </a:bodyPr>
          <a:lstStyle/>
          <a:p>
            <a:r>
              <a:rPr lang="es-CR" sz="1800">
                <a:solidFill>
                  <a:srgbClr val="000000"/>
                </a:solidFill>
              </a:rPr>
              <a:t>Se  CARGA</a:t>
            </a:r>
            <a:endParaRPr lang="es-ES" sz="1800">
              <a:solidFill>
                <a:srgbClr val="000000"/>
              </a:solidFill>
            </a:endParaRPr>
          </a:p>
        </p:txBody>
      </p:sp>
      <p:sp>
        <p:nvSpPr>
          <p:cNvPr id="33815" name="Text Box 20"/>
          <p:cNvSpPr txBox="1">
            <a:spLocks noChangeArrowheads="1"/>
          </p:cNvSpPr>
          <p:nvPr/>
        </p:nvSpPr>
        <p:spPr bwMode="auto">
          <a:xfrm>
            <a:off x="6430963" y="3090863"/>
            <a:ext cx="2228850" cy="915987"/>
          </a:xfrm>
          <a:prstGeom prst="rect">
            <a:avLst/>
          </a:prstGeom>
          <a:noFill/>
          <a:ln w="9525">
            <a:noFill/>
            <a:miter lim="800000"/>
            <a:headEnd/>
            <a:tailEnd/>
          </a:ln>
        </p:spPr>
        <p:txBody>
          <a:bodyPr>
            <a:spAutoFit/>
          </a:bodyPr>
          <a:lstStyle/>
          <a:p>
            <a:r>
              <a:rPr lang="es-CR" sz="1800">
                <a:solidFill>
                  <a:srgbClr val="000000"/>
                </a:solidFill>
              </a:rPr>
              <a:t>Hágase la pregunta que sigue a continuación</a:t>
            </a:r>
            <a:endParaRPr lang="es-ES" sz="1800">
              <a:solidFill>
                <a:srgbClr val="000000"/>
              </a:solidFill>
            </a:endParaRPr>
          </a:p>
        </p:txBody>
      </p:sp>
      <p:sp>
        <p:nvSpPr>
          <p:cNvPr id="33816" name="Text Box 22"/>
          <p:cNvSpPr txBox="1">
            <a:spLocks noChangeArrowheads="1"/>
          </p:cNvSpPr>
          <p:nvPr/>
        </p:nvSpPr>
        <p:spPr bwMode="auto">
          <a:xfrm>
            <a:off x="6319838" y="4287838"/>
            <a:ext cx="2508250" cy="366712"/>
          </a:xfrm>
          <a:prstGeom prst="rect">
            <a:avLst/>
          </a:prstGeom>
          <a:noFill/>
          <a:ln w="9525">
            <a:noFill/>
            <a:miter lim="800000"/>
            <a:headEnd/>
            <a:tailEnd/>
          </a:ln>
        </p:spPr>
        <p:txBody>
          <a:bodyPr wrap="none">
            <a:spAutoFit/>
          </a:bodyPr>
          <a:lstStyle/>
          <a:p>
            <a:r>
              <a:rPr lang="es-CR" sz="1800">
                <a:solidFill>
                  <a:srgbClr val="000000"/>
                </a:solidFill>
              </a:rPr>
              <a:t>Se anota en el HABER</a:t>
            </a:r>
            <a:endParaRPr lang="es-ES" sz="1800">
              <a:solidFill>
                <a:srgbClr val="000000"/>
              </a:solidFill>
            </a:endParaRPr>
          </a:p>
        </p:txBody>
      </p:sp>
      <p:sp>
        <p:nvSpPr>
          <p:cNvPr id="33817" name="Text Box 23"/>
          <p:cNvSpPr txBox="1">
            <a:spLocks noChangeArrowheads="1"/>
          </p:cNvSpPr>
          <p:nvPr/>
        </p:nvSpPr>
        <p:spPr bwMode="auto">
          <a:xfrm>
            <a:off x="6248400" y="4654550"/>
            <a:ext cx="1454150" cy="366713"/>
          </a:xfrm>
          <a:prstGeom prst="rect">
            <a:avLst/>
          </a:prstGeom>
          <a:noFill/>
          <a:ln w="9525">
            <a:noFill/>
            <a:miter lim="800000"/>
            <a:headEnd/>
            <a:tailEnd/>
          </a:ln>
        </p:spPr>
        <p:txBody>
          <a:bodyPr wrap="none">
            <a:spAutoFit/>
          </a:bodyPr>
          <a:lstStyle/>
          <a:p>
            <a:r>
              <a:rPr lang="es-CR" sz="1800">
                <a:solidFill>
                  <a:srgbClr val="000000"/>
                </a:solidFill>
              </a:rPr>
              <a:t> Se ABONA </a:t>
            </a:r>
            <a:endParaRPr lang="es-ES" sz="1800">
              <a:solidFill>
                <a:srgbClr val="000000"/>
              </a:solidFill>
            </a:endParaRPr>
          </a:p>
        </p:txBody>
      </p:sp>
      <p:sp>
        <p:nvSpPr>
          <p:cNvPr id="33818" name="Text Box 24"/>
          <p:cNvSpPr txBox="1">
            <a:spLocks noChangeArrowheads="1"/>
          </p:cNvSpPr>
          <p:nvPr/>
        </p:nvSpPr>
        <p:spPr bwMode="auto">
          <a:xfrm>
            <a:off x="6292850" y="4941888"/>
            <a:ext cx="1682750" cy="366712"/>
          </a:xfrm>
          <a:prstGeom prst="rect">
            <a:avLst/>
          </a:prstGeom>
          <a:noFill/>
          <a:ln w="9525">
            <a:noFill/>
            <a:miter lim="800000"/>
            <a:headEnd/>
            <a:tailEnd/>
          </a:ln>
        </p:spPr>
        <p:txBody>
          <a:bodyPr wrap="none">
            <a:spAutoFit/>
          </a:bodyPr>
          <a:lstStyle/>
          <a:p>
            <a:r>
              <a:rPr lang="es-CR" sz="1800">
                <a:solidFill>
                  <a:srgbClr val="000000"/>
                </a:solidFill>
              </a:rPr>
              <a:t>Se ACREDITA</a:t>
            </a:r>
            <a:endParaRPr lang="es-ES" sz="1800">
              <a:solidFill>
                <a:srgbClr val="000000"/>
              </a:solidFill>
            </a:endParaRPr>
          </a:p>
        </p:txBody>
      </p:sp>
      <p:sp>
        <p:nvSpPr>
          <p:cNvPr id="33819" name="Text Box 26"/>
          <p:cNvSpPr txBox="1">
            <a:spLocks noChangeArrowheads="1"/>
          </p:cNvSpPr>
          <p:nvPr/>
        </p:nvSpPr>
        <p:spPr bwMode="auto">
          <a:xfrm>
            <a:off x="6608763" y="5589588"/>
            <a:ext cx="1835150" cy="915987"/>
          </a:xfrm>
          <a:prstGeom prst="rect">
            <a:avLst/>
          </a:prstGeom>
          <a:noFill/>
          <a:ln w="9525">
            <a:noFill/>
            <a:miter lim="800000"/>
            <a:headEnd/>
            <a:tailEnd/>
          </a:ln>
        </p:spPr>
        <p:txBody>
          <a:bodyPr wrap="none">
            <a:spAutoFit/>
          </a:bodyPr>
          <a:lstStyle/>
          <a:p>
            <a:r>
              <a:rPr lang="es-CR" sz="1800">
                <a:solidFill>
                  <a:srgbClr val="000000"/>
                </a:solidFill>
              </a:rPr>
              <a:t>La cuenta </a:t>
            </a:r>
          </a:p>
          <a:p>
            <a:r>
              <a:rPr lang="es-CR" sz="1800">
                <a:solidFill>
                  <a:srgbClr val="000000"/>
                </a:solidFill>
              </a:rPr>
              <a:t>seleccionada no</a:t>
            </a:r>
          </a:p>
          <a:p>
            <a:r>
              <a:rPr lang="es-CR" sz="1800">
                <a:solidFill>
                  <a:srgbClr val="000000"/>
                </a:solidFill>
              </a:rPr>
              <a:t>es la correcta</a:t>
            </a:r>
            <a:endParaRPr lang="es-ES" sz="1800">
              <a:solidFill>
                <a:srgbClr val="000000"/>
              </a:solidFill>
            </a:endParaRPr>
          </a:p>
        </p:txBody>
      </p:sp>
      <p:sp>
        <p:nvSpPr>
          <p:cNvPr id="33820" name="Text Box 28"/>
          <p:cNvSpPr txBox="1">
            <a:spLocks noChangeArrowheads="1"/>
          </p:cNvSpPr>
          <p:nvPr/>
        </p:nvSpPr>
        <p:spPr bwMode="auto">
          <a:xfrm>
            <a:off x="6464300" y="2414588"/>
            <a:ext cx="1352550" cy="366712"/>
          </a:xfrm>
          <a:prstGeom prst="rect">
            <a:avLst/>
          </a:prstGeom>
          <a:noFill/>
          <a:ln w="9525">
            <a:noFill/>
            <a:miter lim="800000"/>
            <a:headEnd/>
            <a:tailEnd/>
          </a:ln>
        </p:spPr>
        <p:txBody>
          <a:bodyPr wrap="none">
            <a:spAutoFit/>
          </a:bodyPr>
          <a:lstStyle/>
          <a:p>
            <a:r>
              <a:rPr lang="es-CR" sz="1800">
                <a:solidFill>
                  <a:srgbClr val="000000"/>
                </a:solidFill>
              </a:rPr>
              <a:t>Se DEBITA</a:t>
            </a:r>
            <a:endParaRPr lang="es-ES" sz="1800">
              <a:solidFill>
                <a:srgbClr val="000000"/>
              </a:solidFill>
            </a:endParaRPr>
          </a:p>
        </p:txBody>
      </p:sp>
      <p:sp>
        <p:nvSpPr>
          <p:cNvPr id="33821"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2 Marcador de fecha"/>
          <p:cNvSpPr>
            <a:spLocks noGrp="1"/>
          </p:cNvSpPr>
          <p:nvPr>
            <p:ph type="dt" sz="quarter" idx="11"/>
          </p:nvPr>
        </p:nvSpPr>
        <p:spPr>
          <a:noFill/>
        </p:spPr>
        <p:txBody>
          <a:bodyPr/>
          <a:lstStyle/>
          <a:p>
            <a:fld id="{9763D842-D160-4AA9-9C19-894ADFEA475C}" type="datetime1">
              <a:rPr lang="es-ES" smtClean="0"/>
              <a:pPr/>
              <a:t>27/10/2014</a:t>
            </a:fld>
            <a:endParaRPr lang="es-ES" smtClean="0"/>
          </a:p>
        </p:txBody>
      </p:sp>
      <p:sp>
        <p:nvSpPr>
          <p:cNvPr id="34820" name="3 Marcador de número de diapositiva"/>
          <p:cNvSpPr>
            <a:spLocks noGrp="1"/>
          </p:cNvSpPr>
          <p:nvPr>
            <p:ph type="sldNum" sz="quarter" idx="12"/>
          </p:nvPr>
        </p:nvSpPr>
        <p:spPr>
          <a:noFill/>
        </p:spPr>
        <p:txBody>
          <a:bodyPr/>
          <a:lstStyle/>
          <a:p>
            <a:fld id="{CA0F110C-C267-4D90-AF6B-E1BD7FEED685}" type="slidenum">
              <a:rPr lang="es-ES" smtClean="0"/>
              <a:pPr/>
              <a:t>22</a:t>
            </a:fld>
            <a:endParaRPr lang="es-ES" dirty="0" smtClean="0"/>
          </a:p>
        </p:txBody>
      </p:sp>
      <p:sp>
        <p:nvSpPr>
          <p:cNvPr id="34821"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B91AAD79-C76E-4DCE-9EAF-D7EF57DC7E12}" type="slidenum">
              <a:rPr lang="es-ES" sz="1400">
                <a:solidFill>
                  <a:srgbClr val="000000"/>
                </a:solidFill>
              </a:rPr>
              <a:pPr algn="r"/>
              <a:t>22</a:t>
            </a:fld>
            <a:endParaRPr lang="es-ES" sz="1400">
              <a:solidFill>
                <a:srgbClr val="000000"/>
              </a:solidFill>
            </a:endParaRPr>
          </a:p>
        </p:txBody>
      </p:sp>
      <p:sp>
        <p:nvSpPr>
          <p:cNvPr id="34822" name="9 CuadroTexto"/>
          <p:cNvSpPr txBox="1">
            <a:spLocks noChangeArrowheads="1"/>
          </p:cNvSpPr>
          <p:nvPr/>
        </p:nvSpPr>
        <p:spPr bwMode="auto">
          <a:xfrm>
            <a:off x="384175" y="1989138"/>
            <a:ext cx="5657850" cy="366712"/>
          </a:xfrm>
          <a:prstGeom prst="rect">
            <a:avLst/>
          </a:prstGeom>
          <a:noFill/>
          <a:ln w="9525">
            <a:noFill/>
            <a:miter lim="800000"/>
            <a:headEnd/>
            <a:tailEnd/>
          </a:ln>
        </p:spPr>
        <p:txBody>
          <a:bodyPr wrap="none">
            <a:spAutoFit/>
          </a:bodyPr>
          <a:lstStyle/>
          <a:p>
            <a:pPr algn="ctr"/>
            <a:r>
              <a:rPr lang="es-ES" sz="1800">
                <a:solidFill>
                  <a:srgbClr val="000000"/>
                </a:solidFill>
              </a:rPr>
              <a:t>Hacemos la primera pregunta: ¿El banco recibe algo?</a:t>
            </a:r>
            <a:endParaRPr lang="es-VE" sz="1800">
              <a:solidFill>
                <a:srgbClr val="000000"/>
              </a:solidFill>
            </a:endParaRPr>
          </a:p>
        </p:txBody>
      </p:sp>
      <p:sp>
        <p:nvSpPr>
          <p:cNvPr id="34823" name="13 CuadroTexto"/>
          <p:cNvSpPr txBox="1">
            <a:spLocks noChangeArrowheads="1"/>
          </p:cNvSpPr>
          <p:nvPr/>
        </p:nvSpPr>
        <p:spPr bwMode="auto">
          <a:xfrm>
            <a:off x="468313" y="2492375"/>
            <a:ext cx="8443912" cy="915988"/>
          </a:xfrm>
          <a:prstGeom prst="rect">
            <a:avLst/>
          </a:prstGeom>
          <a:solidFill>
            <a:srgbClr val="FFFF00"/>
          </a:solidFill>
          <a:ln w="9525">
            <a:noFill/>
            <a:miter lim="800000"/>
            <a:headEnd/>
            <a:tailEnd/>
          </a:ln>
        </p:spPr>
        <p:txBody>
          <a:bodyPr>
            <a:spAutoFit/>
          </a:bodyPr>
          <a:lstStyle/>
          <a:p>
            <a:r>
              <a:rPr lang="es-ES" sz="1800">
                <a:solidFill>
                  <a:srgbClr val="000000"/>
                </a:solidFill>
              </a:rPr>
              <a:t> </a:t>
            </a:r>
            <a:r>
              <a:rPr lang="es-ES" sz="1800" b="1">
                <a:solidFill>
                  <a:srgbClr val="000000"/>
                </a:solidFill>
              </a:rPr>
              <a:t>Si. </a:t>
            </a:r>
            <a:r>
              <a:rPr lang="es-ES" sz="1800">
                <a:solidFill>
                  <a:srgbClr val="000000"/>
                </a:solidFill>
              </a:rPr>
              <a:t>El banco está recibiendo el dinero que estamos depositando. Por tal razón, el registro del depósito se hará en el </a:t>
            </a:r>
            <a:r>
              <a:rPr lang="es-ES" sz="1800" b="1">
                <a:solidFill>
                  <a:srgbClr val="000000"/>
                </a:solidFill>
              </a:rPr>
              <a:t>DEBE. </a:t>
            </a:r>
            <a:r>
              <a:rPr lang="es-ES" sz="1800">
                <a:solidFill>
                  <a:srgbClr val="000000"/>
                </a:solidFill>
              </a:rPr>
              <a:t>Es decir, Cargaremos o debitaremos cuenta banco.</a:t>
            </a:r>
            <a:endParaRPr lang="es-VE" sz="1800" b="1">
              <a:solidFill>
                <a:srgbClr val="000000"/>
              </a:solidFill>
            </a:endParaRPr>
          </a:p>
        </p:txBody>
      </p:sp>
      <p:cxnSp>
        <p:nvCxnSpPr>
          <p:cNvPr id="16" name="15 Conector recto"/>
          <p:cNvCxnSpPr/>
          <p:nvPr/>
        </p:nvCxnSpPr>
        <p:spPr>
          <a:xfrm>
            <a:off x="3721100" y="4216400"/>
            <a:ext cx="1858963" cy="4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rot="16200000" flipH="1">
            <a:off x="4384675" y="4610100"/>
            <a:ext cx="796925" cy="9525"/>
          </a:xfrm>
          <a:prstGeom prst="line">
            <a:avLst/>
          </a:prstGeom>
        </p:spPr>
        <p:style>
          <a:lnRef idx="1">
            <a:schemeClr val="accent1"/>
          </a:lnRef>
          <a:fillRef idx="0">
            <a:schemeClr val="accent1"/>
          </a:fillRef>
          <a:effectRef idx="0">
            <a:schemeClr val="accent1"/>
          </a:effectRef>
          <a:fontRef idx="minor">
            <a:schemeClr val="tx1"/>
          </a:fontRef>
        </p:style>
      </p:cxnSp>
      <p:sp>
        <p:nvSpPr>
          <p:cNvPr id="34826" name="19 CuadroTexto"/>
          <p:cNvSpPr txBox="1">
            <a:spLocks noChangeArrowheads="1"/>
          </p:cNvSpPr>
          <p:nvPr/>
        </p:nvSpPr>
        <p:spPr bwMode="auto">
          <a:xfrm>
            <a:off x="4143375" y="3638550"/>
            <a:ext cx="1149350" cy="366713"/>
          </a:xfrm>
          <a:prstGeom prst="rect">
            <a:avLst/>
          </a:prstGeom>
          <a:noFill/>
          <a:ln w="9525">
            <a:noFill/>
            <a:miter lim="800000"/>
            <a:headEnd/>
            <a:tailEnd/>
          </a:ln>
        </p:spPr>
        <p:txBody>
          <a:bodyPr wrap="none">
            <a:spAutoFit/>
          </a:bodyPr>
          <a:lstStyle/>
          <a:p>
            <a:r>
              <a:rPr lang="es-ES" sz="1800">
                <a:solidFill>
                  <a:srgbClr val="000000"/>
                </a:solidFill>
              </a:rPr>
              <a:t>BANCOS</a:t>
            </a:r>
            <a:endParaRPr lang="es-VE" sz="1800">
              <a:solidFill>
                <a:srgbClr val="000000"/>
              </a:solidFill>
            </a:endParaRPr>
          </a:p>
        </p:txBody>
      </p:sp>
      <p:sp>
        <p:nvSpPr>
          <p:cNvPr id="34827" name="20 CuadroTexto"/>
          <p:cNvSpPr txBox="1">
            <a:spLocks noChangeArrowheads="1"/>
          </p:cNvSpPr>
          <p:nvPr/>
        </p:nvSpPr>
        <p:spPr bwMode="auto">
          <a:xfrm>
            <a:off x="3930650" y="3930650"/>
            <a:ext cx="928688" cy="366713"/>
          </a:xfrm>
          <a:prstGeom prst="rect">
            <a:avLst/>
          </a:prstGeom>
          <a:noFill/>
          <a:ln w="9525">
            <a:noFill/>
            <a:miter lim="800000"/>
            <a:headEnd/>
            <a:tailEnd/>
          </a:ln>
        </p:spPr>
        <p:txBody>
          <a:bodyPr>
            <a:spAutoFit/>
          </a:bodyPr>
          <a:lstStyle/>
          <a:p>
            <a:r>
              <a:rPr lang="es-ES" sz="1800">
                <a:solidFill>
                  <a:srgbClr val="000000"/>
                </a:solidFill>
              </a:rPr>
              <a:t>DEBE</a:t>
            </a:r>
            <a:endParaRPr lang="es-VE" sz="1800">
              <a:solidFill>
                <a:srgbClr val="000000"/>
              </a:solidFill>
            </a:endParaRPr>
          </a:p>
        </p:txBody>
      </p:sp>
      <p:sp>
        <p:nvSpPr>
          <p:cNvPr id="34828" name="21 CuadroTexto"/>
          <p:cNvSpPr txBox="1">
            <a:spLocks noChangeArrowheads="1"/>
          </p:cNvSpPr>
          <p:nvPr/>
        </p:nvSpPr>
        <p:spPr bwMode="auto">
          <a:xfrm>
            <a:off x="4722813" y="3925888"/>
            <a:ext cx="1289050" cy="366712"/>
          </a:xfrm>
          <a:prstGeom prst="rect">
            <a:avLst/>
          </a:prstGeom>
          <a:noFill/>
          <a:ln w="9525">
            <a:noFill/>
            <a:miter lim="800000"/>
            <a:headEnd/>
            <a:tailEnd/>
          </a:ln>
        </p:spPr>
        <p:txBody>
          <a:bodyPr>
            <a:spAutoFit/>
          </a:bodyPr>
          <a:lstStyle/>
          <a:p>
            <a:r>
              <a:rPr lang="es-ES" sz="1800">
                <a:solidFill>
                  <a:srgbClr val="000000"/>
                </a:solidFill>
              </a:rPr>
              <a:t>HABER</a:t>
            </a:r>
            <a:endParaRPr lang="es-VE" sz="1800">
              <a:solidFill>
                <a:srgbClr val="000000"/>
              </a:solidFill>
            </a:endParaRPr>
          </a:p>
        </p:txBody>
      </p:sp>
      <p:sp>
        <p:nvSpPr>
          <p:cNvPr id="34829" name="24 CuadroTexto"/>
          <p:cNvSpPr txBox="1">
            <a:spLocks noChangeArrowheads="1"/>
          </p:cNvSpPr>
          <p:nvPr/>
        </p:nvSpPr>
        <p:spPr bwMode="auto">
          <a:xfrm>
            <a:off x="3859213" y="4286250"/>
            <a:ext cx="928687" cy="366713"/>
          </a:xfrm>
          <a:prstGeom prst="rect">
            <a:avLst/>
          </a:prstGeom>
          <a:noFill/>
          <a:ln w="9525">
            <a:noFill/>
            <a:miter lim="800000"/>
            <a:headEnd/>
            <a:tailEnd/>
          </a:ln>
        </p:spPr>
        <p:txBody>
          <a:bodyPr>
            <a:spAutoFit/>
          </a:bodyPr>
          <a:lstStyle/>
          <a:p>
            <a:r>
              <a:rPr lang="es-ES" sz="1800">
                <a:solidFill>
                  <a:srgbClr val="000000"/>
                </a:solidFill>
              </a:rPr>
              <a:t>900,00</a:t>
            </a:r>
            <a:endParaRPr lang="es-VE" sz="1800">
              <a:solidFill>
                <a:srgbClr val="000000"/>
              </a:solidFill>
            </a:endParaRPr>
          </a:p>
        </p:txBody>
      </p:sp>
      <p:sp>
        <p:nvSpPr>
          <p:cNvPr id="34830" name="7 CuadroTexto"/>
          <p:cNvSpPr txBox="1">
            <a:spLocks noChangeArrowheads="1"/>
          </p:cNvSpPr>
          <p:nvPr/>
        </p:nvSpPr>
        <p:spPr bwMode="auto">
          <a:xfrm>
            <a:off x="684213" y="1058863"/>
            <a:ext cx="7740650" cy="641350"/>
          </a:xfrm>
          <a:prstGeom prst="rect">
            <a:avLst/>
          </a:prstGeom>
          <a:solidFill>
            <a:srgbClr val="00B050"/>
          </a:solidFill>
          <a:ln w="9525">
            <a:noFill/>
            <a:miter lim="800000"/>
            <a:headEnd/>
            <a:tailEnd/>
          </a:ln>
        </p:spPr>
        <p:txBody>
          <a:bodyPr>
            <a:spAutoFit/>
          </a:bodyPr>
          <a:lstStyle/>
          <a:p>
            <a:pPr algn="just"/>
            <a:r>
              <a:rPr lang="es-ES" sz="1800">
                <a:solidFill>
                  <a:srgbClr val="000000"/>
                </a:solidFill>
              </a:rPr>
              <a:t>2. DETERMINAR SI LA TRANSACCIÓN SE REGISTRA EN EL DEBE O EN EL HABER.</a:t>
            </a:r>
            <a:endParaRPr lang="es-VE" sz="1800">
              <a:solidFill>
                <a:srgbClr val="000000"/>
              </a:solidFill>
            </a:endParaRPr>
          </a:p>
        </p:txBody>
      </p:sp>
      <p:sp>
        <p:nvSpPr>
          <p:cNvPr id="34831"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2 Marcador de fecha"/>
          <p:cNvSpPr>
            <a:spLocks noGrp="1"/>
          </p:cNvSpPr>
          <p:nvPr>
            <p:ph type="dt" sz="quarter" idx="11"/>
          </p:nvPr>
        </p:nvSpPr>
        <p:spPr>
          <a:noFill/>
        </p:spPr>
        <p:txBody>
          <a:bodyPr/>
          <a:lstStyle/>
          <a:p>
            <a:fld id="{6A587F35-B049-4ECA-891E-4939C06ADA24}" type="datetime1">
              <a:rPr lang="es-ES" smtClean="0"/>
              <a:pPr/>
              <a:t>27/10/2014</a:t>
            </a:fld>
            <a:endParaRPr lang="es-ES" smtClean="0"/>
          </a:p>
        </p:txBody>
      </p:sp>
      <p:sp>
        <p:nvSpPr>
          <p:cNvPr id="35844" name="3 Marcador de número de diapositiva"/>
          <p:cNvSpPr>
            <a:spLocks noGrp="1"/>
          </p:cNvSpPr>
          <p:nvPr>
            <p:ph type="sldNum" sz="quarter" idx="12"/>
          </p:nvPr>
        </p:nvSpPr>
        <p:spPr>
          <a:noFill/>
        </p:spPr>
        <p:txBody>
          <a:bodyPr/>
          <a:lstStyle/>
          <a:p>
            <a:fld id="{83A01D99-1266-49E2-9B5E-2AE481179649}" type="slidenum">
              <a:rPr lang="es-ES" smtClean="0"/>
              <a:pPr/>
              <a:t>23</a:t>
            </a:fld>
            <a:endParaRPr lang="es-ES" smtClean="0"/>
          </a:p>
        </p:txBody>
      </p:sp>
      <p:sp>
        <p:nvSpPr>
          <p:cNvPr id="35845"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AED62A95-3ECF-4D82-8C96-69A3C1FEBD97}" type="slidenum">
              <a:rPr lang="es-ES" sz="1400">
                <a:solidFill>
                  <a:srgbClr val="000000"/>
                </a:solidFill>
              </a:rPr>
              <a:pPr algn="r"/>
              <a:t>23</a:t>
            </a:fld>
            <a:endParaRPr lang="es-ES" sz="1400">
              <a:solidFill>
                <a:srgbClr val="000000"/>
              </a:solidFill>
            </a:endParaRPr>
          </a:p>
        </p:txBody>
      </p:sp>
      <p:sp>
        <p:nvSpPr>
          <p:cNvPr id="35846" name="8 CuadroTexto"/>
          <p:cNvSpPr txBox="1">
            <a:spLocks noChangeArrowheads="1"/>
          </p:cNvSpPr>
          <p:nvPr/>
        </p:nvSpPr>
        <p:spPr bwMode="auto">
          <a:xfrm>
            <a:off x="241300" y="1341438"/>
            <a:ext cx="7931150" cy="641350"/>
          </a:xfrm>
          <a:prstGeom prst="rect">
            <a:avLst/>
          </a:prstGeom>
          <a:noFill/>
          <a:ln w="9525">
            <a:noFill/>
            <a:miter lim="800000"/>
            <a:headEnd/>
            <a:tailEnd/>
          </a:ln>
        </p:spPr>
        <p:txBody>
          <a:bodyPr wrap="none">
            <a:spAutoFit/>
          </a:bodyPr>
          <a:lstStyle/>
          <a:p>
            <a:r>
              <a:rPr lang="es-ES" sz="1800">
                <a:solidFill>
                  <a:srgbClr val="000000"/>
                </a:solidFill>
              </a:rPr>
              <a:t>EJEMPLO: Transacción  b) Se emitió un cheque contra el banco Venezuela </a:t>
            </a:r>
          </a:p>
          <a:p>
            <a:r>
              <a:rPr lang="es-ES" sz="1800">
                <a:solidFill>
                  <a:srgbClr val="000000"/>
                </a:solidFill>
              </a:rPr>
              <a:t>                    para cancelar el recibo del teléfono por Bs. 600,00.</a:t>
            </a:r>
            <a:endParaRPr lang="es-VE" sz="1800">
              <a:solidFill>
                <a:srgbClr val="000000"/>
              </a:solidFill>
            </a:endParaRPr>
          </a:p>
        </p:txBody>
      </p:sp>
      <p:sp>
        <p:nvSpPr>
          <p:cNvPr id="35847" name="8 CuadroTexto"/>
          <p:cNvSpPr txBox="1">
            <a:spLocks noChangeArrowheads="1"/>
          </p:cNvSpPr>
          <p:nvPr/>
        </p:nvSpPr>
        <p:spPr bwMode="auto">
          <a:xfrm>
            <a:off x="428625" y="3141663"/>
            <a:ext cx="7753350" cy="641350"/>
          </a:xfrm>
          <a:prstGeom prst="rect">
            <a:avLst/>
          </a:prstGeom>
          <a:solidFill>
            <a:srgbClr val="00B0F0"/>
          </a:solidFill>
          <a:ln w="9525">
            <a:noFill/>
            <a:miter lim="800000"/>
            <a:headEnd/>
            <a:tailEnd/>
          </a:ln>
        </p:spPr>
        <p:txBody>
          <a:bodyPr wrap="none">
            <a:spAutoFit/>
          </a:bodyPr>
          <a:lstStyle/>
          <a:p>
            <a:r>
              <a:rPr lang="es-ES" sz="1800">
                <a:solidFill>
                  <a:srgbClr val="000000"/>
                </a:solidFill>
              </a:rPr>
              <a:t>Analizar: Se trata de una transacción en la que se extrae dinero del banco.</a:t>
            </a:r>
          </a:p>
          <a:p>
            <a:r>
              <a:rPr lang="es-ES" sz="1800">
                <a:solidFill>
                  <a:srgbClr val="000000"/>
                </a:solidFill>
              </a:rPr>
              <a:t>Por lo tanto, es obvio que la cuenta escogida será.      </a:t>
            </a:r>
            <a:endParaRPr lang="es-VE" sz="1800">
              <a:solidFill>
                <a:srgbClr val="000000"/>
              </a:solidFill>
            </a:endParaRPr>
          </a:p>
        </p:txBody>
      </p:sp>
      <p:cxnSp>
        <p:nvCxnSpPr>
          <p:cNvPr id="12" name="11 Conector recto"/>
          <p:cNvCxnSpPr/>
          <p:nvPr/>
        </p:nvCxnSpPr>
        <p:spPr>
          <a:xfrm>
            <a:off x="4138613" y="4370388"/>
            <a:ext cx="12858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5400000">
            <a:off x="4423569" y="4726782"/>
            <a:ext cx="714375" cy="1587"/>
          </a:xfrm>
          <a:prstGeom prst="line">
            <a:avLst/>
          </a:prstGeom>
        </p:spPr>
        <p:style>
          <a:lnRef idx="1">
            <a:schemeClr val="accent1"/>
          </a:lnRef>
          <a:fillRef idx="0">
            <a:schemeClr val="accent1"/>
          </a:fillRef>
          <a:effectRef idx="0">
            <a:schemeClr val="accent1"/>
          </a:effectRef>
          <a:fontRef idx="minor">
            <a:schemeClr val="tx1"/>
          </a:fontRef>
        </p:style>
      </p:cxnSp>
      <p:sp>
        <p:nvSpPr>
          <p:cNvPr id="35850" name="15 CuadroTexto"/>
          <p:cNvSpPr txBox="1">
            <a:spLocks noChangeArrowheads="1"/>
          </p:cNvSpPr>
          <p:nvPr/>
        </p:nvSpPr>
        <p:spPr bwMode="auto">
          <a:xfrm>
            <a:off x="4106863" y="4357688"/>
            <a:ext cx="669925" cy="304800"/>
          </a:xfrm>
          <a:prstGeom prst="rect">
            <a:avLst/>
          </a:prstGeom>
          <a:noFill/>
          <a:ln w="9525">
            <a:noFill/>
            <a:miter lim="800000"/>
            <a:headEnd/>
            <a:tailEnd/>
          </a:ln>
        </p:spPr>
        <p:txBody>
          <a:bodyPr wrap="none">
            <a:spAutoFit/>
          </a:bodyPr>
          <a:lstStyle/>
          <a:p>
            <a:r>
              <a:rPr lang="es-ES" sz="1400">
                <a:solidFill>
                  <a:srgbClr val="000000"/>
                </a:solidFill>
              </a:rPr>
              <a:t>DEBE</a:t>
            </a:r>
            <a:endParaRPr lang="es-VE" sz="1400">
              <a:solidFill>
                <a:srgbClr val="000000"/>
              </a:solidFill>
            </a:endParaRPr>
          </a:p>
        </p:txBody>
      </p:sp>
      <p:sp>
        <p:nvSpPr>
          <p:cNvPr id="35851" name="16 CuadroTexto"/>
          <p:cNvSpPr txBox="1">
            <a:spLocks noChangeArrowheads="1"/>
          </p:cNvSpPr>
          <p:nvPr/>
        </p:nvSpPr>
        <p:spPr bwMode="auto">
          <a:xfrm>
            <a:off x="4710113" y="4370388"/>
            <a:ext cx="798512" cy="304800"/>
          </a:xfrm>
          <a:prstGeom prst="rect">
            <a:avLst/>
          </a:prstGeom>
          <a:noFill/>
          <a:ln w="9525">
            <a:noFill/>
            <a:miter lim="800000"/>
            <a:headEnd/>
            <a:tailEnd/>
          </a:ln>
        </p:spPr>
        <p:txBody>
          <a:bodyPr wrap="none">
            <a:spAutoFit/>
          </a:bodyPr>
          <a:lstStyle/>
          <a:p>
            <a:r>
              <a:rPr lang="es-ES" sz="1400">
                <a:solidFill>
                  <a:srgbClr val="000000"/>
                </a:solidFill>
              </a:rPr>
              <a:t>HABER</a:t>
            </a:r>
            <a:endParaRPr lang="es-VE" sz="1400">
              <a:solidFill>
                <a:srgbClr val="000000"/>
              </a:solidFill>
            </a:endParaRPr>
          </a:p>
        </p:txBody>
      </p:sp>
      <p:sp>
        <p:nvSpPr>
          <p:cNvPr id="35852" name="5 CuadroTexto"/>
          <p:cNvSpPr txBox="1">
            <a:spLocks noChangeArrowheads="1"/>
          </p:cNvSpPr>
          <p:nvPr/>
        </p:nvSpPr>
        <p:spPr bwMode="auto">
          <a:xfrm>
            <a:off x="285750" y="2205038"/>
            <a:ext cx="1162050" cy="366712"/>
          </a:xfrm>
          <a:prstGeom prst="rect">
            <a:avLst/>
          </a:prstGeom>
          <a:solidFill>
            <a:srgbClr val="00B0F0"/>
          </a:solidFill>
          <a:ln w="9525">
            <a:noFill/>
            <a:miter lim="800000"/>
            <a:headEnd/>
            <a:tailEnd/>
          </a:ln>
        </p:spPr>
        <p:txBody>
          <a:bodyPr wrap="none">
            <a:spAutoFit/>
          </a:bodyPr>
          <a:lstStyle/>
          <a:p>
            <a:r>
              <a:rPr lang="es-ES" sz="1800">
                <a:solidFill>
                  <a:srgbClr val="000000"/>
                </a:solidFill>
              </a:rPr>
              <a:t>PASOS:  </a:t>
            </a:r>
            <a:endParaRPr lang="es-VE" sz="1800">
              <a:solidFill>
                <a:srgbClr val="000000"/>
              </a:solidFill>
            </a:endParaRPr>
          </a:p>
        </p:txBody>
      </p:sp>
      <p:sp>
        <p:nvSpPr>
          <p:cNvPr id="35853" name="6 CuadroTexto"/>
          <p:cNvSpPr txBox="1">
            <a:spLocks noChangeArrowheads="1"/>
          </p:cNvSpPr>
          <p:nvPr/>
        </p:nvSpPr>
        <p:spPr bwMode="auto">
          <a:xfrm>
            <a:off x="2071688" y="2133600"/>
            <a:ext cx="6532562" cy="641350"/>
          </a:xfrm>
          <a:prstGeom prst="rect">
            <a:avLst/>
          </a:prstGeom>
          <a:solidFill>
            <a:srgbClr val="FF0000"/>
          </a:solidFill>
          <a:ln w="9525">
            <a:noFill/>
            <a:miter lim="800000"/>
            <a:headEnd/>
            <a:tailEnd/>
          </a:ln>
        </p:spPr>
        <p:txBody>
          <a:bodyPr>
            <a:spAutoFit/>
          </a:bodyPr>
          <a:lstStyle/>
          <a:p>
            <a:pPr marL="342900" indent="-342900">
              <a:buFontTx/>
              <a:buAutoNum type="arabicPeriod"/>
            </a:pPr>
            <a:r>
              <a:rPr lang="es-ES" sz="1800">
                <a:solidFill>
                  <a:srgbClr val="000000"/>
                </a:solidFill>
              </a:rPr>
              <a:t>SELECCIONAR  EL NOMBRE DE  LA CUENTA EN LA QUE SE HARÁ EL REGISTRO.</a:t>
            </a:r>
            <a:endParaRPr lang="es-VE" sz="1800">
              <a:solidFill>
                <a:srgbClr val="000000"/>
              </a:solidFill>
            </a:endParaRPr>
          </a:p>
        </p:txBody>
      </p:sp>
      <p:sp>
        <p:nvSpPr>
          <p:cNvPr id="35854"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2 Marcador de fecha"/>
          <p:cNvSpPr>
            <a:spLocks noGrp="1"/>
          </p:cNvSpPr>
          <p:nvPr>
            <p:ph type="dt" sz="quarter" idx="11"/>
          </p:nvPr>
        </p:nvSpPr>
        <p:spPr>
          <a:noFill/>
        </p:spPr>
        <p:txBody>
          <a:bodyPr/>
          <a:lstStyle/>
          <a:p>
            <a:fld id="{C7254A78-A344-48A1-BDEC-3971F7E8BCFA}" type="datetime1">
              <a:rPr lang="es-ES" smtClean="0"/>
              <a:pPr/>
              <a:t>27/10/2014</a:t>
            </a:fld>
            <a:endParaRPr lang="es-ES" smtClean="0"/>
          </a:p>
        </p:txBody>
      </p:sp>
      <p:sp>
        <p:nvSpPr>
          <p:cNvPr id="36868" name="3 Marcador de número de diapositiva"/>
          <p:cNvSpPr>
            <a:spLocks noGrp="1"/>
          </p:cNvSpPr>
          <p:nvPr>
            <p:ph type="sldNum" sz="quarter" idx="12"/>
          </p:nvPr>
        </p:nvSpPr>
        <p:spPr>
          <a:noFill/>
        </p:spPr>
        <p:txBody>
          <a:bodyPr/>
          <a:lstStyle/>
          <a:p>
            <a:fld id="{ABF3ABA2-35BD-4526-9A4E-DA96CE57DCB3}" type="slidenum">
              <a:rPr lang="es-ES" smtClean="0"/>
              <a:pPr/>
              <a:t>24</a:t>
            </a:fld>
            <a:endParaRPr lang="es-ES" smtClean="0"/>
          </a:p>
        </p:txBody>
      </p:sp>
      <p:sp>
        <p:nvSpPr>
          <p:cNvPr id="36869"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782609DC-487F-4547-BABB-FE7181A05108}" type="slidenum">
              <a:rPr lang="es-ES" sz="1400">
                <a:solidFill>
                  <a:srgbClr val="000000"/>
                </a:solidFill>
              </a:rPr>
              <a:pPr algn="r"/>
              <a:t>24</a:t>
            </a:fld>
            <a:endParaRPr lang="es-ES" sz="1400">
              <a:solidFill>
                <a:srgbClr val="000000"/>
              </a:solidFill>
            </a:endParaRPr>
          </a:p>
        </p:txBody>
      </p:sp>
      <p:sp>
        <p:nvSpPr>
          <p:cNvPr id="36870" name="7 CuadroTexto"/>
          <p:cNvSpPr txBox="1">
            <a:spLocks noChangeArrowheads="1"/>
          </p:cNvSpPr>
          <p:nvPr/>
        </p:nvSpPr>
        <p:spPr bwMode="auto">
          <a:xfrm>
            <a:off x="1187450" y="1341438"/>
            <a:ext cx="7634288" cy="641350"/>
          </a:xfrm>
          <a:prstGeom prst="rect">
            <a:avLst/>
          </a:prstGeom>
          <a:solidFill>
            <a:srgbClr val="00B050"/>
          </a:solidFill>
          <a:ln w="9525">
            <a:noFill/>
            <a:miter lim="800000"/>
            <a:headEnd/>
            <a:tailEnd/>
          </a:ln>
        </p:spPr>
        <p:txBody>
          <a:bodyPr>
            <a:spAutoFit/>
          </a:bodyPr>
          <a:lstStyle/>
          <a:p>
            <a:r>
              <a:rPr lang="es-ES" sz="1800">
                <a:solidFill>
                  <a:srgbClr val="000000"/>
                </a:solidFill>
              </a:rPr>
              <a:t>2. DETERMINAR SI A LA  CUENTA BANCO, SE LE CARGA 0 SE LE ABONA.</a:t>
            </a:r>
            <a:endParaRPr lang="es-VE" sz="1800">
              <a:solidFill>
                <a:srgbClr val="000000"/>
              </a:solidFill>
            </a:endParaRPr>
          </a:p>
        </p:txBody>
      </p:sp>
      <p:sp>
        <p:nvSpPr>
          <p:cNvPr id="36871" name="9 CuadroTexto"/>
          <p:cNvSpPr txBox="1">
            <a:spLocks noChangeArrowheads="1"/>
          </p:cNvSpPr>
          <p:nvPr/>
        </p:nvSpPr>
        <p:spPr bwMode="auto">
          <a:xfrm>
            <a:off x="858838" y="2276475"/>
            <a:ext cx="5657850" cy="366713"/>
          </a:xfrm>
          <a:prstGeom prst="rect">
            <a:avLst/>
          </a:prstGeom>
          <a:noFill/>
          <a:ln w="9525">
            <a:noFill/>
            <a:miter lim="800000"/>
            <a:headEnd/>
            <a:tailEnd/>
          </a:ln>
        </p:spPr>
        <p:txBody>
          <a:bodyPr wrap="none">
            <a:spAutoFit/>
          </a:bodyPr>
          <a:lstStyle/>
          <a:p>
            <a:pPr algn="ctr"/>
            <a:r>
              <a:rPr lang="es-ES" sz="1800">
                <a:solidFill>
                  <a:srgbClr val="000000"/>
                </a:solidFill>
              </a:rPr>
              <a:t>Hacemos la primera pregunta: ¿El banco recibe algo?</a:t>
            </a:r>
            <a:endParaRPr lang="es-VE" sz="1800">
              <a:solidFill>
                <a:srgbClr val="000000"/>
              </a:solidFill>
            </a:endParaRPr>
          </a:p>
        </p:txBody>
      </p:sp>
      <p:sp>
        <p:nvSpPr>
          <p:cNvPr id="36872" name="13 CuadroTexto"/>
          <p:cNvSpPr txBox="1">
            <a:spLocks noChangeArrowheads="1"/>
          </p:cNvSpPr>
          <p:nvPr/>
        </p:nvSpPr>
        <p:spPr bwMode="auto">
          <a:xfrm>
            <a:off x="500063" y="2852738"/>
            <a:ext cx="8443912" cy="1190625"/>
          </a:xfrm>
          <a:prstGeom prst="rect">
            <a:avLst/>
          </a:prstGeom>
          <a:solidFill>
            <a:srgbClr val="FFFF00"/>
          </a:solidFill>
          <a:ln w="9525">
            <a:noFill/>
            <a:miter lim="800000"/>
            <a:headEnd/>
            <a:tailEnd/>
          </a:ln>
        </p:spPr>
        <p:txBody>
          <a:bodyPr>
            <a:spAutoFit/>
          </a:bodyPr>
          <a:lstStyle/>
          <a:p>
            <a:r>
              <a:rPr lang="es-ES" sz="1800">
                <a:solidFill>
                  <a:srgbClr val="000000"/>
                </a:solidFill>
              </a:rPr>
              <a:t>NO; Se trata de la emisión de un cheque mediante el cual nos extraerán parte del dinero que tenemos en el banco. Por lo tanto. Hagamos la pregunta que sigue:  El banco ¿ENTREGA ALGO?. SI. Por tal razón, el registro se hará en el HABER. Es decir, se abona a acredita la cuenta</a:t>
            </a:r>
            <a:endParaRPr lang="es-VE" sz="1800" b="1">
              <a:solidFill>
                <a:srgbClr val="000000"/>
              </a:solidFill>
            </a:endParaRPr>
          </a:p>
        </p:txBody>
      </p:sp>
      <p:cxnSp>
        <p:nvCxnSpPr>
          <p:cNvPr id="16" name="15 Conector recto"/>
          <p:cNvCxnSpPr/>
          <p:nvPr/>
        </p:nvCxnSpPr>
        <p:spPr>
          <a:xfrm>
            <a:off x="4008438" y="5080000"/>
            <a:ext cx="14287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rot="16200000" flipH="1">
            <a:off x="4319588" y="5473700"/>
            <a:ext cx="796925" cy="9525"/>
          </a:xfrm>
          <a:prstGeom prst="line">
            <a:avLst/>
          </a:prstGeom>
        </p:spPr>
        <p:style>
          <a:lnRef idx="1">
            <a:schemeClr val="accent1"/>
          </a:lnRef>
          <a:fillRef idx="0">
            <a:schemeClr val="accent1"/>
          </a:fillRef>
          <a:effectRef idx="0">
            <a:schemeClr val="accent1"/>
          </a:effectRef>
          <a:fontRef idx="minor">
            <a:schemeClr val="tx1"/>
          </a:fontRef>
        </p:style>
      </p:cxnSp>
      <p:sp>
        <p:nvSpPr>
          <p:cNvPr id="36875" name="19 CuadroTexto"/>
          <p:cNvSpPr txBox="1">
            <a:spLocks noChangeArrowheads="1"/>
          </p:cNvSpPr>
          <p:nvPr/>
        </p:nvSpPr>
        <p:spPr bwMode="auto">
          <a:xfrm>
            <a:off x="4151313" y="4508500"/>
            <a:ext cx="1149350" cy="366713"/>
          </a:xfrm>
          <a:prstGeom prst="rect">
            <a:avLst/>
          </a:prstGeom>
          <a:noFill/>
          <a:ln w="9525">
            <a:noFill/>
            <a:miter lim="800000"/>
            <a:headEnd/>
            <a:tailEnd/>
          </a:ln>
        </p:spPr>
        <p:txBody>
          <a:bodyPr wrap="none">
            <a:spAutoFit/>
          </a:bodyPr>
          <a:lstStyle/>
          <a:p>
            <a:r>
              <a:rPr lang="es-ES" sz="1800">
                <a:solidFill>
                  <a:srgbClr val="000000"/>
                </a:solidFill>
              </a:rPr>
              <a:t>BANCOS</a:t>
            </a:r>
            <a:endParaRPr lang="es-VE" sz="1800">
              <a:solidFill>
                <a:srgbClr val="000000"/>
              </a:solidFill>
            </a:endParaRPr>
          </a:p>
        </p:txBody>
      </p:sp>
      <p:sp>
        <p:nvSpPr>
          <p:cNvPr id="36876" name="20 CuadroTexto"/>
          <p:cNvSpPr txBox="1">
            <a:spLocks noChangeArrowheads="1"/>
          </p:cNvSpPr>
          <p:nvPr/>
        </p:nvSpPr>
        <p:spPr bwMode="auto">
          <a:xfrm>
            <a:off x="4008438" y="4794250"/>
            <a:ext cx="928687" cy="304800"/>
          </a:xfrm>
          <a:prstGeom prst="rect">
            <a:avLst/>
          </a:prstGeom>
          <a:noFill/>
          <a:ln w="9525">
            <a:noFill/>
            <a:miter lim="800000"/>
            <a:headEnd/>
            <a:tailEnd/>
          </a:ln>
        </p:spPr>
        <p:txBody>
          <a:bodyPr>
            <a:spAutoFit/>
          </a:bodyPr>
          <a:lstStyle/>
          <a:p>
            <a:r>
              <a:rPr lang="es-ES" sz="1400">
                <a:solidFill>
                  <a:srgbClr val="000000"/>
                </a:solidFill>
              </a:rPr>
              <a:t>DEBE</a:t>
            </a:r>
            <a:endParaRPr lang="es-VE" sz="1400">
              <a:solidFill>
                <a:srgbClr val="000000"/>
              </a:solidFill>
            </a:endParaRPr>
          </a:p>
        </p:txBody>
      </p:sp>
      <p:sp>
        <p:nvSpPr>
          <p:cNvPr id="36877" name="21 CuadroTexto"/>
          <p:cNvSpPr txBox="1">
            <a:spLocks noChangeArrowheads="1"/>
          </p:cNvSpPr>
          <p:nvPr/>
        </p:nvSpPr>
        <p:spPr bwMode="auto">
          <a:xfrm>
            <a:off x="4722813" y="4794250"/>
            <a:ext cx="928687" cy="304800"/>
          </a:xfrm>
          <a:prstGeom prst="rect">
            <a:avLst/>
          </a:prstGeom>
          <a:noFill/>
          <a:ln w="9525">
            <a:noFill/>
            <a:miter lim="800000"/>
            <a:headEnd/>
            <a:tailEnd/>
          </a:ln>
        </p:spPr>
        <p:txBody>
          <a:bodyPr>
            <a:spAutoFit/>
          </a:bodyPr>
          <a:lstStyle/>
          <a:p>
            <a:r>
              <a:rPr lang="es-ES" sz="1400">
                <a:solidFill>
                  <a:srgbClr val="000000"/>
                </a:solidFill>
              </a:rPr>
              <a:t>HABER</a:t>
            </a:r>
            <a:endParaRPr lang="es-VE" sz="1400">
              <a:solidFill>
                <a:srgbClr val="000000"/>
              </a:solidFill>
            </a:endParaRPr>
          </a:p>
        </p:txBody>
      </p:sp>
      <p:sp>
        <p:nvSpPr>
          <p:cNvPr id="36878" name="24 CuadroTexto"/>
          <p:cNvSpPr txBox="1">
            <a:spLocks noChangeArrowheads="1"/>
          </p:cNvSpPr>
          <p:nvPr/>
        </p:nvSpPr>
        <p:spPr bwMode="auto">
          <a:xfrm>
            <a:off x="4079875" y="5080000"/>
            <a:ext cx="928688" cy="304800"/>
          </a:xfrm>
          <a:prstGeom prst="rect">
            <a:avLst/>
          </a:prstGeom>
          <a:noFill/>
          <a:ln w="9525">
            <a:noFill/>
            <a:miter lim="800000"/>
            <a:headEnd/>
            <a:tailEnd/>
          </a:ln>
        </p:spPr>
        <p:txBody>
          <a:bodyPr>
            <a:spAutoFit/>
          </a:bodyPr>
          <a:lstStyle/>
          <a:p>
            <a:r>
              <a:rPr lang="es-ES" sz="1400">
                <a:solidFill>
                  <a:srgbClr val="000000"/>
                </a:solidFill>
              </a:rPr>
              <a:t>900,00</a:t>
            </a:r>
            <a:endParaRPr lang="es-VE" sz="1400">
              <a:solidFill>
                <a:srgbClr val="000000"/>
              </a:solidFill>
            </a:endParaRPr>
          </a:p>
        </p:txBody>
      </p:sp>
      <p:sp>
        <p:nvSpPr>
          <p:cNvPr id="36879" name="14 CuadroTexto"/>
          <p:cNvSpPr txBox="1">
            <a:spLocks noChangeArrowheads="1"/>
          </p:cNvSpPr>
          <p:nvPr/>
        </p:nvSpPr>
        <p:spPr bwMode="auto">
          <a:xfrm>
            <a:off x="4722813" y="5272088"/>
            <a:ext cx="928687" cy="304800"/>
          </a:xfrm>
          <a:prstGeom prst="rect">
            <a:avLst/>
          </a:prstGeom>
          <a:noFill/>
          <a:ln w="9525">
            <a:noFill/>
            <a:miter lim="800000"/>
            <a:headEnd/>
            <a:tailEnd/>
          </a:ln>
        </p:spPr>
        <p:txBody>
          <a:bodyPr>
            <a:spAutoFit/>
          </a:bodyPr>
          <a:lstStyle/>
          <a:p>
            <a:r>
              <a:rPr lang="es-ES" sz="1400">
                <a:solidFill>
                  <a:srgbClr val="000000"/>
                </a:solidFill>
              </a:rPr>
              <a:t>600,00</a:t>
            </a:r>
            <a:endParaRPr lang="es-VE" sz="1400">
              <a:solidFill>
                <a:srgbClr val="000000"/>
              </a:solidFill>
            </a:endParaRPr>
          </a:p>
        </p:txBody>
      </p:sp>
      <p:sp>
        <p:nvSpPr>
          <p:cNvPr id="36880"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ftr" sz="quarter" idx="10"/>
          </p:nvPr>
        </p:nvSpPr>
        <p:spPr>
          <a:noFill/>
        </p:spPr>
        <p:txBody>
          <a:bodyPr/>
          <a:lstStyle/>
          <a:p>
            <a:r>
              <a:rPr lang="es-ES" smtClean="0"/>
              <a:t>RAMIREZ, ZAMBRANO, SANABRIA, CARDIEL, AGUERO</a:t>
            </a:r>
          </a:p>
        </p:txBody>
      </p:sp>
      <p:sp>
        <p:nvSpPr>
          <p:cNvPr id="37891" name="2 Marcador de fecha"/>
          <p:cNvSpPr>
            <a:spLocks noGrp="1"/>
          </p:cNvSpPr>
          <p:nvPr>
            <p:ph type="dt" sz="quarter" idx="11"/>
          </p:nvPr>
        </p:nvSpPr>
        <p:spPr>
          <a:noFill/>
        </p:spPr>
        <p:txBody>
          <a:bodyPr/>
          <a:lstStyle/>
          <a:p>
            <a:fld id="{E3C4B579-C056-48C6-AB34-2FFDD050AB53}" type="datetime1">
              <a:rPr lang="es-ES" smtClean="0"/>
              <a:pPr/>
              <a:t>27/10/2014</a:t>
            </a:fld>
            <a:endParaRPr lang="es-ES" smtClean="0"/>
          </a:p>
        </p:txBody>
      </p:sp>
      <p:sp>
        <p:nvSpPr>
          <p:cNvPr id="37892" name="3 Marcador de número de diapositiva"/>
          <p:cNvSpPr>
            <a:spLocks noGrp="1"/>
          </p:cNvSpPr>
          <p:nvPr>
            <p:ph type="sldNum" sz="quarter" idx="12"/>
          </p:nvPr>
        </p:nvSpPr>
        <p:spPr>
          <a:noFill/>
        </p:spPr>
        <p:txBody>
          <a:bodyPr/>
          <a:lstStyle/>
          <a:p>
            <a:fld id="{5C1242A4-DA6E-4A2E-8D66-F1CF928C3A0E}" type="slidenum">
              <a:rPr lang="es-ES" smtClean="0"/>
              <a:pPr/>
              <a:t>25</a:t>
            </a:fld>
            <a:endParaRPr lang="es-ES" smtClean="0"/>
          </a:p>
        </p:txBody>
      </p:sp>
      <p:sp>
        <p:nvSpPr>
          <p:cNvPr id="37893"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AC9CBE77-0FBB-4C60-925C-695362BC5F8E}" type="slidenum">
              <a:rPr lang="es-ES" sz="1400">
                <a:solidFill>
                  <a:srgbClr val="000000"/>
                </a:solidFill>
              </a:rPr>
              <a:pPr algn="r"/>
              <a:t>25</a:t>
            </a:fld>
            <a:endParaRPr lang="es-ES" sz="1400">
              <a:solidFill>
                <a:srgbClr val="000000"/>
              </a:solidFill>
            </a:endParaRPr>
          </a:p>
        </p:txBody>
      </p:sp>
      <p:sp>
        <p:nvSpPr>
          <p:cNvPr id="37894" name="8 CuadroTexto"/>
          <p:cNvSpPr txBox="1">
            <a:spLocks noChangeArrowheads="1"/>
          </p:cNvSpPr>
          <p:nvPr/>
        </p:nvSpPr>
        <p:spPr bwMode="auto">
          <a:xfrm>
            <a:off x="588963" y="2060575"/>
            <a:ext cx="8159750" cy="641350"/>
          </a:xfrm>
          <a:prstGeom prst="rect">
            <a:avLst/>
          </a:prstGeom>
          <a:noFill/>
          <a:ln w="9525">
            <a:noFill/>
            <a:miter lim="800000"/>
            <a:headEnd/>
            <a:tailEnd/>
          </a:ln>
        </p:spPr>
        <p:txBody>
          <a:bodyPr wrap="none">
            <a:spAutoFit/>
          </a:bodyPr>
          <a:lstStyle/>
          <a:p>
            <a:r>
              <a:rPr lang="es-ES" sz="1800">
                <a:solidFill>
                  <a:srgbClr val="000000"/>
                </a:solidFill>
              </a:rPr>
              <a:t>EJEMPLO: Transacción  c) Se hizo un nuevo deposito por Bs.  por Bs. 700,00 </a:t>
            </a:r>
          </a:p>
          <a:p>
            <a:r>
              <a:rPr lang="es-ES" sz="1800">
                <a:solidFill>
                  <a:srgbClr val="000000"/>
                </a:solidFill>
              </a:rPr>
              <a:t>                    en el banco Venezuela.</a:t>
            </a:r>
            <a:endParaRPr lang="es-VE" sz="1800">
              <a:solidFill>
                <a:srgbClr val="000000"/>
              </a:solidFill>
            </a:endParaRPr>
          </a:p>
        </p:txBody>
      </p:sp>
      <p:sp>
        <p:nvSpPr>
          <p:cNvPr id="37895" name="5 CuadroTexto"/>
          <p:cNvSpPr txBox="1">
            <a:spLocks noChangeArrowheads="1"/>
          </p:cNvSpPr>
          <p:nvPr/>
        </p:nvSpPr>
        <p:spPr bwMode="auto">
          <a:xfrm>
            <a:off x="3105150" y="1262063"/>
            <a:ext cx="2330450" cy="366712"/>
          </a:xfrm>
          <a:prstGeom prst="rect">
            <a:avLst/>
          </a:prstGeom>
          <a:solidFill>
            <a:srgbClr val="00B0F0"/>
          </a:solidFill>
          <a:ln w="9525">
            <a:noFill/>
            <a:miter lim="800000"/>
            <a:headEnd/>
            <a:tailEnd/>
          </a:ln>
        </p:spPr>
        <p:txBody>
          <a:bodyPr wrap="none">
            <a:spAutoFit/>
          </a:bodyPr>
          <a:lstStyle/>
          <a:p>
            <a:r>
              <a:rPr lang="es-ES" sz="1800">
                <a:solidFill>
                  <a:srgbClr val="000000"/>
                </a:solidFill>
              </a:rPr>
              <a:t>TAREA EN CLASE:  </a:t>
            </a:r>
            <a:endParaRPr lang="es-VE" sz="1800">
              <a:solidFill>
                <a:srgbClr val="000000"/>
              </a:solidFill>
            </a:endParaRPr>
          </a:p>
        </p:txBody>
      </p:sp>
      <p:sp>
        <p:nvSpPr>
          <p:cNvPr id="37896" name="6 CuadroTexto"/>
          <p:cNvSpPr txBox="1">
            <a:spLocks noChangeArrowheads="1"/>
          </p:cNvSpPr>
          <p:nvPr/>
        </p:nvSpPr>
        <p:spPr bwMode="auto">
          <a:xfrm>
            <a:off x="2071688" y="3783013"/>
            <a:ext cx="5595937" cy="366712"/>
          </a:xfrm>
          <a:prstGeom prst="rect">
            <a:avLst/>
          </a:prstGeom>
          <a:solidFill>
            <a:srgbClr val="FF0000"/>
          </a:solidFill>
          <a:ln w="9525">
            <a:noFill/>
            <a:miter lim="800000"/>
            <a:headEnd/>
            <a:tailEnd/>
          </a:ln>
        </p:spPr>
        <p:txBody>
          <a:bodyPr>
            <a:spAutoFit/>
          </a:bodyPr>
          <a:lstStyle/>
          <a:p>
            <a:pPr marL="342900" indent="-342900"/>
            <a:r>
              <a:rPr lang="es-ES" sz="1800">
                <a:solidFill>
                  <a:srgbClr val="000000"/>
                </a:solidFill>
              </a:rPr>
              <a:t>1. ¿ Que cuenta utilizaremos?</a:t>
            </a:r>
            <a:endParaRPr lang="es-VE" sz="1800">
              <a:solidFill>
                <a:srgbClr val="000000"/>
              </a:solidFill>
            </a:endParaRPr>
          </a:p>
        </p:txBody>
      </p:sp>
      <p:sp>
        <p:nvSpPr>
          <p:cNvPr id="37897" name="6 CuadroTexto"/>
          <p:cNvSpPr txBox="1">
            <a:spLocks noChangeArrowheads="1"/>
          </p:cNvSpPr>
          <p:nvPr/>
        </p:nvSpPr>
        <p:spPr bwMode="auto">
          <a:xfrm>
            <a:off x="2095500" y="4702175"/>
            <a:ext cx="5645150" cy="366713"/>
          </a:xfrm>
          <a:prstGeom prst="rect">
            <a:avLst/>
          </a:prstGeom>
          <a:solidFill>
            <a:srgbClr val="006600">
              <a:alpha val="59999"/>
            </a:srgbClr>
          </a:solidFill>
          <a:ln w="9525">
            <a:noFill/>
            <a:miter lim="800000"/>
            <a:headEnd/>
            <a:tailEnd/>
          </a:ln>
        </p:spPr>
        <p:txBody>
          <a:bodyPr>
            <a:spAutoFit/>
          </a:bodyPr>
          <a:lstStyle/>
          <a:p>
            <a:pPr marL="342900" indent="-342900"/>
            <a:r>
              <a:rPr lang="es-ES" sz="1800">
                <a:solidFill>
                  <a:srgbClr val="000000"/>
                </a:solidFill>
              </a:rPr>
              <a:t>2. ¿ a Que cuenta se le carga o se le abona?</a:t>
            </a:r>
            <a:endParaRPr lang="es-VE" sz="1800">
              <a:solidFill>
                <a:srgbClr val="000000"/>
              </a:solidFill>
            </a:endParaRPr>
          </a:p>
        </p:txBody>
      </p:sp>
      <p:sp>
        <p:nvSpPr>
          <p:cNvPr id="37898" name="5 CuadroTexto"/>
          <p:cNvSpPr txBox="1">
            <a:spLocks noChangeArrowheads="1"/>
          </p:cNvSpPr>
          <p:nvPr/>
        </p:nvSpPr>
        <p:spPr bwMode="auto">
          <a:xfrm>
            <a:off x="438150" y="4068763"/>
            <a:ext cx="1155700" cy="369887"/>
          </a:xfrm>
          <a:prstGeom prst="rect">
            <a:avLst/>
          </a:prstGeom>
          <a:solidFill>
            <a:srgbClr val="00B0F0"/>
          </a:solidFill>
          <a:ln w="9525">
            <a:noFill/>
            <a:miter lim="800000"/>
            <a:headEnd/>
            <a:tailEnd/>
          </a:ln>
        </p:spPr>
        <p:txBody>
          <a:bodyPr wrap="none">
            <a:spAutoFit/>
          </a:bodyPr>
          <a:lstStyle/>
          <a:p>
            <a:r>
              <a:rPr lang="es-ES" sz="1800">
                <a:solidFill>
                  <a:srgbClr val="000000"/>
                </a:solidFill>
              </a:rPr>
              <a:t>PASOS:  </a:t>
            </a:r>
            <a:endParaRPr lang="es-VE" sz="1800">
              <a:solidFill>
                <a:srgbClr val="000000"/>
              </a:solidFill>
            </a:endParaRPr>
          </a:p>
        </p:txBody>
      </p:sp>
      <p:sp>
        <p:nvSpPr>
          <p:cNvPr id="37899"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ftr" sz="quarter" idx="10"/>
          </p:nvPr>
        </p:nvSpPr>
        <p:spPr>
          <a:noFill/>
        </p:spPr>
        <p:txBody>
          <a:bodyPr/>
          <a:lstStyle/>
          <a:p>
            <a:r>
              <a:rPr lang="es-ES" smtClean="0"/>
              <a:t>RAMIREZ, ZAMBRANO, SANABRIA, CARDIEL, AGUERO</a:t>
            </a:r>
          </a:p>
        </p:txBody>
      </p:sp>
      <p:sp>
        <p:nvSpPr>
          <p:cNvPr id="38915" name="2 Marcador de fecha"/>
          <p:cNvSpPr>
            <a:spLocks noGrp="1"/>
          </p:cNvSpPr>
          <p:nvPr>
            <p:ph type="dt" sz="quarter" idx="11"/>
          </p:nvPr>
        </p:nvSpPr>
        <p:spPr>
          <a:noFill/>
        </p:spPr>
        <p:txBody>
          <a:bodyPr/>
          <a:lstStyle/>
          <a:p>
            <a:fld id="{0ED2EDCB-9148-4F42-9828-49A3BC8CAE87}" type="datetime1">
              <a:rPr lang="es-ES" smtClean="0"/>
              <a:pPr/>
              <a:t>27/10/2014</a:t>
            </a:fld>
            <a:endParaRPr lang="es-ES" smtClean="0"/>
          </a:p>
        </p:txBody>
      </p:sp>
      <p:sp>
        <p:nvSpPr>
          <p:cNvPr id="38916" name="3 Marcador de número de diapositiva"/>
          <p:cNvSpPr>
            <a:spLocks noGrp="1"/>
          </p:cNvSpPr>
          <p:nvPr>
            <p:ph type="sldNum" sz="quarter" idx="12"/>
          </p:nvPr>
        </p:nvSpPr>
        <p:spPr>
          <a:noFill/>
        </p:spPr>
        <p:txBody>
          <a:bodyPr/>
          <a:lstStyle/>
          <a:p>
            <a:fld id="{1A5281CF-2CAF-4014-BC19-A6EAC69D768A}" type="slidenum">
              <a:rPr lang="es-ES" smtClean="0"/>
              <a:pPr/>
              <a:t>26</a:t>
            </a:fld>
            <a:endParaRPr lang="es-ES" smtClean="0"/>
          </a:p>
        </p:txBody>
      </p:sp>
      <p:sp>
        <p:nvSpPr>
          <p:cNvPr id="38917"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F341A068-E740-4D3D-9F41-C29141A7FA72}" type="slidenum">
              <a:rPr lang="es-ES" sz="1400">
                <a:solidFill>
                  <a:srgbClr val="000000"/>
                </a:solidFill>
              </a:rPr>
              <a:pPr algn="r"/>
              <a:t>26</a:t>
            </a:fld>
            <a:endParaRPr lang="es-ES" sz="1400">
              <a:solidFill>
                <a:srgbClr val="000000"/>
              </a:solidFill>
            </a:endParaRPr>
          </a:p>
        </p:txBody>
      </p:sp>
      <p:sp>
        <p:nvSpPr>
          <p:cNvPr id="38918" name="8 CuadroTexto"/>
          <p:cNvSpPr txBox="1">
            <a:spLocks noChangeArrowheads="1"/>
          </p:cNvSpPr>
          <p:nvPr/>
        </p:nvSpPr>
        <p:spPr bwMode="auto">
          <a:xfrm>
            <a:off x="169863" y="2214563"/>
            <a:ext cx="8507412" cy="646112"/>
          </a:xfrm>
          <a:prstGeom prst="rect">
            <a:avLst/>
          </a:prstGeom>
          <a:noFill/>
          <a:ln w="9525">
            <a:noFill/>
            <a:miter lim="800000"/>
            <a:headEnd/>
            <a:tailEnd/>
          </a:ln>
        </p:spPr>
        <p:txBody>
          <a:bodyPr wrap="none">
            <a:spAutoFit/>
          </a:bodyPr>
          <a:lstStyle/>
          <a:p>
            <a:r>
              <a:rPr lang="es-ES" sz="1800">
                <a:solidFill>
                  <a:srgbClr val="000000"/>
                </a:solidFill>
              </a:rPr>
              <a:t>EJEMPLO: Transacción  d) Emitimos un nuevo cheque  por Bs.  por Bs. 400,00 </a:t>
            </a:r>
          </a:p>
          <a:p>
            <a:r>
              <a:rPr lang="es-ES" sz="1800">
                <a:solidFill>
                  <a:srgbClr val="000000"/>
                </a:solidFill>
              </a:rPr>
              <a:t>                    contra el  banco Venezuela para cancelar una factura que debíamos.</a:t>
            </a:r>
            <a:endParaRPr lang="es-VE" sz="1800">
              <a:solidFill>
                <a:srgbClr val="000000"/>
              </a:solidFill>
            </a:endParaRPr>
          </a:p>
        </p:txBody>
      </p:sp>
      <p:sp>
        <p:nvSpPr>
          <p:cNvPr id="38919" name="5 CuadroTexto"/>
          <p:cNvSpPr txBox="1">
            <a:spLocks noChangeArrowheads="1"/>
          </p:cNvSpPr>
          <p:nvPr/>
        </p:nvSpPr>
        <p:spPr bwMode="auto">
          <a:xfrm>
            <a:off x="285750" y="3916363"/>
            <a:ext cx="1155700" cy="369887"/>
          </a:xfrm>
          <a:prstGeom prst="rect">
            <a:avLst/>
          </a:prstGeom>
          <a:solidFill>
            <a:srgbClr val="00B0F0"/>
          </a:solidFill>
          <a:ln w="9525">
            <a:noFill/>
            <a:miter lim="800000"/>
            <a:headEnd/>
            <a:tailEnd/>
          </a:ln>
        </p:spPr>
        <p:txBody>
          <a:bodyPr wrap="none">
            <a:spAutoFit/>
          </a:bodyPr>
          <a:lstStyle/>
          <a:p>
            <a:r>
              <a:rPr lang="es-ES" sz="1800">
                <a:solidFill>
                  <a:srgbClr val="000000"/>
                </a:solidFill>
              </a:rPr>
              <a:t>PASOS:  </a:t>
            </a:r>
            <a:endParaRPr lang="es-VE" sz="1800">
              <a:solidFill>
                <a:srgbClr val="000000"/>
              </a:solidFill>
            </a:endParaRPr>
          </a:p>
        </p:txBody>
      </p:sp>
      <p:sp>
        <p:nvSpPr>
          <p:cNvPr id="38920" name="6 CuadroTexto"/>
          <p:cNvSpPr txBox="1">
            <a:spLocks noChangeArrowheads="1"/>
          </p:cNvSpPr>
          <p:nvPr/>
        </p:nvSpPr>
        <p:spPr bwMode="auto">
          <a:xfrm>
            <a:off x="2071688" y="3783013"/>
            <a:ext cx="6100762" cy="366712"/>
          </a:xfrm>
          <a:prstGeom prst="rect">
            <a:avLst/>
          </a:prstGeom>
          <a:solidFill>
            <a:srgbClr val="FF0000"/>
          </a:solidFill>
          <a:ln w="9525">
            <a:noFill/>
            <a:miter lim="800000"/>
            <a:headEnd/>
            <a:tailEnd/>
          </a:ln>
        </p:spPr>
        <p:txBody>
          <a:bodyPr>
            <a:spAutoFit/>
          </a:bodyPr>
          <a:lstStyle/>
          <a:p>
            <a:pPr marL="342900" indent="-342900"/>
            <a:r>
              <a:rPr lang="es-ES" sz="1800">
                <a:solidFill>
                  <a:srgbClr val="000000"/>
                </a:solidFill>
              </a:rPr>
              <a:t>1. ¿ Que cuenta utilizaremos?</a:t>
            </a:r>
            <a:endParaRPr lang="es-VE" sz="1800">
              <a:solidFill>
                <a:srgbClr val="000000"/>
              </a:solidFill>
            </a:endParaRPr>
          </a:p>
        </p:txBody>
      </p:sp>
      <p:sp>
        <p:nvSpPr>
          <p:cNvPr id="38921" name="6 CuadroTexto"/>
          <p:cNvSpPr txBox="1">
            <a:spLocks noChangeArrowheads="1"/>
          </p:cNvSpPr>
          <p:nvPr/>
        </p:nvSpPr>
        <p:spPr bwMode="auto">
          <a:xfrm>
            <a:off x="2095500" y="4702175"/>
            <a:ext cx="6100763" cy="366713"/>
          </a:xfrm>
          <a:prstGeom prst="rect">
            <a:avLst/>
          </a:prstGeom>
          <a:solidFill>
            <a:srgbClr val="006600">
              <a:alpha val="50195"/>
            </a:srgbClr>
          </a:solidFill>
          <a:ln w="9525">
            <a:noFill/>
            <a:miter lim="800000"/>
            <a:headEnd/>
            <a:tailEnd/>
          </a:ln>
        </p:spPr>
        <p:txBody>
          <a:bodyPr>
            <a:spAutoFit/>
          </a:bodyPr>
          <a:lstStyle/>
          <a:p>
            <a:pPr marL="342900" indent="-342900"/>
            <a:r>
              <a:rPr lang="es-ES" sz="1800">
                <a:solidFill>
                  <a:srgbClr val="000000"/>
                </a:solidFill>
              </a:rPr>
              <a:t>2. ¿ a Que cuenta se lo carga o se le abona?</a:t>
            </a:r>
            <a:endParaRPr lang="es-VE" sz="1800">
              <a:solidFill>
                <a:srgbClr val="000000"/>
              </a:solidFill>
            </a:endParaRPr>
          </a:p>
        </p:txBody>
      </p:sp>
      <p:sp>
        <p:nvSpPr>
          <p:cNvPr id="38922" name="5 CuadroTexto"/>
          <p:cNvSpPr txBox="1">
            <a:spLocks noChangeArrowheads="1"/>
          </p:cNvSpPr>
          <p:nvPr/>
        </p:nvSpPr>
        <p:spPr bwMode="auto">
          <a:xfrm>
            <a:off x="3249613" y="1412875"/>
            <a:ext cx="2330450" cy="366713"/>
          </a:xfrm>
          <a:prstGeom prst="rect">
            <a:avLst/>
          </a:prstGeom>
          <a:solidFill>
            <a:srgbClr val="00B0F0"/>
          </a:solidFill>
          <a:ln w="9525">
            <a:noFill/>
            <a:miter lim="800000"/>
            <a:headEnd/>
            <a:tailEnd/>
          </a:ln>
        </p:spPr>
        <p:txBody>
          <a:bodyPr wrap="none">
            <a:spAutoFit/>
          </a:bodyPr>
          <a:lstStyle/>
          <a:p>
            <a:r>
              <a:rPr lang="es-ES" sz="1800">
                <a:solidFill>
                  <a:srgbClr val="000000"/>
                </a:solidFill>
              </a:rPr>
              <a:t>TAREA EN CLASE:  </a:t>
            </a:r>
            <a:endParaRPr lang="es-VE" sz="1800">
              <a:solidFill>
                <a:srgbClr val="000000"/>
              </a:solidFill>
            </a:endParaRPr>
          </a:p>
        </p:txBody>
      </p:sp>
      <p:sp>
        <p:nvSpPr>
          <p:cNvPr id="38923"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ftr" sz="quarter" idx="10"/>
          </p:nvPr>
        </p:nvSpPr>
        <p:spPr>
          <a:noFill/>
        </p:spPr>
        <p:txBody>
          <a:bodyPr/>
          <a:lstStyle/>
          <a:p>
            <a:r>
              <a:rPr lang="es-ES" smtClean="0"/>
              <a:t>RAMIREZ, ZAMBRANO, SANABRIA, CARDIEL, AGUERO</a:t>
            </a:r>
          </a:p>
        </p:txBody>
      </p:sp>
      <p:sp>
        <p:nvSpPr>
          <p:cNvPr id="39939" name="2 Marcador de fecha"/>
          <p:cNvSpPr>
            <a:spLocks noGrp="1"/>
          </p:cNvSpPr>
          <p:nvPr>
            <p:ph type="dt" sz="quarter" idx="11"/>
          </p:nvPr>
        </p:nvSpPr>
        <p:spPr>
          <a:noFill/>
        </p:spPr>
        <p:txBody>
          <a:bodyPr/>
          <a:lstStyle/>
          <a:p>
            <a:fld id="{C9745207-A4ED-41D5-8DE9-C80D9E0FBF1E}" type="datetime1">
              <a:rPr lang="es-ES" smtClean="0"/>
              <a:pPr/>
              <a:t>27/10/2014</a:t>
            </a:fld>
            <a:endParaRPr lang="es-ES" smtClean="0"/>
          </a:p>
        </p:txBody>
      </p:sp>
      <p:sp>
        <p:nvSpPr>
          <p:cNvPr id="39940" name="3 Marcador de número de diapositiva"/>
          <p:cNvSpPr>
            <a:spLocks noGrp="1"/>
          </p:cNvSpPr>
          <p:nvPr>
            <p:ph type="sldNum" sz="quarter" idx="12"/>
          </p:nvPr>
        </p:nvSpPr>
        <p:spPr>
          <a:noFill/>
        </p:spPr>
        <p:txBody>
          <a:bodyPr/>
          <a:lstStyle/>
          <a:p>
            <a:fld id="{3A446F2C-16C8-47E2-BFB7-2DD7D4CD9A0C}" type="slidenum">
              <a:rPr lang="es-ES" smtClean="0"/>
              <a:pPr/>
              <a:t>27</a:t>
            </a:fld>
            <a:endParaRPr lang="es-ES" smtClean="0"/>
          </a:p>
        </p:txBody>
      </p:sp>
      <p:sp>
        <p:nvSpPr>
          <p:cNvPr id="39941"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974184A3-D5F5-4A25-8A41-AC75393B03BA}" type="slidenum">
              <a:rPr lang="es-ES" sz="1400">
                <a:solidFill>
                  <a:srgbClr val="000000"/>
                </a:solidFill>
              </a:rPr>
              <a:pPr algn="r"/>
              <a:t>27</a:t>
            </a:fld>
            <a:endParaRPr lang="es-ES" sz="1400">
              <a:solidFill>
                <a:srgbClr val="000000"/>
              </a:solidFill>
            </a:endParaRPr>
          </a:p>
        </p:txBody>
      </p:sp>
      <p:sp>
        <p:nvSpPr>
          <p:cNvPr id="39942" name="8 CuadroTexto"/>
          <p:cNvSpPr txBox="1">
            <a:spLocks noChangeArrowheads="1"/>
          </p:cNvSpPr>
          <p:nvPr/>
        </p:nvSpPr>
        <p:spPr bwMode="auto">
          <a:xfrm>
            <a:off x="539750" y="1700213"/>
            <a:ext cx="8353425" cy="641350"/>
          </a:xfrm>
          <a:prstGeom prst="rect">
            <a:avLst/>
          </a:prstGeom>
          <a:noFill/>
          <a:ln w="9525">
            <a:noFill/>
            <a:miter lim="800000"/>
            <a:headEnd/>
            <a:tailEnd/>
          </a:ln>
        </p:spPr>
        <p:txBody>
          <a:bodyPr>
            <a:spAutoFit/>
          </a:bodyPr>
          <a:lstStyle/>
          <a:p>
            <a:r>
              <a:rPr lang="es-ES" sz="1800">
                <a:solidFill>
                  <a:srgbClr val="000000"/>
                </a:solidFill>
              </a:rPr>
              <a:t>EJEMPLO: Transacción  a) La empresa compró mercancías a crédito por Bs. 2.000. se aceptó la factura No. 2342 con vencimiento a 60 días.</a:t>
            </a:r>
            <a:endParaRPr lang="es-VE" sz="1800">
              <a:solidFill>
                <a:srgbClr val="000000"/>
              </a:solidFill>
            </a:endParaRPr>
          </a:p>
        </p:txBody>
      </p:sp>
      <p:sp>
        <p:nvSpPr>
          <p:cNvPr id="39943" name="5 CuadroTexto"/>
          <p:cNvSpPr txBox="1">
            <a:spLocks noChangeArrowheads="1"/>
          </p:cNvSpPr>
          <p:nvPr/>
        </p:nvSpPr>
        <p:spPr bwMode="auto">
          <a:xfrm>
            <a:off x="285750" y="2565400"/>
            <a:ext cx="1162050" cy="366713"/>
          </a:xfrm>
          <a:prstGeom prst="rect">
            <a:avLst/>
          </a:prstGeom>
          <a:solidFill>
            <a:srgbClr val="00B0F0"/>
          </a:solidFill>
          <a:ln w="9525">
            <a:noFill/>
            <a:miter lim="800000"/>
            <a:headEnd/>
            <a:tailEnd/>
          </a:ln>
        </p:spPr>
        <p:txBody>
          <a:bodyPr wrap="none">
            <a:spAutoFit/>
          </a:bodyPr>
          <a:lstStyle/>
          <a:p>
            <a:r>
              <a:rPr lang="es-ES" sz="1800">
                <a:solidFill>
                  <a:srgbClr val="000000"/>
                </a:solidFill>
              </a:rPr>
              <a:t>PASOS:  </a:t>
            </a:r>
            <a:endParaRPr lang="es-VE" sz="1800">
              <a:solidFill>
                <a:srgbClr val="000000"/>
              </a:solidFill>
            </a:endParaRPr>
          </a:p>
        </p:txBody>
      </p:sp>
      <p:sp>
        <p:nvSpPr>
          <p:cNvPr id="39944" name="6 CuadroTexto"/>
          <p:cNvSpPr txBox="1">
            <a:spLocks noChangeArrowheads="1"/>
          </p:cNvSpPr>
          <p:nvPr/>
        </p:nvSpPr>
        <p:spPr bwMode="auto">
          <a:xfrm>
            <a:off x="2071688" y="2565400"/>
            <a:ext cx="6748462" cy="641350"/>
          </a:xfrm>
          <a:prstGeom prst="rect">
            <a:avLst/>
          </a:prstGeom>
          <a:solidFill>
            <a:srgbClr val="FF0000"/>
          </a:solidFill>
          <a:ln w="9525">
            <a:noFill/>
            <a:miter lim="800000"/>
            <a:headEnd/>
            <a:tailEnd/>
          </a:ln>
        </p:spPr>
        <p:txBody>
          <a:bodyPr>
            <a:spAutoFit/>
          </a:bodyPr>
          <a:lstStyle/>
          <a:p>
            <a:pPr marL="342900" indent="-342900">
              <a:buFontTx/>
              <a:buAutoNum type="arabicPeriod"/>
            </a:pPr>
            <a:r>
              <a:rPr lang="es-ES" sz="1800">
                <a:solidFill>
                  <a:srgbClr val="000000"/>
                </a:solidFill>
              </a:rPr>
              <a:t>SELECCIONAR  EL NOMBRE DE  LA CUENTA EN LA QUE SE HARÁ EL REGISTRO.</a:t>
            </a:r>
            <a:endParaRPr lang="es-VE" sz="1800">
              <a:solidFill>
                <a:srgbClr val="000000"/>
              </a:solidFill>
            </a:endParaRPr>
          </a:p>
        </p:txBody>
      </p:sp>
      <p:sp>
        <p:nvSpPr>
          <p:cNvPr id="39945" name="8 CuadroTexto"/>
          <p:cNvSpPr txBox="1">
            <a:spLocks noChangeArrowheads="1"/>
          </p:cNvSpPr>
          <p:nvPr/>
        </p:nvSpPr>
        <p:spPr bwMode="auto">
          <a:xfrm>
            <a:off x="428625" y="3678238"/>
            <a:ext cx="8261350" cy="1190625"/>
          </a:xfrm>
          <a:prstGeom prst="rect">
            <a:avLst/>
          </a:prstGeom>
          <a:solidFill>
            <a:srgbClr val="FFFF00"/>
          </a:solidFill>
          <a:ln w="9525">
            <a:noFill/>
            <a:miter lim="800000"/>
            <a:headEnd/>
            <a:tailEnd/>
          </a:ln>
        </p:spPr>
        <p:txBody>
          <a:bodyPr wrap="none">
            <a:spAutoFit/>
          </a:bodyPr>
          <a:lstStyle/>
          <a:p>
            <a:r>
              <a:rPr lang="es-ES" sz="1800">
                <a:solidFill>
                  <a:srgbClr val="000000"/>
                </a:solidFill>
              </a:rPr>
              <a:t>Analizar: Se trata   de la compra de mercancías a crédito, lo cual quiere decir</a:t>
            </a:r>
          </a:p>
          <a:p>
            <a:r>
              <a:rPr lang="es-ES" sz="1800">
                <a:solidFill>
                  <a:srgbClr val="000000"/>
                </a:solidFill>
              </a:rPr>
              <a:t>que  hemos contraído una deuda. Debemos una cantidad  de dinero a  alguien.</a:t>
            </a:r>
          </a:p>
          <a:p>
            <a:r>
              <a:rPr lang="es-ES" sz="1800">
                <a:solidFill>
                  <a:srgbClr val="000000"/>
                </a:solidFill>
              </a:rPr>
              <a:t>Tenemos  una cuenta por pagar. La cuenta que utilizaremos para controlar esta</a:t>
            </a:r>
          </a:p>
          <a:p>
            <a:r>
              <a:rPr lang="es-ES" sz="1800">
                <a:solidFill>
                  <a:srgbClr val="000000"/>
                </a:solidFill>
              </a:rPr>
              <a:t>deuda la denominaremos: CUENTAS POR PAGAR. </a:t>
            </a:r>
            <a:endParaRPr lang="es-VE" sz="1800">
              <a:solidFill>
                <a:srgbClr val="000000"/>
              </a:solidFill>
            </a:endParaRPr>
          </a:p>
        </p:txBody>
      </p:sp>
      <p:cxnSp>
        <p:nvCxnSpPr>
          <p:cNvPr id="12" name="11 Conector recto"/>
          <p:cNvCxnSpPr/>
          <p:nvPr/>
        </p:nvCxnSpPr>
        <p:spPr>
          <a:xfrm>
            <a:off x="4224338" y="5589588"/>
            <a:ext cx="2147887" cy="4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5400000">
            <a:off x="5006181" y="5950744"/>
            <a:ext cx="714375" cy="1588"/>
          </a:xfrm>
          <a:prstGeom prst="line">
            <a:avLst/>
          </a:prstGeom>
        </p:spPr>
        <p:style>
          <a:lnRef idx="1">
            <a:schemeClr val="accent1"/>
          </a:lnRef>
          <a:fillRef idx="0">
            <a:schemeClr val="accent1"/>
          </a:fillRef>
          <a:effectRef idx="0">
            <a:schemeClr val="accent1"/>
          </a:effectRef>
          <a:fontRef idx="minor">
            <a:schemeClr val="tx1"/>
          </a:fontRef>
        </p:style>
      </p:cxnSp>
      <p:sp>
        <p:nvSpPr>
          <p:cNvPr id="39948" name="15 CuadroTexto"/>
          <p:cNvSpPr txBox="1">
            <a:spLocks noChangeArrowheads="1"/>
          </p:cNvSpPr>
          <p:nvPr/>
        </p:nvSpPr>
        <p:spPr bwMode="auto">
          <a:xfrm>
            <a:off x="4500563" y="5356225"/>
            <a:ext cx="669925" cy="304800"/>
          </a:xfrm>
          <a:prstGeom prst="rect">
            <a:avLst/>
          </a:prstGeom>
          <a:noFill/>
          <a:ln w="9525">
            <a:noFill/>
            <a:miter lim="800000"/>
            <a:headEnd/>
            <a:tailEnd/>
          </a:ln>
        </p:spPr>
        <p:txBody>
          <a:bodyPr wrap="none">
            <a:spAutoFit/>
          </a:bodyPr>
          <a:lstStyle/>
          <a:p>
            <a:r>
              <a:rPr lang="es-ES" sz="1400">
                <a:solidFill>
                  <a:srgbClr val="000000"/>
                </a:solidFill>
              </a:rPr>
              <a:t>DEBE</a:t>
            </a:r>
            <a:endParaRPr lang="es-VE" sz="1400">
              <a:solidFill>
                <a:srgbClr val="000000"/>
              </a:solidFill>
            </a:endParaRPr>
          </a:p>
        </p:txBody>
      </p:sp>
      <p:sp>
        <p:nvSpPr>
          <p:cNvPr id="39949" name="16 CuadroTexto"/>
          <p:cNvSpPr txBox="1">
            <a:spLocks noChangeArrowheads="1"/>
          </p:cNvSpPr>
          <p:nvPr/>
        </p:nvSpPr>
        <p:spPr bwMode="auto">
          <a:xfrm>
            <a:off x="5429250" y="5356225"/>
            <a:ext cx="798513" cy="304800"/>
          </a:xfrm>
          <a:prstGeom prst="rect">
            <a:avLst/>
          </a:prstGeom>
          <a:noFill/>
          <a:ln w="9525">
            <a:noFill/>
            <a:miter lim="800000"/>
            <a:headEnd/>
            <a:tailEnd/>
          </a:ln>
        </p:spPr>
        <p:txBody>
          <a:bodyPr wrap="none">
            <a:spAutoFit/>
          </a:bodyPr>
          <a:lstStyle/>
          <a:p>
            <a:r>
              <a:rPr lang="es-ES" sz="1400">
                <a:solidFill>
                  <a:srgbClr val="000000"/>
                </a:solidFill>
              </a:rPr>
              <a:t>HABER</a:t>
            </a:r>
            <a:endParaRPr lang="es-VE" sz="1400">
              <a:solidFill>
                <a:srgbClr val="000000"/>
              </a:solidFill>
            </a:endParaRPr>
          </a:p>
        </p:txBody>
      </p:sp>
      <p:sp>
        <p:nvSpPr>
          <p:cNvPr id="39950" name="5 CuadroTexto"/>
          <p:cNvSpPr txBox="1">
            <a:spLocks noChangeArrowheads="1"/>
          </p:cNvSpPr>
          <p:nvPr/>
        </p:nvSpPr>
        <p:spPr bwMode="auto">
          <a:xfrm>
            <a:off x="1558925" y="1125538"/>
            <a:ext cx="6153150" cy="366712"/>
          </a:xfrm>
          <a:prstGeom prst="rect">
            <a:avLst/>
          </a:prstGeom>
          <a:solidFill>
            <a:srgbClr val="00B0F0"/>
          </a:solidFill>
          <a:ln w="9525">
            <a:noFill/>
            <a:miter lim="800000"/>
            <a:headEnd/>
            <a:tailEnd/>
          </a:ln>
        </p:spPr>
        <p:txBody>
          <a:bodyPr wrap="none">
            <a:spAutoFit/>
          </a:bodyPr>
          <a:lstStyle/>
          <a:p>
            <a:r>
              <a:rPr lang="es-ES" sz="1800">
                <a:solidFill>
                  <a:srgbClr val="000000"/>
                </a:solidFill>
              </a:rPr>
              <a:t>ANALICEMOS OTRA CUENTA: CUENTAS POR PAGAR  </a:t>
            </a:r>
            <a:endParaRPr lang="es-VE" sz="1800">
              <a:solidFill>
                <a:srgbClr val="000000"/>
              </a:solidFill>
            </a:endParaRPr>
          </a:p>
        </p:txBody>
      </p:sp>
      <p:sp>
        <p:nvSpPr>
          <p:cNvPr id="39951" name="15 CuadroTexto"/>
          <p:cNvSpPr txBox="1">
            <a:spLocks noChangeArrowheads="1"/>
          </p:cNvSpPr>
          <p:nvPr/>
        </p:nvSpPr>
        <p:spPr bwMode="auto">
          <a:xfrm>
            <a:off x="4229100" y="5013325"/>
            <a:ext cx="2143125" cy="304800"/>
          </a:xfrm>
          <a:prstGeom prst="rect">
            <a:avLst/>
          </a:prstGeom>
          <a:noFill/>
          <a:ln w="9525">
            <a:noFill/>
            <a:miter lim="800000"/>
            <a:headEnd/>
            <a:tailEnd/>
          </a:ln>
        </p:spPr>
        <p:txBody>
          <a:bodyPr wrap="none">
            <a:spAutoFit/>
          </a:bodyPr>
          <a:lstStyle/>
          <a:p>
            <a:r>
              <a:rPr lang="es-ES" sz="1400">
                <a:solidFill>
                  <a:srgbClr val="000000"/>
                </a:solidFill>
              </a:rPr>
              <a:t>CUENTAS POR PAGAR</a:t>
            </a:r>
            <a:endParaRPr lang="es-VE" sz="1400">
              <a:solidFill>
                <a:srgbClr val="000000"/>
              </a:solidFill>
            </a:endParaRPr>
          </a:p>
        </p:txBody>
      </p:sp>
      <p:sp>
        <p:nvSpPr>
          <p:cNvPr id="39952"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ftr" sz="quarter" idx="10"/>
          </p:nvPr>
        </p:nvSpPr>
        <p:spPr>
          <a:noFill/>
        </p:spPr>
        <p:txBody>
          <a:bodyPr/>
          <a:lstStyle/>
          <a:p>
            <a:r>
              <a:rPr lang="es-ES" smtClean="0"/>
              <a:t>RAMIREZ, ZAMBRANO, SANABRIA, CARDIEL, AGUERO</a:t>
            </a:r>
          </a:p>
        </p:txBody>
      </p:sp>
      <p:sp>
        <p:nvSpPr>
          <p:cNvPr id="40963" name="2 Marcador de fecha"/>
          <p:cNvSpPr>
            <a:spLocks noGrp="1"/>
          </p:cNvSpPr>
          <p:nvPr>
            <p:ph type="dt" sz="quarter" idx="11"/>
          </p:nvPr>
        </p:nvSpPr>
        <p:spPr>
          <a:noFill/>
        </p:spPr>
        <p:txBody>
          <a:bodyPr/>
          <a:lstStyle/>
          <a:p>
            <a:fld id="{91488903-24D1-4056-9DEB-1D51BFE35158}" type="datetime1">
              <a:rPr lang="es-ES" smtClean="0"/>
              <a:pPr/>
              <a:t>27/10/2014</a:t>
            </a:fld>
            <a:endParaRPr lang="es-ES" smtClean="0"/>
          </a:p>
        </p:txBody>
      </p:sp>
      <p:sp>
        <p:nvSpPr>
          <p:cNvPr id="40964" name="3 Marcador de número de diapositiva"/>
          <p:cNvSpPr>
            <a:spLocks noGrp="1"/>
          </p:cNvSpPr>
          <p:nvPr>
            <p:ph type="sldNum" sz="quarter" idx="12"/>
          </p:nvPr>
        </p:nvSpPr>
        <p:spPr>
          <a:noFill/>
        </p:spPr>
        <p:txBody>
          <a:bodyPr/>
          <a:lstStyle/>
          <a:p>
            <a:fld id="{066AC3F0-D061-44B1-9371-354EA5B28BC2}" type="slidenum">
              <a:rPr lang="es-ES" smtClean="0"/>
              <a:pPr/>
              <a:t>28</a:t>
            </a:fld>
            <a:endParaRPr lang="es-ES" smtClean="0"/>
          </a:p>
        </p:txBody>
      </p:sp>
      <p:sp>
        <p:nvSpPr>
          <p:cNvPr id="40965"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B7E219C4-2493-46CE-AEFF-58B1DA8D2F9C}" type="slidenum">
              <a:rPr lang="es-ES" sz="1400">
                <a:solidFill>
                  <a:srgbClr val="000000"/>
                </a:solidFill>
              </a:rPr>
              <a:pPr algn="r"/>
              <a:t>28</a:t>
            </a:fld>
            <a:endParaRPr lang="es-ES" sz="1400">
              <a:solidFill>
                <a:srgbClr val="000000"/>
              </a:solidFill>
            </a:endParaRPr>
          </a:p>
        </p:txBody>
      </p:sp>
      <p:sp>
        <p:nvSpPr>
          <p:cNvPr id="40966" name="7 CuadroTexto"/>
          <p:cNvSpPr txBox="1">
            <a:spLocks noChangeArrowheads="1"/>
          </p:cNvSpPr>
          <p:nvPr/>
        </p:nvSpPr>
        <p:spPr bwMode="auto">
          <a:xfrm>
            <a:off x="468313" y="1341438"/>
            <a:ext cx="8207375" cy="641350"/>
          </a:xfrm>
          <a:prstGeom prst="rect">
            <a:avLst/>
          </a:prstGeom>
          <a:solidFill>
            <a:srgbClr val="00B050"/>
          </a:solidFill>
          <a:ln w="9525">
            <a:noFill/>
            <a:miter lim="800000"/>
            <a:headEnd/>
            <a:tailEnd/>
          </a:ln>
        </p:spPr>
        <p:txBody>
          <a:bodyPr>
            <a:spAutoFit/>
          </a:bodyPr>
          <a:lstStyle/>
          <a:p>
            <a:r>
              <a:rPr lang="es-ES" sz="1800">
                <a:solidFill>
                  <a:srgbClr val="000000"/>
                </a:solidFill>
              </a:rPr>
              <a:t>2. DETERMINAR SI LA TRANSACCIÓN, LA  REGISTREMOS EN EL DEBE O EN HABER.</a:t>
            </a:r>
            <a:endParaRPr lang="es-VE" sz="1800">
              <a:solidFill>
                <a:srgbClr val="000000"/>
              </a:solidFill>
            </a:endParaRPr>
          </a:p>
        </p:txBody>
      </p:sp>
      <p:sp>
        <p:nvSpPr>
          <p:cNvPr id="40967" name="9 CuadroTexto"/>
          <p:cNvSpPr txBox="1">
            <a:spLocks noChangeArrowheads="1"/>
          </p:cNvSpPr>
          <p:nvPr/>
        </p:nvSpPr>
        <p:spPr bwMode="auto">
          <a:xfrm>
            <a:off x="541338" y="2349500"/>
            <a:ext cx="8062912" cy="1190625"/>
          </a:xfrm>
          <a:prstGeom prst="rect">
            <a:avLst/>
          </a:prstGeom>
          <a:noFill/>
          <a:ln w="9525">
            <a:noFill/>
            <a:miter lim="800000"/>
            <a:headEnd/>
            <a:tailEnd/>
          </a:ln>
        </p:spPr>
        <p:txBody>
          <a:bodyPr>
            <a:spAutoFit/>
          </a:bodyPr>
          <a:lstStyle/>
          <a:p>
            <a:pPr algn="just"/>
            <a:r>
              <a:rPr lang="es-ES" sz="1800">
                <a:solidFill>
                  <a:srgbClr val="000000"/>
                </a:solidFill>
              </a:rPr>
              <a:t>Hacemos la primera pregunta: Cuentas por pagar  ¿RECIBE ALGO? Es decir,</a:t>
            </a:r>
          </a:p>
          <a:p>
            <a:pPr algn="just"/>
            <a:r>
              <a:rPr lang="es-ES" sz="1800">
                <a:solidFill>
                  <a:srgbClr val="000000"/>
                </a:solidFill>
              </a:rPr>
              <a:t>¿ La empresa está recibiendo, ya cancelada alguna factura que tenía por pagar?</a:t>
            </a:r>
            <a:endParaRPr lang="es-VE" sz="1800">
              <a:solidFill>
                <a:srgbClr val="000000"/>
              </a:solidFill>
            </a:endParaRPr>
          </a:p>
        </p:txBody>
      </p:sp>
      <p:sp>
        <p:nvSpPr>
          <p:cNvPr id="40968" name="13 CuadroTexto"/>
          <p:cNvSpPr txBox="1">
            <a:spLocks noChangeArrowheads="1"/>
          </p:cNvSpPr>
          <p:nvPr/>
        </p:nvSpPr>
        <p:spPr bwMode="auto">
          <a:xfrm>
            <a:off x="592138" y="3860800"/>
            <a:ext cx="8012112" cy="1465263"/>
          </a:xfrm>
          <a:prstGeom prst="rect">
            <a:avLst/>
          </a:prstGeom>
          <a:solidFill>
            <a:srgbClr val="FFFF00"/>
          </a:solidFill>
          <a:ln w="9525">
            <a:noFill/>
            <a:miter lim="800000"/>
            <a:headEnd/>
            <a:tailEnd/>
          </a:ln>
        </p:spPr>
        <p:txBody>
          <a:bodyPr>
            <a:spAutoFit/>
          </a:bodyPr>
          <a:lstStyle/>
          <a:p>
            <a:pPr algn="just"/>
            <a:r>
              <a:rPr lang="es-ES" sz="1800">
                <a:solidFill>
                  <a:srgbClr val="000000"/>
                </a:solidFill>
              </a:rPr>
              <a:t>NO, pues no se trata de que estamos pagando una deuda que teníamos, sino de que estamos contrayendo una nueva deuda.   </a:t>
            </a:r>
          </a:p>
          <a:p>
            <a:endParaRPr lang="es-ES" sz="1800">
              <a:solidFill>
                <a:srgbClr val="000000"/>
              </a:solidFill>
            </a:endParaRPr>
          </a:p>
          <a:p>
            <a:pPr algn="just"/>
            <a:r>
              <a:rPr lang="es-ES" sz="1800">
                <a:solidFill>
                  <a:srgbClr val="000000"/>
                </a:solidFill>
              </a:rPr>
              <a:t>hagamos la siguiente pregunta: Cuentas por Pagar ¿ ENTREGA ALGO? La repuesta es: SI</a:t>
            </a:r>
            <a:endParaRPr lang="es-VE" sz="1800" b="1">
              <a:solidFill>
                <a:srgbClr val="000000"/>
              </a:solidFill>
            </a:endParaRPr>
          </a:p>
        </p:txBody>
      </p:sp>
      <p:sp>
        <p:nvSpPr>
          <p:cNvPr id="40969"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ftr" sz="quarter" idx="10"/>
          </p:nvPr>
        </p:nvSpPr>
        <p:spPr>
          <a:noFill/>
        </p:spPr>
        <p:txBody>
          <a:bodyPr/>
          <a:lstStyle/>
          <a:p>
            <a:r>
              <a:rPr lang="es-ES" smtClean="0"/>
              <a:t>RAMIREZ, ZAMBRANO, SANABRIA, CARDIEL, AGUERO</a:t>
            </a:r>
          </a:p>
        </p:txBody>
      </p:sp>
      <p:sp>
        <p:nvSpPr>
          <p:cNvPr id="41987" name="2 Marcador de fecha"/>
          <p:cNvSpPr>
            <a:spLocks noGrp="1"/>
          </p:cNvSpPr>
          <p:nvPr>
            <p:ph type="dt" sz="quarter" idx="11"/>
          </p:nvPr>
        </p:nvSpPr>
        <p:spPr>
          <a:noFill/>
        </p:spPr>
        <p:txBody>
          <a:bodyPr/>
          <a:lstStyle/>
          <a:p>
            <a:fld id="{353B2156-EB01-4ABA-BCF6-45F6BEBDD11B}" type="datetime1">
              <a:rPr lang="es-ES" smtClean="0"/>
              <a:pPr/>
              <a:t>27/10/2014</a:t>
            </a:fld>
            <a:endParaRPr lang="es-ES" smtClean="0"/>
          </a:p>
        </p:txBody>
      </p:sp>
      <p:sp>
        <p:nvSpPr>
          <p:cNvPr id="41988" name="3 Marcador de número de diapositiva"/>
          <p:cNvSpPr>
            <a:spLocks noGrp="1"/>
          </p:cNvSpPr>
          <p:nvPr>
            <p:ph type="sldNum" sz="quarter" idx="12"/>
          </p:nvPr>
        </p:nvSpPr>
        <p:spPr>
          <a:noFill/>
        </p:spPr>
        <p:txBody>
          <a:bodyPr/>
          <a:lstStyle/>
          <a:p>
            <a:fld id="{3BA4F314-5D78-4FA7-97AF-7320419B5F0D}" type="slidenum">
              <a:rPr lang="es-ES" smtClean="0"/>
              <a:pPr/>
              <a:t>29</a:t>
            </a:fld>
            <a:endParaRPr lang="es-ES" smtClean="0"/>
          </a:p>
        </p:txBody>
      </p:sp>
      <p:sp>
        <p:nvSpPr>
          <p:cNvPr id="41989"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96D61DAD-EEF6-4A2E-B951-3EFB192727E9}" type="slidenum">
              <a:rPr lang="es-ES" sz="1400">
                <a:solidFill>
                  <a:srgbClr val="000000"/>
                </a:solidFill>
              </a:rPr>
              <a:pPr algn="r"/>
              <a:t>29</a:t>
            </a:fld>
            <a:endParaRPr lang="es-ES" sz="1400">
              <a:solidFill>
                <a:srgbClr val="000000"/>
              </a:solidFill>
            </a:endParaRPr>
          </a:p>
        </p:txBody>
      </p:sp>
      <p:sp>
        <p:nvSpPr>
          <p:cNvPr id="41990" name="6 CuadroTexto"/>
          <p:cNvSpPr txBox="1">
            <a:spLocks noChangeArrowheads="1"/>
          </p:cNvSpPr>
          <p:nvPr/>
        </p:nvSpPr>
        <p:spPr bwMode="auto">
          <a:xfrm>
            <a:off x="539750" y="2349500"/>
            <a:ext cx="7993063" cy="1739900"/>
          </a:xfrm>
          <a:prstGeom prst="rect">
            <a:avLst/>
          </a:prstGeom>
          <a:noFill/>
          <a:ln w="9525">
            <a:noFill/>
            <a:miter lim="800000"/>
            <a:headEnd/>
            <a:tailEnd/>
          </a:ln>
        </p:spPr>
        <p:txBody>
          <a:bodyPr>
            <a:spAutoFit/>
          </a:bodyPr>
          <a:lstStyle/>
          <a:p>
            <a:pPr algn="just"/>
            <a:r>
              <a:rPr lang="es-ES" sz="1800">
                <a:solidFill>
                  <a:srgbClr val="000000"/>
                </a:solidFill>
              </a:rPr>
              <a:t>A cambio de haber recibido la mercancía comprada, hemos tenido que entregar al proveedor su factura firmada  como evidencia de que aceptamos pagarla, dentro de 60 días, la cantidad allí estipulada. Por lo tanto, estamos entregando una CUENTA POR PAGAR en manos del proveedor, quien nos la cobrará a su vencimiento. Por lo expuesto, la transacción la registraremos en el HABER</a:t>
            </a:r>
            <a:endParaRPr lang="es-VE" sz="1800">
              <a:solidFill>
                <a:srgbClr val="000000"/>
              </a:solidFill>
            </a:endParaRPr>
          </a:p>
        </p:txBody>
      </p:sp>
      <p:cxnSp>
        <p:nvCxnSpPr>
          <p:cNvPr id="9" name="8 Conector recto"/>
          <p:cNvCxnSpPr/>
          <p:nvPr/>
        </p:nvCxnSpPr>
        <p:spPr>
          <a:xfrm>
            <a:off x="2411413" y="4795838"/>
            <a:ext cx="2722562" cy="1587"/>
          </a:xfrm>
          <a:prstGeom prst="line">
            <a:avLst/>
          </a:prstGeom>
        </p:spPr>
        <p:style>
          <a:lnRef idx="1">
            <a:schemeClr val="accent1"/>
          </a:lnRef>
          <a:fillRef idx="0">
            <a:schemeClr val="accent1"/>
          </a:fillRef>
          <a:effectRef idx="0">
            <a:schemeClr val="accent1"/>
          </a:effectRef>
          <a:fontRef idx="minor">
            <a:schemeClr val="tx1"/>
          </a:fontRef>
        </p:style>
      </p:cxnSp>
      <p:sp>
        <p:nvSpPr>
          <p:cNvPr id="41992" name="11 CuadroTexto"/>
          <p:cNvSpPr txBox="1">
            <a:spLocks noChangeArrowheads="1"/>
          </p:cNvSpPr>
          <p:nvPr/>
        </p:nvSpPr>
        <p:spPr bwMode="auto">
          <a:xfrm>
            <a:off x="2411413" y="4141788"/>
            <a:ext cx="2808287" cy="366712"/>
          </a:xfrm>
          <a:prstGeom prst="rect">
            <a:avLst/>
          </a:prstGeom>
          <a:noFill/>
          <a:ln w="9525">
            <a:noFill/>
            <a:miter lim="800000"/>
            <a:headEnd/>
            <a:tailEnd/>
          </a:ln>
        </p:spPr>
        <p:txBody>
          <a:bodyPr>
            <a:spAutoFit/>
          </a:bodyPr>
          <a:lstStyle/>
          <a:p>
            <a:pPr algn="ctr"/>
            <a:r>
              <a:rPr lang="es-ES" sz="1800">
                <a:solidFill>
                  <a:srgbClr val="000000"/>
                </a:solidFill>
              </a:rPr>
              <a:t>CUENTAS POR PAGAR</a:t>
            </a:r>
            <a:endParaRPr lang="es-VE" sz="1800">
              <a:solidFill>
                <a:srgbClr val="000000"/>
              </a:solidFill>
            </a:endParaRPr>
          </a:p>
        </p:txBody>
      </p:sp>
      <p:cxnSp>
        <p:nvCxnSpPr>
          <p:cNvPr id="14" name="13 Conector recto"/>
          <p:cNvCxnSpPr/>
          <p:nvPr/>
        </p:nvCxnSpPr>
        <p:spPr>
          <a:xfrm rot="5400000">
            <a:off x="2999581" y="5595144"/>
            <a:ext cx="1571625" cy="1588"/>
          </a:xfrm>
          <a:prstGeom prst="line">
            <a:avLst/>
          </a:prstGeom>
        </p:spPr>
        <p:style>
          <a:lnRef idx="1">
            <a:schemeClr val="accent1"/>
          </a:lnRef>
          <a:fillRef idx="0">
            <a:schemeClr val="accent1"/>
          </a:fillRef>
          <a:effectRef idx="0">
            <a:schemeClr val="accent1"/>
          </a:effectRef>
          <a:fontRef idx="minor">
            <a:schemeClr val="tx1"/>
          </a:fontRef>
        </p:style>
      </p:cxnSp>
      <p:sp>
        <p:nvSpPr>
          <p:cNvPr id="41994" name="14 CuadroTexto"/>
          <p:cNvSpPr txBox="1">
            <a:spLocks noChangeArrowheads="1"/>
          </p:cNvSpPr>
          <p:nvPr/>
        </p:nvSpPr>
        <p:spPr bwMode="auto">
          <a:xfrm>
            <a:off x="2843213" y="4498975"/>
            <a:ext cx="806450" cy="366713"/>
          </a:xfrm>
          <a:prstGeom prst="rect">
            <a:avLst/>
          </a:prstGeom>
          <a:noFill/>
          <a:ln w="9525">
            <a:noFill/>
            <a:miter lim="800000"/>
            <a:headEnd/>
            <a:tailEnd/>
          </a:ln>
        </p:spPr>
        <p:txBody>
          <a:bodyPr wrap="none">
            <a:spAutoFit/>
          </a:bodyPr>
          <a:lstStyle/>
          <a:p>
            <a:r>
              <a:rPr lang="es-ES" sz="1800">
                <a:solidFill>
                  <a:srgbClr val="000000"/>
                </a:solidFill>
              </a:rPr>
              <a:t>DEBE</a:t>
            </a:r>
            <a:endParaRPr lang="es-VE" sz="1800">
              <a:solidFill>
                <a:srgbClr val="000000"/>
              </a:solidFill>
            </a:endParaRPr>
          </a:p>
        </p:txBody>
      </p:sp>
      <p:sp>
        <p:nvSpPr>
          <p:cNvPr id="41995" name="15 CuadroTexto"/>
          <p:cNvSpPr txBox="1">
            <a:spLocks noChangeArrowheads="1"/>
          </p:cNvSpPr>
          <p:nvPr/>
        </p:nvSpPr>
        <p:spPr bwMode="auto">
          <a:xfrm>
            <a:off x="3851275" y="4502150"/>
            <a:ext cx="971550" cy="366713"/>
          </a:xfrm>
          <a:prstGeom prst="rect">
            <a:avLst/>
          </a:prstGeom>
          <a:noFill/>
          <a:ln w="9525">
            <a:noFill/>
            <a:miter lim="800000"/>
            <a:headEnd/>
            <a:tailEnd/>
          </a:ln>
        </p:spPr>
        <p:txBody>
          <a:bodyPr wrap="none">
            <a:spAutoFit/>
          </a:bodyPr>
          <a:lstStyle/>
          <a:p>
            <a:r>
              <a:rPr lang="es-ES" sz="1800">
                <a:solidFill>
                  <a:srgbClr val="000000"/>
                </a:solidFill>
              </a:rPr>
              <a:t>HABER</a:t>
            </a:r>
            <a:endParaRPr lang="es-VE" sz="1800">
              <a:solidFill>
                <a:srgbClr val="000000"/>
              </a:solidFill>
            </a:endParaRPr>
          </a:p>
        </p:txBody>
      </p:sp>
      <p:sp>
        <p:nvSpPr>
          <p:cNvPr id="41996" name="16 CuadroTexto"/>
          <p:cNvSpPr txBox="1">
            <a:spLocks noChangeArrowheads="1"/>
          </p:cNvSpPr>
          <p:nvPr/>
        </p:nvSpPr>
        <p:spPr bwMode="auto">
          <a:xfrm>
            <a:off x="3929063" y="4868863"/>
            <a:ext cx="755650" cy="366712"/>
          </a:xfrm>
          <a:prstGeom prst="rect">
            <a:avLst/>
          </a:prstGeom>
          <a:noFill/>
          <a:ln w="9525">
            <a:noFill/>
            <a:miter lim="800000"/>
            <a:headEnd/>
            <a:tailEnd/>
          </a:ln>
        </p:spPr>
        <p:txBody>
          <a:bodyPr wrap="none">
            <a:spAutoFit/>
          </a:bodyPr>
          <a:lstStyle/>
          <a:p>
            <a:r>
              <a:rPr lang="es-ES" sz="1800">
                <a:solidFill>
                  <a:srgbClr val="000000"/>
                </a:solidFill>
              </a:rPr>
              <a:t>2.000</a:t>
            </a:r>
            <a:endParaRPr lang="es-VE" sz="1800">
              <a:solidFill>
                <a:srgbClr val="000000"/>
              </a:solidFill>
            </a:endParaRPr>
          </a:p>
        </p:txBody>
      </p:sp>
      <p:sp>
        <p:nvSpPr>
          <p:cNvPr id="41997" name="7 CuadroTexto"/>
          <p:cNvSpPr txBox="1">
            <a:spLocks noChangeArrowheads="1"/>
          </p:cNvSpPr>
          <p:nvPr/>
        </p:nvSpPr>
        <p:spPr bwMode="auto">
          <a:xfrm>
            <a:off x="539750" y="1268413"/>
            <a:ext cx="7993063" cy="641350"/>
          </a:xfrm>
          <a:prstGeom prst="rect">
            <a:avLst/>
          </a:prstGeom>
          <a:solidFill>
            <a:srgbClr val="00B050"/>
          </a:solidFill>
          <a:ln w="9525">
            <a:noFill/>
            <a:miter lim="800000"/>
            <a:headEnd/>
            <a:tailEnd/>
          </a:ln>
        </p:spPr>
        <p:txBody>
          <a:bodyPr>
            <a:spAutoFit/>
          </a:bodyPr>
          <a:lstStyle/>
          <a:p>
            <a:r>
              <a:rPr lang="es-ES" sz="1800">
                <a:solidFill>
                  <a:srgbClr val="000000"/>
                </a:solidFill>
              </a:rPr>
              <a:t>2. DETERMINAR SI LA TRANSACCIÓN SE REGISTRA EN EL DEBE O EN EL HABER.</a:t>
            </a:r>
            <a:endParaRPr lang="es-VE" sz="1800">
              <a:solidFill>
                <a:srgbClr val="000000"/>
              </a:solidFill>
            </a:endParaRPr>
          </a:p>
        </p:txBody>
      </p:sp>
      <p:sp>
        <p:nvSpPr>
          <p:cNvPr id="41998"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2 Marcador de fecha"/>
          <p:cNvSpPr>
            <a:spLocks noGrp="1"/>
          </p:cNvSpPr>
          <p:nvPr>
            <p:ph type="dt" sz="quarter" idx="11"/>
          </p:nvPr>
        </p:nvSpPr>
        <p:spPr>
          <a:noFill/>
        </p:spPr>
        <p:txBody>
          <a:bodyPr/>
          <a:lstStyle/>
          <a:p>
            <a:fld id="{FB5EFC26-1C10-482B-B9AC-67473F7B754A}" type="datetime1">
              <a:rPr lang="es-ES" smtClean="0"/>
              <a:pPr/>
              <a:t>27/10/2014</a:t>
            </a:fld>
            <a:endParaRPr lang="es-ES" smtClean="0"/>
          </a:p>
        </p:txBody>
      </p:sp>
      <p:sp>
        <p:nvSpPr>
          <p:cNvPr id="9220" name="3 Marcador de número de diapositiva"/>
          <p:cNvSpPr>
            <a:spLocks noGrp="1"/>
          </p:cNvSpPr>
          <p:nvPr>
            <p:ph type="sldNum" sz="quarter" idx="12"/>
          </p:nvPr>
        </p:nvSpPr>
        <p:spPr>
          <a:noFill/>
        </p:spPr>
        <p:txBody>
          <a:bodyPr/>
          <a:lstStyle/>
          <a:p>
            <a:fld id="{4B32DC30-23AB-46AB-8D7C-4E4A62831201}" type="slidenum">
              <a:rPr lang="es-ES" smtClean="0"/>
              <a:pPr/>
              <a:t>3</a:t>
            </a:fld>
            <a:endParaRPr lang="es-ES" dirty="0" smtClean="0"/>
          </a:p>
        </p:txBody>
      </p:sp>
      <p:sp>
        <p:nvSpPr>
          <p:cNvPr id="9221"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C9572644-D987-4D55-A2E4-5F7999B3EBFF}" type="slidenum">
              <a:rPr lang="es-ES" sz="1400">
                <a:solidFill>
                  <a:srgbClr val="000000"/>
                </a:solidFill>
              </a:rPr>
              <a:pPr algn="r"/>
              <a:t>3</a:t>
            </a:fld>
            <a:endParaRPr lang="es-ES" sz="1400">
              <a:solidFill>
                <a:srgbClr val="000000"/>
              </a:solidFill>
            </a:endParaRPr>
          </a:p>
        </p:txBody>
      </p:sp>
      <p:sp>
        <p:nvSpPr>
          <p:cNvPr id="9222" name="Text Box 6"/>
          <p:cNvSpPr txBox="1">
            <a:spLocks noChangeArrowheads="1"/>
          </p:cNvSpPr>
          <p:nvPr/>
        </p:nvSpPr>
        <p:spPr bwMode="auto">
          <a:xfrm>
            <a:off x="928688" y="44450"/>
            <a:ext cx="8064500"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dirty="0" smtClean="0"/>
              <a:t> </a:t>
            </a:r>
            <a:r>
              <a:rPr lang="es-VE" sz="3600" b="1" dirty="0"/>
              <a:t>Transacciones</a:t>
            </a:r>
            <a:endParaRPr lang="es-ES" sz="3600" dirty="0"/>
          </a:p>
        </p:txBody>
      </p:sp>
      <p:sp>
        <p:nvSpPr>
          <p:cNvPr id="9223" name="Text Box 13"/>
          <p:cNvSpPr txBox="1">
            <a:spLocks noChangeArrowheads="1"/>
          </p:cNvSpPr>
          <p:nvPr/>
        </p:nvSpPr>
        <p:spPr bwMode="auto">
          <a:xfrm>
            <a:off x="785813" y="714356"/>
            <a:ext cx="8064500" cy="5355312"/>
          </a:xfrm>
          <a:prstGeom prst="rect">
            <a:avLst/>
          </a:prstGeom>
          <a:noFill/>
          <a:ln w="9525">
            <a:noFill/>
            <a:miter lim="800000"/>
            <a:headEnd/>
            <a:tailEnd/>
          </a:ln>
        </p:spPr>
        <p:txBody>
          <a:bodyPr wrap="square">
            <a:spAutoFit/>
          </a:bodyPr>
          <a:lstStyle/>
          <a:p>
            <a:pPr algn="just">
              <a:spcBef>
                <a:spcPct val="50000"/>
              </a:spcBef>
              <a:tabLst>
                <a:tab pos="1344613" algn="l"/>
              </a:tabLst>
            </a:pPr>
            <a:r>
              <a:rPr lang="es-ES" sz="3600" dirty="0" smtClean="0">
                <a:solidFill>
                  <a:srgbClr val="000000"/>
                </a:solidFill>
              </a:rPr>
              <a:t> </a:t>
            </a:r>
            <a:r>
              <a:rPr lang="es-ES" sz="3600" dirty="0" smtClean="0">
                <a:solidFill>
                  <a:srgbClr val="000000"/>
                </a:solidFill>
              </a:rPr>
              <a:t>Una transacción comercial es todo aquello que ocurre cuando hay un intercambio financiero correspondiente a la compra o venta de un bien o servicio</a:t>
            </a:r>
          </a:p>
          <a:p>
            <a:pPr algn="just">
              <a:spcBef>
                <a:spcPct val="50000"/>
              </a:spcBef>
              <a:tabLst>
                <a:tab pos="1344613" algn="l"/>
              </a:tabLst>
            </a:pPr>
            <a:r>
              <a:rPr lang="es-ES" sz="3600" dirty="0" smtClean="0">
                <a:solidFill>
                  <a:srgbClr val="000000"/>
                </a:solidFill>
              </a:rPr>
              <a:t>Intercambio </a:t>
            </a:r>
            <a:r>
              <a:rPr lang="es-ES" sz="3600" dirty="0">
                <a:solidFill>
                  <a:srgbClr val="000000"/>
                </a:solidFill>
              </a:rPr>
              <a:t>comercial que puede medirse unidades monetarias(</a:t>
            </a:r>
            <a:r>
              <a:rPr lang="es-ES" sz="3600" dirty="0" err="1">
                <a:solidFill>
                  <a:srgbClr val="000000"/>
                </a:solidFill>
              </a:rPr>
              <a:t>u.m</a:t>
            </a:r>
            <a:r>
              <a:rPr lang="es-ES" sz="3600" dirty="0">
                <a:solidFill>
                  <a:srgbClr val="000000"/>
                </a:solidFill>
              </a:rPr>
              <a:t>) y que puede  registrase en los libros contables.</a:t>
            </a:r>
          </a:p>
        </p:txBody>
      </p:sp>
    </p:spTree>
  </p:cSld>
  <p:clrMapOvr>
    <a:masterClrMapping/>
  </p:clrMapOvr>
  <p:transition>
    <p:whee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Grp="1" noChangeArrowheads="1"/>
          </p:cNvSpPr>
          <p:nvPr>
            <p:ph type="ftr" sz="quarter" idx="10"/>
          </p:nvPr>
        </p:nvSpPr>
        <p:spPr>
          <a:noFill/>
        </p:spPr>
        <p:txBody>
          <a:bodyPr/>
          <a:lstStyle/>
          <a:p>
            <a:r>
              <a:rPr lang="es-ES" smtClean="0"/>
              <a:t>RAMIREZ, ZAMBRANO, SANABRIA, CARDIEL, AGUERO</a:t>
            </a:r>
          </a:p>
        </p:txBody>
      </p:sp>
      <p:sp>
        <p:nvSpPr>
          <p:cNvPr id="43011" name="2 Marcador de fecha"/>
          <p:cNvSpPr>
            <a:spLocks noGrp="1"/>
          </p:cNvSpPr>
          <p:nvPr>
            <p:ph type="dt" sz="quarter" idx="11"/>
          </p:nvPr>
        </p:nvSpPr>
        <p:spPr>
          <a:noFill/>
        </p:spPr>
        <p:txBody>
          <a:bodyPr/>
          <a:lstStyle/>
          <a:p>
            <a:fld id="{4D9B577F-535F-4D15-A349-524B6F12CE49}" type="datetime1">
              <a:rPr lang="es-ES" smtClean="0"/>
              <a:pPr/>
              <a:t>27/10/2014</a:t>
            </a:fld>
            <a:endParaRPr lang="es-ES" smtClean="0"/>
          </a:p>
        </p:txBody>
      </p:sp>
      <p:sp>
        <p:nvSpPr>
          <p:cNvPr id="43012" name="3 Marcador de número de diapositiva"/>
          <p:cNvSpPr>
            <a:spLocks noGrp="1"/>
          </p:cNvSpPr>
          <p:nvPr>
            <p:ph type="sldNum" sz="quarter" idx="12"/>
          </p:nvPr>
        </p:nvSpPr>
        <p:spPr>
          <a:noFill/>
        </p:spPr>
        <p:txBody>
          <a:bodyPr/>
          <a:lstStyle/>
          <a:p>
            <a:fld id="{A058BF0C-415E-49F7-ABB3-28C2D9781190}" type="slidenum">
              <a:rPr lang="es-ES" smtClean="0"/>
              <a:pPr/>
              <a:t>30</a:t>
            </a:fld>
            <a:endParaRPr lang="es-ES" smtClean="0"/>
          </a:p>
        </p:txBody>
      </p:sp>
      <p:sp>
        <p:nvSpPr>
          <p:cNvPr id="43013"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F3849A83-9AC5-4A04-8D42-CE34F08CB931}" type="slidenum">
              <a:rPr lang="es-ES" sz="1400">
                <a:solidFill>
                  <a:srgbClr val="000000"/>
                </a:solidFill>
              </a:rPr>
              <a:pPr algn="r"/>
              <a:t>30</a:t>
            </a:fld>
            <a:endParaRPr lang="es-ES" sz="1400">
              <a:solidFill>
                <a:srgbClr val="000000"/>
              </a:solidFill>
            </a:endParaRPr>
          </a:p>
        </p:txBody>
      </p:sp>
      <p:sp>
        <p:nvSpPr>
          <p:cNvPr id="43014" name="8 CuadroTexto"/>
          <p:cNvSpPr txBox="1">
            <a:spLocks noChangeArrowheads="1"/>
          </p:cNvSpPr>
          <p:nvPr/>
        </p:nvSpPr>
        <p:spPr bwMode="auto">
          <a:xfrm>
            <a:off x="395288" y="1125538"/>
            <a:ext cx="8280400" cy="915987"/>
          </a:xfrm>
          <a:prstGeom prst="rect">
            <a:avLst/>
          </a:prstGeom>
          <a:noFill/>
          <a:ln w="9525">
            <a:noFill/>
            <a:miter lim="800000"/>
            <a:headEnd/>
            <a:tailEnd/>
          </a:ln>
        </p:spPr>
        <p:txBody>
          <a:bodyPr>
            <a:spAutoFit/>
          </a:bodyPr>
          <a:lstStyle/>
          <a:p>
            <a:pPr algn="just"/>
            <a:r>
              <a:rPr lang="es-ES" sz="1800">
                <a:solidFill>
                  <a:srgbClr val="000000"/>
                </a:solidFill>
              </a:rPr>
              <a:t>EJEMPLO: Transacción  b) Habiendo transcurrido los 60 días de plazo, el proveedor se presenta a cobrar la factura No. 2342 por Bs. 2.000 la cual fue cancelada con un cheque girado contra nuestra Cuenta del Banco Venezuela. </a:t>
            </a:r>
            <a:endParaRPr lang="es-VE" sz="1800">
              <a:solidFill>
                <a:srgbClr val="000000"/>
              </a:solidFill>
            </a:endParaRPr>
          </a:p>
        </p:txBody>
      </p:sp>
      <p:sp>
        <p:nvSpPr>
          <p:cNvPr id="43015" name="5 CuadroTexto"/>
          <p:cNvSpPr txBox="1">
            <a:spLocks noChangeArrowheads="1"/>
          </p:cNvSpPr>
          <p:nvPr/>
        </p:nvSpPr>
        <p:spPr bwMode="auto">
          <a:xfrm>
            <a:off x="285750" y="2276475"/>
            <a:ext cx="1162050" cy="366713"/>
          </a:xfrm>
          <a:prstGeom prst="rect">
            <a:avLst/>
          </a:prstGeom>
          <a:solidFill>
            <a:srgbClr val="00B0F0"/>
          </a:solidFill>
          <a:ln w="9525">
            <a:noFill/>
            <a:miter lim="800000"/>
            <a:headEnd/>
            <a:tailEnd/>
          </a:ln>
        </p:spPr>
        <p:txBody>
          <a:bodyPr wrap="none">
            <a:spAutoFit/>
          </a:bodyPr>
          <a:lstStyle/>
          <a:p>
            <a:r>
              <a:rPr lang="es-ES" sz="1800">
                <a:solidFill>
                  <a:srgbClr val="000000"/>
                </a:solidFill>
              </a:rPr>
              <a:t>PASOS:  </a:t>
            </a:r>
            <a:endParaRPr lang="es-VE" sz="1800">
              <a:solidFill>
                <a:srgbClr val="000000"/>
              </a:solidFill>
            </a:endParaRPr>
          </a:p>
        </p:txBody>
      </p:sp>
      <p:sp>
        <p:nvSpPr>
          <p:cNvPr id="43016" name="6 CuadroTexto"/>
          <p:cNvSpPr txBox="1">
            <a:spLocks noChangeArrowheads="1"/>
          </p:cNvSpPr>
          <p:nvPr/>
        </p:nvSpPr>
        <p:spPr bwMode="auto">
          <a:xfrm>
            <a:off x="1692275" y="2349500"/>
            <a:ext cx="7056438" cy="366713"/>
          </a:xfrm>
          <a:prstGeom prst="rect">
            <a:avLst/>
          </a:prstGeom>
          <a:solidFill>
            <a:srgbClr val="FF0000"/>
          </a:solidFill>
          <a:ln w="9525">
            <a:noFill/>
            <a:miter lim="800000"/>
            <a:headEnd/>
            <a:tailEnd/>
          </a:ln>
        </p:spPr>
        <p:txBody>
          <a:bodyPr>
            <a:spAutoFit/>
          </a:bodyPr>
          <a:lstStyle/>
          <a:p>
            <a:pPr marL="342900" indent="-342900">
              <a:buFontTx/>
              <a:buAutoNum type="arabicPeriod"/>
            </a:pPr>
            <a:r>
              <a:rPr lang="es-ES" sz="1800">
                <a:solidFill>
                  <a:srgbClr val="000000"/>
                </a:solidFill>
              </a:rPr>
              <a:t>Se determina la cuenta en la que se registrará la transacción.</a:t>
            </a:r>
            <a:endParaRPr lang="es-VE" sz="1800">
              <a:solidFill>
                <a:srgbClr val="000000"/>
              </a:solidFill>
            </a:endParaRPr>
          </a:p>
        </p:txBody>
      </p:sp>
      <p:sp>
        <p:nvSpPr>
          <p:cNvPr id="43017" name="8 CuadroTexto"/>
          <p:cNvSpPr txBox="1">
            <a:spLocks noChangeArrowheads="1"/>
          </p:cNvSpPr>
          <p:nvPr/>
        </p:nvSpPr>
        <p:spPr bwMode="auto">
          <a:xfrm>
            <a:off x="827088" y="2924175"/>
            <a:ext cx="7594600" cy="641350"/>
          </a:xfrm>
          <a:prstGeom prst="rect">
            <a:avLst/>
          </a:prstGeom>
          <a:solidFill>
            <a:srgbClr val="FFFF00"/>
          </a:solidFill>
          <a:ln w="9525">
            <a:noFill/>
            <a:miter lim="800000"/>
            <a:headEnd/>
            <a:tailEnd/>
          </a:ln>
        </p:spPr>
        <p:txBody>
          <a:bodyPr>
            <a:spAutoFit/>
          </a:bodyPr>
          <a:lstStyle/>
          <a:p>
            <a:r>
              <a:rPr lang="es-ES" sz="1800">
                <a:solidFill>
                  <a:srgbClr val="000000"/>
                </a:solidFill>
              </a:rPr>
              <a:t> Por tratarse de la cancelación de una factura que teníamos por Pagar, la cuenta donde haremos el registro será: CUENTAS POR PAGAR.    </a:t>
            </a:r>
            <a:endParaRPr lang="es-VE" sz="1800">
              <a:solidFill>
                <a:srgbClr val="000000"/>
              </a:solidFill>
            </a:endParaRPr>
          </a:p>
        </p:txBody>
      </p:sp>
      <p:cxnSp>
        <p:nvCxnSpPr>
          <p:cNvPr id="12" name="11 Conector recto"/>
          <p:cNvCxnSpPr/>
          <p:nvPr/>
        </p:nvCxnSpPr>
        <p:spPr>
          <a:xfrm>
            <a:off x="3930650" y="4586288"/>
            <a:ext cx="12858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5400000">
            <a:off x="4215606" y="4942682"/>
            <a:ext cx="714375" cy="1588"/>
          </a:xfrm>
          <a:prstGeom prst="line">
            <a:avLst/>
          </a:prstGeom>
        </p:spPr>
        <p:style>
          <a:lnRef idx="1">
            <a:schemeClr val="accent1"/>
          </a:lnRef>
          <a:fillRef idx="0">
            <a:schemeClr val="accent1"/>
          </a:fillRef>
          <a:effectRef idx="0">
            <a:schemeClr val="accent1"/>
          </a:effectRef>
          <a:fontRef idx="minor">
            <a:schemeClr val="tx1"/>
          </a:fontRef>
        </p:style>
      </p:cxnSp>
      <p:sp>
        <p:nvSpPr>
          <p:cNvPr id="43020" name="15 CuadroTexto"/>
          <p:cNvSpPr txBox="1">
            <a:spLocks noChangeArrowheads="1"/>
          </p:cNvSpPr>
          <p:nvPr/>
        </p:nvSpPr>
        <p:spPr bwMode="auto">
          <a:xfrm>
            <a:off x="3898900" y="4573588"/>
            <a:ext cx="669925" cy="304800"/>
          </a:xfrm>
          <a:prstGeom prst="rect">
            <a:avLst/>
          </a:prstGeom>
          <a:noFill/>
          <a:ln w="9525">
            <a:noFill/>
            <a:miter lim="800000"/>
            <a:headEnd/>
            <a:tailEnd/>
          </a:ln>
        </p:spPr>
        <p:txBody>
          <a:bodyPr wrap="none">
            <a:spAutoFit/>
          </a:bodyPr>
          <a:lstStyle/>
          <a:p>
            <a:r>
              <a:rPr lang="es-ES" sz="1400">
                <a:solidFill>
                  <a:srgbClr val="000000"/>
                </a:solidFill>
              </a:rPr>
              <a:t>DEBE</a:t>
            </a:r>
            <a:endParaRPr lang="es-VE" sz="1400">
              <a:solidFill>
                <a:srgbClr val="000000"/>
              </a:solidFill>
            </a:endParaRPr>
          </a:p>
        </p:txBody>
      </p:sp>
      <p:sp>
        <p:nvSpPr>
          <p:cNvPr id="43021" name="16 CuadroTexto"/>
          <p:cNvSpPr txBox="1">
            <a:spLocks noChangeArrowheads="1"/>
          </p:cNvSpPr>
          <p:nvPr/>
        </p:nvSpPr>
        <p:spPr bwMode="auto">
          <a:xfrm>
            <a:off x="4502150" y="4586288"/>
            <a:ext cx="798513" cy="304800"/>
          </a:xfrm>
          <a:prstGeom prst="rect">
            <a:avLst/>
          </a:prstGeom>
          <a:noFill/>
          <a:ln w="9525">
            <a:noFill/>
            <a:miter lim="800000"/>
            <a:headEnd/>
            <a:tailEnd/>
          </a:ln>
        </p:spPr>
        <p:txBody>
          <a:bodyPr wrap="none">
            <a:spAutoFit/>
          </a:bodyPr>
          <a:lstStyle/>
          <a:p>
            <a:r>
              <a:rPr lang="es-ES" sz="1400">
                <a:solidFill>
                  <a:srgbClr val="000000"/>
                </a:solidFill>
              </a:rPr>
              <a:t>HABER</a:t>
            </a:r>
            <a:endParaRPr lang="es-VE" sz="1400">
              <a:solidFill>
                <a:srgbClr val="000000"/>
              </a:solidFill>
            </a:endParaRPr>
          </a:p>
        </p:txBody>
      </p:sp>
      <p:sp>
        <p:nvSpPr>
          <p:cNvPr id="43022" name="15 CuadroTexto"/>
          <p:cNvSpPr txBox="1">
            <a:spLocks noChangeArrowheads="1"/>
          </p:cNvSpPr>
          <p:nvPr/>
        </p:nvSpPr>
        <p:spPr bwMode="auto">
          <a:xfrm>
            <a:off x="3508375" y="4300538"/>
            <a:ext cx="2143125" cy="304800"/>
          </a:xfrm>
          <a:prstGeom prst="rect">
            <a:avLst/>
          </a:prstGeom>
          <a:noFill/>
          <a:ln w="9525">
            <a:noFill/>
            <a:miter lim="800000"/>
            <a:headEnd/>
            <a:tailEnd/>
          </a:ln>
        </p:spPr>
        <p:txBody>
          <a:bodyPr wrap="none">
            <a:spAutoFit/>
          </a:bodyPr>
          <a:lstStyle/>
          <a:p>
            <a:r>
              <a:rPr lang="es-ES" sz="1400">
                <a:solidFill>
                  <a:srgbClr val="000000"/>
                </a:solidFill>
              </a:rPr>
              <a:t>CUENTAS POR PAGAR</a:t>
            </a:r>
            <a:endParaRPr lang="es-VE" sz="1400">
              <a:solidFill>
                <a:srgbClr val="000000"/>
              </a:solidFill>
            </a:endParaRPr>
          </a:p>
        </p:txBody>
      </p:sp>
      <p:sp>
        <p:nvSpPr>
          <p:cNvPr id="43023" name="Text Box 6"/>
          <p:cNvSpPr txBox="1">
            <a:spLocks noChangeArrowheads="1"/>
          </p:cNvSpPr>
          <p:nvPr/>
        </p:nvSpPr>
        <p:spPr bwMode="auto">
          <a:xfrm>
            <a:off x="928688" y="0"/>
            <a:ext cx="8215312"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ftr" sz="quarter" idx="10"/>
          </p:nvPr>
        </p:nvSpPr>
        <p:spPr>
          <a:noFill/>
        </p:spPr>
        <p:txBody>
          <a:bodyPr/>
          <a:lstStyle/>
          <a:p>
            <a:r>
              <a:rPr lang="es-ES" smtClean="0"/>
              <a:t>RAMIREZ, ZAMBRANO, SANABRIA, CARDIEL, AGUERO</a:t>
            </a:r>
          </a:p>
        </p:txBody>
      </p:sp>
      <p:sp>
        <p:nvSpPr>
          <p:cNvPr id="44035" name="2 Marcador de fecha"/>
          <p:cNvSpPr>
            <a:spLocks noGrp="1"/>
          </p:cNvSpPr>
          <p:nvPr>
            <p:ph type="dt" sz="quarter" idx="11"/>
          </p:nvPr>
        </p:nvSpPr>
        <p:spPr>
          <a:noFill/>
        </p:spPr>
        <p:txBody>
          <a:bodyPr/>
          <a:lstStyle/>
          <a:p>
            <a:fld id="{0DD2A934-CBDF-40EC-9F9B-AEBAEAFF1E5E}" type="datetime1">
              <a:rPr lang="es-ES" smtClean="0"/>
              <a:pPr/>
              <a:t>27/10/2014</a:t>
            </a:fld>
            <a:endParaRPr lang="es-ES" smtClean="0"/>
          </a:p>
        </p:txBody>
      </p:sp>
      <p:sp>
        <p:nvSpPr>
          <p:cNvPr id="44036" name="3 Marcador de número de diapositiva"/>
          <p:cNvSpPr>
            <a:spLocks noGrp="1"/>
          </p:cNvSpPr>
          <p:nvPr>
            <p:ph type="sldNum" sz="quarter" idx="12"/>
          </p:nvPr>
        </p:nvSpPr>
        <p:spPr>
          <a:noFill/>
        </p:spPr>
        <p:txBody>
          <a:bodyPr/>
          <a:lstStyle/>
          <a:p>
            <a:fld id="{522982FB-0862-4C92-AE2B-F11D9489923F}" type="slidenum">
              <a:rPr lang="es-ES" smtClean="0"/>
              <a:pPr/>
              <a:t>31</a:t>
            </a:fld>
            <a:endParaRPr lang="es-ES" smtClean="0"/>
          </a:p>
        </p:txBody>
      </p:sp>
      <p:sp>
        <p:nvSpPr>
          <p:cNvPr id="44037" name="2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E007E39F-3CCE-499A-A7EF-0AF0789B601F}" type="slidenum">
              <a:rPr lang="es-ES" sz="1400">
                <a:solidFill>
                  <a:srgbClr val="000000"/>
                </a:solidFill>
              </a:rPr>
              <a:pPr algn="r"/>
              <a:t>31</a:t>
            </a:fld>
            <a:endParaRPr lang="es-ES" sz="1400">
              <a:solidFill>
                <a:srgbClr val="000000"/>
              </a:solidFill>
            </a:endParaRPr>
          </a:p>
        </p:txBody>
      </p:sp>
      <p:sp>
        <p:nvSpPr>
          <p:cNvPr id="44038" name="7 CuadroTexto"/>
          <p:cNvSpPr txBox="1">
            <a:spLocks noChangeArrowheads="1"/>
          </p:cNvSpPr>
          <p:nvPr/>
        </p:nvSpPr>
        <p:spPr bwMode="auto">
          <a:xfrm>
            <a:off x="323850" y="1203325"/>
            <a:ext cx="8569325" cy="641350"/>
          </a:xfrm>
          <a:prstGeom prst="rect">
            <a:avLst/>
          </a:prstGeom>
          <a:solidFill>
            <a:srgbClr val="00B050"/>
          </a:solidFill>
          <a:ln w="9525">
            <a:noFill/>
            <a:miter lim="800000"/>
            <a:headEnd/>
            <a:tailEnd/>
          </a:ln>
        </p:spPr>
        <p:txBody>
          <a:bodyPr>
            <a:spAutoFit/>
          </a:bodyPr>
          <a:lstStyle/>
          <a:p>
            <a:r>
              <a:rPr lang="es-ES" sz="1800">
                <a:solidFill>
                  <a:srgbClr val="000000"/>
                </a:solidFill>
              </a:rPr>
              <a:t>2. DETERMINAR SI LA  TRANSACCIÓN, LA  REGISTREMOS EN EL DEBE O EN HABER.</a:t>
            </a:r>
            <a:endParaRPr lang="es-VE" sz="1800">
              <a:solidFill>
                <a:srgbClr val="000000"/>
              </a:solidFill>
            </a:endParaRPr>
          </a:p>
        </p:txBody>
      </p:sp>
      <p:sp>
        <p:nvSpPr>
          <p:cNvPr id="44039" name="9 CuadroTexto"/>
          <p:cNvSpPr txBox="1">
            <a:spLocks noChangeArrowheads="1"/>
          </p:cNvSpPr>
          <p:nvPr/>
        </p:nvSpPr>
        <p:spPr bwMode="auto">
          <a:xfrm>
            <a:off x="495300" y="2133600"/>
            <a:ext cx="8108950" cy="641350"/>
          </a:xfrm>
          <a:prstGeom prst="rect">
            <a:avLst/>
          </a:prstGeom>
          <a:noFill/>
          <a:ln w="9525">
            <a:noFill/>
            <a:miter lim="800000"/>
            <a:headEnd/>
            <a:tailEnd/>
          </a:ln>
        </p:spPr>
        <p:txBody>
          <a:bodyPr wrap="none">
            <a:spAutoFit/>
          </a:bodyPr>
          <a:lstStyle/>
          <a:p>
            <a:pPr algn="ctr"/>
            <a:r>
              <a:rPr lang="es-ES" sz="1800">
                <a:solidFill>
                  <a:srgbClr val="000000"/>
                </a:solidFill>
              </a:rPr>
              <a:t>Hacemos la primera pregunta: Cuentas por pagar  ¿RECIBE ALGO? Es decir,</a:t>
            </a:r>
          </a:p>
          <a:p>
            <a:pPr algn="ctr"/>
            <a:r>
              <a:rPr lang="es-ES" sz="1800">
                <a:solidFill>
                  <a:srgbClr val="000000"/>
                </a:solidFill>
              </a:rPr>
              <a:t>¿ La empresa está recibiendo alguna factura que teníamos por pagar?</a:t>
            </a:r>
            <a:endParaRPr lang="es-VE" sz="1800">
              <a:solidFill>
                <a:srgbClr val="000000"/>
              </a:solidFill>
            </a:endParaRPr>
          </a:p>
        </p:txBody>
      </p:sp>
      <p:sp>
        <p:nvSpPr>
          <p:cNvPr id="44040" name="13 CuadroTexto"/>
          <p:cNvSpPr txBox="1">
            <a:spLocks noChangeArrowheads="1"/>
          </p:cNvSpPr>
          <p:nvPr/>
        </p:nvSpPr>
        <p:spPr bwMode="auto">
          <a:xfrm>
            <a:off x="500063" y="2997200"/>
            <a:ext cx="8443912" cy="1190625"/>
          </a:xfrm>
          <a:prstGeom prst="rect">
            <a:avLst/>
          </a:prstGeom>
          <a:solidFill>
            <a:srgbClr val="FFFF00"/>
          </a:solidFill>
          <a:ln w="9525">
            <a:noFill/>
            <a:miter lim="800000"/>
            <a:headEnd/>
            <a:tailEnd/>
          </a:ln>
        </p:spPr>
        <p:txBody>
          <a:bodyPr>
            <a:spAutoFit/>
          </a:bodyPr>
          <a:lstStyle/>
          <a:p>
            <a:pPr algn="just"/>
            <a:r>
              <a:rPr lang="es-ES" sz="1800">
                <a:solidFill>
                  <a:srgbClr val="000000"/>
                </a:solidFill>
              </a:rPr>
              <a:t>SI, la factura  No. 2342 que anteriormente habíamos entregado cuando aceptamos la deuda, ahora la estamos recibiendo con la firma de “CANCELADA” estampada por el proveedor. Es decir, estamos recibiendo una Cuenta por Pagar ya cancelada. Por lo tanto, el registro se hará en el debe.   </a:t>
            </a:r>
            <a:endParaRPr lang="es-VE" sz="1800" b="1">
              <a:solidFill>
                <a:srgbClr val="000000"/>
              </a:solidFill>
            </a:endParaRPr>
          </a:p>
        </p:txBody>
      </p:sp>
      <p:cxnSp>
        <p:nvCxnSpPr>
          <p:cNvPr id="11" name="10 Conector recto"/>
          <p:cNvCxnSpPr/>
          <p:nvPr/>
        </p:nvCxnSpPr>
        <p:spPr>
          <a:xfrm>
            <a:off x="3506788" y="5083175"/>
            <a:ext cx="1571625" cy="1588"/>
          </a:xfrm>
          <a:prstGeom prst="line">
            <a:avLst/>
          </a:prstGeom>
        </p:spPr>
        <p:style>
          <a:lnRef idx="1">
            <a:schemeClr val="accent1"/>
          </a:lnRef>
          <a:fillRef idx="0">
            <a:schemeClr val="accent1"/>
          </a:fillRef>
          <a:effectRef idx="0">
            <a:schemeClr val="accent1"/>
          </a:effectRef>
          <a:fontRef idx="minor">
            <a:schemeClr val="tx1"/>
          </a:fontRef>
        </p:style>
      </p:cxnSp>
      <p:sp>
        <p:nvSpPr>
          <p:cNvPr id="44042" name="15 CuadroTexto"/>
          <p:cNvSpPr txBox="1">
            <a:spLocks noChangeArrowheads="1"/>
          </p:cNvSpPr>
          <p:nvPr/>
        </p:nvSpPr>
        <p:spPr bwMode="auto">
          <a:xfrm>
            <a:off x="3292475" y="4508500"/>
            <a:ext cx="2143125" cy="304800"/>
          </a:xfrm>
          <a:prstGeom prst="rect">
            <a:avLst/>
          </a:prstGeom>
          <a:noFill/>
          <a:ln w="9525">
            <a:noFill/>
            <a:miter lim="800000"/>
            <a:headEnd/>
            <a:tailEnd/>
          </a:ln>
        </p:spPr>
        <p:txBody>
          <a:bodyPr wrap="none">
            <a:spAutoFit/>
          </a:bodyPr>
          <a:lstStyle/>
          <a:p>
            <a:r>
              <a:rPr lang="es-ES" sz="1400">
                <a:solidFill>
                  <a:srgbClr val="000000"/>
                </a:solidFill>
              </a:rPr>
              <a:t>CUENTAS POR PAGAR</a:t>
            </a:r>
            <a:endParaRPr lang="es-VE" sz="1400">
              <a:solidFill>
                <a:srgbClr val="000000"/>
              </a:solidFill>
            </a:endParaRPr>
          </a:p>
        </p:txBody>
      </p:sp>
      <p:sp>
        <p:nvSpPr>
          <p:cNvPr id="44043" name="16 CuadroTexto"/>
          <p:cNvSpPr txBox="1">
            <a:spLocks noChangeArrowheads="1"/>
          </p:cNvSpPr>
          <p:nvPr/>
        </p:nvSpPr>
        <p:spPr bwMode="auto">
          <a:xfrm>
            <a:off x="3506788" y="4781550"/>
            <a:ext cx="806450" cy="366713"/>
          </a:xfrm>
          <a:prstGeom prst="rect">
            <a:avLst/>
          </a:prstGeom>
          <a:noFill/>
          <a:ln w="9525">
            <a:noFill/>
            <a:miter lim="800000"/>
            <a:headEnd/>
            <a:tailEnd/>
          </a:ln>
        </p:spPr>
        <p:txBody>
          <a:bodyPr wrap="none">
            <a:spAutoFit/>
          </a:bodyPr>
          <a:lstStyle/>
          <a:p>
            <a:r>
              <a:rPr lang="es-ES" sz="1800">
                <a:solidFill>
                  <a:srgbClr val="000000"/>
                </a:solidFill>
              </a:rPr>
              <a:t>DEBE</a:t>
            </a:r>
            <a:endParaRPr lang="es-VE" sz="1800">
              <a:solidFill>
                <a:srgbClr val="000000"/>
              </a:solidFill>
            </a:endParaRPr>
          </a:p>
        </p:txBody>
      </p:sp>
      <p:sp>
        <p:nvSpPr>
          <p:cNvPr id="44044" name="17 CuadroTexto"/>
          <p:cNvSpPr txBox="1">
            <a:spLocks noChangeArrowheads="1"/>
          </p:cNvSpPr>
          <p:nvPr/>
        </p:nvSpPr>
        <p:spPr bwMode="auto">
          <a:xfrm>
            <a:off x="4211638" y="4794250"/>
            <a:ext cx="971550" cy="366713"/>
          </a:xfrm>
          <a:prstGeom prst="rect">
            <a:avLst/>
          </a:prstGeom>
          <a:noFill/>
          <a:ln w="9525">
            <a:noFill/>
            <a:miter lim="800000"/>
            <a:headEnd/>
            <a:tailEnd/>
          </a:ln>
        </p:spPr>
        <p:txBody>
          <a:bodyPr wrap="none">
            <a:spAutoFit/>
          </a:bodyPr>
          <a:lstStyle/>
          <a:p>
            <a:r>
              <a:rPr lang="es-ES" sz="1800">
                <a:solidFill>
                  <a:srgbClr val="000000"/>
                </a:solidFill>
              </a:rPr>
              <a:t>HABER</a:t>
            </a:r>
            <a:endParaRPr lang="es-VE" sz="1800">
              <a:solidFill>
                <a:srgbClr val="000000"/>
              </a:solidFill>
            </a:endParaRPr>
          </a:p>
        </p:txBody>
      </p:sp>
      <p:sp>
        <p:nvSpPr>
          <p:cNvPr id="44045" name="18 CuadroTexto"/>
          <p:cNvSpPr txBox="1">
            <a:spLocks noChangeArrowheads="1"/>
          </p:cNvSpPr>
          <p:nvPr/>
        </p:nvSpPr>
        <p:spPr bwMode="auto">
          <a:xfrm>
            <a:off x="4376738" y="5294313"/>
            <a:ext cx="908050" cy="366712"/>
          </a:xfrm>
          <a:prstGeom prst="rect">
            <a:avLst/>
          </a:prstGeom>
          <a:noFill/>
          <a:ln w="9525">
            <a:noFill/>
            <a:miter lim="800000"/>
            <a:headEnd/>
            <a:tailEnd/>
          </a:ln>
        </p:spPr>
        <p:txBody>
          <a:bodyPr wrap="none">
            <a:spAutoFit/>
          </a:bodyPr>
          <a:lstStyle/>
          <a:p>
            <a:r>
              <a:rPr lang="es-ES" sz="1800">
                <a:solidFill>
                  <a:srgbClr val="000000"/>
                </a:solidFill>
              </a:rPr>
              <a:t>2.OOO</a:t>
            </a:r>
            <a:endParaRPr lang="es-VE" sz="1800">
              <a:solidFill>
                <a:srgbClr val="000000"/>
              </a:solidFill>
            </a:endParaRPr>
          </a:p>
        </p:txBody>
      </p:sp>
      <p:sp>
        <p:nvSpPr>
          <p:cNvPr id="44046" name="19 CuadroTexto"/>
          <p:cNvSpPr txBox="1">
            <a:spLocks noChangeArrowheads="1"/>
          </p:cNvSpPr>
          <p:nvPr/>
        </p:nvSpPr>
        <p:spPr bwMode="auto">
          <a:xfrm>
            <a:off x="3435350" y="5067300"/>
            <a:ext cx="908050" cy="366713"/>
          </a:xfrm>
          <a:prstGeom prst="rect">
            <a:avLst/>
          </a:prstGeom>
          <a:noFill/>
          <a:ln w="9525">
            <a:noFill/>
            <a:miter lim="800000"/>
            <a:headEnd/>
            <a:tailEnd/>
          </a:ln>
        </p:spPr>
        <p:txBody>
          <a:bodyPr wrap="none">
            <a:spAutoFit/>
          </a:bodyPr>
          <a:lstStyle/>
          <a:p>
            <a:r>
              <a:rPr lang="es-ES" sz="1800">
                <a:solidFill>
                  <a:srgbClr val="000000"/>
                </a:solidFill>
              </a:rPr>
              <a:t>2.OOO</a:t>
            </a:r>
            <a:endParaRPr lang="es-VE" sz="1800">
              <a:solidFill>
                <a:srgbClr val="000000"/>
              </a:solidFill>
            </a:endParaRPr>
          </a:p>
        </p:txBody>
      </p:sp>
      <p:sp>
        <p:nvSpPr>
          <p:cNvPr id="44047" name="Line 18"/>
          <p:cNvSpPr>
            <a:spLocks noChangeShapeType="1"/>
          </p:cNvSpPr>
          <p:nvPr/>
        </p:nvSpPr>
        <p:spPr bwMode="auto">
          <a:xfrm>
            <a:off x="4284663" y="5084763"/>
            <a:ext cx="0" cy="1152525"/>
          </a:xfrm>
          <a:prstGeom prst="line">
            <a:avLst/>
          </a:prstGeom>
          <a:noFill/>
          <a:ln w="9525">
            <a:solidFill>
              <a:srgbClr val="000000"/>
            </a:solidFill>
            <a:round/>
            <a:headEnd/>
            <a:tailEnd/>
          </a:ln>
        </p:spPr>
        <p:txBody>
          <a:bodyPr/>
          <a:lstStyle/>
          <a:p>
            <a:endParaRPr lang="es-ES"/>
          </a:p>
        </p:txBody>
      </p:sp>
      <p:sp>
        <p:nvSpPr>
          <p:cNvPr id="44048" name="Text Box 6"/>
          <p:cNvSpPr txBox="1">
            <a:spLocks noChangeArrowheads="1"/>
          </p:cNvSpPr>
          <p:nvPr/>
        </p:nvSpPr>
        <p:spPr bwMode="auto">
          <a:xfrm>
            <a:off x="971550" y="44450"/>
            <a:ext cx="8215313" cy="946150"/>
          </a:xfrm>
          <a:prstGeom prst="rect">
            <a:avLst/>
          </a:prstGeom>
          <a:solidFill>
            <a:srgbClr val="33CCCC"/>
          </a:solidFill>
          <a:ln w="9525">
            <a:noFill/>
            <a:miter lim="800000"/>
            <a:headEnd/>
            <a:tailEnd/>
          </a:ln>
        </p:spPr>
        <p:txBody>
          <a:bodyPr>
            <a:spAutoFit/>
          </a:bodyPr>
          <a:lstStyle/>
          <a:p>
            <a:pPr algn="ctr">
              <a:spcBef>
                <a:spcPct val="50000"/>
              </a:spcBef>
            </a:pPr>
            <a:r>
              <a:rPr lang="es-CR" sz="2800"/>
              <a:t>CUÁNDO CARGAR Y CUÁNDO ABONAR UNA CUENTA</a:t>
            </a:r>
            <a:endParaRPr lang="es-ES" sz="2800"/>
          </a:p>
        </p:txBody>
      </p:sp>
    </p:spTree>
  </p:cSld>
  <p:clrMapOvr>
    <a:masterClrMapping/>
  </p:clrMapOvr>
  <p:transition>
    <p:whee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5"/>
          <p:cNvSpPr>
            <a:spLocks noGrp="1" noChangeArrowheads="1"/>
          </p:cNvSpPr>
          <p:nvPr>
            <p:ph type="ftr" sz="quarter" idx="10"/>
          </p:nvPr>
        </p:nvSpPr>
        <p:spPr>
          <a:noFill/>
        </p:spPr>
        <p:txBody>
          <a:bodyPr/>
          <a:lstStyle/>
          <a:p>
            <a:r>
              <a:rPr lang="es-ES" smtClean="0"/>
              <a:t>RAMIREZ, ZAMBRANO, SANABRIA, CARDIEL, AGUERO</a:t>
            </a:r>
          </a:p>
        </p:txBody>
      </p:sp>
      <p:sp>
        <p:nvSpPr>
          <p:cNvPr id="45059" name="2 Marcador de fecha"/>
          <p:cNvSpPr>
            <a:spLocks noGrp="1"/>
          </p:cNvSpPr>
          <p:nvPr>
            <p:ph type="dt" sz="quarter" idx="11"/>
          </p:nvPr>
        </p:nvSpPr>
        <p:spPr>
          <a:noFill/>
        </p:spPr>
        <p:txBody>
          <a:bodyPr/>
          <a:lstStyle/>
          <a:p>
            <a:fld id="{313D70B1-A852-40B2-81C8-7565AEF75276}" type="datetime1">
              <a:rPr lang="es-ES" smtClean="0"/>
              <a:pPr/>
              <a:t>27/10/2014</a:t>
            </a:fld>
            <a:endParaRPr lang="es-ES" smtClean="0"/>
          </a:p>
        </p:txBody>
      </p:sp>
      <p:sp>
        <p:nvSpPr>
          <p:cNvPr id="45060" name="3 Marcador de número de diapositiva"/>
          <p:cNvSpPr>
            <a:spLocks noGrp="1"/>
          </p:cNvSpPr>
          <p:nvPr>
            <p:ph type="sldNum" sz="quarter" idx="12"/>
          </p:nvPr>
        </p:nvSpPr>
        <p:spPr>
          <a:noFill/>
        </p:spPr>
        <p:txBody>
          <a:bodyPr/>
          <a:lstStyle/>
          <a:p>
            <a:fld id="{FCDDB2FE-F6F3-4766-A3FE-3B9AA7E738E1}" type="slidenum">
              <a:rPr lang="es-ES" smtClean="0"/>
              <a:pPr/>
              <a:t>32</a:t>
            </a:fld>
            <a:endParaRPr lang="es-ES" smtClean="0"/>
          </a:p>
        </p:txBody>
      </p:sp>
      <p:sp>
        <p:nvSpPr>
          <p:cNvPr id="45061" name="Text Box 6"/>
          <p:cNvSpPr txBox="1">
            <a:spLocks noChangeArrowheads="1"/>
          </p:cNvSpPr>
          <p:nvPr/>
        </p:nvSpPr>
        <p:spPr bwMode="auto">
          <a:xfrm>
            <a:off x="1079500" y="142875"/>
            <a:ext cx="8064500"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a:t>LA CUENTA. Tipos </a:t>
            </a:r>
            <a:endParaRPr lang="es-ES" sz="3600"/>
          </a:p>
        </p:txBody>
      </p:sp>
      <p:sp>
        <p:nvSpPr>
          <p:cNvPr id="45062" name="AutoShape 5"/>
          <p:cNvSpPr>
            <a:spLocks/>
          </p:cNvSpPr>
          <p:nvPr/>
        </p:nvSpPr>
        <p:spPr bwMode="auto">
          <a:xfrm rot="10800000">
            <a:off x="2286000" y="4572000"/>
            <a:ext cx="285750" cy="1143000"/>
          </a:xfrm>
          <a:prstGeom prst="rightBrace">
            <a:avLst>
              <a:gd name="adj1" fmla="val 26185"/>
              <a:gd name="adj2" fmla="val 50000"/>
            </a:avLst>
          </a:prstGeom>
          <a:noFill/>
          <a:ln w="38100">
            <a:solidFill>
              <a:schemeClr val="bg2"/>
            </a:solidFill>
            <a:round/>
            <a:headEnd/>
            <a:tailEnd/>
          </a:ln>
        </p:spPr>
        <p:txBody>
          <a:bodyPr wrap="none" anchor="ctr"/>
          <a:lstStyle/>
          <a:p>
            <a:endParaRPr lang="es-VE" sz="2400"/>
          </a:p>
        </p:txBody>
      </p:sp>
      <p:sp>
        <p:nvSpPr>
          <p:cNvPr id="45063" name="Text Box 7"/>
          <p:cNvSpPr txBox="1">
            <a:spLocks noChangeArrowheads="1"/>
          </p:cNvSpPr>
          <p:nvPr/>
        </p:nvSpPr>
        <p:spPr bwMode="auto">
          <a:xfrm>
            <a:off x="5500688" y="4714875"/>
            <a:ext cx="1785937" cy="830263"/>
          </a:xfrm>
          <a:prstGeom prst="rect">
            <a:avLst/>
          </a:prstGeom>
          <a:noFill/>
          <a:ln w="9525">
            <a:noFill/>
            <a:miter lim="800000"/>
            <a:headEnd/>
            <a:tailEnd/>
          </a:ln>
        </p:spPr>
        <p:txBody>
          <a:bodyPr>
            <a:spAutoFit/>
          </a:bodyPr>
          <a:lstStyle/>
          <a:p>
            <a:pPr algn="ctr">
              <a:spcBef>
                <a:spcPct val="50000"/>
              </a:spcBef>
            </a:pPr>
            <a:r>
              <a:rPr lang="es-ES_tradnl" sz="2400" b="1">
                <a:solidFill>
                  <a:srgbClr val="000000"/>
                </a:solidFill>
                <a:latin typeface="Tahoma" pitchFamily="34" charset="0"/>
              </a:rPr>
              <a:t>Estado de Resultado</a:t>
            </a:r>
            <a:endParaRPr lang="es-ES" sz="2400" b="1">
              <a:solidFill>
                <a:srgbClr val="000000"/>
              </a:solidFill>
              <a:latin typeface="Tahoma" pitchFamily="34" charset="0"/>
            </a:endParaRPr>
          </a:p>
        </p:txBody>
      </p:sp>
      <p:sp>
        <p:nvSpPr>
          <p:cNvPr id="45064" name="10 CuadroTexto"/>
          <p:cNvSpPr txBox="1">
            <a:spLocks noChangeArrowheads="1"/>
          </p:cNvSpPr>
          <p:nvPr/>
        </p:nvSpPr>
        <p:spPr bwMode="auto">
          <a:xfrm>
            <a:off x="357188" y="4714875"/>
            <a:ext cx="1928812" cy="830263"/>
          </a:xfrm>
          <a:prstGeom prst="rect">
            <a:avLst/>
          </a:prstGeom>
          <a:noFill/>
          <a:ln w="9525">
            <a:noFill/>
            <a:miter lim="800000"/>
            <a:headEnd/>
            <a:tailEnd/>
          </a:ln>
        </p:spPr>
        <p:txBody>
          <a:bodyPr>
            <a:spAutoFit/>
          </a:bodyPr>
          <a:lstStyle/>
          <a:p>
            <a:r>
              <a:rPr lang="es-ES_tradnl" sz="2400">
                <a:solidFill>
                  <a:srgbClr val="000000"/>
                </a:solidFill>
              </a:rPr>
              <a:t>Cuentas Nominales</a:t>
            </a:r>
            <a:endParaRPr lang="es-ES" sz="2400"/>
          </a:p>
        </p:txBody>
      </p:sp>
      <p:sp>
        <p:nvSpPr>
          <p:cNvPr id="45065" name="19 CuadroTexto"/>
          <p:cNvSpPr txBox="1">
            <a:spLocks noChangeArrowheads="1"/>
          </p:cNvSpPr>
          <p:nvPr/>
        </p:nvSpPr>
        <p:spPr bwMode="auto">
          <a:xfrm>
            <a:off x="2786063" y="4572000"/>
            <a:ext cx="1928812" cy="1200150"/>
          </a:xfrm>
          <a:prstGeom prst="rect">
            <a:avLst/>
          </a:prstGeom>
          <a:noFill/>
          <a:ln w="9525">
            <a:noFill/>
            <a:miter lim="800000"/>
            <a:headEnd/>
            <a:tailEnd/>
          </a:ln>
        </p:spPr>
        <p:txBody>
          <a:bodyPr>
            <a:spAutoFit/>
          </a:bodyPr>
          <a:lstStyle/>
          <a:p>
            <a:pPr algn="just"/>
            <a:r>
              <a:rPr lang="es-ES_tradnl" sz="2400">
                <a:solidFill>
                  <a:srgbClr val="000000"/>
                </a:solidFill>
                <a:cs typeface="Times New Roman" pitchFamily="18" charset="0"/>
              </a:rPr>
              <a:t>Ingresos</a:t>
            </a:r>
          </a:p>
          <a:p>
            <a:pPr algn="just"/>
            <a:endParaRPr lang="es-ES_tradnl" sz="2400">
              <a:solidFill>
                <a:srgbClr val="000000"/>
              </a:solidFill>
              <a:cs typeface="Times New Roman" pitchFamily="18" charset="0"/>
            </a:endParaRPr>
          </a:p>
          <a:p>
            <a:pPr algn="just"/>
            <a:r>
              <a:rPr lang="es-ES_tradnl" sz="2400">
                <a:solidFill>
                  <a:srgbClr val="000000"/>
                </a:solidFill>
                <a:cs typeface="Times New Roman" pitchFamily="18" charset="0"/>
              </a:rPr>
              <a:t>Egresos</a:t>
            </a:r>
            <a:endParaRPr lang="es-ES" sz="2400">
              <a:solidFill>
                <a:srgbClr val="000000"/>
              </a:solidFill>
              <a:cs typeface="Times New Roman" pitchFamily="18" charset="0"/>
            </a:endParaRPr>
          </a:p>
        </p:txBody>
      </p:sp>
      <p:sp>
        <p:nvSpPr>
          <p:cNvPr id="21" name="20 Flecha derecha"/>
          <p:cNvSpPr/>
          <p:nvPr/>
        </p:nvSpPr>
        <p:spPr>
          <a:xfrm>
            <a:off x="4572000" y="4857750"/>
            <a:ext cx="642938" cy="571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sz="2400"/>
          </a:p>
        </p:txBody>
      </p:sp>
      <p:sp>
        <p:nvSpPr>
          <p:cNvPr id="45067" name="AutoShape 4"/>
          <p:cNvSpPr>
            <a:spLocks/>
          </p:cNvSpPr>
          <p:nvPr/>
        </p:nvSpPr>
        <p:spPr bwMode="auto">
          <a:xfrm rot="10800000">
            <a:off x="1643063" y="1643063"/>
            <a:ext cx="533400" cy="1890712"/>
          </a:xfrm>
          <a:prstGeom prst="rightBrace">
            <a:avLst>
              <a:gd name="adj1" fmla="val 26191"/>
              <a:gd name="adj2" fmla="val 50000"/>
            </a:avLst>
          </a:prstGeom>
          <a:noFill/>
          <a:ln w="38100">
            <a:solidFill>
              <a:schemeClr val="bg2"/>
            </a:solidFill>
            <a:round/>
            <a:headEnd/>
            <a:tailEnd/>
          </a:ln>
        </p:spPr>
        <p:txBody>
          <a:bodyPr wrap="none" anchor="ctr"/>
          <a:lstStyle/>
          <a:p>
            <a:endParaRPr lang="es-VE" sz="2400"/>
          </a:p>
        </p:txBody>
      </p:sp>
      <p:sp>
        <p:nvSpPr>
          <p:cNvPr id="45068" name="Text Box 6"/>
          <p:cNvSpPr txBox="1">
            <a:spLocks noChangeArrowheads="1"/>
          </p:cNvSpPr>
          <p:nvPr/>
        </p:nvSpPr>
        <p:spPr bwMode="auto">
          <a:xfrm>
            <a:off x="7358063" y="2143125"/>
            <a:ext cx="1857375" cy="830263"/>
          </a:xfrm>
          <a:prstGeom prst="rect">
            <a:avLst/>
          </a:prstGeom>
          <a:noFill/>
          <a:ln w="9525">
            <a:noFill/>
            <a:miter lim="800000"/>
            <a:headEnd/>
            <a:tailEnd/>
          </a:ln>
        </p:spPr>
        <p:txBody>
          <a:bodyPr>
            <a:spAutoFit/>
          </a:bodyPr>
          <a:lstStyle/>
          <a:p>
            <a:pPr algn="ctr">
              <a:spcBef>
                <a:spcPct val="50000"/>
              </a:spcBef>
            </a:pPr>
            <a:r>
              <a:rPr lang="es-ES_tradnl" sz="2400" b="1">
                <a:solidFill>
                  <a:srgbClr val="000000"/>
                </a:solidFill>
                <a:latin typeface="Tahoma" pitchFamily="34" charset="0"/>
              </a:rPr>
              <a:t>Balance General</a:t>
            </a:r>
            <a:endParaRPr lang="es-ES" sz="2400" b="1">
              <a:solidFill>
                <a:srgbClr val="000000"/>
              </a:solidFill>
              <a:latin typeface="Tahoma" pitchFamily="34" charset="0"/>
            </a:endParaRPr>
          </a:p>
        </p:txBody>
      </p:sp>
      <p:sp>
        <p:nvSpPr>
          <p:cNvPr id="45069" name="9 CuadroTexto"/>
          <p:cNvSpPr txBox="1">
            <a:spLocks noChangeArrowheads="1"/>
          </p:cNvSpPr>
          <p:nvPr/>
        </p:nvSpPr>
        <p:spPr bwMode="auto">
          <a:xfrm>
            <a:off x="357188" y="2286000"/>
            <a:ext cx="2000250" cy="830263"/>
          </a:xfrm>
          <a:prstGeom prst="rect">
            <a:avLst/>
          </a:prstGeom>
          <a:noFill/>
          <a:ln w="9525">
            <a:noFill/>
            <a:miter lim="800000"/>
            <a:headEnd/>
            <a:tailEnd/>
          </a:ln>
        </p:spPr>
        <p:txBody>
          <a:bodyPr>
            <a:spAutoFit/>
          </a:bodyPr>
          <a:lstStyle/>
          <a:p>
            <a:r>
              <a:rPr lang="es-ES_tradnl" sz="2400">
                <a:solidFill>
                  <a:srgbClr val="000000"/>
                </a:solidFill>
              </a:rPr>
              <a:t>Cuentas Reales</a:t>
            </a:r>
            <a:endParaRPr lang="es-ES" sz="2400"/>
          </a:p>
        </p:txBody>
      </p:sp>
      <p:sp>
        <p:nvSpPr>
          <p:cNvPr id="45070" name="13 CuadroTexto"/>
          <p:cNvSpPr txBox="1">
            <a:spLocks noChangeArrowheads="1"/>
          </p:cNvSpPr>
          <p:nvPr/>
        </p:nvSpPr>
        <p:spPr bwMode="auto">
          <a:xfrm>
            <a:off x="2286000" y="1609725"/>
            <a:ext cx="1071563" cy="461963"/>
          </a:xfrm>
          <a:prstGeom prst="rect">
            <a:avLst/>
          </a:prstGeom>
          <a:noFill/>
          <a:ln w="9525">
            <a:noFill/>
            <a:miter lim="800000"/>
            <a:headEnd/>
            <a:tailEnd/>
          </a:ln>
        </p:spPr>
        <p:txBody>
          <a:bodyPr>
            <a:spAutoFit/>
          </a:bodyPr>
          <a:lstStyle/>
          <a:p>
            <a:r>
              <a:rPr lang="es-ES_tradnl" sz="2400">
                <a:solidFill>
                  <a:srgbClr val="000000"/>
                </a:solidFill>
              </a:rPr>
              <a:t>Activo</a:t>
            </a:r>
            <a:endParaRPr lang="es-ES" sz="2400"/>
          </a:p>
        </p:txBody>
      </p:sp>
      <p:sp>
        <p:nvSpPr>
          <p:cNvPr id="45071" name="14 CuadroTexto"/>
          <p:cNvSpPr txBox="1">
            <a:spLocks noChangeArrowheads="1"/>
          </p:cNvSpPr>
          <p:nvPr/>
        </p:nvSpPr>
        <p:spPr bwMode="auto">
          <a:xfrm>
            <a:off x="3857625" y="1500188"/>
            <a:ext cx="2786063" cy="830262"/>
          </a:xfrm>
          <a:prstGeom prst="rect">
            <a:avLst/>
          </a:prstGeom>
          <a:noFill/>
          <a:ln w="9525">
            <a:noFill/>
            <a:miter lim="800000"/>
            <a:headEnd/>
            <a:tailEnd/>
          </a:ln>
        </p:spPr>
        <p:txBody>
          <a:bodyPr>
            <a:spAutoFit/>
          </a:bodyPr>
          <a:lstStyle/>
          <a:p>
            <a:r>
              <a:rPr lang="es-ES_tradnl" sz="2400">
                <a:solidFill>
                  <a:srgbClr val="000000"/>
                </a:solidFill>
              </a:rPr>
              <a:t>Activo no Corriente</a:t>
            </a:r>
          </a:p>
          <a:p>
            <a:r>
              <a:rPr lang="es-ES_tradnl" sz="2400">
                <a:solidFill>
                  <a:srgbClr val="000000"/>
                </a:solidFill>
              </a:rPr>
              <a:t>Activo Corriente</a:t>
            </a:r>
            <a:endParaRPr lang="es-ES" sz="2400"/>
          </a:p>
        </p:txBody>
      </p:sp>
      <p:sp>
        <p:nvSpPr>
          <p:cNvPr id="45072" name="15 CuadroTexto"/>
          <p:cNvSpPr txBox="1">
            <a:spLocks noChangeArrowheads="1"/>
          </p:cNvSpPr>
          <p:nvPr/>
        </p:nvSpPr>
        <p:spPr bwMode="auto">
          <a:xfrm>
            <a:off x="2286000" y="2395538"/>
            <a:ext cx="2000250" cy="461962"/>
          </a:xfrm>
          <a:prstGeom prst="rect">
            <a:avLst/>
          </a:prstGeom>
          <a:noFill/>
          <a:ln w="9525">
            <a:noFill/>
            <a:miter lim="800000"/>
            <a:headEnd/>
            <a:tailEnd/>
          </a:ln>
        </p:spPr>
        <p:txBody>
          <a:bodyPr>
            <a:spAutoFit/>
          </a:bodyPr>
          <a:lstStyle/>
          <a:p>
            <a:r>
              <a:rPr lang="es-ES_tradnl" sz="2400">
                <a:solidFill>
                  <a:srgbClr val="000000"/>
                </a:solidFill>
              </a:rPr>
              <a:t>Pasivo</a:t>
            </a:r>
            <a:endParaRPr lang="es-ES" sz="2400"/>
          </a:p>
        </p:txBody>
      </p:sp>
      <p:sp>
        <p:nvSpPr>
          <p:cNvPr id="45073" name="16 CuadroTexto"/>
          <p:cNvSpPr txBox="1">
            <a:spLocks noChangeArrowheads="1"/>
          </p:cNvSpPr>
          <p:nvPr/>
        </p:nvSpPr>
        <p:spPr bwMode="auto">
          <a:xfrm>
            <a:off x="3857625" y="2384425"/>
            <a:ext cx="3071813" cy="830263"/>
          </a:xfrm>
          <a:prstGeom prst="rect">
            <a:avLst/>
          </a:prstGeom>
          <a:noFill/>
          <a:ln w="9525">
            <a:noFill/>
            <a:miter lim="800000"/>
            <a:headEnd/>
            <a:tailEnd/>
          </a:ln>
        </p:spPr>
        <p:txBody>
          <a:bodyPr>
            <a:spAutoFit/>
          </a:bodyPr>
          <a:lstStyle/>
          <a:p>
            <a:r>
              <a:rPr lang="es-ES_tradnl" sz="2400">
                <a:solidFill>
                  <a:srgbClr val="000000"/>
                </a:solidFill>
              </a:rPr>
              <a:t>Pasivo no Corriente</a:t>
            </a:r>
          </a:p>
          <a:p>
            <a:r>
              <a:rPr lang="es-ES_tradnl" sz="2400">
                <a:solidFill>
                  <a:srgbClr val="000000"/>
                </a:solidFill>
              </a:rPr>
              <a:t>Pasivo Corriente</a:t>
            </a:r>
            <a:endParaRPr lang="es-ES" sz="2400"/>
          </a:p>
        </p:txBody>
      </p:sp>
      <p:sp>
        <p:nvSpPr>
          <p:cNvPr id="45074" name="17 CuadroTexto"/>
          <p:cNvSpPr txBox="1">
            <a:spLocks noChangeArrowheads="1"/>
          </p:cNvSpPr>
          <p:nvPr/>
        </p:nvSpPr>
        <p:spPr bwMode="auto">
          <a:xfrm>
            <a:off x="2214563" y="3181350"/>
            <a:ext cx="2000250" cy="461963"/>
          </a:xfrm>
          <a:prstGeom prst="rect">
            <a:avLst/>
          </a:prstGeom>
          <a:noFill/>
          <a:ln w="9525">
            <a:noFill/>
            <a:miter lim="800000"/>
            <a:headEnd/>
            <a:tailEnd/>
          </a:ln>
        </p:spPr>
        <p:txBody>
          <a:bodyPr>
            <a:spAutoFit/>
          </a:bodyPr>
          <a:lstStyle/>
          <a:p>
            <a:r>
              <a:rPr lang="es-ES_tradnl" sz="2400">
                <a:solidFill>
                  <a:srgbClr val="000000"/>
                </a:solidFill>
              </a:rPr>
              <a:t>Patrimonio</a:t>
            </a:r>
            <a:endParaRPr lang="es-ES" sz="2400"/>
          </a:p>
        </p:txBody>
      </p:sp>
      <p:sp>
        <p:nvSpPr>
          <p:cNvPr id="19" name="18 Flecha derecha"/>
          <p:cNvSpPr/>
          <p:nvPr/>
        </p:nvSpPr>
        <p:spPr>
          <a:xfrm>
            <a:off x="6786563" y="2286000"/>
            <a:ext cx="642937" cy="571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sz="2400"/>
          </a:p>
        </p:txBody>
      </p:sp>
      <p:sp>
        <p:nvSpPr>
          <p:cNvPr id="22" name="21 Cheurón"/>
          <p:cNvSpPr/>
          <p:nvPr/>
        </p:nvSpPr>
        <p:spPr>
          <a:xfrm>
            <a:off x="3286125" y="1785938"/>
            <a:ext cx="428625" cy="28575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sz="2400">
              <a:solidFill>
                <a:schemeClr val="tx1"/>
              </a:solidFill>
            </a:endParaRPr>
          </a:p>
        </p:txBody>
      </p:sp>
      <p:sp>
        <p:nvSpPr>
          <p:cNvPr id="23" name="22 Cheurón"/>
          <p:cNvSpPr/>
          <p:nvPr/>
        </p:nvSpPr>
        <p:spPr>
          <a:xfrm>
            <a:off x="3286125" y="2500313"/>
            <a:ext cx="428625" cy="28575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sz="2400">
              <a:solidFill>
                <a:schemeClr val="tx1"/>
              </a:solidFill>
            </a:endParaRPr>
          </a:p>
        </p:txBody>
      </p:sp>
    </p:spTree>
  </p:cSld>
  <p:clrMapOvr>
    <a:masterClrMapping/>
  </p:clrMapOvr>
  <p:transition>
    <p:whee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bwMode="auto">
          <a:xfrm>
            <a:off x="900113" y="44450"/>
            <a:ext cx="8243887" cy="579438"/>
          </a:xfrm>
          <a:prstGeom prst="rect">
            <a:avLst/>
          </a:prstGeom>
          <a:solidFill>
            <a:srgbClr val="003399"/>
          </a:solidFill>
          <a:ln cap="flat" algn="ctr">
            <a:miter lim="800000"/>
            <a:headEnd/>
            <a:tailEnd/>
          </a:ln>
        </p:spPr>
        <p:txBody>
          <a:bodyPr>
            <a:spAutoFit/>
          </a:bodyPr>
          <a:lstStyle/>
          <a:p>
            <a:pPr eaLnBrk="1" hangingPunct="1">
              <a:spcBef>
                <a:spcPct val="50000"/>
              </a:spcBef>
            </a:pPr>
            <a:r>
              <a:rPr lang="es-ES" sz="3200" b="1" smtClean="0">
                <a:solidFill>
                  <a:schemeClr val="tx1"/>
                </a:solidFill>
              </a:rPr>
              <a:t>CUENTAS DE VALORACIÓN</a:t>
            </a:r>
          </a:p>
        </p:txBody>
      </p:sp>
      <p:sp>
        <p:nvSpPr>
          <p:cNvPr id="73731" name="Rectangle 3"/>
          <p:cNvSpPr>
            <a:spLocks noGrp="1" noChangeArrowheads="1"/>
          </p:cNvSpPr>
          <p:nvPr>
            <p:ph type="body" idx="4294967295"/>
          </p:nvPr>
        </p:nvSpPr>
        <p:spPr>
          <a:xfrm>
            <a:off x="827088" y="981075"/>
            <a:ext cx="8066087" cy="1655763"/>
          </a:xfrm>
          <a:solidFill>
            <a:schemeClr val="accent2"/>
          </a:solidFill>
          <a:effectLst>
            <a:outerShdw dist="107763" dir="8100000" algn="ctr" rotWithShape="0">
              <a:srgbClr val="808080">
                <a:alpha val="50000"/>
              </a:srgbClr>
            </a:outerShdw>
          </a:effectLst>
        </p:spPr>
        <p:txBody>
          <a:bodyPr/>
          <a:lstStyle/>
          <a:p>
            <a:pPr marL="0" indent="0" eaLnBrk="1" hangingPunct="1">
              <a:buFontTx/>
              <a:buNone/>
            </a:pPr>
            <a:r>
              <a:rPr lang="es-ES" sz="2400" smtClean="0"/>
              <a:t>Son cuentas que tiene como finalidad expresar el valor aproximado de otras cuentas, generalmente cuentas de activo. Se presentan en el Balance General disminuyendo a las respectivas cuentas que compensan </a:t>
            </a:r>
          </a:p>
        </p:txBody>
      </p:sp>
      <p:sp>
        <p:nvSpPr>
          <p:cNvPr id="73732" name="Rectangle 3"/>
          <p:cNvSpPr>
            <a:spLocks noChangeArrowheads="1"/>
          </p:cNvSpPr>
          <p:nvPr/>
        </p:nvSpPr>
        <p:spPr bwMode="auto">
          <a:xfrm>
            <a:off x="3635375" y="3357563"/>
            <a:ext cx="4176713" cy="2159000"/>
          </a:xfrm>
          <a:prstGeom prst="rect">
            <a:avLst/>
          </a:prstGeom>
          <a:solidFill>
            <a:srgbClr val="CCCC00"/>
          </a:solidFill>
          <a:ln w="9525">
            <a:noFill/>
            <a:miter lim="800000"/>
            <a:headEnd/>
            <a:tailEnd/>
          </a:ln>
          <a:effectLst/>
          <a:scene3d>
            <a:camera prst="legacyPerspectiveFront">
              <a:rot lat="1500000" lon="20099999" rev="0"/>
            </a:camera>
            <a:lightRig rig="legacyFlat4" dir="t"/>
          </a:scene3d>
          <a:sp3d extrusionH="887400" prstMaterial="legacyMatte">
            <a:bevelT w="13500" h="13500" prst="angle"/>
            <a:bevelB w="13500" h="13500" prst="angle"/>
            <a:extrusionClr>
              <a:srgbClr val="CCCC00"/>
            </a:extrusionClr>
          </a:sp3d>
        </p:spPr>
        <p:txBody>
          <a:bodyPr>
            <a:flatTx/>
          </a:bodyPr>
          <a:lstStyle/>
          <a:p>
            <a:pPr>
              <a:spcBef>
                <a:spcPct val="20000"/>
              </a:spcBef>
            </a:pPr>
            <a:r>
              <a:rPr lang="es-ES" sz="2400">
                <a:solidFill>
                  <a:srgbClr val="000000"/>
                </a:solidFill>
              </a:rPr>
              <a:t>Depreciaciones acumuladas</a:t>
            </a:r>
          </a:p>
          <a:p>
            <a:pPr>
              <a:spcBef>
                <a:spcPct val="20000"/>
              </a:spcBef>
            </a:pPr>
            <a:r>
              <a:rPr lang="es-ES" sz="2400">
                <a:solidFill>
                  <a:srgbClr val="000000"/>
                </a:solidFill>
              </a:rPr>
              <a:t>Amortizaciones Acumuladas </a:t>
            </a:r>
          </a:p>
          <a:p>
            <a:pPr>
              <a:spcBef>
                <a:spcPct val="20000"/>
              </a:spcBef>
            </a:pPr>
            <a:r>
              <a:rPr lang="es-ES" sz="2400">
                <a:solidFill>
                  <a:srgbClr val="000000"/>
                </a:solidFill>
              </a:rPr>
              <a:t>Agotamientos Acumulados</a:t>
            </a:r>
          </a:p>
          <a:p>
            <a:pPr algn="ctr">
              <a:spcBef>
                <a:spcPct val="20000"/>
              </a:spcBef>
            </a:pPr>
            <a:r>
              <a:rPr lang="es-ES" sz="2400">
                <a:solidFill>
                  <a:srgbClr val="000000"/>
                </a:solidFill>
              </a:rPr>
              <a:t>Provisiones para incobrables</a:t>
            </a:r>
          </a:p>
          <a:p>
            <a:pPr algn="ctr">
              <a:spcBef>
                <a:spcPct val="20000"/>
              </a:spcBef>
            </a:pPr>
            <a:r>
              <a:rPr lang="es-ES" sz="2400">
                <a:solidFill>
                  <a:srgbClr val="000000"/>
                </a:solidFill>
              </a:rPr>
              <a:t>Apartado para prestaciones. </a:t>
            </a:r>
          </a:p>
        </p:txBody>
      </p:sp>
    </p:spTree>
  </p:cSld>
  <p:clrMapOvr>
    <a:masterClrMapping/>
  </p:clrMapOvr>
  <p:transition>
    <p:whee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bwMode="auto">
          <a:xfrm>
            <a:off x="971550" y="44450"/>
            <a:ext cx="8172450" cy="579438"/>
          </a:xfrm>
          <a:prstGeom prst="rect">
            <a:avLst/>
          </a:prstGeom>
          <a:solidFill>
            <a:srgbClr val="003399"/>
          </a:solidFill>
          <a:ln cap="flat" algn="ctr">
            <a:miter lim="800000"/>
            <a:headEnd/>
            <a:tailEnd/>
          </a:ln>
        </p:spPr>
        <p:txBody>
          <a:bodyPr>
            <a:spAutoFit/>
          </a:bodyPr>
          <a:lstStyle/>
          <a:p>
            <a:pPr eaLnBrk="1" hangingPunct="1">
              <a:spcBef>
                <a:spcPct val="50000"/>
              </a:spcBef>
            </a:pPr>
            <a:r>
              <a:rPr lang="es-ES" sz="3200" b="1" smtClean="0">
                <a:solidFill>
                  <a:schemeClr val="tx1"/>
                </a:solidFill>
              </a:rPr>
              <a:t>CUENTAS TRANSITORIAS</a:t>
            </a:r>
          </a:p>
        </p:txBody>
      </p:sp>
      <p:sp>
        <p:nvSpPr>
          <p:cNvPr id="69635" name="Rectangle 3"/>
          <p:cNvSpPr>
            <a:spLocks noGrp="1" noChangeArrowheads="1"/>
          </p:cNvSpPr>
          <p:nvPr>
            <p:ph type="body" idx="4294967295"/>
          </p:nvPr>
        </p:nvSpPr>
        <p:spPr>
          <a:xfrm>
            <a:off x="468313" y="1125538"/>
            <a:ext cx="8229600" cy="4464050"/>
          </a:xfrm>
        </p:spPr>
        <p:txBody>
          <a:bodyPr/>
          <a:lstStyle/>
          <a:p>
            <a:pPr marL="0" indent="0" algn="just" eaLnBrk="1" hangingPunct="1">
              <a:lnSpc>
                <a:spcPct val="110000"/>
              </a:lnSpc>
              <a:buFontTx/>
              <a:buNone/>
            </a:pPr>
            <a:r>
              <a:rPr lang="es-ES" smtClean="0"/>
              <a:t>Estas cuentas se emplean para reflejar operaciones que, debido a contratos o situaciones eventuales, nos impiden efectuar cargos o abonos a las cuentas correspondiente que reflejarían la operación comercial efectuada, y una vez que cese el contrato o la eventualidad que la motivó, se cancelan (anulan) de la contabilidad.</a:t>
            </a:r>
          </a:p>
        </p:txBody>
      </p:sp>
    </p:spTree>
  </p:cSld>
  <p:clrMapOvr>
    <a:masterClrMapping/>
  </p:clrMapOvr>
  <p:transition>
    <p:whee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bwMode="auto">
          <a:xfrm>
            <a:off x="969963" y="773113"/>
            <a:ext cx="7850187" cy="495300"/>
          </a:xfrm>
          <a:prstGeom prst="rect">
            <a:avLst/>
          </a:prstGeom>
          <a:solidFill>
            <a:schemeClr val="accent2"/>
          </a:solidFill>
          <a:ln>
            <a:solidFill>
              <a:srgbClr val="000000"/>
            </a:solidFill>
            <a:miter lim="800000"/>
            <a:headEnd/>
            <a:tailEnd/>
          </a:ln>
        </p:spPr>
        <p:txBody>
          <a:bodyPr anchor="ctr"/>
          <a:lstStyle/>
          <a:p>
            <a:pPr eaLnBrk="1" hangingPunct="1"/>
            <a:r>
              <a:rPr lang="es-ES" sz="3200" smtClean="0">
                <a:solidFill>
                  <a:schemeClr val="tx1"/>
                </a:solidFill>
              </a:rPr>
              <a:t>Entre ellas tenemos las siguientes</a:t>
            </a:r>
            <a:endParaRPr lang="es-ES" sz="3200" smtClean="0"/>
          </a:p>
        </p:txBody>
      </p:sp>
      <p:sp>
        <p:nvSpPr>
          <p:cNvPr id="70659" name="Rectangle 3"/>
          <p:cNvSpPr>
            <a:spLocks noGrp="1" noChangeArrowheads="1"/>
          </p:cNvSpPr>
          <p:nvPr>
            <p:ph type="body" idx="4294967295"/>
          </p:nvPr>
        </p:nvSpPr>
        <p:spPr>
          <a:xfrm>
            <a:off x="1189038" y="1844675"/>
            <a:ext cx="5975350" cy="4248150"/>
          </a:xfrm>
          <a:solidFill>
            <a:schemeClr val="accent2"/>
          </a:solidFill>
          <a:ln/>
          <a:scene3d>
            <a:camera prst="legacyPerspectiveFront">
              <a:rot lat="20099999" lon="20099999" rev="0"/>
            </a:camera>
            <a:lightRig rig="legacyFlat2" dir="t"/>
          </a:scene3d>
          <a:sp3d extrusionH="430200" prstMaterial="legacyMatte">
            <a:bevelT w="13500" h="13500" prst="angle"/>
            <a:bevelB w="13500" h="13500" prst="angle"/>
            <a:extrusionClr>
              <a:schemeClr val="accent2"/>
            </a:extrusionClr>
          </a:sp3d>
        </p:spPr>
        <p:txBody>
          <a:bodyPr>
            <a:flatTx/>
          </a:bodyPr>
          <a:lstStyle/>
          <a:p>
            <a:pPr marL="0" indent="0" eaLnBrk="1" hangingPunct="1">
              <a:lnSpc>
                <a:spcPct val="150000"/>
              </a:lnSpc>
              <a:buFontTx/>
              <a:buNone/>
            </a:pPr>
            <a:r>
              <a:rPr lang="es-ES" sz="2000" dirty="0" smtClean="0"/>
              <a:t>  Diferencias en caja.</a:t>
            </a:r>
          </a:p>
          <a:p>
            <a:pPr marL="0" indent="0" eaLnBrk="1" hangingPunct="1">
              <a:lnSpc>
                <a:spcPct val="150000"/>
              </a:lnSpc>
              <a:buFontTx/>
              <a:buNone/>
            </a:pPr>
            <a:r>
              <a:rPr lang="es-ES" sz="2000" dirty="0" smtClean="0"/>
              <a:t>  Mercancías en Tránsito.</a:t>
            </a:r>
          </a:p>
          <a:p>
            <a:pPr marL="0" indent="0" eaLnBrk="1" hangingPunct="1">
              <a:lnSpc>
                <a:spcPct val="150000"/>
              </a:lnSpc>
              <a:buFontTx/>
              <a:buNone/>
            </a:pPr>
            <a:r>
              <a:rPr lang="es-ES" sz="2000" dirty="0" smtClean="0"/>
              <a:t>  Reclamaciones Pendientes</a:t>
            </a:r>
            <a:r>
              <a:rPr lang="es-ES" sz="2000" dirty="0" smtClean="0"/>
              <a:t>.</a:t>
            </a:r>
            <a:endParaRPr lang="es-ES" sz="2000" dirty="0" smtClean="0"/>
          </a:p>
          <a:p>
            <a:pPr marL="0" indent="0" eaLnBrk="1" hangingPunct="1">
              <a:lnSpc>
                <a:spcPct val="150000"/>
              </a:lnSpc>
              <a:buFontTx/>
              <a:buNone/>
            </a:pPr>
            <a:r>
              <a:rPr lang="es-ES" sz="2000" dirty="0" smtClean="0"/>
              <a:t>  Entre otras.</a:t>
            </a:r>
          </a:p>
          <a:p>
            <a:pPr marL="0" indent="0" eaLnBrk="1" hangingPunct="1">
              <a:lnSpc>
                <a:spcPct val="150000"/>
              </a:lnSpc>
              <a:buFontTx/>
              <a:buNone/>
            </a:pPr>
            <a:r>
              <a:rPr lang="es-ES" sz="2000" dirty="0" smtClean="0"/>
              <a:t>  Costo de Ventas</a:t>
            </a:r>
          </a:p>
          <a:p>
            <a:pPr marL="0" indent="0" eaLnBrk="1" hangingPunct="1">
              <a:lnSpc>
                <a:spcPct val="150000"/>
              </a:lnSpc>
              <a:buFontTx/>
              <a:buNone/>
            </a:pPr>
            <a:r>
              <a:rPr lang="es-ES" sz="2000" dirty="0" smtClean="0"/>
              <a:t>  Ganancias y Pérdidas</a:t>
            </a:r>
          </a:p>
        </p:txBody>
      </p:sp>
      <p:sp>
        <p:nvSpPr>
          <p:cNvPr id="70660" name="Rectangle 2"/>
          <p:cNvSpPr>
            <a:spLocks noChangeArrowheads="1"/>
          </p:cNvSpPr>
          <p:nvPr/>
        </p:nvSpPr>
        <p:spPr bwMode="auto">
          <a:xfrm>
            <a:off x="971550" y="44450"/>
            <a:ext cx="8172450" cy="579438"/>
          </a:xfrm>
          <a:prstGeom prst="rect">
            <a:avLst/>
          </a:prstGeom>
          <a:solidFill>
            <a:srgbClr val="003399"/>
          </a:solidFill>
          <a:ln w="9525" cap="flat" cmpd="sng" algn="ctr">
            <a:noFill/>
            <a:prstDash val="solid"/>
            <a:miter lim="800000"/>
            <a:headEnd/>
            <a:tailEnd/>
          </a:ln>
          <a:effectLst/>
        </p:spPr>
        <p:txBody>
          <a:bodyPr>
            <a:spAutoFit/>
          </a:bodyPr>
          <a:lstStyle/>
          <a:p>
            <a:pPr algn="ctr">
              <a:spcBef>
                <a:spcPct val="50000"/>
              </a:spcBef>
            </a:pPr>
            <a:r>
              <a:rPr lang="es-ES" sz="3200" b="1"/>
              <a:t>CUENTAS TRANSITORIAS</a:t>
            </a:r>
          </a:p>
        </p:txBody>
      </p:sp>
    </p:spTree>
  </p:cSld>
  <p:clrMapOvr>
    <a:masterClrMapping/>
  </p:clrMapOvr>
  <p:transition>
    <p:whee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bwMode="auto">
          <a:xfrm>
            <a:off x="950913" y="41275"/>
            <a:ext cx="8229600" cy="579438"/>
          </a:xfrm>
          <a:prstGeom prst="rect">
            <a:avLst/>
          </a:prstGeom>
          <a:solidFill>
            <a:srgbClr val="003399"/>
          </a:solidFill>
          <a:ln cap="flat" algn="ctr">
            <a:miter lim="800000"/>
            <a:headEnd/>
            <a:tailEnd/>
          </a:ln>
        </p:spPr>
        <p:txBody>
          <a:bodyPr>
            <a:spAutoFit/>
          </a:bodyPr>
          <a:lstStyle/>
          <a:p>
            <a:pPr eaLnBrk="1" hangingPunct="1">
              <a:spcBef>
                <a:spcPct val="50000"/>
              </a:spcBef>
            </a:pPr>
            <a:r>
              <a:rPr lang="es-ES" sz="3200" b="1" smtClean="0">
                <a:solidFill>
                  <a:schemeClr val="tx1"/>
                </a:solidFill>
              </a:rPr>
              <a:t>CUENTA DE ORDEN</a:t>
            </a:r>
          </a:p>
        </p:txBody>
      </p:sp>
      <p:sp>
        <p:nvSpPr>
          <p:cNvPr id="67587" name="Rectangle 3"/>
          <p:cNvSpPr>
            <a:spLocks noGrp="1" noChangeArrowheads="1"/>
          </p:cNvSpPr>
          <p:nvPr>
            <p:ph type="body" idx="4294967295"/>
          </p:nvPr>
        </p:nvSpPr>
        <p:spPr>
          <a:xfrm>
            <a:off x="590550" y="1052513"/>
            <a:ext cx="8229600" cy="4525962"/>
          </a:xfrm>
        </p:spPr>
        <p:txBody>
          <a:bodyPr/>
          <a:lstStyle/>
          <a:p>
            <a:pPr marL="0" indent="0" algn="just" eaLnBrk="1" hangingPunct="1">
              <a:buFontTx/>
              <a:buNone/>
            </a:pPr>
            <a:r>
              <a:rPr lang="es-ES" smtClean="0"/>
              <a:t>Son aquellas cuentas que controlan ciertas operaciones o transacciones que no afectan el activo, el pasivo, el patrimonio o las operaciones del período, pero que de una u otra forma, las transacciones que las generaron implican alguna responsabilidad para la empresa y en consecuencia, es necesario establecer cierto tipo de control sobre ellas. </a:t>
            </a:r>
          </a:p>
        </p:txBody>
      </p:sp>
    </p:spTree>
  </p:cSld>
  <p:clrMapOvr>
    <a:masterClrMapping/>
  </p:clrMapOvr>
  <p:transition>
    <p:whee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4294967295"/>
          </p:nvPr>
        </p:nvSpPr>
        <p:spPr>
          <a:xfrm>
            <a:off x="2339975" y="765175"/>
            <a:ext cx="6537325" cy="576263"/>
          </a:xfrm>
        </p:spPr>
        <p:txBody>
          <a:bodyPr/>
          <a:lstStyle/>
          <a:p>
            <a:pPr eaLnBrk="1" hangingPunct="1">
              <a:lnSpc>
                <a:spcPct val="90000"/>
              </a:lnSpc>
              <a:buFontTx/>
              <a:buNone/>
            </a:pPr>
            <a:r>
              <a:rPr lang="es-ES" smtClean="0"/>
              <a:t>Entre ellas tenemos las siguientes</a:t>
            </a:r>
          </a:p>
        </p:txBody>
      </p:sp>
      <p:sp>
        <p:nvSpPr>
          <p:cNvPr id="68611" name="Rectangle 2"/>
          <p:cNvSpPr>
            <a:spLocks noChangeArrowheads="1"/>
          </p:cNvSpPr>
          <p:nvPr/>
        </p:nvSpPr>
        <p:spPr bwMode="auto">
          <a:xfrm>
            <a:off x="950913" y="41275"/>
            <a:ext cx="8229600" cy="579438"/>
          </a:xfrm>
          <a:prstGeom prst="rect">
            <a:avLst/>
          </a:prstGeom>
          <a:solidFill>
            <a:srgbClr val="003399"/>
          </a:solidFill>
          <a:ln w="9525" cap="flat" cmpd="sng" algn="ctr">
            <a:noFill/>
            <a:prstDash val="solid"/>
            <a:miter lim="800000"/>
            <a:headEnd/>
            <a:tailEnd/>
          </a:ln>
          <a:effectLst/>
        </p:spPr>
        <p:txBody>
          <a:bodyPr>
            <a:spAutoFit/>
          </a:bodyPr>
          <a:lstStyle/>
          <a:p>
            <a:pPr algn="ctr">
              <a:spcBef>
                <a:spcPct val="50000"/>
              </a:spcBef>
            </a:pPr>
            <a:r>
              <a:rPr lang="es-ES" sz="3200" b="1"/>
              <a:t>CUENTA DE ORDEN</a:t>
            </a:r>
          </a:p>
        </p:txBody>
      </p:sp>
      <p:sp>
        <p:nvSpPr>
          <p:cNvPr id="68612" name="Rectangle 2"/>
          <p:cNvSpPr>
            <a:spLocks noChangeArrowheads="1"/>
          </p:cNvSpPr>
          <p:nvPr/>
        </p:nvSpPr>
        <p:spPr bwMode="auto">
          <a:xfrm>
            <a:off x="1258888" y="1773238"/>
            <a:ext cx="7200900" cy="4249737"/>
          </a:xfrm>
          <a:prstGeom prst="rect">
            <a:avLst/>
          </a:prstGeom>
          <a:solidFill>
            <a:schemeClr val="accent2"/>
          </a:solidFill>
          <a:ln w="9525" algn="ctr">
            <a:noFill/>
            <a:miter lim="800000"/>
            <a:headEnd/>
            <a:tailEnd/>
          </a:ln>
          <a:effectLst/>
          <a:scene3d>
            <a:camera prst="legacyPerspectiveFront">
              <a:rot lat="20099999" lon="20099999" rev="0"/>
            </a:camera>
            <a:lightRig rig="legacyFlat2" dir="t"/>
          </a:scene3d>
          <a:sp3d extrusionH="430200" prstMaterial="legacyMatte">
            <a:bevelT w="13500" h="13500" prst="angle"/>
            <a:bevelB w="13500" h="13500" prst="angle"/>
            <a:extrusionClr>
              <a:schemeClr val="accent2"/>
            </a:extrusionClr>
          </a:sp3d>
        </p:spPr>
        <p:txBody>
          <a:bodyPr>
            <a:flatTx/>
          </a:bodyPr>
          <a:lstStyle/>
          <a:p>
            <a:pPr>
              <a:lnSpc>
                <a:spcPct val="150000"/>
              </a:lnSpc>
              <a:spcBef>
                <a:spcPct val="20000"/>
              </a:spcBef>
            </a:pPr>
            <a:r>
              <a:rPr lang="es-ES" sz="2000">
                <a:solidFill>
                  <a:srgbClr val="000000"/>
                </a:solidFill>
              </a:rPr>
              <a:t>  Avales y fianzas otorgadas.</a:t>
            </a:r>
          </a:p>
          <a:p>
            <a:pPr>
              <a:lnSpc>
                <a:spcPct val="150000"/>
              </a:lnSpc>
              <a:spcBef>
                <a:spcPct val="20000"/>
              </a:spcBef>
            </a:pPr>
            <a:r>
              <a:rPr lang="es-ES" sz="2000">
                <a:solidFill>
                  <a:srgbClr val="000000"/>
                </a:solidFill>
              </a:rPr>
              <a:t>  Avales y fianzas recibidas.</a:t>
            </a:r>
          </a:p>
          <a:p>
            <a:pPr>
              <a:lnSpc>
                <a:spcPct val="150000"/>
              </a:lnSpc>
              <a:spcBef>
                <a:spcPct val="20000"/>
              </a:spcBef>
            </a:pPr>
            <a:r>
              <a:rPr lang="es-ES" sz="2000">
                <a:solidFill>
                  <a:srgbClr val="000000"/>
                </a:solidFill>
              </a:rPr>
              <a:t>  Mercancías recibida en consignación.</a:t>
            </a:r>
          </a:p>
          <a:p>
            <a:pPr>
              <a:lnSpc>
                <a:spcPct val="150000"/>
              </a:lnSpc>
              <a:spcBef>
                <a:spcPct val="20000"/>
              </a:spcBef>
            </a:pPr>
            <a:r>
              <a:rPr lang="es-ES" sz="2000">
                <a:solidFill>
                  <a:srgbClr val="000000"/>
                </a:solidFill>
              </a:rPr>
              <a:t>  Giros enviados el cobro.</a:t>
            </a:r>
          </a:p>
          <a:p>
            <a:pPr>
              <a:lnSpc>
                <a:spcPct val="150000"/>
              </a:lnSpc>
              <a:spcBef>
                <a:spcPct val="20000"/>
              </a:spcBef>
            </a:pPr>
            <a:r>
              <a:rPr lang="es-ES" sz="2000">
                <a:solidFill>
                  <a:srgbClr val="000000"/>
                </a:solidFill>
              </a:rPr>
              <a:t>  Cuentas por cobrar condonadas.</a:t>
            </a:r>
          </a:p>
          <a:p>
            <a:pPr>
              <a:lnSpc>
                <a:spcPct val="150000"/>
              </a:lnSpc>
              <a:spcBef>
                <a:spcPct val="20000"/>
              </a:spcBef>
            </a:pPr>
            <a:r>
              <a:rPr lang="es-ES" sz="2000">
                <a:solidFill>
                  <a:srgbClr val="000000"/>
                </a:solidFill>
              </a:rPr>
              <a:t>  Valores recibidos en garantía.</a:t>
            </a:r>
          </a:p>
          <a:p>
            <a:pPr>
              <a:lnSpc>
                <a:spcPct val="150000"/>
              </a:lnSpc>
              <a:spcBef>
                <a:spcPct val="20000"/>
              </a:spcBef>
            </a:pPr>
            <a:r>
              <a:rPr lang="es-ES" sz="2000">
                <a:solidFill>
                  <a:srgbClr val="000000"/>
                </a:solidFill>
              </a:rPr>
              <a:t>  Valores entregados en garantía. </a:t>
            </a:r>
          </a:p>
        </p:txBody>
      </p:sp>
    </p:spTree>
  </p:cSld>
  <p:clrMapOvr>
    <a:masterClrMapping/>
  </p:clrMapOvr>
  <p:transition>
    <p:whee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bwMode="auto">
          <a:xfrm>
            <a:off x="1116013" y="41275"/>
            <a:ext cx="7570787" cy="579438"/>
          </a:xfrm>
          <a:prstGeom prst="rect">
            <a:avLst/>
          </a:prstGeom>
          <a:solidFill>
            <a:srgbClr val="003399"/>
          </a:solidFill>
          <a:ln cap="flat" algn="ctr">
            <a:miter lim="800000"/>
            <a:headEnd/>
            <a:tailEnd/>
          </a:ln>
        </p:spPr>
        <p:txBody>
          <a:bodyPr>
            <a:spAutoFit/>
          </a:bodyPr>
          <a:lstStyle/>
          <a:p>
            <a:pPr eaLnBrk="1" hangingPunct="1">
              <a:spcBef>
                <a:spcPct val="50000"/>
              </a:spcBef>
            </a:pPr>
            <a:r>
              <a:rPr lang="es-ES" sz="3200" b="1" smtClean="0">
                <a:solidFill>
                  <a:schemeClr val="tx1"/>
                </a:solidFill>
              </a:rPr>
              <a:t>CUENTAS MIXTAS</a:t>
            </a:r>
          </a:p>
        </p:txBody>
      </p:sp>
      <p:sp>
        <p:nvSpPr>
          <p:cNvPr id="66563" name="Rectangle 3"/>
          <p:cNvSpPr>
            <a:spLocks noGrp="1" noChangeArrowheads="1"/>
          </p:cNvSpPr>
          <p:nvPr>
            <p:ph type="body" idx="4294967295"/>
          </p:nvPr>
        </p:nvSpPr>
        <p:spPr>
          <a:xfrm>
            <a:off x="468313" y="1628775"/>
            <a:ext cx="8229600" cy="3095625"/>
          </a:xfrm>
        </p:spPr>
        <p:txBody>
          <a:bodyPr/>
          <a:lstStyle/>
          <a:p>
            <a:pPr marL="0" indent="0" algn="just" eaLnBrk="1" hangingPunct="1">
              <a:buFontTx/>
              <a:buNone/>
            </a:pPr>
            <a:r>
              <a:rPr lang="es-ES" smtClean="0"/>
              <a:t>Son aquellas cuentas cuyo saldo en una fecha determinada está formado por una parte real y otra nominal, sin embargo, al cierre de un ejercicio económico todo su saldo debe ser de naturaleza real como por ejemplo, algunos prepagados o diferidos</a:t>
            </a:r>
          </a:p>
        </p:txBody>
      </p:sp>
      <p:sp>
        <p:nvSpPr>
          <p:cNvPr id="66564" name="Text Box 4"/>
          <p:cNvSpPr txBox="1">
            <a:spLocks noChangeArrowheads="1"/>
          </p:cNvSpPr>
          <p:nvPr/>
        </p:nvSpPr>
        <p:spPr bwMode="auto">
          <a:xfrm>
            <a:off x="6045200" y="6165850"/>
            <a:ext cx="2990850" cy="366713"/>
          </a:xfrm>
          <a:prstGeom prst="rect">
            <a:avLst/>
          </a:prstGeom>
          <a:solidFill>
            <a:schemeClr val="accent1"/>
          </a:solidFill>
          <a:ln w="9525" algn="ctr">
            <a:solidFill>
              <a:schemeClr val="tx1"/>
            </a:solidFill>
            <a:miter lim="800000"/>
            <a:headEnd/>
            <a:tailEnd/>
          </a:ln>
          <a:effectLst/>
        </p:spPr>
        <p:txBody>
          <a:bodyPr wrap="none" anchor="ctr"/>
          <a:lstStyle/>
          <a:p>
            <a:pPr algn="ctr"/>
            <a:r>
              <a:rPr lang="es-ES" sz="1200"/>
              <a:t>Fuente: Fernando Catacora</a:t>
            </a:r>
          </a:p>
        </p:txBody>
      </p:sp>
    </p:spTree>
  </p:cSld>
  <p:clrMapOvr>
    <a:masterClrMapping/>
  </p:clrMapOvr>
  <p:transition>
    <p:wheel/>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bwMode="auto">
          <a:xfrm>
            <a:off x="936625" y="-26988"/>
            <a:ext cx="8243888" cy="579438"/>
          </a:xfrm>
          <a:prstGeom prst="rect">
            <a:avLst/>
          </a:prstGeom>
          <a:solidFill>
            <a:srgbClr val="003399"/>
          </a:solidFill>
          <a:ln cap="flat" algn="ctr">
            <a:miter lim="800000"/>
            <a:headEnd/>
            <a:tailEnd/>
          </a:ln>
        </p:spPr>
        <p:txBody>
          <a:bodyPr>
            <a:spAutoFit/>
          </a:bodyPr>
          <a:lstStyle/>
          <a:p>
            <a:pPr eaLnBrk="1" hangingPunct="1">
              <a:spcBef>
                <a:spcPct val="50000"/>
              </a:spcBef>
            </a:pPr>
            <a:r>
              <a:rPr lang="es-ES" sz="3200" b="1" smtClean="0">
                <a:solidFill>
                  <a:schemeClr val="tx1"/>
                </a:solidFill>
              </a:rPr>
              <a:t>Tratamientos de las cuentas reales</a:t>
            </a:r>
          </a:p>
        </p:txBody>
      </p:sp>
      <p:sp>
        <p:nvSpPr>
          <p:cNvPr id="64515" name="Rectangle 3"/>
          <p:cNvSpPr>
            <a:spLocks noGrp="1" noChangeArrowheads="1"/>
          </p:cNvSpPr>
          <p:nvPr>
            <p:ph type="body" idx="4294967295"/>
          </p:nvPr>
        </p:nvSpPr>
        <p:spPr>
          <a:xfrm>
            <a:off x="395288" y="903288"/>
            <a:ext cx="2109787" cy="493712"/>
          </a:xfrm>
        </p:spPr>
        <p:txBody>
          <a:bodyPr/>
          <a:lstStyle/>
          <a:p>
            <a:pPr eaLnBrk="1" hangingPunct="1">
              <a:lnSpc>
                <a:spcPct val="90000"/>
              </a:lnSpc>
              <a:buClr>
                <a:schemeClr val="tx1"/>
              </a:buClr>
              <a:buFontTx/>
              <a:buNone/>
            </a:pPr>
            <a:r>
              <a:rPr lang="es-ES" sz="2800" smtClean="0"/>
              <a:t>    Activo</a:t>
            </a:r>
          </a:p>
        </p:txBody>
      </p:sp>
      <p:sp>
        <p:nvSpPr>
          <p:cNvPr id="64516" name="Line 4"/>
          <p:cNvSpPr>
            <a:spLocks noChangeShapeType="1"/>
          </p:cNvSpPr>
          <p:nvPr/>
        </p:nvSpPr>
        <p:spPr bwMode="auto">
          <a:xfrm>
            <a:off x="415925" y="1468438"/>
            <a:ext cx="2305050" cy="0"/>
          </a:xfrm>
          <a:prstGeom prst="line">
            <a:avLst/>
          </a:prstGeom>
          <a:noFill/>
          <a:ln w="9525">
            <a:solidFill>
              <a:schemeClr val="bg2"/>
            </a:solidFill>
            <a:round/>
            <a:headEnd/>
            <a:tailEnd/>
          </a:ln>
        </p:spPr>
        <p:txBody>
          <a:bodyPr/>
          <a:lstStyle/>
          <a:p>
            <a:endParaRPr lang="es-ES"/>
          </a:p>
        </p:txBody>
      </p:sp>
      <p:sp>
        <p:nvSpPr>
          <p:cNvPr id="64517" name="Line 5"/>
          <p:cNvSpPr>
            <a:spLocks noChangeShapeType="1"/>
          </p:cNvSpPr>
          <p:nvPr/>
        </p:nvSpPr>
        <p:spPr bwMode="auto">
          <a:xfrm>
            <a:off x="3079750" y="1468438"/>
            <a:ext cx="2305050" cy="0"/>
          </a:xfrm>
          <a:prstGeom prst="line">
            <a:avLst/>
          </a:prstGeom>
          <a:noFill/>
          <a:ln w="9525">
            <a:solidFill>
              <a:schemeClr val="bg2"/>
            </a:solidFill>
            <a:round/>
            <a:headEnd/>
            <a:tailEnd/>
          </a:ln>
        </p:spPr>
        <p:txBody>
          <a:bodyPr/>
          <a:lstStyle/>
          <a:p>
            <a:endParaRPr lang="es-ES"/>
          </a:p>
        </p:txBody>
      </p:sp>
      <p:sp>
        <p:nvSpPr>
          <p:cNvPr id="64518" name="Line 6"/>
          <p:cNvSpPr>
            <a:spLocks noChangeShapeType="1"/>
          </p:cNvSpPr>
          <p:nvPr/>
        </p:nvSpPr>
        <p:spPr bwMode="auto">
          <a:xfrm>
            <a:off x="6146800" y="1468438"/>
            <a:ext cx="2305050" cy="0"/>
          </a:xfrm>
          <a:prstGeom prst="line">
            <a:avLst/>
          </a:prstGeom>
          <a:noFill/>
          <a:ln w="9525">
            <a:solidFill>
              <a:schemeClr val="bg2"/>
            </a:solidFill>
            <a:round/>
            <a:headEnd/>
            <a:tailEnd/>
          </a:ln>
        </p:spPr>
        <p:txBody>
          <a:bodyPr/>
          <a:lstStyle/>
          <a:p>
            <a:endParaRPr lang="es-ES"/>
          </a:p>
        </p:txBody>
      </p:sp>
      <p:sp>
        <p:nvSpPr>
          <p:cNvPr id="64519" name="Line 7"/>
          <p:cNvSpPr>
            <a:spLocks noChangeShapeType="1"/>
          </p:cNvSpPr>
          <p:nvPr/>
        </p:nvSpPr>
        <p:spPr bwMode="auto">
          <a:xfrm>
            <a:off x="1423988" y="1468438"/>
            <a:ext cx="0" cy="1871662"/>
          </a:xfrm>
          <a:prstGeom prst="line">
            <a:avLst/>
          </a:prstGeom>
          <a:noFill/>
          <a:ln w="9525">
            <a:solidFill>
              <a:schemeClr val="bg2"/>
            </a:solidFill>
            <a:round/>
            <a:headEnd/>
            <a:tailEnd/>
          </a:ln>
        </p:spPr>
        <p:txBody>
          <a:bodyPr/>
          <a:lstStyle/>
          <a:p>
            <a:endParaRPr lang="es-ES"/>
          </a:p>
        </p:txBody>
      </p:sp>
      <p:sp>
        <p:nvSpPr>
          <p:cNvPr id="64520" name="Line 8"/>
          <p:cNvSpPr>
            <a:spLocks noChangeShapeType="1"/>
          </p:cNvSpPr>
          <p:nvPr/>
        </p:nvSpPr>
        <p:spPr bwMode="auto">
          <a:xfrm>
            <a:off x="4232275" y="1468438"/>
            <a:ext cx="0" cy="1944687"/>
          </a:xfrm>
          <a:prstGeom prst="line">
            <a:avLst/>
          </a:prstGeom>
          <a:noFill/>
          <a:ln w="9525">
            <a:solidFill>
              <a:schemeClr val="bg2"/>
            </a:solidFill>
            <a:round/>
            <a:headEnd/>
            <a:tailEnd/>
          </a:ln>
        </p:spPr>
        <p:txBody>
          <a:bodyPr/>
          <a:lstStyle/>
          <a:p>
            <a:endParaRPr lang="es-ES"/>
          </a:p>
        </p:txBody>
      </p:sp>
      <p:sp>
        <p:nvSpPr>
          <p:cNvPr id="64521" name="Line 9"/>
          <p:cNvSpPr>
            <a:spLocks noChangeShapeType="1"/>
          </p:cNvSpPr>
          <p:nvPr/>
        </p:nvSpPr>
        <p:spPr bwMode="auto">
          <a:xfrm>
            <a:off x="7299325" y="1468438"/>
            <a:ext cx="0" cy="2016125"/>
          </a:xfrm>
          <a:prstGeom prst="line">
            <a:avLst/>
          </a:prstGeom>
          <a:noFill/>
          <a:ln w="9525">
            <a:solidFill>
              <a:schemeClr val="bg2"/>
            </a:solidFill>
            <a:round/>
            <a:headEnd/>
            <a:tailEnd/>
          </a:ln>
        </p:spPr>
        <p:txBody>
          <a:bodyPr/>
          <a:lstStyle/>
          <a:p>
            <a:endParaRPr lang="es-ES"/>
          </a:p>
        </p:txBody>
      </p:sp>
      <p:sp>
        <p:nvSpPr>
          <p:cNvPr id="64522" name="Text Box 10"/>
          <p:cNvSpPr txBox="1">
            <a:spLocks noChangeArrowheads="1"/>
          </p:cNvSpPr>
          <p:nvPr/>
        </p:nvSpPr>
        <p:spPr bwMode="auto">
          <a:xfrm>
            <a:off x="396875" y="1631950"/>
            <a:ext cx="730250" cy="366713"/>
          </a:xfrm>
          <a:prstGeom prst="rect">
            <a:avLst/>
          </a:prstGeom>
          <a:noFill/>
          <a:ln w="9525">
            <a:noFill/>
            <a:miter lim="800000"/>
            <a:headEnd/>
            <a:tailEnd/>
          </a:ln>
        </p:spPr>
        <p:txBody>
          <a:bodyPr wrap="none">
            <a:spAutoFit/>
          </a:bodyPr>
          <a:lstStyle/>
          <a:p>
            <a:r>
              <a:rPr lang="es-ES">
                <a:solidFill>
                  <a:srgbClr val="000000"/>
                </a:solidFill>
              </a:rPr>
              <a:t>Debe</a:t>
            </a:r>
          </a:p>
        </p:txBody>
      </p:sp>
      <p:sp>
        <p:nvSpPr>
          <p:cNvPr id="64523" name="Text Box 11"/>
          <p:cNvSpPr txBox="1">
            <a:spLocks noChangeArrowheads="1"/>
          </p:cNvSpPr>
          <p:nvPr/>
        </p:nvSpPr>
        <p:spPr bwMode="auto">
          <a:xfrm>
            <a:off x="1547813" y="1631950"/>
            <a:ext cx="806450" cy="366713"/>
          </a:xfrm>
          <a:prstGeom prst="rect">
            <a:avLst/>
          </a:prstGeom>
          <a:noFill/>
          <a:ln w="9525">
            <a:noFill/>
            <a:miter lim="800000"/>
            <a:headEnd/>
            <a:tailEnd/>
          </a:ln>
        </p:spPr>
        <p:txBody>
          <a:bodyPr wrap="none">
            <a:spAutoFit/>
          </a:bodyPr>
          <a:lstStyle/>
          <a:p>
            <a:r>
              <a:rPr lang="es-ES">
                <a:solidFill>
                  <a:srgbClr val="000000"/>
                </a:solidFill>
              </a:rPr>
              <a:t>Haber</a:t>
            </a:r>
          </a:p>
        </p:txBody>
      </p:sp>
      <p:sp>
        <p:nvSpPr>
          <p:cNvPr id="64524" name="Text Box 12"/>
          <p:cNvSpPr txBox="1">
            <a:spLocks noChangeArrowheads="1"/>
          </p:cNvSpPr>
          <p:nvPr/>
        </p:nvSpPr>
        <p:spPr bwMode="auto">
          <a:xfrm>
            <a:off x="3368675" y="1612900"/>
            <a:ext cx="730250" cy="366713"/>
          </a:xfrm>
          <a:prstGeom prst="rect">
            <a:avLst/>
          </a:prstGeom>
          <a:noFill/>
          <a:ln w="9525">
            <a:noFill/>
            <a:miter lim="800000"/>
            <a:headEnd/>
            <a:tailEnd/>
          </a:ln>
        </p:spPr>
        <p:txBody>
          <a:bodyPr wrap="none">
            <a:spAutoFit/>
          </a:bodyPr>
          <a:lstStyle/>
          <a:p>
            <a:r>
              <a:rPr lang="es-ES">
                <a:solidFill>
                  <a:srgbClr val="000000"/>
                </a:solidFill>
              </a:rPr>
              <a:t>Debe</a:t>
            </a:r>
          </a:p>
        </p:txBody>
      </p:sp>
      <p:sp>
        <p:nvSpPr>
          <p:cNvPr id="64525" name="Text Box 13"/>
          <p:cNvSpPr txBox="1">
            <a:spLocks noChangeArrowheads="1"/>
          </p:cNvSpPr>
          <p:nvPr/>
        </p:nvSpPr>
        <p:spPr bwMode="auto">
          <a:xfrm>
            <a:off x="4376738" y="1612900"/>
            <a:ext cx="806450" cy="366713"/>
          </a:xfrm>
          <a:prstGeom prst="rect">
            <a:avLst/>
          </a:prstGeom>
          <a:noFill/>
          <a:ln w="9525">
            <a:noFill/>
            <a:miter lim="800000"/>
            <a:headEnd/>
            <a:tailEnd/>
          </a:ln>
        </p:spPr>
        <p:txBody>
          <a:bodyPr wrap="none">
            <a:spAutoFit/>
          </a:bodyPr>
          <a:lstStyle/>
          <a:p>
            <a:r>
              <a:rPr lang="es-ES">
                <a:solidFill>
                  <a:srgbClr val="000000"/>
                </a:solidFill>
              </a:rPr>
              <a:t>Haber</a:t>
            </a:r>
          </a:p>
        </p:txBody>
      </p:sp>
      <p:sp>
        <p:nvSpPr>
          <p:cNvPr id="64526" name="Text Box 14"/>
          <p:cNvSpPr txBox="1">
            <a:spLocks noChangeArrowheads="1"/>
          </p:cNvSpPr>
          <p:nvPr/>
        </p:nvSpPr>
        <p:spPr bwMode="auto">
          <a:xfrm>
            <a:off x="7443788" y="1612900"/>
            <a:ext cx="806450" cy="366713"/>
          </a:xfrm>
          <a:prstGeom prst="rect">
            <a:avLst/>
          </a:prstGeom>
          <a:noFill/>
          <a:ln w="9525">
            <a:noFill/>
            <a:miter lim="800000"/>
            <a:headEnd/>
            <a:tailEnd/>
          </a:ln>
        </p:spPr>
        <p:txBody>
          <a:bodyPr wrap="none">
            <a:spAutoFit/>
          </a:bodyPr>
          <a:lstStyle/>
          <a:p>
            <a:r>
              <a:rPr lang="es-ES">
                <a:solidFill>
                  <a:srgbClr val="000000"/>
                </a:solidFill>
              </a:rPr>
              <a:t>Haber</a:t>
            </a:r>
          </a:p>
        </p:txBody>
      </p:sp>
      <p:sp>
        <p:nvSpPr>
          <p:cNvPr id="64527" name="Text Box 15"/>
          <p:cNvSpPr txBox="1">
            <a:spLocks noChangeArrowheads="1"/>
          </p:cNvSpPr>
          <p:nvPr/>
        </p:nvSpPr>
        <p:spPr bwMode="auto">
          <a:xfrm>
            <a:off x="6435725" y="1612900"/>
            <a:ext cx="730250" cy="366713"/>
          </a:xfrm>
          <a:prstGeom prst="rect">
            <a:avLst/>
          </a:prstGeom>
          <a:noFill/>
          <a:ln w="9525">
            <a:noFill/>
            <a:miter lim="800000"/>
            <a:headEnd/>
            <a:tailEnd/>
          </a:ln>
        </p:spPr>
        <p:txBody>
          <a:bodyPr wrap="none">
            <a:spAutoFit/>
          </a:bodyPr>
          <a:lstStyle/>
          <a:p>
            <a:r>
              <a:rPr lang="es-ES">
                <a:solidFill>
                  <a:srgbClr val="000000"/>
                </a:solidFill>
              </a:rPr>
              <a:t>Debe</a:t>
            </a:r>
          </a:p>
        </p:txBody>
      </p:sp>
      <p:sp>
        <p:nvSpPr>
          <p:cNvPr id="64528" name="Line 16"/>
          <p:cNvSpPr>
            <a:spLocks noChangeShapeType="1"/>
          </p:cNvSpPr>
          <p:nvPr/>
        </p:nvSpPr>
        <p:spPr bwMode="auto">
          <a:xfrm>
            <a:off x="776288" y="2187575"/>
            <a:ext cx="0" cy="0"/>
          </a:xfrm>
          <a:prstGeom prst="line">
            <a:avLst/>
          </a:prstGeom>
          <a:noFill/>
          <a:ln w="9525">
            <a:solidFill>
              <a:schemeClr val="tx1"/>
            </a:solidFill>
            <a:round/>
            <a:headEnd/>
            <a:tailEnd/>
          </a:ln>
        </p:spPr>
        <p:txBody>
          <a:bodyPr/>
          <a:lstStyle/>
          <a:p>
            <a:endParaRPr lang="es-ES"/>
          </a:p>
        </p:txBody>
      </p:sp>
      <p:sp>
        <p:nvSpPr>
          <p:cNvPr id="64529" name="Line 17"/>
          <p:cNvSpPr>
            <a:spLocks noChangeShapeType="1"/>
          </p:cNvSpPr>
          <p:nvPr/>
        </p:nvSpPr>
        <p:spPr bwMode="auto">
          <a:xfrm>
            <a:off x="560388" y="2260600"/>
            <a:ext cx="431800" cy="0"/>
          </a:xfrm>
          <a:prstGeom prst="line">
            <a:avLst/>
          </a:prstGeom>
          <a:noFill/>
          <a:ln w="9525">
            <a:solidFill>
              <a:schemeClr val="bg2"/>
            </a:solidFill>
            <a:round/>
            <a:headEnd/>
            <a:tailEnd/>
          </a:ln>
        </p:spPr>
        <p:txBody>
          <a:bodyPr/>
          <a:lstStyle/>
          <a:p>
            <a:endParaRPr lang="es-ES"/>
          </a:p>
        </p:txBody>
      </p:sp>
      <p:sp>
        <p:nvSpPr>
          <p:cNvPr id="64530" name="Line 18"/>
          <p:cNvSpPr>
            <a:spLocks noChangeShapeType="1"/>
          </p:cNvSpPr>
          <p:nvPr/>
        </p:nvSpPr>
        <p:spPr bwMode="auto">
          <a:xfrm>
            <a:off x="1784350" y="2260600"/>
            <a:ext cx="431800" cy="0"/>
          </a:xfrm>
          <a:prstGeom prst="line">
            <a:avLst/>
          </a:prstGeom>
          <a:noFill/>
          <a:ln w="9525">
            <a:solidFill>
              <a:schemeClr val="bg2"/>
            </a:solidFill>
            <a:round/>
            <a:headEnd/>
            <a:tailEnd/>
          </a:ln>
        </p:spPr>
        <p:txBody>
          <a:bodyPr/>
          <a:lstStyle/>
          <a:p>
            <a:endParaRPr lang="es-ES"/>
          </a:p>
        </p:txBody>
      </p:sp>
      <p:sp>
        <p:nvSpPr>
          <p:cNvPr id="64531" name="Line 19"/>
          <p:cNvSpPr>
            <a:spLocks noChangeShapeType="1"/>
          </p:cNvSpPr>
          <p:nvPr/>
        </p:nvSpPr>
        <p:spPr bwMode="auto">
          <a:xfrm>
            <a:off x="3511550" y="2187575"/>
            <a:ext cx="431800" cy="0"/>
          </a:xfrm>
          <a:prstGeom prst="line">
            <a:avLst/>
          </a:prstGeom>
          <a:noFill/>
          <a:ln w="9525">
            <a:solidFill>
              <a:schemeClr val="bg2"/>
            </a:solidFill>
            <a:round/>
            <a:headEnd/>
            <a:tailEnd/>
          </a:ln>
        </p:spPr>
        <p:txBody>
          <a:bodyPr/>
          <a:lstStyle/>
          <a:p>
            <a:endParaRPr lang="es-ES"/>
          </a:p>
        </p:txBody>
      </p:sp>
      <p:sp>
        <p:nvSpPr>
          <p:cNvPr id="64532" name="Line 20"/>
          <p:cNvSpPr>
            <a:spLocks noChangeShapeType="1"/>
          </p:cNvSpPr>
          <p:nvPr/>
        </p:nvSpPr>
        <p:spPr bwMode="auto">
          <a:xfrm>
            <a:off x="4521200" y="2187575"/>
            <a:ext cx="431800" cy="0"/>
          </a:xfrm>
          <a:prstGeom prst="line">
            <a:avLst/>
          </a:prstGeom>
          <a:noFill/>
          <a:ln w="9525">
            <a:solidFill>
              <a:schemeClr val="bg2"/>
            </a:solidFill>
            <a:round/>
            <a:headEnd/>
            <a:tailEnd/>
          </a:ln>
        </p:spPr>
        <p:txBody>
          <a:bodyPr/>
          <a:lstStyle/>
          <a:p>
            <a:endParaRPr lang="es-ES"/>
          </a:p>
        </p:txBody>
      </p:sp>
      <p:sp>
        <p:nvSpPr>
          <p:cNvPr id="64533" name="Line 21"/>
          <p:cNvSpPr>
            <a:spLocks noChangeShapeType="1"/>
          </p:cNvSpPr>
          <p:nvPr/>
        </p:nvSpPr>
        <p:spPr bwMode="auto">
          <a:xfrm>
            <a:off x="6651625" y="2187575"/>
            <a:ext cx="431800" cy="0"/>
          </a:xfrm>
          <a:prstGeom prst="line">
            <a:avLst/>
          </a:prstGeom>
          <a:noFill/>
          <a:ln w="9525">
            <a:solidFill>
              <a:schemeClr val="bg2"/>
            </a:solidFill>
            <a:round/>
            <a:headEnd/>
            <a:tailEnd/>
          </a:ln>
        </p:spPr>
        <p:txBody>
          <a:bodyPr/>
          <a:lstStyle/>
          <a:p>
            <a:endParaRPr lang="es-ES"/>
          </a:p>
        </p:txBody>
      </p:sp>
      <p:sp>
        <p:nvSpPr>
          <p:cNvPr id="64534" name="Line 22"/>
          <p:cNvSpPr>
            <a:spLocks noChangeShapeType="1"/>
          </p:cNvSpPr>
          <p:nvPr/>
        </p:nvSpPr>
        <p:spPr bwMode="auto">
          <a:xfrm>
            <a:off x="7588250" y="2187575"/>
            <a:ext cx="431800" cy="0"/>
          </a:xfrm>
          <a:prstGeom prst="line">
            <a:avLst/>
          </a:prstGeom>
          <a:noFill/>
          <a:ln w="9525">
            <a:solidFill>
              <a:schemeClr val="bg2"/>
            </a:solidFill>
            <a:round/>
            <a:headEnd/>
            <a:tailEnd/>
          </a:ln>
        </p:spPr>
        <p:txBody>
          <a:bodyPr/>
          <a:lstStyle/>
          <a:p>
            <a:endParaRPr lang="es-ES"/>
          </a:p>
        </p:txBody>
      </p:sp>
      <p:sp>
        <p:nvSpPr>
          <p:cNvPr id="64535" name="Line 23"/>
          <p:cNvSpPr>
            <a:spLocks noChangeShapeType="1"/>
          </p:cNvSpPr>
          <p:nvPr/>
        </p:nvSpPr>
        <p:spPr bwMode="auto">
          <a:xfrm>
            <a:off x="776288" y="2044700"/>
            <a:ext cx="0" cy="504825"/>
          </a:xfrm>
          <a:prstGeom prst="line">
            <a:avLst/>
          </a:prstGeom>
          <a:noFill/>
          <a:ln w="9525">
            <a:solidFill>
              <a:schemeClr val="bg2"/>
            </a:solidFill>
            <a:round/>
            <a:headEnd/>
            <a:tailEnd/>
          </a:ln>
        </p:spPr>
        <p:txBody>
          <a:bodyPr/>
          <a:lstStyle/>
          <a:p>
            <a:endParaRPr lang="es-ES"/>
          </a:p>
        </p:txBody>
      </p:sp>
      <p:sp>
        <p:nvSpPr>
          <p:cNvPr id="64536" name="Line 24"/>
          <p:cNvSpPr>
            <a:spLocks noChangeShapeType="1"/>
          </p:cNvSpPr>
          <p:nvPr/>
        </p:nvSpPr>
        <p:spPr bwMode="auto">
          <a:xfrm>
            <a:off x="4737100" y="2044700"/>
            <a:ext cx="0" cy="360363"/>
          </a:xfrm>
          <a:prstGeom prst="line">
            <a:avLst/>
          </a:prstGeom>
          <a:noFill/>
          <a:ln w="9525">
            <a:solidFill>
              <a:schemeClr val="bg2"/>
            </a:solidFill>
            <a:round/>
            <a:headEnd/>
            <a:tailEnd/>
          </a:ln>
        </p:spPr>
        <p:txBody>
          <a:bodyPr/>
          <a:lstStyle/>
          <a:p>
            <a:endParaRPr lang="es-ES"/>
          </a:p>
        </p:txBody>
      </p:sp>
      <p:sp>
        <p:nvSpPr>
          <p:cNvPr id="64537" name="Line 25"/>
          <p:cNvSpPr>
            <a:spLocks noChangeShapeType="1"/>
          </p:cNvSpPr>
          <p:nvPr/>
        </p:nvSpPr>
        <p:spPr bwMode="auto">
          <a:xfrm>
            <a:off x="7804150" y="2044700"/>
            <a:ext cx="0" cy="360363"/>
          </a:xfrm>
          <a:prstGeom prst="line">
            <a:avLst/>
          </a:prstGeom>
          <a:noFill/>
          <a:ln w="9525">
            <a:solidFill>
              <a:schemeClr val="bg2"/>
            </a:solidFill>
            <a:round/>
            <a:headEnd/>
            <a:tailEnd/>
          </a:ln>
        </p:spPr>
        <p:txBody>
          <a:bodyPr/>
          <a:lstStyle/>
          <a:p>
            <a:endParaRPr lang="es-ES"/>
          </a:p>
        </p:txBody>
      </p:sp>
      <p:sp>
        <p:nvSpPr>
          <p:cNvPr id="64538" name="Text Box 26"/>
          <p:cNvSpPr txBox="1">
            <a:spLocks noChangeArrowheads="1"/>
          </p:cNvSpPr>
          <p:nvPr/>
        </p:nvSpPr>
        <p:spPr bwMode="auto">
          <a:xfrm>
            <a:off x="179388" y="2928938"/>
            <a:ext cx="1073150" cy="366712"/>
          </a:xfrm>
          <a:prstGeom prst="rect">
            <a:avLst/>
          </a:prstGeom>
          <a:noFill/>
          <a:ln w="9525">
            <a:noFill/>
            <a:miter lim="800000"/>
            <a:headEnd/>
            <a:tailEnd/>
          </a:ln>
        </p:spPr>
        <p:txBody>
          <a:bodyPr wrap="none">
            <a:spAutoFit/>
          </a:bodyPr>
          <a:lstStyle/>
          <a:p>
            <a:r>
              <a:rPr lang="es-ES">
                <a:solidFill>
                  <a:srgbClr val="000000"/>
                </a:solidFill>
              </a:rPr>
              <a:t>aumenta</a:t>
            </a:r>
          </a:p>
        </p:txBody>
      </p:sp>
      <p:sp>
        <p:nvSpPr>
          <p:cNvPr id="64539" name="Text Box 27"/>
          <p:cNvSpPr txBox="1">
            <a:spLocks noChangeArrowheads="1"/>
          </p:cNvSpPr>
          <p:nvPr/>
        </p:nvSpPr>
        <p:spPr bwMode="auto">
          <a:xfrm>
            <a:off x="1476375" y="2928938"/>
            <a:ext cx="1212850" cy="366712"/>
          </a:xfrm>
          <a:prstGeom prst="rect">
            <a:avLst/>
          </a:prstGeom>
          <a:noFill/>
          <a:ln w="9525">
            <a:noFill/>
            <a:miter lim="800000"/>
            <a:headEnd/>
            <a:tailEnd/>
          </a:ln>
        </p:spPr>
        <p:txBody>
          <a:bodyPr wrap="none">
            <a:spAutoFit/>
          </a:bodyPr>
          <a:lstStyle/>
          <a:p>
            <a:r>
              <a:rPr lang="es-ES">
                <a:solidFill>
                  <a:srgbClr val="000000"/>
                </a:solidFill>
              </a:rPr>
              <a:t>disminuye</a:t>
            </a:r>
          </a:p>
        </p:txBody>
      </p:sp>
      <p:sp>
        <p:nvSpPr>
          <p:cNvPr id="64540" name="Text Box 28"/>
          <p:cNvSpPr txBox="1">
            <a:spLocks noChangeArrowheads="1"/>
          </p:cNvSpPr>
          <p:nvPr/>
        </p:nvSpPr>
        <p:spPr bwMode="auto">
          <a:xfrm>
            <a:off x="4448175" y="2908300"/>
            <a:ext cx="1073150" cy="366713"/>
          </a:xfrm>
          <a:prstGeom prst="rect">
            <a:avLst/>
          </a:prstGeom>
          <a:noFill/>
          <a:ln w="9525">
            <a:noFill/>
            <a:miter lim="800000"/>
            <a:headEnd/>
            <a:tailEnd/>
          </a:ln>
        </p:spPr>
        <p:txBody>
          <a:bodyPr wrap="none">
            <a:spAutoFit/>
          </a:bodyPr>
          <a:lstStyle/>
          <a:p>
            <a:r>
              <a:rPr lang="es-ES">
                <a:solidFill>
                  <a:srgbClr val="000000"/>
                </a:solidFill>
              </a:rPr>
              <a:t>aumenta</a:t>
            </a:r>
          </a:p>
        </p:txBody>
      </p:sp>
      <p:sp>
        <p:nvSpPr>
          <p:cNvPr id="64541" name="Text Box 29"/>
          <p:cNvSpPr txBox="1">
            <a:spLocks noChangeArrowheads="1"/>
          </p:cNvSpPr>
          <p:nvPr/>
        </p:nvSpPr>
        <p:spPr bwMode="auto">
          <a:xfrm>
            <a:off x="3008313" y="2836863"/>
            <a:ext cx="1212850" cy="366712"/>
          </a:xfrm>
          <a:prstGeom prst="rect">
            <a:avLst/>
          </a:prstGeom>
          <a:noFill/>
          <a:ln w="9525">
            <a:noFill/>
            <a:miter lim="800000"/>
            <a:headEnd/>
            <a:tailEnd/>
          </a:ln>
        </p:spPr>
        <p:txBody>
          <a:bodyPr wrap="none">
            <a:spAutoFit/>
          </a:bodyPr>
          <a:lstStyle/>
          <a:p>
            <a:r>
              <a:rPr lang="es-ES">
                <a:solidFill>
                  <a:srgbClr val="000000"/>
                </a:solidFill>
              </a:rPr>
              <a:t>disminuye</a:t>
            </a:r>
          </a:p>
        </p:txBody>
      </p:sp>
      <p:sp>
        <p:nvSpPr>
          <p:cNvPr id="64542" name="Text Box 30"/>
          <p:cNvSpPr txBox="1">
            <a:spLocks noChangeArrowheads="1"/>
          </p:cNvSpPr>
          <p:nvPr/>
        </p:nvSpPr>
        <p:spPr bwMode="auto">
          <a:xfrm>
            <a:off x="7443788" y="2908300"/>
            <a:ext cx="1073150" cy="366713"/>
          </a:xfrm>
          <a:prstGeom prst="rect">
            <a:avLst/>
          </a:prstGeom>
          <a:noFill/>
          <a:ln w="9525">
            <a:noFill/>
            <a:miter lim="800000"/>
            <a:headEnd/>
            <a:tailEnd/>
          </a:ln>
        </p:spPr>
        <p:txBody>
          <a:bodyPr wrap="none">
            <a:spAutoFit/>
          </a:bodyPr>
          <a:lstStyle/>
          <a:p>
            <a:r>
              <a:rPr lang="es-ES">
                <a:solidFill>
                  <a:srgbClr val="000000"/>
                </a:solidFill>
              </a:rPr>
              <a:t>aumenta</a:t>
            </a:r>
          </a:p>
        </p:txBody>
      </p:sp>
      <p:sp>
        <p:nvSpPr>
          <p:cNvPr id="64543" name="Text Box 31"/>
          <p:cNvSpPr txBox="1">
            <a:spLocks noChangeArrowheads="1"/>
          </p:cNvSpPr>
          <p:nvPr/>
        </p:nvSpPr>
        <p:spPr bwMode="auto">
          <a:xfrm>
            <a:off x="6075363" y="2908300"/>
            <a:ext cx="1223962" cy="366713"/>
          </a:xfrm>
          <a:prstGeom prst="rect">
            <a:avLst/>
          </a:prstGeom>
          <a:noFill/>
          <a:ln w="9525">
            <a:noFill/>
            <a:miter lim="800000"/>
            <a:headEnd/>
            <a:tailEnd/>
          </a:ln>
        </p:spPr>
        <p:txBody>
          <a:bodyPr>
            <a:spAutoFit/>
          </a:bodyPr>
          <a:lstStyle/>
          <a:p>
            <a:r>
              <a:rPr lang="es-ES">
                <a:solidFill>
                  <a:srgbClr val="000000"/>
                </a:solidFill>
              </a:rPr>
              <a:t>disminuye</a:t>
            </a:r>
          </a:p>
        </p:txBody>
      </p:sp>
      <p:sp>
        <p:nvSpPr>
          <p:cNvPr id="64545" name="Text Box 33"/>
          <p:cNvSpPr txBox="1">
            <a:spLocks noChangeArrowheads="1"/>
          </p:cNvSpPr>
          <p:nvPr/>
        </p:nvSpPr>
        <p:spPr bwMode="auto">
          <a:xfrm>
            <a:off x="488950" y="4259263"/>
            <a:ext cx="1100138" cy="304800"/>
          </a:xfrm>
          <a:prstGeom prst="rect">
            <a:avLst/>
          </a:prstGeom>
          <a:noFill/>
          <a:ln w="9525">
            <a:noFill/>
            <a:miter lim="800000"/>
            <a:headEnd/>
            <a:tailEnd/>
          </a:ln>
        </p:spPr>
        <p:txBody>
          <a:bodyPr>
            <a:spAutoFit/>
          </a:bodyPr>
          <a:lstStyle/>
          <a:p>
            <a:r>
              <a:rPr lang="es-ES" sz="1400">
                <a:solidFill>
                  <a:srgbClr val="000000"/>
                </a:solidFill>
              </a:rPr>
              <a:t>Cargándole</a:t>
            </a:r>
            <a:r>
              <a:rPr lang="es-ES" sz="1400"/>
              <a:t>  </a:t>
            </a:r>
          </a:p>
        </p:txBody>
      </p:sp>
      <p:sp>
        <p:nvSpPr>
          <p:cNvPr id="64547" name="Text Box 35"/>
          <p:cNvSpPr txBox="1">
            <a:spLocks noChangeArrowheads="1"/>
          </p:cNvSpPr>
          <p:nvPr/>
        </p:nvSpPr>
        <p:spPr bwMode="auto">
          <a:xfrm>
            <a:off x="1784350" y="4276725"/>
            <a:ext cx="1109663" cy="304800"/>
          </a:xfrm>
          <a:prstGeom prst="rect">
            <a:avLst/>
          </a:prstGeom>
          <a:noFill/>
          <a:ln w="9525">
            <a:noFill/>
            <a:miter lim="800000"/>
            <a:headEnd/>
            <a:tailEnd/>
          </a:ln>
        </p:spPr>
        <p:txBody>
          <a:bodyPr wrap="none">
            <a:spAutoFit/>
          </a:bodyPr>
          <a:lstStyle/>
          <a:p>
            <a:r>
              <a:rPr lang="es-ES" sz="1400">
                <a:solidFill>
                  <a:srgbClr val="000000"/>
                </a:solidFill>
              </a:rPr>
              <a:t>abonándole</a:t>
            </a:r>
          </a:p>
        </p:txBody>
      </p:sp>
      <p:sp>
        <p:nvSpPr>
          <p:cNvPr id="64549" name="Text Box 37"/>
          <p:cNvSpPr txBox="1">
            <a:spLocks noChangeArrowheads="1"/>
          </p:cNvSpPr>
          <p:nvPr/>
        </p:nvSpPr>
        <p:spPr bwMode="auto">
          <a:xfrm>
            <a:off x="4922838" y="4205288"/>
            <a:ext cx="1109662" cy="304800"/>
          </a:xfrm>
          <a:prstGeom prst="rect">
            <a:avLst/>
          </a:prstGeom>
          <a:noFill/>
          <a:ln w="9525">
            <a:noFill/>
            <a:miter lim="800000"/>
            <a:headEnd/>
            <a:tailEnd/>
          </a:ln>
        </p:spPr>
        <p:txBody>
          <a:bodyPr wrap="none">
            <a:spAutoFit/>
          </a:bodyPr>
          <a:lstStyle/>
          <a:p>
            <a:r>
              <a:rPr lang="es-ES" sz="1400">
                <a:solidFill>
                  <a:srgbClr val="000000"/>
                </a:solidFill>
              </a:rPr>
              <a:t>abonándole</a:t>
            </a:r>
          </a:p>
        </p:txBody>
      </p:sp>
      <p:sp>
        <p:nvSpPr>
          <p:cNvPr id="64551" name="Text Box 39"/>
          <p:cNvSpPr txBox="1">
            <a:spLocks noChangeArrowheads="1"/>
          </p:cNvSpPr>
          <p:nvPr/>
        </p:nvSpPr>
        <p:spPr bwMode="auto">
          <a:xfrm>
            <a:off x="3511550" y="4205288"/>
            <a:ext cx="1060450" cy="304800"/>
          </a:xfrm>
          <a:prstGeom prst="rect">
            <a:avLst/>
          </a:prstGeom>
          <a:noFill/>
          <a:ln w="9525">
            <a:noFill/>
            <a:miter lim="800000"/>
            <a:headEnd/>
            <a:tailEnd/>
          </a:ln>
        </p:spPr>
        <p:txBody>
          <a:bodyPr wrap="none">
            <a:spAutoFit/>
          </a:bodyPr>
          <a:lstStyle/>
          <a:p>
            <a:r>
              <a:rPr lang="es-ES" sz="1400">
                <a:solidFill>
                  <a:srgbClr val="000000"/>
                </a:solidFill>
              </a:rPr>
              <a:t>cargándole</a:t>
            </a:r>
          </a:p>
        </p:txBody>
      </p:sp>
      <p:sp>
        <p:nvSpPr>
          <p:cNvPr id="64552" name="Rectangle 40"/>
          <p:cNvSpPr>
            <a:spLocks noChangeArrowheads="1"/>
          </p:cNvSpPr>
          <p:nvPr/>
        </p:nvSpPr>
        <p:spPr bwMode="auto">
          <a:xfrm>
            <a:off x="6372225" y="6237288"/>
            <a:ext cx="2592388" cy="287337"/>
          </a:xfrm>
          <a:prstGeom prst="rect">
            <a:avLst/>
          </a:prstGeom>
          <a:solidFill>
            <a:schemeClr val="accent1"/>
          </a:solidFill>
          <a:ln w="9525">
            <a:solidFill>
              <a:schemeClr val="tx1"/>
            </a:solidFill>
            <a:miter lim="800000"/>
            <a:headEnd/>
            <a:tailEnd/>
          </a:ln>
        </p:spPr>
        <p:txBody>
          <a:bodyPr wrap="none" anchor="ctr"/>
          <a:lstStyle/>
          <a:p>
            <a:pPr algn="ctr"/>
            <a:r>
              <a:rPr lang="es-ES" sz="1200"/>
              <a:t>Fuente: Ricardo Maldonado</a:t>
            </a:r>
          </a:p>
        </p:txBody>
      </p:sp>
      <p:sp>
        <p:nvSpPr>
          <p:cNvPr id="64553" name="Text Box 41"/>
          <p:cNvSpPr txBox="1">
            <a:spLocks noChangeArrowheads="1"/>
          </p:cNvSpPr>
          <p:nvPr/>
        </p:nvSpPr>
        <p:spPr bwMode="auto">
          <a:xfrm>
            <a:off x="3159125" y="4564063"/>
            <a:ext cx="1752600" cy="304800"/>
          </a:xfrm>
          <a:prstGeom prst="rect">
            <a:avLst/>
          </a:prstGeom>
          <a:noFill/>
          <a:ln w="9525">
            <a:noFill/>
            <a:miter lim="800000"/>
            <a:headEnd/>
            <a:tailEnd/>
          </a:ln>
        </p:spPr>
        <p:txBody>
          <a:bodyPr>
            <a:spAutoFit/>
          </a:bodyPr>
          <a:lstStyle/>
          <a:p>
            <a:pPr algn="ctr">
              <a:spcBef>
                <a:spcPct val="50000"/>
              </a:spcBef>
            </a:pPr>
            <a:r>
              <a:rPr lang="es-ES_tradnl" sz="1400" b="1">
                <a:solidFill>
                  <a:srgbClr val="B40602"/>
                </a:solidFill>
                <a:latin typeface="Tahoma" pitchFamily="34" charset="0"/>
              </a:rPr>
              <a:t>Título</a:t>
            </a:r>
            <a:endParaRPr lang="es-ES" sz="1400" b="1">
              <a:solidFill>
                <a:srgbClr val="B40602"/>
              </a:solidFill>
              <a:latin typeface="Tahoma" pitchFamily="34" charset="0"/>
            </a:endParaRPr>
          </a:p>
        </p:txBody>
      </p:sp>
      <p:sp>
        <p:nvSpPr>
          <p:cNvPr id="64554" name="Line 42"/>
          <p:cNvSpPr>
            <a:spLocks noChangeShapeType="1"/>
          </p:cNvSpPr>
          <p:nvPr/>
        </p:nvSpPr>
        <p:spPr bwMode="auto">
          <a:xfrm>
            <a:off x="3519488" y="4852988"/>
            <a:ext cx="1152525" cy="0"/>
          </a:xfrm>
          <a:prstGeom prst="line">
            <a:avLst/>
          </a:prstGeom>
          <a:noFill/>
          <a:ln w="9525">
            <a:solidFill>
              <a:schemeClr val="bg2"/>
            </a:solidFill>
            <a:round/>
            <a:headEnd/>
            <a:tailEnd/>
          </a:ln>
        </p:spPr>
        <p:txBody>
          <a:bodyPr/>
          <a:lstStyle/>
          <a:p>
            <a:endParaRPr lang="es-ES"/>
          </a:p>
        </p:txBody>
      </p:sp>
      <p:sp>
        <p:nvSpPr>
          <p:cNvPr id="64555" name="Line 43"/>
          <p:cNvSpPr>
            <a:spLocks noChangeShapeType="1"/>
          </p:cNvSpPr>
          <p:nvPr/>
        </p:nvSpPr>
        <p:spPr bwMode="auto">
          <a:xfrm>
            <a:off x="4003675" y="4870450"/>
            <a:ext cx="0" cy="1079500"/>
          </a:xfrm>
          <a:prstGeom prst="line">
            <a:avLst/>
          </a:prstGeom>
          <a:noFill/>
          <a:ln w="9525">
            <a:solidFill>
              <a:schemeClr val="bg2"/>
            </a:solidFill>
            <a:round/>
            <a:headEnd/>
            <a:tailEnd/>
          </a:ln>
        </p:spPr>
        <p:txBody>
          <a:bodyPr/>
          <a:lstStyle/>
          <a:p>
            <a:endParaRPr lang="es-ES"/>
          </a:p>
        </p:txBody>
      </p:sp>
      <p:sp>
        <p:nvSpPr>
          <p:cNvPr id="64556" name="Text Box 44"/>
          <p:cNvSpPr txBox="1">
            <a:spLocks noChangeArrowheads="1"/>
          </p:cNvSpPr>
          <p:nvPr/>
        </p:nvSpPr>
        <p:spPr bwMode="auto">
          <a:xfrm>
            <a:off x="3138488" y="4868863"/>
            <a:ext cx="928687" cy="1262062"/>
          </a:xfrm>
          <a:prstGeom prst="rect">
            <a:avLst/>
          </a:prstGeom>
          <a:noFill/>
          <a:ln w="9525">
            <a:noFill/>
            <a:miter lim="800000"/>
            <a:headEnd/>
            <a:tailEnd/>
          </a:ln>
        </p:spPr>
        <p:txBody>
          <a:bodyPr>
            <a:spAutoFit/>
          </a:bodyPr>
          <a:lstStyle/>
          <a:p>
            <a:pPr algn="ctr">
              <a:spcBef>
                <a:spcPct val="50000"/>
              </a:spcBef>
            </a:pPr>
            <a:r>
              <a:rPr lang="es-ES_tradnl" sz="1400" b="1">
                <a:solidFill>
                  <a:srgbClr val="000000"/>
                </a:solidFill>
                <a:latin typeface="Tahoma" pitchFamily="34" charset="0"/>
              </a:rPr>
              <a:t>debe</a:t>
            </a:r>
          </a:p>
          <a:p>
            <a:pPr algn="ctr">
              <a:spcBef>
                <a:spcPct val="50000"/>
              </a:spcBef>
            </a:pPr>
            <a:r>
              <a:rPr lang="es-ES_tradnl" sz="1400" b="1">
                <a:solidFill>
                  <a:srgbClr val="000000"/>
                </a:solidFill>
                <a:latin typeface="Tahoma" pitchFamily="34" charset="0"/>
              </a:rPr>
              <a:t>cargos</a:t>
            </a:r>
          </a:p>
          <a:p>
            <a:pPr algn="ctr">
              <a:spcBef>
                <a:spcPct val="50000"/>
              </a:spcBef>
            </a:pPr>
            <a:r>
              <a:rPr lang="es-ES_tradnl" sz="1400" b="1">
                <a:solidFill>
                  <a:srgbClr val="000000"/>
                </a:solidFill>
                <a:latin typeface="Tahoma" pitchFamily="34" charset="0"/>
              </a:rPr>
              <a:t>débitos</a:t>
            </a:r>
          </a:p>
          <a:p>
            <a:pPr algn="ctr">
              <a:spcBef>
                <a:spcPct val="50000"/>
              </a:spcBef>
            </a:pPr>
            <a:endParaRPr lang="es-ES" sz="1400" b="1">
              <a:solidFill>
                <a:srgbClr val="000000"/>
              </a:solidFill>
              <a:latin typeface="Tahoma" pitchFamily="34" charset="0"/>
            </a:endParaRPr>
          </a:p>
        </p:txBody>
      </p:sp>
      <p:sp>
        <p:nvSpPr>
          <p:cNvPr id="64557" name="Text Box 45"/>
          <p:cNvSpPr txBox="1">
            <a:spLocks noChangeArrowheads="1"/>
          </p:cNvSpPr>
          <p:nvPr/>
        </p:nvSpPr>
        <p:spPr bwMode="auto">
          <a:xfrm>
            <a:off x="3995738" y="4941888"/>
            <a:ext cx="1001712" cy="942975"/>
          </a:xfrm>
          <a:prstGeom prst="rect">
            <a:avLst/>
          </a:prstGeom>
          <a:noFill/>
          <a:ln w="9525">
            <a:noFill/>
            <a:miter lim="800000"/>
            <a:headEnd/>
            <a:tailEnd/>
          </a:ln>
        </p:spPr>
        <p:txBody>
          <a:bodyPr>
            <a:spAutoFit/>
          </a:bodyPr>
          <a:lstStyle/>
          <a:p>
            <a:pPr algn="ctr">
              <a:spcBef>
                <a:spcPct val="50000"/>
              </a:spcBef>
            </a:pPr>
            <a:r>
              <a:rPr lang="es-ES_tradnl" sz="1400" b="1">
                <a:solidFill>
                  <a:srgbClr val="000000"/>
                </a:solidFill>
                <a:latin typeface="Tahoma" pitchFamily="34" charset="0"/>
              </a:rPr>
              <a:t>haber</a:t>
            </a:r>
          </a:p>
          <a:p>
            <a:pPr algn="ctr">
              <a:spcBef>
                <a:spcPct val="50000"/>
              </a:spcBef>
            </a:pPr>
            <a:r>
              <a:rPr lang="es-ES_tradnl" sz="1400" b="1">
                <a:solidFill>
                  <a:srgbClr val="000000"/>
                </a:solidFill>
                <a:latin typeface="Tahoma" pitchFamily="34" charset="0"/>
              </a:rPr>
              <a:t>abonos</a:t>
            </a:r>
          </a:p>
          <a:p>
            <a:pPr algn="ctr">
              <a:spcBef>
                <a:spcPct val="50000"/>
              </a:spcBef>
            </a:pPr>
            <a:r>
              <a:rPr lang="es-ES_tradnl" sz="1400" b="1">
                <a:solidFill>
                  <a:srgbClr val="000000"/>
                </a:solidFill>
                <a:latin typeface="Tahoma" pitchFamily="34" charset="0"/>
              </a:rPr>
              <a:t>créditos</a:t>
            </a:r>
            <a:endParaRPr lang="es-ES" sz="1400" b="1">
              <a:solidFill>
                <a:srgbClr val="000000"/>
              </a:solidFill>
              <a:latin typeface="Tahoma" pitchFamily="34" charset="0"/>
            </a:endParaRPr>
          </a:p>
        </p:txBody>
      </p:sp>
      <p:pic>
        <p:nvPicPr>
          <p:cNvPr id="11284"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219075" y="3609975"/>
            <a:ext cx="1295400" cy="323850"/>
          </a:xfrm>
          <a:prstGeom prst="rect">
            <a:avLst/>
          </a:prstGeom>
          <a:noFill/>
          <a:ln w="9525">
            <a:noFill/>
            <a:miter lim="800000"/>
            <a:headEnd/>
            <a:tailEnd/>
          </a:ln>
        </p:spPr>
      </p:pic>
      <p:pic>
        <p:nvPicPr>
          <p:cNvPr id="2"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1585913" y="3609975"/>
            <a:ext cx="1295400" cy="323850"/>
          </a:xfrm>
          <a:prstGeom prst="rect">
            <a:avLst/>
          </a:prstGeom>
          <a:noFill/>
          <a:ln w="9525">
            <a:noFill/>
            <a:miter lim="800000"/>
            <a:headEnd/>
            <a:tailEnd/>
          </a:ln>
        </p:spPr>
      </p:pic>
      <p:pic>
        <p:nvPicPr>
          <p:cNvPr id="3"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3098800" y="3538538"/>
            <a:ext cx="1295400" cy="323850"/>
          </a:xfrm>
          <a:prstGeom prst="rect">
            <a:avLst/>
          </a:prstGeom>
          <a:noFill/>
          <a:ln w="9525">
            <a:noFill/>
            <a:miter lim="800000"/>
            <a:headEnd/>
            <a:tailEnd/>
          </a:ln>
        </p:spPr>
      </p:pic>
      <p:pic>
        <p:nvPicPr>
          <p:cNvPr id="4"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4575175" y="3538538"/>
            <a:ext cx="1295400" cy="323850"/>
          </a:xfrm>
          <a:prstGeom prst="rect">
            <a:avLst/>
          </a:prstGeom>
          <a:noFill/>
          <a:ln w="9525">
            <a:noFill/>
            <a:miter lim="800000"/>
            <a:headEnd/>
            <a:tailEnd/>
          </a:ln>
        </p:spPr>
      </p:pic>
      <p:sp>
        <p:nvSpPr>
          <p:cNvPr id="64562" name="Rectangle 3"/>
          <p:cNvSpPr>
            <a:spLocks noChangeArrowheads="1"/>
          </p:cNvSpPr>
          <p:nvPr/>
        </p:nvSpPr>
        <p:spPr bwMode="auto">
          <a:xfrm>
            <a:off x="3511550" y="830263"/>
            <a:ext cx="1511300" cy="493712"/>
          </a:xfrm>
          <a:prstGeom prst="rect">
            <a:avLst/>
          </a:prstGeom>
          <a:noFill/>
          <a:ln w="9525">
            <a:noFill/>
            <a:miter lim="800000"/>
            <a:headEnd/>
            <a:tailEnd/>
          </a:ln>
        </p:spPr>
        <p:txBody>
          <a:bodyPr/>
          <a:lstStyle/>
          <a:p>
            <a:pPr marL="342900" indent="-342900" algn="ctr">
              <a:lnSpc>
                <a:spcPct val="90000"/>
              </a:lnSpc>
              <a:spcBef>
                <a:spcPct val="20000"/>
              </a:spcBef>
              <a:buClr>
                <a:schemeClr val="tx1"/>
              </a:buClr>
            </a:pPr>
            <a:r>
              <a:rPr lang="es-ES" sz="2800">
                <a:solidFill>
                  <a:srgbClr val="000000"/>
                </a:solidFill>
              </a:rPr>
              <a:t>Pasivo</a:t>
            </a:r>
          </a:p>
        </p:txBody>
      </p:sp>
      <p:sp>
        <p:nvSpPr>
          <p:cNvPr id="64563" name="Rectangle 3"/>
          <p:cNvSpPr>
            <a:spLocks noChangeArrowheads="1"/>
          </p:cNvSpPr>
          <p:nvPr/>
        </p:nvSpPr>
        <p:spPr bwMode="auto">
          <a:xfrm>
            <a:off x="6580188" y="820738"/>
            <a:ext cx="1511300" cy="493712"/>
          </a:xfrm>
          <a:prstGeom prst="rect">
            <a:avLst/>
          </a:prstGeom>
          <a:noFill/>
          <a:ln w="9525" algn="ctr">
            <a:noFill/>
            <a:miter lim="800000"/>
            <a:headEnd/>
            <a:tailEnd/>
          </a:ln>
          <a:effectLst/>
        </p:spPr>
        <p:txBody>
          <a:bodyPr/>
          <a:lstStyle/>
          <a:p>
            <a:pPr marL="342900" indent="-342900" algn="ctr">
              <a:lnSpc>
                <a:spcPct val="90000"/>
              </a:lnSpc>
              <a:spcBef>
                <a:spcPct val="20000"/>
              </a:spcBef>
              <a:buClr>
                <a:schemeClr val="tx1"/>
              </a:buClr>
            </a:pPr>
            <a:r>
              <a:rPr lang="es-ES" sz="2800">
                <a:solidFill>
                  <a:srgbClr val="000000"/>
                </a:solidFill>
              </a:rPr>
              <a:t>Capital</a:t>
            </a:r>
          </a:p>
        </p:txBody>
      </p:sp>
      <p:sp>
        <p:nvSpPr>
          <p:cNvPr id="64564" name="Text Box 37"/>
          <p:cNvSpPr txBox="1">
            <a:spLocks noChangeArrowheads="1"/>
          </p:cNvSpPr>
          <p:nvPr/>
        </p:nvSpPr>
        <p:spPr bwMode="auto">
          <a:xfrm>
            <a:off x="7804150" y="4276725"/>
            <a:ext cx="1109663" cy="304800"/>
          </a:xfrm>
          <a:prstGeom prst="rect">
            <a:avLst/>
          </a:prstGeom>
          <a:noFill/>
          <a:ln w="9525">
            <a:noFill/>
            <a:miter lim="800000"/>
            <a:headEnd/>
            <a:tailEnd/>
          </a:ln>
        </p:spPr>
        <p:txBody>
          <a:bodyPr wrap="none">
            <a:spAutoFit/>
          </a:bodyPr>
          <a:lstStyle/>
          <a:p>
            <a:r>
              <a:rPr lang="es-ES" sz="1400">
                <a:solidFill>
                  <a:srgbClr val="000000"/>
                </a:solidFill>
              </a:rPr>
              <a:t>abonándole</a:t>
            </a:r>
          </a:p>
        </p:txBody>
      </p:sp>
      <p:sp>
        <p:nvSpPr>
          <p:cNvPr id="64565" name="Text Box 39"/>
          <p:cNvSpPr txBox="1">
            <a:spLocks noChangeArrowheads="1"/>
          </p:cNvSpPr>
          <p:nvPr/>
        </p:nvSpPr>
        <p:spPr bwMode="auto">
          <a:xfrm>
            <a:off x="6651625" y="4276725"/>
            <a:ext cx="1060450" cy="304800"/>
          </a:xfrm>
          <a:prstGeom prst="rect">
            <a:avLst/>
          </a:prstGeom>
          <a:noFill/>
          <a:ln w="9525">
            <a:noFill/>
            <a:miter lim="800000"/>
            <a:headEnd/>
            <a:tailEnd/>
          </a:ln>
        </p:spPr>
        <p:txBody>
          <a:bodyPr wrap="none">
            <a:spAutoFit/>
          </a:bodyPr>
          <a:lstStyle/>
          <a:p>
            <a:r>
              <a:rPr lang="es-ES" sz="1400">
                <a:solidFill>
                  <a:srgbClr val="000000"/>
                </a:solidFill>
              </a:rPr>
              <a:t>cargándole</a:t>
            </a:r>
          </a:p>
        </p:txBody>
      </p:sp>
      <p:pic>
        <p:nvPicPr>
          <p:cNvPr id="5"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6165850" y="3611563"/>
            <a:ext cx="1295400" cy="323850"/>
          </a:xfrm>
          <a:prstGeom prst="rect">
            <a:avLst/>
          </a:prstGeom>
          <a:noFill/>
          <a:ln w="9525">
            <a:noFill/>
            <a:miter lim="800000"/>
            <a:headEnd/>
            <a:tailEnd/>
          </a:ln>
        </p:spPr>
      </p:pic>
      <p:pic>
        <p:nvPicPr>
          <p:cNvPr id="6"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7426325" y="3611563"/>
            <a:ext cx="1295400" cy="323850"/>
          </a:xfrm>
          <a:prstGeom prst="rect">
            <a:avLst/>
          </a:prstGeom>
          <a:noFill/>
          <a:ln w="9525">
            <a:noFill/>
            <a:miter lim="800000"/>
            <a:headEnd/>
            <a:tailEnd/>
          </a:ln>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0"/>
                                          </p:stCondLst>
                                        </p:cTn>
                                        <p:tgtEl>
                                          <p:spTgt spid="11284"/>
                                        </p:tgtEl>
                                        <p:attrNameLst>
                                          <p:attrName>style.visibility</p:attrName>
                                        </p:attrNameLst>
                                      </p:cBhvr>
                                      <p:to>
                                        <p:strVal val="visible"/>
                                      </p:to>
                                    </p:set>
                                    <p:anim to="" calcmode="lin" valueType="num">
                                      <p:cBhvr>
                                        <p:cTn id="7" dur="1" fill="hold"/>
                                        <p:tgtEl>
                                          <p:spTgt spid="11284"/>
                                        </p:tgtEl>
                                        <p:attrNameLst>
                                          <p:attrName/>
                                        </p:attrNameLst>
                                      </p:cBhvr>
                                    </p:anim>
                                  </p:childTnLst>
                                </p:cTn>
                              </p:par>
                            </p:childTnLst>
                          </p:cTn>
                        </p:par>
                        <p:par>
                          <p:cTn id="8" fill="hold">
                            <p:stCondLst>
                              <p:cond delay="0"/>
                            </p:stCondLst>
                            <p:childTnLst>
                              <p:par>
                                <p:cTn id="9" presetID="24"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to="" calcmode="lin" valueType="num">
                                      <p:cBhvr>
                                        <p:cTn id="11" dur="1" fill="hold"/>
                                        <p:tgtEl>
                                          <p:spTgt spid="2"/>
                                        </p:tgtEl>
                                        <p:attrNameLst>
                                          <p:attrName/>
                                        </p:attrNameLst>
                                      </p:cBhvr>
                                    </p:anim>
                                  </p:childTnLst>
                                </p:cTn>
                              </p:par>
                            </p:childTnLst>
                          </p:cTn>
                        </p:par>
                        <p:par>
                          <p:cTn id="12" fill="hold">
                            <p:stCondLst>
                              <p:cond delay="0"/>
                            </p:stCondLst>
                            <p:childTnLst>
                              <p:par>
                                <p:cTn id="13" presetID="24"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 to="" calcmode="lin" valueType="num">
                                      <p:cBhvr>
                                        <p:cTn id="15" dur="1" fill="hold"/>
                                        <p:tgtEl>
                                          <p:spTgt spid="3"/>
                                        </p:tgtEl>
                                        <p:attrNameLst>
                                          <p:attrName/>
                                        </p:attrNameLst>
                                      </p:cBhvr>
                                    </p:anim>
                                  </p:childTnLst>
                                </p:cTn>
                              </p:par>
                            </p:childTnLst>
                          </p:cTn>
                        </p:par>
                        <p:par>
                          <p:cTn id="16" fill="hold">
                            <p:stCondLst>
                              <p:cond delay="0"/>
                            </p:stCondLst>
                            <p:childTnLst>
                              <p:par>
                                <p:cTn id="17" presetID="24"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to="" calcmode="lin" valueType="num">
                                      <p:cBhvr>
                                        <p:cTn id="19" dur="1" fill="hold"/>
                                        <p:tgtEl>
                                          <p:spTgt spid="4"/>
                                        </p:tgtEl>
                                        <p:attrNameLst>
                                          <p:attrName/>
                                        </p:attrNameLst>
                                      </p:cBhvr>
                                    </p:anim>
                                  </p:childTnLst>
                                </p:cTn>
                              </p:par>
                            </p:childTnLst>
                          </p:cTn>
                        </p:par>
                        <p:par>
                          <p:cTn id="20" fill="hold">
                            <p:stCondLst>
                              <p:cond delay="0"/>
                            </p:stCondLst>
                            <p:childTnLst>
                              <p:par>
                                <p:cTn id="21" presetID="24"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 to="" calcmode="lin" valueType="num">
                                      <p:cBhvr>
                                        <p:cTn id="23" dur="1" fill="hold"/>
                                        <p:tgtEl>
                                          <p:spTgt spid="5"/>
                                        </p:tgtEl>
                                        <p:attrNameLst>
                                          <p:attrName/>
                                        </p:attrNameLst>
                                      </p:cBhvr>
                                    </p:anim>
                                  </p:childTnLst>
                                </p:cTn>
                              </p:par>
                            </p:childTnLst>
                          </p:cTn>
                        </p:par>
                        <p:par>
                          <p:cTn id="24" fill="hold">
                            <p:stCondLst>
                              <p:cond delay="0"/>
                            </p:stCondLst>
                            <p:childTnLst>
                              <p:par>
                                <p:cTn id="25" presetID="24" presetClass="entr" presetSubtype="0"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 to="" calcmode="lin" valueType="num">
                                      <p:cBhvr>
                                        <p:cTn id="27"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2 Marcador de fecha"/>
          <p:cNvSpPr>
            <a:spLocks noGrp="1"/>
          </p:cNvSpPr>
          <p:nvPr>
            <p:ph type="dt" sz="quarter" idx="11"/>
          </p:nvPr>
        </p:nvSpPr>
        <p:spPr>
          <a:noFill/>
        </p:spPr>
        <p:txBody>
          <a:bodyPr/>
          <a:lstStyle/>
          <a:p>
            <a:fld id="{1FE975E2-62D7-4EBC-A6E0-FBD5970EB25C}" type="datetime1">
              <a:rPr lang="es-ES" smtClean="0"/>
              <a:pPr/>
              <a:t>27/10/2014</a:t>
            </a:fld>
            <a:endParaRPr lang="es-ES" smtClean="0"/>
          </a:p>
        </p:txBody>
      </p:sp>
      <p:sp>
        <p:nvSpPr>
          <p:cNvPr id="10244" name="3 Marcador de número de diapositiva"/>
          <p:cNvSpPr>
            <a:spLocks noGrp="1"/>
          </p:cNvSpPr>
          <p:nvPr>
            <p:ph type="sldNum" sz="quarter" idx="12"/>
          </p:nvPr>
        </p:nvSpPr>
        <p:spPr>
          <a:noFill/>
        </p:spPr>
        <p:txBody>
          <a:bodyPr/>
          <a:lstStyle/>
          <a:p>
            <a:fld id="{1B6D1506-A375-46E7-98F9-2B44383ADE6A}" type="slidenum">
              <a:rPr lang="es-ES" smtClean="0"/>
              <a:pPr/>
              <a:t>4</a:t>
            </a:fld>
            <a:endParaRPr lang="es-ES" smtClean="0"/>
          </a:p>
        </p:txBody>
      </p:sp>
      <p:sp>
        <p:nvSpPr>
          <p:cNvPr id="10245"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CDC3B425-CBCE-49C8-8ABD-AA2CBED1AC4B}" type="slidenum">
              <a:rPr lang="es-ES" sz="1400">
                <a:solidFill>
                  <a:srgbClr val="000000"/>
                </a:solidFill>
              </a:rPr>
              <a:pPr algn="r"/>
              <a:t>4</a:t>
            </a:fld>
            <a:endParaRPr lang="es-ES" sz="1400">
              <a:solidFill>
                <a:srgbClr val="000000"/>
              </a:solidFill>
            </a:endParaRPr>
          </a:p>
        </p:txBody>
      </p:sp>
      <p:sp>
        <p:nvSpPr>
          <p:cNvPr id="10246" name="Text Box 6"/>
          <p:cNvSpPr txBox="1">
            <a:spLocks noChangeArrowheads="1"/>
          </p:cNvSpPr>
          <p:nvPr/>
        </p:nvSpPr>
        <p:spPr bwMode="auto">
          <a:xfrm>
            <a:off x="971550" y="50800"/>
            <a:ext cx="8064500"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dirty="0" smtClean="0"/>
              <a:t>Transacciones</a:t>
            </a:r>
            <a:endParaRPr lang="es-ES" sz="3600" dirty="0"/>
          </a:p>
        </p:txBody>
      </p:sp>
      <p:sp>
        <p:nvSpPr>
          <p:cNvPr id="10247" name="Text Box 13"/>
          <p:cNvSpPr txBox="1">
            <a:spLocks noChangeArrowheads="1"/>
          </p:cNvSpPr>
          <p:nvPr/>
        </p:nvSpPr>
        <p:spPr bwMode="auto">
          <a:xfrm>
            <a:off x="785813" y="1357313"/>
            <a:ext cx="8064500" cy="3540125"/>
          </a:xfrm>
          <a:prstGeom prst="rect">
            <a:avLst/>
          </a:prstGeom>
          <a:noFill/>
          <a:ln w="9525">
            <a:noFill/>
            <a:miter lim="800000"/>
            <a:headEnd/>
            <a:tailEnd/>
          </a:ln>
        </p:spPr>
        <p:txBody>
          <a:bodyPr>
            <a:spAutoFit/>
          </a:bodyPr>
          <a:lstStyle/>
          <a:p>
            <a:pPr algn="just">
              <a:spcBef>
                <a:spcPct val="50000"/>
              </a:spcBef>
            </a:pPr>
            <a:r>
              <a:rPr lang="es-ES" sz="3200">
                <a:solidFill>
                  <a:srgbClr val="000000"/>
                </a:solidFill>
              </a:rPr>
              <a:t>Las transacciones financieras producen documentos que son  fuentes de información.</a:t>
            </a:r>
          </a:p>
          <a:p>
            <a:pPr algn="just">
              <a:spcBef>
                <a:spcPct val="50000"/>
              </a:spcBef>
            </a:pPr>
            <a:r>
              <a:rPr lang="es-ES" sz="3200">
                <a:solidFill>
                  <a:srgbClr val="000000"/>
                </a:solidFill>
              </a:rPr>
              <a:t>Estos constituyen la base de la contabilidad</a:t>
            </a:r>
          </a:p>
          <a:p>
            <a:pPr algn="just">
              <a:spcBef>
                <a:spcPct val="50000"/>
              </a:spcBef>
            </a:pPr>
            <a:r>
              <a:rPr lang="es-ES" sz="3200">
                <a:solidFill>
                  <a:srgbClr val="000000"/>
                </a:solidFill>
              </a:rPr>
              <a:t>Cheques, Facturas de venta y facturas de compras.</a:t>
            </a:r>
            <a:endParaRPr lang="es-VE" sz="3200" b="1">
              <a:solidFill>
                <a:srgbClr val="000000"/>
              </a:solidFill>
            </a:endParaRPr>
          </a:p>
        </p:txBody>
      </p:sp>
    </p:spTree>
  </p:cSld>
  <p:clrMapOvr>
    <a:masterClrMapping/>
  </p:clrMapOvr>
  <p:transition>
    <p:whee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Line 3"/>
          <p:cNvSpPr>
            <a:spLocks noChangeShapeType="1"/>
          </p:cNvSpPr>
          <p:nvPr/>
        </p:nvSpPr>
        <p:spPr bwMode="auto">
          <a:xfrm>
            <a:off x="755650" y="1628775"/>
            <a:ext cx="2808288" cy="0"/>
          </a:xfrm>
          <a:prstGeom prst="line">
            <a:avLst/>
          </a:prstGeom>
          <a:noFill/>
          <a:ln w="9525">
            <a:solidFill>
              <a:schemeClr val="bg2"/>
            </a:solidFill>
            <a:round/>
            <a:headEnd/>
            <a:tailEnd/>
          </a:ln>
        </p:spPr>
        <p:txBody>
          <a:bodyPr/>
          <a:lstStyle/>
          <a:p>
            <a:endParaRPr lang="es-ES"/>
          </a:p>
        </p:txBody>
      </p:sp>
      <p:sp>
        <p:nvSpPr>
          <p:cNvPr id="65540" name="Line 4"/>
          <p:cNvSpPr>
            <a:spLocks noChangeShapeType="1"/>
          </p:cNvSpPr>
          <p:nvPr/>
        </p:nvSpPr>
        <p:spPr bwMode="auto">
          <a:xfrm>
            <a:off x="4716463" y="1628775"/>
            <a:ext cx="2808287" cy="0"/>
          </a:xfrm>
          <a:prstGeom prst="line">
            <a:avLst/>
          </a:prstGeom>
          <a:noFill/>
          <a:ln w="9525">
            <a:solidFill>
              <a:schemeClr val="bg2"/>
            </a:solidFill>
            <a:round/>
            <a:headEnd/>
            <a:tailEnd/>
          </a:ln>
        </p:spPr>
        <p:txBody>
          <a:bodyPr/>
          <a:lstStyle/>
          <a:p>
            <a:endParaRPr lang="es-ES"/>
          </a:p>
        </p:txBody>
      </p:sp>
      <p:sp>
        <p:nvSpPr>
          <p:cNvPr id="65541" name="Line 5"/>
          <p:cNvSpPr>
            <a:spLocks noChangeShapeType="1"/>
          </p:cNvSpPr>
          <p:nvPr/>
        </p:nvSpPr>
        <p:spPr bwMode="auto">
          <a:xfrm>
            <a:off x="2051050" y="1628775"/>
            <a:ext cx="0" cy="2376488"/>
          </a:xfrm>
          <a:prstGeom prst="line">
            <a:avLst/>
          </a:prstGeom>
          <a:noFill/>
          <a:ln w="9525">
            <a:solidFill>
              <a:schemeClr val="bg2"/>
            </a:solidFill>
            <a:round/>
            <a:headEnd/>
            <a:tailEnd/>
          </a:ln>
        </p:spPr>
        <p:txBody>
          <a:bodyPr/>
          <a:lstStyle/>
          <a:p>
            <a:endParaRPr lang="es-ES"/>
          </a:p>
        </p:txBody>
      </p:sp>
      <p:sp>
        <p:nvSpPr>
          <p:cNvPr id="65542" name="Line 6"/>
          <p:cNvSpPr>
            <a:spLocks noChangeShapeType="1"/>
          </p:cNvSpPr>
          <p:nvPr/>
        </p:nvSpPr>
        <p:spPr bwMode="auto">
          <a:xfrm>
            <a:off x="6011863" y="1628775"/>
            <a:ext cx="0" cy="2520950"/>
          </a:xfrm>
          <a:prstGeom prst="line">
            <a:avLst/>
          </a:prstGeom>
          <a:noFill/>
          <a:ln w="9525">
            <a:solidFill>
              <a:schemeClr val="bg2"/>
            </a:solidFill>
            <a:round/>
            <a:headEnd/>
            <a:tailEnd/>
          </a:ln>
        </p:spPr>
        <p:txBody>
          <a:bodyPr/>
          <a:lstStyle/>
          <a:p>
            <a:endParaRPr lang="es-ES"/>
          </a:p>
        </p:txBody>
      </p:sp>
      <p:sp>
        <p:nvSpPr>
          <p:cNvPr id="65543" name="Text Box 7"/>
          <p:cNvSpPr txBox="1">
            <a:spLocks noChangeArrowheads="1"/>
          </p:cNvSpPr>
          <p:nvPr/>
        </p:nvSpPr>
        <p:spPr bwMode="auto">
          <a:xfrm>
            <a:off x="900113" y="1125538"/>
            <a:ext cx="2327275" cy="366712"/>
          </a:xfrm>
          <a:prstGeom prst="rect">
            <a:avLst/>
          </a:prstGeom>
          <a:noFill/>
          <a:ln w="9525" algn="ctr">
            <a:noFill/>
            <a:miter lim="800000"/>
            <a:headEnd/>
            <a:tailEnd/>
          </a:ln>
          <a:effectLst/>
        </p:spPr>
        <p:txBody>
          <a:bodyPr/>
          <a:lstStyle/>
          <a:p>
            <a:pPr marL="342900" indent="-342900" algn="ctr">
              <a:lnSpc>
                <a:spcPct val="90000"/>
              </a:lnSpc>
              <a:spcBef>
                <a:spcPct val="20000"/>
              </a:spcBef>
              <a:buClr>
                <a:schemeClr val="tx1"/>
              </a:buClr>
            </a:pPr>
            <a:r>
              <a:rPr lang="es-ES" sz="2800">
                <a:solidFill>
                  <a:srgbClr val="000000"/>
                </a:solidFill>
              </a:rPr>
              <a:t>INGRESOS</a:t>
            </a:r>
          </a:p>
        </p:txBody>
      </p:sp>
      <p:sp>
        <p:nvSpPr>
          <p:cNvPr id="65544" name="Text Box 8"/>
          <p:cNvSpPr txBox="1">
            <a:spLocks noChangeArrowheads="1"/>
          </p:cNvSpPr>
          <p:nvPr/>
        </p:nvSpPr>
        <p:spPr bwMode="auto">
          <a:xfrm>
            <a:off x="4859338" y="1190625"/>
            <a:ext cx="2376487" cy="366713"/>
          </a:xfrm>
          <a:prstGeom prst="rect">
            <a:avLst/>
          </a:prstGeom>
          <a:noFill/>
          <a:ln w="9525" algn="ctr">
            <a:noFill/>
            <a:miter lim="800000"/>
            <a:headEnd/>
            <a:tailEnd/>
          </a:ln>
          <a:effectLst/>
        </p:spPr>
        <p:txBody>
          <a:bodyPr/>
          <a:lstStyle/>
          <a:p>
            <a:pPr marL="342900" indent="-342900" algn="ctr">
              <a:lnSpc>
                <a:spcPct val="90000"/>
              </a:lnSpc>
              <a:spcBef>
                <a:spcPct val="20000"/>
              </a:spcBef>
              <a:buClr>
                <a:schemeClr val="tx1"/>
              </a:buClr>
            </a:pPr>
            <a:r>
              <a:rPr lang="es-ES" sz="2800">
                <a:solidFill>
                  <a:srgbClr val="000000"/>
                </a:solidFill>
              </a:rPr>
              <a:t>EGRESOS</a:t>
            </a:r>
          </a:p>
        </p:txBody>
      </p:sp>
      <p:sp>
        <p:nvSpPr>
          <p:cNvPr id="65545" name="Text Box 9"/>
          <p:cNvSpPr txBox="1">
            <a:spLocks noChangeArrowheads="1"/>
          </p:cNvSpPr>
          <p:nvPr/>
        </p:nvSpPr>
        <p:spPr bwMode="auto">
          <a:xfrm>
            <a:off x="879475" y="1647825"/>
            <a:ext cx="806450" cy="366713"/>
          </a:xfrm>
          <a:prstGeom prst="rect">
            <a:avLst/>
          </a:prstGeom>
          <a:noFill/>
          <a:ln w="9525">
            <a:noFill/>
            <a:miter lim="800000"/>
            <a:headEnd/>
            <a:tailEnd/>
          </a:ln>
        </p:spPr>
        <p:txBody>
          <a:bodyPr wrap="none">
            <a:spAutoFit/>
          </a:bodyPr>
          <a:lstStyle/>
          <a:p>
            <a:r>
              <a:rPr lang="es-ES">
                <a:solidFill>
                  <a:srgbClr val="000000"/>
                </a:solidFill>
              </a:rPr>
              <a:t>DEBE</a:t>
            </a:r>
          </a:p>
        </p:txBody>
      </p:sp>
      <p:sp>
        <p:nvSpPr>
          <p:cNvPr id="65546" name="Text Box 10"/>
          <p:cNvSpPr txBox="1">
            <a:spLocks noChangeArrowheads="1"/>
          </p:cNvSpPr>
          <p:nvPr/>
        </p:nvSpPr>
        <p:spPr bwMode="auto">
          <a:xfrm>
            <a:off x="2103438" y="1693863"/>
            <a:ext cx="971550" cy="366712"/>
          </a:xfrm>
          <a:prstGeom prst="rect">
            <a:avLst/>
          </a:prstGeom>
          <a:noFill/>
          <a:ln w="9525">
            <a:noFill/>
            <a:miter lim="800000"/>
            <a:headEnd/>
            <a:tailEnd/>
          </a:ln>
        </p:spPr>
        <p:txBody>
          <a:bodyPr wrap="none">
            <a:spAutoFit/>
          </a:bodyPr>
          <a:lstStyle/>
          <a:p>
            <a:r>
              <a:rPr lang="es-ES">
                <a:solidFill>
                  <a:srgbClr val="000000"/>
                </a:solidFill>
              </a:rPr>
              <a:t>HABER</a:t>
            </a:r>
          </a:p>
        </p:txBody>
      </p:sp>
      <p:sp>
        <p:nvSpPr>
          <p:cNvPr id="65547" name="Text Box 11"/>
          <p:cNvSpPr txBox="1">
            <a:spLocks noChangeArrowheads="1"/>
          </p:cNvSpPr>
          <p:nvPr/>
        </p:nvSpPr>
        <p:spPr bwMode="auto">
          <a:xfrm>
            <a:off x="5060950" y="1700213"/>
            <a:ext cx="806450" cy="366712"/>
          </a:xfrm>
          <a:prstGeom prst="rect">
            <a:avLst/>
          </a:prstGeom>
          <a:noFill/>
          <a:ln w="9525">
            <a:noFill/>
            <a:miter lim="800000"/>
            <a:headEnd/>
            <a:tailEnd/>
          </a:ln>
        </p:spPr>
        <p:txBody>
          <a:bodyPr wrap="none">
            <a:spAutoFit/>
          </a:bodyPr>
          <a:lstStyle/>
          <a:p>
            <a:r>
              <a:rPr lang="es-ES">
                <a:solidFill>
                  <a:srgbClr val="000000"/>
                </a:solidFill>
              </a:rPr>
              <a:t>DEBE</a:t>
            </a:r>
          </a:p>
        </p:txBody>
      </p:sp>
      <p:sp>
        <p:nvSpPr>
          <p:cNvPr id="65548" name="Text Box 12"/>
          <p:cNvSpPr txBox="1">
            <a:spLocks noChangeArrowheads="1"/>
          </p:cNvSpPr>
          <p:nvPr/>
        </p:nvSpPr>
        <p:spPr bwMode="auto">
          <a:xfrm>
            <a:off x="6121400" y="1700213"/>
            <a:ext cx="971550" cy="366712"/>
          </a:xfrm>
          <a:prstGeom prst="rect">
            <a:avLst/>
          </a:prstGeom>
          <a:noFill/>
          <a:ln w="9525">
            <a:noFill/>
            <a:miter lim="800000"/>
            <a:headEnd/>
            <a:tailEnd/>
          </a:ln>
        </p:spPr>
        <p:txBody>
          <a:bodyPr wrap="none">
            <a:spAutoFit/>
          </a:bodyPr>
          <a:lstStyle/>
          <a:p>
            <a:r>
              <a:rPr lang="es-ES">
                <a:solidFill>
                  <a:srgbClr val="000000"/>
                </a:solidFill>
              </a:rPr>
              <a:t>HABER</a:t>
            </a:r>
          </a:p>
        </p:txBody>
      </p:sp>
      <p:sp>
        <p:nvSpPr>
          <p:cNvPr id="65549" name="Line 13"/>
          <p:cNvSpPr>
            <a:spLocks noChangeShapeType="1"/>
          </p:cNvSpPr>
          <p:nvPr/>
        </p:nvSpPr>
        <p:spPr bwMode="auto">
          <a:xfrm>
            <a:off x="2195513" y="2492375"/>
            <a:ext cx="790575" cy="0"/>
          </a:xfrm>
          <a:prstGeom prst="line">
            <a:avLst/>
          </a:prstGeom>
          <a:noFill/>
          <a:ln w="9525">
            <a:solidFill>
              <a:schemeClr val="bg2"/>
            </a:solidFill>
            <a:round/>
            <a:headEnd/>
            <a:tailEnd/>
          </a:ln>
        </p:spPr>
        <p:txBody>
          <a:bodyPr/>
          <a:lstStyle/>
          <a:p>
            <a:endParaRPr lang="es-ES"/>
          </a:p>
        </p:txBody>
      </p:sp>
      <p:sp>
        <p:nvSpPr>
          <p:cNvPr id="65550" name="Line 14"/>
          <p:cNvSpPr>
            <a:spLocks noChangeShapeType="1"/>
          </p:cNvSpPr>
          <p:nvPr/>
        </p:nvSpPr>
        <p:spPr bwMode="auto">
          <a:xfrm>
            <a:off x="5076825" y="2420938"/>
            <a:ext cx="790575" cy="0"/>
          </a:xfrm>
          <a:prstGeom prst="line">
            <a:avLst/>
          </a:prstGeom>
          <a:noFill/>
          <a:ln w="9525">
            <a:solidFill>
              <a:schemeClr val="bg2"/>
            </a:solidFill>
            <a:round/>
            <a:headEnd/>
            <a:tailEnd/>
          </a:ln>
        </p:spPr>
        <p:txBody>
          <a:bodyPr/>
          <a:lstStyle/>
          <a:p>
            <a:endParaRPr lang="es-ES"/>
          </a:p>
        </p:txBody>
      </p:sp>
      <p:sp>
        <p:nvSpPr>
          <p:cNvPr id="65551" name="Line 15"/>
          <p:cNvSpPr>
            <a:spLocks noChangeShapeType="1"/>
          </p:cNvSpPr>
          <p:nvPr/>
        </p:nvSpPr>
        <p:spPr bwMode="auto">
          <a:xfrm>
            <a:off x="2627313" y="2206625"/>
            <a:ext cx="0" cy="574675"/>
          </a:xfrm>
          <a:prstGeom prst="line">
            <a:avLst/>
          </a:prstGeom>
          <a:noFill/>
          <a:ln w="9525">
            <a:solidFill>
              <a:schemeClr val="bg2"/>
            </a:solidFill>
            <a:round/>
            <a:headEnd/>
            <a:tailEnd/>
          </a:ln>
        </p:spPr>
        <p:txBody>
          <a:bodyPr/>
          <a:lstStyle/>
          <a:p>
            <a:endParaRPr lang="es-ES"/>
          </a:p>
        </p:txBody>
      </p:sp>
      <p:sp>
        <p:nvSpPr>
          <p:cNvPr id="65552" name="Line 16"/>
          <p:cNvSpPr>
            <a:spLocks noChangeShapeType="1"/>
          </p:cNvSpPr>
          <p:nvPr/>
        </p:nvSpPr>
        <p:spPr bwMode="auto">
          <a:xfrm>
            <a:off x="5435600" y="2205038"/>
            <a:ext cx="0" cy="576262"/>
          </a:xfrm>
          <a:prstGeom prst="line">
            <a:avLst/>
          </a:prstGeom>
          <a:noFill/>
          <a:ln w="9525">
            <a:solidFill>
              <a:schemeClr val="bg2"/>
            </a:solidFill>
            <a:round/>
            <a:headEnd/>
            <a:tailEnd/>
          </a:ln>
        </p:spPr>
        <p:txBody>
          <a:bodyPr/>
          <a:lstStyle/>
          <a:p>
            <a:endParaRPr lang="es-ES"/>
          </a:p>
        </p:txBody>
      </p:sp>
      <p:sp>
        <p:nvSpPr>
          <p:cNvPr id="65553" name="Text Box 17"/>
          <p:cNvSpPr txBox="1">
            <a:spLocks noChangeArrowheads="1"/>
          </p:cNvSpPr>
          <p:nvPr/>
        </p:nvSpPr>
        <p:spPr bwMode="auto">
          <a:xfrm>
            <a:off x="2247900" y="3068638"/>
            <a:ext cx="1327150" cy="366712"/>
          </a:xfrm>
          <a:prstGeom prst="rect">
            <a:avLst/>
          </a:prstGeom>
          <a:noFill/>
          <a:ln w="9525">
            <a:noFill/>
            <a:miter lim="800000"/>
            <a:headEnd/>
            <a:tailEnd/>
          </a:ln>
        </p:spPr>
        <p:txBody>
          <a:bodyPr wrap="none">
            <a:spAutoFit/>
          </a:bodyPr>
          <a:lstStyle/>
          <a:p>
            <a:r>
              <a:rPr lang="es-ES" b="1">
                <a:solidFill>
                  <a:srgbClr val="FF0000"/>
                </a:solidFill>
              </a:rPr>
              <a:t>AUMENTA</a:t>
            </a:r>
          </a:p>
        </p:txBody>
      </p:sp>
      <p:sp>
        <p:nvSpPr>
          <p:cNvPr id="65554" name="Text Box 18"/>
          <p:cNvSpPr txBox="1">
            <a:spLocks noChangeArrowheads="1"/>
          </p:cNvSpPr>
          <p:nvPr/>
        </p:nvSpPr>
        <p:spPr bwMode="auto">
          <a:xfrm>
            <a:off x="4572000" y="3141663"/>
            <a:ext cx="1327150" cy="366712"/>
          </a:xfrm>
          <a:prstGeom prst="rect">
            <a:avLst/>
          </a:prstGeom>
          <a:noFill/>
          <a:ln w="9525">
            <a:noFill/>
            <a:miter lim="800000"/>
            <a:headEnd/>
            <a:tailEnd/>
          </a:ln>
        </p:spPr>
        <p:txBody>
          <a:bodyPr wrap="none">
            <a:spAutoFit/>
          </a:bodyPr>
          <a:lstStyle/>
          <a:p>
            <a:r>
              <a:rPr lang="es-ES" b="1">
                <a:solidFill>
                  <a:srgbClr val="FF0000"/>
                </a:solidFill>
              </a:rPr>
              <a:t>AUMENTA</a:t>
            </a:r>
          </a:p>
        </p:txBody>
      </p:sp>
      <p:sp>
        <p:nvSpPr>
          <p:cNvPr id="65555" name="Text Box 19"/>
          <p:cNvSpPr txBox="1">
            <a:spLocks noChangeArrowheads="1"/>
          </p:cNvSpPr>
          <p:nvPr/>
        </p:nvSpPr>
        <p:spPr bwMode="auto">
          <a:xfrm>
            <a:off x="6372225" y="3141663"/>
            <a:ext cx="1454150" cy="366712"/>
          </a:xfrm>
          <a:prstGeom prst="rect">
            <a:avLst/>
          </a:prstGeom>
          <a:noFill/>
          <a:ln w="9525">
            <a:noFill/>
            <a:miter lim="800000"/>
            <a:headEnd/>
            <a:tailEnd/>
          </a:ln>
        </p:spPr>
        <p:txBody>
          <a:bodyPr wrap="none">
            <a:spAutoFit/>
          </a:bodyPr>
          <a:lstStyle/>
          <a:p>
            <a:r>
              <a:rPr lang="es-ES" b="1">
                <a:solidFill>
                  <a:schemeClr val="accent2"/>
                </a:solidFill>
              </a:rPr>
              <a:t>DISMINUYE</a:t>
            </a:r>
          </a:p>
        </p:txBody>
      </p:sp>
      <p:sp>
        <p:nvSpPr>
          <p:cNvPr id="65556" name="Text Box 20"/>
          <p:cNvSpPr txBox="1">
            <a:spLocks noChangeArrowheads="1"/>
          </p:cNvSpPr>
          <p:nvPr/>
        </p:nvSpPr>
        <p:spPr bwMode="auto">
          <a:xfrm>
            <a:off x="468313" y="3068638"/>
            <a:ext cx="1454150" cy="366712"/>
          </a:xfrm>
          <a:prstGeom prst="rect">
            <a:avLst/>
          </a:prstGeom>
          <a:noFill/>
          <a:ln w="9525">
            <a:noFill/>
            <a:miter lim="800000"/>
            <a:headEnd/>
            <a:tailEnd/>
          </a:ln>
        </p:spPr>
        <p:txBody>
          <a:bodyPr wrap="none">
            <a:spAutoFit/>
          </a:bodyPr>
          <a:lstStyle/>
          <a:p>
            <a:r>
              <a:rPr lang="es-ES" b="1">
                <a:solidFill>
                  <a:schemeClr val="accent2"/>
                </a:solidFill>
              </a:rPr>
              <a:t>DISMINUYE</a:t>
            </a:r>
          </a:p>
        </p:txBody>
      </p:sp>
      <p:sp>
        <p:nvSpPr>
          <p:cNvPr id="65557" name="Rectangle 21"/>
          <p:cNvSpPr>
            <a:spLocks noGrp="1" noChangeArrowheads="1"/>
          </p:cNvSpPr>
          <p:nvPr>
            <p:ph type="title" idx="4294967295"/>
          </p:nvPr>
        </p:nvSpPr>
        <p:spPr bwMode="auto">
          <a:xfrm>
            <a:off x="914400" y="0"/>
            <a:ext cx="8229600" cy="579438"/>
          </a:xfrm>
          <a:prstGeom prst="rect">
            <a:avLst/>
          </a:prstGeom>
          <a:solidFill>
            <a:srgbClr val="003399"/>
          </a:solidFill>
          <a:ln cap="flat" algn="ctr">
            <a:miter lim="800000"/>
            <a:headEnd/>
            <a:tailEnd/>
          </a:ln>
        </p:spPr>
        <p:txBody>
          <a:bodyPr>
            <a:spAutoFit/>
          </a:bodyPr>
          <a:lstStyle/>
          <a:p>
            <a:pPr eaLnBrk="1" hangingPunct="1">
              <a:spcBef>
                <a:spcPct val="50000"/>
              </a:spcBef>
            </a:pPr>
            <a:r>
              <a:rPr lang="es-ES" sz="3200" b="1" smtClean="0">
                <a:solidFill>
                  <a:schemeClr val="tx1"/>
                </a:solidFill>
              </a:rPr>
              <a:t>Tratamientos de las cuentas nominales</a:t>
            </a:r>
          </a:p>
        </p:txBody>
      </p:sp>
      <p:sp>
        <p:nvSpPr>
          <p:cNvPr id="65561" name="Text Box 33"/>
          <p:cNvSpPr txBox="1">
            <a:spLocks noChangeArrowheads="1"/>
          </p:cNvSpPr>
          <p:nvPr/>
        </p:nvSpPr>
        <p:spPr bwMode="auto">
          <a:xfrm>
            <a:off x="900113" y="4402138"/>
            <a:ext cx="1100137" cy="304800"/>
          </a:xfrm>
          <a:prstGeom prst="rect">
            <a:avLst/>
          </a:prstGeom>
          <a:noFill/>
          <a:ln w="9525">
            <a:noFill/>
            <a:miter lim="800000"/>
            <a:headEnd/>
            <a:tailEnd/>
          </a:ln>
        </p:spPr>
        <p:txBody>
          <a:bodyPr>
            <a:spAutoFit/>
          </a:bodyPr>
          <a:lstStyle/>
          <a:p>
            <a:r>
              <a:rPr lang="es-ES" sz="1400">
                <a:solidFill>
                  <a:srgbClr val="000000"/>
                </a:solidFill>
              </a:rPr>
              <a:t>Cargándole</a:t>
            </a:r>
            <a:r>
              <a:rPr lang="es-ES" sz="1400"/>
              <a:t>  </a:t>
            </a:r>
          </a:p>
        </p:txBody>
      </p:sp>
      <p:sp>
        <p:nvSpPr>
          <p:cNvPr id="65562" name="Text Box 35"/>
          <p:cNvSpPr txBox="1">
            <a:spLocks noChangeArrowheads="1"/>
          </p:cNvSpPr>
          <p:nvPr/>
        </p:nvSpPr>
        <p:spPr bwMode="auto">
          <a:xfrm>
            <a:off x="2525713" y="4419600"/>
            <a:ext cx="1109662" cy="304800"/>
          </a:xfrm>
          <a:prstGeom prst="rect">
            <a:avLst/>
          </a:prstGeom>
          <a:noFill/>
          <a:ln w="9525">
            <a:noFill/>
            <a:miter lim="800000"/>
            <a:headEnd/>
            <a:tailEnd/>
          </a:ln>
        </p:spPr>
        <p:txBody>
          <a:bodyPr wrap="none">
            <a:spAutoFit/>
          </a:bodyPr>
          <a:lstStyle/>
          <a:p>
            <a:r>
              <a:rPr lang="es-ES" sz="1400">
                <a:solidFill>
                  <a:srgbClr val="000000"/>
                </a:solidFill>
              </a:rPr>
              <a:t>abonándole</a:t>
            </a:r>
          </a:p>
        </p:txBody>
      </p:sp>
      <p:pic>
        <p:nvPicPr>
          <p:cNvPr id="11284"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630238" y="3752850"/>
            <a:ext cx="1295400" cy="323850"/>
          </a:xfrm>
          <a:prstGeom prst="rect">
            <a:avLst/>
          </a:prstGeom>
          <a:noFill/>
          <a:ln w="9525">
            <a:noFill/>
            <a:miter lim="800000"/>
            <a:headEnd/>
            <a:tailEnd/>
          </a:ln>
        </p:spPr>
      </p:pic>
      <p:pic>
        <p:nvPicPr>
          <p:cNvPr id="2"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2327275" y="3752850"/>
            <a:ext cx="1295400" cy="323850"/>
          </a:xfrm>
          <a:prstGeom prst="rect">
            <a:avLst/>
          </a:prstGeom>
          <a:noFill/>
          <a:ln w="9525">
            <a:noFill/>
            <a:miter lim="800000"/>
            <a:headEnd/>
            <a:tailEnd/>
          </a:ln>
        </p:spPr>
      </p:pic>
      <p:sp>
        <p:nvSpPr>
          <p:cNvPr id="65567" name="Text Box 33"/>
          <p:cNvSpPr txBox="1">
            <a:spLocks noChangeArrowheads="1"/>
          </p:cNvSpPr>
          <p:nvPr/>
        </p:nvSpPr>
        <p:spPr bwMode="auto">
          <a:xfrm>
            <a:off x="4932363" y="4475163"/>
            <a:ext cx="1100137" cy="304800"/>
          </a:xfrm>
          <a:prstGeom prst="rect">
            <a:avLst/>
          </a:prstGeom>
          <a:noFill/>
          <a:ln w="9525">
            <a:noFill/>
            <a:miter lim="800000"/>
            <a:headEnd/>
            <a:tailEnd/>
          </a:ln>
        </p:spPr>
        <p:txBody>
          <a:bodyPr>
            <a:spAutoFit/>
          </a:bodyPr>
          <a:lstStyle/>
          <a:p>
            <a:r>
              <a:rPr lang="es-ES" sz="1400">
                <a:solidFill>
                  <a:srgbClr val="000000"/>
                </a:solidFill>
              </a:rPr>
              <a:t>Cargándole</a:t>
            </a:r>
            <a:r>
              <a:rPr lang="es-ES" sz="1400"/>
              <a:t>  </a:t>
            </a:r>
          </a:p>
        </p:txBody>
      </p:sp>
      <p:sp>
        <p:nvSpPr>
          <p:cNvPr id="65568" name="Text Box 35"/>
          <p:cNvSpPr txBox="1">
            <a:spLocks noChangeArrowheads="1"/>
          </p:cNvSpPr>
          <p:nvPr/>
        </p:nvSpPr>
        <p:spPr bwMode="auto">
          <a:xfrm>
            <a:off x="6630988" y="4492625"/>
            <a:ext cx="1109662" cy="304800"/>
          </a:xfrm>
          <a:prstGeom prst="rect">
            <a:avLst/>
          </a:prstGeom>
          <a:noFill/>
          <a:ln w="9525">
            <a:noFill/>
            <a:miter lim="800000"/>
            <a:headEnd/>
            <a:tailEnd/>
          </a:ln>
        </p:spPr>
        <p:txBody>
          <a:bodyPr wrap="none">
            <a:spAutoFit/>
          </a:bodyPr>
          <a:lstStyle/>
          <a:p>
            <a:r>
              <a:rPr lang="es-ES" sz="1400">
                <a:solidFill>
                  <a:srgbClr val="000000"/>
                </a:solidFill>
              </a:rPr>
              <a:t>abonándole</a:t>
            </a:r>
          </a:p>
        </p:txBody>
      </p:sp>
      <p:pic>
        <p:nvPicPr>
          <p:cNvPr id="3"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4662488" y="3825875"/>
            <a:ext cx="1295400" cy="323850"/>
          </a:xfrm>
          <a:prstGeom prst="rect">
            <a:avLst/>
          </a:prstGeom>
          <a:noFill/>
          <a:ln w="9525">
            <a:noFill/>
            <a:miter lim="800000"/>
            <a:headEnd/>
            <a:tailEnd/>
          </a:ln>
        </p:spPr>
      </p:pic>
      <p:pic>
        <p:nvPicPr>
          <p:cNvPr id="4" name="Picture 10" descr="C:\Documents and Settings\PÚBLICO\Mis documentos\Mis imágen\fletxa.gif"/>
          <p:cNvPicPr>
            <a:picLocks noChangeAspect="1" noChangeArrowheads="1" noCrop="1"/>
          </p:cNvPicPr>
          <p:nvPr/>
        </p:nvPicPr>
        <p:blipFill>
          <a:blip r:embed="rId2"/>
          <a:srcRect/>
          <a:stretch>
            <a:fillRect/>
          </a:stretch>
        </p:blipFill>
        <p:spPr bwMode="auto">
          <a:xfrm rot="3260925">
            <a:off x="6432550" y="3825875"/>
            <a:ext cx="1295400" cy="323850"/>
          </a:xfrm>
          <a:prstGeom prst="rect">
            <a:avLst/>
          </a:prstGeom>
          <a:noFill/>
          <a:ln w="9525">
            <a:noFill/>
            <a:miter lim="800000"/>
            <a:headEnd/>
            <a:tailEnd/>
          </a:ln>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0"/>
                                          </p:stCondLst>
                                        </p:cTn>
                                        <p:tgtEl>
                                          <p:spTgt spid="11284"/>
                                        </p:tgtEl>
                                        <p:attrNameLst>
                                          <p:attrName>style.visibility</p:attrName>
                                        </p:attrNameLst>
                                      </p:cBhvr>
                                      <p:to>
                                        <p:strVal val="visible"/>
                                      </p:to>
                                    </p:set>
                                    <p:anim to="" calcmode="lin" valueType="num">
                                      <p:cBhvr>
                                        <p:cTn id="7" dur="1" fill="hold"/>
                                        <p:tgtEl>
                                          <p:spTgt spid="11284"/>
                                        </p:tgtEl>
                                        <p:attrNameLst>
                                          <p:attrName/>
                                        </p:attrNameLst>
                                      </p:cBhvr>
                                    </p:anim>
                                  </p:childTnLst>
                                </p:cTn>
                              </p:par>
                            </p:childTnLst>
                          </p:cTn>
                        </p:par>
                        <p:par>
                          <p:cTn id="8" fill="hold">
                            <p:stCondLst>
                              <p:cond delay="0"/>
                            </p:stCondLst>
                            <p:childTnLst>
                              <p:par>
                                <p:cTn id="9" presetID="24"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to="" calcmode="lin" valueType="num">
                                      <p:cBhvr>
                                        <p:cTn id="11" dur="1" fill="hold"/>
                                        <p:tgtEl>
                                          <p:spTgt spid="2"/>
                                        </p:tgtEl>
                                        <p:attrNameLst>
                                          <p:attrName/>
                                        </p:attrNameLst>
                                      </p:cBhvr>
                                    </p:anim>
                                  </p:childTnLst>
                                </p:cTn>
                              </p:par>
                            </p:childTnLst>
                          </p:cTn>
                        </p:par>
                        <p:par>
                          <p:cTn id="12" fill="hold">
                            <p:stCondLst>
                              <p:cond delay="0"/>
                            </p:stCondLst>
                            <p:childTnLst>
                              <p:par>
                                <p:cTn id="13" presetID="24"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 to="" calcmode="lin" valueType="num">
                                      <p:cBhvr>
                                        <p:cTn id="15" dur="1" fill="hold"/>
                                        <p:tgtEl>
                                          <p:spTgt spid="3"/>
                                        </p:tgtEl>
                                        <p:attrNameLst>
                                          <p:attrName/>
                                        </p:attrNameLst>
                                      </p:cBhvr>
                                    </p:anim>
                                  </p:childTnLst>
                                </p:cTn>
                              </p:par>
                            </p:childTnLst>
                          </p:cTn>
                        </p:par>
                        <p:par>
                          <p:cTn id="16" fill="hold">
                            <p:stCondLst>
                              <p:cond delay="0"/>
                            </p:stCondLst>
                            <p:childTnLst>
                              <p:par>
                                <p:cTn id="17" presetID="24"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to="" calcmode="lin" valueType="num">
                                      <p:cBhvr>
                                        <p:cTn id="19"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bwMode="auto">
          <a:xfrm>
            <a:off x="865188" y="44450"/>
            <a:ext cx="8243887" cy="579438"/>
          </a:xfrm>
          <a:prstGeom prst="rect">
            <a:avLst/>
          </a:prstGeom>
          <a:solidFill>
            <a:srgbClr val="003399"/>
          </a:solidFill>
          <a:ln cap="flat" algn="ctr">
            <a:miter lim="800000"/>
            <a:headEnd/>
            <a:tailEnd/>
          </a:ln>
        </p:spPr>
        <p:txBody>
          <a:bodyPr>
            <a:spAutoFit/>
          </a:bodyPr>
          <a:lstStyle/>
          <a:p>
            <a:pPr eaLnBrk="1" hangingPunct="1">
              <a:spcBef>
                <a:spcPct val="50000"/>
              </a:spcBef>
            </a:pPr>
            <a:r>
              <a:rPr lang="es-ES" sz="3200" b="1" smtClean="0">
                <a:solidFill>
                  <a:schemeClr val="tx1"/>
                </a:solidFill>
              </a:rPr>
              <a:t>SALDOS DE LA CUENTA</a:t>
            </a:r>
          </a:p>
        </p:txBody>
      </p:sp>
      <p:sp>
        <p:nvSpPr>
          <p:cNvPr id="74755" name="Rectangle 3"/>
          <p:cNvSpPr>
            <a:spLocks noGrp="1" noChangeArrowheads="1"/>
          </p:cNvSpPr>
          <p:nvPr>
            <p:ph type="body" idx="4294967295"/>
          </p:nvPr>
        </p:nvSpPr>
        <p:spPr>
          <a:xfrm>
            <a:off x="395288" y="981075"/>
            <a:ext cx="8748712" cy="1079500"/>
          </a:xfrm>
        </p:spPr>
        <p:txBody>
          <a:bodyPr/>
          <a:lstStyle/>
          <a:p>
            <a:pPr marL="0" indent="0" algn="just" eaLnBrk="1" hangingPunct="1">
              <a:buFontTx/>
              <a:buNone/>
            </a:pPr>
            <a:r>
              <a:rPr lang="es-ES" smtClean="0"/>
              <a:t>Es el producto de la diferencia entre la sumatoria de cargos y la sumatoria del crédito. </a:t>
            </a:r>
          </a:p>
        </p:txBody>
      </p:sp>
      <p:sp>
        <p:nvSpPr>
          <p:cNvPr id="74760" name="Text Box 8"/>
          <p:cNvSpPr txBox="1">
            <a:spLocks noChangeArrowheads="1"/>
          </p:cNvSpPr>
          <p:nvPr/>
        </p:nvSpPr>
        <p:spPr bwMode="auto">
          <a:xfrm>
            <a:off x="2627313" y="3779838"/>
            <a:ext cx="1943100" cy="579437"/>
          </a:xfrm>
          <a:prstGeom prst="rect">
            <a:avLst/>
          </a:prstGeom>
          <a:noFill/>
          <a:ln w="9525">
            <a:noFill/>
            <a:miter lim="800000"/>
            <a:headEnd/>
            <a:tailEnd/>
          </a:ln>
        </p:spPr>
        <p:txBody>
          <a:bodyPr wrap="none">
            <a:spAutoFit/>
          </a:bodyPr>
          <a:lstStyle/>
          <a:p>
            <a:r>
              <a:rPr lang="es-ES" sz="3200">
                <a:solidFill>
                  <a:srgbClr val="000000"/>
                </a:solidFill>
              </a:rPr>
              <a:t>Débito   -</a:t>
            </a:r>
            <a:r>
              <a:rPr lang="es-ES" sz="3200"/>
              <a:t> </a:t>
            </a:r>
          </a:p>
        </p:txBody>
      </p:sp>
      <p:sp>
        <p:nvSpPr>
          <p:cNvPr id="74766" name="Text Box 14"/>
          <p:cNvSpPr txBox="1">
            <a:spLocks noChangeArrowheads="1"/>
          </p:cNvSpPr>
          <p:nvPr/>
        </p:nvSpPr>
        <p:spPr bwMode="auto">
          <a:xfrm>
            <a:off x="5219700" y="3789363"/>
            <a:ext cx="2994025" cy="579437"/>
          </a:xfrm>
          <a:prstGeom prst="rect">
            <a:avLst/>
          </a:prstGeom>
          <a:noFill/>
          <a:ln w="9525">
            <a:noFill/>
            <a:miter lim="800000"/>
            <a:headEnd/>
            <a:tailEnd/>
          </a:ln>
        </p:spPr>
        <p:txBody>
          <a:bodyPr wrap="none">
            <a:spAutoFit/>
          </a:bodyPr>
          <a:lstStyle/>
          <a:p>
            <a:r>
              <a:rPr lang="es-ES" sz="3200">
                <a:solidFill>
                  <a:srgbClr val="000000"/>
                </a:solidFill>
              </a:rPr>
              <a:t>Crédito = Saldo</a:t>
            </a:r>
          </a:p>
        </p:txBody>
      </p:sp>
      <p:sp>
        <p:nvSpPr>
          <p:cNvPr id="74767" name="Text Box 15"/>
          <p:cNvSpPr txBox="1">
            <a:spLocks noChangeArrowheads="1"/>
          </p:cNvSpPr>
          <p:nvPr/>
        </p:nvSpPr>
        <p:spPr bwMode="auto">
          <a:xfrm>
            <a:off x="1816100" y="4937125"/>
            <a:ext cx="955675" cy="579438"/>
          </a:xfrm>
          <a:prstGeom prst="rect">
            <a:avLst/>
          </a:prstGeom>
          <a:noFill/>
          <a:ln w="9525">
            <a:noFill/>
            <a:miter lim="800000"/>
            <a:headEnd/>
            <a:tailEnd/>
          </a:ln>
        </p:spPr>
        <p:txBody>
          <a:bodyPr>
            <a:spAutoFit/>
          </a:bodyPr>
          <a:lstStyle/>
          <a:p>
            <a:pPr>
              <a:buFont typeface="Arial" charset="0"/>
              <a:buNone/>
            </a:pPr>
            <a:r>
              <a:rPr lang="es-ES" sz="3200">
                <a:solidFill>
                  <a:srgbClr val="000000"/>
                </a:solidFill>
              </a:rPr>
              <a:t>D  </a:t>
            </a:r>
            <a:r>
              <a:rPr lang="en-US" sz="3200">
                <a:solidFill>
                  <a:srgbClr val="000000"/>
                </a:solidFill>
              </a:rPr>
              <a:t>&gt;</a:t>
            </a:r>
          </a:p>
        </p:txBody>
      </p:sp>
      <p:sp>
        <p:nvSpPr>
          <p:cNvPr id="74770" name="Text Box 18"/>
          <p:cNvSpPr txBox="1">
            <a:spLocks noChangeArrowheads="1"/>
          </p:cNvSpPr>
          <p:nvPr/>
        </p:nvSpPr>
        <p:spPr bwMode="auto">
          <a:xfrm>
            <a:off x="2771775" y="4941888"/>
            <a:ext cx="4119563" cy="579437"/>
          </a:xfrm>
          <a:prstGeom prst="rect">
            <a:avLst/>
          </a:prstGeom>
          <a:noFill/>
          <a:ln w="9525">
            <a:noFill/>
            <a:miter lim="800000"/>
            <a:headEnd/>
            <a:tailEnd/>
          </a:ln>
        </p:spPr>
        <p:txBody>
          <a:bodyPr>
            <a:spAutoFit/>
          </a:bodyPr>
          <a:lstStyle/>
          <a:p>
            <a:pPr>
              <a:buFont typeface="Arial" charset="0"/>
              <a:buNone/>
            </a:pPr>
            <a:r>
              <a:rPr lang="es-ES" sz="3200">
                <a:solidFill>
                  <a:srgbClr val="000000"/>
                </a:solidFill>
              </a:rPr>
              <a:t>H = Saldo Deudor</a:t>
            </a:r>
            <a:r>
              <a:rPr lang="es-ES" sz="3200"/>
              <a:t>  </a:t>
            </a:r>
          </a:p>
        </p:txBody>
      </p:sp>
      <p:sp>
        <p:nvSpPr>
          <p:cNvPr id="74771" name="Text Box 19"/>
          <p:cNvSpPr txBox="1">
            <a:spLocks noChangeArrowheads="1"/>
          </p:cNvSpPr>
          <p:nvPr/>
        </p:nvSpPr>
        <p:spPr bwMode="auto">
          <a:xfrm>
            <a:off x="1835150" y="5516563"/>
            <a:ext cx="1008063" cy="579437"/>
          </a:xfrm>
          <a:prstGeom prst="rect">
            <a:avLst/>
          </a:prstGeom>
          <a:noFill/>
          <a:ln w="9525">
            <a:noFill/>
            <a:miter lim="800000"/>
            <a:headEnd/>
            <a:tailEnd/>
          </a:ln>
        </p:spPr>
        <p:txBody>
          <a:bodyPr>
            <a:spAutoFit/>
          </a:bodyPr>
          <a:lstStyle/>
          <a:p>
            <a:pPr>
              <a:buFont typeface="Arial" charset="0"/>
              <a:buNone/>
            </a:pPr>
            <a:r>
              <a:rPr lang="es-ES" sz="3200">
                <a:solidFill>
                  <a:srgbClr val="000000"/>
                </a:solidFill>
              </a:rPr>
              <a:t>D  </a:t>
            </a:r>
            <a:r>
              <a:rPr lang="en-US" sz="3200">
                <a:solidFill>
                  <a:srgbClr val="000000"/>
                </a:solidFill>
              </a:rPr>
              <a:t>&lt;</a:t>
            </a:r>
            <a:r>
              <a:rPr lang="es-ES" sz="3200"/>
              <a:t> </a:t>
            </a:r>
          </a:p>
        </p:txBody>
      </p:sp>
      <p:sp>
        <p:nvSpPr>
          <p:cNvPr id="74774" name="Text Box 22"/>
          <p:cNvSpPr txBox="1">
            <a:spLocks noChangeArrowheads="1"/>
          </p:cNvSpPr>
          <p:nvPr/>
        </p:nvSpPr>
        <p:spPr bwMode="auto">
          <a:xfrm>
            <a:off x="2828925" y="5513388"/>
            <a:ext cx="4119563" cy="579437"/>
          </a:xfrm>
          <a:prstGeom prst="rect">
            <a:avLst/>
          </a:prstGeom>
          <a:noFill/>
          <a:ln w="9525">
            <a:noFill/>
            <a:miter lim="800000"/>
            <a:headEnd/>
            <a:tailEnd/>
          </a:ln>
        </p:spPr>
        <p:txBody>
          <a:bodyPr>
            <a:spAutoFit/>
          </a:bodyPr>
          <a:lstStyle/>
          <a:p>
            <a:pPr>
              <a:buFont typeface="Arial" charset="0"/>
              <a:buNone/>
            </a:pPr>
            <a:r>
              <a:rPr lang="es-ES" sz="3200">
                <a:solidFill>
                  <a:srgbClr val="000000"/>
                </a:solidFill>
              </a:rPr>
              <a:t>H = Saldo Acreedor   </a:t>
            </a:r>
          </a:p>
        </p:txBody>
      </p:sp>
      <p:sp>
        <p:nvSpPr>
          <p:cNvPr id="74775" name="Rectangle 3"/>
          <p:cNvSpPr>
            <a:spLocks noChangeArrowheads="1"/>
          </p:cNvSpPr>
          <p:nvPr/>
        </p:nvSpPr>
        <p:spPr bwMode="auto">
          <a:xfrm>
            <a:off x="2806700" y="2347913"/>
            <a:ext cx="3060700" cy="433387"/>
          </a:xfrm>
          <a:prstGeom prst="rect">
            <a:avLst/>
          </a:prstGeom>
          <a:solidFill>
            <a:schemeClr val="accent2"/>
          </a:solidFill>
          <a:ln w="9525">
            <a:noFill/>
            <a:miter lim="800000"/>
            <a:headEnd/>
            <a:tailEnd/>
          </a:ln>
          <a:effectLst/>
          <a:scene3d>
            <a:camera prst="legacyPerspectiveBottom"/>
            <a:lightRig rig="legacyFlat3" dir="t"/>
          </a:scene3d>
          <a:sp3d extrusionH="121893000" prstMaterial="legacyMatte">
            <a:bevelT w="13500" h="13500" prst="angle"/>
            <a:bevelB w="13500" h="13500" prst="angle"/>
            <a:extrusionClr>
              <a:schemeClr val="accent2"/>
            </a:extrusionClr>
          </a:sp3d>
        </p:spPr>
        <p:txBody>
          <a:bodyPr>
            <a:flatTx/>
          </a:bodyPr>
          <a:lstStyle/>
          <a:p>
            <a:pPr algn="ctr">
              <a:spcBef>
                <a:spcPct val="20000"/>
              </a:spcBef>
            </a:pPr>
            <a:r>
              <a:rPr lang="es-ES" sz="3200">
                <a:solidFill>
                  <a:srgbClr val="000000"/>
                </a:solidFill>
              </a:rPr>
              <a:t>D - H = S</a:t>
            </a:r>
          </a:p>
        </p:txBody>
      </p:sp>
      <p:sp>
        <p:nvSpPr>
          <p:cNvPr id="74776" name="Text Box 8"/>
          <p:cNvSpPr txBox="1">
            <a:spLocks noChangeArrowheads="1"/>
          </p:cNvSpPr>
          <p:nvPr/>
        </p:nvSpPr>
        <p:spPr bwMode="auto">
          <a:xfrm>
            <a:off x="2124075" y="3716338"/>
            <a:ext cx="498475" cy="701675"/>
          </a:xfrm>
          <a:prstGeom prst="rect">
            <a:avLst/>
          </a:prstGeom>
          <a:noFill/>
          <a:ln w="9525">
            <a:noFill/>
            <a:miter lim="800000"/>
            <a:headEnd/>
            <a:tailEnd/>
          </a:ln>
        </p:spPr>
        <p:txBody>
          <a:bodyPr wrap="none">
            <a:spAutoFit/>
          </a:bodyPr>
          <a:lstStyle/>
          <a:p>
            <a:r>
              <a:rPr lang="el-GR" sz="4000">
                <a:solidFill>
                  <a:srgbClr val="000000"/>
                </a:solidFill>
              </a:rPr>
              <a:t>Σ</a:t>
            </a:r>
            <a:endParaRPr lang="es-ES" sz="4000"/>
          </a:p>
        </p:txBody>
      </p:sp>
      <p:sp>
        <p:nvSpPr>
          <p:cNvPr id="74777" name="Text Box 8"/>
          <p:cNvSpPr txBox="1">
            <a:spLocks noChangeArrowheads="1"/>
          </p:cNvSpPr>
          <p:nvPr/>
        </p:nvSpPr>
        <p:spPr bwMode="auto">
          <a:xfrm>
            <a:off x="4721225" y="3735388"/>
            <a:ext cx="498475" cy="701675"/>
          </a:xfrm>
          <a:prstGeom prst="rect">
            <a:avLst/>
          </a:prstGeom>
          <a:noFill/>
          <a:ln w="9525">
            <a:noFill/>
            <a:miter lim="800000"/>
            <a:headEnd/>
            <a:tailEnd/>
          </a:ln>
        </p:spPr>
        <p:txBody>
          <a:bodyPr wrap="none">
            <a:spAutoFit/>
          </a:bodyPr>
          <a:lstStyle/>
          <a:p>
            <a:r>
              <a:rPr lang="el-GR" sz="4000">
                <a:solidFill>
                  <a:srgbClr val="000000"/>
                </a:solidFill>
              </a:rPr>
              <a:t>Σ</a:t>
            </a:r>
            <a:endParaRPr lang="es-ES" sz="4000"/>
          </a:p>
        </p:txBody>
      </p:sp>
    </p:spTree>
  </p:cSld>
  <p:clrMapOvr>
    <a:masterClrMapping/>
  </p:clrMapOvr>
  <p:transition>
    <p:wheel/>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5"/>
          <p:cNvSpPr>
            <a:spLocks noGrp="1" noChangeArrowheads="1"/>
          </p:cNvSpPr>
          <p:nvPr>
            <p:ph type="ftr" sz="quarter" idx="10"/>
          </p:nvPr>
        </p:nvSpPr>
        <p:spPr>
          <a:noFill/>
        </p:spPr>
        <p:txBody>
          <a:bodyPr/>
          <a:lstStyle/>
          <a:p>
            <a:r>
              <a:rPr lang="es-ES" smtClean="0"/>
              <a:t>RAMIREZ, ZAMBRANO, SANABRIA, CARDIEL, AGUERO</a:t>
            </a:r>
          </a:p>
        </p:txBody>
      </p:sp>
      <p:sp>
        <p:nvSpPr>
          <p:cNvPr id="55299" name="2 Marcador de fecha"/>
          <p:cNvSpPr>
            <a:spLocks noGrp="1"/>
          </p:cNvSpPr>
          <p:nvPr>
            <p:ph type="dt" sz="quarter" idx="11"/>
          </p:nvPr>
        </p:nvSpPr>
        <p:spPr>
          <a:noFill/>
        </p:spPr>
        <p:txBody>
          <a:bodyPr/>
          <a:lstStyle/>
          <a:p>
            <a:fld id="{301F6D42-FEFE-4EBD-8BF8-079F119F99A2}" type="datetime1">
              <a:rPr lang="es-ES" smtClean="0"/>
              <a:pPr/>
              <a:t>27/10/2014</a:t>
            </a:fld>
            <a:endParaRPr lang="es-ES" smtClean="0"/>
          </a:p>
        </p:txBody>
      </p:sp>
      <p:sp>
        <p:nvSpPr>
          <p:cNvPr id="55300" name="3 Marcador de número de diapositiva"/>
          <p:cNvSpPr>
            <a:spLocks noGrp="1"/>
          </p:cNvSpPr>
          <p:nvPr>
            <p:ph type="sldNum" sz="quarter" idx="12"/>
          </p:nvPr>
        </p:nvSpPr>
        <p:spPr>
          <a:noFill/>
        </p:spPr>
        <p:txBody>
          <a:bodyPr/>
          <a:lstStyle/>
          <a:p>
            <a:fld id="{4A768F26-29ED-4319-B8AD-BBF1BA951297}" type="slidenum">
              <a:rPr lang="es-ES" smtClean="0"/>
              <a:pPr/>
              <a:t>42</a:t>
            </a:fld>
            <a:endParaRPr lang="es-ES" smtClean="0"/>
          </a:p>
        </p:txBody>
      </p:sp>
      <p:sp>
        <p:nvSpPr>
          <p:cNvPr id="55301" name="Line 2"/>
          <p:cNvSpPr>
            <a:spLocks noChangeShapeType="1"/>
          </p:cNvSpPr>
          <p:nvPr/>
        </p:nvSpPr>
        <p:spPr bwMode="auto">
          <a:xfrm>
            <a:off x="2555875" y="1844675"/>
            <a:ext cx="3529013" cy="0"/>
          </a:xfrm>
          <a:prstGeom prst="line">
            <a:avLst/>
          </a:prstGeom>
          <a:noFill/>
          <a:ln w="9525">
            <a:solidFill>
              <a:schemeClr val="tx1"/>
            </a:solidFill>
            <a:round/>
            <a:headEnd/>
            <a:tailEnd/>
          </a:ln>
        </p:spPr>
        <p:txBody>
          <a:bodyPr/>
          <a:lstStyle/>
          <a:p>
            <a:endParaRPr lang="es-ES"/>
          </a:p>
        </p:txBody>
      </p:sp>
      <p:sp>
        <p:nvSpPr>
          <p:cNvPr id="55302" name="Line 3"/>
          <p:cNvSpPr>
            <a:spLocks noChangeShapeType="1"/>
          </p:cNvSpPr>
          <p:nvPr/>
        </p:nvSpPr>
        <p:spPr bwMode="auto">
          <a:xfrm>
            <a:off x="4356100" y="1844675"/>
            <a:ext cx="0" cy="3168650"/>
          </a:xfrm>
          <a:prstGeom prst="line">
            <a:avLst/>
          </a:prstGeom>
          <a:noFill/>
          <a:ln w="9525">
            <a:solidFill>
              <a:schemeClr val="bg2"/>
            </a:solidFill>
            <a:round/>
            <a:headEnd/>
            <a:tailEnd/>
          </a:ln>
        </p:spPr>
        <p:txBody>
          <a:bodyPr/>
          <a:lstStyle/>
          <a:p>
            <a:endParaRPr lang="es-ES"/>
          </a:p>
        </p:txBody>
      </p:sp>
      <p:sp>
        <p:nvSpPr>
          <p:cNvPr id="55303" name="Text Box 4"/>
          <p:cNvSpPr txBox="1">
            <a:spLocks noChangeArrowheads="1"/>
          </p:cNvSpPr>
          <p:nvPr/>
        </p:nvSpPr>
        <p:spPr bwMode="auto">
          <a:xfrm>
            <a:off x="3635375" y="688975"/>
            <a:ext cx="1019175" cy="579438"/>
          </a:xfrm>
          <a:prstGeom prst="rect">
            <a:avLst/>
          </a:prstGeom>
          <a:noFill/>
          <a:ln w="9525">
            <a:noFill/>
            <a:miter lim="800000"/>
            <a:headEnd/>
            <a:tailEnd/>
          </a:ln>
        </p:spPr>
        <p:txBody>
          <a:bodyPr wrap="none">
            <a:spAutoFit/>
          </a:bodyPr>
          <a:lstStyle/>
          <a:p>
            <a:r>
              <a:rPr lang="es-ES" sz="3200">
                <a:solidFill>
                  <a:srgbClr val="000000"/>
                </a:solidFill>
              </a:rPr>
              <a:t>Caja</a:t>
            </a:r>
          </a:p>
        </p:txBody>
      </p:sp>
      <p:sp>
        <p:nvSpPr>
          <p:cNvPr id="55304" name="Rectangle 5"/>
          <p:cNvSpPr>
            <a:spLocks noChangeArrowheads="1"/>
          </p:cNvSpPr>
          <p:nvPr/>
        </p:nvSpPr>
        <p:spPr bwMode="auto">
          <a:xfrm>
            <a:off x="2555875" y="1268413"/>
            <a:ext cx="1800225" cy="576262"/>
          </a:xfrm>
          <a:prstGeom prst="rect">
            <a:avLst/>
          </a:prstGeom>
          <a:solidFill>
            <a:schemeClr val="accent1"/>
          </a:solidFill>
          <a:ln w="9525">
            <a:solidFill>
              <a:schemeClr val="tx1"/>
            </a:solidFill>
            <a:miter lim="800000"/>
            <a:headEnd/>
            <a:tailEnd/>
          </a:ln>
        </p:spPr>
        <p:txBody>
          <a:bodyPr wrap="none" anchor="ctr"/>
          <a:lstStyle/>
          <a:p>
            <a:pPr algn="ctr"/>
            <a:r>
              <a:rPr lang="es-ES" sz="2400" b="1"/>
              <a:t>Debe</a:t>
            </a:r>
          </a:p>
        </p:txBody>
      </p:sp>
      <p:sp>
        <p:nvSpPr>
          <p:cNvPr id="55305" name="Rectangle 6"/>
          <p:cNvSpPr>
            <a:spLocks noChangeArrowheads="1"/>
          </p:cNvSpPr>
          <p:nvPr/>
        </p:nvSpPr>
        <p:spPr bwMode="auto">
          <a:xfrm>
            <a:off x="4356100" y="1268413"/>
            <a:ext cx="1728788" cy="576262"/>
          </a:xfrm>
          <a:prstGeom prst="rect">
            <a:avLst/>
          </a:prstGeom>
          <a:solidFill>
            <a:schemeClr val="accent1"/>
          </a:solidFill>
          <a:ln w="9525">
            <a:solidFill>
              <a:schemeClr val="tx1"/>
            </a:solidFill>
            <a:miter lim="800000"/>
            <a:headEnd/>
            <a:tailEnd/>
          </a:ln>
        </p:spPr>
        <p:txBody>
          <a:bodyPr wrap="none" anchor="ctr"/>
          <a:lstStyle/>
          <a:p>
            <a:pPr algn="ctr"/>
            <a:r>
              <a:rPr lang="es-ES" sz="2400" b="1"/>
              <a:t>Haber</a:t>
            </a:r>
          </a:p>
        </p:txBody>
      </p:sp>
      <p:sp>
        <p:nvSpPr>
          <p:cNvPr id="55306" name="Text Box 7"/>
          <p:cNvSpPr txBox="1">
            <a:spLocks noChangeArrowheads="1"/>
          </p:cNvSpPr>
          <p:nvPr/>
        </p:nvSpPr>
        <p:spPr bwMode="auto">
          <a:xfrm>
            <a:off x="2824163" y="2008188"/>
            <a:ext cx="1287462" cy="457200"/>
          </a:xfrm>
          <a:prstGeom prst="rect">
            <a:avLst/>
          </a:prstGeom>
          <a:noFill/>
          <a:ln w="9525">
            <a:noFill/>
            <a:miter lim="800000"/>
            <a:headEnd/>
            <a:tailEnd/>
          </a:ln>
        </p:spPr>
        <p:txBody>
          <a:bodyPr wrap="none">
            <a:spAutoFit/>
          </a:bodyPr>
          <a:lstStyle/>
          <a:p>
            <a:r>
              <a:rPr lang="es-ES" sz="2400">
                <a:solidFill>
                  <a:srgbClr val="000000"/>
                </a:solidFill>
              </a:rPr>
              <a:t>600.000</a:t>
            </a:r>
          </a:p>
        </p:txBody>
      </p:sp>
      <p:sp>
        <p:nvSpPr>
          <p:cNvPr id="55307" name="Text Box 8"/>
          <p:cNvSpPr txBox="1">
            <a:spLocks noChangeArrowheads="1"/>
          </p:cNvSpPr>
          <p:nvPr/>
        </p:nvSpPr>
        <p:spPr bwMode="auto">
          <a:xfrm>
            <a:off x="4551363" y="2295525"/>
            <a:ext cx="1287462" cy="457200"/>
          </a:xfrm>
          <a:prstGeom prst="rect">
            <a:avLst/>
          </a:prstGeom>
          <a:noFill/>
          <a:ln w="9525">
            <a:noFill/>
            <a:miter lim="800000"/>
            <a:headEnd/>
            <a:tailEnd/>
          </a:ln>
        </p:spPr>
        <p:txBody>
          <a:bodyPr wrap="none">
            <a:spAutoFit/>
          </a:bodyPr>
          <a:lstStyle/>
          <a:p>
            <a:r>
              <a:rPr lang="es-ES" sz="2400">
                <a:solidFill>
                  <a:srgbClr val="000000"/>
                </a:solidFill>
              </a:rPr>
              <a:t>100.000</a:t>
            </a:r>
          </a:p>
        </p:txBody>
      </p:sp>
      <p:sp>
        <p:nvSpPr>
          <p:cNvPr id="55308" name="Text Box 9"/>
          <p:cNvSpPr>
            <a:spLocks noGrp="1" noChangeArrowheads="1"/>
          </p:cNvSpPr>
          <p:nvPr>
            <p:ph type="body" idx="4294967295"/>
          </p:nvPr>
        </p:nvSpPr>
        <p:spPr>
          <a:xfrm>
            <a:off x="457200" y="404813"/>
            <a:ext cx="8229600" cy="5721350"/>
          </a:xfrm>
        </p:spPr>
        <p:txBody>
          <a:bodyPr/>
          <a:lstStyle/>
          <a:p>
            <a:pPr eaLnBrk="1" hangingPunct="1">
              <a:spcBef>
                <a:spcPct val="0"/>
              </a:spcBef>
              <a:buFontTx/>
              <a:buNone/>
            </a:pPr>
            <a:r>
              <a:rPr lang="es-ES" smtClean="0"/>
              <a:t>                          </a:t>
            </a:r>
          </a:p>
          <a:p>
            <a:pPr eaLnBrk="1" hangingPunct="1">
              <a:spcBef>
                <a:spcPct val="0"/>
              </a:spcBef>
              <a:buFontTx/>
              <a:buNone/>
            </a:pPr>
            <a:r>
              <a:rPr lang="es-ES" smtClean="0"/>
              <a:t>                            </a:t>
            </a:r>
          </a:p>
        </p:txBody>
      </p:sp>
      <p:sp>
        <p:nvSpPr>
          <p:cNvPr id="55309" name="Text Box 10"/>
          <p:cNvSpPr txBox="1">
            <a:spLocks noChangeArrowheads="1"/>
          </p:cNvSpPr>
          <p:nvPr/>
        </p:nvSpPr>
        <p:spPr bwMode="auto">
          <a:xfrm>
            <a:off x="2824163" y="2924175"/>
            <a:ext cx="1287462" cy="457200"/>
          </a:xfrm>
          <a:prstGeom prst="rect">
            <a:avLst/>
          </a:prstGeom>
          <a:noFill/>
          <a:ln w="9525">
            <a:noFill/>
            <a:miter lim="800000"/>
            <a:headEnd/>
            <a:tailEnd/>
          </a:ln>
        </p:spPr>
        <p:txBody>
          <a:bodyPr wrap="none">
            <a:spAutoFit/>
          </a:bodyPr>
          <a:lstStyle/>
          <a:p>
            <a:r>
              <a:rPr lang="es-ES" sz="2400">
                <a:solidFill>
                  <a:srgbClr val="000000"/>
                </a:solidFill>
              </a:rPr>
              <a:t>150.000</a:t>
            </a:r>
          </a:p>
        </p:txBody>
      </p:sp>
      <p:sp>
        <p:nvSpPr>
          <p:cNvPr id="55310" name="Text Box 11"/>
          <p:cNvSpPr txBox="1">
            <a:spLocks noChangeArrowheads="1"/>
          </p:cNvSpPr>
          <p:nvPr/>
        </p:nvSpPr>
        <p:spPr bwMode="auto">
          <a:xfrm>
            <a:off x="4749800" y="3573463"/>
            <a:ext cx="1117600" cy="457200"/>
          </a:xfrm>
          <a:prstGeom prst="rect">
            <a:avLst/>
          </a:prstGeom>
          <a:noFill/>
          <a:ln w="9525">
            <a:noFill/>
            <a:miter lim="800000"/>
            <a:headEnd/>
            <a:tailEnd/>
          </a:ln>
        </p:spPr>
        <p:txBody>
          <a:bodyPr wrap="none">
            <a:spAutoFit/>
          </a:bodyPr>
          <a:lstStyle/>
          <a:p>
            <a:r>
              <a:rPr lang="es-ES" sz="2400">
                <a:solidFill>
                  <a:srgbClr val="000000"/>
                </a:solidFill>
              </a:rPr>
              <a:t>30.000</a:t>
            </a:r>
          </a:p>
        </p:txBody>
      </p:sp>
      <p:sp>
        <p:nvSpPr>
          <p:cNvPr id="55311" name="Line 12"/>
          <p:cNvSpPr>
            <a:spLocks noChangeShapeType="1"/>
          </p:cNvSpPr>
          <p:nvPr/>
        </p:nvSpPr>
        <p:spPr bwMode="auto">
          <a:xfrm>
            <a:off x="2195513" y="4005263"/>
            <a:ext cx="4465637" cy="0"/>
          </a:xfrm>
          <a:prstGeom prst="line">
            <a:avLst/>
          </a:prstGeom>
          <a:noFill/>
          <a:ln w="57150">
            <a:solidFill>
              <a:schemeClr val="bg2"/>
            </a:solidFill>
            <a:round/>
            <a:headEnd/>
            <a:tailEnd/>
          </a:ln>
        </p:spPr>
        <p:txBody>
          <a:bodyPr/>
          <a:lstStyle/>
          <a:p>
            <a:endParaRPr lang="es-ES"/>
          </a:p>
        </p:txBody>
      </p:sp>
      <p:sp>
        <p:nvSpPr>
          <p:cNvPr id="55312" name="Text Box 13"/>
          <p:cNvSpPr txBox="1">
            <a:spLocks noChangeArrowheads="1"/>
          </p:cNvSpPr>
          <p:nvPr/>
        </p:nvSpPr>
        <p:spPr bwMode="auto">
          <a:xfrm>
            <a:off x="2751138" y="4024313"/>
            <a:ext cx="1287462" cy="457200"/>
          </a:xfrm>
          <a:prstGeom prst="rect">
            <a:avLst/>
          </a:prstGeom>
          <a:noFill/>
          <a:ln w="9525">
            <a:noFill/>
            <a:miter lim="800000"/>
            <a:headEnd/>
            <a:tailEnd/>
          </a:ln>
        </p:spPr>
        <p:txBody>
          <a:bodyPr wrap="none">
            <a:spAutoFit/>
          </a:bodyPr>
          <a:lstStyle/>
          <a:p>
            <a:r>
              <a:rPr lang="es-ES" sz="2400">
                <a:solidFill>
                  <a:srgbClr val="000000"/>
                </a:solidFill>
              </a:rPr>
              <a:t>750.000</a:t>
            </a:r>
          </a:p>
        </p:txBody>
      </p:sp>
      <p:sp>
        <p:nvSpPr>
          <p:cNvPr id="55313" name="Text Box 14"/>
          <p:cNvSpPr txBox="1">
            <a:spLocks noChangeArrowheads="1"/>
          </p:cNvSpPr>
          <p:nvPr/>
        </p:nvSpPr>
        <p:spPr bwMode="auto">
          <a:xfrm>
            <a:off x="4716463" y="4076700"/>
            <a:ext cx="1287462" cy="457200"/>
          </a:xfrm>
          <a:prstGeom prst="rect">
            <a:avLst/>
          </a:prstGeom>
          <a:noFill/>
          <a:ln w="9525">
            <a:noFill/>
            <a:miter lim="800000"/>
            <a:headEnd/>
            <a:tailEnd/>
          </a:ln>
        </p:spPr>
        <p:txBody>
          <a:bodyPr wrap="none">
            <a:spAutoFit/>
          </a:bodyPr>
          <a:lstStyle/>
          <a:p>
            <a:r>
              <a:rPr lang="es-ES" sz="2400">
                <a:solidFill>
                  <a:srgbClr val="000000"/>
                </a:solidFill>
              </a:rPr>
              <a:t>130.000</a:t>
            </a:r>
          </a:p>
        </p:txBody>
      </p:sp>
      <p:sp>
        <p:nvSpPr>
          <p:cNvPr id="55314" name="Line 15"/>
          <p:cNvSpPr>
            <a:spLocks noChangeShapeType="1"/>
          </p:cNvSpPr>
          <p:nvPr/>
        </p:nvSpPr>
        <p:spPr bwMode="auto">
          <a:xfrm>
            <a:off x="2195513" y="4508500"/>
            <a:ext cx="4608512" cy="0"/>
          </a:xfrm>
          <a:prstGeom prst="line">
            <a:avLst/>
          </a:prstGeom>
          <a:noFill/>
          <a:ln w="9525">
            <a:solidFill>
              <a:schemeClr val="bg2"/>
            </a:solidFill>
            <a:round/>
            <a:headEnd/>
            <a:tailEnd/>
          </a:ln>
        </p:spPr>
        <p:txBody>
          <a:bodyPr/>
          <a:lstStyle/>
          <a:p>
            <a:endParaRPr lang="es-ES"/>
          </a:p>
        </p:txBody>
      </p:sp>
      <p:sp>
        <p:nvSpPr>
          <p:cNvPr id="55315" name="Text Box 16"/>
          <p:cNvSpPr txBox="1">
            <a:spLocks noChangeArrowheads="1"/>
          </p:cNvSpPr>
          <p:nvPr/>
        </p:nvSpPr>
        <p:spPr bwMode="auto">
          <a:xfrm>
            <a:off x="2771775" y="4581525"/>
            <a:ext cx="1287463" cy="457200"/>
          </a:xfrm>
          <a:prstGeom prst="rect">
            <a:avLst/>
          </a:prstGeom>
          <a:noFill/>
          <a:ln w="9525">
            <a:noFill/>
            <a:miter lim="800000"/>
            <a:headEnd/>
            <a:tailEnd/>
          </a:ln>
        </p:spPr>
        <p:txBody>
          <a:bodyPr wrap="none">
            <a:spAutoFit/>
          </a:bodyPr>
          <a:lstStyle/>
          <a:p>
            <a:r>
              <a:rPr lang="es-ES" sz="2400">
                <a:solidFill>
                  <a:srgbClr val="000000"/>
                </a:solidFill>
              </a:rPr>
              <a:t>620.000</a:t>
            </a:r>
          </a:p>
        </p:txBody>
      </p:sp>
      <p:sp>
        <p:nvSpPr>
          <p:cNvPr id="55316" name="Text Box 17"/>
          <p:cNvSpPr txBox="1">
            <a:spLocks noChangeArrowheads="1"/>
          </p:cNvSpPr>
          <p:nvPr/>
        </p:nvSpPr>
        <p:spPr bwMode="auto">
          <a:xfrm>
            <a:off x="2103438" y="4600575"/>
            <a:ext cx="501650" cy="366713"/>
          </a:xfrm>
          <a:prstGeom prst="rect">
            <a:avLst/>
          </a:prstGeom>
          <a:noFill/>
          <a:ln w="9525">
            <a:noFill/>
            <a:miter lim="800000"/>
            <a:headEnd/>
            <a:tailEnd/>
          </a:ln>
        </p:spPr>
        <p:txBody>
          <a:bodyPr wrap="none">
            <a:spAutoFit/>
          </a:bodyPr>
          <a:lstStyle/>
          <a:p>
            <a:r>
              <a:rPr lang="es-ES" sz="1800" b="1">
                <a:solidFill>
                  <a:srgbClr val="000000"/>
                </a:solidFill>
              </a:rPr>
              <a:t>Dr</a:t>
            </a:r>
            <a:r>
              <a:rPr lang="es-ES" sz="1800">
                <a:solidFill>
                  <a:srgbClr val="000000"/>
                </a:solidFill>
              </a:rPr>
              <a:t>.</a:t>
            </a:r>
          </a:p>
        </p:txBody>
      </p:sp>
      <p:sp>
        <p:nvSpPr>
          <p:cNvPr id="55317" name="Text Box 18"/>
          <p:cNvSpPr txBox="1">
            <a:spLocks noChangeArrowheads="1"/>
          </p:cNvSpPr>
          <p:nvPr/>
        </p:nvSpPr>
        <p:spPr bwMode="auto">
          <a:xfrm>
            <a:off x="2392363" y="5373688"/>
            <a:ext cx="2038350" cy="366712"/>
          </a:xfrm>
          <a:prstGeom prst="rect">
            <a:avLst/>
          </a:prstGeom>
          <a:noFill/>
          <a:ln w="9525">
            <a:noFill/>
            <a:miter lim="800000"/>
            <a:headEnd/>
            <a:tailEnd/>
          </a:ln>
        </p:spPr>
        <p:txBody>
          <a:bodyPr wrap="none">
            <a:spAutoFit/>
          </a:bodyPr>
          <a:lstStyle/>
          <a:p>
            <a:r>
              <a:rPr lang="es-ES" sz="1800" b="1">
                <a:solidFill>
                  <a:srgbClr val="000000"/>
                </a:solidFill>
              </a:rPr>
              <a:t>SALDO DEUDOR</a:t>
            </a:r>
          </a:p>
        </p:txBody>
      </p:sp>
      <p:sp>
        <p:nvSpPr>
          <p:cNvPr id="55318" name="Text Box 6"/>
          <p:cNvSpPr txBox="1">
            <a:spLocks noChangeArrowheads="1"/>
          </p:cNvSpPr>
          <p:nvPr/>
        </p:nvSpPr>
        <p:spPr bwMode="auto">
          <a:xfrm>
            <a:off x="857250" y="0"/>
            <a:ext cx="8215313"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a:t>Saldos de las cuentas</a:t>
            </a:r>
            <a:endParaRPr lang="es-ES" sz="3600"/>
          </a:p>
        </p:txBody>
      </p:sp>
    </p:spTree>
  </p:cSld>
  <p:clrMapOvr>
    <a:masterClrMapping/>
  </p:clrMapOvr>
  <p:transition>
    <p:wheel/>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2 Marcador de fecha"/>
          <p:cNvSpPr>
            <a:spLocks noGrp="1"/>
          </p:cNvSpPr>
          <p:nvPr>
            <p:ph type="dt" sz="quarter" idx="11"/>
          </p:nvPr>
        </p:nvSpPr>
        <p:spPr>
          <a:noFill/>
        </p:spPr>
        <p:txBody>
          <a:bodyPr/>
          <a:lstStyle/>
          <a:p>
            <a:fld id="{FF25D960-DED7-4B5F-AB75-1D8ECE30CCAB}" type="datetime1">
              <a:rPr lang="es-ES" smtClean="0"/>
              <a:pPr/>
              <a:t>27/10/2014</a:t>
            </a:fld>
            <a:endParaRPr lang="es-ES" smtClean="0"/>
          </a:p>
        </p:txBody>
      </p:sp>
      <p:sp>
        <p:nvSpPr>
          <p:cNvPr id="56324" name="3 Marcador de número de diapositiva"/>
          <p:cNvSpPr>
            <a:spLocks noGrp="1"/>
          </p:cNvSpPr>
          <p:nvPr>
            <p:ph type="sldNum" sz="quarter" idx="12"/>
          </p:nvPr>
        </p:nvSpPr>
        <p:spPr>
          <a:noFill/>
        </p:spPr>
        <p:txBody>
          <a:bodyPr/>
          <a:lstStyle/>
          <a:p>
            <a:fld id="{7CBB6360-C574-4FAE-BBE7-19DCBDCC58C1}" type="slidenum">
              <a:rPr lang="es-ES" smtClean="0"/>
              <a:pPr/>
              <a:t>43</a:t>
            </a:fld>
            <a:endParaRPr lang="es-ES" smtClean="0"/>
          </a:p>
        </p:txBody>
      </p:sp>
      <p:sp>
        <p:nvSpPr>
          <p:cNvPr id="56325" name="Line 2"/>
          <p:cNvSpPr>
            <a:spLocks noChangeShapeType="1"/>
          </p:cNvSpPr>
          <p:nvPr/>
        </p:nvSpPr>
        <p:spPr bwMode="auto">
          <a:xfrm>
            <a:off x="2555875" y="1844675"/>
            <a:ext cx="3529013" cy="0"/>
          </a:xfrm>
          <a:prstGeom prst="line">
            <a:avLst/>
          </a:prstGeom>
          <a:noFill/>
          <a:ln w="9525">
            <a:solidFill>
              <a:schemeClr val="tx1"/>
            </a:solidFill>
            <a:round/>
            <a:headEnd/>
            <a:tailEnd/>
          </a:ln>
        </p:spPr>
        <p:txBody>
          <a:bodyPr/>
          <a:lstStyle/>
          <a:p>
            <a:endParaRPr lang="es-ES"/>
          </a:p>
        </p:txBody>
      </p:sp>
      <p:sp>
        <p:nvSpPr>
          <p:cNvPr id="56326" name="Line 3"/>
          <p:cNvSpPr>
            <a:spLocks noChangeShapeType="1"/>
          </p:cNvSpPr>
          <p:nvPr/>
        </p:nvSpPr>
        <p:spPr bwMode="auto">
          <a:xfrm>
            <a:off x="4356100" y="1844675"/>
            <a:ext cx="0" cy="3168650"/>
          </a:xfrm>
          <a:prstGeom prst="line">
            <a:avLst/>
          </a:prstGeom>
          <a:noFill/>
          <a:ln w="9525">
            <a:solidFill>
              <a:schemeClr val="bg2"/>
            </a:solidFill>
            <a:round/>
            <a:headEnd/>
            <a:tailEnd/>
          </a:ln>
        </p:spPr>
        <p:txBody>
          <a:bodyPr/>
          <a:lstStyle/>
          <a:p>
            <a:endParaRPr lang="es-ES"/>
          </a:p>
        </p:txBody>
      </p:sp>
      <p:sp>
        <p:nvSpPr>
          <p:cNvPr id="56327" name="Text Box 4"/>
          <p:cNvSpPr txBox="1">
            <a:spLocks noChangeArrowheads="1"/>
          </p:cNvSpPr>
          <p:nvPr/>
        </p:nvSpPr>
        <p:spPr bwMode="auto">
          <a:xfrm>
            <a:off x="2484438" y="688975"/>
            <a:ext cx="3589337" cy="579438"/>
          </a:xfrm>
          <a:prstGeom prst="rect">
            <a:avLst/>
          </a:prstGeom>
          <a:noFill/>
          <a:ln w="9525">
            <a:noFill/>
            <a:miter lim="800000"/>
            <a:headEnd/>
            <a:tailEnd/>
          </a:ln>
        </p:spPr>
        <p:txBody>
          <a:bodyPr wrap="none">
            <a:spAutoFit/>
          </a:bodyPr>
          <a:lstStyle/>
          <a:p>
            <a:r>
              <a:rPr lang="es-ES" sz="3200">
                <a:solidFill>
                  <a:srgbClr val="000000"/>
                </a:solidFill>
              </a:rPr>
              <a:t>Cuentas por Pagar</a:t>
            </a:r>
          </a:p>
        </p:txBody>
      </p:sp>
      <p:sp>
        <p:nvSpPr>
          <p:cNvPr id="56328" name="Rectangle 5"/>
          <p:cNvSpPr>
            <a:spLocks noChangeArrowheads="1"/>
          </p:cNvSpPr>
          <p:nvPr/>
        </p:nvSpPr>
        <p:spPr bwMode="auto">
          <a:xfrm>
            <a:off x="2555875" y="1268413"/>
            <a:ext cx="1800225" cy="576262"/>
          </a:xfrm>
          <a:prstGeom prst="rect">
            <a:avLst/>
          </a:prstGeom>
          <a:solidFill>
            <a:schemeClr val="accent1"/>
          </a:solidFill>
          <a:ln w="9525">
            <a:solidFill>
              <a:schemeClr val="tx1"/>
            </a:solidFill>
            <a:miter lim="800000"/>
            <a:headEnd/>
            <a:tailEnd/>
          </a:ln>
        </p:spPr>
        <p:txBody>
          <a:bodyPr wrap="none" anchor="ctr"/>
          <a:lstStyle/>
          <a:p>
            <a:pPr algn="ctr"/>
            <a:r>
              <a:rPr lang="es-ES" sz="2400" b="1"/>
              <a:t>Debe</a:t>
            </a:r>
          </a:p>
        </p:txBody>
      </p:sp>
      <p:sp>
        <p:nvSpPr>
          <p:cNvPr id="56329" name="Rectangle 6"/>
          <p:cNvSpPr>
            <a:spLocks noChangeArrowheads="1"/>
          </p:cNvSpPr>
          <p:nvPr/>
        </p:nvSpPr>
        <p:spPr bwMode="auto">
          <a:xfrm>
            <a:off x="4356100" y="1268413"/>
            <a:ext cx="1728788" cy="576262"/>
          </a:xfrm>
          <a:prstGeom prst="rect">
            <a:avLst/>
          </a:prstGeom>
          <a:solidFill>
            <a:schemeClr val="accent1"/>
          </a:solidFill>
          <a:ln w="9525">
            <a:solidFill>
              <a:schemeClr val="tx1"/>
            </a:solidFill>
            <a:miter lim="800000"/>
            <a:headEnd/>
            <a:tailEnd/>
          </a:ln>
        </p:spPr>
        <p:txBody>
          <a:bodyPr wrap="none" anchor="ctr"/>
          <a:lstStyle/>
          <a:p>
            <a:pPr algn="ctr"/>
            <a:r>
              <a:rPr lang="es-ES" sz="2400" b="1"/>
              <a:t>Haber</a:t>
            </a:r>
          </a:p>
        </p:txBody>
      </p:sp>
      <p:sp>
        <p:nvSpPr>
          <p:cNvPr id="56330" name="Text Box 7"/>
          <p:cNvSpPr txBox="1">
            <a:spLocks noChangeArrowheads="1"/>
          </p:cNvSpPr>
          <p:nvPr/>
        </p:nvSpPr>
        <p:spPr bwMode="auto">
          <a:xfrm>
            <a:off x="2824163" y="2466975"/>
            <a:ext cx="1287462" cy="457200"/>
          </a:xfrm>
          <a:prstGeom prst="rect">
            <a:avLst/>
          </a:prstGeom>
          <a:noFill/>
          <a:ln w="9525">
            <a:noFill/>
            <a:miter lim="800000"/>
            <a:headEnd/>
            <a:tailEnd/>
          </a:ln>
        </p:spPr>
        <p:txBody>
          <a:bodyPr wrap="none">
            <a:spAutoFit/>
          </a:bodyPr>
          <a:lstStyle/>
          <a:p>
            <a:r>
              <a:rPr lang="es-ES" sz="2400">
                <a:solidFill>
                  <a:srgbClr val="000000"/>
                </a:solidFill>
              </a:rPr>
              <a:t>600.000</a:t>
            </a:r>
          </a:p>
        </p:txBody>
      </p:sp>
      <p:sp>
        <p:nvSpPr>
          <p:cNvPr id="56331" name="Text Box 8"/>
          <p:cNvSpPr txBox="1">
            <a:spLocks noChangeArrowheads="1"/>
          </p:cNvSpPr>
          <p:nvPr/>
        </p:nvSpPr>
        <p:spPr bwMode="auto">
          <a:xfrm>
            <a:off x="4551363" y="1916113"/>
            <a:ext cx="1287462" cy="457200"/>
          </a:xfrm>
          <a:prstGeom prst="rect">
            <a:avLst/>
          </a:prstGeom>
          <a:noFill/>
          <a:ln w="9525">
            <a:noFill/>
            <a:miter lim="800000"/>
            <a:headEnd/>
            <a:tailEnd/>
          </a:ln>
        </p:spPr>
        <p:txBody>
          <a:bodyPr wrap="none">
            <a:spAutoFit/>
          </a:bodyPr>
          <a:lstStyle/>
          <a:p>
            <a:r>
              <a:rPr lang="es-ES" sz="2400">
                <a:solidFill>
                  <a:srgbClr val="000000"/>
                </a:solidFill>
              </a:rPr>
              <a:t>900.000</a:t>
            </a:r>
          </a:p>
        </p:txBody>
      </p:sp>
      <p:sp>
        <p:nvSpPr>
          <p:cNvPr id="56332" name="Text Box 9"/>
          <p:cNvSpPr>
            <a:spLocks noGrp="1" noChangeArrowheads="1"/>
          </p:cNvSpPr>
          <p:nvPr>
            <p:ph type="body" idx="4294967295"/>
          </p:nvPr>
        </p:nvSpPr>
        <p:spPr>
          <a:xfrm>
            <a:off x="457200" y="404813"/>
            <a:ext cx="8229600" cy="5721350"/>
          </a:xfrm>
        </p:spPr>
        <p:txBody>
          <a:bodyPr/>
          <a:lstStyle/>
          <a:p>
            <a:pPr eaLnBrk="1" hangingPunct="1">
              <a:spcBef>
                <a:spcPct val="0"/>
              </a:spcBef>
              <a:buFontTx/>
              <a:buNone/>
            </a:pPr>
            <a:r>
              <a:rPr lang="es-ES" smtClean="0"/>
              <a:t>                          </a:t>
            </a:r>
          </a:p>
          <a:p>
            <a:pPr eaLnBrk="1" hangingPunct="1">
              <a:spcBef>
                <a:spcPct val="0"/>
              </a:spcBef>
              <a:buFontTx/>
              <a:buNone/>
            </a:pPr>
            <a:r>
              <a:rPr lang="es-ES" smtClean="0"/>
              <a:t>                            </a:t>
            </a:r>
          </a:p>
        </p:txBody>
      </p:sp>
      <p:sp>
        <p:nvSpPr>
          <p:cNvPr id="56333" name="Text Box 10"/>
          <p:cNvSpPr txBox="1">
            <a:spLocks noChangeArrowheads="1"/>
          </p:cNvSpPr>
          <p:nvPr/>
        </p:nvSpPr>
        <p:spPr bwMode="auto">
          <a:xfrm>
            <a:off x="2824163" y="2924175"/>
            <a:ext cx="1287462" cy="457200"/>
          </a:xfrm>
          <a:prstGeom prst="rect">
            <a:avLst/>
          </a:prstGeom>
          <a:noFill/>
          <a:ln w="9525">
            <a:noFill/>
            <a:miter lim="800000"/>
            <a:headEnd/>
            <a:tailEnd/>
          </a:ln>
        </p:spPr>
        <p:txBody>
          <a:bodyPr wrap="none">
            <a:spAutoFit/>
          </a:bodyPr>
          <a:lstStyle/>
          <a:p>
            <a:r>
              <a:rPr lang="es-ES" sz="2400">
                <a:solidFill>
                  <a:srgbClr val="000000"/>
                </a:solidFill>
              </a:rPr>
              <a:t>150.000</a:t>
            </a:r>
          </a:p>
        </p:txBody>
      </p:sp>
      <p:sp>
        <p:nvSpPr>
          <p:cNvPr id="56334" name="Text Box 11"/>
          <p:cNvSpPr txBox="1">
            <a:spLocks noChangeArrowheads="1"/>
          </p:cNvSpPr>
          <p:nvPr/>
        </p:nvSpPr>
        <p:spPr bwMode="auto">
          <a:xfrm>
            <a:off x="4749800" y="3573463"/>
            <a:ext cx="1117600" cy="457200"/>
          </a:xfrm>
          <a:prstGeom prst="rect">
            <a:avLst/>
          </a:prstGeom>
          <a:noFill/>
          <a:ln w="9525">
            <a:noFill/>
            <a:miter lim="800000"/>
            <a:headEnd/>
            <a:tailEnd/>
          </a:ln>
        </p:spPr>
        <p:txBody>
          <a:bodyPr wrap="none">
            <a:spAutoFit/>
          </a:bodyPr>
          <a:lstStyle/>
          <a:p>
            <a:r>
              <a:rPr lang="es-ES" sz="2400">
                <a:solidFill>
                  <a:srgbClr val="000000"/>
                </a:solidFill>
              </a:rPr>
              <a:t>30.000</a:t>
            </a:r>
          </a:p>
        </p:txBody>
      </p:sp>
      <p:sp>
        <p:nvSpPr>
          <p:cNvPr id="56335" name="Line 12"/>
          <p:cNvSpPr>
            <a:spLocks noChangeShapeType="1"/>
          </p:cNvSpPr>
          <p:nvPr/>
        </p:nvSpPr>
        <p:spPr bwMode="auto">
          <a:xfrm>
            <a:off x="2195513" y="4005263"/>
            <a:ext cx="4465637" cy="0"/>
          </a:xfrm>
          <a:prstGeom prst="line">
            <a:avLst/>
          </a:prstGeom>
          <a:noFill/>
          <a:ln w="57150">
            <a:solidFill>
              <a:schemeClr val="bg2"/>
            </a:solidFill>
            <a:round/>
            <a:headEnd/>
            <a:tailEnd/>
          </a:ln>
        </p:spPr>
        <p:txBody>
          <a:bodyPr/>
          <a:lstStyle/>
          <a:p>
            <a:endParaRPr lang="es-ES"/>
          </a:p>
        </p:txBody>
      </p:sp>
      <p:sp>
        <p:nvSpPr>
          <p:cNvPr id="56336" name="Text Box 13"/>
          <p:cNvSpPr txBox="1">
            <a:spLocks noChangeArrowheads="1"/>
          </p:cNvSpPr>
          <p:nvPr/>
        </p:nvSpPr>
        <p:spPr bwMode="auto">
          <a:xfrm>
            <a:off x="2751138" y="4024313"/>
            <a:ext cx="1287462" cy="457200"/>
          </a:xfrm>
          <a:prstGeom prst="rect">
            <a:avLst/>
          </a:prstGeom>
          <a:noFill/>
          <a:ln w="9525">
            <a:noFill/>
            <a:miter lim="800000"/>
            <a:headEnd/>
            <a:tailEnd/>
          </a:ln>
        </p:spPr>
        <p:txBody>
          <a:bodyPr wrap="none">
            <a:spAutoFit/>
          </a:bodyPr>
          <a:lstStyle/>
          <a:p>
            <a:r>
              <a:rPr lang="es-ES" sz="2400">
                <a:solidFill>
                  <a:srgbClr val="000000"/>
                </a:solidFill>
              </a:rPr>
              <a:t>750.000</a:t>
            </a:r>
          </a:p>
        </p:txBody>
      </p:sp>
      <p:sp>
        <p:nvSpPr>
          <p:cNvPr id="56337" name="Text Box 14"/>
          <p:cNvSpPr txBox="1">
            <a:spLocks noChangeArrowheads="1"/>
          </p:cNvSpPr>
          <p:nvPr/>
        </p:nvSpPr>
        <p:spPr bwMode="auto">
          <a:xfrm>
            <a:off x="4643438" y="4095750"/>
            <a:ext cx="1287462" cy="457200"/>
          </a:xfrm>
          <a:prstGeom prst="rect">
            <a:avLst/>
          </a:prstGeom>
          <a:noFill/>
          <a:ln w="9525">
            <a:noFill/>
            <a:miter lim="800000"/>
            <a:headEnd/>
            <a:tailEnd/>
          </a:ln>
        </p:spPr>
        <p:txBody>
          <a:bodyPr wrap="none">
            <a:spAutoFit/>
          </a:bodyPr>
          <a:lstStyle/>
          <a:p>
            <a:r>
              <a:rPr lang="es-ES" sz="2400">
                <a:solidFill>
                  <a:srgbClr val="000000"/>
                </a:solidFill>
              </a:rPr>
              <a:t>930.000</a:t>
            </a:r>
          </a:p>
        </p:txBody>
      </p:sp>
      <p:sp>
        <p:nvSpPr>
          <p:cNvPr id="56338" name="Line 15"/>
          <p:cNvSpPr>
            <a:spLocks noChangeShapeType="1"/>
          </p:cNvSpPr>
          <p:nvPr/>
        </p:nvSpPr>
        <p:spPr bwMode="auto">
          <a:xfrm>
            <a:off x="2195513" y="4508500"/>
            <a:ext cx="4608512" cy="0"/>
          </a:xfrm>
          <a:prstGeom prst="line">
            <a:avLst/>
          </a:prstGeom>
          <a:noFill/>
          <a:ln w="9525">
            <a:solidFill>
              <a:schemeClr val="bg2"/>
            </a:solidFill>
            <a:round/>
            <a:headEnd/>
            <a:tailEnd/>
          </a:ln>
        </p:spPr>
        <p:txBody>
          <a:bodyPr/>
          <a:lstStyle/>
          <a:p>
            <a:endParaRPr lang="es-ES"/>
          </a:p>
        </p:txBody>
      </p:sp>
      <p:sp>
        <p:nvSpPr>
          <p:cNvPr id="56339" name="Text Box 16"/>
          <p:cNvSpPr txBox="1">
            <a:spLocks noChangeArrowheads="1"/>
          </p:cNvSpPr>
          <p:nvPr/>
        </p:nvSpPr>
        <p:spPr bwMode="auto">
          <a:xfrm>
            <a:off x="4643438" y="4581525"/>
            <a:ext cx="1287462" cy="457200"/>
          </a:xfrm>
          <a:prstGeom prst="rect">
            <a:avLst/>
          </a:prstGeom>
          <a:noFill/>
          <a:ln w="9525">
            <a:noFill/>
            <a:miter lim="800000"/>
            <a:headEnd/>
            <a:tailEnd/>
          </a:ln>
        </p:spPr>
        <p:txBody>
          <a:bodyPr wrap="none">
            <a:spAutoFit/>
          </a:bodyPr>
          <a:lstStyle/>
          <a:p>
            <a:r>
              <a:rPr lang="es-ES" sz="2400">
                <a:solidFill>
                  <a:srgbClr val="000000"/>
                </a:solidFill>
              </a:rPr>
              <a:t>220.000</a:t>
            </a:r>
          </a:p>
        </p:txBody>
      </p:sp>
      <p:sp>
        <p:nvSpPr>
          <p:cNvPr id="56340" name="Text Box 17"/>
          <p:cNvSpPr txBox="1">
            <a:spLocks noChangeArrowheads="1"/>
          </p:cNvSpPr>
          <p:nvPr/>
        </p:nvSpPr>
        <p:spPr bwMode="auto">
          <a:xfrm>
            <a:off x="6156325" y="4581525"/>
            <a:ext cx="501650" cy="366713"/>
          </a:xfrm>
          <a:prstGeom prst="rect">
            <a:avLst/>
          </a:prstGeom>
          <a:noFill/>
          <a:ln w="9525">
            <a:noFill/>
            <a:miter lim="800000"/>
            <a:headEnd/>
            <a:tailEnd/>
          </a:ln>
        </p:spPr>
        <p:txBody>
          <a:bodyPr wrap="none">
            <a:spAutoFit/>
          </a:bodyPr>
          <a:lstStyle/>
          <a:p>
            <a:r>
              <a:rPr lang="es-ES" sz="1800" b="1">
                <a:solidFill>
                  <a:srgbClr val="000000"/>
                </a:solidFill>
              </a:rPr>
              <a:t>Cr</a:t>
            </a:r>
            <a:r>
              <a:rPr lang="es-ES" sz="1800">
                <a:solidFill>
                  <a:srgbClr val="000000"/>
                </a:solidFill>
              </a:rPr>
              <a:t>.</a:t>
            </a:r>
          </a:p>
        </p:txBody>
      </p:sp>
      <p:sp>
        <p:nvSpPr>
          <p:cNvPr id="56341" name="Text Box 18"/>
          <p:cNvSpPr txBox="1">
            <a:spLocks noChangeArrowheads="1"/>
          </p:cNvSpPr>
          <p:nvPr/>
        </p:nvSpPr>
        <p:spPr bwMode="auto">
          <a:xfrm>
            <a:off x="2392363" y="5445125"/>
            <a:ext cx="2355850" cy="366713"/>
          </a:xfrm>
          <a:prstGeom prst="rect">
            <a:avLst/>
          </a:prstGeom>
          <a:noFill/>
          <a:ln w="9525">
            <a:noFill/>
            <a:miter lim="800000"/>
            <a:headEnd/>
            <a:tailEnd/>
          </a:ln>
        </p:spPr>
        <p:txBody>
          <a:bodyPr wrap="none">
            <a:spAutoFit/>
          </a:bodyPr>
          <a:lstStyle/>
          <a:p>
            <a:r>
              <a:rPr lang="es-ES" sz="1800" b="1">
                <a:solidFill>
                  <a:srgbClr val="000000"/>
                </a:solidFill>
              </a:rPr>
              <a:t>SALDO ACREEDOR</a:t>
            </a:r>
          </a:p>
        </p:txBody>
      </p:sp>
      <p:sp>
        <p:nvSpPr>
          <p:cNvPr id="56342" name="Text Box 6"/>
          <p:cNvSpPr txBox="1">
            <a:spLocks noChangeArrowheads="1"/>
          </p:cNvSpPr>
          <p:nvPr/>
        </p:nvSpPr>
        <p:spPr bwMode="auto">
          <a:xfrm>
            <a:off x="857250" y="0"/>
            <a:ext cx="8215313"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a:t>Saldos de las cuentas</a:t>
            </a:r>
            <a:endParaRPr lang="es-ES" sz="3600"/>
          </a:p>
        </p:txBody>
      </p:sp>
    </p:spTree>
  </p:cSld>
  <p:clrMapOvr>
    <a:masterClrMapping/>
  </p:clrMapOvr>
  <p:transition>
    <p:wheel/>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p:cNvSpPr>
            <a:spLocks noGrp="1" noChangeArrowheads="1"/>
          </p:cNvSpPr>
          <p:nvPr>
            <p:ph type="ftr" sz="quarter" idx="10"/>
          </p:nvPr>
        </p:nvSpPr>
        <p:spPr>
          <a:noFill/>
        </p:spPr>
        <p:txBody>
          <a:bodyPr/>
          <a:lstStyle/>
          <a:p>
            <a:r>
              <a:rPr lang="es-ES" smtClean="0"/>
              <a:t>RAMIREZ, ZAMBRANO, SANABRIA, CARDIEL, AGUERO</a:t>
            </a:r>
          </a:p>
        </p:txBody>
      </p:sp>
      <p:sp>
        <p:nvSpPr>
          <p:cNvPr id="57347" name="2 Marcador de fecha"/>
          <p:cNvSpPr>
            <a:spLocks noGrp="1"/>
          </p:cNvSpPr>
          <p:nvPr>
            <p:ph type="dt" sz="quarter" idx="11"/>
          </p:nvPr>
        </p:nvSpPr>
        <p:spPr>
          <a:noFill/>
        </p:spPr>
        <p:txBody>
          <a:bodyPr/>
          <a:lstStyle/>
          <a:p>
            <a:fld id="{050177FA-AEA8-4DA1-94B0-72945388D989}" type="datetime1">
              <a:rPr lang="es-ES" smtClean="0"/>
              <a:pPr/>
              <a:t>27/10/2014</a:t>
            </a:fld>
            <a:endParaRPr lang="es-ES" smtClean="0"/>
          </a:p>
        </p:txBody>
      </p:sp>
      <p:sp>
        <p:nvSpPr>
          <p:cNvPr id="57348" name="3 Marcador de número de diapositiva"/>
          <p:cNvSpPr>
            <a:spLocks noGrp="1"/>
          </p:cNvSpPr>
          <p:nvPr>
            <p:ph type="sldNum" sz="quarter" idx="12"/>
          </p:nvPr>
        </p:nvSpPr>
        <p:spPr>
          <a:noFill/>
        </p:spPr>
        <p:txBody>
          <a:bodyPr/>
          <a:lstStyle/>
          <a:p>
            <a:fld id="{85DFD344-270C-4B6C-BAD9-CA8FB3EAF7C6}" type="slidenum">
              <a:rPr lang="es-ES" smtClean="0"/>
              <a:pPr/>
              <a:t>44</a:t>
            </a:fld>
            <a:endParaRPr lang="es-ES" smtClean="0"/>
          </a:p>
        </p:txBody>
      </p:sp>
      <p:sp>
        <p:nvSpPr>
          <p:cNvPr id="57349" name="Line 2"/>
          <p:cNvSpPr>
            <a:spLocks noChangeShapeType="1"/>
          </p:cNvSpPr>
          <p:nvPr/>
        </p:nvSpPr>
        <p:spPr bwMode="auto">
          <a:xfrm>
            <a:off x="2555875" y="1844675"/>
            <a:ext cx="3529013" cy="0"/>
          </a:xfrm>
          <a:prstGeom prst="line">
            <a:avLst/>
          </a:prstGeom>
          <a:noFill/>
          <a:ln w="9525">
            <a:solidFill>
              <a:schemeClr val="tx1"/>
            </a:solidFill>
            <a:round/>
            <a:headEnd/>
            <a:tailEnd/>
          </a:ln>
        </p:spPr>
        <p:txBody>
          <a:bodyPr/>
          <a:lstStyle/>
          <a:p>
            <a:endParaRPr lang="es-ES"/>
          </a:p>
        </p:txBody>
      </p:sp>
      <p:sp>
        <p:nvSpPr>
          <p:cNvPr id="57350" name="Line 3"/>
          <p:cNvSpPr>
            <a:spLocks noChangeShapeType="1"/>
          </p:cNvSpPr>
          <p:nvPr/>
        </p:nvSpPr>
        <p:spPr bwMode="auto">
          <a:xfrm>
            <a:off x="4356100" y="1844675"/>
            <a:ext cx="0" cy="3168650"/>
          </a:xfrm>
          <a:prstGeom prst="line">
            <a:avLst/>
          </a:prstGeom>
          <a:noFill/>
          <a:ln w="9525">
            <a:solidFill>
              <a:schemeClr val="bg2"/>
            </a:solidFill>
            <a:round/>
            <a:headEnd/>
            <a:tailEnd/>
          </a:ln>
        </p:spPr>
        <p:txBody>
          <a:bodyPr/>
          <a:lstStyle/>
          <a:p>
            <a:endParaRPr lang="es-ES"/>
          </a:p>
        </p:txBody>
      </p:sp>
      <p:sp>
        <p:nvSpPr>
          <p:cNvPr id="57351" name="Text Box 4"/>
          <p:cNvSpPr txBox="1">
            <a:spLocks noChangeArrowheads="1"/>
          </p:cNvSpPr>
          <p:nvPr/>
        </p:nvSpPr>
        <p:spPr bwMode="auto">
          <a:xfrm>
            <a:off x="2484438" y="688975"/>
            <a:ext cx="3589337" cy="579438"/>
          </a:xfrm>
          <a:prstGeom prst="rect">
            <a:avLst/>
          </a:prstGeom>
          <a:noFill/>
          <a:ln w="9525">
            <a:noFill/>
            <a:miter lim="800000"/>
            <a:headEnd/>
            <a:tailEnd/>
          </a:ln>
        </p:spPr>
        <p:txBody>
          <a:bodyPr wrap="none">
            <a:spAutoFit/>
          </a:bodyPr>
          <a:lstStyle/>
          <a:p>
            <a:r>
              <a:rPr lang="es-ES" sz="3200">
                <a:solidFill>
                  <a:srgbClr val="000000"/>
                </a:solidFill>
              </a:rPr>
              <a:t>Cuentas por Pagar</a:t>
            </a:r>
          </a:p>
        </p:txBody>
      </p:sp>
      <p:sp>
        <p:nvSpPr>
          <p:cNvPr id="57352" name="Rectangle 5"/>
          <p:cNvSpPr>
            <a:spLocks noChangeArrowheads="1"/>
          </p:cNvSpPr>
          <p:nvPr/>
        </p:nvSpPr>
        <p:spPr bwMode="auto">
          <a:xfrm>
            <a:off x="2555875" y="1268413"/>
            <a:ext cx="1800225" cy="576262"/>
          </a:xfrm>
          <a:prstGeom prst="rect">
            <a:avLst/>
          </a:prstGeom>
          <a:solidFill>
            <a:schemeClr val="accent1"/>
          </a:solidFill>
          <a:ln w="9525">
            <a:solidFill>
              <a:schemeClr val="tx1"/>
            </a:solidFill>
            <a:miter lim="800000"/>
            <a:headEnd/>
            <a:tailEnd/>
          </a:ln>
        </p:spPr>
        <p:txBody>
          <a:bodyPr wrap="none" anchor="ctr"/>
          <a:lstStyle/>
          <a:p>
            <a:pPr algn="ctr"/>
            <a:r>
              <a:rPr lang="es-ES" sz="2400" b="1"/>
              <a:t>Debe</a:t>
            </a:r>
          </a:p>
        </p:txBody>
      </p:sp>
      <p:sp>
        <p:nvSpPr>
          <p:cNvPr id="57353" name="Rectangle 6"/>
          <p:cNvSpPr>
            <a:spLocks noChangeArrowheads="1"/>
          </p:cNvSpPr>
          <p:nvPr/>
        </p:nvSpPr>
        <p:spPr bwMode="auto">
          <a:xfrm>
            <a:off x="4356100" y="1268413"/>
            <a:ext cx="1728788" cy="576262"/>
          </a:xfrm>
          <a:prstGeom prst="rect">
            <a:avLst/>
          </a:prstGeom>
          <a:solidFill>
            <a:schemeClr val="accent1"/>
          </a:solidFill>
          <a:ln w="9525">
            <a:solidFill>
              <a:schemeClr val="tx1"/>
            </a:solidFill>
            <a:miter lim="800000"/>
            <a:headEnd/>
            <a:tailEnd/>
          </a:ln>
        </p:spPr>
        <p:txBody>
          <a:bodyPr wrap="none" anchor="ctr"/>
          <a:lstStyle/>
          <a:p>
            <a:pPr algn="ctr"/>
            <a:r>
              <a:rPr lang="es-ES" sz="2400" b="1"/>
              <a:t>Haber</a:t>
            </a:r>
          </a:p>
        </p:txBody>
      </p:sp>
      <p:sp>
        <p:nvSpPr>
          <p:cNvPr id="57354" name="Text Box 7"/>
          <p:cNvSpPr txBox="1">
            <a:spLocks noChangeArrowheads="1"/>
          </p:cNvSpPr>
          <p:nvPr/>
        </p:nvSpPr>
        <p:spPr bwMode="auto">
          <a:xfrm>
            <a:off x="2824163" y="2466975"/>
            <a:ext cx="1287462" cy="457200"/>
          </a:xfrm>
          <a:prstGeom prst="rect">
            <a:avLst/>
          </a:prstGeom>
          <a:noFill/>
          <a:ln w="9525">
            <a:noFill/>
            <a:miter lim="800000"/>
            <a:headEnd/>
            <a:tailEnd/>
          </a:ln>
        </p:spPr>
        <p:txBody>
          <a:bodyPr wrap="none">
            <a:spAutoFit/>
          </a:bodyPr>
          <a:lstStyle/>
          <a:p>
            <a:r>
              <a:rPr lang="es-ES" sz="2400">
                <a:solidFill>
                  <a:srgbClr val="000000"/>
                </a:solidFill>
              </a:rPr>
              <a:t>600.000</a:t>
            </a:r>
          </a:p>
        </p:txBody>
      </p:sp>
      <p:sp>
        <p:nvSpPr>
          <p:cNvPr id="57355" name="Text Box 8"/>
          <p:cNvSpPr txBox="1">
            <a:spLocks noChangeArrowheads="1"/>
          </p:cNvSpPr>
          <p:nvPr/>
        </p:nvSpPr>
        <p:spPr bwMode="auto">
          <a:xfrm>
            <a:off x="4551363" y="1916113"/>
            <a:ext cx="1287462" cy="457200"/>
          </a:xfrm>
          <a:prstGeom prst="rect">
            <a:avLst/>
          </a:prstGeom>
          <a:noFill/>
          <a:ln w="9525">
            <a:noFill/>
            <a:miter lim="800000"/>
            <a:headEnd/>
            <a:tailEnd/>
          </a:ln>
        </p:spPr>
        <p:txBody>
          <a:bodyPr wrap="none">
            <a:spAutoFit/>
          </a:bodyPr>
          <a:lstStyle/>
          <a:p>
            <a:r>
              <a:rPr lang="es-ES" sz="2400">
                <a:solidFill>
                  <a:srgbClr val="000000"/>
                </a:solidFill>
              </a:rPr>
              <a:t>900.000</a:t>
            </a:r>
          </a:p>
        </p:txBody>
      </p:sp>
      <p:sp>
        <p:nvSpPr>
          <p:cNvPr id="57356" name="Text Box 9"/>
          <p:cNvSpPr>
            <a:spLocks noGrp="1" noChangeArrowheads="1"/>
          </p:cNvSpPr>
          <p:nvPr>
            <p:ph type="body" idx="4294967295"/>
          </p:nvPr>
        </p:nvSpPr>
        <p:spPr>
          <a:xfrm>
            <a:off x="457200" y="587375"/>
            <a:ext cx="8229600" cy="5721350"/>
          </a:xfrm>
        </p:spPr>
        <p:txBody>
          <a:bodyPr/>
          <a:lstStyle/>
          <a:p>
            <a:pPr eaLnBrk="1" hangingPunct="1">
              <a:spcBef>
                <a:spcPct val="0"/>
              </a:spcBef>
              <a:buFontTx/>
              <a:buNone/>
            </a:pPr>
            <a:r>
              <a:rPr lang="es-ES" smtClean="0"/>
              <a:t>                          </a:t>
            </a:r>
          </a:p>
          <a:p>
            <a:pPr eaLnBrk="1" hangingPunct="1">
              <a:spcBef>
                <a:spcPct val="0"/>
              </a:spcBef>
              <a:buFontTx/>
              <a:buNone/>
            </a:pPr>
            <a:r>
              <a:rPr lang="es-ES" smtClean="0"/>
              <a:t>                            </a:t>
            </a:r>
          </a:p>
        </p:txBody>
      </p:sp>
      <p:sp>
        <p:nvSpPr>
          <p:cNvPr id="57357" name="Text Box 10"/>
          <p:cNvSpPr txBox="1">
            <a:spLocks noChangeArrowheads="1"/>
          </p:cNvSpPr>
          <p:nvPr/>
        </p:nvSpPr>
        <p:spPr bwMode="auto">
          <a:xfrm>
            <a:off x="2824163" y="2924175"/>
            <a:ext cx="1287462" cy="457200"/>
          </a:xfrm>
          <a:prstGeom prst="rect">
            <a:avLst/>
          </a:prstGeom>
          <a:noFill/>
          <a:ln w="9525">
            <a:noFill/>
            <a:miter lim="800000"/>
            <a:headEnd/>
            <a:tailEnd/>
          </a:ln>
        </p:spPr>
        <p:txBody>
          <a:bodyPr wrap="none">
            <a:spAutoFit/>
          </a:bodyPr>
          <a:lstStyle/>
          <a:p>
            <a:r>
              <a:rPr lang="es-ES" sz="2400">
                <a:solidFill>
                  <a:srgbClr val="000000"/>
                </a:solidFill>
              </a:rPr>
              <a:t>150.000</a:t>
            </a:r>
          </a:p>
        </p:txBody>
      </p:sp>
      <p:sp>
        <p:nvSpPr>
          <p:cNvPr id="57358" name="Text Box 11"/>
          <p:cNvSpPr txBox="1">
            <a:spLocks noChangeArrowheads="1"/>
          </p:cNvSpPr>
          <p:nvPr/>
        </p:nvSpPr>
        <p:spPr bwMode="auto">
          <a:xfrm>
            <a:off x="2843213" y="3429000"/>
            <a:ext cx="1287462" cy="457200"/>
          </a:xfrm>
          <a:prstGeom prst="rect">
            <a:avLst/>
          </a:prstGeom>
          <a:noFill/>
          <a:ln w="9525">
            <a:noFill/>
            <a:miter lim="800000"/>
            <a:headEnd/>
            <a:tailEnd/>
          </a:ln>
        </p:spPr>
        <p:txBody>
          <a:bodyPr wrap="none">
            <a:spAutoFit/>
          </a:bodyPr>
          <a:lstStyle/>
          <a:p>
            <a:r>
              <a:rPr lang="es-ES" sz="2400">
                <a:solidFill>
                  <a:srgbClr val="000000"/>
                </a:solidFill>
              </a:rPr>
              <a:t>150.000</a:t>
            </a:r>
          </a:p>
        </p:txBody>
      </p:sp>
      <p:sp>
        <p:nvSpPr>
          <p:cNvPr id="57359" name="Line 12"/>
          <p:cNvSpPr>
            <a:spLocks noChangeShapeType="1"/>
          </p:cNvSpPr>
          <p:nvPr/>
        </p:nvSpPr>
        <p:spPr bwMode="auto">
          <a:xfrm>
            <a:off x="2195513" y="4005263"/>
            <a:ext cx="4465637" cy="0"/>
          </a:xfrm>
          <a:prstGeom prst="line">
            <a:avLst/>
          </a:prstGeom>
          <a:noFill/>
          <a:ln w="57150">
            <a:solidFill>
              <a:schemeClr val="bg2"/>
            </a:solidFill>
            <a:round/>
            <a:headEnd/>
            <a:tailEnd/>
          </a:ln>
        </p:spPr>
        <p:txBody>
          <a:bodyPr/>
          <a:lstStyle/>
          <a:p>
            <a:endParaRPr lang="es-ES"/>
          </a:p>
        </p:txBody>
      </p:sp>
      <p:sp>
        <p:nvSpPr>
          <p:cNvPr id="57360" name="Text Box 13"/>
          <p:cNvSpPr txBox="1">
            <a:spLocks noChangeArrowheads="1"/>
          </p:cNvSpPr>
          <p:nvPr/>
        </p:nvSpPr>
        <p:spPr bwMode="auto">
          <a:xfrm>
            <a:off x="2751138" y="4024313"/>
            <a:ext cx="1287462" cy="457200"/>
          </a:xfrm>
          <a:prstGeom prst="rect">
            <a:avLst/>
          </a:prstGeom>
          <a:noFill/>
          <a:ln w="9525">
            <a:noFill/>
            <a:miter lim="800000"/>
            <a:headEnd/>
            <a:tailEnd/>
          </a:ln>
        </p:spPr>
        <p:txBody>
          <a:bodyPr wrap="none">
            <a:spAutoFit/>
          </a:bodyPr>
          <a:lstStyle/>
          <a:p>
            <a:r>
              <a:rPr lang="es-ES" sz="2400">
                <a:solidFill>
                  <a:srgbClr val="000000"/>
                </a:solidFill>
              </a:rPr>
              <a:t>900.000</a:t>
            </a:r>
          </a:p>
        </p:txBody>
      </p:sp>
      <p:sp>
        <p:nvSpPr>
          <p:cNvPr id="57361" name="Text Box 14"/>
          <p:cNvSpPr txBox="1">
            <a:spLocks noChangeArrowheads="1"/>
          </p:cNvSpPr>
          <p:nvPr/>
        </p:nvSpPr>
        <p:spPr bwMode="auto">
          <a:xfrm>
            <a:off x="4643438" y="4076700"/>
            <a:ext cx="1287462" cy="457200"/>
          </a:xfrm>
          <a:prstGeom prst="rect">
            <a:avLst/>
          </a:prstGeom>
          <a:noFill/>
          <a:ln w="9525">
            <a:noFill/>
            <a:miter lim="800000"/>
            <a:headEnd/>
            <a:tailEnd/>
          </a:ln>
        </p:spPr>
        <p:txBody>
          <a:bodyPr wrap="none">
            <a:spAutoFit/>
          </a:bodyPr>
          <a:lstStyle/>
          <a:p>
            <a:r>
              <a:rPr lang="es-ES" sz="2400">
                <a:solidFill>
                  <a:srgbClr val="000000"/>
                </a:solidFill>
              </a:rPr>
              <a:t>900.000</a:t>
            </a:r>
          </a:p>
        </p:txBody>
      </p:sp>
      <p:sp>
        <p:nvSpPr>
          <p:cNvPr id="57362" name="Text Box 15"/>
          <p:cNvSpPr txBox="1">
            <a:spLocks noChangeArrowheads="1"/>
          </p:cNvSpPr>
          <p:nvPr/>
        </p:nvSpPr>
        <p:spPr bwMode="auto">
          <a:xfrm>
            <a:off x="2503488" y="5084763"/>
            <a:ext cx="1708150" cy="366712"/>
          </a:xfrm>
          <a:prstGeom prst="rect">
            <a:avLst/>
          </a:prstGeom>
          <a:noFill/>
          <a:ln w="9525">
            <a:noFill/>
            <a:miter lim="800000"/>
            <a:headEnd/>
            <a:tailEnd/>
          </a:ln>
        </p:spPr>
        <p:txBody>
          <a:bodyPr wrap="none">
            <a:spAutoFit/>
          </a:bodyPr>
          <a:lstStyle/>
          <a:p>
            <a:r>
              <a:rPr lang="es-ES" sz="1800" b="1">
                <a:solidFill>
                  <a:srgbClr val="000000"/>
                </a:solidFill>
              </a:rPr>
              <a:t>SALDO CERO</a:t>
            </a:r>
          </a:p>
        </p:txBody>
      </p:sp>
      <p:sp>
        <p:nvSpPr>
          <p:cNvPr id="57363" name="Text Box 6"/>
          <p:cNvSpPr txBox="1">
            <a:spLocks noChangeArrowheads="1"/>
          </p:cNvSpPr>
          <p:nvPr/>
        </p:nvSpPr>
        <p:spPr bwMode="auto">
          <a:xfrm>
            <a:off x="857250" y="0"/>
            <a:ext cx="8215313" cy="641350"/>
          </a:xfrm>
          <a:prstGeom prst="rect">
            <a:avLst/>
          </a:prstGeom>
          <a:solidFill>
            <a:srgbClr val="33CCCC"/>
          </a:solidFill>
          <a:ln w="9525">
            <a:noFill/>
            <a:miter lim="800000"/>
            <a:headEnd/>
            <a:tailEnd/>
          </a:ln>
        </p:spPr>
        <p:txBody>
          <a:bodyPr>
            <a:spAutoFit/>
          </a:bodyPr>
          <a:lstStyle/>
          <a:p>
            <a:pPr algn="ctr">
              <a:spcBef>
                <a:spcPct val="50000"/>
              </a:spcBef>
            </a:pPr>
            <a:r>
              <a:rPr lang="es-VE" sz="3600" b="1"/>
              <a:t>Saldos de las cuentas</a:t>
            </a:r>
            <a:endParaRPr lang="es-ES" sz="3600"/>
          </a:p>
        </p:txBody>
      </p:sp>
    </p:spTree>
  </p:cSld>
  <p:clrMapOvr>
    <a:masterClrMapping/>
  </p:clrMapOvr>
  <p:transition>
    <p:wheel/>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
          <p:cNvSpPr>
            <a:spLocks noGrp="1" noChangeArrowheads="1"/>
          </p:cNvSpPr>
          <p:nvPr>
            <p:ph type="ftr" sz="quarter" idx="10"/>
          </p:nvPr>
        </p:nvSpPr>
        <p:spPr>
          <a:noFill/>
        </p:spPr>
        <p:txBody>
          <a:bodyPr/>
          <a:lstStyle/>
          <a:p>
            <a:r>
              <a:rPr lang="es-ES" smtClean="0"/>
              <a:t>RAMIREZ, ZAMBRANO, SANABRIA, CARDIEL, AGUERO</a:t>
            </a:r>
          </a:p>
        </p:txBody>
      </p:sp>
      <p:sp>
        <p:nvSpPr>
          <p:cNvPr id="58371" name="2 Marcador de fecha"/>
          <p:cNvSpPr>
            <a:spLocks noGrp="1"/>
          </p:cNvSpPr>
          <p:nvPr>
            <p:ph type="dt" sz="quarter" idx="11"/>
          </p:nvPr>
        </p:nvSpPr>
        <p:spPr>
          <a:noFill/>
        </p:spPr>
        <p:txBody>
          <a:bodyPr/>
          <a:lstStyle/>
          <a:p>
            <a:fld id="{477AAA1D-33B7-4E5D-A463-E887A70398D6}" type="datetime1">
              <a:rPr lang="es-ES" smtClean="0"/>
              <a:pPr/>
              <a:t>27/10/2014</a:t>
            </a:fld>
            <a:endParaRPr lang="es-ES" smtClean="0"/>
          </a:p>
        </p:txBody>
      </p:sp>
      <p:sp>
        <p:nvSpPr>
          <p:cNvPr id="58372" name="3 Marcador de número de diapositiva"/>
          <p:cNvSpPr>
            <a:spLocks noGrp="1"/>
          </p:cNvSpPr>
          <p:nvPr>
            <p:ph type="sldNum" sz="quarter" idx="12"/>
          </p:nvPr>
        </p:nvSpPr>
        <p:spPr>
          <a:noFill/>
        </p:spPr>
        <p:txBody>
          <a:bodyPr/>
          <a:lstStyle/>
          <a:p>
            <a:fld id="{7CF60AC6-7BE4-416A-94E6-051EC91AC1DD}" type="slidenum">
              <a:rPr lang="es-ES" smtClean="0"/>
              <a:pPr/>
              <a:t>45</a:t>
            </a:fld>
            <a:endParaRPr lang="es-ES" smtClean="0"/>
          </a:p>
        </p:txBody>
      </p:sp>
      <p:sp>
        <p:nvSpPr>
          <p:cNvPr id="58373"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2C7C30C5-32CB-46DE-AEAA-FD5EC61B9656}" type="slidenum">
              <a:rPr lang="es-ES" sz="1400">
                <a:solidFill>
                  <a:srgbClr val="000000"/>
                </a:solidFill>
              </a:rPr>
              <a:pPr algn="r"/>
              <a:t>45</a:t>
            </a:fld>
            <a:endParaRPr lang="es-ES" sz="1400">
              <a:solidFill>
                <a:srgbClr val="000000"/>
              </a:solidFill>
            </a:endParaRPr>
          </a:p>
        </p:txBody>
      </p:sp>
      <p:sp>
        <p:nvSpPr>
          <p:cNvPr id="58374" name="Text Box 6"/>
          <p:cNvSpPr txBox="1">
            <a:spLocks noChangeArrowheads="1"/>
          </p:cNvSpPr>
          <p:nvPr/>
        </p:nvSpPr>
        <p:spPr bwMode="auto">
          <a:xfrm>
            <a:off x="900113" y="549275"/>
            <a:ext cx="8064500" cy="641350"/>
          </a:xfrm>
          <a:prstGeom prst="rect">
            <a:avLst/>
          </a:prstGeom>
          <a:solidFill>
            <a:srgbClr val="003399"/>
          </a:solidFill>
          <a:ln w="9525">
            <a:noFill/>
            <a:miter lim="800000"/>
            <a:headEnd/>
            <a:tailEnd/>
          </a:ln>
        </p:spPr>
        <p:txBody>
          <a:bodyPr>
            <a:spAutoFit/>
          </a:bodyPr>
          <a:lstStyle/>
          <a:p>
            <a:pPr algn="ctr">
              <a:spcBef>
                <a:spcPct val="50000"/>
              </a:spcBef>
            </a:pPr>
            <a:r>
              <a:rPr lang="es-VE" sz="3600" b="1"/>
              <a:t>ECUACION CONTABLE</a:t>
            </a:r>
            <a:endParaRPr lang="es-ES" sz="3600"/>
          </a:p>
        </p:txBody>
      </p:sp>
      <p:sp>
        <p:nvSpPr>
          <p:cNvPr id="58375" name="Text Box 12"/>
          <p:cNvSpPr txBox="1">
            <a:spLocks noChangeArrowheads="1"/>
          </p:cNvSpPr>
          <p:nvPr/>
        </p:nvSpPr>
        <p:spPr bwMode="auto">
          <a:xfrm>
            <a:off x="827088" y="5157788"/>
            <a:ext cx="8064500" cy="641350"/>
          </a:xfrm>
          <a:prstGeom prst="rect">
            <a:avLst/>
          </a:prstGeom>
          <a:solidFill>
            <a:srgbClr val="003399"/>
          </a:solidFill>
          <a:ln w="9525">
            <a:noFill/>
            <a:miter lim="800000"/>
            <a:headEnd/>
            <a:tailEnd/>
          </a:ln>
        </p:spPr>
        <p:txBody>
          <a:bodyPr>
            <a:spAutoFit/>
          </a:bodyPr>
          <a:lstStyle/>
          <a:p>
            <a:pPr algn="ctr">
              <a:spcBef>
                <a:spcPct val="50000"/>
              </a:spcBef>
            </a:pPr>
            <a:r>
              <a:rPr lang="es-VE" sz="3600" b="1"/>
              <a:t>ACTIVO  =  PASIVO + PATRIMONIO</a:t>
            </a:r>
            <a:endParaRPr lang="es-ES" sz="3600"/>
          </a:p>
        </p:txBody>
      </p:sp>
      <p:sp>
        <p:nvSpPr>
          <p:cNvPr id="58376" name="Text Box 13"/>
          <p:cNvSpPr txBox="1">
            <a:spLocks noChangeArrowheads="1"/>
          </p:cNvSpPr>
          <p:nvPr/>
        </p:nvSpPr>
        <p:spPr bwMode="auto">
          <a:xfrm>
            <a:off x="611188" y="2565400"/>
            <a:ext cx="8064500" cy="1190625"/>
          </a:xfrm>
          <a:prstGeom prst="rect">
            <a:avLst/>
          </a:prstGeom>
          <a:solidFill>
            <a:srgbClr val="003399"/>
          </a:solidFill>
          <a:ln w="9525">
            <a:noFill/>
            <a:miter lim="800000"/>
            <a:headEnd/>
            <a:tailEnd/>
          </a:ln>
        </p:spPr>
        <p:txBody>
          <a:bodyPr>
            <a:spAutoFit/>
          </a:bodyPr>
          <a:lstStyle/>
          <a:p>
            <a:pPr algn="ctr">
              <a:spcBef>
                <a:spcPct val="50000"/>
              </a:spcBef>
            </a:pPr>
            <a:r>
              <a:rPr lang="es-VE" sz="3600" b="1"/>
              <a:t>Es la relación entre los activos, pasivos y patrimonio</a:t>
            </a:r>
            <a:endParaRPr lang="es-ES" sz="3600"/>
          </a:p>
        </p:txBody>
      </p:sp>
      <p:sp>
        <p:nvSpPr>
          <p:cNvPr id="58377" name="AutoShape 14"/>
          <p:cNvSpPr>
            <a:spLocks noChangeArrowheads="1"/>
          </p:cNvSpPr>
          <p:nvPr/>
        </p:nvSpPr>
        <p:spPr bwMode="auto">
          <a:xfrm>
            <a:off x="4211638" y="4076700"/>
            <a:ext cx="863600" cy="936625"/>
          </a:xfrm>
          <a:prstGeom prst="downArrow">
            <a:avLst>
              <a:gd name="adj1" fmla="val 50000"/>
              <a:gd name="adj2" fmla="val 27114"/>
            </a:avLst>
          </a:prstGeom>
          <a:solidFill>
            <a:schemeClr val="accent1"/>
          </a:solidFill>
          <a:ln w="9525">
            <a:solidFill>
              <a:schemeClr val="tx1"/>
            </a:solidFill>
            <a:miter lim="800000"/>
            <a:headEnd/>
            <a:tailEnd/>
          </a:ln>
        </p:spPr>
        <p:txBody>
          <a:bodyPr wrap="none" anchor="ctr"/>
          <a:lstStyle/>
          <a:p>
            <a:endParaRPr lang="es-VE" sz="1800"/>
          </a:p>
        </p:txBody>
      </p:sp>
      <p:sp>
        <p:nvSpPr>
          <p:cNvPr id="58378" name="AutoShape 15"/>
          <p:cNvSpPr>
            <a:spLocks noChangeArrowheads="1"/>
          </p:cNvSpPr>
          <p:nvPr/>
        </p:nvSpPr>
        <p:spPr bwMode="auto">
          <a:xfrm>
            <a:off x="3995738" y="1484313"/>
            <a:ext cx="863600" cy="936625"/>
          </a:xfrm>
          <a:prstGeom prst="downArrow">
            <a:avLst>
              <a:gd name="adj1" fmla="val 50000"/>
              <a:gd name="adj2" fmla="val 27114"/>
            </a:avLst>
          </a:prstGeom>
          <a:solidFill>
            <a:schemeClr val="accent1"/>
          </a:solidFill>
          <a:ln w="9525">
            <a:solidFill>
              <a:schemeClr val="tx1"/>
            </a:solidFill>
            <a:miter lim="800000"/>
            <a:headEnd/>
            <a:tailEnd/>
          </a:ln>
        </p:spPr>
        <p:txBody>
          <a:bodyPr wrap="none" anchor="ctr"/>
          <a:lstStyle/>
          <a:p>
            <a:endParaRPr lang="es-VE" sz="1800"/>
          </a:p>
        </p:txBody>
      </p:sp>
    </p:spTree>
  </p:cSld>
  <p:clrMapOvr>
    <a:masterClrMapping/>
  </p:clrMapOvr>
  <p:transition>
    <p:wheel/>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p:cNvSpPr>
            <a:spLocks noGrp="1" noChangeArrowheads="1"/>
          </p:cNvSpPr>
          <p:nvPr>
            <p:ph type="ftr" sz="quarter" idx="10"/>
          </p:nvPr>
        </p:nvSpPr>
        <p:spPr>
          <a:noFill/>
        </p:spPr>
        <p:txBody>
          <a:bodyPr/>
          <a:lstStyle/>
          <a:p>
            <a:r>
              <a:rPr lang="es-ES" smtClean="0"/>
              <a:t>RAMIREZ, ZAMBRANO, SANABRIA, CARDIEL, AGUERO</a:t>
            </a:r>
          </a:p>
        </p:txBody>
      </p:sp>
      <p:sp>
        <p:nvSpPr>
          <p:cNvPr id="59395" name="2 Marcador de fecha"/>
          <p:cNvSpPr>
            <a:spLocks noGrp="1"/>
          </p:cNvSpPr>
          <p:nvPr>
            <p:ph type="dt" sz="quarter" idx="11"/>
          </p:nvPr>
        </p:nvSpPr>
        <p:spPr>
          <a:noFill/>
        </p:spPr>
        <p:txBody>
          <a:bodyPr/>
          <a:lstStyle/>
          <a:p>
            <a:fld id="{3053B2F5-2C85-4E2B-A245-F478CC7BBC15}" type="datetime1">
              <a:rPr lang="es-ES" smtClean="0"/>
              <a:pPr/>
              <a:t>27/10/2014</a:t>
            </a:fld>
            <a:endParaRPr lang="es-ES" smtClean="0"/>
          </a:p>
        </p:txBody>
      </p:sp>
      <p:sp>
        <p:nvSpPr>
          <p:cNvPr id="59396" name="3 Marcador de número de diapositiva"/>
          <p:cNvSpPr>
            <a:spLocks noGrp="1"/>
          </p:cNvSpPr>
          <p:nvPr>
            <p:ph type="sldNum" sz="quarter" idx="12"/>
          </p:nvPr>
        </p:nvSpPr>
        <p:spPr>
          <a:noFill/>
        </p:spPr>
        <p:txBody>
          <a:bodyPr/>
          <a:lstStyle/>
          <a:p>
            <a:fld id="{35FBC556-33F7-40A8-8F2B-114295225621}" type="slidenum">
              <a:rPr lang="es-ES" smtClean="0"/>
              <a:pPr/>
              <a:t>46</a:t>
            </a:fld>
            <a:endParaRPr lang="es-ES" smtClean="0"/>
          </a:p>
        </p:txBody>
      </p:sp>
      <p:sp>
        <p:nvSpPr>
          <p:cNvPr id="59397"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268A6CBD-1CE5-4CB5-81AA-FF57962CC172}" type="slidenum">
              <a:rPr lang="es-ES" sz="1400">
                <a:solidFill>
                  <a:srgbClr val="000000"/>
                </a:solidFill>
              </a:rPr>
              <a:pPr algn="r"/>
              <a:t>46</a:t>
            </a:fld>
            <a:endParaRPr lang="es-ES" sz="1400">
              <a:solidFill>
                <a:srgbClr val="000000"/>
              </a:solidFill>
            </a:endParaRPr>
          </a:p>
        </p:txBody>
      </p:sp>
      <p:sp>
        <p:nvSpPr>
          <p:cNvPr id="59398" name="Text Box 6"/>
          <p:cNvSpPr txBox="1">
            <a:spLocks noChangeArrowheads="1"/>
          </p:cNvSpPr>
          <p:nvPr/>
        </p:nvSpPr>
        <p:spPr bwMode="auto">
          <a:xfrm>
            <a:off x="571472" y="3143248"/>
            <a:ext cx="8353425" cy="2277547"/>
          </a:xfrm>
          <a:prstGeom prst="rect">
            <a:avLst/>
          </a:prstGeom>
          <a:solidFill>
            <a:srgbClr val="003399"/>
          </a:solidFill>
          <a:ln w="9525">
            <a:noFill/>
            <a:miter lim="800000"/>
            <a:headEnd/>
            <a:tailEnd/>
          </a:ln>
        </p:spPr>
        <p:txBody>
          <a:bodyPr wrap="square">
            <a:spAutoFit/>
          </a:bodyPr>
          <a:lstStyle/>
          <a:p>
            <a:pPr algn="r">
              <a:spcBef>
                <a:spcPct val="50000"/>
              </a:spcBef>
            </a:pPr>
            <a:r>
              <a:rPr lang="es-VE" sz="3200" dirty="0"/>
              <a:t>PATRIMONIO </a:t>
            </a:r>
            <a:r>
              <a:rPr lang="es-VE" sz="3200" dirty="0" smtClean="0"/>
              <a:t>=               </a:t>
            </a:r>
            <a:r>
              <a:rPr lang="es-VE" sz="3200" dirty="0"/>
              <a:t>CAPITAL SOCIAL + </a:t>
            </a:r>
            <a:r>
              <a:rPr lang="es-VE" sz="3200" dirty="0" smtClean="0"/>
              <a:t>        UTILIDADES </a:t>
            </a:r>
            <a:r>
              <a:rPr lang="es-VE" sz="3200" dirty="0"/>
              <a:t>RETENIDAS + </a:t>
            </a:r>
            <a:endParaRPr lang="es-VE" sz="3200" dirty="0" smtClean="0"/>
          </a:p>
          <a:p>
            <a:pPr algn="r">
              <a:spcBef>
                <a:spcPct val="50000"/>
              </a:spcBef>
            </a:pPr>
            <a:r>
              <a:rPr lang="es-VE" sz="3200" dirty="0" smtClean="0"/>
              <a:t>UTILIDAD </a:t>
            </a:r>
            <a:r>
              <a:rPr lang="es-VE" sz="3200" dirty="0"/>
              <a:t>DEL </a:t>
            </a:r>
            <a:r>
              <a:rPr lang="es-VE" sz="3200" dirty="0" smtClean="0"/>
              <a:t>PERIODO</a:t>
            </a:r>
            <a:endParaRPr lang="es-VE" sz="2000" dirty="0" smtClean="0"/>
          </a:p>
          <a:p>
            <a:pPr algn="ctr">
              <a:spcBef>
                <a:spcPct val="50000"/>
              </a:spcBef>
            </a:pPr>
            <a:endParaRPr lang="es-ES" sz="2000" dirty="0"/>
          </a:p>
        </p:txBody>
      </p:sp>
      <p:sp>
        <p:nvSpPr>
          <p:cNvPr id="59399" name="Text Box 12"/>
          <p:cNvSpPr txBox="1">
            <a:spLocks noChangeArrowheads="1"/>
          </p:cNvSpPr>
          <p:nvPr/>
        </p:nvSpPr>
        <p:spPr bwMode="auto">
          <a:xfrm>
            <a:off x="500034" y="928670"/>
            <a:ext cx="8064500" cy="641350"/>
          </a:xfrm>
          <a:prstGeom prst="rect">
            <a:avLst/>
          </a:prstGeom>
          <a:solidFill>
            <a:srgbClr val="003399"/>
          </a:solidFill>
          <a:ln w="9525">
            <a:noFill/>
            <a:miter lim="800000"/>
            <a:headEnd/>
            <a:tailEnd/>
          </a:ln>
        </p:spPr>
        <p:txBody>
          <a:bodyPr>
            <a:spAutoFit/>
          </a:bodyPr>
          <a:lstStyle/>
          <a:p>
            <a:pPr algn="ctr">
              <a:spcBef>
                <a:spcPct val="50000"/>
              </a:spcBef>
            </a:pPr>
            <a:r>
              <a:rPr lang="es-VE" sz="3600" b="1" dirty="0"/>
              <a:t>ACTIVO  =  PASIVO + PATRIMONIO</a:t>
            </a:r>
            <a:endParaRPr lang="es-ES" sz="3600" dirty="0"/>
          </a:p>
        </p:txBody>
      </p:sp>
      <p:sp>
        <p:nvSpPr>
          <p:cNvPr id="14358" name="Line 22"/>
          <p:cNvSpPr>
            <a:spLocks noChangeShapeType="1"/>
          </p:cNvSpPr>
          <p:nvPr/>
        </p:nvSpPr>
        <p:spPr bwMode="auto">
          <a:xfrm flipH="1">
            <a:off x="2071670" y="1714488"/>
            <a:ext cx="4500594" cy="1074742"/>
          </a:xfrm>
          <a:prstGeom prst="line">
            <a:avLst/>
          </a:prstGeom>
          <a:noFill/>
          <a:ln w="57150" cmpd="thinThick">
            <a:solidFill>
              <a:srgbClr val="000000"/>
            </a:solidFill>
            <a:round/>
            <a:headEnd/>
            <a:tailEnd type="triangle" w="med" len="med"/>
          </a:ln>
          <a:effectLst>
            <a:glow rad="101600">
              <a:schemeClr val="accent2">
                <a:satMod val="175000"/>
                <a:alpha val="40000"/>
              </a:schemeClr>
            </a:glow>
          </a:effectLst>
        </p:spPr>
        <p:txBody>
          <a:bodyPr/>
          <a:lstStyle/>
          <a:p>
            <a:pPr>
              <a:defRPr/>
            </a:pPr>
            <a:endParaRPr lang="es-ES" sz="1800"/>
          </a:p>
        </p:txBody>
      </p:sp>
    </p:spTree>
  </p:cSld>
  <p:clrMapOvr>
    <a:masterClrMapping/>
  </p:clrMapOvr>
  <p:transition>
    <p:wheel/>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0419" name="2 Marcador de fecha"/>
          <p:cNvSpPr>
            <a:spLocks noGrp="1"/>
          </p:cNvSpPr>
          <p:nvPr>
            <p:ph type="dt" sz="quarter" idx="11"/>
          </p:nvPr>
        </p:nvSpPr>
        <p:spPr>
          <a:noFill/>
        </p:spPr>
        <p:txBody>
          <a:bodyPr/>
          <a:lstStyle/>
          <a:p>
            <a:fld id="{CE4CE11D-7C10-4FD8-BD13-D16BB73B6D63}" type="datetime1">
              <a:rPr lang="es-ES" smtClean="0"/>
              <a:pPr/>
              <a:t>27/10/2014</a:t>
            </a:fld>
            <a:endParaRPr lang="es-ES" smtClean="0"/>
          </a:p>
        </p:txBody>
      </p:sp>
      <p:sp>
        <p:nvSpPr>
          <p:cNvPr id="60420" name="3 Marcador de número de diapositiva"/>
          <p:cNvSpPr>
            <a:spLocks noGrp="1"/>
          </p:cNvSpPr>
          <p:nvPr>
            <p:ph type="sldNum" sz="quarter" idx="12"/>
          </p:nvPr>
        </p:nvSpPr>
        <p:spPr>
          <a:noFill/>
        </p:spPr>
        <p:txBody>
          <a:bodyPr/>
          <a:lstStyle/>
          <a:p>
            <a:fld id="{E98AF7BD-8FA3-476E-9BF6-3B1FC12DF951}" type="slidenum">
              <a:rPr lang="es-ES" smtClean="0"/>
              <a:pPr/>
              <a:t>47</a:t>
            </a:fld>
            <a:endParaRPr lang="es-ES" smtClean="0"/>
          </a:p>
        </p:txBody>
      </p:sp>
      <p:sp>
        <p:nvSpPr>
          <p:cNvPr id="60421"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97BD7524-5B8C-4B0C-8C6A-74B868C9A7C8}" type="slidenum">
              <a:rPr lang="es-ES" sz="1400">
                <a:solidFill>
                  <a:srgbClr val="000000"/>
                </a:solidFill>
              </a:rPr>
              <a:pPr algn="r"/>
              <a:t>47</a:t>
            </a:fld>
            <a:endParaRPr lang="es-ES" sz="1400">
              <a:solidFill>
                <a:srgbClr val="000000"/>
              </a:solidFill>
            </a:endParaRPr>
          </a:p>
        </p:txBody>
      </p:sp>
      <p:sp>
        <p:nvSpPr>
          <p:cNvPr id="60422" name="Rectangle 2"/>
          <p:cNvSpPr>
            <a:spLocks noChangeArrowheads="1"/>
          </p:cNvSpPr>
          <p:nvPr/>
        </p:nvSpPr>
        <p:spPr bwMode="auto">
          <a:xfrm>
            <a:off x="250825" y="4941888"/>
            <a:ext cx="2089150" cy="1008062"/>
          </a:xfrm>
          <a:prstGeom prst="rect">
            <a:avLst/>
          </a:prstGeom>
          <a:solidFill>
            <a:srgbClr val="009999"/>
          </a:solidFill>
          <a:ln w="9525">
            <a:noFill/>
            <a:miter lim="800000"/>
            <a:headEnd/>
            <a:tailEnd/>
          </a:ln>
        </p:spPr>
        <p:txBody>
          <a:bodyPr/>
          <a:lstStyle/>
          <a:p>
            <a:pPr algn="ctr">
              <a:lnSpc>
                <a:spcPct val="90000"/>
              </a:lnSpc>
              <a:spcBef>
                <a:spcPct val="20000"/>
              </a:spcBef>
            </a:pPr>
            <a:r>
              <a:rPr lang="es-VE" sz="2800">
                <a:solidFill>
                  <a:srgbClr val="000000"/>
                </a:solidFill>
              </a:rPr>
              <a:t>BANCOS</a:t>
            </a:r>
          </a:p>
          <a:p>
            <a:pPr algn="ctr">
              <a:lnSpc>
                <a:spcPct val="90000"/>
              </a:lnSpc>
              <a:spcBef>
                <a:spcPct val="20000"/>
              </a:spcBef>
            </a:pPr>
            <a:r>
              <a:rPr lang="es-VE" sz="2800">
                <a:solidFill>
                  <a:srgbClr val="000000"/>
                </a:solidFill>
              </a:rPr>
              <a:t>Bs. 600.000</a:t>
            </a:r>
            <a:endParaRPr lang="es-ES" sz="2800">
              <a:solidFill>
                <a:srgbClr val="000000"/>
              </a:solidFill>
            </a:endParaRPr>
          </a:p>
        </p:txBody>
      </p:sp>
      <p:grpSp>
        <p:nvGrpSpPr>
          <p:cNvPr id="60423" name="Group 3"/>
          <p:cNvGrpSpPr>
            <a:grpSpLocks/>
          </p:cNvGrpSpPr>
          <p:nvPr/>
        </p:nvGrpSpPr>
        <p:grpSpPr bwMode="auto">
          <a:xfrm>
            <a:off x="3132138" y="4941888"/>
            <a:ext cx="5826125" cy="1008062"/>
            <a:chOff x="1973" y="3113"/>
            <a:chExt cx="3670" cy="635"/>
          </a:xfrm>
        </p:grpSpPr>
        <p:sp>
          <p:nvSpPr>
            <p:cNvPr id="60430" name="Rectangle 4"/>
            <p:cNvSpPr>
              <a:spLocks noChangeArrowheads="1"/>
            </p:cNvSpPr>
            <p:nvPr/>
          </p:nvSpPr>
          <p:spPr bwMode="auto">
            <a:xfrm>
              <a:off x="1973" y="3113"/>
              <a:ext cx="1814" cy="635"/>
            </a:xfrm>
            <a:prstGeom prst="rect">
              <a:avLst/>
            </a:prstGeom>
            <a:solidFill>
              <a:srgbClr val="FF00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sp>
          <p:nvSpPr>
            <p:cNvPr id="60431" name="Rectangle 5"/>
            <p:cNvSpPr>
              <a:spLocks noChangeArrowheads="1"/>
            </p:cNvSpPr>
            <p:nvPr/>
          </p:nvSpPr>
          <p:spPr bwMode="auto">
            <a:xfrm>
              <a:off x="3787" y="3113"/>
              <a:ext cx="1856" cy="635"/>
            </a:xfrm>
            <a:prstGeom prst="rect">
              <a:avLst/>
            </a:prstGeom>
            <a:solidFill>
              <a:srgbClr val="006600"/>
            </a:solidFill>
            <a:ln w="9525">
              <a:noFill/>
              <a:miter lim="800000"/>
              <a:headEnd/>
              <a:tailEnd/>
            </a:ln>
          </p:spPr>
          <p:txBody>
            <a:bodyPr/>
            <a:lstStyle/>
            <a:p>
              <a:pPr algn="ctr">
                <a:lnSpc>
                  <a:spcPct val="90000"/>
                </a:lnSpc>
                <a:spcBef>
                  <a:spcPct val="20000"/>
                </a:spcBef>
              </a:pPr>
              <a:r>
                <a:rPr lang="es-VE" sz="2400">
                  <a:solidFill>
                    <a:srgbClr val="000000"/>
                  </a:solidFill>
                </a:rPr>
                <a:t>PATRIMONIO</a:t>
              </a:r>
            </a:p>
            <a:p>
              <a:pPr algn="ctr">
                <a:lnSpc>
                  <a:spcPct val="90000"/>
                </a:lnSpc>
                <a:spcBef>
                  <a:spcPct val="20000"/>
                </a:spcBef>
              </a:pPr>
              <a:r>
                <a:rPr lang="es-VE" sz="2400">
                  <a:solidFill>
                    <a:srgbClr val="000000"/>
                  </a:solidFill>
                </a:rPr>
                <a:t>Bs. 600.000</a:t>
              </a:r>
              <a:endParaRPr lang="es-ES" sz="2400">
                <a:solidFill>
                  <a:srgbClr val="000000"/>
                </a:solidFill>
              </a:endParaRPr>
            </a:p>
          </p:txBody>
        </p:sp>
      </p:grpSp>
      <p:sp>
        <p:nvSpPr>
          <p:cNvPr id="60424" name="Text Box 6"/>
          <p:cNvSpPr txBox="1">
            <a:spLocks noChangeArrowheads="1"/>
          </p:cNvSpPr>
          <p:nvPr/>
        </p:nvSpPr>
        <p:spPr bwMode="auto">
          <a:xfrm>
            <a:off x="539750" y="908050"/>
            <a:ext cx="8064500" cy="2701925"/>
          </a:xfrm>
          <a:prstGeom prst="rect">
            <a:avLst/>
          </a:prstGeom>
          <a:solidFill>
            <a:srgbClr val="003399"/>
          </a:solidFill>
          <a:ln w="9525">
            <a:noFill/>
            <a:miter lim="800000"/>
            <a:headEnd/>
            <a:tailEnd/>
          </a:ln>
        </p:spPr>
        <p:txBody>
          <a:bodyPr>
            <a:spAutoFit/>
          </a:bodyPr>
          <a:lstStyle/>
          <a:p>
            <a:pPr algn="ctr">
              <a:spcBef>
                <a:spcPct val="50000"/>
              </a:spcBef>
            </a:pPr>
            <a:r>
              <a:rPr lang="es-VE" sz="1800" b="1"/>
              <a:t>APORTE DE LOS SOCIOS:</a:t>
            </a:r>
          </a:p>
          <a:p>
            <a:pPr algn="just">
              <a:spcBef>
                <a:spcPct val="50000"/>
              </a:spcBef>
            </a:pPr>
            <a:r>
              <a:rPr lang="es-VE" sz="1800"/>
              <a:t>RODRIGO SANTOS Y ANDREA MONTALVO HAN DECIDIDO EMPRENDER UN NEGOCIO DEDICADO A OFRECER EL SERVICIO DE ALQUILER DE EQUIPOS PARA OFICINAS. ELLOS DENOMINARON A SU EMPRESA OFFICEMART, S.A., RENTAN UN LOCAL Y REALIZAN UNA APORTE INICIAL DE CAPITAL. RODRIGO APORTÓ Bs. 350.000 Y ANDREA CONTRIBUYO CON Bs. 250.000. EL TOTAL DEL APORTE FUE DEPOSITADO EN UNA CUENTA BANCARIA A NOMBRE DE OFFICEMART, S.A. </a:t>
            </a:r>
            <a:endParaRPr lang="es-ES" sz="1800"/>
          </a:p>
        </p:txBody>
      </p:sp>
      <p:sp>
        <p:nvSpPr>
          <p:cNvPr id="60425" name="Rectangle 7"/>
          <p:cNvSpPr>
            <a:spLocks noChangeArrowheads="1"/>
          </p:cNvSpPr>
          <p:nvPr/>
        </p:nvSpPr>
        <p:spPr bwMode="auto">
          <a:xfrm>
            <a:off x="3132138" y="3933825"/>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0426" name="Rectangle 8"/>
          <p:cNvSpPr>
            <a:spLocks noChangeArrowheads="1"/>
          </p:cNvSpPr>
          <p:nvPr/>
        </p:nvSpPr>
        <p:spPr bwMode="auto">
          <a:xfrm>
            <a:off x="179388" y="3933825"/>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0427" name="Text Box 9"/>
          <p:cNvSpPr txBox="1">
            <a:spLocks noChangeArrowheads="1"/>
          </p:cNvSpPr>
          <p:nvPr/>
        </p:nvSpPr>
        <p:spPr bwMode="auto">
          <a:xfrm>
            <a:off x="2700338" y="4005263"/>
            <a:ext cx="433387" cy="519112"/>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0428" name="Text Box 10"/>
          <p:cNvSpPr txBox="1">
            <a:spLocks noChangeArrowheads="1"/>
          </p:cNvSpPr>
          <p:nvPr/>
        </p:nvSpPr>
        <p:spPr bwMode="auto">
          <a:xfrm>
            <a:off x="2555875" y="5084763"/>
            <a:ext cx="433388" cy="519112"/>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0429" name="Rectangle 11"/>
          <p:cNvSpPr>
            <a:spLocks noChangeArrowheads="1"/>
          </p:cNvSpPr>
          <p:nvPr/>
        </p:nvSpPr>
        <p:spPr bwMode="auto">
          <a:xfrm>
            <a:off x="6084888" y="3933825"/>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1443" name="2 Marcador de fecha"/>
          <p:cNvSpPr>
            <a:spLocks noGrp="1"/>
          </p:cNvSpPr>
          <p:nvPr>
            <p:ph type="dt" sz="quarter" idx="11"/>
          </p:nvPr>
        </p:nvSpPr>
        <p:spPr>
          <a:noFill/>
        </p:spPr>
        <p:txBody>
          <a:bodyPr/>
          <a:lstStyle/>
          <a:p>
            <a:fld id="{FD70E6F6-223A-4DEE-B662-9E8DD0CAAA48}" type="datetime1">
              <a:rPr lang="es-ES" smtClean="0"/>
              <a:pPr/>
              <a:t>27/10/2014</a:t>
            </a:fld>
            <a:endParaRPr lang="es-ES" smtClean="0"/>
          </a:p>
        </p:txBody>
      </p:sp>
      <p:sp>
        <p:nvSpPr>
          <p:cNvPr id="61444" name="3 Marcador de número de diapositiva"/>
          <p:cNvSpPr>
            <a:spLocks noGrp="1"/>
          </p:cNvSpPr>
          <p:nvPr>
            <p:ph type="sldNum" sz="quarter" idx="12"/>
          </p:nvPr>
        </p:nvSpPr>
        <p:spPr>
          <a:noFill/>
        </p:spPr>
        <p:txBody>
          <a:bodyPr/>
          <a:lstStyle/>
          <a:p>
            <a:fld id="{138DD146-EA51-4CCB-805E-7F676A2FE3B4}" type="slidenum">
              <a:rPr lang="es-ES" smtClean="0"/>
              <a:pPr/>
              <a:t>48</a:t>
            </a:fld>
            <a:endParaRPr lang="es-ES" smtClean="0"/>
          </a:p>
        </p:txBody>
      </p:sp>
      <p:sp>
        <p:nvSpPr>
          <p:cNvPr id="61445"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7DF03BEB-D552-4CA0-AE4B-2ECFDF2934B7}" type="slidenum">
              <a:rPr lang="es-ES" sz="1400">
                <a:solidFill>
                  <a:srgbClr val="000000"/>
                </a:solidFill>
              </a:rPr>
              <a:pPr algn="r"/>
              <a:t>48</a:t>
            </a:fld>
            <a:endParaRPr lang="es-ES" sz="1400">
              <a:solidFill>
                <a:srgbClr val="000000"/>
              </a:solidFill>
            </a:endParaRPr>
          </a:p>
        </p:txBody>
      </p:sp>
      <p:sp>
        <p:nvSpPr>
          <p:cNvPr id="61446" name="Rectangle 2"/>
          <p:cNvSpPr>
            <a:spLocks noChangeArrowheads="1"/>
          </p:cNvSpPr>
          <p:nvPr/>
        </p:nvSpPr>
        <p:spPr bwMode="auto">
          <a:xfrm>
            <a:off x="250825" y="4149725"/>
            <a:ext cx="2089150" cy="1008063"/>
          </a:xfrm>
          <a:prstGeom prst="rect">
            <a:avLst/>
          </a:prstGeom>
          <a:solidFill>
            <a:srgbClr val="009999"/>
          </a:solidFill>
          <a:ln w="9525">
            <a:noFill/>
            <a:miter lim="800000"/>
            <a:headEnd/>
            <a:tailEnd/>
          </a:ln>
        </p:spPr>
        <p:txBody>
          <a:bodyPr/>
          <a:lstStyle/>
          <a:p>
            <a:pPr algn="ctr">
              <a:lnSpc>
                <a:spcPct val="90000"/>
              </a:lnSpc>
              <a:spcBef>
                <a:spcPct val="20000"/>
              </a:spcBef>
            </a:pPr>
            <a:r>
              <a:rPr lang="es-VE" sz="2800">
                <a:solidFill>
                  <a:srgbClr val="000000"/>
                </a:solidFill>
              </a:rPr>
              <a:t>BANCOS</a:t>
            </a:r>
          </a:p>
          <a:p>
            <a:pPr algn="ctr">
              <a:lnSpc>
                <a:spcPct val="90000"/>
              </a:lnSpc>
              <a:spcBef>
                <a:spcPct val="20000"/>
              </a:spcBef>
            </a:pPr>
            <a:r>
              <a:rPr lang="es-VE" sz="2800">
                <a:solidFill>
                  <a:srgbClr val="000000"/>
                </a:solidFill>
              </a:rPr>
              <a:t>Bs. 200.000</a:t>
            </a:r>
            <a:endParaRPr lang="es-ES" sz="2800">
              <a:solidFill>
                <a:srgbClr val="000000"/>
              </a:solidFill>
            </a:endParaRPr>
          </a:p>
        </p:txBody>
      </p:sp>
      <p:grpSp>
        <p:nvGrpSpPr>
          <p:cNvPr id="61447" name="Group 3"/>
          <p:cNvGrpSpPr>
            <a:grpSpLocks/>
          </p:cNvGrpSpPr>
          <p:nvPr/>
        </p:nvGrpSpPr>
        <p:grpSpPr bwMode="auto">
          <a:xfrm>
            <a:off x="3132138" y="4149725"/>
            <a:ext cx="5832475" cy="1008063"/>
            <a:chOff x="2018" y="2614"/>
            <a:chExt cx="3742" cy="635"/>
          </a:xfrm>
        </p:grpSpPr>
        <p:sp>
          <p:nvSpPr>
            <p:cNvPr id="61454" name="Rectangle 4"/>
            <p:cNvSpPr>
              <a:spLocks noChangeArrowheads="1"/>
            </p:cNvSpPr>
            <p:nvPr/>
          </p:nvSpPr>
          <p:spPr bwMode="auto">
            <a:xfrm>
              <a:off x="2018" y="2614"/>
              <a:ext cx="2314" cy="635"/>
            </a:xfrm>
            <a:prstGeom prst="rect">
              <a:avLst/>
            </a:prstGeom>
            <a:solidFill>
              <a:srgbClr val="FF0000"/>
            </a:solidFill>
            <a:ln w="9525">
              <a:noFill/>
              <a:miter lim="800000"/>
              <a:headEnd/>
              <a:tailEnd/>
            </a:ln>
          </p:spPr>
          <p:txBody>
            <a:bodyPr/>
            <a:lstStyle/>
            <a:p>
              <a:pPr algn="ctr">
                <a:lnSpc>
                  <a:spcPct val="90000"/>
                </a:lnSpc>
                <a:spcBef>
                  <a:spcPct val="20000"/>
                </a:spcBef>
              </a:pPr>
              <a:r>
                <a:rPr lang="es-VE" sz="2400">
                  <a:solidFill>
                    <a:srgbClr val="000000"/>
                  </a:solidFill>
                </a:rPr>
                <a:t>PRESTAMO BANCARIO</a:t>
              </a:r>
            </a:p>
            <a:p>
              <a:pPr algn="ctr">
                <a:lnSpc>
                  <a:spcPct val="90000"/>
                </a:lnSpc>
                <a:spcBef>
                  <a:spcPct val="20000"/>
                </a:spcBef>
              </a:pPr>
              <a:r>
                <a:rPr lang="es-VE" sz="2400">
                  <a:solidFill>
                    <a:srgbClr val="000000"/>
                  </a:solidFill>
                </a:rPr>
                <a:t>Bs. 200.000</a:t>
              </a:r>
              <a:endParaRPr lang="es-ES" sz="2400">
                <a:solidFill>
                  <a:srgbClr val="000000"/>
                </a:solidFill>
              </a:endParaRPr>
            </a:p>
          </p:txBody>
        </p:sp>
        <p:sp>
          <p:nvSpPr>
            <p:cNvPr id="61455" name="Rectangle 5"/>
            <p:cNvSpPr>
              <a:spLocks noChangeArrowheads="1"/>
            </p:cNvSpPr>
            <p:nvPr/>
          </p:nvSpPr>
          <p:spPr bwMode="auto">
            <a:xfrm>
              <a:off x="4332" y="2614"/>
              <a:ext cx="1428" cy="635"/>
            </a:xfrm>
            <a:prstGeom prst="rect">
              <a:avLst/>
            </a:prstGeom>
            <a:solidFill>
              <a:srgbClr val="0066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grpSp>
      <p:sp>
        <p:nvSpPr>
          <p:cNvPr id="61448" name="Text Box 6"/>
          <p:cNvSpPr txBox="1">
            <a:spLocks noChangeArrowheads="1"/>
          </p:cNvSpPr>
          <p:nvPr/>
        </p:nvSpPr>
        <p:spPr bwMode="auto">
          <a:xfrm>
            <a:off x="1258888" y="692150"/>
            <a:ext cx="6985000" cy="2152650"/>
          </a:xfrm>
          <a:prstGeom prst="rect">
            <a:avLst/>
          </a:prstGeom>
          <a:solidFill>
            <a:srgbClr val="003399"/>
          </a:solidFill>
          <a:ln w="9525">
            <a:noFill/>
            <a:miter lim="800000"/>
            <a:headEnd/>
            <a:tailEnd/>
          </a:ln>
        </p:spPr>
        <p:txBody>
          <a:bodyPr>
            <a:spAutoFit/>
          </a:bodyPr>
          <a:lstStyle/>
          <a:p>
            <a:pPr algn="ctr">
              <a:spcBef>
                <a:spcPct val="50000"/>
              </a:spcBef>
            </a:pPr>
            <a:r>
              <a:rPr lang="es-VE" sz="1800" b="1"/>
              <a:t>PRESTAMO BANCARIO:</a:t>
            </a:r>
          </a:p>
          <a:p>
            <a:pPr algn="just">
              <a:spcBef>
                <a:spcPct val="50000"/>
              </a:spcBef>
            </a:pPr>
            <a:r>
              <a:rPr lang="es-VE" sz="1800"/>
              <a:t>A FIN DE COMENZAR OPERACIONES Y CONTAR CON SUFICIENTE EQUIPO PARA OFRECER SUS SERVICIOS LA EMPRESA SOLICITA UN PRESTAMO BANCARIO DE Bs. 200.000, ELCUAL SE LE OTORGA INMEDIATAMENTE Y SE DEPOSITA EN SU CUENTA. EL EFECTO EN LA IGUALDAD CONTABLE ES:</a:t>
            </a:r>
            <a:endParaRPr lang="es-ES" sz="1800"/>
          </a:p>
        </p:txBody>
      </p:sp>
      <p:sp>
        <p:nvSpPr>
          <p:cNvPr id="61449" name="Rectangle 7"/>
          <p:cNvSpPr>
            <a:spLocks noChangeArrowheads="1"/>
          </p:cNvSpPr>
          <p:nvPr/>
        </p:nvSpPr>
        <p:spPr bwMode="auto">
          <a:xfrm>
            <a:off x="3132138" y="3141663"/>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1450" name="Rectangle 8"/>
          <p:cNvSpPr>
            <a:spLocks noChangeArrowheads="1"/>
          </p:cNvSpPr>
          <p:nvPr/>
        </p:nvSpPr>
        <p:spPr bwMode="auto">
          <a:xfrm>
            <a:off x="179388" y="3141663"/>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1451" name="Text Box 9"/>
          <p:cNvSpPr txBox="1">
            <a:spLocks noChangeArrowheads="1"/>
          </p:cNvSpPr>
          <p:nvPr/>
        </p:nvSpPr>
        <p:spPr bwMode="auto">
          <a:xfrm>
            <a:off x="2700338" y="3213100"/>
            <a:ext cx="433387"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1452" name="Text Box 10"/>
          <p:cNvSpPr txBox="1">
            <a:spLocks noChangeArrowheads="1"/>
          </p:cNvSpPr>
          <p:nvPr/>
        </p:nvSpPr>
        <p:spPr bwMode="auto">
          <a:xfrm>
            <a:off x="2555875" y="4292600"/>
            <a:ext cx="433388"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1453" name="Rectangle 11"/>
          <p:cNvSpPr>
            <a:spLocks noChangeArrowheads="1"/>
          </p:cNvSpPr>
          <p:nvPr/>
        </p:nvSpPr>
        <p:spPr bwMode="auto">
          <a:xfrm>
            <a:off x="6084888" y="3141663"/>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2467" name="2 Marcador de fecha"/>
          <p:cNvSpPr>
            <a:spLocks noGrp="1"/>
          </p:cNvSpPr>
          <p:nvPr>
            <p:ph type="dt" sz="quarter" idx="11"/>
          </p:nvPr>
        </p:nvSpPr>
        <p:spPr>
          <a:noFill/>
        </p:spPr>
        <p:txBody>
          <a:bodyPr/>
          <a:lstStyle/>
          <a:p>
            <a:fld id="{D549F323-E919-4289-93E3-8A1EE0183F71}" type="datetime1">
              <a:rPr lang="es-ES" smtClean="0"/>
              <a:pPr/>
              <a:t>27/10/2014</a:t>
            </a:fld>
            <a:endParaRPr lang="es-ES" smtClean="0"/>
          </a:p>
        </p:txBody>
      </p:sp>
      <p:sp>
        <p:nvSpPr>
          <p:cNvPr id="62468" name="3 Marcador de número de diapositiva"/>
          <p:cNvSpPr>
            <a:spLocks noGrp="1"/>
          </p:cNvSpPr>
          <p:nvPr>
            <p:ph type="sldNum" sz="quarter" idx="12"/>
          </p:nvPr>
        </p:nvSpPr>
        <p:spPr>
          <a:noFill/>
        </p:spPr>
        <p:txBody>
          <a:bodyPr/>
          <a:lstStyle/>
          <a:p>
            <a:fld id="{53F47469-62D5-48B8-A7D8-8EEE9A707576}" type="slidenum">
              <a:rPr lang="es-ES" smtClean="0"/>
              <a:pPr/>
              <a:t>49</a:t>
            </a:fld>
            <a:endParaRPr lang="es-ES" smtClean="0"/>
          </a:p>
        </p:txBody>
      </p:sp>
      <p:sp>
        <p:nvSpPr>
          <p:cNvPr id="62469"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2DE9AE73-67CB-4956-84AE-D983FE7D1E42}" type="slidenum">
              <a:rPr lang="es-ES" sz="1400">
                <a:solidFill>
                  <a:srgbClr val="000000"/>
                </a:solidFill>
              </a:rPr>
              <a:pPr algn="r"/>
              <a:t>49</a:t>
            </a:fld>
            <a:endParaRPr lang="es-ES" sz="1400">
              <a:solidFill>
                <a:srgbClr val="000000"/>
              </a:solidFill>
            </a:endParaRPr>
          </a:p>
        </p:txBody>
      </p:sp>
      <p:sp>
        <p:nvSpPr>
          <p:cNvPr id="62470" name="Rectangle 2"/>
          <p:cNvSpPr>
            <a:spLocks noChangeArrowheads="1"/>
          </p:cNvSpPr>
          <p:nvPr/>
        </p:nvSpPr>
        <p:spPr bwMode="auto">
          <a:xfrm>
            <a:off x="323850" y="4149725"/>
            <a:ext cx="2160588" cy="1295400"/>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800">
                <a:solidFill>
                  <a:srgbClr val="000000"/>
                </a:solidFill>
              </a:rPr>
              <a:t>BANCOS</a:t>
            </a:r>
          </a:p>
          <a:p>
            <a:pPr algn="ctr">
              <a:lnSpc>
                <a:spcPct val="90000"/>
              </a:lnSpc>
              <a:spcBef>
                <a:spcPct val="20000"/>
              </a:spcBef>
            </a:pPr>
            <a:r>
              <a:rPr lang="es-VE" sz="2800">
                <a:solidFill>
                  <a:srgbClr val="000000"/>
                </a:solidFill>
              </a:rPr>
              <a:t>Bs. 120.000</a:t>
            </a:r>
          </a:p>
          <a:p>
            <a:pPr algn="ctr">
              <a:lnSpc>
                <a:spcPct val="90000"/>
              </a:lnSpc>
              <a:spcBef>
                <a:spcPct val="20000"/>
              </a:spcBef>
            </a:pPr>
            <a:r>
              <a:rPr lang="es-VE" sz="2800">
                <a:solidFill>
                  <a:srgbClr val="000000"/>
                </a:solidFill>
              </a:rPr>
              <a:t>-</a:t>
            </a:r>
            <a:endParaRPr lang="es-ES" sz="2800">
              <a:solidFill>
                <a:srgbClr val="000000"/>
              </a:solidFill>
            </a:endParaRPr>
          </a:p>
        </p:txBody>
      </p:sp>
      <p:grpSp>
        <p:nvGrpSpPr>
          <p:cNvPr id="62471" name="Group 3"/>
          <p:cNvGrpSpPr>
            <a:grpSpLocks/>
          </p:cNvGrpSpPr>
          <p:nvPr/>
        </p:nvGrpSpPr>
        <p:grpSpPr bwMode="auto">
          <a:xfrm>
            <a:off x="5724525" y="4149725"/>
            <a:ext cx="3168650" cy="1295400"/>
            <a:chOff x="2018" y="2614"/>
            <a:chExt cx="3742" cy="635"/>
          </a:xfrm>
        </p:grpSpPr>
        <p:sp>
          <p:nvSpPr>
            <p:cNvPr id="62479" name="Rectangle 4"/>
            <p:cNvSpPr>
              <a:spLocks noChangeArrowheads="1"/>
            </p:cNvSpPr>
            <p:nvPr/>
          </p:nvSpPr>
          <p:spPr bwMode="auto">
            <a:xfrm>
              <a:off x="2018" y="2614"/>
              <a:ext cx="2314" cy="635"/>
            </a:xfrm>
            <a:prstGeom prst="rect">
              <a:avLst/>
            </a:prstGeom>
            <a:solidFill>
              <a:srgbClr val="FF00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sp>
          <p:nvSpPr>
            <p:cNvPr id="62480" name="Rectangle 5"/>
            <p:cNvSpPr>
              <a:spLocks noChangeArrowheads="1"/>
            </p:cNvSpPr>
            <p:nvPr/>
          </p:nvSpPr>
          <p:spPr bwMode="auto">
            <a:xfrm>
              <a:off x="4332" y="2614"/>
              <a:ext cx="1428" cy="635"/>
            </a:xfrm>
            <a:prstGeom prst="rect">
              <a:avLst/>
            </a:prstGeom>
            <a:solidFill>
              <a:srgbClr val="0066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grpSp>
      <p:sp>
        <p:nvSpPr>
          <p:cNvPr id="62472" name="Text Box 6"/>
          <p:cNvSpPr txBox="1">
            <a:spLocks noChangeArrowheads="1"/>
          </p:cNvSpPr>
          <p:nvPr/>
        </p:nvSpPr>
        <p:spPr bwMode="auto">
          <a:xfrm>
            <a:off x="1258888" y="692150"/>
            <a:ext cx="6985000" cy="1878013"/>
          </a:xfrm>
          <a:prstGeom prst="rect">
            <a:avLst/>
          </a:prstGeom>
          <a:solidFill>
            <a:srgbClr val="003399"/>
          </a:solidFill>
          <a:ln w="9525">
            <a:noFill/>
            <a:miter lim="800000"/>
            <a:headEnd/>
            <a:tailEnd/>
          </a:ln>
        </p:spPr>
        <p:txBody>
          <a:bodyPr>
            <a:spAutoFit/>
          </a:bodyPr>
          <a:lstStyle/>
          <a:p>
            <a:pPr algn="ctr">
              <a:spcBef>
                <a:spcPct val="50000"/>
              </a:spcBef>
            </a:pPr>
            <a:r>
              <a:rPr lang="es-VE" sz="1800" b="1"/>
              <a:t>COMPRA DE MOBILIARIO EN EFECTIVO:</a:t>
            </a:r>
          </a:p>
          <a:p>
            <a:pPr algn="just">
              <a:spcBef>
                <a:spcPct val="50000"/>
              </a:spcBef>
            </a:pPr>
            <a:r>
              <a:rPr lang="es-VE" sz="1800" b="1"/>
              <a:t>OFFICEMART, S.A. </a:t>
            </a:r>
            <a:r>
              <a:rPr lang="es-VE" sz="1800"/>
              <a:t>COMPRA ESCRITORIOS, SILLAS, COPIADORAS, IMPRESORAS Y EQUIPOS PARA FAX POR UN TOTAL DE Bs. 120.000 A FIN DE INICIAR OPERACIONES. DICHA CANTIDAD FUE PAGADA CON EL CHEQUE NUMERO 0001 DE LA CUENTA DE LA EMPRESA.</a:t>
            </a:r>
            <a:endParaRPr lang="es-ES" sz="1800"/>
          </a:p>
        </p:txBody>
      </p:sp>
      <p:sp>
        <p:nvSpPr>
          <p:cNvPr id="62473" name="Rectangle 7"/>
          <p:cNvSpPr>
            <a:spLocks noChangeArrowheads="1"/>
          </p:cNvSpPr>
          <p:nvPr/>
        </p:nvSpPr>
        <p:spPr bwMode="auto">
          <a:xfrm>
            <a:off x="3132138" y="3141663"/>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2474" name="Rectangle 8"/>
          <p:cNvSpPr>
            <a:spLocks noChangeArrowheads="1"/>
          </p:cNvSpPr>
          <p:nvPr/>
        </p:nvSpPr>
        <p:spPr bwMode="auto">
          <a:xfrm>
            <a:off x="179388" y="3141663"/>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2475" name="Text Box 9"/>
          <p:cNvSpPr txBox="1">
            <a:spLocks noChangeArrowheads="1"/>
          </p:cNvSpPr>
          <p:nvPr/>
        </p:nvSpPr>
        <p:spPr bwMode="auto">
          <a:xfrm>
            <a:off x="2700338" y="3213100"/>
            <a:ext cx="433387"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2476" name="Text Box 10"/>
          <p:cNvSpPr txBox="1">
            <a:spLocks noChangeArrowheads="1"/>
          </p:cNvSpPr>
          <p:nvPr/>
        </p:nvSpPr>
        <p:spPr bwMode="auto">
          <a:xfrm>
            <a:off x="5076825" y="4365625"/>
            <a:ext cx="433388"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2477" name="Rectangle 11"/>
          <p:cNvSpPr>
            <a:spLocks noChangeArrowheads="1"/>
          </p:cNvSpPr>
          <p:nvPr/>
        </p:nvSpPr>
        <p:spPr bwMode="auto">
          <a:xfrm>
            <a:off x="6084888" y="3141663"/>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
        <p:nvSpPr>
          <p:cNvPr id="62478" name="Rectangle 12"/>
          <p:cNvSpPr>
            <a:spLocks noChangeArrowheads="1"/>
          </p:cNvSpPr>
          <p:nvPr/>
        </p:nvSpPr>
        <p:spPr bwMode="auto">
          <a:xfrm>
            <a:off x="2484438" y="4149725"/>
            <a:ext cx="2447925" cy="1295400"/>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800">
                <a:solidFill>
                  <a:srgbClr val="000000"/>
                </a:solidFill>
              </a:rPr>
              <a:t>MOBILIARIO Bs. 120.000</a:t>
            </a:r>
          </a:p>
          <a:p>
            <a:pPr algn="ctr">
              <a:lnSpc>
                <a:spcPct val="90000"/>
              </a:lnSpc>
              <a:spcBef>
                <a:spcPct val="20000"/>
              </a:spcBef>
            </a:pPr>
            <a:r>
              <a:rPr lang="es-VE" sz="2800">
                <a:solidFill>
                  <a:srgbClr val="000000"/>
                </a:solidFill>
              </a:rPr>
              <a:t>+</a:t>
            </a:r>
            <a:endParaRPr lang="es-ES" sz="28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Marcador de fecha"/>
          <p:cNvSpPr>
            <a:spLocks noGrp="1"/>
          </p:cNvSpPr>
          <p:nvPr>
            <p:ph type="dt" sz="quarter" idx="11"/>
          </p:nvPr>
        </p:nvSpPr>
        <p:spPr>
          <a:noFill/>
        </p:spPr>
        <p:txBody>
          <a:bodyPr/>
          <a:lstStyle/>
          <a:p>
            <a:fld id="{A90C9B4A-11AD-4BE3-B57B-7BD580A8E3E7}" type="datetime1">
              <a:rPr lang="es-ES" smtClean="0"/>
              <a:pPr/>
              <a:t>27/10/2014</a:t>
            </a:fld>
            <a:endParaRPr lang="es-ES" smtClean="0"/>
          </a:p>
        </p:txBody>
      </p:sp>
      <p:sp>
        <p:nvSpPr>
          <p:cNvPr id="11268" name="3 Marcador de número de diapositiva"/>
          <p:cNvSpPr>
            <a:spLocks noGrp="1"/>
          </p:cNvSpPr>
          <p:nvPr>
            <p:ph type="sldNum" sz="quarter" idx="12"/>
          </p:nvPr>
        </p:nvSpPr>
        <p:spPr>
          <a:noFill/>
        </p:spPr>
        <p:txBody>
          <a:bodyPr/>
          <a:lstStyle/>
          <a:p>
            <a:fld id="{7ACA7817-7AB6-464D-9F9C-D76127565853}" type="slidenum">
              <a:rPr lang="es-ES" smtClean="0"/>
              <a:pPr/>
              <a:t>5</a:t>
            </a:fld>
            <a:endParaRPr lang="es-ES" smtClean="0"/>
          </a:p>
        </p:txBody>
      </p:sp>
      <p:sp>
        <p:nvSpPr>
          <p:cNvPr id="11269" name="Text Box 3"/>
          <p:cNvSpPr txBox="1">
            <a:spLocks noChangeArrowheads="1"/>
          </p:cNvSpPr>
          <p:nvPr/>
        </p:nvSpPr>
        <p:spPr bwMode="auto">
          <a:xfrm>
            <a:off x="4067175" y="0"/>
            <a:ext cx="260350" cy="603250"/>
          </a:xfrm>
          <a:prstGeom prst="rect">
            <a:avLst/>
          </a:prstGeom>
          <a:noFill/>
          <a:ln w="9525">
            <a:noFill/>
            <a:miter lim="800000"/>
            <a:headEnd/>
            <a:tailEnd/>
          </a:ln>
        </p:spPr>
        <p:txBody>
          <a:bodyPr wrap="none">
            <a:spAutoFit/>
          </a:bodyPr>
          <a:lstStyle/>
          <a:p>
            <a:pPr algn="ctr">
              <a:lnSpc>
                <a:spcPct val="140000"/>
              </a:lnSpc>
            </a:pPr>
            <a:r>
              <a:rPr lang="es-ES" sz="2400" b="1">
                <a:solidFill>
                  <a:srgbClr val="000000"/>
                </a:solidFill>
              </a:rPr>
              <a:t> </a:t>
            </a:r>
          </a:p>
        </p:txBody>
      </p:sp>
      <p:sp>
        <p:nvSpPr>
          <p:cNvPr id="11270" name="Text Box 12"/>
          <p:cNvSpPr txBox="1">
            <a:spLocks noChangeArrowheads="1"/>
          </p:cNvSpPr>
          <p:nvPr/>
        </p:nvSpPr>
        <p:spPr bwMode="auto">
          <a:xfrm>
            <a:off x="3779838" y="1149350"/>
            <a:ext cx="311150" cy="701675"/>
          </a:xfrm>
          <a:prstGeom prst="rect">
            <a:avLst/>
          </a:prstGeom>
          <a:noFill/>
          <a:ln w="9525">
            <a:noFill/>
            <a:miter lim="800000"/>
            <a:headEnd/>
            <a:tailEnd/>
          </a:ln>
        </p:spPr>
        <p:txBody>
          <a:bodyPr wrap="none">
            <a:spAutoFit/>
          </a:bodyPr>
          <a:lstStyle/>
          <a:p>
            <a:r>
              <a:rPr lang="es-ES" sz="4000" b="1">
                <a:solidFill>
                  <a:srgbClr val="CC3300"/>
                </a:solidFill>
              </a:rPr>
              <a:t> </a:t>
            </a:r>
          </a:p>
        </p:txBody>
      </p:sp>
      <p:sp>
        <p:nvSpPr>
          <p:cNvPr id="11271" name="Text Box 20"/>
          <p:cNvSpPr txBox="1">
            <a:spLocks noChangeArrowheads="1"/>
          </p:cNvSpPr>
          <p:nvPr/>
        </p:nvSpPr>
        <p:spPr bwMode="auto">
          <a:xfrm>
            <a:off x="1785938" y="285750"/>
            <a:ext cx="6235700" cy="436563"/>
          </a:xfrm>
          <a:prstGeom prst="rect">
            <a:avLst/>
          </a:prstGeom>
          <a:noFill/>
          <a:ln w="9525">
            <a:noFill/>
            <a:miter lim="800000"/>
            <a:headEnd/>
            <a:tailEnd/>
          </a:ln>
        </p:spPr>
        <p:txBody>
          <a:bodyPr>
            <a:spAutoFit/>
          </a:bodyPr>
          <a:lstStyle/>
          <a:p>
            <a:pPr algn="ctr">
              <a:lnSpc>
                <a:spcPct val="70000"/>
              </a:lnSpc>
            </a:pPr>
            <a:r>
              <a:rPr lang="es-ES" sz="3200" b="1" u="sng">
                <a:solidFill>
                  <a:srgbClr val="000000"/>
                </a:solidFill>
              </a:rPr>
              <a:t>Elementos de los EEFF</a:t>
            </a:r>
          </a:p>
        </p:txBody>
      </p:sp>
      <p:sp>
        <p:nvSpPr>
          <p:cNvPr id="11272" name="Text Box 21"/>
          <p:cNvSpPr txBox="1">
            <a:spLocks noChangeArrowheads="1"/>
          </p:cNvSpPr>
          <p:nvPr/>
        </p:nvSpPr>
        <p:spPr bwMode="auto">
          <a:xfrm>
            <a:off x="1857375" y="1071563"/>
            <a:ext cx="5956300" cy="523875"/>
          </a:xfrm>
          <a:prstGeom prst="rect">
            <a:avLst/>
          </a:prstGeom>
          <a:noFill/>
          <a:ln w="9525">
            <a:noFill/>
            <a:miter lim="800000"/>
            <a:headEnd/>
            <a:tailEnd/>
          </a:ln>
        </p:spPr>
        <p:txBody>
          <a:bodyPr>
            <a:spAutoFit/>
          </a:bodyPr>
          <a:lstStyle/>
          <a:p>
            <a:pPr algn="ctr"/>
            <a:r>
              <a:rPr lang="es-ES" sz="2800" b="1">
                <a:solidFill>
                  <a:srgbClr val="000000"/>
                </a:solidFill>
                <a:latin typeface="Arial Unicode MS" pitchFamily="34" charset="-128"/>
              </a:rPr>
              <a:t>Relacionados con:</a:t>
            </a:r>
          </a:p>
        </p:txBody>
      </p:sp>
      <p:sp>
        <p:nvSpPr>
          <p:cNvPr id="11273" name="Text Box 22"/>
          <p:cNvSpPr txBox="1">
            <a:spLocks noChangeArrowheads="1"/>
          </p:cNvSpPr>
          <p:nvPr/>
        </p:nvSpPr>
        <p:spPr bwMode="auto">
          <a:xfrm>
            <a:off x="323850" y="1916113"/>
            <a:ext cx="4238625" cy="579437"/>
          </a:xfrm>
          <a:prstGeom prst="rect">
            <a:avLst/>
          </a:prstGeom>
          <a:solidFill>
            <a:srgbClr val="003366"/>
          </a:solidFill>
          <a:ln w="9525">
            <a:noFill/>
            <a:miter lim="800000"/>
            <a:headEnd/>
            <a:tailEnd/>
          </a:ln>
        </p:spPr>
        <p:txBody>
          <a:bodyPr wrap="none">
            <a:spAutoFit/>
          </a:bodyPr>
          <a:lstStyle/>
          <a:p>
            <a:r>
              <a:rPr lang="es-ES" sz="3200" b="1">
                <a:latin typeface="Arial Unicode MS" pitchFamily="34" charset="-128"/>
              </a:rPr>
              <a:t>La situación financiera</a:t>
            </a:r>
          </a:p>
        </p:txBody>
      </p:sp>
      <p:sp>
        <p:nvSpPr>
          <p:cNvPr id="11274" name="Line 23"/>
          <p:cNvSpPr>
            <a:spLocks noChangeShapeType="1"/>
          </p:cNvSpPr>
          <p:nvPr/>
        </p:nvSpPr>
        <p:spPr bwMode="auto">
          <a:xfrm>
            <a:off x="4787900" y="1844675"/>
            <a:ext cx="0" cy="4105275"/>
          </a:xfrm>
          <a:prstGeom prst="line">
            <a:avLst/>
          </a:prstGeom>
          <a:noFill/>
          <a:ln w="57150" cmpd="thickThin">
            <a:solidFill>
              <a:srgbClr val="002060"/>
            </a:solidFill>
            <a:round/>
            <a:headEnd/>
            <a:tailEnd/>
          </a:ln>
        </p:spPr>
        <p:txBody>
          <a:bodyPr/>
          <a:lstStyle/>
          <a:p>
            <a:endParaRPr lang="es-ES"/>
          </a:p>
        </p:txBody>
      </p:sp>
      <p:sp>
        <p:nvSpPr>
          <p:cNvPr id="11275" name="Text Box 24"/>
          <p:cNvSpPr txBox="1">
            <a:spLocks noChangeArrowheads="1"/>
          </p:cNvSpPr>
          <p:nvPr/>
        </p:nvSpPr>
        <p:spPr bwMode="auto">
          <a:xfrm>
            <a:off x="5148263" y="1989138"/>
            <a:ext cx="3565525" cy="482600"/>
          </a:xfrm>
          <a:prstGeom prst="rect">
            <a:avLst/>
          </a:prstGeom>
          <a:solidFill>
            <a:srgbClr val="003366"/>
          </a:solidFill>
          <a:ln w="9525">
            <a:noFill/>
            <a:miter lim="800000"/>
            <a:headEnd/>
            <a:tailEnd/>
          </a:ln>
        </p:spPr>
        <p:txBody>
          <a:bodyPr>
            <a:spAutoFit/>
          </a:bodyPr>
          <a:lstStyle/>
          <a:p>
            <a:pPr algn="ctr">
              <a:lnSpc>
                <a:spcPct val="80000"/>
              </a:lnSpc>
            </a:pPr>
            <a:r>
              <a:rPr lang="es-ES" sz="3200" b="1">
                <a:latin typeface="Arial Unicode MS" pitchFamily="34" charset="-128"/>
              </a:rPr>
              <a:t>El desempeño</a:t>
            </a:r>
          </a:p>
        </p:txBody>
      </p:sp>
      <p:sp>
        <p:nvSpPr>
          <p:cNvPr id="11276" name="Text Box 55"/>
          <p:cNvSpPr txBox="1">
            <a:spLocks noChangeArrowheads="1"/>
          </p:cNvSpPr>
          <p:nvPr/>
        </p:nvSpPr>
        <p:spPr bwMode="auto">
          <a:xfrm>
            <a:off x="5292725" y="2924175"/>
            <a:ext cx="2773363" cy="519113"/>
          </a:xfrm>
          <a:prstGeom prst="rect">
            <a:avLst/>
          </a:prstGeom>
          <a:solidFill>
            <a:srgbClr val="006600"/>
          </a:solidFill>
          <a:ln w="9525">
            <a:noFill/>
            <a:miter lim="800000"/>
            <a:headEnd/>
            <a:tailEnd/>
          </a:ln>
        </p:spPr>
        <p:txBody>
          <a:bodyPr>
            <a:spAutoFit/>
          </a:bodyPr>
          <a:lstStyle/>
          <a:p>
            <a:pPr algn="ctr"/>
            <a:r>
              <a:rPr lang="es-ES" sz="1800" b="1" dirty="0" smtClean="0"/>
              <a:t>Ingresos</a:t>
            </a:r>
            <a:endParaRPr lang="es-ES" sz="1800" b="1" dirty="0"/>
          </a:p>
        </p:txBody>
      </p:sp>
      <p:sp>
        <p:nvSpPr>
          <p:cNvPr id="11277" name="Text Box 56"/>
          <p:cNvSpPr txBox="1">
            <a:spLocks noChangeArrowheads="1"/>
          </p:cNvSpPr>
          <p:nvPr/>
        </p:nvSpPr>
        <p:spPr bwMode="auto">
          <a:xfrm>
            <a:off x="5364163" y="4292600"/>
            <a:ext cx="2735262" cy="519113"/>
          </a:xfrm>
          <a:prstGeom prst="rect">
            <a:avLst/>
          </a:prstGeom>
          <a:solidFill>
            <a:srgbClr val="006600"/>
          </a:solidFill>
          <a:ln w="9525">
            <a:noFill/>
            <a:miter lim="800000"/>
            <a:headEnd/>
            <a:tailEnd/>
          </a:ln>
        </p:spPr>
        <p:txBody>
          <a:bodyPr>
            <a:spAutoFit/>
          </a:bodyPr>
          <a:lstStyle/>
          <a:p>
            <a:pPr algn="ctr"/>
            <a:r>
              <a:rPr lang="es-ES" sz="1800" b="1"/>
              <a:t>Gastos</a:t>
            </a:r>
          </a:p>
        </p:txBody>
      </p:sp>
      <p:sp>
        <p:nvSpPr>
          <p:cNvPr id="11278" name="Text Box 57"/>
          <p:cNvSpPr txBox="1">
            <a:spLocks noChangeArrowheads="1"/>
          </p:cNvSpPr>
          <p:nvPr/>
        </p:nvSpPr>
        <p:spPr bwMode="auto">
          <a:xfrm>
            <a:off x="900113" y="2781300"/>
            <a:ext cx="2773362" cy="519113"/>
          </a:xfrm>
          <a:prstGeom prst="rect">
            <a:avLst/>
          </a:prstGeom>
          <a:solidFill>
            <a:srgbClr val="660066"/>
          </a:solidFill>
          <a:ln w="9525">
            <a:noFill/>
            <a:miter lim="800000"/>
            <a:headEnd/>
            <a:tailEnd/>
          </a:ln>
        </p:spPr>
        <p:txBody>
          <a:bodyPr>
            <a:spAutoFit/>
          </a:bodyPr>
          <a:lstStyle/>
          <a:p>
            <a:pPr algn="ctr"/>
            <a:r>
              <a:rPr lang="es-ES" sz="1800" b="1"/>
              <a:t>Activo</a:t>
            </a:r>
          </a:p>
        </p:txBody>
      </p:sp>
      <p:sp>
        <p:nvSpPr>
          <p:cNvPr id="11279" name="Text Box 58"/>
          <p:cNvSpPr txBox="1">
            <a:spLocks noChangeArrowheads="1"/>
          </p:cNvSpPr>
          <p:nvPr/>
        </p:nvSpPr>
        <p:spPr bwMode="auto">
          <a:xfrm>
            <a:off x="900113" y="3860800"/>
            <a:ext cx="2773362" cy="519113"/>
          </a:xfrm>
          <a:prstGeom prst="rect">
            <a:avLst/>
          </a:prstGeom>
          <a:solidFill>
            <a:srgbClr val="660066"/>
          </a:solidFill>
          <a:ln w="9525">
            <a:noFill/>
            <a:miter lim="800000"/>
            <a:headEnd/>
            <a:tailEnd/>
          </a:ln>
        </p:spPr>
        <p:txBody>
          <a:bodyPr>
            <a:spAutoFit/>
          </a:bodyPr>
          <a:lstStyle/>
          <a:p>
            <a:pPr algn="ctr"/>
            <a:r>
              <a:rPr lang="es-ES" sz="1800" b="1"/>
              <a:t>Pasivo</a:t>
            </a:r>
          </a:p>
        </p:txBody>
      </p:sp>
      <p:sp>
        <p:nvSpPr>
          <p:cNvPr id="11280" name="Text Box 59"/>
          <p:cNvSpPr txBox="1">
            <a:spLocks noChangeArrowheads="1"/>
          </p:cNvSpPr>
          <p:nvPr/>
        </p:nvSpPr>
        <p:spPr bwMode="auto">
          <a:xfrm>
            <a:off x="971550" y="4724400"/>
            <a:ext cx="2773363" cy="519113"/>
          </a:xfrm>
          <a:prstGeom prst="rect">
            <a:avLst/>
          </a:prstGeom>
          <a:solidFill>
            <a:srgbClr val="660066"/>
          </a:solidFill>
          <a:ln w="9525">
            <a:noFill/>
            <a:miter lim="800000"/>
            <a:headEnd/>
            <a:tailEnd/>
          </a:ln>
        </p:spPr>
        <p:txBody>
          <a:bodyPr>
            <a:spAutoFit/>
          </a:bodyPr>
          <a:lstStyle/>
          <a:p>
            <a:pPr algn="ctr"/>
            <a:r>
              <a:rPr lang="es-ES" sz="1800" b="1"/>
              <a:t>Patrimonio</a:t>
            </a:r>
          </a:p>
        </p:txBody>
      </p:sp>
      <p:sp>
        <p:nvSpPr>
          <p:cNvPr id="11281" name="Line 60"/>
          <p:cNvSpPr>
            <a:spLocks noChangeShapeType="1"/>
          </p:cNvSpPr>
          <p:nvPr/>
        </p:nvSpPr>
        <p:spPr bwMode="auto">
          <a:xfrm>
            <a:off x="612775" y="1844675"/>
            <a:ext cx="8135938" cy="0"/>
          </a:xfrm>
          <a:prstGeom prst="line">
            <a:avLst/>
          </a:prstGeom>
          <a:noFill/>
          <a:ln w="76200" cmpd="tri">
            <a:solidFill>
              <a:srgbClr val="002060"/>
            </a:solidFill>
            <a:round/>
            <a:headEnd/>
            <a:tailEnd/>
          </a:ln>
        </p:spPr>
        <p:txBody>
          <a:bodyPr/>
          <a:lstStyle/>
          <a:p>
            <a:endParaRPr lang="es-ES"/>
          </a:p>
        </p:txBody>
      </p:sp>
      <p:sp>
        <p:nvSpPr>
          <p:cNvPr id="11282"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34F7944A-E35F-4FC2-90B6-6E654E2E3060}" type="slidenum">
              <a:rPr lang="es-ES" sz="1400">
                <a:solidFill>
                  <a:srgbClr val="000000"/>
                </a:solidFill>
              </a:rPr>
              <a:pPr algn="r"/>
              <a:t>5</a:t>
            </a:fld>
            <a:endParaRPr lang="es-ES" sz="1400">
              <a:solidFill>
                <a:srgbClr val="000000"/>
              </a:solidFill>
            </a:endParaRPr>
          </a:p>
        </p:txBody>
      </p:sp>
      <p:sp>
        <p:nvSpPr>
          <p:cNvPr id="19" name="Text Box 55"/>
          <p:cNvSpPr txBox="1">
            <a:spLocks noChangeArrowheads="1"/>
          </p:cNvSpPr>
          <p:nvPr/>
        </p:nvSpPr>
        <p:spPr bwMode="auto">
          <a:xfrm>
            <a:off x="5357818" y="3571876"/>
            <a:ext cx="2773363" cy="557076"/>
          </a:xfrm>
          <a:prstGeom prst="rect">
            <a:avLst/>
          </a:prstGeom>
          <a:solidFill>
            <a:srgbClr val="006600"/>
          </a:solidFill>
          <a:ln w="9525">
            <a:noFill/>
            <a:miter lim="800000"/>
            <a:headEnd/>
            <a:tailEnd/>
          </a:ln>
        </p:spPr>
        <p:txBody>
          <a:bodyPr wrap="square">
            <a:spAutoFit/>
          </a:bodyPr>
          <a:lstStyle/>
          <a:p>
            <a:pPr algn="ctr"/>
            <a:r>
              <a:rPr lang="es-ES" sz="1510" b="1" dirty="0" smtClean="0"/>
              <a:t>COSTOS</a:t>
            </a:r>
          </a:p>
          <a:p>
            <a:pPr algn="ctr"/>
            <a:endParaRPr lang="es-ES" sz="1510" b="1" dirty="0"/>
          </a:p>
        </p:txBody>
      </p:sp>
    </p:spTree>
  </p:cSld>
  <p:clrMapOvr>
    <a:masterClrMapping/>
  </p:clrMapOvr>
  <p:transition>
    <p:wheel/>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3491" name="2 Marcador de fecha"/>
          <p:cNvSpPr>
            <a:spLocks noGrp="1"/>
          </p:cNvSpPr>
          <p:nvPr>
            <p:ph type="dt" sz="quarter" idx="11"/>
          </p:nvPr>
        </p:nvSpPr>
        <p:spPr>
          <a:noFill/>
        </p:spPr>
        <p:txBody>
          <a:bodyPr/>
          <a:lstStyle/>
          <a:p>
            <a:fld id="{1B6CD023-4545-4D71-8558-7F004D021E7B}" type="datetime1">
              <a:rPr lang="es-ES" smtClean="0"/>
              <a:pPr/>
              <a:t>27/10/2014</a:t>
            </a:fld>
            <a:endParaRPr lang="es-ES" smtClean="0"/>
          </a:p>
        </p:txBody>
      </p:sp>
      <p:sp>
        <p:nvSpPr>
          <p:cNvPr id="63492" name="3 Marcador de número de diapositiva"/>
          <p:cNvSpPr>
            <a:spLocks noGrp="1"/>
          </p:cNvSpPr>
          <p:nvPr>
            <p:ph type="sldNum" sz="quarter" idx="12"/>
          </p:nvPr>
        </p:nvSpPr>
        <p:spPr>
          <a:noFill/>
        </p:spPr>
        <p:txBody>
          <a:bodyPr/>
          <a:lstStyle/>
          <a:p>
            <a:fld id="{FA22AD82-12B6-4D15-89CA-67680BB77CE0}" type="slidenum">
              <a:rPr lang="es-ES" smtClean="0"/>
              <a:pPr/>
              <a:t>50</a:t>
            </a:fld>
            <a:endParaRPr lang="es-ES" smtClean="0"/>
          </a:p>
        </p:txBody>
      </p:sp>
      <p:sp>
        <p:nvSpPr>
          <p:cNvPr id="63493"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E7B08366-8F71-4CE4-9BEB-F93B9DB9F489}" type="slidenum">
              <a:rPr lang="es-ES" sz="1400">
                <a:solidFill>
                  <a:srgbClr val="000000"/>
                </a:solidFill>
              </a:rPr>
              <a:pPr algn="r"/>
              <a:t>50</a:t>
            </a:fld>
            <a:endParaRPr lang="es-ES" sz="1400">
              <a:solidFill>
                <a:srgbClr val="000000"/>
              </a:solidFill>
            </a:endParaRPr>
          </a:p>
        </p:txBody>
      </p:sp>
      <p:sp>
        <p:nvSpPr>
          <p:cNvPr id="63494" name="Rectangle 2"/>
          <p:cNvSpPr>
            <a:spLocks noChangeArrowheads="1"/>
          </p:cNvSpPr>
          <p:nvPr/>
        </p:nvSpPr>
        <p:spPr bwMode="auto">
          <a:xfrm>
            <a:off x="323850" y="4221163"/>
            <a:ext cx="2160588" cy="1584325"/>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800">
                <a:solidFill>
                  <a:srgbClr val="000000"/>
                </a:solidFill>
              </a:rPr>
              <a:t>BANCOS</a:t>
            </a:r>
          </a:p>
          <a:p>
            <a:pPr algn="ctr">
              <a:lnSpc>
                <a:spcPct val="90000"/>
              </a:lnSpc>
              <a:spcBef>
                <a:spcPct val="20000"/>
              </a:spcBef>
            </a:pPr>
            <a:r>
              <a:rPr lang="es-VE" sz="2800">
                <a:solidFill>
                  <a:srgbClr val="000000"/>
                </a:solidFill>
              </a:rPr>
              <a:t>Bs. 80.000</a:t>
            </a:r>
          </a:p>
          <a:p>
            <a:pPr algn="ctr">
              <a:lnSpc>
                <a:spcPct val="90000"/>
              </a:lnSpc>
              <a:spcBef>
                <a:spcPct val="20000"/>
              </a:spcBef>
            </a:pPr>
            <a:r>
              <a:rPr lang="es-VE" sz="2800">
                <a:solidFill>
                  <a:srgbClr val="000000"/>
                </a:solidFill>
              </a:rPr>
              <a:t>-</a:t>
            </a:r>
            <a:endParaRPr lang="es-ES" sz="2800">
              <a:solidFill>
                <a:srgbClr val="000000"/>
              </a:solidFill>
            </a:endParaRPr>
          </a:p>
        </p:txBody>
      </p:sp>
      <p:grpSp>
        <p:nvGrpSpPr>
          <p:cNvPr id="63495" name="Group 3"/>
          <p:cNvGrpSpPr>
            <a:grpSpLocks/>
          </p:cNvGrpSpPr>
          <p:nvPr/>
        </p:nvGrpSpPr>
        <p:grpSpPr bwMode="auto">
          <a:xfrm>
            <a:off x="5651500" y="4148138"/>
            <a:ext cx="3168650" cy="1657350"/>
            <a:chOff x="2018" y="2614"/>
            <a:chExt cx="3742" cy="635"/>
          </a:xfrm>
        </p:grpSpPr>
        <p:sp>
          <p:nvSpPr>
            <p:cNvPr id="63503" name="Rectangle 4"/>
            <p:cNvSpPr>
              <a:spLocks noChangeArrowheads="1"/>
            </p:cNvSpPr>
            <p:nvPr/>
          </p:nvSpPr>
          <p:spPr bwMode="auto">
            <a:xfrm>
              <a:off x="2018" y="2614"/>
              <a:ext cx="2314" cy="635"/>
            </a:xfrm>
            <a:prstGeom prst="rect">
              <a:avLst/>
            </a:prstGeom>
            <a:solidFill>
              <a:srgbClr val="FF00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sp>
          <p:nvSpPr>
            <p:cNvPr id="63504" name="Rectangle 5"/>
            <p:cNvSpPr>
              <a:spLocks noChangeArrowheads="1"/>
            </p:cNvSpPr>
            <p:nvPr/>
          </p:nvSpPr>
          <p:spPr bwMode="auto">
            <a:xfrm>
              <a:off x="4332" y="2614"/>
              <a:ext cx="1428" cy="635"/>
            </a:xfrm>
            <a:prstGeom prst="rect">
              <a:avLst/>
            </a:prstGeom>
            <a:solidFill>
              <a:srgbClr val="0066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grpSp>
      <p:sp>
        <p:nvSpPr>
          <p:cNvPr id="63496" name="Text Box 6"/>
          <p:cNvSpPr txBox="1">
            <a:spLocks noChangeArrowheads="1"/>
          </p:cNvSpPr>
          <p:nvPr/>
        </p:nvSpPr>
        <p:spPr bwMode="auto">
          <a:xfrm>
            <a:off x="1258888" y="692150"/>
            <a:ext cx="6985000" cy="1878013"/>
          </a:xfrm>
          <a:prstGeom prst="rect">
            <a:avLst/>
          </a:prstGeom>
          <a:solidFill>
            <a:srgbClr val="003399"/>
          </a:solidFill>
          <a:ln w="9525">
            <a:noFill/>
            <a:miter lim="800000"/>
            <a:headEnd/>
            <a:tailEnd/>
          </a:ln>
        </p:spPr>
        <p:txBody>
          <a:bodyPr>
            <a:spAutoFit/>
          </a:bodyPr>
          <a:lstStyle/>
          <a:p>
            <a:pPr algn="ctr">
              <a:spcBef>
                <a:spcPct val="50000"/>
              </a:spcBef>
            </a:pPr>
            <a:r>
              <a:rPr lang="es-VE" sz="1800" b="1"/>
              <a:t>COMPRA DE EQUIPO DE TRANSPORTE:</a:t>
            </a:r>
          </a:p>
          <a:p>
            <a:pPr algn="just">
              <a:spcBef>
                <a:spcPct val="50000"/>
              </a:spcBef>
            </a:pPr>
            <a:r>
              <a:rPr lang="es-VE" sz="1800" b="1"/>
              <a:t>OFFICEMART, S.A. </a:t>
            </a:r>
            <a:r>
              <a:rPr lang="es-VE" sz="1800"/>
              <a:t>DECIDIO COMPRAR UNA CAMIONETA NUEVA PARA TRANSPORTAR EL EQUIPO HASTA EL DOMICILIO DE SUS CLIENTES. EL COSTO DE LA CAMIONETA FUE DE Bs. 80.000 Y SE PAGÓ CON EL CHEQUE NUMERO 0002 DE LA EMPRESA.</a:t>
            </a:r>
            <a:endParaRPr lang="es-ES" sz="1800"/>
          </a:p>
        </p:txBody>
      </p:sp>
      <p:sp>
        <p:nvSpPr>
          <p:cNvPr id="63497" name="Rectangle 7"/>
          <p:cNvSpPr>
            <a:spLocks noChangeArrowheads="1"/>
          </p:cNvSpPr>
          <p:nvPr/>
        </p:nvSpPr>
        <p:spPr bwMode="auto">
          <a:xfrm>
            <a:off x="3132138" y="3213100"/>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3498" name="Rectangle 8"/>
          <p:cNvSpPr>
            <a:spLocks noChangeArrowheads="1"/>
          </p:cNvSpPr>
          <p:nvPr/>
        </p:nvSpPr>
        <p:spPr bwMode="auto">
          <a:xfrm>
            <a:off x="179388" y="3213100"/>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3499" name="Text Box 9"/>
          <p:cNvSpPr txBox="1">
            <a:spLocks noChangeArrowheads="1"/>
          </p:cNvSpPr>
          <p:nvPr/>
        </p:nvSpPr>
        <p:spPr bwMode="auto">
          <a:xfrm>
            <a:off x="2700338" y="3284538"/>
            <a:ext cx="433387" cy="519112"/>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3500" name="Text Box 10"/>
          <p:cNvSpPr txBox="1">
            <a:spLocks noChangeArrowheads="1"/>
          </p:cNvSpPr>
          <p:nvPr/>
        </p:nvSpPr>
        <p:spPr bwMode="auto">
          <a:xfrm>
            <a:off x="5219700" y="4437063"/>
            <a:ext cx="433388" cy="519112"/>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3501" name="Rectangle 11"/>
          <p:cNvSpPr>
            <a:spLocks noChangeArrowheads="1"/>
          </p:cNvSpPr>
          <p:nvPr/>
        </p:nvSpPr>
        <p:spPr bwMode="auto">
          <a:xfrm>
            <a:off x="6084888" y="3213100"/>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
        <p:nvSpPr>
          <p:cNvPr id="63502" name="Rectangle 12"/>
          <p:cNvSpPr>
            <a:spLocks noChangeArrowheads="1"/>
          </p:cNvSpPr>
          <p:nvPr/>
        </p:nvSpPr>
        <p:spPr bwMode="auto">
          <a:xfrm>
            <a:off x="2484438" y="4221163"/>
            <a:ext cx="2663825" cy="1584325"/>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400">
                <a:solidFill>
                  <a:srgbClr val="000000"/>
                </a:solidFill>
              </a:rPr>
              <a:t>EQUIPO DE TRANSPORTE</a:t>
            </a:r>
          </a:p>
          <a:p>
            <a:pPr algn="ctr">
              <a:lnSpc>
                <a:spcPct val="90000"/>
              </a:lnSpc>
              <a:spcBef>
                <a:spcPct val="20000"/>
              </a:spcBef>
            </a:pPr>
            <a:r>
              <a:rPr lang="es-VE" sz="2400">
                <a:solidFill>
                  <a:srgbClr val="000000"/>
                </a:solidFill>
              </a:rPr>
              <a:t>Bs. 80.000</a:t>
            </a:r>
          </a:p>
          <a:p>
            <a:pPr algn="ctr">
              <a:lnSpc>
                <a:spcPct val="90000"/>
              </a:lnSpc>
              <a:spcBef>
                <a:spcPct val="20000"/>
              </a:spcBef>
            </a:pPr>
            <a:r>
              <a:rPr lang="es-VE" sz="2800">
                <a:solidFill>
                  <a:srgbClr val="000000"/>
                </a:solidFill>
              </a:rPr>
              <a:t>+</a:t>
            </a:r>
            <a:endParaRPr lang="es-ES" sz="28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4515" name="2 Marcador de fecha"/>
          <p:cNvSpPr>
            <a:spLocks noGrp="1"/>
          </p:cNvSpPr>
          <p:nvPr>
            <p:ph type="dt" sz="quarter" idx="11"/>
          </p:nvPr>
        </p:nvSpPr>
        <p:spPr>
          <a:noFill/>
        </p:spPr>
        <p:txBody>
          <a:bodyPr/>
          <a:lstStyle/>
          <a:p>
            <a:fld id="{031BE94D-89A5-4743-A225-513A8B3CFDFC}" type="datetime1">
              <a:rPr lang="es-ES" smtClean="0"/>
              <a:pPr/>
              <a:t>27/10/2014</a:t>
            </a:fld>
            <a:endParaRPr lang="es-ES" smtClean="0"/>
          </a:p>
        </p:txBody>
      </p:sp>
      <p:sp>
        <p:nvSpPr>
          <p:cNvPr id="64516" name="3 Marcador de número de diapositiva"/>
          <p:cNvSpPr>
            <a:spLocks noGrp="1"/>
          </p:cNvSpPr>
          <p:nvPr>
            <p:ph type="sldNum" sz="quarter" idx="12"/>
          </p:nvPr>
        </p:nvSpPr>
        <p:spPr>
          <a:noFill/>
        </p:spPr>
        <p:txBody>
          <a:bodyPr/>
          <a:lstStyle/>
          <a:p>
            <a:fld id="{6C83B214-BD53-4482-AF29-5D9C8906F945}" type="slidenum">
              <a:rPr lang="es-ES" smtClean="0"/>
              <a:pPr/>
              <a:t>51</a:t>
            </a:fld>
            <a:endParaRPr lang="es-ES" smtClean="0"/>
          </a:p>
        </p:txBody>
      </p:sp>
      <p:sp>
        <p:nvSpPr>
          <p:cNvPr id="64517"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80AE1FD5-E691-433E-A07D-6965652E5923}" type="slidenum">
              <a:rPr lang="es-ES" sz="1400">
                <a:solidFill>
                  <a:srgbClr val="000000"/>
                </a:solidFill>
              </a:rPr>
              <a:pPr algn="r"/>
              <a:t>51</a:t>
            </a:fld>
            <a:endParaRPr lang="es-ES" sz="1400">
              <a:solidFill>
                <a:srgbClr val="000000"/>
              </a:solidFill>
            </a:endParaRPr>
          </a:p>
        </p:txBody>
      </p:sp>
      <p:sp>
        <p:nvSpPr>
          <p:cNvPr id="64518" name="Rectangle 2"/>
          <p:cNvSpPr>
            <a:spLocks noChangeArrowheads="1"/>
          </p:cNvSpPr>
          <p:nvPr/>
        </p:nvSpPr>
        <p:spPr bwMode="auto">
          <a:xfrm>
            <a:off x="323850" y="4149725"/>
            <a:ext cx="2735263" cy="1366838"/>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800">
                <a:solidFill>
                  <a:srgbClr val="000000"/>
                </a:solidFill>
              </a:rPr>
              <a:t>MOBILIARIO </a:t>
            </a:r>
          </a:p>
          <a:p>
            <a:pPr algn="ctr">
              <a:lnSpc>
                <a:spcPct val="90000"/>
              </a:lnSpc>
              <a:spcBef>
                <a:spcPct val="20000"/>
              </a:spcBef>
            </a:pPr>
            <a:r>
              <a:rPr lang="es-VE" sz="2800">
                <a:solidFill>
                  <a:srgbClr val="000000"/>
                </a:solidFill>
              </a:rPr>
              <a:t>Bs. 50.000</a:t>
            </a:r>
          </a:p>
          <a:p>
            <a:pPr algn="ctr">
              <a:lnSpc>
                <a:spcPct val="90000"/>
              </a:lnSpc>
              <a:spcBef>
                <a:spcPct val="20000"/>
              </a:spcBef>
            </a:pPr>
            <a:r>
              <a:rPr lang="es-VE" sz="2800">
                <a:solidFill>
                  <a:srgbClr val="000000"/>
                </a:solidFill>
              </a:rPr>
              <a:t>+</a:t>
            </a:r>
            <a:endParaRPr lang="es-ES" sz="2800">
              <a:solidFill>
                <a:srgbClr val="000000"/>
              </a:solidFill>
            </a:endParaRPr>
          </a:p>
        </p:txBody>
      </p:sp>
      <p:grpSp>
        <p:nvGrpSpPr>
          <p:cNvPr id="64519" name="Group 3"/>
          <p:cNvGrpSpPr>
            <a:grpSpLocks/>
          </p:cNvGrpSpPr>
          <p:nvPr/>
        </p:nvGrpSpPr>
        <p:grpSpPr bwMode="auto">
          <a:xfrm>
            <a:off x="3492500" y="4149725"/>
            <a:ext cx="5472113" cy="1296988"/>
            <a:chOff x="2018" y="2614"/>
            <a:chExt cx="3742" cy="635"/>
          </a:xfrm>
        </p:grpSpPr>
        <p:sp>
          <p:nvSpPr>
            <p:cNvPr id="64526" name="Rectangle 4"/>
            <p:cNvSpPr>
              <a:spLocks noChangeArrowheads="1"/>
            </p:cNvSpPr>
            <p:nvPr/>
          </p:nvSpPr>
          <p:spPr bwMode="auto">
            <a:xfrm>
              <a:off x="2018" y="2614"/>
              <a:ext cx="2314" cy="635"/>
            </a:xfrm>
            <a:prstGeom prst="rect">
              <a:avLst/>
            </a:prstGeom>
            <a:solidFill>
              <a:srgbClr val="FF0000"/>
            </a:solidFill>
            <a:ln w="9525">
              <a:noFill/>
              <a:miter lim="800000"/>
              <a:headEnd/>
              <a:tailEnd/>
            </a:ln>
          </p:spPr>
          <p:txBody>
            <a:bodyPr/>
            <a:lstStyle/>
            <a:p>
              <a:pPr algn="ctr">
                <a:lnSpc>
                  <a:spcPct val="90000"/>
                </a:lnSpc>
                <a:spcBef>
                  <a:spcPct val="20000"/>
                </a:spcBef>
              </a:pPr>
              <a:r>
                <a:rPr lang="es-VE" sz="2400">
                  <a:solidFill>
                    <a:srgbClr val="000000"/>
                  </a:solidFill>
                </a:rPr>
                <a:t>CUENTAS POR PAGAR</a:t>
              </a:r>
            </a:p>
            <a:p>
              <a:pPr algn="ctr">
                <a:lnSpc>
                  <a:spcPct val="90000"/>
                </a:lnSpc>
                <a:spcBef>
                  <a:spcPct val="20000"/>
                </a:spcBef>
              </a:pPr>
              <a:r>
                <a:rPr lang="es-VE" sz="2400">
                  <a:solidFill>
                    <a:srgbClr val="000000"/>
                  </a:solidFill>
                </a:rPr>
                <a:t>Bs. 50.000</a:t>
              </a:r>
              <a:endParaRPr lang="es-ES" sz="2400">
                <a:solidFill>
                  <a:srgbClr val="000000"/>
                </a:solidFill>
              </a:endParaRPr>
            </a:p>
          </p:txBody>
        </p:sp>
        <p:sp>
          <p:nvSpPr>
            <p:cNvPr id="64527" name="Rectangle 5"/>
            <p:cNvSpPr>
              <a:spLocks noChangeArrowheads="1"/>
            </p:cNvSpPr>
            <p:nvPr/>
          </p:nvSpPr>
          <p:spPr bwMode="auto">
            <a:xfrm>
              <a:off x="4332" y="2614"/>
              <a:ext cx="1428" cy="635"/>
            </a:xfrm>
            <a:prstGeom prst="rect">
              <a:avLst/>
            </a:prstGeom>
            <a:solidFill>
              <a:srgbClr val="0066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grpSp>
      <p:sp>
        <p:nvSpPr>
          <p:cNvPr id="64520" name="Text Box 6"/>
          <p:cNvSpPr txBox="1">
            <a:spLocks noChangeArrowheads="1"/>
          </p:cNvSpPr>
          <p:nvPr/>
        </p:nvSpPr>
        <p:spPr bwMode="auto">
          <a:xfrm>
            <a:off x="611188" y="692150"/>
            <a:ext cx="7993062" cy="2152650"/>
          </a:xfrm>
          <a:prstGeom prst="rect">
            <a:avLst/>
          </a:prstGeom>
          <a:solidFill>
            <a:srgbClr val="003399"/>
          </a:solidFill>
          <a:ln w="9525">
            <a:noFill/>
            <a:miter lim="800000"/>
            <a:headEnd/>
            <a:tailEnd/>
          </a:ln>
        </p:spPr>
        <p:txBody>
          <a:bodyPr>
            <a:spAutoFit/>
          </a:bodyPr>
          <a:lstStyle/>
          <a:p>
            <a:pPr algn="ctr">
              <a:spcBef>
                <a:spcPct val="50000"/>
              </a:spcBef>
            </a:pPr>
            <a:r>
              <a:rPr lang="es-VE" sz="1800" b="1"/>
              <a:t>COMPRA DE MOBILIARIO A CREDITO:</a:t>
            </a:r>
          </a:p>
          <a:p>
            <a:pPr algn="just">
              <a:spcBef>
                <a:spcPct val="50000"/>
              </a:spcBef>
            </a:pPr>
            <a:r>
              <a:rPr lang="es-VE" sz="1800" b="1"/>
              <a:t>OFFICEMART, S.A. </a:t>
            </a:r>
            <a:r>
              <a:rPr lang="es-VE" sz="1800"/>
              <a:t>HA TENIDO MUCHO ÉXITO EN SUS SERVICIOS Y POR ELLO DECIDIÓ COMPRAR MÁS EQUIPO PARA DESPUES OFRECERLO EN RENTA. EL SEÑOR SANTOS ACORDO CON SU PROVEEDOR DE MUEBLES DE OFICINA LA COMPRA A CREDITO DE ESCRITORIOS Y SILLAS DE DIFERENTES MODELOS POR Bs. 50.000 QUE SERÁN PAGADOS EN 30 DIAS. </a:t>
            </a:r>
            <a:endParaRPr lang="es-ES" sz="1800"/>
          </a:p>
        </p:txBody>
      </p:sp>
      <p:sp>
        <p:nvSpPr>
          <p:cNvPr id="64521" name="Rectangle 7"/>
          <p:cNvSpPr>
            <a:spLocks noChangeArrowheads="1"/>
          </p:cNvSpPr>
          <p:nvPr/>
        </p:nvSpPr>
        <p:spPr bwMode="auto">
          <a:xfrm>
            <a:off x="3132138" y="3141663"/>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4522" name="Rectangle 8"/>
          <p:cNvSpPr>
            <a:spLocks noChangeArrowheads="1"/>
          </p:cNvSpPr>
          <p:nvPr/>
        </p:nvSpPr>
        <p:spPr bwMode="auto">
          <a:xfrm>
            <a:off x="179388" y="3141663"/>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4523" name="Text Box 9"/>
          <p:cNvSpPr txBox="1">
            <a:spLocks noChangeArrowheads="1"/>
          </p:cNvSpPr>
          <p:nvPr/>
        </p:nvSpPr>
        <p:spPr bwMode="auto">
          <a:xfrm>
            <a:off x="2700338" y="3213100"/>
            <a:ext cx="433387"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4524" name="Text Box 10"/>
          <p:cNvSpPr txBox="1">
            <a:spLocks noChangeArrowheads="1"/>
          </p:cNvSpPr>
          <p:nvPr/>
        </p:nvSpPr>
        <p:spPr bwMode="auto">
          <a:xfrm>
            <a:off x="3130550" y="4508500"/>
            <a:ext cx="433388"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4525" name="Rectangle 11"/>
          <p:cNvSpPr>
            <a:spLocks noChangeArrowheads="1"/>
          </p:cNvSpPr>
          <p:nvPr/>
        </p:nvSpPr>
        <p:spPr bwMode="auto">
          <a:xfrm>
            <a:off x="6084888" y="3141663"/>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5539" name="2 Marcador de fecha"/>
          <p:cNvSpPr>
            <a:spLocks noGrp="1"/>
          </p:cNvSpPr>
          <p:nvPr>
            <p:ph type="dt" sz="quarter" idx="11"/>
          </p:nvPr>
        </p:nvSpPr>
        <p:spPr>
          <a:noFill/>
        </p:spPr>
        <p:txBody>
          <a:bodyPr/>
          <a:lstStyle/>
          <a:p>
            <a:fld id="{600B3ED1-9850-4E57-B5B7-471E149B85A6}" type="datetime1">
              <a:rPr lang="es-ES" smtClean="0"/>
              <a:pPr/>
              <a:t>27/10/2014</a:t>
            </a:fld>
            <a:endParaRPr lang="es-ES" smtClean="0"/>
          </a:p>
        </p:txBody>
      </p:sp>
      <p:sp>
        <p:nvSpPr>
          <p:cNvPr id="65540" name="3 Marcador de número de diapositiva"/>
          <p:cNvSpPr>
            <a:spLocks noGrp="1"/>
          </p:cNvSpPr>
          <p:nvPr>
            <p:ph type="sldNum" sz="quarter" idx="12"/>
          </p:nvPr>
        </p:nvSpPr>
        <p:spPr>
          <a:noFill/>
        </p:spPr>
        <p:txBody>
          <a:bodyPr/>
          <a:lstStyle/>
          <a:p>
            <a:fld id="{359A24B6-A952-4F1E-94FB-414D7934B1A5}" type="slidenum">
              <a:rPr lang="es-ES" smtClean="0"/>
              <a:pPr/>
              <a:t>52</a:t>
            </a:fld>
            <a:endParaRPr lang="es-ES" smtClean="0"/>
          </a:p>
        </p:txBody>
      </p:sp>
      <p:sp>
        <p:nvSpPr>
          <p:cNvPr id="65541"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A5247C24-A488-4786-9282-7BEBA8F989D0}" type="slidenum">
              <a:rPr lang="es-ES" sz="1400">
                <a:solidFill>
                  <a:srgbClr val="000000"/>
                </a:solidFill>
              </a:rPr>
              <a:pPr algn="r"/>
              <a:t>52</a:t>
            </a:fld>
            <a:endParaRPr lang="es-ES" sz="1400">
              <a:solidFill>
                <a:srgbClr val="000000"/>
              </a:solidFill>
            </a:endParaRPr>
          </a:p>
        </p:txBody>
      </p:sp>
      <p:sp>
        <p:nvSpPr>
          <p:cNvPr id="65542" name="Rectangle 2"/>
          <p:cNvSpPr>
            <a:spLocks noChangeArrowheads="1"/>
          </p:cNvSpPr>
          <p:nvPr/>
        </p:nvSpPr>
        <p:spPr bwMode="auto">
          <a:xfrm>
            <a:off x="323850" y="4365625"/>
            <a:ext cx="2735263" cy="1366838"/>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800">
                <a:solidFill>
                  <a:srgbClr val="000000"/>
                </a:solidFill>
              </a:rPr>
              <a:t>BANCO </a:t>
            </a:r>
          </a:p>
          <a:p>
            <a:pPr algn="ctr">
              <a:lnSpc>
                <a:spcPct val="90000"/>
              </a:lnSpc>
              <a:spcBef>
                <a:spcPct val="20000"/>
              </a:spcBef>
            </a:pPr>
            <a:r>
              <a:rPr lang="es-VE" sz="2800">
                <a:solidFill>
                  <a:srgbClr val="000000"/>
                </a:solidFill>
              </a:rPr>
              <a:t>Bs. 4.000</a:t>
            </a:r>
          </a:p>
          <a:p>
            <a:pPr algn="ctr">
              <a:lnSpc>
                <a:spcPct val="90000"/>
              </a:lnSpc>
              <a:spcBef>
                <a:spcPct val="20000"/>
              </a:spcBef>
            </a:pPr>
            <a:r>
              <a:rPr lang="es-VE" sz="2800">
                <a:solidFill>
                  <a:srgbClr val="000000"/>
                </a:solidFill>
              </a:rPr>
              <a:t>+</a:t>
            </a:r>
            <a:endParaRPr lang="es-ES" sz="2800">
              <a:solidFill>
                <a:srgbClr val="000000"/>
              </a:solidFill>
            </a:endParaRPr>
          </a:p>
        </p:txBody>
      </p:sp>
      <p:grpSp>
        <p:nvGrpSpPr>
          <p:cNvPr id="65543" name="Group 12"/>
          <p:cNvGrpSpPr>
            <a:grpSpLocks/>
          </p:cNvGrpSpPr>
          <p:nvPr/>
        </p:nvGrpSpPr>
        <p:grpSpPr bwMode="auto">
          <a:xfrm>
            <a:off x="3492500" y="4365625"/>
            <a:ext cx="5435600" cy="1298575"/>
            <a:chOff x="2200" y="2750"/>
            <a:chExt cx="3424" cy="818"/>
          </a:xfrm>
        </p:grpSpPr>
        <p:sp>
          <p:nvSpPr>
            <p:cNvPr id="65550" name="Rectangle 4"/>
            <p:cNvSpPr>
              <a:spLocks noChangeArrowheads="1"/>
            </p:cNvSpPr>
            <p:nvPr/>
          </p:nvSpPr>
          <p:spPr bwMode="auto">
            <a:xfrm>
              <a:off x="2200" y="2751"/>
              <a:ext cx="816" cy="817"/>
            </a:xfrm>
            <a:prstGeom prst="rect">
              <a:avLst/>
            </a:prstGeom>
            <a:solidFill>
              <a:srgbClr val="FF00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sp>
          <p:nvSpPr>
            <p:cNvPr id="65551" name="Rectangle 5"/>
            <p:cNvSpPr>
              <a:spLocks noChangeArrowheads="1"/>
            </p:cNvSpPr>
            <p:nvPr/>
          </p:nvSpPr>
          <p:spPr bwMode="auto">
            <a:xfrm>
              <a:off x="3016" y="2750"/>
              <a:ext cx="2608" cy="817"/>
            </a:xfrm>
            <a:prstGeom prst="rect">
              <a:avLst/>
            </a:prstGeom>
            <a:solidFill>
              <a:srgbClr val="006600"/>
            </a:solidFill>
            <a:ln w="9525">
              <a:noFill/>
              <a:miter lim="800000"/>
              <a:headEnd/>
              <a:tailEnd/>
            </a:ln>
          </p:spPr>
          <p:txBody>
            <a:bodyPr/>
            <a:lstStyle/>
            <a:p>
              <a:pPr algn="ctr">
                <a:lnSpc>
                  <a:spcPct val="90000"/>
                </a:lnSpc>
                <a:spcBef>
                  <a:spcPct val="20000"/>
                </a:spcBef>
              </a:pPr>
              <a:r>
                <a:rPr lang="es-VE" sz="2400">
                  <a:solidFill>
                    <a:srgbClr val="000000"/>
                  </a:solidFill>
                </a:rPr>
                <a:t>INGRESO POR SERVICIOS</a:t>
              </a:r>
            </a:p>
            <a:p>
              <a:pPr algn="ctr">
                <a:lnSpc>
                  <a:spcPct val="90000"/>
                </a:lnSpc>
                <a:spcBef>
                  <a:spcPct val="20000"/>
                </a:spcBef>
              </a:pPr>
              <a:r>
                <a:rPr lang="es-VE" sz="2400">
                  <a:solidFill>
                    <a:srgbClr val="000000"/>
                  </a:solidFill>
                </a:rPr>
                <a:t>Bs. 4.000</a:t>
              </a:r>
              <a:endParaRPr lang="es-ES" sz="2400">
                <a:solidFill>
                  <a:srgbClr val="000000"/>
                </a:solidFill>
              </a:endParaRPr>
            </a:p>
          </p:txBody>
        </p:sp>
      </p:grpSp>
      <p:sp>
        <p:nvSpPr>
          <p:cNvPr id="65544" name="Text Box 6"/>
          <p:cNvSpPr txBox="1">
            <a:spLocks noChangeArrowheads="1"/>
          </p:cNvSpPr>
          <p:nvPr/>
        </p:nvSpPr>
        <p:spPr bwMode="auto">
          <a:xfrm>
            <a:off x="611188" y="1104900"/>
            <a:ext cx="7993062" cy="1603375"/>
          </a:xfrm>
          <a:prstGeom prst="rect">
            <a:avLst/>
          </a:prstGeom>
          <a:solidFill>
            <a:srgbClr val="003399"/>
          </a:solidFill>
          <a:ln w="9525">
            <a:noFill/>
            <a:miter lim="800000"/>
            <a:headEnd/>
            <a:tailEnd/>
          </a:ln>
        </p:spPr>
        <p:txBody>
          <a:bodyPr>
            <a:spAutoFit/>
          </a:bodyPr>
          <a:lstStyle/>
          <a:p>
            <a:pPr algn="ctr">
              <a:spcBef>
                <a:spcPct val="50000"/>
              </a:spcBef>
            </a:pPr>
            <a:r>
              <a:rPr lang="es-VE" sz="1800" b="1"/>
              <a:t>PRESTACION DE SERVICIOS CON PAGO EN EFECTIVO:</a:t>
            </a:r>
          </a:p>
          <a:p>
            <a:pPr algn="just">
              <a:spcBef>
                <a:spcPct val="50000"/>
              </a:spcBef>
            </a:pPr>
            <a:r>
              <a:rPr lang="es-VE" sz="1800"/>
              <a:t>EL PRIMER SERVICIO QUE PRESTA </a:t>
            </a:r>
            <a:r>
              <a:rPr lang="es-VE" sz="1800" b="1"/>
              <a:t>OFFICEMART, S.A. </a:t>
            </a:r>
            <a:r>
              <a:rPr lang="es-VE" sz="1800"/>
              <a:t>ES AL DESPACHO DE ARQUITECTOS DISEÑA, S.A. QUE RENTA UNA COPIADORA POR OCHO DIAS, PAGA Bs. 4.000 CON ELCHEQUE NUMERO 7910. </a:t>
            </a:r>
            <a:endParaRPr lang="es-ES" sz="1800"/>
          </a:p>
        </p:txBody>
      </p:sp>
      <p:sp>
        <p:nvSpPr>
          <p:cNvPr id="65545" name="Rectangle 7"/>
          <p:cNvSpPr>
            <a:spLocks noChangeArrowheads="1"/>
          </p:cNvSpPr>
          <p:nvPr/>
        </p:nvSpPr>
        <p:spPr bwMode="auto">
          <a:xfrm>
            <a:off x="3128963" y="3360738"/>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5546" name="Rectangle 8"/>
          <p:cNvSpPr>
            <a:spLocks noChangeArrowheads="1"/>
          </p:cNvSpPr>
          <p:nvPr/>
        </p:nvSpPr>
        <p:spPr bwMode="auto">
          <a:xfrm>
            <a:off x="174625" y="3360738"/>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5547" name="Text Box 9"/>
          <p:cNvSpPr txBox="1">
            <a:spLocks noChangeArrowheads="1"/>
          </p:cNvSpPr>
          <p:nvPr/>
        </p:nvSpPr>
        <p:spPr bwMode="auto">
          <a:xfrm>
            <a:off x="2695575" y="3432175"/>
            <a:ext cx="433388"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5548" name="Text Box 10"/>
          <p:cNvSpPr txBox="1">
            <a:spLocks noChangeArrowheads="1"/>
          </p:cNvSpPr>
          <p:nvPr/>
        </p:nvSpPr>
        <p:spPr bwMode="auto">
          <a:xfrm>
            <a:off x="3130550" y="4725988"/>
            <a:ext cx="433388" cy="519112"/>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5549" name="Rectangle 11"/>
          <p:cNvSpPr>
            <a:spLocks noChangeArrowheads="1"/>
          </p:cNvSpPr>
          <p:nvPr/>
        </p:nvSpPr>
        <p:spPr bwMode="auto">
          <a:xfrm>
            <a:off x="6083300" y="3360738"/>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6563" name="2 Marcador de fecha"/>
          <p:cNvSpPr>
            <a:spLocks noGrp="1"/>
          </p:cNvSpPr>
          <p:nvPr>
            <p:ph type="dt" sz="quarter" idx="11"/>
          </p:nvPr>
        </p:nvSpPr>
        <p:spPr>
          <a:noFill/>
        </p:spPr>
        <p:txBody>
          <a:bodyPr/>
          <a:lstStyle/>
          <a:p>
            <a:fld id="{B3150056-9B4C-4463-A82E-299650A2273A}" type="datetime1">
              <a:rPr lang="es-ES" smtClean="0"/>
              <a:pPr/>
              <a:t>27/10/2014</a:t>
            </a:fld>
            <a:endParaRPr lang="es-ES" smtClean="0"/>
          </a:p>
        </p:txBody>
      </p:sp>
      <p:sp>
        <p:nvSpPr>
          <p:cNvPr id="66564" name="3 Marcador de número de diapositiva"/>
          <p:cNvSpPr>
            <a:spLocks noGrp="1"/>
          </p:cNvSpPr>
          <p:nvPr>
            <p:ph type="sldNum" sz="quarter" idx="12"/>
          </p:nvPr>
        </p:nvSpPr>
        <p:spPr>
          <a:noFill/>
        </p:spPr>
        <p:txBody>
          <a:bodyPr/>
          <a:lstStyle/>
          <a:p>
            <a:fld id="{5E1DB7B5-0489-4281-A1D9-49DFF4D1FFDE}" type="slidenum">
              <a:rPr lang="es-ES" smtClean="0"/>
              <a:pPr/>
              <a:t>53</a:t>
            </a:fld>
            <a:endParaRPr lang="es-ES" smtClean="0"/>
          </a:p>
        </p:txBody>
      </p:sp>
      <p:sp>
        <p:nvSpPr>
          <p:cNvPr id="66565"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80E74395-EF1B-48B8-BEF9-B833814E0644}" type="slidenum">
              <a:rPr lang="es-ES" sz="1400">
                <a:solidFill>
                  <a:srgbClr val="000000"/>
                </a:solidFill>
              </a:rPr>
              <a:pPr algn="r"/>
              <a:t>53</a:t>
            </a:fld>
            <a:endParaRPr lang="es-ES" sz="1400">
              <a:solidFill>
                <a:srgbClr val="000000"/>
              </a:solidFill>
            </a:endParaRPr>
          </a:p>
        </p:txBody>
      </p:sp>
      <p:sp>
        <p:nvSpPr>
          <p:cNvPr id="66566" name="Rectangle 2"/>
          <p:cNvSpPr>
            <a:spLocks noChangeArrowheads="1"/>
          </p:cNvSpPr>
          <p:nvPr/>
        </p:nvSpPr>
        <p:spPr bwMode="auto">
          <a:xfrm>
            <a:off x="323850" y="4365625"/>
            <a:ext cx="2735263" cy="1366838"/>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800">
                <a:solidFill>
                  <a:srgbClr val="000000"/>
                </a:solidFill>
              </a:rPr>
              <a:t>BANCO </a:t>
            </a:r>
          </a:p>
          <a:p>
            <a:pPr algn="ctr">
              <a:lnSpc>
                <a:spcPct val="90000"/>
              </a:lnSpc>
              <a:spcBef>
                <a:spcPct val="20000"/>
              </a:spcBef>
            </a:pPr>
            <a:r>
              <a:rPr lang="es-VE" sz="2800">
                <a:solidFill>
                  <a:srgbClr val="000000"/>
                </a:solidFill>
              </a:rPr>
              <a:t>Bs. 15.000</a:t>
            </a:r>
          </a:p>
          <a:p>
            <a:pPr algn="ctr">
              <a:lnSpc>
                <a:spcPct val="90000"/>
              </a:lnSpc>
              <a:spcBef>
                <a:spcPct val="20000"/>
              </a:spcBef>
            </a:pPr>
            <a:r>
              <a:rPr lang="es-VE" sz="2800">
                <a:solidFill>
                  <a:srgbClr val="000000"/>
                </a:solidFill>
              </a:rPr>
              <a:t>-</a:t>
            </a:r>
            <a:endParaRPr lang="es-ES" sz="2800">
              <a:solidFill>
                <a:srgbClr val="000000"/>
              </a:solidFill>
            </a:endParaRPr>
          </a:p>
        </p:txBody>
      </p:sp>
      <p:grpSp>
        <p:nvGrpSpPr>
          <p:cNvPr id="66567" name="Group 3"/>
          <p:cNvGrpSpPr>
            <a:grpSpLocks/>
          </p:cNvGrpSpPr>
          <p:nvPr/>
        </p:nvGrpSpPr>
        <p:grpSpPr bwMode="auto">
          <a:xfrm>
            <a:off x="3492500" y="4365625"/>
            <a:ext cx="5435600" cy="1298575"/>
            <a:chOff x="2200" y="2750"/>
            <a:chExt cx="3424" cy="818"/>
          </a:xfrm>
        </p:grpSpPr>
        <p:sp>
          <p:nvSpPr>
            <p:cNvPr id="66574" name="Rectangle 4"/>
            <p:cNvSpPr>
              <a:spLocks noChangeArrowheads="1"/>
            </p:cNvSpPr>
            <p:nvPr/>
          </p:nvSpPr>
          <p:spPr bwMode="auto">
            <a:xfrm>
              <a:off x="2200" y="2751"/>
              <a:ext cx="816" cy="817"/>
            </a:xfrm>
            <a:prstGeom prst="rect">
              <a:avLst/>
            </a:prstGeom>
            <a:solidFill>
              <a:srgbClr val="FF00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sp>
          <p:nvSpPr>
            <p:cNvPr id="66575" name="Rectangle 5"/>
            <p:cNvSpPr>
              <a:spLocks noChangeArrowheads="1"/>
            </p:cNvSpPr>
            <p:nvPr/>
          </p:nvSpPr>
          <p:spPr bwMode="auto">
            <a:xfrm>
              <a:off x="3016" y="2750"/>
              <a:ext cx="2608" cy="817"/>
            </a:xfrm>
            <a:prstGeom prst="rect">
              <a:avLst/>
            </a:prstGeom>
            <a:solidFill>
              <a:srgbClr val="006600"/>
            </a:solidFill>
            <a:ln w="9525">
              <a:noFill/>
              <a:miter lim="800000"/>
              <a:headEnd/>
              <a:tailEnd/>
            </a:ln>
          </p:spPr>
          <p:txBody>
            <a:bodyPr/>
            <a:lstStyle/>
            <a:p>
              <a:pPr algn="ctr">
                <a:lnSpc>
                  <a:spcPct val="90000"/>
                </a:lnSpc>
                <a:spcBef>
                  <a:spcPct val="20000"/>
                </a:spcBef>
              </a:pPr>
              <a:r>
                <a:rPr lang="es-VE" sz="2400">
                  <a:solidFill>
                    <a:srgbClr val="000000"/>
                  </a:solidFill>
                </a:rPr>
                <a:t>GASTO POR ALQUILER</a:t>
              </a:r>
            </a:p>
            <a:p>
              <a:pPr algn="ctr">
                <a:lnSpc>
                  <a:spcPct val="90000"/>
                </a:lnSpc>
                <a:spcBef>
                  <a:spcPct val="20000"/>
                </a:spcBef>
              </a:pPr>
              <a:r>
                <a:rPr lang="es-VE" sz="2400">
                  <a:solidFill>
                    <a:srgbClr val="000000"/>
                  </a:solidFill>
                </a:rPr>
                <a:t>Bs. 15.000</a:t>
              </a:r>
            </a:p>
            <a:p>
              <a:pPr algn="ctr">
                <a:lnSpc>
                  <a:spcPct val="90000"/>
                </a:lnSpc>
                <a:spcBef>
                  <a:spcPct val="20000"/>
                </a:spcBef>
              </a:pPr>
              <a:r>
                <a:rPr lang="es-VE" sz="2400">
                  <a:solidFill>
                    <a:srgbClr val="000000"/>
                  </a:solidFill>
                </a:rPr>
                <a:t>-</a:t>
              </a:r>
              <a:endParaRPr lang="es-ES" sz="2400">
                <a:solidFill>
                  <a:srgbClr val="000000"/>
                </a:solidFill>
              </a:endParaRPr>
            </a:p>
          </p:txBody>
        </p:sp>
      </p:grpSp>
      <p:sp>
        <p:nvSpPr>
          <p:cNvPr id="66568" name="Text Box 6"/>
          <p:cNvSpPr txBox="1">
            <a:spLocks noChangeArrowheads="1"/>
          </p:cNvSpPr>
          <p:nvPr/>
        </p:nvSpPr>
        <p:spPr bwMode="auto">
          <a:xfrm>
            <a:off x="611188" y="1104900"/>
            <a:ext cx="7993062" cy="1603375"/>
          </a:xfrm>
          <a:prstGeom prst="rect">
            <a:avLst/>
          </a:prstGeom>
          <a:solidFill>
            <a:srgbClr val="003399"/>
          </a:solidFill>
          <a:ln w="9525">
            <a:noFill/>
            <a:miter lim="800000"/>
            <a:headEnd/>
            <a:tailEnd/>
          </a:ln>
        </p:spPr>
        <p:txBody>
          <a:bodyPr>
            <a:spAutoFit/>
          </a:bodyPr>
          <a:lstStyle/>
          <a:p>
            <a:pPr algn="ctr">
              <a:spcBef>
                <a:spcPct val="50000"/>
              </a:spcBef>
            </a:pPr>
            <a:r>
              <a:rPr lang="es-VE" sz="1800" b="1"/>
              <a:t>PAGO RENTA DEL LOCAL:</a:t>
            </a:r>
          </a:p>
          <a:p>
            <a:pPr algn="just">
              <a:spcBef>
                <a:spcPct val="50000"/>
              </a:spcBef>
            </a:pPr>
            <a:r>
              <a:rPr lang="es-VE" sz="1800"/>
              <a:t>A MITAD DEL MES SE TIENE QUE PAGAR LA RENTA DEL LOCAL EN DONDE ESTÁ OPERADO </a:t>
            </a:r>
            <a:r>
              <a:rPr lang="es-VE" sz="1800" b="1"/>
              <a:t>OFFICEMART, S.A. </a:t>
            </a:r>
            <a:r>
              <a:rPr lang="es-VE" sz="1800"/>
              <a:t>PARA ELLO SE EMITE EL CHEQUE NUMERO 0003 DE LA CENTA DE </a:t>
            </a:r>
            <a:r>
              <a:rPr lang="es-VE" sz="1800" b="1"/>
              <a:t>OFFICEMART, S.A.</a:t>
            </a:r>
            <a:r>
              <a:rPr lang="es-VE" sz="1800"/>
              <a:t> POR UN TOTAL DE Bs. 15.000. </a:t>
            </a:r>
            <a:endParaRPr lang="es-ES" sz="1800"/>
          </a:p>
        </p:txBody>
      </p:sp>
      <p:sp>
        <p:nvSpPr>
          <p:cNvPr id="66569" name="Rectangle 7"/>
          <p:cNvSpPr>
            <a:spLocks noChangeArrowheads="1"/>
          </p:cNvSpPr>
          <p:nvPr/>
        </p:nvSpPr>
        <p:spPr bwMode="auto">
          <a:xfrm>
            <a:off x="3128963" y="3360738"/>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6570" name="Rectangle 8"/>
          <p:cNvSpPr>
            <a:spLocks noChangeArrowheads="1"/>
          </p:cNvSpPr>
          <p:nvPr/>
        </p:nvSpPr>
        <p:spPr bwMode="auto">
          <a:xfrm>
            <a:off x="174625" y="3360738"/>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6571" name="Text Box 9"/>
          <p:cNvSpPr txBox="1">
            <a:spLocks noChangeArrowheads="1"/>
          </p:cNvSpPr>
          <p:nvPr/>
        </p:nvSpPr>
        <p:spPr bwMode="auto">
          <a:xfrm>
            <a:off x="2695575" y="3432175"/>
            <a:ext cx="433388"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6572" name="Text Box 10"/>
          <p:cNvSpPr txBox="1">
            <a:spLocks noChangeArrowheads="1"/>
          </p:cNvSpPr>
          <p:nvPr/>
        </p:nvSpPr>
        <p:spPr bwMode="auto">
          <a:xfrm>
            <a:off x="3130550" y="4725988"/>
            <a:ext cx="433388" cy="519112"/>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6573" name="Rectangle 11"/>
          <p:cNvSpPr>
            <a:spLocks noChangeArrowheads="1"/>
          </p:cNvSpPr>
          <p:nvPr/>
        </p:nvSpPr>
        <p:spPr bwMode="auto">
          <a:xfrm>
            <a:off x="6083300" y="3360738"/>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7587" name="2 Marcador de fecha"/>
          <p:cNvSpPr>
            <a:spLocks noGrp="1"/>
          </p:cNvSpPr>
          <p:nvPr>
            <p:ph type="dt" sz="quarter" idx="11"/>
          </p:nvPr>
        </p:nvSpPr>
        <p:spPr>
          <a:noFill/>
        </p:spPr>
        <p:txBody>
          <a:bodyPr/>
          <a:lstStyle/>
          <a:p>
            <a:fld id="{B335F6BC-6F99-4E49-AE40-F28AE0D29262}" type="datetime1">
              <a:rPr lang="es-ES" smtClean="0"/>
              <a:pPr/>
              <a:t>27/10/2014</a:t>
            </a:fld>
            <a:endParaRPr lang="es-ES" smtClean="0"/>
          </a:p>
        </p:txBody>
      </p:sp>
      <p:sp>
        <p:nvSpPr>
          <p:cNvPr id="67588" name="3 Marcador de número de diapositiva"/>
          <p:cNvSpPr>
            <a:spLocks noGrp="1"/>
          </p:cNvSpPr>
          <p:nvPr>
            <p:ph type="sldNum" sz="quarter" idx="12"/>
          </p:nvPr>
        </p:nvSpPr>
        <p:spPr>
          <a:noFill/>
        </p:spPr>
        <p:txBody>
          <a:bodyPr/>
          <a:lstStyle/>
          <a:p>
            <a:fld id="{1D9D2A36-1256-4BE9-A380-7B519168AF79}" type="slidenum">
              <a:rPr lang="es-ES" smtClean="0"/>
              <a:pPr/>
              <a:t>54</a:t>
            </a:fld>
            <a:endParaRPr lang="es-ES" smtClean="0"/>
          </a:p>
        </p:txBody>
      </p:sp>
      <p:sp>
        <p:nvSpPr>
          <p:cNvPr id="67589"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DD9436DC-B7B8-42CE-A1E9-1FF237AC9176}" type="slidenum">
              <a:rPr lang="es-ES" sz="1400">
                <a:solidFill>
                  <a:srgbClr val="000000"/>
                </a:solidFill>
              </a:rPr>
              <a:pPr algn="r"/>
              <a:t>54</a:t>
            </a:fld>
            <a:endParaRPr lang="es-ES" sz="1400">
              <a:solidFill>
                <a:srgbClr val="000000"/>
              </a:solidFill>
            </a:endParaRPr>
          </a:p>
        </p:txBody>
      </p:sp>
      <p:sp>
        <p:nvSpPr>
          <p:cNvPr id="67590" name="Rectangle 2"/>
          <p:cNvSpPr>
            <a:spLocks noChangeArrowheads="1"/>
          </p:cNvSpPr>
          <p:nvPr/>
        </p:nvSpPr>
        <p:spPr bwMode="auto">
          <a:xfrm>
            <a:off x="323850" y="4365625"/>
            <a:ext cx="2735263" cy="1366838"/>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800">
                <a:solidFill>
                  <a:srgbClr val="000000"/>
                </a:solidFill>
              </a:rPr>
              <a:t>BANCO </a:t>
            </a:r>
          </a:p>
          <a:p>
            <a:pPr algn="ctr">
              <a:lnSpc>
                <a:spcPct val="90000"/>
              </a:lnSpc>
              <a:spcBef>
                <a:spcPct val="20000"/>
              </a:spcBef>
            </a:pPr>
            <a:r>
              <a:rPr lang="es-VE" sz="2800">
                <a:solidFill>
                  <a:srgbClr val="000000"/>
                </a:solidFill>
              </a:rPr>
              <a:t>Bs. 25.000</a:t>
            </a:r>
          </a:p>
          <a:p>
            <a:pPr algn="ctr">
              <a:lnSpc>
                <a:spcPct val="90000"/>
              </a:lnSpc>
              <a:spcBef>
                <a:spcPct val="20000"/>
              </a:spcBef>
            </a:pPr>
            <a:r>
              <a:rPr lang="es-VE" sz="2800">
                <a:solidFill>
                  <a:srgbClr val="000000"/>
                </a:solidFill>
              </a:rPr>
              <a:t>-</a:t>
            </a:r>
            <a:endParaRPr lang="es-ES" sz="2800">
              <a:solidFill>
                <a:srgbClr val="000000"/>
              </a:solidFill>
            </a:endParaRPr>
          </a:p>
        </p:txBody>
      </p:sp>
      <p:grpSp>
        <p:nvGrpSpPr>
          <p:cNvPr id="67591" name="Group 3"/>
          <p:cNvGrpSpPr>
            <a:grpSpLocks/>
          </p:cNvGrpSpPr>
          <p:nvPr/>
        </p:nvGrpSpPr>
        <p:grpSpPr bwMode="auto">
          <a:xfrm>
            <a:off x="3492500" y="4365625"/>
            <a:ext cx="5435600" cy="1298575"/>
            <a:chOff x="2200" y="2750"/>
            <a:chExt cx="3424" cy="818"/>
          </a:xfrm>
        </p:grpSpPr>
        <p:sp>
          <p:nvSpPr>
            <p:cNvPr id="67598" name="Rectangle 4"/>
            <p:cNvSpPr>
              <a:spLocks noChangeArrowheads="1"/>
            </p:cNvSpPr>
            <p:nvPr/>
          </p:nvSpPr>
          <p:spPr bwMode="auto">
            <a:xfrm>
              <a:off x="2200" y="2751"/>
              <a:ext cx="816" cy="817"/>
            </a:xfrm>
            <a:prstGeom prst="rect">
              <a:avLst/>
            </a:prstGeom>
            <a:solidFill>
              <a:srgbClr val="FF00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sp>
          <p:nvSpPr>
            <p:cNvPr id="67599" name="Rectangle 5"/>
            <p:cNvSpPr>
              <a:spLocks noChangeArrowheads="1"/>
            </p:cNvSpPr>
            <p:nvPr/>
          </p:nvSpPr>
          <p:spPr bwMode="auto">
            <a:xfrm>
              <a:off x="3016" y="2750"/>
              <a:ext cx="2608" cy="817"/>
            </a:xfrm>
            <a:prstGeom prst="rect">
              <a:avLst/>
            </a:prstGeom>
            <a:solidFill>
              <a:srgbClr val="006600"/>
            </a:solidFill>
            <a:ln w="9525">
              <a:noFill/>
              <a:miter lim="800000"/>
              <a:headEnd/>
              <a:tailEnd/>
            </a:ln>
          </p:spPr>
          <p:txBody>
            <a:bodyPr/>
            <a:lstStyle/>
            <a:p>
              <a:pPr algn="ctr">
                <a:lnSpc>
                  <a:spcPct val="90000"/>
                </a:lnSpc>
                <a:spcBef>
                  <a:spcPct val="20000"/>
                </a:spcBef>
              </a:pPr>
              <a:r>
                <a:rPr lang="es-VE" sz="2400">
                  <a:solidFill>
                    <a:srgbClr val="000000"/>
                  </a:solidFill>
                </a:rPr>
                <a:t>GASTOS POR SUELDOS</a:t>
              </a:r>
            </a:p>
            <a:p>
              <a:pPr algn="ctr">
                <a:lnSpc>
                  <a:spcPct val="90000"/>
                </a:lnSpc>
                <a:spcBef>
                  <a:spcPct val="20000"/>
                </a:spcBef>
              </a:pPr>
              <a:r>
                <a:rPr lang="es-VE" sz="2400">
                  <a:solidFill>
                    <a:srgbClr val="000000"/>
                  </a:solidFill>
                </a:rPr>
                <a:t>Bs. 25.000</a:t>
              </a:r>
            </a:p>
            <a:p>
              <a:pPr algn="ctr">
                <a:lnSpc>
                  <a:spcPct val="90000"/>
                </a:lnSpc>
                <a:spcBef>
                  <a:spcPct val="20000"/>
                </a:spcBef>
              </a:pPr>
              <a:r>
                <a:rPr lang="es-VE" sz="2400">
                  <a:solidFill>
                    <a:srgbClr val="000000"/>
                  </a:solidFill>
                </a:rPr>
                <a:t>-</a:t>
              </a:r>
              <a:endParaRPr lang="es-ES" sz="2400">
                <a:solidFill>
                  <a:srgbClr val="000000"/>
                </a:solidFill>
              </a:endParaRPr>
            </a:p>
          </p:txBody>
        </p:sp>
      </p:grpSp>
      <p:sp>
        <p:nvSpPr>
          <p:cNvPr id="67592" name="Text Box 6"/>
          <p:cNvSpPr txBox="1">
            <a:spLocks noChangeArrowheads="1"/>
          </p:cNvSpPr>
          <p:nvPr/>
        </p:nvSpPr>
        <p:spPr bwMode="auto">
          <a:xfrm>
            <a:off x="611188" y="1104900"/>
            <a:ext cx="7993062" cy="1603375"/>
          </a:xfrm>
          <a:prstGeom prst="rect">
            <a:avLst/>
          </a:prstGeom>
          <a:solidFill>
            <a:srgbClr val="003399"/>
          </a:solidFill>
          <a:ln w="9525">
            <a:noFill/>
            <a:miter lim="800000"/>
            <a:headEnd/>
            <a:tailEnd/>
          </a:ln>
        </p:spPr>
        <p:txBody>
          <a:bodyPr>
            <a:spAutoFit/>
          </a:bodyPr>
          <a:lstStyle/>
          <a:p>
            <a:pPr algn="ctr">
              <a:spcBef>
                <a:spcPct val="50000"/>
              </a:spcBef>
            </a:pPr>
            <a:r>
              <a:rPr lang="es-VE" sz="1800" b="1"/>
              <a:t>PAGO DE SUELDOS:</a:t>
            </a:r>
          </a:p>
          <a:p>
            <a:pPr algn="just">
              <a:spcBef>
                <a:spcPct val="50000"/>
              </a:spcBef>
            </a:pPr>
            <a:r>
              <a:rPr lang="es-VE" sz="1800"/>
              <a:t>EN LA PRIMERA QUINCENA DE INICIO DE OPERACIONES SE TIENEN QUE PAGAR LOS SUELDOS A LOS EMPLEADOS QUE TRABAJAN EN </a:t>
            </a:r>
            <a:r>
              <a:rPr lang="es-VE" sz="1800" b="1"/>
              <a:t>OFFICEMART, S.A. </a:t>
            </a:r>
            <a:r>
              <a:rPr lang="es-VE" sz="1800"/>
              <a:t>PARA ELLO SE EMITE EL CHEQUE NUMERO 0005 POR UN TOTAL DE Bs. 25.000. </a:t>
            </a:r>
            <a:endParaRPr lang="es-ES" sz="1800"/>
          </a:p>
        </p:txBody>
      </p:sp>
      <p:sp>
        <p:nvSpPr>
          <p:cNvPr id="67593" name="Rectangle 7"/>
          <p:cNvSpPr>
            <a:spLocks noChangeArrowheads="1"/>
          </p:cNvSpPr>
          <p:nvPr/>
        </p:nvSpPr>
        <p:spPr bwMode="auto">
          <a:xfrm>
            <a:off x="3128963" y="3360738"/>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7594" name="Rectangle 8"/>
          <p:cNvSpPr>
            <a:spLocks noChangeArrowheads="1"/>
          </p:cNvSpPr>
          <p:nvPr/>
        </p:nvSpPr>
        <p:spPr bwMode="auto">
          <a:xfrm>
            <a:off x="174625" y="3360738"/>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7595" name="Text Box 9"/>
          <p:cNvSpPr txBox="1">
            <a:spLocks noChangeArrowheads="1"/>
          </p:cNvSpPr>
          <p:nvPr/>
        </p:nvSpPr>
        <p:spPr bwMode="auto">
          <a:xfrm>
            <a:off x="2695575" y="3432175"/>
            <a:ext cx="433388"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7596" name="Text Box 10"/>
          <p:cNvSpPr txBox="1">
            <a:spLocks noChangeArrowheads="1"/>
          </p:cNvSpPr>
          <p:nvPr/>
        </p:nvSpPr>
        <p:spPr bwMode="auto">
          <a:xfrm>
            <a:off x="3130550" y="4725988"/>
            <a:ext cx="433388" cy="519112"/>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7597" name="Rectangle 11"/>
          <p:cNvSpPr>
            <a:spLocks noChangeArrowheads="1"/>
          </p:cNvSpPr>
          <p:nvPr/>
        </p:nvSpPr>
        <p:spPr bwMode="auto">
          <a:xfrm>
            <a:off x="6083300" y="3360738"/>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8611" name="2 Marcador de fecha"/>
          <p:cNvSpPr>
            <a:spLocks noGrp="1"/>
          </p:cNvSpPr>
          <p:nvPr>
            <p:ph type="dt" sz="quarter" idx="11"/>
          </p:nvPr>
        </p:nvSpPr>
        <p:spPr>
          <a:noFill/>
        </p:spPr>
        <p:txBody>
          <a:bodyPr/>
          <a:lstStyle/>
          <a:p>
            <a:fld id="{D8808885-5624-4F5C-A561-3C58B302A999}" type="datetime1">
              <a:rPr lang="es-ES" smtClean="0"/>
              <a:pPr/>
              <a:t>27/10/2014</a:t>
            </a:fld>
            <a:endParaRPr lang="es-ES" smtClean="0"/>
          </a:p>
        </p:txBody>
      </p:sp>
      <p:sp>
        <p:nvSpPr>
          <p:cNvPr id="68612" name="3 Marcador de número de diapositiva"/>
          <p:cNvSpPr>
            <a:spLocks noGrp="1"/>
          </p:cNvSpPr>
          <p:nvPr>
            <p:ph type="sldNum" sz="quarter" idx="12"/>
          </p:nvPr>
        </p:nvSpPr>
        <p:spPr>
          <a:noFill/>
        </p:spPr>
        <p:txBody>
          <a:bodyPr/>
          <a:lstStyle/>
          <a:p>
            <a:fld id="{FB0FD556-A0BA-4B4C-9A95-E5C8983A8797}" type="slidenum">
              <a:rPr lang="es-ES" smtClean="0"/>
              <a:pPr/>
              <a:t>55</a:t>
            </a:fld>
            <a:endParaRPr lang="es-ES" smtClean="0"/>
          </a:p>
        </p:txBody>
      </p:sp>
      <p:sp>
        <p:nvSpPr>
          <p:cNvPr id="68613"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0584B31F-49AD-4C6B-8F62-BA839EC20CA5}" type="slidenum">
              <a:rPr lang="es-ES" sz="1400">
                <a:solidFill>
                  <a:srgbClr val="000000"/>
                </a:solidFill>
              </a:rPr>
              <a:pPr algn="r"/>
              <a:t>55</a:t>
            </a:fld>
            <a:endParaRPr lang="es-ES" sz="1400">
              <a:solidFill>
                <a:srgbClr val="000000"/>
              </a:solidFill>
            </a:endParaRPr>
          </a:p>
        </p:txBody>
      </p:sp>
      <p:sp>
        <p:nvSpPr>
          <p:cNvPr id="68614" name="Rectangle 2"/>
          <p:cNvSpPr>
            <a:spLocks noChangeArrowheads="1"/>
          </p:cNvSpPr>
          <p:nvPr/>
        </p:nvSpPr>
        <p:spPr bwMode="auto">
          <a:xfrm>
            <a:off x="323850" y="4365625"/>
            <a:ext cx="2735263" cy="1366838"/>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800">
                <a:solidFill>
                  <a:srgbClr val="000000"/>
                </a:solidFill>
              </a:rPr>
              <a:t>BANCO </a:t>
            </a:r>
          </a:p>
          <a:p>
            <a:pPr algn="ctr">
              <a:lnSpc>
                <a:spcPct val="90000"/>
              </a:lnSpc>
              <a:spcBef>
                <a:spcPct val="20000"/>
              </a:spcBef>
            </a:pPr>
            <a:r>
              <a:rPr lang="es-VE" sz="2800">
                <a:solidFill>
                  <a:srgbClr val="000000"/>
                </a:solidFill>
              </a:rPr>
              <a:t>Bs. 50.000</a:t>
            </a:r>
          </a:p>
          <a:p>
            <a:pPr algn="ctr">
              <a:lnSpc>
                <a:spcPct val="90000"/>
              </a:lnSpc>
              <a:spcBef>
                <a:spcPct val="20000"/>
              </a:spcBef>
            </a:pPr>
            <a:r>
              <a:rPr lang="es-VE" sz="2800">
                <a:solidFill>
                  <a:srgbClr val="000000"/>
                </a:solidFill>
              </a:rPr>
              <a:t>-</a:t>
            </a:r>
            <a:endParaRPr lang="es-ES" sz="2800">
              <a:solidFill>
                <a:srgbClr val="000000"/>
              </a:solidFill>
            </a:endParaRPr>
          </a:p>
        </p:txBody>
      </p:sp>
      <p:grpSp>
        <p:nvGrpSpPr>
          <p:cNvPr id="68615" name="Group 12"/>
          <p:cNvGrpSpPr>
            <a:grpSpLocks/>
          </p:cNvGrpSpPr>
          <p:nvPr/>
        </p:nvGrpSpPr>
        <p:grpSpPr bwMode="auto">
          <a:xfrm>
            <a:off x="3419475" y="4365625"/>
            <a:ext cx="5651500" cy="1296988"/>
            <a:chOff x="2200" y="2750"/>
            <a:chExt cx="3424" cy="817"/>
          </a:xfrm>
        </p:grpSpPr>
        <p:sp>
          <p:nvSpPr>
            <p:cNvPr id="68622" name="Rectangle 4"/>
            <p:cNvSpPr>
              <a:spLocks noChangeArrowheads="1"/>
            </p:cNvSpPr>
            <p:nvPr/>
          </p:nvSpPr>
          <p:spPr bwMode="auto">
            <a:xfrm>
              <a:off x="2200" y="2750"/>
              <a:ext cx="2177" cy="817"/>
            </a:xfrm>
            <a:prstGeom prst="rect">
              <a:avLst/>
            </a:prstGeom>
            <a:solidFill>
              <a:srgbClr val="FF0000"/>
            </a:solidFill>
            <a:ln w="9525">
              <a:noFill/>
              <a:miter lim="800000"/>
              <a:headEnd/>
              <a:tailEnd/>
            </a:ln>
          </p:spPr>
          <p:txBody>
            <a:bodyPr/>
            <a:lstStyle/>
            <a:p>
              <a:pPr algn="ctr">
                <a:lnSpc>
                  <a:spcPct val="90000"/>
                </a:lnSpc>
                <a:spcBef>
                  <a:spcPct val="20000"/>
                </a:spcBef>
              </a:pPr>
              <a:r>
                <a:rPr lang="es-VE" sz="2400">
                  <a:solidFill>
                    <a:srgbClr val="000000"/>
                  </a:solidFill>
                </a:rPr>
                <a:t>CUENTAS POR PAGAR</a:t>
              </a:r>
            </a:p>
            <a:p>
              <a:pPr algn="ctr">
                <a:lnSpc>
                  <a:spcPct val="90000"/>
                </a:lnSpc>
                <a:spcBef>
                  <a:spcPct val="20000"/>
                </a:spcBef>
              </a:pPr>
              <a:r>
                <a:rPr lang="es-VE" sz="2400">
                  <a:solidFill>
                    <a:srgbClr val="000000"/>
                  </a:solidFill>
                </a:rPr>
                <a:t>Bs. 50.000</a:t>
              </a:r>
            </a:p>
            <a:p>
              <a:pPr algn="ctr">
                <a:lnSpc>
                  <a:spcPct val="90000"/>
                </a:lnSpc>
                <a:spcBef>
                  <a:spcPct val="20000"/>
                </a:spcBef>
              </a:pPr>
              <a:r>
                <a:rPr lang="es-VE" sz="2400">
                  <a:solidFill>
                    <a:srgbClr val="000000"/>
                  </a:solidFill>
                </a:rPr>
                <a:t>-</a:t>
              </a:r>
              <a:endParaRPr lang="es-ES" sz="2400">
                <a:solidFill>
                  <a:srgbClr val="000000"/>
                </a:solidFill>
              </a:endParaRPr>
            </a:p>
          </p:txBody>
        </p:sp>
        <p:sp>
          <p:nvSpPr>
            <p:cNvPr id="68623" name="Rectangle 5"/>
            <p:cNvSpPr>
              <a:spLocks noChangeArrowheads="1"/>
            </p:cNvSpPr>
            <p:nvPr/>
          </p:nvSpPr>
          <p:spPr bwMode="auto">
            <a:xfrm>
              <a:off x="4377" y="2750"/>
              <a:ext cx="1247" cy="817"/>
            </a:xfrm>
            <a:prstGeom prst="rect">
              <a:avLst/>
            </a:prstGeom>
            <a:solidFill>
              <a:srgbClr val="0066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grpSp>
      <p:sp>
        <p:nvSpPr>
          <p:cNvPr id="68616" name="Text Box 6"/>
          <p:cNvSpPr txBox="1">
            <a:spLocks noChangeArrowheads="1"/>
          </p:cNvSpPr>
          <p:nvPr/>
        </p:nvSpPr>
        <p:spPr bwMode="auto">
          <a:xfrm>
            <a:off x="611188" y="1104900"/>
            <a:ext cx="7993062" cy="1878013"/>
          </a:xfrm>
          <a:prstGeom prst="rect">
            <a:avLst/>
          </a:prstGeom>
          <a:solidFill>
            <a:srgbClr val="003399"/>
          </a:solidFill>
          <a:ln w="9525">
            <a:noFill/>
            <a:miter lim="800000"/>
            <a:headEnd/>
            <a:tailEnd/>
          </a:ln>
        </p:spPr>
        <p:txBody>
          <a:bodyPr>
            <a:spAutoFit/>
          </a:bodyPr>
          <a:lstStyle/>
          <a:p>
            <a:pPr algn="ctr">
              <a:spcBef>
                <a:spcPct val="50000"/>
              </a:spcBef>
            </a:pPr>
            <a:r>
              <a:rPr lang="es-VE" sz="1800" b="1"/>
              <a:t>PAGO DE LA MERCANCIA COMPRADA  A CREDITO:</a:t>
            </a:r>
          </a:p>
          <a:p>
            <a:pPr algn="just">
              <a:spcBef>
                <a:spcPct val="50000"/>
              </a:spcBef>
            </a:pPr>
            <a:r>
              <a:rPr lang="es-VE" sz="1800"/>
              <a:t>HA TRANSCURRIDO UN MES DESDE QUE </a:t>
            </a:r>
            <a:r>
              <a:rPr lang="es-VE" sz="1800" b="1"/>
              <a:t>OFFICEMART, S.A. </a:t>
            </a:r>
            <a:r>
              <a:rPr lang="es-VE" sz="1800"/>
              <a:t>COMPRO A SU PROVEEDOR LOS MUEBLES DE OFICINA. POR ELLO OFFICEMART, S.A. EMITE EL CHEQUE NUMERO 0006 DE LA CUENTA DE LA EMPRESA PARA LIQUIDAR LA CUENTA POR PAGAR QUE TENIA PENDIENTE POR Bs. 50.000. </a:t>
            </a:r>
            <a:endParaRPr lang="es-ES" sz="1800"/>
          </a:p>
        </p:txBody>
      </p:sp>
      <p:sp>
        <p:nvSpPr>
          <p:cNvPr id="68617" name="Rectangle 7"/>
          <p:cNvSpPr>
            <a:spLocks noChangeArrowheads="1"/>
          </p:cNvSpPr>
          <p:nvPr/>
        </p:nvSpPr>
        <p:spPr bwMode="auto">
          <a:xfrm>
            <a:off x="3128963" y="3360738"/>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8618" name="Rectangle 8"/>
          <p:cNvSpPr>
            <a:spLocks noChangeArrowheads="1"/>
          </p:cNvSpPr>
          <p:nvPr/>
        </p:nvSpPr>
        <p:spPr bwMode="auto">
          <a:xfrm>
            <a:off x="174625" y="3360738"/>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8619" name="Text Box 9"/>
          <p:cNvSpPr txBox="1">
            <a:spLocks noChangeArrowheads="1"/>
          </p:cNvSpPr>
          <p:nvPr/>
        </p:nvSpPr>
        <p:spPr bwMode="auto">
          <a:xfrm>
            <a:off x="2695575" y="3432175"/>
            <a:ext cx="433388"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8620" name="Text Box 10"/>
          <p:cNvSpPr txBox="1">
            <a:spLocks noChangeArrowheads="1"/>
          </p:cNvSpPr>
          <p:nvPr/>
        </p:nvSpPr>
        <p:spPr bwMode="auto">
          <a:xfrm>
            <a:off x="3059113" y="4724400"/>
            <a:ext cx="433387"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8621" name="Rectangle 11"/>
          <p:cNvSpPr>
            <a:spLocks noChangeArrowheads="1"/>
          </p:cNvSpPr>
          <p:nvPr/>
        </p:nvSpPr>
        <p:spPr bwMode="auto">
          <a:xfrm>
            <a:off x="6083300" y="3360738"/>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5"/>
          <p:cNvSpPr>
            <a:spLocks noGrp="1" noChangeArrowheads="1"/>
          </p:cNvSpPr>
          <p:nvPr>
            <p:ph type="ftr" sz="quarter" idx="10"/>
          </p:nvPr>
        </p:nvSpPr>
        <p:spPr>
          <a:noFill/>
        </p:spPr>
        <p:txBody>
          <a:bodyPr/>
          <a:lstStyle/>
          <a:p>
            <a:r>
              <a:rPr lang="es-ES" smtClean="0"/>
              <a:t>RAMIREZ, ZAMBRANO, SANABRIA, CARDIEL, AGUERO</a:t>
            </a:r>
          </a:p>
        </p:txBody>
      </p:sp>
      <p:sp>
        <p:nvSpPr>
          <p:cNvPr id="69635" name="2 Marcador de fecha"/>
          <p:cNvSpPr>
            <a:spLocks noGrp="1"/>
          </p:cNvSpPr>
          <p:nvPr>
            <p:ph type="dt" sz="quarter" idx="11"/>
          </p:nvPr>
        </p:nvSpPr>
        <p:spPr>
          <a:noFill/>
        </p:spPr>
        <p:txBody>
          <a:bodyPr/>
          <a:lstStyle/>
          <a:p>
            <a:fld id="{DF5C6142-3029-4276-AEC2-EAB182C6F197}" type="datetime1">
              <a:rPr lang="es-ES" smtClean="0"/>
              <a:pPr/>
              <a:t>27/10/2014</a:t>
            </a:fld>
            <a:endParaRPr lang="es-ES" smtClean="0"/>
          </a:p>
        </p:txBody>
      </p:sp>
      <p:sp>
        <p:nvSpPr>
          <p:cNvPr id="69636" name="3 Marcador de número de diapositiva"/>
          <p:cNvSpPr>
            <a:spLocks noGrp="1"/>
          </p:cNvSpPr>
          <p:nvPr>
            <p:ph type="sldNum" sz="quarter" idx="12"/>
          </p:nvPr>
        </p:nvSpPr>
        <p:spPr>
          <a:noFill/>
        </p:spPr>
        <p:txBody>
          <a:bodyPr/>
          <a:lstStyle/>
          <a:p>
            <a:fld id="{8F390516-4F9A-44D1-B9D1-43CAF2F7CF87}" type="slidenum">
              <a:rPr lang="es-ES" smtClean="0"/>
              <a:pPr/>
              <a:t>56</a:t>
            </a:fld>
            <a:endParaRPr lang="es-ES" smtClean="0"/>
          </a:p>
        </p:txBody>
      </p:sp>
      <p:sp>
        <p:nvSpPr>
          <p:cNvPr id="69637"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E015DFFD-854C-40EF-8D52-83272E63FBC4}" type="slidenum">
              <a:rPr lang="es-ES" sz="1400">
                <a:solidFill>
                  <a:srgbClr val="000000"/>
                </a:solidFill>
              </a:rPr>
              <a:pPr algn="r"/>
              <a:t>56</a:t>
            </a:fld>
            <a:endParaRPr lang="es-ES" sz="1400">
              <a:solidFill>
                <a:srgbClr val="000000"/>
              </a:solidFill>
            </a:endParaRPr>
          </a:p>
        </p:txBody>
      </p:sp>
      <p:sp>
        <p:nvSpPr>
          <p:cNvPr id="69638" name="Rectangle 2"/>
          <p:cNvSpPr>
            <a:spLocks noChangeArrowheads="1"/>
          </p:cNvSpPr>
          <p:nvPr/>
        </p:nvSpPr>
        <p:spPr bwMode="auto">
          <a:xfrm>
            <a:off x="323850" y="4365625"/>
            <a:ext cx="2735263" cy="1366838"/>
          </a:xfrm>
          <a:prstGeom prst="rect">
            <a:avLst/>
          </a:prstGeom>
          <a:solidFill>
            <a:srgbClr val="009999"/>
          </a:solidFill>
          <a:ln w="9525">
            <a:solidFill>
              <a:srgbClr val="000000"/>
            </a:solidFill>
            <a:miter lim="800000"/>
            <a:headEnd/>
            <a:tailEnd/>
          </a:ln>
        </p:spPr>
        <p:txBody>
          <a:bodyPr/>
          <a:lstStyle/>
          <a:p>
            <a:pPr algn="ctr">
              <a:lnSpc>
                <a:spcPct val="90000"/>
              </a:lnSpc>
              <a:spcBef>
                <a:spcPct val="20000"/>
              </a:spcBef>
            </a:pPr>
            <a:r>
              <a:rPr lang="es-VE" sz="2800">
                <a:solidFill>
                  <a:srgbClr val="000000"/>
                </a:solidFill>
              </a:rPr>
              <a:t>BANCO </a:t>
            </a:r>
          </a:p>
          <a:p>
            <a:pPr algn="ctr">
              <a:lnSpc>
                <a:spcPct val="90000"/>
              </a:lnSpc>
              <a:spcBef>
                <a:spcPct val="20000"/>
              </a:spcBef>
            </a:pPr>
            <a:r>
              <a:rPr lang="es-VE" sz="2800">
                <a:solidFill>
                  <a:srgbClr val="000000"/>
                </a:solidFill>
              </a:rPr>
              <a:t>Bs. 200.000</a:t>
            </a:r>
          </a:p>
          <a:p>
            <a:pPr algn="ctr">
              <a:lnSpc>
                <a:spcPct val="90000"/>
              </a:lnSpc>
              <a:spcBef>
                <a:spcPct val="20000"/>
              </a:spcBef>
            </a:pPr>
            <a:r>
              <a:rPr lang="es-VE" sz="2800">
                <a:solidFill>
                  <a:srgbClr val="000000"/>
                </a:solidFill>
              </a:rPr>
              <a:t>-</a:t>
            </a:r>
            <a:endParaRPr lang="es-ES" sz="2800">
              <a:solidFill>
                <a:srgbClr val="000000"/>
              </a:solidFill>
            </a:endParaRPr>
          </a:p>
        </p:txBody>
      </p:sp>
      <p:grpSp>
        <p:nvGrpSpPr>
          <p:cNvPr id="69639" name="Group 12"/>
          <p:cNvGrpSpPr>
            <a:grpSpLocks/>
          </p:cNvGrpSpPr>
          <p:nvPr/>
        </p:nvGrpSpPr>
        <p:grpSpPr bwMode="auto">
          <a:xfrm>
            <a:off x="3419475" y="4365625"/>
            <a:ext cx="5437188" cy="1296988"/>
            <a:chOff x="2154" y="2704"/>
            <a:chExt cx="3425" cy="817"/>
          </a:xfrm>
        </p:grpSpPr>
        <p:sp>
          <p:nvSpPr>
            <p:cNvPr id="69646" name="Rectangle 4"/>
            <p:cNvSpPr>
              <a:spLocks noChangeArrowheads="1"/>
            </p:cNvSpPr>
            <p:nvPr/>
          </p:nvSpPr>
          <p:spPr bwMode="auto">
            <a:xfrm>
              <a:off x="2154" y="2704"/>
              <a:ext cx="2404" cy="817"/>
            </a:xfrm>
            <a:prstGeom prst="rect">
              <a:avLst/>
            </a:prstGeom>
            <a:solidFill>
              <a:srgbClr val="FF0000"/>
            </a:solidFill>
            <a:ln w="9525">
              <a:noFill/>
              <a:miter lim="800000"/>
              <a:headEnd/>
              <a:tailEnd/>
            </a:ln>
          </p:spPr>
          <p:txBody>
            <a:bodyPr/>
            <a:lstStyle/>
            <a:p>
              <a:pPr algn="ctr">
                <a:lnSpc>
                  <a:spcPct val="90000"/>
                </a:lnSpc>
                <a:spcBef>
                  <a:spcPct val="20000"/>
                </a:spcBef>
              </a:pPr>
              <a:r>
                <a:rPr lang="es-VE" sz="2400">
                  <a:solidFill>
                    <a:srgbClr val="000000"/>
                  </a:solidFill>
                </a:rPr>
                <a:t>PRESTAMO POR PAGAR</a:t>
              </a:r>
            </a:p>
            <a:p>
              <a:pPr algn="ctr">
                <a:lnSpc>
                  <a:spcPct val="90000"/>
                </a:lnSpc>
                <a:spcBef>
                  <a:spcPct val="20000"/>
                </a:spcBef>
              </a:pPr>
              <a:r>
                <a:rPr lang="es-VE" sz="2400">
                  <a:solidFill>
                    <a:srgbClr val="000000"/>
                  </a:solidFill>
                </a:rPr>
                <a:t>Bs. 200.000</a:t>
              </a:r>
            </a:p>
            <a:p>
              <a:pPr algn="ctr">
                <a:lnSpc>
                  <a:spcPct val="90000"/>
                </a:lnSpc>
                <a:spcBef>
                  <a:spcPct val="20000"/>
                </a:spcBef>
              </a:pPr>
              <a:r>
                <a:rPr lang="es-VE" sz="2400">
                  <a:solidFill>
                    <a:srgbClr val="000000"/>
                  </a:solidFill>
                </a:rPr>
                <a:t>-</a:t>
              </a:r>
              <a:endParaRPr lang="es-ES" sz="2400">
                <a:solidFill>
                  <a:srgbClr val="000000"/>
                </a:solidFill>
              </a:endParaRPr>
            </a:p>
          </p:txBody>
        </p:sp>
        <p:sp>
          <p:nvSpPr>
            <p:cNvPr id="69647" name="Rectangle 5"/>
            <p:cNvSpPr>
              <a:spLocks noChangeArrowheads="1"/>
            </p:cNvSpPr>
            <p:nvPr/>
          </p:nvSpPr>
          <p:spPr bwMode="auto">
            <a:xfrm>
              <a:off x="4558" y="2704"/>
              <a:ext cx="1021" cy="817"/>
            </a:xfrm>
            <a:prstGeom prst="rect">
              <a:avLst/>
            </a:prstGeom>
            <a:solidFill>
              <a:srgbClr val="006600"/>
            </a:solidFill>
            <a:ln w="9525">
              <a:noFill/>
              <a:miter lim="800000"/>
              <a:headEnd/>
              <a:tailEnd/>
            </a:ln>
          </p:spPr>
          <p:txBody>
            <a:bodyPr/>
            <a:lstStyle/>
            <a:p>
              <a:pPr algn="ctr">
                <a:lnSpc>
                  <a:spcPct val="90000"/>
                </a:lnSpc>
                <a:spcBef>
                  <a:spcPct val="20000"/>
                </a:spcBef>
              </a:pPr>
              <a:endParaRPr lang="es-VE" sz="2400">
                <a:solidFill>
                  <a:srgbClr val="000000"/>
                </a:solidFill>
              </a:endParaRPr>
            </a:p>
          </p:txBody>
        </p:sp>
      </p:grpSp>
      <p:sp>
        <p:nvSpPr>
          <p:cNvPr id="69640" name="Text Box 6"/>
          <p:cNvSpPr txBox="1">
            <a:spLocks noChangeArrowheads="1"/>
          </p:cNvSpPr>
          <p:nvPr/>
        </p:nvSpPr>
        <p:spPr bwMode="auto">
          <a:xfrm>
            <a:off x="571500" y="1071563"/>
            <a:ext cx="8001000" cy="1892300"/>
          </a:xfrm>
          <a:prstGeom prst="rect">
            <a:avLst/>
          </a:prstGeom>
          <a:solidFill>
            <a:srgbClr val="003399"/>
          </a:solidFill>
          <a:ln w="9525">
            <a:noFill/>
            <a:miter lim="800000"/>
            <a:headEnd/>
            <a:tailEnd/>
          </a:ln>
        </p:spPr>
        <p:txBody>
          <a:bodyPr>
            <a:spAutoFit/>
          </a:bodyPr>
          <a:lstStyle/>
          <a:p>
            <a:pPr algn="ctr">
              <a:spcBef>
                <a:spcPct val="50000"/>
              </a:spcBef>
            </a:pPr>
            <a:r>
              <a:rPr lang="es-VE" sz="1800" b="1"/>
              <a:t>PAGO DEL PRESTAMO BANCARIO:</a:t>
            </a:r>
          </a:p>
          <a:p>
            <a:pPr algn="just">
              <a:spcBef>
                <a:spcPct val="50000"/>
              </a:spcBef>
            </a:pPr>
            <a:r>
              <a:rPr lang="es-VE" sz="1800"/>
              <a:t>DEBIDO AL ÉXITO QUE HA TENIDO </a:t>
            </a:r>
            <a:r>
              <a:rPr lang="es-VE" sz="1800" b="1"/>
              <a:t>OFFICEMART, S.A. </a:t>
            </a:r>
            <a:r>
              <a:rPr lang="es-VE" sz="1800"/>
              <a:t>LOS DUEÑOS DECIDEN LIQUIDAR EL TOTAL DEL PRESTAMO BANCARIO QUE OBTUVIERON PARA INICIAR EL NEGOCIO. POR ELLO, DEL SALDO QUE SE TIENE EN LA CUENTA DE BANCOS DEL NEGOCIO SE PAGAN  LOS Bs. 200.000 DEL PRESTAMO BANCARIO.</a:t>
            </a:r>
            <a:endParaRPr lang="es-ES" sz="1800"/>
          </a:p>
        </p:txBody>
      </p:sp>
      <p:sp>
        <p:nvSpPr>
          <p:cNvPr id="69641" name="Rectangle 7"/>
          <p:cNvSpPr>
            <a:spLocks noChangeArrowheads="1"/>
          </p:cNvSpPr>
          <p:nvPr/>
        </p:nvSpPr>
        <p:spPr bwMode="auto">
          <a:xfrm>
            <a:off x="3128963" y="3360738"/>
            <a:ext cx="2879725" cy="647700"/>
          </a:xfrm>
          <a:prstGeom prst="rect">
            <a:avLst/>
          </a:prstGeom>
          <a:solidFill>
            <a:srgbClr val="FF0000"/>
          </a:solidFill>
          <a:ln w="9525">
            <a:noFill/>
            <a:miter lim="800000"/>
            <a:headEnd/>
            <a:tailEnd/>
          </a:ln>
        </p:spPr>
        <p:txBody>
          <a:bodyPr/>
          <a:lstStyle/>
          <a:p>
            <a:pPr algn="ctr">
              <a:lnSpc>
                <a:spcPct val="90000"/>
              </a:lnSpc>
              <a:spcBef>
                <a:spcPct val="20000"/>
              </a:spcBef>
            </a:pPr>
            <a:r>
              <a:rPr lang="es-VE" sz="3200">
                <a:solidFill>
                  <a:srgbClr val="000000"/>
                </a:solidFill>
              </a:rPr>
              <a:t>PASIVO</a:t>
            </a:r>
            <a:endParaRPr lang="es-ES" sz="3200">
              <a:solidFill>
                <a:srgbClr val="000000"/>
              </a:solidFill>
            </a:endParaRPr>
          </a:p>
        </p:txBody>
      </p:sp>
      <p:sp>
        <p:nvSpPr>
          <p:cNvPr id="69642" name="Rectangle 8"/>
          <p:cNvSpPr>
            <a:spLocks noChangeArrowheads="1"/>
          </p:cNvSpPr>
          <p:nvPr/>
        </p:nvSpPr>
        <p:spPr bwMode="auto">
          <a:xfrm>
            <a:off x="174625" y="3360738"/>
            <a:ext cx="2520950" cy="647700"/>
          </a:xfrm>
          <a:prstGeom prst="rect">
            <a:avLst/>
          </a:prstGeom>
          <a:solidFill>
            <a:srgbClr val="009999"/>
          </a:solidFill>
          <a:ln w="9525">
            <a:noFill/>
            <a:miter lim="800000"/>
            <a:headEnd/>
            <a:tailEnd/>
          </a:ln>
        </p:spPr>
        <p:txBody>
          <a:bodyPr/>
          <a:lstStyle/>
          <a:p>
            <a:pPr algn="ctr">
              <a:lnSpc>
                <a:spcPct val="90000"/>
              </a:lnSpc>
              <a:spcBef>
                <a:spcPct val="20000"/>
              </a:spcBef>
            </a:pPr>
            <a:r>
              <a:rPr lang="es-VE" sz="3200">
                <a:solidFill>
                  <a:srgbClr val="000000"/>
                </a:solidFill>
              </a:rPr>
              <a:t>ACTIVO</a:t>
            </a:r>
            <a:endParaRPr lang="es-ES" sz="3200">
              <a:solidFill>
                <a:srgbClr val="000000"/>
              </a:solidFill>
            </a:endParaRPr>
          </a:p>
        </p:txBody>
      </p:sp>
      <p:sp>
        <p:nvSpPr>
          <p:cNvPr id="69643" name="Text Box 9"/>
          <p:cNvSpPr txBox="1">
            <a:spLocks noChangeArrowheads="1"/>
          </p:cNvSpPr>
          <p:nvPr/>
        </p:nvSpPr>
        <p:spPr bwMode="auto">
          <a:xfrm>
            <a:off x="2695575" y="3432175"/>
            <a:ext cx="433388" cy="519113"/>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9644" name="Text Box 10"/>
          <p:cNvSpPr txBox="1">
            <a:spLocks noChangeArrowheads="1"/>
          </p:cNvSpPr>
          <p:nvPr/>
        </p:nvSpPr>
        <p:spPr bwMode="auto">
          <a:xfrm>
            <a:off x="3059113" y="4725988"/>
            <a:ext cx="433387" cy="519112"/>
          </a:xfrm>
          <a:prstGeom prst="rect">
            <a:avLst/>
          </a:prstGeom>
          <a:noFill/>
          <a:ln w="9525">
            <a:noFill/>
            <a:miter lim="800000"/>
            <a:headEnd/>
            <a:tailEnd/>
          </a:ln>
        </p:spPr>
        <p:txBody>
          <a:bodyPr>
            <a:spAutoFit/>
          </a:bodyPr>
          <a:lstStyle/>
          <a:p>
            <a:pPr>
              <a:spcBef>
                <a:spcPct val="50000"/>
              </a:spcBef>
            </a:pPr>
            <a:r>
              <a:rPr lang="es-VE" sz="2800">
                <a:solidFill>
                  <a:srgbClr val="000000"/>
                </a:solidFill>
              </a:rPr>
              <a:t>=</a:t>
            </a:r>
            <a:endParaRPr lang="es-ES" sz="2800">
              <a:solidFill>
                <a:srgbClr val="000000"/>
              </a:solidFill>
            </a:endParaRPr>
          </a:p>
        </p:txBody>
      </p:sp>
      <p:sp>
        <p:nvSpPr>
          <p:cNvPr id="69645" name="Rectangle 11"/>
          <p:cNvSpPr>
            <a:spLocks noChangeArrowheads="1"/>
          </p:cNvSpPr>
          <p:nvPr/>
        </p:nvSpPr>
        <p:spPr bwMode="auto">
          <a:xfrm>
            <a:off x="6083300" y="3360738"/>
            <a:ext cx="2879725" cy="647700"/>
          </a:xfrm>
          <a:prstGeom prst="rect">
            <a:avLst/>
          </a:prstGeom>
          <a:solidFill>
            <a:srgbClr val="006600"/>
          </a:solidFill>
          <a:ln w="9525">
            <a:noFill/>
            <a:miter lim="800000"/>
            <a:headEnd/>
            <a:tailEnd/>
          </a:ln>
        </p:spPr>
        <p:txBody>
          <a:bodyPr/>
          <a:lstStyle/>
          <a:p>
            <a:pPr algn="ctr">
              <a:lnSpc>
                <a:spcPct val="90000"/>
              </a:lnSpc>
              <a:spcBef>
                <a:spcPct val="20000"/>
              </a:spcBef>
            </a:pPr>
            <a:r>
              <a:rPr lang="es-VE" sz="3200">
                <a:solidFill>
                  <a:srgbClr val="000000"/>
                </a:solidFill>
              </a:rPr>
              <a:t>PATRIMONIO</a:t>
            </a:r>
            <a:endParaRPr lang="es-ES" sz="32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p:cNvSpPr>
            <a:spLocks noGrp="1" noChangeArrowheads="1"/>
          </p:cNvSpPr>
          <p:nvPr>
            <p:ph type="ftr" sz="quarter" idx="10"/>
          </p:nvPr>
        </p:nvSpPr>
        <p:spPr>
          <a:noFill/>
        </p:spPr>
        <p:txBody>
          <a:bodyPr/>
          <a:lstStyle/>
          <a:p>
            <a:r>
              <a:rPr lang="es-ES" smtClean="0"/>
              <a:t>RAMIREZ, ZAMBRANO, SANABRIA, CARDIEL, AGUERO</a:t>
            </a:r>
          </a:p>
        </p:txBody>
      </p:sp>
      <p:sp>
        <p:nvSpPr>
          <p:cNvPr id="78851" name="2 Marcador de fecha"/>
          <p:cNvSpPr>
            <a:spLocks noGrp="1"/>
          </p:cNvSpPr>
          <p:nvPr>
            <p:ph type="dt" sz="quarter" idx="11"/>
          </p:nvPr>
        </p:nvSpPr>
        <p:spPr>
          <a:noFill/>
        </p:spPr>
        <p:txBody>
          <a:bodyPr/>
          <a:lstStyle/>
          <a:p>
            <a:fld id="{D9CDA04D-3286-462E-9834-F52FC5830F3E}" type="datetime1">
              <a:rPr lang="es-ES" smtClean="0"/>
              <a:pPr/>
              <a:t>27/10/2014</a:t>
            </a:fld>
            <a:endParaRPr lang="es-ES" smtClean="0"/>
          </a:p>
        </p:txBody>
      </p:sp>
      <p:sp>
        <p:nvSpPr>
          <p:cNvPr id="78852" name="3 Marcador de número de diapositiva"/>
          <p:cNvSpPr>
            <a:spLocks noGrp="1"/>
          </p:cNvSpPr>
          <p:nvPr>
            <p:ph type="sldNum" sz="quarter" idx="12"/>
          </p:nvPr>
        </p:nvSpPr>
        <p:spPr>
          <a:noFill/>
        </p:spPr>
        <p:txBody>
          <a:bodyPr/>
          <a:lstStyle/>
          <a:p>
            <a:fld id="{57C26C7E-C7D4-42D2-8D7D-8DB885F0EB95}" type="slidenum">
              <a:rPr lang="es-ES" smtClean="0"/>
              <a:pPr/>
              <a:t>57</a:t>
            </a:fld>
            <a:endParaRPr lang="es-ES" smtClean="0"/>
          </a:p>
        </p:txBody>
      </p:sp>
      <p:sp>
        <p:nvSpPr>
          <p:cNvPr id="78853" name="3 Marcador de fecha"/>
          <p:cNvSpPr txBox="1">
            <a:spLocks noGrp="1"/>
          </p:cNvSpPr>
          <p:nvPr/>
        </p:nvSpPr>
        <p:spPr bwMode="auto">
          <a:xfrm>
            <a:off x="971550" y="6381750"/>
            <a:ext cx="2133600" cy="476250"/>
          </a:xfrm>
          <a:prstGeom prst="rect">
            <a:avLst/>
          </a:prstGeom>
          <a:noFill/>
          <a:ln w="9525">
            <a:noFill/>
            <a:miter lim="800000"/>
            <a:headEnd/>
            <a:tailEnd/>
          </a:ln>
        </p:spPr>
        <p:txBody>
          <a:bodyPr/>
          <a:lstStyle/>
          <a:p>
            <a:fld id="{E0354828-F461-4F5E-BF07-58D0A9AA18DC}" type="datetime1">
              <a:rPr lang="es-ES" sz="1400">
                <a:solidFill>
                  <a:srgbClr val="000000"/>
                </a:solidFill>
              </a:rPr>
              <a:pPr/>
              <a:t>27/10/2014</a:t>
            </a:fld>
            <a:endParaRPr lang="es-ES" sz="1400">
              <a:solidFill>
                <a:srgbClr val="000000"/>
              </a:solidFill>
            </a:endParaRPr>
          </a:p>
        </p:txBody>
      </p:sp>
      <p:sp>
        <p:nvSpPr>
          <p:cNvPr id="78854"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0A1E8D17-10A7-42D2-9D4E-CB11707DD67F}" type="slidenum">
              <a:rPr lang="es-ES" sz="1400">
                <a:solidFill>
                  <a:srgbClr val="000000"/>
                </a:solidFill>
              </a:rPr>
              <a:pPr algn="r"/>
              <a:t>57</a:t>
            </a:fld>
            <a:endParaRPr lang="es-ES" sz="1400">
              <a:solidFill>
                <a:srgbClr val="000000"/>
              </a:solidFill>
            </a:endParaRPr>
          </a:p>
        </p:txBody>
      </p:sp>
      <p:sp>
        <p:nvSpPr>
          <p:cNvPr id="78855" name="Text Box 6"/>
          <p:cNvSpPr txBox="1">
            <a:spLocks noChangeArrowheads="1"/>
          </p:cNvSpPr>
          <p:nvPr/>
        </p:nvSpPr>
        <p:spPr bwMode="auto">
          <a:xfrm>
            <a:off x="971550" y="260350"/>
            <a:ext cx="8001000" cy="579438"/>
          </a:xfrm>
          <a:prstGeom prst="rect">
            <a:avLst/>
          </a:prstGeom>
          <a:solidFill>
            <a:srgbClr val="003399"/>
          </a:solidFill>
          <a:ln w="9525">
            <a:noFill/>
            <a:miter lim="800000"/>
            <a:headEnd/>
            <a:tailEnd/>
          </a:ln>
        </p:spPr>
        <p:txBody>
          <a:bodyPr>
            <a:spAutoFit/>
          </a:bodyPr>
          <a:lstStyle/>
          <a:p>
            <a:pPr algn="ctr">
              <a:spcBef>
                <a:spcPct val="50000"/>
              </a:spcBef>
            </a:pPr>
            <a:r>
              <a:rPr lang="es-VE" sz="3200" b="1"/>
              <a:t>LA PARTIDA DOBLE </a:t>
            </a:r>
            <a:endParaRPr lang="es-ES" sz="3200"/>
          </a:p>
        </p:txBody>
      </p:sp>
      <p:sp>
        <p:nvSpPr>
          <p:cNvPr id="78856" name="Rectangle 7"/>
          <p:cNvSpPr>
            <a:spLocks noChangeArrowheads="1"/>
          </p:cNvSpPr>
          <p:nvPr/>
        </p:nvSpPr>
        <p:spPr bwMode="auto">
          <a:xfrm>
            <a:off x="4786313" y="1071563"/>
            <a:ext cx="3286125" cy="2357437"/>
          </a:xfrm>
          <a:prstGeom prst="rect">
            <a:avLst/>
          </a:prstGeom>
          <a:noFill/>
          <a:ln w="9525">
            <a:noFill/>
            <a:miter lim="800000"/>
            <a:headEnd/>
            <a:tailEnd/>
          </a:ln>
        </p:spPr>
        <p:txBody>
          <a:bodyPr/>
          <a:lstStyle/>
          <a:p>
            <a:pPr algn="r">
              <a:lnSpc>
                <a:spcPct val="90000"/>
              </a:lnSpc>
              <a:spcBef>
                <a:spcPct val="20000"/>
              </a:spcBef>
            </a:pPr>
            <a:r>
              <a:rPr lang="es-VE" sz="3200">
                <a:solidFill>
                  <a:srgbClr val="000000"/>
                </a:solidFill>
              </a:rPr>
              <a:t>Toda transacción involucra el movimiento de por lo menos dos cuentas </a:t>
            </a:r>
            <a:endParaRPr lang="es-ES" sz="3200">
              <a:solidFill>
                <a:srgbClr val="000000"/>
              </a:solidFill>
            </a:endParaRPr>
          </a:p>
        </p:txBody>
      </p:sp>
      <p:sp>
        <p:nvSpPr>
          <p:cNvPr id="78857" name="Rectangle 8"/>
          <p:cNvSpPr>
            <a:spLocks noChangeArrowheads="1"/>
          </p:cNvSpPr>
          <p:nvPr/>
        </p:nvSpPr>
        <p:spPr bwMode="auto">
          <a:xfrm>
            <a:off x="0" y="1071563"/>
            <a:ext cx="4071938" cy="2000250"/>
          </a:xfrm>
          <a:prstGeom prst="rect">
            <a:avLst/>
          </a:prstGeom>
          <a:noFill/>
          <a:ln w="9525">
            <a:noFill/>
            <a:miter lim="800000"/>
            <a:headEnd/>
            <a:tailEnd/>
          </a:ln>
        </p:spPr>
        <p:txBody>
          <a:bodyPr/>
          <a:lstStyle/>
          <a:p>
            <a:pPr>
              <a:lnSpc>
                <a:spcPct val="90000"/>
              </a:lnSpc>
              <a:spcBef>
                <a:spcPct val="20000"/>
              </a:spcBef>
            </a:pPr>
            <a:r>
              <a:rPr lang="es-VE" sz="3200">
                <a:solidFill>
                  <a:srgbClr val="000000"/>
                </a:solidFill>
              </a:rPr>
              <a:t>La contabilidad está basada en un sistema de partida doble</a:t>
            </a:r>
            <a:endParaRPr lang="es-ES" sz="3200">
              <a:solidFill>
                <a:srgbClr val="000000"/>
              </a:solidFill>
            </a:endParaRPr>
          </a:p>
        </p:txBody>
      </p:sp>
      <p:sp>
        <p:nvSpPr>
          <p:cNvPr id="78858" name="Rectangle 7"/>
          <p:cNvSpPr>
            <a:spLocks noChangeArrowheads="1"/>
          </p:cNvSpPr>
          <p:nvPr/>
        </p:nvSpPr>
        <p:spPr bwMode="auto">
          <a:xfrm>
            <a:off x="1214438" y="4071938"/>
            <a:ext cx="4572000" cy="1714500"/>
          </a:xfrm>
          <a:prstGeom prst="rect">
            <a:avLst/>
          </a:prstGeom>
          <a:noFill/>
          <a:ln w="9525">
            <a:noFill/>
            <a:miter lim="800000"/>
            <a:headEnd/>
            <a:tailEnd/>
          </a:ln>
        </p:spPr>
        <p:txBody>
          <a:bodyPr/>
          <a:lstStyle/>
          <a:p>
            <a:pPr algn="ctr">
              <a:lnSpc>
                <a:spcPct val="90000"/>
              </a:lnSpc>
              <a:spcBef>
                <a:spcPct val="20000"/>
              </a:spcBef>
            </a:pPr>
            <a:r>
              <a:rPr lang="es-VE" sz="3200">
                <a:solidFill>
                  <a:srgbClr val="000000"/>
                </a:solidFill>
              </a:rPr>
              <a:t>-1-</a:t>
            </a:r>
          </a:p>
          <a:p>
            <a:pPr>
              <a:lnSpc>
                <a:spcPct val="90000"/>
              </a:lnSpc>
              <a:spcBef>
                <a:spcPct val="20000"/>
              </a:spcBef>
            </a:pPr>
            <a:r>
              <a:rPr lang="es-VE" sz="3200">
                <a:solidFill>
                  <a:srgbClr val="000000"/>
                </a:solidFill>
              </a:rPr>
              <a:t>Vehículo           10</a:t>
            </a:r>
          </a:p>
          <a:p>
            <a:pPr>
              <a:lnSpc>
                <a:spcPct val="90000"/>
              </a:lnSpc>
              <a:spcBef>
                <a:spcPct val="20000"/>
              </a:spcBef>
            </a:pPr>
            <a:r>
              <a:rPr lang="es-VE" sz="3200">
                <a:solidFill>
                  <a:srgbClr val="000000"/>
                </a:solidFill>
              </a:rPr>
              <a:t>       Efectivo             10</a:t>
            </a:r>
            <a:endParaRPr lang="es-ES" sz="3200">
              <a:solidFill>
                <a:srgbClr val="000000"/>
              </a:solidFill>
            </a:endParaRPr>
          </a:p>
        </p:txBody>
      </p:sp>
      <p:cxnSp>
        <p:nvCxnSpPr>
          <p:cNvPr id="19" name="18 Conector curvado"/>
          <p:cNvCxnSpPr/>
          <p:nvPr/>
        </p:nvCxnSpPr>
        <p:spPr>
          <a:xfrm rot="5400000">
            <a:off x="3178969" y="2321719"/>
            <a:ext cx="2143125" cy="1500187"/>
          </a:xfrm>
          <a:prstGeom prst="curvedConnector3">
            <a:avLst>
              <a:gd name="adj1" fmla="val 50000"/>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heel/>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Grp="1" noChangeArrowheads="1"/>
          </p:cNvSpPr>
          <p:nvPr>
            <p:ph type="ftr" sz="quarter" idx="10"/>
          </p:nvPr>
        </p:nvSpPr>
        <p:spPr>
          <a:noFill/>
        </p:spPr>
        <p:txBody>
          <a:bodyPr/>
          <a:lstStyle/>
          <a:p>
            <a:r>
              <a:rPr lang="es-ES" smtClean="0"/>
              <a:t>RAMIREZ, ZAMBRANO, SANABRIA, CARDIEL, AGUERO</a:t>
            </a:r>
          </a:p>
        </p:txBody>
      </p:sp>
      <p:sp>
        <p:nvSpPr>
          <p:cNvPr id="79875" name="2 Marcador de fecha"/>
          <p:cNvSpPr>
            <a:spLocks noGrp="1"/>
          </p:cNvSpPr>
          <p:nvPr>
            <p:ph type="dt" sz="quarter" idx="11"/>
          </p:nvPr>
        </p:nvSpPr>
        <p:spPr>
          <a:noFill/>
        </p:spPr>
        <p:txBody>
          <a:bodyPr/>
          <a:lstStyle/>
          <a:p>
            <a:fld id="{678AFAB9-C522-483A-B6FF-662D0BCAB2CA}" type="datetime1">
              <a:rPr lang="es-ES" smtClean="0"/>
              <a:pPr/>
              <a:t>27/10/2014</a:t>
            </a:fld>
            <a:endParaRPr lang="es-ES" smtClean="0"/>
          </a:p>
        </p:txBody>
      </p:sp>
      <p:sp>
        <p:nvSpPr>
          <p:cNvPr id="79876" name="3 Marcador de número de diapositiva"/>
          <p:cNvSpPr>
            <a:spLocks noGrp="1"/>
          </p:cNvSpPr>
          <p:nvPr>
            <p:ph type="sldNum" sz="quarter" idx="12"/>
          </p:nvPr>
        </p:nvSpPr>
        <p:spPr>
          <a:noFill/>
        </p:spPr>
        <p:txBody>
          <a:bodyPr/>
          <a:lstStyle/>
          <a:p>
            <a:fld id="{B51296A7-CAF9-451B-8460-077849679299}" type="slidenum">
              <a:rPr lang="es-ES" smtClean="0"/>
              <a:pPr/>
              <a:t>58</a:t>
            </a:fld>
            <a:endParaRPr lang="es-ES" smtClean="0"/>
          </a:p>
        </p:txBody>
      </p:sp>
      <p:sp>
        <p:nvSpPr>
          <p:cNvPr id="79877" name="Rectangle 3"/>
          <p:cNvSpPr>
            <a:spLocks noGrp="1" noChangeArrowheads="1"/>
          </p:cNvSpPr>
          <p:nvPr>
            <p:ph type="body" idx="1"/>
          </p:nvPr>
        </p:nvSpPr>
        <p:spPr/>
        <p:txBody>
          <a:bodyPr/>
          <a:lstStyle/>
          <a:p>
            <a:r>
              <a:rPr lang="es-CR" smtClean="0"/>
              <a:t>Esta teoría  se sustenta en el equilibrio que en todo momento debe existir en la ecuación patrimonial.</a:t>
            </a:r>
            <a:endParaRPr lang="es-ES" smtClean="0"/>
          </a:p>
        </p:txBody>
      </p:sp>
      <p:sp>
        <p:nvSpPr>
          <p:cNvPr id="79878" name="Text Box 6"/>
          <p:cNvSpPr txBox="1">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spcBef>
                <a:spcPct val="50000"/>
              </a:spcBef>
            </a:pPr>
            <a:r>
              <a:rPr lang="es-VE" sz="1800" b="1" smtClean="0">
                <a:solidFill>
                  <a:schemeClr val="tx1"/>
                </a:solidFill>
              </a:rPr>
              <a:t>LA PARTIDA DOBLE</a:t>
            </a:r>
            <a:r>
              <a:rPr lang="es-VE" sz="1800" smtClean="0">
                <a:solidFill>
                  <a:schemeClr val="tx1"/>
                </a:solidFill>
              </a:rPr>
              <a:t> </a:t>
            </a:r>
            <a:endParaRPr lang="es-ES" sz="1800" smtClean="0">
              <a:solidFill>
                <a:schemeClr val="tx1"/>
              </a:solidFill>
            </a:endParaRPr>
          </a:p>
        </p:txBody>
      </p:sp>
      <p:sp>
        <p:nvSpPr>
          <p:cNvPr id="79879" name="Text Box 6"/>
          <p:cNvSpPr txBox="1">
            <a:spLocks noChangeArrowheads="1"/>
          </p:cNvSpPr>
          <p:nvPr/>
        </p:nvSpPr>
        <p:spPr bwMode="auto">
          <a:xfrm>
            <a:off x="971550" y="260350"/>
            <a:ext cx="8001000" cy="579438"/>
          </a:xfrm>
          <a:prstGeom prst="rect">
            <a:avLst/>
          </a:prstGeom>
          <a:solidFill>
            <a:srgbClr val="003399"/>
          </a:solidFill>
          <a:ln w="9525">
            <a:noFill/>
            <a:miter lim="800000"/>
            <a:headEnd/>
            <a:tailEnd/>
          </a:ln>
        </p:spPr>
        <p:txBody>
          <a:bodyPr>
            <a:spAutoFit/>
          </a:bodyPr>
          <a:lstStyle/>
          <a:p>
            <a:pPr algn="ctr">
              <a:spcBef>
                <a:spcPct val="50000"/>
              </a:spcBef>
            </a:pPr>
            <a:r>
              <a:rPr lang="es-VE" sz="3200" b="1"/>
              <a:t>LA PARTIDA DOBLE </a:t>
            </a:r>
            <a:endParaRPr lang="es-ES" sz="3200"/>
          </a:p>
        </p:txBody>
      </p:sp>
      <p:pic>
        <p:nvPicPr>
          <p:cNvPr id="9223" name="Picture 78" descr="j0283871"/>
          <p:cNvPicPr>
            <a:picLocks noChangeAspect="1" noChangeArrowheads="1" noCrop="1"/>
          </p:cNvPicPr>
          <p:nvPr/>
        </p:nvPicPr>
        <p:blipFill>
          <a:blip r:embed="rId2"/>
          <a:srcRect/>
          <a:stretch>
            <a:fillRect/>
          </a:stretch>
        </p:blipFill>
        <p:spPr bwMode="auto">
          <a:xfrm>
            <a:off x="3203575" y="3860800"/>
            <a:ext cx="1762125" cy="1462088"/>
          </a:xfrm>
          <a:prstGeom prst="rect">
            <a:avLst/>
          </a:prstGeom>
          <a:noFill/>
          <a:ln w="9525">
            <a:noFill/>
            <a:miter lim="800000"/>
            <a:headEnd/>
            <a:tailEnd/>
          </a:ln>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9223"/>
                                        </p:tgtEl>
                                        <p:attrNameLst>
                                          <p:attrName>style.visibility</p:attrName>
                                        </p:attrNameLst>
                                      </p:cBhvr>
                                      <p:to>
                                        <p:strVal val="visible"/>
                                      </p:to>
                                    </p:set>
                                    <p:anim calcmode="lin" valueType="num">
                                      <p:cBhvr>
                                        <p:cTn id="7" dur="1000" fill="hold"/>
                                        <p:tgtEl>
                                          <p:spTgt spid="9223"/>
                                        </p:tgtEl>
                                        <p:attrNameLst>
                                          <p:attrName>ppt_w</p:attrName>
                                        </p:attrNameLst>
                                      </p:cBhvr>
                                      <p:tavLst>
                                        <p:tav tm="0">
                                          <p:val>
                                            <p:fltVal val="0"/>
                                          </p:val>
                                        </p:tav>
                                        <p:tav tm="100000">
                                          <p:val>
                                            <p:strVal val="#ppt_w"/>
                                          </p:val>
                                        </p:tav>
                                      </p:tavLst>
                                    </p:anim>
                                    <p:anim calcmode="lin" valueType="num">
                                      <p:cBhvr>
                                        <p:cTn id="8" dur="1000" fill="hold"/>
                                        <p:tgtEl>
                                          <p:spTgt spid="9223"/>
                                        </p:tgtEl>
                                        <p:attrNameLst>
                                          <p:attrName>ppt_h</p:attrName>
                                        </p:attrNameLst>
                                      </p:cBhvr>
                                      <p:tavLst>
                                        <p:tav tm="0">
                                          <p:val>
                                            <p:fltVal val="0"/>
                                          </p:val>
                                        </p:tav>
                                        <p:tav tm="100000">
                                          <p:val>
                                            <p:strVal val="#ppt_h"/>
                                          </p:val>
                                        </p:tav>
                                      </p:tavLst>
                                    </p:anim>
                                    <p:anim calcmode="lin" valueType="num">
                                      <p:cBhvr>
                                        <p:cTn id="9" dur="1000" fill="hold"/>
                                        <p:tgtEl>
                                          <p:spTgt spid="922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22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2 Marcador de fecha"/>
          <p:cNvSpPr>
            <a:spLocks noGrp="1"/>
          </p:cNvSpPr>
          <p:nvPr>
            <p:ph type="dt" sz="quarter" idx="11"/>
          </p:nvPr>
        </p:nvSpPr>
        <p:spPr>
          <a:noFill/>
        </p:spPr>
        <p:txBody>
          <a:bodyPr/>
          <a:lstStyle/>
          <a:p>
            <a:fld id="{84F32D94-D325-430A-9B0B-593BD039B873}" type="datetime1">
              <a:rPr lang="es-ES" smtClean="0"/>
              <a:pPr/>
              <a:t>27/10/2014</a:t>
            </a:fld>
            <a:endParaRPr lang="es-ES" smtClean="0"/>
          </a:p>
        </p:txBody>
      </p:sp>
      <p:sp>
        <p:nvSpPr>
          <p:cNvPr id="12292" name="3 Marcador de número de diapositiva"/>
          <p:cNvSpPr>
            <a:spLocks noGrp="1"/>
          </p:cNvSpPr>
          <p:nvPr>
            <p:ph type="sldNum" sz="quarter" idx="12"/>
          </p:nvPr>
        </p:nvSpPr>
        <p:spPr>
          <a:noFill/>
        </p:spPr>
        <p:txBody>
          <a:bodyPr/>
          <a:lstStyle/>
          <a:p>
            <a:fld id="{26A6D2CF-DF60-491A-943F-C7EB9C325F1F}" type="slidenum">
              <a:rPr lang="es-ES" smtClean="0"/>
              <a:pPr/>
              <a:t>6</a:t>
            </a:fld>
            <a:endParaRPr lang="es-ES" smtClean="0"/>
          </a:p>
        </p:txBody>
      </p:sp>
      <p:sp>
        <p:nvSpPr>
          <p:cNvPr id="12293" name="Text Box 3"/>
          <p:cNvSpPr txBox="1">
            <a:spLocks noChangeArrowheads="1"/>
          </p:cNvSpPr>
          <p:nvPr/>
        </p:nvSpPr>
        <p:spPr bwMode="auto">
          <a:xfrm>
            <a:off x="4067175" y="0"/>
            <a:ext cx="260350" cy="603250"/>
          </a:xfrm>
          <a:prstGeom prst="rect">
            <a:avLst/>
          </a:prstGeom>
          <a:noFill/>
          <a:ln w="9525">
            <a:noFill/>
            <a:miter lim="800000"/>
            <a:headEnd/>
            <a:tailEnd/>
          </a:ln>
        </p:spPr>
        <p:txBody>
          <a:bodyPr wrap="none">
            <a:spAutoFit/>
          </a:bodyPr>
          <a:lstStyle/>
          <a:p>
            <a:pPr algn="ctr">
              <a:lnSpc>
                <a:spcPct val="140000"/>
              </a:lnSpc>
            </a:pPr>
            <a:r>
              <a:rPr lang="es-ES" sz="2400" b="1">
                <a:solidFill>
                  <a:srgbClr val="000000"/>
                </a:solidFill>
              </a:rPr>
              <a:t> </a:t>
            </a:r>
          </a:p>
        </p:txBody>
      </p:sp>
      <p:sp>
        <p:nvSpPr>
          <p:cNvPr id="12294" name="Text Box 11"/>
          <p:cNvSpPr txBox="1">
            <a:spLocks noChangeArrowheads="1"/>
          </p:cNvSpPr>
          <p:nvPr/>
        </p:nvSpPr>
        <p:spPr bwMode="auto">
          <a:xfrm>
            <a:off x="3779838" y="1149350"/>
            <a:ext cx="311150" cy="701675"/>
          </a:xfrm>
          <a:prstGeom prst="rect">
            <a:avLst/>
          </a:prstGeom>
          <a:noFill/>
          <a:ln w="9525">
            <a:noFill/>
            <a:miter lim="800000"/>
            <a:headEnd/>
            <a:tailEnd/>
          </a:ln>
        </p:spPr>
        <p:txBody>
          <a:bodyPr wrap="none">
            <a:spAutoFit/>
          </a:bodyPr>
          <a:lstStyle/>
          <a:p>
            <a:r>
              <a:rPr lang="es-ES" sz="4000" b="1">
                <a:solidFill>
                  <a:srgbClr val="CC3300"/>
                </a:solidFill>
              </a:rPr>
              <a:t> </a:t>
            </a:r>
          </a:p>
        </p:txBody>
      </p:sp>
      <p:sp>
        <p:nvSpPr>
          <p:cNvPr id="12295" name="Text Box 39"/>
          <p:cNvSpPr txBox="1">
            <a:spLocks noChangeArrowheads="1"/>
          </p:cNvSpPr>
          <p:nvPr/>
        </p:nvSpPr>
        <p:spPr bwMode="auto">
          <a:xfrm>
            <a:off x="2339975" y="1484313"/>
            <a:ext cx="3168650" cy="3416300"/>
          </a:xfrm>
          <a:prstGeom prst="rect">
            <a:avLst/>
          </a:prstGeom>
          <a:noFill/>
          <a:ln w="9525">
            <a:noFill/>
            <a:miter lim="800000"/>
            <a:headEnd/>
            <a:tailEnd/>
          </a:ln>
        </p:spPr>
        <p:txBody>
          <a:bodyPr>
            <a:spAutoFit/>
          </a:bodyPr>
          <a:lstStyle/>
          <a:p>
            <a:r>
              <a:rPr lang="es-ES" sz="2400" b="1">
                <a:solidFill>
                  <a:srgbClr val="000000"/>
                </a:solidFill>
                <a:latin typeface="Arial Unicode MS" pitchFamily="34" charset="-128"/>
              </a:rPr>
              <a:t>Recurso controlado por la empresa como resultado de una serie de sucesos pasados, del cual la empresa espera obtener, en un futuro, beneficios económicos</a:t>
            </a:r>
          </a:p>
        </p:txBody>
      </p:sp>
      <p:sp>
        <p:nvSpPr>
          <p:cNvPr id="12296" name="Rectangle 42"/>
          <p:cNvSpPr>
            <a:spLocks noChangeArrowheads="1"/>
          </p:cNvSpPr>
          <p:nvPr/>
        </p:nvSpPr>
        <p:spPr bwMode="auto">
          <a:xfrm>
            <a:off x="468313" y="1125538"/>
            <a:ext cx="1727200" cy="641350"/>
          </a:xfrm>
          <a:prstGeom prst="rect">
            <a:avLst/>
          </a:prstGeom>
          <a:noFill/>
          <a:ln w="9525">
            <a:noFill/>
            <a:miter lim="800000"/>
            <a:headEnd/>
            <a:tailEnd/>
          </a:ln>
        </p:spPr>
        <p:txBody>
          <a:bodyPr>
            <a:spAutoFit/>
          </a:bodyPr>
          <a:lstStyle/>
          <a:p>
            <a:pPr algn="ctr"/>
            <a:r>
              <a:rPr lang="es-ES" sz="3600" b="1">
                <a:solidFill>
                  <a:srgbClr val="000000"/>
                </a:solidFill>
              </a:rPr>
              <a:t>Activo</a:t>
            </a:r>
          </a:p>
        </p:txBody>
      </p:sp>
      <p:sp>
        <p:nvSpPr>
          <p:cNvPr id="12297" name="AutoShape 43"/>
          <p:cNvSpPr>
            <a:spLocks noChangeArrowheads="1"/>
          </p:cNvSpPr>
          <p:nvPr/>
        </p:nvSpPr>
        <p:spPr bwMode="auto">
          <a:xfrm rot="-2173023">
            <a:off x="1187450" y="1700213"/>
            <a:ext cx="360363" cy="1223962"/>
          </a:xfrm>
          <a:prstGeom prst="curvedRightArrow">
            <a:avLst>
              <a:gd name="adj1" fmla="val 67929"/>
              <a:gd name="adj2" fmla="val 135859"/>
              <a:gd name="adj3" fmla="val 33333"/>
            </a:avLst>
          </a:prstGeom>
          <a:solidFill>
            <a:schemeClr val="accent1"/>
          </a:solidFill>
          <a:ln w="9525">
            <a:solidFill>
              <a:schemeClr val="tx1"/>
            </a:solidFill>
            <a:miter lim="800000"/>
            <a:headEnd/>
            <a:tailEnd/>
          </a:ln>
        </p:spPr>
        <p:txBody>
          <a:bodyPr wrap="none" anchor="ctr"/>
          <a:lstStyle/>
          <a:p>
            <a:endParaRPr lang="es-VE" sz="1800"/>
          </a:p>
        </p:txBody>
      </p:sp>
      <p:sp>
        <p:nvSpPr>
          <p:cNvPr id="12298" name="Text Box 39"/>
          <p:cNvSpPr txBox="1">
            <a:spLocks noChangeArrowheads="1"/>
          </p:cNvSpPr>
          <p:nvPr/>
        </p:nvSpPr>
        <p:spPr bwMode="auto">
          <a:xfrm>
            <a:off x="2071688" y="357188"/>
            <a:ext cx="4572000" cy="461962"/>
          </a:xfrm>
          <a:prstGeom prst="rect">
            <a:avLst/>
          </a:prstGeom>
          <a:solidFill>
            <a:srgbClr val="003366"/>
          </a:solidFill>
          <a:ln w="9525">
            <a:noFill/>
            <a:miter lim="800000"/>
            <a:headEnd/>
            <a:tailEnd/>
          </a:ln>
        </p:spPr>
        <p:txBody>
          <a:bodyPr>
            <a:spAutoFit/>
          </a:bodyPr>
          <a:lstStyle/>
          <a:p>
            <a:pPr algn="ctr"/>
            <a:r>
              <a:rPr lang="es-ES" sz="2400" b="1">
                <a:latin typeface="Arial Unicode MS" pitchFamily="34" charset="-128"/>
              </a:rPr>
              <a:t>BALANCE GENERAL</a:t>
            </a:r>
          </a:p>
        </p:txBody>
      </p:sp>
      <p:sp>
        <p:nvSpPr>
          <p:cNvPr id="12299"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87121A8D-A7CB-4194-BF0F-12BACAFF73F0}" type="slidenum">
              <a:rPr lang="es-ES" sz="1400">
                <a:solidFill>
                  <a:srgbClr val="000000"/>
                </a:solidFill>
              </a:rPr>
              <a:pPr algn="r"/>
              <a:t>6</a:t>
            </a:fld>
            <a:endParaRPr lang="es-ES" sz="1400">
              <a:solidFill>
                <a:srgbClr val="000000"/>
              </a:solidFill>
            </a:endParaRPr>
          </a:p>
        </p:txBody>
      </p:sp>
      <p:sp>
        <p:nvSpPr>
          <p:cNvPr id="12301" name="Rectangle 13"/>
          <p:cNvSpPr>
            <a:spLocks noChangeArrowheads="1"/>
          </p:cNvSpPr>
          <p:nvPr/>
        </p:nvSpPr>
        <p:spPr bwMode="auto">
          <a:xfrm>
            <a:off x="6227763" y="1357313"/>
            <a:ext cx="2665412" cy="1008062"/>
          </a:xfrm>
          <a:prstGeom prst="rect">
            <a:avLst/>
          </a:prstGeom>
          <a:solidFill>
            <a:srgbClr val="00FF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00FF00"/>
            </a:extrusionClr>
          </a:sp3d>
        </p:spPr>
        <p:txBody>
          <a:bodyPr wrap="none" anchor="ctr">
            <a:flatTx/>
          </a:bodyPr>
          <a:lstStyle/>
          <a:p>
            <a:pPr algn="ctr"/>
            <a:r>
              <a:rPr lang="es-CR" sz="1800" b="1"/>
              <a:t>CONTROLADO</a:t>
            </a:r>
            <a:endParaRPr lang="es-ES" sz="1800" b="1"/>
          </a:p>
        </p:txBody>
      </p:sp>
      <p:sp>
        <p:nvSpPr>
          <p:cNvPr id="12302" name="Rectangle 14"/>
          <p:cNvSpPr>
            <a:spLocks noChangeArrowheads="1"/>
          </p:cNvSpPr>
          <p:nvPr/>
        </p:nvSpPr>
        <p:spPr bwMode="auto">
          <a:xfrm>
            <a:off x="5867400" y="2997200"/>
            <a:ext cx="2376488" cy="1008063"/>
          </a:xfrm>
          <a:prstGeom prst="rect">
            <a:avLst/>
          </a:prstGeom>
          <a:solidFill>
            <a:srgbClr val="99336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993366"/>
            </a:extrusionClr>
          </a:sp3d>
        </p:spPr>
        <p:txBody>
          <a:bodyPr wrap="none" anchor="ctr">
            <a:flatTx/>
          </a:bodyPr>
          <a:lstStyle/>
          <a:p>
            <a:pPr algn="ctr"/>
            <a:r>
              <a:rPr lang="es-CR" sz="1800" b="1"/>
              <a:t>SUCESOS PASADO</a:t>
            </a:r>
            <a:endParaRPr lang="es-ES" sz="1800" b="1"/>
          </a:p>
        </p:txBody>
      </p:sp>
      <p:sp>
        <p:nvSpPr>
          <p:cNvPr id="12303" name="Rectangle 15"/>
          <p:cNvSpPr>
            <a:spLocks noChangeArrowheads="1"/>
          </p:cNvSpPr>
          <p:nvPr/>
        </p:nvSpPr>
        <p:spPr bwMode="auto">
          <a:xfrm>
            <a:off x="5508625" y="4508500"/>
            <a:ext cx="2735263" cy="865188"/>
          </a:xfrm>
          <a:prstGeom prst="rect">
            <a:avLst/>
          </a:prstGeom>
          <a:solidFill>
            <a:srgbClr val="00FF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00FFFF"/>
            </a:extrusionClr>
          </a:sp3d>
        </p:spPr>
        <p:txBody>
          <a:bodyPr wrap="none" anchor="ctr">
            <a:flatTx/>
          </a:bodyPr>
          <a:lstStyle/>
          <a:p>
            <a:pPr algn="ctr"/>
            <a:r>
              <a:rPr lang="es-CR" sz="1800" b="1"/>
              <a:t>FLUJO DE BENEFICIOS</a:t>
            </a:r>
          </a:p>
          <a:p>
            <a:pPr algn="ctr"/>
            <a:r>
              <a:rPr lang="es-CR" sz="1800" b="1"/>
              <a:t>ECONOMICOS</a:t>
            </a:r>
          </a:p>
          <a:p>
            <a:pPr algn="ctr"/>
            <a:r>
              <a:rPr lang="es-CR" sz="1800" b="1"/>
              <a:t>FUTURO</a:t>
            </a:r>
            <a:endParaRPr lang="es-ES" sz="1800" b="1"/>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2 Marcador de fecha"/>
          <p:cNvSpPr>
            <a:spLocks noGrp="1"/>
          </p:cNvSpPr>
          <p:nvPr>
            <p:ph type="dt" sz="quarter" idx="11"/>
          </p:nvPr>
        </p:nvSpPr>
        <p:spPr>
          <a:noFill/>
        </p:spPr>
        <p:txBody>
          <a:bodyPr/>
          <a:lstStyle/>
          <a:p>
            <a:fld id="{8448F6A2-05FC-4589-8886-AF08B838ECCD}" type="datetime1">
              <a:rPr lang="es-ES" smtClean="0"/>
              <a:pPr/>
              <a:t>27/10/2014</a:t>
            </a:fld>
            <a:endParaRPr lang="es-ES" smtClean="0"/>
          </a:p>
        </p:txBody>
      </p:sp>
      <p:sp>
        <p:nvSpPr>
          <p:cNvPr id="13316" name="3 Marcador de número de diapositiva"/>
          <p:cNvSpPr>
            <a:spLocks noGrp="1"/>
          </p:cNvSpPr>
          <p:nvPr>
            <p:ph type="sldNum" sz="quarter" idx="12"/>
          </p:nvPr>
        </p:nvSpPr>
        <p:spPr>
          <a:noFill/>
        </p:spPr>
        <p:txBody>
          <a:bodyPr/>
          <a:lstStyle/>
          <a:p>
            <a:fld id="{AF727C84-8F66-4605-A4D8-1C9E0A1FCAE8}" type="slidenum">
              <a:rPr lang="es-ES" smtClean="0"/>
              <a:pPr/>
              <a:t>7</a:t>
            </a:fld>
            <a:endParaRPr lang="es-ES" smtClean="0"/>
          </a:p>
        </p:txBody>
      </p:sp>
      <p:sp>
        <p:nvSpPr>
          <p:cNvPr id="13317" name="Text Box 3"/>
          <p:cNvSpPr txBox="1">
            <a:spLocks noChangeArrowheads="1"/>
          </p:cNvSpPr>
          <p:nvPr/>
        </p:nvSpPr>
        <p:spPr bwMode="auto">
          <a:xfrm>
            <a:off x="4067175" y="0"/>
            <a:ext cx="260350" cy="603250"/>
          </a:xfrm>
          <a:prstGeom prst="rect">
            <a:avLst/>
          </a:prstGeom>
          <a:noFill/>
          <a:ln w="9525">
            <a:noFill/>
            <a:miter lim="800000"/>
            <a:headEnd/>
            <a:tailEnd/>
          </a:ln>
        </p:spPr>
        <p:txBody>
          <a:bodyPr wrap="none">
            <a:spAutoFit/>
          </a:bodyPr>
          <a:lstStyle/>
          <a:p>
            <a:pPr algn="ctr">
              <a:lnSpc>
                <a:spcPct val="140000"/>
              </a:lnSpc>
            </a:pPr>
            <a:r>
              <a:rPr lang="es-ES" sz="2400" b="1">
                <a:solidFill>
                  <a:srgbClr val="000000"/>
                </a:solidFill>
              </a:rPr>
              <a:t> </a:t>
            </a:r>
          </a:p>
        </p:txBody>
      </p:sp>
      <p:sp>
        <p:nvSpPr>
          <p:cNvPr id="13318" name="Text Box 39"/>
          <p:cNvSpPr txBox="1">
            <a:spLocks noChangeArrowheads="1"/>
          </p:cNvSpPr>
          <p:nvPr/>
        </p:nvSpPr>
        <p:spPr bwMode="auto">
          <a:xfrm>
            <a:off x="1262063" y="1700213"/>
            <a:ext cx="3600450" cy="3786187"/>
          </a:xfrm>
          <a:prstGeom prst="rect">
            <a:avLst/>
          </a:prstGeom>
          <a:noFill/>
          <a:ln w="9525">
            <a:noFill/>
            <a:miter lim="800000"/>
            <a:headEnd/>
            <a:tailEnd/>
          </a:ln>
        </p:spPr>
        <p:txBody>
          <a:bodyPr>
            <a:spAutoFit/>
          </a:bodyPr>
          <a:lstStyle/>
          <a:p>
            <a:r>
              <a:rPr lang="es-ES" sz="2400" b="1">
                <a:solidFill>
                  <a:srgbClr val="000000"/>
                </a:solidFill>
                <a:latin typeface="Arial Unicode MS" pitchFamily="34" charset="-128"/>
              </a:rPr>
              <a:t>Es una obligación presente de la empresa, surgida a raíz de sucesos pasados, al vencimiento de la cual y por cancelarla, la empresa espera desprenderse de recursos que incorporan beneficios económicos</a:t>
            </a:r>
          </a:p>
        </p:txBody>
      </p:sp>
      <p:sp>
        <p:nvSpPr>
          <p:cNvPr id="13319" name="Rectangle 42"/>
          <p:cNvSpPr>
            <a:spLocks noChangeArrowheads="1"/>
          </p:cNvSpPr>
          <p:nvPr/>
        </p:nvSpPr>
        <p:spPr bwMode="auto">
          <a:xfrm>
            <a:off x="323850" y="908050"/>
            <a:ext cx="1836738" cy="708025"/>
          </a:xfrm>
          <a:prstGeom prst="rect">
            <a:avLst/>
          </a:prstGeom>
          <a:noFill/>
          <a:ln w="9525">
            <a:noFill/>
            <a:miter lim="800000"/>
            <a:headEnd/>
            <a:tailEnd/>
          </a:ln>
        </p:spPr>
        <p:txBody>
          <a:bodyPr wrap="none">
            <a:spAutoFit/>
          </a:bodyPr>
          <a:lstStyle/>
          <a:p>
            <a:r>
              <a:rPr lang="es-ES" sz="4000" b="1">
                <a:solidFill>
                  <a:srgbClr val="000000"/>
                </a:solidFill>
              </a:rPr>
              <a:t>Pasivo</a:t>
            </a:r>
          </a:p>
        </p:txBody>
      </p:sp>
      <p:sp>
        <p:nvSpPr>
          <p:cNvPr id="13320" name="AutoShape 43"/>
          <p:cNvSpPr>
            <a:spLocks noChangeArrowheads="1"/>
          </p:cNvSpPr>
          <p:nvPr/>
        </p:nvSpPr>
        <p:spPr bwMode="auto">
          <a:xfrm rot="-2173023">
            <a:off x="541338" y="1484313"/>
            <a:ext cx="360362" cy="1223962"/>
          </a:xfrm>
          <a:prstGeom prst="curvedRightArrow">
            <a:avLst>
              <a:gd name="adj1" fmla="val 67930"/>
              <a:gd name="adj2" fmla="val 135859"/>
              <a:gd name="adj3" fmla="val 33333"/>
            </a:avLst>
          </a:prstGeom>
          <a:solidFill>
            <a:schemeClr val="accent1"/>
          </a:solidFill>
          <a:ln w="9525">
            <a:solidFill>
              <a:schemeClr val="tx1"/>
            </a:solidFill>
            <a:miter lim="800000"/>
            <a:headEnd/>
            <a:tailEnd/>
          </a:ln>
        </p:spPr>
        <p:txBody>
          <a:bodyPr wrap="none" anchor="ctr"/>
          <a:lstStyle/>
          <a:p>
            <a:endParaRPr lang="es-VE" sz="1800"/>
          </a:p>
        </p:txBody>
      </p:sp>
      <p:sp>
        <p:nvSpPr>
          <p:cNvPr id="13321" name="Text Box 39"/>
          <p:cNvSpPr txBox="1">
            <a:spLocks noChangeArrowheads="1"/>
          </p:cNvSpPr>
          <p:nvPr/>
        </p:nvSpPr>
        <p:spPr bwMode="auto">
          <a:xfrm>
            <a:off x="2071688" y="357188"/>
            <a:ext cx="4572000" cy="461962"/>
          </a:xfrm>
          <a:prstGeom prst="rect">
            <a:avLst/>
          </a:prstGeom>
          <a:solidFill>
            <a:srgbClr val="003366"/>
          </a:solidFill>
          <a:ln w="9525">
            <a:noFill/>
            <a:miter lim="800000"/>
            <a:headEnd/>
            <a:tailEnd/>
          </a:ln>
        </p:spPr>
        <p:txBody>
          <a:bodyPr>
            <a:spAutoFit/>
          </a:bodyPr>
          <a:lstStyle/>
          <a:p>
            <a:pPr algn="ctr"/>
            <a:r>
              <a:rPr lang="es-ES" sz="2400" b="1">
                <a:latin typeface="Arial Unicode MS" pitchFamily="34" charset="-128"/>
              </a:rPr>
              <a:t>BALANCE GENERAL</a:t>
            </a:r>
          </a:p>
        </p:txBody>
      </p:sp>
      <p:sp>
        <p:nvSpPr>
          <p:cNvPr id="13322"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3EB13FAB-4D21-4EAD-9743-EB918C354F43}" type="slidenum">
              <a:rPr lang="es-ES" sz="1400">
                <a:solidFill>
                  <a:srgbClr val="000000"/>
                </a:solidFill>
              </a:rPr>
              <a:pPr algn="r"/>
              <a:t>7</a:t>
            </a:fld>
            <a:endParaRPr lang="es-ES" sz="1400">
              <a:solidFill>
                <a:srgbClr val="000000"/>
              </a:solidFill>
            </a:endParaRPr>
          </a:p>
        </p:txBody>
      </p:sp>
      <p:sp>
        <p:nvSpPr>
          <p:cNvPr id="13323" name="Rectangle 11"/>
          <p:cNvSpPr>
            <a:spLocks noChangeArrowheads="1"/>
          </p:cNvSpPr>
          <p:nvPr/>
        </p:nvSpPr>
        <p:spPr bwMode="auto">
          <a:xfrm>
            <a:off x="6227763" y="1484313"/>
            <a:ext cx="2665412" cy="1008062"/>
          </a:xfrm>
          <a:prstGeom prst="rect">
            <a:avLst/>
          </a:prstGeom>
          <a:solidFill>
            <a:srgbClr val="00FF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00FF00"/>
            </a:extrusionClr>
          </a:sp3d>
        </p:spPr>
        <p:txBody>
          <a:bodyPr wrap="none" anchor="ctr">
            <a:flatTx/>
          </a:bodyPr>
          <a:lstStyle/>
          <a:p>
            <a:pPr algn="ctr"/>
            <a:r>
              <a:rPr lang="es-CR" sz="1800" b="1"/>
              <a:t>OBLIGACION </a:t>
            </a:r>
          </a:p>
          <a:p>
            <a:pPr algn="ctr"/>
            <a:r>
              <a:rPr lang="es-CR" sz="1800" b="1"/>
              <a:t>PRESENTE</a:t>
            </a:r>
            <a:endParaRPr lang="es-ES" sz="1800" b="1"/>
          </a:p>
        </p:txBody>
      </p:sp>
      <p:sp>
        <p:nvSpPr>
          <p:cNvPr id="13324" name="Rectangle 12"/>
          <p:cNvSpPr>
            <a:spLocks noChangeArrowheads="1"/>
          </p:cNvSpPr>
          <p:nvPr/>
        </p:nvSpPr>
        <p:spPr bwMode="auto">
          <a:xfrm>
            <a:off x="5867400" y="2997200"/>
            <a:ext cx="2376488" cy="1008063"/>
          </a:xfrm>
          <a:prstGeom prst="rect">
            <a:avLst/>
          </a:prstGeom>
          <a:solidFill>
            <a:srgbClr val="993366"/>
          </a:solidFill>
          <a:ln w="9525">
            <a:miter lim="800000"/>
            <a:headEnd/>
            <a:tailEnd/>
          </a:ln>
          <a:scene3d>
            <a:camera prst="legacyObliqueTopLeft"/>
            <a:lightRig rig="legacyFlat3" dir="t"/>
          </a:scene3d>
          <a:sp3d extrusionH="430200" prstMaterial="legacyMatte">
            <a:bevelT w="13500" h="13500" prst="angle"/>
            <a:bevelB w="13500" h="13500" prst="angle"/>
            <a:extrusionClr>
              <a:srgbClr val="993366"/>
            </a:extrusionClr>
          </a:sp3d>
        </p:spPr>
        <p:txBody>
          <a:bodyPr wrap="none" anchor="ctr">
            <a:flatTx/>
          </a:bodyPr>
          <a:lstStyle/>
          <a:p>
            <a:pPr algn="ctr"/>
            <a:r>
              <a:rPr lang="es-CR" sz="1800" b="1"/>
              <a:t>SUCESOS PASADO</a:t>
            </a:r>
            <a:endParaRPr lang="es-ES" sz="1800" b="1"/>
          </a:p>
        </p:txBody>
      </p:sp>
      <p:sp>
        <p:nvSpPr>
          <p:cNvPr id="13325" name="Rectangle 13"/>
          <p:cNvSpPr>
            <a:spLocks noChangeArrowheads="1"/>
          </p:cNvSpPr>
          <p:nvPr/>
        </p:nvSpPr>
        <p:spPr bwMode="auto">
          <a:xfrm>
            <a:off x="5508625" y="4508500"/>
            <a:ext cx="2735263" cy="865188"/>
          </a:xfrm>
          <a:prstGeom prst="rect">
            <a:avLst/>
          </a:prstGeom>
          <a:solidFill>
            <a:srgbClr val="00FFFF"/>
          </a:solidFill>
          <a:ln w="9525">
            <a:miter lim="800000"/>
            <a:headEnd/>
            <a:tailEnd/>
          </a:ln>
          <a:scene3d>
            <a:camera prst="legacyObliqueTopLeft"/>
            <a:lightRig rig="legacyFlat3" dir="t"/>
          </a:scene3d>
          <a:sp3d extrusionH="430200" prstMaterial="legacyMatte">
            <a:bevelT w="13500" h="13500" prst="angle"/>
            <a:bevelB w="13500" h="13500" prst="angle"/>
            <a:extrusionClr>
              <a:srgbClr val="00FFFF"/>
            </a:extrusionClr>
          </a:sp3d>
        </p:spPr>
        <p:txBody>
          <a:bodyPr wrap="none" anchor="ctr">
            <a:flatTx/>
          </a:bodyPr>
          <a:lstStyle/>
          <a:p>
            <a:pPr algn="ctr"/>
            <a:r>
              <a:rPr lang="es-CR" sz="1800" b="1"/>
              <a:t>DEPRENDERSE DE </a:t>
            </a:r>
          </a:p>
          <a:p>
            <a:pPr algn="ctr"/>
            <a:r>
              <a:rPr lang="es-CR" sz="1800" b="1"/>
              <a:t>RECURSOS </a:t>
            </a:r>
          </a:p>
          <a:p>
            <a:pPr algn="ctr"/>
            <a:endParaRPr lang="es-ES" sz="1800" b="1"/>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2 Marcador de fecha"/>
          <p:cNvSpPr>
            <a:spLocks noGrp="1"/>
          </p:cNvSpPr>
          <p:nvPr>
            <p:ph type="dt" sz="quarter" idx="11"/>
          </p:nvPr>
        </p:nvSpPr>
        <p:spPr>
          <a:noFill/>
        </p:spPr>
        <p:txBody>
          <a:bodyPr/>
          <a:lstStyle/>
          <a:p>
            <a:fld id="{B6BC7F0B-C9CD-413A-BE51-9D8C34C440BB}" type="datetime1">
              <a:rPr lang="es-ES" smtClean="0"/>
              <a:pPr/>
              <a:t>27/10/2014</a:t>
            </a:fld>
            <a:endParaRPr lang="es-ES" smtClean="0"/>
          </a:p>
        </p:txBody>
      </p:sp>
      <p:sp>
        <p:nvSpPr>
          <p:cNvPr id="14340" name="3 Marcador de número de diapositiva"/>
          <p:cNvSpPr>
            <a:spLocks noGrp="1"/>
          </p:cNvSpPr>
          <p:nvPr>
            <p:ph type="sldNum" sz="quarter" idx="12"/>
          </p:nvPr>
        </p:nvSpPr>
        <p:spPr>
          <a:noFill/>
        </p:spPr>
        <p:txBody>
          <a:bodyPr/>
          <a:lstStyle/>
          <a:p>
            <a:fld id="{B6D5A773-4426-48DF-9905-838E5B425B31}" type="slidenum">
              <a:rPr lang="es-ES" smtClean="0"/>
              <a:pPr/>
              <a:t>8</a:t>
            </a:fld>
            <a:endParaRPr lang="es-ES" smtClean="0"/>
          </a:p>
        </p:txBody>
      </p:sp>
      <p:sp>
        <p:nvSpPr>
          <p:cNvPr id="14341" name="Text Box 3"/>
          <p:cNvSpPr txBox="1">
            <a:spLocks noChangeArrowheads="1"/>
          </p:cNvSpPr>
          <p:nvPr/>
        </p:nvSpPr>
        <p:spPr bwMode="auto">
          <a:xfrm>
            <a:off x="4067175" y="0"/>
            <a:ext cx="260350" cy="603250"/>
          </a:xfrm>
          <a:prstGeom prst="rect">
            <a:avLst/>
          </a:prstGeom>
          <a:noFill/>
          <a:ln w="9525">
            <a:noFill/>
            <a:miter lim="800000"/>
            <a:headEnd/>
            <a:tailEnd/>
          </a:ln>
        </p:spPr>
        <p:txBody>
          <a:bodyPr wrap="none">
            <a:spAutoFit/>
          </a:bodyPr>
          <a:lstStyle/>
          <a:p>
            <a:pPr algn="ctr">
              <a:lnSpc>
                <a:spcPct val="140000"/>
              </a:lnSpc>
            </a:pPr>
            <a:r>
              <a:rPr lang="es-ES" sz="2400" b="1">
                <a:solidFill>
                  <a:srgbClr val="000000"/>
                </a:solidFill>
              </a:rPr>
              <a:t> </a:t>
            </a:r>
          </a:p>
        </p:txBody>
      </p:sp>
      <p:sp>
        <p:nvSpPr>
          <p:cNvPr id="14342" name="Text Box 11"/>
          <p:cNvSpPr txBox="1">
            <a:spLocks noChangeArrowheads="1"/>
          </p:cNvSpPr>
          <p:nvPr/>
        </p:nvSpPr>
        <p:spPr bwMode="auto">
          <a:xfrm>
            <a:off x="3779838" y="1149350"/>
            <a:ext cx="311150" cy="701675"/>
          </a:xfrm>
          <a:prstGeom prst="rect">
            <a:avLst/>
          </a:prstGeom>
          <a:noFill/>
          <a:ln w="9525">
            <a:noFill/>
            <a:miter lim="800000"/>
            <a:headEnd/>
            <a:tailEnd/>
          </a:ln>
        </p:spPr>
        <p:txBody>
          <a:bodyPr wrap="none">
            <a:spAutoFit/>
          </a:bodyPr>
          <a:lstStyle/>
          <a:p>
            <a:r>
              <a:rPr lang="es-ES" sz="4000" b="1">
                <a:solidFill>
                  <a:srgbClr val="CC3300"/>
                </a:solidFill>
              </a:rPr>
              <a:t> </a:t>
            </a:r>
          </a:p>
        </p:txBody>
      </p:sp>
      <p:sp>
        <p:nvSpPr>
          <p:cNvPr id="14343" name="Text Box 39"/>
          <p:cNvSpPr txBox="1">
            <a:spLocks noChangeArrowheads="1"/>
          </p:cNvSpPr>
          <p:nvPr/>
        </p:nvSpPr>
        <p:spPr bwMode="auto">
          <a:xfrm>
            <a:off x="2195513" y="1773238"/>
            <a:ext cx="2952750" cy="2308225"/>
          </a:xfrm>
          <a:prstGeom prst="rect">
            <a:avLst/>
          </a:prstGeom>
          <a:noFill/>
          <a:ln w="9525">
            <a:noFill/>
            <a:miter lim="800000"/>
            <a:headEnd/>
            <a:tailEnd/>
          </a:ln>
        </p:spPr>
        <p:txBody>
          <a:bodyPr>
            <a:spAutoFit/>
          </a:bodyPr>
          <a:lstStyle/>
          <a:p>
            <a:r>
              <a:rPr lang="es-ES" sz="2400" b="1">
                <a:solidFill>
                  <a:srgbClr val="000000"/>
                </a:solidFill>
                <a:latin typeface="Arial Unicode MS" pitchFamily="34" charset="-128"/>
              </a:rPr>
              <a:t>Es la diferencia </a:t>
            </a:r>
          </a:p>
          <a:p>
            <a:r>
              <a:rPr lang="es-ES" sz="2400" b="1">
                <a:solidFill>
                  <a:srgbClr val="000000"/>
                </a:solidFill>
                <a:latin typeface="Arial Unicode MS" pitchFamily="34" charset="-128"/>
              </a:rPr>
              <a:t>o parte  residual </a:t>
            </a:r>
          </a:p>
          <a:p>
            <a:r>
              <a:rPr lang="es-ES" sz="2400" b="1">
                <a:solidFill>
                  <a:srgbClr val="000000"/>
                </a:solidFill>
                <a:latin typeface="Arial Unicode MS" pitchFamily="34" charset="-128"/>
              </a:rPr>
              <a:t>de los activos de la entidad, una vez deducidos  todos los pasivos</a:t>
            </a:r>
          </a:p>
        </p:txBody>
      </p:sp>
      <p:sp>
        <p:nvSpPr>
          <p:cNvPr id="14344" name="AutoShape 42"/>
          <p:cNvSpPr>
            <a:spLocks noChangeArrowheads="1"/>
          </p:cNvSpPr>
          <p:nvPr/>
        </p:nvSpPr>
        <p:spPr bwMode="auto">
          <a:xfrm rot="-2173023">
            <a:off x="1187450" y="1700213"/>
            <a:ext cx="360363" cy="1223962"/>
          </a:xfrm>
          <a:prstGeom prst="curvedRightArrow">
            <a:avLst>
              <a:gd name="adj1" fmla="val 67929"/>
              <a:gd name="adj2" fmla="val 135859"/>
              <a:gd name="adj3" fmla="val 33333"/>
            </a:avLst>
          </a:prstGeom>
          <a:solidFill>
            <a:schemeClr val="accent1"/>
          </a:solidFill>
          <a:ln w="9525">
            <a:solidFill>
              <a:schemeClr val="tx1"/>
            </a:solidFill>
            <a:miter lim="800000"/>
            <a:headEnd/>
            <a:tailEnd/>
          </a:ln>
        </p:spPr>
        <p:txBody>
          <a:bodyPr wrap="none" anchor="ctr"/>
          <a:lstStyle/>
          <a:p>
            <a:endParaRPr lang="es-VE" sz="1800"/>
          </a:p>
        </p:txBody>
      </p:sp>
      <p:sp>
        <p:nvSpPr>
          <p:cNvPr id="14345" name="Rectangle 44"/>
          <p:cNvSpPr>
            <a:spLocks noChangeArrowheads="1"/>
          </p:cNvSpPr>
          <p:nvPr/>
        </p:nvSpPr>
        <p:spPr bwMode="auto">
          <a:xfrm>
            <a:off x="323850" y="858838"/>
            <a:ext cx="4479925" cy="769937"/>
          </a:xfrm>
          <a:prstGeom prst="rect">
            <a:avLst/>
          </a:prstGeom>
          <a:noFill/>
          <a:ln w="9525">
            <a:noFill/>
            <a:miter lim="800000"/>
            <a:headEnd/>
            <a:tailEnd/>
          </a:ln>
        </p:spPr>
        <p:txBody>
          <a:bodyPr wrap="none">
            <a:spAutoFit/>
          </a:bodyPr>
          <a:lstStyle/>
          <a:p>
            <a:r>
              <a:rPr lang="es-ES" sz="4400" b="1">
                <a:solidFill>
                  <a:srgbClr val="000000"/>
                </a:solidFill>
              </a:rPr>
              <a:t>Patrimonio neto</a:t>
            </a:r>
          </a:p>
        </p:txBody>
      </p:sp>
      <p:sp>
        <p:nvSpPr>
          <p:cNvPr id="14346" name="Text Box 39"/>
          <p:cNvSpPr txBox="1">
            <a:spLocks noChangeArrowheads="1"/>
          </p:cNvSpPr>
          <p:nvPr/>
        </p:nvSpPr>
        <p:spPr bwMode="auto">
          <a:xfrm>
            <a:off x="2071688" y="357188"/>
            <a:ext cx="4572000" cy="461962"/>
          </a:xfrm>
          <a:prstGeom prst="rect">
            <a:avLst/>
          </a:prstGeom>
          <a:solidFill>
            <a:srgbClr val="003366"/>
          </a:solidFill>
          <a:ln w="9525">
            <a:noFill/>
            <a:miter lim="800000"/>
            <a:headEnd/>
            <a:tailEnd/>
          </a:ln>
        </p:spPr>
        <p:txBody>
          <a:bodyPr>
            <a:spAutoFit/>
          </a:bodyPr>
          <a:lstStyle/>
          <a:p>
            <a:pPr algn="ctr"/>
            <a:r>
              <a:rPr lang="es-ES" sz="2400" b="1">
                <a:latin typeface="Arial Unicode MS" pitchFamily="34" charset="-128"/>
              </a:rPr>
              <a:t>BALANCE GENERAL</a:t>
            </a:r>
          </a:p>
        </p:txBody>
      </p:sp>
      <p:sp>
        <p:nvSpPr>
          <p:cNvPr id="14347"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EF1DB0EF-2AE9-4690-A24E-9FB3394F203C}" type="slidenum">
              <a:rPr lang="es-ES" sz="1400">
                <a:solidFill>
                  <a:srgbClr val="000000"/>
                </a:solidFill>
              </a:rPr>
              <a:pPr algn="r"/>
              <a:t>8</a:t>
            </a:fld>
            <a:endParaRPr lang="es-ES" sz="1400">
              <a:solidFill>
                <a:srgbClr val="000000"/>
              </a:solidFill>
            </a:endParaRPr>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2 Marcador de fecha"/>
          <p:cNvSpPr>
            <a:spLocks noGrp="1"/>
          </p:cNvSpPr>
          <p:nvPr>
            <p:ph type="dt" sz="quarter" idx="11"/>
          </p:nvPr>
        </p:nvSpPr>
        <p:spPr>
          <a:noFill/>
        </p:spPr>
        <p:txBody>
          <a:bodyPr/>
          <a:lstStyle/>
          <a:p>
            <a:fld id="{5B4F6A02-6AE8-49A3-8BE7-A22AB1935947}" type="datetime1">
              <a:rPr lang="es-ES" smtClean="0"/>
              <a:pPr/>
              <a:t>27/10/2014</a:t>
            </a:fld>
            <a:endParaRPr lang="es-ES" smtClean="0"/>
          </a:p>
        </p:txBody>
      </p:sp>
      <p:sp>
        <p:nvSpPr>
          <p:cNvPr id="15364" name="3 Marcador de número de diapositiva"/>
          <p:cNvSpPr>
            <a:spLocks noGrp="1"/>
          </p:cNvSpPr>
          <p:nvPr>
            <p:ph type="sldNum" sz="quarter" idx="12"/>
          </p:nvPr>
        </p:nvSpPr>
        <p:spPr>
          <a:noFill/>
        </p:spPr>
        <p:txBody>
          <a:bodyPr/>
          <a:lstStyle/>
          <a:p>
            <a:fld id="{4F55CA92-E7D6-4696-9CCE-39449A300DE8}" type="slidenum">
              <a:rPr lang="es-ES" smtClean="0"/>
              <a:pPr/>
              <a:t>9</a:t>
            </a:fld>
            <a:endParaRPr lang="es-ES" smtClean="0"/>
          </a:p>
        </p:txBody>
      </p:sp>
      <p:sp>
        <p:nvSpPr>
          <p:cNvPr id="15365" name="Text Box 8"/>
          <p:cNvSpPr txBox="1">
            <a:spLocks noChangeArrowheads="1"/>
          </p:cNvSpPr>
          <p:nvPr/>
        </p:nvSpPr>
        <p:spPr bwMode="auto">
          <a:xfrm>
            <a:off x="2987675" y="1484313"/>
            <a:ext cx="5724525" cy="3970337"/>
          </a:xfrm>
          <a:prstGeom prst="rect">
            <a:avLst/>
          </a:prstGeom>
          <a:noFill/>
          <a:ln w="9525">
            <a:noFill/>
            <a:miter lim="800000"/>
            <a:headEnd/>
            <a:tailEnd/>
          </a:ln>
        </p:spPr>
        <p:txBody>
          <a:bodyPr>
            <a:spAutoFit/>
          </a:bodyPr>
          <a:lstStyle/>
          <a:p>
            <a:pPr algn="r">
              <a:lnSpc>
                <a:spcPct val="90000"/>
              </a:lnSpc>
              <a:buClr>
                <a:srgbClr val="CC3300"/>
              </a:buClr>
              <a:buFont typeface="Wingdings" pitchFamily="2" charset="2"/>
              <a:buNone/>
            </a:pPr>
            <a:r>
              <a:rPr lang="es-ES" sz="2800">
                <a:solidFill>
                  <a:srgbClr val="000000"/>
                </a:solidFill>
              </a:rPr>
              <a:t>Son los incrementos en los beneficios económicos, producidos durante el período económico, en forma de entradas o incrementos de valor de los activos, o bien como decrementos de las deudas, que dan como resultado aumentos del patrimonio neto, no relacionados con las aportaciones de los propietarios.</a:t>
            </a:r>
          </a:p>
        </p:txBody>
      </p:sp>
      <p:sp>
        <p:nvSpPr>
          <p:cNvPr id="15366" name="Rectangle 18"/>
          <p:cNvSpPr>
            <a:spLocks noChangeArrowheads="1"/>
          </p:cNvSpPr>
          <p:nvPr/>
        </p:nvSpPr>
        <p:spPr bwMode="auto">
          <a:xfrm>
            <a:off x="357188" y="2643188"/>
            <a:ext cx="2108200" cy="646112"/>
          </a:xfrm>
          <a:prstGeom prst="rect">
            <a:avLst/>
          </a:prstGeom>
          <a:noFill/>
          <a:ln w="9525">
            <a:noFill/>
            <a:miter lim="800000"/>
            <a:headEnd/>
            <a:tailEnd/>
          </a:ln>
        </p:spPr>
        <p:txBody>
          <a:bodyPr wrap="none">
            <a:spAutoFit/>
          </a:bodyPr>
          <a:lstStyle/>
          <a:p>
            <a:r>
              <a:rPr lang="es-ES" sz="3600" b="1">
                <a:solidFill>
                  <a:srgbClr val="000000"/>
                </a:solidFill>
              </a:rPr>
              <a:t>Ingresos</a:t>
            </a:r>
          </a:p>
        </p:txBody>
      </p:sp>
      <p:sp>
        <p:nvSpPr>
          <p:cNvPr id="15367" name="AutoShape 19"/>
          <p:cNvSpPr>
            <a:spLocks noChangeArrowheads="1"/>
          </p:cNvSpPr>
          <p:nvPr/>
        </p:nvSpPr>
        <p:spPr bwMode="auto">
          <a:xfrm>
            <a:off x="1571625" y="3143250"/>
            <a:ext cx="1295400" cy="503238"/>
          </a:xfrm>
          <a:prstGeom prst="rightArrow">
            <a:avLst>
              <a:gd name="adj1" fmla="val 50000"/>
              <a:gd name="adj2" fmla="val 64353"/>
            </a:avLst>
          </a:prstGeom>
          <a:solidFill>
            <a:schemeClr val="accent1"/>
          </a:solidFill>
          <a:ln w="9525">
            <a:solidFill>
              <a:schemeClr val="tx1"/>
            </a:solidFill>
            <a:miter lim="800000"/>
            <a:headEnd/>
            <a:tailEnd/>
          </a:ln>
        </p:spPr>
        <p:txBody>
          <a:bodyPr wrap="none" anchor="ctr"/>
          <a:lstStyle/>
          <a:p>
            <a:endParaRPr lang="es-VE" sz="1800"/>
          </a:p>
        </p:txBody>
      </p:sp>
      <p:sp>
        <p:nvSpPr>
          <p:cNvPr id="15368" name="Text Box 8"/>
          <p:cNvSpPr txBox="1">
            <a:spLocks noChangeArrowheads="1"/>
          </p:cNvSpPr>
          <p:nvPr/>
        </p:nvSpPr>
        <p:spPr bwMode="auto">
          <a:xfrm>
            <a:off x="1500188" y="449263"/>
            <a:ext cx="5724525" cy="479425"/>
          </a:xfrm>
          <a:prstGeom prst="rect">
            <a:avLst/>
          </a:prstGeom>
          <a:noFill/>
          <a:ln w="9525">
            <a:noFill/>
            <a:miter lim="800000"/>
            <a:headEnd/>
            <a:tailEnd/>
          </a:ln>
        </p:spPr>
        <p:txBody>
          <a:bodyPr>
            <a:spAutoFit/>
          </a:bodyPr>
          <a:lstStyle/>
          <a:p>
            <a:pPr algn="ctr">
              <a:lnSpc>
                <a:spcPct val="90000"/>
              </a:lnSpc>
              <a:buClr>
                <a:srgbClr val="CC3300"/>
              </a:buClr>
              <a:buFont typeface="Wingdings" pitchFamily="2" charset="2"/>
              <a:buNone/>
            </a:pPr>
            <a:r>
              <a:rPr lang="es-ES" sz="2800" b="1">
                <a:solidFill>
                  <a:srgbClr val="000000"/>
                </a:solidFill>
              </a:rPr>
              <a:t>ESTADO DE RESULTADOS</a:t>
            </a:r>
          </a:p>
        </p:txBody>
      </p:sp>
      <p:sp>
        <p:nvSpPr>
          <p:cNvPr id="15369" name="4 Marcador de número de diapositiva"/>
          <p:cNvSpPr txBox="1">
            <a:spLocks noGrp="1"/>
          </p:cNvSpPr>
          <p:nvPr/>
        </p:nvSpPr>
        <p:spPr bwMode="auto">
          <a:xfrm>
            <a:off x="7010400" y="6381750"/>
            <a:ext cx="2133600" cy="476250"/>
          </a:xfrm>
          <a:prstGeom prst="rect">
            <a:avLst/>
          </a:prstGeom>
          <a:noFill/>
          <a:ln w="9525">
            <a:noFill/>
            <a:miter lim="800000"/>
            <a:headEnd/>
            <a:tailEnd/>
          </a:ln>
        </p:spPr>
        <p:txBody>
          <a:bodyPr/>
          <a:lstStyle/>
          <a:p>
            <a:pPr algn="r"/>
            <a:fld id="{3CCE74EF-B4FC-4D7D-9C35-074AFB331067}" type="slidenum">
              <a:rPr lang="es-ES" sz="1400">
                <a:solidFill>
                  <a:srgbClr val="000000"/>
                </a:solidFill>
              </a:rPr>
              <a:pPr algn="r"/>
              <a:t>9</a:t>
            </a:fld>
            <a:endParaRPr lang="es-ES" sz="1400">
              <a:solidFill>
                <a:srgbClr val="000000"/>
              </a:solidFill>
            </a:endParaRPr>
          </a:p>
        </p:txBody>
      </p:sp>
    </p:spTree>
  </p:cSld>
  <p:clrMapOvr>
    <a:masterClrMapping/>
  </p:clrMapOvr>
  <p:transition>
    <p:wheel/>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1756</TotalTime>
  <Words>3623</Words>
  <Application>Microsoft Office PowerPoint</Application>
  <PresentationFormat>Presentación en pantalla (4:3)</PresentationFormat>
  <Paragraphs>736</Paragraphs>
  <Slides>58</Slides>
  <Notes>12</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58</vt:i4>
      </vt:variant>
    </vt:vector>
  </HeadingPairs>
  <TitlesOfParts>
    <vt:vector size="60" baseType="lpstr">
      <vt:lpstr>Diseño predeterminado</vt:lpstr>
      <vt:lpstr>Imagen</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FORMA Y CONTENIDO DE UNA CUENTA</vt:lpstr>
      <vt:lpstr>Diapositiva 14</vt:lpstr>
      <vt:lpstr>La Cuenta. Esquema </vt:lpstr>
      <vt:lpstr>SALDO DEUDOR</vt:lpstr>
      <vt:lpstr>SALDO ACREEDOR</vt:lpstr>
      <vt:lpstr>SALDO CERO</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CUENTAS DE VALORACIÓN</vt:lpstr>
      <vt:lpstr>CUENTAS TRANSITORIAS</vt:lpstr>
      <vt:lpstr>Entre ellas tenemos las siguientes</vt:lpstr>
      <vt:lpstr>CUENTA DE ORDEN</vt:lpstr>
      <vt:lpstr>Diapositiva 37</vt:lpstr>
      <vt:lpstr>CUENTAS MIXTAS</vt:lpstr>
      <vt:lpstr>Tratamientos de las cuentas reales</vt:lpstr>
      <vt:lpstr>Tratamientos de las cuentas nominales</vt:lpstr>
      <vt:lpstr>SALDOS DE LA CUENTA</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LA PARTIDA DOBLE </vt:lpstr>
    </vt:vector>
  </TitlesOfParts>
  <Company>Ninguna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CUENTA</dc:title>
  <dc:creator>DENNY</dc:creator>
  <cp:lastModifiedBy>marbelys</cp:lastModifiedBy>
  <cp:revision>144</cp:revision>
  <dcterms:created xsi:type="dcterms:W3CDTF">2008-10-16T13:25:33Z</dcterms:created>
  <dcterms:modified xsi:type="dcterms:W3CDTF">2014-10-27T18:52:52Z</dcterms:modified>
</cp:coreProperties>
</file>