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53"/>
  </p:notesMasterIdLst>
  <p:sldIdLst>
    <p:sldId id="258" r:id="rId2"/>
    <p:sldId id="271" r:id="rId3"/>
    <p:sldId id="272" r:id="rId4"/>
    <p:sldId id="273" r:id="rId5"/>
    <p:sldId id="274" r:id="rId6"/>
    <p:sldId id="268" r:id="rId7"/>
    <p:sldId id="270" r:id="rId8"/>
    <p:sldId id="275" r:id="rId9"/>
    <p:sldId id="276" r:id="rId10"/>
    <p:sldId id="267" r:id="rId11"/>
    <p:sldId id="277" r:id="rId12"/>
    <p:sldId id="278" r:id="rId13"/>
    <p:sldId id="279" r:id="rId14"/>
    <p:sldId id="280" r:id="rId15"/>
    <p:sldId id="259" r:id="rId16"/>
    <p:sldId id="262" r:id="rId17"/>
    <p:sldId id="269" r:id="rId18"/>
    <p:sldId id="256" r:id="rId19"/>
    <p:sldId id="257" r:id="rId20"/>
    <p:sldId id="281" r:id="rId21"/>
    <p:sldId id="282" r:id="rId22"/>
    <p:sldId id="309" r:id="rId23"/>
    <p:sldId id="298" r:id="rId24"/>
    <p:sldId id="300" r:id="rId25"/>
    <p:sldId id="302" r:id="rId26"/>
    <p:sldId id="304" r:id="rId27"/>
    <p:sldId id="283" r:id="rId28"/>
    <p:sldId id="295" r:id="rId29"/>
    <p:sldId id="296" r:id="rId30"/>
    <p:sldId id="297" r:id="rId31"/>
    <p:sldId id="311" r:id="rId32"/>
    <p:sldId id="287" r:id="rId33"/>
    <p:sldId id="312" r:id="rId34"/>
    <p:sldId id="313" r:id="rId35"/>
    <p:sldId id="314" r:id="rId36"/>
    <p:sldId id="305" r:id="rId37"/>
    <p:sldId id="306" r:id="rId38"/>
    <p:sldId id="307" r:id="rId39"/>
    <p:sldId id="310" r:id="rId40"/>
    <p:sldId id="308" r:id="rId41"/>
    <p:sldId id="290" r:id="rId42"/>
    <p:sldId id="293" r:id="rId43"/>
    <p:sldId id="294" r:id="rId44"/>
    <p:sldId id="263" r:id="rId45"/>
    <p:sldId id="264" r:id="rId46"/>
    <p:sldId id="265" r:id="rId47"/>
    <p:sldId id="266" r:id="rId48"/>
    <p:sldId id="291" r:id="rId49"/>
    <p:sldId id="292" r:id="rId50"/>
    <p:sldId id="260" r:id="rId51"/>
    <p:sldId id="261" r:id="rId52"/>
  </p:sldIdLst>
  <p:sldSz cx="12961938" cy="9001125"/>
  <p:notesSz cx="6858000" cy="9144000"/>
  <p:defaultTextStyle>
    <a:defPPr>
      <a:defRPr lang="es-VE"/>
    </a:defPPr>
    <a:lvl1pPr marL="0" algn="l" defTabSz="998383" rtl="0" eaLnBrk="1" latinLnBrk="0" hangingPunct="1">
      <a:defRPr sz="2100" kern="1200">
        <a:solidFill>
          <a:schemeClr val="tx1"/>
        </a:solidFill>
        <a:latin typeface="+mn-lt"/>
        <a:ea typeface="+mn-ea"/>
        <a:cs typeface="+mn-cs"/>
      </a:defRPr>
    </a:lvl1pPr>
    <a:lvl2pPr marL="499193" algn="l" defTabSz="998383" rtl="0" eaLnBrk="1" latinLnBrk="0" hangingPunct="1">
      <a:defRPr sz="2100" kern="1200">
        <a:solidFill>
          <a:schemeClr val="tx1"/>
        </a:solidFill>
        <a:latin typeface="+mn-lt"/>
        <a:ea typeface="+mn-ea"/>
        <a:cs typeface="+mn-cs"/>
      </a:defRPr>
    </a:lvl2pPr>
    <a:lvl3pPr marL="998383" algn="l" defTabSz="998383" rtl="0" eaLnBrk="1" latinLnBrk="0" hangingPunct="1">
      <a:defRPr sz="2100" kern="1200">
        <a:solidFill>
          <a:schemeClr val="tx1"/>
        </a:solidFill>
        <a:latin typeface="+mn-lt"/>
        <a:ea typeface="+mn-ea"/>
        <a:cs typeface="+mn-cs"/>
      </a:defRPr>
    </a:lvl3pPr>
    <a:lvl4pPr marL="1497576" algn="l" defTabSz="998383" rtl="0" eaLnBrk="1" latinLnBrk="0" hangingPunct="1">
      <a:defRPr sz="2100" kern="1200">
        <a:solidFill>
          <a:schemeClr val="tx1"/>
        </a:solidFill>
        <a:latin typeface="+mn-lt"/>
        <a:ea typeface="+mn-ea"/>
        <a:cs typeface="+mn-cs"/>
      </a:defRPr>
    </a:lvl4pPr>
    <a:lvl5pPr marL="1996767" algn="l" defTabSz="998383" rtl="0" eaLnBrk="1" latinLnBrk="0" hangingPunct="1">
      <a:defRPr sz="2100" kern="1200">
        <a:solidFill>
          <a:schemeClr val="tx1"/>
        </a:solidFill>
        <a:latin typeface="+mn-lt"/>
        <a:ea typeface="+mn-ea"/>
        <a:cs typeface="+mn-cs"/>
      </a:defRPr>
    </a:lvl5pPr>
    <a:lvl6pPr marL="2495959" algn="l" defTabSz="998383" rtl="0" eaLnBrk="1" latinLnBrk="0" hangingPunct="1">
      <a:defRPr sz="2100" kern="1200">
        <a:solidFill>
          <a:schemeClr val="tx1"/>
        </a:solidFill>
        <a:latin typeface="+mn-lt"/>
        <a:ea typeface="+mn-ea"/>
        <a:cs typeface="+mn-cs"/>
      </a:defRPr>
    </a:lvl6pPr>
    <a:lvl7pPr marL="2995149" algn="l" defTabSz="998383" rtl="0" eaLnBrk="1" latinLnBrk="0" hangingPunct="1">
      <a:defRPr sz="2100" kern="1200">
        <a:solidFill>
          <a:schemeClr val="tx1"/>
        </a:solidFill>
        <a:latin typeface="+mn-lt"/>
        <a:ea typeface="+mn-ea"/>
        <a:cs typeface="+mn-cs"/>
      </a:defRPr>
    </a:lvl7pPr>
    <a:lvl8pPr marL="3494342" algn="l" defTabSz="998383" rtl="0" eaLnBrk="1" latinLnBrk="0" hangingPunct="1">
      <a:defRPr sz="2100" kern="1200">
        <a:solidFill>
          <a:schemeClr val="tx1"/>
        </a:solidFill>
        <a:latin typeface="+mn-lt"/>
        <a:ea typeface="+mn-ea"/>
        <a:cs typeface="+mn-cs"/>
      </a:defRPr>
    </a:lvl8pPr>
    <a:lvl9pPr marL="3993535" algn="l" defTabSz="998383"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7AC3CCA-C797-4891-BE02-D94E43425B78}" styleName="Estilo medio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6D9F66E-5EB9-4882-86FB-DCBF35E3C3E4}" styleName="Estilo medio 4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929F9F4-4A8F-4326-A1B4-22849713DDAB}" styleName="Estilo oscuro 1 - Énfasis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napToGrid="0" showGuides="1">
      <p:cViewPr>
        <p:scale>
          <a:sx n="60" d="100"/>
          <a:sy n="60" d="100"/>
        </p:scale>
        <p:origin x="-1032" y="-162"/>
      </p:cViewPr>
      <p:guideLst>
        <p:guide orient="horz" pos="2835"/>
        <p:guide pos="4083"/>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364BA88-6F9C-4728-8A93-AF2E1F5B28C1}" type="doc">
      <dgm:prSet loTypeId="urn:microsoft.com/office/officeart/2005/8/layout/chevron1" loCatId="process" qsTypeId="urn:microsoft.com/office/officeart/2005/8/quickstyle/simple1" qsCatId="simple" csTypeId="urn:microsoft.com/office/officeart/2005/8/colors/accent0_3" csCatId="mainScheme" phldr="1"/>
      <dgm:spPr/>
    </dgm:pt>
    <dgm:pt modelId="{4DFEBFFB-DD22-439B-B1BA-A21F9660B72D}">
      <dgm:prSet phldrT="[Texto]"/>
      <dgm:spPr/>
      <dgm:t>
        <a:bodyPr/>
        <a:lstStyle/>
        <a:p>
          <a:r>
            <a:rPr lang="es-VE" dirty="0" smtClean="0">
              <a:solidFill>
                <a:schemeClr val="tx1"/>
              </a:solidFill>
              <a:latin typeface="Trebuchet MS" panose="020B0603020202020204" pitchFamily="34" charset="0"/>
            </a:rPr>
            <a:t>Mejorar el desempeño ambiental</a:t>
          </a:r>
          <a:endParaRPr lang="es-VE" dirty="0">
            <a:solidFill>
              <a:schemeClr val="tx1"/>
            </a:solidFill>
            <a:latin typeface="Trebuchet MS" panose="020B0603020202020204" pitchFamily="34" charset="0"/>
          </a:endParaRPr>
        </a:p>
      </dgm:t>
    </dgm:pt>
    <dgm:pt modelId="{E7F581CF-330B-40DC-9CF2-2F964E121E07}" type="parTrans" cxnId="{9C9048EF-E3C8-4B48-B210-B01653086612}">
      <dgm:prSet/>
      <dgm:spPr/>
      <dgm:t>
        <a:bodyPr/>
        <a:lstStyle/>
        <a:p>
          <a:endParaRPr lang="es-VE">
            <a:solidFill>
              <a:schemeClr val="tx1"/>
            </a:solidFill>
            <a:latin typeface="Trebuchet MS" panose="020B0603020202020204" pitchFamily="34" charset="0"/>
          </a:endParaRPr>
        </a:p>
      </dgm:t>
    </dgm:pt>
    <dgm:pt modelId="{EC584225-B796-45ED-916B-5BFAD6E0AAF8}" type="sibTrans" cxnId="{9C9048EF-E3C8-4B48-B210-B01653086612}">
      <dgm:prSet/>
      <dgm:spPr/>
      <dgm:t>
        <a:bodyPr/>
        <a:lstStyle/>
        <a:p>
          <a:endParaRPr lang="es-VE">
            <a:solidFill>
              <a:schemeClr val="tx1"/>
            </a:solidFill>
            <a:latin typeface="Trebuchet MS" panose="020B0603020202020204" pitchFamily="34" charset="0"/>
          </a:endParaRPr>
        </a:p>
      </dgm:t>
    </dgm:pt>
    <dgm:pt modelId="{5FF4A48D-CEE1-453E-8EF8-DF937FF6287D}">
      <dgm:prSet phldrT="[Texto]"/>
      <dgm:spPr/>
      <dgm:t>
        <a:bodyPr/>
        <a:lstStyle/>
        <a:p>
          <a:r>
            <a:rPr lang="es-VE" dirty="0" smtClean="0">
              <a:solidFill>
                <a:schemeClr val="tx1"/>
              </a:solidFill>
              <a:latin typeface="Trebuchet MS" panose="020B0603020202020204" pitchFamily="34" charset="0"/>
            </a:rPr>
            <a:t>Definir y promocionar una cultura ambiental dentro de la comunidad</a:t>
          </a:r>
          <a:endParaRPr lang="es-VE" dirty="0">
            <a:solidFill>
              <a:schemeClr val="tx1"/>
            </a:solidFill>
            <a:latin typeface="Trebuchet MS" panose="020B0603020202020204" pitchFamily="34" charset="0"/>
          </a:endParaRPr>
        </a:p>
      </dgm:t>
    </dgm:pt>
    <dgm:pt modelId="{D988DF1B-AE1D-47BF-AE54-154D27F6B125}" type="parTrans" cxnId="{37A57ACC-C78B-4070-8034-71CCE89E1C95}">
      <dgm:prSet/>
      <dgm:spPr/>
      <dgm:t>
        <a:bodyPr/>
        <a:lstStyle/>
        <a:p>
          <a:endParaRPr lang="es-VE">
            <a:solidFill>
              <a:schemeClr val="tx1"/>
            </a:solidFill>
            <a:latin typeface="Trebuchet MS" panose="020B0603020202020204" pitchFamily="34" charset="0"/>
          </a:endParaRPr>
        </a:p>
      </dgm:t>
    </dgm:pt>
    <dgm:pt modelId="{ED03AA65-0A7B-494B-831F-D98B4A8D62DB}" type="sibTrans" cxnId="{37A57ACC-C78B-4070-8034-71CCE89E1C95}">
      <dgm:prSet/>
      <dgm:spPr/>
      <dgm:t>
        <a:bodyPr/>
        <a:lstStyle/>
        <a:p>
          <a:endParaRPr lang="es-VE">
            <a:solidFill>
              <a:schemeClr val="tx1"/>
            </a:solidFill>
            <a:latin typeface="Trebuchet MS" panose="020B0603020202020204" pitchFamily="34" charset="0"/>
          </a:endParaRPr>
        </a:p>
      </dgm:t>
    </dgm:pt>
    <dgm:pt modelId="{0DEAB050-EFEF-4ADE-ABF7-F9C409E106ED}">
      <dgm:prSet/>
      <dgm:spPr/>
      <dgm:t>
        <a:bodyPr/>
        <a:lstStyle/>
        <a:p>
          <a:r>
            <a:rPr lang="es-VE" dirty="0" smtClean="0">
              <a:solidFill>
                <a:schemeClr val="tx1"/>
              </a:solidFill>
              <a:latin typeface="Trebuchet MS" panose="020B0603020202020204" pitchFamily="34" charset="0"/>
            </a:rPr>
            <a:t>Brindar acceso a un uso más eficiente de los recursos </a:t>
          </a:r>
          <a:endParaRPr lang="es-VE" dirty="0">
            <a:solidFill>
              <a:schemeClr val="tx1"/>
            </a:solidFill>
            <a:latin typeface="Trebuchet MS" panose="020B0603020202020204" pitchFamily="34" charset="0"/>
          </a:endParaRPr>
        </a:p>
      </dgm:t>
    </dgm:pt>
    <dgm:pt modelId="{26D63E16-83D2-490E-9B26-41FE3F3733B7}" type="parTrans" cxnId="{C49A2CF2-7BA9-4E93-A4DD-A29023DBF41E}">
      <dgm:prSet/>
      <dgm:spPr/>
      <dgm:t>
        <a:bodyPr/>
        <a:lstStyle/>
        <a:p>
          <a:endParaRPr lang="es-VE">
            <a:solidFill>
              <a:schemeClr val="tx1"/>
            </a:solidFill>
            <a:latin typeface="Trebuchet MS" panose="020B0603020202020204" pitchFamily="34" charset="0"/>
          </a:endParaRPr>
        </a:p>
      </dgm:t>
    </dgm:pt>
    <dgm:pt modelId="{6D20EEFD-2B2A-44EA-BA80-D47113B1C277}" type="sibTrans" cxnId="{C49A2CF2-7BA9-4E93-A4DD-A29023DBF41E}">
      <dgm:prSet/>
      <dgm:spPr/>
      <dgm:t>
        <a:bodyPr/>
        <a:lstStyle/>
        <a:p>
          <a:endParaRPr lang="es-VE">
            <a:solidFill>
              <a:schemeClr val="tx1"/>
            </a:solidFill>
            <a:latin typeface="Trebuchet MS" panose="020B0603020202020204" pitchFamily="34" charset="0"/>
          </a:endParaRPr>
        </a:p>
      </dgm:t>
    </dgm:pt>
    <dgm:pt modelId="{5EA875C6-0434-47A1-9993-C9DAEC420B85}" type="pres">
      <dgm:prSet presAssocID="{6364BA88-6F9C-4728-8A93-AF2E1F5B28C1}" presName="Name0" presStyleCnt="0">
        <dgm:presLayoutVars>
          <dgm:dir/>
          <dgm:animLvl val="lvl"/>
          <dgm:resizeHandles val="exact"/>
        </dgm:presLayoutVars>
      </dgm:prSet>
      <dgm:spPr/>
    </dgm:pt>
    <dgm:pt modelId="{8DB1E6FF-5F42-4EF4-9689-6EA80D879AAE}" type="pres">
      <dgm:prSet presAssocID="{4DFEBFFB-DD22-439B-B1BA-A21F9660B72D}" presName="parTxOnly" presStyleLbl="node1" presStyleIdx="0" presStyleCnt="3">
        <dgm:presLayoutVars>
          <dgm:chMax val="0"/>
          <dgm:chPref val="0"/>
          <dgm:bulletEnabled val="1"/>
        </dgm:presLayoutVars>
      </dgm:prSet>
      <dgm:spPr/>
      <dgm:t>
        <a:bodyPr/>
        <a:lstStyle/>
        <a:p>
          <a:endParaRPr lang="es-VE"/>
        </a:p>
      </dgm:t>
    </dgm:pt>
    <dgm:pt modelId="{95AA3210-08FA-4D87-9E5C-6266B3BEF431}" type="pres">
      <dgm:prSet presAssocID="{EC584225-B796-45ED-916B-5BFAD6E0AAF8}" presName="parTxOnlySpace" presStyleCnt="0"/>
      <dgm:spPr/>
    </dgm:pt>
    <dgm:pt modelId="{255D6AD4-EC16-4622-BCFD-DA43CB2A5948}" type="pres">
      <dgm:prSet presAssocID="{5FF4A48D-CEE1-453E-8EF8-DF937FF6287D}" presName="parTxOnly" presStyleLbl="node1" presStyleIdx="1" presStyleCnt="3">
        <dgm:presLayoutVars>
          <dgm:chMax val="0"/>
          <dgm:chPref val="0"/>
          <dgm:bulletEnabled val="1"/>
        </dgm:presLayoutVars>
      </dgm:prSet>
      <dgm:spPr/>
      <dgm:t>
        <a:bodyPr/>
        <a:lstStyle/>
        <a:p>
          <a:endParaRPr lang="es-VE"/>
        </a:p>
      </dgm:t>
    </dgm:pt>
    <dgm:pt modelId="{2D843967-D654-4CAC-B3A9-F56F7560DAB2}" type="pres">
      <dgm:prSet presAssocID="{ED03AA65-0A7B-494B-831F-D98B4A8D62DB}" presName="parTxOnlySpace" presStyleCnt="0"/>
      <dgm:spPr/>
    </dgm:pt>
    <dgm:pt modelId="{B01DAACD-4CA3-4A8D-A153-FE242C35D637}" type="pres">
      <dgm:prSet presAssocID="{0DEAB050-EFEF-4ADE-ABF7-F9C409E106ED}" presName="parTxOnly" presStyleLbl="node1" presStyleIdx="2" presStyleCnt="3">
        <dgm:presLayoutVars>
          <dgm:chMax val="0"/>
          <dgm:chPref val="0"/>
          <dgm:bulletEnabled val="1"/>
        </dgm:presLayoutVars>
      </dgm:prSet>
      <dgm:spPr/>
      <dgm:t>
        <a:bodyPr/>
        <a:lstStyle/>
        <a:p>
          <a:endParaRPr lang="es-VE"/>
        </a:p>
      </dgm:t>
    </dgm:pt>
  </dgm:ptLst>
  <dgm:cxnLst>
    <dgm:cxn modelId="{9C9048EF-E3C8-4B48-B210-B01653086612}" srcId="{6364BA88-6F9C-4728-8A93-AF2E1F5B28C1}" destId="{4DFEBFFB-DD22-439B-B1BA-A21F9660B72D}" srcOrd="0" destOrd="0" parTransId="{E7F581CF-330B-40DC-9CF2-2F964E121E07}" sibTransId="{EC584225-B796-45ED-916B-5BFAD6E0AAF8}"/>
    <dgm:cxn modelId="{B72419EE-3EF9-4363-A044-FA274C106A57}" type="presOf" srcId="{6364BA88-6F9C-4728-8A93-AF2E1F5B28C1}" destId="{5EA875C6-0434-47A1-9993-C9DAEC420B85}" srcOrd="0" destOrd="0" presId="urn:microsoft.com/office/officeart/2005/8/layout/chevron1"/>
    <dgm:cxn modelId="{C49A2CF2-7BA9-4E93-A4DD-A29023DBF41E}" srcId="{6364BA88-6F9C-4728-8A93-AF2E1F5B28C1}" destId="{0DEAB050-EFEF-4ADE-ABF7-F9C409E106ED}" srcOrd="2" destOrd="0" parTransId="{26D63E16-83D2-490E-9B26-41FE3F3733B7}" sibTransId="{6D20EEFD-2B2A-44EA-BA80-D47113B1C277}"/>
    <dgm:cxn modelId="{77E49985-46A6-4F04-83A1-104EA0D4B18A}" type="presOf" srcId="{5FF4A48D-CEE1-453E-8EF8-DF937FF6287D}" destId="{255D6AD4-EC16-4622-BCFD-DA43CB2A5948}" srcOrd="0" destOrd="0" presId="urn:microsoft.com/office/officeart/2005/8/layout/chevron1"/>
    <dgm:cxn modelId="{0F744149-6933-4615-895A-B2EA49A0FC00}" type="presOf" srcId="{4DFEBFFB-DD22-439B-B1BA-A21F9660B72D}" destId="{8DB1E6FF-5F42-4EF4-9689-6EA80D879AAE}" srcOrd="0" destOrd="0" presId="urn:microsoft.com/office/officeart/2005/8/layout/chevron1"/>
    <dgm:cxn modelId="{27077C8A-850A-40D7-91C6-855EF47D036C}" type="presOf" srcId="{0DEAB050-EFEF-4ADE-ABF7-F9C409E106ED}" destId="{B01DAACD-4CA3-4A8D-A153-FE242C35D637}" srcOrd="0" destOrd="0" presId="urn:microsoft.com/office/officeart/2005/8/layout/chevron1"/>
    <dgm:cxn modelId="{37A57ACC-C78B-4070-8034-71CCE89E1C95}" srcId="{6364BA88-6F9C-4728-8A93-AF2E1F5B28C1}" destId="{5FF4A48D-CEE1-453E-8EF8-DF937FF6287D}" srcOrd="1" destOrd="0" parTransId="{D988DF1B-AE1D-47BF-AE54-154D27F6B125}" sibTransId="{ED03AA65-0A7B-494B-831F-D98B4A8D62DB}"/>
    <dgm:cxn modelId="{7BDCC9D8-3DC9-4DB9-94C5-17205A1C92DA}" type="presParOf" srcId="{5EA875C6-0434-47A1-9993-C9DAEC420B85}" destId="{8DB1E6FF-5F42-4EF4-9689-6EA80D879AAE}" srcOrd="0" destOrd="0" presId="urn:microsoft.com/office/officeart/2005/8/layout/chevron1"/>
    <dgm:cxn modelId="{2EFB19F7-5404-482A-AB9D-CE54C74FEF64}" type="presParOf" srcId="{5EA875C6-0434-47A1-9993-C9DAEC420B85}" destId="{95AA3210-08FA-4D87-9E5C-6266B3BEF431}" srcOrd="1" destOrd="0" presId="urn:microsoft.com/office/officeart/2005/8/layout/chevron1"/>
    <dgm:cxn modelId="{49E4C6DB-AF18-46A6-8088-C2B0478365E7}" type="presParOf" srcId="{5EA875C6-0434-47A1-9993-C9DAEC420B85}" destId="{255D6AD4-EC16-4622-BCFD-DA43CB2A5948}" srcOrd="2" destOrd="0" presId="urn:microsoft.com/office/officeart/2005/8/layout/chevron1"/>
    <dgm:cxn modelId="{ADE40717-1DF4-4402-8A85-92D47DED4056}" type="presParOf" srcId="{5EA875C6-0434-47A1-9993-C9DAEC420B85}" destId="{2D843967-D654-4CAC-B3A9-F56F7560DAB2}" srcOrd="3" destOrd="0" presId="urn:microsoft.com/office/officeart/2005/8/layout/chevron1"/>
    <dgm:cxn modelId="{CDB5AD59-85D0-450E-B3E0-53B515019924}" type="presParOf" srcId="{5EA875C6-0434-47A1-9993-C9DAEC420B85}" destId="{B01DAACD-4CA3-4A8D-A153-FE242C35D637}" srcOrd="4" destOrd="0" presId="urn:microsoft.com/office/officeart/2005/8/layout/chevron1"/>
  </dgm:cxnLst>
  <dgm:bg/>
  <dgm:whole/>
</dgm:dataModel>
</file>

<file path=ppt/diagrams/data2.xml><?xml version="1.0" encoding="utf-8"?>
<dgm:dataModel xmlns:dgm="http://schemas.openxmlformats.org/drawingml/2006/diagram" xmlns:a="http://schemas.openxmlformats.org/drawingml/2006/main">
  <dgm:ptLst>
    <dgm:pt modelId="{6364BA88-6F9C-4728-8A93-AF2E1F5B28C1}" type="doc">
      <dgm:prSet loTypeId="urn:microsoft.com/office/officeart/2005/8/layout/chevron1" loCatId="process" qsTypeId="urn:microsoft.com/office/officeart/2005/8/quickstyle/simple1" qsCatId="simple" csTypeId="urn:microsoft.com/office/officeart/2005/8/colors/accent0_3" csCatId="mainScheme" phldr="1"/>
      <dgm:spPr/>
    </dgm:pt>
    <dgm:pt modelId="{4DFEBFFB-DD22-439B-B1BA-A21F9660B72D}">
      <dgm:prSet phldrT="[Texto]"/>
      <dgm:spPr/>
      <dgm:t>
        <a:bodyPr/>
        <a:lstStyle/>
        <a:p>
          <a:r>
            <a:rPr lang="es-VE" dirty="0" smtClean="0">
              <a:solidFill>
                <a:schemeClr val="tx1"/>
              </a:solidFill>
              <a:latin typeface="Trebuchet MS" panose="020B0603020202020204" pitchFamily="34" charset="0"/>
            </a:rPr>
            <a:t>Reducir la producción de desechos</a:t>
          </a:r>
          <a:endParaRPr lang="es-VE" dirty="0">
            <a:solidFill>
              <a:schemeClr val="tx1"/>
            </a:solidFill>
            <a:latin typeface="Trebuchet MS" panose="020B0603020202020204" pitchFamily="34" charset="0"/>
          </a:endParaRPr>
        </a:p>
      </dgm:t>
    </dgm:pt>
    <dgm:pt modelId="{E7F581CF-330B-40DC-9CF2-2F964E121E07}" type="parTrans" cxnId="{9C9048EF-E3C8-4B48-B210-B01653086612}">
      <dgm:prSet/>
      <dgm:spPr/>
      <dgm:t>
        <a:bodyPr/>
        <a:lstStyle/>
        <a:p>
          <a:endParaRPr lang="es-VE">
            <a:solidFill>
              <a:schemeClr val="tx1"/>
            </a:solidFill>
            <a:latin typeface="Trebuchet MS" panose="020B0603020202020204" pitchFamily="34" charset="0"/>
          </a:endParaRPr>
        </a:p>
      </dgm:t>
    </dgm:pt>
    <dgm:pt modelId="{EC584225-B796-45ED-916B-5BFAD6E0AAF8}" type="sibTrans" cxnId="{9C9048EF-E3C8-4B48-B210-B01653086612}">
      <dgm:prSet/>
      <dgm:spPr/>
      <dgm:t>
        <a:bodyPr/>
        <a:lstStyle/>
        <a:p>
          <a:endParaRPr lang="es-VE">
            <a:solidFill>
              <a:schemeClr val="tx1"/>
            </a:solidFill>
            <a:latin typeface="Trebuchet MS" panose="020B0603020202020204" pitchFamily="34" charset="0"/>
          </a:endParaRPr>
        </a:p>
      </dgm:t>
    </dgm:pt>
    <dgm:pt modelId="{5FF4A48D-CEE1-453E-8EF8-DF937FF6287D}">
      <dgm:prSet phldrT="[Texto]"/>
      <dgm:spPr/>
      <dgm:t>
        <a:bodyPr/>
        <a:lstStyle/>
        <a:p>
          <a:r>
            <a:rPr lang="es-VE" dirty="0" smtClean="0">
              <a:solidFill>
                <a:schemeClr val="tx1"/>
              </a:solidFill>
              <a:latin typeface="Trebuchet MS" panose="020B0603020202020204" pitchFamily="34" charset="0"/>
            </a:rPr>
            <a:t>Ser una herramienta educativa que fomente la concientización ambiental</a:t>
          </a:r>
          <a:endParaRPr lang="es-VE" dirty="0">
            <a:solidFill>
              <a:schemeClr val="tx1"/>
            </a:solidFill>
            <a:latin typeface="Trebuchet MS" panose="020B0603020202020204" pitchFamily="34" charset="0"/>
          </a:endParaRPr>
        </a:p>
      </dgm:t>
    </dgm:pt>
    <dgm:pt modelId="{D988DF1B-AE1D-47BF-AE54-154D27F6B125}" type="parTrans" cxnId="{37A57ACC-C78B-4070-8034-71CCE89E1C95}">
      <dgm:prSet/>
      <dgm:spPr/>
      <dgm:t>
        <a:bodyPr/>
        <a:lstStyle/>
        <a:p>
          <a:endParaRPr lang="es-VE">
            <a:solidFill>
              <a:schemeClr val="tx1"/>
            </a:solidFill>
            <a:latin typeface="Trebuchet MS" panose="020B0603020202020204" pitchFamily="34" charset="0"/>
          </a:endParaRPr>
        </a:p>
      </dgm:t>
    </dgm:pt>
    <dgm:pt modelId="{ED03AA65-0A7B-494B-831F-D98B4A8D62DB}" type="sibTrans" cxnId="{37A57ACC-C78B-4070-8034-71CCE89E1C95}">
      <dgm:prSet/>
      <dgm:spPr/>
      <dgm:t>
        <a:bodyPr/>
        <a:lstStyle/>
        <a:p>
          <a:endParaRPr lang="es-VE">
            <a:solidFill>
              <a:schemeClr val="tx1"/>
            </a:solidFill>
            <a:latin typeface="Trebuchet MS" panose="020B0603020202020204" pitchFamily="34" charset="0"/>
          </a:endParaRPr>
        </a:p>
      </dgm:t>
    </dgm:pt>
    <dgm:pt modelId="{0DEAB050-EFEF-4ADE-ABF7-F9C409E106ED}">
      <dgm:prSet/>
      <dgm:spPr/>
      <dgm:t>
        <a:bodyPr/>
        <a:lstStyle/>
        <a:p>
          <a:r>
            <a:rPr lang="es-VE" dirty="0" smtClean="0">
              <a:solidFill>
                <a:schemeClr val="tx1"/>
              </a:solidFill>
              <a:latin typeface="Trebuchet MS" panose="020B0603020202020204" pitchFamily="34" charset="0"/>
            </a:rPr>
            <a:t>Incentivar a la elaboración de proyectos de investigación</a:t>
          </a:r>
          <a:endParaRPr lang="es-VE" dirty="0">
            <a:solidFill>
              <a:schemeClr val="tx1"/>
            </a:solidFill>
            <a:latin typeface="Trebuchet MS" panose="020B0603020202020204" pitchFamily="34" charset="0"/>
          </a:endParaRPr>
        </a:p>
      </dgm:t>
    </dgm:pt>
    <dgm:pt modelId="{26D63E16-83D2-490E-9B26-41FE3F3733B7}" type="parTrans" cxnId="{C49A2CF2-7BA9-4E93-A4DD-A29023DBF41E}">
      <dgm:prSet/>
      <dgm:spPr/>
      <dgm:t>
        <a:bodyPr/>
        <a:lstStyle/>
        <a:p>
          <a:endParaRPr lang="es-VE">
            <a:solidFill>
              <a:schemeClr val="tx1"/>
            </a:solidFill>
            <a:latin typeface="Trebuchet MS" panose="020B0603020202020204" pitchFamily="34" charset="0"/>
          </a:endParaRPr>
        </a:p>
      </dgm:t>
    </dgm:pt>
    <dgm:pt modelId="{6D20EEFD-2B2A-44EA-BA80-D47113B1C277}" type="sibTrans" cxnId="{C49A2CF2-7BA9-4E93-A4DD-A29023DBF41E}">
      <dgm:prSet/>
      <dgm:spPr/>
      <dgm:t>
        <a:bodyPr/>
        <a:lstStyle/>
        <a:p>
          <a:endParaRPr lang="es-VE">
            <a:solidFill>
              <a:schemeClr val="tx1"/>
            </a:solidFill>
            <a:latin typeface="Trebuchet MS" panose="020B0603020202020204" pitchFamily="34" charset="0"/>
          </a:endParaRPr>
        </a:p>
      </dgm:t>
    </dgm:pt>
    <dgm:pt modelId="{5EA875C6-0434-47A1-9993-C9DAEC420B85}" type="pres">
      <dgm:prSet presAssocID="{6364BA88-6F9C-4728-8A93-AF2E1F5B28C1}" presName="Name0" presStyleCnt="0">
        <dgm:presLayoutVars>
          <dgm:dir/>
          <dgm:animLvl val="lvl"/>
          <dgm:resizeHandles val="exact"/>
        </dgm:presLayoutVars>
      </dgm:prSet>
      <dgm:spPr/>
    </dgm:pt>
    <dgm:pt modelId="{8DB1E6FF-5F42-4EF4-9689-6EA80D879AAE}" type="pres">
      <dgm:prSet presAssocID="{4DFEBFFB-DD22-439B-B1BA-A21F9660B72D}" presName="parTxOnly" presStyleLbl="node1" presStyleIdx="0" presStyleCnt="3">
        <dgm:presLayoutVars>
          <dgm:chMax val="0"/>
          <dgm:chPref val="0"/>
          <dgm:bulletEnabled val="1"/>
        </dgm:presLayoutVars>
      </dgm:prSet>
      <dgm:spPr/>
      <dgm:t>
        <a:bodyPr/>
        <a:lstStyle/>
        <a:p>
          <a:endParaRPr lang="es-VE"/>
        </a:p>
      </dgm:t>
    </dgm:pt>
    <dgm:pt modelId="{95AA3210-08FA-4D87-9E5C-6266B3BEF431}" type="pres">
      <dgm:prSet presAssocID="{EC584225-B796-45ED-916B-5BFAD6E0AAF8}" presName="parTxOnlySpace" presStyleCnt="0"/>
      <dgm:spPr/>
    </dgm:pt>
    <dgm:pt modelId="{255D6AD4-EC16-4622-BCFD-DA43CB2A5948}" type="pres">
      <dgm:prSet presAssocID="{5FF4A48D-CEE1-453E-8EF8-DF937FF6287D}" presName="parTxOnly" presStyleLbl="node1" presStyleIdx="1" presStyleCnt="3">
        <dgm:presLayoutVars>
          <dgm:chMax val="0"/>
          <dgm:chPref val="0"/>
          <dgm:bulletEnabled val="1"/>
        </dgm:presLayoutVars>
      </dgm:prSet>
      <dgm:spPr/>
      <dgm:t>
        <a:bodyPr/>
        <a:lstStyle/>
        <a:p>
          <a:endParaRPr lang="es-VE"/>
        </a:p>
      </dgm:t>
    </dgm:pt>
    <dgm:pt modelId="{2D843967-D654-4CAC-B3A9-F56F7560DAB2}" type="pres">
      <dgm:prSet presAssocID="{ED03AA65-0A7B-494B-831F-D98B4A8D62DB}" presName="parTxOnlySpace" presStyleCnt="0"/>
      <dgm:spPr/>
    </dgm:pt>
    <dgm:pt modelId="{B01DAACD-4CA3-4A8D-A153-FE242C35D637}" type="pres">
      <dgm:prSet presAssocID="{0DEAB050-EFEF-4ADE-ABF7-F9C409E106ED}" presName="parTxOnly" presStyleLbl="node1" presStyleIdx="2" presStyleCnt="3">
        <dgm:presLayoutVars>
          <dgm:chMax val="0"/>
          <dgm:chPref val="0"/>
          <dgm:bulletEnabled val="1"/>
        </dgm:presLayoutVars>
      </dgm:prSet>
      <dgm:spPr/>
      <dgm:t>
        <a:bodyPr/>
        <a:lstStyle/>
        <a:p>
          <a:endParaRPr lang="es-VE"/>
        </a:p>
      </dgm:t>
    </dgm:pt>
  </dgm:ptLst>
  <dgm:cxnLst>
    <dgm:cxn modelId="{8E345C5C-84FA-4CFF-8C62-C689A8EBABE6}" type="presOf" srcId="{5FF4A48D-CEE1-453E-8EF8-DF937FF6287D}" destId="{255D6AD4-EC16-4622-BCFD-DA43CB2A5948}" srcOrd="0" destOrd="0" presId="urn:microsoft.com/office/officeart/2005/8/layout/chevron1"/>
    <dgm:cxn modelId="{9407D94D-E5FF-406C-AA2E-8218C59C7C89}" type="presOf" srcId="{6364BA88-6F9C-4728-8A93-AF2E1F5B28C1}" destId="{5EA875C6-0434-47A1-9993-C9DAEC420B85}" srcOrd="0" destOrd="0" presId="urn:microsoft.com/office/officeart/2005/8/layout/chevron1"/>
    <dgm:cxn modelId="{9C9048EF-E3C8-4B48-B210-B01653086612}" srcId="{6364BA88-6F9C-4728-8A93-AF2E1F5B28C1}" destId="{4DFEBFFB-DD22-439B-B1BA-A21F9660B72D}" srcOrd="0" destOrd="0" parTransId="{E7F581CF-330B-40DC-9CF2-2F964E121E07}" sibTransId="{EC584225-B796-45ED-916B-5BFAD6E0AAF8}"/>
    <dgm:cxn modelId="{C49A2CF2-7BA9-4E93-A4DD-A29023DBF41E}" srcId="{6364BA88-6F9C-4728-8A93-AF2E1F5B28C1}" destId="{0DEAB050-EFEF-4ADE-ABF7-F9C409E106ED}" srcOrd="2" destOrd="0" parTransId="{26D63E16-83D2-490E-9B26-41FE3F3733B7}" sibTransId="{6D20EEFD-2B2A-44EA-BA80-D47113B1C277}"/>
    <dgm:cxn modelId="{406678FC-392E-42B0-8F61-DE82EB29EFF9}" type="presOf" srcId="{0DEAB050-EFEF-4ADE-ABF7-F9C409E106ED}" destId="{B01DAACD-4CA3-4A8D-A153-FE242C35D637}" srcOrd="0" destOrd="0" presId="urn:microsoft.com/office/officeart/2005/8/layout/chevron1"/>
    <dgm:cxn modelId="{37A57ACC-C78B-4070-8034-71CCE89E1C95}" srcId="{6364BA88-6F9C-4728-8A93-AF2E1F5B28C1}" destId="{5FF4A48D-CEE1-453E-8EF8-DF937FF6287D}" srcOrd="1" destOrd="0" parTransId="{D988DF1B-AE1D-47BF-AE54-154D27F6B125}" sibTransId="{ED03AA65-0A7B-494B-831F-D98B4A8D62DB}"/>
    <dgm:cxn modelId="{DA7C10AB-BF4B-45D1-A141-4B0C0C96124B}" type="presOf" srcId="{4DFEBFFB-DD22-439B-B1BA-A21F9660B72D}" destId="{8DB1E6FF-5F42-4EF4-9689-6EA80D879AAE}" srcOrd="0" destOrd="0" presId="urn:microsoft.com/office/officeart/2005/8/layout/chevron1"/>
    <dgm:cxn modelId="{335AEB53-7C1D-4AE3-91EE-6F8FD5550EA4}" type="presParOf" srcId="{5EA875C6-0434-47A1-9993-C9DAEC420B85}" destId="{8DB1E6FF-5F42-4EF4-9689-6EA80D879AAE}" srcOrd="0" destOrd="0" presId="urn:microsoft.com/office/officeart/2005/8/layout/chevron1"/>
    <dgm:cxn modelId="{F7073699-147A-4DAA-9870-588009A404AD}" type="presParOf" srcId="{5EA875C6-0434-47A1-9993-C9DAEC420B85}" destId="{95AA3210-08FA-4D87-9E5C-6266B3BEF431}" srcOrd="1" destOrd="0" presId="urn:microsoft.com/office/officeart/2005/8/layout/chevron1"/>
    <dgm:cxn modelId="{308E2A77-53FC-497B-9C1C-3343708A011A}" type="presParOf" srcId="{5EA875C6-0434-47A1-9993-C9DAEC420B85}" destId="{255D6AD4-EC16-4622-BCFD-DA43CB2A5948}" srcOrd="2" destOrd="0" presId="urn:microsoft.com/office/officeart/2005/8/layout/chevron1"/>
    <dgm:cxn modelId="{4F71DE9F-68BA-4890-ABE3-927BF155BC9D}" type="presParOf" srcId="{5EA875C6-0434-47A1-9993-C9DAEC420B85}" destId="{2D843967-D654-4CAC-B3A9-F56F7560DAB2}" srcOrd="3" destOrd="0" presId="urn:microsoft.com/office/officeart/2005/8/layout/chevron1"/>
    <dgm:cxn modelId="{BEBFCCB3-EB5D-4D70-ABCE-27410CB157EC}" type="presParOf" srcId="{5EA875C6-0434-47A1-9993-C9DAEC420B85}" destId="{B01DAACD-4CA3-4A8D-A153-FE242C35D637}" srcOrd="4" destOrd="0" presId="urn:microsoft.com/office/officeart/2005/8/layout/chevron1"/>
  </dgm:cxnLst>
  <dgm:bg/>
  <dgm:whole/>
</dgm:dataModel>
</file>

<file path=ppt/diagrams/data3.xml><?xml version="1.0" encoding="utf-8"?>
<dgm:dataModel xmlns:dgm="http://schemas.openxmlformats.org/drawingml/2006/diagram" xmlns:a="http://schemas.openxmlformats.org/drawingml/2006/main">
  <dgm:ptLst>
    <dgm:pt modelId="{6364BA88-6F9C-4728-8A93-AF2E1F5B28C1}" type="doc">
      <dgm:prSet loTypeId="urn:microsoft.com/office/officeart/2005/8/layout/chevron1" loCatId="process" qsTypeId="urn:microsoft.com/office/officeart/2005/8/quickstyle/simple1" qsCatId="simple" csTypeId="urn:microsoft.com/office/officeart/2005/8/colors/accent0_3" csCatId="mainScheme" phldr="1"/>
      <dgm:spPr/>
    </dgm:pt>
    <dgm:pt modelId="{4DFEBFFB-DD22-439B-B1BA-A21F9660B72D}">
      <dgm:prSet phldrT="[Texto]"/>
      <dgm:spPr/>
      <dgm:t>
        <a:bodyPr/>
        <a:lstStyle/>
        <a:p>
          <a:r>
            <a:rPr lang="es-VE" dirty="0" smtClean="0">
              <a:solidFill>
                <a:schemeClr val="tx1"/>
              </a:solidFill>
              <a:latin typeface="Trebuchet MS" panose="020B0603020202020204" pitchFamily="34" charset="0"/>
            </a:rPr>
            <a:t>Mejorar la imagen de la universidad y demostrar sus capacidades</a:t>
          </a:r>
          <a:endParaRPr lang="es-VE" dirty="0">
            <a:solidFill>
              <a:schemeClr val="tx1"/>
            </a:solidFill>
            <a:latin typeface="Trebuchet MS" panose="020B0603020202020204" pitchFamily="34" charset="0"/>
          </a:endParaRPr>
        </a:p>
      </dgm:t>
    </dgm:pt>
    <dgm:pt modelId="{E7F581CF-330B-40DC-9CF2-2F964E121E07}" type="parTrans" cxnId="{9C9048EF-E3C8-4B48-B210-B01653086612}">
      <dgm:prSet/>
      <dgm:spPr/>
      <dgm:t>
        <a:bodyPr/>
        <a:lstStyle/>
        <a:p>
          <a:endParaRPr lang="es-VE">
            <a:solidFill>
              <a:schemeClr val="tx1"/>
            </a:solidFill>
            <a:latin typeface="Trebuchet MS" panose="020B0603020202020204" pitchFamily="34" charset="0"/>
          </a:endParaRPr>
        </a:p>
      </dgm:t>
    </dgm:pt>
    <dgm:pt modelId="{EC584225-B796-45ED-916B-5BFAD6E0AAF8}" type="sibTrans" cxnId="{9C9048EF-E3C8-4B48-B210-B01653086612}">
      <dgm:prSet/>
      <dgm:spPr/>
      <dgm:t>
        <a:bodyPr/>
        <a:lstStyle/>
        <a:p>
          <a:endParaRPr lang="es-VE">
            <a:solidFill>
              <a:schemeClr val="tx1"/>
            </a:solidFill>
            <a:latin typeface="Trebuchet MS" panose="020B0603020202020204" pitchFamily="34" charset="0"/>
          </a:endParaRPr>
        </a:p>
      </dgm:t>
    </dgm:pt>
    <dgm:pt modelId="{0DEAB050-EFEF-4ADE-ABF7-F9C409E106ED}">
      <dgm:prSet/>
      <dgm:spPr/>
      <dgm:t>
        <a:bodyPr/>
        <a:lstStyle/>
        <a:p>
          <a:r>
            <a:rPr lang="es-VE" dirty="0" smtClean="0">
              <a:solidFill>
                <a:schemeClr val="tx1"/>
              </a:solidFill>
              <a:latin typeface="Trebuchet MS" panose="020B0603020202020204" pitchFamily="34" charset="0"/>
            </a:rPr>
            <a:t>Impulsar a la innovación y desarrollo de nuevas tecnologías</a:t>
          </a:r>
          <a:endParaRPr lang="es-VE" dirty="0">
            <a:solidFill>
              <a:schemeClr val="tx1"/>
            </a:solidFill>
            <a:latin typeface="Trebuchet MS" panose="020B0603020202020204" pitchFamily="34" charset="0"/>
          </a:endParaRPr>
        </a:p>
      </dgm:t>
    </dgm:pt>
    <dgm:pt modelId="{26D63E16-83D2-490E-9B26-41FE3F3733B7}" type="parTrans" cxnId="{C49A2CF2-7BA9-4E93-A4DD-A29023DBF41E}">
      <dgm:prSet/>
      <dgm:spPr/>
      <dgm:t>
        <a:bodyPr/>
        <a:lstStyle/>
        <a:p>
          <a:endParaRPr lang="es-VE">
            <a:solidFill>
              <a:schemeClr val="tx1"/>
            </a:solidFill>
            <a:latin typeface="Trebuchet MS" panose="020B0603020202020204" pitchFamily="34" charset="0"/>
          </a:endParaRPr>
        </a:p>
      </dgm:t>
    </dgm:pt>
    <dgm:pt modelId="{6D20EEFD-2B2A-44EA-BA80-D47113B1C277}" type="sibTrans" cxnId="{C49A2CF2-7BA9-4E93-A4DD-A29023DBF41E}">
      <dgm:prSet/>
      <dgm:spPr/>
      <dgm:t>
        <a:bodyPr/>
        <a:lstStyle/>
        <a:p>
          <a:endParaRPr lang="es-VE">
            <a:solidFill>
              <a:schemeClr val="tx1"/>
            </a:solidFill>
            <a:latin typeface="Trebuchet MS" panose="020B0603020202020204" pitchFamily="34" charset="0"/>
          </a:endParaRPr>
        </a:p>
      </dgm:t>
    </dgm:pt>
    <dgm:pt modelId="{AAEE06F0-8B83-4F37-8EE1-3C095ED4B5B0}">
      <dgm:prSet/>
      <dgm:spPr/>
      <dgm:t>
        <a:bodyPr/>
        <a:lstStyle/>
        <a:p>
          <a:r>
            <a:rPr lang="es-VE" dirty="0" smtClean="0">
              <a:solidFill>
                <a:schemeClr val="tx1"/>
              </a:solidFill>
              <a:latin typeface="Trebuchet MS" panose="020B0603020202020204" pitchFamily="34" charset="0"/>
            </a:rPr>
            <a:t>Garantizar un futuro verde tanto para la universidad como la comunidad y región</a:t>
          </a:r>
          <a:endParaRPr lang="es-VE" dirty="0">
            <a:solidFill>
              <a:schemeClr val="tx1"/>
            </a:solidFill>
            <a:latin typeface="Trebuchet MS" panose="020B0603020202020204" pitchFamily="34" charset="0"/>
          </a:endParaRPr>
        </a:p>
      </dgm:t>
    </dgm:pt>
    <dgm:pt modelId="{A2C90FE6-60BF-4030-918B-AFCD789F5287}" type="parTrans" cxnId="{E2F70E10-1734-4D55-A914-7844DFFCFA8A}">
      <dgm:prSet/>
      <dgm:spPr/>
      <dgm:t>
        <a:bodyPr/>
        <a:lstStyle/>
        <a:p>
          <a:endParaRPr lang="es-VE"/>
        </a:p>
      </dgm:t>
    </dgm:pt>
    <dgm:pt modelId="{112CDD8D-AA7A-43FF-B1CC-EF450DADFD99}" type="sibTrans" cxnId="{E2F70E10-1734-4D55-A914-7844DFFCFA8A}">
      <dgm:prSet/>
      <dgm:spPr/>
      <dgm:t>
        <a:bodyPr/>
        <a:lstStyle/>
        <a:p>
          <a:endParaRPr lang="es-VE"/>
        </a:p>
      </dgm:t>
    </dgm:pt>
    <dgm:pt modelId="{5EA875C6-0434-47A1-9993-C9DAEC420B85}" type="pres">
      <dgm:prSet presAssocID="{6364BA88-6F9C-4728-8A93-AF2E1F5B28C1}" presName="Name0" presStyleCnt="0">
        <dgm:presLayoutVars>
          <dgm:dir/>
          <dgm:animLvl val="lvl"/>
          <dgm:resizeHandles val="exact"/>
        </dgm:presLayoutVars>
      </dgm:prSet>
      <dgm:spPr/>
    </dgm:pt>
    <dgm:pt modelId="{8DB1E6FF-5F42-4EF4-9689-6EA80D879AAE}" type="pres">
      <dgm:prSet presAssocID="{4DFEBFFB-DD22-439B-B1BA-A21F9660B72D}" presName="parTxOnly" presStyleLbl="node1" presStyleIdx="0" presStyleCnt="3" custLinFactNeighborX="-20583">
        <dgm:presLayoutVars>
          <dgm:chMax val="0"/>
          <dgm:chPref val="0"/>
          <dgm:bulletEnabled val="1"/>
        </dgm:presLayoutVars>
      </dgm:prSet>
      <dgm:spPr/>
      <dgm:t>
        <a:bodyPr/>
        <a:lstStyle/>
        <a:p>
          <a:endParaRPr lang="es-VE"/>
        </a:p>
      </dgm:t>
    </dgm:pt>
    <dgm:pt modelId="{95AA3210-08FA-4D87-9E5C-6266B3BEF431}" type="pres">
      <dgm:prSet presAssocID="{EC584225-B796-45ED-916B-5BFAD6E0AAF8}" presName="parTxOnlySpace" presStyleCnt="0"/>
      <dgm:spPr/>
    </dgm:pt>
    <dgm:pt modelId="{DBE8A8BB-2626-4F3C-8741-73016FFC2DB6}" type="pres">
      <dgm:prSet presAssocID="{AAEE06F0-8B83-4F37-8EE1-3C095ED4B5B0}" presName="parTxOnly" presStyleLbl="node1" presStyleIdx="1" presStyleCnt="3">
        <dgm:presLayoutVars>
          <dgm:chMax val="0"/>
          <dgm:chPref val="0"/>
          <dgm:bulletEnabled val="1"/>
        </dgm:presLayoutVars>
      </dgm:prSet>
      <dgm:spPr/>
      <dgm:t>
        <a:bodyPr/>
        <a:lstStyle/>
        <a:p>
          <a:endParaRPr lang="es-VE"/>
        </a:p>
      </dgm:t>
    </dgm:pt>
    <dgm:pt modelId="{26EB54F9-C05B-43D8-B7FF-4F2DD1ABCED9}" type="pres">
      <dgm:prSet presAssocID="{112CDD8D-AA7A-43FF-B1CC-EF450DADFD99}" presName="parTxOnlySpace" presStyleCnt="0"/>
      <dgm:spPr/>
    </dgm:pt>
    <dgm:pt modelId="{B01DAACD-4CA3-4A8D-A153-FE242C35D637}" type="pres">
      <dgm:prSet presAssocID="{0DEAB050-EFEF-4ADE-ABF7-F9C409E106ED}" presName="parTxOnly" presStyleLbl="node1" presStyleIdx="2" presStyleCnt="3">
        <dgm:presLayoutVars>
          <dgm:chMax val="0"/>
          <dgm:chPref val="0"/>
          <dgm:bulletEnabled val="1"/>
        </dgm:presLayoutVars>
      </dgm:prSet>
      <dgm:spPr/>
      <dgm:t>
        <a:bodyPr/>
        <a:lstStyle/>
        <a:p>
          <a:endParaRPr lang="es-VE"/>
        </a:p>
      </dgm:t>
    </dgm:pt>
  </dgm:ptLst>
  <dgm:cxnLst>
    <dgm:cxn modelId="{C2DCC5AF-CB76-4793-B828-C30FED9D7322}" type="presOf" srcId="{0DEAB050-EFEF-4ADE-ABF7-F9C409E106ED}" destId="{B01DAACD-4CA3-4A8D-A153-FE242C35D637}" srcOrd="0" destOrd="0" presId="urn:microsoft.com/office/officeart/2005/8/layout/chevron1"/>
    <dgm:cxn modelId="{3EEEC15E-FABD-4A35-8558-5527D0999B2A}" type="presOf" srcId="{6364BA88-6F9C-4728-8A93-AF2E1F5B28C1}" destId="{5EA875C6-0434-47A1-9993-C9DAEC420B85}" srcOrd="0" destOrd="0" presId="urn:microsoft.com/office/officeart/2005/8/layout/chevron1"/>
    <dgm:cxn modelId="{9C9048EF-E3C8-4B48-B210-B01653086612}" srcId="{6364BA88-6F9C-4728-8A93-AF2E1F5B28C1}" destId="{4DFEBFFB-DD22-439B-B1BA-A21F9660B72D}" srcOrd="0" destOrd="0" parTransId="{E7F581CF-330B-40DC-9CF2-2F964E121E07}" sibTransId="{EC584225-B796-45ED-916B-5BFAD6E0AAF8}"/>
    <dgm:cxn modelId="{E2F70E10-1734-4D55-A914-7844DFFCFA8A}" srcId="{6364BA88-6F9C-4728-8A93-AF2E1F5B28C1}" destId="{AAEE06F0-8B83-4F37-8EE1-3C095ED4B5B0}" srcOrd="1" destOrd="0" parTransId="{A2C90FE6-60BF-4030-918B-AFCD789F5287}" sibTransId="{112CDD8D-AA7A-43FF-B1CC-EF450DADFD99}"/>
    <dgm:cxn modelId="{C49A2CF2-7BA9-4E93-A4DD-A29023DBF41E}" srcId="{6364BA88-6F9C-4728-8A93-AF2E1F5B28C1}" destId="{0DEAB050-EFEF-4ADE-ABF7-F9C409E106ED}" srcOrd="2" destOrd="0" parTransId="{26D63E16-83D2-490E-9B26-41FE3F3733B7}" sibTransId="{6D20EEFD-2B2A-44EA-BA80-D47113B1C277}"/>
    <dgm:cxn modelId="{97CE566A-D796-4385-81DA-DF72799570E8}" type="presOf" srcId="{AAEE06F0-8B83-4F37-8EE1-3C095ED4B5B0}" destId="{DBE8A8BB-2626-4F3C-8741-73016FFC2DB6}" srcOrd="0" destOrd="0" presId="urn:microsoft.com/office/officeart/2005/8/layout/chevron1"/>
    <dgm:cxn modelId="{135AA348-F8CF-40DC-A054-6F57D39A650F}" type="presOf" srcId="{4DFEBFFB-DD22-439B-B1BA-A21F9660B72D}" destId="{8DB1E6FF-5F42-4EF4-9689-6EA80D879AAE}" srcOrd="0" destOrd="0" presId="urn:microsoft.com/office/officeart/2005/8/layout/chevron1"/>
    <dgm:cxn modelId="{98424650-6E79-42A1-A66B-E06FCBF82EF9}" type="presParOf" srcId="{5EA875C6-0434-47A1-9993-C9DAEC420B85}" destId="{8DB1E6FF-5F42-4EF4-9689-6EA80D879AAE}" srcOrd="0" destOrd="0" presId="urn:microsoft.com/office/officeart/2005/8/layout/chevron1"/>
    <dgm:cxn modelId="{53A9ED76-25B9-4C59-8A3C-CD135BBC32B1}" type="presParOf" srcId="{5EA875C6-0434-47A1-9993-C9DAEC420B85}" destId="{95AA3210-08FA-4D87-9E5C-6266B3BEF431}" srcOrd="1" destOrd="0" presId="urn:microsoft.com/office/officeart/2005/8/layout/chevron1"/>
    <dgm:cxn modelId="{F8A8532B-26F7-48F9-A93E-84D911BD7993}" type="presParOf" srcId="{5EA875C6-0434-47A1-9993-C9DAEC420B85}" destId="{DBE8A8BB-2626-4F3C-8741-73016FFC2DB6}" srcOrd="2" destOrd="0" presId="urn:microsoft.com/office/officeart/2005/8/layout/chevron1"/>
    <dgm:cxn modelId="{D65D9FA0-AB7C-4F72-89D2-8D0F3AA57685}" type="presParOf" srcId="{5EA875C6-0434-47A1-9993-C9DAEC420B85}" destId="{26EB54F9-C05B-43D8-B7FF-4F2DD1ABCED9}" srcOrd="3" destOrd="0" presId="urn:microsoft.com/office/officeart/2005/8/layout/chevron1"/>
    <dgm:cxn modelId="{3C5AD521-D17D-487D-B0D5-7BEE5AC5F94B}" type="presParOf" srcId="{5EA875C6-0434-47A1-9993-C9DAEC420B85}" destId="{B01DAACD-4CA3-4A8D-A153-FE242C35D637}" srcOrd="4" destOrd="0" presId="urn:microsoft.com/office/officeart/2005/8/layout/chevron1"/>
  </dgm:cxnLst>
  <dgm:bg/>
  <dgm:whole/>
</dgm:dataModel>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9.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BCC0CAD-396E-40EB-A2A3-FEDA511F33AD}" type="datetimeFigureOut">
              <a:rPr lang="es-ES" smtClean="0"/>
              <a:pPr/>
              <a:t>03/03/2024</a:t>
            </a:fld>
            <a:endParaRPr lang="es-ES" dirty="0"/>
          </a:p>
        </p:txBody>
      </p:sp>
      <p:sp>
        <p:nvSpPr>
          <p:cNvPr id="4" name="3 Marcador de imagen de diapositiva"/>
          <p:cNvSpPr>
            <a:spLocks noGrp="1" noRot="1" noChangeAspect="1"/>
          </p:cNvSpPr>
          <p:nvPr>
            <p:ph type="sldImg" idx="2"/>
          </p:nvPr>
        </p:nvSpPr>
        <p:spPr>
          <a:xfrm>
            <a:off x="960438" y="685800"/>
            <a:ext cx="4937125"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9E5A0E-BD91-4B35-B23B-694F8CFC9502}" type="slidenum">
              <a:rPr lang="es-ES" smtClean="0"/>
              <a:pPr/>
              <a:t>‹Nº›</a:t>
            </a:fld>
            <a:endParaRPr lang="es-ES" dirty="0"/>
          </a:p>
        </p:txBody>
      </p:sp>
    </p:spTree>
  </p:cSld>
  <p:clrMap bg1="lt1" tx1="dk1" bg2="lt2" tx2="dk2" accent1="accent1" accent2="accent2" accent3="accent3" accent4="accent4" accent5="accent5" accent6="accent6" hlink="hlink" folHlink="folHlink"/>
  <p:notesStyle>
    <a:lvl1pPr marL="0" algn="l" defTabSz="998383" rtl="0" eaLnBrk="1" latinLnBrk="0" hangingPunct="1">
      <a:defRPr sz="1300" kern="1200">
        <a:solidFill>
          <a:schemeClr val="tx1"/>
        </a:solidFill>
        <a:latin typeface="+mn-lt"/>
        <a:ea typeface="+mn-ea"/>
        <a:cs typeface="+mn-cs"/>
      </a:defRPr>
    </a:lvl1pPr>
    <a:lvl2pPr marL="499193" algn="l" defTabSz="998383" rtl="0" eaLnBrk="1" latinLnBrk="0" hangingPunct="1">
      <a:defRPr sz="1300" kern="1200">
        <a:solidFill>
          <a:schemeClr val="tx1"/>
        </a:solidFill>
        <a:latin typeface="+mn-lt"/>
        <a:ea typeface="+mn-ea"/>
        <a:cs typeface="+mn-cs"/>
      </a:defRPr>
    </a:lvl2pPr>
    <a:lvl3pPr marL="998383" algn="l" defTabSz="998383" rtl="0" eaLnBrk="1" latinLnBrk="0" hangingPunct="1">
      <a:defRPr sz="1300" kern="1200">
        <a:solidFill>
          <a:schemeClr val="tx1"/>
        </a:solidFill>
        <a:latin typeface="+mn-lt"/>
        <a:ea typeface="+mn-ea"/>
        <a:cs typeface="+mn-cs"/>
      </a:defRPr>
    </a:lvl3pPr>
    <a:lvl4pPr marL="1497576" algn="l" defTabSz="998383" rtl="0" eaLnBrk="1" latinLnBrk="0" hangingPunct="1">
      <a:defRPr sz="1300" kern="1200">
        <a:solidFill>
          <a:schemeClr val="tx1"/>
        </a:solidFill>
        <a:latin typeface="+mn-lt"/>
        <a:ea typeface="+mn-ea"/>
        <a:cs typeface="+mn-cs"/>
      </a:defRPr>
    </a:lvl4pPr>
    <a:lvl5pPr marL="1996767" algn="l" defTabSz="998383" rtl="0" eaLnBrk="1" latinLnBrk="0" hangingPunct="1">
      <a:defRPr sz="1300" kern="1200">
        <a:solidFill>
          <a:schemeClr val="tx1"/>
        </a:solidFill>
        <a:latin typeface="+mn-lt"/>
        <a:ea typeface="+mn-ea"/>
        <a:cs typeface="+mn-cs"/>
      </a:defRPr>
    </a:lvl5pPr>
    <a:lvl6pPr marL="2495959" algn="l" defTabSz="998383" rtl="0" eaLnBrk="1" latinLnBrk="0" hangingPunct="1">
      <a:defRPr sz="1300" kern="1200">
        <a:solidFill>
          <a:schemeClr val="tx1"/>
        </a:solidFill>
        <a:latin typeface="+mn-lt"/>
        <a:ea typeface="+mn-ea"/>
        <a:cs typeface="+mn-cs"/>
      </a:defRPr>
    </a:lvl6pPr>
    <a:lvl7pPr marL="2995149" algn="l" defTabSz="998383" rtl="0" eaLnBrk="1" latinLnBrk="0" hangingPunct="1">
      <a:defRPr sz="1300" kern="1200">
        <a:solidFill>
          <a:schemeClr val="tx1"/>
        </a:solidFill>
        <a:latin typeface="+mn-lt"/>
        <a:ea typeface="+mn-ea"/>
        <a:cs typeface="+mn-cs"/>
      </a:defRPr>
    </a:lvl7pPr>
    <a:lvl8pPr marL="3494342" algn="l" defTabSz="998383" rtl="0" eaLnBrk="1" latinLnBrk="0" hangingPunct="1">
      <a:defRPr sz="1300" kern="1200">
        <a:solidFill>
          <a:schemeClr val="tx1"/>
        </a:solidFill>
        <a:latin typeface="+mn-lt"/>
        <a:ea typeface="+mn-ea"/>
        <a:cs typeface="+mn-cs"/>
      </a:defRPr>
    </a:lvl8pPr>
    <a:lvl9pPr marL="3993535" algn="l" defTabSz="998383"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8"/>
        <p:cNvGrpSpPr/>
        <p:nvPr/>
      </p:nvGrpSpPr>
      <p:grpSpPr>
        <a:xfrm>
          <a:off x="0" y="0"/>
          <a:ext cx="0" cy="0"/>
          <a:chOff x="0" y="0"/>
          <a:chExt cx="0" cy="0"/>
        </a:xfrm>
      </p:grpSpPr>
      <p:sp>
        <p:nvSpPr>
          <p:cNvPr id="1669" name="Google Shape;1669;p:notes"/>
          <p:cNvSpPr>
            <a:spLocks noGrp="1" noRot="1" noChangeAspect="1"/>
          </p:cNvSpPr>
          <p:nvPr>
            <p:ph type="sldImg" idx="2"/>
          </p:nvPr>
        </p:nvSpPr>
        <p:spPr>
          <a:xfrm>
            <a:off x="960438" y="685800"/>
            <a:ext cx="4937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0" name="Google Shape;1670;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xmlns="" val="2868510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960438" y="685800"/>
            <a:ext cx="4937125" cy="3429000"/>
          </a:xfrm>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A39E5A0E-BD91-4B35-B23B-694F8CFC9502}" type="slidenum">
              <a:rPr lang="es-ES" smtClean="0"/>
              <a:pPr/>
              <a:t>10</a:t>
            </a:fld>
            <a:endParaRPr lang="es-E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134046b08_1_10:notes"/>
          <p:cNvSpPr>
            <a:spLocks noGrp="1" noRot="1" noChangeAspect="1"/>
          </p:cNvSpPr>
          <p:nvPr>
            <p:ph type="sldImg" idx="2"/>
          </p:nvPr>
        </p:nvSpPr>
        <p:spPr>
          <a:xfrm>
            <a:off x="960438" y="685800"/>
            <a:ext cx="4937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b134046b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2b134046b08_1_10:notes"/>
          <p:cNvSpPr>
            <a:spLocks noGrp="1" noRot="1" noChangeAspect="1"/>
          </p:cNvSpPr>
          <p:nvPr>
            <p:ph type="sldImg" idx="2"/>
          </p:nvPr>
        </p:nvSpPr>
        <p:spPr>
          <a:xfrm>
            <a:off x="960438" y="685800"/>
            <a:ext cx="4937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2b134046b08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16babbbe6f5_0_80:notes"/>
          <p:cNvSpPr>
            <a:spLocks noGrp="1" noRot="1" noChangeAspect="1"/>
          </p:cNvSpPr>
          <p:nvPr>
            <p:ph type="sldImg" idx="2"/>
          </p:nvPr>
        </p:nvSpPr>
        <p:spPr>
          <a:xfrm>
            <a:off x="960438" y="685800"/>
            <a:ext cx="4937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16babbbe6f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16393065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
        <p:cNvGrpSpPr/>
        <p:nvPr/>
      </p:nvGrpSpPr>
      <p:grpSpPr>
        <a:xfrm>
          <a:off x="0" y="0"/>
          <a:ext cx="0" cy="0"/>
          <a:chOff x="0" y="0"/>
          <a:chExt cx="0" cy="0"/>
        </a:xfrm>
      </p:grpSpPr>
      <p:sp>
        <p:nvSpPr>
          <p:cNvPr id="1817" name="Google Shape;1817;g16babbbe6f5_0_80:notes"/>
          <p:cNvSpPr>
            <a:spLocks noGrp="1" noRot="1" noChangeAspect="1"/>
          </p:cNvSpPr>
          <p:nvPr>
            <p:ph type="sldImg" idx="2"/>
          </p:nvPr>
        </p:nvSpPr>
        <p:spPr>
          <a:xfrm>
            <a:off x="960438" y="685800"/>
            <a:ext cx="493712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18" name="Google Shape;1818;g16babbbe6f5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xmlns="" val="3100245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6237165"/>
            <a:ext cx="12961938" cy="27732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25501" tIns="62751" rIns="125501" bIns="62751" anchor="t" compatLnSpc="1"/>
          <a:lstStyle/>
          <a:p>
            <a:endParaRPr kumimoji="0" lang="en-US"/>
          </a:p>
        </p:txBody>
      </p:sp>
      <p:sp>
        <p:nvSpPr>
          <p:cNvPr id="8" name="7 Forma libre"/>
          <p:cNvSpPr>
            <a:spLocks/>
          </p:cNvSpPr>
          <p:nvPr/>
        </p:nvSpPr>
        <p:spPr bwMode="auto">
          <a:xfrm>
            <a:off x="8654795" y="0"/>
            <a:ext cx="4307144" cy="900112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25501" tIns="62751" rIns="125501" bIns="62751" anchor="t" compatLnSpc="1"/>
          <a:lstStyle/>
          <a:p>
            <a:endParaRPr kumimoji="0" lang="en-US"/>
          </a:p>
        </p:txBody>
      </p:sp>
      <p:sp>
        <p:nvSpPr>
          <p:cNvPr id="9" name="8 Título"/>
          <p:cNvSpPr>
            <a:spLocks noGrp="1"/>
          </p:cNvSpPr>
          <p:nvPr>
            <p:ph type="ctrTitle"/>
          </p:nvPr>
        </p:nvSpPr>
        <p:spPr>
          <a:xfrm>
            <a:off x="608213" y="4380547"/>
            <a:ext cx="9185693" cy="3020378"/>
          </a:xfrm>
        </p:spPr>
        <p:txBody>
          <a:bodyPr rIns="62751"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13864" y="2027566"/>
            <a:ext cx="9185693" cy="2300288"/>
          </a:xfrm>
        </p:spPr>
        <p:txBody>
          <a:bodyPr tIns="0" rIns="62751" bIns="0" anchor="b">
            <a:normAutofit/>
          </a:bodyPr>
          <a:lstStyle>
            <a:lvl1pPr marL="0" indent="0" algn="r">
              <a:buNone/>
              <a:defRPr sz="2700">
                <a:solidFill>
                  <a:schemeClr val="tx1"/>
                </a:solidFill>
                <a:effectLst/>
              </a:defRPr>
            </a:lvl1pPr>
            <a:lvl2pPr marL="627507" indent="0" algn="ctr">
              <a:buNone/>
            </a:lvl2pPr>
            <a:lvl3pPr marL="1255014" indent="0" algn="ctr">
              <a:buNone/>
            </a:lvl3pPr>
            <a:lvl4pPr marL="1882521" indent="0" algn="ctr">
              <a:buNone/>
            </a:lvl4pPr>
            <a:lvl5pPr marL="2510028" indent="0" algn="ctr">
              <a:buNone/>
            </a:lvl5pPr>
            <a:lvl6pPr marL="3137535" indent="0" algn="ctr">
              <a:buNone/>
            </a:lvl6pPr>
            <a:lvl7pPr marL="3765042" indent="0" algn="ctr">
              <a:buNone/>
            </a:lvl7pPr>
            <a:lvl8pPr marL="4392549" indent="0" algn="ctr">
              <a:buNone/>
            </a:lvl8pPr>
            <a:lvl9pPr marL="5020056" indent="0" algn="ctr">
              <a:buNone/>
            </a:lvl9pPr>
          </a:lstStyle>
          <a:p>
            <a:r>
              <a:rPr kumimoji="0" lang="es-ES" smtClean="0"/>
              <a:t>Haga clic para modificar el estilo de subtítulo del patrón</a:t>
            </a:r>
            <a:endParaRPr kumimoji="0" lang="en-US"/>
          </a:p>
        </p:txBody>
      </p:sp>
      <p:sp>
        <p:nvSpPr>
          <p:cNvPr id="30" name="29 Marcador de fecha"/>
          <p:cNvSpPr>
            <a:spLocks noGrp="1"/>
          </p:cNvSpPr>
          <p:nvPr>
            <p:ph type="dt" sz="half" idx="10"/>
          </p:nvPr>
        </p:nvSpPr>
        <p:spPr/>
        <p:txBody>
          <a:bodyPr/>
          <a:lstStyle/>
          <a:p>
            <a:fld id="{33740751-6BDB-4B24-A303-1B454C869292}" type="datetimeFigureOut">
              <a:rPr lang="es-VE" smtClean="0"/>
              <a:pPr/>
              <a:t>03/03/2024</a:t>
            </a:fld>
            <a:endParaRPr lang="es-VE" dirty="0"/>
          </a:p>
        </p:txBody>
      </p:sp>
      <p:sp>
        <p:nvSpPr>
          <p:cNvPr id="19" name="18 Marcador de pie de página"/>
          <p:cNvSpPr>
            <a:spLocks noGrp="1"/>
          </p:cNvSpPr>
          <p:nvPr>
            <p:ph type="ftr" sz="quarter" idx="11"/>
          </p:nvPr>
        </p:nvSpPr>
        <p:spPr/>
        <p:txBody>
          <a:bodyPr/>
          <a:lstStyle/>
          <a:p>
            <a:endParaRPr lang="es-VE" dirty="0"/>
          </a:p>
        </p:txBody>
      </p:sp>
      <p:sp>
        <p:nvSpPr>
          <p:cNvPr id="27" name="26 Marcador de número de diapositiva"/>
          <p:cNvSpPr>
            <a:spLocks noGrp="1"/>
          </p:cNvSpPr>
          <p:nvPr>
            <p:ph type="sldNum" sz="quarter" idx="12"/>
          </p:nvPr>
        </p:nvSpPr>
        <p:spPr/>
        <p:txBody>
          <a:bodyPr/>
          <a:lstStyle/>
          <a:p>
            <a:fld id="{3B4299F6-6977-46C5-A5BE-97E98D9BBA6F}" type="slidenum">
              <a:rPr lang="es-VE" smtClean="0"/>
              <a:pPr/>
              <a:t>‹Nº›</a:t>
            </a:fld>
            <a:endParaRPr lang="es-VE"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7C3A134-F1C3-464B-BF47-54DC2DE08F52}" type="datetimeFigureOut">
              <a:rPr lang="en-US" smtClean="0"/>
              <a:pPr/>
              <a:t>3/3/2024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9648F39E-9C37-485F-AC97-16BB4BDF9F49}" type="slidenum">
              <a:rPr kumimoji="0" lang="en-US" smtClean="0"/>
              <a:pPr/>
              <a:t>‹Nº›</a:t>
            </a:fld>
            <a:endParaRPr kumimoji="0" lang="en-US"/>
          </a:p>
        </p:txBody>
      </p:sp>
    </p:spTree>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397405" y="360463"/>
            <a:ext cx="2916436" cy="7680127"/>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648097" y="360463"/>
            <a:ext cx="8533276" cy="7680127"/>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D7C3A134-F1C3-464B-BF47-54DC2DE08F52}" type="datetimeFigureOut">
              <a:rPr lang="en-US" smtClean="0"/>
              <a:pPr/>
              <a:t>3/3/2024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9648F39E-9C37-485F-AC97-16BB4BDF9F49}" type="slidenum">
              <a:rPr kumimoji="0" lang="en-US" smtClean="0"/>
              <a:pPr/>
              <a:t>‹Nº›</a:t>
            </a:fld>
            <a:endParaRPr kumimoji="0" lang="en-US"/>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flipH="1">
            <a:off x="1014659" y="3969380"/>
            <a:ext cx="6055283" cy="2359349"/>
          </a:xfrm>
          <a:prstGeom prst="rect">
            <a:avLst/>
          </a:prstGeom>
        </p:spPr>
        <p:txBody>
          <a:bodyPr spcFirstLastPara="1" wrap="square" lIns="133094" tIns="133094" rIns="133094" bIns="133094" anchor="t" anchorCtr="0">
            <a:noAutofit/>
          </a:bodyPr>
          <a:lstStyle>
            <a:lvl1pPr lvl="0" algn="ctr">
              <a:lnSpc>
                <a:spcPct val="90000"/>
              </a:lnSpc>
              <a:spcBef>
                <a:spcPts val="0"/>
              </a:spcBef>
              <a:spcAft>
                <a:spcPts val="0"/>
              </a:spcAft>
              <a:buSzPts val="5200"/>
              <a:buNone/>
              <a:defRPr sz="6600"/>
            </a:lvl1pPr>
            <a:lvl2pPr lvl="1" algn="ctr">
              <a:spcBef>
                <a:spcPts val="0"/>
              </a:spcBef>
              <a:spcAft>
                <a:spcPts val="0"/>
              </a:spcAft>
              <a:buSzPts val="5200"/>
              <a:buNone/>
              <a:defRPr sz="7500"/>
            </a:lvl2pPr>
            <a:lvl3pPr lvl="2" algn="ctr">
              <a:spcBef>
                <a:spcPts val="0"/>
              </a:spcBef>
              <a:spcAft>
                <a:spcPts val="0"/>
              </a:spcAft>
              <a:buSzPts val="5200"/>
              <a:buNone/>
              <a:defRPr sz="7500"/>
            </a:lvl3pPr>
            <a:lvl4pPr lvl="3" algn="ctr">
              <a:spcBef>
                <a:spcPts val="0"/>
              </a:spcBef>
              <a:spcAft>
                <a:spcPts val="0"/>
              </a:spcAft>
              <a:buSzPts val="5200"/>
              <a:buNone/>
              <a:defRPr sz="7500"/>
            </a:lvl4pPr>
            <a:lvl5pPr lvl="4" algn="ctr">
              <a:spcBef>
                <a:spcPts val="0"/>
              </a:spcBef>
              <a:spcAft>
                <a:spcPts val="0"/>
              </a:spcAft>
              <a:buSzPts val="5200"/>
              <a:buNone/>
              <a:defRPr sz="7500"/>
            </a:lvl5pPr>
            <a:lvl6pPr lvl="5" algn="ctr">
              <a:spcBef>
                <a:spcPts val="0"/>
              </a:spcBef>
              <a:spcAft>
                <a:spcPts val="0"/>
              </a:spcAft>
              <a:buSzPts val="5200"/>
              <a:buNone/>
              <a:defRPr sz="7500"/>
            </a:lvl6pPr>
            <a:lvl7pPr lvl="6" algn="ctr">
              <a:spcBef>
                <a:spcPts val="0"/>
              </a:spcBef>
              <a:spcAft>
                <a:spcPts val="0"/>
              </a:spcAft>
              <a:buSzPts val="5200"/>
              <a:buNone/>
              <a:defRPr sz="7500"/>
            </a:lvl7pPr>
            <a:lvl8pPr lvl="7" algn="ctr">
              <a:spcBef>
                <a:spcPts val="0"/>
              </a:spcBef>
              <a:spcAft>
                <a:spcPts val="0"/>
              </a:spcAft>
              <a:buSzPts val="5200"/>
              <a:buNone/>
              <a:defRPr sz="7500"/>
            </a:lvl8pPr>
            <a:lvl9pPr lvl="8" algn="ctr">
              <a:spcBef>
                <a:spcPts val="0"/>
              </a:spcBef>
              <a:spcAft>
                <a:spcPts val="0"/>
              </a:spcAft>
              <a:buSzPts val="5200"/>
              <a:buNone/>
              <a:defRPr sz="7500"/>
            </a:lvl9pPr>
          </a:lstStyle>
          <a:p>
            <a:endParaRPr/>
          </a:p>
        </p:txBody>
      </p:sp>
      <p:sp>
        <p:nvSpPr>
          <p:cNvPr id="10" name="Google Shape;10;p2"/>
          <p:cNvSpPr txBox="1">
            <a:spLocks noGrp="1"/>
          </p:cNvSpPr>
          <p:nvPr>
            <p:ph type="subTitle" idx="1"/>
          </p:nvPr>
        </p:nvSpPr>
        <p:spPr>
          <a:xfrm flipH="1">
            <a:off x="1014655" y="6279701"/>
            <a:ext cx="6055283" cy="863100"/>
          </a:xfrm>
          <a:prstGeom prst="rect">
            <a:avLst/>
          </a:prstGeom>
        </p:spPr>
        <p:txBody>
          <a:bodyPr spcFirstLastPara="1" wrap="square" lIns="133094" tIns="133094" rIns="133094" bIns="133094" anchor="t" anchorCtr="0">
            <a:noAutofit/>
          </a:bodyPr>
          <a:lstStyle>
            <a:lvl1pPr lvl="0" algn="ctr">
              <a:lnSpc>
                <a:spcPct val="100000"/>
              </a:lnSpc>
              <a:spcBef>
                <a:spcPts val="0"/>
              </a:spcBef>
              <a:spcAft>
                <a:spcPts val="0"/>
              </a:spcAft>
              <a:buSzPts val="2800"/>
              <a:buNone/>
              <a:defRPr sz="2300">
                <a:latin typeface="ABeeZee"/>
                <a:ea typeface="ABeeZee"/>
                <a:cs typeface="ABeeZee"/>
                <a:sym typeface="ABeeZee"/>
              </a:defRPr>
            </a:lvl1pPr>
            <a:lvl2pPr lvl="1" algn="ctr">
              <a:lnSpc>
                <a:spcPct val="100000"/>
              </a:lnSpc>
              <a:spcBef>
                <a:spcPts val="0"/>
              </a:spcBef>
              <a:spcAft>
                <a:spcPts val="0"/>
              </a:spcAft>
              <a:buSzPts val="2800"/>
              <a:buNone/>
              <a:defRPr sz="4000"/>
            </a:lvl2pPr>
            <a:lvl3pPr lvl="2" algn="ctr">
              <a:lnSpc>
                <a:spcPct val="100000"/>
              </a:lnSpc>
              <a:spcBef>
                <a:spcPts val="0"/>
              </a:spcBef>
              <a:spcAft>
                <a:spcPts val="0"/>
              </a:spcAft>
              <a:buSzPts val="2800"/>
              <a:buNone/>
              <a:defRPr sz="4000"/>
            </a:lvl3pPr>
            <a:lvl4pPr lvl="3" algn="ctr">
              <a:lnSpc>
                <a:spcPct val="100000"/>
              </a:lnSpc>
              <a:spcBef>
                <a:spcPts val="0"/>
              </a:spcBef>
              <a:spcAft>
                <a:spcPts val="0"/>
              </a:spcAft>
              <a:buSzPts val="2800"/>
              <a:buNone/>
              <a:defRPr sz="4000"/>
            </a:lvl4pPr>
            <a:lvl5pPr lvl="4" algn="ctr">
              <a:lnSpc>
                <a:spcPct val="100000"/>
              </a:lnSpc>
              <a:spcBef>
                <a:spcPts val="0"/>
              </a:spcBef>
              <a:spcAft>
                <a:spcPts val="0"/>
              </a:spcAft>
              <a:buSzPts val="2800"/>
              <a:buNone/>
              <a:defRPr sz="4000"/>
            </a:lvl5pPr>
            <a:lvl6pPr lvl="5" algn="ctr">
              <a:lnSpc>
                <a:spcPct val="100000"/>
              </a:lnSpc>
              <a:spcBef>
                <a:spcPts val="0"/>
              </a:spcBef>
              <a:spcAft>
                <a:spcPts val="0"/>
              </a:spcAft>
              <a:buSzPts val="2800"/>
              <a:buNone/>
              <a:defRPr sz="4000"/>
            </a:lvl6pPr>
            <a:lvl7pPr lvl="6" algn="ctr">
              <a:lnSpc>
                <a:spcPct val="100000"/>
              </a:lnSpc>
              <a:spcBef>
                <a:spcPts val="0"/>
              </a:spcBef>
              <a:spcAft>
                <a:spcPts val="0"/>
              </a:spcAft>
              <a:buSzPts val="2800"/>
              <a:buNone/>
              <a:defRPr sz="4000"/>
            </a:lvl7pPr>
            <a:lvl8pPr lvl="7" algn="ctr">
              <a:lnSpc>
                <a:spcPct val="100000"/>
              </a:lnSpc>
              <a:spcBef>
                <a:spcPts val="0"/>
              </a:spcBef>
              <a:spcAft>
                <a:spcPts val="0"/>
              </a:spcAft>
              <a:buSzPts val="2800"/>
              <a:buNone/>
              <a:defRPr sz="4000"/>
            </a:lvl8pPr>
            <a:lvl9pPr lvl="8" algn="ctr">
              <a:lnSpc>
                <a:spcPct val="100000"/>
              </a:lnSpc>
              <a:spcBef>
                <a:spcPts val="0"/>
              </a:spcBef>
              <a:spcAft>
                <a:spcPts val="0"/>
              </a:spcAft>
              <a:buSzPts val="2800"/>
              <a:buNone/>
              <a:defRPr sz="4000"/>
            </a:lvl9pPr>
          </a:lstStyle>
          <a:p>
            <a:endParaRPr/>
          </a:p>
        </p:txBody>
      </p:sp>
      <p:sp>
        <p:nvSpPr>
          <p:cNvPr id="11" name="Google Shape;11;p2"/>
          <p:cNvSpPr txBox="1">
            <a:spLocks noGrp="1"/>
          </p:cNvSpPr>
          <p:nvPr>
            <p:ph type="ctrTitle" idx="2"/>
          </p:nvPr>
        </p:nvSpPr>
        <p:spPr>
          <a:xfrm flipH="1">
            <a:off x="1014659" y="1649493"/>
            <a:ext cx="6055283" cy="2635500"/>
          </a:xfrm>
          <a:prstGeom prst="rect">
            <a:avLst/>
          </a:prstGeom>
        </p:spPr>
        <p:txBody>
          <a:bodyPr spcFirstLastPara="1" wrap="square" lIns="133094" tIns="133094" rIns="133094" bIns="133094" anchor="t" anchorCtr="0">
            <a:noAutofit/>
          </a:bodyPr>
          <a:lstStyle>
            <a:lvl1pPr lvl="0" algn="ctr" rtl="0">
              <a:lnSpc>
                <a:spcPct val="80000"/>
              </a:lnSpc>
              <a:spcBef>
                <a:spcPts val="0"/>
              </a:spcBef>
              <a:spcAft>
                <a:spcPts val="0"/>
              </a:spcAft>
              <a:buSzPts val="5200"/>
              <a:buNone/>
              <a:defRPr sz="5100">
                <a:solidFill>
                  <a:schemeClr val="accent1"/>
                </a:solidFill>
              </a:defRPr>
            </a:lvl1pPr>
            <a:lvl2pPr lvl="1" algn="ctr" rtl="0">
              <a:spcBef>
                <a:spcPts val="0"/>
              </a:spcBef>
              <a:spcAft>
                <a:spcPts val="0"/>
              </a:spcAft>
              <a:buSzPts val="5200"/>
              <a:buNone/>
              <a:defRPr sz="7500"/>
            </a:lvl2pPr>
            <a:lvl3pPr lvl="2" algn="ctr" rtl="0">
              <a:spcBef>
                <a:spcPts val="0"/>
              </a:spcBef>
              <a:spcAft>
                <a:spcPts val="0"/>
              </a:spcAft>
              <a:buSzPts val="5200"/>
              <a:buNone/>
              <a:defRPr sz="7500"/>
            </a:lvl3pPr>
            <a:lvl4pPr lvl="3" algn="ctr" rtl="0">
              <a:spcBef>
                <a:spcPts val="0"/>
              </a:spcBef>
              <a:spcAft>
                <a:spcPts val="0"/>
              </a:spcAft>
              <a:buSzPts val="5200"/>
              <a:buNone/>
              <a:defRPr sz="7500"/>
            </a:lvl4pPr>
            <a:lvl5pPr lvl="4" algn="ctr" rtl="0">
              <a:spcBef>
                <a:spcPts val="0"/>
              </a:spcBef>
              <a:spcAft>
                <a:spcPts val="0"/>
              </a:spcAft>
              <a:buSzPts val="5200"/>
              <a:buNone/>
              <a:defRPr sz="7500"/>
            </a:lvl5pPr>
            <a:lvl6pPr lvl="5" algn="ctr" rtl="0">
              <a:spcBef>
                <a:spcPts val="0"/>
              </a:spcBef>
              <a:spcAft>
                <a:spcPts val="0"/>
              </a:spcAft>
              <a:buSzPts val="5200"/>
              <a:buNone/>
              <a:defRPr sz="7500"/>
            </a:lvl6pPr>
            <a:lvl7pPr lvl="6" algn="ctr" rtl="0">
              <a:spcBef>
                <a:spcPts val="0"/>
              </a:spcBef>
              <a:spcAft>
                <a:spcPts val="0"/>
              </a:spcAft>
              <a:buSzPts val="5200"/>
              <a:buNone/>
              <a:defRPr sz="7500"/>
            </a:lvl7pPr>
            <a:lvl8pPr lvl="7" algn="ctr" rtl="0">
              <a:spcBef>
                <a:spcPts val="0"/>
              </a:spcBef>
              <a:spcAft>
                <a:spcPts val="0"/>
              </a:spcAft>
              <a:buSzPts val="5200"/>
              <a:buNone/>
              <a:defRPr sz="7500"/>
            </a:lvl8pPr>
            <a:lvl9pPr lvl="8" algn="ctr" rtl="0">
              <a:spcBef>
                <a:spcPts val="0"/>
              </a:spcBef>
              <a:spcAft>
                <a:spcPts val="0"/>
              </a:spcAft>
              <a:buSzPts val="5200"/>
              <a:buNone/>
              <a:defRPr sz="75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64"/>
        <p:cNvGrpSpPr/>
        <p:nvPr/>
      </p:nvGrpSpPr>
      <p:grpSpPr>
        <a:xfrm>
          <a:off x="0" y="0"/>
          <a:ext cx="0" cy="0"/>
          <a:chOff x="0" y="0"/>
          <a:chExt cx="0" cy="0"/>
        </a:xfrm>
      </p:grpSpPr>
      <p:sp>
        <p:nvSpPr>
          <p:cNvPr id="102" name="Google Shape;102;p3"/>
          <p:cNvSpPr txBox="1">
            <a:spLocks noGrp="1"/>
          </p:cNvSpPr>
          <p:nvPr>
            <p:ph type="title"/>
          </p:nvPr>
        </p:nvSpPr>
        <p:spPr>
          <a:xfrm>
            <a:off x="4222623" y="5815514"/>
            <a:ext cx="7339145" cy="1395449"/>
          </a:xfrm>
          <a:prstGeom prst="rect">
            <a:avLst/>
          </a:prstGeom>
        </p:spPr>
        <p:txBody>
          <a:bodyPr spcFirstLastPara="1" wrap="square" lIns="133094" tIns="133094" rIns="133094" bIns="133094" anchor="t" anchorCtr="0">
            <a:noAutofit/>
          </a:bodyPr>
          <a:lstStyle>
            <a:lvl1pPr lvl="0">
              <a:spcBef>
                <a:spcPts val="0"/>
              </a:spcBef>
              <a:spcAft>
                <a:spcPts val="0"/>
              </a:spcAft>
              <a:buSzPts val="3600"/>
              <a:buNone/>
              <a:defRPr sz="8300"/>
            </a:lvl1pPr>
            <a:lvl2pPr lvl="1" algn="ctr">
              <a:spcBef>
                <a:spcPts val="0"/>
              </a:spcBef>
              <a:spcAft>
                <a:spcPts val="0"/>
              </a:spcAft>
              <a:buSzPts val="3600"/>
              <a:buNone/>
              <a:defRPr sz="5200"/>
            </a:lvl2pPr>
            <a:lvl3pPr lvl="2" algn="ctr">
              <a:spcBef>
                <a:spcPts val="0"/>
              </a:spcBef>
              <a:spcAft>
                <a:spcPts val="0"/>
              </a:spcAft>
              <a:buSzPts val="3600"/>
              <a:buNone/>
              <a:defRPr sz="5200"/>
            </a:lvl3pPr>
            <a:lvl4pPr lvl="3" algn="ctr">
              <a:spcBef>
                <a:spcPts val="0"/>
              </a:spcBef>
              <a:spcAft>
                <a:spcPts val="0"/>
              </a:spcAft>
              <a:buSzPts val="3600"/>
              <a:buNone/>
              <a:defRPr sz="5200"/>
            </a:lvl4pPr>
            <a:lvl5pPr lvl="4" algn="ctr">
              <a:spcBef>
                <a:spcPts val="0"/>
              </a:spcBef>
              <a:spcAft>
                <a:spcPts val="0"/>
              </a:spcAft>
              <a:buSzPts val="3600"/>
              <a:buNone/>
              <a:defRPr sz="5200"/>
            </a:lvl5pPr>
            <a:lvl6pPr lvl="5" algn="ctr">
              <a:spcBef>
                <a:spcPts val="0"/>
              </a:spcBef>
              <a:spcAft>
                <a:spcPts val="0"/>
              </a:spcAft>
              <a:buSzPts val="3600"/>
              <a:buNone/>
              <a:defRPr sz="5200"/>
            </a:lvl6pPr>
            <a:lvl7pPr lvl="6" algn="ctr">
              <a:spcBef>
                <a:spcPts val="0"/>
              </a:spcBef>
              <a:spcAft>
                <a:spcPts val="0"/>
              </a:spcAft>
              <a:buSzPts val="3600"/>
              <a:buNone/>
              <a:defRPr sz="5200"/>
            </a:lvl7pPr>
            <a:lvl8pPr lvl="7" algn="ctr">
              <a:spcBef>
                <a:spcPts val="0"/>
              </a:spcBef>
              <a:spcAft>
                <a:spcPts val="0"/>
              </a:spcAft>
              <a:buSzPts val="3600"/>
              <a:buNone/>
              <a:defRPr sz="5200"/>
            </a:lvl8pPr>
            <a:lvl9pPr lvl="8" algn="ctr">
              <a:spcBef>
                <a:spcPts val="0"/>
              </a:spcBef>
              <a:spcAft>
                <a:spcPts val="0"/>
              </a:spcAft>
              <a:buSzPts val="3600"/>
              <a:buNone/>
              <a:defRPr sz="5200"/>
            </a:lvl9pPr>
          </a:lstStyle>
          <a:p>
            <a:endParaRPr/>
          </a:p>
        </p:txBody>
      </p:sp>
      <p:sp>
        <p:nvSpPr>
          <p:cNvPr id="103" name="Google Shape;103;p3"/>
          <p:cNvSpPr txBox="1">
            <a:spLocks noGrp="1"/>
          </p:cNvSpPr>
          <p:nvPr>
            <p:ph type="title" idx="2" hasCustomPrompt="1"/>
          </p:nvPr>
        </p:nvSpPr>
        <p:spPr>
          <a:xfrm>
            <a:off x="1621021" y="6013087"/>
            <a:ext cx="2359345" cy="2046975"/>
          </a:xfrm>
          <a:prstGeom prst="rect">
            <a:avLst/>
          </a:prstGeom>
        </p:spPr>
        <p:txBody>
          <a:bodyPr spcFirstLastPara="1" wrap="square" lIns="133094" tIns="133094" rIns="133094" bIns="133094" anchor="ctr" anchorCtr="0">
            <a:noAutofit/>
          </a:bodyPr>
          <a:lstStyle>
            <a:lvl1pPr lvl="0" algn="ctr" rtl="0">
              <a:spcBef>
                <a:spcPts val="0"/>
              </a:spcBef>
              <a:spcAft>
                <a:spcPts val="0"/>
              </a:spcAft>
              <a:buSzPts val="12000"/>
              <a:buNone/>
              <a:defRPr sz="11700"/>
            </a:lvl1pPr>
            <a:lvl2pPr lvl="1" algn="ctr" rtl="0">
              <a:spcBef>
                <a:spcPts val="0"/>
              </a:spcBef>
              <a:spcAft>
                <a:spcPts val="0"/>
              </a:spcAft>
              <a:buSzPts val="12000"/>
              <a:buNone/>
              <a:defRPr sz="17500"/>
            </a:lvl2pPr>
            <a:lvl3pPr lvl="2" algn="ctr" rtl="0">
              <a:spcBef>
                <a:spcPts val="0"/>
              </a:spcBef>
              <a:spcAft>
                <a:spcPts val="0"/>
              </a:spcAft>
              <a:buSzPts val="12000"/>
              <a:buNone/>
              <a:defRPr sz="17500"/>
            </a:lvl3pPr>
            <a:lvl4pPr lvl="3" algn="ctr" rtl="0">
              <a:spcBef>
                <a:spcPts val="0"/>
              </a:spcBef>
              <a:spcAft>
                <a:spcPts val="0"/>
              </a:spcAft>
              <a:buSzPts val="12000"/>
              <a:buNone/>
              <a:defRPr sz="17500"/>
            </a:lvl4pPr>
            <a:lvl5pPr lvl="4" algn="ctr" rtl="0">
              <a:spcBef>
                <a:spcPts val="0"/>
              </a:spcBef>
              <a:spcAft>
                <a:spcPts val="0"/>
              </a:spcAft>
              <a:buSzPts val="12000"/>
              <a:buNone/>
              <a:defRPr sz="17500"/>
            </a:lvl5pPr>
            <a:lvl6pPr lvl="5" algn="ctr" rtl="0">
              <a:spcBef>
                <a:spcPts val="0"/>
              </a:spcBef>
              <a:spcAft>
                <a:spcPts val="0"/>
              </a:spcAft>
              <a:buSzPts val="12000"/>
              <a:buNone/>
              <a:defRPr sz="17500"/>
            </a:lvl6pPr>
            <a:lvl7pPr lvl="6" algn="ctr" rtl="0">
              <a:spcBef>
                <a:spcPts val="0"/>
              </a:spcBef>
              <a:spcAft>
                <a:spcPts val="0"/>
              </a:spcAft>
              <a:buSzPts val="12000"/>
              <a:buNone/>
              <a:defRPr sz="17500"/>
            </a:lvl7pPr>
            <a:lvl8pPr lvl="7" algn="ctr" rtl="0">
              <a:spcBef>
                <a:spcPts val="0"/>
              </a:spcBef>
              <a:spcAft>
                <a:spcPts val="0"/>
              </a:spcAft>
              <a:buSzPts val="12000"/>
              <a:buNone/>
              <a:defRPr sz="17500"/>
            </a:lvl8pPr>
            <a:lvl9pPr lvl="8" algn="ctr" rtl="0">
              <a:spcBef>
                <a:spcPts val="0"/>
              </a:spcBef>
              <a:spcAft>
                <a:spcPts val="0"/>
              </a:spcAft>
              <a:buSzPts val="12000"/>
              <a:buNone/>
              <a:defRPr sz="17500"/>
            </a:lvl9pPr>
          </a:lstStyle>
          <a:p>
            <a:r>
              <a:t>xx%</a:t>
            </a:r>
          </a:p>
        </p:txBody>
      </p:sp>
      <p:sp>
        <p:nvSpPr>
          <p:cNvPr id="104" name="Google Shape;104;p3"/>
          <p:cNvSpPr txBox="1">
            <a:spLocks noGrp="1"/>
          </p:cNvSpPr>
          <p:nvPr>
            <p:ph type="subTitle" idx="1"/>
          </p:nvPr>
        </p:nvSpPr>
        <p:spPr>
          <a:xfrm>
            <a:off x="4240094" y="7418425"/>
            <a:ext cx="7339145" cy="642075"/>
          </a:xfrm>
          <a:prstGeom prst="rect">
            <a:avLst/>
          </a:prstGeom>
        </p:spPr>
        <p:txBody>
          <a:bodyPr spcFirstLastPara="1" wrap="square" lIns="133094" tIns="133094" rIns="133094" bIns="133094" anchor="t" anchorCtr="0">
            <a:noAutofit/>
          </a:bodyPr>
          <a:lstStyle>
            <a:lvl1pPr lvl="0" rtl="0">
              <a:spcBef>
                <a:spcPts val="0"/>
              </a:spcBef>
              <a:spcAft>
                <a:spcPts val="0"/>
              </a:spcAft>
              <a:buSzPts val="1400"/>
              <a:buNone/>
              <a:defRPr sz="23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33740751-6BDB-4B24-A303-1B454C869292}" type="datetimeFigureOut">
              <a:rPr lang="es-VE" smtClean="0"/>
              <a:pPr/>
              <a:t>03/03/2024</a:t>
            </a:fld>
            <a:endParaRPr lang="es-VE" dirty="0"/>
          </a:p>
        </p:txBody>
      </p:sp>
      <p:sp>
        <p:nvSpPr>
          <p:cNvPr id="5" name="4 Marcador de pie de página"/>
          <p:cNvSpPr>
            <a:spLocks noGrp="1"/>
          </p:cNvSpPr>
          <p:nvPr>
            <p:ph type="ftr" sz="quarter" idx="11"/>
          </p:nvPr>
        </p:nvSpPr>
        <p:spPr/>
        <p:txBody>
          <a:bodyPr/>
          <a:lstStyle/>
          <a:p>
            <a:endParaRPr lang="es-VE" dirty="0"/>
          </a:p>
        </p:txBody>
      </p:sp>
      <p:sp>
        <p:nvSpPr>
          <p:cNvPr id="6" name="5 Marcador de número de diapositiva"/>
          <p:cNvSpPr>
            <a:spLocks noGrp="1"/>
          </p:cNvSpPr>
          <p:nvPr>
            <p:ph type="sldNum" sz="quarter" idx="12"/>
          </p:nvPr>
        </p:nvSpPr>
        <p:spPr/>
        <p:txBody>
          <a:bodyPr/>
          <a:lstStyle/>
          <a:p>
            <a:fld id="{3B4299F6-6977-46C5-A5BE-97E98D9BBA6F}" type="slidenum">
              <a:rPr lang="es-VE" smtClean="0"/>
              <a:pPr/>
              <a:t>‹Nº›</a:t>
            </a:fld>
            <a:endParaRPr lang="es-V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2"/>
      </p:bgRef>
    </p:bg>
    <p:spTree>
      <p:nvGrpSpPr>
        <p:cNvPr id="1" name=""/>
        <p:cNvGrpSpPr/>
        <p:nvPr/>
      </p:nvGrpSpPr>
      <p:grpSpPr>
        <a:xfrm>
          <a:off x="0" y="0"/>
          <a:ext cx="0" cy="0"/>
          <a:chOff x="0" y="0"/>
          <a:chExt cx="0" cy="0"/>
        </a:xfrm>
      </p:grpSpPr>
      <p:sp>
        <p:nvSpPr>
          <p:cNvPr id="7" name="6 Forma libre"/>
          <p:cNvSpPr>
            <a:spLocks/>
          </p:cNvSpPr>
          <p:nvPr/>
        </p:nvSpPr>
        <p:spPr bwMode="auto">
          <a:xfrm>
            <a:off x="0" y="6237165"/>
            <a:ext cx="12961938" cy="27732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25501" tIns="62751" rIns="125501" bIns="62751" anchor="t" compatLnSpc="1"/>
          <a:lstStyle/>
          <a:p>
            <a:endParaRPr kumimoji="0" lang="en-US"/>
          </a:p>
        </p:txBody>
      </p:sp>
      <p:sp>
        <p:nvSpPr>
          <p:cNvPr id="9" name="8 Forma libre"/>
          <p:cNvSpPr>
            <a:spLocks/>
          </p:cNvSpPr>
          <p:nvPr/>
        </p:nvSpPr>
        <p:spPr bwMode="auto">
          <a:xfrm>
            <a:off x="8654795" y="0"/>
            <a:ext cx="4307144" cy="900112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25501" tIns="62751" rIns="125501" bIns="62751" anchor="t" compatLnSpc="1"/>
          <a:lstStyle/>
          <a:p>
            <a:endParaRPr kumimoji="0" lang="en-US"/>
          </a:p>
        </p:txBody>
      </p:sp>
      <p:sp>
        <p:nvSpPr>
          <p:cNvPr id="2" name="1 Título"/>
          <p:cNvSpPr>
            <a:spLocks noGrp="1"/>
          </p:cNvSpPr>
          <p:nvPr>
            <p:ph type="title"/>
          </p:nvPr>
        </p:nvSpPr>
        <p:spPr>
          <a:xfrm>
            <a:off x="972145" y="4703787"/>
            <a:ext cx="9397405" cy="2397101"/>
          </a:xfrm>
        </p:spPr>
        <p:txBody>
          <a:bodyPr tIns="0" bIns="0" anchor="t"/>
          <a:lstStyle>
            <a:lvl1pPr algn="l">
              <a:buNone/>
              <a:defRPr sz="58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972145" y="3262613"/>
            <a:ext cx="9397405" cy="1400028"/>
          </a:xfrm>
        </p:spPr>
        <p:txBody>
          <a:bodyPr lIns="62751" tIns="0" rIns="62751" bIns="0" anchor="b"/>
          <a:lstStyle>
            <a:lvl1pPr marL="0" indent="0" algn="l">
              <a:buNone/>
              <a:defRPr sz="2700">
                <a:solidFill>
                  <a:schemeClr val="tx1"/>
                </a:solidFill>
                <a:effectLst/>
              </a:defRPr>
            </a:lvl1pPr>
            <a:lvl2pPr>
              <a:buNone/>
              <a:defRPr sz="2500">
                <a:solidFill>
                  <a:schemeClr val="tx1">
                    <a:tint val="75000"/>
                  </a:schemeClr>
                </a:solidFill>
              </a:defRPr>
            </a:lvl2pPr>
            <a:lvl3pPr>
              <a:buNone/>
              <a:defRPr sz="2200">
                <a:solidFill>
                  <a:schemeClr val="tx1">
                    <a:tint val="75000"/>
                  </a:schemeClr>
                </a:solidFill>
              </a:defRPr>
            </a:lvl3pPr>
            <a:lvl4pPr>
              <a:buNone/>
              <a:defRPr sz="1900">
                <a:solidFill>
                  <a:schemeClr val="tx1">
                    <a:tint val="75000"/>
                  </a:schemeClr>
                </a:solidFill>
              </a:defRPr>
            </a:lvl4pPr>
            <a:lvl5pPr>
              <a:buNone/>
              <a:defRPr sz="19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p>
            <a:fld id="{D7C3A134-F1C3-464B-BF47-54DC2DE08F52}" type="datetimeFigureOut">
              <a:rPr lang="en-US" smtClean="0"/>
              <a:pPr/>
              <a:t>3/3/2024</a:t>
            </a:fld>
            <a:endParaRPr lang="en-US"/>
          </a:p>
        </p:txBody>
      </p:sp>
      <p:sp>
        <p:nvSpPr>
          <p:cNvPr id="5" name="4 Marcador de pie de página"/>
          <p:cNvSpPr>
            <a:spLocks noGrp="1"/>
          </p:cNvSpPr>
          <p:nvPr>
            <p:ph type="ftr" sz="quarter" idx="11"/>
          </p:nvPr>
        </p:nvSpPr>
        <p:spPr/>
        <p:txBody>
          <a:bodyPr/>
          <a:lstStyle/>
          <a:p>
            <a:endParaRPr kumimoji="0" lang="en-US"/>
          </a:p>
        </p:txBody>
      </p:sp>
      <p:sp>
        <p:nvSpPr>
          <p:cNvPr id="6" name="5 Marcador de número de diapositiva"/>
          <p:cNvSpPr>
            <a:spLocks noGrp="1"/>
          </p:cNvSpPr>
          <p:nvPr>
            <p:ph type="sldNum" sz="quarter" idx="12"/>
          </p:nvPr>
        </p:nvSpPr>
        <p:spPr/>
        <p:txBody>
          <a:bodyPr/>
          <a:lstStyle/>
          <a:p>
            <a:fld id="{9648F39E-9C37-485F-AC97-16BB4BDF9F49}" type="slidenum">
              <a:rPr kumimoji="0" lang="en-US" smtClean="0"/>
              <a:pPr/>
              <a:t>‹Nº›</a:t>
            </a:fld>
            <a:endParaRPr kumimoji="0" lang="en-US"/>
          </a:p>
        </p:txBody>
      </p:sp>
    </p:spTree>
  </p:cSld>
  <p:clrMapOvr>
    <a:overrideClrMapping bg1="dk1" tx1="lt1" bg2="dk2" tx2="lt2" accent1="accent1" accent2="accent2" accent3="accent3" accent4="accent4" accent5="accent5" accent6="accent6" hlink="hlink" folHlink="folHlink"/>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48097" y="360462"/>
            <a:ext cx="10585583" cy="1500188"/>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648097" y="2100263"/>
            <a:ext cx="5184775" cy="5940326"/>
          </a:xfrm>
        </p:spPr>
        <p:txBody>
          <a:bodyPr/>
          <a:lstStyle>
            <a:lvl1pPr>
              <a:defRPr sz="3600"/>
            </a:lvl1pPr>
            <a:lvl2pPr>
              <a:defRPr sz="3000"/>
            </a:lvl2pPr>
            <a:lvl3pPr>
              <a:defRPr sz="2700"/>
            </a:lvl3pPr>
            <a:lvl4pPr>
              <a:defRPr sz="2500"/>
            </a:lvl4pPr>
            <a:lvl5pPr>
              <a:defRPr sz="25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6048905" y="2100263"/>
            <a:ext cx="5184775" cy="5940326"/>
          </a:xfrm>
        </p:spPr>
        <p:txBody>
          <a:bodyPr/>
          <a:lstStyle>
            <a:lvl1pPr>
              <a:defRPr sz="3600"/>
            </a:lvl1pPr>
            <a:lvl2pPr>
              <a:defRPr sz="3000"/>
            </a:lvl2pPr>
            <a:lvl3pPr>
              <a:defRPr sz="2700"/>
            </a:lvl3pPr>
            <a:lvl4pPr>
              <a:defRPr sz="2500"/>
            </a:lvl4pPr>
            <a:lvl5pPr>
              <a:defRPr sz="25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7C3A134-F1C3-464B-BF47-54DC2DE08F52}" type="datetimeFigureOut">
              <a:rPr lang="en-US" smtClean="0"/>
              <a:pPr/>
              <a:t>3/3/2024</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p:txBody>
          <a:bodyPr/>
          <a:lstStyle/>
          <a:p>
            <a:fld id="{9648F39E-9C37-485F-AC97-16BB4BDF9F49}" type="slidenum">
              <a:rPr kumimoji="0" lang="en-US" smtClean="0"/>
              <a:pPr/>
              <a:t>‹Nº›</a:t>
            </a:fld>
            <a:endParaRPr kumimoji="0" lang="en-US"/>
          </a:p>
        </p:txBody>
      </p:sp>
    </p:spTree>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48097" y="358378"/>
            <a:ext cx="11665744" cy="1500188"/>
          </a:xfrm>
        </p:spPr>
        <p:txBody>
          <a:bodyPr anchor="ctr"/>
          <a:lstStyle>
            <a:lvl1pPr>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648097" y="7200900"/>
            <a:ext cx="5727107" cy="1100138"/>
          </a:xfrm>
        </p:spPr>
        <p:txBody>
          <a:bodyPr anchor="t"/>
          <a:lstStyle>
            <a:lvl1pPr marL="0" indent="0">
              <a:buNone/>
              <a:defRPr sz="3300" b="1">
                <a:solidFill>
                  <a:schemeClr val="accent1"/>
                </a:solidFill>
              </a:defRPr>
            </a:lvl1pPr>
            <a:lvl2pPr>
              <a:buNone/>
              <a:defRPr sz="2700" b="1"/>
            </a:lvl2pPr>
            <a:lvl3pPr>
              <a:buNone/>
              <a:defRPr sz="2500" b="1"/>
            </a:lvl3pPr>
            <a:lvl4pPr>
              <a:buNone/>
              <a:defRPr sz="2200" b="1"/>
            </a:lvl4pPr>
            <a:lvl5pPr>
              <a:buNone/>
              <a:defRPr sz="22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6584485" y="7200900"/>
            <a:ext cx="5729357" cy="1100138"/>
          </a:xfrm>
        </p:spPr>
        <p:txBody>
          <a:bodyPr anchor="t"/>
          <a:lstStyle>
            <a:lvl1pPr marL="0" indent="0">
              <a:buNone/>
              <a:defRPr sz="3300" b="1">
                <a:solidFill>
                  <a:schemeClr val="accent1"/>
                </a:solidFill>
              </a:defRPr>
            </a:lvl1pPr>
            <a:lvl2pPr>
              <a:buNone/>
              <a:defRPr sz="2700" b="1"/>
            </a:lvl2pPr>
            <a:lvl3pPr>
              <a:buNone/>
              <a:defRPr sz="2500" b="1"/>
            </a:lvl3pPr>
            <a:lvl4pPr>
              <a:buNone/>
              <a:defRPr sz="2200" b="1"/>
            </a:lvl4pPr>
            <a:lvl5pPr>
              <a:buNone/>
              <a:defRPr sz="22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648097" y="1990948"/>
            <a:ext cx="5727107" cy="5173564"/>
          </a:xfrm>
        </p:spPr>
        <p:txBody>
          <a:bodyPr/>
          <a:lstStyle>
            <a:lvl1pPr>
              <a:defRPr sz="3300"/>
            </a:lvl1pPr>
            <a:lvl2pPr>
              <a:defRPr sz="2700"/>
            </a:lvl2pPr>
            <a:lvl3pPr>
              <a:defRPr sz="2500"/>
            </a:lvl3pPr>
            <a:lvl4pPr>
              <a:defRPr sz="2200"/>
            </a:lvl4pPr>
            <a:lvl5pPr>
              <a:defRPr sz="22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6584485" y="1990948"/>
            <a:ext cx="5729357" cy="5173564"/>
          </a:xfrm>
        </p:spPr>
        <p:txBody>
          <a:bodyPr/>
          <a:lstStyle>
            <a:lvl1pPr>
              <a:defRPr sz="3300"/>
            </a:lvl1pPr>
            <a:lvl2pPr>
              <a:defRPr sz="2700"/>
            </a:lvl2pPr>
            <a:lvl3pPr>
              <a:defRPr sz="2500"/>
            </a:lvl3pPr>
            <a:lvl4pPr>
              <a:defRPr sz="2200"/>
            </a:lvl4pPr>
            <a:lvl5pPr>
              <a:defRPr sz="22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p>
            <a:fld id="{D7C3A134-F1C3-464B-BF47-54DC2DE08F52}" type="datetimeFigureOut">
              <a:rPr lang="en-US" smtClean="0"/>
              <a:pPr/>
              <a:t>3/3/2024</a:t>
            </a:fld>
            <a:endParaRPr lang="en-US"/>
          </a:p>
        </p:txBody>
      </p:sp>
      <p:sp>
        <p:nvSpPr>
          <p:cNvPr id="8" name="7 Marcador de pie de página"/>
          <p:cNvSpPr>
            <a:spLocks noGrp="1"/>
          </p:cNvSpPr>
          <p:nvPr>
            <p:ph type="ftr" sz="quarter" idx="11"/>
          </p:nvPr>
        </p:nvSpPr>
        <p:spPr/>
        <p:txBody>
          <a:bodyPr/>
          <a:lstStyle/>
          <a:p>
            <a:endParaRPr kumimoji="0" lang="en-US"/>
          </a:p>
        </p:txBody>
      </p:sp>
      <p:sp>
        <p:nvSpPr>
          <p:cNvPr id="9" name="8 Marcador de número de diapositiva"/>
          <p:cNvSpPr>
            <a:spLocks noGrp="1"/>
          </p:cNvSpPr>
          <p:nvPr>
            <p:ph type="sldNum" sz="quarter" idx="12"/>
          </p:nvPr>
        </p:nvSpPr>
        <p:spPr/>
        <p:txBody>
          <a:bodyPr/>
          <a:lstStyle/>
          <a:p>
            <a:fld id="{9648F39E-9C37-485F-AC97-16BB4BDF9F49}" type="slidenum">
              <a:rPr kumimoji="0" lang="en-US" smtClean="0"/>
              <a:pPr/>
              <a:t>‹Nº›</a:t>
            </a:fld>
            <a:endParaRPr kumimoji="0" lang="en-US"/>
          </a:p>
        </p:txBody>
      </p:sp>
    </p:spTree>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8097" y="360045"/>
            <a:ext cx="10589903" cy="1500188"/>
          </a:xfrm>
        </p:spPr>
        <p:txBody>
          <a:bodyPr anchor="ctr"/>
          <a:lstStyle>
            <a:lvl1pPr algn="l">
              <a:defRPr sz="6300"/>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D7C3A134-F1C3-464B-BF47-54DC2DE08F52}" type="datetimeFigureOut">
              <a:rPr lang="en-US" smtClean="0"/>
              <a:pPr/>
              <a:t>3/3/2024</a:t>
            </a:fld>
            <a:endParaRPr lang="en-US"/>
          </a:p>
        </p:txBody>
      </p:sp>
      <p:sp>
        <p:nvSpPr>
          <p:cNvPr id="8" name="7 Marcador de número de diapositiva"/>
          <p:cNvSpPr>
            <a:spLocks noGrp="1"/>
          </p:cNvSpPr>
          <p:nvPr>
            <p:ph type="sldNum" sz="quarter" idx="11"/>
          </p:nvPr>
        </p:nvSpPr>
        <p:spPr/>
        <p:txBody>
          <a:bodyPr/>
          <a:lstStyle/>
          <a:p>
            <a:fld id="{9648F39E-9C37-485F-AC97-16BB4BDF9F49}" type="slidenum">
              <a:rPr kumimoji="0" lang="en-US" smtClean="0"/>
              <a:pPr/>
              <a:t>‹Nº›</a:t>
            </a:fld>
            <a:endParaRPr kumimoji="0" lang="en-US"/>
          </a:p>
        </p:txBody>
      </p:sp>
      <p:sp>
        <p:nvSpPr>
          <p:cNvPr id="9" name="8 Marcador de pie de página"/>
          <p:cNvSpPr>
            <a:spLocks noGrp="1"/>
          </p:cNvSpPr>
          <p:nvPr>
            <p:ph type="ftr" sz="quarter" idx="12"/>
          </p:nvPr>
        </p:nvSpPr>
        <p:spPr/>
        <p:txBody>
          <a:bodyPr/>
          <a:lstStyle/>
          <a:p>
            <a:endParaRPr kumimoji="0" lang="en-US"/>
          </a:p>
        </p:txBody>
      </p:sp>
    </p:spTree>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7C3A134-F1C3-464B-BF47-54DC2DE08F52}" type="datetimeFigureOut">
              <a:rPr lang="en-US" smtClean="0"/>
              <a:pPr/>
              <a:t>3/3/2024</a:t>
            </a:fld>
            <a:endParaRPr lang="en-US"/>
          </a:p>
        </p:txBody>
      </p:sp>
      <p:sp>
        <p:nvSpPr>
          <p:cNvPr id="3" name="2 Marcador de pie de página"/>
          <p:cNvSpPr>
            <a:spLocks noGrp="1"/>
          </p:cNvSpPr>
          <p:nvPr>
            <p:ph type="ftr" sz="quarter" idx="11"/>
          </p:nvPr>
        </p:nvSpPr>
        <p:spPr/>
        <p:txBody>
          <a:bodyPr/>
          <a:lstStyle/>
          <a:p>
            <a:endParaRPr kumimoji="0" lang="en-US"/>
          </a:p>
        </p:txBody>
      </p:sp>
      <p:sp>
        <p:nvSpPr>
          <p:cNvPr id="4" name="3 Marcador de número de diapositiva"/>
          <p:cNvSpPr>
            <a:spLocks noGrp="1"/>
          </p:cNvSpPr>
          <p:nvPr>
            <p:ph type="sldNum" sz="quarter" idx="12"/>
          </p:nvPr>
        </p:nvSpPr>
        <p:spPr/>
        <p:txBody>
          <a:bodyPr/>
          <a:lstStyle/>
          <a:p>
            <a:fld id="{9648F39E-9C37-485F-AC97-16BB4BDF9F49}" type="slidenum">
              <a:rPr kumimoji="0" lang="en-US" smtClean="0"/>
              <a:pPr/>
              <a:t>‹Nº›</a:t>
            </a:fld>
            <a:endParaRPr kumimoji="0" lang="en-US"/>
          </a:p>
        </p:txBody>
      </p:sp>
    </p:spTree>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8097" y="1556006"/>
            <a:ext cx="4536678" cy="958453"/>
          </a:xfrm>
        </p:spPr>
        <p:txBody>
          <a:bodyPr tIns="0" bIns="0" anchor="t"/>
          <a:lstStyle>
            <a:lvl1pPr algn="l">
              <a:buNone/>
              <a:defRPr sz="2500" b="1">
                <a:solidFill>
                  <a:schemeClr val="accent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48097" y="281432"/>
            <a:ext cx="3888581" cy="1200150"/>
          </a:xfrm>
        </p:spPr>
        <p:txBody>
          <a:bodyPr lIns="62751" tIns="0" rIns="62751" bIns="0" anchor="b"/>
          <a:lstStyle>
            <a:lvl1pPr marL="0" indent="0" algn="l">
              <a:buNone/>
              <a:defRPr sz="1900"/>
            </a:lvl1pPr>
            <a:lvl2pPr>
              <a:buNone/>
              <a:defRPr sz="1600"/>
            </a:lvl2pPr>
            <a:lvl3pPr>
              <a:buNone/>
              <a:defRPr sz="1400"/>
            </a:lvl3pPr>
            <a:lvl4pPr>
              <a:buNone/>
              <a:defRPr sz="1200"/>
            </a:lvl4pPr>
            <a:lvl5pPr>
              <a:buNone/>
              <a:defRPr sz="12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648097" y="2600325"/>
            <a:ext cx="10045502" cy="5000625"/>
          </a:xfrm>
        </p:spPr>
        <p:txBody>
          <a:bodyPr/>
          <a:lstStyle>
            <a:lvl1pPr>
              <a:defRPr sz="3800"/>
            </a:lvl1pPr>
            <a:lvl2pPr>
              <a:defRPr sz="3300"/>
            </a:lvl2pPr>
            <a:lvl3pPr>
              <a:defRPr sz="3000"/>
            </a:lvl3pPr>
            <a:lvl4pPr>
              <a:defRPr sz="2700"/>
            </a:lvl4pPr>
            <a:lvl5pPr>
              <a:defRPr sz="27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p>
            <a:fld id="{D7C3A134-F1C3-464B-BF47-54DC2DE08F52}" type="datetimeFigureOut">
              <a:rPr lang="en-US" smtClean="0"/>
              <a:pPr/>
              <a:t>3/3/2024</a:t>
            </a:fld>
            <a:endParaRPr lang="en-US"/>
          </a:p>
        </p:txBody>
      </p:sp>
      <p:sp>
        <p:nvSpPr>
          <p:cNvPr id="6" name="5 Marcador de pie de página"/>
          <p:cNvSpPr>
            <a:spLocks noGrp="1"/>
          </p:cNvSpPr>
          <p:nvPr>
            <p:ph type="ftr" sz="quarter" idx="11"/>
          </p:nvPr>
        </p:nvSpPr>
        <p:spPr/>
        <p:txBody>
          <a:bodyPr/>
          <a:lstStyle/>
          <a:p>
            <a:endParaRPr kumimoji="0" lang="en-US"/>
          </a:p>
        </p:txBody>
      </p:sp>
      <p:sp>
        <p:nvSpPr>
          <p:cNvPr id="7" name="6 Marcador de número de diapositiva"/>
          <p:cNvSpPr>
            <a:spLocks noGrp="1"/>
          </p:cNvSpPr>
          <p:nvPr>
            <p:ph type="sldNum" sz="quarter" idx="12"/>
          </p:nvPr>
        </p:nvSpPr>
        <p:spPr>
          <a:xfrm>
            <a:off x="11562048" y="8428959"/>
            <a:ext cx="1080162" cy="479227"/>
          </a:xfrm>
        </p:spPr>
        <p:txBody>
          <a:bodyPr/>
          <a:lstStyle/>
          <a:p>
            <a:fld id="{9648F39E-9C37-485F-AC97-16BB4BDF9F49}" type="slidenum">
              <a:rPr kumimoji="0" lang="en-US" smtClean="0"/>
              <a:pPr/>
              <a:t>‹Nº›</a:t>
            </a:fld>
            <a:endParaRPr kumimoji="0" lang="en-US"/>
          </a:p>
        </p:txBody>
      </p:sp>
    </p:spTree>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7876861" y="2238743"/>
            <a:ext cx="4328964" cy="1645623"/>
          </a:xfrm>
        </p:spPr>
        <p:txBody>
          <a:bodyPr anchor="b"/>
          <a:lstStyle>
            <a:lvl1pPr algn="l">
              <a:buNone/>
              <a:defRPr sz="3000" b="1">
                <a:solidFill>
                  <a:schemeClr val="accent1"/>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510565" y="1338628"/>
            <a:ext cx="5832872" cy="5400675"/>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44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7876864" y="3935879"/>
            <a:ext cx="4328961" cy="3495820"/>
          </a:xfrm>
        </p:spPr>
        <p:txBody>
          <a:bodyPr lIns="62751" rIns="62751"/>
          <a:lstStyle>
            <a:lvl1pPr marL="0" indent="0">
              <a:buFontTx/>
              <a:buNone/>
              <a:defRPr sz="1600"/>
            </a:lvl1pPr>
            <a:lvl2pPr>
              <a:buFontTx/>
              <a:buNone/>
              <a:defRPr sz="1600"/>
            </a:lvl2pPr>
            <a:lvl3pPr>
              <a:buFontTx/>
              <a:buNone/>
              <a:defRPr sz="1400"/>
            </a:lvl3pPr>
            <a:lvl4pPr>
              <a:buFontTx/>
              <a:buNone/>
              <a:defRPr sz="1200"/>
            </a:lvl4pPr>
            <a:lvl5pPr>
              <a:buFontTx/>
              <a:buNone/>
              <a:defRPr sz="12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48097" y="8428959"/>
            <a:ext cx="3024452" cy="479227"/>
          </a:xfrm>
        </p:spPr>
        <p:txBody>
          <a:bodyPr/>
          <a:lstStyle/>
          <a:p>
            <a:fld id="{D7C3A134-F1C3-464B-BF47-54DC2DE08F52}" type="datetimeFigureOut">
              <a:rPr lang="en-US" smtClean="0"/>
              <a:pPr/>
              <a:t>3/3/2024</a:t>
            </a:fld>
            <a:endParaRPr lang="en-US" dirty="0"/>
          </a:p>
        </p:txBody>
      </p:sp>
      <p:sp>
        <p:nvSpPr>
          <p:cNvPr id="6" name="5 Marcador de pie de página"/>
          <p:cNvSpPr>
            <a:spLocks noGrp="1"/>
          </p:cNvSpPr>
          <p:nvPr>
            <p:ph type="ftr" sz="quarter" idx="11"/>
          </p:nvPr>
        </p:nvSpPr>
        <p:spPr/>
        <p:txBody>
          <a:bodyPr/>
          <a:lstStyle/>
          <a:p>
            <a:endParaRPr kumimoji="0" lang="en-US" dirty="0"/>
          </a:p>
        </p:txBody>
      </p:sp>
      <p:sp>
        <p:nvSpPr>
          <p:cNvPr id="7" name="6 Marcador de número de diapositiva"/>
          <p:cNvSpPr>
            <a:spLocks noGrp="1"/>
          </p:cNvSpPr>
          <p:nvPr>
            <p:ph type="sldNum" sz="quarter" idx="12"/>
          </p:nvPr>
        </p:nvSpPr>
        <p:spPr/>
        <p:txBody>
          <a:bodyPr/>
          <a:lstStyle/>
          <a:p>
            <a:fld id="{9648F39E-9C37-485F-AC97-16BB4BDF9F49}" type="slidenum">
              <a:rPr kumimoji="0" lang="en-US" smtClean="0"/>
              <a:pPr/>
              <a:t>‹Nº›</a:t>
            </a:fld>
            <a:endParaRPr kumimoji="0" lang="en-US"/>
          </a:p>
        </p:txBody>
      </p:sp>
    </p:spTree>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11 Forma libre"/>
          <p:cNvSpPr>
            <a:spLocks/>
          </p:cNvSpPr>
          <p:nvPr/>
        </p:nvSpPr>
        <p:spPr bwMode="auto">
          <a:xfrm>
            <a:off x="0" y="6237165"/>
            <a:ext cx="12961938" cy="2773263"/>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125501" tIns="62751" rIns="125501" bIns="62751" anchor="t" compatLnSpc="1"/>
          <a:lstStyle/>
          <a:p>
            <a:endParaRPr kumimoji="0" lang="en-US"/>
          </a:p>
        </p:txBody>
      </p:sp>
      <p:sp>
        <p:nvSpPr>
          <p:cNvPr id="16" name="15 Forma libre"/>
          <p:cNvSpPr>
            <a:spLocks/>
          </p:cNvSpPr>
          <p:nvPr/>
        </p:nvSpPr>
        <p:spPr bwMode="auto">
          <a:xfrm>
            <a:off x="10369550" y="0"/>
            <a:ext cx="2592388" cy="9001125"/>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125501" tIns="62751" rIns="125501" bIns="62751" anchor="t" compatLnSpc="1"/>
          <a:lstStyle/>
          <a:p>
            <a:endParaRPr kumimoji="0" lang="en-US"/>
          </a:p>
        </p:txBody>
      </p:sp>
      <p:sp>
        <p:nvSpPr>
          <p:cNvPr id="9" name="8 Marcador de título"/>
          <p:cNvSpPr>
            <a:spLocks noGrp="1"/>
          </p:cNvSpPr>
          <p:nvPr>
            <p:ph type="title"/>
          </p:nvPr>
        </p:nvSpPr>
        <p:spPr>
          <a:xfrm>
            <a:off x="648097" y="360462"/>
            <a:ext cx="10585583" cy="1500188"/>
          </a:xfrm>
          <a:prstGeom prst="rect">
            <a:avLst/>
          </a:prstGeom>
        </p:spPr>
        <p:txBody>
          <a:bodyPr vert="horz" lIns="62751" tIns="62751" rIns="62751" bIns="62751" anchor="ctr">
            <a:normAutofit/>
          </a:bodyPr>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648097" y="2100263"/>
            <a:ext cx="10585583" cy="5940326"/>
          </a:xfrm>
          <a:prstGeom prst="rect">
            <a:avLst/>
          </a:prstGeom>
        </p:spPr>
        <p:txBody>
          <a:bodyPr vert="horz" lIns="125501" tIns="62751" rIns="125501" bIns="62751">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48097" y="8428959"/>
            <a:ext cx="3024452" cy="479227"/>
          </a:xfrm>
          <a:prstGeom prst="rect">
            <a:avLst/>
          </a:prstGeom>
        </p:spPr>
        <p:txBody>
          <a:bodyPr vert="horz" lIns="125501" tIns="62751" rIns="125501" bIns="0" anchor="b"/>
          <a:lstStyle>
            <a:lvl1pPr algn="l" eaLnBrk="1" latinLnBrk="0" hangingPunct="1">
              <a:defRPr kumimoji="0" sz="1400">
                <a:solidFill>
                  <a:schemeClr val="tx2">
                    <a:shade val="50000"/>
                  </a:schemeClr>
                </a:solidFill>
              </a:defRPr>
            </a:lvl1pPr>
          </a:lstStyle>
          <a:p>
            <a:fld id="{D7C3A134-F1C3-464B-BF47-54DC2DE08F52}" type="datetimeFigureOut">
              <a:rPr lang="en-US" smtClean="0"/>
              <a:pPr/>
              <a:t>3/3/2024</a:t>
            </a:fld>
            <a:endParaRPr lang="en-US" dirty="0"/>
          </a:p>
        </p:txBody>
      </p:sp>
      <p:sp>
        <p:nvSpPr>
          <p:cNvPr id="22" name="21 Marcador de pie de página"/>
          <p:cNvSpPr>
            <a:spLocks noGrp="1"/>
          </p:cNvSpPr>
          <p:nvPr>
            <p:ph type="ftr" sz="quarter" idx="3"/>
          </p:nvPr>
        </p:nvSpPr>
        <p:spPr>
          <a:xfrm>
            <a:off x="4428662" y="8428959"/>
            <a:ext cx="4104614" cy="479227"/>
          </a:xfrm>
          <a:prstGeom prst="rect">
            <a:avLst/>
          </a:prstGeom>
        </p:spPr>
        <p:txBody>
          <a:bodyPr vert="horz" lIns="0" tIns="62751" rIns="0" bIns="0" anchor="b"/>
          <a:lstStyle>
            <a:lvl1pPr algn="ctr" eaLnBrk="1" latinLnBrk="0" hangingPunct="1">
              <a:defRPr kumimoji="0" sz="1400">
                <a:solidFill>
                  <a:schemeClr val="tx2">
                    <a:shade val="50000"/>
                  </a:schemeClr>
                </a:solidFill>
              </a:defRPr>
            </a:lvl1pPr>
          </a:lstStyle>
          <a:p>
            <a:endParaRPr kumimoji="0" lang="en-US" dirty="0"/>
          </a:p>
        </p:txBody>
      </p:sp>
      <p:sp>
        <p:nvSpPr>
          <p:cNvPr id="18" name="17 Marcador de número de diapositiva"/>
          <p:cNvSpPr>
            <a:spLocks noGrp="1"/>
          </p:cNvSpPr>
          <p:nvPr>
            <p:ph type="sldNum" sz="quarter" idx="4"/>
          </p:nvPr>
        </p:nvSpPr>
        <p:spPr>
          <a:xfrm>
            <a:off x="11557728" y="8428959"/>
            <a:ext cx="1080162" cy="479227"/>
          </a:xfrm>
          <a:prstGeom prst="rect">
            <a:avLst/>
          </a:prstGeom>
        </p:spPr>
        <p:txBody>
          <a:bodyPr vert="horz" lIns="0" tIns="0" rIns="0" bIns="0" anchor="b"/>
          <a:lstStyle>
            <a:lvl1pPr algn="r" eaLnBrk="1" latinLnBrk="0" hangingPunct="1">
              <a:defRPr kumimoji="0" sz="1400">
                <a:solidFill>
                  <a:schemeClr val="tx2">
                    <a:shade val="50000"/>
                  </a:schemeClr>
                </a:solidFill>
              </a:defRPr>
            </a:lvl1pPr>
          </a:lstStyle>
          <a:p>
            <a:fld id="{9648F39E-9C37-485F-AC97-16BB4BDF9F49}" type="slidenum">
              <a:rPr kumimoji="0" lang="en-US" smtClean="0"/>
              <a:pPr/>
              <a:t>‹Nº›</a:t>
            </a:fld>
            <a:endParaRPr kumimoji="0" lang="en-US" dirty="0"/>
          </a:p>
        </p:txBody>
      </p:sp>
    </p:spTree>
  </p:cSld>
  <p:clrMap bg1="dk1" tx1="lt1" bg2="dk2" tx2="lt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Lst>
  <p:hf sldNum="0" hdr="0" ftr="0" dt="0"/>
  <p:txStyles>
    <p:titleStyle>
      <a:lvl1pPr algn="l" rtl="0" eaLnBrk="1" latinLnBrk="0" hangingPunct="1">
        <a:spcBef>
          <a:spcPct val="0"/>
        </a:spcBef>
        <a:buNone/>
        <a:defRPr kumimoji="0" sz="6300" kern="1200">
          <a:solidFill>
            <a:schemeClr val="tx1"/>
          </a:solidFill>
          <a:latin typeface="+mj-lt"/>
          <a:ea typeface="+mj-ea"/>
          <a:cs typeface="+mj-cs"/>
        </a:defRPr>
      </a:lvl1pPr>
    </p:titleStyle>
    <p:bodyStyle>
      <a:lvl1pPr marL="577306" indent="-527106" algn="l" rtl="0" eaLnBrk="1" latinLnBrk="0" hangingPunct="1">
        <a:spcBef>
          <a:spcPct val="20000"/>
        </a:spcBef>
        <a:buClr>
          <a:schemeClr val="accent1"/>
        </a:buClr>
        <a:buSzPct val="80000"/>
        <a:buFont typeface="Wingdings 2"/>
        <a:buChar char=""/>
        <a:defRPr kumimoji="0" sz="4100" kern="1200">
          <a:solidFill>
            <a:schemeClr val="tx1"/>
          </a:solidFill>
          <a:latin typeface="+mn-lt"/>
          <a:ea typeface="+mn-ea"/>
          <a:cs typeface="+mn-cs"/>
        </a:defRPr>
      </a:lvl1pPr>
      <a:lvl2pPr marL="991461" indent="-376504" algn="l" rtl="0" eaLnBrk="1" latinLnBrk="0" hangingPunct="1">
        <a:spcBef>
          <a:spcPct val="20000"/>
        </a:spcBef>
        <a:buClr>
          <a:schemeClr val="accent1"/>
        </a:buClr>
        <a:buSzPct val="90000"/>
        <a:buFont typeface="Wingdings 2"/>
        <a:buChar char=""/>
        <a:defRPr kumimoji="0" sz="3600" kern="1200">
          <a:solidFill>
            <a:schemeClr val="tx1"/>
          </a:solidFill>
          <a:latin typeface="+mn-lt"/>
          <a:ea typeface="+mn-ea"/>
          <a:cs typeface="+mn-cs"/>
        </a:defRPr>
      </a:lvl2pPr>
      <a:lvl3pPr marL="1380515" indent="-351404" algn="l" rtl="0" eaLnBrk="1" latinLnBrk="0" hangingPunct="1">
        <a:spcBef>
          <a:spcPct val="20000"/>
        </a:spcBef>
        <a:buClr>
          <a:schemeClr val="accent2"/>
        </a:buClr>
        <a:buSzPct val="85000"/>
        <a:buFont typeface="Arial"/>
        <a:buChar char="○"/>
        <a:defRPr kumimoji="0" sz="3300" kern="1200">
          <a:solidFill>
            <a:schemeClr val="tx1"/>
          </a:solidFill>
          <a:latin typeface="+mn-lt"/>
          <a:ea typeface="+mn-ea"/>
          <a:cs typeface="+mn-cs"/>
        </a:defRPr>
      </a:lvl3pPr>
      <a:lvl4pPr marL="1757020" indent="-326304" algn="l" rtl="0" eaLnBrk="1" latinLnBrk="0" hangingPunct="1">
        <a:spcBef>
          <a:spcPct val="20000"/>
        </a:spcBef>
        <a:buClr>
          <a:schemeClr val="accent3"/>
        </a:buClr>
        <a:buSzPct val="90000"/>
        <a:buFont typeface="Wingdings 2"/>
        <a:buChar char=""/>
        <a:defRPr kumimoji="0" sz="2700" kern="1200">
          <a:solidFill>
            <a:schemeClr val="tx1"/>
          </a:solidFill>
          <a:latin typeface="+mn-lt"/>
          <a:ea typeface="+mn-ea"/>
          <a:cs typeface="+mn-cs"/>
        </a:defRPr>
      </a:lvl4pPr>
      <a:lvl5pPr marL="2045673" indent="-251003" algn="l" rtl="0" eaLnBrk="1" latinLnBrk="0" hangingPunct="1">
        <a:spcBef>
          <a:spcPct val="20000"/>
        </a:spcBef>
        <a:buClr>
          <a:schemeClr val="accent4"/>
        </a:buClr>
        <a:buSzPct val="100000"/>
        <a:buFont typeface="Arial"/>
        <a:buChar char="-"/>
        <a:defRPr kumimoji="0" sz="2700" kern="1200">
          <a:solidFill>
            <a:schemeClr val="tx1"/>
          </a:solidFill>
          <a:latin typeface="+mn-lt"/>
          <a:ea typeface="+mn-ea"/>
          <a:cs typeface="+mn-cs"/>
        </a:defRPr>
      </a:lvl5pPr>
      <a:lvl6pPr marL="2334326" indent="-251003" algn="l" rtl="0" eaLnBrk="1" latinLnBrk="0" hangingPunct="1">
        <a:spcBef>
          <a:spcPct val="20000"/>
        </a:spcBef>
        <a:buClr>
          <a:schemeClr val="accent5"/>
        </a:buClr>
        <a:buFont typeface="Arial"/>
        <a:buChar char="-"/>
        <a:defRPr kumimoji="0" sz="2700" kern="1200" baseline="0">
          <a:solidFill>
            <a:schemeClr val="tx1"/>
          </a:solidFill>
          <a:latin typeface="+mn-lt"/>
          <a:ea typeface="+mn-ea"/>
          <a:cs typeface="+mn-cs"/>
        </a:defRPr>
      </a:lvl6pPr>
      <a:lvl7pPr marL="2635529" indent="-251003" algn="l" rtl="0" eaLnBrk="1" latinLnBrk="0" hangingPunct="1">
        <a:spcBef>
          <a:spcPct val="20000"/>
        </a:spcBef>
        <a:buClr>
          <a:schemeClr val="accent6"/>
        </a:buClr>
        <a:buSzPct val="100000"/>
        <a:buFont typeface="Arial"/>
        <a:buChar char="•"/>
        <a:defRPr kumimoji="0" sz="2500" kern="1200" baseline="0">
          <a:solidFill>
            <a:schemeClr val="tx1"/>
          </a:solidFill>
          <a:latin typeface="+mn-lt"/>
          <a:ea typeface="+mn-ea"/>
          <a:cs typeface="+mn-cs"/>
        </a:defRPr>
      </a:lvl7pPr>
      <a:lvl8pPr marL="2936733" indent="-251003" algn="l" rtl="0" eaLnBrk="1" latinLnBrk="0" hangingPunct="1">
        <a:spcBef>
          <a:spcPct val="20000"/>
        </a:spcBef>
        <a:buClr>
          <a:schemeClr val="accent6"/>
        </a:buClr>
        <a:buFont typeface="Arial"/>
        <a:buChar char="▪"/>
        <a:defRPr kumimoji="0" sz="2200" kern="1200">
          <a:solidFill>
            <a:schemeClr val="tx1"/>
          </a:solidFill>
          <a:latin typeface="+mn-lt"/>
          <a:ea typeface="+mn-ea"/>
          <a:cs typeface="+mn-cs"/>
        </a:defRPr>
      </a:lvl8pPr>
      <a:lvl9pPr marL="3200286" indent="-251003" algn="l" rtl="0" eaLnBrk="1" latinLnBrk="0" hangingPunct="1">
        <a:spcBef>
          <a:spcPct val="20000"/>
        </a:spcBef>
        <a:buClr>
          <a:schemeClr val="accent6"/>
        </a:buClr>
        <a:buFont typeface="Arial"/>
        <a:buChar char="•"/>
        <a:defRPr kumimoji="0" sz="22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627507" algn="l" rtl="0" eaLnBrk="1" latinLnBrk="0" hangingPunct="1">
        <a:defRPr kumimoji="0" kern="1200">
          <a:solidFill>
            <a:schemeClr val="tx1"/>
          </a:solidFill>
          <a:latin typeface="+mn-lt"/>
          <a:ea typeface="+mn-ea"/>
          <a:cs typeface="+mn-cs"/>
        </a:defRPr>
      </a:lvl2pPr>
      <a:lvl3pPr marL="1255014" algn="l" rtl="0" eaLnBrk="1" latinLnBrk="0" hangingPunct="1">
        <a:defRPr kumimoji="0" kern="1200">
          <a:solidFill>
            <a:schemeClr val="tx1"/>
          </a:solidFill>
          <a:latin typeface="+mn-lt"/>
          <a:ea typeface="+mn-ea"/>
          <a:cs typeface="+mn-cs"/>
        </a:defRPr>
      </a:lvl3pPr>
      <a:lvl4pPr marL="1882521" algn="l" rtl="0" eaLnBrk="1" latinLnBrk="0" hangingPunct="1">
        <a:defRPr kumimoji="0" kern="1200">
          <a:solidFill>
            <a:schemeClr val="tx1"/>
          </a:solidFill>
          <a:latin typeface="+mn-lt"/>
          <a:ea typeface="+mn-ea"/>
          <a:cs typeface="+mn-cs"/>
        </a:defRPr>
      </a:lvl4pPr>
      <a:lvl5pPr marL="2510028" algn="l" rtl="0" eaLnBrk="1" latinLnBrk="0" hangingPunct="1">
        <a:defRPr kumimoji="0" kern="1200">
          <a:solidFill>
            <a:schemeClr val="tx1"/>
          </a:solidFill>
          <a:latin typeface="+mn-lt"/>
          <a:ea typeface="+mn-ea"/>
          <a:cs typeface="+mn-cs"/>
        </a:defRPr>
      </a:lvl5pPr>
      <a:lvl6pPr marL="3137535" algn="l" rtl="0" eaLnBrk="1" latinLnBrk="0" hangingPunct="1">
        <a:defRPr kumimoji="0" kern="1200">
          <a:solidFill>
            <a:schemeClr val="tx1"/>
          </a:solidFill>
          <a:latin typeface="+mn-lt"/>
          <a:ea typeface="+mn-ea"/>
          <a:cs typeface="+mn-cs"/>
        </a:defRPr>
      </a:lvl6pPr>
      <a:lvl7pPr marL="3765042" algn="l" rtl="0" eaLnBrk="1" latinLnBrk="0" hangingPunct="1">
        <a:defRPr kumimoji="0" kern="1200">
          <a:solidFill>
            <a:schemeClr val="tx1"/>
          </a:solidFill>
          <a:latin typeface="+mn-lt"/>
          <a:ea typeface="+mn-ea"/>
          <a:cs typeface="+mn-cs"/>
        </a:defRPr>
      </a:lvl7pPr>
      <a:lvl8pPr marL="4392549" algn="l" rtl="0" eaLnBrk="1" latinLnBrk="0" hangingPunct="1">
        <a:defRPr kumimoji="0" kern="1200">
          <a:solidFill>
            <a:schemeClr val="tx1"/>
          </a:solidFill>
          <a:latin typeface="+mn-lt"/>
          <a:ea typeface="+mn-ea"/>
          <a:cs typeface="+mn-cs"/>
        </a:defRPr>
      </a:lvl8pPr>
      <a:lvl9pPr marL="502005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1.jpeg"/></Relationships>
</file>

<file path=ppt/slides/_rels/slide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26.png"/><Relationship Id="rId4" Type="http://schemas.openxmlformats.org/officeDocument/2006/relationships/image" Target="../media/image24.png"/></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6.xml"/><Relationship Id="rId5" Type="http://schemas.openxmlformats.org/officeDocument/2006/relationships/image" Target="../media/image1.jpeg"/><Relationship Id="rId4" Type="http://schemas.openxmlformats.org/officeDocument/2006/relationships/image" Target="../media/image29.jpeg"/></Relationships>
</file>

<file path=ppt/slides/_rels/slide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 Id="rId4" Type="http://schemas.microsoft.com/office/2007/relationships/hdphoto" Target="NUL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7.png"/><Relationship Id="rId3" Type="http://schemas.microsoft.com/office/2007/relationships/hdphoto" Target="../media/hdphoto1.wdp"/><Relationship Id="rId7" Type="http://schemas.openxmlformats.org/officeDocument/2006/relationships/image" Target="../media/image34.png"/><Relationship Id="rId12" Type="http://schemas.microsoft.com/office/2007/relationships/hdphoto" Target="../media/hdphoto5.wdp"/><Relationship Id="rId2" Type="http://schemas.openxmlformats.org/officeDocument/2006/relationships/image" Target="../media/image31.png"/><Relationship Id="rId16"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3.png"/><Relationship Id="rId11" Type="http://schemas.openxmlformats.org/officeDocument/2006/relationships/image" Target="../media/image36.png"/><Relationship Id="rId5" Type="http://schemas.microsoft.com/office/2007/relationships/hdphoto" Target="../media/hdphoto2.wdp"/><Relationship Id="rId15" Type="http://schemas.openxmlformats.org/officeDocument/2006/relationships/image" Target="../media/image38.png"/><Relationship Id="rId10" Type="http://schemas.microsoft.com/office/2007/relationships/hdphoto" Target="../media/hdphoto4.wdp"/><Relationship Id="rId4" Type="http://schemas.openxmlformats.org/officeDocument/2006/relationships/image" Target="../media/image32.png"/><Relationship Id="rId9" Type="http://schemas.openxmlformats.org/officeDocument/2006/relationships/image" Target="../media/image35.png"/><Relationship Id="rId14" Type="http://schemas.microsoft.com/office/2007/relationships/hdphoto" Target="../media/hdphoto6.wdp"/></Relationships>
</file>

<file path=ppt/slides/_rels/slide34.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12" Type="http://schemas.openxmlformats.org/officeDocument/2006/relationships/image" Target="../media/image47.pn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3.png"/><Relationship Id="rId11" Type="http://schemas.microsoft.com/office/2007/relationships/hdphoto" Target="../media/hdphoto8.wdp"/><Relationship Id="rId5" Type="http://schemas.openxmlformats.org/officeDocument/2006/relationships/image" Target="../media/image42.png"/><Relationship Id="rId10" Type="http://schemas.openxmlformats.org/officeDocument/2006/relationships/image" Target="../media/image46.png"/><Relationship Id="rId4" Type="http://schemas.openxmlformats.org/officeDocument/2006/relationships/image" Target="../media/image41.png"/><Relationship Id="rId9" Type="http://schemas.microsoft.com/office/2007/relationships/hdphoto" Target="../media/hdphoto7.wdp"/></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emf"/><Relationship Id="rId5" Type="http://schemas.openxmlformats.org/officeDocument/2006/relationships/image" Target="../media/image51.emf"/><Relationship Id="rId4" Type="http://schemas.openxmlformats.org/officeDocument/2006/relationships/image" Target="../media/image50.emf"/></Relationships>
</file>

<file path=ppt/slides/_rels/slide3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07/relationships/hdphoto" Target="NULL"/><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7.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47.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image" Target="../media/image61.emf"/><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4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1.jpe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8" Type="http://schemas.openxmlformats.org/officeDocument/2006/relationships/image" Target="../media/image68.png"/><Relationship Id="rId3" Type="http://schemas.openxmlformats.org/officeDocument/2006/relationships/diagramData" Target="../diagrams/data1.xml"/><Relationship Id="rId7" Type="http://schemas.openxmlformats.org/officeDocument/2006/relationships/image" Target="../media/image67.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jpeg"/><Relationship Id="rId5" Type="http://schemas.openxmlformats.org/officeDocument/2006/relationships/diagramQuickStyle" Target="../diagrams/quickStyle1.xml"/><Relationship Id="rId10" Type="http://schemas.openxmlformats.org/officeDocument/2006/relationships/image" Target="../media/image70.png"/><Relationship Id="rId4" Type="http://schemas.openxmlformats.org/officeDocument/2006/relationships/diagramLayout" Target="../diagrams/layout1.xml"/><Relationship Id="rId9" Type="http://schemas.openxmlformats.org/officeDocument/2006/relationships/image" Target="../media/image69.png"/></Relationships>
</file>

<file path=ppt/slides/_rels/slide51.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72.png"/><Relationship Id="rId3" Type="http://schemas.openxmlformats.org/officeDocument/2006/relationships/diagramData" Target="../diagrams/data2.xml"/><Relationship Id="rId7" Type="http://schemas.openxmlformats.org/officeDocument/2006/relationships/diagramData" Target="../diagrams/data3.xml"/><Relationship Id="rId12" Type="http://schemas.openxmlformats.org/officeDocument/2006/relationships/image" Target="../media/image71.png"/><Relationship Id="rId17" Type="http://schemas.openxmlformats.org/officeDocument/2006/relationships/image" Target="../media/image1.jpeg"/><Relationship Id="rId2" Type="http://schemas.openxmlformats.org/officeDocument/2006/relationships/notesSlide" Target="../notesSlides/notesSlide6.xml"/><Relationship Id="rId16" Type="http://schemas.openxmlformats.org/officeDocument/2006/relationships/image" Target="../media/image8.png"/><Relationship Id="rId1" Type="http://schemas.openxmlformats.org/officeDocument/2006/relationships/slideLayout" Target="../slideLayouts/slideLayout13.xml"/><Relationship Id="rId6" Type="http://schemas.openxmlformats.org/officeDocument/2006/relationships/diagramColors" Target="../diagrams/colors2.xml"/><Relationship Id="rId11" Type="http://schemas.openxmlformats.org/officeDocument/2006/relationships/image" Target="../media/image7.png"/><Relationship Id="rId5" Type="http://schemas.openxmlformats.org/officeDocument/2006/relationships/diagramQuickStyle" Target="../diagrams/quickStyle2.xml"/><Relationship Id="rId15" Type="http://schemas.openxmlformats.org/officeDocument/2006/relationships/image" Target="../media/image74.png"/><Relationship Id="rId10" Type="http://schemas.openxmlformats.org/officeDocument/2006/relationships/diagramColors" Target="../diagrams/colors3.xml"/><Relationship Id="rId4" Type="http://schemas.openxmlformats.org/officeDocument/2006/relationships/diagramLayout" Target="../diagrams/layout2.xml"/><Relationship Id="rId9" Type="http://schemas.openxmlformats.org/officeDocument/2006/relationships/diagramQuickStyle" Target="../diagrams/quickStyle3.xml"/><Relationship Id="rId14" Type="http://schemas.openxmlformats.org/officeDocument/2006/relationships/image" Target="../media/image73.png"/></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71"/>
        <p:cNvGrpSpPr/>
        <p:nvPr/>
      </p:nvGrpSpPr>
      <p:grpSpPr>
        <a:xfrm>
          <a:off x="0" y="0"/>
          <a:ext cx="0" cy="0"/>
          <a:chOff x="0" y="0"/>
          <a:chExt cx="0" cy="0"/>
        </a:xfrm>
      </p:grpSpPr>
      <p:sp>
        <p:nvSpPr>
          <p:cNvPr id="1674" name="Google Shape;1674;p42"/>
          <p:cNvSpPr txBox="1">
            <a:spLocks noGrp="1"/>
          </p:cNvSpPr>
          <p:nvPr>
            <p:ph type="ctrTitle"/>
          </p:nvPr>
        </p:nvSpPr>
        <p:spPr>
          <a:xfrm flipH="1">
            <a:off x="2277824" y="3453559"/>
            <a:ext cx="6055283" cy="3457691"/>
          </a:xfrm>
          <a:prstGeom prst="rect">
            <a:avLst/>
          </a:prstGeom>
        </p:spPr>
        <p:txBody>
          <a:bodyPr spcFirstLastPara="1" wrap="square" lIns="133091" tIns="133091" rIns="133091" bIns="133091" anchor="t" anchorCtr="0">
            <a:noAutofit/>
          </a:bodyPr>
          <a:lstStyle/>
          <a:p>
            <a:pPr>
              <a:spcAft>
                <a:spcPts val="292"/>
              </a:spcAft>
            </a:pPr>
            <a:r>
              <a:rPr lang="en" sz="5200" b="1" i="1" dirty="0" smtClean="0">
                <a:latin typeface="Bookman Old Style" panose="02050604050505020204" pitchFamily="18" charset="0"/>
              </a:rPr>
              <a:t>Aplicación de Sistema de Gestión Ambiental (SGA)</a:t>
            </a:r>
            <a:endParaRPr sz="5200" b="1" i="1" dirty="0">
              <a:latin typeface="Bookman Old Style" panose="02050604050505020204" pitchFamily="18" charset="0"/>
            </a:endParaRPr>
          </a:p>
        </p:txBody>
      </p:sp>
      <p:sp>
        <p:nvSpPr>
          <p:cNvPr id="1675" name="Google Shape;1675;p42"/>
          <p:cNvSpPr/>
          <p:nvPr/>
        </p:nvSpPr>
        <p:spPr>
          <a:xfrm flipH="1">
            <a:off x="6743943" y="7739389"/>
            <a:ext cx="77448" cy="95298"/>
          </a:xfrm>
          <a:custGeom>
            <a:avLst/>
            <a:gdLst/>
            <a:ahLst/>
            <a:cxnLst/>
            <a:rect l="l" t="t" r="r" b="b"/>
            <a:pathLst>
              <a:path w="2122" h="2115" extrusionOk="0">
                <a:moveTo>
                  <a:pt x="928" y="1"/>
                </a:moveTo>
                <a:cubicBezTo>
                  <a:pt x="590" y="1"/>
                  <a:pt x="275" y="268"/>
                  <a:pt x="164" y="699"/>
                </a:cubicBezTo>
                <a:cubicBezTo>
                  <a:pt x="0" y="1205"/>
                  <a:pt x="224" y="1756"/>
                  <a:pt x="686" y="2025"/>
                </a:cubicBezTo>
                <a:cubicBezTo>
                  <a:pt x="808" y="2087"/>
                  <a:pt x="923" y="2114"/>
                  <a:pt x="1030" y="2114"/>
                </a:cubicBezTo>
                <a:cubicBezTo>
                  <a:pt x="1817" y="2114"/>
                  <a:pt x="2121" y="588"/>
                  <a:pt x="1282" y="103"/>
                </a:cubicBezTo>
                <a:cubicBezTo>
                  <a:pt x="1166" y="33"/>
                  <a:pt x="1045" y="1"/>
                  <a:pt x="928" y="1"/>
                </a:cubicBezTo>
                <a:close/>
              </a:path>
            </a:pathLst>
          </a:custGeom>
          <a:solidFill>
            <a:schemeClr val="dk2"/>
          </a:solidFill>
          <a:ln>
            <a:noFill/>
          </a:ln>
        </p:spPr>
        <p:txBody>
          <a:bodyPr spcFirstLastPara="1" wrap="square" lIns="133091" tIns="133091" rIns="133091" bIns="133091" anchor="ctr" anchorCtr="0">
            <a:noAutofit/>
          </a:bodyPr>
          <a:lstStyle/>
          <a:p>
            <a:endParaRPr/>
          </a:p>
        </p:txBody>
      </p:sp>
      <p:sp>
        <p:nvSpPr>
          <p:cNvPr id="1676" name="Google Shape;1676;p42"/>
          <p:cNvSpPr/>
          <p:nvPr/>
        </p:nvSpPr>
        <p:spPr>
          <a:xfrm flipH="1">
            <a:off x="8246266" y="5367833"/>
            <a:ext cx="457320" cy="748189"/>
          </a:xfrm>
          <a:custGeom>
            <a:avLst/>
            <a:gdLst/>
            <a:ahLst/>
            <a:cxnLst/>
            <a:rect l="l" t="t" r="r" b="b"/>
            <a:pathLst>
              <a:path w="12530" h="16605" extrusionOk="0">
                <a:moveTo>
                  <a:pt x="11097" y="1"/>
                </a:moveTo>
                <a:cubicBezTo>
                  <a:pt x="10961" y="1"/>
                  <a:pt x="10816" y="27"/>
                  <a:pt x="10667" y="83"/>
                </a:cubicBezTo>
                <a:cubicBezTo>
                  <a:pt x="10354" y="217"/>
                  <a:pt x="10056" y="426"/>
                  <a:pt x="9833" y="679"/>
                </a:cubicBezTo>
                <a:cubicBezTo>
                  <a:pt x="9356" y="1170"/>
                  <a:pt x="8939" y="1722"/>
                  <a:pt x="8626" y="2332"/>
                </a:cubicBezTo>
                <a:cubicBezTo>
                  <a:pt x="8551" y="2481"/>
                  <a:pt x="8447" y="2630"/>
                  <a:pt x="8298" y="2720"/>
                </a:cubicBezTo>
                <a:cubicBezTo>
                  <a:pt x="7643" y="3062"/>
                  <a:pt x="7017" y="3450"/>
                  <a:pt x="6406" y="3897"/>
                </a:cubicBezTo>
                <a:cubicBezTo>
                  <a:pt x="6302" y="3792"/>
                  <a:pt x="6242" y="3658"/>
                  <a:pt x="6257" y="3509"/>
                </a:cubicBezTo>
                <a:cubicBezTo>
                  <a:pt x="6242" y="3092"/>
                  <a:pt x="6093" y="2675"/>
                  <a:pt x="5810" y="2362"/>
                </a:cubicBezTo>
                <a:cubicBezTo>
                  <a:pt x="5619" y="2113"/>
                  <a:pt x="5338" y="1990"/>
                  <a:pt x="5056" y="1990"/>
                </a:cubicBezTo>
                <a:cubicBezTo>
                  <a:pt x="4765" y="1990"/>
                  <a:pt x="4472" y="2120"/>
                  <a:pt x="4276" y="2377"/>
                </a:cubicBezTo>
                <a:cubicBezTo>
                  <a:pt x="4067" y="2645"/>
                  <a:pt x="3918" y="2973"/>
                  <a:pt x="3874" y="3316"/>
                </a:cubicBezTo>
                <a:cubicBezTo>
                  <a:pt x="3740" y="4150"/>
                  <a:pt x="3769" y="4999"/>
                  <a:pt x="3978" y="5804"/>
                </a:cubicBezTo>
                <a:cubicBezTo>
                  <a:pt x="4037" y="6042"/>
                  <a:pt x="4097" y="6280"/>
                  <a:pt x="3933" y="6519"/>
                </a:cubicBezTo>
                <a:cubicBezTo>
                  <a:pt x="3471" y="7144"/>
                  <a:pt x="3054" y="7815"/>
                  <a:pt x="2682" y="8485"/>
                </a:cubicBezTo>
                <a:cubicBezTo>
                  <a:pt x="2607" y="8612"/>
                  <a:pt x="2540" y="8668"/>
                  <a:pt x="2473" y="8668"/>
                </a:cubicBezTo>
                <a:cubicBezTo>
                  <a:pt x="2406" y="8668"/>
                  <a:pt x="2339" y="8612"/>
                  <a:pt x="2265" y="8515"/>
                </a:cubicBezTo>
                <a:cubicBezTo>
                  <a:pt x="2086" y="8291"/>
                  <a:pt x="1848" y="8113"/>
                  <a:pt x="1594" y="7993"/>
                </a:cubicBezTo>
                <a:cubicBezTo>
                  <a:pt x="1432" y="7911"/>
                  <a:pt x="1264" y="7873"/>
                  <a:pt x="1100" y="7873"/>
                </a:cubicBezTo>
                <a:cubicBezTo>
                  <a:pt x="524" y="7873"/>
                  <a:pt x="4" y="8339"/>
                  <a:pt x="15" y="8977"/>
                </a:cubicBezTo>
                <a:cubicBezTo>
                  <a:pt x="0" y="9275"/>
                  <a:pt x="60" y="9588"/>
                  <a:pt x="164" y="9871"/>
                </a:cubicBezTo>
                <a:cubicBezTo>
                  <a:pt x="358" y="10392"/>
                  <a:pt x="686" y="10854"/>
                  <a:pt x="1088" y="11226"/>
                </a:cubicBezTo>
                <a:cubicBezTo>
                  <a:pt x="1326" y="11435"/>
                  <a:pt x="1401" y="11763"/>
                  <a:pt x="1281" y="12046"/>
                </a:cubicBezTo>
                <a:cubicBezTo>
                  <a:pt x="954" y="13178"/>
                  <a:pt x="760" y="14355"/>
                  <a:pt x="730" y="15532"/>
                </a:cubicBezTo>
                <a:cubicBezTo>
                  <a:pt x="715" y="15725"/>
                  <a:pt x="730" y="15904"/>
                  <a:pt x="760" y="16098"/>
                </a:cubicBezTo>
                <a:cubicBezTo>
                  <a:pt x="820" y="16381"/>
                  <a:pt x="1073" y="16589"/>
                  <a:pt x="1371" y="16604"/>
                </a:cubicBezTo>
                <a:cubicBezTo>
                  <a:pt x="1684" y="16604"/>
                  <a:pt x="1967" y="16396"/>
                  <a:pt x="2041" y="16083"/>
                </a:cubicBezTo>
                <a:cubicBezTo>
                  <a:pt x="2071" y="15904"/>
                  <a:pt x="2086" y="15710"/>
                  <a:pt x="2086" y="15532"/>
                </a:cubicBezTo>
                <a:cubicBezTo>
                  <a:pt x="2131" y="14772"/>
                  <a:pt x="2220" y="14012"/>
                  <a:pt x="2369" y="13267"/>
                </a:cubicBezTo>
                <a:cubicBezTo>
                  <a:pt x="2425" y="12972"/>
                  <a:pt x="2548" y="12849"/>
                  <a:pt x="2826" y="12849"/>
                </a:cubicBezTo>
                <a:cubicBezTo>
                  <a:pt x="2842" y="12849"/>
                  <a:pt x="2858" y="12849"/>
                  <a:pt x="2875" y="12850"/>
                </a:cubicBezTo>
                <a:cubicBezTo>
                  <a:pt x="2950" y="12858"/>
                  <a:pt x="3024" y="12861"/>
                  <a:pt x="3099" y="12861"/>
                </a:cubicBezTo>
                <a:cubicBezTo>
                  <a:pt x="3173" y="12861"/>
                  <a:pt x="3248" y="12858"/>
                  <a:pt x="3322" y="12850"/>
                </a:cubicBezTo>
                <a:cubicBezTo>
                  <a:pt x="3948" y="12790"/>
                  <a:pt x="4529" y="12627"/>
                  <a:pt x="5006" y="12195"/>
                </a:cubicBezTo>
                <a:cubicBezTo>
                  <a:pt x="5274" y="12001"/>
                  <a:pt x="5378" y="11643"/>
                  <a:pt x="5289" y="11331"/>
                </a:cubicBezTo>
                <a:cubicBezTo>
                  <a:pt x="5199" y="11003"/>
                  <a:pt x="4946" y="10764"/>
                  <a:pt x="4618" y="10690"/>
                </a:cubicBezTo>
                <a:cubicBezTo>
                  <a:pt x="4459" y="10648"/>
                  <a:pt x="4299" y="10630"/>
                  <a:pt x="4140" y="10630"/>
                </a:cubicBezTo>
                <a:cubicBezTo>
                  <a:pt x="4016" y="10630"/>
                  <a:pt x="3893" y="10641"/>
                  <a:pt x="3769" y="10660"/>
                </a:cubicBezTo>
                <a:cubicBezTo>
                  <a:pt x="3658" y="10680"/>
                  <a:pt x="3546" y="10735"/>
                  <a:pt x="3435" y="10735"/>
                </a:cubicBezTo>
                <a:cubicBezTo>
                  <a:pt x="3382" y="10735"/>
                  <a:pt x="3330" y="10723"/>
                  <a:pt x="3278" y="10690"/>
                </a:cubicBezTo>
                <a:cubicBezTo>
                  <a:pt x="3263" y="10645"/>
                  <a:pt x="3248" y="10615"/>
                  <a:pt x="3248" y="10586"/>
                </a:cubicBezTo>
                <a:cubicBezTo>
                  <a:pt x="3516" y="9781"/>
                  <a:pt x="3948" y="9066"/>
                  <a:pt x="4365" y="8351"/>
                </a:cubicBezTo>
                <a:cubicBezTo>
                  <a:pt x="4453" y="8215"/>
                  <a:pt x="4553" y="8168"/>
                  <a:pt x="4669" y="8168"/>
                </a:cubicBezTo>
                <a:cubicBezTo>
                  <a:pt x="4732" y="8168"/>
                  <a:pt x="4799" y="8181"/>
                  <a:pt x="4872" y="8202"/>
                </a:cubicBezTo>
                <a:cubicBezTo>
                  <a:pt x="5289" y="8321"/>
                  <a:pt x="5721" y="8411"/>
                  <a:pt x="6153" y="8440"/>
                </a:cubicBezTo>
                <a:cubicBezTo>
                  <a:pt x="6340" y="8473"/>
                  <a:pt x="6529" y="8488"/>
                  <a:pt x="6719" y="8488"/>
                </a:cubicBezTo>
                <a:cubicBezTo>
                  <a:pt x="6969" y="8488"/>
                  <a:pt x="7219" y="8461"/>
                  <a:pt x="7464" y="8411"/>
                </a:cubicBezTo>
                <a:cubicBezTo>
                  <a:pt x="7792" y="8351"/>
                  <a:pt x="8045" y="8098"/>
                  <a:pt x="8119" y="7770"/>
                </a:cubicBezTo>
                <a:cubicBezTo>
                  <a:pt x="8194" y="7457"/>
                  <a:pt x="8075" y="7115"/>
                  <a:pt x="7821" y="6906"/>
                </a:cubicBezTo>
                <a:cubicBezTo>
                  <a:pt x="7568" y="6668"/>
                  <a:pt x="7255" y="6504"/>
                  <a:pt x="6913" y="6444"/>
                </a:cubicBezTo>
                <a:cubicBezTo>
                  <a:pt x="6600" y="6399"/>
                  <a:pt x="6302" y="6340"/>
                  <a:pt x="5929" y="6280"/>
                </a:cubicBezTo>
                <a:cubicBezTo>
                  <a:pt x="6630" y="5461"/>
                  <a:pt x="7449" y="4776"/>
                  <a:pt x="8373" y="4224"/>
                </a:cubicBezTo>
                <a:cubicBezTo>
                  <a:pt x="8489" y="4128"/>
                  <a:pt x="8632" y="4081"/>
                  <a:pt x="8776" y="4081"/>
                </a:cubicBezTo>
                <a:cubicBezTo>
                  <a:pt x="8965" y="4081"/>
                  <a:pt x="9155" y="4162"/>
                  <a:pt x="9281" y="4314"/>
                </a:cubicBezTo>
                <a:cubicBezTo>
                  <a:pt x="9833" y="4805"/>
                  <a:pt x="10518" y="5088"/>
                  <a:pt x="11248" y="5133"/>
                </a:cubicBezTo>
                <a:cubicBezTo>
                  <a:pt x="11312" y="5140"/>
                  <a:pt x="11375" y="5144"/>
                  <a:pt x="11436" y="5144"/>
                </a:cubicBezTo>
                <a:cubicBezTo>
                  <a:pt x="11887" y="5144"/>
                  <a:pt x="12247" y="4954"/>
                  <a:pt x="12365" y="4627"/>
                </a:cubicBezTo>
                <a:cubicBezTo>
                  <a:pt x="12529" y="4180"/>
                  <a:pt x="12350" y="3807"/>
                  <a:pt x="12052" y="3480"/>
                </a:cubicBezTo>
                <a:cubicBezTo>
                  <a:pt x="11993" y="3405"/>
                  <a:pt x="11918" y="3345"/>
                  <a:pt x="11844" y="3286"/>
                </a:cubicBezTo>
                <a:cubicBezTo>
                  <a:pt x="11695" y="3167"/>
                  <a:pt x="11531" y="3062"/>
                  <a:pt x="11367" y="2973"/>
                </a:cubicBezTo>
                <a:cubicBezTo>
                  <a:pt x="11084" y="2839"/>
                  <a:pt x="11114" y="2690"/>
                  <a:pt x="11307" y="2496"/>
                </a:cubicBezTo>
                <a:cubicBezTo>
                  <a:pt x="11382" y="2422"/>
                  <a:pt x="11456" y="2332"/>
                  <a:pt x="11531" y="2243"/>
                </a:cubicBezTo>
                <a:cubicBezTo>
                  <a:pt x="11784" y="1915"/>
                  <a:pt x="11948" y="1513"/>
                  <a:pt x="12008" y="1096"/>
                </a:cubicBezTo>
                <a:cubicBezTo>
                  <a:pt x="12055" y="438"/>
                  <a:pt x="11652" y="1"/>
                  <a:pt x="11097" y="1"/>
                </a:cubicBezTo>
                <a:close/>
              </a:path>
            </a:pathLst>
          </a:custGeom>
          <a:solidFill>
            <a:schemeClr val="dk2"/>
          </a:solidFill>
          <a:ln>
            <a:noFill/>
          </a:ln>
        </p:spPr>
        <p:txBody>
          <a:bodyPr spcFirstLastPara="1" wrap="square" lIns="133091" tIns="133091" rIns="133091" bIns="133091" anchor="ctr" anchorCtr="0">
            <a:noAutofit/>
          </a:bodyPr>
          <a:lstStyle/>
          <a:p>
            <a:endParaRPr/>
          </a:p>
        </p:txBody>
      </p:sp>
      <p:grpSp>
        <p:nvGrpSpPr>
          <p:cNvPr id="2" name="Google Shape;1677;p42"/>
          <p:cNvGrpSpPr/>
          <p:nvPr/>
        </p:nvGrpSpPr>
        <p:grpSpPr>
          <a:xfrm flipH="1">
            <a:off x="8380793" y="1876097"/>
            <a:ext cx="4581145" cy="5236262"/>
            <a:chOff x="3387775" y="2503040"/>
            <a:chExt cx="2551036" cy="2389668"/>
          </a:xfrm>
        </p:grpSpPr>
        <p:sp>
          <p:nvSpPr>
            <p:cNvPr id="1678" name="Google Shape;1678;p42"/>
            <p:cNvSpPr/>
            <p:nvPr/>
          </p:nvSpPr>
          <p:spPr>
            <a:xfrm>
              <a:off x="3387775" y="3016050"/>
              <a:ext cx="1136932" cy="1876658"/>
            </a:xfrm>
            <a:custGeom>
              <a:avLst/>
              <a:gdLst/>
              <a:ahLst/>
              <a:cxnLst/>
              <a:rect l="l" t="t" r="r" b="b"/>
              <a:pathLst>
                <a:path w="44157" h="74909" extrusionOk="0">
                  <a:moveTo>
                    <a:pt x="23470" y="0"/>
                  </a:moveTo>
                  <a:cubicBezTo>
                    <a:pt x="22211" y="0"/>
                    <a:pt x="20980" y="331"/>
                    <a:pt x="19754" y="931"/>
                  </a:cubicBezTo>
                  <a:cubicBezTo>
                    <a:pt x="18339" y="1631"/>
                    <a:pt x="17192" y="2704"/>
                    <a:pt x="16104" y="3821"/>
                  </a:cubicBezTo>
                  <a:cubicBezTo>
                    <a:pt x="15538" y="4402"/>
                    <a:pt x="15032" y="5028"/>
                    <a:pt x="14495" y="5624"/>
                  </a:cubicBezTo>
                  <a:cubicBezTo>
                    <a:pt x="12469" y="7948"/>
                    <a:pt x="10607" y="10391"/>
                    <a:pt x="8804" y="12894"/>
                  </a:cubicBezTo>
                  <a:cubicBezTo>
                    <a:pt x="7896" y="14145"/>
                    <a:pt x="1341" y="22339"/>
                    <a:pt x="909" y="32350"/>
                  </a:cubicBezTo>
                  <a:cubicBezTo>
                    <a:pt x="0" y="42853"/>
                    <a:pt x="3784" y="46845"/>
                    <a:pt x="5423" y="50584"/>
                  </a:cubicBezTo>
                  <a:cubicBezTo>
                    <a:pt x="6212" y="52372"/>
                    <a:pt x="6525" y="54249"/>
                    <a:pt x="6704" y="56171"/>
                  </a:cubicBezTo>
                  <a:cubicBezTo>
                    <a:pt x="7270" y="62160"/>
                    <a:pt x="8075" y="70651"/>
                    <a:pt x="8134" y="71992"/>
                  </a:cubicBezTo>
                  <a:cubicBezTo>
                    <a:pt x="8194" y="73601"/>
                    <a:pt x="8998" y="74450"/>
                    <a:pt x="10607" y="74689"/>
                  </a:cubicBezTo>
                  <a:cubicBezTo>
                    <a:pt x="11216" y="74772"/>
                    <a:pt x="15971" y="74908"/>
                    <a:pt x="19463" y="74908"/>
                  </a:cubicBezTo>
                  <a:cubicBezTo>
                    <a:pt x="20929" y="74908"/>
                    <a:pt x="22172" y="74884"/>
                    <a:pt x="22793" y="74823"/>
                  </a:cubicBezTo>
                  <a:cubicBezTo>
                    <a:pt x="23151" y="74808"/>
                    <a:pt x="23508" y="74703"/>
                    <a:pt x="23821" y="74540"/>
                  </a:cubicBezTo>
                  <a:cubicBezTo>
                    <a:pt x="24387" y="74212"/>
                    <a:pt x="24492" y="73690"/>
                    <a:pt x="24119" y="73154"/>
                  </a:cubicBezTo>
                  <a:cubicBezTo>
                    <a:pt x="23926" y="72886"/>
                    <a:pt x="23672" y="72662"/>
                    <a:pt x="23374" y="72499"/>
                  </a:cubicBezTo>
                  <a:cubicBezTo>
                    <a:pt x="22689" y="72052"/>
                    <a:pt x="21989" y="71605"/>
                    <a:pt x="21274" y="71188"/>
                  </a:cubicBezTo>
                  <a:cubicBezTo>
                    <a:pt x="20886" y="70994"/>
                    <a:pt x="20648" y="70592"/>
                    <a:pt x="20678" y="70175"/>
                  </a:cubicBezTo>
                  <a:cubicBezTo>
                    <a:pt x="20574" y="66122"/>
                    <a:pt x="20469" y="64573"/>
                    <a:pt x="20305" y="60521"/>
                  </a:cubicBezTo>
                  <a:cubicBezTo>
                    <a:pt x="20171" y="57378"/>
                    <a:pt x="20022" y="57035"/>
                    <a:pt x="19665" y="53906"/>
                  </a:cubicBezTo>
                  <a:cubicBezTo>
                    <a:pt x="19292" y="50584"/>
                    <a:pt x="15508" y="43553"/>
                    <a:pt x="14793" y="38651"/>
                  </a:cubicBezTo>
                  <a:cubicBezTo>
                    <a:pt x="14793" y="38117"/>
                    <a:pt x="14844" y="38024"/>
                    <a:pt x="15315" y="38024"/>
                  </a:cubicBezTo>
                  <a:cubicBezTo>
                    <a:pt x="15356" y="38024"/>
                    <a:pt x="15401" y="38025"/>
                    <a:pt x="15449" y="38026"/>
                  </a:cubicBezTo>
                  <a:cubicBezTo>
                    <a:pt x="16030" y="38048"/>
                    <a:pt x="16611" y="38059"/>
                    <a:pt x="17192" y="38059"/>
                  </a:cubicBezTo>
                  <a:cubicBezTo>
                    <a:pt x="17773" y="38059"/>
                    <a:pt x="18354" y="38048"/>
                    <a:pt x="18935" y="38026"/>
                  </a:cubicBezTo>
                  <a:cubicBezTo>
                    <a:pt x="18956" y="38024"/>
                    <a:pt x="18977" y="38023"/>
                    <a:pt x="18998" y="38023"/>
                  </a:cubicBezTo>
                  <a:cubicBezTo>
                    <a:pt x="19287" y="38023"/>
                    <a:pt x="19553" y="38210"/>
                    <a:pt x="19650" y="38488"/>
                  </a:cubicBezTo>
                  <a:cubicBezTo>
                    <a:pt x="21467" y="42212"/>
                    <a:pt x="23404" y="45877"/>
                    <a:pt x="25073" y="49676"/>
                  </a:cubicBezTo>
                  <a:cubicBezTo>
                    <a:pt x="25862" y="51463"/>
                    <a:pt x="26175" y="53340"/>
                    <a:pt x="26354" y="55262"/>
                  </a:cubicBezTo>
                  <a:cubicBezTo>
                    <a:pt x="26920" y="61251"/>
                    <a:pt x="27724" y="70651"/>
                    <a:pt x="27784" y="72007"/>
                  </a:cubicBezTo>
                  <a:cubicBezTo>
                    <a:pt x="27844" y="73601"/>
                    <a:pt x="28648" y="74465"/>
                    <a:pt x="30257" y="74689"/>
                  </a:cubicBezTo>
                  <a:cubicBezTo>
                    <a:pt x="30866" y="74772"/>
                    <a:pt x="35628" y="74908"/>
                    <a:pt x="39120" y="74908"/>
                  </a:cubicBezTo>
                  <a:cubicBezTo>
                    <a:pt x="40585" y="74908"/>
                    <a:pt x="41827" y="74884"/>
                    <a:pt x="42443" y="74823"/>
                  </a:cubicBezTo>
                  <a:cubicBezTo>
                    <a:pt x="42801" y="74808"/>
                    <a:pt x="43158" y="74703"/>
                    <a:pt x="43471" y="74540"/>
                  </a:cubicBezTo>
                  <a:cubicBezTo>
                    <a:pt x="44037" y="74212"/>
                    <a:pt x="44156" y="73705"/>
                    <a:pt x="43784" y="73169"/>
                  </a:cubicBezTo>
                  <a:cubicBezTo>
                    <a:pt x="43575" y="72901"/>
                    <a:pt x="43322" y="72677"/>
                    <a:pt x="43039" y="72513"/>
                  </a:cubicBezTo>
                  <a:cubicBezTo>
                    <a:pt x="42339" y="72067"/>
                    <a:pt x="41639" y="71605"/>
                    <a:pt x="40924" y="71188"/>
                  </a:cubicBezTo>
                  <a:cubicBezTo>
                    <a:pt x="40536" y="71009"/>
                    <a:pt x="40298" y="70607"/>
                    <a:pt x="40328" y="70175"/>
                  </a:cubicBezTo>
                  <a:cubicBezTo>
                    <a:pt x="40223" y="66122"/>
                    <a:pt x="40119" y="64573"/>
                    <a:pt x="39955" y="60521"/>
                  </a:cubicBezTo>
                  <a:cubicBezTo>
                    <a:pt x="39821" y="57378"/>
                    <a:pt x="39672" y="57050"/>
                    <a:pt x="39315" y="53906"/>
                  </a:cubicBezTo>
                  <a:cubicBezTo>
                    <a:pt x="38942" y="50599"/>
                    <a:pt x="33341" y="36610"/>
                    <a:pt x="33356" y="35016"/>
                  </a:cubicBezTo>
                  <a:cubicBezTo>
                    <a:pt x="33371" y="33273"/>
                    <a:pt x="37795" y="27732"/>
                    <a:pt x="39717" y="24767"/>
                  </a:cubicBezTo>
                  <a:cubicBezTo>
                    <a:pt x="40968" y="22815"/>
                    <a:pt x="42056" y="20760"/>
                    <a:pt x="42979" y="18629"/>
                  </a:cubicBezTo>
                  <a:cubicBezTo>
                    <a:pt x="43560" y="17288"/>
                    <a:pt x="43933" y="15903"/>
                    <a:pt x="43590" y="14413"/>
                  </a:cubicBezTo>
                  <a:cubicBezTo>
                    <a:pt x="43456" y="13758"/>
                    <a:pt x="43203" y="13132"/>
                    <a:pt x="42831" y="12581"/>
                  </a:cubicBezTo>
                  <a:cubicBezTo>
                    <a:pt x="41594" y="10778"/>
                    <a:pt x="37348" y="7903"/>
                    <a:pt x="35620" y="6607"/>
                  </a:cubicBezTo>
                  <a:cubicBezTo>
                    <a:pt x="34205" y="5549"/>
                    <a:pt x="32760" y="4566"/>
                    <a:pt x="31344" y="3538"/>
                  </a:cubicBezTo>
                  <a:cubicBezTo>
                    <a:pt x="29736" y="2376"/>
                    <a:pt x="28097" y="1274"/>
                    <a:pt x="26220" y="529"/>
                  </a:cubicBezTo>
                  <a:cubicBezTo>
                    <a:pt x="25283" y="169"/>
                    <a:pt x="24369" y="0"/>
                    <a:pt x="2347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79" name="Google Shape;1679;p42"/>
            <p:cNvSpPr/>
            <p:nvPr/>
          </p:nvSpPr>
          <p:spPr>
            <a:xfrm rot="-678866">
              <a:off x="3455746" y="3847931"/>
              <a:ext cx="51052" cy="93503"/>
            </a:xfrm>
            <a:custGeom>
              <a:avLst/>
              <a:gdLst/>
              <a:ahLst/>
              <a:cxnLst/>
              <a:rect l="l" t="t" r="r" b="b"/>
              <a:pathLst>
                <a:path w="2042" h="3740" extrusionOk="0">
                  <a:moveTo>
                    <a:pt x="1184" y="1"/>
                  </a:moveTo>
                  <a:cubicBezTo>
                    <a:pt x="881" y="1"/>
                    <a:pt x="588" y="216"/>
                    <a:pt x="388" y="640"/>
                  </a:cubicBezTo>
                  <a:cubicBezTo>
                    <a:pt x="90" y="1265"/>
                    <a:pt x="0" y="1981"/>
                    <a:pt x="149" y="2651"/>
                  </a:cubicBezTo>
                  <a:cubicBezTo>
                    <a:pt x="194" y="2830"/>
                    <a:pt x="239" y="2994"/>
                    <a:pt x="298" y="3157"/>
                  </a:cubicBezTo>
                  <a:cubicBezTo>
                    <a:pt x="416" y="3471"/>
                    <a:pt x="603" y="3740"/>
                    <a:pt x="919" y="3740"/>
                  </a:cubicBezTo>
                  <a:cubicBezTo>
                    <a:pt x="963" y="3740"/>
                    <a:pt x="1009" y="3734"/>
                    <a:pt x="1058" y="3724"/>
                  </a:cubicBezTo>
                  <a:cubicBezTo>
                    <a:pt x="1401" y="3664"/>
                    <a:pt x="1550" y="3351"/>
                    <a:pt x="1535" y="3008"/>
                  </a:cubicBezTo>
                  <a:cubicBezTo>
                    <a:pt x="1505" y="2413"/>
                    <a:pt x="1728" y="1906"/>
                    <a:pt x="1877" y="1370"/>
                  </a:cubicBezTo>
                  <a:cubicBezTo>
                    <a:pt x="2041" y="729"/>
                    <a:pt x="1892" y="282"/>
                    <a:pt x="1490" y="74"/>
                  </a:cubicBezTo>
                  <a:cubicBezTo>
                    <a:pt x="1389" y="25"/>
                    <a:pt x="1286" y="1"/>
                    <a:pt x="1184"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80" name="Google Shape;1680;p42"/>
            <p:cNvSpPr/>
            <p:nvPr/>
          </p:nvSpPr>
          <p:spPr>
            <a:xfrm rot="-678866">
              <a:off x="3477018" y="3794079"/>
              <a:ext cx="31326" cy="32476"/>
            </a:xfrm>
            <a:custGeom>
              <a:avLst/>
              <a:gdLst/>
              <a:ahLst/>
              <a:cxnLst/>
              <a:rect l="l" t="t" r="r" b="b"/>
              <a:pathLst>
                <a:path w="1253" h="1299" extrusionOk="0">
                  <a:moveTo>
                    <a:pt x="796" y="1"/>
                  </a:moveTo>
                  <a:cubicBezTo>
                    <a:pt x="784" y="1"/>
                    <a:pt x="773" y="1"/>
                    <a:pt x="761" y="2"/>
                  </a:cubicBezTo>
                  <a:cubicBezTo>
                    <a:pt x="344" y="61"/>
                    <a:pt x="16" y="419"/>
                    <a:pt x="1" y="866"/>
                  </a:cubicBezTo>
                  <a:cubicBezTo>
                    <a:pt x="15" y="1110"/>
                    <a:pt x="223" y="1299"/>
                    <a:pt x="465" y="1299"/>
                  </a:cubicBezTo>
                  <a:cubicBezTo>
                    <a:pt x="474" y="1299"/>
                    <a:pt x="483" y="1299"/>
                    <a:pt x="493" y="1298"/>
                  </a:cubicBezTo>
                  <a:cubicBezTo>
                    <a:pt x="925" y="1253"/>
                    <a:pt x="1252" y="896"/>
                    <a:pt x="1252" y="464"/>
                  </a:cubicBezTo>
                  <a:cubicBezTo>
                    <a:pt x="1224" y="164"/>
                    <a:pt x="1059" y="1"/>
                    <a:pt x="79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81" name="Google Shape;1681;p42"/>
            <p:cNvSpPr/>
            <p:nvPr/>
          </p:nvSpPr>
          <p:spPr>
            <a:xfrm>
              <a:off x="4080465" y="3123240"/>
              <a:ext cx="1769445" cy="1769445"/>
            </a:xfrm>
            <a:custGeom>
              <a:avLst/>
              <a:gdLst/>
              <a:ahLst/>
              <a:cxnLst/>
              <a:rect l="l" t="t" r="r" b="b"/>
              <a:pathLst>
                <a:path w="68723" h="68723" extrusionOk="0">
                  <a:moveTo>
                    <a:pt x="34369" y="1"/>
                  </a:moveTo>
                  <a:cubicBezTo>
                    <a:pt x="15389" y="1"/>
                    <a:pt x="0" y="15390"/>
                    <a:pt x="0" y="34354"/>
                  </a:cubicBezTo>
                  <a:cubicBezTo>
                    <a:pt x="0" y="53334"/>
                    <a:pt x="15389" y="68723"/>
                    <a:pt x="34369" y="68723"/>
                  </a:cubicBezTo>
                  <a:cubicBezTo>
                    <a:pt x="53333" y="68723"/>
                    <a:pt x="68722" y="53334"/>
                    <a:pt x="68722" y="34354"/>
                  </a:cubicBezTo>
                  <a:cubicBezTo>
                    <a:pt x="68722" y="15390"/>
                    <a:pt x="53333" y="1"/>
                    <a:pt x="34369" y="1"/>
                  </a:cubicBezTo>
                  <a:close/>
                </a:path>
              </a:pathLst>
            </a:custGeom>
            <a:solidFill>
              <a:schemeClr val="accent4"/>
            </a:solidFill>
            <a:ln>
              <a:noFill/>
            </a:ln>
          </p:spPr>
          <p:txBody>
            <a:bodyPr spcFirstLastPara="1" wrap="square" lIns="91425" tIns="91425" rIns="91425" bIns="91425" anchor="ctr" anchorCtr="0">
              <a:noAutofit/>
            </a:bodyPr>
            <a:lstStyle/>
            <a:p>
              <a:endParaRPr/>
            </a:p>
          </p:txBody>
        </p:sp>
        <p:sp>
          <p:nvSpPr>
            <p:cNvPr id="1682" name="Google Shape;1682;p42"/>
            <p:cNvSpPr/>
            <p:nvPr/>
          </p:nvSpPr>
          <p:spPr>
            <a:xfrm>
              <a:off x="4109996" y="3154315"/>
              <a:ext cx="1387018" cy="1639652"/>
            </a:xfrm>
            <a:custGeom>
              <a:avLst/>
              <a:gdLst/>
              <a:ahLst/>
              <a:cxnLst/>
              <a:rect l="l" t="t" r="r" b="b"/>
              <a:pathLst>
                <a:path w="53870" h="63682" extrusionOk="0">
                  <a:moveTo>
                    <a:pt x="33337" y="6064"/>
                  </a:moveTo>
                  <a:cubicBezTo>
                    <a:pt x="33496" y="6064"/>
                    <a:pt x="33657" y="6107"/>
                    <a:pt x="33803" y="6198"/>
                  </a:cubicBezTo>
                  <a:cubicBezTo>
                    <a:pt x="34130" y="6362"/>
                    <a:pt x="34369" y="6674"/>
                    <a:pt x="34428" y="7032"/>
                  </a:cubicBezTo>
                  <a:cubicBezTo>
                    <a:pt x="34503" y="7345"/>
                    <a:pt x="34533" y="7673"/>
                    <a:pt x="34488" y="8000"/>
                  </a:cubicBezTo>
                  <a:cubicBezTo>
                    <a:pt x="34413" y="8939"/>
                    <a:pt x="34801" y="9624"/>
                    <a:pt x="35605" y="10071"/>
                  </a:cubicBezTo>
                  <a:cubicBezTo>
                    <a:pt x="35799" y="10175"/>
                    <a:pt x="35978" y="10280"/>
                    <a:pt x="36142" y="10414"/>
                  </a:cubicBezTo>
                  <a:cubicBezTo>
                    <a:pt x="36484" y="10652"/>
                    <a:pt x="36499" y="11159"/>
                    <a:pt x="36157" y="11412"/>
                  </a:cubicBezTo>
                  <a:cubicBezTo>
                    <a:pt x="36000" y="11568"/>
                    <a:pt x="35776" y="11656"/>
                    <a:pt x="35553" y="11656"/>
                  </a:cubicBezTo>
                  <a:cubicBezTo>
                    <a:pt x="35521" y="11656"/>
                    <a:pt x="35488" y="11654"/>
                    <a:pt x="35456" y="11650"/>
                  </a:cubicBezTo>
                  <a:cubicBezTo>
                    <a:pt x="35188" y="11635"/>
                    <a:pt x="34935" y="11486"/>
                    <a:pt x="34682" y="11442"/>
                  </a:cubicBezTo>
                  <a:cubicBezTo>
                    <a:pt x="33907" y="11308"/>
                    <a:pt x="33356" y="10935"/>
                    <a:pt x="33132" y="10160"/>
                  </a:cubicBezTo>
                  <a:cubicBezTo>
                    <a:pt x="33132" y="10146"/>
                    <a:pt x="33117" y="10131"/>
                    <a:pt x="33117" y="10116"/>
                  </a:cubicBezTo>
                  <a:cubicBezTo>
                    <a:pt x="32939" y="9773"/>
                    <a:pt x="32700" y="9535"/>
                    <a:pt x="32298" y="9505"/>
                  </a:cubicBezTo>
                  <a:cubicBezTo>
                    <a:pt x="32179" y="9490"/>
                    <a:pt x="32060" y="9460"/>
                    <a:pt x="31940" y="9416"/>
                  </a:cubicBezTo>
                  <a:cubicBezTo>
                    <a:pt x="31479" y="9252"/>
                    <a:pt x="31359" y="8835"/>
                    <a:pt x="31702" y="8447"/>
                  </a:cubicBezTo>
                  <a:cubicBezTo>
                    <a:pt x="31747" y="8373"/>
                    <a:pt x="31806" y="8313"/>
                    <a:pt x="31881" y="8254"/>
                  </a:cubicBezTo>
                  <a:cubicBezTo>
                    <a:pt x="32164" y="8060"/>
                    <a:pt x="32328" y="7717"/>
                    <a:pt x="32313" y="7375"/>
                  </a:cubicBezTo>
                  <a:cubicBezTo>
                    <a:pt x="32313" y="7077"/>
                    <a:pt x="32402" y="6779"/>
                    <a:pt x="32566" y="6525"/>
                  </a:cubicBezTo>
                  <a:cubicBezTo>
                    <a:pt x="32724" y="6229"/>
                    <a:pt x="33026" y="6064"/>
                    <a:pt x="33337" y="6064"/>
                  </a:cubicBezTo>
                  <a:close/>
                  <a:moveTo>
                    <a:pt x="24336" y="14120"/>
                  </a:moveTo>
                  <a:cubicBezTo>
                    <a:pt x="24551" y="14120"/>
                    <a:pt x="24767" y="14184"/>
                    <a:pt x="24954" y="14317"/>
                  </a:cubicBezTo>
                  <a:cubicBezTo>
                    <a:pt x="25147" y="14443"/>
                    <a:pt x="25379" y="14506"/>
                    <a:pt x="25611" y="14506"/>
                  </a:cubicBezTo>
                  <a:cubicBezTo>
                    <a:pt x="25736" y="14506"/>
                    <a:pt x="25862" y="14487"/>
                    <a:pt x="25981" y="14451"/>
                  </a:cubicBezTo>
                  <a:cubicBezTo>
                    <a:pt x="26183" y="14387"/>
                    <a:pt x="26390" y="14357"/>
                    <a:pt x="26599" y="14357"/>
                  </a:cubicBezTo>
                  <a:cubicBezTo>
                    <a:pt x="26731" y="14357"/>
                    <a:pt x="26863" y="14368"/>
                    <a:pt x="26994" y="14391"/>
                  </a:cubicBezTo>
                  <a:cubicBezTo>
                    <a:pt x="27292" y="14436"/>
                    <a:pt x="27516" y="14660"/>
                    <a:pt x="27561" y="14957"/>
                  </a:cubicBezTo>
                  <a:cubicBezTo>
                    <a:pt x="27620" y="15136"/>
                    <a:pt x="27605" y="15345"/>
                    <a:pt x="27546" y="15524"/>
                  </a:cubicBezTo>
                  <a:cubicBezTo>
                    <a:pt x="27382" y="16060"/>
                    <a:pt x="27263" y="16596"/>
                    <a:pt x="27188" y="17147"/>
                  </a:cubicBezTo>
                  <a:cubicBezTo>
                    <a:pt x="27143" y="17430"/>
                    <a:pt x="27009" y="17699"/>
                    <a:pt x="26711" y="17803"/>
                  </a:cubicBezTo>
                  <a:cubicBezTo>
                    <a:pt x="26660" y="17818"/>
                    <a:pt x="26611" y="17825"/>
                    <a:pt x="26565" y="17825"/>
                  </a:cubicBezTo>
                  <a:cubicBezTo>
                    <a:pt x="26342" y="17825"/>
                    <a:pt x="26171" y="17665"/>
                    <a:pt x="26011" y="17505"/>
                  </a:cubicBezTo>
                  <a:cubicBezTo>
                    <a:pt x="25937" y="17445"/>
                    <a:pt x="25877" y="17386"/>
                    <a:pt x="25818" y="17326"/>
                  </a:cubicBezTo>
                  <a:cubicBezTo>
                    <a:pt x="25579" y="17088"/>
                    <a:pt x="25311" y="16879"/>
                    <a:pt x="24998" y="16700"/>
                  </a:cubicBezTo>
                  <a:cubicBezTo>
                    <a:pt x="24855" y="16611"/>
                    <a:pt x="24689" y="16564"/>
                    <a:pt x="24522" y="16564"/>
                  </a:cubicBezTo>
                  <a:cubicBezTo>
                    <a:pt x="24412" y="16564"/>
                    <a:pt x="24300" y="16585"/>
                    <a:pt x="24194" y="16626"/>
                  </a:cubicBezTo>
                  <a:cubicBezTo>
                    <a:pt x="23926" y="16730"/>
                    <a:pt x="23672" y="16849"/>
                    <a:pt x="23404" y="16969"/>
                  </a:cubicBezTo>
                  <a:cubicBezTo>
                    <a:pt x="22957" y="17177"/>
                    <a:pt x="22466" y="17296"/>
                    <a:pt x="21959" y="17341"/>
                  </a:cubicBezTo>
                  <a:cubicBezTo>
                    <a:pt x="21468" y="17296"/>
                    <a:pt x="21095" y="17013"/>
                    <a:pt x="21006" y="16626"/>
                  </a:cubicBezTo>
                  <a:cubicBezTo>
                    <a:pt x="20901" y="16254"/>
                    <a:pt x="21050" y="15911"/>
                    <a:pt x="21468" y="15658"/>
                  </a:cubicBezTo>
                  <a:lnTo>
                    <a:pt x="21453" y="15658"/>
                  </a:lnTo>
                  <a:cubicBezTo>
                    <a:pt x="21646" y="15509"/>
                    <a:pt x="21870" y="15404"/>
                    <a:pt x="22093" y="15345"/>
                  </a:cubicBezTo>
                  <a:cubicBezTo>
                    <a:pt x="22644" y="15226"/>
                    <a:pt x="23136" y="14943"/>
                    <a:pt x="23494" y="14525"/>
                  </a:cubicBezTo>
                  <a:cubicBezTo>
                    <a:pt x="23706" y="14259"/>
                    <a:pt x="24020" y="14120"/>
                    <a:pt x="24336" y="14120"/>
                  </a:cubicBezTo>
                  <a:close/>
                  <a:moveTo>
                    <a:pt x="24060" y="0"/>
                  </a:moveTo>
                  <a:lnTo>
                    <a:pt x="24060" y="0"/>
                  </a:lnTo>
                  <a:cubicBezTo>
                    <a:pt x="12633" y="1833"/>
                    <a:pt x="2369" y="11740"/>
                    <a:pt x="0" y="24358"/>
                  </a:cubicBezTo>
                  <a:cubicBezTo>
                    <a:pt x="373" y="25058"/>
                    <a:pt x="402" y="25877"/>
                    <a:pt x="224" y="26786"/>
                  </a:cubicBezTo>
                  <a:cubicBezTo>
                    <a:pt x="75" y="27516"/>
                    <a:pt x="45" y="28261"/>
                    <a:pt x="104" y="29021"/>
                  </a:cubicBezTo>
                  <a:cubicBezTo>
                    <a:pt x="119" y="29289"/>
                    <a:pt x="194" y="29542"/>
                    <a:pt x="313" y="29795"/>
                  </a:cubicBezTo>
                  <a:cubicBezTo>
                    <a:pt x="472" y="30131"/>
                    <a:pt x="805" y="30321"/>
                    <a:pt x="1142" y="30321"/>
                  </a:cubicBezTo>
                  <a:cubicBezTo>
                    <a:pt x="1344" y="30321"/>
                    <a:pt x="1546" y="30253"/>
                    <a:pt x="1713" y="30108"/>
                  </a:cubicBezTo>
                  <a:cubicBezTo>
                    <a:pt x="2071" y="29810"/>
                    <a:pt x="2339" y="29408"/>
                    <a:pt x="2473" y="28961"/>
                  </a:cubicBezTo>
                  <a:cubicBezTo>
                    <a:pt x="2697" y="28291"/>
                    <a:pt x="2875" y="27605"/>
                    <a:pt x="2980" y="26920"/>
                  </a:cubicBezTo>
                  <a:cubicBezTo>
                    <a:pt x="3099" y="26339"/>
                    <a:pt x="3307" y="25788"/>
                    <a:pt x="3605" y="25296"/>
                  </a:cubicBezTo>
                  <a:cubicBezTo>
                    <a:pt x="4231" y="24209"/>
                    <a:pt x="5259" y="23792"/>
                    <a:pt x="6421" y="23628"/>
                  </a:cubicBezTo>
                  <a:cubicBezTo>
                    <a:pt x="7122" y="23563"/>
                    <a:pt x="7822" y="23521"/>
                    <a:pt x="8532" y="23521"/>
                  </a:cubicBezTo>
                  <a:cubicBezTo>
                    <a:pt x="8638" y="23521"/>
                    <a:pt x="8743" y="23522"/>
                    <a:pt x="8849" y="23524"/>
                  </a:cubicBezTo>
                  <a:cubicBezTo>
                    <a:pt x="10697" y="23509"/>
                    <a:pt x="12544" y="23479"/>
                    <a:pt x="14391" y="23419"/>
                  </a:cubicBezTo>
                  <a:cubicBezTo>
                    <a:pt x="14431" y="23419"/>
                    <a:pt x="14472" y="23418"/>
                    <a:pt x="14512" y="23418"/>
                  </a:cubicBezTo>
                  <a:cubicBezTo>
                    <a:pt x="15275" y="23418"/>
                    <a:pt x="16023" y="23552"/>
                    <a:pt x="16730" y="23807"/>
                  </a:cubicBezTo>
                  <a:cubicBezTo>
                    <a:pt x="17028" y="23911"/>
                    <a:pt x="17386" y="24000"/>
                    <a:pt x="17415" y="24417"/>
                  </a:cubicBezTo>
                  <a:cubicBezTo>
                    <a:pt x="17490" y="24849"/>
                    <a:pt x="17311" y="25296"/>
                    <a:pt x="16954" y="25565"/>
                  </a:cubicBezTo>
                  <a:cubicBezTo>
                    <a:pt x="16670" y="25758"/>
                    <a:pt x="16328" y="25907"/>
                    <a:pt x="15970" y="25967"/>
                  </a:cubicBezTo>
                  <a:cubicBezTo>
                    <a:pt x="15479" y="26067"/>
                    <a:pt x="14979" y="26118"/>
                    <a:pt x="14470" y="26118"/>
                  </a:cubicBezTo>
                  <a:cubicBezTo>
                    <a:pt x="14301" y="26118"/>
                    <a:pt x="14130" y="26112"/>
                    <a:pt x="13959" y="26101"/>
                  </a:cubicBezTo>
                  <a:cubicBezTo>
                    <a:pt x="13021" y="26041"/>
                    <a:pt x="12052" y="25967"/>
                    <a:pt x="11114" y="25892"/>
                  </a:cubicBezTo>
                  <a:cubicBezTo>
                    <a:pt x="10998" y="25885"/>
                    <a:pt x="10882" y="25881"/>
                    <a:pt x="10765" y="25881"/>
                  </a:cubicBezTo>
                  <a:cubicBezTo>
                    <a:pt x="10430" y="25881"/>
                    <a:pt x="10093" y="25911"/>
                    <a:pt x="9773" y="25967"/>
                  </a:cubicBezTo>
                  <a:cubicBezTo>
                    <a:pt x="9103" y="26071"/>
                    <a:pt x="8536" y="26518"/>
                    <a:pt x="8283" y="27144"/>
                  </a:cubicBezTo>
                  <a:cubicBezTo>
                    <a:pt x="7941" y="27889"/>
                    <a:pt x="7851" y="28738"/>
                    <a:pt x="8030" y="29542"/>
                  </a:cubicBezTo>
                  <a:cubicBezTo>
                    <a:pt x="8227" y="30445"/>
                    <a:pt x="8866" y="30947"/>
                    <a:pt x="9768" y="30947"/>
                  </a:cubicBezTo>
                  <a:cubicBezTo>
                    <a:pt x="9819" y="30947"/>
                    <a:pt x="9870" y="30946"/>
                    <a:pt x="9922" y="30943"/>
                  </a:cubicBezTo>
                  <a:cubicBezTo>
                    <a:pt x="10831" y="30883"/>
                    <a:pt x="11486" y="30391"/>
                    <a:pt x="12052" y="29751"/>
                  </a:cubicBezTo>
                  <a:cubicBezTo>
                    <a:pt x="12306" y="29438"/>
                    <a:pt x="12529" y="29095"/>
                    <a:pt x="12723" y="28738"/>
                  </a:cubicBezTo>
                  <a:cubicBezTo>
                    <a:pt x="12832" y="28470"/>
                    <a:pt x="13101" y="28311"/>
                    <a:pt x="13383" y="28311"/>
                  </a:cubicBezTo>
                  <a:cubicBezTo>
                    <a:pt x="13446" y="28311"/>
                    <a:pt x="13509" y="28319"/>
                    <a:pt x="13572" y="28335"/>
                  </a:cubicBezTo>
                  <a:cubicBezTo>
                    <a:pt x="13885" y="28380"/>
                    <a:pt x="14183" y="28484"/>
                    <a:pt x="14466" y="28619"/>
                  </a:cubicBezTo>
                  <a:cubicBezTo>
                    <a:pt x="15657" y="29214"/>
                    <a:pt x="16909" y="29721"/>
                    <a:pt x="18190" y="30153"/>
                  </a:cubicBezTo>
                  <a:cubicBezTo>
                    <a:pt x="18488" y="30242"/>
                    <a:pt x="18771" y="30362"/>
                    <a:pt x="19054" y="30510"/>
                  </a:cubicBezTo>
                  <a:cubicBezTo>
                    <a:pt x="19590" y="30779"/>
                    <a:pt x="19695" y="31136"/>
                    <a:pt x="19337" y="31628"/>
                  </a:cubicBezTo>
                  <a:cubicBezTo>
                    <a:pt x="19054" y="32045"/>
                    <a:pt x="18697" y="32402"/>
                    <a:pt x="18279" y="32715"/>
                  </a:cubicBezTo>
                  <a:cubicBezTo>
                    <a:pt x="16924" y="33788"/>
                    <a:pt x="15300" y="34518"/>
                    <a:pt x="13587" y="34816"/>
                  </a:cubicBezTo>
                  <a:cubicBezTo>
                    <a:pt x="13319" y="34861"/>
                    <a:pt x="13065" y="34920"/>
                    <a:pt x="12812" y="35010"/>
                  </a:cubicBezTo>
                  <a:cubicBezTo>
                    <a:pt x="12097" y="35278"/>
                    <a:pt x="11754" y="35829"/>
                    <a:pt x="11844" y="36589"/>
                  </a:cubicBezTo>
                  <a:cubicBezTo>
                    <a:pt x="11918" y="37110"/>
                    <a:pt x="12097" y="37632"/>
                    <a:pt x="12365" y="38093"/>
                  </a:cubicBezTo>
                  <a:cubicBezTo>
                    <a:pt x="12797" y="38942"/>
                    <a:pt x="13304" y="39732"/>
                    <a:pt x="13721" y="40581"/>
                  </a:cubicBezTo>
                  <a:cubicBezTo>
                    <a:pt x="14525" y="42175"/>
                    <a:pt x="14987" y="43933"/>
                    <a:pt x="15076" y="45736"/>
                  </a:cubicBezTo>
                  <a:cubicBezTo>
                    <a:pt x="15076" y="45959"/>
                    <a:pt x="15106" y="46183"/>
                    <a:pt x="15136" y="46406"/>
                  </a:cubicBezTo>
                  <a:cubicBezTo>
                    <a:pt x="15240" y="47687"/>
                    <a:pt x="15866" y="48864"/>
                    <a:pt x="16864" y="49684"/>
                  </a:cubicBezTo>
                  <a:cubicBezTo>
                    <a:pt x="17132" y="49922"/>
                    <a:pt x="17400" y="50160"/>
                    <a:pt x="17654" y="50414"/>
                  </a:cubicBezTo>
                  <a:cubicBezTo>
                    <a:pt x="18011" y="50741"/>
                    <a:pt x="18220" y="51188"/>
                    <a:pt x="18250" y="51680"/>
                  </a:cubicBezTo>
                  <a:cubicBezTo>
                    <a:pt x="18294" y="52157"/>
                    <a:pt x="18265" y="52633"/>
                    <a:pt x="18175" y="53110"/>
                  </a:cubicBezTo>
                  <a:cubicBezTo>
                    <a:pt x="18101" y="53512"/>
                    <a:pt x="18056" y="53929"/>
                    <a:pt x="18056" y="54347"/>
                  </a:cubicBezTo>
                  <a:cubicBezTo>
                    <a:pt x="18041" y="55285"/>
                    <a:pt x="18428" y="55836"/>
                    <a:pt x="19322" y="56119"/>
                  </a:cubicBezTo>
                  <a:cubicBezTo>
                    <a:pt x="19590" y="56209"/>
                    <a:pt x="19873" y="56268"/>
                    <a:pt x="20142" y="56328"/>
                  </a:cubicBezTo>
                  <a:cubicBezTo>
                    <a:pt x="20440" y="56358"/>
                    <a:pt x="20663" y="56596"/>
                    <a:pt x="20708" y="56879"/>
                  </a:cubicBezTo>
                  <a:cubicBezTo>
                    <a:pt x="20767" y="57177"/>
                    <a:pt x="20782" y="57475"/>
                    <a:pt x="20767" y="57773"/>
                  </a:cubicBezTo>
                  <a:cubicBezTo>
                    <a:pt x="20723" y="58235"/>
                    <a:pt x="20693" y="58712"/>
                    <a:pt x="20678" y="59158"/>
                  </a:cubicBezTo>
                  <a:cubicBezTo>
                    <a:pt x="20648" y="59933"/>
                    <a:pt x="20857" y="60678"/>
                    <a:pt x="21304" y="61319"/>
                  </a:cubicBezTo>
                  <a:cubicBezTo>
                    <a:pt x="21482" y="61557"/>
                    <a:pt x="21691" y="61765"/>
                    <a:pt x="21944" y="61929"/>
                  </a:cubicBezTo>
                  <a:cubicBezTo>
                    <a:pt x="22156" y="62091"/>
                    <a:pt x="22403" y="62170"/>
                    <a:pt x="22648" y="62170"/>
                  </a:cubicBezTo>
                  <a:cubicBezTo>
                    <a:pt x="22990" y="62170"/>
                    <a:pt x="23327" y="62016"/>
                    <a:pt x="23553" y="61721"/>
                  </a:cubicBezTo>
                  <a:cubicBezTo>
                    <a:pt x="23881" y="61319"/>
                    <a:pt x="24089" y="60812"/>
                    <a:pt x="24119" y="60291"/>
                  </a:cubicBezTo>
                  <a:cubicBezTo>
                    <a:pt x="24134" y="60097"/>
                    <a:pt x="24134" y="59888"/>
                    <a:pt x="24164" y="59710"/>
                  </a:cubicBezTo>
                  <a:cubicBezTo>
                    <a:pt x="24209" y="59427"/>
                    <a:pt x="24313" y="59337"/>
                    <a:pt x="24581" y="59337"/>
                  </a:cubicBezTo>
                  <a:cubicBezTo>
                    <a:pt x="25311" y="59337"/>
                    <a:pt x="26041" y="59233"/>
                    <a:pt x="26741" y="59009"/>
                  </a:cubicBezTo>
                  <a:cubicBezTo>
                    <a:pt x="26831" y="58980"/>
                    <a:pt x="26920" y="58965"/>
                    <a:pt x="27009" y="58965"/>
                  </a:cubicBezTo>
                  <a:cubicBezTo>
                    <a:pt x="27054" y="58962"/>
                    <a:pt x="27096" y="58960"/>
                    <a:pt x="27134" y="58960"/>
                  </a:cubicBezTo>
                  <a:cubicBezTo>
                    <a:pt x="27505" y="58960"/>
                    <a:pt x="27588" y="59099"/>
                    <a:pt x="27561" y="59531"/>
                  </a:cubicBezTo>
                  <a:cubicBezTo>
                    <a:pt x="27546" y="60142"/>
                    <a:pt x="27471" y="60752"/>
                    <a:pt x="27382" y="61348"/>
                  </a:cubicBezTo>
                  <a:cubicBezTo>
                    <a:pt x="27322" y="61736"/>
                    <a:pt x="27337" y="62123"/>
                    <a:pt x="27412" y="62510"/>
                  </a:cubicBezTo>
                  <a:cubicBezTo>
                    <a:pt x="27569" y="63257"/>
                    <a:pt x="28049" y="63682"/>
                    <a:pt x="28750" y="63682"/>
                  </a:cubicBezTo>
                  <a:cubicBezTo>
                    <a:pt x="28846" y="63682"/>
                    <a:pt x="28946" y="63674"/>
                    <a:pt x="29050" y="63657"/>
                  </a:cubicBezTo>
                  <a:cubicBezTo>
                    <a:pt x="29602" y="63598"/>
                    <a:pt x="30093" y="63270"/>
                    <a:pt x="30376" y="62779"/>
                  </a:cubicBezTo>
                  <a:cubicBezTo>
                    <a:pt x="30600" y="62376"/>
                    <a:pt x="30749" y="61959"/>
                    <a:pt x="30823" y="61512"/>
                  </a:cubicBezTo>
                  <a:cubicBezTo>
                    <a:pt x="31062" y="60350"/>
                    <a:pt x="31494" y="59248"/>
                    <a:pt x="32134" y="58250"/>
                  </a:cubicBezTo>
                  <a:cubicBezTo>
                    <a:pt x="32805" y="57147"/>
                    <a:pt x="33147" y="55941"/>
                    <a:pt x="33356" y="54674"/>
                  </a:cubicBezTo>
                  <a:cubicBezTo>
                    <a:pt x="33579" y="53289"/>
                    <a:pt x="33505" y="51903"/>
                    <a:pt x="33490" y="50518"/>
                  </a:cubicBezTo>
                  <a:cubicBezTo>
                    <a:pt x="33475" y="49877"/>
                    <a:pt x="33400" y="49222"/>
                    <a:pt x="33445" y="48596"/>
                  </a:cubicBezTo>
                  <a:cubicBezTo>
                    <a:pt x="33520" y="47464"/>
                    <a:pt x="33758" y="46376"/>
                    <a:pt x="34518" y="45468"/>
                  </a:cubicBezTo>
                  <a:cubicBezTo>
                    <a:pt x="34890" y="45006"/>
                    <a:pt x="35233" y="44514"/>
                    <a:pt x="35575" y="44023"/>
                  </a:cubicBezTo>
                  <a:cubicBezTo>
                    <a:pt x="36305" y="43010"/>
                    <a:pt x="37259" y="42190"/>
                    <a:pt x="38361" y="41609"/>
                  </a:cubicBezTo>
                  <a:cubicBezTo>
                    <a:pt x="38953" y="41293"/>
                    <a:pt x="39607" y="41129"/>
                    <a:pt x="40267" y="41129"/>
                  </a:cubicBezTo>
                  <a:cubicBezTo>
                    <a:pt x="40322" y="41129"/>
                    <a:pt x="40377" y="41130"/>
                    <a:pt x="40432" y="41132"/>
                  </a:cubicBezTo>
                  <a:cubicBezTo>
                    <a:pt x="41162" y="41192"/>
                    <a:pt x="41892" y="41296"/>
                    <a:pt x="42607" y="41430"/>
                  </a:cubicBezTo>
                  <a:cubicBezTo>
                    <a:pt x="43150" y="41512"/>
                    <a:pt x="43693" y="41643"/>
                    <a:pt x="44259" y="41643"/>
                  </a:cubicBezTo>
                  <a:cubicBezTo>
                    <a:pt x="44314" y="41643"/>
                    <a:pt x="44369" y="41642"/>
                    <a:pt x="44425" y="41639"/>
                  </a:cubicBezTo>
                  <a:cubicBezTo>
                    <a:pt x="45065" y="41624"/>
                    <a:pt x="45706" y="41505"/>
                    <a:pt x="46302" y="41267"/>
                  </a:cubicBezTo>
                  <a:cubicBezTo>
                    <a:pt x="46417" y="41219"/>
                    <a:pt x="46500" y="41192"/>
                    <a:pt x="46560" y="41192"/>
                  </a:cubicBezTo>
                  <a:cubicBezTo>
                    <a:pt x="46672" y="41192"/>
                    <a:pt x="46710" y="41283"/>
                    <a:pt x="46749" y="41505"/>
                  </a:cubicBezTo>
                  <a:cubicBezTo>
                    <a:pt x="46823" y="41892"/>
                    <a:pt x="46868" y="42280"/>
                    <a:pt x="46913" y="42667"/>
                  </a:cubicBezTo>
                  <a:cubicBezTo>
                    <a:pt x="46942" y="43010"/>
                    <a:pt x="47047" y="43337"/>
                    <a:pt x="47210" y="43635"/>
                  </a:cubicBezTo>
                  <a:cubicBezTo>
                    <a:pt x="47417" y="44022"/>
                    <a:pt x="47824" y="44264"/>
                    <a:pt x="48249" y="44264"/>
                  </a:cubicBezTo>
                  <a:cubicBezTo>
                    <a:pt x="48315" y="44264"/>
                    <a:pt x="48381" y="44258"/>
                    <a:pt x="48447" y="44246"/>
                  </a:cubicBezTo>
                  <a:cubicBezTo>
                    <a:pt x="49564" y="44097"/>
                    <a:pt x="50399" y="43039"/>
                    <a:pt x="50309" y="41833"/>
                  </a:cubicBezTo>
                  <a:cubicBezTo>
                    <a:pt x="50294" y="41490"/>
                    <a:pt x="50220" y="41147"/>
                    <a:pt x="50175" y="40820"/>
                  </a:cubicBezTo>
                  <a:cubicBezTo>
                    <a:pt x="50145" y="40671"/>
                    <a:pt x="50116" y="40522"/>
                    <a:pt x="50101" y="40373"/>
                  </a:cubicBezTo>
                  <a:cubicBezTo>
                    <a:pt x="50071" y="39881"/>
                    <a:pt x="50175" y="39717"/>
                    <a:pt x="50637" y="39583"/>
                  </a:cubicBezTo>
                  <a:cubicBezTo>
                    <a:pt x="50935" y="39494"/>
                    <a:pt x="51248" y="39434"/>
                    <a:pt x="51546" y="39345"/>
                  </a:cubicBezTo>
                  <a:cubicBezTo>
                    <a:pt x="53229" y="38823"/>
                    <a:pt x="53840" y="37632"/>
                    <a:pt x="53289" y="35978"/>
                  </a:cubicBezTo>
                  <a:cubicBezTo>
                    <a:pt x="53289" y="35963"/>
                    <a:pt x="53274" y="35948"/>
                    <a:pt x="53274" y="35933"/>
                  </a:cubicBezTo>
                  <a:cubicBezTo>
                    <a:pt x="52842" y="34726"/>
                    <a:pt x="52797" y="34816"/>
                    <a:pt x="53289" y="33430"/>
                  </a:cubicBezTo>
                  <a:cubicBezTo>
                    <a:pt x="53438" y="33013"/>
                    <a:pt x="53572" y="32581"/>
                    <a:pt x="53661" y="32149"/>
                  </a:cubicBezTo>
                  <a:cubicBezTo>
                    <a:pt x="53870" y="30957"/>
                    <a:pt x="53587" y="29870"/>
                    <a:pt x="52961" y="28857"/>
                  </a:cubicBezTo>
                  <a:cubicBezTo>
                    <a:pt x="52484" y="28112"/>
                    <a:pt x="51888" y="27442"/>
                    <a:pt x="51203" y="26890"/>
                  </a:cubicBezTo>
                  <a:cubicBezTo>
                    <a:pt x="49996" y="25907"/>
                    <a:pt x="48834" y="24894"/>
                    <a:pt x="47717" y="23807"/>
                  </a:cubicBezTo>
                  <a:cubicBezTo>
                    <a:pt x="47464" y="23568"/>
                    <a:pt x="47225" y="23315"/>
                    <a:pt x="47002" y="23062"/>
                  </a:cubicBezTo>
                  <a:cubicBezTo>
                    <a:pt x="46257" y="22213"/>
                    <a:pt x="45616" y="21274"/>
                    <a:pt x="44678" y="20604"/>
                  </a:cubicBezTo>
                  <a:lnTo>
                    <a:pt x="44663" y="20604"/>
                  </a:lnTo>
                  <a:cubicBezTo>
                    <a:pt x="44499" y="20559"/>
                    <a:pt x="44350" y="20499"/>
                    <a:pt x="44216" y="20425"/>
                  </a:cubicBezTo>
                  <a:cubicBezTo>
                    <a:pt x="43635" y="20172"/>
                    <a:pt x="43024" y="20008"/>
                    <a:pt x="42399" y="19963"/>
                  </a:cubicBezTo>
                  <a:cubicBezTo>
                    <a:pt x="42257" y="19955"/>
                    <a:pt x="42116" y="19950"/>
                    <a:pt x="41975" y="19950"/>
                  </a:cubicBezTo>
                  <a:cubicBezTo>
                    <a:pt x="41119" y="19950"/>
                    <a:pt x="40270" y="20107"/>
                    <a:pt x="39464" y="20440"/>
                  </a:cubicBezTo>
                  <a:cubicBezTo>
                    <a:pt x="38629" y="20782"/>
                    <a:pt x="37810" y="21125"/>
                    <a:pt x="36976" y="21468"/>
                  </a:cubicBezTo>
                  <a:cubicBezTo>
                    <a:pt x="35590" y="22019"/>
                    <a:pt x="34205" y="22540"/>
                    <a:pt x="32715" y="22808"/>
                  </a:cubicBezTo>
                  <a:cubicBezTo>
                    <a:pt x="31723" y="22993"/>
                    <a:pt x="30730" y="23125"/>
                    <a:pt x="29737" y="23125"/>
                  </a:cubicBezTo>
                  <a:cubicBezTo>
                    <a:pt x="28883" y="23125"/>
                    <a:pt x="28028" y="23027"/>
                    <a:pt x="27173" y="22779"/>
                  </a:cubicBezTo>
                  <a:cubicBezTo>
                    <a:pt x="26697" y="22630"/>
                    <a:pt x="26190" y="22555"/>
                    <a:pt x="25684" y="22540"/>
                  </a:cubicBezTo>
                  <a:cubicBezTo>
                    <a:pt x="24656" y="22540"/>
                    <a:pt x="23821" y="22868"/>
                    <a:pt x="23211" y="23747"/>
                  </a:cubicBezTo>
                  <a:cubicBezTo>
                    <a:pt x="23002" y="24045"/>
                    <a:pt x="22808" y="24373"/>
                    <a:pt x="22630" y="24700"/>
                  </a:cubicBezTo>
                  <a:cubicBezTo>
                    <a:pt x="22421" y="25118"/>
                    <a:pt x="22242" y="25535"/>
                    <a:pt x="22034" y="25952"/>
                  </a:cubicBezTo>
                  <a:cubicBezTo>
                    <a:pt x="21885" y="26324"/>
                    <a:pt x="21631" y="26652"/>
                    <a:pt x="21289" y="26890"/>
                  </a:cubicBezTo>
                  <a:cubicBezTo>
                    <a:pt x="21123" y="27000"/>
                    <a:pt x="20959" y="27051"/>
                    <a:pt x="20811" y="27051"/>
                  </a:cubicBezTo>
                  <a:cubicBezTo>
                    <a:pt x="20493" y="27051"/>
                    <a:pt x="20242" y="26815"/>
                    <a:pt x="20171" y="26399"/>
                  </a:cubicBezTo>
                  <a:cubicBezTo>
                    <a:pt x="20127" y="26160"/>
                    <a:pt x="20142" y="25922"/>
                    <a:pt x="20216" y="25684"/>
                  </a:cubicBezTo>
                  <a:cubicBezTo>
                    <a:pt x="20425" y="24984"/>
                    <a:pt x="20812" y="24388"/>
                    <a:pt x="21199" y="23777"/>
                  </a:cubicBezTo>
                  <a:cubicBezTo>
                    <a:pt x="21706" y="22972"/>
                    <a:pt x="22138" y="22123"/>
                    <a:pt x="22466" y="21214"/>
                  </a:cubicBezTo>
                  <a:cubicBezTo>
                    <a:pt x="22630" y="20753"/>
                    <a:pt x="22868" y="20321"/>
                    <a:pt x="23196" y="19948"/>
                  </a:cubicBezTo>
                  <a:cubicBezTo>
                    <a:pt x="23349" y="19753"/>
                    <a:pt x="23581" y="19649"/>
                    <a:pt x="23818" y="19649"/>
                  </a:cubicBezTo>
                  <a:cubicBezTo>
                    <a:pt x="23834" y="19649"/>
                    <a:pt x="23850" y="19649"/>
                    <a:pt x="23866" y="19650"/>
                  </a:cubicBezTo>
                  <a:cubicBezTo>
                    <a:pt x="24268" y="19680"/>
                    <a:pt x="24656" y="19769"/>
                    <a:pt x="25028" y="19933"/>
                  </a:cubicBezTo>
                  <a:cubicBezTo>
                    <a:pt x="25419" y="20106"/>
                    <a:pt x="25799" y="20187"/>
                    <a:pt x="26169" y="20187"/>
                  </a:cubicBezTo>
                  <a:cubicBezTo>
                    <a:pt x="26788" y="20187"/>
                    <a:pt x="27380" y="19961"/>
                    <a:pt x="27948" y="19561"/>
                  </a:cubicBezTo>
                  <a:cubicBezTo>
                    <a:pt x="28335" y="19293"/>
                    <a:pt x="28663" y="18935"/>
                    <a:pt x="29035" y="18637"/>
                  </a:cubicBezTo>
                  <a:cubicBezTo>
                    <a:pt x="29199" y="18518"/>
                    <a:pt x="29333" y="18354"/>
                    <a:pt x="29557" y="18339"/>
                  </a:cubicBezTo>
                  <a:lnTo>
                    <a:pt x="29557" y="18339"/>
                  </a:lnTo>
                  <a:cubicBezTo>
                    <a:pt x="29587" y="18458"/>
                    <a:pt x="29587" y="18592"/>
                    <a:pt x="29542" y="18712"/>
                  </a:cubicBezTo>
                  <a:cubicBezTo>
                    <a:pt x="29497" y="18965"/>
                    <a:pt x="29512" y="19218"/>
                    <a:pt x="29542" y="19471"/>
                  </a:cubicBezTo>
                  <a:cubicBezTo>
                    <a:pt x="29603" y="19984"/>
                    <a:pt x="30034" y="20346"/>
                    <a:pt x="30515" y="20346"/>
                  </a:cubicBezTo>
                  <a:cubicBezTo>
                    <a:pt x="30621" y="20346"/>
                    <a:pt x="30730" y="20329"/>
                    <a:pt x="30838" y="20291"/>
                  </a:cubicBezTo>
                  <a:cubicBezTo>
                    <a:pt x="31076" y="20216"/>
                    <a:pt x="31300" y="20097"/>
                    <a:pt x="31494" y="19933"/>
                  </a:cubicBezTo>
                  <a:cubicBezTo>
                    <a:pt x="32373" y="19248"/>
                    <a:pt x="32879" y="18324"/>
                    <a:pt x="33177" y="17296"/>
                  </a:cubicBezTo>
                  <a:cubicBezTo>
                    <a:pt x="33505" y="16134"/>
                    <a:pt x="34324" y="15524"/>
                    <a:pt x="35367" y="15106"/>
                  </a:cubicBezTo>
                  <a:cubicBezTo>
                    <a:pt x="35536" y="15042"/>
                    <a:pt x="35716" y="14999"/>
                    <a:pt x="35897" y="14999"/>
                  </a:cubicBezTo>
                  <a:cubicBezTo>
                    <a:pt x="35924" y="14999"/>
                    <a:pt x="35951" y="15000"/>
                    <a:pt x="35978" y="15002"/>
                  </a:cubicBezTo>
                  <a:cubicBezTo>
                    <a:pt x="36261" y="15017"/>
                    <a:pt x="36350" y="15136"/>
                    <a:pt x="36305" y="15419"/>
                  </a:cubicBezTo>
                  <a:cubicBezTo>
                    <a:pt x="36246" y="15673"/>
                    <a:pt x="36127" y="15926"/>
                    <a:pt x="35978" y="16134"/>
                  </a:cubicBezTo>
                  <a:cubicBezTo>
                    <a:pt x="35680" y="16566"/>
                    <a:pt x="35382" y="16969"/>
                    <a:pt x="35039" y="17341"/>
                  </a:cubicBezTo>
                  <a:cubicBezTo>
                    <a:pt x="34741" y="17699"/>
                    <a:pt x="34503" y="18101"/>
                    <a:pt x="34354" y="18533"/>
                  </a:cubicBezTo>
                  <a:cubicBezTo>
                    <a:pt x="34160" y="19054"/>
                    <a:pt x="34443" y="19635"/>
                    <a:pt x="34965" y="19814"/>
                  </a:cubicBezTo>
                  <a:cubicBezTo>
                    <a:pt x="35153" y="19885"/>
                    <a:pt x="35351" y="19928"/>
                    <a:pt x="35551" y="19928"/>
                  </a:cubicBezTo>
                  <a:cubicBezTo>
                    <a:pt x="35604" y="19928"/>
                    <a:pt x="35657" y="19925"/>
                    <a:pt x="35710" y="19918"/>
                  </a:cubicBezTo>
                  <a:cubicBezTo>
                    <a:pt x="36112" y="19889"/>
                    <a:pt x="36499" y="19799"/>
                    <a:pt x="36886" y="19665"/>
                  </a:cubicBezTo>
                  <a:cubicBezTo>
                    <a:pt x="37512" y="19442"/>
                    <a:pt x="38138" y="19188"/>
                    <a:pt x="38749" y="18890"/>
                  </a:cubicBezTo>
                  <a:cubicBezTo>
                    <a:pt x="39223" y="18676"/>
                    <a:pt x="39733" y="18568"/>
                    <a:pt x="40244" y="18568"/>
                  </a:cubicBezTo>
                  <a:cubicBezTo>
                    <a:pt x="40727" y="18568"/>
                    <a:pt x="41212" y="18665"/>
                    <a:pt x="41669" y="18861"/>
                  </a:cubicBezTo>
                  <a:cubicBezTo>
                    <a:pt x="42741" y="19308"/>
                    <a:pt x="43739" y="19889"/>
                    <a:pt x="44678" y="20604"/>
                  </a:cubicBezTo>
                  <a:lnTo>
                    <a:pt x="44693" y="20604"/>
                  </a:lnTo>
                  <a:cubicBezTo>
                    <a:pt x="44976" y="20738"/>
                    <a:pt x="45259" y="20872"/>
                    <a:pt x="45527" y="20991"/>
                  </a:cubicBezTo>
                  <a:cubicBezTo>
                    <a:pt x="45784" y="21114"/>
                    <a:pt x="46070" y="21181"/>
                    <a:pt x="46359" y="21181"/>
                  </a:cubicBezTo>
                  <a:cubicBezTo>
                    <a:pt x="46489" y="21181"/>
                    <a:pt x="46620" y="21168"/>
                    <a:pt x="46749" y="21140"/>
                  </a:cubicBezTo>
                  <a:cubicBezTo>
                    <a:pt x="47479" y="21021"/>
                    <a:pt x="47926" y="20276"/>
                    <a:pt x="47687" y="19576"/>
                  </a:cubicBezTo>
                  <a:cubicBezTo>
                    <a:pt x="47657" y="19516"/>
                    <a:pt x="47643" y="19442"/>
                    <a:pt x="47598" y="19367"/>
                  </a:cubicBezTo>
                  <a:cubicBezTo>
                    <a:pt x="47404" y="18995"/>
                    <a:pt x="47359" y="18563"/>
                    <a:pt x="47464" y="18160"/>
                  </a:cubicBezTo>
                  <a:cubicBezTo>
                    <a:pt x="47628" y="17490"/>
                    <a:pt x="47374" y="16939"/>
                    <a:pt x="46838" y="16507"/>
                  </a:cubicBezTo>
                  <a:cubicBezTo>
                    <a:pt x="46376" y="16134"/>
                    <a:pt x="45840" y="15881"/>
                    <a:pt x="45274" y="15762"/>
                  </a:cubicBezTo>
                  <a:cubicBezTo>
                    <a:pt x="44886" y="15673"/>
                    <a:pt x="44514" y="15553"/>
                    <a:pt x="44156" y="15404"/>
                  </a:cubicBezTo>
                  <a:cubicBezTo>
                    <a:pt x="43799" y="15270"/>
                    <a:pt x="43561" y="14898"/>
                    <a:pt x="43605" y="14511"/>
                  </a:cubicBezTo>
                  <a:cubicBezTo>
                    <a:pt x="43605" y="14332"/>
                    <a:pt x="43635" y="14123"/>
                    <a:pt x="43650" y="13930"/>
                  </a:cubicBezTo>
                  <a:cubicBezTo>
                    <a:pt x="43695" y="13080"/>
                    <a:pt x="43307" y="12470"/>
                    <a:pt x="42562" y="12067"/>
                  </a:cubicBezTo>
                  <a:cubicBezTo>
                    <a:pt x="42220" y="11889"/>
                    <a:pt x="41847" y="11769"/>
                    <a:pt x="41460" y="11695"/>
                  </a:cubicBezTo>
                  <a:cubicBezTo>
                    <a:pt x="41400" y="11695"/>
                    <a:pt x="41341" y="11680"/>
                    <a:pt x="41281" y="11680"/>
                  </a:cubicBezTo>
                  <a:cubicBezTo>
                    <a:pt x="40030" y="11397"/>
                    <a:pt x="40000" y="11442"/>
                    <a:pt x="39479" y="10309"/>
                  </a:cubicBezTo>
                  <a:cubicBezTo>
                    <a:pt x="39255" y="9788"/>
                    <a:pt x="38853" y="9356"/>
                    <a:pt x="38361" y="9073"/>
                  </a:cubicBezTo>
                  <a:cubicBezTo>
                    <a:pt x="38019" y="8894"/>
                    <a:pt x="37676" y="8701"/>
                    <a:pt x="37348" y="8492"/>
                  </a:cubicBezTo>
                  <a:cubicBezTo>
                    <a:pt x="36991" y="8268"/>
                    <a:pt x="36961" y="8120"/>
                    <a:pt x="37184" y="7762"/>
                  </a:cubicBezTo>
                  <a:cubicBezTo>
                    <a:pt x="37319" y="7568"/>
                    <a:pt x="37453" y="7375"/>
                    <a:pt x="37572" y="7166"/>
                  </a:cubicBezTo>
                  <a:cubicBezTo>
                    <a:pt x="38063" y="6257"/>
                    <a:pt x="37840" y="5349"/>
                    <a:pt x="36991" y="4768"/>
                  </a:cubicBezTo>
                  <a:cubicBezTo>
                    <a:pt x="36648" y="4544"/>
                    <a:pt x="36291" y="4365"/>
                    <a:pt x="35903" y="4246"/>
                  </a:cubicBezTo>
                  <a:cubicBezTo>
                    <a:pt x="34741" y="3859"/>
                    <a:pt x="33594" y="3412"/>
                    <a:pt x="32477" y="2905"/>
                  </a:cubicBezTo>
                  <a:cubicBezTo>
                    <a:pt x="32104" y="2712"/>
                    <a:pt x="31702" y="2607"/>
                    <a:pt x="31270" y="2607"/>
                  </a:cubicBezTo>
                  <a:cubicBezTo>
                    <a:pt x="31249" y="2607"/>
                    <a:pt x="31229" y="2607"/>
                    <a:pt x="31208" y="2607"/>
                  </a:cubicBezTo>
                  <a:cubicBezTo>
                    <a:pt x="30082" y="2607"/>
                    <a:pt x="29365" y="3403"/>
                    <a:pt x="29467" y="4544"/>
                  </a:cubicBezTo>
                  <a:cubicBezTo>
                    <a:pt x="29467" y="4604"/>
                    <a:pt x="29497" y="4663"/>
                    <a:pt x="29497" y="4708"/>
                  </a:cubicBezTo>
                  <a:cubicBezTo>
                    <a:pt x="29509" y="4962"/>
                    <a:pt x="29463" y="5049"/>
                    <a:pt x="29278" y="5049"/>
                  </a:cubicBezTo>
                  <a:cubicBezTo>
                    <a:pt x="29234" y="5049"/>
                    <a:pt x="29184" y="5044"/>
                    <a:pt x="29125" y="5036"/>
                  </a:cubicBezTo>
                  <a:cubicBezTo>
                    <a:pt x="28574" y="4946"/>
                    <a:pt x="28067" y="4663"/>
                    <a:pt x="27710" y="4231"/>
                  </a:cubicBezTo>
                  <a:cubicBezTo>
                    <a:pt x="27427" y="3904"/>
                    <a:pt x="27129" y="3591"/>
                    <a:pt x="26816" y="3293"/>
                  </a:cubicBezTo>
                  <a:cubicBezTo>
                    <a:pt x="26171" y="2688"/>
                    <a:pt x="25411" y="2478"/>
                    <a:pt x="24575" y="2478"/>
                  </a:cubicBezTo>
                  <a:cubicBezTo>
                    <a:pt x="24464" y="2478"/>
                    <a:pt x="24352" y="2481"/>
                    <a:pt x="24238" y="2488"/>
                  </a:cubicBezTo>
                  <a:cubicBezTo>
                    <a:pt x="24158" y="2494"/>
                    <a:pt x="24090" y="2498"/>
                    <a:pt x="24035" y="2498"/>
                  </a:cubicBezTo>
                  <a:cubicBezTo>
                    <a:pt x="23793" y="2498"/>
                    <a:pt x="23773" y="2422"/>
                    <a:pt x="23821" y="2071"/>
                  </a:cubicBezTo>
                  <a:cubicBezTo>
                    <a:pt x="23866" y="1669"/>
                    <a:pt x="23940" y="1267"/>
                    <a:pt x="24030" y="879"/>
                  </a:cubicBezTo>
                  <a:cubicBezTo>
                    <a:pt x="24089" y="581"/>
                    <a:pt x="24104" y="283"/>
                    <a:pt x="24060"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3" name="Google Shape;1683;p42"/>
            <p:cNvSpPr/>
            <p:nvPr/>
          </p:nvSpPr>
          <p:spPr>
            <a:xfrm>
              <a:off x="5410231" y="4171393"/>
              <a:ext cx="423495" cy="556687"/>
            </a:xfrm>
            <a:custGeom>
              <a:avLst/>
              <a:gdLst/>
              <a:ahLst/>
              <a:cxnLst/>
              <a:rect l="l" t="t" r="r" b="b"/>
              <a:pathLst>
                <a:path w="16448" h="21621" extrusionOk="0">
                  <a:moveTo>
                    <a:pt x="15413" y="0"/>
                  </a:moveTo>
                  <a:cubicBezTo>
                    <a:pt x="14727" y="0"/>
                    <a:pt x="14231" y="312"/>
                    <a:pt x="13826" y="898"/>
                  </a:cubicBezTo>
                  <a:cubicBezTo>
                    <a:pt x="13394" y="1539"/>
                    <a:pt x="13215" y="2254"/>
                    <a:pt x="13036" y="2984"/>
                  </a:cubicBezTo>
                  <a:cubicBezTo>
                    <a:pt x="12947" y="3401"/>
                    <a:pt x="12857" y="3803"/>
                    <a:pt x="12768" y="4206"/>
                  </a:cubicBezTo>
                  <a:cubicBezTo>
                    <a:pt x="12396" y="5725"/>
                    <a:pt x="11472" y="6738"/>
                    <a:pt x="10072" y="7349"/>
                  </a:cubicBezTo>
                  <a:cubicBezTo>
                    <a:pt x="9178" y="7722"/>
                    <a:pt x="8269" y="8064"/>
                    <a:pt x="7360" y="8437"/>
                  </a:cubicBezTo>
                  <a:cubicBezTo>
                    <a:pt x="5722" y="9107"/>
                    <a:pt x="4127" y="9926"/>
                    <a:pt x="2519" y="10671"/>
                  </a:cubicBezTo>
                  <a:cubicBezTo>
                    <a:pt x="2206" y="10805"/>
                    <a:pt x="1923" y="10984"/>
                    <a:pt x="1654" y="11208"/>
                  </a:cubicBezTo>
                  <a:cubicBezTo>
                    <a:pt x="1148" y="11595"/>
                    <a:pt x="969" y="12265"/>
                    <a:pt x="1193" y="12861"/>
                  </a:cubicBezTo>
                  <a:cubicBezTo>
                    <a:pt x="1371" y="13353"/>
                    <a:pt x="1640" y="13815"/>
                    <a:pt x="1997" y="14202"/>
                  </a:cubicBezTo>
                  <a:cubicBezTo>
                    <a:pt x="2206" y="14455"/>
                    <a:pt x="2429" y="14694"/>
                    <a:pt x="2623" y="14962"/>
                  </a:cubicBezTo>
                  <a:cubicBezTo>
                    <a:pt x="2951" y="15349"/>
                    <a:pt x="3010" y="15885"/>
                    <a:pt x="2772" y="16347"/>
                  </a:cubicBezTo>
                  <a:cubicBezTo>
                    <a:pt x="2519" y="16869"/>
                    <a:pt x="2131" y="17316"/>
                    <a:pt x="1654" y="17658"/>
                  </a:cubicBezTo>
                  <a:cubicBezTo>
                    <a:pt x="1416" y="17822"/>
                    <a:pt x="1163" y="17986"/>
                    <a:pt x="924" y="18180"/>
                  </a:cubicBezTo>
                  <a:cubicBezTo>
                    <a:pt x="16" y="18820"/>
                    <a:pt x="1" y="20161"/>
                    <a:pt x="895" y="20831"/>
                  </a:cubicBezTo>
                  <a:cubicBezTo>
                    <a:pt x="1133" y="21010"/>
                    <a:pt x="1386" y="21159"/>
                    <a:pt x="1684" y="21248"/>
                  </a:cubicBezTo>
                  <a:cubicBezTo>
                    <a:pt x="1863" y="21323"/>
                    <a:pt x="2042" y="21368"/>
                    <a:pt x="2235" y="21442"/>
                  </a:cubicBezTo>
                  <a:cubicBezTo>
                    <a:pt x="2399" y="21487"/>
                    <a:pt x="2548" y="21546"/>
                    <a:pt x="2682" y="21621"/>
                  </a:cubicBezTo>
                  <a:cubicBezTo>
                    <a:pt x="10116" y="17345"/>
                    <a:pt x="15852" y="8645"/>
                    <a:pt x="16448" y="243"/>
                  </a:cubicBezTo>
                  <a:lnTo>
                    <a:pt x="16388" y="213"/>
                  </a:lnTo>
                  <a:cubicBezTo>
                    <a:pt x="16120" y="109"/>
                    <a:pt x="15837" y="34"/>
                    <a:pt x="15554" y="5"/>
                  </a:cubicBezTo>
                  <a:cubicBezTo>
                    <a:pt x="15506" y="2"/>
                    <a:pt x="15459" y="0"/>
                    <a:pt x="15413"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4" name="Google Shape;1684;p42"/>
            <p:cNvSpPr/>
            <p:nvPr/>
          </p:nvSpPr>
          <p:spPr>
            <a:xfrm>
              <a:off x="5440535" y="3317701"/>
              <a:ext cx="406630" cy="616884"/>
            </a:xfrm>
            <a:custGeom>
              <a:avLst/>
              <a:gdLst/>
              <a:ahLst/>
              <a:cxnLst/>
              <a:rect l="l" t="t" r="r" b="b"/>
              <a:pathLst>
                <a:path w="15793" h="23959" extrusionOk="0">
                  <a:moveTo>
                    <a:pt x="3025" y="1"/>
                  </a:moveTo>
                  <a:cubicBezTo>
                    <a:pt x="2950" y="16"/>
                    <a:pt x="2876" y="30"/>
                    <a:pt x="2801" y="60"/>
                  </a:cubicBezTo>
                  <a:cubicBezTo>
                    <a:pt x="2310" y="209"/>
                    <a:pt x="1833" y="388"/>
                    <a:pt x="1386" y="612"/>
                  </a:cubicBezTo>
                  <a:cubicBezTo>
                    <a:pt x="954" y="835"/>
                    <a:pt x="597" y="1178"/>
                    <a:pt x="358" y="1595"/>
                  </a:cubicBezTo>
                  <a:cubicBezTo>
                    <a:pt x="1" y="2250"/>
                    <a:pt x="75" y="3040"/>
                    <a:pt x="552" y="3621"/>
                  </a:cubicBezTo>
                  <a:cubicBezTo>
                    <a:pt x="790" y="3919"/>
                    <a:pt x="1088" y="4172"/>
                    <a:pt x="1431" y="4366"/>
                  </a:cubicBezTo>
                  <a:cubicBezTo>
                    <a:pt x="2191" y="4828"/>
                    <a:pt x="3010" y="5140"/>
                    <a:pt x="3829" y="5498"/>
                  </a:cubicBezTo>
                  <a:cubicBezTo>
                    <a:pt x="5528" y="6258"/>
                    <a:pt x="7092" y="7315"/>
                    <a:pt x="8448" y="8611"/>
                  </a:cubicBezTo>
                  <a:cubicBezTo>
                    <a:pt x="8790" y="8924"/>
                    <a:pt x="9088" y="9282"/>
                    <a:pt x="9327" y="9669"/>
                  </a:cubicBezTo>
                  <a:cubicBezTo>
                    <a:pt x="9461" y="9878"/>
                    <a:pt x="9550" y="10101"/>
                    <a:pt x="9595" y="10340"/>
                  </a:cubicBezTo>
                  <a:cubicBezTo>
                    <a:pt x="9610" y="10444"/>
                    <a:pt x="9625" y="10593"/>
                    <a:pt x="9505" y="10652"/>
                  </a:cubicBezTo>
                  <a:cubicBezTo>
                    <a:pt x="9481" y="10665"/>
                    <a:pt x="9458" y="10670"/>
                    <a:pt x="9437" y="10670"/>
                  </a:cubicBezTo>
                  <a:cubicBezTo>
                    <a:pt x="9355" y="10670"/>
                    <a:pt x="9296" y="10592"/>
                    <a:pt x="9237" y="10533"/>
                  </a:cubicBezTo>
                  <a:cubicBezTo>
                    <a:pt x="9014" y="10325"/>
                    <a:pt x="8820" y="10071"/>
                    <a:pt x="8656" y="9788"/>
                  </a:cubicBezTo>
                  <a:cubicBezTo>
                    <a:pt x="8507" y="9520"/>
                    <a:pt x="8358" y="9237"/>
                    <a:pt x="8194" y="8969"/>
                  </a:cubicBezTo>
                  <a:cubicBezTo>
                    <a:pt x="7941" y="8537"/>
                    <a:pt x="7584" y="8194"/>
                    <a:pt x="7137" y="7971"/>
                  </a:cubicBezTo>
                  <a:cubicBezTo>
                    <a:pt x="6881" y="7849"/>
                    <a:pt x="6609" y="7784"/>
                    <a:pt x="6333" y="7784"/>
                  </a:cubicBezTo>
                  <a:cubicBezTo>
                    <a:pt x="6238" y="7784"/>
                    <a:pt x="6144" y="7792"/>
                    <a:pt x="6049" y="7807"/>
                  </a:cubicBezTo>
                  <a:cubicBezTo>
                    <a:pt x="5558" y="7867"/>
                    <a:pt x="5230" y="8358"/>
                    <a:pt x="5364" y="8835"/>
                  </a:cubicBezTo>
                  <a:cubicBezTo>
                    <a:pt x="5438" y="9163"/>
                    <a:pt x="5558" y="9461"/>
                    <a:pt x="5736" y="9744"/>
                  </a:cubicBezTo>
                  <a:cubicBezTo>
                    <a:pt x="6109" y="10354"/>
                    <a:pt x="6317" y="11055"/>
                    <a:pt x="6362" y="11785"/>
                  </a:cubicBezTo>
                  <a:cubicBezTo>
                    <a:pt x="6407" y="12366"/>
                    <a:pt x="6526" y="12932"/>
                    <a:pt x="6690" y="13498"/>
                  </a:cubicBezTo>
                  <a:cubicBezTo>
                    <a:pt x="6839" y="14034"/>
                    <a:pt x="7107" y="14526"/>
                    <a:pt x="7479" y="14928"/>
                  </a:cubicBezTo>
                  <a:cubicBezTo>
                    <a:pt x="7554" y="15017"/>
                    <a:pt x="7643" y="15107"/>
                    <a:pt x="7733" y="15181"/>
                  </a:cubicBezTo>
                  <a:cubicBezTo>
                    <a:pt x="7895" y="15300"/>
                    <a:pt x="8050" y="15358"/>
                    <a:pt x="8188" y="15358"/>
                  </a:cubicBezTo>
                  <a:cubicBezTo>
                    <a:pt x="8430" y="15358"/>
                    <a:pt x="8621" y="15180"/>
                    <a:pt x="8716" y="14839"/>
                  </a:cubicBezTo>
                  <a:cubicBezTo>
                    <a:pt x="8775" y="14570"/>
                    <a:pt x="8790" y="14287"/>
                    <a:pt x="8775" y="14004"/>
                  </a:cubicBezTo>
                  <a:cubicBezTo>
                    <a:pt x="8775" y="13726"/>
                    <a:pt x="8822" y="13600"/>
                    <a:pt x="8963" y="13600"/>
                  </a:cubicBezTo>
                  <a:cubicBezTo>
                    <a:pt x="9034" y="13600"/>
                    <a:pt x="9128" y="13632"/>
                    <a:pt x="9252" y="13692"/>
                  </a:cubicBezTo>
                  <a:cubicBezTo>
                    <a:pt x="9952" y="14019"/>
                    <a:pt x="10265" y="14630"/>
                    <a:pt x="10086" y="15375"/>
                  </a:cubicBezTo>
                  <a:cubicBezTo>
                    <a:pt x="10012" y="15747"/>
                    <a:pt x="9923" y="16135"/>
                    <a:pt x="9833" y="16507"/>
                  </a:cubicBezTo>
                  <a:cubicBezTo>
                    <a:pt x="9744" y="16835"/>
                    <a:pt x="9744" y="17192"/>
                    <a:pt x="9803" y="17535"/>
                  </a:cubicBezTo>
                  <a:cubicBezTo>
                    <a:pt x="9848" y="17699"/>
                    <a:pt x="9908" y="17878"/>
                    <a:pt x="10012" y="18027"/>
                  </a:cubicBezTo>
                  <a:cubicBezTo>
                    <a:pt x="10156" y="18243"/>
                    <a:pt x="10393" y="18361"/>
                    <a:pt x="10634" y="18361"/>
                  </a:cubicBezTo>
                  <a:cubicBezTo>
                    <a:pt x="10791" y="18361"/>
                    <a:pt x="10949" y="18311"/>
                    <a:pt x="11085" y="18205"/>
                  </a:cubicBezTo>
                  <a:cubicBezTo>
                    <a:pt x="11219" y="18101"/>
                    <a:pt x="11353" y="17967"/>
                    <a:pt x="11472" y="17848"/>
                  </a:cubicBezTo>
                  <a:cubicBezTo>
                    <a:pt x="11561" y="17744"/>
                    <a:pt x="11651" y="17639"/>
                    <a:pt x="11755" y="17550"/>
                  </a:cubicBezTo>
                  <a:cubicBezTo>
                    <a:pt x="11887" y="17444"/>
                    <a:pt x="12018" y="17393"/>
                    <a:pt x="12134" y="17393"/>
                  </a:cubicBezTo>
                  <a:cubicBezTo>
                    <a:pt x="12344" y="17393"/>
                    <a:pt x="12506" y="17561"/>
                    <a:pt x="12544" y="17878"/>
                  </a:cubicBezTo>
                  <a:cubicBezTo>
                    <a:pt x="12559" y="18235"/>
                    <a:pt x="12544" y="18593"/>
                    <a:pt x="12500" y="18965"/>
                  </a:cubicBezTo>
                  <a:cubicBezTo>
                    <a:pt x="12410" y="19829"/>
                    <a:pt x="12455" y="20708"/>
                    <a:pt x="12649" y="21572"/>
                  </a:cubicBezTo>
                  <a:cubicBezTo>
                    <a:pt x="12857" y="22615"/>
                    <a:pt x="13632" y="23464"/>
                    <a:pt x="14660" y="23792"/>
                  </a:cubicBezTo>
                  <a:cubicBezTo>
                    <a:pt x="14981" y="23899"/>
                    <a:pt x="15327" y="23958"/>
                    <a:pt x="15675" y="23958"/>
                  </a:cubicBezTo>
                  <a:cubicBezTo>
                    <a:pt x="15714" y="23958"/>
                    <a:pt x="15753" y="23957"/>
                    <a:pt x="15792" y="23956"/>
                  </a:cubicBezTo>
                  <a:cubicBezTo>
                    <a:pt x="15777" y="14794"/>
                    <a:pt x="11263" y="5274"/>
                    <a:pt x="3025"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85" name="Google Shape;1685;p42"/>
            <p:cNvSpPr/>
            <p:nvPr/>
          </p:nvSpPr>
          <p:spPr>
            <a:xfrm>
              <a:off x="5186239" y="4026133"/>
              <a:ext cx="227093" cy="201011"/>
            </a:xfrm>
            <a:custGeom>
              <a:avLst/>
              <a:gdLst/>
              <a:ahLst/>
              <a:cxnLst/>
              <a:rect l="l" t="t" r="r" b="b"/>
              <a:pathLst>
                <a:path w="8820" h="7807" extrusionOk="0">
                  <a:moveTo>
                    <a:pt x="418" y="7017"/>
                  </a:moveTo>
                  <a:cubicBezTo>
                    <a:pt x="1505" y="7807"/>
                    <a:pt x="2146" y="5334"/>
                    <a:pt x="2533" y="4455"/>
                  </a:cubicBezTo>
                  <a:cubicBezTo>
                    <a:pt x="2831" y="3770"/>
                    <a:pt x="3531" y="2026"/>
                    <a:pt x="4276" y="1922"/>
                  </a:cubicBezTo>
                  <a:cubicBezTo>
                    <a:pt x="5557" y="1729"/>
                    <a:pt x="6094" y="3293"/>
                    <a:pt x="6481" y="4321"/>
                  </a:cubicBezTo>
                  <a:cubicBezTo>
                    <a:pt x="6705" y="4872"/>
                    <a:pt x="7047" y="7017"/>
                    <a:pt x="7792" y="7002"/>
                  </a:cubicBezTo>
                  <a:cubicBezTo>
                    <a:pt x="8820" y="6987"/>
                    <a:pt x="8165" y="3993"/>
                    <a:pt x="7986" y="3397"/>
                  </a:cubicBezTo>
                  <a:cubicBezTo>
                    <a:pt x="7613" y="2190"/>
                    <a:pt x="6541" y="567"/>
                    <a:pt x="5096" y="239"/>
                  </a:cubicBezTo>
                  <a:cubicBezTo>
                    <a:pt x="4172" y="0"/>
                    <a:pt x="3204" y="224"/>
                    <a:pt x="2489" y="850"/>
                  </a:cubicBezTo>
                  <a:cubicBezTo>
                    <a:pt x="1431" y="1699"/>
                    <a:pt x="746" y="3233"/>
                    <a:pt x="358" y="5244"/>
                  </a:cubicBezTo>
                  <a:cubicBezTo>
                    <a:pt x="224" y="5885"/>
                    <a:pt x="1" y="6719"/>
                    <a:pt x="418" y="7017"/>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86" name="Google Shape;1686;p42"/>
            <p:cNvSpPr/>
            <p:nvPr/>
          </p:nvSpPr>
          <p:spPr>
            <a:xfrm>
              <a:off x="4530354" y="3942896"/>
              <a:ext cx="227865" cy="217901"/>
            </a:xfrm>
            <a:custGeom>
              <a:avLst/>
              <a:gdLst/>
              <a:ahLst/>
              <a:cxnLst/>
              <a:rect l="l" t="t" r="r" b="b"/>
              <a:pathLst>
                <a:path w="8850" h="8463" extrusionOk="0">
                  <a:moveTo>
                    <a:pt x="7971" y="8075"/>
                  </a:moveTo>
                  <a:cubicBezTo>
                    <a:pt x="6690" y="8462"/>
                    <a:pt x="6854" y="5915"/>
                    <a:pt x="6764" y="4962"/>
                  </a:cubicBezTo>
                  <a:cubicBezTo>
                    <a:pt x="6690" y="4217"/>
                    <a:pt x="6571" y="2340"/>
                    <a:pt x="5915" y="2012"/>
                  </a:cubicBezTo>
                  <a:cubicBezTo>
                    <a:pt x="4753" y="1431"/>
                    <a:pt x="3755" y="2742"/>
                    <a:pt x="3055" y="3591"/>
                  </a:cubicBezTo>
                  <a:cubicBezTo>
                    <a:pt x="2682" y="4053"/>
                    <a:pt x="1684" y="5975"/>
                    <a:pt x="984" y="5736"/>
                  </a:cubicBezTo>
                  <a:cubicBezTo>
                    <a:pt x="1" y="5394"/>
                    <a:pt x="1565" y="2757"/>
                    <a:pt x="1923" y="2250"/>
                  </a:cubicBezTo>
                  <a:cubicBezTo>
                    <a:pt x="2668" y="1207"/>
                    <a:pt x="4172" y="1"/>
                    <a:pt x="5662" y="150"/>
                  </a:cubicBezTo>
                  <a:cubicBezTo>
                    <a:pt x="6600" y="209"/>
                    <a:pt x="7450" y="731"/>
                    <a:pt x="7956" y="1535"/>
                  </a:cubicBezTo>
                  <a:cubicBezTo>
                    <a:pt x="8671" y="2682"/>
                    <a:pt x="8850" y="4351"/>
                    <a:pt x="8582" y="6377"/>
                  </a:cubicBezTo>
                  <a:cubicBezTo>
                    <a:pt x="8507" y="7032"/>
                    <a:pt x="8463" y="7896"/>
                    <a:pt x="7971" y="8075"/>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87" name="Google Shape;1687;p42"/>
            <p:cNvSpPr/>
            <p:nvPr/>
          </p:nvSpPr>
          <p:spPr>
            <a:xfrm>
              <a:off x="4837198" y="4190291"/>
              <a:ext cx="275447" cy="139654"/>
            </a:xfrm>
            <a:custGeom>
              <a:avLst/>
              <a:gdLst/>
              <a:ahLst/>
              <a:cxnLst/>
              <a:rect l="l" t="t" r="r" b="b"/>
              <a:pathLst>
                <a:path w="10698" h="5424" extrusionOk="0">
                  <a:moveTo>
                    <a:pt x="10444" y="403"/>
                  </a:moveTo>
                  <a:cubicBezTo>
                    <a:pt x="10697" y="1222"/>
                    <a:pt x="10146" y="2027"/>
                    <a:pt x="9774" y="2667"/>
                  </a:cubicBezTo>
                  <a:cubicBezTo>
                    <a:pt x="8895" y="4202"/>
                    <a:pt x="7211" y="5423"/>
                    <a:pt x="5200" y="5334"/>
                  </a:cubicBezTo>
                  <a:cubicBezTo>
                    <a:pt x="2966" y="5244"/>
                    <a:pt x="1297" y="3621"/>
                    <a:pt x="612" y="2071"/>
                  </a:cubicBezTo>
                  <a:cubicBezTo>
                    <a:pt x="373" y="1580"/>
                    <a:pt x="1" y="760"/>
                    <a:pt x="567" y="209"/>
                  </a:cubicBezTo>
                  <a:cubicBezTo>
                    <a:pt x="1148" y="1"/>
                    <a:pt x="1431" y="582"/>
                    <a:pt x="1684" y="894"/>
                  </a:cubicBezTo>
                  <a:cubicBezTo>
                    <a:pt x="2548" y="1982"/>
                    <a:pt x="3904" y="4172"/>
                    <a:pt x="6183" y="3636"/>
                  </a:cubicBezTo>
                  <a:cubicBezTo>
                    <a:pt x="7852" y="3233"/>
                    <a:pt x="8761" y="1669"/>
                    <a:pt x="9878" y="373"/>
                  </a:cubicBezTo>
                  <a:cubicBezTo>
                    <a:pt x="9982" y="209"/>
                    <a:pt x="10295" y="328"/>
                    <a:pt x="10444" y="403"/>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688" name="Google Shape;1688;p42"/>
            <p:cNvSpPr/>
            <p:nvPr/>
          </p:nvSpPr>
          <p:spPr>
            <a:xfrm>
              <a:off x="5194298" y="4262792"/>
              <a:ext cx="166123" cy="199105"/>
            </a:xfrm>
            <a:custGeom>
              <a:avLst/>
              <a:gdLst/>
              <a:ahLst/>
              <a:cxnLst/>
              <a:rect l="l" t="t" r="r" b="b"/>
              <a:pathLst>
                <a:path w="6452" h="7733" extrusionOk="0">
                  <a:moveTo>
                    <a:pt x="2593" y="2592"/>
                  </a:moveTo>
                  <a:cubicBezTo>
                    <a:pt x="3308" y="2220"/>
                    <a:pt x="4321" y="849"/>
                    <a:pt x="5602" y="1326"/>
                  </a:cubicBezTo>
                  <a:cubicBezTo>
                    <a:pt x="6272" y="1579"/>
                    <a:pt x="6451" y="2518"/>
                    <a:pt x="6109" y="3382"/>
                  </a:cubicBezTo>
                  <a:cubicBezTo>
                    <a:pt x="5662" y="4514"/>
                    <a:pt x="3933" y="6347"/>
                    <a:pt x="3084" y="6823"/>
                  </a:cubicBezTo>
                  <a:cubicBezTo>
                    <a:pt x="1475" y="7732"/>
                    <a:pt x="865" y="6421"/>
                    <a:pt x="477" y="4693"/>
                  </a:cubicBezTo>
                  <a:cubicBezTo>
                    <a:pt x="224" y="3605"/>
                    <a:pt x="1" y="2503"/>
                    <a:pt x="60" y="1624"/>
                  </a:cubicBezTo>
                  <a:cubicBezTo>
                    <a:pt x="135" y="685"/>
                    <a:pt x="447" y="0"/>
                    <a:pt x="1133" y="60"/>
                  </a:cubicBezTo>
                  <a:cubicBezTo>
                    <a:pt x="2027" y="149"/>
                    <a:pt x="2459" y="1624"/>
                    <a:pt x="2593" y="2592"/>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89" name="Google Shape;1689;p42"/>
            <p:cNvSpPr/>
            <p:nvPr/>
          </p:nvSpPr>
          <p:spPr>
            <a:xfrm>
              <a:off x="4584447" y="4192582"/>
              <a:ext cx="178379" cy="215996"/>
            </a:xfrm>
            <a:custGeom>
              <a:avLst/>
              <a:gdLst/>
              <a:ahLst/>
              <a:cxnLst/>
              <a:rect l="l" t="t" r="r" b="b"/>
              <a:pathLst>
                <a:path w="6928" h="8389" extrusionOk="0">
                  <a:moveTo>
                    <a:pt x="3084" y="3338"/>
                  </a:moveTo>
                  <a:cubicBezTo>
                    <a:pt x="3710" y="2295"/>
                    <a:pt x="4380" y="731"/>
                    <a:pt x="5408" y="373"/>
                  </a:cubicBezTo>
                  <a:cubicBezTo>
                    <a:pt x="6540" y="1"/>
                    <a:pt x="6928" y="1580"/>
                    <a:pt x="6898" y="2325"/>
                  </a:cubicBezTo>
                  <a:cubicBezTo>
                    <a:pt x="6823" y="3725"/>
                    <a:pt x="6123" y="5185"/>
                    <a:pt x="5617" y="5960"/>
                  </a:cubicBezTo>
                  <a:cubicBezTo>
                    <a:pt x="4917" y="7077"/>
                    <a:pt x="3695" y="8388"/>
                    <a:pt x="2146" y="7345"/>
                  </a:cubicBezTo>
                  <a:cubicBezTo>
                    <a:pt x="984" y="6556"/>
                    <a:pt x="0" y="4440"/>
                    <a:pt x="0" y="2727"/>
                  </a:cubicBezTo>
                  <a:cubicBezTo>
                    <a:pt x="0" y="1982"/>
                    <a:pt x="134" y="1223"/>
                    <a:pt x="745" y="1193"/>
                  </a:cubicBezTo>
                  <a:cubicBezTo>
                    <a:pt x="1386" y="1133"/>
                    <a:pt x="1892" y="1699"/>
                    <a:pt x="2205" y="2057"/>
                  </a:cubicBezTo>
                  <a:cubicBezTo>
                    <a:pt x="2578" y="2474"/>
                    <a:pt x="2756" y="2980"/>
                    <a:pt x="3084" y="3338"/>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nvGrpSpPr>
            <p:cNvPr id="3" name="Google Shape;1690;p42"/>
            <p:cNvGrpSpPr/>
            <p:nvPr/>
          </p:nvGrpSpPr>
          <p:grpSpPr>
            <a:xfrm>
              <a:off x="5735123" y="3863031"/>
              <a:ext cx="70213" cy="266579"/>
              <a:chOff x="5735123" y="3863031"/>
              <a:chExt cx="70213" cy="266579"/>
            </a:xfrm>
          </p:grpSpPr>
          <p:sp>
            <p:nvSpPr>
              <p:cNvPr id="1691" name="Google Shape;1691;p42"/>
              <p:cNvSpPr/>
              <p:nvPr/>
            </p:nvSpPr>
            <p:spPr>
              <a:xfrm>
                <a:off x="5744701" y="3863031"/>
                <a:ext cx="60635" cy="166844"/>
              </a:xfrm>
              <a:custGeom>
                <a:avLst/>
                <a:gdLst/>
                <a:ahLst/>
                <a:cxnLst/>
                <a:rect l="l" t="t" r="r" b="b"/>
                <a:pathLst>
                  <a:path w="2355" h="6480" extrusionOk="0">
                    <a:moveTo>
                      <a:pt x="880" y="0"/>
                    </a:moveTo>
                    <a:cubicBezTo>
                      <a:pt x="827" y="0"/>
                      <a:pt x="773" y="6"/>
                      <a:pt x="716" y="19"/>
                    </a:cubicBezTo>
                    <a:cubicBezTo>
                      <a:pt x="298" y="93"/>
                      <a:pt x="135" y="436"/>
                      <a:pt x="90" y="823"/>
                    </a:cubicBezTo>
                    <a:cubicBezTo>
                      <a:pt x="60" y="1077"/>
                      <a:pt x="60" y="1330"/>
                      <a:pt x="75" y="1583"/>
                    </a:cubicBezTo>
                    <a:cubicBezTo>
                      <a:pt x="135" y="2581"/>
                      <a:pt x="120" y="3564"/>
                      <a:pt x="30" y="4548"/>
                    </a:cubicBezTo>
                    <a:cubicBezTo>
                      <a:pt x="1" y="4905"/>
                      <a:pt x="15" y="5278"/>
                      <a:pt x="60" y="5635"/>
                    </a:cubicBezTo>
                    <a:cubicBezTo>
                      <a:pt x="120" y="6067"/>
                      <a:pt x="343" y="6410"/>
                      <a:pt x="805" y="6470"/>
                    </a:cubicBezTo>
                    <a:cubicBezTo>
                      <a:pt x="850" y="6476"/>
                      <a:pt x="895" y="6479"/>
                      <a:pt x="939" y="6479"/>
                    </a:cubicBezTo>
                    <a:cubicBezTo>
                      <a:pt x="1309" y="6479"/>
                      <a:pt x="1655" y="6262"/>
                      <a:pt x="1788" y="5903"/>
                    </a:cubicBezTo>
                    <a:cubicBezTo>
                      <a:pt x="1937" y="5620"/>
                      <a:pt x="2056" y="5308"/>
                      <a:pt x="2131" y="4995"/>
                    </a:cubicBezTo>
                    <a:cubicBezTo>
                      <a:pt x="2354" y="3654"/>
                      <a:pt x="2265" y="2268"/>
                      <a:pt x="1848" y="972"/>
                    </a:cubicBezTo>
                    <a:cubicBezTo>
                      <a:pt x="1788" y="838"/>
                      <a:pt x="1729" y="689"/>
                      <a:pt x="1669" y="555"/>
                    </a:cubicBezTo>
                    <a:cubicBezTo>
                      <a:pt x="1439" y="223"/>
                      <a:pt x="1198" y="0"/>
                      <a:pt x="880"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92" name="Google Shape;1692;p42"/>
              <p:cNvSpPr/>
              <p:nvPr/>
            </p:nvSpPr>
            <p:spPr>
              <a:xfrm>
                <a:off x="5735123" y="4069722"/>
                <a:ext cx="48354" cy="59889"/>
              </a:xfrm>
              <a:custGeom>
                <a:avLst/>
                <a:gdLst/>
                <a:ahLst/>
                <a:cxnLst/>
                <a:rect l="l" t="t" r="r" b="b"/>
                <a:pathLst>
                  <a:path w="1878" h="2326" extrusionOk="0">
                    <a:moveTo>
                      <a:pt x="1026" y="0"/>
                    </a:moveTo>
                    <a:cubicBezTo>
                      <a:pt x="855" y="0"/>
                      <a:pt x="683" y="69"/>
                      <a:pt x="551" y="214"/>
                    </a:cubicBezTo>
                    <a:cubicBezTo>
                      <a:pt x="164" y="617"/>
                      <a:pt x="0" y="1168"/>
                      <a:pt x="89" y="1719"/>
                    </a:cubicBezTo>
                    <a:cubicBezTo>
                      <a:pt x="132" y="2084"/>
                      <a:pt x="447" y="2326"/>
                      <a:pt x="781" y="2326"/>
                    </a:cubicBezTo>
                    <a:cubicBezTo>
                      <a:pt x="910" y="2326"/>
                      <a:pt x="1042" y="2290"/>
                      <a:pt x="1162" y="2211"/>
                    </a:cubicBezTo>
                    <a:cubicBezTo>
                      <a:pt x="1639" y="1913"/>
                      <a:pt x="1877" y="795"/>
                      <a:pt x="1579" y="319"/>
                    </a:cubicBezTo>
                    <a:cubicBezTo>
                      <a:pt x="1454" y="111"/>
                      <a:pt x="1242" y="0"/>
                      <a:pt x="1026"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grpSp>
        <p:sp>
          <p:nvSpPr>
            <p:cNvPr id="1693" name="Google Shape;1693;p42"/>
            <p:cNvSpPr/>
            <p:nvPr/>
          </p:nvSpPr>
          <p:spPr>
            <a:xfrm>
              <a:off x="5113377" y="4728129"/>
              <a:ext cx="158424" cy="88546"/>
            </a:xfrm>
            <a:custGeom>
              <a:avLst/>
              <a:gdLst/>
              <a:ahLst/>
              <a:cxnLst/>
              <a:rect l="l" t="t" r="r" b="b"/>
              <a:pathLst>
                <a:path w="6153" h="3439" extrusionOk="0">
                  <a:moveTo>
                    <a:pt x="4646" y="1"/>
                  </a:moveTo>
                  <a:cubicBezTo>
                    <a:pt x="4320" y="1"/>
                    <a:pt x="3950" y="96"/>
                    <a:pt x="3546" y="295"/>
                  </a:cubicBezTo>
                  <a:cubicBezTo>
                    <a:pt x="2726" y="682"/>
                    <a:pt x="1982" y="1189"/>
                    <a:pt x="1028" y="1323"/>
                  </a:cubicBezTo>
                  <a:cubicBezTo>
                    <a:pt x="447" y="1397"/>
                    <a:pt x="0" y="1725"/>
                    <a:pt x="0" y="2306"/>
                  </a:cubicBezTo>
                  <a:cubicBezTo>
                    <a:pt x="0" y="2976"/>
                    <a:pt x="522" y="3245"/>
                    <a:pt x="1147" y="3364"/>
                  </a:cubicBezTo>
                  <a:cubicBezTo>
                    <a:pt x="1415" y="3408"/>
                    <a:pt x="1698" y="3438"/>
                    <a:pt x="1982" y="3438"/>
                  </a:cubicBezTo>
                  <a:cubicBezTo>
                    <a:pt x="3248" y="3423"/>
                    <a:pt x="4276" y="3125"/>
                    <a:pt x="5140" y="2470"/>
                  </a:cubicBezTo>
                  <a:cubicBezTo>
                    <a:pt x="5959" y="1859"/>
                    <a:pt x="6153" y="1129"/>
                    <a:pt x="5721" y="533"/>
                  </a:cubicBezTo>
                  <a:cubicBezTo>
                    <a:pt x="5469" y="186"/>
                    <a:pt x="5101" y="1"/>
                    <a:pt x="4646"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94" name="Google Shape;1694;p42"/>
            <p:cNvSpPr/>
            <p:nvPr/>
          </p:nvSpPr>
          <p:spPr>
            <a:xfrm>
              <a:off x="5285980" y="4676508"/>
              <a:ext cx="56773" cy="55589"/>
            </a:xfrm>
            <a:custGeom>
              <a:avLst/>
              <a:gdLst/>
              <a:ahLst/>
              <a:cxnLst/>
              <a:rect l="l" t="t" r="r" b="b"/>
              <a:pathLst>
                <a:path w="2205" h="2159" extrusionOk="0">
                  <a:moveTo>
                    <a:pt x="1342" y="0"/>
                  </a:moveTo>
                  <a:cubicBezTo>
                    <a:pt x="1303" y="0"/>
                    <a:pt x="1263" y="2"/>
                    <a:pt x="1222" y="6"/>
                  </a:cubicBezTo>
                  <a:cubicBezTo>
                    <a:pt x="581" y="80"/>
                    <a:pt x="0" y="855"/>
                    <a:pt x="104" y="1466"/>
                  </a:cubicBezTo>
                  <a:cubicBezTo>
                    <a:pt x="145" y="1862"/>
                    <a:pt x="475" y="2158"/>
                    <a:pt x="851" y="2158"/>
                  </a:cubicBezTo>
                  <a:cubicBezTo>
                    <a:pt x="885" y="2158"/>
                    <a:pt x="919" y="2156"/>
                    <a:pt x="953" y="2151"/>
                  </a:cubicBezTo>
                  <a:cubicBezTo>
                    <a:pt x="1594" y="2076"/>
                    <a:pt x="2205" y="1272"/>
                    <a:pt x="2115" y="661"/>
                  </a:cubicBezTo>
                  <a:cubicBezTo>
                    <a:pt x="2047" y="236"/>
                    <a:pt x="1789" y="0"/>
                    <a:pt x="1342" y="0"/>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695" name="Google Shape;1695;p42"/>
            <p:cNvSpPr/>
            <p:nvPr/>
          </p:nvSpPr>
          <p:spPr>
            <a:xfrm>
              <a:off x="4063961" y="2635040"/>
              <a:ext cx="696985" cy="660655"/>
            </a:xfrm>
            <a:custGeom>
              <a:avLst/>
              <a:gdLst/>
              <a:ahLst/>
              <a:cxnLst/>
              <a:rect l="l" t="t" r="r" b="b"/>
              <a:pathLst>
                <a:path w="27070" h="25659" extrusionOk="0">
                  <a:moveTo>
                    <a:pt x="13880" y="0"/>
                  </a:moveTo>
                  <a:cubicBezTo>
                    <a:pt x="9133" y="0"/>
                    <a:pt x="4708" y="2634"/>
                    <a:pt x="2488" y="6940"/>
                  </a:cubicBezTo>
                  <a:cubicBezTo>
                    <a:pt x="0" y="11767"/>
                    <a:pt x="820" y="17637"/>
                    <a:pt x="4529" y="21600"/>
                  </a:cubicBezTo>
                  <a:cubicBezTo>
                    <a:pt x="7008" y="24248"/>
                    <a:pt x="10425" y="25658"/>
                    <a:pt x="13904" y="25658"/>
                  </a:cubicBezTo>
                  <a:cubicBezTo>
                    <a:pt x="15631" y="25658"/>
                    <a:pt x="17374" y="25311"/>
                    <a:pt x="19025" y="24594"/>
                  </a:cubicBezTo>
                  <a:cubicBezTo>
                    <a:pt x="24000" y="22419"/>
                    <a:pt x="27069" y="17354"/>
                    <a:pt x="26697" y="11946"/>
                  </a:cubicBezTo>
                  <a:cubicBezTo>
                    <a:pt x="26280" y="5898"/>
                    <a:pt x="21706" y="966"/>
                    <a:pt x="15702" y="117"/>
                  </a:cubicBezTo>
                  <a:lnTo>
                    <a:pt x="15613" y="117"/>
                  </a:lnTo>
                  <a:cubicBezTo>
                    <a:pt x="15033" y="39"/>
                    <a:pt x="14454" y="0"/>
                    <a:pt x="13880" y="0"/>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6" name="Google Shape;1696;p42"/>
            <p:cNvSpPr/>
            <p:nvPr/>
          </p:nvSpPr>
          <p:spPr>
            <a:xfrm>
              <a:off x="4613206" y="3079909"/>
              <a:ext cx="188369" cy="185665"/>
            </a:xfrm>
            <a:custGeom>
              <a:avLst/>
              <a:gdLst/>
              <a:ahLst/>
              <a:cxnLst/>
              <a:rect l="l" t="t" r="r" b="b"/>
              <a:pathLst>
                <a:path w="7316" h="7211" extrusionOk="0">
                  <a:moveTo>
                    <a:pt x="6451" y="4574"/>
                  </a:moveTo>
                  <a:cubicBezTo>
                    <a:pt x="5558" y="5706"/>
                    <a:pt x="2131" y="7211"/>
                    <a:pt x="924" y="5989"/>
                  </a:cubicBezTo>
                  <a:cubicBezTo>
                    <a:pt x="1" y="5065"/>
                    <a:pt x="1863" y="2801"/>
                    <a:pt x="2772" y="1669"/>
                  </a:cubicBezTo>
                  <a:cubicBezTo>
                    <a:pt x="3248" y="1043"/>
                    <a:pt x="3800" y="477"/>
                    <a:pt x="4410" y="0"/>
                  </a:cubicBezTo>
                  <a:cubicBezTo>
                    <a:pt x="5781" y="581"/>
                    <a:pt x="6436" y="1341"/>
                    <a:pt x="6749" y="1862"/>
                  </a:cubicBezTo>
                  <a:cubicBezTo>
                    <a:pt x="7315" y="2816"/>
                    <a:pt x="7077" y="3784"/>
                    <a:pt x="6451" y="4574"/>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7" name="Google Shape;1697;p42"/>
            <p:cNvSpPr/>
            <p:nvPr/>
          </p:nvSpPr>
          <p:spPr>
            <a:xfrm>
              <a:off x="4645054" y="3128054"/>
              <a:ext cx="113160" cy="81439"/>
            </a:xfrm>
            <a:custGeom>
              <a:avLst/>
              <a:gdLst/>
              <a:ahLst/>
              <a:cxnLst/>
              <a:rect l="l" t="t" r="r" b="b"/>
              <a:pathLst>
                <a:path w="4395" h="3163" extrusionOk="0">
                  <a:moveTo>
                    <a:pt x="2744" y="0"/>
                  </a:moveTo>
                  <a:cubicBezTo>
                    <a:pt x="1867" y="0"/>
                    <a:pt x="991" y="315"/>
                    <a:pt x="179" y="931"/>
                  </a:cubicBezTo>
                  <a:cubicBezTo>
                    <a:pt x="15" y="1050"/>
                    <a:pt x="0" y="1274"/>
                    <a:pt x="119" y="1423"/>
                  </a:cubicBezTo>
                  <a:cubicBezTo>
                    <a:pt x="134" y="1452"/>
                    <a:pt x="164" y="1467"/>
                    <a:pt x="179" y="1497"/>
                  </a:cubicBezTo>
                  <a:cubicBezTo>
                    <a:pt x="249" y="1551"/>
                    <a:pt x="334" y="1577"/>
                    <a:pt x="419" y="1577"/>
                  </a:cubicBezTo>
                  <a:cubicBezTo>
                    <a:pt x="498" y="1577"/>
                    <a:pt x="576" y="1555"/>
                    <a:pt x="641" y="1512"/>
                  </a:cubicBezTo>
                  <a:cubicBezTo>
                    <a:pt x="1058" y="1184"/>
                    <a:pt x="1535" y="946"/>
                    <a:pt x="2056" y="827"/>
                  </a:cubicBezTo>
                  <a:lnTo>
                    <a:pt x="2056" y="827"/>
                  </a:lnTo>
                  <a:cubicBezTo>
                    <a:pt x="2324" y="1482"/>
                    <a:pt x="2324" y="2108"/>
                    <a:pt x="2026" y="2599"/>
                  </a:cubicBezTo>
                  <a:cubicBezTo>
                    <a:pt x="1937" y="2763"/>
                    <a:pt x="1982" y="2957"/>
                    <a:pt x="2116" y="3076"/>
                  </a:cubicBezTo>
                  <a:lnTo>
                    <a:pt x="2160" y="3106"/>
                  </a:lnTo>
                  <a:cubicBezTo>
                    <a:pt x="2220" y="3144"/>
                    <a:pt x="2287" y="3162"/>
                    <a:pt x="2354" y="3162"/>
                  </a:cubicBezTo>
                  <a:cubicBezTo>
                    <a:pt x="2471" y="3162"/>
                    <a:pt x="2586" y="3106"/>
                    <a:pt x="2652" y="3002"/>
                  </a:cubicBezTo>
                  <a:cubicBezTo>
                    <a:pt x="3054" y="2331"/>
                    <a:pt x="3099" y="1542"/>
                    <a:pt x="2786" y="737"/>
                  </a:cubicBezTo>
                  <a:cubicBezTo>
                    <a:pt x="2818" y="736"/>
                    <a:pt x="2849" y="735"/>
                    <a:pt x="2880" y="735"/>
                  </a:cubicBezTo>
                  <a:cubicBezTo>
                    <a:pt x="3221" y="735"/>
                    <a:pt x="3560" y="808"/>
                    <a:pt x="3874" y="931"/>
                  </a:cubicBezTo>
                  <a:cubicBezTo>
                    <a:pt x="3916" y="949"/>
                    <a:pt x="3960" y="957"/>
                    <a:pt x="4004" y="957"/>
                  </a:cubicBezTo>
                  <a:cubicBezTo>
                    <a:pt x="4144" y="957"/>
                    <a:pt x="4279" y="870"/>
                    <a:pt x="4335" y="722"/>
                  </a:cubicBezTo>
                  <a:cubicBezTo>
                    <a:pt x="4395" y="544"/>
                    <a:pt x="4306" y="335"/>
                    <a:pt x="4112" y="261"/>
                  </a:cubicBezTo>
                  <a:cubicBezTo>
                    <a:pt x="3662" y="87"/>
                    <a:pt x="3202" y="0"/>
                    <a:pt x="2744"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698" name="Google Shape;1698;p42"/>
            <p:cNvSpPr/>
            <p:nvPr/>
          </p:nvSpPr>
          <p:spPr>
            <a:xfrm>
              <a:off x="4066253" y="2649561"/>
              <a:ext cx="163059" cy="196788"/>
            </a:xfrm>
            <a:custGeom>
              <a:avLst/>
              <a:gdLst/>
              <a:ahLst/>
              <a:cxnLst/>
              <a:rect l="l" t="t" r="r" b="b"/>
              <a:pathLst>
                <a:path w="6333" h="7643" extrusionOk="0">
                  <a:moveTo>
                    <a:pt x="1386" y="1296"/>
                  </a:moveTo>
                  <a:cubicBezTo>
                    <a:pt x="537" y="2473"/>
                    <a:pt x="1" y="6168"/>
                    <a:pt x="1505" y="7002"/>
                  </a:cubicBezTo>
                  <a:cubicBezTo>
                    <a:pt x="2638" y="7643"/>
                    <a:pt x="4321" y="5244"/>
                    <a:pt x="5170" y="4067"/>
                  </a:cubicBezTo>
                  <a:cubicBezTo>
                    <a:pt x="5647" y="3442"/>
                    <a:pt x="6034" y="2771"/>
                    <a:pt x="6332" y="2041"/>
                  </a:cubicBezTo>
                  <a:cubicBezTo>
                    <a:pt x="5409" y="879"/>
                    <a:pt x="4500" y="447"/>
                    <a:pt x="3919" y="298"/>
                  </a:cubicBezTo>
                  <a:cubicBezTo>
                    <a:pt x="2861" y="0"/>
                    <a:pt x="1982" y="477"/>
                    <a:pt x="1386" y="1296"/>
                  </a:cubicBezTo>
                  <a:close/>
                </a:path>
              </a:pathLst>
            </a:custGeom>
            <a:solidFill>
              <a:schemeClr val="dk2"/>
            </a:solidFill>
            <a:ln>
              <a:noFill/>
            </a:ln>
          </p:spPr>
          <p:txBody>
            <a:bodyPr spcFirstLastPara="1" wrap="square" lIns="91425" tIns="91425" rIns="91425" bIns="91425" anchor="ctr" anchorCtr="0">
              <a:noAutofit/>
            </a:bodyPr>
            <a:lstStyle/>
            <a:p>
              <a:endParaRPr/>
            </a:p>
          </p:txBody>
        </p:sp>
        <p:sp>
          <p:nvSpPr>
            <p:cNvPr id="1699" name="Google Shape;1699;p42"/>
            <p:cNvSpPr/>
            <p:nvPr/>
          </p:nvSpPr>
          <p:spPr>
            <a:xfrm>
              <a:off x="4108837" y="2689622"/>
              <a:ext cx="86331" cy="111821"/>
            </a:xfrm>
            <a:custGeom>
              <a:avLst/>
              <a:gdLst/>
              <a:ahLst/>
              <a:cxnLst/>
              <a:rect l="l" t="t" r="r" b="b"/>
              <a:pathLst>
                <a:path w="3353" h="4343" extrusionOk="0">
                  <a:moveTo>
                    <a:pt x="2073" y="1"/>
                  </a:moveTo>
                  <a:cubicBezTo>
                    <a:pt x="1999" y="1"/>
                    <a:pt x="1926" y="22"/>
                    <a:pt x="1863" y="68"/>
                  </a:cubicBezTo>
                  <a:cubicBezTo>
                    <a:pt x="1699" y="187"/>
                    <a:pt x="1669" y="411"/>
                    <a:pt x="1803" y="560"/>
                  </a:cubicBezTo>
                  <a:cubicBezTo>
                    <a:pt x="2027" y="858"/>
                    <a:pt x="2175" y="1200"/>
                    <a:pt x="2280" y="1558"/>
                  </a:cubicBezTo>
                  <a:cubicBezTo>
                    <a:pt x="2181" y="1549"/>
                    <a:pt x="2084" y="1545"/>
                    <a:pt x="1988" y="1545"/>
                  </a:cubicBezTo>
                  <a:cubicBezTo>
                    <a:pt x="1245" y="1545"/>
                    <a:pt x="596" y="1800"/>
                    <a:pt x="135" y="2288"/>
                  </a:cubicBezTo>
                  <a:cubicBezTo>
                    <a:pt x="0" y="2437"/>
                    <a:pt x="15" y="2675"/>
                    <a:pt x="164" y="2794"/>
                  </a:cubicBezTo>
                  <a:cubicBezTo>
                    <a:pt x="179" y="2809"/>
                    <a:pt x="194" y="2824"/>
                    <a:pt x="194" y="2824"/>
                  </a:cubicBezTo>
                  <a:cubicBezTo>
                    <a:pt x="262" y="2878"/>
                    <a:pt x="342" y="2905"/>
                    <a:pt x="422" y="2905"/>
                  </a:cubicBezTo>
                  <a:cubicBezTo>
                    <a:pt x="518" y="2905"/>
                    <a:pt x="613" y="2867"/>
                    <a:pt x="686" y="2794"/>
                  </a:cubicBezTo>
                  <a:cubicBezTo>
                    <a:pt x="1017" y="2438"/>
                    <a:pt x="1481" y="2264"/>
                    <a:pt x="2025" y="2264"/>
                  </a:cubicBezTo>
                  <a:cubicBezTo>
                    <a:pt x="2141" y="2264"/>
                    <a:pt x="2261" y="2272"/>
                    <a:pt x="2384" y="2288"/>
                  </a:cubicBezTo>
                  <a:cubicBezTo>
                    <a:pt x="2399" y="2824"/>
                    <a:pt x="2310" y="3345"/>
                    <a:pt x="2116" y="3837"/>
                  </a:cubicBezTo>
                  <a:cubicBezTo>
                    <a:pt x="2056" y="3986"/>
                    <a:pt x="2101" y="4165"/>
                    <a:pt x="2250" y="4269"/>
                  </a:cubicBezTo>
                  <a:cubicBezTo>
                    <a:pt x="2265" y="4284"/>
                    <a:pt x="2295" y="4299"/>
                    <a:pt x="2324" y="4314"/>
                  </a:cubicBezTo>
                  <a:cubicBezTo>
                    <a:pt x="2370" y="4333"/>
                    <a:pt x="2418" y="4342"/>
                    <a:pt x="2465" y="4342"/>
                  </a:cubicBezTo>
                  <a:cubicBezTo>
                    <a:pt x="2601" y="4342"/>
                    <a:pt x="2731" y="4264"/>
                    <a:pt x="2786" y="4120"/>
                  </a:cubicBezTo>
                  <a:cubicBezTo>
                    <a:pt x="3352" y="2675"/>
                    <a:pt x="3203" y="1275"/>
                    <a:pt x="2384" y="157"/>
                  </a:cubicBezTo>
                  <a:cubicBezTo>
                    <a:pt x="2311" y="56"/>
                    <a:pt x="2192" y="1"/>
                    <a:pt x="2073"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0" name="Google Shape;1700;p42"/>
            <p:cNvSpPr/>
            <p:nvPr/>
          </p:nvSpPr>
          <p:spPr>
            <a:xfrm>
              <a:off x="4298303" y="2561792"/>
              <a:ext cx="455731" cy="380085"/>
            </a:xfrm>
            <a:custGeom>
              <a:avLst/>
              <a:gdLst/>
              <a:ahLst/>
              <a:cxnLst/>
              <a:rect l="l" t="t" r="r" b="b"/>
              <a:pathLst>
                <a:path w="17700" h="14762" extrusionOk="0">
                  <a:moveTo>
                    <a:pt x="8008" y="0"/>
                  </a:moveTo>
                  <a:cubicBezTo>
                    <a:pt x="7755" y="0"/>
                    <a:pt x="7221" y="709"/>
                    <a:pt x="6764" y="1636"/>
                  </a:cubicBezTo>
                  <a:cubicBezTo>
                    <a:pt x="6660" y="1026"/>
                    <a:pt x="6511" y="608"/>
                    <a:pt x="6332" y="608"/>
                  </a:cubicBezTo>
                  <a:cubicBezTo>
                    <a:pt x="6079" y="623"/>
                    <a:pt x="5915" y="1547"/>
                    <a:pt x="5960" y="2679"/>
                  </a:cubicBezTo>
                  <a:lnTo>
                    <a:pt x="5960" y="2813"/>
                  </a:lnTo>
                  <a:cubicBezTo>
                    <a:pt x="5510" y="2724"/>
                    <a:pt x="5029" y="2681"/>
                    <a:pt x="4532" y="2681"/>
                  </a:cubicBezTo>
                  <a:cubicBezTo>
                    <a:pt x="3035" y="2681"/>
                    <a:pt x="1388" y="3070"/>
                    <a:pt x="1" y="3752"/>
                  </a:cubicBezTo>
                  <a:cubicBezTo>
                    <a:pt x="120" y="3856"/>
                    <a:pt x="224" y="3960"/>
                    <a:pt x="358" y="4065"/>
                  </a:cubicBezTo>
                  <a:cubicBezTo>
                    <a:pt x="1361" y="4894"/>
                    <a:pt x="2535" y="5313"/>
                    <a:pt x="3593" y="5313"/>
                  </a:cubicBezTo>
                  <a:cubicBezTo>
                    <a:pt x="4531" y="5313"/>
                    <a:pt x="5377" y="4983"/>
                    <a:pt x="5930" y="4318"/>
                  </a:cubicBezTo>
                  <a:cubicBezTo>
                    <a:pt x="6243" y="3931"/>
                    <a:pt x="6437" y="3469"/>
                    <a:pt x="6496" y="2977"/>
                  </a:cubicBezTo>
                  <a:lnTo>
                    <a:pt x="6600" y="2977"/>
                  </a:lnTo>
                  <a:cubicBezTo>
                    <a:pt x="7018" y="5793"/>
                    <a:pt x="8999" y="9055"/>
                    <a:pt x="12142" y="11648"/>
                  </a:cubicBezTo>
                  <a:cubicBezTo>
                    <a:pt x="13766" y="13003"/>
                    <a:pt x="15599" y="14061"/>
                    <a:pt x="17580" y="14761"/>
                  </a:cubicBezTo>
                  <a:cubicBezTo>
                    <a:pt x="17699" y="11484"/>
                    <a:pt x="15926" y="8042"/>
                    <a:pt x="13096" y="5703"/>
                  </a:cubicBezTo>
                  <a:cubicBezTo>
                    <a:pt x="11383" y="4273"/>
                    <a:pt x="9327" y="3290"/>
                    <a:pt x="7122" y="2888"/>
                  </a:cubicBezTo>
                  <a:cubicBezTo>
                    <a:pt x="7301" y="2620"/>
                    <a:pt x="7450" y="2337"/>
                    <a:pt x="7584" y="2054"/>
                  </a:cubicBezTo>
                  <a:cubicBezTo>
                    <a:pt x="8075" y="1041"/>
                    <a:pt x="8284" y="117"/>
                    <a:pt x="8060" y="13"/>
                  </a:cubicBezTo>
                  <a:cubicBezTo>
                    <a:pt x="8045" y="4"/>
                    <a:pt x="8027" y="0"/>
                    <a:pt x="8008"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1" name="Google Shape;1701;p42"/>
            <p:cNvSpPr/>
            <p:nvPr/>
          </p:nvSpPr>
          <p:spPr>
            <a:xfrm>
              <a:off x="4636609" y="2768818"/>
              <a:ext cx="56413" cy="54507"/>
            </a:xfrm>
            <a:custGeom>
              <a:avLst/>
              <a:gdLst/>
              <a:ahLst/>
              <a:cxnLst/>
              <a:rect l="l" t="t" r="r" b="b"/>
              <a:pathLst>
                <a:path w="2191" h="2117" extrusionOk="0">
                  <a:moveTo>
                    <a:pt x="460" y="1"/>
                  </a:moveTo>
                  <a:cubicBezTo>
                    <a:pt x="319" y="1"/>
                    <a:pt x="194" y="53"/>
                    <a:pt x="105" y="195"/>
                  </a:cubicBezTo>
                  <a:cubicBezTo>
                    <a:pt x="0" y="404"/>
                    <a:pt x="75" y="657"/>
                    <a:pt x="269" y="776"/>
                  </a:cubicBezTo>
                  <a:cubicBezTo>
                    <a:pt x="596" y="1029"/>
                    <a:pt x="760" y="1372"/>
                    <a:pt x="969" y="1700"/>
                  </a:cubicBezTo>
                  <a:cubicBezTo>
                    <a:pt x="1159" y="1980"/>
                    <a:pt x="1383" y="2117"/>
                    <a:pt x="1603" y="2117"/>
                  </a:cubicBezTo>
                  <a:cubicBezTo>
                    <a:pt x="1676" y="2117"/>
                    <a:pt x="1748" y="2102"/>
                    <a:pt x="1818" y="2072"/>
                  </a:cubicBezTo>
                  <a:cubicBezTo>
                    <a:pt x="2101" y="1938"/>
                    <a:pt x="2190" y="1625"/>
                    <a:pt x="2027" y="1238"/>
                  </a:cubicBezTo>
                  <a:cubicBezTo>
                    <a:pt x="1833" y="791"/>
                    <a:pt x="1490" y="433"/>
                    <a:pt x="1073" y="195"/>
                  </a:cubicBezTo>
                  <a:cubicBezTo>
                    <a:pt x="969" y="150"/>
                    <a:pt x="865" y="91"/>
                    <a:pt x="760" y="61"/>
                  </a:cubicBezTo>
                  <a:cubicBezTo>
                    <a:pt x="658" y="25"/>
                    <a:pt x="556" y="1"/>
                    <a:pt x="460"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02" name="Google Shape;1702;p42"/>
            <p:cNvSpPr/>
            <p:nvPr/>
          </p:nvSpPr>
          <p:spPr>
            <a:xfrm>
              <a:off x="4683390" y="2834445"/>
              <a:ext cx="22658" cy="25619"/>
            </a:xfrm>
            <a:custGeom>
              <a:avLst/>
              <a:gdLst/>
              <a:ahLst/>
              <a:cxnLst/>
              <a:rect l="l" t="t" r="r" b="b"/>
              <a:pathLst>
                <a:path w="880" h="995" extrusionOk="0">
                  <a:moveTo>
                    <a:pt x="421" y="1"/>
                  </a:moveTo>
                  <a:cubicBezTo>
                    <a:pt x="322" y="1"/>
                    <a:pt x="226" y="47"/>
                    <a:pt x="165" y="134"/>
                  </a:cubicBezTo>
                  <a:cubicBezTo>
                    <a:pt x="1" y="372"/>
                    <a:pt x="46" y="715"/>
                    <a:pt x="254" y="909"/>
                  </a:cubicBezTo>
                  <a:cubicBezTo>
                    <a:pt x="313" y="967"/>
                    <a:pt x="388" y="994"/>
                    <a:pt x="464" y="994"/>
                  </a:cubicBezTo>
                  <a:cubicBezTo>
                    <a:pt x="563" y="994"/>
                    <a:pt x="664" y="948"/>
                    <a:pt x="731" y="864"/>
                  </a:cubicBezTo>
                  <a:cubicBezTo>
                    <a:pt x="880" y="611"/>
                    <a:pt x="835" y="283"/>
                    <a:pt x="627" y="74"/>
                  </a:cubicBezTo>
                  <a:cubicBezTo>
                    <a:pt x="564" y="25"/>
                    <a:pt x="492" y="1"/>
                    <a:pt x="421" y="1"/>
                  </a:cubicBezTo>
                  <a:close/>
                </a:path>
              </a:pathLst>
            </a:custGeom>
            <a:solidFill>
              <a:schemeClr val="accent6"/>
            </a:solidFill>
            <a:ln>
              <a:noFill/>
            </a:ln>
          </p:spPr>
          <p:txBody>
            <a:bodyPr spcFirstLastPara="1" wrap="square" lIns="91425" tIns="91425" rIns="91425" bIns="91425" anchor="ctr" anchorCtr="0">
              <a:noAutofit/>
            </a:bodyPr>
            <a:lstStyle/>
            <a:p>
              <a:endParaRPr/>
            </a:p>
          </p:txBody>
        </p:sp>
        <p:sp>
          <p:nvSpPr>
            <p:cNvPr id="1703" name="Google Shape;1703;p42"/>
            <p:cNvSpPr/>
            <p:nvPr/>
          </p:nvSpPr>
          <p:spPr>
            <a:xfrm>
              <a:off x="4350311" y="2735064"/>
              <a:ext cx="139577" cy="93669"/>
            </a:xfrm>
            <a:custGeom>
              <a:avLst/>
              <a:gdLst/>
              <a:ahLst/>
              <a:cxnLst/>
              <a:rect l="l" t="t" r="r" b="b"/>
              <a:pathLst>
                <a:path w="5421" h="3638" extrusionOk="0">
                  <a:moveTo>
                    <a:pt x="497" y="0"/>
                  </a:moveTo>
                  <a:cubicBezTo>
                    <a:pt x="160" y="0"/>
                    <a:pt x="1" y="455"/>
                    <a:pt x="290" y="672"/>
                  </a:cubicBezTo>
                  <a:lnTo>
                    <a:pt x="305" y="672"/>
                  </a:lnTo>
                  <a:lnTo>
                    <a:pt x="4744" y="3577"/>
                  </a:lnTo>
                  <a:cubicBezTo>
                    <a:pt x="4810" y="3619"/>
                    <a:pt x="4879" y="3637"/>
                    <a:pt x="4944" y="3637"/>
                  </a:cubicBezTo>
                  <a:cubicBezTo>
                    <a:pt x="5204" y="3637"/>
                    <a:pt x="5420" y="3347"/>
                    <a:pt x="5266" y="3085"/>
                  </a:cubicBezTo>
                  <a:cubicBezTo>
                    <a:pt x="4774" y="2325"/>
                    <a:pt x="4163" y="1670"/>
                    <a:pt x="3448" y="1134"/>
                  </a:cubicBezTo>
                  <a:cubicBezTo>
                    <a:pt x="2599" y="493"/>
                    <a:pt x="1586" y="91"/>
                    <a:pt x="528" y="1"/>
                  </a:cubicBezTo>
                  <a:cubicBezTo>
                    <a:pt x="518" y="0"/>
                    <a:pt x="507" y="0"/>
                    <a:pt x="497" y="0"/>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4" name="Google Shape;1704;p42"/>
            <p:cNvSpPr/>
            <p:nvPr/>
          </p:nvSpPr>
          <p:spPr>
            <a:xfrm>
              <a:off x="4549715" y="2876797"/>
              <a:ext cx="129587" cy="106517"/>
            </a:xfrm>
            <a:custGeom>
              <a:avLst/>
              <a:gdLst/>
              <a:ahLst/>
              <a:cxnLst/>
              <a:rect l="l" t="t" r="r" b="b"/>
              <a:pathLst>
                <a:path w="5033" h="4137" extrusionOk="0">
                  <a:moveTo>
                    <a:pt x="527" y="1"/>
                  </a:moveTo>
                  <a:cubicBezTo>
                    <a:pt x="199" y="1"/>
                    <a:pt x="0" y="429"/>
                    <a:pt x="277" y="664"/>
                  </a:cubicBezTo>
                  <a:lnTo>
                    <a:pt x="4344" y="4061"/>
                  </a:lnTo>
                  <a:lnTo>
                    <a:pt x="4374" y="4075"/>
                  </a:lnTo>
                  <a:cubicBezTo>
                    <a:pt x="4439" y="4118"/>
                    <a:pt x="4509" y="4137"/>
                    <a:pt x="4577" y="4137"/>
                  </a:cubicBezTo>
                  <a:cubicBezTo>
                    <a:pt x="4817" y="4137"/>
                    <a:pt x="5033" y="3899"/>
                    <a:pt x="4940" y="3643"/>
                  </a:cubicBezTo>
                  <a:cubicBezTo>
                    <a:pt x="4537" y="2645"/>
                    <a:pt x="3852" y="1796"/>
                    <a:pt x="2988" y="1185"/>
                  </a:cubicBezTo>
                  <a:cubicBezTo>
                    <a:pt x="2273" y="649"/>
                    <a:pt x="1469" y="262"/>
                    <a:pt x="605" y="8"/>
                  </a:cubicBezTo>
                  <a:cubicBezTo>
                    <a:pt x="578" y="3"/>
                    <a:pt x="552" y="1"/>
                    <a:pt x="527"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05" name="Google Shape;1705;p42"/>
            <p:cNvSpPr/>
            <p:nvPr/>
          </p:nvSpPr>
          <p:spPr>
            <a:xfrm>
              <a:off x="4368874" y="2898424"/>
              <a:ext cx="129227" cy="162184"/>
            </a:xfrm>
            <a:custGeom>
              <a:avLst/>
              <a:gdLst/>
              <a:ahLst/>
              <a:cxnLst/>
              <a:rect l="l" t="t" r="r" b="b"/>
              <a:pathLst>
                <a:path w="5019" h="6299" extrusionOk="0">
                  <a:moveTo>
                    <a:pt x="4061" y="0"/>
                  </a:moveTo>
                  <a:cubicBezTo>
                    <a:pt x="3922" y="0"/>
                    <a:pt x="3774" y="29"/>
                    <a:pt x="3621" y="92"/>
                  </a:cubicBezTo>
                  <a:cubicBezTo>
                    <a:pt x="3025" y="345"/>
                    <a:pt x="2474" y="718"/>
                    <a:pt x="2012" y="1180"/>
                  </a:cubicBezTo>
                  <a:cubicBezTo>
                    <a:pt x="1461" y="1686"/>
                    <a:pt x="969" y="2282"/>
                    <a:pt x="582" y="2923"/>
                  </a:cubicBezTo>
                  <a:cubicBezTo>
                    <a:pt x="463" y="3131"/>
                    <a:pt x="359" y="3340"/>
                    <a:pt x="284" y="3563"/>
                  </a:cubicBezTo>
                  <a:cubicBezTo>
                    <a:pt x="1" y="4204"/>
                    <a:pt x="224" y="4949"/>
                    <a:pt x="805" y="5336"/>
                  </a:cubicBezTo>
                  <a:cubicBezTo>
                    <a:pt x="1446" y="5783"/>
                    <a:pt x="2176" y="6096"/>
                    <a:pt x="2936" y="6260"/>
                  </a:cubicBezTo>
                  <a:cubicBezTo>
                    <a:pt x="3040" y="6288"/>
                    <a:pt x="3144" y="6298"/>
                    <a:pt x="3244" y="6298"/>
                  </a:cubicBezTo>
                  <a:cubicBezTo>
                    <a:pt x="3301" y="6298"/>
                    <a:pt x="3358" y="6295"/>
                    <a:pt x="3413" y="6289"/>
                  </a:cubicBezTo>
                  <a:cubicBezTo>
                    <a:pt x="4038" y="6230"/>
                    <a:pt x="4306" y="5813"/>
                    <a:pt x="4128" y="5217"/>
                  </a:cubicBezTo>
                  <a:cubicBezTo>
                    <a:pt x="4098" y="5113"/>
                    <a:pt x="4068" y="5023"/>
                    <a:pt x="4023" y="4919"/>
                  </a:cubicBezTo>
                  <a:cubicBezTo>
                    <a:pt x="3696" y="4144"/>
                    <a:pt x="3845" y="3429"/>
                    <a:pt x="4232" y="2744"/>
                  </a:cubicBezTo>
                  <a:cubicBezTo>
                    <a:pt x="4381" y="2476"/>
                    <a:pt x="4530" y="2208"/>
                    <a:pt x="4679" y="1939"/>
                  </a:cubicBezTo>
                  <a:cubicBezTo>
                    <a:pt x="4813" y="1686"/>
                    <a:pt x="4902" y="1403"/>
                    <a:pt x="4947" y="1105"/>
                  </a:cubicBezTo>
                  <a:cubicBezTo>
                    <a:pt x="5018" y="462"/>
                    <a:pt x="4614" y="0"/>
                    <a:pt x="4061" y="0"/>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6" name="Google Shape;1706;p42"/>
            <p:cNvSpPr/>
            <p:nvPr/>
          </p:nvSpPr>
          <p:spPr>
            <a:xfrm>
              <a:off x="4297917" y="3029987"/>
              <a:ext cx="123253" cy="99411"/>
            </a:xfrm>
            <a:custGeom>
              <a:avLst/>
              <a:gdLst/>
              <a:ahLst/>
              <a:cxnLst/>
              <a:rect l="l" t="t" r="r" b="b"/>
              <a:pathLst>
                <a:path w="4787" h="3861" extrusionOk="0">
                  <a:moveTo>
                    <a:pt x="962" y="1"/>
                  </a:moveTo>
                  <a:cubicBezTo>
                    <a:pt x="832" y="1"/>
                    <a:pt x="703" y="63"/>
                    <a:pt x="627" y="211"/>
                  </a:cubicBezTo>
                  <a:cubicBezTo>
                    <a:pt x="1" y="1641"/>
                    <a:pt x="433" y="2699"/>
                    <a:pt x="1088" y="3280"/>
                  </a:cubicBezTo>
                  <a:cubicBezTo>
                    <a:pt x="1193" y="3369"/>
                    <a:pt x="1297" y="3444"/>
                    <a:pt x="1401" y="3518"/>
                  </a:cubicBezTo>
                  <a:cubicBezTo>
                    <a:pt x="1787" y="3750"/>
                    <a:pt x="2215" y="3861"/>
                    <a:pt x="2640" y="3861"/>
                  </a:cubicBezTo>
                  <a:cubicBezTo>
                    <a:pt x="3363" y="3861"/>
                    <a:pt x="4075" y="3538"/>
                    <a:pt x="4545" y="2937"/>
                  </a:cubicBezTo>
                  <a:cubicBezTo>
                    <a:pt x="4786" y="2641"/>
                    <a:pt x="4518" y="2296"/>
                    <a:pt x="4229" y="2296"/>
                  </a:cubicBezTo>
                  <a:cubicBezTo>
                    <a:pt x="4126" y="2296"/>
                    <a:pt x="4020" y="2340"/>
                    <a:pt x="3934" y="2446"/>
                  </a:cubicBezTo>
                  <a:cubicBezTo>
                    <a:pt x="3623" y="2860"/>
                    <a:pt x="3141" y="3083"/>
                    <a:pt x="2651" y="3083"/>
                  </a:cubicBezTo>
                  <a:cubicBezTo>
                    <a:pt x="2365" y="3083"/>
                    <a:pt x="2076" y="3007"/>
                    <a:pt x="1818" y="2848"/>
                  </a:cubicBezTo>
                  <a:cubicBezTo>
                    <a:pt x="1252" y="2505"/>
                    <a:pt x="820" y="1716"/>
                    <a:pt x="1342" y="524"/>
                  </a:cubicBezTo>
                  <a:cubicBezTo>
                    <a:pt x="1459" y="230"/>
                    <a:pt x="1210" y="1"/>
                    <a:pt x="96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7" name="Google Shape;1707;p42"/>
            <p:cNvSpPr/>
            <p:nvPr/>
          </p:nvSpPr>
          <p:spPr>
            <a:xfrm>
              <a:off x="4440294" y="3102282"/>
              <a:ext cx="162982" cy="122738"/>
            </a:xfrm>
            <a:custGeom>
              <a:avLst/>
              <a:gdLst/>
              <a:ahLst/>
              <a:cxnLst/>
              <a:rect l="l" t="t" r="r" b="b"/>
              <a:pathLst>
                <a:path w="6330" h="4767" extrusionOk="0">
                  <a:moveTo>
                    <a:pt x="3152" y="1"/>
                  </a:moveTo>
                  <a:cubicBezTo>
                    <a:pt x="2495" y="1"/>
                    <a:pt x="1841" y="271"/>
                    <a:pt x="1368" y="800"/>
                  </a:cubicBezTo>
                  <a:cubicBezTo>
                    <a:pt x="1" y="2357"/>
                    <a:pt x="1120" y="4767"/>
                    <a:pt x="3144" y="4767"/>
                  </a:cubicBezTo>
                  <a:cubicBezTo>
                    <a:pt x="3193" y="4767"/>
                    <a:pt x="3241" y="4765"/>
                    <a:pt x="3290" y="4763"/>
                  </a:cubicBezTo>
                  <a:cubicBezTo>
                    <a:pt x="5421" y="4628"/>
                    <a:pt x="6329" y="2006"/>
                    <a:pt x="4735" y="606"/>
                  </a:cubicBezTo>
                  <a:cubicBezTo>
                    <a:pt x="4281" y="200"/>
                    <a:pt x="3715" y="1"/>
                    <a:pt x="315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8" name="Google Shape;1708;p42"/>
            <p:cNvSpPr/>
            <p:nvPr/>
          </p:nvSpPr>
          <p:spPr>
            <a:xfrm>
              <a:off x="4158373" y="2883646"/>
              <a:ext cx="162982" cy="122764"/>
            </a:xfrm>
            <a:custGeom>
              <a:avLst/>
              <a:gdLst/>
              <a:ahLst/>
              <a:cxnLst/>
              <a:rect l="l" t="t" r="r" b="b"/>
              <a:pathLst>
                <a:path w="6330" h="4768" extrusionOk="0">
                  <a:moveTo>
                    <a:pt x="3152" y="1"/>
                  </a:moveTo>
                  <a:cubicBezTo>
                    <a:pt x="2496" y="1"/>
                    <a:pt x="1842" y="271"/>
                    <a:pt x="1369" y="800"/>
                  </a:cubicBezTo>
                  <a:cubicBezTo>
                    <a:pt x="1" y="2357"/>
                    <a:pt x="1120" y="4767"/>
                    <a:pt x="3159" y="4767"/>
                  </a:cubicBezTo>
                  <a:cubicBezTo>
                    <a:pt x="3207" y="4767"/>
                    <a:pt x="3256" y="4766"/>
                    <a:pt x="3305" y="4763"/>
                  </a:cubicBezTo>
                  <a:cubicBezTo>
                    <a:pt x="5421" y="4629"/>
                    <a:pt x="6330" y="2007"/>
                    <a:pt x="4736" y="607"/>
                  </a:cubicBezTo>
                  <a:cubicBezTo>
                    <a:pt x="4281" y="200"/>
                    <a:pt x="3716" y="1"/>
                    <a:pt x="3152"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09" name="Google Shape;1709;p42"/>
            <p:cNvSpPr/>
            <p:nvPr/>
          </p:nvSpPr>
          <p:spPr>
            <a:xfrm>
              <a:off x="4310971" y="2824738"/>
              <a:ext cx="88031" cy="69158"/>
            </a:xfrm>
            <a:custGeom>
              <a:avLst/>
              <a:gdLst/>
              <a:ahLst/>
              <a:cxnLst/>
              <a:rect l="l" t="t" r="r" b="b"/>
              <a:pathLst>
                <a:path w="3419" h="2686" extrusionOk="0">
                  <a:moveTo>
                    <a:pt x="739" y="1"/>
                  </a:moveTo>
                  <a:cubicBezTo>
                    <a:pt x="627" y="1"/>
                    <a:pt x="516" y="59"/>
                    <a:pt x="462" y="198"/>
                  </a:cubicBezTo>
                  <a:cubicBezTo>
                    <a:pt x="0" y="1300"/>
                    <a:pt x="462" y="2075"/>
                    <a:pt x="1043" y="2433"/>
                  </a:cubicBezTo>
                  <a:cubicBezTo>
                    <a:pt x="1311" y="2597"/>
                    <a:pt x="1639" y="2686"/>
                    <a:pt x="1967" y="2686"/>
                  </a:cubicBezTo>
                  <a:cubicBezTo>
                    <a:pt x="2444" y="2686"/>
                    <a:pt x="2905" y="2477"/>
                    <a:pt x="3218" y="2120"/>
                  </a:cubicBezTo>
                  <a:cubicBezTo>
                    <a:pt x="3419" y="1886"/>
                    <a:pt x="3203" y="1611"/>
                    <a:pt x="2976" y="1611"/>
                  </a:cubicBezTo>
                  <a:cubicBezTo>
                    <a:pt x="2899" y="1611"/>
                    <a:pt x="2821" y="1642"/>
                    <a:pt x="2756" y="1718"/>
                  </a:cubicBezTo>
                  <a:cubicBezTo>
                    <a:pt x="2551" y="1965"/>
                    <a:pt x="2253" y="2071"/>
                    <a:pt x="1960" y="2071"/>
                  </a:cubicBezTo>
                  <a:cubicBezTo>
                    <a:pt x="1742" y="2071"/>
                    <a:pt x="1528" y="2013"/>
                    <a:pt x="1356" y="1911"/>
                  </a:cubicBezTo>
                  <a:cubicBezTo>
                    <a:pt x="1133" y="1777"/>
                    <a:pt x="641" y="1345"/>
                    <a:pt x="1028" y="436"/>
                  </a:cubicBezTo>
                  <a:cubicBezTo>
                    <a:pt x="1143" y="188"/>
                    <a:pt x="939" y="1"/>
                    <a:pt x="73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10" name="Google Shape;1710;p42"/>
            <p:cNvSpPr/>
            <p:nvPr/>
          </p:nvSpPr>
          <p:spPr>
            <a:xfrm>
              <a:off x="4511559" y="2975302"/>
              <a:ext cx="87207" cy="68952"/>
            </a:xfrm>
            <a:custGeom>
              <a:avLst/>
              <a:gdLst/>
              <a:ahLst/>
              <a:cxnLst/>
              <a:rect l="l" t="t" r="r" b="b"/>
              <a:pathLst>
                <a:path w="3387" h="2678" extrusionOk="0">
                  <a:moveTo>
                    <a:pt x="749" y="1"/>
                  </a:moveTo>
                  <a:cubicBezTo>
                    <a:pt x="639" y="1"/>
                    <a:pt x="531" y="61"/>
                    <a:pt x="478" y="205"/>
                  </a:cubicBezTo>
                  <a:cubicBezTo>
                    <a:pt x="1" y="1307"/>
                    <a:pt x="478" y="2067"/>
                    <a:pt x="1044" y="2439"/>
                  </a:cubicBezTo>
                  <a:cubicBezTo>
                    <a:pt x="1327" y="2603"/>
                    <a:pt x="1640" y="2678"/>
                    <a:pt x="1967" y="2678"/>
                  </a:cubicBezTo>
                  <a:cubicBezTo>
                    <a:pt x="2444" y="2678"/>
                    <a:pt x="2906" y="2484"/>
                    <a:pt x="3219" y="2112"/>
                  </a:cubicBezTo>
                  <a:cubicBezTo>
                    <a:pt x="3387" y="1888"/>
                    <a:pt x="3193" y="1630"/>
                    <a:pt x="2972" y="1630"/>
                  </a:cubicBezTo>
                  <a:cubicBezTo>
                    <a:pt x="2899" y="1630"/>
                    <a:pt x="2823" y="1658"/>
                    <a:pt x="2757" y="1724"/>
                  </a:cubicBezTo>
                  <a:cubicBezTo>
                    <a:pt x="2554" y="1969"/>
                    <a:pt x="2261" y="2075"/>
                    <a:pt x="1972" y="2075"/>
                  </a:cubicBezTo>
                  <a:cubicBezTo>
                    <a:pt x="1750" y="2075"/>
                    <a:pt x="1531" y="2013"/>
                    <a:pt x="1357" y="1903"/>
                  </a:cubicBezTo>
                  <a:cubicBezTo>
                    <a:pt x="1133" y="1769"/>
                    <a:pt x="641" y="1352"/>
                    <a:pt x="1029" y="443"/>
                  </a:cubicBezTo>
                  <a:cubicBezTo>
                    <a:pt x="1144" y="194"/>
                    <a:pt x="945" y="1"/>
                    <a:pt x="749" y="1"/>
                  </a:cubicBezTo>
                  <a:close/>
                </a:path>
              </a:pathLst>
            </a:custGeom>
            <a:solidFill>
              <a:schemeClr val="dk1"/>
            </a:solidFill>
            <a:ln>
              <a:noFill/>
            </a:ln>
          </p:spPr>
          <p:txBody>
            <a:bodyPr spcFirstLastPara="1" wrap="square" lIns="91425" tIns="91425" rIns="91425" bIns="91425" anchor="ctr" anchorCtr="0">
              <a:noAutofit/>
            </a:bodyPr>
            <a:lstStyle/>
            <a:p>
              <a:endParaRPr/>
            </a:p>
          </p:txBody>
        </p:sp>
        <p:sp>
          <p:nvSpPr>
            <p:cNvPr id="1711" name="Google Shape;1711;p42"/>
            <p:cNvSpPr/>
            <p:nvPr/>
          </p:nvSpPr>
          <p:spPr>
            <a:xfrm>
              <a:off x="4564107" y="2503040"/>
              <a:ext cx="194110" cy="203328"/>
            </a:xfrm>
            <a:custGeom>
              <a:avLst/>
              <a:gdLst/>
              <a:ahLst/>
              <a:cxnLst/>
              <a:rect l="l" t="t" r="r" b="b"/>
              <a:pathLst>
                <a:path w="7539" h="7897" extrusionOk="0">
                  <a:moveTo>
                    <a:pt x="3934" y="3293"/>
                  </a:moveTo>
                  <a:cubicBezTo>
                    <a:pt x="4336" y="3039"/>
                    <a:pt x="4768" y="2846"/>
                    <a:pt x="5230" y="2742"/>
                  </a:cubicBezTo>
                  <a:cubicBezTo>
                    <a:pt x="5677" y="2652"/>
                    <a:pt x="6228" y="2622"/>
                    <a:pt x="6660" y="2831"/>
                  </a:cubicBezTo>
                  <a:cubicBezTo>
                    <a:pt x="7435" y="3203"/>
                    <a:pt x="7539" y="4082"/>
                    <a:pt x="6809" y="4559"/>
                  </a:cubicBezTo>
                  <a:cubicBezTo>
                    <a:pt x="6586" y="4693"/>
                    <a:pt x="6347" y="4768"/>
                    <a:pt x="6094" y="4812"/>
                  </a:cubicBezTo>
                  <a:cubicBezTo>
                    <a:pt x="5140" y="4961"/>
                    <a:pt x="3934" y="4633"/>
                    <a:pt x="3010" y="4440"/>
                  </a:cubicBezTo>
                  <a:cubicBezTo>
                    <a:pt x="2116" y="5289"/>
                    <a:pt x="1357" y="6257"/>
                    <a:pt x="731" y="7315"/>
                  </a:cubicBezTo>
                  <a:cubicBezTo>
                    <a:pt x="627" y="7494"/>
                    <a:pt x="478" y="7896"/>
                    <a:pt x="239" y="7747"/>
                  </a:cubicBezTo>
                  <a:cubicBezTo>
                    <a:pt x="1" y="7613"/>
                    <a:pt x="403" y="7047"/>
                    <a:pt x="612" y="6734"/>
                  </a:cubicBezTo>
                  <a:cubicBezTo>
                    <a:pt x="1237" y="5795"/>
                    <a:pt x="1982" y="4931"/>
                    <a:pt x="2802" y="4172"/>
                  </a:cubicBezTo>
                  <a:cubicBezTo>
                    <a:pt x="2295" y="3635"/>
                    <a:pt x="1952" y="2965"/>
                    <a:pt x="1803" y="2250"/>
                  </a:cubicBezTo>
                  <a:cubicBezTo>
                    <a:pt x="1684" y="1714"/>
                    <a:pt x="1595" y="1013"/>
                    <a:pt x="1967" y="477"/>
                  </a:cubicBezTo>
                  <a:cubicBezTo>
                    <a:pt x="2235" y="105"/>
                    <a:pt x="2742" y="0"/>
                    <a:pt x="3129" y="239"/>
                  </a:cubicBezTo>
                  <a:cubicBezTo>
                    <a:pt x="4217" y="850"/>
                    <a:pt x="4381" y="2295"/>
                    <a:pt x="3934" y="3293"/>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2" name="Google Shape;1712;p42"/>
            <p:cNvSpPr/>
            <p:nvPr/>
          </p:nvSpPr>
          <p:spPr>
            <a:xfrm>
              <a:off x="3840355" y="3006635"/>
              <a:ext cx="922507" cy="1017644"/>
            </a:xfrm>
            <a:custGeom>
              <a:avLst/>
              <a:gdLst/>
              <a:ahLst/>
              <a:cxnLst/>
              <a:rect l="l" t="t" r="r" b="b"/>
              <a:pathLst>
                <a:path w="35829" h="39524" extrusionOk="0">
                  <a:moveTo>
                    <a:pt x="23732" y="35442"/>
                  </a:moveTo>
                  <a:cubicBezTo>
                    <a:pt x="23002" y="35338"/>
                    <a:pt x="22272" y="35219"/>
                    <a:pt x="21542" y="35070"/>
                  </a:cubicBezTo>
                  <a:cubicBezTo>
                    <a:pt x="15628" y="33788"/>
                    <a:pt x="10816" y="30630"/>
                    <a:pt x="6793" y="26191"/>
                  </a:cubicBezTo>
                  <a:cubicBezTo>
                    <a:pt x="6317" y="25639"/>
                    <a:pt x="5855" y="25058"/>
                    <a:pt x="5438" y="24463"/>
                  </a:cubicBezTo>
                  <a:cubicBezTo>
                    <a:pt x="3129" y="21453"/>
                    <a:pt x="1520" y="17967"/>
                    <a:pt x="730" y="14258"/>
                  </a:cubicBezTo>
                  <a:cubicBezTo>
                    <a:pt x="0" y="10787"/>
                    <a:pt x="104" y="7360"/>
                    <a:pt x="1177" y="3978"/>
                  </a:cubicBezTo>
                  <a:cubicBezTo>
                    <a:pt x="1490" y="3010"/>
                    <a:pt x="1967" y="2131"/>
                    <a:pt x="2756" y="1520"/>
                  </a:cubicBezTo>
                  <a:cubicBezTo>
                    <a:pt x="4365" y="284"/>
                    <a:pt x="6138" y="1"/>
                    <a:pt x="7970" y="910"/>
                  </a:cubicBezTo>
                  <a:cubicBezTo>
                    <a:pt x="9833" y="1848"/>
                    <a:pt x="10697" y="3427"/>
                    <a:pt x="10622" y="5498"/>
                  </a:cubicBezTo>
                  <a:cubicBezTo>
                    <a:pt x="10592" y="6258"/>
                    <a:pt x="10577" y="7018"/>
                    <a:pt x="10577" y="7762"/>
                  </a:cubicBezTo>
                  <a:cubicBezTo>
                    <a:pt x="10652" y="13319"/>
                    <a:pt x="13170" y="17699"/>
                    <a:pt x="17103" y="21409"/>
                  </a:cubicBezTo>
                  <a:cubicBezTo>
                    <a:pt x="18205" y="22436"/>
                    <a:pt x="19456" y="23286"/>
                    <a:pt x="20842" y="23941"/>
                  </a:cubicBezTo>
                  <a:cubicBezTo>
                    <a:pt x="22242" y="24612"/>
                    <a:pt x="23687" y="25267"/>
                    <a:pt x="25222" y="25476"/>
                  </a:cubicBezTo>
                  <a:cubicBezTo>
                    <a:pt x="26116" y="25610"/>
                    <a:pt x="27412" y="25058"/>
                    <a:pt x="28320" y="24895"/>
                  </a:cubicBezTo>
                  <a:cubicBezTo>
                    <a:pt x="29408" y="24686"/>
                    <a:pt x="31121" y="24507"/>
                    <a:pt x="31360" y="25207"/>
                  </a:cubicBezTo>
                  <a:cubicBezTo>
                    <a:pt x="31553" y="25774"/>
                    <a:pt x="30227" y="26444"/>
                    <a:pt x="29393" y="26861"/>
                  </a:cubicBezTo>
                  <a:cubicBezTo>
                    <a:pt x="31285" y="28619"/>
                    <a:pt x="33356" y="30332"/>
                    <a:pt x="34652" y="32418"/>
                  </a:cubicBezTo>
                  <a:cubicBezTo>
                    <a:pt x="35054" y="33058"/>
                    <a:pt x="35829" y="34280"/>
                    <a:pt x="35352" y="34682"/>
                  </a:cubicBezTo>
                  <a:cubicBezTo>
                    <a:pt x="34503" y="35412"/>
                    <a:pt x="32790" y="33237"/>
                    <a:pt x="31538" y="32626"/>
                  </a:cubicBezTo>
                  <a:cubicBezTo>
                    <a:pt x="32104" y="33967"/>
                    <a:pt x="34384" y="36217"/>
                    <a:pt x="33460" y="37260"/>
                  </a:cubicBezTo>
                  <a:cubicBezTo>
                    <a:pt x="32566" y="37900"/>
                    <a:pt x="31687" y="36232"/>
                    <a:pt x="30376" y="35531"/>
                  </a:cubicBezTo>
                  <a:cubicBezTo>
                    <a:pt x="30883" y="36172"/>
                    <a:pt x="32268" y="38079"/>
                    <a:pt x="31598" y="38645"/>
                  </a:cubicBezTo>
                  <a:cubicBezTo>
                    <a:pt x="31106" y="39062"/>
                    <a:pt x="30272" y="38109"/>
                    <a:pt x="29825" y="37751"/>
                  </a:cubicBezTo>
                  <a:cubicBezTo>
                    <a:pt x="29289" y="37349"/>
                    <a:pt x="28767" y="36813"/>
                    <a:pt x="28097" y="36440"/>
                  </a:cubicBezTo>
                  <a:cubicBezTo>
                    <a:pt x="28171" y="37006"/>
                    <a:pt x="28574" y="39047"/>
                    <a:pt x="27978" y="39256"/>
                  </a:cubicBezTo>
                  <a:cubicBezTo>
                    <a:pt x="27233" y="39524"/>
                    <a:pt x="26771" y="38392"/>
                    <a:pt x="26443" y="37811"/>
                  </a:cubicBezTo>
                  <a:cubicBezTo>
                    <a:pt x="26130" y="37230"/>
                    <a:pt x="25877" y="36336"/>
                    <a:pt x="25475" y="36053"/>
                  </a:cubicBezTo>
                  <a:cubicBezTo>
                    <a:pt x="25117" y="35785"/>
                    <a:pt x="24432" y="35591"/>
                    <a:pt x="23732" y="35442"/>
                  </a:cubicBezTo>
                  <a:close/>
                </a:path>
              </a:pathLst>
            </a:custGeom>
            <a:solidFill>
              <a:schemeClr val="accent2"/>
            </a:solidFill>
            <a:ln>
              <a:noFill/>
            </a:ln>
          </p:spPr>
          <p:txBody>
            <a:bodyPr spcFirstLastPara="1" wrap="square" lIns="91425" tIns="91425" rIns="91425" bIns="91425" anchor="ctr" anchorCtr="0">
              <a:noAutofit/>
            </a:bodyPr>
            <a:lstStyle/>
            <a:p>
              <a:endParaRPr/>
            </a:p>
          </p:txBody>
        </p:sp>
        <p:sp>
          <p:nvSpPr>
            <p:cNvPr id="1713" name="Google Shape;1713;p42"/>
            <p:cNvSpPr/>
            <p:nvPr/>
          </p:nvSpPr>
          <p:spPr>
            <a:xfrm>
              <a:off x="5060829" y="3062633"/>
              <a:ext cx="286158" cy="260101"/>
            </a:xfrm>
            <a:custGeom>
              <a:avLst/>
              <a:gdLst/>
              <a:ahLst/>
              <a:cxnLst/>
              <a:rect l="l" t="t" r="r" b="b"/>
              <a:pathLst>
                <a:path w="11114" h="10102" extrusionOk="0">
                  <a:moveTo>
                    <a:pt x="3486" y="2742"/>
                  </a:moveTo>
                  <a:cubicBezTo>
                    <a:pt x="4618" y="2384"/>
                    <a:pt x="5855" y="2727"/>
                    <a:pt x="6644" y="3606"/>
                  </a:cubicBezTo>
                  <a:cubicBezTo>
                    <a:pt x="7777" y="3442"/>
                    <a:pt x="8805" y="4038"/>
                    <a:pt x="9043" y="4708"/>
                  </a:cubicBezTo>
                  <a:cubicBezTo>
                    <a:pt x="9147" y="4589"/>
                    <a:pt x="9415" y="4649"/>
                    <a:pt x="9535" y="4708"/>
                  </a:cubicBezTo>
                  <a:cubicBezTo>
                    <a:pt x="10324" y="5081"/>
                    <a:pt x="11054" y="5304"/>
                    <a:pt x="11084" y="6496"/>
                  </a:cubicBezTo>
                  <a:cubicBezTo>
                    <a:pt x="11114" y="7465"/>
                    <a:pt x="9535" y="10101"/>
                    <a:pt x="8432" y="9416"/>
                  </a:cubicBezTo>
                  <a:cubicBezTo>
                    <a:pt x="8164" y="9222"/>
                    <a:pt x="8075" y="8880"/>
                    <a:pt x="8194" y="8567"/>
                  </a:cubicBezTo>
                  <a:cubicBezTo>
                    <a:pt x="7747" y="9252"/>
                    <a:pt x="6093" y="9535"/>
                    <a:pt x="6183" y="7911"/>
                  </a:cubicBezTo>
                  <a:cubicBezTo>
                    <a:pt x="6019" y="8239"/>
                    <a:pt x="5751" y="8507"/>
                    <a:pt x="5408" y="8641"/>
                  </a:cubicBezTo>
                  <a:cubicBezTo>
                    <a:pt x="4320" y="8999"/>
                    <a:pt x="3695" y="7897"/>
                    <a:pt x="3814" y="6645"/>
                  </a:cubicBezTo>
                  <a:cubicBezTo>
                    <a:pt x="3576" y="6615"/>
                    <a:pt x="3337" y="6556"/>
                    <a:pt x="3114" y="6466"/>
                  </a:cubicBezTo>
                  <a:cubicBezTo>
                    <a:pt x="2026" y="5960"/>
                    <a:pt x="119" y="3964"/>
                    <a:pt x="45" y="2206"/>
                  </a:cubicBezTo>
                  <a:cubicBezTo>
                    <a:pt x="0" y="1208"/>
                    <a:pt x="805" y="1"/>
                    <a:pt x="2011" y="701"/>
                  </a:cubicBezTo>
                  <a:cubicBezTo>
                    <a:pt x="2652" y="1073"/>
                    <a:pt x="3069" y="2087"/>
                    <a:pt x="3471" y="2742"/>
                  </a:cubicBezTo>
                </a:path>
              </a:pathLst>
            </a:custGeom>
            <a:solidFill>
              <a:schemeClr val="dk2"/>
            </a:solidFill>
            <a:ln>
              <a:noFill/>
            </a:ln>
          </p:spPr>
          <p:txBody>
            <a:bodyPr spcFirstLastPara="1" wrap="square" lIns="91425" tIns="91425" rIns="91425" bIns="91425" anchor="ctr" anchorCtr="0">
              <a:noAutofit/>
            </a:bodyPr>
            <a:lstStyle/>
            <a:p>
              <a:endParaRPr/>
            </a:p>
          </p:txBody>
        </p:sp>
        <p:sp>
          <p:nvSpPr>
            <p:cNvPr id="1714" name="Google Shape;1714;p42"/>
            <p:cNvSpPr/>
            <p:nvPr/>
          </p:nvSpPr>
          <p:spPr>
            <a:xfrm>
              <a:off x="5057740" y="3077592"/>
              <a:ext cx="85585" cy="152322"/>
            </a:xfrm>
            <a:custGeom>
              <a:avLst/>
              <a:gdLst/>
              <a:ahLst/>
              <a:cxnLst/>
              <a:rect l="l" t="t" r="r" b="b"/>
              <a:pathLst>
                <a:path w="3324" h="5916" extrusionOk="0">
                  <a:moveTo>
                    <a:pt x="1044" y="1"/>
                  </a:moveTo>
                  <a:cubicBezTo>
                    <a:pt x="433" y="2235"/>
                    <a:pt x="2012" y="4962"/>
                    <a:pt x="3323" y="5915"/>
                  </a:cubicBezTo>
                  <a:cubicBezTo>
                    <a:pt x="2131" y="5513"/>
                    <a:pt x="373" y="3740"/>
                    <a:pt x="135" y="1967"/>
                  </a:cubicBezTo>
                  <a:cubicBezTo>
                    <a:pt x="1" y="1029"/>
                    <a:pt x="299" y="299"/>
                    <a:pt x="1044" y="1"/>
                  </a:cubicBezTo>
                  <a:close/>
                </a:path>
              </a:pathLst>
            </a:custGeom>
            <a:solidFill>
              <a:schemeClr val="lt2"/>
            </a:solidFill>
            <a:ln>
              <a:noFill/>
            </a:ln>
          </p:spPr>
          <p:txBody>
            <a:bodyPr spcFirstLastPara="1" wrap="square" lIns="91425" tIns="91425" rIns="91425" bIns="91425" anchor="ctr" anchorCtr="0">
              <a:noAutofit/>
            </a:bodyPr>
            <a:lstStyle/>
            <a:p>
              <a:endParaRPr/>
            </a:p>
          </p:txBody>
        </p:sp>
        <p:sp>
          <p:nvSpPr>
            <p:cNvPr id="1715" name="Google Shape;1715;p42"/>
            <p:cNvSpPr/>
            <p:nvPr/>
          </p:nvSpPr>
          <p:spPr>
            <a:xfrm>
              <a:off x="5150581" y="3132843"/>
              <a:ext cx="51804" cy="166870"/>
            </a:xfrm>
            <a:custGeom>
              <a:avLst/>
              <a:gdLst/>
              <a:ahLst/>
              <a:cxnLst/>
              <a:rect l="l" t="t" r="r" b="b"/>
              <a:pathLst>
                <a:path w="2012" h="6481" extrusionOk="0">
                  <a:moveTo>
                    <a:pt x="0" y="15"/>
                  </a:moveTo>
                  <a:cubicBezTo>
                    <a:pt x="671" y="134"/>
                    <a:pt x="1281" y="998"/>
                    <a:pt x="1371" y="2309"/>
                  </a:cubicBezTo>
                  <a:cubicBezTo>
                    <a:pt x="1445" y="3412"/>
                    <a:pt x="775" y="4648"/>
                    <a:pt x="1043" y="5408"/>
                  </a:cubicBezTo>
                  <a:cubicBezTo>
                    <a:pt x="1162" y="5825"/>
                    <a:pt x="1609" y="6048"/>
                    <a:pt x="2011" y="5885"/>
                  </a:cubicBezTo>
                  <a:cubicBezTo>
                    <a:pt x="685" y="6481"/>
                    <a:pt x="104" y="5125"/>
                    <a:pt x="343" y="3918"/>
                  </a:cubicBezTo>
                  <a:cubicBezTo>
                    <a:pt x="507" y="3859"/>
                    <a:pt x="641" y="3710"/>
                    <a:pt x="685" y="3546"/>
                  </a:cubicBezTo>
                  <a:cubicBezTo>
                    <a:pt x="1043" y="2458"/>
                    <a:pt x="343" y="1013"/>
                    <a:pt x="0" y="0"/>
                  </a:cubicBezTo>
                </a:path>
              </a:pathLst>
            </a:custGeom>
            <a:solidFill>
              <a:schemeClr val="lt2"/>
            </a:solidFill>
            <a:ln>
              <a:noFill/>
            </a:ln>
          </p:spPr>
          <p:txBody>
            <a:bodyPr spcFirstLastPara="1" wrap="square" lIns="91425" tIns="91425" rIns="91425" bIns="91425" anchor="ctr" anchorCtr="0">
              <a:noAutofit/>
            </a:bodyPr>
            <a:lstStyle/>
            <a:p>
              <a:endParaRPr/>
            </a:p>
          </p:txBody>
        </p:sp>
        <p:sp>
          <p:nvSpPr>
            <p:cNvPr id="1716" name="Google Shape;1716;p42"/>
            <p:cNvSpPr/>
            <p:nvPr/>
          </p:nvSpPr>
          <p:spPr>
            <a:xfrm>
              <a:off x="5216929" y="3155474"/>
              <a:ext cx="59863" cy="153455"/>
            </a:xfrm>
            <a:custGeom>
              <a:avLst/>
              <a:gdLst/>
              <a:ahLst/>
              <a:cxnLst/>
              <a:rect l="l" t="t" r="r" b="b"/>
              <a:pathLst>
                <a:path w="2325" h="5960" extrusionOk="0">
                  <a:moveTo>
                    <a:pt x="596" y="0"/>
                  </a:moveTo>
                  <a:cubicBezTo>
                    <a:pt x="2324" y="968"/>
                    <a:pt x="641" y="3412"/>
                    <a:pt x="969" y="4618"/>
                  </a:cubicBezTo>
                  <a:cubicBezTo>
                    <a:pt x="1148" y="5110"/>
                    <a:pt x="1743" y="5274"/>
                    <a:pt x="2146" y="4961"/>
                  </a:cubicBezTo>
                  <a:cubicBezTo>
                    <a:pt x="1371" y="5959"/>
                    <a:pt x="0" y="5765"/>
                    <a:pt x="90" y="4454"/>
                  </a:cubicBezTo>
                  <a:cubicBezTo>
                    <a:pt x="120" y="4037"/>
                    <a:pt x="388" y="3471"/>
                    <a:pt x="552" y="2875"/>
                  </a:cubicBezTo>
                  <a:cubicBezTo>
                    <a:pt x="775" y="1996"/>
                    <a:pt x="924" y="1102"/>
                    <a:pt x="581" y="0"/>
                  </a:cubicBezTo>
                </a:path>
              </a:pathLst>
            </a:custGeom>
            <a:solidFill>
              <a:schemeClr val="lt2"/>
            </a:solidFill>
            <a:ln>
              <a:noFill/>
            </a:ln>
          </p:spPr>
          <p:txBody>
            <a:bodyPr spcFirstLastPara="1" wrap="square" lIns="91425" tIns="91425" rIns="91425" bIns="91425" anchor="ctr" anchorCtr="0">
              <a:noAutofit/>
            </a:bodyPr>
            <a:lstStyle/>
            <a:p>
              <a:endParaRPr/>
            </a:p>
          </p:txBody>
        </p:sp>
        <p:sp>
          <p:nvSpPr>
            <p:cNvPr id="1717" name="Google Shape;1717;p42"/>
            <p:cNvSpPr/>
            <p:nvPr/>
          </p:nvSpPr>
          <p:spPr>
            <a:xfrm>
              <a:off x="5262191" y="3183846"/>
              <a:ext cx="61382" cy="132368"/>
            </a:xfrm>
            <a:custGeom>
              <a:avLst/>
              <a:gdLst/>
              <a:ahLst/>
              <a:cxnLst/>
              <a:rect l="l" t="t" r="r" b="b"/>
              <a:pathLst>
                <a:path w="2384" h="5141" extrusionOk="0">
                  <a:moveTo>
                    <a:pt x="1222" y="0"/>
                  </a:moveTo>
                  <a:cubicBezTo>
                    <a:pt x="2384" y="999"/>
                    <a:pt x="1103" y="3248"/>
                    <a:pt x="1088" y="4008"/>
                  </a:cubicBezTo>
                  <a:cubicBezTo>
                    <a:pt x="1088" y="4410"/>
                    <a:pt x="1594" y="4753"/>
                    <a:pt x="1833" y="4440"/>
                  </a:cubicBezTo>
                  <a:cubicBezTo>
                    <a:pt x="1282" y="5140"/>
                    <a:pt x="0" y="4961"/>
                    <a:pt x="388" y="3859"/>
                  </a:cubicBezTo>
                  <a:cubicBezTo>
                    <a:pt x="879" y="2771"/>
                    <a:pt x="1505" y="1669"/>
                    <a:pt x="1222" y="0"/>
                  </a:cubicBezTo>
                </a:path>
              </a:pathLst>
            </a:custGeom>
            <a:solidFill>
              <a:schemeClr val="lt2"/>
            </a:solidFill>
            <a:ln>
              <a:noFill/>
            </a:ln>
          </p:spPr>
          <p:txBody>
            <a:bodyPr spcFirstLastPara="1" wrap="square" lIns="91425" tIns="91425" rIns="91425" bIns="91425" anchor="ctr" anchorCtr="0">
              <a:noAutofit/>
            </a:bodyPr>
            <a:lstStyle/>
            <a:p>
              <a:endParaRPr/>
            </a:p>
          </p:txBody>
        </p:sp>
        <p:sp>
          <p:nvSpPr>
            <p:cNvPr id="1718" name="Google Shape;1718;p42"/>
            <p:cNvSpPr/>
            <p:nvPr/>
          </p:nvSpPr>
          <p:spPr>
            <a:xfrm>
              <a:off x="5551388" y="2758363"/>
              <a:ext cx="387423" cy="442291"/>
            </a:xfrm>
            <a:custGeom>
              <a:avLst/>
              <a:gdLst/>
              <a:ahLst/>
              <a:cxnLst/>
              <a:rect l="l" t="t" r="r" b="b"/>
              <a:pathLst>
                <a:path w="15047" h="17178" extrusionOk="0">
                  <a:moveTo>
                    <a:pt x="1907" y="2325"/>
                  </a:moveTo>
                  <a:cubicBezTo>
                    <a:pt x="1997" y="2042"/>
                    <a:pt x="1535" y="1773"/>
                    <a:pt x="1416" y="1386"/>
                  </a:cubicBezTo>
                  <a:cubicBezTo>
                    <a:pt x="1252" y="880"/>
                    <a:pt x="1505" y="1"/>
                    <a:pt x="2205" y="75"/>
                  </a:cubicBezTo>
                  <a:cubicBezTo>
                    <a:pt x="3576" y="209"/>
                    <a:pt x="4231" y="2116"/>
                    <a:pt x="4231" y="3233"/>
                  </a:cubicBezTo>
                  <a:cubicBezTo>
                    <a:pt x="4440" y="3487"/>
                    <a:pt x="4842" y="3606"/>
                    <a:pt x="5095" y="3829"/>
                  </a:cubicBezTo>
                  <a:cubicBezTo>
                    <a:pt x="4946" y="3218"/>
                    <a:pt x="4812" y="984"/>
                    <a:pt x="6034" y="1192"/>
                  </a:cubicBezTo>
                  <a:cubicBezTo>
                    <a:pt x="7196" y="1371"/>
                    <a:pt x="7196" y="3487"/>
                    <a:pt x="6496" y="4783"/>
                  </a:cubicBezTo>
                  <a:cubicBezTo>
                    <a:pt x="6913" y="5319"/>
                    <a:pt x="7554" y="5751"/>
                    <a:pt x="7986" y="6287"/>
                  </a:cubicBezTo>
                  <a:cubicBezTo>
                    <a:pt x="7941" y="5110"/>
                    <a:pt x="8477" y="3189"/>
                    <a:pt x="9565" y="3248"/>
                  </a:cubicBezTo>
                  <a:cubicBezTo>
                    <a:pt x="9907" y="3278"/>
                    <a:pt x="10235" y="3457"/>
                    <a:pt x="10459" y="3725"/>
                  </a:cubicBezTo>
                  <a:cubicBezTo>
                    <a:pt x="11293" y="4753"/>
                    <a:pt x="10131" y="7062"/>
                    <a:pt x="9237" y="7703"/>
                  </a:cubicBezTo>
                  <a:cubicBezTo>
                    <a:pt x="9460" y="8075"/>
                    <a:pt x="9758" y="8418"/>
                    <a:pt x="10012" y="8790"/>
                  </a:cubicBezTo>
                  <a:cubicBezTo>
                    <a:pt x="10339" y="7792"/>
                    <a:pt x="11784" y="6362"/>
                    <a:pt x="12634" y="7449"/>
                  </a:cubicBezTo>
                  <a:cubicBezTo>
                    <a:pt x="13334" y="8343"/>
                    <a:pt x="11650" y="10042"/>
                    <a:pt x="10891" y="10161"/>
                  </a:cubicBezTo>
                  <a:cubicBezTo>
                    <a:pt x="11352" y="10950"/>
                    <a:pt x="11755" y="11770"/>
                    <a:pt x="12097" y="12619"/>
                  </a:cubicBezTo>
                  <a:cubicBezTo>
                    <a:pt x="12574" y="12053"/>
                    <a:pt x="14183" y="11367"/>
                    <a:pt x="14600" y="12276"/>
                  </a:cubicBezTo>
                  <a:cubicBezTo>
                    <a:pt x="15047" y="13244"/>
                    <a:pt x="13438" y="14049"/>
                    <a:pt x="12634" y="14019"/>
                  </a:cubicBezTo>
                  <a:cubicBezTo>
                    <a:pt x="12678" y="14362"/>
                    <a:pt x="12812" y="14809"/>
                    <a:pt x="12902" y="15271"/>
                  </a:cubicBezTo>
                  <a:cubicBezTo>
                    <a:pt x="13006" y="15822"/>
                    <a:pt x="13349" y="17177"/>
                    <a:pt x="12455" y="17163"/>
                  </a:cubicBezTo>
                  <a:cubicBezTo>
                    <a:pt x="11710" y="17133"/>
                    <a:pt x="11814" y="16358"/>
                    <a:pt x="11755" y="15837"/>
                  </a:cubicBezTo>
                  <a:cubicBezTo>
                    <a:pt x="11695" y="15345"/>
                    <a:pt x="11576" y="14853"/>
                    <a:pt x="11427" y="14362"/>
                  </a:cubicBezTo>
                  <a:cubicBezTo>
                    <a:pt x="10816" y="14377"/>
                    <a:pt x="9982" y="14779"/>
                    <a:pt x="9192" y="14466"/>
                  </a:cubicBezTo>
                  <a:cubicBezTo>
                    <a:pt x="7539" y="13811"/>
                    <a:pt x="9237" y="12023"/>
                    <a:pt x="10801" y="12812"/>
                  </a:cubicBezTo>
                  <a:cubicBezTo>
                    <a:pt x="10742" y="12202"/>
                    <a:pt x="10146" y="11427"/>
                    <a:pt x="9878" y="10757"/>
                  </a:cubicBezTo>
                  <a:cubicBezTo>
                    <a:pt x="9371" y="11218"/>
                    <a:pt x="6704" y="11501"/>
                    <a:pt x="7002" y="10146"/>
                  </a:cubicBezTo>
                  <a:cubicBezTo>
                    <a:pt x="7181" y="9386"/>
                    <a:pt x="8090" y="9297"/>
                    <a:pt x="8820" y="9326"/>
                  </a:cubicBezTo>
                  <a:cubicBezTo>
                    <a:pt x="8984" y="9058"/>
                    <a:pt x="8477" y="8745"/>
                    <a:pt x="8358" y="8477"/>
                  </a:cubicBezTo>
                  <a:cubicBezTo>
                    <a:pt x="7479" y="8701"/>
                    <a:pt x="5647" y="9848"/>
                    <a:pt x="4380" y="9133"/>
                  </a:cubicBezTo>
                  <a:cubicBezTo>
                    <a:pt x="3397" y="8596"/>
                    <a:pt x="4470" y="7494"/>
                    <a:pt x="5155" y="7226"/>
                  </a:cubicBezTo>
                  <a:cubicBezTo>
                    <a:pt x="5811" y="6988"/>
                    <a:pt x="6481" y="7017"/>
                    <a:pt x="7166" y="7062"/>
                  </a:cubicBezTo>
                  <a:cubicBezTo>
                    <a:pt x="6809" y="6526"/>
                    <a:pt x="6257" y="6079"/>
                    <a:pt x="5796" y="5602"/>
                  </a:cubicBezTo>
                  <a:cubicBezTo>
                    <a:pt x="4932" y="6168"/>
                    <a:pt x="3486" y="7226"/>
                    <a:pt x="2176" y="6123"/>
                  </a:cubicBezTo>
                  <a:cubicBezTo>
                    <a:pt x="2176" y="4902"/>
                    <a:pt x="3501" y="4723"/>
                    <a:pt x="4455" y="4664"/>
                  </a:cubicBezTo>
                  <a:cubicBezTo>
                    <a:pt x="3531" y="3695"/>
                    <a:pt x="1609" y="4812"/>
                    <a:pt x="403" y="3621"/>
                  </a:cubicBezTo>
                  <a:cubicBezTo>
                    <a:pt x="75" y="3338"/>
                    <a:pt x="0" y="2846"/>
                    <a:pt x="239" y="2474"/>
                  </a:cubicBezTo>
                  <a:cubicBezTo>
                    <a:pt x="507" y="2056"/>
                    <a:pt x="1207" y="2131"/>
                    <a:pt x="1907" y="2325"/>
                  </a:cubicBezTo>
                  <a:close/>
                </a:path>
              </a:pathLst>
            </a:custGeom>
            <a:solidFill>
              <a:schemeClr val="dk2"/>
            </a:solidFill>
            <a:ln>
              <a:noFill/>
            </a:ln>
          </p:spPr>
          <p:txBody>
            <a:bodyPr spcFirstLastPara="1" wrap="square" lIns="91425" tIns="91425" rIns="91425" bIns="91425" anchor="ctr" anchorCtr="0">
              <a:noAutofit/>
            </a:bodyPr>
            <a:lstStyle/>
            <a:p>
              <a:endParaRPr/>
            </a:p>
          </p:txBody>
        </p:sp>
      </p:grpSp>
      <p:sp>
        <p:nvSpPr>
          <p:cNvPr id="1719" name="Google Shape;1719;p42"/>
          <p:cNvSpPr/>
          <p:nvPr/>
        </p:nvSpPr>
        <p:spPr>
          <a:xfrm flipH="1">
            <a:off x="3489456" y="7726272"/>
            <a:ext cx="115323" cy="121574"/>
          </a:xfrm>
          <a:custGeom>
            <a:avLst/>
            <a:gdLst/>
            <a:ahLst/>
            <a:cxnLst/>
            <a:rect l="l" t="t" r="r" b="b"/>
            <a:pathLst>
              <a:path w="2444" h="2087" extrusionOk="0">
                <a:moveTo>
                  <a:pt x="936" y="0"/>
                </a:moveTo>
                <a:cubicBezTo>
                  <a:pt x="562" y="0"/>
                  <a:pt x="220" y="138"/>
                  <a:pt x="120" y="496"/>
                </a:cubicBezTo>
                <a:cubicBezTo>
                  <a:pt x="1" y="764"/>
                  <a:pt x="1" y="1062"/>
                  <a:pt x="90" y="1331"/>
                </a:cubicBezTo>
                <a:cubicBezTo>
                  <a:pt x="150" y="1569"/>
                  <a:pt x="328" y="1778"/>
                  <a:pt x="537" y="1897"/>
                </a:cubicBezTo>
                <a:cubicBezTo>
                  <a:pt x="656" y="1956"/>
                  <a:pt x="746" y="2016"/>
                  <a:pt x="865" y="2046"/>
                </a:cubicBezTo>
                <a:cubicBezTo>
                  <a:pt x="966" y="2073"/>
                  <a:pt x="1071" y="2087"/>
                  <a:pt x="1175" y="2087"/>
                </a:cubicBezTo>
                <a:cubicBezTo>
                  <a:pt x="1408" y="2087"/>
                  <a:pt x="1642" y="2020"/>
                  <a:pt x="1848" y="1897"/>
                </a:cubicBezTo>
                <a:cubicBezTo>
                  <a:pt x="2265" y="1539"/>
                  <a:pt x="2444" y="764"/>
                  <a:pt x="1997" y="377"/>
                </a:cubicBezTo>
                <a:cubicBezTo>
                  <a:pt x="1781" y="161"/>
                  <a:pt x="1339" y="0"/>
                  <a:pt x="936" y="0"/>
                </a:cubicBezTo>
                <a:close/>
              </a:path>
            </a:pathLst>
          </a:custGeom>
          <a:solidFill>
            <a:schemeClr val="dk2"/>
          </a:solidFill>
          <a:ln>
            <a:noFill/>
          </a:ln>
        </p:spPr>
        <p:txBody>
          <a:bodyPr spcFirstLastPara="1" wrap="square" lIns="133091" tIns="133091" rIns="133091" bIns="133091" anchor="ctr" anchorCtr="0">
            <a:noAutofit/>
          </a:bodyPr>
          <a:lstStyle/>
          <a:p>
            <a:endParaRPr/>
          </a:p>
        </p:txBody>
      </p:sp>
      <p:sp>
        <p:nvSpPr>
          <p:cNvPr id="1720" name="Google Shape;1720;p42"/>
          <p:cNvSpPr/>
          <p:nvPr/>
        </p:nvSpPr>
        <p:spPr>
          <a:xfrm flipH="1">
            <a:off x="12310560" y="2502258"/>
            <a:ext cx="146325" cy="149419"/>
          </a:xfrm>
          <a:custGeom>
            <a:avLst/>
            <a:gdLst/>
            <a:ahLst/>
            <a:cxnLst/>
            <a:rect l="l" t="t" r="r" b="b"/>
            <a:pathLst>
              <a:path w="3101" h="2565" extrusionOk="0">
                <a:moveTo>
                  <a:pt x="1531" y="1"/>
                </a:moveTo>
                <a:cubicBezTo>
                  <a:pt x="1460" y="1"/>
                  <a:pt x="1386" y="8"/>
                  <a:pt x="1311" y="23"/>
                </a:cubicBezTo>
                <a:cubicBezTo>
                  <a:pt x="894" y="83"/>
                  <a:pt x="507" y="351"/>
                  <a:pt x="298" y="738"/>
                </a:cubicBezTo>
                <a:cubicBezTo>
                  <a:pt x="0" y="1334"/>
                  <a:pt x="239" y="2287"/>
                  <a:pt x="954" y="2496"/>
                </a:cubicBezTo>
                <a:cubicBezTo>
                  <a:pt x="1096" y="2542"/>
                  <a:pt x="1264" y="2564"/>
                  <a:pt x="1441" y="2564"/>
                </a:cubicBezTo>
                <a:cubicBezTo>
                  <a:pt x="2188" y="2564"/>
                  <a:pt x="3100" y="2159"/>
                  <a:pt x="2980" y="1364"/>
                </a:cubicBezTo>
                <a:cubicBezTo>
                  <a:pt x="2950" y="1006"/>
                  <a:pt x="2801" y="649"/>
                  <a:pt x="2563" y="381"/>
                </a:cubicBezTo>
                <a:cubicBezTo>
                  <a:pt x="2324" y="172"/>
                  <a:pt x="2056" y="53"/>
                  <a:pt x="1728" y="23"/>
                </a:cubicBezTo>
                <a:cubicBezTo>
                  <a:pt x="1669" y="8"/>
                  <a:pt x="1602" y="1"/>
                  <a:pt x="1531" y="1"/>
                </a:cubicBezTo>
                <a:close/>
              </a:path>
            </a:pathLst>
          </a:custGeom>
          <a:solidFill>
            <a:schemeClr val="dk2"/>
          </a:solidFill>
          <a:ln>
            <a:noFill/>
          </a:ln>
        </p:spPr>
        <p:txBody>
          <a:bodyPr spcFirstLastPara="1" wrap="square" lIns="133091" tIns="133091" rIns="133091" bIns="133091" anchor="ctr" anchorCtr="0">
            <a:noAutofit/>
          </a:bodyPr>
          <a:lstStyle/>
          <a:p>
            <a:endParaRPr/>
          </a:p>
        </p:txBody>
      </p:sp>
      <p:sp>
        <p:nvSpPr>
          <p:cNvPr id="1721" name="Google Shape;1721;p42"/>
          <p:cNvSpPr/>
          <p:nvPr/>
        </p:nvSpPr>
        <p:spPr>
          <a:xfrm flipH="1">
            <a:off x="8117978" y="966390"/>
            <a:ext cx="358473" cy="360062"/>
          </a:xfrm>
          <a:custGeom>
            <a:avLst/>
            <a:gdLst/>
            <a:ahLst/>
            <a:cxnLst/>
            <a:rect l="l" t="t" r="r" b="b"/>
            <a:pathLst>
              <a:path w="7597" h="6181" extrusionOk="0">
                <a:moveTo>
                  <a:pt x="3559" y="0"/>
                </a:moveTo>
                <a:cubicBezTo>
                  <a:pt x="3292" y="0"/>
                  <a:pt x="3026" y="34"/>
                  <a:pt x="2769" y="101"/>
                </a:cubicBezTo>
                <a:cubicBezTo>
                  <a:pt x="2442" y="160"/>
                  <a:pt x="2144" y="279"/>
                  <a:pt x="1846" y="428"/>
                </a:cubicBezTo>
                <a:cubicBezTo>
                  <a:pt x="952" y="905"/>
                  <a:pt x="326" y="1769"/>
                  <a:pt x="147" y="2782"/>
                </a:cubicBezTo>
                <a:cubicBezTo>
                  <a:pt x="1" y="4337"/>
                  <a:pt x="1182" y="6181"/>
                  <a:pt x="2868" y="6181"/>
                </a:cubicBezTo>
                <a:cubicBezTo>
                  <a:pt x="2895" y="6181"/>
                  <a:pt x="2921" y="6180"/>
                  <a:pt x="2948" y="6179"/>
                </a:cubicBezTo>
                <a:cubicBezTo>
                  <a:pt x="4796" y="6090"/>
                  <a:pt x="7597" y="4153"/>
                  <a:pt x="6524" y="2067"/>
                </a:cubicBezTo>
                <a:cubicBezTo>
                  <a:pt x="6166" y="1322"/>
                  <a:pt x="5600" y="697"/>
                  <a:pt x="4885" y="279"/>
                </a:cubicBezTo>
                <a:cubicBezTo>
                  <a:pt x="4457" y="93"/>
                  <a:pt x="4005" y="0"/>
                  <a:pt x="3559" y="0"/>
                </a:cubicBezTo>
                <a:close/>
              </a:path>
            </a:pathLst>
          </a:custGeom>
          <a:solidFill>
            <a:schemeClr val="dk2"/>
          </a:solidFill>
          <a:ln>
            <a:noFill/>
          </a:ln>
        </p:spPr>
        <p:txBody>
          <a:bodyPr spcFirstLastPara="1" wrap="square" lIns="133091" tIns="133091" rIns="133091" bIns="133091" anchor="ctr" anchorCtr="0">
            <a:noAutofit/>
          </a:bodyPr>
          <a:lstStyle/>
          <a:p>
            <a:endParaRPr/>
          </a:p>
        </p:txBody>
      </p:sp>
      <p:pic>
        <p:nvPicPr>
          <p:cNvPr id="4"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594759" y="358014"/>
            <a:ext cx="1415797" cy="1723235"/>
          </a:xfrm>
          <a:prstGeom prst="roundRect">
            <a:avLst/>
          </a:prstGeom>
        </p:spPr>
      </p:pic>
      <p:sp>
        <p:nvSpPr>
          <p:cNvPr id="51" name="50 CuadroTexto"/>
          <p:cNvSpPr txBox="1"/>
          <p:nvPr/>
        </p:nvSpPr>
        <p:spPr>
          <a:xfrm>
            <a:off x="1995786" y="308883"/>
            <a:ext cx="8715436" cy="2246769"/>
          </a:xfrm>
          <a:prstGeom prst="rect">
            <a:avLst/>
          </a:prstGeom>
          <a:noFill/>
        </p:spPr>
        <p:txBody>
          <a:bodyPr wrap="square" rtlCol="0">
            <a:spAutoFit/>
          </a:bodyPr>
          <a:lstStyle/>
          <a:p>
            <a:pPr algn="ctr"/>
            <a:r>
              <a:rPr lang="es-ES" sz="2800" dirty="0">
                <a:ln>
                  <a:solidFill>
                    <a:schemeClr val="tx1"/>
                  </a:solidFill>
                </a:ln>
                <a:latin typeface="Arial" pitchFamily="34" charset="0"/>
                <a:cs typeface="Arial" pitchFamily="34" charset="0"/>
              </a:rPr>
              <a:t>Universidad Nacional Experimental de Guayana</a:t>
            </a:r>
          </a:p>
          <a:p>
            <a:pPr algn="ctr"/>
            <a:r>
              <a:rPr lang="es-ES" sz="2800" dirty="0">
                <a:ln>
                  <a:solidFill>
                    <a:schemeClr val="tx1"/>
                  </a:solidFill>
                </a:ln>
                <a:latin typeface="Arial" pitchFamily="34" charset="0"/>
                <a:cs typeface="Arial" pitchFamily="34" charset="0"/>
              </a:rPr>
              <a:t>Vicerrectorado Académico</a:t>
            </a:r>
          </a:p>
          <a:p>
            <a:pPr algn="ctr"/>
            <a:r>
              <a:rPr lang="es-ES" sz="2800" dirty="0">
                <a:ln>
                  <a:solidFill>
                    <a:schemeClr val="tx1"/>
                  </a:solidFill>
                </a:ln>
                <a:latin typeface="Arial" pitchFamily="34" charset="0"/>
                <a:cs typeface="Arial" pitchFamily="34" charset="0"/>
              </a:rPr>
              <a:t>Coordinación General de Pregrado</a:t>
            </a:r>
          </a:p>
          <a:p>
            <a:pPr algn="ctr"/>
            <a:r>
              <a:rPr lang="es-ES" sz="2800" dirty="0">
                <a:ln>
                  <a:solidFill>
                    <a:schemeClr val="tx1"/>
                  </a:solidFill>
                </a:ln>
                <a:latin typeface="Arial" pitchFamily="34" charset="0"/>
                <a:cs typeface="Arial" pitchFamily="34" charset="0"/>
              </a:rPr>
              <a:t>Proyecto de Carrera: Ingeniería Industrial</a:t>
            </a:r>
          </a:p>
          <a:p>
            <a:pPr algn="ctr"/>
            <a:r>
              <a:rPr lang="es-ES" sz="2800" dirty="0">
                <a:ln>
                  <a:solidFill>
                    <a:schemeClr val="tx1"/>
                  </a:solidFill>
                </a:ln>
                <a:latin typeface="Arial" pitchFamily="34" charset="0"/>
                <a:cs typeface="Arial" pitchFamily="34" charset="0"/>
              </a:rPr>
              <a:t>Asignatura: </a:t>
            </a:r>
            <a:r>
              <a:rPr lang="es-ES" sz="2800" dirty="0" smtClean="0">
                <a:ln>
                  <a:solidFill>
                    <a:schemeClr val="tx1"/>
                  </a:solidFill>
                </a:ln>
                <a:latin typeface="Arial" pitchFamily="34" charset="0"/>
                <a:cs typeface="Arial" pitchFamily="34" charset="0"/>
              </a:rPr>
              <a:t>Ingeniería de Ambiente.</a:t>
            </a:r>
            <a:endParaRPr lang="es-ES" sz="2800" dirty="0">
              <a:ln>
                <a:solidFill>
                  <a:schemeClr val="tx1"/>
                </a:solidFill>
              </a:ln>
              <a:latin typeface="Arial" pitchFamily="34" charset="0"/>
              <a:cs typeface="Arial" pitchFamily="34" charset="0"/>
            </a:endParaRPr>
          </a:p>
        </p:txBody>
      </p:sp>
      <p:sp>
        <p:nvSpPr>
          <p:cNvPr id="52" name="51 CuadroTexto"/>
          <p:cNvSpPr txBox="1"/>
          <p:nvPr/>
        </p:nvSpPr>
        <p:spPr>
          <a:xfrm>
            <a:off x="614856" y="7031421"/>
            <a:ext cx="4020206" cy="1077218"/>
          </a:xfrm>
          <a:prstGeom prst="rect">
            <a:avLst/>
          </a:prstGeom>
          <a:noFill/>
        </p:spPr>
        <p:txBody>
          <a:bodyPr wrap="square" rtlCol="0">
            <a:spAutoFit/>
          </a:bodyPr>
          <a:lstStyle/>
          <a:p>
            <a:r>
              <a:rPr lang="es-ES" sz="3200" dirty="0" smtClean="0"/>
              <a:t>Profesor:</a:t>
            </a:r>
          </a:p>
          <a:p>
            <a:r>
              <a:rPr lang="es-ES" sz="3200" dirty="0" err="1" smtClean="0"/>
              <a:t>Arlenis</a:t>
            </a:r>
            <a:r>
              <a:rPr lang="es-ES" sz="3200" dirty="0" smtClean="0"/>
              <a:t> Crespo</a:t>
            </a:r>
            <a:endParaRPr lang="es-ES" sz="3200" dirty="0"/>
          </a:p>
        </p:txBody>
      </p:sp>
      <p:sp>
        <p:nvSpPr>
          <p:cNvPr id="53" name="52 CuadroTexto"/>
          <p:cNvSpPr txBox="1"/>
          <p:nvPr/>
        </p:nvSpPr>
        <p:spPr>
          <a:xfrm>
            <a:off x="8713077" y="7431465"/>
            <a:ext cx="4009696" cy="1569660"/>
          </a:xfrm>
          <a:prstGeom prst="rect">
            <a:avLst/>
          </a:prstGeom>
          <a:noFill/>
        </p:spPr>
        <p:txBody>
          <a:bodyPr wrap="square" rtlCol="0">
            <a:spAutoFit/>
          </a:bodyPr>
          <a:lstStyle/>
          <a:p>
            <a:r>
              <a:rPr lang="es-ES" sz="3200" dirty="0" smtClean="0"/>
              <a:t>Estudiantes de Ing. Industrial</a:t>
            </a:r>
          </a:p>
          <a:p>
            <a:r>
              <a:rPr lang="es-ES" sz="3200" dirty="0" smtClean="0"/>
              <a:t>Sección 1</a:t>
            </a:r>
            <a:endParaRPr lang="es-ES" sz="3200" dirty="0"/>
          </a:p>
        </p:txBody>
      </p:sp>
      <p:sp>
        <p:nvSpPr>
          <p:cNvPr id="54" name="53 CuadroTexto"/>
          <p:cNvSpPr txBox="1"/>
          <p:nvPr/>
        </p:nvSpPr>
        <p:spPr>
          <a:xfrm>
            <a:off x="2916620" y="8288713"/>
            <a:ext cx="6479627" cy="523220"/>
          </a:xfrm>
          <a:prstGeom prst="rect">
            <a:avLst/>
          </a:prstGeom>
          <a:noFill/>
        </p:spPr>
        <p:txBody>
          <a:bodyPr wrap="square" rtlCol="0">
            <a:spAutoFit/>
          </a:bodyPr>
          <a:lstStyle/>
          <a:p>
            <a:r>
              <a:rPr lang="es-ES" sz="2800" dirty="0" smtClean="0"/>
              <a:t>Ciudad Guayana, Febrero de 2024</a:t>
            </a:r>
            <a:endParaRPr lang="es-E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a:off x="4070186" y="7293193"/>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3" name="12 Rectángulo redondeado"/>
          <p:cNvSpPr/>
          <p:nvPr/>
        </p:nvSpPr>
        <p:spPr>
          <a:xfrm>
            <a:off x="420415" y="5239405"/>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Rectángulo redondeado"/>
          <p:cNvSpPr/>
          <p:nvPr/>
        </p:nvSpPr>
        <p:spPr>
          <a:xfrm>
            <a:off x="3715408" y="3126826"/>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Rectángulo redondeado"/>
          <p:cNvSpPr/>
          <p:nvPr/>
        </p:nvSpPr>
        <p:spPr>
          <a:xfrm>
            <a:off x="315311" y="877612"/>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aphicFrame>
        <p:nvGraphicFramePr>
          <p:cNvPr id="5" name="Tabla 4"/>
          <p:cNvGraphicFramePr>
            <a:graphicFrameLocks noGrp="1"/>
          </p:cNvGraphicFramePr>
          <p:nvPr>
            <p:extLst>
              <p:ext uri="{D42A27DB-BD31-4B8C-83A1-F6EECF244321}">
                <p14:modId xmlns:p14="http://schemas.microsoft.com/office/powerpoint/2010/main" xmlns="" val="3026144605"/>
              </p:ext>
            </p:extLst>
          </p:nvPr>
        </p:nvGraphicFramePr>
        <p:xfrm>
          <a:off x="160332" y="1198172"/>
          <a:ext cx="12628180" cy="4295908"/>
        </p:xfrm>
        <a:graphic>
          <a:graphicData uri="http://schemas.openxmlformats.org/drawingml/2006/table">
            <a:tbl>
              <a:tblPr/>
              <a:tblGrid>
                <a:gridCol w="2948152">
                  <a:extLst>
                    <a:ext uri="{9D8B030D-6E8A-4147-A177-3AD203B41FA5}">
                      <a16:colId xmlns:a16="http://schemas.microsoft.com/office/drawing/2014/main" xmlns="" val="3420178941"/>
                    </a:ext>
                  </a:extLst>
                </a:gridCol>
                <a:gridCol w="1434662">
                  <a:extLst>
                    <a:ext uri="{9D8B030D-6E8A-4147-A177-3AD203B41FA5}">
                      <a16:colId xmlns:a16="http://schemas.microsoft.com/office/drawing/2014/main" xmlns="" val="546658904"/>
                    </a:ext>
                  </a:extLst>
                </a:gridCol>
                <a:gridCol w="1497724">
                  <a:extLst>
                    <a:ext uri="{9D8B030D-6E8A-4147-A177-3AD203B41FA5}">
                      <a16:colId xmlns:a16="http://schemas.microsoft.com/office/drawing/2014/main" xmlns="" val="2828281800"/>
                    </a:ext>
                  </a:extLst>
                </a:gridCol>
                <a:gridCol w="1355835">
                  <a:extLst>
                    <a:ext uri="{9D8B030D-6E8A-4147-A177-3AD203B41FA5}">
                      <a16:colId xmlns:a16="http://schemas.microsoft.com/office/drawing/2014/main" xmlns="" val="1124065257"/>
                    </a:ext>
                  </a:extLst>
                </a:gridCol>
                <a:gridCol w="2033752">
                  <a:extLst>
                    <a:ext uri="{9D8B030D-6E8A-4147-A177-3AD203B41FA5}">
                      <a16:colId xmlns:a16="http://schemas.microsoft.com/office/drawing/2014/main" xmlns="" val="2627981707"/>
                    </a:ext>
                  </a:extLst>
                </a:gridCol>
                <a:gridCol w="1292772">
                  <a:extLst>
                    <a:ext uri="{9D8B030D-6E8A-4147-A177-3AD203B41FA5}">
                      <a16:colId xmlns:a16="http://schemas.microsoft.com/office/drawing/2014/main" xmlns="" val="561837661"/>
                    </a:ext>
                  </a:extLst>
                </a:gridCol>
                <a:gridCol w="1166648">
                  <a:extLst>
                    <a:ext uri="{9D8B030D-6E8A-4147-A177-3AD203B41FA5}">
                      <a16:colId xmlns:a16="http://schemas.microsoft.com/office/drawing/2014/main" xmlns="" val="3672017302"/>
                    </a:ext>
                  </a:extLst>
                </a:gridCol>
                <a:gridCol w="898635">
                  <a:extLst>
                    <a:ext uri="{9D8B030D-6E8A-4147-A177-3AD203B41FA5}">
                      <a16:colId xmlns:a16="http://schemas.microsoft.com/office/drawing/2014/main" xmlns="" val="3928124695"/>
                    </a:ext>
                  </a:extLst>
                </a:gridCol>
              </a:tblGrid>
              <a:tr h="635387">
                <a:tc>
                  <a:txBody>
                    <a:bodyPr/>
                    <a:lstStyle/>
                    <a:p>
                      <a:pPr algn="ctr" rtl="0" fontAlgn="b"/>
                      <a:r>
                        <a:rPr lang="es-VE" sz="2000" b="1" dirty="0" smtClean="0">
                          <a:effectLst/>
                        </a:rPr>
                        <a:t>Acción</a:t>
                      </a:r>
                      <a:endParaRPr lang="es-VE" sz="2000" b="1"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b="1" dirty="0" smtClean="0">
                          <a:effectLst/>
                        </a:rPr>
                        <a:t>Impacto Ambiental</a:t>
                      </a:r>
                      <a:endParaRPr lang="es-VE" sz="2000" b="1"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b="1" dirty="0" smtClean="0">
                          <a:effectLst/>
                        </a:rPr>
                        <a:t>Viabilidad Económica</a:t>
                      </a:r>
                      <a:endParaRPr lang="es-VE" sz="2000" b="1"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b="1" dirty="0" smtClean="0">
                          <a:effectLst/>
                        </a:rPr>
                        <a:t>Viabilidad</a:t>
                      </a:r>
                      <a:r>
                        <a:rPr lang="es-VE" sz="2000" b="1" baseline="0" dirty="0" smtClean="0">
                          <a:effectLst/>
                        </a:rPr>
                        <a:t> Técnica </a:t>
                      </a:r>
                      <a:endParaRPr lang="es-VE" sz="2000" b="1"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b="1" dirty="0" smtClean="0">
                          <a:effectLst/>
                        </a:rPr>
                        <a:t>Capacidad de la Organización</a:t>
                      </a:r>
                      <a:endParaRPr lang="es-VE" sz="2000" b="1"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b="1" dirty="0" smtClean="0">
                          <a:effectLst/>
                        </a:rPr>
                        <a:t>Prioridad</a:t>
                      </a:r>
                      <a:endParaRPr lang="es-VE" sz="2000" b="1"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b="1" dirty="0" smtClean="0">
                          <a:effectLst/>
                        </a:rPr>
                        <a:t>Fecha de Inicio </a:t>
                      </a:r>
                      <a:endParaRPr lang="es-VE" sz="2000" b="1"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b="1" dirty="0" smtClean="0">
                          <a:effectLst/>
                        </a:rPr>
                        <a:t>Fecha</a:t>
                      </a:r>
                      <a:r>
                        <a:rPr lang="es-VE" sz="2000" b="1" baseline="0" dirty="0" smtClean="0">
                          <a:effectLst/>
                        </a:rPr>
                        <a:t> de Fin</a:t>
                      </a:r>
                      <a:endParaRPr lang="es-VE" sz="2000" b="1"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152241024"/>
                  </a:ext>
                </a:extLst>
              </a:tr>
              <a:tr h="583709">
                <a:tc>
                  <a:txBody>
                    <a:bodyPr/>
                    <a:lstStyle/>
                    <a:p>
                      <a:pPr algn="ctr" rtl="0" fontAlgn="b"/>
                      <a:r>
                        <a:rPr lang="es-VE" sz="2000" b="1" dirty="0">
                          <a:effectLst/>
                        </a:rPr>
                        <a:t>Reducir el consumo de agua en los baños</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a:effectLst/>
                        </a:rPr>
                        <a:t>Alto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a:effectLst/>
                        </a:rPr>
                        <a:t>Medio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Alto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Alta</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Alta</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2024</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2024</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2049241101"/>
                  </a:ext>
                </a:extLst>
              </a:tr>
              <a:tr h="799908">
                <a:tc>
                  <a:txBody>
                    <a:bodyPr/>
                    <a:lstStyle/>
                    <a:p>
                      <a:pPr algn="ctr" rtl="0" fontAlgn="b"/>
                      <a:r>
                        <a:rPr lang="es-VE" sz="2000" b="1" dirty="0">
                          <a:effectLst/>
                        </a:rPr>
                        <a:t>Implementar un programa de gestión de residuos</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a:effectLst/>
                        </a:rPr>
                        <a:t>Alto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a:effectLst/>
                        </a:rPr>
                        <a:t>Medio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a:effectLst/>
                        </a:rPr>
                        <a:t>Alto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a:effectLst/>
                        </a:rPr>
                        <a:t>Alta</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a:effectLst/>
                        </a:rPr>
                        <a:t>Alta</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2024</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2024</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3554550038"/>
                  </a:ext>
                </a:extLst>
              </a:tr>
              <a:tr h="583709">
                <a:tc>
                  <a:txBody>
                    <a:bodyPr/>
                    <a:lstStyle/>
                    <a:p>
                      <a:pPr algn="ctr" rtl="0" fontAlgn="b"/>
                      <a:r>
                        <a:rPr lang="es-VE" sz="2000" b="1" dirty="0">
                          <a:effectLst/>
                        </a:rPr>
                        <a:t>Aumentar la cantidad de áreas verdes</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Alto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Bajo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Medio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a:effectLst/>
                        </a:rPr>
                        <a:t>Media</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a:effectLst/>
                        </a:rPr>
                        <a:t>Media</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2024</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2025</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430605080"/>
                  </a:ext>
                </a:extLst>
              </a:tr>
              <a:tr h="799908">
                <a:tc>
                  <a:txBody>
                    <a:bodyPr/>
                    <a:lstStyle/>
                    <a:p>
                      <a:pPr algn="ctr" rtl="0" fontAlgn="b"/>
                      <a:r>
                        <a:rPr lang="es-VE" sz="2000" b="1" dirty="0">
                          <a:effectLst/>
                        </a:rPr>
                        <a:t>Promover la práctica de actividades deportivas</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Medio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Bajo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Alto</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Alta</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a:effectLst/>
                        </a:rPr>
                        <a:t>Media</a:t>
                      </a: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2024</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2024</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3433368765"/>
                  </a:ext>
                </a:extLst>
              </a:tr>
              <a:tr h="540054">
                <a:tc>
                  <a:txBody>
                    <a:bodyPr/>
                    <a:lstStyle/>
                    <a:p>
                      <a:pPr algn="ctr" rtl="0" fontAlgn="b"/>
                      <a:r>
                        <a:rPr lang="es-VE" sz="2000" b="1" dirty="0" smtClean="0">
                          <a:effectLst/>
                        </a:rPr>
                        <a:t>Mejorar la calidad del aire </a:t>
                      </a:r>
                      <a:endParaRPr lang="es-VE" sz="2000" b="1"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Alto</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Bajo</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Bajo</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Bajo</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Bajo</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2024</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tc>
                  <a:txBody>
                    <a:bodyPr/>
                    <a:lstStyle/>
                    <a:p>
                      <a:pPr algn="ctr" rtl="0" fontAlgn="b"/>
                      <a:r>
                        <a:rPr lang="es-VE" sz="2000" dirty="0" smtClean="0">
                          <a:effectLst/>
                        </a:rPr>
                        <a:t>2024</a:t>
                      </a:r>
                      <a:endParaRPr lang="es-VE" sz="2000" dirty="0">
                        <a:effectLst/>
                      </a:endParaRPr>
                    </a:p>
                  </a:txBody>
                  <a:tcPr marL="17401" marR="17401" marT="14320" marB="14320" anchor="b">
                    <a:lnL w="9525" cap="flat" cmpd="sng" algn="ctr">
                      <a:solidFill>
                        <a:srgbClr val="CCCCCC"/>
                      </a:solidFill>
                      <a:prstDash val="solid"/>
                      <a:round/>
                      <a:headEnd type="none" w="med" len="med"/>
                      <a:tailEnd type="none" w="med" len="med"/>
                    </a:lnL>
                    <a:lnR w="9525" cap="flat" cmpd="sng" algn="ctr">
                      <a:solidFill>
                        <a:srgbClr val="CCCCCC"/>
                      </a:solidFill>
                      <a:prstDash val="solid"/>
                      <a:round/>
                      <a:headEnd type="none" w="med" len="med"/>
                      <a:tailEnd type="none" w="med" len="med"/>
                    </a:lnR>
                    <a:lnT w="9525" cap="flat" cmpd="sng" algn="ctr">
                      <a:solidFill>
                        <a:srgbClr val="CCCCCC"/>
                      </a:solidFill>
                      <a:prstDash val="solid"/>
                      <a:round/>
                      <a:headEnd type="none" w="med" len="med"/>
                      <a:tailEnd type="none" w="med" len="med"/>
                    </a:lnT>
                    <a:lnB w="9525" cap="flat" cmpd="sng" algn="ctr">
                      <a:solidFill>
                        <a:srgbClr val="CCCCCC"/>
                      </a:solidFill>
                      <a:prstDash val="solid"/>
                      <a:round/>
                      <a:headEnd type="none" w="med" len="med"/>
                      <a:tailEnd type="none" w="med" len="med"/>
                    </a:lnB>
                  </a:tcPr>
                </a:tc>
                <a:extLst>
                  <a:ext uri="{0D108BD9-81ED-4DB2-BD59-A6C34878D82A}">
                    <a16:rowId xmlns:a16="http://schemas.microsoft.com/office/drawing/2014/main" xmlns="" val="340873756"/>
                  </a:ext>
                </a:extLst>
              </a:tr>
            </a:tbl>
          </a:graphicData>
        </a:graphic>
      </p:graphicFrame>
      <p:sp>
        <p:nvSpPr>
          <p:cNvPr id="6" name="Rectángulo 5"/>
          <p:cNvSpPr/>
          <p:nvPr/>
        </p:nvSpPr>
        <p:spPr>
          <a:xfrm>
            <a:off x="3247697" y="170648"/>
            <a:ext cx="9344440" cy="1208815"/>
          </a:xfrm>
          <a:prstGeom prst="rect">
            <a:avLst/>
          </a:prstGeom>
        </p:spPr>
        <p:txBody>
          <a:bodyPr wrap="square" lIns="99843" tIns="49922" rIns="99843" bIns="49922">
            <a:spAutoFit/>
          </a:bodyPr>
          <a:lstStyle/>
          <a:p>
            <a:r>
              <a:rPr lang="es-VE" sz="1700" b="1" dirty="0" smtClean="0">
                <a:latin typeface="+mj-lt"/>
                <a:cs typeface="Times New Roman" panose="02020603050405020304" pitchFamily="18" charset="0"/>
              </a:rPr>
              <a:t>Alumno: </a:t>
            </a:r>
            <a:r>
              <a:rPr lang="es-VE" sz="1700" dirty="0" smtClean="0">
                <a:latin typeface="+mj-lt"/>
                <a:cs typeface="Times New Roman" panose="02020603050405020304" pitchFamily="18" charset="0"/>
              </a:rPr>
              <a:t>Andrés Espino. C.I.: V-28.375.913.</a:t>
            </a:r>
          </a:p>
          <a:p>
            <a:r>
              <a:rPr lang="es-VE" sz="1700" b="1" dirty="0" smtClean="0">
                <a:latin typeface="+mj-lt"/>
                <a:cs typeface="Times New Roman" panose="02020603050405020304" pitchFamily="18" charset="0"/>
              </a:rPr>
              <a:t>2. Objetivo: </a:t>
            </a:r>
            <a:r>
              <a:rPr lang="es-VE" sz="1700" dirty="0" smtClean="0">
                <a:latin typeface="+mj-lt"/>
                <a:cs typeface="Times New Roman" panose="02020603050405020304" pitchFamily="18" charset="0"/>
              </a:rPr>
              <a:t>Priorizar las acciones para alcanzar los objetivos y metas ambientales en función de su importancia y urgencia.</a:t>
            </a:r>
          </a:p>
          <a:p>
            <a:endParaRPr lang="es-VE" dirty="0">
              <a:latin typeface="Times New Roman" panose="02020603050405020304" pitchFamily="18" charset="0"/>
              <a:cs typeface="Times New Roman" panose="02020603050405020304" pitchFamily="18" charset="0"/>
            </a:endParaRPr>
          </a:p>
        </p:txBody>
      </p:sp>
      <p:sp>
        <p:nvSpPr>
          <p:cNvPr id="7" name="Rectángulo 6"/>
          <p:cNvSpPr/>
          <p:nvPr/>
        </p:nvSpPr>
        <p:spPr>
          <a:xfrm>
            <a:off x="385036" y="5532264"/>
            <a:ext cx="6721152" cy="2270644"/>
          </a:xfrm>
          <a:prstGeom prst="rect">
            <a:avLst/>
          </a:prstGeom>
        </p:spPr>
        <p:txBody>
          <a:bodyPr wrap="square" lIns="99843" tIns="49922" rIns="99843" bIns="49922">
            <a:spAutoFit/>
          </a:bodyPr>
          <a:lstStyle/>
          <a:p>
            <a:r>
              <a:rPr lang="es-VE" b="1" dirty="0">
                <a:latin typeface="+mj-lt"/>
              </a:rPr>
              <a:t> </a:t>
            </a:r>
            <a:r>
              <a:rPr lang="es-VE" b="1" dirty="0" smtClean="0">
                <a:latin typeface="+mj-lt"/>
              </a:rPr>
              <a:t>     </a:t>
            </a:r>
            <a:r>
              <a:rPr lang="es-VE" sz="1500" b="1" dirty="0" smtClean="0">
                <a:latin typeface="+mj-lt"/>
              </a:rPr>
              <a:t>Análisis</a:t>
            </a:r>
            <a:r>
              <a:rPr lang="es-VE" sz="1500" dirty="0" smtClean="0">
                <a:latin typeface="+mj-lt"/>
              </a:rPr>
              <a:t>:</a:t>
            </a:r>
          </a:p>
          <a:p>
            <a:pPr marL="312010" indent="-312010">
              <a:buFont typeface="Wingdings" panose="05000000000000000000" pitchFamily="2" charset="2"/>
              <a:buChar char="q"/>
            </a:pPr>
            <a:r>
              <a:rPr lang="es-VE" sz="1500" dirty="0" smtClean="0">
                <a:latin typeface="+mj-lt"/>
              </a:rPr>
              <a:t>Las acciones de mayor impacto ambiental son "Reducir el consumo de agua en los baños", "Implementar un programa de gestión de residuos" y "Aumentar la cantidad de áreas verdes".</a:t>
            </a:r>
          </a:p>
          <a:p>
            <a:pPr marL="312010" indent="-312010">
              <a:buFont typeface="Wingdings" panose="05000000000000000000" pitchFamily="2" charset="2"/>
              <a:buChar char="q"/>
            </a:pPr>
            <a:r>
              <a:rPr lang="es-VE" sz="1500" dirty="0" smtClean="0">
                <a:latin typeface="+mj-lt"/>
              </a:rPr>
              <a:t>Las acciones con mayor viabilidad económica y técnica son "Promover la práctica de actividades deportivas" y "Reducir el consumo de agua en los baños".</a:t>
            </a:r>
          </a:p>
          <a:p>
            <a:pPr marL="312010" indent="-312010">
              <a:buFont typeface="Wingdings" panose="05000000000000000000" pitchFamily="2" charset="2"/>
              <a:buChar char="q"/>
            </a:pPr>
            <a:r>
              <a:rPr lang="es-VE" sz="1500" dirty="0" smtClean="0">
                <a:latin typeface="+mj-lt"/>
              </a:rPr>
              <a:t>La organización tiene una alta capacidad para implementar todas las acciones.</a:t>
            </a:r>
            <a:endParaRPr lang="es-VE" sz="1500" dirty="0">
              <a:latin typeface="+mj-lt"/>
            </a:endParaRPr>
          </a:p>
        </p:txBody>
      </p:sp>
      <p:sp>
        <p:nvSpPr>
          <p:cNvPr id="8" name="Rectángulo 7"/>
          <p:cNvSpPr/>
          <p:nvPr/>
        </p:nvSpPr>
        <p:spPr>
          <a:xfrm>
            <a:off x="7571296" y="5590466"/>
            <a:ext cx="5020839" cy="2178311"/>
          </a:xfrm>
          <a:prstGeom prst="rect">
            <a:avLst/>
          </a:prstGeom>
        </p:spPr>
        <p:txBody>
          <a:bodyPr wrap="square" lIns="99843" tIns="49922" rIns="99843" bIns="49922">
            <a:spAutoFit/>
          </a:bodyPr>
          <a:lstStyle/>
          <a:p>
            <a:pPr algn="r"/>
            <a:r>
              <a:rPr lang="es-VE" sz="1500" b="1" dirty="0" smtClean="0">
                <a:latin typeface="+mj-lt"/>
              </a:rPr>
              <a:t>Conclusiones</a:t>
            </a:r>
            <a:r>
              <a:rPr lang="es-VE" sz="1500" dirty="0" smtClean="0">
                <a:latin typeface="+mj-lt"/>
              </a:rPr>
              <a:t>:</a:t>
            </a:r>
          </a:p>
          <a:p>
            <a:pPr algn="r"/>
            <a:r>
              <a:rPr lang="es-VE" sz="1500" dirty="0" smtClean="0">
                <a:latin typeface="+mj-lt"/>
              </a:rPr>
              <a:t>Las acciones prioritarias son "Reducir el consumo de agua en los baños", "Implementar un programa de gestión de residuos" y "Aumentar la cantidad de áreas verdes".</a:t>
            </a:r>
          </a:p>
          <a:p>
            <a:pPr algn="r"/>
            <a:r>
              <a:rPr lang="es-VE" sz="1500" dirty="0" smtClean="0">
                <a:latin typeface="+mj-lt"/>
              </a:rPr>
              <a:t>Es importante considerar la viabilidad económica y técnica de las acciones, así como la capacidad de la organización para implementarlas, al priorizar las acciones ambientales.</a:t>
            </a:r>
            <a:endParaRPr lang="es-VE" sz="1500" dirty="0">
              <a:latin typeface="+mj-lt"/>
            </a:endParaRPr>
          </a:p>
        </p:txBody>
      </p:sp>
      <p:sp>
        <p:nvSpPr>
          <p:cNvPr id="9" name="Rectángulo 8"/>
          <p:cNvSpPr/>
          <p:nvPr/>
        </p:nvSpPr>
        <p:spPr>
          <a:xfrm>
            <a:off x="4239314" y="7385299"/>
            <a:ext cx="6480969" cy="1578147"/>
          </a:xfrm>
          <a:prstGeom prst="rect">
            <a:avLst/>
          </a:prstGeom>
        </p:spPr>
        <p:txBody>
          <a:bodyPr lIns="99843" tIns="49922" rIns="99843" bIns="49922">
            <a:spAutoFit/>
          </a:bodyPr>
          <a:lstStyle/>
          <a:p>
            <a:pPr algn="ctr"/>
            <a:r>
              <a:rPr lang="es-VE" b="1" dirty="0" smtClean="0">
                <a:latin typeface="+mj-lt"/>
              </a:rPr>
              <a:t>     </a:t>
            </a:r>
            <a:r>
              <a:rPr lang="es-VE" sz="1500" b="1" dirty="0" smtClean="0">
                <a:latin typeface="+mj-lt"/>
              </a:rPr>
              <a:t>Recomendaciones</a:t>
            </a:r>
            <a:r>
              <a:rPr lang="es-VE" sz="1500" dirty="0" smtClean="0">
                <a:latin typeface="+mj-lt"/>
              </a:rPr>
              <a:t>:</a:t>
            </a:r>
          </a:p>
          <a:p>
            <a:pPr marL="312010" indent="-312010" algn="ctr">
              <a:buFont typeface="Wingdings" panose="05000000000000000000" pitchFamily="2" charset="2"/>
              <a:buChar char="ü"/>
            </a:pPr>
            <a:r>
              <a:rPr lang="es-VE" sz="1500" dirty="0" smtClean="0">
                <a:latin typeface="+mj-lt"/>
              </a:rPr>
              <a:t>Implementar las acciones prioritarias de forma rápida y eficiente.</a:t>
            </a:r>
          </a:p>
          <a:p>
            <a:pPr marL="312010" indent="-312010" algn="ctr">
              <a:buFont typeface="Wingdings" panose="05000000000000000000" pitchFamily="2" charset="2"/>
              <a:buChar char="ü"/>
            </a:pPr>
            <a:r>
              <a:rPr lang="es-VE" sz="1500" dirty="0" smtClean="0">
                <a:latin typeface="+mj-lt"/>
              </a:rPr>
              <a:t>Monitorizar el progreso de las acciones y realizar ajustes si es necesario.</a:t>
            </a:r>
          </a:p>
          <a:p>
            <a:pPr marL="312010" indent="-312010" algn="ctr">
              <a:buFont typeface="Wingdings" panose="05000000000000000000" pitchFamily="2" charset="2"/>
              <a:buChar char="ü"/>
            </a:pPr>
            <a:r>
              <a:rPr lang="es-VE" sz="1500" dirty="0" smtClean="0">
                <a:latin typeface="+mj-lt"/>
              </a:rPr>
              <a:t>Comunicar los resultados de las acciones a todo el personal universitario y alumnos.</a:t>
            </a:r>
            <a:endParaRPr lang="es-VE" sz="1500" dirty="0">
              <a:latin typeface="+mj-lt"/>
            </a:endParaRPr>
          </a:p>
        </p:txBody>
      </p:sp>
      <p:pic>
        <p:nvPicPr>
          <p:cNvPr id="15"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200621" y="153061"/>
            <a:ext cx="1060620" cy="1290932"/>
          </a:xfrm>
          <a:prstGeom prst="roundRect">
            <a:avLst/>
          </a:prstGeom>
        </p:spPr>
      </p:pic>
    </p:spTree>
    <p:extLst>
      <p:ext uri="{BB962C8B-B14F-4D97-AF65-F5344CB8AC3E}">
        <p14:creationId xmlns:p14="http://schemas.microsoft.com/office/powerpoint/2010/main" xmlns="" val="18356067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236484" y="1386379"/>
            <a:ext cx="12725454" cy="76147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aphicFrame>
        <p:nvGraphicFramePr>
          <p:cNvPr id="4" name="3 Tabla"/>
          <p:cNvGraphicFramePr>
            <a:graphicFrameLocks noGrp="1"/>
          </p:cNvGraphicFramePr>
          <p:nvPr/>
        </p:nvGraphicFramePr>
        <p:xfrm>
          <a:off x="254935" y="1429480"/>
          <a:ext cx="12707003" cy="7571645"/>
        </p:xfrm>
        <a:graphic>
          <a:graphicData uri="http://schemas.openxmlformats.org/drawingml/2006/table">
            <a:tbl>
              <a:tblPr/>
              <a:tblGrid>
                <a:gridCol w="381310"/>
                <a:gridCol w="1539303"/>
                <a:gridCol w="2736216"/>
                <a:gridCol w="1066054"/>
                <a:gridCol w="815640"/>
                <a:gridCol w="385530"/>
                <a:gridCol w="385530"/>
                <a:gridCol w="385530"/>
                <a:gridCol w="385530"/>
                <a:gridCol w="385530"/>
                <a:gridCol w="385530"/>
                <a:gridCol w="385530"/>
                <a:gridCol w="385530"/>
                <a:gridCol w="385530"/>
                <a:gridCol w="385530"/>
                <a:gridCol w="385530"/>
                <a:gridCol w="385530"/>
                <a:gridCol w="385530"/>
                <a:gridCol w="385530"/>
                <a:gridCol w="385530"/>
                <a:gridCol w="385530"/>
              </a:tblGrid>
              <a:tr h="337208">
                <a:tc>
                  <a:txBody>
                    <a:bodyPr/>
                    <a:lstStyle/>
                    <a:p>
                      <a:pPr algn="just">
                        <a:lnSpc>
                          <a:spcPct val="150000"/>
                        </a:lnSpc>
                        <a:spcAft>
                          <a:spcPts val="0"/>
                        </a:spcAft>
                      </a:pPr>
                      <a:endParaRPr lang="es-ES" sz="1600" dirty="0">
                        <a:latin typeface="Times New Roman"/>
                        <a:ea typeface="Arial"/>
                      </a:endParaRPr>
                    </a:p>
                  </a:txBody>
                  <a:tcPr marL="0" marR="0" marT="0" marB="0">
                    <a:lnL w="12700" cap="flat" cmpd="sng" algn="ctr">
                      <a:solidFill>
                        <a:srgbClr val="D3D3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rowSpan="3">
                  <a:txBody>
                    <a:bodyPr/>
                    <a:lstStyle/>
                    <a:p>
                      <a:pPr marL="83185" algn="just">
                        <a:lnSpc>
                          <a:spcPct val="150000"/>
                        </a:lnSpc>
                        <a:spcBef>
                          <a:spcPts val="755"/>
                        </a:spcBef>
                        <a:spcAft>
                          <a:spcPts val="0"/>
                        </a:spcAft>
                      </a:pPr>
                      <a:r>
                        <a:rPr lang="es-ES" sz="1600" b="1" dirty="0">
                          <a:solidFill>
                            <a:schemeClr val="bg1"/>
                          </a:solidFill>
                          <a:latin typeface="Times New Roman"/>
                          <a:ea typeface="Arial"/>
                        </a:rPr>
                        <a:t>ACCIONES</a:t>
                      </a:r>
                      <a:endParaRPr lang="es-ES" sz="1600" dirty="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EF"/>
                    </a:solidFill>
                  </a:tcPr>
                </a:tc>
                <a:tc rowSpan="3">
                  <a:txBody>
                    <a:bodyPr/>
                    <a:lstStyle/>
                    <a:p>
                      <a:pPr marL="73025" algn="just">
                        <a:lnSpc>
                          <a:spcPct val="150000"/>
                        </a:lnSpc>
                        <a:spcBef>
                          <a:spcPts val="755"/>
                        </a:spcBef>
                        <a:spcAft>
                          <a:spcPts val="0"/>
                        </a:spcAft>
                      </a:pPr>
                      <a:r>
                        <a:rPr lang="es-ES" sz="1600" b="1" dirty="0">
                          <a:solidFill>
                            <a:schemeClr val="bg1"/>
                          </a:solidFill>
                          <a:latin typeface="Times New Roman"/>
                          <a:ea typeface="Arial"/>
                        </a:rPr>
                        <a:t>RECURSOS</a:t>
                      </a:r>
                      <a:endParaRPr lang="es-ES" sz="1600" dirty="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EF"/>
                    </a:solidFill>
                  </a:tcPr>
                </a:tc>
                <a:tc rowSpan="3">
                  <a:txBody>
                    <a:bodyPr/>
                    <a:lstStyle/>
                    <a:p>
                      <a:pPr marL="179070" algn="just">
                        <a:lnSpc>
                          <a:spcPct val="150000"/>
                        </a:lnSpc>
                        <a:spcBef>
                          <a:spcPts val="755"/>
                        </a:spcBef>
                        <a:spcAft>
                          <a:spcPts val="0"/>
                        </a:spcAft>
                      </a:pPr>
                      <a:r>
                        <a:rPr lang="es-ES" sz="1600" b="1">
                          <a:solidFill>
                            <a:schemeClr val="bg1"/>
                          </a:solidFill>
                          <a:latin typeface="Times New Roman"/>
                          <a:ea typeface="Arial"/>
                        </a:rPr>
                        <a:t>INICIO</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EF"/>
                    </a:solidFill>
                  </a:tcPr>
                </a:tc>
                <a:tc rowSpan="3">
                  <a:txBody>
                    <a:bodyPr/>
                    <a:lstStyle/>
                    <a:p>
                      <a:pPr marL="243840" marR="246380" algn="just">
                        <a:lnSpc>
                          <a:spcPct val="150000"/>
                        </a:lnSpc>
                        <a:spcBef>
                          <a:spcPts val="755"/>
                        </a:spcBef>
                        <a:spcAft>
                          <a:spcPts val="0"/>
                        </a:spcAft>
                      </a:pPr>
                      <a:r>
                        <a:rPr lang="es-ES" sz="1600" b="1" dirty="0">
                          <a:solidFill>
                            <a:schemeClr val="bg1"/>
                          </a:solidFill>
                          <a:latin typeface="Times New Roman"/>
                          <a:ea typeface="Arial"/>
                        </a:rPr>
                        <a:t>FIN</a:t>
                      </a:r>
                      <a:endParaRPr lang="es-ES" sz="1600" dirty="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EF"/>
                    </a:solidFill>
                  </a:tcPr>
                </a:tc>
                <a:tc rowSpan="3">
                  <a:txBody>
                    <a:bodyPr/>
                    <a:lstStyle/>
                    <a:p>
                      <a:pPr marL="58420" algn="just">
                        <a:lnSpc>
                          <a:spcPct val="150000"/>
                        </a:lnSpc>
                        <a:spcBef>
                          <a:spcPts val="380"/>
                        </a:spcBef>
                        <a:spcAft>
                          <a:spcPts val="0"/>
                        </a:spcAft>
                      </a:pPr>
                      <a:r>
                        <a:rPr lang="es-ES" sz="1600" b="1" dirty="0">
                          <a:solidFill>
                            <a:schemeClr val="bg1"/>
                          </a:solidFill>
                          <a:latin typeface="Times New Roman"/>
                          <a:ea typeface="Arial"/>
                        </a:rPr>
                        <a:t>feb-24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48260" algn="just">
                        <a:lnSpc>
                          <a:spcPct val="150000"/>
                        </a:lnSpc>
                        <a:spcBef>
                          <a:spcPts val="375"/>
                        </a:spcBef>
                        <a:spcAft>
                          <a:spcPts val="0"/>
                        </a:spcAft>
                      </a:pPr>
                      <a:r>
                        <a:rPr lang="es-ES" sz="1600" b="1" dirty="0">
                          <a:solidFill>
                            <a:schemeClr val="bg1"/>
                          </a:solidFill>
                          <a:latin typeface="Times New Roman"/>
                          <a:ea typeface="Arial"/>
                        </a:rPr>
                        <a:t>mar-24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58420" algn="just">
                        <a:lnSpc>
                          <a:spcPct val="150000"/>
                        </a:lnSpc>
                        <a:spcBef>
                          <a:spcPts val="375"/>
                        </a:spcBef>
                        <a:spcAft>
                          <a:spcPts val="0"/>
                        </a:spcAft>
                      </a:pPr>
                      <a:r>
                        <a:rPr lang="es-ES" sz="1600" b="1" dirty="0">
                          <a:solidFill>
                            <a:schemeClr val="bg1"/>
                          </a:solidFill>
                          <a:latin typeface="Times New Roman"/>
                          <a:ea typeface="Arial"/>
                        </a:rPr>
                        <a:t>abr-24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41275" algn="just">
                        <a:lnSpc>
                          <a:spcPct val="150000"/>
                        </a:lnSpc>
                        <a:spcBef>
                          <a:spcPts val="370"/>
                        </a:spcBef>
                        <a:spcAft>
                          <a:spcPts val="0"/>
                        </a:spcAft>
                      </a:pPr>
                      <a:r>
                        <a:rPr lang="es-ES" sz="1600" b="1" dirty="0">
                          <a:solidFill>
                            <a:schemeClr val="bg1"/>
                          </a:solidFill>
                          <a:latin typeface="Times New Roman"/>
                          <a:ea typeface="Arial"/>
                        </a:rPr>
                        <a:t>may-24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61595" algn="just">
                        <a:lnSpc>
                          <a:spcPct val="150000"/>
                        </a:lnSpc>
                        <a:spcBef>
                          <a:spcPts val="370"/>
                        </a:spcBef>
                        <a:spcAft>
                          <a:spcPts val="0"/>
                        </a:spcAft>
                      </a:pPr>
                      <a:r>
                        <a:rPr lang="es-ES" sz="1600" b="1" dirty="0">
                          <a:solidFill>
                            <a:schemeClr val="bg1"/>
                          </a:solidFill>
                          <a:latin typeface="Times New Roman"/>
                          <a:ea typeface="Arial"/>
                        </a:rPr>
                        <a:t>jun-24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71755" algn="just">
                        <a:lnSpc>
                          <a:spcPct val="150000"/>
                        </a:lnSpc>
                        <a:spcBef>
                          <a:spcPts val="365"/>
                        </a:spcBef>
                        <a:spcAft>
                          <a:spcPts val="0"/>
                        </a:spcAft>
                      </a:pPr>
                      <a:r>
                        <a:rPr lang="es-ES" sz="1600" b="1" dirty="0">
                          <a:solidFill>
                            <a:schemeClr val="bg1"/>
                          </a:solidFill>
                          <a:latin typeface="Times New Roman"/>
                          <a:ea typeface="Arial"/>
                        </a:rPr>
                        <a:t>jul-24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51435" algn="just">
                        <a:lnSpc>
                          <a:spcPct val="150000"/>
                        </a:lnSpc>
                        <a:spcBef>
                          <a:spcPts val="360"/>
                        </a:spcBef>
                        <a:spcAft>
                          <a:spcPts val="0"/>
                        </a:spcAft>
                      </a:pPr>
                      <a:r>
                        <a:rPr lang="es-ES" sz="1600" b="1" dirty="0">
                          <a:solidFill>
                            <a:schemeClr val="bg1"/>
                          </a:solidFill>
                          <a:latin typeface="Times New Roman"/>
                          <a:ea typeface="Arial"/>
                        </a:rPr>
                        <a:t>ago-24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51435" algn="just">
                        <a:lnSpc>
                          <a:spcPct val="150000"/>
                        </a:lnSpc>
                        <a:spcBef>
                          <a:spcPts val="360"/>
                        </a:spcBef>
                        <a:spcAft>
                          <a:spcPts val="0"/>
                        </a:spcAft>
                      </a:pPr>
                      <a:r>
                        <a:rPr lang="es-ES" sz="1600" b="1" dirty="0">
                          <a:solidFill>
                            <a:schemeClr val="bg1"/>
                          </a:solidFill>
                          <a:latin typeface="Times New Roman"/>
                          <a:ea typeface="Arial"/>
                        </a:rPr>
                        <a:t>sep-24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61595" algn="just">
                        <a:lnSpc>
                          <a:spcPct val="150000"/>
                        </a:lnSpc>
                        <a:spcBef>
                          <a:spcPts val="355"/>
                        </a:spcBef>
                        <a:spcAft>
                          <a:spcPts val="0"/>
                        </a:spcAft>
                      </a:pPr>
                      <a:r>
                        <a:rPr lang="es-ES" sz="1600" b="1" dirty="0">
                          <a:solidFill>
                            <a:schemeClr val="bg1"/>
                          </a:solidFill>
                          <a:latin typeface="Times New Roman"/>
                          <a:ea typeface="Arial"/>
                        </a:rPr>
                        <a:t>oct-24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51435" algn="just">
                        <a:lnSpc>
                          <a:spcPct val="150000"/>
                        </a:lnSpc>
                        <a:spcBef>
                          <a:spcPts val="350"/>
                        </a:spcBef>
                        <a:spcAft>
                          <a:spcPts val="0"/>
                        </a:spcAft>
                      </a:pPr>
                      <a:r>
                        <a:rPr lang="es-ES" sz="1600" b="1" dirty="0">
                          <a:solidFill>
                            <a:schemeClr val="bg1"/>
                          </a:solidFill>
                          <a:latin typeface="Times New Roman"/>
                          <a:ea typeface="Arial"/>
                        </a:rPr>
                        <a:t>nov-24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61595" algn="just">
                        <a:lnSpc>
                          <a:spcPct val="150000"/>
                        </a:lnSpc>
                        <a:spcBef>
                          <a:spcPts val="350"/>
                        </a:spcBef>
                        <a:spcAft>
                          <a:spcPts val="0"/>
                        </a:spcAft>
                      </a:pPr>
                      <a:r>
                        <a:rPr lang="es-ES" sz="1600" b="1" dirty="0">
                          <a:solidFill>
                            <a:schemeClr val="bg1"/>
                          </a:solidFill>
                          <a:latin typeface="Times New Roman"/>
                          <a:ea typeface="Arial"/>
                        </a:rPr>
                        <a:t>dic-24</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51435" algn="just">
                        <a:lnSpc>
                          <a:spcPct val="150000"/>
                        </a:lnSpc>
                        <a:spcBef>
                          <a:spcPts val="345"/>
                        </a:spcBef>
                        <a:spcAft>
                          <a:spcPts val="0"/>
                        </a:spcAft>
                      </a:pPr>
                      <a:r>
                        <a:rPr lang="es-ES" sz="1600" b="1" dirty="0">
                          <a:solidFill>
                            <a:schemeClr val="bg1"/>
                          </a:solidFill>
                          <a:latin typeface="Times New Roman"/>
                          <a:ea typeface="Arial"/>
                        </a:rPr>
                        <a:t>ene-25</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58420" algn="just">
                        <a:lnSpc>
                          <a:spcPct val="150000"/>
                        </a:lnSpc>
                        <a:spcBef>
                          <a:spcPts val="340"/>
                        </a:spcBef>
                        <a:spcAft>
                          <a:spcPts val="0"/>
                        </a:spcAft>
                      </a:pPr>
                      <a:r>
                        <a:rPr lang="es-ES" sz="1600" b="1" dirty="0">
                          <a:solidFill>
                            <a:schemeClr val="bg1"/>
                          </a:solidFill>
                          <a:latin typeface="Times New Roman"/>
                          <a:ea typeface="Arial"/>
                        </a:rPr>
                        <a:t>feb-25</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48260" algn="just">
                        <a:lnSpc>
                          <a:spcPct val="150000"/>
                        </a:lnSpc>
                        <a:spcBef>
                          <a:spcPts val="340"/>
                        </a:spcBef>
                        <a:spcAft>
                          <a:spcPts val="0"/>
                        </a:spcAft>
                      </a:pPr>
                      <a:r>
                        <a:rPr lang="es-ES" sz="1600" b="1" dirty="0">
                          <a:solidFill>
                            <a:schemeClr val="bg1"/>
                          </a:solidFill>
                          <a:latin typeface="Times New Roman"/>
                          <a:ea typeface="Arial"/>
                        </a:rPr>
                        <a:t>mar-25</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58420" algn="just">
                        <a:lnSpc>
                          <a:spcPct val="150000"/>
                        </a:lnSpc>
                        <a:spcBef>
                          <a:spcPts val="335"/>
                        </a:spcBef>
                        <a:spcAft>
                          <a:spcPts val="0"/>
                        </a:spcAft>
                      </a:pPr>
                      <a:r>
                        <a:rPr lang="es-ES" sz="1600" b="1" dirty="0">
                          <a:solidFill>
                            <a:schemeClr val="bg1"/>
                          </a:solidFill>
                          <a:latin typeface="Times New Roman"/>
                          <a:ea typeface="Arial"/>
                        </a:rPr>
                        <a:t>abr-25</a:t>
                      </a:r>
                      <a:endParaRPr lang="es-ES" sz="1600" dirty="0">
                        <a:solidFill>
                          <a:schemeClr val="bg1"/>
                        </a:solidFill>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rowSpan="3">
                  <a:txBody>
                    <a:bodyPr/>
                    <a:lstStyle/>
                    <a:p>
                      <a:pPr marL="41275" algn="just">
                        <a:lnSpc>
                          <a:spcPct val="150000"/>
                        </a:lnSpc>
                        <a:spcBef>
                          <a:spcPts val="330"/>
                        </a:spcBef>
                        <a:spcAft>
                          <a:spcPts val="0"/>
                        </a:spcAft>
                      </a:pPr>
                      <a:r>
                        <a:rPr lang="es-ES" sz="1600" b="1" dirty="0">
                          <a:latin typeface="Times New Roman"/>
                          <a:ea typeface="Arial"/>
                        </a:rPr>
                        <a:t>may-25</a:t>
                      </a:r>
                      <a:endParaRPr lang="es-ES" sz="1600" dirty="0">
                        <a:latin typeface="Arial"/>
                        <a:ea typeface="Arial"/>
                      </a:endParaRPr>
                    </a:p>
                  </a:txBody>
                  <a:tcPr marL="0" marR="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r>
              <a:tr h="337208">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D3D3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D3D3D3"/>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337208">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D3D3D3"/>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3D3D3"/>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r>
              <a:tr h="983525">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6FC0"/>
                    </a:solidFill>
                  </a:tcPr>
                </a:tc>
                <a:tc>
                  <a:txBody>
                    <a:bodyPr/>
                    <a:lstStyle/>
                    <a:p>
                      <a:pPr marL="56515" marR="51435" indent="3175" algn="just">
                        <a:lnSpc>
                          <a:spcPct val="150000"/>
                        </a:lnSpc>
                        <a:spcBef>
                          <a:spcPts val="440"/>
                        </a:spcBef>
                        <a:spcAft>
                          <a:spcPts val="0"/>
                        </a:spcAft>
                      </a:pPr>
                      <a:r>
                        <a:rPr lang="es-ES" sz="1600">
                          <a:solidFill>
                            <a:schemeClr val="bg1"/>
                          </a:solidFill>
                          <a:latin typeface="Times New Roman"/>
                          <a:ea typeface="Arial"/>
                        </a:rPr>
                        <a:t>Reducción del</a:t>
                      </a:r>
                      <a:r>
                        <a:rPr lang="es-ES" sz="1600" spc="5">
                          <a:solidFill>
                            <a:schemeClr val="bg1"/>
                          </a:solidFill>
                          <a:latin typeface="Times New Roman"/>
                          <a:ea typeface="Arial"/>
                        </a:rPr>
                        <a:t> </a:t>
                      </a:r>
                      <a:r>
                        <a:rPr lang="es-ES" sz="1600">
                          <a:solidFill>
                            <a:schemeClr val="bg1"/>
                          </a:solidFill>
                          <a:latin typeface="Times New Roman"/>
                          <a:ea typeface="Arial"/>
                        </a:rPr>
                        <a:t>consumo de agua</a:t>
                      </a:r>
                      <a:r>
                        <a:rPr lang="es-ES" sz="1600" spc="-150">
                          <a:solidFill>
                            <a:schemeClr val="bg1"/>
                          </a:solidFill>
                          <a:latin typeface="Times New Roman"/>
                          <a:ea typeface="Arial"/>
                        </a:rPr>
                        <a:t> </a:t>
                      </a:r>
                      <a:r>
                        <a:rPr lang="es-ES" sz="1600">
                          <a:solidFill>
                            <a:schemeClr val="bg1"/>
                          </a:solidFill>
                          <a:latin typeface="Times New Roman"/>
                          <a:ea typeface="Arial"/>
                        </a:rPr>
                        <a:t>en</a:t>
                      </a:r>
                      <a:r>
                        <a:rPr lang="es-ES" sz="1600" spc="-5">
                          <a:solidFill>
                            <a:schemeClr val="bg1"/>
                          </a:solidFill>
                          <a:latin typeface="Times New Roman"/>
                          <a:ea typeface="Arial"/>
                        </a:rPr>
                        <a:t> </a:t>
                      </a:r>
                      <a:r>
                        <a:rPr lang="es-ES" sz="1600">
                          <a:solidFill>
                            <a:schemeClr val="bg1"/>
                          </a:solidFill>
                          <a:latin typeface="Times New Roman"/>
                          <a:ea typeface="Arial"/>
                        </a:rPr>
                        <a:t>los</a:t>
                      </a:r>
                      <a:r>
                        <a:rPr lang="es-ES" sz="1600" spc="-5">
                          <a:solidFill>
                            <a:schemeClr val="bg1"/>
                          </a:solidFill>
                          <a:latin typeface="Times New Roman"/>
                          <a:ea typeface="Arial"/>
                        </a:rPr>
                        <a:t> </a:t>
                      </a:r>
                      <a:r>
                        <a:rPr lang="es-ES" sz="1600">
                          <a:solidFill>
                            <a:schemeClr val="bg1"/>
                          </a:solidFill>
                          <a:latin typeface="Times New Roman"/>
                          <a:ea typeface="Arial"/>
                        </a:rPr>
                        <a:t>baños</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22225" algn="just">
                        <a:lnSpc>
                          <a:spcPct val="150000"/>
                        </a:lnSpc>
                        <a:spcBef>
                          <a:spcPts val="380"/>
                        </a:spcBef>
                        <a:spcAft>
                          <a:spcPts val="0"/>
                        </a:spcAft>
                      </a:pPr>
                      <a:r>
                        <a:rPr lang="es-ES" sz="1600" b="1" dirty="0">
                          <a:solidFill>
                            <a:schemeClr val="bg1"/>
                          </a:solidFill>
                          <a:latin typeface="Times New Roman"/>
                          <a:ea typeface="Arial"/>
                        </a:rPr>
                        <a:t>Equipo de</a:t>
                      </a:r>
                      <a:r>
                        <a:rPr lang="es-ES" sz="1600" b="1" spc="5" dirty="0">
                          <a:solidFill>
                            <a:schemeClr val="bg1"/>
                          </a:solidFill>
                          <a:latin typeface="Times New Roman"/>
                          <a:ea typeface="Arial"/>
                        </a:rPr>
                        <a:t> </a:t>
                      </a:r>
                      <a:r>
                        <a:rPr lang="es-ES" sz="1600" b="1" dirty="0">
                          <a:solidFill>
                            <a:schemeClr val="bg1"/>
                          </a:solidFill>
                          <a:latin typeface="Times New Roman"/>
                          <a:ea typeface="Arial"/>
                        </a:rPr>
                        <a:t>mantenimiento,</a:t>
                      </a:r>
                      <a:r>
                        <a:rPr lang="es-ES" sz="1600" b="1" spc="5" dirty="0">
                          <a:solidFill>
                            <a:schemeClr val="bg1"/>
                          </a:solidFill>
                          <a:latin typeface="Times New Roman"/>
                          <a:ea typeface="Arial"/>
                        </a:rPr>
                        <a:t> </a:t>
                      </a:r>
                      <a:r>
                        <a:rPr lang="es-ES" sz="1600" b="1" dirty="0">
                          <a:solidFill>
                            <a:schemeClr val="bg1"/>
                          </a:solidFill>
                          <a:latin typeface="Times New Roman"/>
                          <a:ea typeface="Arial"/>
                        </a:rPr>
                        <a:t>sensores</a:t>
                      </a:r>
                      <a:r>
                        <a:rPr lang="es-ES" sz="1600" b="1" spc="10" dirty="0">
                          <a:solidFill>
                            <a:schemeClr val="bg1"/>
                          </a:solidFill>
                          <a:latin typeface="Times New Roman"/>
                          <a:ea typeface="Arial"/>
                        </a:rPr>
                        <a:t> </a:t>
                      </a:r>
                      <a:r>
                        <a:rPr lang="es-ES" sz="1600" b="1" dirty="0">
                          <a:solidFill>
                            <a:schemeClr val="bg1"/>
                          </a:solidFill>
                          <a:latin typeface="Times New Roman"/>
                          <a:ea typeface="Arial"/>
                        </a:rPr>
                        <a:t>de</a:t>
                      </a:r>
                      <a:r>
                        <a:rPr lang="es-ES" sz="1600" b="1" spc="35" dirty="0">
                          <a:solidFill>
                            <a:schemeClr val="bg1"/>
                          </a:solidFill>
                          <a:latin typeface="Times New Roman"/>
                          <a:ea typeface="Arial"/>
                        </a:rPr>
                        <a:t> </a:t>
                      </a:r>
                      <a:r>
                        <a:rPr lang="es-ES" sz="1600" b="1" dirty="0">
                          <a:solidFill>
                            <a:schemeClr val="bg1"/>
                          </a:solidFill>
                          <a:latin typeface="Times New Roman"/>
                          <a:ea typeface="Arial"/>
                        </a:rPr>
                        <a:t>agua,</a:t>
                      </a:r>
                      <a:r>
                        <a:rPr lang="es-ES" sz="1600" b="1" spc="-115" dirty="0">
                          <a:solidFill>
                            <a:schemeClr val="bg1"/>
                          </a:solidFill>
                          <a:latin typeface="Times New Roman"/>
                          <a:ea typeface="Arial"/>
                        </a:rPr>
                        <a:t> </a:t>
                      </a:r>
                      <a:r>
                        <a:rPr lang="es-ES" sz="1600" b="1" dirty="0">
                          <a:solidFill>
                            <a:schemeClr val="bg1"/>
                          </a:solidFill>
                          <a:latin typeface="Times New Roman"/>
                          <a:ea typeface="Arial"/>
                        </a:rPr>
                        <a:t>grifos</a:t>
                      </a:r>
                      <a:r>
                        <a:rPr lang="es-ES" sz="1600" b="1" spc="-25" dirty="0">
                          <a:solidFill>
                            <a:schemeClr val="bg1"/>
                          </a:solidFill>
                          <a:latin typeface="Times New Roman"/>
                          <a:ea typeface="Arial"/>
                        </a:rPr>
                        <a:t> </a:t>
                      </a:r>
                      <a:r>
                        <a:rPr lang="es-ES" sz="1600" b="1" dirty="0">
                          <a:solidFill>
                            <a:schemeClr val="bg1"/>
                          </a:solidFill>
                          <a:latin typeface="Times New Roman"/>
                          <a:ea typeface="Arial"/>
                        </a:rPr>
                        <a:t>ahorradores</a:t>
                      </a:r>
                      <a:endParaRPr lang="es-ES" sz="1600" dirty="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marR="25400" algn="just">
                        <a:lnSpc>
                          <a:spcPct val="150000"/>
                        </a:lnSpc>
                        <a:spcBef>
                          <a:spcPts val="990"/>
                        </a:spcBef>
                        <a:spcAft>
                          <a:spcPts val="0"/>
                        </a:spcAft>
                      </a:pPr>
                      <a:r>
                        <a:rPr lang="es-ES" sz="1600" b="1" dirty="0">
                          <a:solidFill>
                            <a:schemeClr val="bg1"/>
                          </a:solidFill>
                          <a:latin typeface="Times New Roman"/>
                          <a:ea typeface="Arial"/>
                        </a:rPr>
                        <a:t>feb-24</a:t>
                      </a:r>
                      <a:endParaRPr lang="es-ES" sz="1600" dirty="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17780" algn="just">
                        <a:lnSpc>
                          <a:spcPct val="150000"/>
                        </a:lnSpc>
                        <a:spcBef>
                          <a:spcPts val="990"/>
                        </a:spcBef>
                        <a:spcAft>
                          <a:spcPts val="0"/>
                        </a:spcAft>
                      </a:pPr>
                      <a:r>
                        <a:rPr lang="es-ES" sz="1600" b="1" dirty="0">
                          <a:solidFill>
                            <a:schemeClr val="bg1"/>
                          </a:solidFill>
                          <a:latin typeface="Times New Roman"/>
                          <a:ea typeface="Arial"/>
                        </a:rPr>
                        <a:t>jul-24</a:t>
                      </a:r>
                      <a:endParaRPr lang="es-ES" sz="1600" dirty="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E75B5"/>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80230">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2F9F"/>
                    </a:solidFill>
                  </a:tcPr>
                </a:tc>
                <a:tc>
                  <a:txBody>
                    <a:bodyPr/>
                    <a:lstStyle/>
                    <a:p>
                      <a:pPr marL="22860" marR="17780" algn="just">
                        <a:lnSpc>
                          <a:spcPct val="150000"/>
                        </a:lnSpc>
                        <a:spcBef>
                          <a:spcPts val="440"/>
                        </a:spcBef>
                        <a:spcAft>
                          <a:spcPts val="0"/>
                        </a:spcAft>
                      </a:pPr>
                      <a:r>
                        <a:rPr lang="es-ES" sz="1600">
                          <a:solidFill>
                            <a:schemeClr val="bg1"/>
                          </a:solidFill>
                          <a:latin typeface="Times New Roman"/>
                          <a:ea typeface="Arial"/>
                        </a:rPr>
                        <a:t>Implementación de</a:t>
                      </a:r>
                      <a:r>
                        <a:rPr lang="es-ES" sz="1600" spc="-145">
                          <a:solidFill>
                            <a:schemeClr val="bg1"/>
                          </a:solidFill>
                          <a:latin typeface="Times New Roman"/>
                          <a:ea typeface="Arial"/>
                        </a:rPr>
                        <a:t> </a:t>
                      </a:r>
                      <a:r>
                        <a:rPr lang="es-ES" sz="1600">
                          <a:solidFill>
                            <a:schemeClr val="bg1"/>
                          </a:solidFill>
                          <a:latin typeface="Times New Roman"/>
                          <a:ea typeface="Arial"/>
                        </a:rPr>
                        <a:t>un programa de</a:t>
                      </a:r>
                      <a:r>
                        <a:rPr lang="es-ES" sz="1600" spc="5">
                          <a:solidFill>
                            <a:schemeClr val="bg1"/>
                          </a:solidFill>
                          <a:latin typeface="Times New Roman"/>
                          <a:ea typeface="Arial"/>
                        </a:rPr>
                        <a:t> </a:t>
                      </a:r>
                      <a:r>
                        <a:rPr lang="es-ES" sz="1600">
                          <a:solidFill>
                            <a:schemeClr val="bg1"/>
                          </a:solidFill>
                          <a:latin typeface="Times New Roman"/>
                          <a:ea typeface="Arial"/>
                        </a:rPr>
                        <a:t>gestión</a:t>
                      </a:r>
                      <a:r>
                        <a:rPr lang="es-ES" sz="1600" spc="-35">
                          <a:solidFill>
                            <a:schemeClr val="bg1"/>
                          </a:solidFill>
                          <a:latin typeface="Times New Roman"/>
                          <a:ea typeface="Arial"/>
                        </a:rPr>
                        <a:t> </a:t>
                      </a:r>
                      <a:r>
                        <a:rPr lang="es-ES" sz="1600">
                          <a:solidFill>
                            <a:schemeClr val="bg1"/>
                          </a:solidFill>
                          <a:latin typeface="Times New Roman"/>
                          <a:ea typeface="Arial"/>
                        </a:rPr>
                        <a:t>de</a:t>
                      </a:r>
                      <a:r>
                        <a:rPr lang="es-ES" sz="1600" spc="-30">
                          <a:solidFill>
                            <a:schemeClr val="bg1"/>
                          </a:solidFill>
                          <a:latin typeface="Times New Roman"/>
                          <a:ea typeface="Arial"/>
                        </a:rPr>
                        <a:t> </a:t>
                      </a:r>
                      <a:r>
                        <a:rPr lang="es-ES" sz="1600">
                          <a:solidFill>
                            <a:schemeClr val="bg1"/>
                          </a:solidFill>
                          <a:latin typeface="Times New Roman"/>
                          <a:ea typeface="Arial"/>
                        </a:rPr>
                        <a:t>residuos</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0955" marR="18415" indent="3175" algn="just">
                        <a:lnSpc>
                          <a:spcPct val="150000"/>
                        </a:lnSpc>
                        <a:spcBef>
                          <a:spcPts val="405"/>
                        </a:spcBef>
                        <a:spcAft>
                          <a:spcPts val="0"/>
                        </a:spcAft>
                      </a:pPr>
                      <a:r>
                        <a:rPr lang="es-ES" sz="1600" b="1">
                          <a:solidFill>
                            <a:schemeClr val="bg1"/>
                          </a:solidFill>
                          <a:latin typeface="Times New Roman"/>
                          <a:ea typeface="Arial"/>
                        </a:rPr>
                        <a:t>Equipo de</a:t>
                      </a:r>
                      <a:r>
                        <a:rPr lang="es-ES" sz="1600" b="1" spc="30">
                          <a:solidFill>
                            <a:schemeClr val="bg1"/>
                          </a:solidFill>
                          <a:latin typeface="Times New Roman"/>
                          <a:ea typeface="Arial"/>
                        </a:rPr>
                        <a:t> </a:t>
                      </a:r>
                      <a:r>
                        <a:rPr lang="es-ES" sz="1600" b="1">
                          <a:solidFill>
                            <a:schemeClr val="bg1"/>
                          </a:solidFill>
                          <a:latin typeface="Times New Roman"/>
                          <a:ea typeface="Arial"/>
                        </a:rPr>
                        <a:t>limpieza,</a:t>
                      </a:r>
                      <a:r>
                        <a:rPr lang="es-ES" sz="1600" b="1" spc="5">
                          <a:solidFill>
                            <a:schemeClr val="bg1"/>
                          </a:solidFill>
                          <a:latin typeface="Times New Roman"/>
                          <a:ea typeface="Arial"/>
                        </a:rPr>
                        <a:t> </a:t>
                      </a:r>
                      <a:r>
                        <a:rPr lang="es-ES" sz="1600" b="1">
                          <a:solidFill>
                            <a:schemeClr val="bg1"/>
                          </a:solidFill>
                          <a:latin typeface="Times New Roman"/>
                          <a:ea typeface="Arial"/>
                        </a:rPr>
                        <a:t>contenedores,</a:t>
                      </a:r>
                      <a:r>
                        <a:rPr lang="es-ES" sz="1600" b="1" spc="35">
                          <a:solidFill>
                            <a:schemeClr val="bg1"/>
                          </a:solidFill>
                          <a:latin typeface="Times New Roman"/>
                          <a:ea typeface="Arial"/>
                        </a:rPr>
                        <a:t> </a:t>
                      </a:r>
                      <a:r>
                        <a:rPr lang="es-ES" sz="1600" b="1">
                          <a:solidFill>
                            <a:schemeClr val="bg1"/>
                          </a:solidFill>
                          <a:latin typeface="Times New Roman"/>
                          <a:ea typeface="Arial"/>
                        </a:rPr>
                        <a:t>bolsas,</a:t>
                      </a:r>
                      <a:r>
                        <a:rPr lang="es-ES" sz="1600" b="1" spc="-115">
                          <a:solidFill>
                            <a:schemeClr val="bg1"/>
                          </a:solidFill>
                          <a:latin typeface="Times New Roman"/>
                          <a:ea typeface="Arial"/>
                        </a:rPr>
                        <a:t> </a:t>
                      </a:r>
                      <a:r>
                        <a:rPr lang="es-ES" sz="1600" b="1">
                          <a:solidFill>
                            <a:schemeClr val="bg1"/>
                          </a:solidFill>
                          <a:latin typeface="Times New Roman"/>
                          <a:ea typeface="Arial"/>
                        </a:rPr>
                        <a:t>etiquetas,</a:t>
                      </a:r>
                      <a:r>
                        <a:rPr lang="es-ES" sz="1600" b="1" spc="15">
                          <a:solidFill>
                            <a:schemeClr val="bg1"/>
                          </a:solidFill>
                          <a:latin typeface="Times New Roman"/>
                          <a:ea typeface="Arial"/>
                        </a:rPr>
                        <a:t> </a:t>
                      </a:r>
                      <a:r>
                        <a:rPr lang="es-ES" sz="1600" b="1">
                          <a:solidFill>
                            <a:schemeClr val="bg1"/>
                          </a:solidFill>
                          <a:latin typeface="Times New Roman"/>
                          <a:ea typeface="Arial"/>
                        </a:rPr>
                        <a:t>empresa</a:t>
                      </a:r>
                      <a:r>
                        <a:rPr lang="es-ES" sz="1600" b="1" spc="15">
                          <a:solidFill>
                            <a:schemeClr val="bg1"/>
                          </a:solidFill>
                          <a:latin typeface="Times New Roman"/>
                          <a:ea typeface="Arial"/>
                        </a:rPr>
                        <a:t> </a:t>
                      </a:r>
                      <a:r>
                        <a:rPr lang="es-ES" sz="1600" b="1">
                          <a:solidFill>
                            <a:schemeClr val="bg1"/>
                          </a:solidFill>
                          <a:latin typeface="Times New Roman"/>
                          <a:ea typeface="Arial"/>
                        </a:rPr>
                        <a:t>de</a:t>
                      </a:r>
                      <a:r>
                        <a:rPr lang="es-ES" sz="1600" b="1" spc="-115">
                          <a:solidFill>
                            <a:schemeClr val="bg1"/>
                          </a:solidFill>
                          <a:latin typeface="Times New Roman"/>
                          <a:ea typeface="Arial"/>
                        </a:rPr>
                        <a:t> </a:t>
                      </a:r>
                      <a:r>
                        <a:rPr lang="es-ES" sz="1600" b="1">
                          <a:solidFill>
                            <a:schemeClr val="bg1"/>
                          </a:solidFill>
                          <a:latin typeface="Times New Roman"/>
                          <a:ea typeface="Arial"/>
                        </a:rPr>
                        <a:t>reciclaje</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6035" marR="25400" algn="just">
                        <a:lnSpc>
                          <a:spcPct val="150000"/>
                        </a:lnSpc>
                        <a:spcBef>
                          <a:spcPts val="1015"/>
                        </a:spcBef>
                        <a:spcAft>
                          <a:spcPts val="0"/>
                        </a:spcAft>
                      </a:pPr>
                      <a:r>
                        <a:rPr lang="es-ES" sz="1600" b="1">
                          <a:solidFill>
                            <a:schemeClr val="bg1"/>
                          </a:solidFill>
                          <a:latin typeface="Times New Roman"/>
                          <a:ea typeface="Arial"/>
                        </a:rPr>
                        <a:t>ago-24</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9685" marR="17780" algn="just">
                        <a:lnSpc>
                          <a:spcPct val="150000"/>
                        </a:lnSpc>
                        <a:spcBef>
                          <a:spcPts val="1015"/>
                        </a:spcBef>
                        <a:spcAft>
                          <a:spcPts val="0"/>
                        </a:spcAft>
                      </a:pPr>
                      <a:r>
                        <a:rPr lang="es-ES" sz="1600" b="1" dirty="0">
                          <a:solidFill>
                            <a:schemeClr val="bg1"/>
                          </a:solidFill>
                          <a:latin typeface="Times New Roman"/>
                          <a:ea typeface="Arial"/>
                        </a:rPr>
                        <a:t>nov-24</a:t>
                      </a:r>
                      <a:endParaRPr lang="es-ES" sz="1600" dirty="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F2F9F"/>
                    </a:solidFill>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158373">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a:txBody>
                    <a:bodyPr/>
                    <a:lstStyle/>
                    <a:p>
                      <a:pPr marL="49530" marR="44450" indent="3175" algn="just">
                        <a:lnSpc>
                          <a:spcPct val="150000"/>
                        </a:lnSpc>
                        <a:spcBef>
                          <a:spcPts val="440"/>
                        </a:spcBef>
                        <a:spcAft>
                          <a:spcPts val="0"/>
                        </a:spcAft>
                      </a:pPr>
                      <a:r>
                        <a:rPr lang="es-ES" sz="1600">
                          <a:solidFill>
                            <a:schemeClr val="bg1"/>
                          </a:solidFill>
                          <a:latin typeface="Times New Roman"/>
                          <a:ea typeface="Arial"/>
                        </a:rPr>
                        <a:t>Aumento de la</a:t>
                      </a:r>
                      <a:r>
                        <a:rPr lang="es-ES" sz="1600" spc="5">
                          <a:solidFill>
                            <a:schemeClr val="bg1"/>
                          </a:solidFill>
                          <a:latin typeface="Times New Roman"/>
                          <a:ea typeface="Arial"/>
                        </a:rPr>
                        <a:t> </a:t>
                      </a:r>
                      <a:r>
                        <a:rPr lang="es-ES" sz="1600">
                          <a:solidFill>
                            <a:schemeClr val="bg1"/>
                          </a:solidFill>
                          <a:latin typeface="Times New Roman"/>
                          <a:ea typeface="Arial"/>
                        </a:rPr>
                        <a:t>cantidad de áreas</a:t>
                      </a:r>
                      <a:r>
                        <a:rPr lang="es-ES" sz="1600" spc="-145">
                          <a:solidFill>
                            <a:schemeClr val="bg1"/>
                          </a:solidFill>
                          <a:latin typeface="Times New Roman"/>
                          <a:ea typeface="Arial"/>
                        </a:rPr>
                        <a:t> </a:t>
                      </a:r>
                      <a:r>
                        <a:rPr lang="es-ES" sz="1600">
                          <a:solidFill>
                            <a:schemeClr val="bg1"/>
                          </a:solidFill>
                          <a:latin typeface="Times New Roman"/>
                          <a:ea typeface="Arial"/>
                        </a:rPr>
                        <a:t>verdes</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Arial"/>
                        <a:ea typeface="Arial"/>
                      </a:endParaRPr>
                    </a:p>
                    <a:p>
                      <a:pPr marL="41275" marR="34290" indent="3175" algn="just">
                        <a:lnSpc>
                          <a:spcPct val="150000"/>
                        </a:lnSpc>
                        <a:spcBef>
                          <a:spcPts val="435"/>
                        </a:spcBef>
                        <a:spcAft>
                          <a:spcPts val="0"/>
                        </a:spcAft>
                      </a:pPr>
                      <a:r>
                        <a:rPr lang="es-ES" sz="1600" b="1">
                          <a:solidFill>
                            <a:schemeClr val="bg1"/>
                          </a:solidFill>
                          <a:latin typeface="Times New Roman"/>
                          <a:ea typeface="Arial"/>
                        </a:rPr>
                        <a:t>Equipo de</a:t>
                      </a:r>
                      <a:r>
                        <a:rPr lang="es-ES" sz="1600" b="1" spc="25">
                          <a:solidFill>
                            <a:schemeClr val="bg1"/>
                          </a:solidFill>
                          <a:latin typeface="Times New Roman"/>
                          <a:ea typeface="Arial"/>
                        </a:rPr>
                        <a:t> </a:t>
                      </a:r>
                      <a:r>
                        <a:rPr lang="es-ES" sz="1600" b="1">
                          <a:solidFill>
                            <a:schemeClr val="bg1"/>
                          </a:solidFill>
                          <a:latin typeface="Times New Roman"/>
                          <a:ea typeface="Arial"/>
                        </a:rPr>
                        <a:t>jardinería,</a:t>
                      </a:r>
                      <a:r>
                        <a:rPr lang="es-ES" sz="1600" b="1" spc="-120">
                          <a:solidFill>
                            <a:schemeClr val="bg1"/>
                          </a:solidFill>
                          <a:latin typeface="Times New Roman"/>
                          <a:ea typeface="Arial"/>
                        </a:rPr>
                        <a:t> </a:t>
                      </a:r>
                      <a:r>
                        <a:rPr lang="es-ES" sz="1600" b="1">
                          <a:solidFill>
                            <a:schemeClr val="bg1"/>
                          </a:solidFill>
                          <a:latin typeface="Times New Roman"/>
                          <a:ea typeface="Arial"/>
                        </a:rPr>
                        <a:t>plantas,</a:t>
                      </a:r>
                      <a:r>
                        <a:rPr lang="es-ES" sz="1600" b="1" spc="-20">
                          <a:solidFill>
                            <a:schemeClr val="bg1"/>
                          </a:solidFill>
                          <a:latin typeface="Times New Roman"/>
                          <a:ea typeface="Arial"/>
                        </a:rPr>
                        <a:t> </a:t>
                      </a:r>
                      <a:r>
                        <a:rPr lang="es-ES" sz="1600" b="1">
                          <a:solidFill>
                            <a:schemeClr val="bg1"/>
                          </a:solidFill>
                          <a:latin typeface="Times New Roman"/>
                          <a:ea typeface="Arial"/>
                        </a:rPr>
                        <a:t>abono,</a:t>
                      </a:r>
                      <a:r>
                        <a:rPr lang="es-ES" sz="1600" b="1" spc="-15">
                          <a:solidFill>
                            <a:schemeClr val="bg1"/>
                          </a:solidFill>
                          <a:latin typeface="Times New Roman"/>
                          <a:ea typeface="Arial"/>
                        </a:rPr>
                        <a:t> </a:t>
                      </a:r>
                      <a:r>
                        <a:rPr lang="es-ES" sz="1600" b="1">
                          <a:solidFill>
                            <a:schemeClr val="bg1"/>
                          </a:solidFill>
                          <a:latin typeface="Times New Roman"/>
                          <a:ea typeface="Arial"/>
                        </a:rPr>
                        <a:t>riego</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4765" marR="25400" algn="just">
                        <a:lnSpc>
                          <a:spcPct val="150000"/>
                        </a:lnSpc>
                        <a:spcBef>
                          <a:spcPts val="1015"/>
                        </a:spcBef>
                        <a:spcAft>
                          <a:spcPts val="0"/>
                        </a:spcAft>
                      </a:pPr>
                      <a:r>
                        <a:rPr lang="es-ES" sz="1600" b="1">
                          <a:solidFill>
                            <a:schemeClr val="bg1"/>
                          </a:solidFill>
                          <a:latin typeface="Times New Roman"/>
                          <a:ea typeface="Arial"/>
                        </a:rPr>
                        <a:t>oct-24</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780" marR="17780" algn="just">
                        <a:lnSpc>
                          <a:spcPct val="150000"/>
                        </a:lnSpc>
                        <a:spcBef>
                          <a:spcPts val="1015"/>
                        </a:spcBef>
                        <a:spcAft>
                          <a:spcPts val="0"/>
                        </a:spcAft>
                      </a:pPr>
                      <a:r>
                        <a:rPr lang="es-ES" sz="1600" b="1">
                          <a:solidFill>
                            <a:schemeClr val="bg1"/>
                          </a:solidFill>
                          <a:latin typeface="Times New Roman"/>
                          <a:ea typeface="Arial"/>
                        </a:rPr>
                        <a:t>dic-24</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AF50"/>
                    </a:solidFill>
                  </a:tcPr>
                </a:tc>
                <a:tc hMerge="1">
                  <a:txBody>
                    <a:bodyPr/>
                    <a:lstStyle/>
                    <a:p>
                      <a:endParaRPr lang="es-ES"/>
                    </a:p>
                  </a:txBody>
                  <a:tcPr/>
                </a:tc>
                <a:tc hMerge="1">
                  <a:txBody>
                    <a:bodyPr/>
                    <a:lstStyle/>
                    <a:p>
                      <a:endParaRPr lang="es-ES"/>
                    </a:p>
                  </a:txBody>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6934">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a:txBody>
                    <a:bodyPr/>
                    <a:lstStyle/>
                    <a:p>
                      <a:pPr marL="22860" marR="17145" algn="just">
                        <a:lnSpc>
                          <a:spcPct val="150000"/>
                        </a:lnSpc>
                        <a:spcBef>
                          <a:spcPts val="70"/>
                        </a:spcBef>
                        <a:spcAft>
                          <a:spcPts val="0"/>
                        </a:spcAft>
                      </a:pPr>
                      <a:r>
                        <a:rPr lang="es-ES" sz="1600">
                          <a:solidFill>
                            <a:schemeClr val="bg1"/>
                          </a:solidFill>
                          <a:latin typeface="Times New Roman"/>
                          <a:ea typeface="Arial"/>
                        </a:rPr>
                        <a:t>Promoción de la</a:t>
                      </a:r>
                      <a:r>
                        <a:rPr lang="es-ES" sz="1600" spc="-145">
                          <a:solidFill>
                            <a:schemeClr val="bg1"/>
                          </a:solidFill>
                          <a:latin typeface="Times New Roman"/>
                          <a:ea typeface="Arial"/>
                        </a:rPr>
                        <a:t> </a:t>
                      </a:r>
                      <a:r>
                        <a:rPr lang="es-ES" sz="1600">
                          <a:solidFill>
                            <a:schemeClr val="bg1"/>
                          </a:solidFill>
                          <a:latin typeface="Times New Roman"/>
                          <a:ea typeface="Arial"/>
                        </a:rPr>
                        <a:t>práctica de</a:t>
                      </a:r>
                      <a:r>
                        <a:rPr lang="es-ES" sz="1600" spc="5">
                          <a:solidFill>
                            <a:schemeClr val="bg1"/>
                          </a:solidFill>
                          <a:latin typeface="Times New Roman"/>
                          <a:ea typeface="Arial"/>
                        </a:rPr>
                        <a:t> </a:t>
                      </a:r>
                      <a:r>
                        <a:rPr lang="es-ES" sz="1600">
                          <a:solidFill>
                            <a:schemeClr val="bg1"/>
                          </a:solidFill>
                          <a:latin typeface="Times New Roman"/>
                          <a:ea typeface="Arial"/>
                        </a:rPr>
                        <a:t>actividades</a:t>
                      </a:r>
                      <a:endParaRPr lang="es-ES" sz="1600">
                        <a:solidFill>
                          <a:schemeClr val="bg1"/>
                        </a:solidFill>
                        <a:latin typeface="Arial"/>
                        <a:ea typeface="Arial"/>
                      </a:endParaRPr>
                    </a:p>
                    <a:p>
                      <a:pPr marL="22860" marR="15875" algn="just">
                        <a:lnSpc>
                          <a:spcPct val="150000"/>
                        </a:lnSpc>
                        <a:spcBef>
                          <a:spcPts val="5"/>
                        </a:spcBef>
                        <a:spcAft>
                          <a:spcPts val="0"/>
                        </a:spcAft>
                      </a:pPr>
                      <a:r>
                        <a:rPr lang="es-ES" sz="1600">
                          <a:solidFill>
                            <a:schemeClr val="bg1"/>
                          </a:solidFill>
                          <a:latin typeface="Times New Roman"/>
                          <a:ea typeface="Arial"/>
                        </a:rPr>
                        <a:t>deportivas</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940" marR="25400" algn="just">
                        <a:lnSpc>
                          <a:spcPct val="150000"/>
                        </a:lnSpc>
                        <a:spcBef>
                          <a:spcPts val="405"/>
                        </a:spcBef>
                        <a:spcAft>
                          <a:spcPts val="0"/>
                        </a:spcAft>
                      </a:pPr>
                      <a:r>
                        <a:rPr lang="es-ES" sz="1600" b="1">
                          <a:solidFill>
                            <a:schemeClr val="bg1"/>
                          </a:solidFill>
                          <a:latin typeface="Times New Roman"/>
                          <a:ea typeface="Arial"/>
                        </a:rPr>
                        <a:t>Equipo</a:t>
                      </a:r>
                      <a:r>
                        <a:rPr lang="es-ES" sz="1600" b="1" spc="-5">
                          <a:solidFill>
                            <a:schemeClr val="bg1"/>
                          </a:solidFill>
                          <a:latin typeface="Times New Roman"/>
                          <a:ea typeface="Arial"/>
                        </a:rPr>
                        <a:t> </a:t>
                      </a:r>
                      <a:r>
                        <a:rPr lang="es-ES" sz="1600" b="1">
                          <a:solidFill>
                            <a:schemeClr val="bg1"/>
                          </a:solidFill>
                          <a:latin typeface="Times New Roman"/>
                          <a:ea typeface="Arial"/>
                        </a:rPr>
                        <a:t>de</a:t>
                      </a:r>
                      <a:r>
                        <a:rPr lang="es-ES" sz="1600" b="1" spc="30">
                          <a:solidFill>
                            <a:schemeClr val="bg1"/>
                          </a:solidFill>
                          <a:latin typeface="Times New Roman"/>
                          <a:ea typeface="Arial"/>
                        </a:rPr>
                        <a:t> </a:t>
                      </a:r>
                      <a:r>
                        <a:rPr lang="es-ES" sz="1600" b="1">
                          <a:solidFill>
                            <a:schemeClr val="bg1"/>
                          </a:solidFill>
                          <a:latin typeface="Times New Roman"/>
                          <a:ea typeface="Arial"/>
                        </a:rPr>
                        <a:t>recursos</a:t>
                      </a:r>
                      <a:r>
                        <a:rPr lang="es-ES" sz="1600" b="1" spc="5">
                          <a:solidFill>
                            <a:schemeClr val="bg1"/>
                          </a:solidFill>
                          <a:latin typeface="Times New Roman"/>
                          <a:ea typeface="Arial"/>
                        </a:rPr>
                        <a:t> </a:t>
                      </a:r>
                      <a:r>
                        <a:rPr lang="es-ES" sz="1600" b="1">
                          <a:solidFill>
                            <a:schemeClr val="bg1"/>
                          </a:solidFill>
                          <a:latin typeface="Times New Roman"/>
                          <a:ea typeface="Arial"/>
                        </a:rPr>
                        <a:t>humanos,</a:t>
                      </a:r>
                      <a:r>
                        <a:rPr lang="es-ES" sz="1600" b="1" spc="5">
                          <a:solidFill>
                            <a:schemeClr val="bg1"/>
                          </a:solidFill>
                          <a:latin typeface="Times New Roman"/>
                          <a:ea typeface="Arial"/>
                        </a:rPr>
                        <a:t> </a:t>
                      </a:r>
                      <a:r>
                        <a:rPr lang="es-ES" sz="1600" b="1">
                          <a:solidFill>
                            <a:schemeClr val="bg1"/>
                          </a:solidFill>
                          <a:latin typeface="Times New Roman"/>
                          <a:ea typeface="Arial"/>
                        </a:rPr>
                        <a:t>material</a:t>
                      </a:r>
                      <a:r>
                        <a:rPr lang="es-ES" sz="1600" b="1" spc="5">
                          <a:solidFill>
                            <a:schemeClr val="bg1"/>
                          </a:solidFill>
                          <a:latin typeface="Times New Roman"/>
                          <a:ea typeface="Arial"/>
                        </a:rPr>
                        <a:t> </a:t>
                      </a:r>
                      <a:r>
                        <a:rPr lang="es-ES" sz="1600" b="1">
                          <a:solidFill>
                            <a:schemeClr val="bg1"/>
                          </a:solidFill>
                          <a:latin typeface="Times New Roman"/>
                          <a:ea typeface="Arial"/>
                        </a:rPr>
                        <a:t>deportivo,</a:t>
                      </a:r>
                      <a:r>
                        <a:rPr lang="es-ES" sz="1600" b="1" spc="5">
                          <a:solidFill>
                            <a:schemeClr val="bg1"/>
                          </a:solidFill>
                          <a:latin typeface="Times New Roman"/>
                          <a:ea typeface="Arial"/>
                        </a:rPr>
                        <a:t> </a:t>
                      </a:r>
                      <a:r>
                        <a:rPr lang="es-ES" sz="1600" b="1">
                          <a:solidFill>
                            <a:schemeClr val="bg1"/>
                          </a:solidFill>
                          <a:latin typeface="Times New Roman"/>
                          <a:ea typeface="Arial"/>
                        </a:rPr>
                        <a:t>incentivos,</a:t>
                      </a:r>
                      <a:r>
                        <a:rPr lang="es-ES" sz="1600" b="1" spc="-115">
                          <a:solidFill>
                            <a:schemeClr val="bg1"/>
                          </a:solidFill>
                          <a:latin typeface="Times New Roman"/>
                          <a:ea typeface="Arial"/>
                        </a:rPr>
                        <a:t> </a:t>
                      </a:r>
                      <a:r>
                        <a:rPr lang="es-ES" sz="1600" b="1">
                          <a:solidFill>
                            <a:schemeClr val="bg1"/>
                          </a:solidFill>
                          <a:latin typeface="Times New Roman"/>
                          <a:ea typeface="Arial"/>
                        </a:rPr>
                        <a:t>calendario</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5400" algn="just">
                        <a:lnSpc>
                          <a:spcPct val="150000"/>
                        </a:lnSpc>
                        <a:spcBef>
                          <a:spcPts val="1015"/>
                        </a:spcBef>
                        <a:spcAft>
                          <a:spcPts val="0"/>
                        </a:spcAft>
                      </a:pPr>
                      <a:r>
                        <a:rPr lang="es-ES" sz="1600" b="1">
                          <a:solidFill>
                            <a:schemeClr val="bg1"/>
                          </a:solidFill>
                          <a:latin typeface="Times New Roman"/>
                          <a:ea typeface="Arial"/>
                        </a:rPr>
                        <a:t>ene-25</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marR="17780" algn="just">
                        <a:lnSpc>
                          <a:spcPct val="150000"/>
                        </a:lnSpc>
                        <a:spcBef>
                          <a:spcPts val="1015"/>
                        </a:spcBef>
                        <a:spcAft>
                          <a:spcPts val="0"/>
                        </a:spcAft>
                      </a:pPr>
                      <a:r>
                        <a:rPr lang="es-ES" sz="1600" b="1">
                          <a:solidFill>
                            <a:schemeClr val="bg1"/>
                          </a:solidFill>
                          <a:latin typeface="Times New Roman"/>
                          <a:ea typeface="Arial"/>
                        </a:rPr>
                        <a:t>mar-25</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hMerge="1">
                  <a:txBody>
                    <a:bodyPr/>
                    <a:lstStyle/>
                    <a:p>
                      <a:endParaRPr lang="es-ES"/>
                    </a:p>
                  </a:txBody>
                  <a:tcPr/>
                </a:tc>
                <a:tc hMerge="1">
                  <a:txBody>
                    <a:bodyPr/>
                    <a:lstStyle/>
                    <a:p>
                      <a:endParaRPr lang="es-ES"/>
                    </a:p>
                  </a:txBody>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92632">
                <a:tc>
                  <a:txBody>
                    <a:bodyPr/>
                    <a:lstStyle/>
                    <a:p>
                      <a:pPr algn="just">
                        <a:lnSpc>
                          <a:spcPct val="150000"/>
                        </a:lnSpc>
                        <a:spcAft>
                          <a:spcPts val="0"/>
                        </a:spcAft>
                      </a:pPr>
                      <a:endParaRPr lang="es-ES" sz="1600">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just">
                        <a:lnSpc>
                          <a:spcPct val="150000"/>
                        </a:lnSpc>
                        <a:spcBef>
                          <a:spcPts val="25"/>
                        </a:spcBef>
                        <a:spcAft>
                          <a:spcPts val="0"/>
                        </a:spcAft>
                      </a:pPr>
                      <a:endParaRPr lang="es-ES" sz="1600">
                        <a:solidFill>
                          <a:schemeClr val="bg1"/>
                        </a:solidFill>
                        <a:latin typeface="Arial"/>
                        <a:ea typeface="Arial"/>
                      </a:endParaRPr>
                    </a:p>
                    <a:p>
                      <a:pPr marL="223520" indent="-210820" algn="just">
                        <a:lnSpc>
                          <a:spcPct val="150000"/>
                        </a:lnSpc>
                        <a:spcBef>
                          <a:spcPts val="5"/>
                        </a:spcBef>
                        <a:spcAft>
                          <a:spcPts val="0"/>
                        </a:spcAft>
                      </a:pPr>
                      <a:r>
                        <a:rPr lang="es-ES" sz="1600">
                          <a:solidFill>
                            <a:schemeClr val="bg1"/>
                          </a:solidFill>
                          <a:latin typeface="Times New Roman"/>
                          <a:ea typeface="Arial"/>
                        </a:rPr>
                        <a:t>Mejora de la calidad</a:t>
                      </a:r>
                      <a:r>
                        <a:rPr lang="es-ES" sz="1600" spc="-145">
                          <a:solidFill>
                            <a:schemeClr val="bg1"/>
                          </a:solidFill>
                          <a:latin typeface="Times New Roman"/>
                          <a:ea typeface="Arial"/>
                        </a:rPr>
                        <a:t> </a:t>
                      </a:r>
                      <a:r>
                        <a:rPr lang="es-ES" sz="1600">
                          <a:solidFill>
                            <a:schemeClr val="bg1"/>
                          </a:solidFill>
                          <a:latin typeface="Times New Roman"/>
                          <a:ea typeface="Arial"/>
                        </a:rPr>
                        <a:t>del</a:t>
                      </a:r>
                      <a:r>
                        <a:rPr lang="es-ES" sz="1600" spc="-5">
                          <a:solidFill>
                            <a:schemeClr val="bg1"/>
                          </a:solidFill>
                          <a:latin typeface="Times New Roman"/>
                          <a:ea typeface="Arial"/>
                        </a:rPr>
                        <a:t> </a:t>
                      </a:r>
                      <a:r>
                        <a:rPr lang="es-ES" sz="1600">
                          <a:solidFill>
                            <a:schemeClr val="bg1"/>
                          </a:solidFill>
                          <a:latin typeface="Times New Roman"/>
                          <a:ea typeface="Arial"/>
                        </a:rPr>
                        <a:t>aire</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Bef>
                          <a:spcPts val="5"/>
                        </a:spcBef>
                        <a:spcAft>
                          <a:spcPts val="0"/>
                        </a:spcAft>
                      </a:pPr>
                      <a:endParaRPr lang="es-ES" sz="1600">
                        <a:solidFill>
                          <a:schemeClr val="bg1"/>
                        </a:solidFill>
                        <a:latin typeface="Arial"/>
                        <a:ea typeface="Arial"/>
                      </a:endParaRPr>
                    </a:p>
                    <a:p>
                      <a:pPr marL="64135" marR="58420" indent="16510" algn="just">
                        <a:lnSpc>
                          <a:spcPct val="150000"/>
                        </a:lnSpc>
                        <a:spcAft>
                          <a:spcPts val="0"/>
                        </a:spcAft>
                      </a:pPr>
                      <a:r>
                        <a:rPr lang="es-ES" sz="1600" b="1">
                          <a:solidFill>
                            <a:schemeClr val="bg1"/>
                          </a:solidFill>
                          <a:latin typeface="Times New Roman"/>
                          <a:ea typeface="Arial"/>
                        </a:rPr>
                        <a:t>Equipo de calidad,</a:t>
                      </a:r>
                      <a:r>
                        <a:rPr lang="es-ES" sz="1600" b="1" spc="5">
                          <a:solidFill>
                            <a:schemeClr val="bg1"/>
                          </a:solidFill>
                          <a:latin typeface="Times New Roman"/>
                          <a:ea typeface="Arial"/>
                        </a:rPr>
                        <a:t> </a:t>
                      </a:r>
                      <a:r>
                        <a:rPr lang="es-ES" sz="1600" b="1">
                          <a:solidFill>
                            <a:schemeClr val="bg1"/>
                          </a:solidFill>
                          <a:latin typeface="Times New Roman"/>
                          <a:ea typeface="Arial"/>
                        </a:rPr>
                        <a:t>medidores de aire,</a:t>
                      </a:r>
                      <a:r>
                        <a:rPr lang="es-ES" sz="1600" b="1" spc="5">
                          <a:solidFill>
                            <a:schemeClr val="bg1"/>
                          </a:solidFill>
                          <a:latin typeface="Times New Roman"/>
                          <a:ea typeface="Arial"/>
                        </a:rPr>
                        <a:t> </a:t>
                      </a:r>
                      <a:r>
                        <a:rPr lang="es-ES" sz="1600" b="1">
                          <a:solidFill>
                            <a:schemeClr val="bg1"/>
                          </a:solidFill>
                          <a:latin typeface="Times New Roman"/>
                          <a:ea typeface="Arial"/>
                        </a:rPr>
                        <a:t>filtros,</a:t>
                      </a:r>
                      <a:r>
                        <a:rPr lang="es-ES" sz="1600" b="1" spc="-5">
                          <a:solidFill>
                            <a:schemeClr val="bg1"/>
                          </a:solidFill>
                          <a:latin typeface="Times New Roman"/>
                          <a:ea typeface="Arial"/>
                        </a:rPr>
                        <a:t> </a:t>
                      </a:r>
                      <a:r>
                        <a:rPr lang="es-ES" sz="1600" b="1">
                          <a:solidFill>
                            <a:schemeClr val="bg1"/>
                          </a:solidFill>
                          <a:latin typeface="Times New Roman"/>
                          <a:ea typeface="Arial"/>
                        </a:rPr>
                        <a:t>ventiladores</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5400" marR="25400" algn="just">
                        <a:lnSpc>
                          <a:spcPct val="150000"/>
                        </a:lnSpc>
                        <a:spcBef>
                          <a:spcPts val="1015"/>
                        </a:spcBef>
                        <a:spcAft>
                          <a:spcPts val="0"/>
                        </a:spcAft>
                      </a:pPr>
                      <a:r>
                        <a:rPr lang="es-ES" sz="1600" b="1">
                          <a:solidFill>
                            <a:schemeClr val="bg1"/>
                          </a:solidFill>
                          <a:latin typeface="Times New Roman"/>
                          <a:ea typeface="Arial"/>
                        </a:rPr>
                        <a:t>ene-25</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17145" marR="17780" algn="just">
                        <a:lnSpc>
                          <a:spcPct val="150000"/>
                        </a:lnSpc>
                        <a:spcBef>
                          <a:spcPts val="1015"/>
                        </a:spcBef>
                        <a:spcAft>
                          <a:spcPts val="0"/>
                        </a:spcAft>
                      </a:pPr>
                      <a:r>
                        <a:rPr lang="es-ES" sz="1600" b="1">
                          <a:solidFill>
                            <a:schemeClr val="bg1"/>
                          </a:solidFill>
                          <a:latin typeface="Times New Roman"/>
                          <a:ea typeface="Arial"/>
                        </a:rPr>
                        <a:t>may-25</a:t>
                      </a:r>
                      <a:endParaRPr lang="es-ES" sz="1600">
                        <a:solidFill>
                          <a:schemeClr val="bg1"/>
                        </a:solidFill>
                        <a:latin typeface="Arial"/>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just">
                        <a:lnSpc>
                          <a:spcPct val="150000"/>
                        </a:lnSpc>
                        <a:spcAft>
                          <a:spcPts val="0"/>
                        </a:spcAft>
                      </a:pPr>
                      <a:endParaRPr lang="es-ES" sz="1600" dirty="0">
                        <a:solidFill>
                          <a:schemeClr val="bg1"/>
                        </a:solidFill>
                        <a:latin typeface="Times New Roman"/>
                        <a:ea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bl>
          </a:graphicData>
        </a:graphic>
      </p:graphicFrame>
      <p:pic>
        <p:nvPicPr>
          <p:cNvPr id="5"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74042" y="216123"/>
            <a:ext cx="1060620" cy="1290932"/>
          </a:xfrm>
          <a:prstGeom prst="roundRect">
            <a:avLst/>
          </a:prstGeom>
        </p:spPr>
      </p:pic>
      <p:sp>
        <p:nvSpPr>
          <p:cNvPr id="6" name="5 CuadroTexto"/>
          <p:cNvSpPr txBox="1"/>
          <p:nvPr/>
        </p:nvSpPr>
        <p:spPr>
          <a:xfrm>
            <a:off x="3074276" y="504497"/>
            <a:ext cx="4808483" cy="584775"/>
          </a:xfrm>
          <a:prstGeom prst="rect">
            <a:avLst/>
          </a:prstGeom>
          <a:noFill/>
        </p:spPr>
        <p:txBody>
          <a:bodyPr wrap="square" rtlCol="0">
            <a:spAutoFit/>
          </a:bodyPr>
          <a:lstStyle/>
          <a:p>
            <a:r>
              <a:rPr lang="es-ES" sz="3200" b="1" i="1" u="sng" dirty="0" smtClean="0"/>
              <a:t>DIAGRAMA GANTT</a:t>
            </a:r>
            <a:endParaRPr lang="es-ES" sz="3200" b="1" i="1" u="sng"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362607" y="378373"/>
            <a:ext cx="1202510" cy="1463633"/>
          </a:xfrm>
          <a:prstGeom prst="roundRect">
            <a:avLst/>
          </a:prstGeom>
        </p:spPr>
      </p:pic>
      <p:sp>
        <p:nvSpPr>
          <p:cNvPr id="8" name="7 Rectángulo redondeado"/>
          <p:cNvSpPr/>
          <p:nvPr/>
        </p:nvSpPr>
        <p:spPr>
          <a:xfrm rot="13479424">
            <a:off x="-561775" y="5841593"/>
            <a:ext cx="6268009" cy="122236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Rectángulo redondeado"/>
          <p:cNvSpPr/>
          <p:nvPr/>
        </p:nvSpPr>
        <p:spPr>
          <a:xfrm rot="13479424">
            <a:off x="457282" y="4817269"/>
            <a:ext cx="8240137" cy="1505285"/>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rot="13466017">
            <a:off x="1864164" y="2721483"/>
            <a:ext cx="8462961" cy="168499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6" name="5 Rectángulo redondeado"/>
          <p:cNvSpPr/>
          <p:nvPr/>
        </p:nvSpPr>
        <p:spPr>
          <a:xfrm rot="13479424">
            <a:off x="5685961" y="2467470"/>
            <a:ext cx="8213387" cy="155828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Título 3">
            <a:extLst>
              <a:ext uri="{FF2B5EF4-FFF2-40B4-BE49-F238E27FC236}">
                <a16:creationId xmlns="" xmlns:a16="http://schemas.microsoft.com/office/drawing/2014/main" id="{303CA2F4-A0EC-8C00-DE9D-8B3EAA579D15}"/>
              </a:ext>
            </a:extLst>
          </p:cNvPr>
          <p:cNvSpPr>
            <a:spLocks noGrp="1"/>
          </p:cNvSpPr>
          <p:nvPr>
            <p:ph type="title"/>
          </p:nvPr>
        </p:nvSpPr>
        <p:spPr>
          <a:xfrm>
            <a:off x="402402" y="697367"/>
            <a:ext cx="11179672" cy="1683000"/>
          </a:xfrm>
        </p:spPr>
        <p:txBody>
          <a:bodyPr>
            <a:noAutofit/>
          </a:bodyPr>
          <a:lstStyle/>
          <a:p>
            <a:pPr algn="ctr"/>
            <a:r>
              <a:rPr lang="es-VE" sz="2300" b="1" kern="100" dirty="0">
                <a:ln>
                  <a:solidFill>
                    <a:schemeClr val="tx1"/>
                  </a:solidFill>
                </a:ln>
                <a:solidFill>
                  <a:schemeClr val="tx1">
                    <a:lumMod val="85000"/>
                  </a:schemeClr>
                </a:solidFill>
                <a:latin typeface="Arial" panose="020B0604020202020204" pitchFamily="34" charset="0"/>
                <a:ea typeface="Calibri" panose="020F0502020204030204" pitchFamily="34" charset="0"/>
                <a:cs typeface="Times New Roman" panose="02020603050405020304" pitchFamily="18" charset="0"/>
              </a:rPr>
              <a:t>11. KHAIRA FUENMAYOR C.I:26.359.956</a:t>
            </a:r>
            <a:br>
              <a:rPr lang="es-VE" sz="2300" b="1" kern="100" dirty="0">
                <a:ln>
                  <a:solidFill>
                    <a:schemeClr val="tx1"/>
                  </a:solidFill>
                </a:ln>
                <a:solidFill>
                  <a:schemeClr val="tx1">
                    <a:lumMod val="85000"/>
                  </a:schemeClr>
                </a:solidFill>
                <a:latin typeface="Arial" panose="020B0604020202020204" pitchFamily="34" charset="0"/>
                <a:ea typeface="Calibri" panose="020F0502020204030204" pitchFamily="34" charset="0"/>
                <a:cs typeface="Times New Roman" panose="02020603050405020304" pitchFamily="18" charset="0"/>
              </a:rPr>
            </a:br>
            <a:r>
              <a:rPr lang="es-VE" sz="2300" b="1" kern="100" dirty="0">
                <a:ln>
                  <a:solidFill>
                    <a:schemeClr val="tx1"/>
                  </a:solidFill>
                </a:ln>
                <a:solidFill>
                  <a:schemeClr val="tx1">
                    <a:lumMod val="85000"/>
                  </a:schemeClr>
                </a:solidFill>
                <a:latin typeface="Arial" panose="020B0604020202020204" pitchFamily="34" charset="0"/>
                <a:ea typeface="Calibri" panose="020F0502020204030204" pitchFamily="34" charset="0"/>
                <a:cs typeface="Times New Roman" panose="02020603050405020304" pitchFamily="18" charset="0"/>
              </a:rPr>
              <a:t/>
            </a:r>
            <a:br>
              <a:rPr lang="es-VE" sz="2300" b="1" kern="100" dirty="0">
                <a:ln>
                  <a:solidFill>
                    <a:schemeClr val="tx1"/>
                  </a:solidFill>
                </a:ln>
                <a:solidFill>
                  <a:schemeClr val="tx1">
                    <a:lumMod val="85000"/>
                  </a:schemeClr>
                </a:solidFill>
                <a:latin typeface="Arial" panose="020B0604020202020204" pitchFamily="34" charset="0"/>
                <a:ea typeface="Calibri" panose="020F0502020204030204" pitchFamily="34" charset="0"/>
                <a:cs typeface="Times New Roman" panose="02020603050405020304" pitchFamily="18" charset="0"/>
              </a:rPr>
            </a:br>
            <a:r>
              <a:rPr lang="es-VE" sz="2300" b="1" kern="100" dirty="0">
                <a:ln>
                  <a:solidFill>
                    <a:schemeClr val="tx1"/>
                  </a:solidFill>
                </a:ln>
                <a:solidFill>
                  <a:schemeClr val="tx1">
                    <a:lumMod val="85000"/>
                  </a:schemeClr>
                </a:solidFill>
                <a:latin typeface="Arial" panose="020B0604020202020204" pitchFamily="34" charset="0"/>
                <a:ea typeface="Calibri" panose="020F0502020204030204" pitchFamily="34" charset="0"/>
                <a:cs typeface="Times New Roman" panose="02020603050405020304" pitchFamily="18" charset="0"/>
              </a:rPr>
              <a:t> A) FUNCIONES QUE DEBE CUMPLIR EL RESPONSABLE DEL SISTEMA DE GESTIÓN AMBIENTAL.</a:t>
            </a:r>
            <a:r>
              <a:rPr lang="es-VE" sz="2300" kern="100" dirty="0">
                <a:ln>
                  <a:solidFill>
                    <a:schemeClr val="tx1"/>
                  </a:solidFill>
                </a:ln>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s-VE" sz="2300" kern="100" dirty="0">
                <a:ln>
                  <a:solidFill>
                    <a:schemeClr val="tx1"/>
                  </a:solidFill>
                </a:ln>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s-VE" sz="2300" dirty="0">
              <a:ln>
                <a:solidFill>
                  <a:schemeClr val="tx1"/>
                </a:solidFill>
              </a:ln>
              <a:solidFill>
                <a:srgbClr val="002060"/>
              </a:solidFill>
            </a:endParaRPr>
          </a:p>
        </p:txBody>
      </p:sp>
      <p:sp>
        <p:nvSpPr>
          <p:cNvPr id="5" name="Marcador de contenido 4">
            <a:extLst>
              <a:ext uri="{FF2B5EF4-FFF2-40B4-BE49-F238E27FC236}">
                <a16:creationId xmlns="" xmlns:a16="http://schemas.microsoft.com/office/drawing/2014/main" id="{7C24F4A6-21E6-886A-5CBA-4C7A64C7CEA7}"/>
              </a:ext>
            </a:extLst>
          </p:cNvPr>
          <p:cNvSpPr>
            <a:spLocks noGrp="1"/>
          </p:cNvSpPr>
          <p:nvPr>
            <p:ph idx="1"/>
          </p:nvPr>
        </p:nvSpPr>
        <p:spPr/>
        <p:txBody>
          <a:bodyPr>
            <a:normAutofit fontScale="92500" lnSpcReduction="10000"/>
          </a:bodyPr>
          <a:lstStyle/>
          <a:p>
            <a:pPr marL="0" indent="0">
              <a:buNone/>
            </a:pPr>
            <a:r>
              <a:rPr lang="es-MX" sz="2800" b="1" dirty="0">
                <a:latin typeface="Arial" panose="020B0604020202020204" pitchFamily="34" charset="0"/>
                <a:cs typeface="Arial" panose="020B0604020202020204" pitchFamily="34" charset="0"/>
              </a:rPr>
              <a:t>Teniendo en cuenta lo establecido en La cláusula 5.3 del estándar ISO 14001, la cual indica que:</a:t>
            </a:r>
          </a:p>
          <a:p>
            <a:pPr marL="0" indent="0">
              <a:buNone/>
            </a:pPr>
            <a:endParaRPr lang="es-MX" sz="2800" b="1" dirty="0">
              <a:latin typeface="Arial" panose="020B0604020202020204" pitchFamily="34" charset="0"/>
              <a:cs typeface="Arial" panose="020B0604020202020204" pitchFamily="34" charset="0"/>
            </a:endParaRPr>
          </a:p>
          <a:p>
            <a:pPr marL="0" indent="0">
              <a:buNone/>
            </a:pPr>
            <a:r>
              <a:rPr lang="es-MX" sz="2800" b="1" dirty="0">
                <a:latin typeface="Arial" panose="020B0604020202020204" pitchFamily="34" charset="0"/>
                <a:cs typeface="Arial" panose="020B0604020202020204" pitchFamily="34" charset="0"/>
              </a:rPr>
              <a:t>  se ocupa de las funciones, responsabilidades y autoridades dentro de la organización. En este contexto, la cláusula designa a la Alta Dirección como encargada de asignar y comunicar las funciones, tareas y responsabilidades necesarias para que el Sistema funcione y mejore cada día.</a:t>
            </a:r>
          </a:p>
          <a:p>
            <a:pPr marL="0" indent="0">
              <a:buNone/>
            </a:pPr>
            <a:endParaRPr lang="es-MX" sz="2800" b="1" dirty="0">
              <a:latin typeface="Arial" panose="020B0604020202020204" pitchFamily="34" charset="0"/>
              <a:cs typeface="Arial" panose="020B0604020202020204" pitchFamily="34" charset="0"/>
            </a:endParaRPr>
          </a:p>
          <a:p>
            <a:r>
              <a:rPr lang="es-MX" sz="2800" b="1" dirty="0">
                <a:latin typeface="Arial" panose="020B0604020202020204" pitchFamily="34" charset="0"/>
                <a:cs typeface="Arial" panose="020B0604020202020204" pitchFamily="34" charset="0"/>
              </a:rPr>
              <a:t>Básicamente, se espera que los designados asuman la responsabilidad de que el sistema esté conforme con lo solicitado por ISO 14001 en cada uno de sus requisitos, y de que generen y comuniquen los respectivos informes de gestión.</a:t>
            </a:r>
            <a:endParaRPr lang="es-VE" sz="2800" b="1" dirty="0">
              <a:latin typeface="Arial" panose="020B0604020202020204" pitchFamily="34" charset="0"/>
              <a:cs typeface="Arial" panose="020B0604020202020204" pitchFamily="34" charset="0"/>
            </a:endParaRPr>
          </a:p>
        </p:txBody>
      </p:sp>
    </p:spTree>
    <p:extLst>
      <p:ext uri="{BB962C8B-B14F-4D97-AF65-F5344CB8AC3E}">
        <p14:creationId xmlns="" xmlns:p14="http://schemas.microsoft.com/office/powerpoint/2010/main" val="218884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rot="16200000">
            <a:off x="5445671"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Rectángulo redondeado"/>
          <p:cNvSpPr/>
          <p:nvPr/>
        </p:nvSpPr>
        <p:spPr>
          <a:xfrm rot="16200000">
            <a:off x="2639409" y="3191203"/>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4 Rectángulo redondeado"/>
          <p:cNvSpPr/>
          <p:nvPr/>
        </p:nvSpPr>
        <p:spPr>
          <a:xfrm rot="16200000">
            <a:off x="22334"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3 Rectángulo redondeado"/>
          <p:cNvSpPr/>
          <p:nvPr/>
        </p:nvSpPr>
        <p:spPr>
          <a:xfrm rot="16200000">
            <a:off x="-2510660" y="2991506"/>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 name="Título 1">
            <a:extLst>
              <a:ext uri="{FF2B5EF4-FFF2-40B4-BE49-F238E27FC236}">
                <a16:creationId xmlns="" xmlns:a16="http://schemas.microsoft.com/office/drawing/2014/main" id="{59CCB193-7518-B213-17F2-F27801CF8C32}"/>
              </a:ext>
            </a:extLst>
          </p:cNvPr>
          <p:cNvSpPr>
            <a:spLocks noGrp="1"/>
          </p:cNvSpPr>
          <p:nvPr>
            <p:ph type="title"/>
          </p:nvPr>
        </p:nvSpPr>
        <p:spPr>
          <a:xfrm>
            <a:off x="1590200" y="711507"/>
            <a:ext cx="11179672" cy="1600200"/>
          </a:xfrm>
        </p:spPr>
        <p:txBody>
          <a:bodyPr>
            <a:noAutofit/>
          </a:bodyPr>
          <a:lstStyle/>
          <a:p>
            <a:r>
              <a:rPr lang="es-VE" sz="28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
            </a:r>
            <a:br>
              <a:rPr lang="es-VE" sz="280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br>
            <a:r>
              <a:rPr lang="es-VE" sz="2800" b="1" kern="0" dirty="0">
                <a:ln>
                  <a:solidFill>
                    <a:schemeClr val="tx1"/>
                  </a:solidFill>
                </a:ln>
                <a:solidFill>
                  <a:schemeClr val="tx1">
                    <a:lumMod val="85000"/>
                  </a:schemeClr>
                </a:solidFill>
                <a:latin typeface="Arial" panose="020B0604020202020204" pitchFamily="34" charset="0"/>
                <a:ea typeface="Times New Roman" panose="02020603050405020304" pitchFamily="18" charset="0"/>
                <a:cs typeface="Times New Roman" panose="02020603050405020304" pitchFamily="18" charset="0"/>
              </a:rPr>
              <a:t>Las funciones específicas sobre medio ambiente que debe tener en cuenta el responsable del Sistema de Gestión ambiental   son las siguientes:</a:t>
            </a:r>
            <a:r>
              <a:rPr lang="es-VE" sz="28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t/>
            </a:r>
            <a:br>
              <a:rPr lang="es-VE" sz="2800" kern="100" dirty="0">
                <a:solidFill>
                  <a:srgbClr val="002060"/>
                </a:solidFill>
                <a:latin typeface="Calibri" panose="020F0502020204030204" pitchFamily="34" charset="0"/>
                <a:ea typeface="Calibri" panose="020F0502020204030204" pitchFamily="34" charset="0"/>
                <a:cs typeface="Times New Roman" panose="02020603050405020304" pitchFamily="18" charset="0"/>
              </a:rPr>
            </a:br>
            <a:endParaRPr lang="es-VE" sz="2800" dirty="0">
              <a:solidFill>
                <a:srgbClr val="002060"/>
              </a:solidFill>
            </a:endParaRPr>
          </a:p>
        </p:txBody>
      </p:sp>
      <p:sp>
        <p:nvSpPr>
          <p:cNvPr id="3" name="Marcador de contenido 2">
            <a:extLst>
              <a:ext uri="{FF2B5EF4-FFF2-40B4-BE49-F238E27FC236}">
                <a16:creationId xmlns="" xmlns:a16="http://schemas.microsoft.com/office/drawing/2014/main" id="{E2BD2C10-6560-0E11-6643-DB73AD68D72C}"/>
              </a:ext>
            </a:extLst>
          </p:cNvPr>
          <p:cNvSpPr>
            <a:spLocks noGrp="1"/>
          </p:cNvSpPr>
          <p:nvPr>
            <p:ph idx="1"/>
          </p:nvPr>
        </p:nvSpPr>
        <p:spPr>
          <a:xfrm>
            <a:off x="891133" y="2025783"/>
            <a:ext cx="11179672" cy="6383407"/>
          </a:xfrm>
        </p:spPr>
        <p:txBody>
          <a:bodyPr>
            <a:normAutofit/>
          </a:bodyPr>
          <a:lstStyle/>
          <a:p>
            <a:pPr marL="0" marR="219627" indent="0" fontAlgn="base">
              <a:lnSpc>
                <a:spcPct val="107000"/>
              </a:lnSpc>
              <a:spcAft>
                <a:spcPts val="1729"/>
              </a:spcAft>
              <a:buNone/>
            </a:pPr>
            <a:endParaRPr lang="es-VE" sz="2100" kern="100" dirty="0">
              <a:latin typeface="Calibri" panose="020F0502020204030204" pitchFamily="34" charset="0"/>
              <a:ea typeface="Calibri" panose="020F0502020204030204" pitchFamily="34" charset="0"/>
              <a:cs typeface="Times New Roman" panose="02020603050405020304" pitchFamily="18" charset="0"/>
            </a:endParaRPr>
          </a:p>
          <a:p>
            <a:pPr marL="395329" indent="-395329" fontAlgn="base">
              <a:lnSpc>
                <a:spcPct val="107000"/>
              </a:lnSpc>
              <a:spcAft>
                <a:spcPts val="922"/>
              </a:spcAft>
              <a:buSzPts val="1000"/>
              <a:buFont typeface="Symbol" panose="05050102010706020507" pitchFamily="18" charset="2"/>
              <a:buChar char=""/>
              <a:tabLst>
                <a:tab pos="527106" algn="l"/>
              </a:tabLst>
            </a:pPr>
            <a:r>
              <a:rPr lang="es-VE" sz="2300" b="1" kern="0" dirty="0">
                <a:latin typeface="Arial" panose="020B0604020202020204" pitchFamily="34" charset="0"/>
                <a:ea typeface="Times New Roman" panose="02020603050405020304" pitchFamily="18" charset="0"/>
                <a:cs typeface="Arial" panose="020B0604020202020204" pitchFamily="34" charset="0"/>
              </a:rPr>
              <a:t>Realizar la coordinación del desarrollo y el control de todos los documentos que forman parte del Sistema de Gestión Ambiental. </a:t>
            </a:r>
            <a:endParaRPr lang="es-VE" sz="2300" b="1" kern="100" dirty="0">
              <a:latin typeface="Arial" panose="020B0604020202020204" pitchFamily="34" charset="0"/>
              <a:ea typeface="Calibri" panose="020F0502020204030204" pitchFamily="34" charset="0"/>
              <a:cs typeface="Arial" panose="020B0604020202020204" pitchFamily="34" charset="0"/>
            </a:endParaRPr>
          </a:p>
          <a:p>
            <a:pPr marL="395329" indent="-395329" fontAlgn="base">
              <a:lnSpc>
                <a:spcPct val="107000"/>
              </a:lnSpc>
              <a:spcAft>
                <a:spcPts val="922"/>
              </a:spcAft>
              <a:buSzPts val="1000"/>
              <a:buFont typeface="Symbol" panose="05050102010706020507" pitchFamily="18" charset="2"/>
              <a:buChar char=""/>
              <a:tabLst>
                <a:tab pos="527106" algn="l"/>
              </a:tabLst>
            </a:pPr>
            <a:r>
              <a:rPr lang="es-VE" sz="2300" b="1" kern="0" dirty="0">
                <a:latin typeface="Arial" panose="020B0604020202020204" pitchFamily="34" charset="0"/>
                <a:ea typeface="Times New Roman" panose="02020603050405020304" pitchFamily="18" charset="0"/>
                <a:cs typeface="Arial" panose="020B0604020202020204" pitchFamily="34" charset="0"/>
              </a:rPr>
              <a:t>Informar a la alta dirección de la organización sobre el funcionamiento del Sistema de Gestión Ambiental.</a:t>
            </a:r>
            <a:endParaRPr lang="es-VE" sz="2300" b="1" kern="100" dirty="0">
              <a:latin typeface="Arial" panose="020B0604020202020204" pitchFamily="34" charset="0"/>
              <a:ea typeface="Calibri" panose="020F0502020204030204" pitchFamily="34" charset="0"/>
              <a:cs typeface="Arial" panose="020B0604020202020204" pitchFamily="34" charset="0"/>
            </a:endParaRPr>
          </a:p>
          <a:p>
            <a:pPr marL="395329" indent="-395329" fontAlgn="base">
              <a:lnSpc>
                <a:spcPct val="107000"/>
              </a:lnSpc>
              <a:spcAft>
                <a:spcPts val="922"/>
              </a:spcAft>
              <a:buSzPts val="1000"/>
              <a:buFont typeface="Symbol" panose="05050102010706020507" pitchFamily="18" charset="2"/>
              <a:buChar char=""/>
              <a:tabLst>
                <a:tab pos="527106" algn="l"/>
              </a:tabLst>
            </a:pPr>
            <a:r>
              <a:rPr lang="es-VE" sz="2300" b="1" kern="0" dirty="0">
                <a:latin typeface="Arial" panose="020B0604020202020204" pitchFamily="34" charset="0"/>
                <a:ea typeface="Times New Roman" panose="02020603050405020304" pitchFamily="18" charset="0"/>
                <a:cs typeface="Arial" panose="020B0604020202020204" pitchFamily="34" charset="0"/>
              </a:rPr>
              <a:t>Debe garantizar que se realiza la mejora continua. </a:t>
            </a:r>
            <a:endParaRPr lang="es-VE" sz="2300" b="1" kern="100" dirty="0">
              <a:latin typeface="Arial" panose="020B0604020202020204" pitchFamily="34" charset="0"/>
              <a:ea typeface="Calibri" panose="020F0502020204030204" pitchFamily="34" charset="0"/>
              <a:cs typeface="Arial" panose="020B0604020202020204" pitchFamily="34" charset="0"/>
            </a:endParaRPr>
          </a:p>
          <a:p>
            <a:pPr marL="395329" indent="-395329" fontAlgn="base">
              <a:lnSpc>
                <a:spcPct val="107000"/>
              </a:lnSpc>
              <a:spcAft>
                <a:spcPts val="922"/>
              </a:spcAft>
              <a:buSzPts val="1000"/>
              <a:buFont typeface="Symbol" panose="05050102010706020507" pitchFamily="18" charset="2"/>
              <a:buChar char=""/>
              <a:tabLst>
                <a:tab pos="527106" algn="l"/>
              </a:tabLst>
            </a:pPr>
            <a:r>
              <a:rPr lang="es-VE" sz="2300" b="1" kern="0" dirty="0">
                <a:latin typeface="Arial" panose="020B0604020202020204" pitchFamily="34" charset="0"/>
                <a:ea typeface="Times New Roman" panose="02020603050405020304" pitchFamily="18" charset="0"/>
                <a:cs typeface="Arial" panose="020B0604020202020204" pitchFamily="34" charset="0"/>
              </a:rPr>
              <a:t>Se encarga de dirigir todos los días las cuestiones ambientales que surjan en la organización.</a:t>
            </a:r>
            <a:endParaRPr lang="es-VE" sz="2300" b="1" kern="100" dirty="0">
              <a:latin typeface="Arial" panose="020B0604020202020204" pitchFamily="34" charset="0"/>
              <a:ea typeface="Calibri" panose="020F0502020204030204" pitchFamily="34" charset="0"/>
              <a:cs typeface="Arial" panose="020B0604020202020204" pitchFamily="34" charset="0"/>
            </a:endParaRPr>
          </a:p>
          <a:p>
            <a:pPr marL="395329" indent="-395329" fontAlgn="base">
              <a:lnSpc>
                <a:spcPct val="107000"/>
              </a:lnSpc>
              <a:spcAft>
                <a:spcPts val="922"/>
              </a:spcAft>
              <a:buSzPts val="1000"/>
              <a:buFont typeface="Symbol" panose="05050102010706020507" pitchFamily="18" charset="2"/>
              <a:buChar char=""/>
              <a:tabLst>
                <a:tab pos="527106" algn="l"/>
              </a:tabLst>
            </a:pPr>
            <a:r>
              <a:rPr lang="es-VE" sz="2300" b="1" kern="0" dirty="0">
                <a:latin typeface="Arial" panose="020B0604020202020204" pitchFamily="34" charset="0"/>
                <a:ea typeface="Times New Roman" panose="02020603050405020304" pitchFamily="18" charset="0"/>
                <a:cs typeface="Arial" panose="020B0604020202020204" pitchFamily="34" charset="0"/>
              </a:rPr>
              <a:t>Tiene que realizar un seguimiento de la actuación ambiental de la organización.</a:t>
            </a:r>
            <a:endParaRPr lang="es-VE" sz="2300" b="1" kern="100" dirty="0">
              <a:latin typeface="Arial" panose="020B0604020202020204" pitchFamily="34" charset="0"/>
              <a:ea typeface="Calibri" panose="020F0502020204030204" pitchFamily="34" charset="0"/>
              <a:cs typeface="Arial" panose="020B0604020202020204" pitchFamily="34" charset="0"/>
            </a:endParaRPr>
          </a:p>
          <a:p>
            <a:pPr marL="395329" indent="-395329" fontAlgn="base">
              <a:lnSpc>
                <a:spcPct val="107000"/>
              </a:lnSpc>
              <a:spcAft>
                <a:spcPts val="922"/>
              </a:spcAft>
              <a:buSzPts val="1000"/>
              <a:buFont typeface="Symbol" panose="05050102010706020507" pitchFamily="18" charset="2"/>
              <a:buChar char=""/>
              <a:tabLst>
                <a:tab pos="527106" algn="l"/>
              </a:tabLst>
            </a:pPr>
            <a:r>
              <a:rPr lang="es-VE" sz="2300" b="1" kern="0" dirty="0">
                <a:latin typeface="Arial" panose="020B0604020202020204" pitchFamily="34" charset="0"/>
                <a:ea typeface="Times New Roman" panose="02020603050405020304" pitchFamily="18" charset="0"/>
                <a:cs typeface="Arial" panose="020B0604020202020204" pitchFamily="34" charset="0"/>
              </a:rPr>
              <a:t>Asegurar que se cumple la legislación ambiental.</a:t>
            </a:r>
            <a:endParaRPr lang="es-VE" sz="2300" b="1" kern="100" dirty="0">
              <a:latin typeface="Arial" panose="020B0604020202020204" pitchFamily="34" charset="0"/>
              <a:ea typeface="Calibri" panose="020F0502020204030204" pitchFamily="34" charset="0"/>
              <a:cs typeface="Arial" panose="020B0604020202020204" pitchFamily="34" charset="0"/>
            </a:endParaRPr>
          </a:p>
          <a:p>
            <a:pPr marL="0" indent="0">
              <a:buNone/>
            </a:pPr>
            <a:endParaRPr lang="es-VE" dirty="0"/>
          </a:p>
        </p:txBody>
      </p:sp>
      <p:pic>
        <p:nvPicPr>
          <p:cNvPr id="8"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213321" y="216122"/>
            <a:ext cx="1221341" cy="1486553"/>
          </a:xfrm>
          <a:prstGeom prst="roundRect">
            <a:avLst/>
          </a:prstGeom>
        </p:spPr>
      </p:pic>
    </p:spTree>
    <p:extLst>
      <p:ext uri="{BB962C8B-B14F-4D97-AF65-F5344CB8AC3E}">
        <p14:creationId xmlns="" xmlns:p14="http://schemas.microsoft.com/office/powerpoint/2010/main" val="3806791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4070186" y="3083800"/>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Rectángulo redondeado"/>
          <p:cNvSpPr/>
          <p:nvPr/>
        </p:nvSpPr>
        <p:spPr>
          <a:xfrm>
            <a:off x="538710" y="5101786"/>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4 Rectángulo redondeado"/>
          <p:cNvSpPr/>
          <p:nvPr/>
        </p:nvSpPr>
        <p:spPr>
          <a:xfrm>
            <a:off x="4070186" y="7088241"/>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3 Rectángulo redondeado"/>
          <p:cNvSpPr/>
          <p:nvPr/>
        </p:nvSpPr>
        <p:spPr>
          <a:xfrm>
            <a:off x="315311" y="877612"/>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 name="Marcador de contenido 2">
            <a:extLst>
              <a:ext uri="{FF2B5EF4-FFF2-40B4-BE49-F238E27FC236}">
                <a16:creationId xmlns="" xmlns:a16="http://schemas.microsoft.com/office/drawing/2014/main" id="{8C4492FF-3124-2B53-FC06-24181BD38F7A}"/>
              </a:ext>
            </a:extLst>
          </p:cNvPr>
          <p:cNvSpPr>
            <a:spLocks noGrp="1"/>
          </p:cNvSpPr>
          <p:nvPr>
            <p:ph idx="1"/>
          </p:nvPr>
        </p:nvSpPr>
        <p:spPr>
          <a:xfrm>
            <a:off x="891133" y="782708"/>
            <a:ext cx="11179672" cy="7324557"/>
          </a:xfrm>
        </p:spPr>
        <p:txBody>
          <a:bodyPr>
            <a:normAutofit fontScale="92500"/>
          </a:bodyPr>
          <a:lstStyle/>
          <a:p>
            <a:pPr marL="0" indent="0" fontAlgn="base">
              <a:lnSpc>
                <a:spcPct val="107000"/>
              </a:lnSpc>
              <a:spcAft>
                <a:spcPts val="922"/>
              </a:spcAft>
              <a:buNone/>
            </a:pPr>
            <a:r>
              <a:rPr lang="es-VE" sz="3200" kern="0" dirty="0">
                <a:latin typeface="Arial" panose="020B0604020202020204" pitchFamily="34" charset="0"/>
                <a:ea typeface="Times New Roman" panose="02020603050405020304" pitchFamily="18" charset="0"/>
                <a:cs typeface="Times New Roman" panose="02020603050405020304" pitchFamily="18" charset="0"/>
              </a:rPr>
              <a:t> </a:t>
            </a:r>
            <a:endParaRPr lang="es-VE" sz="2800" kern="100" dirty="0">
              <a:latin typeface="Calibri" panose="020F0502020204030204" pitchFamily="34" charset="0"/>
              <a:ea typeface="Calibri" panose="020F0502020204030204" pitchFamily="34" charset="0"/>
              <a:cs typeface="Times New Roman" panose="02020603050405020304" pitchFamily="18" charset="0"/>
            </a:endParaRPr>
          </a:p>
          <a:p>
            <a:pPr marL="395329" indent="-395329" fontAlgn="base">
              <a:lnSpc>
                <a:spcPct val="107000"/>
              </a:lnSpc>
              <a:spcAft>
                <a:spcPts val="922"/>
              </a:spcAft>
              <a:buSzPts val="1000"/>
              <a:tabLst>
                <a:tab pos="527106" algn="l"/>
              </a:tabLst>
            </a:pPr>
            <a:r>
              <a:rPr lang="es-VE" sz="3200" b="1" kern="0" dirty="0">
                <a:latin typeface="Arial" panose="020B0604020202020204" pitchFamily="34" charset="0"/>
                <a:ea typeface="Times New Roman" panose="02020603050405020304" pitchFamily="18" charset="0"/>
                <a:cs typeface="Arial" panose="020B0604020202020204" pitchFamily="34" charset="0"/>
              </a:rPr>
              <a:t>Realizar la política ambiental de la organización.</a:t>
            </a:r>
            <a:endParaRPr lang="es-VE" sz="2800" b="1" kern="100" dirty="0">
              <a:latin typeface="Arial" panose="020B0604020202020204" pitchFamily="34" charset="0"/>
              <a:ea typeface="Calibri" panose="020F0502020204030204" pitchFamily="34" charset="0"/>
              <a:cs typeface="Arial" panose="020B0604020202020204" pitchFamily="34" charset="0"/>
            </a:endParaRPr>
          </a:p>
          <a:p>
            <a:pPr marL="0" indent="0" fontAlgn="base">
              <a:lnSpc>
                <a:spcPct val="107000"/>
              </a:lnSpc>
              <a:spcAft>
                <a:spcPts val="922"/>
              </a:spcAft>
            </a:pPr>
            <a:endParaRPr lang="es-VE" sz="2800" b="1" kern="100" dirty="0">
              <a:latin typeface="Arial" panose="020B0604020202020204" pitchFamily="34" charset="0"/>
              <a:ea typeface="Calibri" panose="020F0502020204030204" pitchFamily="34" charset="0"/>
              <a:cs typeface="Arial" panose="020B0604020202020204" pitchFamily="34" charset="0"/>
            </a:endParaRPr>
          </a:p>
          <a:p>
            <a:pPr marL="395329" indent="-395329" fontAlgn="base">
              <a:lnSpc>
                <a:spcPct val="107000"/>
              </a:lnSpc>
              <a:spcAft>
                <a:spcPts val="922"/>
              </a:spcAft>
              <a:buSzPts val="1000"/>
              <a:tabLst>
                <a:tab pos="527106" algn="l"/>
              </a:tabLst>
            </a:pPr>
            <a:r>
              <a:rPr lang="es-VE" sz="3200" b="1" kern="0" dirty="0">
                <a:latin typeface="Arial" panose="020B0604020202020204" pitchFamily="34" charset="0"/>
                <a:ea typeface="Times New Roman" panose="02020603050405020304" pitchFamily="18" charset="0"/>
                <a:cs typeface="Arial" panose="020B0604020202020204" pitchFamily="34" charset="0"/>
              </a:rPr>
              <a:t>Fijar cuáles serán los objetivos y las metas</a:t>
            </a:r>
            <a:endParaRPr lang="es-VE" sz="2800" b="1" kern="100" dirty="0">
              <a:latin typeface="Arial" panose="020B0604020202020204" pitchFamily="34" charset="0"/>
              <a:ea typeface="Calibri" panose="020F0502020204030204" pitchFamily="34" charset="0"/>
              <a:cs typeface="Arial" panose="020B0604020202020204" pitchFamily="34" charset="0"/>
            </a:endParaRPr>
          </a:p>
          <a:p>
            <a:pPr marL="0" indent="0" fontAlgn="base">
              <a:lnSpc>
                <a:spcPct val="107000"/>
              </a:lnSpc>
              <a:spcAft>
                <a:spcPts val="922"/>
              </a:spcAft>
            </a:pPr>
            <a:r>
              <a:rPr lang="es-VE" sz="3200" b="1" kern="0" dirty="0">
                <a:latin typeface="Arial" panose="020B0604020202020204" pitchFamily="34" charset="0"/>
                <a:ea typeface="Times New Roman" panose="02020603050405020304" pitchFamily="18" charset="0"/>
                <a:cs typeface="Arial" panose="020B0604020202020204" pitchFamily="34" charset="0"/>
              </a:rPr>
              <a:t> </a:t>
            </a:r>
            <a:endParaRPr lang="es-VE" sz="2800" b="1" kern="100" dirty="0">
              <a:latin typeface="Arial" panose="020B0604020202020204" pitchFamily="34" charset="0"/>
              <a:ea typeface="Calibri" panose="020F0502020204030204" pitchFamily="34" charset="0"/>
              <a:cs typeface="Arial" panose="020B0604020202020204" pitchFamily="34" charset="0"/>
            </a:endParaRPr>
          </a:p>
          <a:p>
            <a:pPr marL="395329" indent="-395329" fontAlgn="base">
              <a:lnSpc>
                <a:spcPct val="107000"/>
              </a:lnSpc>
              <a:spcAft>
                <a:spcPts val="922"/>
              </a:spcAft>
              <a:buSzPts val="1000"/>
              <a:tabLst>
                <a:tab pos="527106" algn="l"/>
              </a:tabLst>
            </a:pPr>
            <a:r>
              <a:rPr lang="es-VE" sz="3200" b="1" kern="0" dirty="0">
                <a:latin typeface="Arial" panose="020B0604020202020204" pitchFamily="34" charset="0"/>
                <a:ea typeface="Times New Roman" panose="02020603050405020304" pitchFamily="18" charset="0"/>
                <a:cs typeface="Arial" panose="020B0604020202020204" pitchFamily="34" charset="0"/>
              </a:rPr>
              <a:t>Dar formación y sensibilizar a toda la organización sobre el cuidado del medio ambiente.</a:t>
            </a:r>
          </a:p>
          <a:p>
            <a:pPr marL="0" indent="0" fontAlgn="base">
              <a:lnSpc>
                <a:spcPct val="107000"/>
              </a:lnSpc>
              <a:spcAft>
                <a:spcPts val="922"/>
              </a:spcAft>
              <a:buSzPts val="1000"/>
              <a:tabLst>
                <a:tab pos="527106" algn="l"/>
              </a:tabLst>
            </a:pPr>
            <a:endParaRPr lang="es-VE" sz="2800" b="1" kern="100" dirty="0">
              <a:latin typeface="Arial" panose="020B0604020202020204" pitchFamily="34" charset="0"/>
              <a:ea typeface="Calibri" panose="020F0502020204030204" pitchFamily="34" charset="0"/>
              <a:cs typeface="Arial" panose="020B0604020202020204" pitchFamily="34" charset="0"/>
            </a:endParaRPr>
          </a:p>
          <a:p>
            <a:pPr marL="395329" indent="-395329" fontAlgn="base">
              <a:lnSpc>
                <a:spcPct val="107000"/>
              </a:lnSpc>
              <a:spcAft>
                <a:spcPts val="922"/>
              </a:spcAft>
              <a:buSzPts val="1000"/>
              <a:tabLst>
                <a:tab pos="527106" algn="l"/>
              </a:tabLst>
            </a:pPr>
            <a:r>
              <a:rPr lang="es-VE" sz="3200" b="1" kern="0" dirty="0">
                <a:latin typeface="Arial" panose="020B0604020202020204" pitchFamily="34" charset="0"/>
                <a:ea typeface="Times New Roman" panose="02020603050405020304" pitchFamily="18" charset="0"/>
                <a:cs typeface="Arial" panose="020B0604020202020204" pitchFamily="34" charset="0"/>
              </a:rPr>
              <a:t>Implementar y mantener el Sistema de Gestión Ambiental.</a:t>
            </a:r>
            <a:endParaRPr lang="es-VE" sz="2800" b="1" kern="100" dirty="0">
              <a:latin typeface="Arial" panose="020B0604020202020204" pitchFamily="34" charset="0"/>
              <a:ea typeface="Calibri" panose="020F0502020204030204" pitchFamily="34" charset="0"/>
              <a:cs typeface="Arial" panose="020B0604020202020204" pitchFamily="34" charset="0"/>
            </a:endParaRPr>
          </a:p>
          <a:p>
            <a:pPr marL="0" indent="0" fontAlgn="base">
              <a:lnSpc>
                <a:spcPct val="107000"/>
              </a:lnSpc>
              <a:spcAft>
                <a:spcPts val="922"/>
              </a:spcAft>
            </a:pPr>
            <a:endParaRPr lang="es-VE" sz="2800" b="1" kern="100" dirty="0">
              <a:latin typeface="Arial" panose="020B0604020202020204" pitchFamily="34" charset="0"/>
              <a:ea typeface="Calibri" panose="020F0502020204030204" pitchFamily="34" charset="0"/>
              <a:cs typeface="Arial" panose="020B0604020202020204" pitchFamily="34" charset="0"/>
            </a:endParaRPr>
          </a:p>
          <a:p>
            <a:pPr marL="395329" indent="-395329" fontAlgn="base">
              <a:lnSpc>
                <a:spcPct val="107000"/>
              </a:lnSpc>
              <a:spcAft>
                <a:spcPts val="922"/>
              </a:spcAft>
              <a:buSzPts val="1000"/>
              <a:tabLst>
                <a:tab pos="527106" algn="l"/>
              </a:tabLst>
            </a:pPr>
            <a:r>
              <a:rPr lang="es-VE" sz="3200" b="1" kern="0" dirty="0">
                <a:latin typeface="Arial" panose="020B0604020202020204" pitchFamily="34" charset="0"/>
                <a:ea typeface="Times New Roman" panose="02020603050405020304" pitchFamily="18" charset="0"/>
                <a:cs typeface="Arial" panose="020B0604020202020204" pitchFamily="34" charset="0"/>
              </a:rPr>
              <a:t>Representar a la organización en temas ambientales.</a:t>
            </a:r>
            <a:endParaRPr lang="es-VE" sz="2800" b="1" kern="100" dirty="0">
              <a:latin typeface="Arial" panose="020B0604020202020204" pitchFamily="34" charset="0"/>
              <a:ea typeface="Calibri" panose="020F0502020204030204" pitchFamily="34" charset="0"/>
              <a:cs typeface="Arial" panose="020B0604020202020204" pitchFamily="34" charset="0"/>
            </a:endParaRPr>
          </a:p>
          <a:p>
            <a:pPr marL="0" indent="0">
              <a:lnSpc>
                <a:spcPct val="107000"/>
              </a:lnSpc>
              <a:spcAft>
                <a:spcPts val="922"/>
              </a:spcAft>
              <a:buNone/>
            </a:pPr>
            <a:endParaRPr lang="es-VE" sz="2800" kern="100" dirty="0">
              <a:latin typeface="Calibri" panose="020F0502020204030204" pitchFamily="34" charset="0"/>
              <a:ea typeface="Calibri" panose="020F0502020204030204" pitchFamily="34" charset="0"/>
              <a:cs typeface="Times New Roman" panose="02020603050405020304" pitchFamily="18" charset="0"/>
            </a:endParaRPr>
          </a:p>
          <a:p>
            <a:endParaRPr lang="es-VE" dirty="0"/>
          </a:p>
        </p:txBody>
      </p:sp>
      <p:pic>
        <p:nvPicPr>
          <p:cNvPr id="8"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256881" y="378373"/>
            <a:ext cx="1308236" cy="1592317"/>
          </a:xfrm>
          <a:prstGeom prst="roundRect">
            <a:avLst/>
          </a:prstGeom>
        </p:spPr>
      </p:pic>
    </p:spTree>
    <p:extLst>
      <p:ext uri="{BB962C8B-B14F-4D97-AF65-F5344CB8AC3E}">
        <p14:creationId xmlns="" xmlns:p14="http://schemas.microsoft.com/office/powerpoint/2010/main" val="3054262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 Carta&#10;&#10;Descripción generada automáticamente">
            <a:extLst>
              <a:ext uri="{FF2B5EF4-FFF2-40B4-BE49-F238E27FC236}">
                <a16:creationId xmlns:a16="http://schemas.microsoft.com/office/drawing/2014/main" xmlns="" id="{F5F3558F-8C8F-2834-69A3-39F5881B07DC}"/>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438" r="1" b="1"/>
          <a:stretch/>
        </p:blipFill>
        <p:spPr>
          <a:xfrm>
            <a:off x="130467" y="151906"/>
            <a:ext cx="12692592" cy="8687305"/>
          </a:xfrm>
          <a:prstGeom prst="rect">
            <a:avLst/>
          </a:prstGeom>
        </p:spPr>
      </p:pic>
      <p:pic>
        <p:nvPicPr>
          <p:cNvPr id="8"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09820" y="1826956"/>
            <a:ext cx="1415797" cy="1723235"/>
          </a:xfrm>
          <a:prstGeom prst="roundRect">
            <a:avLst/>
          </a:prstGeom>
        </p:spPr>
      </p:pic>
    </p:spTree>
    <p:extLst>
      <p:ext uri="{BB962C8B-B14F-4D97-AF65-F5344CB8AC3E}">
        <p14:creationId xmlns:p14="http://schemas.microsoft.com/office/powerpoint/2010/main" xmlns="" val="13606819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Texto, Carta&#10;&#10;Descripción generada automáticamente">
            <a:extLst>
              <a:ext uri="{FF2B5EF4-FFF2-40B4-BE49-F238E27FC236}">
                <a16:creationId xmlns:a16="http://schemas.microsoft.com/office/drawing/2014/main" xmlns="" id="{BD9D00BA-97D6-5574-589D-DC699ED023F1}"/>
              </a:ext>
            </a:extLst>
          </p:cNvPr>
          <p:cNvPicPr>
            <a:picLocks noChangeAspect="1"/>
          </p:cNvPicPr>
          <p:nvPr/>
        </p:nvPicPr>
        <p:blipFill rotWithShape="1">
          <a:blip r:embed="rId2">
            <a:extLst>
              <a:ext uri="{28A0092B-C50C-407E-A947-70E740481C1C}">
                <a14:useLocalDpi xmlns:a14="http://schemas.microsoft.com/office/drawing/2010/main" xmlns="" val="0"/>
              </a:ext>
            </a:extLst>
          </a:blip>
          <a:srcRect t="1438" r="1" b="1"/>
          <a:stretch/>
        </p:blipFill>
        <p:spPr>
          <a:xfrm>
            <a:off x="130467" y="151906"/>
            <a:ext cx="12692592" cy="8687304"/>
          </a:xfrm>
          <a:prstGeom prst="rect">
            <a:avLst/>
          </a:prstGeom>
        </p:spPr>
      </p:pic>
      <p:pic>
        <p:nvPicPr>
          <p:cNvPr id="8"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137508" y="501326"/>
            <a:ext cx="1415797" cy="1723235"/>
          </a:xfrm>
          <a:prstGeom prst="roundRect">
            <a:avLst/>
          </a:prstGeom>
        </p:spPr>
      </p:pic>
    </p:spTree>
    <p:extLst>
      <p:ext uri="{BB962C8B-B14F-4D97-AF65-F5344CB8AC3E}">
        <p14:creationId xmlns:p14="http://schemas.microsoft.com/office/powerpoint/2010/main" xmlns="" val="42785818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Rectángulo redondeado"/>
          <p:cNvSpPr/>
          <p:nvPr/>
        </p:nvSpPr>
        <p:spPr>
          <a:xfrm rot="19778620">
            <a:off x="6025379" y="6177218"/>
            <a:ext cx="7444939"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2" name="21 Rectángulo redondeado"/>
          <p:cNvSpPr/>
          <p:nvPr/>
        </p:nvSpPr>
        <p:spPr>
          <a:xfrm rot="19778620">
            <a:off x="4416182" y="4307159"/>
            <a:ext cx="8867875" cy="151765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0" name="19 Rectángulo redondeado"/>
          <p:cNvSpPr/>
          <p:nvPr/>
        </p:nvSpPr>
        <p:spPr>
          <a:xfrm rot="19778620">
            <a:off x="3142946" y="2092250"/>
            <a:ext cx="8731528" cy="166450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8" name="17 Rectángulo redondeado"/>
          <p:cNvSpPr/>
          <p:nvPr/>
        </p:nvSpPr>
        <p:spPr>
          <a:xfrm rot="19778620">
            <a:off x="-409905" y="1936953"/>
            <a:ext cx="8024648"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27"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58276" y="216124"/>
            <a:ext cx="1415797" cy="1723235"/>
          </a:xfrm>
          <a:prstGeom prst="roundRect">
            <a:avLst/>
          </a:prstGeom>
        </p:spPr>
      </p:pic>
      <p:sp>
        <p:nvSpPr>
          <p:cNvPr id="4" name="CuadroTexto 3">
            <a:extLst>
              <a:ext uri="{FF2B5EF4-FFF2-40B4-BE49-F238E27FC236}">
                <a16:creationId xmlns:a16="http://schemas.microsoft.com/office/drawing/2014/main" xmlns="" id="{9019BBA0-D78D-85CC-F4B5-9A743B9B68F0}"/>
              </a:ext>
            </a:extLst>
          </p:cNvPr>
          <p:cNvSpPr txBox="1"/>
          <p:nvPr/>
        </p:nvSpPr>
        <p:spPr>
          <a:xfrm>
            <a:off x="4434531" y="222890"/>
            <a:ext cx="4092873" cy="1091337"/>
          </a:xfrm>
          <a:prstGeom prst="rect">
            <a:avLst/>
          </a:prstGeom>
          <a:noFill/>
        </p:spPr>
        <p:txBody>
          <a:bodyPr wrap="square" lIns="105421" tIns="52711" rIns="105421" bIns="52711" rtlCol="0">
            <a:spAutoFit/>
          </a:bodyPr>
          <a:lstStyle/>
          <a:p>
            <a:r>
              <a:rPr lang="es-ES" sz="3200" dirty="0"/>
              <a:t>CAPACITAR AL PERSONAL</a:t>
            </a:r>
            <a:endParaRPr lang="es-VE" sz="3200" dirty="0"/>
          </a:p>
        </p:txBody>
      </p:sp>
      <p:sp>
        <p:nvSpPr>
          <p:cNvPr id="5" name="CuadroTexto 4">
            <a:extLst>
              <a:ext uri="{FF2B5EF4-FFF2-40B4-BE49-F238E27FC236}">
                <a16:creationId xmlns:a16="http://schemas.microsoft.com/office/drawing/2014/main" xmlns="" id="{B77FD8E6-DB10-B106-7AE8-8C994B53145D}"/>
              </a:ext>
            </a:extLst>
          </p:cNvPr>
          <p:cNvSpPr txBox="1"/>
          <p:nvPr/>
        </p:nvSpPr>
        <p:spPr>
          <a:xfrm>
            <a:off x="2144110" y="1299784"/>
            <a:ext cx="10048211" cy="465524"/>
          </a:xfrm>
          <a:prstGeom prst="rect">
            <a:avLst/>
          </a:prstGeom>
          <a:noFill/>
        </p:spPr>
        <p:txBody>
          <a:bodyPr wrap="square" lIns="105421" tIns="52711" rIns="105421" bIns="52711" rtlCol="0">
            <a:spAutoFit/>
          </a:bodyPr>
          <a:lstStyle/>
          <a:p>
            <a:pPr>
              <a:lnSpc>
                <a:spcPts val="1383"/>
              </a:lnSpc>
              <a:spcAft>
                <a:spcPts val="922"/>
              </a:spcAft>
            </a:pPr>
            <a:r>
              <a:rPr lang="es-ES" b="1" kern="100" dirty="0">
                <a:latin typeface="Times New Roman" panose="02020603050405020304" pitchFamily="18" charset="0"/>
                <a:ea typeface="Calibri" panose="020F0502020204030204" pitchFamily="34" charset="0"/>
                <a:cs typeface="Times New Roman" panose="02020603050405020304" pitchFamily="18" charset="0"/>
              </a:rPr>
              <a:t>Título del curso: </a:t>
            </a:r>
            <a:r>
              <a:rPr lang="es-ES" kern="100" dirty="0">
                <a:latin typeface="Times New Roman" panose="02020603050405020304" pitchFamily="18" charset="0"/>
                <a:ea typeface="Calibri" panose="020F0502020204030204" pitchFamily="34" charset="0"/>
                <a:cs typeface="Times New Roman" panose="02020603050405020304" pitchFamily="18" charset="0"/>
              </a:rPr>
              <a:t>"Curso de Formación en Sistema de Gestión Ambiental: Implementación y Responsabilidades".</a:t>
            </a:r>
            <a:endParaRPr lang="es-VE" kern="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2" name="Grupo 8">
            <a:extLst>
              <a:ext uri="{FF2B5EF4-FFF2-40B4-BE49-F238E27FC236}">
                <a16:creationId xmlns:a16="http://schemas.microsoft.com/office/drawing/2014/main" xmlns="" id="{46E68835-025F-2562-1BB3-28078A6F5129}"/>
              </a:ext>
            </a:extLst>
          </p:cNvPr>
          <p:cNvGrpSpPr/>
          <p:nvPr/>
        </p:nvGrpSpPr>
        <p:grpSpPr>
          <a:xfrm>
            <a:off x="1904081" y="2156382"/>
            <a:ext cx="1329658" cy="711483"/>
            <a:chOff x="723899" y="1333155"/>
            <a:chExt cx="1250676" cy="542082"/>
          </a:xfrm>
        </p:grpSpPr>
        <p:sp>
          <p:nvSpPr>
            <p:cNvPr id="6" name="CuadroTexto 5">
              <a:extLst>
                <a:ext uri="{FF2B5EF4-FFF2-40B4-BE49-F238E27FC236}">
                  <a16:creationId xmlns:a16="http://schemas.microsoft.com/office/drawing/2014/main" xmlns="" id="{5C92EC23-251D-0678-EE2A-F5F5C3CF500A}"/>
                </a:ext>
              </a:extLst>
            </p:cNvPr>
            <p:cNvSpPr txBox="1"/>
            <p:nvPr/>
          </p:nvSpPr>
          <p:spPr>
            <a:xfrm>
              <a:off x="723899" y="1333155"/>
              <a:ext cx="1250676" cy="343928"/>
            </a:xfrm>
            <a:prstGeom prst="rect">
              <a:avLst/>
            </a:prstGeom>
            <a:noFill/>
          </p:spPr>
          <p:txBody>
            <a:bodyPr wrap="square" rtlCol="0">
              <a:spAutoFit/>
            </a:bodyPr>
            <a:lstStyle/>
            <a:p>
              <a:pPr>
                <a:lnSpc>
                  <a:spcPts val="1383"/>
                </a:lnSpc>
                <a:spcAft>
                  <a:spcPts val="922"/>
                </a:spcAft>
              </a:pPr>
              <a:r>
                <a:rPr lang="es-ES" b="1" kern="100" dirty="0">
                  <a:latin typeface="Times New Roman" panose="02020603050405020304" pitchFamily="18" charset="0"/>
                  <a:ea typeface="Calibri" panose="020F0502020204030204" pitchFamily="34" charset="0"/>
                  <a:cs typeface="Times New Roman" panose="02020603050405020304" pitchFamily="18" charset="0"/>
                </a:rPr>
                <a:t>Duración: </a:t>
              </a:r>
              <a:endParaRPr lang="es-VE" kern="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CuadroTexto 6">
              <a:extLst>
                <a:ext uri="{FF2B5EF4-FFF2-40B4-BE49-F238E27FC236}">
                  <a16:creationId xmlns:a16="http://schemas.microsoft.com/office/drawing/2014/main" xmlns="" id="{6C63401A-30DE-FB85-B0D4-C397CE03D116}"/>
                </a:ext>
              </a:extLst>
            </p:cNvPr>
            <p:cNvSpPr txBox="1"/>
            <p:nvPr/>
          </p:nvSpPr>
          <p:spPr>
            <a:xfrm>
              <a:off x="951672" y="1476593"/>
              <a:ext cx="795130" cy="398644"/>
            </a:xfrm>
            <a:prstGeom prst="rect">
              <a:avLst/>
            </a:prstGeom>
            <a:noFill/>
          </p:spPr>
          <p:txBody>
            <a:bodyPr wrap="square" rtlCol="0">
              <a:spAutoFit/>
            </a:bodyPr>
            <a:lstStyle/>
            <a:p>
              <a:r>
                <a:rPr lang="es-ES" sz="2800" b="1" dirty="0"/>
                <a:t>10h</a:t>
              </a:r>
              <a:endParaRPr lang="es-VE" sz="2800" b="1" dirty="0"/>
            </a:p>
          </p:txBody>
        </p:sp>
      </p:grpSp>
      <p:sp>
        <p:nvSpPr>
          <p:cNvPr id="8" name="CuadroTexto 7">
            <a:extLst>
              <a:ext uri="{FF2B5EF4-FFF2-40B4-BE49-F238E27FC236}">
                <a16:creationId xmlns:a16="http://schemas.microsoft.com/office/drawing/2014/main" xmlns="" id="{891E2A45-A3E2-18DB-341A-03564D5BF068}"/>
              </a:ext>
            </a:extLst>
          </p:cNvPr>
          <p:cNvSpPr txBox="1"/>
          <p:nvPr/>
        </p:nvSpPr>
        <p:spPr>
          <a:xfrm>
            <a:off x="1410226" y="3366553"/>
            <a:ext cx="3495407" cy="4307602"/>
          </a:xfrm>
          <a:prstGeom prst="rect">
            <a:avLst/>
          </a:prstGeom>
          <a:noFill/>
        </p:spPr>
        <p:txBody>
          <a:bodyPr wrap="square" lIns="105421" tIns="52711" rIns="105421" bIns="52711" rtlCol="0">
            <a:spAutoFit/>
          </a:bodyPr>
          <a:lstStyle/>
          <a:p>
            <a:pPr>
              <a:spcAft>
                <a:spcPts val="922"/>
              </a:spcAft>
            </a:pPr>
            <a:r>
              <a:rPr lang="es-ES" b="1" kern="100" dirty="0">
                <a:latin typeface="Calibri" panose="020F0502020204030204" pitchFamily="34" charset="0"/>
                <a:ea typeface="Calibri" panose="020F0502020204030204" pitchFamily="34" charset="0"/>
                <a:cs typeface="Times New Roman" panose="02020603050405020304" pitchFamily="18" charset="0"/>
              </a:rPr>
              <a:t>Metodología: </a:t>
            </a:r>
            <a:r>
              <a:rPr lang="es-ES" dirty="0">
                <a:latin typeface="Times New Roman" panose="02020603050405020304" pitchFamily="18" charset="0"/>
                <a:ea typeface="Calibri" panose="020F0502020204030204" pitchFamily="34" charset="0"/>
              </a:rPr>
              <a:t>El curso de Formación en Sistema de Gestión Ambiental se desarrollará a lo largo de 10 semanas, con un enfoque teórico y práctico que permitirá a los participantes adquirir los conocimientos necesarios para implementar y gestionar eficazmente un sistema de gestión ambiental en cualquier tipo de organización</a:t>
            </a:r>
            <a:r>
              <a:rPr lang="es-ES" b="1" kern="100" dirty="0">
                <a:latin typeface="Calibri" panose="020F0502020204030204" pitchFamily="34" charset="0"/>
                <a:ea typeface="Calibri" panose="020F0502020204030204" pitchFamily="34" charset="0"/>
                <a:cs typeface="Times New Roman" panose="02020603050405020304" pitchFamily="18" charset="0"/>
              </a:rPr>
              <a:t> </a:t>
            </a:r>
            <a:endParaRPr lang="es-VE" b="1" kern="100" dirty="0">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upo 24">
            <a:extLst>
              <a:ext uri="{FF2B5EF4-FFF2-40B4-BE49-F238E27FC236}">
                <a16:creationId xmlns:a16="http://schemas.microsoft.com/office/drawing/2014/main" xmlns="" id="{EA29B698-788B-F8D1-D2D6-D7B4A5DFEDDF}"/>
              </a:ext>
            </a:extLst>
          </p:cNvPr>
          <p:cNvGrpSpPr/>
          <p:nvPr/>
        </p:nvGrpSpPr>
        <p:grpSpPr>
          <a:xfrm>
            <a:off x="6030115" y="2074624"/>
            <a:ext cx="6480969" cy="5431347"/>
            <a:chOff x="5936974" y="1513389"/>
            <a:chExt cx="6096000" cy="4138169"/>
          </a:xfrm>
        </p:grpSpPr>
        <p:sp>
          <p:nvSpPr>
            <p:cNvPr id="11" name="CuadroTexto 10">
              <a:extLst>
                <a:ext uri="{FF2B5EF4-FFF2-40B4-BE49-F238E27FC236}">
                  <a16:creationId xmlns:a16="http://schemas.microsoft.com/office/drawing/2014/main" xmlns="" id="{69AFA7C6-B64E-3C48-71DB-1E9826DB21AF}"/>
                </a:ext>
              </a:extLst>
            </p:cNvPr>
            <p:cNvSpPr txBox="1"/>
            <p:nvPr/>
          </p:nvSpPr>
          <p:spPr>
            <a:xfrm>
              <a:off x="5936974" y="1851384"/>
              <a:ext cx="6096000" cy="562792"/>
            </a:xfrm>
            <a:prstGeom prst="rect">
              <a:avLst/>
            </a:prstGeom>
            <a:noFill/>
          </p:spPr>
          <p:txBody>
            <a:bodyPr wrap="square">
              <a:spAutoFit/>
            </a:bodyPr>
            <a:lstStyle/>
            <a:p>
              <a:r>
                <a:rPr lang="es-ES" dirty="0">
                  <a:latin typeface="Times New Roman" panose="02020603050405020304" pitchFamily="18" charset="0"/>
                  <a:ea typeface="Calibri" panose="020F0502020204030204" pitchFamily="34" charset="0"/>
                </a:rPr>
                <a:t>1. Introducción a los sistemas de gestión ambiental y su importancia</a:t>
              </a:r>
              <a:endParaRPr lang="es-VE" dirty="0"/>
            </a:p>
          </p:txBody>
        </p:sp>
        <p:sp>
          <p:nvSpPr>
            <p:cNvPr id="13" name="CuadroTexto 12">
              <a:extLst>
                <a:ext uri="{FF2B5EF4-FFF2-40B4-BE49-F238E27FC236}">
                  <a16:creationId xmlns:a16="http://schemas.microsoft.com/office/drawing/2014/main" xmlns="" id="{7737784D-C3C2-61B7-63BA-0C808C31E6D4}"/>
                </a:ext>
              </a:extLst>
            </p:cNvPr>
            <p:cNvSpPr txBox="1"/>
            <p:nvPr/>
          </p:nvSpPr>
          <p:spPr>
            <a:xfrm>
              <a:off x="5936974" y="2497715"/>
              <a:ext cx="6096000" cy="316570"/>
            </a:xfrm>
            <a:prstGeom prst="rect">
              <a:avLst/>
            </a:prstGeom>
            <a:noFill/>
          </p:spPr>
          <p:txBody>
            <a:bodyPr wrap="square">
              <a:spAutoFit/>
            </a:bodyPr>
            <a:lstStyle/>
            <a:p>
              <a:r>
                <a:rPr lang="es-ES" dirty="0"/>
                <a:t>2. Legislación ambiental y normativas aplicables</a:t>
              </a:r>
              <a:endParaRPr lang="es-VE" dirty="0"/>
            </a:p>
          </p:txBody>
        </p:sp>
        <p:sp>
          <p:nvSpPr>
            <p:cNvPr id="15" name="CuadroTexto 14">
              <a:extLst>
                <a:ext uri="{FF2B5EF4-FFF2-40B4-BE49-F238E27FC236}">
                  <a16:creationId xmlns:a16="http://schemas.microsoft.com/office/drawing/2014/main" xmlns="" id="{EC0B3AC1-2F8B-13F9-783E-FA8D00269B0E}"/>
                </a:ext>
              </a:extLst>
            </p:cNvPr>
            <p:cNvSpPr txBox="1"/>
            <p:nvPr/>
          </p:nvSpPr>
          <p:spPr>
            <a:xfrm>
              <a:off x="5936974" y="2867047"/>
              <a:ext cx="5062330" cy="562792"/>
            </a:xfrm>
            <a:prstGeom prst="rect">
              <a:avLst/>
            </a:prstGeom>
            <a:noFill/>
          </p:spPr>
          <p:txBody>
            <a:bodyPr wrap="square">
              <a:spAutoFit/>
            </a:bodyPr>
            <a:lstStyle/>
            <a:p>
              <a:r>
                <a:rPr lang="es-ES" dirty="0">
                  <a:latin typeface="Times New Roman" panose="02020603050405020304" pitchFamily="18" charset="0"/>
                  <a:ea typeface="Calibri" panose="020F0502020204030204" pitchFamily="34" charset="0"/>
                </a:rPr>
                <a:t>3. Identificación de aspectos ambientales y evaluación de impactos</a:t>
              </a:r>
              <a:endParaRPr lang="es-VE" dirty="0"/>
            </a:p>
          </p:txBody>
        </p:sp>
        <p:sp>
          <p:nvSpPr>
            <p:cNvPr id="17" name="CuadroTexto 16">
              <a:extLst>
                <a:ext uri="{FF2B5EF4-FFF2-40B4-BE49-F238E27FC236}">
                  <a16:creationId xmlns:a16="http://schemas.microsoft.com/office/drawing/2014/main" xmlns="" id="{43E70CCD-944A-1C33-D3FF-3F0F1ED4B009}"/>
                </a:ext>
              </a:extLst>
            </p:cNvPr>
            <p:cNvSpPr txBox="1"/>
            <p:nvPr/>
          </p:nvSpPr>
          <p:spPr>
            <a:xfrm>
              <a:off x="5936974" y="3559544"/>
              <a:ext cx="5531126" cy="562792"/>
            </a:xfrm>
            <a:prstGeom prst="rect">
              <a:avLst/>
            </a:prstGeom>
            <a:noFill/>
          </p:spPr>
          <p:txBody>
            <a:bodyPr wrap="square">
              <a:spAutoFit/>
            </a:bodyPr>
            <a:lstStyle/>
            <a:p>
              <a:r>
                <a:rPr lang="es-ES" dirty="0">
                  <a:latin typeface="Times New Roman" panose="02020603050405020304" pitchFamily="18" charset="0"/>
                  <a:ea typeface="Calibri" panose="020F0502020204030204" pitchFamily="34" charset="0"/>
                </a:rPr>
                <a:t>4- Planificación y control de actividades para la protección del medio ambiente</a:t>
              </a:r>
              <a:endParaRPr lang="es-VE" dirty="0"/>
            </a:p>
          </p:txBody>
        </p:sp>
        <p:sp>
          <p:nvSpPr>
            <p:cNvPr id="19" name="CuadroTexto 18">
              <a:extLst>
                <a:ext uri="{FF2B5EF4-FFF2-40B4-BE49-F238E27FC236}">
                  <a16:creationId xmlns:a16="http://schemas.microsoft.com/office/drawing/2014/main" xmlns="" id="{2B0891DB-9010-8123-7E87-0A1EFF900E67}"/>
                </a:ext>
              </a:extLst>
            </p:cNvPr>
            <p:cNvSpPr txBox="1"/>
            <p:nvPr/>
          </p:nvSpPr>
          <p:spPr>
            <a:xfrm>
              <a:off x="5936974" y="4231515"/>
              <a:ext cx="6096000" cy="316570"/>
            </a:xfrm>
            <a:prstGeom prst="rect">
              <a:avLst/>
            </a:prstGeom>
            <a:noFill/>
          </p:spPr>
          <p:txBody>
            <a:bodyPr wrap="square">
              <a:spAutoFit/>
            </a:bodyPr>
            <a:lstStyle/>
            <a:p>
              <a:r>
                <a:rPr lang="es-ES" dirty="0">
                  <a:latin typeface="Times New Roman" panose="02020603050405020304" pitchFamily="18" charset="0"/>
                  <a:ea typeface="Calibri" panose="020F0502020204030204" pitchFamily="34" charset="0"/>
                </a:rPr>
                <a:t>5. Seguimiento y medición del desempeño ambiental</a:t>
              </a:r>
              <a:endParaRPr lang="es-VE" dirty="0"/>
            </a:p>
          </p:txBody>
        </p:sp>
        <p:sp>
          <p:nvSpPr>
            <p:cNvPr id="21" name="CuadroTexto 20">
              <a:extLst>
                <a:ext uri="{FF2B5EF4-FFF2-40B4-BE49-F238E27FC236}">
                  <a16:creationId xmlns:a16="http://schemas.microsoft.com/office/drawing/2014/main" xmlns="" id="{9FBDBBA5-C7AF-6447-ED20-7500EFE7BEB2}"/>
                </a:ext>
              </a:extLst>
            </p:cNvPr>
            <p:cNvSpPr txBox="1"/>
            <p:nvPr/>
          </p:nvSpPr>
          <p:spPr>
            <a:xfrm>
              <a:off x="5936974" y="4693180"/>
              <a:ext cx="6096000" cy="316570"/>
            </a:xfrm>
            <a:prstGeom prst="rect">
              <a:avLst/>
            </a:prstGeom>
            <a:noFill/>
          </p:spPr>
          <p:txBody>
            <a:bodyPr wrap="square">
              <a:spAutoFit/>
            </a:bodyPr>
            <a:lstStyle/>
            <a:p>
              <a:r>
                <a:rPr lang="es-ES" dirty="0">
                  <a:latin typeface="Times New Roman" panose="02020603050405020304" pitchFamily="18" charset="0"/>
                  <a:ea typeface="Calibri" panose="020F0502020204030204" pitchFamily="34" charset="0"/>
                </a:rPr>
                <a:t>6. Auditorías internas y externas en gestión ambiental</a:t>
              </a:r>
              <a:endParaRPr lang="es-VE" dirty="0"/>
            </a:p>
          </p:txBody>
        </p:sp>
        <p:sp>
          <p:nvSpPr>
            <p:cNvPr id="23" name="CuadroTexto 22">
              <a:extLst>
                <a:ext uri="{FF2B5EF4-FFF2-40B4-BE49-F238E27FC236}">
                  <a16:creationId xmlns:a16="http://schemas.microsoft.com/office/drawing/2014/main" xmlns="" id="{C86C2B0C-ED4C-51EC-FF25-1438D032931D}"/>
                </a:ext>
              </a:extLst>
            </p:cNvPr>
            <p:cNvSpPr txBox="1"/>
            <p:nvPr/>
          </p:nvSpPr>
          <p:spPr>
            <a:xfrm>
              <a:off x="5936974" y="5088766"/>
              <a:ext cx="6096000" cy="562792"/>
            </a:xfrm>
            <a:prstGeom prst="rect">
              <a:avLst/>
            </a:prstGeom>
            <a:noFill/>
          </p:spPr>
          <p:txBody>
            <a:bodyPr wrap="square">
              <a:spAutoFit/>
            </a:bodyPr>
            <a:lstStyle/>
            <a:p>
              <a:r>
                <a:rPr lang="es-ES" dirty="0">
                  <a:latin typeface="Times New Roman" panose="02020603050405020304" pitchFamily="18" charset="0"/>
                  <a:ea typeface="Calibri" panose="020F0502020204030204" pitchFamily="34" charset="0"/>
                </a:rPr>
                <a:t>7. Mejora continua y acciones correctivas/preventivas en gestión ambiental</a:t>
              </a:r>
              <a:endParaRPr lang="es-VE" dirty="0"/>
            </a:p>
          </p:txBody>
        </p:sp>
        <p:sp>
          <p:nvSpPr>
            <p:cNvPr id="24" name="CuadroTexto 23">
              <a:extLst>
                <a:ext uri="{FF2B5EF4-FFF2-40B4-BE49-F238E27FC236}">
                  <a16:creationId xmlns:a16="http://schemas.microsoft.com/office/drawing/2014/main" xmlns="" id="{002E9599-FC9D-6AB5-3D11-65598DDBF789}"/>
                </a:ext>
              </a:extLst>
            </p:cNvPr>
            <p:cNvSpPr txBox="1"/>
            <p:nvPr/>
          </p:nvSpPr>
          <p:spPr>
            <a:xfrm>
              <a:off x="5936974" y="1513389"/>
              <a:ext cx="3287780" cy="316570"/>
            </a:xfrm>
            <a:prstGeom prst="rect">
              <a:avLst/>
            </a:prstGeom>
            <a:noFill/>
          </p:spPr>
          <p:txBody>
            <a:bodyPr wrap="square" rtlCol="0">
              <a:spAutoFit/>
            </a:bodyPr>
            <a:lstStyle/>
            <a:p>
              <a:pPr>
                <a:spcAft>
                  <a:spcPts val="922"/>
                </a:spcAft>
              </a:pPr>
              <a:r>
                <a:rPr lang="es-ES" b="1" kern="100" dirty="0">
                  <a:latin typeface="Calibri" panose="020F0502020204030204" pitchFamily="34" charset="0"/>
                  <a:ea typeface="Calibri" panose="020F0502020204030204" pitchFamily="34" charset="0"/>
                  <a:cs typeface="Times New Roman" panose="02020603050405020304" pitchFamily="18" charset="0"/>
                </a:rPr>
                <a:t>Unidades de aprendizaje</a:t>
              </a:r>
              <a:endParaRPr lang="es-VE" b="1" kern="100" dirty="0">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xmlns="" val="15493458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Rectángulo redondeado"/>
          <p:cNvSpPr/>
          <p:nvPr/>
        </p:nvSpPr>
        <p:spPr>
          <a:xfrm>
            <a:off x="315311" y="877612"/>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Rectángulo redondeado"/>
          <p:cNvSpPr/>
          <p:nvPr/>
        </p:nvSpPr>
        <p:spPr>
          <a:xfrm>
            <a:off x="2611821" y="2942895"/>
            <a:ext cx="8597462" cy="1597573"/>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4 Rectángulo redondeado"/>
          <p:cNvSpPr/>
          <p:nvPr/>
        </p:nvSpPr>
        <p:spPr>
          <a:xfrm>
            <a:off x="331075" y="5044964"/>
            <a:ext cx="8592207" cy="1655380"/>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aphicFrame>
        <p:nvGraphicFramePr>
          <p:cNvPr id="4" name="Tabla 3"/>
          <p:cNvGraphicFramePr>
            <a:graphicFrameLocks noGrp="1"/>
          </p:cNvGraphicFramePr>
          <p:nvPr>
            <p:extLst>
              <p:ext uri="{D42A27DB-BD31-4B8C-83A1-F6EECF244321}">
                <p14:modId xmlns:p14="http://schemas.microsoft.com/office/powerpoint/2010/main" xmlns="" val="1919272260"/>
              </p:ext>
            </p:extLst>
          </p:nvPr>
        </p:nvGraphicFramePr>
        <p:xfrm>
          <a:off x="2757068" y="767310"/>
          <a:ext cx="6693457" cy="7299269"/>
        </p:xfrm>
        <a:graphic>
          <a:graphicData uri="http://schemas.openxmlformats.org/drawingml/2006/table">
            <a:tbl>
              <a:tblPr firstRow="1" firstCol="1" bandRow="1">
                <a:tableStyleId>{5940675A-B579-460E-94D1-54222C63F5DA}</a:tableStyleId>
              </a:tblPr>
              <a:tblGrid>
                <a:gridCol w="2230647">
                  <a:extLst>
                    <a:ext uri="{9D8B030D-6E8A-4147-A177-3AD203B41FA5}">
                      <a16:colId xmlns:a16="http://schemas.microsoft.com/office/drawing/2014/main" xmlns="" val="1296857698"/>
                    </a:ext>
                  </a:extLst>
                </a:gridCol>
                <a:gridCol w="2231405">
                  <a:extLst>
                    <a:ext uri="{9D8B030D-6E8A-4147-A177-3AD203B41FA5}">
                      <a16:colId xmlns:a16="http://schemas.microsoft.com/office/drawing/2014/main" xmlns="" val="1770953685"/>
                    </a:ext>
                  </a:extLst>
                </a:gridCol>
                <a:gridCol w="2231405">
                  <a:extLst>
                    <a:ext uri="{9D8B030D-6E8A-4147-A177-3AD203B41FA5}">
                      <a16:colId xmlns:a16="http://schemas.microsoft.com/office/drawing/2014/main" xmlns="" val="1741737234"/>
                    </a:ext>
                  </a:extLst>
                </a:gridCol>
              </a:tblGrid>
              <a:tr h="594321">
                <a:tc gridSpan="3">
                  <a:txBody>
                    <a:bodyPr/>
                    <a:lstStyle/>
                    <a:p>
                      <a:pPr algn="ctr">
                        <a:lnSpc>
                          <a:spcPct val="107000"/>
                        </a:lnSpc>
                        <a:spcAft>
                          <a:spcPts val="0"/>
                        </a:spcAft>
                      </a:pPr>
                      <a:r>
                        <a:rPr lang="es-VE" sz="2000" b="1" dirty="0" smtClean="0">
                          <a:effectLst/>
                        </a:rPr>
                        <a:t>REGISTRO DE FORMACIÓN DEL PERSONAL</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hMerge="1">
                  <a:txBody>
                    <a:bodyPr/>
                    <a:lstStyle/>
                    <a:p>
                      <a:endParaRPr lang="es-VE"/>
                    </a:p>
                  </a:txBody>
                  <a:tcPr/>
                </a:tc>
                <a:tc hMerge="1">
                  <a:txBody>
                    <a:bodyPr/>
                    <a:lstStyle/>
                    <a:p>
                      <a:endParaRPr lang="es-VE"/>
                    </a:p>
                  </a:txBody>
                  <a:tcPr/>
                </a:tc>
                <a:extLst>
                  <a:ext uri="{0D108BD9-81ED-4DB2-BD59-A6C34878D82A}">
                    <a16:rowId xmlns:a16="http://schemas.microsoft.com/office/drawing/2014/main" xmlns="" val="221714670"/>
                  </a:ext>
                </a:extLst>
              </a:tr>
              <a:tr h="839087">
                <a:tc>
                  <a:txBody>
                    <a:bodyPr/>
                    <a:lstStyle/>
                    <a:p>
                      <a:pPr>
                        <a:lnSpc>
                          <a:spcPct val="107000"/>
                        </a:lnSpc>
                        <a:spcAft>
                          <a:spcPts val="0"/>
                        </a:spcAft>
                      </a:pPr>
                      <a:r>
                        <a:rPr lang="es-VE" sz="2000" b="1" dirty="0">
                          <a:effectLst/>
                        </a:rPr>
                        <a:t>Nombre de la formación:</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gridSpan="2">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hMerge="1">
                  <a:txBody>
                    <a:bodyPr/>
                    <a:lstStyle/>
                    <a:p>
                      <a:endParaRPr lang="es-VE"/>
                    </a:p>
                  </a:txBody>
                  <a:tcPr/>
                </a:tc>
                <a:extLst>
                  <a:ext uri="{0D108BD9-81ED-4DB2-BD59-A6C34878D82A}">
                    <a16:rowId xmlns:a16="http://schemas.microsoft.com/office/drawing/2014/main" xmlns="" val="3890373006"/>
                  </a:ext>
                </a:extLst>
              </a:tr>
              <a:tr h="839087">
                <a:tc>
                  <a:txBody>
                    <a:bodyPr/>
                    <a:lstStyle/>
                    <a:p>
                      <a:pPr>
                        <a:lnSpc>
                          <a:spcPct val="107000"/>
                        </a:lnSpc>
                        <a:spcAft>
                          <a:spcPts val="0"/>
                        </a:spcAft>
                      </a:pPr>
                      <a:r>
                        <a:rPr lang="es-VE" sz="2000" b="1" dirty="0">
                          <a:effectLst/>
                        </a:rPr>
                        <a:t>Instructor de la formación:</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gridSpan="2">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hMerge="1">
                  <a:txBody>
                    <a:bodyPr/>
                    <a:lstStyle/>
                    <a:p>
                      <a:endParaRPr lang="es-VE"/>
                    </a:p>
                  </a:txBody>
                  <a:tcPr/>
                </a:tc>
                <a:extLst>
                  <a:ext uri="{0D108BD9-81ED-4DB2-BD59-A6C34878D82A}">
                    <a16:rowId xmlns:a16="http://schemas.microsoft.com/office/drawing/2014/main" xmlns="" val="883743133"/>
                  </a:ext>
                </a:extLst>
              </a:tr>
              <a:tr h="594321">
                <a:tc>
                  <a:txBody>
                    <a:bodyPr/>
                    <a:lstStyle/>
                    <a:p>
                      <a:pPr>
                        <a:lnSpc>
                          <a:spcPct val="107000"/>
                        </a:lnSpc>
                        <a:spcAft>
                          <a:spcPts val="0"/>
                        </a:spcAft>
                      </a:pPr>
                      <a:r>
                        <a:rPr lang="es-VE" sz="2000" b="1" dirty="0">
                          <a:effectLst/>
                        </a:rPr>
                        <a:t>Fecha y hora:</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gridSpan="2">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hMerge="1">
                  <a:txBody>
                    <a:bodyPr/>
                    <a:lstStyle/>
                    <a:p>
                      <a:endParaRPr lang="es-VE"/>
                    </a:p>
                  </a:txBody>
                  <a:tcPr/>
                </a:tc>
                <a:extLst>
                  <a:ext uri="{0D108BD9-81ED-4DB2-BD59-A6C34878D82A}">
                    <a16:rowId xmlns:a16="http://schemas.microsoft.com/office/drawing/2014/main" xmlns="" val="102704754"/>
                  </a:ext>
                </a:extLst>
              </a:tr>
              <a:tr h="1216082">
                <a:tc>
                  <a:txBody>
                    <a:bodyPr/>
                    <a:lstStyle/>
                    <a:p>
                      <a:pPr>
                        <a:lnSpc>
                          <a:spcPct val="107000"/>
                        </a:lnSpc>
                        <a:spcAft>
                          <a:spcPts val="0"/>
                        </a:spcAft>
                      </a:pPr>
                      <a:r>
                        <a:rPr lang="es-VE" sz="2000" b="1" dirty="0">
                          <a:effectLst/>
                        </a:rPr>
                        <a:t>Descripción de la formación:</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gridSpan="2">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hMerge="1">
                  <a:txBody>
                    <a:bodyPr/>
                    <a:lstStyle/>
                    <a:p>
                      <a:endParaRPr lang="es-VE"/>
                    </a:p>
                  </a:txBody>
                  <a:tcPr/>
                </a:tc>
                <a:extLst>
                  <a:ext uri="{0D108BD9-81ED-4DB2-BD59-A6C34878D82A}">
                    <a16:rowId xmlns:a16="http://schemas.microsoft.com/office/drawing/2014/main" xmlns="" val="1745524797"/>
                  </a:ext>
                </a:extLst>
              </a:tr>
              <a:tr h="839087">
                <a:tc>
                  <a:txBody>
                    <a:bodyPr/>
                    <a:lstStyle/>
                    <a:p>
                      <a:pPr algn="ctr">
                        <a:lnSpc>
                          <a:spcPct val="107000"/>
                        </a:lnSpc>
                        <a:spcAft>
                          <a:spcPts val="0"/>
                        </a:spcAft>
                      </a:pPr>
                      <a:r>
                        <a:rPr lang="es-VE" sz="2000" b="1" dirty="0">
                          <a:effectLst/>
                        </a:rPr>
                        <a:t>Nombre del participante</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gn="ctr">
                        <a:lnSpc>
                          <a:spcPct val="107000"/>
                        </a:lnSpc>
                        <a:spcAft>
                          <a:spcPts val="0"/>
                        </a:spcAft>
                      </a:pPr>
                      <a:r>
                        <a:rPr lang="es-VE" sz="2000" b="1" dirty="0">
                          <a:effectLst/>
                        </a:rPr>
                        <a:t>Área</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gn="ctr">
                        <a:lnSpc>
                          <a:spcPct val="107000"/>
                        </a:lnSpc>
                        <a:spcAft>
                          <a:spcPts val="0"/>
                        </a:spcAft>
                      </a:pPr>
                      <a:r>
                        <a:rPr lang="es-VE" sz="2000" b="1" dirty="0">
                          <a:effectLst/>
                        </a:rPr>
                        <a:t>Firma</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extLst>
                  <a:ext uri="{0D108BD9-81ED-4DB2-BD59-A6C34878D82A}">
                    <a16:rowId xmlns:a16="http://schemas.microsoft.com/office/drawing/2014/main" xmlns="" val="3779395393"/>
                  </a:ext>
                </a:extLst>
              </a:tr>
              <a:tr h="594321">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extLst>
                  <a:ext uri="{0D108BD9-81ED-4DB2-BD59-A6C34878D82A}">
                    <a16:rowId xmlns:a16="http://schemas.microsoft.com/office/drawing/2014/main" xmlns="" val="3294777228"/>
                  </a:ext>
                </a:extLst>
              </a:tr>
              <a:tr h="594321">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extLst>
                  <a:ext uri="{0D108BD9-81ED-4DB2-BD59-A6C34878D82A}">
                    <a16:rowId xmlns:a16="http://schemas.microsoft.com/office/drawing/2014/main" xmlns="" val="3758420484"/>
                  </a:ext>
                </a:extLst>
              </a:tr>
              <a:tr h="594321">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extLst>
                  <a:ext uri="{0D108BD9-81ED-4DB2-BD59-A6C34878D82A}">
                    <a16:rowId xmlns:a16="http://schemas.microsoft.com/office/drawing/2014/main" xmlns="" val="1739674305"/>
                  </a:ext>
                </a:extLst>
              </a:tr>
              <a:tr h="594321">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nSpc>
                          <a:spcPct val="107000"/>
                        </a:lnSpc>
                        <a:spcAft>
                          <a:spcPts val="0"/>
                        </a:spcAft>
                      </a:pPr>
                      <a:r>
                        <a:rPr lang="es-VE" sz="2000" b="1" dirty="0">
                          <a:effectLst/>
                        </a:rPr>
                        <a:t> </a:t>
                      </a:r>
                      <a:endParaRPr lang="es-VE" sz="1900" b="1"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extLst>
                  <a:ext uri="{0D108BD9-81ED-4DB2-BD59-A6C34878D82A}">
                    <a16:rowId xmlns:a16="http://schemas.microsoft.com/office/drawing/2014/main" xmlns="" val="2810043530"/>
                  </a:ext>
                </a:extLst>
              </a:tr>
            </a:tbl>
          </a:graphicData>
        </a:graphic>
      </p:graphicFrame>
      <p:pic>
        <p:nvPicPr>
          <p:cNvPr id="9"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594759" y="358014"/>
            <a:ext cx="1415797" cy="1723235"/>
          </a:xfrm>
          <a:prstGeom prst="roundRect">
            <a:avLst/>
          </a:prstGeom>
        </p:spPr>
      </p:pic>
    </p:spTree>
    <p:extLst>
      <p:ext uri="{BB962C8B-B14F-4D97-AF65-F5344CB8AC3E}">
        <p14:creationId xmlns:p14="http://schemas.microsoft.com/office/powerpoint/2010/main" xmlns="" val="40879172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rot="19778620">
            <a:off x="6025379" y="6177218"/>
            <a:ext cx="7444939"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Rectángulo redondeado"/>
          <p:cNvSpPr/>
          <p:nvPr/>
        </p:nvSpPr>
        <p:spPr>
          <a:xfrm rot="19778620">
            <a:off x="4416182" y="4307159"/>
            <a:ext cx="8867875" cy="151765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rot="19778620">
            <a:off x="3142946" y="2092250"/>
            <a:ext cx="8731528" cy="166450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4 Rectángulo redondeado"/>
          <p:cNvSpPr/>
          <p:nvPr/>
        </p:nvSpPr>
        <p:spPr>
          <a:xfrm rot="19778620">
            <a:off x="-409905" y="1936953"/>
            <a:ext cx="8024648"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9"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594759" y="358014"/>
            <a:ext cx="1415797" cy="1723235"/>
          </a:xfrm>
          <a:prstGeom prst="roundRect">
            <a:avLst/>
          </a:prstGeom>
        </p:spPr>
      </p:pic>
      <p:graphicFrame>
        <p:nvGraphicFramePr>
          <p:cNvPr id="4" name="Tabla 3"/>
          <p:cNvGraphicFramePr>
            <a:graphicFrameLocks noGrp="1"/>
          </p:cNvGraphicFramePr>
          <p:nvPr>
            <p:extLst>
              <p:ext uri="{D42A27DB-BD31-4B8C-83A1-F6EECF244321}">
                <p14:modId xmlns:p14="http://schemas.microsoft.com/office/powerpoint/2010/main" xmlns="" val="3346844297"/>
              </p:ext>
            </p:extLst>
          </p:nvPr>
        </p:nvGraphicFramePr>
        <p:xfrm>
          <a:off x="908230" y="1970689"/>
          <a:ext cx="11258027" cy="6614779"/>
        </p:xfrm>
        <a:graphic>
          <a:graphicData uri="http://schemas.openxmlformats.org/drawingml/2006/table">
            <a:tbl>
              <a:tblPr firstRow="1" firstCol="1" bandRow="1">
                <a:tableStyleId>{5940675A-B579-460E-94D1-54222C63F5DA}</a:tableStyleId>
              </a:tblPr>
              <a:tblGrid>
                <a:gridCol w="671112">
                  <a:extLst>
                    <a:ext uri="{9D8B030D-6E8A-4147-A177-3AD203B41FA5}">
                      <a16:colId xmlns:a16="http://schemas.microsoft.com/office/drawing/2014/main" xmlns="" val="1104157268"/>
                    </a:ext>
                  </a:extLst>
                </a:gridCol>
                <a:gridCol w="1263402">
                  <a:extLst>
                    <a:ext uri="{9D8B030D-6E8A-4147-A177-3AD203B41FA5}">
                      <a16:colId xmlns:a16="http://schemas.microsoft.com/office/drawing/2014/main" xmlns="" val="577454536"/>
                    </a:ext>
                  </a:extLst>
                </a:gridCol>
                <a:gridCol w="1080988">
                  <a:extLst>
                    <a:ext uri="{9D8B030D-6E8A-4147-A177-3AD203B41FA5}">
                      <a16:colId xmlns:a16="http://schemas.microsoft.com/office/drawing/2014/main" xmlns="" val="312852651"/>
                    </a:ext>
                  </a:extLst>
                </a:gridCol>
                <a:gridCol w="1511130">
                  <a:extLst>
                    <a:ext uri="{9D8B030D-6E8A-4147-A177-3AD203B41FA5}">
                      <a16:colId xmlns:a16="http://schemas.microsoft.com/office/drawing/2014/main" xmlns="" val="612311314"/>
                    </a:ext>
                  </a:extLst>
                </a:gridCol>
                <a:gridCol w="1727327">
                  <a:extLst>
                    <a:ext uri="{9D8B030D-6E8A-4147-A177-3AD203B41FA5}">
                      <a16:colId xmlns:a16="http://schemas.microsoft.com/office/drawing/2014/main" xmlns="" val="3513521970"/>
                    </a:ext>
                  </a:extLst>
                </a:gridCol>
                <a:gridCol w="1666522">
                  <a:extLst>
                    <a:ext uri="{9D8B030D-6E8A-4147-A177-3AD203B41FA5}">
                      <a16:colId xmlns:a16="http://schemas.microsoft.com/office/drawing/2014/main" xmlns="" val="667328585"/>
                    </a:ext>
                  </a:extLst>
                </a:gridCol>
                <a:gridCol w="1468340">
                  <a:extLst>
                    <a:ext uri="{9D8B030D-6E8A-4147-A177-3AD203B41FA5}">
                      <a16:colId xmlns:a16="http://schemas.microsoft.com/office/drawing/2014/main" xmlns="" val="2102453592"/>
                    </a:ext>
                  </a:extLst>
                </a:gridCol>
                <a:gridCol w="1869206">
                  <a:extLst>
                    <a:ext uri="{9D8B030D-6E8A-4147-A177-3AD203B41FA5}">
                      <a16:colId xmlns:a16="http://schemas.microsoft.com/office/drawing/2014/main" xmlns="" val="4131612793"/>
                    </a:ext>
                  </a:extLst>
                </a:gridCol>
              </a:tblGrid>
              <a:tr h="644891">
                <a:tc gridSpan="8">
                  <a:txBody>
                    <a:bodyPr/>
                    <a:lstStyle/>
                    <a:p>
                      <a:pPr algn="ctr">
                        <a:lnSpc>
                          <a:spcPct val="107000"/>
                        </a:lnSpc>
                        <a:spcAft>
                          <a:spcPts val="0"/>
                        </a:spcAft>
                      </a:pPr>
                      <a:r>
                        <a:rPr lang="es-VE" sz="2600" dirty="0" smtClean="0">
                          <a:effectLst/>
                          <a:latin typeface="Calibri" panose="020F0502020204030204" pitchFamily="34" charset="0"/>
                          <a:ea typeface="Calibri" panose="020F0502020204030204" pitchFamily="34" charset="0"/>
                          <a:cs typeface="Times New Roman" panose="02020603050405020304" pitchFamily="18" charset="0"/>
                        </a:rPr>
                        <a:t>REGISTRO DE MEDICIONES AMBIENTALES</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hMerge="1">
                  <a:txBody>
                    <a:bodyPr/>
                    <a:lstStyle/>
                    <a:p>
                      <a:pPr algn="ctr">
                        <a:lnSpc>
                          <a:spcPct val="107000"/>
                        </a:lnSpc>
                        <a:spcAft>
                          <a:spcPts val="0"/>
                        </a:spcAft>
                      </a:pPr>
                      <a:endParaRPr lang="es-V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V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V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V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V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V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pPr algn="ctr">
                        <a:lnSpc>
                          <a:spcPct val="107000"/>
                        </a:lnSpc>
                        <a:spcAft>
                          <a:spcPts val="0"/>
                        </a:spcAft>
                      </a:pPr>
                      <a:endParaRPr lang="es-VE"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884124133"/>
                  </a:ext>
                </a:extLst>
              </a:tr>
              <a:tr h="975969">
                <a:tc>
                  <a:txBody>
                    <a:bodyPr/>
                    <a:lstStyle/>
                    <a:p>
                      <a:pPr algn="ctr">
                        <a:lnSpc>
                          <a:spcPct val="107000"/>
                        </a:lnSpc>
                        <a:spcAft>
                          <a:spcPts val="0"/>
                        </a:spcAft>
                      </a:pPr>
                      <a:r>
                        <a:rPr lang="es-VE" sz="2000" dirty="0">
                          <a:effectLst/>
                        </a:rPr>
                        <a:t>N°</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gn="ctr">
                        <a:lnSpc>
                          <a:spcPct val="107000"/>
                        </a:lnSpc>
                        <a:spcAft>
                          <a:spcPts val="0"/>
                        </a:spcAft>
                      </a:pPr>
                      <a:r>
                        <a:rPr lang="es-VE" sz="2000" dirty="0">
                          <a:effectLst/>
                        </a:rPr>
                        <a:t>Fecha</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gn="ctr">
                        <a:lnSpc>
                          <a:spcPct val="107000"/>
                        </a:lnSpc>
                        <a:spcAft>
                          <a:spcPts val="0"/>
                        </a:spcAft>
                      </a:pPr>
                      <a:r>
                        <a:rPr lang="es-VE" sz="2000" dirty="0">
                          <a:effectLst/>
                        </a:rPr>
                        <a:t>Hora</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gn="ctr">
                        <a:lnSpc>
                          <a:spcPct val="107000"/>
                        </a:lnSpc>
                        <a:spcAft>
                          <a:spcPts val="0"/>
                        </a:spcAft>
                      </a:pPr>
                      <a:r>
                        <a:rPr lang="es-VE" sz="2000" dirty="0">
                          <a:effectLst/>
                        </a:rPr>
                        <a:t>Medición</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gn="ctr">
                        <a:lnSpc>
                          <a:spcPct val="107000"/>
                        </a:lnSpc>
                        <a:spcAft>
                          <a:spcPts val="0"/>
                        </a:spcAft>
                      </a:pPr>
                      <a:r>
                        <a:rPr lang="es-VE" sz="2000" dirty="0">
                          <a:effectLst/>
                        </a:rPr>
                        <a:t>Ubicación</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gn="ctr">
                        <a:lnSpc>
                          <a:spcPct val="107000"/>
                        </a:lnSpc>
                        <a:spcAft>
                          <a:spcPts val="0"/>
                        </a:spcAft>
                      </a:pPr>
                      <a:r>
                        <a:rPr lang="es-VE" sz="2000" dirty="0">
                          <a:effectLst/>
                        </a:rPr>
                        <a:t>Acciones tomadas</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gn="ctr">
                        <a:lnSpc>
                          <a:spcPct val="107000"/>
                        </a:lnSpc>
                        <a:spcAft>
                          <a:spcPts val="0"/>
                        </a:spcAft>
                      </a:pPr>
                      <a:r>
                        <a:rPr lang="es-VE" sz="2000" dirty="0">
                          <a:effectLst/>
                        </a:rPr>
                        <a:t>Resultados</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tc>
                  <a:txBody>
                    <a:bodyPr/>
                    <a:lstStyle/>
                    <a:p>
                      <a:pPr algn="ctr">
                        <a:lnSpc>
                          <a:spcPct val="107000"/>
                        </a:lnSpc>
                        <a:spcAft>
                          <a:spcPts val="0"/>
                        </a:spcAft>
                      </a:pPr>
                      <a:r>
                        <a:rPr lang="es-VE" sz="2000" dirty="0">
                          <a:effectLst/>
                        </a:rPr>
                        <a:t>Responsable de la medición</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nchor="ctr"/>
                </a:tc>
                <a:extLst>
                  <a:ext uri="{0D108BD9-81ED-4DB2-BD59-A6C34878D82A}">
                    <a16:rowId xmlns:a16="http://schemas.microsoft.com/office/drawing/2014/main" xmlns="" val="4208493988"/>
                  </a:ext>
                </a:extLst>
              </a:tr>
              <a:tr h="713417">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extLst>
                  <a:ext uri="{0D108BD9-81ED-4DB2-BD59-A6C34878D82A}">
                    <a16:rowId xmlns:a16="http://schemas.microsoft.com/office/drawing/2014/main" xmlns="" val="500861923"/>
                  </a:ext>
                </a:extLst>
              </a:tr>
              <a:tr h="713417">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extLst>
                  <a:ext uri="{0D108BD9-81ED-4DB2-BD59-A6C34878D82A}">
                    <a16:rowId xmlns:a16="http://schemas.microsoft.com/office/drawing/2014/main" xmlns="" val="2343854861"/>
                  </a:ext>
                </a:extLst>
              </a:tr>
              <a:tr h="713417">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extLst>
                  <a:ext uri="{0D108BD9-81ED-4DB2-BD59-A6C34878D82A}">
                    <a16:rowId xmlns:a16="http://schemas.microsoft.com/office/drawing/2014/main" xmlns="" val="1365509687"/>
                  </a:ext>
                </a:extLst>
              </a:tr>
              <a:tr h="713417">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extLst>
                  <a:ext uri="{0D108BD9-81ED-4DB2-BD59-A6C34878D82A}">
                    <a16:rowId xmlns:a16="http://schemas.microsoft.com/office/drawing/2014/main" xmlns="" val="1838615660"/>
                  </a:ext>
                </a:extLst>
              </a:tr>
              <a:tr h="713417">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extLst>
                  <a:ext uri="{0D108BD9-81ED-4DB2-BD59-A6C34878D82A}">
                    <a16:rowId xmlns:a16="http://schemas.microsoft.com/office/drawing/2014/main" xmlns="" val="1753999375"/>
                  </a:ext>
                </a:extLst>
              </a:tr>
              <a:tr h="713417">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extLst>
                  <a:ext uri="{0D108BD9-81ED-4DB2-BD59-A6C34878D82A}">
                    <a16:rowId xmlns:a16="http://schemas.microsoft.com/office/drawing/2014/main" xmlns="" val="492709836"/>
                  </a:ext>
                </a:extLst>
              </a:tr>
              <a:tr h="713417">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tc>
                  <a:txBody>
                    <a:bodyPr/>
                    <a:lstStyle/>
                    <a:p>
                      <a:pPr>
                        <a:lnSpc>
                          <a:spcPct val="107000"/>
                        </a:lnSpc>
                        <a:spcAft>
                          <a:spcPts val="0"/>
                        </a:spcAft>
                      </a:pPr>
                      <a:r>
                        <a:rPr lang="es-VE" sz="2000" dirty="0">
                          <a:effectLst/>
                        </a:rPr>
                        <a:t> </a:t>
                      </a:r>
                      <a:endParaRPr lang="es-VE"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72911" marR="72911" marT="0" marB="0"/>
                </a:tc>
                <a:extLst>
                  <a:ext uri="{0D108BD9-81ED-4DB2-BD59-A6C34878D82A}">
                    <a16:rowId xmlns:a16="http://schemas.microsoft.com/office/drawing/2014/main" xmlns="" val="2721199227"/>
                  </a:ext>
                </a:extLst>
              </a:tr>
            </a:tbl>
          </a:graphicData>
        </a:graphic>
      </p:graphicFrame>
    </p:spTree>
    <p:extLst>
      <p:ext uri="{BB962C8B-B14F-4D97-AF65-F5344CB8AC3E}">
        <p14:creationId xmlns:p14="http://schemas.microsoft.com/office/powerpoint/2010/main" xmlns="" val="7418902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25 Rectángulo redondeado"/>
          <p:cNvSpPr/>
          <p:nvPr/>
        </p:nvSpPr>
        <p:spPr>
          <a:xfrm rot="19778620">
            <a:off x="6025379" y="6177218"/>
            <a:ext cx="7444939"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4" name="23 Rectángulo redondeado"/>
          <p:cNvSpPr/>
          <p:nvPr/>
        </p:nvSpPr>
        <p:spPr>
          <a:xfrm rot="19778620">
            <a:off x="2571617" y="5142732"/>
            <a:ext cx="8867875" cy="151765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3" name="22 Rectángulo redondeado"/>
          <p:cNvSpPr/>
          <p:nvPr/>
        </p:nvSpPr>
        <p:spPr>
          <a:xfrm rot="19778620">
            <a:off x="2133952" y="2738637"/>
            <a:ext cx="8731528" cy="166450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2" name="21 Rectángulo redondeado"/>
          <p:cNvSpPr/>
          <p:nvPr/>
        </p:nvSpPr>
        <p:spPr>
          <a:xfrm rot="19778620">
            <a:off x="-409905" y="1936953"/>
            <a:ext cx="8024648"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25"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58276" y="200359"/>
            <a:ext cx="1415797" cy="1723235"/>
          </a:xfrm>
          <a:prstGeom prst="roundRect">
            <a:avLst/>
          </a:prstGeom>
        </p:spPr>
      </p:pic>
      <p:sp>
        <p:nvSpPr>
          <p:cNvPr id="4" name="Rectángulo 3"/>
          <p:cNvSpPr/>
          <p:nvPr/>
        </p:nvSpPr>
        <p:spPr>
          <a:xfrm>
            <a:off x="1986097" y="565488"/>
            <a:ext cx="10178362" cy="2006972"/>
          </a:xfrm>
          <a:prstGeom prst="rect">
            <a:avLst/>
          </a:prstGeom>
        </p:spPr>
        <p:txBody>
          <a:bodyPr wrap="square" lIns="105421" tIns="52711" rIns="105421" bIns="52711">
            <a:spAutoFit/>
          </a:bodyPr>
          <a:lstStyle/>
          <a:p>
            <a:pPr algn="just">
              <a:lnSpc>
                <a:spcPct val="150000"/>
              </a:lnSpc>
            </a:pPr>
            <a:r>
              <a:rPr lang="es-ES" sz="1300" dirty="0" smtClean="0"/>
              <a:t>	</a:t>
            </a:r>
            <a:r>
              <a:rPr lang="es-ES" sz="1300" b="1" dirty="0" smtClean="0"/>
              <a:t>En la Universidad Nacional Experimental de Guayana (UNEG) - Sede Villa Asia, nos comprometemos a promover y fomentar una cultura ambiental responsable y sostenible en todas nuestras actividades académicas, administrativas y de investigación. Reconocemos la importancia de preservar y proteger el entorno natural en el que estamos insertos, así como la necesidad de contribuir activamente a la mitigación del cambio climático y la conservación de los recursos naturales para las generaciones futuras.</a:t>
            </a:r>
          </a:p>
          <a:p>
            <a:pPr algn="just"/>
            <a:endParaRPr lang="es-ES" sz="1300" dirty="0" smtClean="0"/>
          </a:p>
          <a:p>
            <a:pPr algn="just"/>
            <a:endParaRPr lang="es-VE" sz="1300" dirty="0"/>
          </a:p>
        </p:txBody>
      </p:sp>
      <p:sp>
        <p:nvSpPr>
          <p:cNvPr id="5" name="Rectángulo 4"/>
          <p:cNvSpPr/>
          <p:nvPr/>
        </p:nvSpPr>
        <p:spPr>
          <a:xfrm>
            <a:off x="447187" y="2003556"/>
            <a:ext cx="5599557" cy="1006698"/>
          </a:xfrm>
          <a:prstGeom prst="rect">
            <a:avLst/>
          </a:prstGeom>
        </p:spPr>
        <p:txBody>
          <a:bodyPr wrap="square" lIns="105421" tIns="52711" rIns="105421" bIns="52711">
            <a:spAutoFit/>
          </a:bodyPr>
          <a:lstStyle/>
          <a:p>
            <a:pPr algn="just">
              <a:lnSpc>
                <a:spcPct val="150000"/>
              </a:lnSpc>
            </a:pPr>
            <a:r>
              <a:rPr lang="es-ES" sz="1300" b="1" dirty="0" smtClean="0"/>
              <a:t>Nuestro compromiso con la gestión ambiental se fundamenta en los siguientes principios:</a:t>
            </a:r>
          </a:p>
          <a:p>
            <a:pPr algn="just">
              <a:lnSpc>
                <a:spcPct val="150000"/>
              </a:lnSpc>
            </a:pPr>
            <a:endParaRPr lang="es-ES" sz="1300" b="1" dirty="0" smtClean="0"/>
          </a:p>
        </p:txBody>
      </p:sp>
      <p:sp>
        <p:nvSpPr>
          <p:cNvPr id="6" name="Rectángulo 5"/>
          <p:cNvSpPr/>
          <p:nvPr/>
        </p:nvSpPr>
        <p:spPr>
          <a:xfrm>
            <a:off x="2706729" y="138158"/>
            <a:ext cx="7160546" cy="598894"/>
          </a:xfrm>
          <a:prstGeom prst="rect">
            <a:avLst/>
          </a:prstGeom>
          <a:noFill/>
        </p:spPr>
        <p:txBody>
          <a:bodyPr wrap="square" lIns="105421" tIns="52711" rIns="105421" bIns="52711">
            <a:spAutoFit/>
          </a:bodyPr>
          <a:lstStyle/>
          <a:p>
            <a:pPr algn="ctr"/>
            <a:r>
              <a:rPr lang="es-ES" sz="3200" b="1" dirty="0" smtClean="0">
                <a:ln w="22225">
                  <a:solidFill>
                    <a:sysClr val="windowText" lastClr="000000"/>
                  </a:solidFill>
                  <a:prstDash val="solid"/>
                </a:ln>
                <a:solidFill>
                  <a:schemeClr val="accent2">
                    <a:lumMod val="40000"/>
                    <a:lumOff val="60000"/>
                  </a:schemeClr>
                </a:solidFill>
              </a:rPr>
              <a:t>2. Compromiso de la alta dirección</a:t>
            </a:r>
            <a:endParaRPr lang="es-ES" sz="3200" b="1" dirty="0">
              <a:ln w="22225">
                <a:solidFill>
                  <a:sysClr val="windowText" lastClr="000000"/>
                </a:solidFill>
                <a:prstDash val="solid"/>
              </a:ln>
              <a:solidFill>
                <a:schemeClr val="accent2">
                  <a:lumMod val="40000"/>
                  <a:lumOff val="60000"/>
                </a:schemeClr>
              </a:solidFill>
            </a:endParaRPr>
          </a:p>
        </p:txBody>
      </p:sp>
      <p:sp>
        <p:nvSpPr>
          <p:cNvPr id="8" name="Rectángulo 7"/>
          <p:cNvSpPr/>
          <p:nvPr/>
        </p:nvSpPr>
        <p:spPr>
          <a:xfrm>
            <a:off x="1197821" y="2575401"/>
            <a:ext cx="6480969" cy="1006698"/>
          </a:xfrm>
          <a:prstGeom prst="rect">
            <a:avLst/>
          </a:prstGeom>
        </p:spPr>
        <p:txBody>
          <a:bodyPr lIns="105421" tIns="52711" rIns="105421" bIns="52711">
            <a:spAutoFit/>
          </a:bodyPr>
          <a:lstStyle/>
          <a:p>
            <a:pPr lvl="0" algn="just">
              <a:lnSpc>
                <a:spcPct val="150000"/>
              </a:lnSpc>
            </a:pPr>
            <a:r>
              <a:rPr lang="es-ES" sz="1300" b="1" dirty="0"/>
              <a:t>1. Respeto por el medio ambiente: Nos comprometemos a respetar y proteger la biodiversidad, los ecosistemas y los recursos naturales presentes en nuestra sede, adoptando prácticas responsables que minimicen nuestro impacto ambiental.</a:t>
            </a:r>
          </a:p>
        </p:txBody>
      </p:sp>
      <p:sp>
        <p:nvSpPr>
          <p:cNvPr id="9" name="Flecha derecha 8"/>
          <p:cNvSpPr/>
          <p:nvPr/>
        </p:nvSpPr>
        <p:spPr>
          <a:xfrm>
            <a:off x="709666" y="2768927"/>
            <a:ext cx="398580" cy="281558"/>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5421" tIns="52711" rIns="105421" bIns="52711" rtlCol="0" anchor="ctr"/>
          <a:lstStyle/>
          <a:p>
            <a:pPr algn="ctr"/>
            <a:endParaRPr lang="es-VE" dirty="0">
              <a:solidFill>
                <a:sysClr val="windowText" lastClr="000000"/>
              </a:solidFill>
            </a:endParaRPr>
          </a:p>
        </p:txBody>
      </p:sp>
      <p:pic>
        <p:nvPicPr>
          <p:cNvPr id="10" name="Imagen 9"/>
          <p:cNvPicPr>
            <a:picLocks noChangeAspect="1"/>
          </p:cNvPicPr>
          <p:nvPr/>
        </p:nvPicPr>
        <p:blipFill>
          <a:blip r:embed="rId3" cstate="print"/>
          <a:stretch>
            <a:fillRect/>
          </a:stretch>
        </p:blipFill>
        <p:spPr>
          <a:xfrm>
            <a:off x="8009200" y="1925679"/>
            <a:ext cx="1368220" cy="1689119"/>
          </a:xfrm>
          <a:prstGeom prst="rect">
            <a:avLst/>
          </a:prstGeom>
        </p:spPr>
      </p:pic>
      <p:sp>
        <p:nvSpPr>
          <p:cNvPr id="11" name="Flecha derecha 10"/>
          <p:cNvSpPr/>
          <p:nvPr/>
        </p:nvSpPr>
        <p:spPr>
          <a:xfrm>
            <a:off x="709666" y="3863313"/>
            <a:ext cx="398580" cy="281558"/>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5421" tIns="52711" rIns="105421" bIns="52711" rtlCol="0" anchor="ctr"/>
          <a:lstStyle/>
          <a:p>
            <a:pPr algn="ctr"/>
            <a:endParaRPr lang="es-VE"/>
          </a:p>
        </p:txBody>
      </p:sp>
      <p:sp>
        <p:nvSpPr>
          <p:cNvPr id="12" name="Rectángulo 11"/>
          <p:cNvSpPr/>
          <p:nvPr/>
        </p:nvSpPr>
        <p:spPr>
          <a:xfrm>
            <a:off x="1197821" y="3731985"/>
            <a:ext cx="6480969" cy="975664"/>
          </a:xfrm>
          <a:prstGeom prst="rect">
            <a:avLst/>
          </a:prstGeom>
        </p:spPr>
        <p:txBody>
          <a:bodyPr lIns="105421" tIns="52711" rIns="105421" bIns="52711">
            <a:spAutoFit/>
          </a:bodyPr>
          <a:lstStyle/>
          <a:p>
            <a:pPr lvl="0" algn="just">
              <a:lnSpc>
                <a:spcPct val="150000"/>
              </a:lnSpc>
            </a:pPr>
            <a:r>
              <a:rPr lang="es-ES" sz="1300" b="1" dirty="0"/>
              <a:t>2. Promoción de la sostenibilidad: Nos comprometemos a fomentar el uso eficiente de los recursos naturales, la reducción de residuos, la promoción de energías limpias y renovables, así como el impulso de prácticas sostenibles en todas nuestras actividades.</a:t>
            </a:r>
          </a:p>
        </p:txBody>
      </p:sp>
      <p:pic>
        <p:nvPicPr>
          <p:cNvPr id="1026" name="Picture 2" descr="USO RACIONAL DEL AGUA"/>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759408" y="2138179"/>
            <a:ext cx="1915654" cy="1995424"/>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Flecha derecha 13"/>
          <p:cNvSpPr/>
          <p:nvPr/>
        </p:nvSpPr>
        <p:spPr>
          <a:xfrm>
            <a:off x="709666" y="4957699"/>
            <a:ext cx="398580" cy="281558"/>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5421" tIns="52711" rIns="105421" bIns="52711" rtlCol="0" anchor="ctr"/>
          <a:lstStyle/>
          <a:p>
            <a:pPr algn="ctr"/>
            <a:endParaRPr lang="es-VE"/>
          </a:p>
        </p:txBody>
      </p:sp>
      <p:sp>
        <p:nvSpPr>
          <p:cNvPr id="13" name="Rectángulo 12"/>
          <p:cNvSpPr/>
          <p:nvPr/>
        </p:nvSpPr>
        <p:spPr>
          <a:xfrm>
            <a:off x="1197821" y="4835691"/>
            <a:ext cx="6480969" cy="1306780"/>
          </a:xfrm>
          <a:prstGeom prst="rect">
            <a:avLst/>
          </a:prstGeom>
        </p:spPr>
        <p:txBody>
          <a:bodyPr lIns="105421" tIns="52711" rIns="105421" bIns="52711">
            <a:spAutoFit/>
          </a:bodyPr>
          <a:lstStyle/>
          <a:p>
            <a:pPr lvl="0" algn="just">
              <a:lnSpc>
                <a:spcPct val="150000"/>
              </a:lnSpc>
            </a:pPr>
            <a:r>
              <a:rPr lang="es-ES" sz="1300" b="1" dirty="0"/>
              <a:t>3. Educación ambiental: Nos comprometemos a sensibilizar y concienciar a nuestra comunidad universitaria sobre la importancia de cuidar el medio ambiente, promoviendo la educación ambiental y la participación activa en acciones de conservación.</a:t>
            </a:r>
          </a:p>
        </p:txBody>
      </p:sp>
      <p:sp>
        <p:nvSpPr>
          <p:cNvPr id="15" name="Rectángulo 14"/>
          <p:cNvSpPr/>
          <p:nvPr/>
        </p:nvSpPr>
        <p:spPr>
          <a:xfrm>
            <a:off x="1197821" y="5984601"/>
            <a:ext cx="6480969" cy="975664"/>
          </a:xfrm>
          <a:prstGeom prst="rect">
            <a:avLst/>
          </a:prstGeom>
        </p:spPr>
        <p:txBody>
          <a:bodyPr lIns="105421" tIns="52711" rIns="105421" bIns="52711">
            <a:spAutoFit/>
          </a:bodyPr>
          <a:lstStyle/>
          <a:p>
            <a:pPr lvl="0" algn="just">
              <a:lnSpc>
                <a:spcPct val="150000"/>
              </a:lnSpc>
            </a:pPr>
            <a:r>
              <a:rPr lang="es-ES" sz="1300" b="1" dirty="0"/>
              <a:t>4. Cumplimiento de la normativa ambiental: Nos comprometemos a cumplir con la legislación ambiental vigente, así como a establecer políticas internas que garanticen el cumplimiento de estándares ambientales elevados en todas nuestras operaciones.</a:t>
            </a:r>
          </a:p>
        </p:txBody>
      </p:sp>
      <p:sp>
        <p:nvSpPr>
          <p:cNvPr id="16" name="Rectángulo 15"/>
          <p:cNvSpPr/>
          <p:nvPr/>
        </p:nvSpPr>
        <p:spPr>
          <a:xfrm>
            <a:off x="1197821" y="7252401"/>
            <a:ext cx="6480969" cy="975664"/>
          </a:xfrm>
          <a:prstGeom prst="rect">
            <a:avLst/>
          </a:prstGeom>
        </p:spPr>
        <p:txBody>
          <a:bodyPr lIns="105421" tIns="52711" rIns="105421" bIns="52711">
            <a:spAutoFit/>
          </a:bodyPr>
          <a:lstStyle/>
          <a:p>
            <a:pPr lvl="0" algn="just">
              <a:lnSpc>
                <a:spcPct val="150000"/>
              </a:lnSpc>
            </a:pPr>
            <a:r>
              <a:rPr lang="es-ES" sz="1300" b="1" dirty="0"/>
              <a:t>5. Mejora continua: Nos comprometemos a establecer objetivos y metas ambientales claros, medibles y alcanzables, así como a monitorear y evaluar periódicamente nuestro desempeño ambiental para identificar áreas de mejora y optimización.</a:t>
            </a:r>
          </a:p>
        </p:txBody>
      </p:sp>
      <p:sp>
        <p:nvSpPr>
          <p:cNvPr id="18" name="Flecha derecha 17"/>
          <p:cNvSpPr/>
          <p:nvPr/>
        </p:nvSpPr>
        <p:spPr>
          <a:xfrm>
            <a:off x="709666" y="6109497"/>
            <a:ext cx="398580" cy="281558"/>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5421" tIns="52711" rIns="105421" bIns="52711" rtlCol="0" anchor="ctr"/>
          <a:lstStyle/>
          <a:p>
            <a:pPr algn="ctr"/>
            <a:endParaRPr lang="es-VE"/>
          </a:p>
        </p:txBody>
      </p:sp>
      <p:sp>
        <p:nvSpPr>
          <p:cNvPr id="19" name="Flecha derecha 18"/>
          <p:cNvSpPr/>
          <p:nvPr/>
        </p:nvSpPr>
        <p:spPr>
          <a:xfrm>
            <a:off x="709666" y="7414006"/>
            <a:ext cx="398580" cy="281558"/>
          </a:xfrm>
          <a:prstGeom prst="rightArrow">
            <a:avLst/>
          </a:prstGeom>
          <a:solidFill>
            <a:schemeClr val="tx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105421" tIns="52711" rIns="105421" bIns="52711" rtlCol="0" anchor="ctr"/>
          <a:lstStyle/>
          <a:p>
            <a:pPr algn="ctr"/>
            <a:endParaRPr lang="es-VE"/>
          </a:p>
        </p:txBody>
      </p:sp>
      <p:pic>
        <p:nvPicPr>
          <p:cNvPr id="17" name="Imagen 16"/>
          <p:cNvPicPr>
            <a:picLocks noChangeAspect="1"/>
          </p:cNvPicPr>
          <p:nvPr/>
        </p:nvPicPr>
        <p:blipFill>
          <a:blip r:embed="rId5"/>
          <a:stretch>
            <a:fillRect/>
          </a:stretch>
        </p:blipFill>
        <p:spPr>
          <a:xfrm>
            <a:off x="8029849" y="3887914"/>
            <a:ext cx="1675734" cy="2068757"/>
          </a:xfrm>
          <a:prstGeom prst="rect">
            <a:avLst/>
          </a:prstGeom>
        </p:spPr>
      </p:pic>
      <p:pic>
        <p:nvPicPr>
          <p:cNvPr id="1028" name="Picture 4" descr="MDC Consultoría y Capacitación"/>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9759409" y="4516481"/>
            <a:ext cx="3010296" cy="2120718"/>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idado del medio ambiente - OBJETIVOS Identificar alternativas para el  manejo y control de basura y olores ofensivos generados. Desarrollar  compromisos que llevaran a la comunidad a una sostenibilidad ambiental a  través"/>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8208348" y="6878368"/>
            <a:ext cx="2275083" cy="186904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60027502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13 Rectángulo redondeado"/>
          <p:cNvSpPr/>
          <p:nvPr/>
        </p:nvSpPr>
        <p:spPr>
          <a:xfrm rot="19778620">
            <a:off x="6025379" y="6177218"/>
            <a:ext cx="7444939"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3" name="12 Rectángulo redondeado"/>
          <p:cNvSpPr/>
          <p:nvPr/>
        </p:nvSpPr>
        <p:spPr>
          <a:xfrm rot="19778620">
            <a:off x="4416182" y="4307159"/>
            <a:ext cx="8867875" cy="151765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Rectángulo redondeado"/>
          <p:cNvSpPr/>
          <p:nvPr/>
        </p:nvSpPr>
        <p:spPr>
          <a:xfrm rot="19778620">
            <a:off x="3142946" y="2092250"/>
            <a:ext cx="8731528" cy="166450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Rectángulo redondeado"/>
          <p:cNvSpPr/>
          <p:nvPr/>
        </p:nvSpPr>
        <p:spPr>
          <a:xfrm rot="19778620">
            <a:off x="-409905" y="1936953"/>
            <a:ext cx="8024648"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2"/>
          <a:stretch>
            <a:fillRect/>
          </a:stretch>
        </p:blipFill>
        <p:spPr>
          <a:xfrm>
            <a:off x="451931" y="1216224"/>
            <a:ext cx="5630921" cy="7390567"/>
          </a:xfrm>
          <a:prstGeom prst="rect">
            <a:avLst/>
          </a:prstGeom>
        </p:spPr>
      </p:pic>
      <p:sp>
        <p:nvSpPr>
          <p:cNvPr id="6" name="CuadroTexto 5"/>
          <p:cNvSpPr txBox="1"/>
          <p:nvPr/>
        </p:nvSpPr>
        <p:spPr>
          <a:xfrm>
            <a:off x="3277519" y="308610"/>
            <a:ext cx="6874457" cy="752782"/>
          </a:xfrm>
          <a:prstGeom prst="rect">
            <a:avLst/>
          </a:prstGeom>
          <a:noFill/>
        </p:spPr>
        <p:txBody>
          <a:bodyPr wrap="square" lIns="105421" tIns="52711" rIns="105421" bIns="52711" rtlCol="0">
            <a:spAutoFit/>
          </a:bodyPr>
          <a:lstStyle/>
          <a:p>
            <a:pPr algn="ctr"/>
            <a:r>
              <a:rPr lang="es-ES" b="1" u="sng" dirty="0" smtClean="0">
                <a:latin typeface="Arial" panose="020B0604020202020204" pitchFamily="34" charset="0"/>
                <a:cs typeface="Arial" panose="020B0604020202020204" pitchFamily="34" charset="0"/>
              </a:rPr>
              <a:t>Registros de no conformidades y acciones correctivas. </a:t>
            </a:r>
            <a:endParaRPr lang="en-US" b="1" u="sng" dirty="0">
              <a:latin typeface="Arial" panose="020B0604020202020204" pitchFamily="34" charset="0"/>
              <a:cs typeface="Arial" panose="020B0604020202020204" pitchFamily="34" charset="0"/>
            </a:endParaRPr>
          </a:p>
        </p:txBody>
      </p:sp>
      <p:pic>
        <p:nvPicPr>
          <p:cNvPr id="7" name="Imagen 6"/>
          <p:cNvPicPr>
            <a:picLocks noChangeAspect="1"/>
          </p:cNvPicPr>
          <p:nvPr/>
        </p:nvPicPr>
        <p:blipFill rotWithShape="1">
          <a:blip r:embed="rId3"/>
          <a:srcRect l="2839" r="1869"/>
          <a:stretch/>
        </p:blipFill>
        <p:spPr>
          <a:xfrm>
            <a:off x="6499486" y="1216224"/>
            <a:ext cx="5582892" cy="7390567"/>
          </a:xfrm>
          <a:prstGeom prst="rect">
            <a:avLst/>
          </a:prstGeom>
        </p:spPr>
      </p:pic>
      <p:sp>
        <p:nvSpPr>
          <p:cNvPr id="8" name="CuadroTexto 7"/>
          <p:cNvSpPr txBox="1"/>
          <p:nvPr/>
        </p:nvSpPr>
        <p:spPr>
          <a:xfrm>
            <a:off x="10726004" y="8571508"/>
            <a:ext cx="2235934" cy="429617"/>
          </a:xfrm>
          <a:prstGeom prst="rect">
            <a:avLst/>
          </a:prstGeom>
          <a:noFill/>
        </p:spPr>
        <p:txBody>
          <a:bodyPr wrap="square" lIns="105421" tIns="52711" rIns="105421" bIns="52711" rtlCol="0">
            <a:spAutoFit/>
          </a:bodyPr>
          <a:lstStyle/>
          <a:p>
            <a:r>
              <a:rPr lang="es-ES" b="1" dirty="0" smtClean="0"/>
              <a:t>Nairisbel Ibarra </a:t>
            </a:r>
            <a:endParaRPr lang="en-US" b="1" dirty="0"/>
          </a:p>
        </p:txBody>
      </p:sp>
      <p:pic>
        <p:nvPicPr>
          <p:cNvPr id="9" name="Imagen 3"/>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252249" y="231890"/>
            <a:ext cx="1415797" cy="1723235"/>
          </a:xfrm>
          <a:prstGeom prst="roundRect">
            <a:avLst/>
          </a:prstGeom>
        </p:spPr>
      </p:pic>
    </p:spTree>
    <p:extLst>
      <p:ext uri="{BB962C8B-B14F-4D97-AF65-F5344CB8AC3E}">
        <p14:creationId xmlns="" xmlns:p14="http://schemas.microsoft.com/office/powerpoint/2010/main" val="303608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Elipse"/>
          <p:cNvSpPr/>
          <p:nvPr/>
        </p:nvSpPr>
        <p:spPr>
          <a:xfrm>
            <a:off x="1655379" y="5376041"/>
            <a:ext cx="3337036" cy="362508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Elipse"/>
          <p:cNvSpPr/>
          <p:nvPr/>
        </p:nvSpPr>
        <p:spPr>
          <a:xfrm>
            <a:off x="9122978" y="6052973"/>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Elipse"/>
          <p:cNvSpPr/>
          <p:nvPr/>
        </p:nvSpPr>
        <p:spPr>
          <a:xfrm>
            <a:off x="9800895" y="2680138"/>
            <a:ext cx="2433146" cy="235957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Elipse"/>
          <p:cNvSpPr/>
          <p:nvPr/>
        </p:nvSpPr>
        <p:spPr>
          <a:xfrm>
            <a:off x="7641020" y="362605"/>
            <a:ext cx="1439918" cy="1508235"/>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Elipse"/>
          <p:cNvSpPr/>
          <p:nvPr/>
        </p:nvSpPr>
        <p:spPr>
          <a:xfrm>
            <a:off x="1292771" y="283779"/>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 name="CuadroTexto 1"/>
          <p:cNvSpPr txBox="1"/>
          <p:nvPr/>
        </p:nvSpPr>
        <p:spPr>
          <a:xfrm>
            <a:off x="3184634" y="222886"/>
            <a:ext cx="6873765" cy="598894"/>
          </a:xfrm>
          <a:prstGeom prst="rect">
            <a:avLst/>
          </a:prstGeom>
          <a:noFill/>
        </p:spPr>
        <p:txBody>
          <a:bodyPr wrap="square" lIns="105421" tIns="52711" rIns="105421" bIns="52711" rtlCol="0">
            <a:spAutoFit/>
          </a:bodyPr>
          <a:lstStyle/>
          <a:p>
            <a:r>
              <a:rPr lang="en-US" sz="3200" b="1" i="1" dirty="0" smtClean="0"/>
              <a:t> </a:t>
            </a:r>
            <a:r>
              <a:rPr lang="en-US" sz="3200" b="1" i="1" dirty="0" err="1" smtClean="0">
                <a:latin typeface="Arial" panose="020B0604020202020204" pitchFamily="34" charset="0"/>
                <a:cs typeface="Arial" panose="020B0604020202020204" pitchFamily="34" charset="0"/>
              </a:rPr>
              <a:t>Registros</a:t>
            </a:r>
            <a:r>
              <a:rPr lang="en-US" sz="3200" b="1" i="1" dirty="0" smtClean="0">
                <a:latin typeface="Arial" panose="020B0604020202020204" pitchFamily="34" charset="0"/>
                <a:cs typeface="Arial" panose="020B0604020202020204" pitchFamily="34" charset="0"/>
              </a:rPr>
              <a:t> de </a:t>
            </a:r>
            <a:r>
              <a:rPr lang="en-US" sz="3200" b="1" i="1" dirty="0" err="1" smtClean="0">
                <a:latin typeface="Arial" panose="020B0604020202020204" pitchFamily="34" charset="0"/>
                <a:cs typeface="Arial" panose="020B0604020202020204" pitchFamily="34" charset="0"/>
              </a:rPr>
              <a:t>auditorías</a:t>
            </a:r>
            <a:r>
              <a:rPr lang="en-US" sz="3200" b="1" i="1" dirty="0" smtClean="0">
                <a:latin typeface="Arial" panose="020B0604020202020204" pitchFamily="34" charset="0"/>
                <a:cs typeface="Arial" panose="020B0604020202020204" pitchFamily="34" charset="0"/>
              </a:rPr>
              <a:t> </a:t>
            </a:r>
            <a:r>
              <a:rPr lang="en-US" sz="3200" b="1" i="1" dirty="0" err="1" smtClean="0">
                <a:latin typeface="Arial" panose="020B0604020202020204" pitchFamily="34" charset="0"/>
                <a:cs typeface="Arial" panose="020B0604020202020204" pitchFamily="34" charset="0"/>
              </a:rPr>
              <a:t>internas</a:t>
            </a:r>
            <a:endParaRPr lang="en-US" sz="3200" b="1" i="1" dirty="0">
              <a:latin typeface="Arial" panose="020B0604020202020204" pitchFamily="34" charset="0"/>
              <a:cs typeface="Arial" panose="020B0604020202020204" pitchFamily="34" charset="0"/>
            </a:endParaRPr>
          </a:p>
        </p:txBody>
      </p:sp>
      <p:pic>
        <p:nvPicPr>
          <p:cNvPr id="4" name="Imagen 3"/>
          <p:cNvPicPr>
            <a:picLocks noChangeAspect="1"/>
          </p:cNvPicPr>
          <p:nvPr/>
        </p:nvPicPr>
        <p:blipFill>
          <a:blip r:embed="rId2"/>
          <a:stretch>
            <a:fillRect/>
          </a:stretch>
        </p:blipFill>
        <p:spPr>
          <a:xfrm>
            <a:off x="436143" y="1755268"/>
            <a:ext cx="7868012" cy="6550819"/>
          </a:xfrm>
          <a:prstGeom prst="rect">
            <a:avLst/>
          </a:prstGeom>
        </p:spPr>
      </p:pic>
      <p:sp>
        <p:nvSpPr>
          <p:cNvPr id="5" name="CuadroTexto 4"/>
          <p:cNvSpPr txBox="1"/>
          <p:nvPr/>
        </p:nvSpPr>
        <p:spPr>
          <a:xfrm>
            <a:off x="8720046" y="2922138"/>
            <a:ext cx="3819142" cy="3984436"/>
          </a:xfrm>
          <a:prstGeom prst="rect">
            <a:avLst/>
          </a:prstGeom>
          <a:noFill/>
        </p:spPr>
        <p:txBody>
          <a:bodyPr wrap="square" lIns="105421" tIns="52711" rIns="105421" bIns="52711" rtlCol="0">
            <a:spAutoFit/>
          </a:bodyPr>
          <a:lstStyle/>
          <a:p>
            <a:r>
              <a:rPr lang="es-ES" sz="3600" dirty="0" smtClean="0"/>
              <a:t>Las auditorías internas las efectúa el personal de la propia empresa o un organismo ajeno a la misma.</a:t>
            </a:r>
            <a:endParaRPr lang="en-US" sz="3600" dirty="0"/>
          </a:p>
        </p:txBody>
      </p:sp>
      <p:sp>
        <p:nvSpPr>
          <p:cNvPr id="6" name="CuadroTexto 5"/>
          <p:cNvSpPr txBox="1"/>
          <p:nvPr/>
        </p:nvSpPr>
        <p:spPr>
          <a:xfrm>
            <a:off x="10573237" y="8358722"/>
            <a:ext cx="2388701" cy="429617"/>
          </a:xfrm>
          <a:prstGeom prst="rect">
            <a:avLst/>
          </a:prstGeom>
          <a:noFill/>
        </p:spPr>
        <p:txBody>
          <a:bodyPr wrap="square" lIns="105421" tIns="52711" rIns="105421" bIns="52711" rtlCol="0">
            <a:spAutoFit/>
          </a:bodyPr>
          <a:lstStyle/>
          <a:p>
            <a:r>
              <a:rPr lang="es-ES" dirty="0" smtClean="0"/>
              <a:t>Nairisbel Ibarra </a:t>
            </a:r>
            <a:endParaRPr lang="en-US" dirty="0"/>
          </a:p>
        </p:txBody>
      </p:sp>
      <p:pic>
        <p:nvPicPr>
          <p:cNvPr id="12"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0921173" y="373779"/>
            <a:ext cx="1415797" cy="1723235"/>
          </a:xfrm>
          <a:prstGeom prst="roundRect">
            <a:avLst/>
          </a:prstGeom>
        </p:spPr>
      </p:pic>
    </p:spTree>
    <p:extLst>
      <p:ext uri="{BB962C8B-B14F-4D97-AF65-F5344CB8AC3E}">
        <p14:creationId xmlns="" xmlns:p14="http://schemas.microsoft.com/office/powerpoint/2010/main" val="27091018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rot="16200000">
            <a:off x="7327023" y="3890140"/>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Rectángulo redondeado"/>
          <p:cNvSpPr/>
          <p:nvPr/>
        </p:nvSpPr>
        <p:spPr>
          <a:xfrm rot="16200000">
            <a:off x="3590595" y="3968968"/>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Rectángulo redondeado"/>
          <p:cNvSpPr/>
          <p:nvPr/>
        </p:nvSpPr>
        <p:spPr>
          <a:xfrm rot="16200000">
            <a:off x="1738147" y="4843955"/>
            <a:ext cx="5517932"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Rectángulo redondeado"/>
          <p:cNvSpPr/>
          <p:nvPr/>
        </p:nvSpPr>
        <p:spPr>
          <a:xfrm rot="16200000">
            <a:off x="-2116522" y="3842844"/>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 name="Rectángulo: esquinas redondeadas 6">
            <a:extLst>
              <a:ext uri="{FF2B5EF4-FFF2-40B4-BE49-F238E27FC236}">
                <a16:creationId xmlns:a16="http://schemas.microsoft.com/office/drawing/2014/main" xmlns="" id="{ED5A5326-81D2-4B91-B736-261B8268C319}"/>
              </a:ext>
            </a:extLst>
          </p:cNvPr>
          <p:cNvSpPr/>
          <p:nvPr/>
        </p:nvSpPr>
        <p:spPr>
          <a:xfrm>
            <a:off x="3763422" y="476849"/>
            <a:ext cx="7788489" cy="227855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r>
              <a:rPr lang="es-VE" sz="4000" b="1" i="1" dirty="0" smtClean="0"/>
              <a:t>Implementar el Plan de Acción</a:t>
            </a:r>
            <a:endParaRPr lang="es-VE" sz="4000" b="1" i="1" dirty="0"/>
          </a:p>
        </p:txBody>
      </p:sp>
      <p:pic>
        <p:nvPicPr>
          <p:cNvPr id="3"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642056" y="562966"/>
            <a:ext cx="1659710" cy="1723235"/>
          </a:xfrm>
          <a:prstGeom prst="roundRect">
            <a:avLst/>
          </a:prstGeom>
        </p:spPr>
      </p:pic>
      <p:sp>
        <p:nvSpPr>
          <p:cNvPr id="1025" name="Rectangle 1"/>
          <p:cNvSpPr>
            <a:spLocks noChangeArrowheads="1"/>
          </p:cNvSpPr>
          <p:nvPr/>
        </p:nvSpPr>
        <p:spPr bwMode="auto">
          <a:xfrm>
            <a:off x="409904" y="2932386"/>
            <a:ext cx="461929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2800" b="1" i="0" u="none" strike="noStrike" cap="none" normalizeH="0" baseline="0" dirty="0" smtClean="0">
                <a:ln>
                  <a:noFill/>
                </a:ln>
                <a:solidFill>
                  <a:schemeClr val="tx1"/>
                </a:solidFill>
                <a:effectLst/>
                <a:ea typeface="Times New Roman" pitchFamily="18" charset="0"/>
                <a:cs typeface="Times New Roman" pitchFamily="18" charset="0"/>
              </a:rPr>
              <a:t>Identificar, corregir y dar seguimiento al estado de los baños:</a:t>
            </a:r>
            <a:endParaRPr kumimoji="0" lang="es-ES" sz="2800" b="0" i="0" u="none" strike="noStrike" cap="none" normalizeH="0" baseline="0" dirty="0" smtClean="0">
              <a:ln>
                <a:noFill/>
              </a:ln>
              <a:solidFill>
                <a:schemeClr val="tx1"/>
              </a:solidFill>
              <a:effectLst/>
              <a:cs typeface="Arial" pitchFamily="34" charset="0"/>
            </a:endParaRPr>
          </a:p>
        </p:txBody>
      </p:sp>
      <p:sp>
        <p:nvSpPr>
          <p:cNvPr id="1026" name="Rectangle 2"/>
          <p:cNvSpPr>
            <a:spLocks noChangeArrowheads="1"/>
          </p:cNvSpPr>
          <p:nvPr/>
        </p:nvSpPr>
        <p:spPr bwMode="auto">
          <a:xfrm>
            <a:off x="5646738" y="3610303"/>
            <a:ext cx="6794938"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2800" b="1" i="0" u="none" strike="noStrike" cap="none" normalizeH="0" baseline="0" dirty="0" smtClean="0">
                <a:ln>
                  <a:noFill/>
                </a:ln>
                <a:solidFill>
                  <a:schemeClr val="tx1"/>
                </a:solidFill>
                <a:effectLst/>
                <a:ea typeface="Times New Roman" pitchFamily="18" charset="0"/>
                <a:cs typeface="Times New Roman" pitchFamily="18" charset="0"/>
              </a:rPr>
              <a:t>Elaborar y ejecutar un programa para sistemas de purificación, ventilación y monitoreo del CO2:</a:t>
            </a:r>
            <a:endParaRPr kumimoji="0" lang="es-ES" sz="2800" b="0" i="0" u="none" strike="noStrike" cap="none" normalizeH="0" baseline="0" dirty="0" smtClean="0">
              <a:ln>
                <a:noFill/>
              </a:ln>
              <a:solidFill>
                <a:schemeClr val="tx1"/>
              </a:solidFill>
              <a:effectLst/>
              <a:cs typeface="Arial" pitchFamily="34" charset="0"/>
            </a:endParaRPr>
          </a:p>
        </p:txBody>
      </p:sp>
      <p:sp>
        <p:nvSpPr>
          <p:cNvPr id="1027" name="Rectangle 3"/>
          <p:cNvSpPr>
            <a:spLocks noChangeArrowheads="1"/>
          </p:cNvSpPr>
          <p:nvPr/>
        </p:nvSpPr>
        <p:spPr bwMode="auto">
          <a:xfrm>
            <a:off x="425670" y="4966138"/>
            <a:ext cx="484001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2800" b="1" i="0" u="none" strike="noStrike" cap="none" normalizeH="0" baseline="0" dirty="0" smtClean="0">
                <a:ln>
                  <a:noFill/>
                </a:ln>
                <a:solidFill>
                  <a:schemeClr val="tx1"/>
                </a:solidFill>
                <a:effectLst/>
                <a:ea typeface="Times New Roman" pitchFamily="18" charset="0"/>
                <a:cs typeface="Times New Roman" pitchFamily="18" charset="0"/>
              </a:rPr>
              <a:t>Concienciación sobre el reciclaje y la gestión adecuada de residuos:</a:t>
            </a:r>
            <a:endParaRPr kumimoji="0" lang="es-ES" sz="2800" b="0" i="0" u="none" strike="noStrike" cap="none" normalizeH="0" baseline="0" dirty="0" smtClean="0">
              <a:ln>
                <a:noFill/>
              </a:ln>
              <a:solidFill>
                <a:schemeClr val="tx1"/>
              </a:solidFill>
              <a:effectLst/>
              <a:cs typeface="Arial" pitchFamily="34" charset="0"/>
            </a:endParaRPr>
          </a:p>
        </p:txBody>
      </p:sp>
      <p:sp>
        <p:nvSpPr>
          <p:cNvPr id="1028" name="Rectangle 4"/>
          <p:cNvSpPr>
            <a:spLocks noChangeArrowheads="1"/>
          </p:cNvSpPr>
          <p:nvPr/>
        </p:nvSpPr>
        <p:spPr bwMode="auto">
          <a:xfrm>
            <a:off x="5927835" y="5502167"/>
            <a:ext cx="6385034"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2800" b="1" i="0" u="none" strike="noStrike" cap="none" normalizeH="0" baseline="0" dirty="0" smtClean="0">
                <a:ln>
                  <a:noFill/>
                </a:ln>
                <a:solidFill>
                  <a:schemeClr val="tx1"/>
                </a:solidFill>
                <a:effectLst/>
                <a:ea typeface="Times New Roman" pitchFamily="18" charset="0"/>
                <a:cs typeface="Times New Roman" pitchFamily="18" charset="0"/>
              </a:rPr>
              <a:t>Inventarios y planes de reforestación para la creación de nuevos jardines y áreas verdes:</a:t>
            </a:r>
            <a:endParaRPr kumimoji="0" lang="es-ES" sz="2800" b="0" i="0" u="none" strike="noStrike" cap="none" normalizeH="0" baseline="0" dirty="0" smtClean="0">
              <a:ln>
                <a:noFill/>
              </a:ln>
              <a:solidFill>
                <a:schemeClr val="tx1"/>
              </a:solidFill>
              <a:effectLst/>
              <a:cs typeface="Arial" pitchFamily="34" charset="0"/>
            </a:endParaRPr>
          </a:p>
        </p:txBody>
      </p:sp>
      <p:sp>
        <p:nvSpPr>
          <p:cNvPr id="1029" name="Rectangle 5"/>
          <p:cNvSpPr>
            <a:spLocks noChangeArrowheads="1"/>
          </p:cNvSpPr>
          <p:nvPr/>
        </p:nvSpPr>
        <p:spPr bwMode="auto">
          <a:xfrm>
            <a:off x="331076" y="7078717"/>
            <a:ext cx="6148552"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es-ES" sz="2800" b="1" i="0" u="none" strike="noStrike" cap="none" normalizeH="0" baseline="0" dirty="0" smtClean="0">
                <a:ln>
                  <a:noFill/>
                </a:ln>
                <a:solidFill>
                  <a:schemeClr val="tx1"/>
                </a:solidFill>
                <a:effectLst/>
                <a:ea typeface="Times New Roman" pitchFamily="18" charset="0"/>
                <a:cs typeface="Times New Roman" pitchFamily="18" charset="0"/>
              </a:rPr>
              <a:t>Actividades deportivas, planes de mantenimiento ecológico y charlas de concienciación:</a:t>
            </a:r>
            <a:endParaRPr kumimoji="0" lang="es-ES" sz="2800" b="0" i="0" u="none" strike="noStrike" cap="none" normalizeH="0" baseline="0" dirty="0" smtClean="0">
              <a:ln>
                <a:noFill/>
              </a:ln>
              <a:solidFill>
                <a:schemeClr val="tx1"/>
              </a:solidFill>
              <a:effectLst/>
              <a:cs typeface="Arial" pitchFamily="34" charset="0"/>
            </a:endParaRPr>
          </a:p>
        </p:txBody>
      </p:sp>
      <p:sp>
        <p:nvSpPr>
          <p:cNvPr id="1030" name="Rectangle 6"/>
          <p:cNvSpPr>
            <a:spLocks noChangeArrowheads="1"/>
          </p:cNvSpPr>
          <p:nvPr/>
        </p:nvSpPr>
        <p:spPr bwMode="auto">
          <a:xfrm>
            <a:off x="8056180" y="7866993"/>
            <a:ext cx="4051737"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s-ES" sz="36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Lezama Migeilys</a:t>
            </a:r>
            <a:endParaRPr kumimoji="0" lang="es-E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7" name="Rectángulo: esquinas redondeadas 6">
            <a:extLst>
              <a:ext uri="{FF2B5EF4-FFF2-40B4-BE49-F238E27FC236}">
                <a16:creationId xmlns:a16="http://schemas.microsoft.com/office/drawing/2014/main" xmlns="" id="{ED5A5326-81D2-4B91-B736-261B8268C319}"/>
              </a:ext>
            </a:extLst>
          </p:cNvPr>
          <p:cNvSpPr/>
          <p:nvPr/>
        </p:nvSpPr>
        <p:spPr>
          <a:xfrm>
            <a:off x="2454884" y="445318"/>
            <a:ext cx="7788489" cy="227855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r>
              <a:rPr lang="es-VE" sz="3600" b="1" i="1" dirty="0" smtClean="0"/>
              <a:t>MEDICION Y SEGUIMIENTO</a:t>
            </a:r>
          </a:p>
          <a:p>
            <a:pPr algn="ctr"/>
            <a:r>
              <a:rPr lang="es-VE" sz="3600" b="1" i="1" dirty="0" smtClean="0"/>
              <a:t>Medición y Monitoreo del </a:t>
            </a:r>
            <a:r>
              <a:rPr lang="es-VE" sz="3600" b="1" i="1" dirty="0"/>
              <a:t>D</a:t>
            </a:r>
            <a:r>
              <a:rPr lang="es-VE" sz="3600" b="1" i="1" dirty="0" smtClean="0"/>
              <a:t>esempeño Ambiental</a:t>
            </a:r>
            <a:endParaRPr lang="es-VE" sz="3600" b="1" i="1" dirty="0"/>
          </a:p>
        </p:txBody>
      </p:sp>
      <p:cxnSp>
        <p:nvCxnSpPr>
          <p:cNvPr id="255" name="Google Shape;255;p22"/>
          <p:cNvCxnSpPr>
            <a:cxnSpLocks/>
          </p:cNvCxnSpPr>
          <p:nvPr/>
        </p:nvCxnSpPr>
        <p:spPr>
          <a:xfrm>
            <a:off x="11550651" y="3508815"/>
            <a:ext cx="1206464" cy="0"/>
          </a:xfrm>
          <a:prstGeom prst="straightConnector1">
            <a:avLst/>
          </a:prstGeom>
          <a:noFill/>
          <a:ln w="9525" cap="flat" cmpd="sng">
            <a:solidFill>
              <a:schemeClr val="dk1"/>
            </a:solidFill>
            <a:prstDash val="solid"/>
            <a:round/>
            <a:headEnd type="none" w="med" len="med"/>
            <a:tailEnd type="oval" w="med" len="med"/>
          </a:ln>
        </p:spPr>
      </p:cxnSp>
      <p:cxnSp>
        <p:nvCxnSpPr>
          <p:cNvPr id="257" name="Google Shape;257;p22"/>
          <p:cNvCxnSpPr>
            <a:cxnSpLocks/>
          </p:cNvCxnSpPr>
          <p:nvPr/>
        </p:nvCxnSpPr>
        <p:spPr>
          <a:xfrm>
            <a:off x="11170671" y="5190469"/>
            <a:ext cx="1206464" cy="0"/>
          </a:xfrm>
          <a:prstGeom prst="straightConnector1">
            <a:avLst/>
          </a:prstGeom>
          <a:noFill/>
          <a:ln w="9525" cap="flat" cmpd="sng">
            <a:solidFill>
              <a:schemeClr val="dk1"/>
            </a:solidFill>
            <a:prstDash val="solid"/>
            <a:round/>
            <a:headEnd type="none" w="med" len="med"/>
            <a:tailEnd type="oval" w="med" len="med"/>
          </a:ln>
        </p:spPr>
      </p:cxnSp>
      <p:sp>
        <p:nvSpPr>
          <p:cNvPr id="9" name="Rectángulo: esquinas redondeadas 8">
            <a:extLst>
              <a:ext uri="{FF2B5EF4-FFF2-40B4-BE49-F238E27FC236}">
                <a16:creationId xmlns:a16="http://schemas.microsoft.com/office/drawing/2014/main" xmlns="" id="{600A9784-755A-4A7E-96EE-1AF52ED5302A}"/>
              </a:ext>
            </a:extLst>
          </p:cNvPr>
          <p:cNvSpPr/>
          <p:nvPr/>
        </p:nvSpPr>
        <p:spPr>
          <a:xfrm>
            <a:off x="331767" y="3035499"/>
            <a:ext cx="4266635" cy="2853254"/>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27" name="Rectángulo: esquinas redondeadas 26">
            <a:extLst>
              <a:ext uri="{FF2B5EF4-FFF2-40B4-BE49-F238E27FC236}">
                <a16:creationId xmlns:a16="http://schemas.microsoft.com/office/drawing/2014/main" xmlns="" id="{D36F10AE-8ADD-4E93-90E1-A4DFC53E3C6A}"/>
              </a:ext>
            </a:extLst>
          </p:cNvPr>
          <p:cNvSpPr/>
          <p:nvPr/>
        </p:nvSpPr>
        <p:spPr>
          <a:xfrm>
            <a:off x="740682" y="6073706"/>
            <a:ext cx="5437456" cy="2517844"/>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28" name="Rectángulo: esquinas redondeadas 27">
            <a:extLst>
              <a:ext uri="{FF2B5EF4-FFF2-40B4-BE49-F238E27FC236}">
                <a16:creationId xmlns:a16="http://schemas.microsoft.com/office/drawing/2014/main" xmlns="" id="{B0617CCE-011E-4C43-A59D-A9BF0C04527C}"/>
              </a:ext>
            </a:extLst>
          </p:cNvPr>
          <p:cNvSpPr/>
          <p:nvPr/>
        </p:nvSpPr>
        <p:spPr>
          <a:xfrm>
            <a:off x="5767290" y="3035499"/>
            <a:ext cx="4957172" cy="2853253"/>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29" name="Rectángulo: esquinas redondeadas 28">
            <a:extLst>
              <a:ext uri="{FF2B5EF4-FFF2-40B4-BE49-F238E27FC236}">
                <a16:creationId xmlns:a16="http://schemas.microsoft.com/office/drawing/2014/main" xmlns="" id="{7B9CA9FF-3D6C-4EB6-89ED-C7D05B1A1879}"/>
              </a:ext>
            </a:extLst>
          </p:cNvPr>
          <p:cNvSpPr/>
          <p:nvPr/>
        </p:nvSpPr>
        <p:spPr>
          <a:xfrm>
            <a:off x="7292785" y="6038609"/>
            <a:ext cx="5542975" cy="2752726"/>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30" name="Rectángulo: esquinas redondeadas 29">
            <a:extLst>
              <a:ext uri="{FF2B5EF4-FFF2-40B4-BE49-F238E27FC236}">
                <a16:creationId xmlns:a16="http://schemas.microsoft.com/office/drawing/2014/main" xmlns="" id="{15E5E7D8-3087-4280-AD3B-F750AA7AB9BF}"/>
              </a:ext>
            </a:extLst>
          </p:cNvPr>
          <p:cNvSpPr/>
          <p:nvPr/>
        </p:nvSpPr>
        <p:spPr>
          <a:xfrm>
            <a:off x="331767" y="3188566"/>
            <a:ext cx="4451805" cy="490200"/>
          </a:xfrm>
          <a:prstGeom prst="roundRect">
            <a:avLst/>
          </a:prstGeom>
          <a:solidFill>
            <a:schemeClr val="bg1">
              <a:lumMod val="75000"/>
              <a:lumOff val="2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r>
              <a:rPr lang="es-VE" b="1" dirty="0" smtClean="0"/>
              <a:t>Donde la Aplicaremos:</a:t>
            </a:r>
            <a:endParaRPr lang="es-VE" b="1" dirty="0"/>
          </a:p>
        </p:txBody>
      </p:sp>
      <p:sp>
        <p:nvSpPr>
          <p:cNvPr id="31" name="Rectángulo: esquinas redondeadas 30">
            <a:extLst>
              <a:ext uri="{FF2B5EF4-FFF2-40B4-BE49-F238E27FC236}">
                <a16:creationId xmlns:a16="http://schemas.microsoft.com/office/drawing/2014/main" xmlns="" id="{FCDBE7D3-401A-453E-A97C-80AD7CE6214D}"/>
              </a:ext>
            </a:extLst>
          </p:cNvPr>
          <p:cNvSpPr/>
          <p:nvPr/>
        </p:nvSpPr>
        <p:spPr>
          <a:xfrm>
            <a:off x="632665" y="6024776"/>
            <a:ext cx="5545473" cy="532000"/>
          </a:xfrm>
          <a:prstGeom prst="roundRect">
            <a:avLst/>
          </a:prstGeom>
          <a:solidFill>
            <a:schemeClr val="bg1">
              <a:lumMod val="75000"/>
              <a:lumOff val="25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32" name="Rectángulo: esquinas redondeadas 31">
            <a:extLst>
              <a:ext uri="{FF2B5EF4-FFF2-40B4-BE49-F238E27FC236}">
                <a16:creationId xmlns:a16="http://schemas.microsoft.com/office/drawing/2014/main" xmlns="" id="{DDC4F7EC-A187-4D62-9971-6C85FD77F84A}"/>
              </a:ext>
            </a:extLst>
          </p:cNvPr>
          <p:cNvSpPr/>
          <p:nvPr/>
        </p:nvSpPr>
        <p:spPr>
          <a:xfrm>
            <a:off x="5767290" y="3185358"/>
            <a:ext cx="5111480" cy="685211"/>
          </a:xfrm>
          <a:prstGeom prst="roundRect">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33" name="Rectángulo: esquinas redondeadas 32">
            <a:extLst>
              <a:ext uri="{FF2B5EF4-FFF2-40B4-BE49-F238E27FC236}">
                <a16:creationId xmlns:a16="http://schemas.microsoft.com/office/drawing/2014/main" xmlns="" id="{D957878D-C287-47E2-963A-3B3ECB6E33FF}"/>
              </a:ext>
            </a:extLst>
          </p:cNvPr>
          <p:cNvSpPr/>
          <p:nvPr/>
        </p:nvSpPr>
        <p:spPr>
          <a:xfrm>
            <a:off x="6684651" y="5464464"/>
            <a:ext cx="3734273" cy="490200"/>
          </a:xfrm>
          <a:prstGeom prst="roundRect">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34" name="CuadroTexto 33">
            <a:extLst>
              <a:ext uri="{FF2B5EF4-FFF2-40B4-BE49-F238E27FC236}">
                <a16:creationId xmlns:a16="http://schemas.microsoft.com/office/drawing/2014/main" xmlns="" id="{FEECC7BF-96C9-4995-B924-283FF1098394}"/>
              </a:ext>
            </a:extLst>
          </p:cNvPr>
          <p:cNvSpPr txBox="1"/>
          <p:nvPr/>
        </p:nvSpPr>
        <p:spPr>
          <a:xfrm>
            <a:off x="524345" y="3859266"/>
            <a:ext cx="3881478" cy="1449985"/>
          </a:xfrm>
          <a:prstGeom prst="rect">
            <a:avLst/>
          </a:prstGeom>
          <a:noFill/>
        </p:spPr>
        <p:txBody>
          <a:bodyPr wrap="square" lIns="140562" tIns="70281" rIns="140562" bIns="70281">
            <a:spAutoFit/>
          </a:bodyPr>
          <a:lstStyle/>
          <a:p>
            <a:r>
              <a:rPr lang="es-VE" sz="1700" dirty="0"/>
              <a:t>E</a:t>
            </a:r>
            <a:r>
              <a:rPr lang="es-VE" sz="1700" dirty="0" smtClean="0"/>
              <a:t>xploraremos </a:t>
            </a:r>
            <a:r>
              <a:rPr lang="es-VE" sz="1700" dirty="0"/>
              <a:t>la importancia de estas prácticas en la gestión </a:t>
            </a:r>
            <a:r>
              <a:rPr lang="es-VE" sz="1700" dirty="0" smtClean="0"/>
              <a:t>ambiental en los Baños de la UNEG </a:t>
            </a:r>
            <a:r>
              <a:rPr lang="es-VE" sz="1700" dirty="0"/>
              <a:t>y cómo contribuyen al logro de un desempeño ambiental sostenible.</a:t>
            </a:r>
          </a:p>
        </p:txBody>
      </p:sp>
      <p:sp>
        <p:nvSpPr>
          <p:cNvPr id="37" name="CuadroTexto 36">
            <a:extLst>
              <a:ext uri="{FF2B5EF4-FFF2-40B4-BE49-F238E27FC236}">
                <a16:creationId xmlns:a16="http://schemas.microsoft.com/office/drawing/2014/main" xmlns="" id="{D63B0F95-B339-43E4-8B58-2461746E9486}"/>
              </a:ext>
            </a:extLst>
          </p:cNvPr>
          <p:cNvSpPr txBox="1"/>
          <p:nvPr/>
        </p:nvSpPr>
        <p:spPr>
          <a:xfrm>
            <a:off x="450842" y="6053772"/>
            <a:ext cx="5810828" cy="417331"/>
          </a:xfrm>
          <a:prstGeom prst="rect">
            <a:avLst/>
          </a:prstGeom>
          <a:noFill/>
        </p:spPr>
        <p:txBody>
          <a:bodyPr wrap="square" lIns="140562" tIns="70281" rIns="140562" bIns="70281">
            <a:spAutoFit/>
          </a:bodyPr>
          <a:lstStyle>
            <a:defPPr marR="0" lvl="0" algn="l" rtl="0">
              <a:lnSpc>
                <a:spcPct val="100000"/>
              </a:lnSpc>
              <a:spcBef>
                <a:spcPts val="0"/>
              </a:spcBef>
              <a:spcAft>
                <a:spcPts val="0"/>
              </a:spcAft>
            </a:defPPr>
            <a:lvl1pPr algn="ctr">
              <a:lnSpc>
                <a:spcPct val="107000"/>
              </a:lnSpc>
              <a:spcAft>
                <a:spcPts val="800"/>
              </a:spcAft>
              <a:defRPr b="1">
                <a:solidFill>
                  <a:schemeClr val="bg1"/>
                </a:solidFill>
                <a:effectLst/>
                <a:latin typeface="+mj-lt"/>
                <a:ea typeface="Calibri" panose="020F0502020204030204" pitchFamily="34" charset="0"/>
                <a:cs typeface="Times New Roman" panose="02020603050405020304" pitchFamily="18" charset="0"/>
              </a:defRPr>
            </a:lvl1pPr>
          </a:lstStyle>
          <a:p>
            <a:r>
              <a:rPr lang="es-ES" sz="1800" dirty="0" smtClean="0">
                <a:solidFill>
                  <a:schemeClr val="tx1"/>
                </a:solidFill>
              </a:rPr>
              <a:t>Objetivo</a:t>
            </a:r>
            <a:endParaRPr lang="es-VE" sz="1800" dirty="0">
              <a:solidFill>
                <a:schemeClr val="tx1"/>
              </a:solidFill>
            </a:endParaRPr>
          </a:p>
        </p:txBody>
      </p:sp>
      <p:sp>
        <p:nvSpPr>
          <p:cNvPr id="38" name="CuadroTexto 37">
            <a:extLst>
              <a:ext uri="{FF2B5EF4-FFF2-40B4-BE49-F238E27FC236}">
                <a16:creationId xmlns:a16="http://schemas.microsoft.com/office/drawing/2014/main" xmlns="" id="{2A583018-9B21-4804-9876-87A68B238129}"/>
              </a:ext>
            </a:extLst>
          </p:cNvPr>
          <p:cNvSpPr txBox="1"/>
          <p:nvPr/>
        </p:nvSpPr>
        <p:spPr>
          <a:xfrm>
            <a:off x="815575" y="6528005"/>
            <a:ext cx="5470580" cy="1821625"/>
          </a:xfrm>
          <a:prstGeom prst="rect">
            <a:avLst/>
          </a:prstGeom>
          <a:noFill/>
        </p:spPr>
        <p:txBody>
          <a:bodyPr wrap="square" lIns="140562" tIns="70281" rIns="140562" bIns="70281">
            <a:spAutoFit/>
          </a:bodyPr>
          <a:lstStyle>
            <a:defPPr marR="0" lvl="0" algn="l" rtl="0">
              <a:lnSpc>
                <a:spcPct val="100000"/>
              </a:lnSpc>
              <a:spcBef>
                <a:spcPts val="0"/>
              </a:spcBef>
              <a:spcAft>
                <a:spcPts val="0"/>
              </a:spcAft>
            </a:defPPr>
            <a:lvl1pPr>
              <a:lnSpc>
                <a:spcPct val="107000"/>
              </a:lnSpc>
              <a:defRPr>
                <a:solidFill>
                  <a:srgbClr val="202124"/>
                </a:solidFill>
                <a:effectLst/>
                <a:latin typeface="Google Sans"/>
              </a:defRPr>
            </a:lvl1pPr>
          </a:lstStyle>
          <a:p>
            <a:r>
              <a:rPr lang="es-VE" sz="1700" dirty="0" smtClean="0">
                <a:solidFill>
                  <a:schemeClr val="tx1"/>
                </a:solidFill>
              </a:rPr>
              <a:t>Realizar </a:t>
            </a:r>
            <a:r>
              <a:rPr lang="es-VE" sz="1700" dirty="0">
                <a:solidFill>
                  <a:schemeClr val="tx1"/>
                </a:solidFill>
              </a:rPr>
              <a:t>el diagnóstico de la situación ambiental de los baños de la </a:t>
            </a:r>
            <a:r>
              <a:rPr lang="es-VE" sz="1700" dirty="0" smtClean="0">
                <a:solidFill>
                  <a:schemeClr val="tx1"/>
                </a:solidFill>
              </a:rPr>
              <a:t>Uneg </a:t>
            </a:r>
            <a:r>
              <a:rPr lang="es-VE" sz="1700" dirty="0">
                <a:solidFill>
                  <a:schemeClr val="tx1"/>
                </a:solidFill>
              </a:rPr>
              <a:t>de villa Asia, para establecer las acciones de prevención, mitigación, control y minimización de los impactos ambientales, así como las acciones requeridas para el cumplimiento de los requisitos ambientales de la institución.</a:t>
            </a:r>
          </a:p>
        </p:txBody>
      </p:sp>
      <p:sp>
        <p:nvSpPr>
          <p:cNvPr id="40" name="CuadroTexto 39">
            <a:extLst>
              <a:ext uri="{FF2B5EF4-FFF2-40B4-BE49-F238E27FC236}">
                <a16:creationId xmlns:a16="http://schemas.microsoft.com/office/drawing/2014/main" xmlns="" id="{25BF72B9-8897-48E7-B898-1B4A44F29395}"/>
              </a:ext>
            </a:extLst>
          </p:cNvPr>
          <p:cNvSpPr txBox="1"/>
          <p:nvPr/>
        </p:nvSpPr>
        <p:spPr>
          <a:xfrm>
            <a:off x="5796315" y="3266409"/>
            <a:ext cx="4833714" cy="418934"/>
          </a:xfrm>
          <a:prstGeom prst="rect">
            <a:avLst/>
          </a:prstGeom>
          <a:solidFill>
            <a:schemeClr val="bg1">
              <a:lumMod val="75000"/>
              <a:lumOff val="25000"/>
            </a:schemeClr>
          </a:solidFill>
        </p:spPr>
        <p:txBody>
          <a:bodyPr wrap="square" lIns="140562" tIns="70281" rIns="140562" bIns="70281">
            <a:spAutoFit/>
          </a:bodyPr>
          <a:lstStyle>
            <a:defPPr marR="0" lvl="0" algn="l" rtl="0">
              <a:lnSpc>
                <a:spcPct val="100000"/>
              </a:lnSpc>
              <a:spcBef>
                <a:spcPts val="0"/>
              </a:spcBef>
              <a:spcAft>
                <a:spcPts val="0"/>
              </a:spcAft>
              <a:defRPr/>
            </a:defPPr>
            <a:lvl1pPr algn="ctr">
              <a:lnSpc>
                <a:spcPct val="107000"/>
              </a:lnSpc>
              <a:spcAft>
                <a:spcPts val="800"/>
              </a:spcAft>
              <a:defRPr sz="1200" b="1">
                <a:solidFill>
                  <a:schemeClr val="bg1"/>
                </a:solidFill>
                <a:effectLst/>
                <a:latin typeface="+mj-lt"/>
                <a:ea typeface="Calibri" panose="020F0502020204030204" pitchFamily="34" charset="0"/>
                <a:cs typeface="Times New Roman" panose="02020603050405020304" pitchFamily="18" charset="0"/>
              </a:defRPr>
            </a:lvl1pPr>
          </a:lstStyle>
          <a:p>
            <a:pPr>
              <a:lnSpc>
                <a:spcPct val="100000"/>
              </a:lnSpc>
            </a:pPr>
            <a:r>
              <a:rPr lang="es-ES" sz="1800" dirty="0" smtClean="0">
                <a:solidFill>
                  <a:schemeClr val="tx1"/>
                </a:solidFill>
              </a:rPr>
              <a:t>Con el Fin de:</a:t>
            </a:r>
            <a:endParaRPr lang="es-VE" sz="1800" dirty="0">
              <a:solidFill>
                <a:schemeClr val="tx1"/>
              </a:solidFill>
            </a:endParaRPr>
          </a:p>
        </p:txBody>
      </p:sp>
      <p:sp>
        <p:nvSpPr>
          <p:cNvPr id="41" name="CuadroTexto 40">
            <a:extLst>
              <a:ext uri="{FF2B5EF4-FFF2-40B4-BE49-F238E27FC236}">
                <a16:creationId xmlns:a16="http://schemas.microsoft.com/office/drawing/2014/main" xmlns="" id="{DA11B714-0FEF-4F46-9DE5-BDC01582D684}"/>
              </a:ext>
            </a:extLst>
          </p:cNvPr>
          <p:cNvSpPr txBox="1"/>
          <p:nvPr/>
        </p:nvSpPr>
        <p:spPr>
          <a:xfrm>
            <a:off x="5982513" y="4106105"/>
            <a:ext cx="5304699" cy="981780"/>
          </a:xfrm>
          <a:prstGeom prst="rect">
            <a:avLst/>
          </a:prstGeom>
          <a:noFill/>
        </p:spPr>
        <p:txBody>
          <a:bodyPr wrap="square" lIns="140562" tIns="70281" rIns="140562" bIns="70281">
            <a:spAutoFit/>
          </a:bodyPr>
          <a:lstStyle>
            <a:defPPr marR="0" lvl="0" algn="l" rtl="0">
              <a:lnSpc>
                <a:spcPct val="100000"/>
              </a:lnSpc>
              <a:spcBef>
                <a:spcPts val="0"/>
              </a:spcBef>
              <a:spcAft>
                <a:spcPts val="0"/>
              </a:spcAft>
            </a:defPPr>
            <a:lvl1pPr>
              <a:lnSpc>
                <a:spcPct val="107000"/>
              </a:lnSpc>
              <a:defRPr>
                <a:solidFill>
                  <a:srgbClr val="202124"/>
                </a:solidFill>
                <a:effectLst/>
                <a:latin typeface="Google Sans"/>
              </a:defRPr>
            </a:lvl1pPr>
          </a:lstStyle>
          <a:p>
            <a:pPr marL="263553" indent="-263553" fontAlgn="base">
              <a:buFont typeface="Wingdings" panose="05000000000000000000" pitchFamily="2" charset="2"/>
              <a:buChar char="Ø"/>
            </a:pPr>
            <a:r>
              <a:rPr lang="es-VE" sz="1700" dirty="0">
                <a:solidFill>
                  <a:schemeClr val="tx1"/>
                </a:solidFill>
                <a:latin typeface="Arial" panose="020B0604020202020204" pitchFamily="34" charset="0"/>
                <a:cs typeface="Arial" panose="020B0604020202020204" pitchFamily="34" charset="0"/>
              </a:rPr>
              <a:t>Identificar riesgos </a:t>
            </a:r>
            <a:r>
              <a:rPr lang="es-VE" sz="1700" dirty="0" smtClean="0">
                <a:solidFill>
                  <a:schemeClr val="tx1"/>
                </a:solidFill>
                <a:latin typeface="Arial" panose="020B0604020202020204" pitchFamily="34" charset="0"/>
                <a:cs typeface="Arial" panose="020B0604020202020204" pitchFamily="34" charset="0"/>
              </a:rPr>
              <a:t>potenciales</a:t>
            </a:r>
          </a:p>
          <a:p>
            <a:pPr fontAlgn="base"/>
            <a:r>
              <a:rPr lang="es-VE" sz="1700" dirty="0" smtClean="0">
                <a:solidFill>
                  <a:schemeClr val="tx1"/>
                </a:solidFill>
                <a:latin typeface="Arial" panose="020B0604020202020204" pitchFamily="34" charset="0"/>
                <a:cs typeface="Arial" panose="020B0604020202020204" pitchFamily="34" charset="0"/>
              </a:rPr>
              <a:t> </a:t>
            </a:r>
          </a:p>
          <a:p>
            <a:pPr marL="263553" indent="-263553" fontAlgn="base">
              <a:buFont typeface="Wingdings" panose="05000000000000000000" pitchFamily="2" charset="2"/>
              <a:buChar char="Ø"/>
            </a:pPr>
            <a:r>
              <a:rPr lang="es-VE" sz="1700" dirty="0">
                <a:solidFill>
                  <a:schemeClr val="tx1"/>
                </a:solidFill>
                <a:latin typeface="Arial" panose="020B0604020202020204" pitchFamily="34" charset="0"/>
                <a:cs typeface="Arial" panose="020B0604020202020204" pitchFamily="34" charset="0"/>
              </a:rPr>
              <a:t>O</a:t>
            </a:r>
            <a:r>
              <a:rPr lang="es-VE" sz="1700" dirty="0" smtClean="0">
                <a:solidFill>
                  <a:schemeClr val="tx1"/>
                </a:solidFill>
                <a:latin typeface="Arial" panose="020B0604020202020204" pitchFamily="34" charset="0"/>
                <a:cs typeface="Arial" panose="020B0604020202020204" pitchFamily="34" charset="0"/>
              </a:rPr>
              <a:t>portunidades </a:t>
            </a:r>
            <a:r>
              <a:rPr lang="es-VE" sz="1700" dirty="0">
                <a:solidFill>
                  <a:schemeClr val="tx1"/>
                </a:solidFill>
                <a:latin typeface="Arial" panose="020B0604020202020204" pitchFamily="34" charset="0"/>
                <a:cs typeface="Arial" panose="020B0604020202020204" pitchFamily="34" charset="0"/>
              </a:rPr>
              <a:t>de mejora.</a:t>
            </a:r>
          </a:p>
        </p:txBody>
      </p:sp>
      <p:sp>
        <p:nvSpPr>
          <p:cNvPr id="43" name="CuadroTexto 42">
            <a:extLst>
              <a:ext uri="{FF2B5EF4-FFF2-40B4-BE49-F238E27FC236}">
                <a16:creationId xmlns:a16="http://schemas.microsoft.com/office/drawing/2014/main" xmlns="" id="{93D4E7BD-F9BB-4FF1-90C6-15521E89E5C3}"/>
              </a:ext>
            </a:extLst>
          </p:cNvPr>
          <p:cNvSpPr txBox="1"/>
          <p:nvPr/>
        </p:nvSpPr>
        <p:spPr>
          <a:xfrm>
            <a:off x="6808097" y="5513378"/>
            <a:ext cx="3487378" cy="438298"/>
          </a:xfrm>
          <a:prstGeom prst="rect">
            <a:avLst/>
          </a:prstGeom>
          <a:noFill/>
        </p:spPr>
        <p:txBody>
          <a:bodyPr wrap="square" lIns="140562" tIns="70281" rIns="140562" bIns="70281">
            <a:spAutoFit/>
          </a:bodyPr>
          <a:lstStyle>
            <a:defPPr marR="0" lvl="0" algn="l" rtl="0">
              <a:lnSpc>
                <a:spcPct val="100000"/>
              </a:lnSpc>
              <a:spcBef>
                <a:spcPts val="0"/>
              </a:spcBef>
              <a:spcAft>
                <a:spcPts val="0"/>
              </a:spcAft>
              <a:defRPr/>
            </a:defPPr>
            <a:lvl1pPr algn="ctr">
              <a:lnSpc>
                <a:spcPct val="107000"/>
              </a:lnSpc>
              <a:spcAft>
                <a:spcPts val="800"/>
              </a:spcAft>
              <a:defRPr sz="1200" b="1">
                <a:solidFill>
                  <a:schemeClr val="bg1"/>
                </a:solidFill>
                <a:effectLst/>
                <a:latin typeface="+mj-lt"/>
                <a:ea typeface="Calibri" panose="020F0502020204030204" pitchFamily="34" charset="0"/>
                <a:cs typeface="Times New Roman" panose="02020603050405020304" pitchFamily="18" charset="0"/>
              </a:defRPr>
            </a:lvl1pPr>
          </a:lstStyle>
          <a:p>
            <a:r>
              <a:rPr lang="es-ES" sz="1800" dirty="0" smtClean="0"/>
              <a:t> Se debe Cumplir que:</a:t>
            </a:r>
            <a:endParaRPr lang="es-VE" sz="1800" dirty="0"/>
          </a:p>
        </p:txBody>
      </p:sp>
      <p:sp>
        <p:nvSpPr>
          <p:cNvPr id="25" name="CuadroTexto 24">
            <a:extLst>
              <a:ext uri="{FF2B5EF4-FFF2-40B4-BE49-F238E27FC236}">
                <a16:creationId xmlns:a16="http://schemas.microsoft.com/office/drawing/2014/main" xmlns="" id="{F683BDC1-4EA2-426A-89AA-622775DCF5DB}"/>
              </a:ext>
            </a:extLst>
          </p:cNvPr>
          <p:cNvSpPr txBox="1"/>
          <p:nvPr/>
        </p:nvSpPr>
        <p:spPr>
          <a:xfrm>
            <a:off x="7218661" y="6124289"/>
            <a:ext cx="4791205" cy="2957834"/>
          </a:xfrm>
          <a:prstGeom prst="rect">
            <a:avLst/>
          </a:prstGeom>
          <a:noFill/>
        </p:spPr>
        <p:txBody>
          <a:bodyPr wrap="square" lIns="140562" tIns="70281" rIns="140562" bIns="70281">
            <a:spAutoFit/>
          </a:bodyPr>
          <a:lstStyle/>
          <a:p>
            <a:pPr marL="263553" indent="-263553">
              <a:lnSpc>
                <a:spcPct val="107000"/>
              </a:lnSpc>
              <a:buFont typeface="Wingdings" panose="05000000000000000000" pitchFamily="2" charset="2"/>
              <a:buChar char="q"/>
            </a:pPr>
            <a:r>
              <a:rPr lang="es-VE" sz="1700" dirty="0"/>
              <a:t>Establecer los </a:t>
            </a:r>
            <a:r>
              <a:rPr lang="es-VE" sz="1700" dirty="0" smtClean="0"/>
              <a:t>programas de manejo ambiental .</a:t>
            </a:r>
          </a:p>
          <a:p>
            <a:pPr marL="263553" indent="-263553">
              <a:lnSpc>
                <a:spcPct val="107000"/>
              </a:lnSpc>
              <a:buFont typeface="Wingdings" panose="05000000000000000000" pitchFamily="2" charset="2"/>
              <a:buChar char="q"/>
            </a:pPr>
            <a:r>
              <a:rPr lang="es-VE" sz="1700" dirty="0"/>
              <a:t>Identificar los elementos básicos necesarios para su </a:t>
            </a:r>
            <a:r>
              <a:rPr lang="es-VE" sz="1700" dirty="0" smtClean="0"/>
              <a:t>desarrollo</a:t>
            </a:r>
          </a:p>
          <a:p>
            <a:pPr marL="263553" indent="-263553">
              <a:lnSpc>
                <a:spcPct val="107000"/>
              </a:lnSpc>
              <a:buFont typeface="Wingdings" panose="05000000000000000000" pitchFamily="2" charset="2"/>
              <a:buChar char="q"/>
            </a:pPr>
            <a:r>
              <a:rPr lang="es-VE" sz="1700" dirty="0"/>
              <a:t>Plantear opciones de producción más limpia en cada sede de dicha Universidad.  </a:t>
            </a:r>
          </a:p>
          <a:p>
            <a:pPr marL="263553" indent="-263553">
              <a:lnSpc>
                <a:spcPct val="107000"/>
              </a:lnSpc>
              <a:buFont typeface="Wingdings" panose="05000000000000000000" pitchFamily="2" charset="2"/>
              <a:buChar char="q"/>
            </a:pPr>
            <a:r>
              <a:rPr lang="es-VE" sz="1700" dirty="0"/>
              <a:t>Realizar seguimiento y evaluación a la implementación del Plan de Gestión Ambiental.</a:t>
            </a:r>
          </a:p>
          <a:p>
            <a:pPr marL="263553" indent="-263553">
              <a:lnSpc>
                <a:spcPct val="107000"/>
              </a:lnSpc>
              <a:buFont typeface="Wingdings" panose="05000000000000000000" pitchFamily="2" charset="2"/>
              <a:buChar char="q"/>
            </a:pPr>
            <a:endParaRPr lang="es-VE" sz="1800" dirty="0">
              <a:latin typeface="+mj-lt"/>
              <a:ea typeface="Calibri" panose="020F0502020204030204" pitchFamily="34" charset="0"/>
              <a:cs typeface="Times New Roman" panose="02020603050405020304" pitchFamily="18" charset="0"/>
            </a:endParaRPr>
          </a:p>
        </p:txBody>
      </p:sp>
      <p:pic>
        <p:nvPicPr>
          <p:cNvPr id="1030" name="Picture 6" descr="Curso de indicadores clave de desempeño KPIs - Softgrade">
            <a:extLst>
              <a:ext uri="{FF2B5EF4-FFF2-40B4-BE49-F238E27FC236}">
                <a16:creationId xmlns:a16="http://schemas.microsoft.com/office/drawing/2014/main" xmlns="" id="{02E035D1-D68F-477C-91F3-B8317BCBFD5F}"/>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9963742" y="315571"/>
            <a:ext cx="3025946" cy="2853251"/>
          </a:xfrm>
          <a:prstGeom prst="rect">
            <a:avLst/>
          </a:prstGeom>
          <a:noFill/>
          <a:extLst>
            <a:ext uri="{909E8E84-426E-40DD-AFC4-6F175D3DCCD1}">
              <a14:hiddenFill xmlns:a14="http://schemas.microsoft.com/office/drawing/2010/main" xmlns="">
                <a:solidFill>
                  <a:srgbClr val="FFFFFF"/>
                </a:solidFill>
              </a14:hiddenFill>
            </a:ext>
          </a:extLst>
        </p:spPr>
      </p:pic>
      <p:sp>
        <p:nvSpPr>
          <p:cNvPr id="2" name="Menos 1"/>
          <p:cNvSpPr/>
          <p:nvPr/>
        </p:nvSpPr>
        <p:spPr>
          <a:xfrm>
            <a:off x="6395417" y="7105859"/>
            <a:ext cx="860306" cy="43676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lIns="140562" tIns="70281" rIns="140562" bIns="70281" rtlCol="0" anchor="ctr"/>
          <a:lstStyle/>
          <a:p>
            <a:pPr algn="ctr"/>
            <a:endParaRPr lang="es-VE"/>
          </a:p>
        </p:txBody>
      </p:sp>
      <p:sp>
        <p:nvSpPr>
          <p:cNvPr id="26" name="Menos 25"/>
          <p:cNvSpPr/>
          <p:nvPr/>
        </p:nvSpPr>
        <p:spPr>
          <a:xfrm>
            <a:off x="6424094" y="7577671"/>
            <a:ext cx="860306" cy="436762"/>
          </a:xfrm>
          <a:prstGeom prst="mathMinus">
            <a:avLst/>
          </a:prstGeom>
        </p:spPr>
        <p:style>
          <a:lnRef idx="2">
            <a:schemeClr val="dk1">
              <a:shade val="50000"/>
            </a:schemeClr>
          </a:lnRef>
          <a:fillRef idx="1">
            <a:schemeClr val="dk1"/>
          </a:fillRef>
          <a:effectRef idx="0">
            <a:schemeClr val="dk1"/>
          </a:effectRef>
          <a:fontRef idx="minor">
            <a:schemeClr val="lt1"/>
          </a:fontRef>
        </p:style>
        <p:txBody>
          <a:bodyPr lIns="140562" tIns="70281" rIns="140562" bIns="70281" rtlCol="0" anchor="ctr"/>
          <a:lstStyle/>
          <a:p>
            <a:pPr algn="ctr"/>
            <a:endParaRPr lang="es-VE"/>
          </a:p>
        </p:txBody>
      </p:sp>
      <p:pic>
        <p:nvPicPr>
          <p:cNvPr id="23" name="Imagen 3"/>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642056" y="562966"/>
            <a:ext cx="1415797" cy="1723235"/>
          </a:xfrm>
          <a:prstGeom prst="round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Elipse"/>
          <p:cNvSpPr/>
          <p:nvPr/>
        </p:nvSpPr>
        <p:spPr>
          <a:xfrm>
            <a:off x="9285890" y="6400800"/>
            <a:ext cx="2081050" cy="21441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5" name="14 Elipse"/>
          <p:cNvSpPr/>
          <p:nvPr/>
        </p:nvSpPr>
        <p:spPr>
          <a:xfrm>
            <a:off x="1135116" y="4792717"/>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6" name="15 Elipse"/>
          <p:cNvSpPr/>
          <p:nvPr/>
        </p:nvSpPr>
        <p:spPr>
          <a:xfrm>
            <a:off x="5218385" y="2869324"/>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Rectángulo: esquinas redondeadas 6">
            <a:extLst>
              <a:ext uri="{FF2B5EF4-FFF2-40B4-BE49-F238E27FC236}">
                <a16:creationId xmlns:a16="http://schemas.microsoft.com/office/drawing/2014/main" xmlns="" id="{ED5A5326-81D2-4B91-B736-261B8268C319}"/>
              </a:ext>
            </a:extLst>
          </p:cNvPr>
          <p:cNvSpPr/>
          <p:nvPr/>
        </p:nvSpPr>
        <p:spPr>
          <a:xfrm>
            <a:off x="3684594" y="334959"/>
            <a:ext cx="7788489" cy="227855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r>
              <a:rPr lang="es-VE" sz="3600" b="1" i="1" dirty="0" smtClean="0"/>
              <a:t>MEDICION Y SEGUIMIENTO</a:t>
            </a:r>
          </a:p>
          <a:p>
            <a:pPr algn="ctr"/>
            <a:r>
              <a:rPr lang="es-VE" sz="3600" b="1" i="1" dirty="0" smtClean="0"/>
              <a:t>Medición y Monitoreo del </a:t>
            </a:r>
            <a:r>
              <a:rPr lang="es-VE" sz="3600" b="1" i="1" dirty="0"/>
              <a:t>D</a:t>
            </a:r>
            <a:r>
              <a:rPr lang="es-VE" sz="3600" b="1" i="1" dirty="0" smtClean="0"/>
              <a:t>esempeño Ambiental</a:t>
            </a:r>
            <a:endParaRPr lang="es-VE" sz="3600" b="1" i="1" dirty="0"/>
          </a:p>
        </p:txBody>
      </p:sp>
      <p:sp>
        <p:nvSpPr>
          <p:cNvPr id="5" name="Rectángulo: esquinas redondeadas 29">
            <a:extLst>
              <a:ext uri="{FF2B5EF4-FFF2-40B4-BE49-F238E27FC236}">
                <a16:creationId xmlns:a16="http://schemas.microsoft.com/office/drawing/2014/main" xmlns="" id="{15E5E7D8-3087-4280-AD3B-F750AA7AB9BF}"/>
              </a:ext>
            </a:extLst>
          </p:cNvPr>
          <p:cNvSpPr/>
          <p:nvPr/>
        </p:nvSpPr>
        <p:spPr>
          <a:xfrm>
            <a:off x="473657" y="3220098"/>
            <a:ext cx="4451805" cy="4902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r>
              <a:rPr lang="es-VE" b="1" dirty="0" smtClean="0"/>
              <a:t>Indicadores</a:t>
            </a:r>
            <a:endParaRPr lang="es-VE" b="1" dirty="0"/>
          </a:p>
        </p:txBody>
      </p:sp>
      <p:sp>
        <p:nvSpPr>
          <p:cNvPr id="6" name="Rectángulo 2"/>
          <p:cNvSpPr/>
          <p:nvPr/>
        </p:nvSpPr>
        <p:spPr>
          <a:xfrm>
            <a:off x="3180852" y="3874128"/>
            <a:ext cx="7210064" cy="2296371"/>
          </a:xfrm>
          <a:prstGeom prst="rect">
            <a:avLst/>
          </a:prstGeom>
        </p:spPr>
        <p:txBody>
          <a:bodyPr wrap="square" lIns="140562" tIns="70281" rIns="140562" bIns="70281">
            <a:spAutoFit/>
          </a:bodyPr>
          <a:lstStyle/>
          <a:p>
            <a:pPr algn="just"/>
            <a:r>
              <a:rPr lang="es-VE" sz="2800" dirty="0">
                <a:latin typeface="Arial" panose="020B0604020202020204" pitchFamily="34" charset="0"/>
                <a:cs typeface="Arial" panose="020B0604020202020204" pitchFamily="34" charset="0"/>
              </a:rPr>
              <a:t>Los indicadores de gestión ambiental son aquellos que tienen como objetivo preservar el medio ambiente, asegurando sus propios beneficios </a:t>
            </a:r>
            <a:r>
              <a:rPr lang="es-VE" sz="2800" dirty="0" smtClean="0">
                <a:latin typeface="Arial" panose="020B0604020202020204" pitchFamily="34" charset="0"/>
                <a:cs typeface="Arial" panose="020B0604020202020204" pitchFamily="34" charset="0"/>
              </a:rPr>
              <a:t>para minimizar </a:t>
            </a:r>
            <a:r>
              <a:rPr lang="es-VE" sz="2800" dirty="0">
                <a:latin typeface="Arial" panose="020B0604020202020204" pitchFamily="34" charset="0"/>
                <a:cs typeface="Arial" panose="020B0604020202020204" pitchFamily="34" charset="0"/>
              </a:rPr>
              <a:t>los impactos ambientales .</a:t>
            </a:r>
          </a:p>
        </p:txBody>
      </p:sp>
      <p:sp>
        <p:nvSpPr>
          <p:cNvPr id="7" name="Rectángulo 1"/>
          <p:cNvSpPr/>
          <p:nvPr/>
        </p:nvSpPr>
        <p:spPr>
          <a:xfrm>
            <a:off x="2475187" y="6083525"/>
            <a:ext cx="9317420" cy="3158145"/>
          </a:xfrm>
          <a:prstGeom prst="rect">
            <a:avLst/>
          </a:prstGeom>
        </p:spPr>
        <p:txBody>
          <a:bodyPr wrap="square" lIns="140562" tIns="70281" rIns="140562" bIns="70281">
            <a:spAutoFit/>
          </a:bodyPr>
          <a:lstStyle/>
          <a:p>
            <a:pPr marL="263553" indent="-263553" fontAlgn="base">
              <a:buFont typeface="Wingdings" panose="05000000000000000000" pitchFamily="2" charset="2"/>
              <a:buChar char="v"/>
            </a:pPr>
            <a:r>
              <a:rPr lang="es-VE" sz="2800" dirty="0">
                <a:latin typeface="Arial" panose="020B0604020202020204" pitchFamily="34" charset="0"/>
                <a:cs typeface="Arial" panose="020B0604020202020204" pitchFamily="34" charset="0"/>
              </a:rPr>
              <a:t>Utilizar indicadores cuantificables para medir el desempeño ambiental</a:t>
            </a:r>
            <a:r>
              <a:rPr lang="es-VE" sz="2800" dirty="0" smtClean="0">
                <a:latin typeface="Arial" panose="020B0604020202020204" pitchFamily="34" charset="0"/>
                <a:cs typeface="Arial" panose="020B0604020202020204" pitchFamily="34" charset="0"/>
              </a:rPr>
              <a:t>.</a:t>
            </a:r>
          </a:p>
          <a:p>
            <a:pPr marL="263553" indent="-263553" fontAlgn="base">
              <a:buFont typeface="Wingdings" panose="05000000000000000000" pitchFamily="2" charset="2"/>
              <a:buChar char="v"/>
            </a:pPr>
            <a:r>
              <a:rPr lang="es-VE" sz="2800" dirty="0">
                <a:latin typeface="Arial" panose="020B0604020202020204" pitchFamily="34" charset="0"/>
                <a:cs typeface="Arial" panose="020B0604020202020204" pitchFamily="34" charset="0"/>
              </a:rPr>
              <a:t>Evaluar y monitorear el consumo de energía, agua y otros recursos críticos.</a:t>
            </a:r>
          </a:p>
          <a:p>
            <a:pPr marL="263553" indent="-263553" fontAlgn="base">
              <a:buFont typeface="Wingdings" panose="05000000000000000000" pitchFamily="2" charset="2"/>
              <a:buChar char="v"/>
            </a:pPr>
            <a:r>
              <a:rPr lang="es-VE" sz="2800" dirty="0">
                <a:latin typeface="Arial" panose="020B0604020202020204" pitchFamily="34" charset="0"/>
                <a:cs typeface="Arial" panose="020B0604020202020204" pitchFamily="34" charset="0"/>
              </a:rPr>
              <a:t>Identificar áreas de eficiencia y oportunidades para la conservación.</a:t>
            </a:r>
          </a:p>
          <a:p>
            <a:pPr fontAlgn="base">
              <a:buFont typeface="Arial" panose="020B0604020202020204" pitchFamily="34" charset="0"/>
              <a:buChar char="•"/>
            </a:pPr>
            <a:endParaRPr lang="es-VE" sz="2800" dirty="0"/>
          </a:p>
        </p:txBody>
      </p:sp>
      <p:pic>
        <p:nvPicPr>
          <p:cNvPr id="14"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93849" y="578730"/>
            <a:ext cx="1415797" cy="1723235"/>
          </a:xfrm>
          <a:prstGeom prst="round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a:off x="4070186" y="7198597"/>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Rectángulo redondeado"/>
          <p:cNvSpPr/>
          <p:nvPr/>
        </p:nvSpPr>
        <p:spPr>
          <a:xfrm>
            <a:off x="583325" y="5276191"/>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a:off x="3090042" y="3258205"/>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Rectángulo redondeado"/>
          <p:cNvSpPr/>
          <p:nvPr/>
        </p:nvSpPr>
        <p:spPr>
          <a:xfrm>
            <a:off x="236483" y="1287515"/>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aphicFrame>
        <p:nvGraphicFramePr>
          <p:cNvPr id="3" name="Tabla 3"/>
          <p:cNvGraphicFramePr>
            <a:graphicFrameLocks noGrp="1"/>
          </p:cNvGraphicFramePr>
          <p:nvPr>
            <p:extLst>
              <p:ext uri="{D42A27DB-BD31-4B8C-83A1-F6EECF244321}">
                <p14:modId xmlns:p14="http://schemas.microsoft.com/office/powerpoint/2010/main" xmlns="" val="3186110213"/>
              </p:ext>
            </p:extLst>
          </p:nvPr>
        </p:nvGraphicFramePr>
        <p:xfrm>
          <a:off x="236484" y="1718943"/>
          <a:ext cx="12693922" cy="7299988"/>
        </p:xfrm>
        <a:graphic>
          <a:graphicData uri="http://schemas.openxmlformats.org/drawingml/2006/table">
            <a:tbl>
              <a:tblPr firstRow="1" firstCol="1" bandRow="1">
                <a:tableStyleId>{5940675A-B579-460E-94D1-54222C63F5DA}</a:tableStyleId>
              </a:tblPr>
              <a:tblGrid>
                <a:gridCol w="1639613">
                  <a:extLst>
                    <a:ext uri="{9D8B030D-6E8A-4147-A177-3AD203B41FA5}">
                      <a16:colId xmlns:a16="http://schemas.microsoft.com/office/drawing/2014/main" xmlns="" val="2679595373"/>
                    </a:ext>
                  </a:extLst>
                </a:gridCol>
                <a:gridCol w="3452648">
                  <a:extLst>
                    <a:ext uri="{9D8B030D-6E8A-4147-A177-3AD203B41FA5}">
                      <a16:colId xmlns:a16="http://schemas.microsoft.com/office/drawing/2014/main" xmlns="" val="1100198388"/>
                    </a:ext>
                  </a:extLst>
                </a:gridCol>
                <a:gridCol w="5470634">
                  <a:extLst>
                    <a:ext uri="{9D8B030D-6E8A-4147-A177-3AD203B41FA5}">
                      <a16:colId xmlns:a16="http://schemas.microsoft.com/office/drawing/2014/main" xmlns="" val="2572100580"/>
                    </a:ext>
                  </a:extLst>
                </a:gridCol>
                <a:gridCol w="2131027">
                  <a:extLst>
                    <a:ext uri="{9D8B030D-6E8A-4147-A177-3AD203B41FA5}">
                      <a16:colId xmlns:a16="http://schemas.microsoft.com/office/drawing/2014/main" xmlns="" val="1663855979"/>
                    </a:ext>
                  </a:extLst>
                </a:gridCol>
              </a:tblGrid>
              <a:tr h="238257">
                <a:tc>
                  <a:txBody>
                    <a:bodyPr/>
                    <a:lstStyle/>
                    <a:p>
                      <a:pPr algn="ctr">
                        <a:lnSpc>
                          <a:spcPct val="107000"/>
                        </a:lnSpc>
                        <a:spcAft>
                          <a:spcPts val="0"/>
                        </a:spcAft>
                      </a:pPr>
                      <a:r>
                        <a:rPr lang="es-VE" sz="2000" b="1" dirty="0">
                          <a:effectLst/>
                        </a:rPr>
                        <a:t>Medición</a:t>
                      </a:r>
                      <a:endParaRPr lang="es-V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gn="ctr">
                        <a:lnSpc>
                          <a:spcPct val="107000"/>
                        </a:lnSpc>
                        <a:spcAft>
                          <a:spcPts val="0"/>
                        </a:spcAft>
                      </a:pPr>
                      <a:r>
                        <a:rPr lang="es-VE" sz="2000" b="1" dirty="0">
                          <a:effectLst/>
                        </a:rPr>
                        <a:t>Parámetros</a:t>
                      </a:r>
                      <a:endParaRPr lang="es-V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gn="ctr">
                        <a:lnSpc>
                          <a:spcPct val="107000"/>
                        </a:lnSpc>
                        <a:spcAft>
                          <a:spcPts val="0"/>
                        </a:spcAft>
                      </a:pPr>
                      <a:r>
                        <a:rPr lang="es-VE" sz="2000" b="1">
                          <a:effectLst/>
                        </a:rPr>
                        <a:t>Objetivos</a:t>
                      </a:r>
                      <a:endParaRPr lang="es-VE" sz="2000" b="1">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gn="ctr">
                        <a:lnSpc>
                          <a:spcPct val="107000"/>
                        </a:lnSpc>
                        <a:spcAft>
                          <a:spcPts val="0"/>
                        </a:spcAft>
                      </a:pPr>
                      <a:r>
                        <a:rPr lang="es-VE" sz="2000" b="1">
                          <a:effectLst/>
                        </a:rPr>
                        <a:t>Unidades</a:t>
                      </a:r>
                      <a:endParaRPr lang="es-VE" sz="2000" b="1">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extLst>
                  <a:ext uri="{0D108BD9-81ED-4DB2-BD59-A6C34878D82A}">
                    <a16:rowId xmlns:a16="http://schemas.microsoft.com/office/drawing/2014/main" xmlns="" val="3364774524"/>
                  </a:ext>
                </a:extLst>
              </a:tr>
              <a:tr h="2674241">
                <a:tc>
                  <a:txBody>
                    <a:bodyPr/>
                    <a:lstStyle/>
                    <a:p>
                      <a:pPr algn="ctr">
                        <a:lnSpc>
                          <a:spcPct val="107000"/>
                        </a:lnSpc>
                        <a:spcAft>
                          <a:spcPts val="0"/>
                        </a:spcAft>
                      </a:pPr>
                      <a:r>
                        <a:rPr lang="es-VE" sz="2000" b="1" dirty="0">
                          <a:effectLst/>
                        </a:rPr>
                        <a:t> </a:t>
                      </a:r>
                    </a:p>
                    <a:p>
                      <a:pPr algn="ctr">
                        <a:lnSpc>
                          <a:spcPct val="107000"/>
                        </a:lnSpc>
                        <a:spcAft>
                          <a:spcPts val="0"/>
                        </a:spcAft>
                      </a:pPr>
                      <a:r>
                        <a:rPr lang="es-VE" sz="2000" b="1" dirty="0">
                          <a:effectLst/>
                        </a:rPr>
                        <a:t>Calidad de Agua</a:t>
                      </a:r>
                    </a:p>
                    <a:p>
                      <a:pPr algn="ctr">
                        <a:lnSpc>
                          <a:spcPct val="107000"/>
                        </a:lnSpc>
                        <a:spcAft>
                          <a:spcPts val="0"/>
                        </a:spcAft>
                      </a:pPr>
                      <a:r>
                        <a:rPr lang="es-VE" sz="2000" b="1" dirty="0">
                          <a:effectLst/>
                        </a:rPr>
                        <a:t> </a:t>
                      </a:r>
                      <a:endParaRPr lang="es-V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nSpc>
                          <a:spcPct val="107000"/>
                        </a:lnSpc>
                        <a:spcAft>
                          <a:spcPts val="0"/>
                        </a:spcAft>
                      </a:pPr>
                      <a:r>
                        <a:rPr lang="es-VE" sz="2000" b="1" dirty="0">
                          <a:effectLst/>
                        </a:rPr>
                        <a:t>Demanda Bioquímica, oxígeno disuelto, números más probables de organismos </a:t>
                      </a:r>
                      <a:r>
                        <a:rPr lang="es-VE" sz="2000" b="1" dirty="0" err="1">
                          <a:effectLst/>
                        </a:rPr>
                        <a:t>coliformes</a:t>
                      </a:r>
                      <a:r>
                        <a:rPr lang="es-VE" sz="2000" b="1" dirty="0">
                          <a:effectLst/>
                        </a:rPr>
                        <a:t> totales y fecales, solidos disueltos totales, aceites minerales. </a:t>
                      </a:r>
                      <a:endParaRPr lang="es-V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nSpc>
                          <a:spcPct val="107000"/>
                        </a:lnSpc>
                        <a:spcAft>
                          <a:spcPts val="0"/>
                        </a:spcAft>
                      </a:pPr>
                      <a:r>
                        <a:rPr lang="es-VE" sz="2000" b="1">
                          <a:effectLst/>
                        </a:rPr>
                        <a:t>Medir Influencia de:</a:t>
                      </a:r>
                    </a:p>
                    <a:p>
                      <a:pPr>
                        <a:lnSpc>
                          <a:spcPct val="107000"/>
                        </a:lnSpc>
                        <a:spcAft>
                          <a:spcPts val="0"/>
                        </a:spcAft>
                      </a:pPr>
                      <a:r>
                        <a:rPr lang="es-VE" sz="2000" b="1">
                          <a:effectLst/>
                        </a:rPr>
                        <a:t>Descargas de aguas.</a:t>
                      </a:r>
                    </a:p>
                    <a:p>
                      <a:pPr>
                        <a:lnSpc>
                          <a:spcPct val="107000"/>
                        </a:lnSpc>
                        <a:spcAft>
                          <a:spcPts val="0"/>
                        </a:spcAft>
                      </a:pPr>
                      <a:r>
                        <a:rPr lang="es-VE" sz="2000" b="1">
                          <a:effectLst/>
                        </a:rPr>
                        <a:t> </a:t>
                      </a:r>
                    </a:p>
                    <a:p>
                      <a:pPr>
                        <a:lnSpc>
                          <a:spcPct val="107000"/>
                        </a:lnSpc>
                        <a:spcAft>
                          <a:spcPts val="0"/>
                        </a:spcAft>
                      </a:pPr>
                      <a:r>
                        <a:rPr lang="es-VE" sz="2000" b="1">
                          <a:effectLst/>
                        </a:rPr>
                        <a:t>Incremento en compra y utilización de productos de limpieza biodegradables.</a:t>
                      </a:r>
                    </a:p>
                    <a:p>
                      <a:pPr>
                        <a:lnSpc>
                          <a:spcPct val="107000"/>
                        </a:lnSpc>
                        <a:spcAft>
                          <a:spcPts val="0"/>
                        </a:spcAft>
                      </a:pPr>
                      <a:r>
                        <a:rPr lang="es-VE" sz="2000" b="1">
                          <a:effectLst/>
                        </a:rPr>
                        <a:t> </a:t>
                      </a:r>
                    </a:p>
                    <a:p>
                      <a:pPr>
                        <a:lnSpc>
                          <a:spcPct val="107000"/>
                        </a:lnSpc>
                        <a:spcAft>
                          <a:spcPts val="0"/>
                        </a:spcAft>
                      </a:pPr>
                      <a:r>
                        <a:rPr lang="es-VE" sz="2000" b="1">
                          <a:effectLst/>
                        </a:rPr>
                        <a:t>Asignar personal de limpieza o mantenimiento responsable de Gestión Ambiental.</a:t>
                      </a:r>
                    </a:p>
                    <a:p>
                      <a:pPr>
                        <a:lnSpc>
                          <a:spcPct val="107000"/>
                        </a:lnSpc>
                        <a:spcAft>
                          <a:spcPts val="0"/>
                        </a:spcAft>
                      </a:pPr>
                      <a:r>
                        <a:rPr lang="es-VE" sz="2000" b="1">
                          <a:effectLst/>
                        </a:rPr>
                        <a:t> </a:t>
                      </a:r>
                      <a:endParaRPr lang="es-VE" sz="2000" b="1">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gn="ctr">
                        <a:lnSpc>
                          <a:spcPct val="107000"/>
                        </a:lnSpc>
                        <a:spcAft>
                          <a:spcPts val="0"/>
                        </a:spcAft>
                      </a:pPr>
                      <a:r>
                        <a:rPr lang="es-VE" sz="2000" b="1">
                          <a:effectLst/>
                        </a:rPr>
                        <a:t>M3</a:t>
                      </a:r>
                    </a:p>
                    <a:p>
                      <a:pPr algn="ctr">
                        <a:lnSpc>
                          <a:spcPct val="107000"/>
                        </a:lnSpc>
                        <a:spcAft>
                          <a:spcPts val="0"/>
                        </a:spcAft>
                      </a:pPr>
                      <a:r>
                        <a:rPr lang="es-VE" sz="2000" b="1">
                          <a:effectLst/>
                        </a:rPr>
                        <a:t>(Metros Cúbicos)</a:t>
                      </a:r>
                      <a:endParaRPr lang="es-VE" sz="2000" b="1">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extLst>
                  <a:ext uri="{0D108BD9-81ED-4DB2-BD59-A6C34878D82A}">
                    <a16:rowId xmlns:a16="http://schemas.microsoft.com/office/drawing/2014/main" xmlns="" val="2245367650"/>
                  </a:ext>
                </a:extLst>
              </a:tr>
              <a:tr h="1994166">
                <a:tc>
                  <a:txBody>
                    <a:bodyPr/>
                    <a:lstStyle/>
                    <a:p>
                      <a:pPr algn="ctr">
                        <a:lnSpc>
                          <a:spcPct val="107000"/>
                        </a:lnSpc>
                        <a:spcAft>
                          <a:spcPts val="0"/>
                        </a:spcAft>
                      </a:pPr>
                      <a:r>
                        <a:rPr lang="es-VE" sz="2000" b="1">
                          <a:effectLst/>
                        </a:rPr>
                        <a:t> </a:t>
                      </a:r>
                    </a:p>
                    <a:p>
                      <a:pPr algn="ctr">
                        <a:lnSpc>
                          <a:spcPct val="107000"/>
                        </a:lnSpc>
                        <a:spcAft>
                          <a:spcPts val="0"/>
                        </a:spcAft>
                      </a:pPr>
                      <a:r>
                        <a:rPr lang="es-VE" sz="2000" b="1">
                          <a:effectLst/>
                        </a:rPr>
                        <a:t>Calidad de Suelos</a:t>
                      </a:r>
                    </a:p>
                    <a:p>
                      <a:pPr algn="ctr">
                        <a:lnSpc>
                          <a:spcPct val="107000"/>
                        </a:lnSpc>
                        <a:spcAft>
                          <a:spcPts val="0"/>
                        </a:spcAft>
                      </a:pPr>
                      <a:r>
                        <a:rPr lang="es-VE" sz="2000" b="1">
                          <a:effectLst/>
                        </a:rPr>
                        <a:t> </a:t>
                      </a:r>
                      <a:endParaRPr lang="es-VE" sz="2000" b="1">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nSpc>
                          <a:spcPct val="107000"/>
                        </a:lnSpc>
                        <a:spcAft>
                          <a:spcPts val="0"/>
                        </a:spcAft>
                      </a:pPr>
                      <a:r>
                        <a:rPr lang="es-VE" sz="2000" b="1">
                          <a:effectLst/>
                        </a:rPr>
                        <a:t>Materia orgánica, elementos como el sodio e hidrogeno son cargados positivamente absorbidos por partículas del suelo.</a:t>
                      </a:r>
                    </a:p>
                    <a:p>
                      <a:pPr>
                        <a:lnSpc>
                          <a:spcPct val="107000"/>
                        </a:lnSpc>
                        <a:spcAft>
                          <a:spcPts val="0"/>
                        </a:spcAft>
                      </a:pPr>
                      <a:r>
                        <a:rPr lang="es-VE" sz="2000" b="1">
                          <a:effectLst/>
                        </a:rPr>
                        <a:t>Productos Fitosanitarios</a:t>
                      </a:r>
                      <a:endParaRPr lang="es-VE" sz="2000" b="1">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nSpc>
                          <a:spcPct val="107000"/>
                        </a:lnSpc>
                        <a:spcAft>
                          <a:spcPts val="0"/>
                        </a:spcAft>
                      </a:pPr>
                      <a:r>
                        <a:rPr lang="es-VE" sz="2000" b="1" dirty="0">
                          <a:effectLst/>
                        </a:rPr>
                        <a:t>Aplicación de IT08 – Gestión de envases contaminados Contrato de Gestor autorizado para la retirada Compra y utilización progresiva de pinturas al agua y fitosanitarios con </a:t>
                      </a:r>
                    </a:p>
                    <a:p>
                      <a:pPr>
                        <a:lnSpc>
                          <a:spcPct val="107000"/>
                        </a:lnSpc>
                        <a:spcAft>
                          <a:spcPts val="0"/>
                        </a:spcAft>
                      </a:pPr>
                      <a:r>
                        <a:rPr lang="es-VE" sz="2000" b="1" dirty="0">
                          <a:effectLst/>
                        </a:rPr>
                        <a:t> </a:t>
                      </a:r>
                    </a:p>
                    <a:p>
                      <a:pPr>
                        <a:lnSpc>
                          <a:spcPct val="107000"/>
                        </a:lnSpc>
                        <a:spcAft>
                          <a:spcPts val="0"/>
                        </a:spcAft>
                      </a:pPr>
                      <a:r>
                        <a:rPr lang="es-VE" sz="2000" b="1" dirty="0">
                          <a:effectLst/>
                        </a:rPr>
                        <a:t> </a:t>
                      </a:r>
                      <a:endParaRPr lang="es-V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nSpc>
                          <a:spcPct val="107000"/>
                        </a:lnSpc>
                        <a:spcAft>
                          <a:spcPts val="0"/>
                        </a:spcAft>
                      </a:pPr>
                      <a:r>
                        <a:rPr lang="es-VE" sz="2000" b="1">
                          <a:effectLst/>
                        </a:rPr>
                        <a:t>    Kg</a:t>
                      </a:r>
                    </a:p>
                    <a:p>
                      <a:pPr>
                        <a:lnSpc>
                          <a:spcPct val="107000"/>
                        </a:lnSpc>
                        <a:spcAft>
                          <a:spcPts val="0"/>
                        </a:spcAft>
                      </a:pPr>
                      <a:r>
                        <a:rPr lang="es-VE" sz="2000" b="1">
                          <a:effectLst/>
                        </a:rPr>
                        <a:t>(Kilogramos)</a:t>
                      </a:r>
                      <a:endParaRPr lang="es-VE" sz="2000" b="1">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extLst>
                  <a:ext uri="{0D108BD9-81ED-4DB2-BD59-A6C34878D82A}">
                    <a16:rowId xmlns:a16="http://schemas.microsoft.com/office/drawing/2014/main" xmlns="" val="1500390884"/>
                  </a:ext>
                </a:extLst>
              </a:tr>
              <a:tr h="1429540">
                <a:tc>
                  <a:txBody>
                    <a:bodyPr/>
                    <a:lstStyle/>
                    <a:p>
                      <a:pPr algn="ctr">
                        <a:lnSpc>
                          <a:spcPct val="107000"/>
                        </a:lnSpc>
                        <a:spcAft>
                          <a:spcPts val="0"/>
                        </a:spcAft>
                      </a:pPr>
                      <a:r>
                        <a:rPr lang="es-VE" sz="2000" b="1">
                          <a:effectLst/>
                        </a:rPr>
                        <a:t> </a:t>
                      </a:r>
                    </a:p>
                    <a:p>
                      <a:pPr algn="ctr">
                        <a:lnSpc>
                          <a:spcPct val="107000"/>
                        </a:lnSpc>
                        <a:spcAft>
                          <a:spcPts val="0"/>
                        </a:spcAft>
                      </a:pPr>
                      <a:r>
                        <a:rPr lang="es-VE" sz="2000" b="1">
                          <a:effectLst/>
                        </a:rPr>
                        <a:t> </a:t>
                      </a:r>
                    </a:p>
                    <a:p>
                      <a:pPr algn="ctr">
                        <a:lnSpc>
                          <a:spcPct val="107000"/>
                        </a:lnSpc>
                        <a:spcAft>
                          <a:spcPts val="0"/>
                        </a:spcAft>
                      </a:pPr>
                      <a:r>
                        <a:rPr lang="es-VE" sz="2000" b="1">
                          <a:effectLst/>
                        </a:rPr>
                        <a:t>Ruido Ambiental</a:t>
                      </a:r>
                      <a:endParaRPr lang="es-VE" sz="2000" b="1">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gn="ctr">
                        <a:lnSpc>
                          <a:spcPct val="107000"/>
                        </a:lnSpc>
                        <a:spcAft>
                          <a:spcPts val="0"/>
                        </a:spcAft>
                      </a:pPr>
                      <a:r>
                        <a:rPr lang="es-VE" sz="2000" b="1" dirty="0">
                          <a:effectLst/>
                        </a:rPr>
                        <a:t>Niveles de ruido continuos equivalentes </a:t>
                      </a:r>
                    </a:p>
                    <a:p>
                      <a:pPr algn="ctr">
                        <a:lnSpc>
                          <a:spcPct val="107000"/>
                        </a:lnSpc>
                        <a:spcAft>
                          <a:spcPts val="0"/>
                        </a:spcAft>
                      </a:pPr>
                      <a:r>
                        <a:rPr lang="es-VE" sz="2000" b="1" dirty="0">
                          <a:effectLst/>
                        </a:rPr>
                        <a:t>(no puede ser mayor del 10 % del tiempo de medición)</a:t>
                      </a:r>
                      <a:endParaRPr lang="es-V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nSpc>
                          <a:spcPct val="107000"/>
                        </a:lnSpc>
                        <a:spcAft>
                          <a:spcPts val="0"/>
                        </a:spcAft>
                      </a:pPr>
                      <a:r>
                        <a:rPr lang="es-VE" sz="2000" b="1">
                          <a:effectLst/>
                        </a:rPr>
                        <a:t>      No Procede</a:t>
                      </a:r>
                      <a:endParaRPr lang="es-VE" sz="2000" b="1">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tc>
                  <a:txBody>
                    <a:bodyPr/>
                    <a:lstStyle/>
                    <a:p>
                      <a:pPr>
                        <a:lnSpc>
                          <a:spcPct val="107000"/>
                        </a:lnSpc>
                        <a:spcAft>
                          <a:spcPts val="0"/>
                        </a:spcAft>
                      </a:pPr>
                      <a:r>
                        <a:rPr lang="es-VE" sz="2000" b="1" dirty="0">
                          <a:effectLst/>
                        </a:rPr>
                        <a:t>No Procede</a:t>
                      </a:r>
                      <a:endParaRPr lang="es-VE"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51424" marR="51424" marT="0" marB="0"/>
                </a:tc>
                <a:extLst>
                  <a:ext uri="{0D108BD9-81ED-4DB2-BD59-A6C34878D82A}">
                    <a16:rowId xmlns:a16="http://schemas.microsoft.com/office/drawing/2014/main" xmlns="" val="2267146445"/>
                  </a:ext>
                </a:extLst>
              </a:tr>
            </a:tbl>
          </a:graphicData>
        </a:graphic>
      </p:graphicFrame>
      <p:sp>
        <p:nvSpPr>
          <p:cNvPr id="4" name="Rectángulo: esquinas redondeadas 29">
            <a:extLst>
              <a:ext uri="{FF2B5EF4-FFF2-40B4-BE49-F238E27FC236}">
                <a16:creationId xmlns:a16="http://schemas.microsoft.com/office/drawing/2014/main" xmlns="" id="{15E5E7D8-3087-4280-AD3B-F750AA7AB9BF}"/>
              </a:ext>
            </a:extLst>
          </p:cNvPr>
          <p:cNvSpPr/>
          <p:nvPr/>
        </p:nvSpPr>
        <p:spPr>
          <a:xfrm>
            <a:off x="5849006" y="372163"/>
            <a:ext cx="4871545" cy="841782"/>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r>
              <a:rPr lang="es-VE" sz="2400" b="1" dirty="0" smtClean="0"/>
              <a:t>Posibles Indicadores en el  Área. </a:t>
            </a:r>
            <a:endParaRPr lang="es-VE" sz="2400" b="1" dirty="0"/>
          </a:p>
        </p:txBody>
      </p:sp>
      <p:pic>
        <p:nvPicPr>
          <p:cNvPr id="5"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626290" y="189186"/>
            <a:ext cx="1208552" cy="1470987"/>
          </a:xfrm>
          <a:prstGeom prst="round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Elipse"/>
          <p:cNvSpPr/>
          <p:nvPr/>
        </p:nvSpPr>
        <p:spPr>
          <a:xfrm>
            <a:off x="9201806" y="2627586"/>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Elipse"/>
          <p:cNvSpPr/>
          <p:nvPr/>
        </p:nvSpPr>
        <p:spPr>
          <a:xfrm>
            <a:off x="6663557" y="6052973"/>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Elipse"/>
          <p:cNvSpPr/>
          <p:nvPr/>
        </p:nvSpPr>
        <p:spPr>
          <a:xfrm>
            <a:off x="4346026" y="2769475"/>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Elipse"/>
          <p:cNvSpPr/>
          <p:nvPr/>
        </p:nvSpPr>
        <p:spPr>
          <a:xfrm>
            <a:off x="1135116" y="4792717"/>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7" name="Imagen 16"/>
          <p:cNvPicPr>
            <a:picLocks noChangeAspect="1"/>
          </p:cNvPicPr>
          <p:nvPr/>
        </p:nvPicPr>
        <p:blipFill>
          <a:blip r:embed="rId2"/>
          <a:stretch>
            <a:fillRect/>
          </a:stretch>
        </p:blipFill>
        <p:spPr>
          <a:xfrm>
            <a:off x="8329395" y="4194854"/>
            <a:ext cx="3258261" cy="4022447"/>
          </a:xfrm>
          <a:prstGeom prst="roundRect">
            <a:avLst>
              <a:gd name="adj" fmla="val 28226"/>
            </a:avLst>
          </a:prstGeom>
        </p:spPr>
      </p:pic>
      <p:sp>
        <p:nvSpPr>
          <p:cNvPr id="4" name="Rectángulo: esquinas redondeadas 6">
            <a:extLst>
              <a:ext uri="{FF2B5EF4-FFF2-40B4-BE49-F238E27FC236}">
                <a16:creationId xmlns:a16="http://schemas.microsoft.com/office/drawing/2014/main" xmlns="" id="{ED5A5326-81D2-4B91-B736-261B8268C319}"/>
              </a:ext>
            </a:extLst>
          </p:cNvPr>
          <p:cNvSpPr/>
          <p:nvPr/>
        </p:nvSpPr>
        <p:spPr>
          <a:xfrm>
            <a:off x="3684594" y="334959"/>
            <a:ext cx="7788489" cy="2278558"/>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r>
              <a:rPr lang="es-VE" sz="3600" b="1" i="1" dirty="0" smtClean="0"/>
              <a:t>MEDICION Y SEGUIMIENTO</a:t>
            </a:r>
          </a:p>
          <a:p>
            <a:pPr algn="ctr"/>
            <a:r>
              <a:rPr lang="es-VE" sz="3600" b="1" i="1" dirty="0" smtClean="0"/>
              <a:t>Medición y Monitoreo del </a:t>
            </a:r>
            <a:r>
              <a:rPr lang="es-VE" sz="3600" b="1" i="1" dirty="0"/>
              <a:t>D</a:t>
            </a:r>
            <a:r>
              <a:rPr lang="es-VE" sz="3600" b="1" i="1" dirty="0" smtClean="0"/>
              <a:t>esempeño Ambiental</a:t>
            </a:r>
            <a:endParaRPr lang="es-VE" sz="3600" b="1" i="1" dirty="0"/>
          </a:p>
        </p:txBody>
      </p:sp>
      <p:sp>
        <p:nvSpPr>
          <p:cNvPr id="5" name="Rectángulo: esquinas redondeadas 29">
            <a:extLst>
              <a:ext uri="{FF2B5EF4-FFF2-40B4-BE49-F238E27FC236}">
                <a16:creationId xmlns:a16="http://schemas.microsoft.com/office/drawing/2014/main" xmlns="" id="{15E5E7D8-3087-4280-AD3B-F750AA7AB9BF}"/>
              </a:ext>
            </a:extLst>
          </p:cNvPr>
          <p:cNvSpPr/>
          <p:nvPr/>
        </p:nvSpPr>
        <p:spPr>
          <a:xfrm>
            <a:off x="383575" y="2645025"/>
            <a:ext cx="4451805" cy="490200"/>
          </a:xfrm>
          <a:prstGeom prst="roundRect">
            <a:avLst/>
          </a:prstGeom>
          <a:solidFill>
            <a:schemeClr val="bg1"/>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r>
              <a:rPr lang="es-VE" b="1" dirty="0" smtClean="0"/>
              <a:t>Eficiencia S.G.A</a:t>
            </a:r>
            <a:endParaRPr lang="es-VE" b="1" dirty="0"/>
          </a:p>
        </p:txBody>
      </p:sp>
      <p:sp>
        <p:nvSpPr>
          <p:cNvPr id="6" name="Rectángulo 3"/>
          <p:cNvSpPr/>
          <p:nvPr/>
        </p:nvSpPr>
        <p:spPr>
          <a:xfrm>
            <a:off x="1962614" y="4105711"/>
            <a:ext cx="7890834" cy="3465922"/>
          </a:xfrm>
          <a:prstGeom prst="rect">
            <a:avLst/>
          </a:prstGeom>
        </p:spPr>
        <p:txBody>
          <a:bodyPr wrap="square" lIns="140562" tIns="70281" rIns="140562" bIns="70281">
            <a:spAutoFit/>
          </a:bodyPr>
          <a:lstStyle/>
          <a:p>
            <a:pPr fontAlgn="base">
              <a:buFont typeface="Arial" panose="020B0604020202020204" pitchFamily="34" charset="0"/>
              <a:buChar char="•"/>
            </a:pPr>
            <a:r>
              <a:rPr lang="es-VE" sz="3600" dirty="0">
                <a:latin typeface="Arial" panose="020B0604020202020204" pitchFamily="34" charset="0"/>
                <a:cs typeface="Arial" panose="020B0604020202020204" pitchFamily="34" charset="0"/>
              </a:rPr>
              <a:t>Reducción de emisiones contaminantes.</a:t>
            </a:r>
          </a:p>
          <a:p>
            <a:pPr fontAlgn="base">
              <a:buFont typeface="Arial" panose="020B0604020202020204" pitchFamily="34" charset="0"/>
              <a:buChar char="•"/>
            </a:pPr>
            <a:r>
              <a:rPr lang="es-VE" sz="3600" dirty="0">
                <a:latin typeface="Arial" panose="020B0604020202020204" pitchFamily="34" charset="0"/>
                <a:cs typeface="Arial" panose="020B0604020202020204" pitchFamily="34" charset="0"/>
              </a:rPr>
              <a:t>Uso responsable de recursos naturales.</a:t>
            </a:r>
          </a:p>
          <a:p>
            <a:pPr fontAlgn="base">
              <a:buFont typeface="Arial" panose="020B0604020202020204" pitchFamily="34" charset="0"/>
              <a:buChar char="•"/>
            </a:pPr>
            <a:r>
              <a:rPr lang="es-VE" sz="3600" dirty="0">
                <a:latin typeface="Arial" panose="020B0604020202020204" pitchFamily="34" charset="0"/>
                <a:cs typeface="Arial" panose="020B0604020202020204" pitchFamily="34" charset="0"/>
              </a:rPr>
              <a:t>Implementación de prácticas ecoeficientes.</a:t>
            </a:r>
          </a:p>
        </p:txBody>
      </p:sp>
      <p:pic>
        <p:nvPicPr>
          <p:cNvPr id="12"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862773" y="488731"/>
            <a:ext cx="1517820" cy="1847412"/>
          </a:xfrm>
          <a:prstGeom prst="round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6" name="25 Forma libre"/>
          <p:cNvSpPr/>
          <p:nvPr/>
        </p:nvSpPr>
        <p:spPr>
          <a:xfrm>
            <a:off x="646385" y="583324"/>
            <a:ext cx="8371491" cy="882869"/>
          </a:xfrm>
          <a:custGeom>
            <a:avLst/>
            <a:gdLst>
              <a:gd name="connsiteX0" fmla="*/ 0 w 10058400"/>
              <a:gd name="connsiteY0" fmla="*/ 0 h 882869"/>
              <a:gd name="connsiteX1" fmla="*/ 10058400 w 10058400"/>
              <a:gd name="connsiteY1" fmla="*/ 0 h 882869"/>
              <a:gd name="connsiteX2" fmla="*/ 10058400 w 10058400"/>
              <a:gd name="connsiteY2" fmla="*/ 882869 h 882869"/>
              <a:gd name="connsiteX3" fmla="*/ 0 w 10058400"/>
              <a:gd name="connsiteY3" fmla="*/ 882869 h 882869"/>
              <a:gd name="connsiteX4" fmla="*/ 0 w 10058400"/>
              <a:gd name="connsiteY4" fmla="*/ 0 h 882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0" h="882869">
                <a:moveTo>
                  <a:pt x="0" y="0"/>
                </a:moveTo>
                <a:lnTo>
                  <a:pt x="10058400" y="0"/>
                </a:lnTo>
                <a:lnTo>
                  <a:pt x="10058400" y="882869"/>
                </a:lnTo>
                <a:lnTo>
                  <a:pt x="0" y="882869"/>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39" name="38 Elipse"/>
          <p:cNvSpPr/>
          <p:nvPr/>
        </p:nvSpPr>
        <p:spPr>
          <a:xfrm>
            <a:off x="8476591" y="593833"/>
            <a:ext cx="1119352" cy="8671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36" name="35 Elipse"/>
          <p:cNvSpPr/>
          <p:nvPr/>
        </p:nvSpPr>
        <p:spPr>
          <a:xfrm>
            <a:off x="220715" y="583323"/>
            <a:ext cx="1119352" cy="867103"/>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sp>
        <p:nvSpPr>
          <p:cNvPr id="7" name="Rectángulo: esquinas redondeadas 6">
            <a:extLst>
              <a:ext uri="{FF2B5EF4-FFF2-40B4-BE49-F238E27FC236}">
                <a16:creationId xmlns="" xmlns:a16="http://schemas.microsoft.com/office/drawing/2014/main" id="{ED5A5326-81D2-4B91-B736-261B8268C319}"/>
              </a:ext>
            </a:extLst>
          </p:cNvPr>
          <p:cNvSpPr/>
          <p:nvPr/>
        </p:nvSpPr>
        <p:spPr>
          <a:xfrm>
            <a:off x="0" y="2057401"/>
            <a:ext cx="6372953" cy="642847"/>
          </a:xfrm>
          <a:prstGeom prst="roundRect">
            <a:avLst>
              <a:gd name="adj" fmla="val 5000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cxnSp>
        <p:nvCxnSpPr>
          <p:cNvPr id="255" name="Google Shape;255;p22"/>
          <p:cNvCxnSpPr>
            <a:cxnSpLocks/>
          </p:cNvCxnSpPr>
          <p:nvPr/>
        </p:nvCxnSpPr>
        <p:spPr>
          <a:xfrm>
            <a:off x="11219446" y="3619174"/>
            <a:ext cx="1206464" cy="0"/>
          </a:xfrm>
          <a:prstGeom prst="straightConnector1">
            <a:avLst/>
          </a:prstGeom>
          <a:noFill/>
          <a:ln w="9525" cap="flat" cmpd="sng">
            <a:solidFill>
              <a:schemeClr val="dk1"/>
            </a:solidFill>
            <a:prstDash val="solid"/>
            <a:round/>
            <a:headEnd type="none" w="med" len="med"/>
            <a:tailEnd type="oval" w="med" len="med"/>
          </a:ln>
        </p:spPr>
      </p:cxnSp>
      <p:cxnSp>
        <p:nvCxnSpPr>
          <p:cNvPr id="257" name="Google Shape;257;p22"/>
          <p:cNvCxnSpPr>
            <a:cxnSpLocks/>
          </p:cNvCxnSpPr>
          <p:nvPr/>
        </p:nvCxnSpPr>
        <p:spPr>
          <a:xfrm>
            <a:off x="11235212" y="4859393"/>
            <a:ext cx="1206464" cy="0"/>
          </a:xfrm>
          <a:prstGeom prst="straightConnector1">
            <a:avLst/>
          </a:prstGeom>
          <a:noFill/>
          <a:ln w="9525" cap="flat" cmpd="sng">
            <a:solidFill>
              <a:schemeClr val="dk1"/>
            </a:solidFill>
            <a:prstDash val="solid"/>
            <a:round/>
            <a:headEnd type="none" w="med" len="med"/>
            <a:tailEnd type="oval" w="med" len="med"/>
          </a:ln>
        </p:spPr>
      </p:cxnSp>
      <p:sp>
        <p:nvSpPr>
          <p:cNvPr id="9" name="Rectángulo: esquinas redondeadas 8">
            <a:extLst>
              <a:ext uri="{FF2B5EF4-FFF2-40B4-BE49-F238E27FC236}">
                <a16:creationId xmlns="" xmlns:a16="http://schemas.microsoft.com/office/drawing/2014/main" id="{600A9784-755A-4A7E-96EE-1AF52ED5302A}"/>
              </a:ext>
            </a:extLst>
          </p:cNvPr>
          <p:cNvSpPr/>
          <p:nvPr/>
        </p:nvSpPr>
        <p:spPr>
          <a:xfrm>
            <a:off x="331767" y="3035499"/>
            <a:ext cx="4266635" cy="2853254"/>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27" name="Rectángulo: esquinas redondeadas 26">
            <a:extLst>
              <a:ext uri="{FF2B5EF4-FFF2-40B4-BE49-F238E27FC236}">
                <a16:creationId xmlns="" xmlns:a16="http://schemas.microsoft.com/office/drawing/2014/main" id="{D36F10AE-8ADD-4E93-90E1-A4DFC53E3C6A}"/>
              </a:ext>
            </a:extLst>
          </p:cNvPr>
          <p:cNvSpPr/>
          <p:nvPr/>
        </p:nvSpPr>
        <p:spPr>
          <a:xfrm>
            <a:off x="740682" y="6073706"/>
            <a:ext cx="5437456" cy="2517844"/>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28" name="Rectángulo: esquinas redondeadas 27">
            <a:extLst>
              <a:ext uri="{FF2B5EF4-FFF2-40B4-BE49-F238E27FC236}">
                <a16:creationId xmlns="" xmlns:a16="http://schemas.microsoft.com/office/drawing/2014/main" id="{B0617CCE-011E-4C43-A59D-A9BF0C04527C}"/>
              </a:ext>
            </a:extLst>
          </p:cNvPr>
          <p:cNvSpPr/>
          <p:nvPr/>
        </p:nvSpPr>
        <p:spPr>
          <a:xfrm>
            <a:off x="5767290" y="3035499"/>
            <a:ext cx="4957172" cy="2853253"/>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29" name="Rectángulo: esquinas redondeadas 28">
            <a:extLst>
              <a:ext uri="{FF2B5EF4-FFF2-40B4-BE49-F238E27FC236}">
                <a16:creationId xmlns="" xmlns:a16="http://schemas.microsoft.com/office/drawing/2014/main" id="{7B9CA9FF-3D6C-4EB6-89ED-C7D05B1A1879}"/>
              </a:ext>
            </a:extLst>
          </p:cNvPr>
          <p:cNvSpPr/>
          <p:nvPr/>
        </p:nvSpPr>
        <p:spPr>
          <a:xfrm>
            <a:off x="7742442" y="6073706"/>
            <a:ext cx="3734273" cy="2752726"/>
          </a:xfrm>
          <a:prstGeom prst="roundRect">
            <a:avLst/>
          </a:prstGeom>
          <a:solidFill>
            <a:schemeClr val="bg1">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30" name="Rectángulo: esquinas redondeadas 29">
            <a:extLst>
              <a:ext uri="{FF2B5EF4-FFF2-40B4-BE49-F238E27FC236}">
                <a16:creationId xmlns="" xmlns:a16="http://schemas.microsoft.com/office/drawing/2014/main" id="{15E5E7D8-3087-4280-AD3B-F750AA7AB9BF}"/>
              </a:ext>
            </a:extLst>
          </p:cNvPr>
          <p:cNvSpPr/>
          <p:nvPr/>
        </p:nvSpPr>
        <p:spPr>
          <a:xfrm>
            <a:off x="331767" y="3188566"/>
            <a:ext cx="4451805" cy="490200"/>
          </a:xfrm>
          <a:prstGeom prst="roundRect">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31" name="Rectángulo: esquinas redondeadas 30">
            <a:extLst>
              <a:ext uri="{FF2B5EF4-FFF2-40B4-BE49-F238E27FC236}">
                <a16:creationId xmlns="" xmlns:a16="http://schemas.microsoft.com/office/drawing/2014/main" id="{FCDBE7D3-401A-453E-A97C-80AD7CE6214D}"/>
              </a:ext>
            </a:extLst>
          </p:cNvPr>
          <p:cNvSpPr/>
          <p:nvPr/>
        </p:nvSpPr>
        <p:spPr>
          <a:xfrm>
            <a:off x="632665" y="6226773"/>
            <a:ext cx="5545473" cy="532000"/>
          </a:xfrm>
          <a:prstGeom prst="roundRect">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32" name="Rectángulo: esquinas redondeadas 31">
            <a:extLst>
              <a:ext uri="{FF2B5EF4-FFF2-40B4-BE49-F238E27FC236}">
                <a16:creationId xmlns="" xmlns:a16="http://schemas.microsoft.com/office/drawing/2014/main" id="{DDC4F7EC-A187-4D62-9971-6C85FD77F84A}"/>
              </a:ext>
            </a:extLst>
          </p:cNvPr>
          <p:cNvSpPr/>
          <p:nvPr/>
        </p:nvSpPr>
        <p:spPr>
          <a:xfrm>
            <a:off x="5767290" y="3185358"/>
            <a:ext cx="5111480" cy="685211"/>
          </a:xfrm>
          <a:prstGeom prst="roundRect">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33" name="Rectángulo: esquinas redondeadas 32">
            <a:extLst>
              <a:ext uri="{FF2B5EF4-FFF2-40B4-BE49-F238E27FC236}">
                <a16:creationId xmlns="" xmlns:a16="http://schemas.microsoft.com/office/drawing/2014/main" id="{D957878D-C287-47E2-963A-3B3ECB6E33FF}"/>
              </a:ext>
            </a:extLst>
          </p:cNvPr>
          <p:cNvSpPr/>
          <p:nvPr/>
        </p:nvSpPr>
        <p:spPr>
          <a:xfrm>
            <a:off x="7742442" y="6226773"/>
            <a:ext cx="3734273" cy="490200"/>
          </a:xfrm>
          <a:prstGeom prst="roundRect">
            <a:avLst/>
          </a:prstGeom>
          <a:solidFill>
            <a:schemeClr val="tx1">
              <a:lumMod val="50000"/>
              <a:lumOff val="50000"/>
            </a:schemeClr>
          </a:solid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140562" tIns="70281" rIns="140562" bIns="70281" rtlCol="0" anchor="ctr"/>
          <a:lstStyle/>
          <a:p>
            <a:pPr algn="ctr"/>
            <a:endParaRPr lang="es-VE"/>
          </a:p>
        </p:txBody>
      </p:sp>
      <p:sp>
        <p:nvSpPr>
          <p:cNvPr id="34" name="CuadroTexto 33">
            <a:extLst>
              <a:ext uri="{FF2B5EF4-FFF2-40B4-BE49-F238E27FC236}">
                <a16:creationId xmlns="" xmlns:a16="http://schemas.microsoft.com/office/drawing/2014/main" id="{FEECC7BF-96C9-4995-B924-283FF1098394}"/>
              </a:ext>
            </a:extLst>
          </p:cNvPr>
          <p:cNvSpPr txBox="1"/>
          <p:nvPr/>
        </p:nvSpPr>
        <p:spPr>
          <a:xfrm>
            <a:off x="385771" y="3654033"/>
            <a:ext cx="4138226" cy="2249756"/>
          </a:xfrm>
          <a:prstGeom prst="rect">
            <a:avLst/>
          </a:prstGeom>
          <a:noFill/>
        </p:spPr>
        <p:txBody>
          <a:bodyPr wrap="square" lIns="140562" tIns="70281" rIns="140562" bIns="70281">
            <a:spAutoFit/>
          </a:bodyPr>
          <a:lstStyle/>
          <a:p>
            <a:pPr lvl="0">
              <a:lnSpc>
                <a:spcPct val="107000"/>
              </a:lnSpc>
            </a:pPr>
            <a:r>
              <a:rPr lang="es-VE" b="0" i="0" dirty="0">
                <a:solidFill>
                  <a:srgbClr val="202124"/>
                </a:solidFill>
                <a:effectLst/>
                <a:latin typeface="+mj-lt"/>
              </a:rPr>
              <a:t>. </a:t>
            </a:r>
            <a:r>
              <a:rPr lang="es-ES" sz="1700" dirty="0">
                <a:latin typeface="+mj-lt"/>
                <a:ea typeface="Calibri" panose="020F0502020204030204" pitchFamily="34" charset="0"/>
                <a:cs typeface="Times New Roman" panose="02020603050405020304" pitchFamily="18" charset="0"/>
              </a:rPr>
              <a:t>Agua, energía eléctrica, gas, combustibles fósiles, otro tipo de combustibles.</a:t>
            </a:r>
          </a:p>
          <a:p>
            <a:pPr lvl="0">
              <a:lnSpc>
                <a:spcPct val="107000"/>
              </a:lnSpc>
            </a:pPr>
            <a:endParaRPr lang="es-VE" sz="1700" dirty="0">
              <a:latin typeface="+mj-lt"/>
              <a:ea typeface="Calibri" panose="020F0502020204030204" pitchFamily="34" charset="0"/>
              <a:cs typeface="Times New Roman" panose="02020603050405020304" pitchFamily="18" charset="0"/>
            </a:endParaRPr>
          </a:p>
          <a:p>
            <a:pPr>
              <a:lnSpc>
                <a:spcPct val="107000"/>
              </a:lnSpc>
              <a:spcAft>
                <a:spcPts val="1230"/>
              </a:spcAft>
            </a:pPr>
            <a:r>
              <a:rPr lang="es-VE" sz="2200" dirty="0">
                <a:solidFill>
                  <a:srgbClr val="202124"/>
                </a:solidFill>
                <a:latin typeface="+mj-lt"/>
              </a:rPr>
              <a:t>. </a:t>
            </a:r>
            <a:r>
              <a:rPr lang="es-ES" sz="1700" dirty="0">
                <a:latin typeface="+mj-lt"/>
                <a:ea typeface="Calibri" panose="020F0502020204030204" pitchFamily="34" charset="0"/>
                <a:cs typeface="Times New Roman" panose="02020603050405020304" pitchFamily="18" charset="0"/>
              </a:rPr>
              <a:t>Cantidad de papel empleado en el proceso de producción, empaque o embalaje.</a:t>
            </a:r>
            <a:endParaRPr lang="es-VE" sz="1700" dirty="0">
              <a:latin typeface="+mj-lt"/>
              <a:ea typeface="Calibri" panose="020F0502020204030204" pitchFamily="34" charset="0"/>
              <a:cs typeface="Times New Roman" panose="02020603050405020304" pitchFamily="18" charset="0"/>
            </a:endParaRPr>
          </a:p>
        </p:txBody>
      </p:sp>
      <p:sp>
        <p:nvSpPr>
          <p:cNvPr id="35" name="CuadroTexto 34">
            <a:extLst>
              <a:ext uri="{FF2B5EF4-FFF2-40B4-BE49-F238E27FC236}">
                <a16:creationId xmlns="" xmlns:a16="http://schemas.microsoft.com/office/drawing/2014/main" id="{235547C3-E846-4C77-BD43-C44A988614EA}"/>
              </a:ext>
            </a:extLst>
          </p:cNvPr>
          <p:cNvSpPr txBox="1"/>
          <p:nvPr/>
        </p:nvSpPr>
        <p:spPr>
          <a:xfrm>
            <a:off x="151696" y="3188692"/>
            <a:ext cx="4688777" cy="438298"/>
          </a:xfrm>
          <a:prstGeom prst="rect">
            <a:avLst/>
          </a:prstGeom>
          <a:noFill/>
        </p:spPr>
        <p:txBody>
          <a:bodyPr wrap="square" lIns="140562" tIns="70281" rIns="140562" bIns="70281">
            <a:spAutoFit/>
          </a:bodyPr>
          <a:lstStyle/>
          <a:p>
            <a:pPr algn="ctr">
              <a:lnSpc>
                <a:spcPct val="107000"/>
              </a:lnSpc>
              <a:spcAft>
                <a:spcPts val="1230"/>
              </a:spcAft>
            </a:pPr>
            <a:r>
              <a:rPr lang="es-ES" sz="1800" b="1" dirty="0">
                <a:solidFill>
                  <a:schemeClr val="bg1"/>
                </a:solidFill>
                <a:latin typeface="+mj-lt"/>
                <a:ea typeface="Calibri" panose="020F0502020204030204" pitchFamily="34" charset="0"/>
                <a:cs typeface="Times New Roman" panose="02020603050405020304" pitchFamily="18" charset="0"/>
              </a:rPr>
              <a:t>1) Uso de recursos naturales</a:t>
            </a:r>
            <a:endParaRPr lang="es-VE" sz="1800" b="1" dirty="0">
              <a:solidFill>
                <a:schemeClr val="bg1"/>
              </a:solidFill>
              <a:latin typeface="+mj-lt"/>
              <a:ea typeface="Calibri" panose="020F0502020204030204" pitchFamily="34" charset="0"/>
              <a:cs typeface="Times New Roman" panose="02020603050405020304" pitchFamily="18" charset="0"/>
            </a:endParaRPr>
          </a:p>
        </p:txBody>
      </p:sp>
      <p:sp>
        <p:nvSpPr>
          <p:cNvPr id="37" name="CuadroTexto 36">
            <a:extLst>
              <a:ext uri="{FF2B5EF4-FFF2-40B4-BE49-F238E27FC236}">
                <a16:creationId xmlns="" xmlns:a16="http://schemas.microsoft.com/office/drawing/2014/main" id="{D63B0F95-B339-43E4-8B58-2461746E9486}"/>
              </a:ext>
            </a:extLst>
          </p:cNvPr>
          <p:cNvSpPr txBox="1"/>
          <p:nvPr/>
        </p:nvSpPr>
        <p:spPr>
          <a:xfrm>
            <a:off x="452853" y="6234581"/>
            <a:ext cx="5810828" cy="438298"/>
          </a:xfrm>
          <a:prstGeom prst="rect">
            <a:avLst/>
          </a:prstGeom>
          <a:noFill/>
        </p:spPr>
        <p:txBody>
          <a:bodyPr wrap="square" lIns="140562" tIns="70281" rIns="140562" bIns="70281">
            <a:spAutoFit/>
          </a:bodyPr>
          <a:lstStyle>
            <a:defPPr marR="0" lvl="0" algn="l" rtl="0">
              <a:lnSpc>
                <a:spcPct val="100000"/>
              </a:lnSpc>
              <a:spcBef>
                <a:spcPts val="0"/>
              </a:spcBef>
              <a:spcAft>
                <a:spcPts val="0"/>
              </a:spcAft>
            </a:defPPr>
            <a:lvl1pPr algn="ctr">
              <a:lnSpc>
                <a:spcPct val="107000"/>
              </a:lnSpc>
              <a:spcAft>
                <a:spcPts val="800"/>
              </a:spcAft>
              <a:defRPr b="1">
                <a:solidFill>
                  <a:schemeClr val="bg1"/>
                </a:solidFill>
                <a:effectLst/>
                <a:latin typeface="+mj-lt"/>
                <a:ea typeface="Calibri" panose="020F0502020204030204" pitchFamily="34" charset="0"/>
                <a:cs typeface="Times New Roman" panose="02020603050405020304" pitchFamily="18" charset="0"/>
              </a:defRPr>
            </a:lvl1pPr>
          </a:lstStyle>
          <a:p>
            <a:r>
              <a:rPr lang="es-ES" sz="1800" dirty="0"/>
              <a:t>2) Emisiones y residuos al aire, a la tierra o al agua</a:t>
            </a:r>
            <a:endParaRPr lang="es-VE" sz="1800" dirty="0"/>
          </a:p>
        </p:txBody>
      </p:sp>
      <p:sp>
        <p:nvSpPr>
          <p:cNvPr id="38" name="CuadroTexto 37">
            <a:extLst>
              <a:ext uri="{FF2B5EF4-FFF2-40B4-BE49-F238E27FC236}">
                <a16:creationId xmlns="" xmlns:a16="http://schemas.microsoft.com/office/drawing/2014/main" id="{2A583018-9B21-4804-9876-87A68B238129}"/>
              </a:ext>
            </a:extLst>
          </p:cNvPr>
          <p:cNvSpPr txBox="1"/>
          <p:nvPr/>
        </p:nvSpPr>
        <p:spPr>
          <a:xfrm>
            <a:off x="1010227" y="6943725"/>
            <a:ext cx="3995223" cy="1327387"/>
          </a:xfrm>
          <a:prstGeom prst="rect">
            <a:avLst/>
          </a:prstGeom>
          <a:noFill/>
        </p:spPr>
        <p:txBody>
          <a:bodyPr wrap="square" lIns="140562" tIns="70281" rIns="140562" bIns="70281">
            <a:spAutoFit/>
          </a:bodyPr>
          <a:lstStyle>
            <a:defPPr marR="0" lvl="0" algn="l" rtl="0">
              <a:lnSpc>
                <a:spcPct val="100000"/>
              </a:lnSpc>
              <a:spcBef>
                <a:spcPts val="0"/>
              </a:spcBef>
              <a:spcAft>
                <a:spcPts val="0"/>
              </a:spcAft>
            </a:defPPr>
            <a:lvl1pPr>
              <a:lnSpc>
                <a:spcPct val="107000"/>
              </a:lnSpc>
              <a:defRPr>
                <a:solidFill>
                  <a:srgbClr val="202124"/>
                </a:solidFill>
                <a:effectLst/>
                <a:latin typeface="Google Sans"/>
              </a:defRPr>
            </a:lvl1pPr>
          </a:lstStyle>
          <a:p>
            <a:r>
              <a:rPr lang="es-VE" sz="1800" dirty="0">
                <a:solidFill>
                  <a:schemeClr val="tx1"/>
                </a:solidFill>
                <a:latin typeface="+mj-lt"/>
              </a:rPr>
              <a:t>. </a:t>
            </a:r>
            <a:r>
              <a:rPr lang="es-ES" sz="1800" dirty="0">
                <a:solidFill>
                  <a:schemeClr val="tx1"/>
                </a:solidFill>
                <a:latin typeface="+mj-lt"/>
              </a:rPr>
              <a:t>Partes contaminantes tomadas por millón de medidas.</a:t>
            </a:r>
          </a:p>
          <a:p>
            <a:endParaRPr lang="es-VE" sz="1800" dirty="0">
              <a:solidFill>
                <a:schemeClr val="tx1"/>
              </a:solidFill>
              <a:latin typeface="+mj-lt"/>
            </a:endParaRPr>
          </a:p>
          <a:p>
            <a:r>
              <a:rPr lang="es-VE" sz="1800" dirty="0">
                <a:solidFill>
                  <a:schemeClr val="tx1"/>
                </a:solidFill>
                <a:latin typeface="+mj-lt"/>
              </a:rPr>
              <a:t>. </a:t>
            </a:r>
            <a:r>
              <a:rPr lang="es-ES" sz="1800" dirty="0">
                <a:solidFill>
                  <a:schemeClr val="tx1"/>
                </a:solidFill>
                <a:latin typeface="+mj-lt"/>
              </a:rPr>
              <a:t>Peso de los materiales vertidos.</a:t>
            </a:r>
            <a:endParaRPr lang="es-VE" sz="1800" dirty="0">
              <a:solidFill>
                <a:schemeClr val="tx1"/>
              </a:solidFill>
              <a:latin typeface="+mj-lt"/>
            </a:endParaRPr>
          </a:p>
        </p:txBody>
      </p:sp>
      <p:sp>
        <p:nvSpPr>
          <p:cNvPr id="40" name="CuadroTexto 39">
            <a:extLst>
              <a:ext uri="{FF2B5EF4-FFF2-40B4-BE49-F238E27FC236}">
                <a16:creationId xmlns="" xmlns:a16="http://schemas.microsoft.com/office/drawing/2014/main" id="{25BF72B9-8897-48E7-B898-1B4A44F29395}"/>
              </a:ext>
            </a:extLst>
          </p:cNvPr>
          <p:cNvSpPr txBox="1"/>
          <p:nvPr/>
        </p:nvSpPr>
        <p:spPr>
          <a:xfrm>
            <a:off x="5890747" y="3113195"/>
            <a:ext cx="4833714" cy="695932"/>
          </a:xfrm>
          <a:prstGeom prst="rect">
            <a:avLst/>
          </a:prstGeom>
          <a:noFill/>
        </p:spPr>
        <p:txBody>
          <a:bodyPr wrap="square" lIns="140562" tIns="70281" rIns="140562" bIns="70281">
            <a:spAutoFit/>
          </a:bodyPr>
          <a:lstStyle>
            <a:defPPr marR="0" lvl="0" algn="l" rtl="0">
              <a:lnSpc>
                <a:spcPct val="100000"/>
              </a:lnSpc>
              <a:spcBef>
                <a:spcPts val="0"/>
              </a:spcBef>
              <a:spcAft>
                <a:spcPts val="0"/>
              </a:spcAft>
              <a:defRPr/>
            </a:defPPr>
            <a:lvl1pPr algn="ctr">
              <a:lnSpc>
                <a:spcPct val="107000"/>
              </a:lnSpc>
              <a:spcAft>
                <a:spcPts val="800"/>
              </a:spcAft>
              <a:defRPr sz="1200" b="1">
                <a:solidFill>
                  <a:schemeClr val="bg1"/>
                </a:solidFill>
                <a:effectLst/>
                <a:latin typeface="+mj-lt"/>
                <a:ea typeface="Calibri" panose="020F0502020204030204" pitchFamily="34" charset="0"/>
                <a:cs typeface="Times New Roman" panose="02020603050405020304" pitchFamily="18" charset="0"/>
              </a:defRPr>
            </a:lvl1pPr>
          </a:lstStyle>
          <a:p>
            <a:pPr>
              <a:lnSpc>
                <a:spcPct val="100000"/>
              </a:lnSpc>
            </a:pPr>
            <a:r>
              <a:rPr lang="es-ES" sz="1800" dirty="0"/>
              <a:t>3) Incidentes reales y/o potenciales que impactan en el medio ambiente</a:t>
            </a:r>
            <a:endParaRPr lang="es-VE" sz="1800" dirty="0"/>
          </a:p>
        </p:txBody>
      </p:sp>
      <p:sp>
        <p:nvSpPr>
          <p:cNvPr id="41" name="CuadroTexto 40">
            <a:extLst>
              <a:ext uri="{FF2B5EF4-FFF2-40B4-BE49-F238E27FC236}">
                <a16:creationId xmlns="" xmlns:a16="http://schemas.microsoft.com/office/drawing/2014/main" id="{DA11B714-0FEF-4F46-9DE5-BDC01582D684}"/>
              </a:ext>
            </a:extLst>
          </p:cNvPr>
          <p:cNvSpPr txBox="1"/>
          <p:nvPr/>
        </p:nvSpPr>
        <p:spPr>
          <a:xfrm>
            <a:off x="5890746" y="3914179"/>
            <a:ext cx="4494236" cy="1821625"/>
          </a:xfrm>
          <a:prstGeom prst="rect">
            <a:avLst/>
          </a:prstGeom>
          <a:noFill/>
        </p:spPr>
        <p:txBody>
          <a:bodyPr wrap="square" lIns="140562" tIns="70281" rIns="140562" bIns="70281">
            <a:spAutoFit/>
          </a:bodyPr>
          <a:lstStyle>
            <a:defPPr marR="0" lvl="0" algn="l" rtl="0">
              <a:lnSpc>
                <a:spcPct val="100000"/>
              </a:lnSpc>
              <a:spcBef>
                <a:spcPts val="0"/>
              </a:spcBef>
              <a:spcAft>
                <a:spcPts val="0"/>
              </a:spcAft>
            </a:defPPr>
            <a:lvl1pPr>
              <a:lnSpc>
                <a:spcPct val="107000"/>
              </a:lnSpc>
              <a:defRPr>
                <a:solidFill>
                  <a:srgbClr val="202124"/>
                </a:solidFill>
                <a:effectLst/>
                <a:latin typeface="Google Sans"/>
              </a:defRPr>
            </a:lvl1pPr>
          </a:lstStyle>
          <a:p>
            <a:r>
              <a:rPr lang="es-VE" sz="1700" dirty="0">
                <a:solidFill>
                  <a:schemeClr val="tx1"/>
                </a:solidFill>
                <a:latin typeface="+mj-lt"/>
              </a:rPr>
              <a:t>. </a:t>
            </a:r>
            <a:r>
              <a:rPr lang="es-ES" sz="1700" dirty="0">
                <a:solidFill>
                  <a:schemeClr val="tx1"/>
                </a:solidFill>
                <a:latin typeface="+mj-lt"/>
              </a:rPr>
              <a:t>Cantidad de incidentes reales.</a:t>
            </a:r>
          </a:p>
          <a:p>
            <a:endParaRPr lang="es-VE" sz="1700" dirty="0">
              <a:solidFill>
                <a:schemeClr val="tx1"/>
              </a:solidFill>
              <a:latin typeface="+mj-lt"/>
            </a:endParaRPr>
          </a:p>
          <a:p>
            <a:r>
              <a:rPr lang="es-VE" sz="1700" dirty="0">
                <a:solidFill>
                  <a:schemeClr val="tx1"/>
                </a:solidFill>
                <a:latin typeface="+mj-lt"/>
              </a:rPr>
              <a:t>. </a:t>
            </a:r>
            <a:r>
              <a:rPr lang="es-ES" sz="1700" dirty="0">
                <a:solidFill>
                  <a:schemeClr val="tx1"/>
                </a:solidFill>
                <a:latin typeface="+mj-lt"/>
              </a:rPr>
              <a:t>Número de incidentes potenciales.</a:t>
            </a:r>
          </a:p>
          <a:p>
            <a:endParaRPr lang="es-VE" sz="1700" dirty="0">
              <a:solidFill>
                <a:schemeClr val="tx1"/>
              </a:solidFill>
              <a:latin typeface="+mj-lt"/>
            </a:endParaRPr>
          </a:p>
          <a:p>
            <a:r>
              <a:rPr lang="es-VE" sz="1700" dirty="0">
                <a:solidFill>
                  <a:schemeClr val="tx1"/>
                </a:solidFill>
                <a:latin typeface="+mj-lt"/>
              </a:rPr>
              <a:t>. </a:t>
            </a:r>
            <a:r>
              <a:rPr lang="es-ES" sz="1700" dirty="0">
                <a:solidFill>
                  <a:schemeClr val="tx1"/>
                </a:solidFill>
                <a:latin typeface="+mj-lt"/>
              </a:rPr>
              <a:t>Tiempo perdido debido a la ocurrencia de incidentes reales.</a:t>
            </a:r>
            <a:endParaRPr lang="es-VE" sz="1700" dirty="0">
              <a:solidFill>
                <a:schemeClr val="tx1"/>
              </a:solidFill>
              <a:latin typeface="+mj-lt"/>
            </a:endParaRPr>
          </a:p>
        </p:txBody>
      </p:sp>
      <p:sp>
        <p:nvSpPr>
          <p:cNvPr id="43" name="CuadroTexto 42">
            <a:extLst>
              <a:ext uri="{FF2B5EF4-FFF2-40B4-BE49-F238E27FC236}">
                <a16:creationId xmlns="" xmlns:a16="http://schemas.microsoft.com/office/drawing/2014/main" id="{93D4E7BD-F9BB-4FF1-90C6-15521E89E5C3}"/>
              </a:ext>
            </a:extLst>
          </p:cNvPr>
          <p:cNvSpPr txBox="1"/>
          <p:nvPr/>
        </p:nvSpPr>
        <p:spPr>
          <a:xfrm>
            <a:off x="7901796" y="6251577"/>
            <a:ext cx="3487378" cy="339553"/>
          </a:xfrm>
          <a:prstGeom prst="rect">
            <a:avLst/>
          </a:prstGeom>
          <a:noFill/>
        </p:spPr>
        <p:txBody>
          <a:bodyPr wrap="square" lIns="140562" tIns="70281" rIns="140562" bIns="70281">
            <a:spAutoFit/>
          </a:bodyPr>
          <a:lstStyle>
            <a:defPPr marR="0" lvl="0" algn="l" rtl="0">
              <a:lnSpc>
                <a:spcPct val="100000"/>
              </a:lnSpc>
              <a:spcBef>
                <a:spcPts val="0"/>
              </a:spcBef>
              <a:spcAft>
                <a:spcPts val="0"/>
              </a:spcAft>
              <a:defRPr/>
            </a:defPPr>
            <a:lvl1pPr algn="ctr">
              <a:lnSpc>
                <a:spcPct val="107000"/>
              </a:lnSpc>
              <a:spcAft>
                <a:spcPts val="800"/>
              </a:spcAft>
              <a:defRPr sz="1200" b="1">
                <a:solidFill>
                  <a:schemeClr val="bg1"/>
                </a:solidFill>
                <a:effectLst/>
                <a:latin typeface="+mj-lt"/>
                <a:ea typeface="Calibri" panose="020F0502020204030204" pitchFamily="34" charset="0"/>
                <a:cs typeface="Times New Roman" panose="02020603050405020304" pitchFamily="18" charset="0"/>
              </a:defRPr>
            </a:lvl1pPr>
          </a:lstStyle>
          <a:p>
            <a:r>
              <a:rPr lang="es-ES" dirty="0"/>
              <a:t>4) Medidas proactivas</a:t>
            </a:r>
            <a:endParaRPr lang="es-VE" dirty="0"/>
          </a:p>
        </p:txBody>
      </p:sp>
      <p:sp>
        <p:nvSpPr>
          <p:cNvPr id="25" name="CuadroTexto 24">
            <a:extLst>
              <a:ext uri="{FF2B5EF4-FFF2-40B4-BE49-F238E27FC236}">
                <a16:creationId xmlns="" xmlns:a16="http://schemas.microsoft.com/office/drawing/2014/main" id="{F683BDC1-4EA2-426A-89AA-622775DCF5DB}"/>
              </a:ext>
            </a:extLst>
          </p:cNvPr>
          <p:cNvSpPr txBox="1"/>
          <p:nvPr/>
        </p:nvSpPr>
        <p:spPr>
          <a:xfrm>
            <a:off x="7901796" y="6991461"/>
            <a:ext cx="3574919" cy="1541677"/>
          </a:xfrm>
          <a:prstGeom prst="rect">
            <a:avLst/>
          </a:prstGeom>
          <a:noFill/>
        </p:spPr>
        <p:txBody>
          <a:bodyPr wrap="square" lIns="140562" tIns="70281" rIns="140562" bIns="70281">
            <a:spAutoFit/>
          </a:bodyPr>
          <a:lstStyle/>
          <a:p>
            <a:pPr lvl="0">
              <a:lnSpc>
                <a:spcPct val="107000"/>
              </a:lnSpc>
            </a:pPr>
            <a:r>
              <a:rPr lang="es-VE" sz="1700" dirty="0">
                <a:latin typeface="+mj-lt"/>
              </a:rPr>
              <a:t>. </a:t>
            </a:r>
            <a:r>
              <a:rPr lang="es-ES" sz="1700" dirty="0">
                <a:latin typeface="+mj-lt"/>
                <a:ea typeface="Calibri" panose="020F0502020204030204" pitchFamily="34" charset="0"/>
                <a:cs typeface="Times New Roman" panose="02020603050405020304" pitchFamily="18" charset="0"/>
              </a:rPr>
              <a:t>Medidas de reducción de riesgos implementadas.</a:t>
            </a:r>
          </a:p>
          <a:p>
            <a:pPr lvl="0">
              <a:lnSpc>
                <a:spcPct val="107000"/>
              </a:lnSpc>
            </a:pPr>
            <a:endParaRPr lang="es-VE" sz="1700" dirty="0">
              <a:latin typeface="+mj-lt"/>
              <a:ea typeface="Calibri" panose="020F0502020204030204" pitchFamily="34" charset="0"/>
              <a:cs typeface="Times New Roman" panose="02020603050405020304" pitchFamily="18" charset="0"/>
            </a:endParaRPr>
          </a:p>
          <a:p>
            <a:pPr>
              <a:lnSpc>
                <a:spcPct val="107000"/>
              </a:lnSpc>
              <a:spcAft>
                <a:spcPts val="1230"/>
              </a:spcAft>
            </a:pPr>
            <a:r>
              <a:rPr lang="es-VE" sz="1700" dirty="0">
                <a:latin typeface="+mj-lt"/>
              </a:rPr>
              <a:t>. </a:t>
            </a:r>
            <a:r>
              <a:rPr lang="es-ES" sz="1700" dirty="0">
                <a:latin typeface="+mj-lt"/>
                <a:ea typeface="Calibri" panose="020F0502020204030204" pitchFamily="34" charset="0"/>
                <a:cs typeface="Times New Roman" panose="02020603050405020304" pitchFamily="18" charset="0"/>
              </a:rPr>
              <a:t>Puntuación entregada por auditoría ambiental.</a:t>
            </a:r>
            <a:endParaRPr lang="es-VE" sz="1700" dirty="0">
              <a:latin typeface="+mj-lt"/>
              <a:ea typeface="Calibri" panose="020F0502020204030204" pitchFamily="34" charset="0"/>
              <a:cs typeface="Times New Roman" panose="02020603050405020304" pitchFamily="18" charset="0"/>
            </a:endParaRPr>
          </a:p>
        </p:txBody>
      </p:sp>
      <p:pic>
        <p:nvPicPr>
          <p:cNvPr id="1026" name="Picture 2" descr="Indicador clave de rendimiento (KPI). Seguimiento empresarial.">
            <a:extLst>
              <a:ext uri="{FF2B5EF4-FFF2-40B4-BE49-F238E27FC236}">
                <a16:creationId xmlns="" xmlns:a16="http://schemas.microsoft.com/office/drawing/2014/main" id="{182A1C58-297A-4E41-96D4-A53A4602C56E}"/>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095458" y="6344042"/>
            <a:ext cx="3590576" cy="3133744"/>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rso de indicadores clave de desempeño KPIs - Softgrade">
            <a:extLst>
              <a:ext uri="{FF2B5EF4-FFF2-40B4-BE49-F238E27FC236}">
                <a16:creationId xmlns="" xmlns:a16="http://schemas.microsoft.com/office/drawing/2014/main" id="{02E035D1-D68F-477C-91F3-B8317BCBFD5F}"/>
              </a:ext>
            </a:extLst>
          </p:cNvPr>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963742" y="315571"/>
            <a:ext cx="3025946" cy="2853251"/>
          </a:xfrm>
          <a:prstGeom prst="rect">
            <a:avLst/>
          </a:prstGeom>
          <a:noFill/>
          <a:extLst>
            <a:ext uri="{909E8E84-426E-40DD-AFC4-6F175D3DCCD1}">
              <a14:hiddenFill xmlns="" xmlns:a14="http://schemas.microsoft.com/office/drawing/2010/main">
                <a:solidFill>
                  <a:srgbClr val="FFFFFF"/>
                </a:solidFill>
              </a14:hiddenFill>
            </a:ext>
          </a:extLst>
        </p:spPr>
      </p:pic>
      <p:pic>
        <p:nvPicPr>
          <p:cNvPr id="13" name="Imagen 12">
            <a:extLst>
              <a:ext uri="{FF2B5EF4-FFF2-40B4-BE49-F238E27FC236}">
                <a16:creationId xmlns="" xmlns:a16="http://schemas.microsoft.com/office/drawing/2014/main" id="{20D8A613-8167-41FE-A54A-F2921F2E7D01}"/>
              </a:ext>
            </a:extLst>
          </p:cNvPr>
          <p:cNvPicPr>
            <a:picLocks noChangeAspect="1"/>
          </p:cNvPicPr>
          <p:nvPr/>
        </p:nvPicPr>
        <p:blipFill>
          <a:blip r:embed="rId5"/>
          <a:stretch>
            <a:fillRect/>
          </a:stretch>
        </p:blipFill>
        <p:spPr>
          <a:xfrm>
            <a:off x="-689373" y="721483"/>
            <a:ext cx="12427255" cy="2261812"/>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24 Elipse"/>
          <p:cNvSpPr/>
          <p:nvPr/>
        </p:nvSpPr>
        <p:spPr>
          <a:xfrm>
            <a:off x="9175530" y="5092262"/>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4" name="23 Elipse"/>
          <p:cNvSpPr/>
          <p:nvPr/>
        </p:nvSpPr>
        <p:spPr>
          <a:xfrm>
            <a:off x="3988675" y="6290441"/>
            <a:ext cx="2538249" cy="245942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3" name="22 Elipse"/>
          <p:cNvSpPr/>
          <p:nvPr/>
        </p:nvSpPr>
        <p:spPr>
          <a:xfrm>
            <a:off x="4966138" y="3184634"/>
            <a:ext cx="2412125" cy="242788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2" name="21 Elipse"/>
          <p:cNvSpPr/>
          <p:nvPr/>
        </p:nvSpPr>
        <p:spPr>
          <a:xfrm>
            <a:off x="0" y="1592317"/>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3 Rectángulo redondeado"/>
          <p:cNvSpPr/>
          <p:nvPr/>
        </p:nvSpPr>
        <p:spPr>
          <a:xfrm>
            <a:off x="2286012" y="851318"/>
            <a:ext cx="6889531" cy="882869"/>
          </a:xfrm>
          <a:prstGeom prst="roundRect">
            <a:avLst>
              <a:gd name="adj" fmla="val 50000"/>
            </a:avLst>
          </a:prstGeom>
          <a:solidFill>
            <a:schemeClr val="bg1"/>
          </a:solidFill>
        </p:spPr>
        <p:style>
          <a:lnRef idx="2">
            <a:schemeClr val="dk1"/>
          </a:lnRef>
          <a:fillRef idx="1">
            <a:schemeClr val="lt1"/>
          </a:fillRef>
          <a:effectRef idx="0">
            <a:schemeClr val="dk1"/>
          </a:effectRef>
          <a:fontRef idx="minor">
            <a:schemeClr val="dk1"/>
          </a:fontRef>
        </p:style>
        <p:txBody>
          <a:bodyPr rtlCol="0" anchor="ctr"/>
          <a:lstStyle/>
          <a:p>
            <a:pPr algn="ctr"/>
            <a:endParaRPr lang="es-ES"/>
          </a:p>
        </p:txBody>
      </p:sp>
      <p:pic>
        <p:nvPicPr>
          <p:cNvPr id="3" name="Imagen 38">
            <a:extLst>
              <a:ext uri="{FF2B5EF4-FFF2-40B4-BE49-F238E27FC236}">
                <a16:creationId xmlns="" xmlns:a16="http://schemas.microsoft.com/office/drawing/2014/main" id="{A8729B49-8672-4CC2-9A13-D1B4B8F3A09E}"/>
              </a:ext>
            </a:extLst>
          </p:cNvPr>
          <p:cNvPicPr>
            <a:picLocks noChangeAspect="1"/>
          </p:cNvPicPr>
          <p:nvPr/>
        </p:nvPicPr>
        <p:blipFill>
          <a:blip r:embed="rId2"/>
          <a:stretch>
            <a:fillRect/>
          </a:stretch>
        </p:blipFill>
        <p:spPr>
          <a:xfrm>
            <a:off x="1481979" y="0"/>
            <a:ext cx="8261791" cy="1963082"/>
          </a:xfrm>
          <a:prstGeom prst="roundRect">
            <a:avLst/>
          </a:prstGeom>
        </p:spPr>
      </p:pic>
      <p:pic>
        <p:nvPicPr>
          <p:cNvPr id="6" name="Picture 2" descr="KPI's de Recursos Humanos e Indicadores de Gestión | +100 ejemplos">
            <a:extLst>
              <a:ext uri="{FF2B5EF4-FFF2-40B4-BE49-F238E27FC236}">
                <a16:creationId xmlns="" xmlns:a16="http://schemas.microsoft.com/office/drawing/2014/main" id="{D1BD4776-3F8E-4B07-B4E7-E98F6D1438BD}"/>
              </a:ext>
            </a:extLst>
          </p:cNvPr>
          <p:cNvPicPr>
            <a:picLocks noChangeAspect="1" noChangeArrowheads="1"/>
          </p:cNvPicPr>
          <p:nvPr/>
        </p:nvPicPr>
        <p:blipFill rotWithShape="1">
          <a:blip r:embed="rId3">
            <a:clrChange>
              <a:clrFrom>
                <a:srgbClr val="FFFFFF"/>
              </a:clrFrom>
              <a:clrTo>
                <a:srgbClr val="FFFFFF">
                  <a:alpha val="0"/>
                </a:srgbClr>
              </a:clrTo>
            </a:clrChange>
            <a:extLst>
              <a:ext uri="{28A0092B-C50C-407E-A947-70E740481C1C}">
                <a14:useLocalDpi xmlns="" xmlns:a14="http://schemas.microsoft.com/office/drawing/2010/main" val="0"/>
              </a:ext>
            </a:extLst>
          </a:blip>
          <a:srcRect l="26750"/>
          <a:stretch/>
        </p:blipFill>
        <p:spPr bwMode="auto">
          <a:xfrm>
            <a:off x="6953234" y="127480"/>
            <a:ext cx="6418772" cy="6076747"/>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4" descr="indicadores KPI">
            <a:extLst>
              <a:ext uri="{FF2B5EF4-FFF2-40B4-BE49-F238E27FC236}">
                <a16:creationId xmlns="" xmlns:a16="http://schemas.microsoft.com/office/drawing/2014/main" id="{892097D4-2927-4A33-A75F-E24599A8BCD8}"/>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35752" y="5400870"/>
            <a:ext cx="3837397" cy="3550759"/>
          </a:xfrm>
          <a:prstGeom prst="rect">
            <a:avLst/>
          </a:prstGeom>
          <a:noFill/>
          <a:extLst>
            <a:ext uri="{909E8E84-426E-40DD-AFC4-6F175D3DCCD1}">
              <a14:hiddenFill xmlns="" xmlns:a14="http://schemas.microsoft.com/office/drawing/2010/main">
                <a:solidFill>
                  <a:srgbClr val="FFFFFF"/>
                </a:solidFill>
              </a14:hiddenFill>
            </a:ext>
          </a:extLst>
        </p:spPr>
      </p:pic>
      <p:sp>
        <p:nvSpPr>
          <p:cNvPr id="8" name="CuadroTexto 25">
            <a:extLst>
              <a:ext uri="{FF2B5EF4-FFF2-40B4-BE49-F238E27FC236}">
                <a16:creationId xmlns="" xmlns:a16="http://schemas.microsoft.com/office/drawing/2014/main" id="{865AC1A6-F7A0-41E2-8A7F-C58C56A14874}"/>
              </a:ext>
            </a:extLst>
          </p:cNvPr>
          <p:cNvSpPr txBox="1"/>
          <p:nvPr/>
        </p:nvSpPr>
        <p:spPr>
          <a:xfrm>
            <a:off x="1289120" y="2361927"/>
            <a:ext cx="5080146" cy="537107"/>
          </a:xfrm>
          <a:prstGeom prst="rect">
            <a:avLst/>
          </a:prstGeom>
          <a:noFill/>
        </p:spPr>
        <p:txBody>
          <a:bodyPr wrap="square" lIns="140562" tIns="70281" rIns="140562" bIns="70281">
            <a:spAutoFit/>
          </a:bodyPr>
          <a:lstStyle/>
          <a:p>
            <a:pPr>
              <a:lnSpc>
                <a:spcPct val="107000"/>
              </a:lnSpc>
              <a:spcAft>
                <a:spcPts val="1230"/>
              </a:spcAft>
            </a:pPr>
            <a:r>
              <a:rPr lang="es-ES" sz="2400" b="1" dirty="0">
                <a:latin typeface="+mj-lt"/>
                <a:ea typeface="Calibri" panose="020F0502020204030204" pitchFamily="34" charset="0"/>
                <a:cs typeface="Times New Roman" panose="02020603050405020304" pitchFamily="18" charset="0"/>
              </a:rPr>
              <a:t>1. Activa el complemento </a:t>
            </a:r>
            <a:r>
              <a:rPr lang="es-ES" sz="2400" b="1" dirty="0" err="1">
                <a:latin typeface="+mj-lt"/>
                <a:ea typeface="Calibri" panose="020F0502020204030204" pitchFamily="34" charset="0"/>
                <a:cs typeface="Times New Roman" panose="02020603050405020304" pitchFamily="18" charset="0"/>
              </a:rPr>
              <a:t>Power</a:t>
            </a:r>
            <a:r>
              <a:rPr lang="es-ES" sz="2400" b="1" dirty="0">
                <a:latin typeface="+mj-lt"/>
                <a:ea typeface="Calibri" panose="020F0502020204030204" pitchFamily="34" charset="0"/>
                <a:cs typeface="Times New Roman" panose="02020603050405020304" pitchFamily="18" charset="0"/>
              </a:rPr>
              <a:t> </a:t>
            </a:r>
            <a:r>
              <a:rPr lang="es-ES" sz="2400" b="1" dirty="0" err="1">
                <a:latin typeface="+mj-lt"/>
                <a:ea typeface="Calibri" panose="020F0502020204030204" pitchFamily="34" charset="0"/>
                <a:cs typeface="Times New Roman" panose="02020603050405020304" pitchFamily="18" charset="0"/>
              </a:rPr>
              <a:t>Pivot</a:t>
            </a:r>
            <a:endParaRPr lang="es-VE" sz="2400" b="1" dirty="0">
              <a:latin typeface="+mj-lt"/>
              <a:ea typeface="Calibri" panose="020F0502020204030204" pitchFamily="34" charset="0"/>
              <a:cs typeface="Times New Roman" panose="02020603050405020304" pitchFamily="18" charset="0"/>
            </a:endParaRPr>
          </a:p>
        </p:txBody>
      </p:sp>
      <p:sp>
        <p:nvSpPr>
          <p:cNvPr id="9" name="CuadroTexto 27">
            <a:extLst>
              <a:ext uri="{FF2B5EF4-FFF2-40B4-BE49-F238E27FC236}">
                <a16:creationId xmlns="" xmlns:a16="http://schemas.microsoft.com/office/drawing/2014/main" id="{B907E9A8-6E8D-4538-9C25-52D1269479DC}"/>
              </a:ext>
            </a:extLst>
          </p:cNvPr>
          <p:cNvSpPr txBox="1"/>
          <p:nvPr/>
        </p:nvSpPr>
        <p:spPr>
          <a:xfrm>
            <a:off x="2093820" y="3190695"/>
            <a:ext cx="9088785" cy="537107"/>
          </a:xfrm>
          <a:prstGeom prst="rect">
            <a:avLst/>
          </a:prstGeom>
          <a:noFill/>
        </p:spPr>
        <p:txBody>
          <a:bodyPr wrap="square" lIns="140562" tIns="70281" rIns="140562" bIns="70281">
            <a:spAutoFit/>
          </a:bodyPr>
          <a:lstStyle>
            <a:defPPr marR="0" lvl="0" algn="l" rtl="0">
              <a:lnSpc>
                <a:spcPct val="100000"/>
              </a:lnSpc>
              <a:spcBef>
                <a:spcPts val="0"/>
              </a:spcBef>
              <a:spcAft>
                <a:spcPts val="0"/>
              </a:spcAft>
            </a:defPPr>
            <a:lvl1pPr>
              <a:lnSpc>
                <a:spcPct val="107000"/>
              </a:lnSpc>
              <a:spcAft>
                <a:spcPts val="800"/>
              </a:spcAft>
              <a:defRPr b="1">
                <a:solidFill>
                  <a:schemeClr val="tx1">
                    <a:lumMod val="75000"/>
                    <a:lumOff val="25000"/>
                  </a:schemeClr>
                </a:solidFill>
                <a:effectLst/>
                <a:latin typeface="+mj-lt"/>
                <a:ea typeface="Calibri" panose="020F0502020204030204" pitchFamily="34" charset="0"/>
                <a:cs typeface="Times New Roman" panose="02020603050405020304" pitchFamily="18" charset="0"/>
              </a:defRPr>
            </a:lvl1pPr>
          </a:lstStyle>
          <a:p>
            <a:r>
              <a:rPr lang="es-ES" sz="2400" dirty="0">
                <a:solidFill>
                  <a:schemeClr val="tx1"/>
                </a:solidFill>
              </a:rPr>
              <a:t>2. Agrega tus datos a una tabla</a:t>
            </a:r>
            <a:endParaRPr lang="es-VE" sz="2400" dirty="0">
              <a:solidFill>
                <a:schemeClr val="tx1"/>
              </a:solidFill>
            </a:endParaRPr>
          </a:p>
        </p:txBody>
      </p:sp>
      <p:sp>
        <p:nvSpPr>
          <p:cNvPr id="10" name="CuadroTexto 29">
            <a:extLst>
              <a:ext uri="{FF2B5EF4-FFF2-40B4-BE49-F238E27FC236}">
                <a16:creationId xmlns="" xmlns:a16="http://schemas.microsoft.com/office/drawing/2014/main" id="{4E139319-14A2-4707-A524-20E27B169733}"/>
              </a:ext>
            </a:extLst>
          </p:cNvPr>
          <p:cNvSpPr txBox="1"/>
          <p:nvPr/>
        </p:nvSpPr>
        <p:spPr>
          <a:xfrm>
            <a:off x="2729152" y="4077662"/>
            <a:ext cx="4657271" cy="509151"/>
          </a:xfrm>
          <a:prstGeom prst="rect">
            <a:avLst/>
          </a:prstGeom>
          <a:noFill/>
        </p:spPr>
        <p:txBody>
          <a:bodyPr wrap="square" lIns="140562" tIns="70281" rIns="140562" bIns="70281">
            <a:spAutoFit/>
          </a:bodyPr>
          <a:lstStyle>
            <a:defPPr marR="0" lvl="0" algn="l" rtl="0">
              <a:lnSpc>
                <a:spcPct val="100000"/>
              </a:lnSpc>
              <a:spcBef>
                <a:spcPts val="0"/>
              </a:spcBef>
              <a:spcAft>
                <a:spcPts val="0"/>
              </a:spcAft>
              <a:defRPr/>
            </a:defPPr>
            <a:lvl1pPr>
              <a:lnSpc>
                <a:spcPct val="107000"/>
              </a:lnSpc>
              <a:spcAft>
                <a:spcPts val="800"/>
              </a:spcAft>
              <a:defRPr b="1">
                <a:solidFill>
                  <a:schemeClr val="tx1">
                    <a:lumMod val="75000"/>
                    <a:lumOff val="25000"/>
                  </a:schemeClr>
                </a:solidFill>
                <a:effectLst/>
                <a:latin typeface="+mj-lt"/>
                <a:ea typeface="Calibri" panose="020F0502020204030204" pitchFamily="34" charset="0"/>
                <a:cs typeface="Times New Roman" panose="02020603050405020304" pitchFamily="18" charset="0"/>
              </a:defRPr>
            </a:lvl1pPr>
          </a:lstStyle>
          <a:p>
            <a:r>
              <a:rPr lang="es-ES" sz="2400" dirty="0">
                <a:solidFill>
                  <a:schemeClr val="tx1"/>
                </a:solidFill>
              </a:rPr>
              <a:t>3. Llévalos a un modelo de datos</a:t>
            </a:r>
            <a:endParaRPr lang="es-VE" sz="2400" dirty="0">
              <a:solidFill>
                <a:schemeClr val="tx1"/>
              </a:solidFill>
            </a:endParaRPr>
          </a:p>
        </p:txBody>
      </p:sp>
      <p:sp>
        <p:nvSpPr>
          <p:cNvPr id="11" name="CuadroTexto 31">
            <a:extLst>
              <a:ext uri="{FF2B5EF4-FFF2-40B4-BE49-F238E27FC236}">
                <a16:creationId xmlns="" xmlns:a16="http://schemas.microsoft.com/office/drawing/2014/main" id="{E4FC94A5-B1FC-457F-889C-45A8DCFF3D7D}"/>
              </a:ext>
            </a:extLst>
          </p:cNvPr>
          <p:cNvSpPr txBox="1"/>
          <p:nvPr/>
        </p:nvSpPr>
        <p:spPr>
          <a:xfrm>
            <a:off x="3778553" y="4967452"/>
            <a:ext cx="2901006" cy="463241"/>
          </a:xfrm>
          <a:prstGeom prst="rect">
            <a:avLst/>
          </a:prstGeom>
          <a:noFill/>
        </p:spPr>
        <p:txBody>
          <a:bodyPr wrap="square" lIns="140562" tIns="70281" rIns="140562" bIns="70281">
            <a:spAutoFit/>
          </a:bodyPr>
          <a:lstStyle>
            <a:defPPr marR="0" lvl="0" algn="l" rtl="0">
              <a:lnSpc>
                <a:spcPct val="100000"/>
              </a:lnSpc>
              <a:spcBef>
                <a:spcPts val="0"/>
              </a:spcBef>
              <a:spcAft>
                <a:spcPts val="0"/>
              </a:spcAft>
              <a:defRPr/>
            </a:defPPr>
            <a:lvl1pPr>
              <a:lnSpc>
                <a:spcPct val="107000"/>
              </a:lnSpc>
              <a:spcAft>
                <a:spcPts val="800"/>
              </a:spcAft>
              <a:defRPr b="1">
                <a:solidFill>
                  <a:schemeClr val="tx1">
                    <a:lumMod val="75000"/>
                    <a:lumOff val="25000"/>
                  </a:schemeClr>
                </a:solidFill>
                <a:effectLst/>
                <a:latin typeface="+mj-lt"/>
                <a:ea typeface="Calibri" panose="020F0502020204030204" pitchFamily="34" charset="0"/>
                <a:cs typeface="Times New Roman" panose="02020603050405020304" pitchFamily="18" charset="0"/>
              </a:defRPr>
            </a:lvl1pPr>
          </a:lstStyle>
          <a:p>
            <a:r>
              <a:rPr lang="es-ES" dirty="0">
                <a:solidFill>
                  <a:schemeClr val="tx1"/>
                </a:solidFill>
              </a:rPr>
              <a:t>4. Calcula una medida</a:t>
            </a:r>
            <a:endParaRPr lang="es-VE" dirty="0">
              <a:solidFill>
                <a:schemeClr val="tx1"/>
              </a:solidFill>
            </a:endParaRPr>
          </a:p>
        </p:txBody>
      </p:sp>
      <p:sp>
        <p:nvSpPr>
          <p:cNvPr id="12" name="CuadroTexto 33">
            <a:extLst>
              <a:ext uri="{FF2B5EF4-FFF2-40B4-BE49-F238E27FC236}">
                <a16:creationId xmlns="" xmlns:a16="http://schemas.microsoft.com/office/drawing/2014/main" id="{0BDDC346-D9B8-498C-AD7B-B4B3117694B2}"/>
              </a:ext>
            </a:extLst>
          </p:cNvPr>
          <p:cNvSpPr txBox="1"/>
          <p:nvPr/>
        </p:nvSpPr>
        <p:spPr>
          <a:xfrm>
            <a:off x="4661481" y="5825993"/>
            <a:ext cx="2307819" cy="463241"/>
          </a:xfrm>
          <a:prstGeom prst="rect">
            <a:avLst/>
          </a:prstGeom>
          <a:noFill/>
        </p:spPr>
        <p:txBody>
          <a:bodyPr wrap="square" lIns="140562" tIns="70281" rIns="140562" bIns="70281">
            <a:spAutoFit/>
          </a:bodyPr>
          <a:lstStyle>
            <a:defPPr marR="0" lvl="0" algn="l" rtl="0">
              <a:lnSpc>
                <a:spcPct val="100000"/>
              </a:lnSpc>
              <a:spcBef>
                <a:spcPts val="0"/>
              </a:spcBef>
              <a:spcAft>
                <a:spcPts val="0"/>
              </a:spcAft>
              <a:defRPr/>
            </a:defPPr>
            <a:lvl1pPr>
              <a:lnSpc>
                <a:spcPct val="107000"/>
              </a:lnSpc>
              <a:spcAft>
                <a:spcPts val="800"/>
              </a:spcAft>
              <a:defRPr b="1">
                <a:solidFill>
                  <a:schemeClr val="tx1">
                    <a:lumMod val="75000"/>
                    <a:lumOff val="25000"/>
                  </a:schemeClr>
                </a:solidFill>
                <a:effectLst/>
                <a:latin typeface="+mj-lt"/>
                <a:ea typeface="Calibri" panose="020F0502020204030204" pitchFamily="34" charset="0"/>
                <a:cs typeface="Times New Roman" panose="02020603050405020304" pitchFamily="18" charset="0"/>
              </a:defRPr>
            </a:lvl1pPr>
          </a:lstStyle>
          <a:p>
            <a:r>
              <a:rPr lang="es-ES" dirty="0">
                <a:solidFill>
                  <a:schemeClr val="tx1"/>
                </a:solidFill>
              </a:rPr>
              <a:t>5. Crea el KPI</a:t>
            </a:r>
            <a:endParaRPr lang="es-VE" dirty="0">
              <a:solidFill>
                <a:schemeClr val="tx1"/>
              </a:solidFill>
            </a:endParaRPr>
          </a:p>
        </p:txBody>
      </p:sp>
      <p:sp>
        <p:nvSpPr>
          <p:cNvPr id="13" name="CuadroTexto 35">
            <a:extLst>
              <a:ext uri="{FF2B5EF4-FFF2-40B4-BE49-F238E27FC236}">
                <a16:creationId xmlns="" xmlns:a16="http://schemas.microsoft.com/office/drawing/2014/main" id="{70189939-A6BC-49FD-9C14-2506A95CC14E}"/>
              </a:ext>
            </a:extLst>
          </p:cNvPr>
          <p:cNvSpPr txBox="1"/>
          <p:nvPr/>
        </p:nvSpPr>
        <p:spPr>
          <a:xfrm>
            <a:off x="5494820" y="6684535"/>
            <a:ext cx="3808570" cy="463241"/>
          </a:xfrm>
          <a:prstGeom prst="rect">
            <a:avLst/>
          </a:prstGeom>
          <a:noFill/>
        </p:spPr>
        <p:txBody>
          <a:bodyPr wrap="square" lIns="140562" tIns="70281" rIns="140562" bIns="70281">
            <a:spAutoFit/>
          </a:bodyPr>
          <a:lstStyle>
            <a:defPPr marR="0" lvl="0" algn="l" rtl="0">
              <a:lnSpc>
                <a:spcPct val="100000"/>
              </a:lnSpc>
              <a:spcBef>
                <a:spcPts val="0"/>
              </a:spcBef>
              <a:spcAft>
                <a:spcPts val="0"/>
              </a:spcAft>
              <a:defRPr/>
            </a:defPPr>
            <a:lvl1pPr>
              <a:lnSpc>
                <a:spcPct val="107000"/>
              </a:lnSpc>
              <a:spcAft>
                <a:spcPts val="800"/>
              </a:spcAft>
              <a:defRPr b="1">
                <a:solidFill>
                  <a:schemeClr val="tx1">
                    <a:lumMod val="75000"/>
                    <a:lumOff val="25000"/>
                  </a:schemeClr>
                </a:solidFill>
                <a:effectLst/>
                <a:latin typeface="+mj-lt"/>
                <a:ea typeface="Calibri" panose="020F0502020204030204" pitchFamily="34" charset="0"/>
                <a:cs typeface="Times New Roman" panose="02020603050405020304" pitchFamily="18" charset="0"/>
              </a:defRPr>
            </a:lvl1pPr>
          </a:lstStyle>
          <a:p>
            <a:r>
              <a:rPr lang="es-ES" dirty="0">
                <a:solidFill>
                  <a:schemeClr val="tx1"/>
                </a:solidFill>
              </a:rPr>
              <a:t>6. Elige un umbral de estado</a:t>
            </a:r>
            <a:endParaRPr lang="es-VE" dirty="0">
              <a:solidFill>
                <a:schemeClr val="tx1"/>
              </a:solidFill>
            </a:endParaRPr>
          </a:p>
        </p:txBody>
      </p:sp>
      <p:sp>
        <p:nvSpPr>
          <p:cNvPr id="14" name="CuadroTexto 37">
            <a:extLst>
              <a:ext uri="{FF2B5EF4-FFF2-40B4-BE49-F238E27FC236}">
                <a16:creationId xmlns="" xmlns:a16="http://schemas.microsoft.com/office/drawing/2014/main" id="{C5E7EDCB-51CC-43FA-A689-E736BFC04335}"/>
              </a:ext>
            </a:extLst>
          </p:cNvPr>
          <p:cNvSpPr txBox="1"/>
          <p:nvPr/>
        </p:nvSpPr>
        <p:spPr>
          <a:xfrm>
            <a:off x="6772203" y="7487909"/>
            <a:ext cx="9088785" cy="463241"/>
          </a:xfrm>
          <a:prstGeom prst="rect">
            <a:avLst/>
          </a:prstGeom>
          <a:noFill/>
        </p:spPr>
        <p:txBody>
          <a:bodyPr wrap="square" lIns="140562" tIns="70281" rIns="140562" bIns="70281">
            <a:spAutoFit/>
          </a:bodyPr>
          <a:lstStyle>
            <a:defPPr marR="0" lvl="0" algn="l" rtl="0">
              <a:lnSpc>
                <a:spcPct val="100000"/>
              </a:lnSpc>
              <a:spcBef>
                <a:spcPts val="0"/>
              </a:spcBef>
              <a:spcAft>
                <a:spcPts val="0"/>
              </a:spcAft>
              <a:defRPr/>
            </a:defPPr>
            <a:lvl1pPr>
              <a:lnSpc>
                <a:spcPct val="107000"/>
              </a:lnSpc>
              <a:spcAft>
                <a:spcPts val="800"/>
              </a:spcAft>
              <a:defRPr b="1">
                <a:solidFill>
                  <a:schemeClr val="tx1">
                    <a:lumMod val="75000"/>
                    <a:lumOff val="25000"/>
                  </a:schemeClr>
                </a:solidFill>
                <a:effectLst/>
                <a:latin typeface="+mj-lt"/>
                <a:ea typeface="Calibri" panose="020F0502020204030204" pitchFamily="34" charset="0"/>
                <a:cs typeface="Times New Roman" panose="02020603050405020304" pitchFamily="18" charset="0"/>
              </a:defRPr>
            </a:lvl1pPr>
          </a:lstStyle>
          <a:p>
            <a:r>
              <a:rPr lang="es-ES" dirty="0">
                <a:solidFill>
                  <a:schemeClr val="tx1"/>
                </a:solidFill>
              </a:rPr>
              <a:t>7. Visualiza el KPI en una tabla dinámica</a:t>
            </a:r>
            <a:endParaRPr lang="es-VE" dirty="0">
              <a:solidFill>
                <a:schemeClr val="tx1"/>
              </a:solidFill>
            </a:endParaRPr>
          </a:p>
        </p:txBody>
      </p:sp>
      <p:cxnSp>
        <p:nvCxnSpPr>
          <p:cNvPr id="15" name="Google Shape;255;p22">
            <a:extLst>
              <a:ext uri="{FF2B5EF4-FFF2-40B4-BE49-F238E27FC236}">
                <a16:creationId xmlns="" xmlns:a16="http://schemas.microsoft.com/office/drawing/2014/main" id="{8580AD26-0C2F-4FA8-B421-2333086B9610}"/>
              </a:ext>
            </a:extLst>
          </p:cNvPr>
          <p:cNvCxnSpPr>
            <a:cxnSpLocks/>
          </p:cNvCxnSpPr>
          <p:nvPr/>
        </p:nvCxnSpPr>
        <p:spPr>
          <a:xfrm>
            <a:off x="-212476" y="2679975"/>
            <a:ext cx="1206464" cy="0"/>
          </a:xfrm>
          <a:prstGeom prst="straightConnector1">
            <a:avLst/>
          </a:prstGeom>
          <a:noFill/>
          <a:ln w="28575" cap="flat" cmpd="sng">
            <a:solidFill>
              <a:schemeClr val="tx1"/>
            </a:solidFill>
            <a:prstDash val="solid"/>
            <a:round/>
            <a:headEnd type="none" w="med" len="med"/>
            <a:tailEnd type="oval" w="med" len="med"/>
          </a:ln>
        </p:spPr>
      </p:cxnSp>
      <p:cxnSp>
        <p:nvCxnSpPr>
          <p:cNvPr id="16" name="Google Shape;255;p22">
            <a:extLst>
              <a:ext uri="{FF2B5EF4-FFF2-40B4-BE49-F238E27FC236}">
                <a16:creationId xmlns="" xmlns:a16="http://schemas.microsoft.com/office/drawing/2014/main" id="{8580AD26-0C2F-4FA8-B421-2333086B9610}"/>
              </a:ext>
            </a:extLst>
          </p:cNvPr>
          <p:cNvCxnSpPr>
            <a:cxnSpLocks/>
          </p:cNvCxnSpPr>
          <p:nvPr/>
        </p:nvCxnSpPr>
        <p:spPr>
          <a:xfrm>
            <a:off x="444421" y="3494527"/>
            <a:ext cx="1206464" cy="0"/>
          </a:xfrm>
          <a:prstGeom prst="straightConnector1">
            <a:avLst/>
          </a:prstGeom>
          <a:noFill/>
          <a:ln w="28575" cap="flat" cmpd="sng">
            <a:solidFill>
              <a:schemeClr val="tx1"/>
            </a:solidFill>
            <a:prstDash val="solid"/>
            <a:round/>
            <a:headEnd type="none" w="med" len="med"/>
            <a:tailEnd type="oval" w="med" len="med"/>
          </a:ln>
        </p:spPr>
      </p:cxnSp>
      <p:cxnSp>
        <p:nvCxnSpPr>
          <p:cNvPr id="17" name="Google Shape;255;p22">
            <a:extLst>
              <a:ext uri="{FF2B5EF4-FFF2-40B4-BE49-F238E27FC236}">
                <a16:creationId xmlns="" xmlns:a16="http://schemas.microsoft.com/office/drawing/2014/main" id="{8580AD26-0C2F-4FA8-B421-2333086B9610}"/>
              </a:ext>
            </a:extLst>
          </p:cNvPr>
          <p:cNvCxnSpPr>
            <a:cxnSpLocks/>
          </p:cNvCxnSpPr>
          <p:nvPr/>
        </p:nvCxnSpPr>
        <p:spPr>
          <a:xfrm>
            <a:off x="1106573" y="4393161"/>
            <a:ext cx="1206464" cy="0"/>
          </a:xfrm>
          <a:prstGeom prst="straightConnector1">
            <a:avLst/>
          </a:prstGeom>
          <a:noFill/>
          <a:ln w="28575" cap="flat" cmpd="sng">
            <a:solidFill>
              <a:schemeClr val="tx1"/>
            </a:solidFill>
            <a:prstDash val="solid"/>
            <a:round/>
            <a:headEnd type="none" w="med" len="med"/>
            <a:tailEnd type="oval" w="med" len="med"/>
          </a:ln>
        </p:spPr>
      </p:cxnSp>
      <p:cxnSp>
        <p:nvCxnSpPr>
          <p:cNvPr id="18" name="Google Shape;255;p22">
            <a:extLst>
              <a:ext uri="{FF2B5EF4-FFF2-40B4-BE49-F238E27FC236}">
                <a16:creationId xmlns="" xmlns:a16="http://schemas.microsoft.com/office/drawing/2014/main" id="{8580AD26-0C2F-4FA8-B421-2333086B9610}"/>
              </a:ext>
            </a:extLst>
          </p:cNvPr>
          <p:cNvCxnSpPr>
            <a:cxnSpLocks/>
          </p:cNvCxnSpPr>
          <p:nvPr/>
        </p:nvCxnSpPr>
        <p:spPr>
          <a:xfrm>
            <a:off x="2225924" y="5244499"/>
            <a:ext cx="1206464" cy="0"/>
          </a:xfrm>
          <a:prstGeom prst="straightConnector1">
            <a:avLst/>
          </a:prstGeom>
          <a:noFill/>
          <a:ln w="28575" cap="flat" cmpd="sng">
            <a:solidFill>
              <a:schemeClr val="tx1"/>
            </a:solidFill>
            <a:prstDash val="solid"/>
            <a:round/>
            <a:headEnd type="none" w="med" len="med"/>
            <a:tailEnd type="oval" w="med" len="med"/>
          </a:ln>
        </p:spPr>
      </p:cxnSp>
      <p:cxnSp>
        <p:nvCxnSpPr>
          <p:cNvPr id="19" name="Google Shape;255;p22">
            <a:extLst>
              <a:ext uri="{FF2B5EF4-FFF2-40B4-BE49-F238E27FC236}">
                <a16:creationId xmlns="" xmlns:a16="http://schemas.microsoft.com/office/drawing/2014/main" id="{8580AD26-0C2F-4FA8-B421-2333086B9610}"/>
              </a:ext>
            </a:extLst>
          </p:cNvPr>
          <p:cNvCxnSpPr>
            <a:cxnSpLocks/>
          </p:cNvCxnSpPr>
          <p:nvPr/>
        </p:nvCxnSpPr>
        <p:spPr>
          <a:xfrm>
            <a:off x="3061496" y="6095837"/>
            <a:ext cx="1206464" cy="0"/>
          </a:xfrm>
          <a:prstGeom prst="straightConnector1">
            <a:avLst/>
          </a:prstGeom>
          <a:noFill/>
          <a:ln w="28575" cap="flat" cmpd="sng">
            <a:solidFill>
              <a:schemeClr val="tx1"/>
            </a:solidFill>
            <a:prstDash val="solid"/>
            <a:round/>
            <a:headEnd type="none" w="med" len="med"/>
            <a:tailEnd type="oval" w="med" len="med"/>
          </a:ln>
        </p:spPr>
      </p:cxnSp>
      <p:cxnSp>
        <p:nvCxnSpPr>
          <p:cNvPr id="20" name="Google Shape;255;p22">
            <a:extLst>
              <a:ext uri="{FF2B5EF4-FFF2-40B4-BE49-F238E27FC236}">
                <a16:creationId xmlns="" xmlns:a16="http://schemas.microsoft.com/office/drawing/2014/main" id="{8580AD26-0C2F-4FA8-B421-2333086B9610}"/>
              </a:ext>
            </a:extLst>
          </p:cNvPr>
          <p:cNvCxnSpPr>
            <a:cxnSpLocks/>
          </p:cNvCxnSpPr>
          <p:nvPr/>
        </p:nvCxnSpPr>
        <p:spPr>
          <a:xfrm>
            <a:off x="3676351" y="6947175"/>
            <a:ext cx="1206464" cy="0"/>
          </a:xfrm>
          <a:prstGeom prst="straightConnector1">
            <a:avLst/>
          </a:prstGeom>
          <a:noFill/>
          <a:ln w="28575" cap="flat" cmpd="sng">
            <a:solidFill>
              <a:schemeClr val="tx1"/>
            </a:solidFill>
            <a:prstDash val="solid"/>
            <a:round/>
            <a:headEnd type="none" w="med" len="med"/>
            <a:tailEnd type="oval" w="med" len="med"/>
          </a:ln>
        </p:spPr>
      </p:cxnSp>
      <p:cxnSp>
        <p:nvCxnSpPr>
          <p:cNvPr id="21" name="Google Shape;255;p22">
            <a:extLst>
              <a:ext uri="{FF2B5EF4-FFF2-40B4-BE49-F238E27FC236}">
                <a16:creationId xmlns="" xmlns:a16="http://schemas.microsoft.com/office/drawing/2014/main" id="{8580AD26-0C2F-4FA8-B421-2333086B9610}"/>
              </a:ext>
            </a:extLst>
          </p:cNvPr>
          <p:cNvCxnSpPr>
            <a:cxnSpLocks/>
          </p:cNvCxnSpPr>
          <p:nvPr/>
        </p:nvCxnSpPr>
        <p:spPr>
          <a:xfrm>
            <a:off x="5032186" y="7735451"/>
            <a:ext cx="1206464" cy="0"/>
          </a:xfrm>
          <a:prstGeom prst="straightConnector1">
            <a:avLst/>
          </a:prstGeom>
          <a:noFill/>
          <a:ln w="28575" cap="flat" cmpd="sng">
            <a:solidFill>
              <a:schemeClr val="tx1"/>
            </a:solidFill>
            <a:prstDash val="solid"/>
            <a:round/>
            <a:headEnd type="none" w="med" len="med"/>
            <a:tailEnd type="oval" w="med" len="med"/>
          </a:ln>
        </p:spPr>
      </p:cxnSp>
      <p:pic>
        <p:nvPicPr>
          <p:cNvPr id="26" name="Imagen 3"/>
          <p:cNvPicPr>
            <a:picLocks noChangeAspect="1"/>
          </p:cNvPicPr>
          <p:nvPr/>
        </p:nvPicPr>
        <p:blipFill rotWithShape="1">
          <a:blip r:embed="rId5">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89808" y="247656"/>
            <a:ext cx="1415797" cy="1723235"/>
          </a:xfrm>
          <a:prstGeom prst="round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Elipse"/>
          <p:cNvSpPr/>
          <p:nvPr/>
        </p:nvSpPr>
        <p:spPr>
          <a:xfrm>
            <a:off x="9175530" y="5092262"/>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4 Elipse"/>
          <p:cNvSpPr/>
          <p:nvPr/>
        </p:nvSpPr>
        <p:spPr>
          <a:xfrm>
            <a:off x="2270234" y="5486400"/>
            <a:ext cx="2412125" cy="242788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3 Elipse"/>
          <p:cNvSpPr/>
          <p:nvPr/>
        </p:nvSpPr>
        <p:spPr>
          <a:xfrm>
            <a:off x="835573" y="804041"/>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graphicFrame>
        <p:nvGraphicFramePr>
          <p:cNvPr id="3" name="Tabla 5">
            <a:extLst>
              <a:ext uri="{FF2B5EF4-FFF2-40B4-BE49-F238E27FC236}">
                <a16:creationId xmlns="" xmlns:a16="http://schemas.microsoft.com/office/drawing/2014/main" id="{B59345F7-1B1E-4B3E-9B27-663124EAF451}"/>
              </a:ext>
            </a:extLst>
          </p:cNvPr>
          <p:cNvGraphicFramePr>
            <a:graphicFrameLocks noGrp="1"/>
          </p:cNvGraphicFramePr>
          <p:nvPr>
            <p:extLst>
              <p:ext uri="{D42A27DB-BD31-4B8C-83A1-F6EECF244321}">
                <p14:modId xmlns="" xmlns:p14="http://schemas.microsoft.com/office/powerpoint/2010/main" val="1159744000"/>
              </p:ext>
            </p:extLst>
          </p:nvPr>
        </p:nvGraphicFramePr>
        <p:xfrm>
          <a:off x="2774733" y="1142447"/>
          <a:ext cx="9605609" cy="5179524"/>
        </p:xfrm>
        <a:graphic>
          <a:graphicData uri="http://schemas.openxmlformats.org/drawingml/2006/table">
            <a:tbl>
              <a:tblPr>
                <a:tableStyleId>{D7AC3CCA-C797-4891-BE02-D94E43425B78}</a:tableStyleId>
              </a:tblPr>
              <a:tblGrid>
                <a:gridCol w="2783114">
                  <a:extLst>
                    <a:ext uri="{9D8B030D-6E8A-4147-A177-3AD203B41FA5}">
                      <a16:colId xmlns="" xmlns:a16="http://schemas.microsoft.com/office/drawing/2014/main" val="1405583647"/>
                    </a:ext>
                  </a:extLst>
                </a:gridCol>
                <a:gridCol w="2125991">
                  <a:extLst>
                    <a:ext uri="{9D8B030D-6E8A-4147-A177-3AD203B41FA5}">
                      <a16:colId xmlns="" xmlns:a16="http://schemas.microsoft.com/office/drawing/2014/main" val="4104718937"/>
                    </a:ext>
                  </a:extLst>
                </a:gridCol>
                <a:gridCol w="2551188">
                  <a:extLst>
                    <a:ext uri="{9D8B030D-6E8A-4147-A177-3AD203B41FA5}">
                      <a16:colId xmlns="" xmlns:a16="http://schemas.microsoft.com/office/drawing/2014/main" val="758197386"/>
                    </a:ext>
                  </a:extLst>
                </a:gridCol>
                <a:gridCol w="2145316">
                  <a:extLst>
                    <a:ext uri="{9D8B030D-6E8A-4147-A177-3AD203B41FA5}">
                      <a16:colId xmlns="" xmlns:a16="http://schemas.microsoft.com/office/drawing/2014/main" val="2325446140"/>
                    </a:ext>
                  </a:extLst>
                </a:gridCol>
              </a:tblGrid>
              <a:tr h="756758">
                <a:tc gridSpan="4">
                  <a:txBody>
                    <a:bodyPr/>
                    <a:lstStyle/>
                    <a:p>
                      <a:pPr algn="ctr" fontAlgn="ctr"/>
                      <a:r>
                        <a:rPr lang="es-VE" sz="2500" u="none" strike="noStrike" dirty="0">
                          <a:effectLst/>
                        </a:rPr>
                        <a:t>CALIDAD DE VENTAS </a:t>
                      </a:r>
                      <a:endParaRPr lang="es-VE" sz="2500" b="1" i="0" u="none" strike="noStrike" dirty="0">
                        <a:solidFill>
                          <a:sysClr val="windowText" lastClr="000000"/>
                        </a:solidFill>
                        <a:effectLst/>
                        <a:latin typeface="Times New Roman" panose="02020603050405020304" pitchFamily="18" charset="0"/>
                      </a:endParaRPr>
                    </a:p>
                  </a:txBody>
                  <a:tcPr marL="10802" marR="10802" marT="13335" marB="0" anchor="ctr">
                    <a:solidFill>
                      <a:schemeClr val="tx1"/>
                    </a:solidFill>
                  </a:tcPr>
                </a:tc>
                <a:tc hMerge="1">
                  <a:txBody>
                    <a:bodyPr/>
                    <a:lstStyle/>
                    <a:p>
                      <a:endParaRPr lang="es-VE"/>
                    </a:p>
                  </a:txBody>
                  <a:tcPr/>
                </a:tc>
                <a:tc hMerge="1">
                  <a:txBody>
                    <a:bodyPr/>
                    <a:lstStyle/>
                    <a:p>
                      <a:endParaRPr lang="es-VE"/>
                    </a:p>
                  </a:txBody>
                  <a:tcPr/>
                </a:tc>
                <a:tc hMerge="1">
                  <a:txBody>
                    <a:bodyPr/>
                    <a:lstStyle/>
                    <a:p>
                      <a:endParaRPr lang="es-VE"/>
                    </a:p>
                  </a:txBody>
                  <a:tcPr/>
                </a:tc>
                <a:extLst>
                  <a:ext uri="{0D108BD9-81ED-4DB2-BD59-A6C34878D82A}">
                    <a16:rowId xmlns="" xmlns:a16="http://schemas.microsoft.com/office/drawing/2014/main" val="1164774004"/>
                  </a:ext>
                </a:extLst>
              </a:tr>
              <a:tr h="752526">
                <a:tc>
                  <a:txBody>
                    <a:bodyPr/>
                    <a:lstStyle/>
                    <a:p>
                      <a:pPr algn="ctr" fontAlgn="b"/>
                      <a:r>
                        <a:rPr lang="es-VE" sz="2100" u="none" strike="noStrike" dirty="0" smtClean="0">
                          <a:effectLst/>
                        </a:rPr>
                        <a:t>Código </a:t>
                      </a:r>
                      <a:r>
                        <a:rPr lang="es-VE" sz="2100" u="none" strike="noStrike" dirty="0">
                          <a:effectLst/>
                        </a:rPr>
                        <a:t>del producto</a:t>
                      </a:r>
                      <a:endParaRPr lang="es-VE" sz="2100" b="1"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Precio unitario</a:t>
                      </a:r>
                      <a:endParaRPr lang="es-VE" sz="2100" b="1"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Unidades vendidas</a:t>
                      </a:r>
                      <a:endParaRPr lang="es-VE" sz="2100" b="1"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Total de ventas</a:t>
                      </a:r>
                      <a:endParaRPr lang="es-VE" sz="2100" b="1"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extLst>
                  <a:ext uri="{0D108BD9-81ED-4DB2-BD59-A6C34878D82A}">
                    <a16:rowId xmlns="" xmlns:a16="http://schemas.microsoft.com/office/drawing/2014/main" val="3154090344"/>
                  </a:ext>
                </a:extLst>
              </a:tr>
              <a:tr h="652378">
                <a:tc>
                  <a:txBody>
                    <a:bodyPr/>
                    <a:lstStyle/>
                    <a:p>
                      <a:pPr algn="ctr" fontAlgn="b"/>
                      <a:r>
                        <a:rPr lang="es-VE" sz="2100" u="none" strike="noStrike" dirty="0">
                          <a:effectLst/>
                        </a:rPr>
                        <a:t>111</a:t>
                      </a:r>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a:effectLst/>
                        </a:rPr>
                        <a:t>120</a:t>
                      </a:r>
                      <a:endParaRPr lang="es-VE" sz="2100" b="0" i="0" u="none" strike="noStrike">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95</a:t>
                      </a:r>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a:effectLst/>
                        </a:rPr>
                        <a:t>11400</a:t>
                      </a:r>
                      <a:endParaRPr lang="es-VE" sz="2100" b="0" i="0" u="none" strike="noStrike">
                        <a:solidFill>
                          <a:sysClr val="windowText" lastClr="000000"/>
                        </a:solidFill>
                        <a:effectLst/>
                        <a:latin typeface="Times New Roman" panose="02020603050405020304" pitchFamily="18" charset="0"/>
                      </a:endParaRPr>
                    </a:p>
                  </a:txBody>
                  <a:tcPr marL="10802" marR="10802" marT="13335" marB="0" anchor="b">
                    <a:solidFill>
                      <a:schemeClr val="tx1"/>
                    </a:solidFill>
                  </a:tcPr>
                </a:tc>
                <a:extLst>
                  <a:ext uri="{0D108BD9-81ED-4DB2-BD59-A6C34878D82A}">
                    <a16:rowId xmlns="" xmlns:a16="http://schemas.microsoft.com/office/drawing/2014/main" val="4013384768"/>
                  </a:ext>
                </a:extLst>
              </a:tr>
              <a:tr h="652378">
                <a:tc>
                  <a:txBody>
                    <a:bodyPr/>
                    <a:lstStyle/>
                    <a:p>
                      <a:pPr algn="ctr" fontAlgn="b"/>
                      <a:r>
                        <a:rPr lang="es-VE" sz="2100" u="none" strike="noStrike">
                          <a:effectLst/>
                        </a:rPr>
                        <a:t>222</a:t>
                      </a:r>
                      <a:endParaRPr lang="es-VE" sz="2100" b="0" i="0" u="none" strike="noStrike">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250</a:t>
                      </a:r>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50</a:t>
                      </a:r>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a:effectLst/>
                        </a:rPr>
                        <a:t>12500</a:t>
                      </a:r>
                      <a:endParaRPr lang="es-VE" sz="2100" b="0" i="0" u="none" strike="noStrike">
                        <a:solidFill>
                          <a:sysClr val="windowText" lastClr="000000"/>
                        </a:solidFill>
                        <a:effectLst/>
                        <a:latin typeface="Times New Roman" panose="02020603050405020304" pitchFamily="18" charset="0"/>
                      </a:endParaRPr>
                    </a:p>
                  </a:txBody>
                  <a:tcPr marL="10802" marR="10802" marT="13335" marB="0" anchor="b">
                    <a:solidFill>
                      <a:schemeClr val="tx1"/>
                    </a:solidFill>
                  </a:tcPr>
                </a:tc>
                <a:extLst>
                  <a:ext uri="{0D108BD9-81ED-4DB2-BD59-A6C34878D82A}">
                    <a16:rowId xmlns="" xmlns:a16="http://schemas.microsoft.com/office/drawing/2014/main" val="3599471356"/>
                  </a:ext>
                </a:extLst>
              </a:tr>
              <a:tr h="652378">
                <a:tc>
                  <a:txBody>
                    <a:bodyPr/>
                    <a:lstStyle/>
                    <a:p>
                      <a:pPr algn="ctr" fontAlgn="b"/>
                      <a:r>
                        <a:rPr lang="es-VE" sz="2100" u="none" strike="noStrike">
                          <a:effectLst/>
                        </a:rPr>
                        <a:t>333</a:t>
                      </a:r>
                      <a:endParaRPr lang="es-VE" sz="2100" b="0" i="0" u="none" strike="noStrike">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a:effectLst/>
                        </a:rPr>
                        <a:t>140</a:t>
                      </a:r>
                      <a:endParaRPr lang="es-VE" sz="2100" b="0" i="0" u="none" strike="noStrike">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89</a:t>
                      </a:r>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12460</a:t>
                      </a:r>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extLst>
                  <a:ext uri="{0D108BD9-81ED-4DB2-BD59-A6C34878D82A}">
                    <a16:rowId xmlns="" xmlns:a16="http://schemas.microsoft.com/office/drawing/2014/main" val="2722632926"/>
                  </a:ext>
                </a:extLst>
              </a:tr>
              <a:tr h="652378">
                <a:tc>
                  <a:txBody>
                    <a:bodyPr/>
                    <a:lstStyle/>
                    <a:p>
                      <a:pPr algn="ctr" fontAlgn="b"/>
                      <a:r>
                        <a:rPr lang="es-VE" sz="2100" u="none" strike="noStrike">
                          <a:effectLst/>
                        </a:rPr>
                        <a:t>444</a:t>
                      </a:r>
                      <a:endParaRPr lang="es-VE" sz="2100" b="0" i="0" u="none" strike="noStrike">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a:effectLst/>
                        </a:rPr>
                        <a:t>900</a:t>
                      </a:r>
                      <a:endParaRPr lang="es-VE" sz="2100" b="0" i="0" u="none" strike="noStrike">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40</a:t>
                      </a:r>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36000</a:t>
                      </a:r>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extLst>
                  <a:ext uri="{0D108BD9-81ED-4DB2-BD59-A6C34878D82A}">
                    <a16:rowId xmlns="" xmlns:a16="http://schemas.microsoft.com/office/drawing/2014/main" val="1708625364"/>
                  </a:ext>
                </a:extLst>
              </a:tr>
              <a:tr h="1060728">
                <a:tc>
                  <a:txBody>
                    <a:bodyPr/>
                    <a:lstStyle/>
                    <a:p>
                      <a:pPr algn="ctr" fontAlgn="b"/>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endParaRPr lang="es-VE" sz="2100" b="0" i="0" u="none" strike="noStrike">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algn="ctr" fontAlgn="b"/>
                      <a:r>
                        <a:rPr lang="es-VE" sz="2100" u="none" strike="noStrike" dirty="0">
                          <a:effectLst/>
                        </a:rPr>
                        <a:t>Promedio:</a:t>
                      </a:r>
                    </a:p>
                    <a:p>
                      <a:pPr algn="ctr" fontAlgn="b"/>
                      <a:endParaRPr lang="es-VE" sz="2100" b="1"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tc>
                  <a:txBody>
                    <a:bodyPr/>
                    <a:lstStyle/>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r>
                        <a:rPr lang="es-VE" sz="2100" u="none" strike="noStrike" dirty="0">
                          <a:effectLst/>
                        </a:rPr>
                        <a:t>1,1</a:t>
                      </a:r>
                    </a:p>
                    <a:p>
                      <a:pPr marL="0" marR="0" lvl="0" indent="0" algn="ctr" defTabSz="914400" rtl="0" eaLnBrk="1" fontAlgn="b" latinLnBrk="0" hangingPunct="1">
                        <a:lnSpc>
                          <a:spcPct val="100000"/>
                        </a:lnSpc>
                        <a:spcBef>
                          <a:spcPts val="0"/>
                        </a:spcBef>
                        <a:spcAft>
                          <a:spcPts val="0"/>
                        </a:spcAft>
                        <a:buClr>
                          <a:srgbClr val="000000"/>
                        </a:buClr>
                        <a:buSzTx/>
                        <a:buFont typeface="Arial"/>
                        <a:buNone/>
                        <a:tabLst/>
                        <a:defRPr/>
                      </a:pPr>
                      <a:endParaRPr lang="es-VE" sz="2100" b="0" i="0" u="none" strike="noStrike" dirty="0">
                        <a:solidFill>
                          <a:sysClr val="windowText" lastClr="000000"/>
                        </a:solidFill>
                        <a:effectLst/>
                        <a:latin typeface="Times New Roman" panose="02020603050405020304" pitchFamily="18" charset="0"/>
                      </a:endParaRPr>
                    </a:p>
                  </a:txBody>
                  <a:tcPr marL="10802" marR="10802" marT="13335" marB="0" anchor="b">
                    <a:solidFill>
                      <a:schemeClr val="tx1"/>
                    </a:solidFill>
                  </a:tcPr>
                </a:tc>
                <a:extLst>
                  <a:ext uri="{0D108BD9-81ED-4DB2-BD59-A6C34878D82A}">
                    <a16:rowId xmlns="" xmlns:a16="http://schemas.microsoft.com/office/drawing/2014/main" val="1870017922"/>
                  </a:ext>
                </a:extLst>
              </a:tr>
            </a:tbl>
          </a:graphicData>
        </a:graphic>
      </p:graphicFrame>
      <p:pic>
        <p:nvPicPr>
          <p:cNvPr id="7"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642056" y="421076"/>
            <a:ext cx="1415797" cy="1723235"/>
          </a:xfrm>
          <a:prstGeom prst="round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rot="16200000">
            <a:off x="5445671"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rot="16200000">
            <a:off x="2639409" y="3191203"/>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Rectángulo redondeado"/>
          <p:cNvSpPr/>
          <p:nvPr/>
        </p:nvSpPr>
        <p:spPr>
          <a:xfrm rot="16200000">
            <a:off x="22334"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3 Rectángulo redondeado"/>
          <p:cNvSpPr/>
          <p:nvPr/>
        </p:nvSpPr>
        <p:spPr>
          <a:xfrm rot="16200000">
            <a:off x="-2510660" y="2991506"/>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CuadroTexto 4">
            <a:extLst>
              <a:ext uri="{FF2B5EF4-FFF2-40B4-BE49-F238E27FC236}">
                <a16:creationId xmlns="" xmlns:a16="http://schemas.microsoft.com/office/drawing/2014/main" id="{77C1E82A-C623-8716-0E44-88590234DEE1}"/>
              </a:ext>
            </a:extLst>
          </p:cNvPr>
          <p:cNvSpPr txBox="1"/>
          <p:nvPr/>
        </p:nvSpPr>
        <p:spPr>
          <a:xfrm>
            <a:off x="77774" y="261769"/>
            <a:ext cx="12868398" cy="8836804"/>
          </a:xfrm>
          <a:prstGeom prst="rect">
            <a:avLst/>
          </a:prstGeom>
          <a:noFill/>
        </p:spPr>
        <p:txBody>
          <a:bodyPr wrap="square" lIns="125501" tIns="62751" rIns="125501" bIns="62751">
            <a:spAutoFit/>
          </a:bodyPr>
          <a:lstStyle/>
          <a:p>
            <a:pPr algn="ctr"/>
            <a:r>
              <a:rPr lang="es-VE" sz="33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rPr>
              <a:t>Planificación: Política Ambiental y Objetivos Ambientales</a:t>
            </a:r>
          </a:p>
          <a:p>
            <a:pPr algn="ctr"/>
            <a:endParaRPr lang="es-VE" sz="3300" b="1" dirty="0">
              <a:effectLst>
                <a:outerShdw blurRad="38100" dist="38100" dir="2700000" algn="tl">
                  <a:srgbClr val="000000">
                    <a:alpha val="43137"/>
                  </a:srgbClr>
                </a:outerShdw>
              </a:effectLst>
              <a:latin typeface="ADLaM Display" panose="02010000000000000000" pitchFamily="2" charset="0"/>
              <a:ea typeface="ADLaM Display" panose="02010000000000000000" pitchFamily="2" charset="0"/>
              <a:cs typeface="ADLaM Display" panose="02010000000000000000" pitchFamily="2" charset="0"/>
            </a:endParaRPr>
          </a:p>
          <a:p>
            <a:r>
              <a:rPr lang="es-VE" b="1" dirty="0">
                <a:effectLst>
                  <a:outerShdw blurRad="38100" dist="38100" dir="2700000" algn="tl">
                    <a:srgbClr val="000000">
                      <a:alpha val="43137"/>
                    </a:srgbClr>
                  </a:outerShdw>
                </a:effectLst>
                <a:latin typeface="Algerian" panose="04020705040A02060702" pitchFamily="82" charset="0"/>
              </a:rPr>
              <a:t>B. Planificación.</a:t>
            </a:r>
          </a:p>
          <a:p>
            <a:pPr algn="ctr"/>
            <a:r>
              <a:rPr lang="es-VE" sz="3200" b="1" dirty="0">
                <a:latin typeface="ADLaM Display" panose="02010000000000000000" pitchFamily="2" charset="0"/>
                <a:ea typeface="ADLaM Display" panose="02010000000000000000" pitchFamily="2" charset="0"/>
                <a:cs typeface="ADLaM Display" panose="02010000000000000000" pitchFamily="2" charset="0"/>
              </a:rPr>
              <a:t>Objetivos y Metas </a:t>
            </a:r>
            <a:r>
              <a:rPr lang="es-VE" sz="3200" b="1" dirty="0" smtClean="0">
                <a:latin typeface="ADLaM Display" panose="02010000000000000000" pitchFamily="2" charset="0"/>
                <a:ea typeface="ADLaM Display" panose="02010000000000000000" pitchFamily="2" charset="0"/>
                <a:cs typeface="ADLaM Display" panose="02010000000000000000" pitchFamily="2" charset="0"/>
              </a:rPr>
              <a:t>Ambientales</a:t>
            </a:r>
            <a:endParaRPr lang="es-VE" dirty="0">
              <a:latin typeface="ADLaM Display" panose="02010000000000000000" pitchFamily="2" charset="0"/>
              <a:ea typeface="ADLaM Display" panose="02010000000000000000" pitchFamily="2" charset="0"/>
              <a:cs typeface="ADLaM Display" panose="02010000000000000000" pitchFamily="2" charset="0"/>
            </a:endParaRPr>
          </a:p>
          <a:p>
            <a:pPr marL="627507" indent="-627507" algn="just">
              <a:buFont typeface="+mj-lt"/>
              <a:buAutoNum type="arabicPeriod"/>
            </a:pPr>
            <a:r>
              <a:rPr lang="es-VE" sz="2700" dirty="0">
                <a:latin typeface="Arial Narrow" panose="020B0606020202030204" pitchFamily="34" charset="0"/>
                <a:ea typeface="ADLaM Display" panose="02010000000000000000" pitchFamily="2" charset="0"/>
                <a:cs typeface="ADLaM Display" panose="02010000000000000000" pitchFamily="2" charset="0"/>
              </a:rPr>
              <a:t>Reducir el consumo de agua en los baños de la sede en un 20% para el año 2024, mediante la instalación de dispositivos ahorradores y campañas de concienciación.</a:t>
            </a:r>
          </a:p>
          <a:p>
            <a:pPr marL="627507" indent="-627507" algn="just">
              <a:buFont typeface="+mj-lt"/>
              <a:buAutoNum type="arabicPeriod"/>
            </a:pPr>
            <a:r>
              <a:rPr lang="es-VE" sz="2700" dirty="0">
                <a:latin typeface="Arial Narrow" panose="020B0606020202030204" pitchFamily="34" charset="0"/>
                <a:ea typeface="ADLaM Display" panose="02010000000000000000" pitchFamily="2" charset="0"/>
                <a:cs typeface="ADLaM Display" panose="02010000000000000000" pitchFamily="2" charset="0"/>
              </a:rPr>
              <a:t>Mejorar la calidad del aire en las áreas comunes y aulas de la sede, reduciendo las emisiones de CO2 en un 15% para finales del semestre 2024-2, a través de la implementación de sistemas de ventilación eficientes y la promoción del uso de medios de transporte sostenibles.</a:t>
            </a:r>
          </a:p>
          <a:p>
            <a:pPr marL="627507" indent="-627507" algn="just">
              <a:buFont typeface="+mj-lt"/>
              <a:buAutoNum type="arabicPeriod"/>
            </a:pPr>
            <a:r>
              <a:rPr lang="es-VE" sz="2700" dirty="0">
                <a:latin typeface="Arial Narrow" panose="020B0606020202030204" pitchFamily="34" charset="0"/>
                <a:ea typeface="ADLaM Display" panose="02010000000000000000" pitchFamily="2" charset="0"/>
                <a:cs typeface="ADLaM Display" panose="02010000000000000000" pitchFamily="2" charset="0"/>
              </a:rPr>
              <a:t>Implementar un programa de gestión de residuos en el comedor universitario, con el objetivo de reciclar al menos el 50% de los residuos generados para el año 2024, fomentando el uso de materiales biodegradables y la separación adecuada de desechos.</a:t>
            </a:r>
          </a:p>
          <a:p>
            <a:pPr marL="627507" indent="-627507" algn="just">
              <a:buFont typeface="+mj-lt"/>
              <a:buAutoNum type="arabicPeriod"/>
            </a:pPr>
            <a:r>
              <a:rPr lang="es-VE" sz="2700" dirty="0">
                <a:latin typeface="Arial Narrow" panose="020B0606020202030204" pitchFamily="34" charset="0"/>
                <a:ea typeface="ADLaM Display" panose="02010000000000000000" pitchFamily="2" charset="0"/>
                <a:cs typeface="ADLaM Display" panose="02010000000000000000" pitchFamily="2" charset="0"/>
              </a:rPr>
              <a:t>Aumentar la cantidad de áreas verdes en la sede en un 10% para el año 2025, mediante la creación de nuevos espacios ajardinados y la reforestación de zonas degradadas, con el fin de mejorar la biodiversidad y reducir la huella ecológica.</a:t>
            </a:r>
          </a:p>
          <a:p>
            <a:pPr marL="627507" indent="-627507" algn="just">
              <a:buFont typeface="+mj-lt"/>
              <a:buAutoNum type="arabicPeriod"/>
            </a:pPr>
            <a:r>
              <a:rPr lang="es-VE" sz="2700" dirty="0">
                <a:latin typeface="Arial Narrow" panose="020B0606020202030204" pitchFamily="34" charset="0"/>
                <a:ea typeface="ADLaM Display" panose="02010000000000000000" pitchFamily="2" charset="0"/>
                <a:cs typeface="ADLaM Display" panose="02010000000000000000" pitchFamily="2" charset="0"/>
              </a:rPr>
              <a:t>Promover la práctica de actividades deportivas sostenibles en la cancha deportiva de la sede, estableciendo un plan de mantenimiento ecológico y fomentando el uso responsable de recursos naturales, con el objetivo de reducir el impacto ambiental generado por estas actividades.</a:t>
            </a:r>
          </a:p>
          <a:p>
            <a:endParaRPr lang="es-VE" dirty="0">
              <a:latin typeface="ADLaM Display" panose="02010000000000000000" pitchFamily="2" charset="0"/>
              <a:ea typeface="ADLaM Display" panose="02010000000000000000" pitchFamily="2" charset="0"/>
              <a:cs typeface="ADLaM Display" panose="02010000000000000000" pitchFamily="2" charset="0"/>
            </a:endParaRPr>
          </a:p>
        </p:txBody>
      </p:sp>
      <p:pic>
        <p:nvPicPr>
          <p:cNvPr id="9"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0984234" y="310718"/>
            <a:ext cx="1415797" cy="1723235"/>
          </a:xfrm>
          <a:prstGeom prst="roundRect">
            <a:avLst/>
          </a:prstGeom>
        </p:spPr>
      </p:pic>
    </p:spTree>
    <p:extLst>
      <p:ext uri="{BB962C8B-B14F-4D97-AF65-F5344CB8AC3E}">
        <p14:creationId xmlns="" xmlns:p14="http://schemas.microsoft.com/office/powerpoint/2010/main" val="3746073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Elipse"/>
          <p:cNvSpPr/>
          <p:nvPr/>
        </p:nvSpPr>
        <p:spPr>
          <a:xfrm>
            <a:off x="8918029" y="5528441"/>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Elipse"/>
          <p:cNvSpPr/>
          <p:nvPr/>
        </p:nvSpPr>
        <p:spPr>
          <a:xfrm>
            <a:off x="1129863" y="4535214"/>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Elipse"/>
          <p:cNvSpPr/>
          <p:nvPr/>
        </p:nvSpPr>
        <p:spPr>
          <a:xfrm>
            <a:off x="7814442" y="1665889"/>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Elipse"/>
          <p:cNvSpPr/>
          <p:nvPr/>
        </p:nvSpPr>
        <p:spPr>
          <a:xfrm>
            <a:off x="835573" y="804041"/>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4" name="3 Imagen"/>
          <p:cNvPicPr>
            <a:picLocks noChangeAspect="1"/>
          </p:cNvPicPr>
          <p:nvPr/>
        </p:nvPicPr>
        <p:blipFill>
          <a:blip r:embed="rId2">
            <a:extLst>
              <a:ext uri="{BEBA8EAE-BF5A-486C-A8C5-ECC9F3942E4B}">
                <a14:imgProps xmlns:lc="http://schemas.openxmlformats.org/drawingml/2006/lockedCanvas" xmlns:a14="http://schemas.microsoft.com/office/drawing/2010/main" xmlns:xdr="http://schemas.openxmlformats.org/drawingml/2006/spreadsheetDrawing" xmlns="">
                  <a14:imgLayer r:embed="rId4">
                    <a14:imgEffect>
                      <a14:sharpenSoften amount="25000"/>
                    </a14:imgEffect>
                    <a14:imgEffect>
                      <a14:saturation sat="400000"/>
                    </a14:imgEffect>
                  </a14:imgLayer>
                </a14:imgProps>
              </a:ext>
            </a:extLst>
          </a:blip>
          <a:stretch>
            <a:fillRect/>
          </a:stretch>
        </p:blipFill>
        <p:spPr>
          <a:xfrm>
            <a:off x="1229721" y="300581"/>
            <a:ext cx="10650033" cy="1449392"/>
          </a:xfrm>
          <a:prstGeom prst="round2SameRect">
            <a:avLst/>
          </a:prstGeom>
        </p:spPr>
      </p:pic>
      <p:sp>
        <p:nvSpPr>
          <p:cNvPr id="8" name="7 CuadroTexto"/>
          <p:cNvSpPr txBox="1"/>
          <p:nvPr/>
        </p:nvSpPr>
        <p:spPr>
          <a:xfrm>
            <a:off x="9020559" y="2522483"/>
            <a:ext cx="3941379" cy="584775"/>
          </a:xfrm>
          <a:prstGeom prst="rect">
            <a:avLst/>
          </a:prstGeom>
          <a:noFill/>
        </p:spPr>
        <p:txBody>
          <a:bodyPr wrap="square" rtlCol="0">
            <a:spAutoFit/>
          </a:bodyPr>
          <a:lstStyle/>
          <a:p>
            <a:r>
              <a:rPr lang="es-ES" sz="3200" b="1" dirty="0" smtClean="0"/>
              <a:t>Shaquira Moreno</a:t>
            </a:r>
            <a:endParaRPr lang="es-ES" sz="3200" b="1" dirty="0"/>
          </a:p>
        </p:txBody>
      </p:sp>
      <p:sp>
        <p:nvSpPr>
          <p:cNvPr id="13" name="Marcador de contenido 7"/>
          <p:cNvSpPr txBox="1">
            <a:spLocks/>
          </p:cNvSpPr>
          <p:nvPr/>
        </p:nvSpPr>
        <p:spPr>
          <a:xfrm>
            <a:off x="0" y="2424714"/>
            <a:ext cx="9569669" cy="2982857"/>
          </a:xfrm>
          <a:prstGeom prst="rect">
            <a:avLst/>
          </a:prstGeom>
        </p:spPr>
        <p:txBody>
          <a:bodyPr>
            <a:normAutofit lnSpcReduction="10000"/>
          </a:bodyPr>
          <a:lstStyle/>
          <a:p>
            <a:pPr marL="577306" marR="0" lvl="0" indent="-527106"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r>
              <a:rPr kumimoji="0" lang="es-VE" sz="2800" b="0" i="0" u="none" strike="noStrike" kern="1200" cap="none" spc="0" normalizeH="0" baseline="0" noProof="0" dirty="0" smtClean="0">
                <a:ln>
                  <a:noFill/>
                </a:ln>
                <a:solidFill>
                  <a:schemeClr val="tx1"/>
                </a:solidFill>
                <a:effectLst/>
                <a:uLnTx/>
                <a:uFillTx/>
                <a:latin typeface="+mn-lt"/>
                <a:ea typeface="+mn-ea"/>
                <a:cs typeface="+mn-cs"/>
              </a:rPr>
              <a:t>Conforme a las Normas ISO 14001, establece que cada uno de los indicadores ambientales definidos, deben estar alineados a los objetivos del sistema de gestión ambiental, los cuales siempre están orientados a potenciar la mejora continua, ya que las metas y los objetivos deben ser cuantificables, para poder evaluar su evolución a lo largo del tiempo. </a:t>
            </a:r>
          </a:p>
          <a:p>
            <a:pPr marL="577306" marR="0" lvl="0" indent="-527106" algn="l" defTabSz="914400" rtl="0" eaLnBrk="1" fontAlgn="auto" latinLnBrk="0" hangingPunct="1">
              <a:lnSpc>
                <a:spcPct val="100000"/>
              </a:lnSpc>
              <a:spcBef>
                <a:spcPct val="20000"/>
              </a:spcBef>
              <a:spcAft>
                <a:spcPts val="0"/>
              </a:spcAft>
              <a:buClr>
                <a:schemeClr val="accent1"/>
              </a:buClr>
              <a:buSzPct val="80000"/>
              <a:buFont typeface="Wingdings 2"/>
              <a:buChar char=""/>
              <a:tabLst/>
              <a:defRPr/>
            </a:pPr>
            <a:endParaRPr kumimoji="0" lang="es-VE"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4" name="13 Rectángulo"/>
          <p:cNvSpPr/>
          <p:nvPr/>
        </p:nvSpPr>
        <p:spPr>
          <a:xfrm>
            <a:off x="5912069" y="5510798"/>
            <a:ext cx="7049869" cy="3108543"/>
          </a:xfrm>
          <a:prstGeom prst="rect">
            <a:avLst/>
          </a:prstGeom>
        </p:spPr>
        <p:txBody>
          <a:bodyPr wrap="square">
            <a:spAutoFit/>
          </a:bodyPr>
          <a:lstStyle/>
          <a:p>
            <a:pPr marL="577306" lvl="0" indent="-527106" defTabSz="914400">
              <a:spcBef>
                <a:spcPct val="20000"/>
              </a:spcBef>
              <a:buClr>
                <a:schemeClr val="accent1"/>
              </a:buClr>
              <a:buSzPct val="80000"/>
              <a:buFont typeface="Wingdings 2"/>
              <a:buChar char=""/>
              <a:defRPr/>
            </a:pPr>
            <a:r>
              <a:rPr lang="es-VE" sz="2800" dirty="0" smtClean="0"/>
              <a:t>Es por ello, que los indicadores seleccionados deben ser los más adecuados posibles, aunque establecer los valores más precisos, puede ser muy difícil debido a la carencia de datos necesarios y ausencia de referencias anteriores. </a:t>
            </a:r>
          </a:p>
        </p:txBody>
      </p:sp>
      <p:sp>
        <p:nvSpPr>
          <p:cNvPr id="15" name="Título 6"/>
          <p:cNvSpPr>
            <a:spLocks noGrp="1"/>
          </p:cNvSpPr>
          <p:nvPr>
            <p:ph type="title"/>
          </p:nvPr>
        </p:nvSpPr>
        <p:spPr>
          <a:xfrm>
            <a:off x="806669" y="1374118"/>
            <a:ext cx="10515600" cy="1325563"/>
          </a:xfrm>
        </p:spPr>
        <p:txBody>
          <a:bodyPr>
            <a:normAutofit/>
          </a:bodyPr>
          <a:lstStyle/>
          <a:p>
            <a:pPr algn="ctr"/>
            <a:r>
              <a:rPr lang="es-VE" sz="2800" b="1" dirty="0">
                <a:latin typeface="Arial" panose="020B0604020202020204" pitchFamily="34" charset="0"/>
                <a:cs typeface="Arial" panose="020B0604020202020204" pitchFamily="34" charset="0"/>
              </a:rPr>
              <a:t>Recopilación de datos</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p:cNvGraphicFramePr>
            <a:graphicFrameLocks noGrp="1"/>
          </p:cNvGraphicFramePr>
          <p:nvPr>
            <p:extLst>
              <p:ext uri="{D42A27DB-BD31-4B8C-83A1-F6EECF244321}">
                <p14:modId xmlns="" xmlns:p14="http://schemas.microsoft.com/office/powerpoint/2010/main" val="1518408564"/>
              </p:ext>
            </p:extLst>
          </p:nvPr>
        </p:nvGraphicFramePr>
        <p:xfrm>
          <a:off x="630614" y="0"/>
          <a:ext cx="11872190" cy="9568689"/>
        </p:xfrm>
        <a:graphic>
          <a:graphicData uri="http://schemas.openxmlformats.org/drawingml/2006/table">
            <a:tbl>
              <a:tblPr firstRow="1" bandRow="1">
                <a:tableStyleId>{21E4AEA4-8DFA-4A89-87EB-49C32662AFE0}</a:tableStyleId>
              </a:tblPr>
              <a:tblGrid>
                <a:gridCol w="865971">
                  <a:extLst>
                    <a:ext uri="{9D8B030D-6E8A-4147-A177-3AD203B41FA5}">
                      <a16:colId xmlns="" xmlns:a16="http://schemas.microsoft.com/office/drawing/2014/main" val="20000"/>
                    </a:ext>
                  </a:extLst>
                </a:gridCol>
                <a:gridCol w="1932724">
                  <a:extLst>
                    <a:ext uri="{9D8B030D-6E8A-4147-A177-3AD203B41FA5}">
                      <a16:colId xmlns="" xmlns:a16="http://schemas.microsoft.com/office/drawing/2014/main" val="20001"/>
                    </a:ext>
                  </a:extLst>
                </a:gridCol>
                <a:gridCol w="1948433">
                  <a:extLst>
                    <a:ext uri="{9D8B030D-6E8A-4147-A177-3AD203B41FA5}">
                      <a16:colId xmlns="" xmlns:a16="http://schemas.microsoft.com/office/drawing/2014/main" val="20002"/>
                    </a:ext>
                  </a:extLst>
                </a:gridCol>
                <a:gridCol w="1437507">
                  <a:extLst>
                    <a:ext uri="{9D8B030D-6E8A-4147-A177-3AD203B41FA5}">
                      <a16:colId xmlns="" xmlns:a16="http://schemas.microsoft.com/office/drawing/2014/main" val="20003"/>
                    </a:ext>
                  </a:extLst>
                </a:gridCol>
                <a:gridCol w="1561446">
                  <a:extLst>
                    <a:ext uri="{9D8B030D-6E8A-4147-A177-3AD203B41FA5}">
                      <a16:colId xmlns="" xmlns:a16="http://schemas.microsoft.com/office/drawing/2014/main" val="20004"/>
                    </a:ext>
                  </a:extLst>
                </a:gridCol>
                <a:gridCol w="1573585">
                  <a:extLst>
                    <a:ext uri="{9D8B030D-6E8A-4147-A177-3AD203B41FA5}">
                      <a16:colId xmlns="" xmlns:a16="http://schemas.microsoft.com/office/drawing/2014/main" val="20005"/>
                    </a:ext>
                  </a:extLst>
                </a:gridCol>
                <a:gridCol w="1068498">
                  <a:extLst>
                    <a:ext uri="{9D8B030D-6E8A-4147-A177-3AD203B41FA5}">
                      <a16:colId xmlns="" xmlns:a16="http://schemas.microsoft.com/office/drawing/2014/main" val="20006"/>
                    </a:ext>
                  </a:extLst>
                </a:gridCol>
                <a:gridCol w="1484026">
                  <a:extLst>
                    <a:ext uri="{9D8B030D-6E8A-4147-A177-3AD203B41FA5}">
                      <a16:colId xmlns="" xmlns:a16="http://schemas.microsoft.com/office/drawing/2014/main" val="20007"/>
                    </a:ext>
                  </a:extLst>
                </a:gridCol>
              </a:tblGrid>
              <a:tr h="1410926">
                <a:tc>
                  <a:txBody>
                    <a:bodyPr/>
                    <a:lstStyle/>
                    <a:p>
                      <a:pPr algn="ctr">
                        <a:lnSpc>
                          <a:spcPct val="107000"/>
                        </a:lnSpc>
                        <a:spcAft>
                          <a:spcPts val="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N°</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72911" marR="72911" marT="0" marB="0" anchor="ctr"/>
                </a:tc>
                <a:tc>
                  <a:txBody>
                    <a:bodyPr/>
                    <a:lstStyle/>
                    <a:p>
                      <a:pPr algn="ctr"/>
                      <a:endParaRPr lang="es-US" sz="1600" b="1" kern="1200" dirty="0">
                        <a:solidFill>
                          <a:schemeClr val="tx1"/>
                        </a:solidFill>
                        <a:effectLst/>
                        <a:latin typeface="Arial" panose="020B0604020202020204" pitchFamily="34" charset="0"/>
                        <a:ea typeface="+mn-ea"/>
                        <a:cs typeface="Arial" panose="020B0604020202020204" pitchFamily="34" charset="0"/>
                      </a:endParaRPr>
                    </a:p>
                    <a:p>
                      <a:pPr algn="ctr"/>
                      <a:r>
                        <a:rPr lang="es-US" sz="1600" b="1" kern="1200" dirty="0">
                          <a:solidFill>
                            <a:schemeClr val="tx1"/>
                          </a:solidFill>
                          <a:effectLst/>
                          <a:latin typeface="Arial" panose="020B0604020202020204" pitchFamily="34" charset="0"/>
                          <a:ea typeface="+mn-ea"/>
                          <a:cs typeface="Arial" panose="020B0604020202020204" pitchFamily="34" charset="0"/>
                        </a:rPr>
                        <a:t>Indicador</a:t>
                      </a:r>
                      <a:endParaRPr lang="es-VE" sz="1600" b="1" dirty="0">
                        <a:solidFill>
                          <a:schemeClr val="tx1"/>
                        </a:solidFill>
                        <a:latin typeface="Arial" panose="020B0604020202020204" pitchFamily="34" charset="0"/>
                        <a:cs typeface="Arial" panose="020B0604020202020204" pitchFamily="34" charset="0"/>
                      </a:endParaRPr>
                    </a:p>
                  </a:txBody>
                  <a:tcPr marL="97215" marR="97215" marT="60008" marB="60008" anchor="ctr"/>
                </a:tc>
                <a:tc>
                  <a:txBody>
                    <a:bodyPr/>
                    <a:lstStyle/>
                    <a:p>
                      <a:pPr algn="ctr">
                        <a:lnSpc>
                          <a:spcPct val="107000"/>
                        </a:lnSpc>
                        <a:spcAft>
                          <a:spcPts val="0"/>
                        </a:spcAft>
                      </a:pPr>
                      <a:r>
                        <a:rPr lang="es-US"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endParaRPr lang="es-US"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US"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Criterio utilizado</a:t>
                      </a:r>
                      <a:endParaRPr lang="es-VE"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72911" marR="72911" marT="0" marB="0" anchor="ctr"/>
                </a:tc>
                <a:tc>
                  <a:txBody>
                    <a:bodyPr/>
                    <a:lstStyle/>
                    <a:p>
                      <a:pPr algn="ctr"/>
                      <a:endParaRPr lang="es-US" sz="1600" b="1" kern="1200" dirty="0">
                        <a:solidFill>
                          <a:schemeClr val="tx1"/>
                        </a:solidFill>
                        <a:effectLst/>
                        <a:latin typeface="Arial" panose="020B0604020202020204" pitchFamily="34" charset="0"/>
                        <a:ea typeface="+mn-ea"/>
                        <a:cs typeface="Arial" panose="020B0604020202020204" pitchFamily="34" charset="0"/>
                      </a:endParaRPr>
                    </a:p>
                    <a:p>
                      <a:pPr algn="ctr"/>
                      <a:r>
                        <a:rPr lang="es-US" sz="1600" b="1" kern="1200" dirty="0">
                          <a:solidFill>
                            <a:schemeClr val="tx1"/>
                          </a:solidFill>
                          <a:effectLst/>
                          <a:latin typeface="Arial" panose="020B0604020202020204" pitchFamily="34" charset="0"/>
                          <a:ea typeface="+mn-ea"/>
                          <a:cs typeface="Arial" panose="020B0604020202020204" pitchFamily="34" charset="0"/>
                        </a:rPr>
                        <a:t>Nivel normal indicador</a:t>
                      </a:r>
                      <a:endParaRPr lang="es-VE" sz="1600" b="1" dirty="0">
                        <a:solidFill>
                          <a:schemeClr val="tx1"/>
                        </a:solidFill>
                        <a:latin typeface="Arial" panose="020B0604020202020204" pitchFamily="34" charset="0"/>
                        <a:cs typeface="Arial" panose="020B0604020202020204" pitchFamily="34" charset="0"/>
                      </a:endParaRPr>
                    </a:p>
                  </a:txBody>
                  <a:tcPr marL="97215" marR="97215" marT="60008" marB="60008" anchor="ctr"/>
                </a:tc>
                <a:tc>
                  <a:txBody>
                    <a:bodyPr/>
                    <a:lstStyle/>
                    <a:p>
                      <a:pPr algn="ctr"/>
                      <a:endParaRPr lang="es-US" sz="1600" b="1" kern="1200" dirty="0">
                        <a:solidFill>
                          <a:schemeClr val="tx1"/>
                        </a:solidFill>
                        <a:effectLst/>
                        <a:latin typeface="Arial" panose="020B0604020202020204" pitchFamily="34" charset="0"/>
                        <a:ea typeface="+mn-ea"/>
                        <a:cs typeface="Arial" panose="020B0604020202020204" pitchFamily="34" charset="0"/>
                      </a:endParaRPr>
                    </a:p>
                    <a:p>
                      <a:pPr algn="ctr"/>
                      <a:r>
                        <a:rPr lang="es-US" sz="1600" b="1" kern="1200" dirty="0">
                          <a:solidFill>
                            <a:schemeClr val="tx1"/>
                          </a:solidFill>
                          <a:effectLst/>
                          <a:latin typeface="Arial" panose="020B0604020202020204" pitchFamily="34" charset="0"/>
                          <a:ea typeface="+mn-ea"/>
                          <a:cs typeface="Arial" panose="020B0604020202020204" pitchFamily="34" charset="0"/>
                        </a:rPr>
                        <a:t>Medida</a:t>
                      </a:r>
                      <a:endParaRPr lang="es-VE" sz="1600" b="1" dirty="0">
                        <a:solidFill>
                          <a:schemeClr val="tx1"/>
                        </a:solidFill>
                        <a:latin typeface="Arial" panose="020B0604020202020204" pitchFamily="34" charset="0"/>
                        <a:cs typeface="Arial" panose="020B0604020202020204" pitchFamily="34" charset="0"/>
                      </a:endParaRPr>
                    </a:p>
                  </a:txBody>
                  <a:tcPr marL="97215" marR="97215" marT="60008" marB="60008" anchor="ctr"/>
                </a:tc>
                <a:tc>
                  <a:txBody>
                    <a:bodyPr/>
                    <a:lstStyle/>
                    <a:p>
                      <a:pPr algn="ctr">
                        <a:lnSpc>
                          <a:spcPct val="107000"/>
                        </a:lnSpc>
                        <a:spcAft>
                          <a:spcPts val="800"/>
                        </a:spcAft>
                      </a:pPr>
                      <a:endParaRPr lang="es-US"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Estimación media</a:t>
                      </a:r>
                      <a:endParaRPr lang="es-VE"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endParaRPr lang="es-US" sz="1600" b="1" kern="1200" dirty="0">
                        <a:solidFill>
                          <a:schemeClr val="tx1"/>
                        </a:solidFill>
                        <a:effectLst/>
                        <a:latin typeface="Arial" panose="020B0604020202020204" pitchFamily="34" charset="0"/>
                        <a:ea typeface="+mn-ea"/>
                        <a:cs typeface="Arial" panose="020B0604020202020204" pitchFamily="34" charset="0"/>
                      </a:endParaRPr>
                    </a:p>
                    <a:p>
                      <a:pPr algn="ctr">
                        <a:lnSpc>
                          <a:spcPct val="107000"/>
                        </a:lnSpc>
                        <a:spcAft>
                          <a:spcPts val="800"/>
                        </a:spcAft>
                      </a:pPr>
                      <a:r>
                        <a:rPr lang="es-US" sz="1600" b="1" kern="1200" dirty="0">
                          <a:solidFill>
                            <a:schemeClr val="tx1"/>
                          </a:solidFill>
                          <a:effectLst/>
                          <a:latin typeface="Arial" panose="020B0604020202020204" pitchFamily="34" charset="0"/>
                          <a:ea typeface="+mn-ea"/>
                          <a:cs typeface="Arial" panose="020B0604020202020204" pitchFamily="34" charset="0"/>
                        </a:rPr>
                        <a:t>Unidad</a:t>
                      </a:r>
                      <a:r>
                        <a:rPr lang="es-US"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endParaRPr lang="es-US" sz="1600" b="1" kern="1200" dirty="0">
                        <a:solidFill>
                          <a:schemeClr val="tx1"/>
                        </a:solidFill>
                        <a:effectLst/>
                        <a:latin typeface="Arial" panose="020B0604020202020204" pitchFamily="34" charset="0"/>
                        <a:ea typeface="+mn-ea"/>
                        <a:cs typeface="Arial" panose="020B0604020202020204" pitchFamily="34" charset="0"/>
                      </a:endParaRPr>
                    </a:p>
                    <a:p>
                      <a:pPr algn="ctr"/>
                      <a:r>
                        <a:rPr lang="es-US" sz="1600" b="1" kern="1200" dirty="0">
                          <a:solidFill>
                            <a:schemeClr val="tx1"/>
                          </a:solidFill>
                          <a:effectLst/>
                          <a:latin typeface="Arial" panose="020B0604020202020204" pitchFamily="34" charset="0"/>
                          <a:ea typeface="+mn-ea"/>
                          <a:cs typeface="Arial" panose="020B0604020202020204" pitchFamily="34" charset="0"/>
                        </a:rPr>
                        <a:t>Acción</a:t>
                      </a:r>
                      <a:endParaRPr lang="es-VE" sz="1600" b="1" dirty="0">
                        <a:solidFill>
                          <a:schemeClr val="tx1"/>
                        </a:solidFill>
                        <a:latin typeface="Arial" panose="020B0604020202020204" pitchFamily="34" charset="0"/>
                        <a:cs typeface="Arial" panose="020B0604020202020204" pitchFamily="34" charset="0"/>
                      </a:endParaRPr>
                    </a:p>
                  </a:txBody>
                  <a:tcPr marL="97215" marR="97215" marT="60008" marB="60008" anchor="ctr"/>
                </a:tc>
                <a:extLst>
                  <a:ext uri="{0D108BD9-81ED-4DB2-BD59-A6C34878D82A}">
                    <a16:rowId xmlns="" xmlns:a16="http://schemas.microsoft.com/office/drawing/2014/main" val="10000"/>
                  </a:ext>
                </a:extLst>
              </a:tr>
              <a:tr h="1358905">
                <a:tc>
                  <a:txBody>
                    <a:bodyPr/>
                    <a:lstStyle/>
                    <a:p>
                      <a:pPr algn="ctr"/>
                      <a:endParaRPr lang="es-VE" sz="1600" b="1" dirty="0">
                        <a:latin typeface="Arial" panose="020B0604020202020204" pitchFamily="34" charset="0"/>
                        <a:cs typeface="Arial" panose="020B0604020202020204" pitchFamily="34" charset="0"/>
                      </a:endParaRPr>
                    </a:p>
                    <a:p>
                      <a:pPr algn="ctr"/>
                      <a:r>
                        <a:rPr lang="es-VE" sz="1600" b="1" dirty="0">
                          <a:latin typeface="Arial" panose="020B0604020202020204" pitchFamily="34" charset="0"/>
                          <a:cs typeface="Arial" panose="020B0604020202020204" pitchFamily="34" charset="0"/>
                        </a:rPr>
                        <a:t>1</a:t>
                      </a:r>
                    </a:p>
                  </a:txBody>
                  <a:tcPr marL="97215" marR="97215" marT="60008" marB="60008" anchor="ctr"/>
                </a:tc>
                <a:tc>
                  <a:txBody>
                    <a:bodyPr/>
                    <a:lstStyle/>
                    <a:p>
                      <a:pPr algn="ctr">
                        <a:lnSpc>
                          <a:spcPct val="107000"/>
                        </a:lnSpc>
                        <a:spcAft>
                          <a:spcPts val="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Consumo diario de agua en baños</a:t>
                      </a:r>
                    </a:p>
                    <a:p>
                      <a:pPr algn="ctr">
                        <a:lnSpc>
                          <a:spcPct val="107000"/>
                        </a:lnSpc>
                        <a:spcAft>
                          <a:spcPts val="0"/>
                        </a:spcAft>
                      </a:pP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72911" marR="72911" marT="0" marB="0"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Organización mundial de la salud.</a:t>
                      </a:r>
                    </a:p>
                    <a:p>
                      <a:pPr algn="ctr">
                        <a:lnSpc>
                          <a:spcPct val="107000"/>
                        </a:lnSpc>
                        <a:spcAft>
                          <a:spcPts val="800"/>
                        </a:spcAft>
                      </a:pP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VE" sz="1600" b="1" kern="100" dirty="0">
                          <a:effectLst/>
                          <a:latin typeface="Arial" panose="020B0604020202020204" pitchFamily="34" charset="0"/>
                          <a:ea typeface="Calibri" panose="020F0502020204030204" pitchFamily="34" charset="0"/>
                          <a:cs typeface="Arial" panose="020B0604020202020204" pitchFamily="34" charset="0"/>
                        </a:rPr>
                        <a:t>1270</a:t>
                      </a:r>
                    </a:p>
                  </a:txBody>
                  <a:tcPr marL="95189" marR="95189" marT="0" marB="0" anchor="ctr"/>
                </a:tc>
                <a:tc>
                  <a:txBody>
                    <a:bodyPr/>
                    <a:lstStyle/>
                    <a:p>
                      <a:pPr algn="ctr">
                        <a:lnSpc>
                          <a:spcPct val="107000"/>
                        </a:lnSpc>
                        <a:spcAft>
                          <a:spcPts val="800"/>
                        </a:spcAft>
                      </a:pPr>
                      <a:r>
                        <a:rPr lang="es-US" sz="1600" b="1" kern="1200" dirty="0">
                          <a:solidFill>
                            <a:schemeClr val="dk1"/>
                          </a:solidFill>
                          <a:effectLst/>
                          <a:latin typeface="Arial" panose="020B0604020202020204" pitchFamily="34" charset="0"/>
                          <a:ea typeface="+mn-ea"/>
                          <a:cs typeface="Arial" panose="020B0604020202020204" pitchFamily="34" charset="0"/>
                        </a:rPr>
                        <a:t>L/Día</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r>
                        <a:rPr lang="es-VE" sz="1600" b="1" kern="100" dirty="0">
                          <a:effectLst/>
                          <a:latin typeface="Arial" panose="020B0604020202020204" pitchFamily="34" charset="0"/>
                          <a:ea typeface="Calibri" panose="020F0502020204030204" pitchFamily="34" charset="0"/>
                          <a:cs typeface="Arial" panose="020B0604020202020204" pitchFamily="34" charset="0"/>
                        </a:rPr>
                        <a:t>825,5</a:t>
                      </a:r>
                    </a:p>
                  </a:txBody>
                  <a:tcPr marL="95189" marR="9518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S" sz="1600" b="1" kern="1200" dirty="0">
                          <a:solidFill>
                            <a:schemeClr val="dk1"/>
                          </a:solidFill>
                          <a:effectLst/>
                          <a:latin typeface="Arial" panose="020B0604020202020204" pitchFamily="34" charset="0"/>
                          <a:ea typeface="+mn-ea"/>
                          <a:cs typeface="Arial" panose="020B0604020202020204" pitchFamily="34" charset="0"/>
                        </a:rPr>
                        <a:t>L/Día</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endParaRPr lang="es-VE" sz="1600" b="1" dirty="0">
                        <a:latin typeface="Arial" panose="020B0604020202020204" pitchFamily="34" charset="0"/>
                        <a:cs typeface="Arial" panose="020B0604020202020204" pitchFamily="34" charset="0"/>
                      </a:endParaRPr>
                    </a:p>
                  </a:txBody>
                  <a:tcPr marL="97215" marR="97215" marT="60008" marB="60008" anchor="ctr"/>
                </a:tc>
                <a:tc>
                  <a:txBody>
                    <a:bodyPr/>
                    <a:lstStyle/>
                    <a:p>
                      <a:pPr algn="ctr"/>
                      <a:r>
                        <a:rPr lang="es-MX" sz="1600" b="1" dirty="0">
                          <a:latin typeface="Arial" panose="020B0604020202020204" pitchFamily="34" charset="0"/>
                          <a:cs typeface="Arial" panose="020B0604020202020204" pitchFamily="34" charset="0"/>
                        </a:rPr>
                        <a:t>Mantener o reducir el consumo de agua</a:t>
                      </a:r>
                      <a:endParaRPr lang="es-VE" sz="1600" b="1" dirty="0">
                        <a:latin typeface="Arial" panose="020B0604020202020204" pitchFamily="34" charset="0"/>
                        <a:cs typeface="Arial" panose="020B0604020202020204" pitchFamily="34" charset="0"/>
                      </a:endParaRPr>
                    </a:p>
                  </a:txBody>
                  <a:tcPr marL="97215" marR="97215" marT="60008" marB="60008" anchor="ctr"/>
                </a:tc>
                <a:extLst>
                  <a:ext uri="{0D108BD9-81ED-4DB2-BD59-A6C34878D82A}">
                    <a16:rowId xmlns="" xmlns:a16="http://schemas.microsoft.com/office/drawing/2014/main" val="10001"/>
                  </a:ext>
                </a:extLst>
              </a:tr>
              <a:tr h="1123750">
                <a:tc>
                  <a:txBody>
                    <a:bodyPr/>
                    <a:lstStyle/>
                    <a:p>
                      <a:pPr algn="ctr"/>
                      <a:endParaRPr lang="es-VE" sz="1600" b="1" dirty="0">
                        <a:latin typeface="Arial" panose="020B0604020202020204" pitchFamily="34" charset="0"/>
                        <a:cs typeface="Arial" panose="020B0604020202020204" pitchFamily="34" charset="0"/>
                      </a:endParaRPr>
                    </a:p>
                    <a:p>
                      <a:pPr algn="ctr"/>
                      <a:r>
                        <a:rPr lang="es-VE" sz="1600" b="1" dirty="0">
                          <a:latin typeface="Arial" panose="020B0604020202020204" pitchFamily="34" charset="0"/>
                          <a:cs typeface="Arial" panose="020B0604020202020204" pitchFamily="34" charset="0"/>
                        </a:rPr>
                        <a:t>2</a:t>
                      </a:r>
                    </a:p>
                  </a:txBody>
                  <a:tcPr marL="97215" marR="97215" marT="60008" marB="60008"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Cantidad de desechos</a:t>
                      </a:r>
                    </a:p>
                    <a:p>
                      <a:pPr algn="ctr">
                        <a:lnSpc>
                          <a:spcPct val="107000"/>
                        </a:lnSpc>
                        <a:spcAft>
                          <a:spcPts val="800"/>
                        </a:spcAft>
                      </a:pP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Organización mundial de la salud.</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endParaRPr lang="es-US" sz="1600" b="1" kern="1200" dirty="0">
                        <a:solidFill>
                          <a:schemeClr val="dk1"/>
                        </a:solidFill>
                        <a:effectLst/>
                        <a:latin typeface="Arial" panose="020B0604020202020204" pitchFamily="34" charset="0"/>
                        <a:ea typeface="+mn-ea"/>
                        <a:cs typeface="Arial" panose="020B0604020202020204" pitchFamily="34" charset="0"/>
                      </a:endParaRPr>
                    </a:p>
                    <a:p>
                      <a:pPr algn="ctr"/>
                      <a:endParaRPr lang="es-US" sz="1600" b="1" kern="1200" dirty="0">
                        <a:solidFill>
                          <a:schemeClr val="dk1"/>
                        </a:solidFill>
                        <a:effectLst/>
                        <a:latin typeface="Arial" panose="020B0604020202020204" pitchFamily="34" charset="0"/>
                        <a:ea typeface="+mn-ea"/>
                        <a:cs typeface="Arial" panose="020B0604020202020204" pitchFamily="34" charset="0"/>
                      </a:endParaRPr>
                    </a:p>
                    <a:p>
                      <a:pPr algn="ctr"/>
                      <a:r>
                        <a:rPr lang="es-US" sz="1600" b="1" kern="1200" dirty="0">
                          <a:solidFill>
                            <a:schemeClr val="dk1"/>
                          </a:solidFill>
                          <a:effectLst/>
                          <a:latin typeface="Arial" panose="020B0604020202020204" pitchFamily="34" charset="0"/>
                          <a:ea typeface="+mn-ea"/>
                          <a:cs typeface="Arial" panose="020B0604020202020204" pitchFamily="34" charset="0"/>
                        </a:rPr>
                        <a:t>90</a:t>
                      </a:r>
                      <a:endParaRPr lang="es-VE" sz="1600" b="1" dirty="0">
                        <a:latin typeface="Arial" panose="020B0604020202020204" pitchFamily="34" charset="0"/>
                        <a:cs typeface="Arial" panose="020B0604020202020204" pitchFamily="34" charset="0"/>
                      </a:endParaRPr>
                    </a:p>
                  </a:txBody>
                  <a:tcPr marL="97215" marR="97215" marT="60008" marB="60008" anchor="ctr"/>
                </a:tc>
                <a:tc>
                  <a:txBody>
                    <a:bodyPr/>
                    <a:lstStyle/>
                    <a:p>
                      <a:pPr algn="ctr"/>
                      <a:r>
                        <a:rPr lang="es-US" sz="1600" b="1" kern="1200" dirty="0">
                          <a:solidFill>
                            <a:schemeClr val="dk1"/>
                          </a:solidFill>
                          <a:effectLst/>
                          <a:latin typeface="Arial" panose="020B0604020202020204" pitchFamily="34" charset="0"/>
                          <a:ea typeface="+mn-ea"/>
                          <a:cs typeface="Arial" panose="020B0604020202020204" pitchFamily="34" charset="0"/>
                        </a:rPr>
                        <a:t>Kg/Día</a:t>
                      </a:r>
                      <a:endParaRPr lang="es-VE" sz="1600" b="1" dirty="0">
                        <a:latin typeface="Arial" panose="020B0604020202020204" pitchFamily="34" charset="0"/>
                        <a:cs typeface="Arial" panose="020B0604020202020204" pitchFamily="34" charset="0"/>
                      </a:endParaRPr>
                    </a:p>
                  </a:txBody>
                  <a:tcPr marL="97215" marR="97215" marT="60008" marB="60008" anchor="ctr"/>
                </a:tc>
                <a:tc>
                  <a:txBody>
                    <a:bodyPr/>
                    <a:lstStyle/>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96,06</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S" sz="1600" b="1" kern="1200" dirty="0">
                          <a:solidFill>
                            <a:schemeClr val="dk1"/>
                          </a:solidFill>
                          <a:effectLst/>
                          <a:latin typeface="Arial" panose="020B0604020202020204" pitchFamily="34" charset="0"/>
                          <a:ea typeface="+mn-ea"/>
                          <a:cs typeface="Arial" panose="020B0604020202020204" pitchFamily="34" charset="0"/>
                        </a:rPr>
                        <a:t>Kg/Día</a:t>
                      </a:r>
                      <a:endParaRPr lang="es-VE" sz="1600" b="1" dirty="0">
                        <a:latin typeface="Arial" panose="020B0604020202020204" pitchFamily="34" charset="0"/>
                        <a:cs typeface="Arial" panose="020B0604020202020204" pitchFamily="34" charset="0"/>
                      </a:endParaRPr>
                    </a:p>
                    <a:p>
                      <a:pPr algn="ctr"/>
                      <a:endParaRPr lang="es-VE" sz="1600" b="1" dirty="0">
                        <a:latin typeface="Arial" panose="020B0604020202020204" pitchFamily="34" charset="0"/>
                        <a:cs typeface="Arial" panose="020B0604020202020204" pitchFamily="34" charset="0"/>
                      </a:endParaRPr>
                    </a:p>
                  </a:txBody>
                  <a:tcPr marL="97215" marR="97215" marT="60008" marB="60008" anchor="ctr"/>
                </a:tc>
                <a:tc>
                  <a:txBody>
                    <a:bodyPr/>
                    <a:lstStyle/>
                    <a:p>
                      <a:pPr algn="ctr"/>
                      <a:r>
                        <a:rPr lang="es-MX" sz="1600" b="1" dirty="0">
                          <a:latin typeface="Arial" panose="020B0604020202020204" pitchFamily="34" charset="0"/>
                          <a:cs typeface="Arial" panose="020B0604020202020204" pitchFamily="34" charset="0"/>
                        </a:rPr>
                        <a:t>Implementar un programa de gestión de residuos</a:t>
                      </a:r>
                      <a:endParaRPr lang="es-VE" sz="1600" b="1" dirty="0">
                        <a:latin typeface="Arial" panose="020B0604020202020204" pitchFamily="34" charset="0"/>
                        <a:cs typeface="Arial" panose="020B0604020202020204" pitchFamily="34" charset="0"/>
                      </a:endParaRPr>
                    </a:p>
                  </a:txBody>
                  <a:tcPr marL="97215" marR="97215" marT="60008" marB="60008" anchor="ctr"/>
                </a:tc>
                <a:extLst>
                  <a:ext uri="{0D108BD9-81ED-4DB2-BD59-A6C34878D82A}">
                    <a16:rowId xmlns="" xmlns:a16="http://schemas.microsoft.com/office/drawing/2014/main" val="10002"/>
                  </a:ext>
                </a:extLst>
              </a:tr>
              <a:tr h="1123750">
                <a:tc>
                  <a:txBody>
                    <a:bodyPr/>
                    <a:lstStyle/>
                    <a:p>
                      <a:pPr algn="ctr"/>
                      <a:endParaRPr lang="es-VE" sz="1600" b="1" dirty="0">
                        <a:latin typeface="Arial" panose="020B0604020202020204" pitchFamily="34" charset="0"/>
                        <a:cs typeface="Arial" panose="020B0604020202020204" pitchFamily="34" charset="0"/>
                      </a:endParaRPr>
                    </a:p>
                    <a:p>
                      <a:pPr algn="ctr"/>
                      <a:r>
                        <a:rPr lang="es-VE" sz="1600" b="1" dirty="0">
                          <a:latin typeface="Arial" panose="020B0604020202020204" pitchFamily="34" charset="0"/>
                          <a:cs typeface="Arial" panose="020B0604020202020204" pitchFamily="34" charset="0"/>
                        </a:rPr>
                        <a:t>3</a:t>
                      </a:r>
                    </a:p>
                  </a:txBody>
                  <a:tcPr marL="97215" marR="97215" marT="60008" marB="60008"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Porcentaje de áreas verdes</a:t>
                      </a:r>
                    </a:p>
                    <a:p>
                      <a:pPr algn="ctr">
                        <a:lnSpc>
                          <a:spcPct val="107000"/>
                        </a:lnSpc>
                        <a:spcAft>
                          <a:spcPts val="800"/>
                        </a:spcAft>
                      </a:pP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Organización mundial de la salud.</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40</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(m2 áreas/m2 total)*100</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45,89</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 m2</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r>
                        <a:rPr lang="es-VE" sz="1600" b="1" dirty="0">
                          <a:latin typeface="Arial" panose="020B0604020202020204" pitchFamily="34" charset="0"/>
                          <a:cs typeface="Arial" panose="020B0604020202020204" pitchFamily="34" charset="0"/>
                        </a:rPr>
                        <a:t>Mantener las áreas verdes</a:t>
                      </a:r>
                    </a:p>
                  </a:txBody>
                  <a:tcPr marL="97215" marR="97215" marT="60008" marB="60008" anchor="ctr"/>
                </a:tc>
                <a:extLst>
                  <a:ext uri="{0D108BD9-81ED-4DB2-BD59-A6C34878D82A}">
                    <a16:rowId xmlns="" xmlns:a16="http://schemas.microsoft.com/office/drawing/2014/main" val="10003"/>
                  </a:ext>
                </a:extLst>
              </a:tr>
              <a:tr h="1215317">
                <a:tc>
                  <a:txBody>
                    <a:bodyPr/>
                    <a:lstStyle/>
                    <a:p>
                      <a:pPr algn="ctr"/>
                      <a:endParaRPr lang="es-VE" sz="1600" b="1" dirty="0">
                        <a:latin typeface="Arial" panose="020B0604020202020204" pitchFamily="34" charset="0"/>
                        <a:cs typeface="Arial" panose="020B0604020202020204" pitchFamily="34" charset="0"/>
                      </a:endParaRPr>
                    </a:p>
                    <a:p>
                      <a:pPr algn="ctr"/>
                      <a:r>
                        <a:rPr lang="es-VE" sz="1600" b="1" dirty="0">
                          <a:latin typeface="Arial" panose="020B0604020202020204" pitchFamily="34" charset="0"/>
                          <a:cs typeface="Arial" panose="020B0604020202020204" pitchFamily="34" charset="0"/>
                        </a:rPr>
                        <a:t>4</a:t>
                      </a:r>
                    </a:p>
                  </a:txBody>
                  <a:tcPr marL="97215" marR="97215" marT="60008" marB="60008"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Porcentaje de aire</a:t>
                      </a:r>
                      <a:r>
                        <a:rPr lang="es-US" sz="1600" b="1" kern="100" baseline="0" dirty="0">
                          <a:effectLst/>
                          <a:latin typeface="Arial" panose="020B0604020202020204" pitchFamily="34" charset="0"/>
                          <a:ea typeface="Calibri" panose="020F0502020204030204" pitchFamily="34" charset="0"/>
                          <a:cs typeface="Arial" panose="020B0604020202020204" pitchFamily="34" charset="0"/>
                        </a:rPr>
                        <a:t> contaminado</a:t>
                      </a: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endParaRPr lang="es-VE" sz="1600" b="1" dirty="0">
                        <a:latin typeface="Arial" panose="020B0604020202020204" pitchFamily="34" charset="0"/>
                        <a:cs typeface="Arial" panose="020B0604020202020204" pitchFamily="34" charset="0"/>
                      </a:endParaRPr>
                    </a:p>
                    <a:p>
                      <a:pPr algn="ctr"/>
                      <a:r>
                        <a:rPr lang="es-US" sz="1600" b="1" dirty="0">
                          <a:latin typeface="Arial" panose="020B0604020202020204" pitchFamily="34" charset="0"/>
                          <a:cs typeface="Arial" panose="020B0604020202020204" pitchFamily="34" charset="0"/>
                        </a:rPr>
                        <a:t>I</a:t>
                      </a:r>
                      <a:r>
                        <a:rPr lang="es-VE" sz="1600" b="1" dirty="0">
                          <a:latin typeface="Arial" panose="020B0604020202020204" pitchFamily="34" charset="0"/>
                          <a:cs typeface="Arial" panose="020B0604020202020204" pitchFamily="34" charset="0"/>
                        </a:rPr>
                        <a:t>CA</a:t>
                      </a:r>
                    </a:p>
                  </a:txBody>
                  <a:tcPr marL="97215" marR="97215" marT="60008" marB="60008" anchor="ctr"/>
                </a:tc>
                <a:tc>
                  <a:txBody>
                    <a:bodyPr/>
                    <a:lstStyle/>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B=0-25%</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M=40%</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D=65%</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(m3 aire contaminado/m3 total aire)*100</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r>
                        <a:rPr lang="es-VE" sz="1600" b="1" dirty="0">
                          <a:latin typeface="Arial" panose="020B0604020202020204" pitchFamily="34" charset="0"/>
                          <a:cs typeface="Arial" panose="020B0604020202020204" pitchFamily="34" charset="0"/>
                        </a:rPr>
                        <a:t>10,30</a:t>
                      </a:r>
                    </a:p>
                  </a:txBody>
                  <a:tcPr marL="97215" marR="97215" marT="60008" marB="6000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s-US" sz="1600" b="1" kern="1200" dirty="0">
                          <a:solidFill>
                            <a:schemeClr val="dk1"/>
                          </a:solidFill>
                          <a:effectLst/>
                          <a:latin typeface="Arial" panose="020B0604020202020204" pitchFamily="34" charset="0"/>
                          <a:ea typeface="+mn-ea"/>
                          <a:cs typeface="Arial" panose="020B0604020202020204" pitchFamily="34" charset="0"/>
                        </a:rPr>
                        <a:t>%Aire</a:t>
                      </a:r>
                      <a:endParaRPr lang="es-VE" sz="1600" b="1" dirty="0">
                        <a:latin typeface="Arial" panose="020B0604020202020204" pitchFamily="34" charset="0"/>
                        <a:cs typeface="Arial" panose="020B0604020202020204" pitchFamily="34" charset="0"/>
                      </a:endParaRPr>
                    </a:p>
                  </a:txBody>
                  <a:tcPr marL="97215" marR="97215" marT="60008" marB="60008" anchor="ctr"/>
                </a:tc>
                <a:tc>
                  <a:txBody>
                    <a:bodyPr/>
                    <a:lstStyle/>
                    <a:p>
                      <a:pPr algn="ctr"/>
                      <a:r>
                        <a:rPr lang="es-MX" sz="1600" b="1" dirty="0">
                          <a:latin typeface="Arial" panose="020B0604020202020204" pitchFamily="34" charset="0"/>
                          <a:cs typeface="Arial" panose="020B0604020202020204" pitchFamily="34" charset="0"/>
                        </a:rPr>
                        <a:t>Se puede mejorar aún más la calidad </a:t>
                      </a:r>
                      <a:r>
                        <a:rPr lang="es-MX" sz="1600" b="1">
                          <a:latin typeface="Arial" panose="020B0604020202020204" pitchFamily="34" charset="0"/>
                          <a:cs typeface="Arial" panose="020B0604020202020204" pitchFamily="34" charset="0"/>
                        </a:rPr>
                        <a:t>del aire 40%</a:t>
                      </a:r>
                      <a:endParaRPr lang="es-VE" sz="1600" b="1" dirty="0">
                        <a:latin typeface="Arial" panose="020B0604020202020204" pitchFamily="34" charset="0"/>
                        <a:cs typeface="Arial" panose="020B0604020202020204" pitchFamily="34" charset="0"/>
                      </a:endParaRPr>
                    </a:p>
                  </a:txBody>
                  <a:tcPr marL="97215" marR="97215" marT="60008" marB="60008" anchor="ctr"/>
                </a:tc>
                <a:extLst>
                  <a:ext uri="{0D108BD9-81ED-4DB2-BD59-A6C34878D82A}">
                    <a16:rowId xmlns="" xmlns:a16="http://schemas.microsoft.com/office/drawing/2014/main" val="10004"/>
                  </a:ext>
                </a:extLst>
              </a:tr>
              <a:tr h="1358905">
                <a:tc>
                  <a:txBody>
                    <a:bodyPr/>
                    <a:lstStyle/>
                    <a:p>
                      <a:pPr algn="ctr"/>
                      <a:r>
                        <a:rPr lang="es-VE" sz="1600" b="1" dirty="0">
                          <a:latin typeface="Arial" panose="020B0604020202020204" pitchFamily="34" charset="0"/>
                          <a:cs typeface="Arial" panose="020B0604020202020204" pitchFamily="34" charset="0"/>
                        </a:rPr>
                        <a:t>5</a:t>
                      </a:r>
                    </a:p>
                  </a:txBody>
                  <a:tcPr marL="97215" marR="97215" marT="60008" marB="60008"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Porcentaje de alumnos que hacen deporte</a:t>
                      </a:r>
                    </a:p>
                    <a:p>
                      <a:pPr algn="ctr">
                        <a:lnSpc>
                          <a:spcPct val="107000"/>
                        </a:lnSpc>
                        <a:spcAft>
                          <a:spcPts val="800"/>
                        </a:spcAft>
                      </a:pP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Organización mundial de la salud.</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endParaRPr lang="es-US" sz="1600" b="1" kern="1200" dirty="0">
                        <a:solidFill>
                          <a:schemeClr val="dk1"/>
                        </a:solidFill>
                        <a:effectLst/>
                        <a:latin typeface="Arial" panose="020B0604020202020204" pitchFamily="34" charset="0"/>
                        <a:ea typeface="+mn-ea"/>
                        <a:cs typeface="Arial" panose="020B0604020202020204" pitchFamily="34" charset="0"/>
                      </a:endParaRPr>
                    </a:p>
                    <a:p>
                      <a:pPr algn="ctr"/>
                      <a:endParaRPr lang="es-US" sz="1600" b="1" kern="1200" dirty="0">
                        <a:solidFill>
                          <a:schemeClr val="dk1"/>
                        </a:solidFill>
                        <a:effectLst/>
                        <a:latin typeface="Arial" panose="020B0604020202020204" pitchFamily="34" charset="0"/>
                        <a:ea typeface="+mn-ea"/>
                        <a:cs typeface="Arial" panose="020B0604020202020204" pitchFamily="34" charset="0"/>
                      </a:endParaRPr>
                    </a:p>
                    <a:p>
                      <a:pPr algn="ctr"/>
                      <a:r>
                        <a:rPr lang="es-US" sz="1600" b="1" kern="1200" dirty="0">
                          <a:solidFill>
                            <a:schemeClr val="dk1"/>
                          </a:solidFill>
                          <a:effectLst/>
                          <a:latin typeface="Arial" panose="020B0604020202020204" pitchFamily="34" charset="0"/>
                          <a:ea typeface="+mn-ea"/>
                          <a:cs typeface="Arial" panose="020B0604020202020204" pitchFamily="34" charset="0"/>
                        </a:rPr>
                        <a:t>25%</a:t>
                      </a:r>
                      <a:endParaRPr lang="es-VE" sz="1600" b="1" dirty="0">
                        <a:latin typeface="Arial" panose="020B0604020202020204" pitchFamily="34" charset="0"/>
                        <a:cs typeface="Arial" panose="020B0604020202020204" pitchFamily="34" charset="0"/>
                      </a:endParaRPr>
                    </a:p>
                  </a:txBody>
                  <a:tcPr marL="97215" marR="97215" marT="60008" marB="60008" anchor="ctr"/>
                </a:tc>
                <a:tc>
                  <a:txBody>
                    <a:bodyPr/>
                    <a:lstStyle/>
                    <a:p>
                      <a:pPr algn="ctr">
                        <a:lnSpc>
                          <a:spcPct val="107000"/>
                        </a:lnSpc>
                        <a:spcAft>
                          <a:spcPts val="800"/>
                        </a:spcAft>
                      </a:pPr>
                      <a:r>
                        <a:rPr lang="es-US" sz="1600" b="1" kern="100" dirty="0">
                          <a:solidFill>
                            <a:srgbClr val="000000"/>
                          </a:solidFill>
                          <a:effectLst/>
                          <a:latin typeface="Arial" panose="020B0604020202020204" pitchFamily="34" charset="0"/>
                          <a:ea typeface="Calibri" panose="020F0502020204030204" pitchFamily="34" charset="0"/>
                          <a:cs typeface="Arial" panose="020B0604020202020204" pitchFamily="34" charset="0"/>
                        </a:rPr>
                        <a:t>(m3 aire contaminado/m3 total aire)*100</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r>
                        <a:rPr lang="es-VE" sz="1600" b="1" dirty="0">
                          <a:latin typeface="Arial" panose="020B0604020202020204" pitchFamily="34" charset="0"/>
                          <a:cs typeface="Arial" panose="020B0604020202020204" pitchFamily="34" charset="0"/>
                        </a:rPr>
                        <a:t>7,6</a:t>
                      </a:r>
                    </a:p>
                  </a:txBody>
                  <a:tcPr marL="97215" marR="97215" marT="60008" marB="60008" anchor="ctr"/>
                </a:tc>
                <a:tc>
                  <a:txBody>
                    <a:bodyPr/>
                    <a:lstStyle/>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%Persona </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r>
                        <a:rPr lang="es-VE" sz="1600" b="1" dirty="0">
                          <a:latin typeface="Arial" panose="020B0604020202020204" pitchFamily="34" charset="0"/>
                          <a:cs typeface="Arial" panose="020B0604020202020204" pitchFamily="34" charset="0"/>
                        </a:rPr>
                        <a:t>Promover la práctica de actividades deportivas</a:t>
                      </a:r>
                    </a:p>
                  </a:txBody>
                  <a:tcPr marL="97215" marR="97215" marT="60008" marB="60008" anchor="ctr"/>
                </a:tc>
                <a:extLst>
                  <a:ext uri="{0D108BD9-81ED-4DB2-BD59-A6C34878D82A}">
                    <a16:rowId xmlns="" xmlns:a16="http://schemas.microsoft.com/office/drawing/2014/main" val="10005"/>
                  </a:ext>
                </a:extLst>
              </a:tr>
              <a:tr h="1032184">
                <a:tc>
                  <a:txBody>
                    <a:bodyPr/>
                    <a:lstStyle/>
                    <a:p>
                      <a:pPr algn="ctr"/>
                      <a:r>
                        <a:rPr lang="es-VE" sz="1600" b="1" dirty="0">
                          <a:latin typeface="Arial" panose="020B0604020202020204" pitchFamily="34" charset="0"/>
                          <a:cs typeface="Arial" panose="020B0604020202020204" pitchFamily="34" charset="0"/>
                        </a:rPr>
                        <a:t>6</a:t>
                      </a:r>
                    </a:p>
                  </a:txBody>
                  <a:tcPr marL="97215" marR="97215" marT="60008" marB="60008" anchor="ctr"/>
                </a:tc>
                <a:tc>
                  <a:txBody>
                    <a:bodyPr/>
                    <a:lstStyle/>
                    <a:p>
                      <a:pPr algn="ctr">
                        <a:lnSpc>
                          <a:spcPct val="107000"/>
                        </a:lnSpc>
                        <a:spcAft>
                          <a:spcPts val="800"/>
                        </a:spcAft>
                      </a:pPr>
                      <a:endParaRPr lang="es-US" sz="1600" b="1" kern="100" dirty="0">
                        <a:effectLst/>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Porcentaje de alumnos que hacen deporte</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endParaRPr lang="es-US" sz="1600" b="1" kern="1200" dirty="0">
                        <a:solidFill>
                          <a:schemeClr val="dk1"/>
                        </a:solidFill>
                        <a:effectLst/>
                        <a:latin typeface="Arial" panose="020B0604020202020204" pitchFamily="34" charset="0"/>
                        <a:ea typeface="+mn-ea"/>
                        <a:cs typeface="Arial" panose="020B0604020202020204" pitchFamily="34" charset="0"/>
                      </a:endParaRPr>
                    </a:p>
                    <a:p>
                      <a:pPr algn="ctr"/>
                      <a:r>
                        <a:rPr lang="es-US" sz="1600" b="1" kern="1200" dirty="0">
                          <a:solidFill>
                            <a:schemeClr val="dk1"/>
                          </a:solidFill>
                          <a:effectLst/>
                          <a:latin typeface="Arial" panose="020B0604020202020204" pitchFamily="34" charset="0"/>
                          <a:ea typeface="+mn-ea"/>
                          <a:cs typeface="Arial" panose="020B0604020202020204" pitchFamily="34" charset="0"/>
                        </a:rPr>
                        <a:t>Aun no esta definido</a:t>
                      </a:r>
                      <a:endParaRPr lang="es-VE" sz="1600" b="1" dirty="0">
                        <a:latin typeface="Arial" panose="020B0604020202020204" pitchFamily="34" charset="0"/>
                        <a:cs typeface="Arial" panose="020B0604020202020204" pitchFamily="34" charset="0"/>
                      </a:endParaRPr>
                    </a:p>
                  </a:txBody>
                  <a:tcPr marL="97215" marR="97215" marT="60008" marB="60008" anchor="ctr"/>
                </a:tc>
                <a:tc>
                  <a:txBody>
                    <a:bodyPr/>
                    <a:lstStyle/>
                    <a:p>
                      <a:pPr algn="ctr"/>
                      <a:endParaRPr lang="es-VE" sz="1600" b="1" dirty="0">
                        <a:latin typeface="Arial" panose="020B0604020202020204" pitchFamily="34" charset="0"/>
                        <a:cs typeface="Arial" panose="020B0604020202020204" pitchFamily="34" charset="0"/>
                      </a:endParaRPr>
                    </a:p>
                  </a:txBody>
                  <a:tcPr marL="97215" marR="97215" marT="60008" marB="60008" anchor="ctr"/>
                </a:tc>
                <a:tc>
                  <a:txBody>
                    <a:bodyPr/>
                    <a:lstStyle/>
                    <a:p>
                      <a:pPr algn="ctr">
                        <a:lnSpc>
                          <a:spcPct val="107000"/>
                        </a:lnSpc>
                        <a:spcAft>
                          <a:spcPts val="800"/>
                        </a:spcAft>
                      </a:pPr>
                      <a:r>
                        <a:rPr lang="es-US" sz="1600" b="1" kern="100" dirty="0">
                          <a:effectLst/>
                          <a:latin typeface="Arial" panose="020B0604020202020204" pitchFamily="34" charset="0"/>
                          <a:ea typeface="Calibri" panose="020F0502020204030204" pitchFamily="34" charset="0"/>
                          <a:cs typeface="Arial" panose="020B0604020202020204" pitchFamily="34" charset="0"/>
                        </a:rPr>
                        <a:t> </a:t>
                      </a:r>
                      <a:r>
                        <a:rPr lang="es-US" sz="1600" b="1" kern="100" dirty="0" err="1">
                          <a:effectLst/>
                          <a:latin typeface="Arial" panose="020B0604020202020204" pitchFamily="34" charset="0"/>
                          <a:ea typeface="Calibri" panose="020F0502020204030204" pitchFamily="34" charset="0"/>
                          <a:cs typeface="Arial" panose="020B0604020202020204" pitchFamily="34" charset="0"/>
                        </a:rPr>
                        <a:t>Kwh</a:t>
                      </a:r>
                      <a:r>
                        <a:rPr lang="es-US" sz="1600" b="1" kern="100" dirty="0">
                          <a:effectLst/>
                          <a:latin typeface="Arial" panose="020B0604020202020204" pitchFamily="34" charset="0"/>
                          <a:ea typeface="Calibri" panose="020F0502020204030204" pitchFamily="34" charset="0"/>
                          <a:cs typeface="Arial" panose="020B0604020202020204" pitchFamily="34" charset="0"/>
                        </a:rPr>
                        <a:t>/Mes</a:t>
                      </a:r>
                      <a:endParaRPr lang="es-VE" sz="1600" b="1" kern="100" dirty="0">
                        <a:effectLst/>
                        <a:latin typeface="Arial" panose="020B0604020202020204" pitchFamily="34" charset="0"/>
                        <a:ea typeface="Calibri" panose="020F0502020204030204" pitchFamily="34" charset="0"/>
                        <a:cs typeface="Arial" panose="020B0604020202020204" pitchFamily="34" charset="0"/>
                      </a:endParaRPr>
                    </a:p>
                  </a:txBody>
                  <a:tcPr marL="95189" marR="95189" marT="0" marB="0" anchor="ctr"/>
                </a:tc>
                <a:tc>
                  <a:txBody>
                    <a:bodyPr/>
                    <a:lstStyle/>
                    <a:p>
                      <a:pPr algn="ctr"/>
                      <a:r>
                        <a:rPr lang="es-VE" sz="1600" b="1" dirty="0">
                          <a:latin typeface="Arial" panose="020B0604020202020204" pitchFamily="34" charset="0"/>
                          <a:cs typeface="Arial" panose="020B0604020202020204" pitchFamily="34" charset="0"/>
                        </a:rPr>
                        <a:t>320</a:t>
                      </a:r>
                    </a:p>
                  </a:txBody>
                  <a:tcPr marL="97215" marR="97215" marT="60008" marB="60008" anchor="ctr"/>
                </a:tc>
                <a:tc>
                  <a:txBody>
                    <a:bodyPr/>
                    <a:lstStyle/>
                    <a:p>
                      <a:pPr algn="ctr"/>
                      <a:r>
                        <a:rPr lang="es-VE" sz="1600" b="1" dirty="0" err="1">
                          <a:latin typeface="Arial" panose="020B0604020202020204" pitchFamily="34" charset="0"/>
                          <a:cs typeface="Arial" panose="020B0604020202020204" pitchFamily="34" charset="0"/>
                        </a:rPr>
                        <a:t>Kwh</a:t>
                      </a:r>
                      <a:r>
                        <a:rPr lang="es-VE" sz="1600" b="1" dirty="0">
                          <a:latin typeface="Arial" panose="020B0604020202020204" pitchFamily="34" charset="0"/>
                          <a:cs typeface="Arial" panose="020B0604020202020204" pitchFamily="34" charset="0"/>
                        </a:rPr>
                        <a:t>/Mes</a:t>
                      </a:r>
                    </a:p>
                  </a:txBody>
                  <a:tcPr marL="97215" marR="97215" marT="60008" marB="60008" anchor="ctr"/>
                </a:tc>
                <a:tc>
                  <a:txBody>
                    <a:bodyPr/>
                    <a:lstStyle/>
                    <a:p>
                      <a:pPr algn="ctr"/>
                      <a:endParaRPr lang="es-VE" sz="1600" b="1" dirty="0">
                        <a:latin typeface="Arial" panose="020B0604020202020204" pitchFamily="34" charset="0"/>
                        <a:cs typeface="Arial" panose="020B0604020202020204" pitchFamily="34" charset="0"/>
                      </a:endParaRPr>
                    </a:p>
                  </a:txBody>
                  <a:tcPr marL="97215" marR="97215" marT="60008" marB="60008" anchor="ctr"/>
                </a:tc>
                <a:extLst>
                  <a:ext uri="{0D108BD9-81ED-4DB2-BD59-A6C34878D82A}">
                    <a16:rowId xmlns="" xmlns:a16="http://schemas.microsoft.com/office/drawing/2014/main" val="10006"/>
                  </a:ext>
                </a:extLst>
              </a:tr>
            </a:tbl>
          </a:graphicData>
        </a:graphic>
      </p:graphicFrame>
    </p:spTree>
    <p:extLst>
      <p:ext uri="{BB962C8B-B14F-4D97-AF65-F5344CB8AC3E}">
        <p14:creationId xmlns="" xmlns:p14="http://schemas.microsoft.com/office/powerpoint/2010/main" val="35289291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Elipse"/>
          <p:cNvSpPr/>
          <p:nvPr/>
        </p:nvSpPr>
        <p:spPr>
          <a:xfrm>
            <a:off x="8460827" y="2154621"/>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Elipse"/>
          <p:cNvSpPr/>
          <p:nvPr/>
        </p:nvSpPr>
        <p:spPr>
          <a:xfrm>
            <a:off x="756744" y="804041"/>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Rectángulo"/>
          <p:cNvSpPr/>
          <p:nvPr/>
        </p:nvSpPr>
        <p:spPr>
          <a:xfrm>
            <a:off x="488731" y="3011212"/>
            <a:ext cx="12107917" cy="5942615"/>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3" name="2 Imagen"/>
          <p:cNvPicPr>
            <a:picLocks noChangeAspect="1"/>
          </p:cNvPicPr>
          <p:nvPr/>
        </p:nvPicPr>
        <p:blipFill>
          <a:blip r:embed="rId2">
            <a:extLst>
              <a:ext uri="{BEBA8EAE-BF5A-486C-A8C5-ECC9F3942E4B}">
                <a14:imgProps xmlns:lc="http://schemas.openxmlformats.org/drawingml/2006/lockedCanvas" xmlns:a14="http://schemas.microsoft.com/office/drawing/2010/main" xmlns:xdr="http://schemas.openxmlformats.org/drawingml/2006/spreadsheetDrawing" xmlns="">
                  <a14:imgLayer r:embed="rId3">
                    <a14:imgEffect>
                      <a14:sharpenSoften amount="25000"/>
                    </a14:imgEffect>
                    <a14:imgEffect>
                      <a14:saturation sat="400000"/>
                    </a14:imgEffect>
                  </a14:imgLayer>
                </a14:imgProps>
              </a:ext>
            </a:extLst>
          </a:blip>
          <a:stretch>
            <a:fillRect/>
          </a:stretch>
        </p:blipFill>
        <p:spPr>
          <a:xfrm>
            <a:off x="1229721" y="300581"/>
            <a:ext cx="10650033" cy="1449392"/>
          </a:xfrm>
          <a:prstGeom prst="round2SameRect">
            <a:avLst/>
          </a:prstGeom>
        </p:spPr>
      </p:pic>
      <p:sp>
        <p:nvSpPr>
          <p:cNvPr id="4" name="3 CuadroTexto"/>
          <p:cNvSpPr txBox="1"/>
          <p:nvPr/>
        </p:nvSpPr>
        <p:spPr>
          <a:xfrm>
            <a:off x="772510" y="1891862"/>
            <a:ext cx="5123793" cy="954107"/>
          </a:xfrm>
          <a:prstGeom prst="rect">
            <a:avLst/>
          </a:prstGeom>
          <a:noFill/>
        </p:spPr>
        <p:txBody>
          <a:bodyPr wrap="square" rtlCol="0">
            <a:spAutoFit/>
          </a:bodyPr>
          <a:lstStyle/>
          <a:p>
            <a:r>
              <a:rPr lang="es-ES" sz="2800" dirty="0" smtClean="0"/>
              <a:t>Estudiante: Elton Moya</a:t>
            </a:r>
          </a:p>
          <a:p>
            <a:r>
              <a:rPr lang="es-ES" sz="2800" dirty="0" smtClean="0"/>
              <a:t>C.I: 28.214.622</a:t>
            </a:r>
            <a:endParaRPr lang="es-ES" sz="2800" dirty="0"/>
          </a:p>
        </p:txBody>
      </p:sp>
      <p:graphicFrame>
        <p:nvGraphicFramePr>
          <p:cNvPr id="5" name="4 Tabla"/>
          <p:cNvGraphicFramePr>
            <a:graphicFrameLocks noGrp="1"/>
          </p:cNvGraphicFramePr>
          <p:nvPr/>
        </p:nvGraphicFramePr>
        <p:xfrm>
          <a:off x="491432" y="3060526"/>
          <a:ext cx="12105217" cy="5893300"/>
        </p:xfrm>
        <a:graphic>
          <a:graphicData uri="http://schemas.openxmlformats.org/drawingml/2006/table">
            <a:tbl>
              <a:tblPr/>
              <a:tblGrid>
                <a:gridCol w="975601"/>
                <a:gridCol w="2834581"/>
                <a:gridCol w="2489966"/>
                <a:gridCol w="2446284"/>
                <a:gridCol w="1960909"/>
                <a:gridCol w="1397876"/>
              </a:tblGrid>
              <a:tr h="770249">
                <a:tc>
                  <a:txBody>
                    <a:bodyPr/>
                    <a:lstStyle/>
                    <a:p>
                      <a:pPr algn="ctr" fontAlgn="ctr"/>
                      <a:r>
                        <a:rPr lang="es-ES" sz="2000" b="1" i="0" u="none" strike="noStrike" dirty="0">
                          <a:solidFill>
                            <a:srgbClr val="000000"/>
                          </a:solidFill>
                          <a:latin typeface="Calibri"/>
                        </a:rPr>
                        <a:t>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S" sz="2000" b="1" i="0" u="none" strike="noStrike">
                          <a:solidFill>
                            <a:srgbClr val="000000"/>
                          </a:solidFill>
                          <a:latin typeface="Calibri"/>
                        </a:rPr>
                        <a:t>Descripción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S" sz="2000" b="1" i="0" u="none" strike="noStrike">
                          <a:solidFill>
                            <a:srgbClr val="000000"/>
                          </a:solidFill>
                          <a:latin typeface="Calibri"/>
                        </a:rPr>
                        <a:t>Indicador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S" sz="2000" b="1" i="0" u="none" strike="noStrike">
                          <a:solidFill>
                            <a:srgbClr val="000000"/>
                          </a:solidFill>
                          <a:latin typeface="Calibri"/>
                        </a:rPr>
                        <a:t>Medida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S" sz="2000" b="1" i="0" u="none" strike="noStrike">
                          <a:solidFill>
                            <a:srgbClr val="000000"/>
                          </a:solidFill>
                          <a:latin typeface="Calibri"/>
                        </a:rPr>
                        <a:t>Estimación media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s-ES" sz="2000" b="1" i="0" u="none" strike="noStrike">
                          <a:solidFill>
                            <a:srgbClr val="000000"/>
                          </a:solidFill>
                          <a:latin typeface="Calibri"/>
                        </a:rPr>
                        <a:t>unidad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716511">
                <a:tc>
                  <a:txBody>
                    <a:bodyPr/>
                    <a:lstStyle/>
                    <a:p>
                      <a:pPr algn="ctr" fontAlgn="ctr"/>
                      <a:r>
                        <a:rPr lang="es-ES" sz="2000" b="1" i="0" u="none" strike="noStrike">
                          <a:solidFill>
                            <a:srgbClr val="000000"/>
                          </a:solidFill>
                          <a:latin typeface="Calibri"/>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latin typeface="Calibri"/>
                        </a:rPr>
                        <a:t>Consumo de agua en baños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Consumo diário de agua en baños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L/día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825,5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L/día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6511">
                <a:tc>
                  <a:txBody>
                    <a:bodyPr/>
                    <a:lstStyle/>
                    <a:p>
                      <a:pPr algn="ctr" fontAlgn="ctr"/>
                      <a:r>
                        <a:rPr lang="es-ES" sz="2000" b="1" i="0" u="none" strike="noStrike">
                          <a:solidFill>
                            <a:srgbClr val="000000"/>
                          </a:solidFill>
                          <a:latin typeface="Calibri"/>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Residuos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Cantidad de desechos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Kg/día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96,06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KG/día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6511">
                <a:tc>
                  <a:txBody>
                    <a:bodyPr/>
                    <a:lstStyle/>
                    <a:p>
                      <a:pPr algn="ctr" fontAlgn="ctr"/>
                      <a:r>
                        <a:rPr lang="es-ES" sz="2000" b="1" i="0" u="none" strike="noStrike">
                          <a:solidFill>
                            <a:srgbClr val="000000"/>
                          </a:solidFill>
                          <a:latin typeface="Calibri"/>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Áreas verdes y generales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Porcentaje de áreas verdes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(m2 áreas/m2 total)*100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45,89%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 m2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74766">
                <a:tc>
                  <a:txBody>
                    <a:bodyPr/>
                    <a:lstStyle/>
                    <a:p>
                      <a:pPr algn="ctr" fontAlgn="ctr"/>
                      <a:r>
                        <a:rPr lang="es-ES" sz="2000" b="1" i="0" u="none" strike="noStrike">
                          <a:solidFill>
                            <a:srgbClr val="000000"/>
                          </a:solidFill>
                          <a:latin typeface="Calibri"/>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Calidad del aire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Porcentaje de contaminación del aire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(m3 aire contaminado/m3 total aire)*100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10,30%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%aire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182241">
                <a:tc>
                  <a:txBody>
                    <a:bodyPr/>
                    <a:lstStyle/>
                    <a:p>
                      <a:pPr algn="ctr" fontAlgn="ctr"/>
                      <a:r>
                        <a:rPr lang="es-ES" sz="2000" b="1" i="0" u="none" strike="noStrike">
                          <a:solidFill>
                            <a:srgbClr val="000000"/>
                          </a:solidFill>
                          <a:latin typeface="Calibri"/>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dirty="0">
                          <a:solidFill>
                            <a:srgbClr val="000000"/>
                          </a:solidFill>
                          <a:latin typeface="Calibri"/>
                        </a:rPr>
                        <a:t>Actividad deportiva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Porcentaje de alumnos que hacen deporte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(cantidad de alumnos en deporte/población) * 100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7,6%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 persona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16511">
                <a:tc>
                  <a:txBody>
                    <a:bodyPr/>
                    <a:lstStyle/>
                    <a:p>
                      <a:pPr algn="ctr" fontAlgn="ctr"/>
                      <a:r>
                        <a:rPr lang="es-ES" sz="2000" b="1" i="0" u="none" strike="noStrike" dirty="0">
                          <a:solidFill>
                            <a:srgbClr val="000000"/>
                          </a:solidFill>
                          <a:latin typeface="Calibri"/>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Consumo eléctrico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Consumo eléctrico mensual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0" i="0" u="none" strike="noStrike">
                          <a:solidFill>
                            <a:srgbClr val="000000"/>
                          </a:solidFill>
                          <a:latin typeface="Calibri"/>
                        </a:rPr>
                        <a:t>kwh / 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a:solidFill>
                            <a:srgbClr val="000000"/>
                          </a:solidFill>
                          <a:latin typeface="Calibri"/>
                        </a:rPr>
                        <a:t>320,00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s-ES" sz="2000" b="1" i="0" u="none" strike="noStrike" dirty="0" err="1">
                          <a:solidFill>
                            <a:srgbClr val="000000"/>
                          </a:solidFill>
                          <a:latin typeface="Calibri"/>
                        </a:rPr>
                        <a:t>kwh</a:t>
                      </a:r>
                      <a:r>
                        <a:rPr lang="es-ES" sz="2000" b="1" i="0" u="none" strike="noStrike" dirty="0">
                          <a:solidFill>
                            <a:srgbClr val="000000"/>
                          </a:solidFill>
                          <a:latin typeface="Calibri"/>
                        </a:rPr>
                        <a:t> / mes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7" name="6 CuadroTexto"/>
          <p:cNvSpPr txBox="1"/>
          <p:nvPr/>
        </p:nvSpPr>
        <p:spPr>
          <a:xfrm>
            <a:off x="4997667" y="2301765"/>
            <a:ext cx="4603532" cy="584775"/>
          </a:xfrm>
          <a:prstGeom prst="rect">
            <a:avLst/>
          </a:prstGeom>
          <a:noFill/>
        </p:spPr>
        <p:txBody>
          <a:bodyPr wrap="square" rtlCol="0">
            <a:spAutoFit/>
          </a:bodyPr>
          <a:lstStyle/>
          <a:p>
            <a:r>
              <a:rPr lang="es-ES" sz="3200" b="1" i="1" u="sng" dirty="0" smtClean="0"/>
              <a:t>ANÁLISIS DE DATOS:</a:t>
            </a:r>
            <a:endParaRPr lang="es-ES" sz="3200" b="1" i="1" u="sng"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4852287" y="-25185"/>
            <a:ext cx="3457572" cy="429617"/>
          </a:xfrm>
          <a:prstGeom prst="rect">
            <a:avLst/>
          </a:prstGeom>
        </p:spPr>
        <p:txBody>
          <a:bodyPr wrap="none" lIns="105421" tIns="52711" rIns="105421" bIns="52711">
            <a:spAutoFit/>
          </a:bodyPr>
          <a:lstStyle/>
          <a:p>
            <a:r>
              <a:rPr lang="es-VE" dirty="0" smtClean="0">
                <a:latin typeface="Arial Black" panose="020B0A04020102020204" pitchFamily="34" charset="0"/>
              </a:rPr>
              <a:t>21.  Análisis </a:t>
            </a:r>
            <a:r>
              <a:rPr lang="es-VE" dirty="0">
                <a:latin typeface="Arial Black" panose="020B0A04020102020204" pitchFamily="34" charset="0"/>
              </a:rPr>
              <a:t>de datos</a:t>
            </a:r>
            <a:r>
              <a:rPr lang="es-VE" dirty="0" smtClean="0">
                <a:latin typeface="Arial Black" panose="020B0A04020102020204" pitchFamily="34" charset="0"/>
              </a:rPr>
              <a:t> </a:t>
            </a:r>
            <a:endParaRPr lang="es-VE" dirty="0">
              <a:latin typeface="Arial Black" panose="020B0A04020102020204" pitchFamily="34" charset="0"/>
            </a:endParaRPr>
          </a:p>
        </p:txBody>
      </p:sp>
      <p:pic>
        <p:nvPicPr>
          <p:cNvPr id="19" name="Imagen 18"/>
          <p:cNvPicPr>
            <a:picLocks noChangeAspect="1"/>
          </p:cNvPicPr>
          <p:nvPr/>
        </p:nvPicPr>
        <p:blipFill>
          <a:blip r:embed="rId2">
            <a:extLst>
              <a:ext uri="{BEBA8EAE-BF5A-486C-A8C5-ECC9F3942E4B}">
                <a14:imgProps xmlns:a14="http://schemas.microsoft.com/office/drawing/2010/main" xmlns="">
                  <a14:imgLayer r:embed="rId3">
                    <a14:imgEffect>
                      <a14:sharpenSoften amount="50000"/>
                    </a14:imgEffect>
                  </a14:imgLayer>
                </a14:imgProps>
              </a:ext>
            </a:extLst>
          </a:blip>
          <a:stretch>
            <a:fillRect/>
          </a:stretch>
        </p:blipFill>
        <p:spPr>
          <a:xfrm>
            <a:off x="2994730" y="4479634"/>
            <a:ext cx="3308682" cy="3549857"/>
          </a:xfrm>
          <a:prstGeom prst="rect">
            <a:avLst/>
          </a:prstGeom>
        </p:spPr>
      </p:pic>
      <p:pic>
        <p:nvPicPr>
          <p:cNvPr id="5" name="Imagen 4"/>
          <p:cNvPicPr>
            <a:picLocks noChangeAspect="1"/>
          </p:cNvPicPr>
          <p:nvPr/>
        </p:nvPicPr>
        <p:blipFill>
          <a:blip r:embed="rId4">
            <a:extLst>
              <a:ext uri="{BEBA8EAE-BF5A-486C-A8C5-ECC9F3942E4B}">
                <a14:imgProps xmlns:a14="http://schemas.microsoft.com/office/drawing/2010/main" xmlns="">
                  <a14:imgLayer r:embed="rId5">
                    <a14:imgEffect>
                      <a14:sharpenSoften amount="25000"/>
                    </a14:imgEffect>
                  </a14:imgLayer>
                </a14:imgProps>
              </a:ext>
            </a:extLst>
          </a:blip>
          <a:stretch>
            <a:fillRect/>
          </a:stretch>
        </p:blipFill>
        <p:spPr>
          <a:xfrm>
            <a:off x="2209464" y="347154"/>
            <a:ext cx="8094337" cy="3047557"/>
          </a:xfrm>
          <a:prstGeom prst="rect">
            <a:avLst/>
          </a:prstGeom>
          <a:ln>
            <a:noFill/>
          </a:ln>
          <a:effectLst>
            <a:outerShdw blurRad="292100" dist="139700" dir="2700000" algn="tl" rotWithShape="0">
              <a:srgbClr val="333333">
                <a:alpha val="65000"/>
              </a:srgbClr>
            </a:outerShdw>
          </a:effectLst>
        </p:spPr>
      </p:pic>
      <p:sp>
        <p:nvSpPr>
          <p:cNvPr id="8" name="Rectángulo 7"/>
          <p:cNvSpPr/>
          <p:nvPr/>
        </p:nvSpPr>
        <p:spPr>
          <a:xfrm>
            <a:off x="792994" y="3559016"/>
            <a:ext cx="4145581" cy="383450"/>
          </a:xfrm>
          <a:prstGeom prst="rect">
            <a:avLst/>
          </a:prstGeom>
        </p:spPr>
        <p:txBody>
          <a:bodyPr wrap="none" lIns="105421" tIns="52711" rIns="105421" bIns="52711">
            <a:spAutoFit/>
          </a:bodyPr>
          <a:lstStyle/>
          <a:p>
            <a:r>
              <a:rPr lang="es-VE" sz="1800" b="1" dirty="0">
                <a:latin typeface="Arial Black" panose="020B0A04020102020204" pitchFamily="34" charset="0"/>
              </a:rPr>
              <a:t>1)</a:t>
            </a:r>
            <a:r>
              <a:rPr lang="es-VE" sz="1800" dirty="0" smtClean="0">
                <a:latin typeface="Arial Black" panose="020B0A04020102020204" pitchFamily="34" charset="0"/>
              </a:rPr>
              <a:t> </a:t>
            </a:r>
            <a:r>
              <a:rPr lang="es-VE" sz="1800" b="1" dirty="0">
                <a:latin typeface="Arial Black" panose="020B0A04020102020204" pitchFamily="34" charset="0"/>
              </a:rPr>
              <a:t>Consumo de agua en baños:</a:t>
            </a:r>
            <a:r>
              <a:rPr lang="es-VE" sz="1800" dirty="0" smtClean="0">
                <a:latin typeface="Arial Black" panose="020B0A04020102020204" pitchFamily="34" charset="0"/>
              </a:rPr>
              <a:t> </a:t>
            </a:r>
            <a:endParaRPr lang="es-VE" sz="1800" dirty="0">
              <a:latin typeface="Arial Black" panose="020B0A04020102020204" pitchFamily="34" charset="0"/>
            </a:endParaRPr>
          </a:p>
        </p:txBody>
      </p:sp>
      <p:pic>
        <p:nvPicPr>
          <p:cNvPr id="11" name="Imagen 10"/>
          <p:cNvPicPr>
            <a:picLocks noChangeAspect="1"/>
          </p:cNvPicPr>
          <p:nvPr/>
        </p:nvPicPr>
        <p:blipFill rotWithShape="1">
          <a:blip r:embed="rId6"/>
          <a:srcRect r="15980"/>
          <a:stretch/>
        </p:blipFill>
        <p:spPr>
          <a:xfrm>
            <a:off x="33700" y="4003699"/>
            <a:ext cx="2985829" cy="1671297"/>
          </a:xfrm>
          <a:prstGeom prst="rect">
            <a:avLst/>
          </a:prstGeom>
          <a:ln>
            <a:solidFill>
              <a:schemeClr val="tx1"/>
            </a:solidFill>
          </a:ln>
        </p:spPr>
      </p:pic>
      <p:pic>
        <p:nvPicPr>
          <p:cNvPr id="14" name="Imagen 13"/>
          <p:cNvPicPr>
            <a:picLocks noChangeAspect="1"/>
          </p:cNvPicPr>
          <p:nvPr/>
        </p:nvPicPr>
        <p:blipFill rotWithShape="1">
          <a:blip r:embed="rId7">
            <a:extLst>
              <a:ext uri="{BEBA8EAE-BF5A-486C-A8C5-ECC9F3942E4B}">
                <a14:imgProps xmlns:a14="http://schemas.microsoft.com/office/drawing/2010/main" xmlns="">
                  <a14:imgLayer r:embed="rId8">
                    <a14:imgEffect>
                      <a14:sharpenSoften amount="25000"/>
                    </a14:imgEffect>
                  </a14:imgLayer>
                </a14:imgProps>
              </a:ext>
            </a:extLst>
          </a:blip>
          <a:srcRect r="21813"/>
          <a:stretch/>
        </p:blipFill>
        <p:spPr>
          <a:xfrm>
            <a:off x="33700" y="5674996"/>
            <a:ext cx="2985829" cy="3111785"/>
          </a:xfrm>
          <a:prstGeom prst="rect">
            <a:avLst/>
          </a:prstGeom>
          <a:ln>
            <a:solidFill>
              <a:schemeClr val="tx1"/>
            </a:solidFill>
          </a:ln>
        </p:spPr>
      </p:pic>
      <p:cxnSp>
        <p:nvCxnSpPr>
          <p:cNvPr id="17" name="Conector recto 16"/>
          <p:cNvCxnSpPr/>
          <p:nvPr/>
        </p:nvCxnSpPr>
        <p:spPr>
          <a:xfrm>
            <a:off x="6303412" y="3818947"/>
            <a:ext cx="6761" cy="5182178"/>
          </a:xfrm>
          <a:prstGeom prst="line">
            <a:avLst/>
          </a:prstGeom>
          <a:ln/>
        </p:spPr>
        <p:style>
          <a:lnRef idx="3">
            <a:schemeClr val="accent1"/>
          </a:lnRef>
          <a:fillRef idx="0">
            <a:schemeClr val="accent1"/>
          </a:fillRef>
          <a:effectRef idx="2">
            <a:schemeClr val="accent1"/>
          </a:effectRef>
          <a:fontRef idx="minor">
            <a:schemeClr val="tx1"/>
          </a:fontRef>
        </p:style>
      </p:cxnSp>
      <p:sp>
        <p:nvSpPr>
          <p:cNvPr id="20" name="Rectángulo 19"/>
          <p:cNvSpPr/>
          <p:nvPr/>
        </p:nvSpPr>
        <p:spPr>
          <a:xfrm>
            <a:off x="8800879" y="3470549"/>
            <a:ext cx="1956648" cy="429617"/>
          </a:xfrm>
          <a:prstGeom prst="rect">
            <a:avLst/>
          </a:prstGeom>
        </p:spPr>
        <p:txBody>
          <a:bodyPr wrap="none" lIns="105421" tIns="52711" rIns="105421" bIns="52711">
            <a:spAutoFit/>
          </a:bodyPr>
          <a:lstStyle/>
          <a:p>
            <a:r>
              <a:rPr lang="es-VE" sz="1800" dirty="0">
                <a:latin typeface="Arial Black" panose="020B0A04020102020204" pitchFamily="34" charset="0"/>
              </a:rPr>
              <a:t>2)</a:t>
            </a:r>
            <a:r>
              <a:rPr lang="es-VE" sz="1800" dirty="0" smtClean="0">
                <a:latin typeface="Arial Black" panose="020B0A04020102020204" pitchFamily="34" charset="0"/>
              </a:rPr>
              <a:t> </a:t>
            </a:r>
            <a:r>
              <a:rPr lang="es-VE" dirty="0" smtClean="0">
                <a:latin typeface="Arial Black" panose="020B0A04020102020204" pitchFamily="34" charset="0"/>
              </a:rPr>
              <a:t>Residuos:</a:t>
            </a:r>
            <a:endParaRPr lang="es-VE" sz="1800" dirty="0">
              <a:latin typeface="Arial Black" panose="020B0A04020102020204" pitchFamily="34" charset="0"/>
            </a:endParaRPr>
          </a:p>
        </p:txBody>
      </p:sp>
      <p:pic>
        <p:nvPicPr>
          <p:cNvPr id="21" name="Imagen 20"/>
          <p:cNvPicPr>
            <a:picLocks noChangeAspect="1"/>
          </p:cNvPicPr>
          <p:nvPr/>
        </p:nvPicPr>
        <p:blipFill rotWithShape="1">
          <a:blip r:embed="rId9">
            <a:extLst>
              <a:ext uri="{BEBA8EAE-BF5A-486C-A8C5-ECC9F3942E4B}">
                <a14:imgProps xmlns:a14="http://schemas.microsoft.com/office/drawing/2010/main" xmlns="">
                  <a14:imgLayer r:embed="rId10">
                    <a14:imgEffect>
                      <a14:sharpenSoften amount="25000"/>
                    </a14:imgEffect>
                  </a14:imgLayer>
                </a14:imgProps>
              </a:ext>
            </a:extLst>
          </a:blip>
          <a:srcRect l="8931" r="8191"/>
          <a:stretch/>
        </p:blipFill>
        <p:spPr>
          <a:xfrm>
            <a:off x="6609972" y="3888373"/>
            <a:ext cx="2806316" cy="2555871"/>
          </a:xfrm>
          <a:prstGeom prst="rect">
            <a:avLst/>
          </a:prstGeom>
          <a:ln>
            <a:solidFill>
              <a:schemeClr val="tx1"/>
            </a:solidFill>
          </a:ln>
        </p:spPr>
      </p:pic>
      <p:pic>
        <p:nvPicPr>
          <p:cNvPr id="22" name="Imagen 21"/>
          <p:cNvPicPr>
            <a:picLocks noChangeAspect="1"/>
          </p:cNvPicPr>
          <p:nvPr/>
        </p:nvPicPr>
        <p:blipFill>
          <a:blip r:embed="rId11">
            <a:extLst>
              <a:ext uri="{BEBA8EAE-BF5A-486C-A8C5-ECC9F3942E4B}">
                <a14:imgProps xmlns:a14="http://schemas.microsoft.com/office/drawing/2010/main" xmlns="">
                  <a14:imgLayer r:embed="rId12">
                    <a14:imgEffect>
                      <a14:sharpenSoften amount="25000"/>
                    </a14:imgEffect>
                  </a14:imgLayer>
                </a14:imgProps>
              </a:ext>
            </a:extLst>
          </a:blip>
          <a:stretch>
            <a:fillRect/>
          </a:stretch>
        </p:blipFill>
        <p:spPr>
          <a:xfrm>
            <a:off x="9522115" y="3888373"/>
            <a:ext cx="3137038" cy="2555871"/>
          </a:xfrm>
          <a:prstGeom prst="rect">
            <a:avLst/>
          </a:prstGeom>
          <a:ln>
            <a:solidFill>
              <a:schemeClr val="tx1"/>
            </a:solidFill>
          </a:ln>
        </p:spPr>
      </p:pic>
      <p:sp>
        <p:nvSpPr>
          <p:cNvPr id="7" name="Rectángulo 6"/>
          <p:cNvSpPr/>
          <p:nvPr/>
        </p:nvSpPr>
        <p:spPr>
          <a:xfrm>
            <a:off x="4708098" y="3394710"/>
            <a:ext cx="3729120" cy="383450"/>
          </a:xfrm>
          <a:prstGeom prst="rect">
            <a:avLst/>
          </a:prstGeom>
        </p:spPr>
        <p:txBody>
          <a:bodyPr wrap="none" lIns="105421" tIns="52711" rIns="105421" bIns="52711">
            <a:spAutoFit/>
          </a:bodyPr>
          <a:lstStyle/>
          <a:p>
            <a:r>
              <a:rPr lang="es-VE" sz="1800" b="1" u="sng" dirty="0">
                <a:latin typeface="Arial Black" panose="020B0A04020102020204" pitchFamily="34" charset="0"/>
              </a:rPr>
              <a:t>Cálculo y análisis de datos:</a:t>
            </a:r>
            <a:r>
              <a:rPr lang="es-VE" sz="1800" dirty="0" smtClean="0"/>
              <a:t> </a:t>
            </a:r>
            <a:endParaRPr lang="es-VE" sz="1800" dirty="0"/>
          </a:p>
        </p:txBody>
      </p:sp>
      <p:pic>
        <p:nvPicPr>
          <p:cNvPr id="24" name="Imagen 23"/>
          <p:cNvPicPr>
            <a:picLocks noChangeAspect="1"/>
          </p:cNvPicPr>
          <p:nvPr/>
        </p:nvPicPr>
        <p:blipFill>
          <a:blip r:embed="rId13">
            <a:extLst>
              <a:ext uri="{BEBA8EAE-BF5A-486C-A8C5-ECC9F3942E4B}">
                <a14:imgProps xmlns:a14="http://schemas.microsoft.com/office/drawing/2010/main" xmlns="">
                  <a14:imgLayer r:embed="rId14">
                    <a14:imgEffect>
                      <a14:sharpenSoften amount="25000"/>
                    </a14:imgEffect>
                  </a14:imgLayer>
                </a14:imgProps>
              </a:ext>
            </a:extLst>
          </a:blip>
          <a:stretch>
            <a:fillRect/>
          </a:stretch>
        </p:blipFill>
        <p:spPr>
          <a:xfrm>
            <a:off x="7161942" y="6478534"/>
            <a:ext cx="4925918" cy="2522591"/>
          </a:xfrm>
          <a:prstGeom prst="rect">
            <a:avLst/>
          </a:prstGeom>
        </p:spPr>
      </p:pic>
      <p:pic>
        <p:nvPicPr>
          <p:cNvPr id="28" name="Imagen 27"/>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10501730" y="-349525"/>
            <a:ext cx="2119970" cy="2999292"/>
          </a:xfrm>
          <a:prstGeom prst="rect">
            <a:avLst/>
          </a:prstGeom>
        </p:spPr>
      </p:pic>
      <p:sp>
        <p:nvSpPr>
          <p:cNvPr id="29" name="Rectángulo 28"/>
          <p:cNvSpPr/>
          <p:nvPr/>
        </p:nvSpPr>
        <p:spPr>
          <a:xfrm>
            <a:off x="10930125" y="2329870"/>
            <a:ext cx="1365461" cy="552728"/>
          </a:xfrm>
          <a:prstGeom prst="rect">
            <a:avLst/>
          </a:prstGeom>
          <a:noFill/>
        </p:spPr>
        <p:txBody>
          <a:bodyPr wrap="none" lIns="105421" tIns="52711" rIns="105421" bIns="52711">
            <a:spAutoFit/>
          </a:bodyPr>
          <a:lstStyle/>
          <a:p>
            <a:pPr algn="ctr"/>
            <a:r>
              <a:rPr lang="es-ES" sz="16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Elton Moya </a:t>
            </a:r>
          </a:p>
          <a:p>
            <a:pPr algn="ctr"/>
            <a:r>
              <a:rPr lang="es-ES" sz="1300" b="1" dirty="0" smtClean="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C.i 28.214.622</a:t>
            </a:r>
            <a:endParaRPr lang="es-ES" sz="1300" b="1"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pic>
        <p:nvPicPr>
          <p:cNvPr id="18" name="Imagen 3"/>
          <p:cNvPicPr>
            <a:picLocks noChangeAspect="1"/>
          </p:cNvPicPr>
          <p:nvPr/>
        </p:nvPicPr>
        <p:blipFill rotWithShape="1">
          <a:blip r:embed="rId16">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31077" y="910534"/>
            <a:ext cx="1415797" cy="1723235"/>
          </a:xfrm>
          <a:prstGeom prst="roundRect">
            <a:avLst/>
          </a:prstGeom>
        </p:spPr>
      </p:pic>
    </p:spTree>
    <p:extLst>
      <p:ext uri="{BB962C8B-B14F-4D97-AF65-F5344CB8AC3E}">
        <p14:creationId xmlns:p14="http://schemas.microsoft.com/office/powerpoint/2010/main" xmlns="" val="34604092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2013103" y="-19851"/>
            <a:ext cx="3872044" cy="383450"/>
          </a:xfrm>
          <a:prstGeom prst="rect">
            <a:avLst/>
          </a:prstGeom>
        </p:spPr>
        <p:txBody>
          <a:bodyPr wrap="none" lIns="105421" tIns="52711" rIns="105421" bIns="52711">
            <a:spAutoFit/>
          </a:bodyPr>
          <a:lstStyle/>
          <a:p>
            <a:r>
              <a:rPr lang="es-VE" sz="1800" b="1" dirty="0">
                <a:latin typeface="Arial Black" panose="020B0A04020102020204" pitchFamily="34" charset="0"/>
              </a:rPr>
              <a:t>3)</a:t>
            </a:r>
            <a:r>
              <a:rPr lang="es-VE" sz="1800" dirty="0" smtClean="0">
                <a:latin typeface="Arial Black" panose="020B0A04020102020204" pitchFamily="34" charset="0"/>
              </a:rPr>
              <a:t> </a:t>
            </a:r>
            <a:r>
              <a:rPr lang="es-VE" sz="1800" b="1" dirty="0">
                <a:latin typeface="Arial Black" panose="020B0A04020102020204" pitchFamily="34" charset="0"/>
              </a:rPr>
              <a:t>Áreas verdes y </a:t>
            </a:r>
            <a:r>
              <a:rPr lang="es-VE" sz="1800" b="1" dirty="0" smtClean="0">
                <a:latin typeface="Arial Black" panose="020B0A04020102020204" pitchFamily="34" charset="0"/>
              </a:rPr>
              <a:t>generales</a:t>
            </a:r>
            <a:r>
              <a:rPr lang="es-VE" sz="1800" b="1" dirty="0">
                <a:latin typeface="Arial Black" panose="020B0A04020102020204" pitchFamily="34" charset="0"/>
              </a:rPr>
              <a:t>.</a:t>
            </a:r>
            <a:r>
              <a:rPr lang="es-VE" sz="1800" dirty="0" smtClean="0">
                <a:latin typeface="Arial Black" panose="020B0A04020102020204" pitchFamily="34" charset="0"/>
              </a:rPr>
              <a:t> </a:t>
            </a:r>
            <a:endParaRPr lang="es-VE" sz="1800" dirty="0">
              <a:latin typeface="Arial Black" panose="020B0A04020102020204" pitchFamily="34" charset="0"/>
            </a:endParaRPr>
          </a:p>
        </p:txBody>
      </p:sp>
      <p:pic>
        <p:nvPicPr>
          <p:cNvPr id="9" name="Imagen 8"/>
          <p:cNvPicPr>
            <a:picLocks noChangeAspect="1"/>
          </p:cNvPicPr>
          <p:nvPr/>
        </p:nvPicPr>
        <p:blipFill>
          <a:blip r:embed="rId3"/>
          <a:stretch>
            <a:fillRect/>
          </a:stretch>
        </p:blipFill>
        <p:spPr>
          <a:xfrm>
            <a:off x="320471" y="314268"/>
            <a:ext cx="2896587" cy="4921804"/>
          </a:xfrm>
          <a:prstGeom prst="rect">
            <a:avLst/>
          </a:prstGeom>
        </p:spPr>
      </p:pic>
      <p:sp>
        <p:nvSpPr>
          <p:cNvPr id="18" name="Rectángulo 17"/>
          <p:cNvSpPr/>
          <p:nvPr/>
        </p:nvSpPr>
        <p:spPr>
          <a:xfrm>
            <a:off x="8506450" y="-58894"/>
            <a:ext cx="2657994" cy="383450"/>
          </a:xfrm>
          <a:prstGeom prst="rect">
            <a:avLst/>
          </a:prstGeom>
        </p:spPr>
        <p:txBody>
          <a:bodyPr wrap="none" lIns="105421" tIns="52711" rIns="105421" bIns="52711">
            <a:spAutoFit/>
          </a:bodyPr>
          <a:lstStyle/>
          <a:p>
            <a:r>
              <a:rPr lang="es-VE" sz="1800" b="1" dirty="0">
                <a:latin typeface="Arial Black" panose="020B0A04020102020204" pitchFamily="34" charset="0"/>
              </a:rPr>
              <a:t>4)</a:t>
            </a:r>
            <a:r>
              <a:rPr lang="es-VE" sz="1800" dirty="0" smtClean="0">
                <a:latin typeface="Arial Black" panose="020B0A04020102020204" pitchFamily="34" charset="0"/>
              </a:rPr>
              <a:t> </a:t>
            </a:r>
            <a:r>
              <a:rPr lang="es-VE" sz="1800" b="1" dirty="0">
                <a:latin typeface="Arial Black" panose="020B0A04020102020204" pitchFamily="34" charset="0"/>
              </a:rPr>
              <a:t>Calidad del aire.</a:t>
            </a:r>
            <a:r>
              <a:rPr lang="es-VE" sz="1800" dirty="0" smtClean="0">
                <a:latin typeface="Arial Black" panose="020B0A04020102020204" pitchFamily="34" charset="0"/>
              </a:rPr>
              <a:t> </a:t>
            </a:r>
            <a:endParaRPr lang="es-VE" sz="1800" dirty="0">
              <a:latin typeface="Arial Black" panose="020B0A04020102020204" pitchFamily="34" charset="0"/>
            </a:endParaRPr>
          </a:p>
        </p:txBody>
      </p:sp>
      <p:cxnSp>
        <p:nvCxnSpPr>
          <p:cNvPr id="4" name="Conector recto 3"/>
          <p:cNvCxnSpPr/>
          <p:nvPr/>
        </p:nvCxnSpPr>
        <p:spPr>
          <a:xfrm>
            <a:off x="6499486" y="0"/>
            <a:ext cx="55552" cy="9001125"/>
          </a:xfrm>
          <a:prstGeom prst="line">
            <a:avLst/>
          </a:prstGeom>
          <a:ln/>
        </p:spPr>
        <p:style>
          <a:lnRef idx="3">
            <a:schemeClr val="accent1"/>
          </a:lnRef>
          <a:fillRef idx="0">
            <a:schemeClr val="accent1"/>
          </a:fillRef>
          <a:effectRef idx="2">
            <a:schemeClr val="accent1"/>
          </a:effectRef>
          <a:fontRef idx="minor">
            <a:schemeClr val="tx1"/>
          </a:fontRef>
        </p:style>
      </p:cxnSp>
      <p:sp>
        <p:nvSpPr>
          <p:cNvPr id="51" name="CuadroTexto 50"/>
          <p:cNvSpPr txBox="1"/>
          <p:nvPr/>
        </p:nvSpPr>
        <p:spPr>
          <a:xfrm>
            <a:off x="6631251" y="2825582"/>
            <a:ext cx="2813486" cy="321895"/>
          </a:xfrm>
          <a:prstGeom prst="rect">
            <a:avLst/>
          </a:prstGeom>
          <a:noFill/>
          <a:ln w="3175">
            <a:solidFill>
              <a:schemeClr val="tx1"/>
            </a:solidFill>
          </a:ln>
        </p:spPr>
        <p:txBody>
          <a:bodyPr wrap="square" lIns="105421" tIns="52711" rIns="105421" bIns="52711" rtlCol="0">
            <a:spAutoFit/>
          </a:bodyPr>
          <a:lstStyle/>
          <a:p>
            <a:r>
              <a:rPr lang="es-VE" sz="1400" b="1" dirty="0" smtClean="0"/>
              <a:t>Google ICA - AccuWeather</a:t>
            </a:r>
            <a:endParaRPr lang="es-VE" sz="1400" b="1" dirty="0"/>
          </a:p>
        </p:txBody>
      </p:sp>
      <p:pic>
        <p:nvPicPr>
          <p:cNvPr id="8" name="Imagen 7"/>
          <p:cNvPicPr>
            <a:picLocks noChangeAspect="1"/>
          </p:cNvPicPr>
          <p:nvPr/>
        </p:nvPicPr>
        <p:blipFill>
          <a:blip r:embed="rId4"/>
          <a:stretch>
            <a:fillRect/>
          </a:stretch>
        </p:blipFill>
        <p:spPr>
          <a:xfrm>
            <a:off x="0" y="5258992"/>
            <a:ext cx="6499486" cy="3671677"/>
          </a:xfrm>
          <a:prstGeom prst="roundRect">
            <a:avLst>
              <a:gd name="adj" fmla="val 8594"/>
            </a:avLst>
          </a:prstGeom>
          <a:solidFill>
            <a:srgbClr val="FFFFFF">
              <a:shade val="85000"/>
            </a:srgbClr>
          </a:solidFill>
          <a:ln>
            <a:noFill/>
          </a:ln>
          <a:effectLst/>
        </p:spPr>
      </p:pic>
      <p:pic>
        <p:nvPicPr>
          <p:cNvPr id="10" name="Imagen 9"/>
          <p:cNvPicPr>
            <a:picLocks noChangeAspect="1"/>
          </p:cNvPicPr>
          <p:nvPr/>
        </p:nvPicPr>
        <p:blipFill>
          <a:blip r:embed="rId5"/>
          <a:stretch>
            <a:fillRect/>
          </a:stretch>
        </p:blipFill>
        <p:spPr>
          <a:xfrm>
            <a:off x="3313352" y="421318"/>
            <a:ext cx="2844629" cy="4780768"/>
          </a:xfrm>
          <a:prstGeom prst="rect">
            <a:avLst/>
          </a:prstGeom>
        </p:spPr>
      </p:pic>
      <p:pic>
        <p:nvPicPr>
          <p:cNvPr id="13" name="Imagen 12"/>
          <p:cNvPicPr>
            <a:picLocks noChangeAspect="1"/>
          </p:cNvPicPr>
          <p:nvPr/>
        </p:nvPicPr>
        <p:blipFill rotWithShape="1">
          <a:blip r:embed="rId6"/>
          <a:srcRect r="11717"/>
          <a:stretch/>
        </p:blipFill>
        <p:spPr>
          <a:xfrm>
            <a:off x="6644679" y="700742"/>
            <a:ext cx="2800058" cy="2164201"/>
          </a:xfrm>
          <a:prstGeom prst="rect">
            <a:avLst/>
          </a:prstGeom>
          <a:ln>
            <a:solidFill>
              <a:schemeClr val="tx1"/>
            </a:solidFill>
          </a:ln>
        </p:spPr>
      </p:pic>
      <p:pic>
        <p:nvPicPr>
          <p:cNvPr id="15" name="Imagen 14"/>
          <p:cNvPicPr>
            <a:picLocks noChangeAspect="1"/>
          </p:cNvPicPr>
          <p:nvPr/>
        </p:nvPicPr>
        <p:blipFill rotWithShape="1">
          <a:blip r:embed="rId7"/>
          <a:srcRect l="13821"/>
          <a:stretch/>
        </p:blipFill>
        <p:spPr>
          <a:xfrm>
            <a:off x="9534379" y="548266"/>
            <a:ext cx="3220693" cy="2713217"/>
          </a:xfrm>
          <a:prstGeom prst="rect">
            <a:avLst/>
          </a:prstGeom>
          <a:ln>
            <a:solidFill>
              <a:schemeClr val="tx1"/>
            </a:solidFill>
          </a:ln>
        </p:spPr>
      </p:pic>
      <p:pic>
        <p:nvPicPr>
          <p:cNvPr id="49" name="Imagen 48"/>
          <p:cNvPicPr>
            <a:picLocks noChangeAspect="1"/>
          </p:cNvPicPr>
          <p:nvPr/>
        </p:nvPicPr>
        <p:blipFill>
          <a:blip r:embed="rId8">
            <a:extLst>
              <a:ext uri="{BEBA8EAE-BF5A-486C-A8C5-ECC9F3942E4B}">
                <a14:imgProps xmlns:a14="http://schemas.microsoft.com/office/drawing/2010/main" xmlns="">
                  <a14:imgLayer r:embed="rId9">
                    <a14:imgEffect>
                      <a14:sharpenSoften amount="25000"/>
                    </a14:imgEffect>
                  </a14:imgLayer>
                </a14:imgProps>
              </a:ext>
            </a:extLst>
          </a:blip>
          <a:stretch>
            <a:fillRect/>
          </a:stretch>
        </p:blipFill>
        <p:spPr>
          <a:xfrm>
            <a:off x="6998118" y="5209251"/>
            <a:ext cx="4855111" cy="3721418"/>
          </a:xfrm>
          <a:prstGeom prst="roundRect">
            <a:avLst>
              <a:gd name="adj" fmla="val 8594"/>
            </a:avLst>
          </a:prstGeom>
          <a:solidFill>
            <a:srgbClr val="FFFFFF">
              <a:shade val="85000"/>
            </a:srgbClr>
          </a:solidFill>
          <a:ln>
            <a:noFill/>
          </a:ln>
          <a:effectLst/>
        </p:spPr>
      </p:pic>
      <p:pic>
        <p:nvPicPr>
          <p:cNvPr id="50" name="Imagen 49"/>
          <p:cNvPicPr>
            <a:picLocks noChangeAspect="1"/>
          </p:cNvPicPr>
          <p:nvPr/>
        </p:nvPicPr>
        <p:blipFill>
          <a:blip r:embed="rId10" cstate="print">
            <a:extLst>
              <a:ext uri="{BEBA8EAE-BF5A-486C-A8C5-ECC9F3942E4B}">
                <a14:imgProps xmlns:a14="http://schemas.microsoft.com/office/drawing/2010/main" xmlns="">
                  <a14:imgLayer r:embed="rId11">
                    <a14:imgEffect>
                      <a14:sharpenSoften amount="50000"/>
                    </a14:imgEffect>
                  </a14:imgLayer>
                </a14:imgProps>
              </a:ext>
              <a:ext uri="{28A0092B-C50C-407E-A947-70E740481C1C}">
                <a14:useLocalDpi xmlns:a14="http://schemas.microsoft.com/office/drawing/2010/main" xmlns="" val="0"/>
              </a:ext>
            </a:extLst>
          </a:blip>
          <a:stretch>
            <a:fillRect/>
          </a:stretch>
        </p:blipFill>
        <p:spPr>
          <a:xfrm>
            <a:off x="7221471" y="3323142"/>
            <a:ext cx="3568268" cy="1878945"/>
          </a:xfrm>
          <a:prstGeom prst="rect">
            <a:avLst/>
          </a:prstGeom>
        </p:spPr>
      </p:pic>
      <p:pic>
        <p:nvPicPr>
          <p:cNvPr id="53" name="Imagen 52"/>
          <p:cNvPicPr>
            <a:picLocks noChangeAspect="1"/>
          </p:cNvPicPr>
          <p:nvPr/>
        </p:nvPicPr>
        <p:blipFill rotWithShape="1">
          <a:blip r:embed="rId12" cstate="print">
            <a:extLst>
              <a:ext uri="{28A0092B-C50C-407E-A947-70E740481C1C}">
                <a14:useLocalDpi xmlns:a14="http://schemas.microsoft.com/office/drawing/2010/main" xmlns="" val="0"/>
              </a:ext>
            </a:extLst>
          </a:blip>
          <a:srcRect r="43718"/>
          <a:stretch/>
        </p:blipFill>
        <p:spPr>
          <a:xfrm>
            <a:off x="10990911" y="2846594"/>
            <a:ext cx="1666555" cy="2355493"/>
          </a:xfrm>
          <a:prstGeom prst="rect">
            <a:avLst/>
          </a:prstGeom>
        </p:spPr>
      </p:pic>
    </p:spTree>
    <p:extLst>
      <p:ext uri="{BB962C8B-B14F-4D97-AF65-F5344CB8AC3E}">
        <p14:creationId xmlns:p14="http://schemas.microsoft.com/office/powerpoint/2010/main" xmlns="" val="36002842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p:cNvSpPr/>
          <p:nvPr/>
        </p:nvSpPr>
        <p:spPr>
          <a:xfrm>
            <a:off x="6637283" y="614855"/>
            <a:ext cx="5360276" cy="2033752"/>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Rectángulo 1"/>
          <p:cNvSpPr/>
          <p:nvPr/>
        </p:nvSpPr>
        <p:spPr>
          <a:xfrm>
            <a:off x="1550716" y="188179"/>
            <a:ext cx="3525283" cy="429617"/>
          </a:xfrm>
          <a:prstGeom prst="rect">
            <a:avLst/>
          </a:prstGeom>
        </p:spPr>
        <p:txBody>
          <a:bodyPr wrap="none" lIns="105421" tIns="52711" rIns="105421" bIns="52711">
            <a:spAutoFit/>
          </a:bodyPr>
          <a:lstStyle/>
          <a:p>
            <a:r>
              <a:rPr lang="es-VE" sz="1800" b="1" dirty="0" smtClean="0">
                <a:latin typeface="Arial Black" panose="020B0A04020102020204" pitchFamily="34" charset="0"/>
              </a:rPr>
              <a:t>5)</a:t>
            </a:r>
            <a:r>
              <a:rPr lang="es-VE" dirty="0" smtClean="0">
                <a:latin typeface="Arial Black" panose="020B0A04020102020204" pitchFamily="34" charset="0"/>
              </a:rPr>
              <a:t> </a:t>
            </a:r>
            <a:r>
              <a:rPr lang="es-VE" b="1" dirty="0">
                <a:latin typeface="Arial Black" panose="020B0A04020102020204" pitchFamily="34" charset="0"/>
              </a:rPr>
              <a:t>Actividad deportiva</a:t>
            </a:r>
            <a:r>
              <a:rPr lang="es-VE" dirty="0" smtClean="0">
                <a:latin typeface="Arial Black" panose="020B0A04020102020204" pitchFamily="34" charset="0"/>
              </a:rPr>
              <a:t> </a:t>
            </a:r>
            <a:endParaRPr lang="es-VE" dirty="0">
              <a:latin typeface="Arial Black" panose="020B0A04020102020204" pitchFamily="34" charset="0"/>
            </a:endParaRPr>
          </a:p>
        </p:txBody>
      </p:sp>
      <p:cxnSp>
        <p:nvCxnSpPr>
          <p:cNvPr id="8" name="Conector recto 7"/>
          <p:cNvCxnSpPr/>
          <p:nvPr/>
        </p:nvCxnSpPr>
        <p:spPr>
          <a:xfrm>
            <a:off x="6499486" y="0"/>
            <a:ext cx="55552" cy="9001125"/>
          </a:xfrm>
          <a:prstGeom prst="line">
            <a:avLst/>
          </a:prstGeom>
          <a:ln/>
        </p:spPr>
        <p:style>
          <a:lnRef idx="3">
            <a:schemeClr val="accent1"/>
          </a:lnRef>
          <a:fillRef idx="0">
            <a:schemeClr val="accent1"/>
          </a:fillRef>
          <a:effectRef idx="2">
            <a:schemeClr val="accent1"/>
          </a:effectRef>
          <a:fontRef idx="minor">
            <a:schemeClr val="tx1"/>
          </a:fontRef>
        </p:style>
      </p:cxnSp>
      <p:pic>
        <p:nvPicPr>
          <p:cNvPr id="10" name="Imagen 9"/>
          <p:cNvPicPr>
            <a:picLocks noChangeAspect="1"/>
          </p:cNvPicPr>
          <p:nvPr/>
        </p:nvPicPr>
        <p:blipFill rotWithShape="1">
          <a:blip r:embed="rId2"/>
          <a:srcRect r="16278"/>
          <a:stretch/>
        </p:blipFill>
        <p:spPr>
          <a:xfrm>
            <a:off x="3426929" y="721240"/>
            <a:ext cx="3023037" cy="3014912"/>
          </a:xfrm>
          <a:prstGeom prst="rect">
            <a:avLst/>
          </a:prstGeom>
        </p:spPr>
      </p:pic>
      <p:pic>
        <p:nvPicPr>
          <p:cNvPr id="11" name="Imagen 10"/>
          <p:cNvPicPr>
            <a:picLocks noChangeAspect="1"/>
          </p:cNvPicPr>
          <p:nvPr/>
        </p:nvPicPr>
        <p:blipFill>
          <a:blip r:embed="rId3"/>
          <a:stretch>
            <a:fillRect/>
          </a:stretch>
        </p:blipFill>
        <p:spPr>
          <a:xfrm>
            <a:off x="25350" y="721957"/>
            <a:ext cx="3396419" cy="2957450"/>
          </a:xfrm>
          <a:prstGeom prst="rect">
            <a:avLst/>
          </a:prstGeom>
        </p:spPr>
      </p:pic>
      <p:pic>
        <p:nvPicPr>
          <p:cNvPr id="16" name="Imagen 15"/>
          <p:cNvPicPr>
            <a:picLocks noChangeAspect="1"/>
          </p:cNvPicPr>
          <p:nvPr/>
        </p:nvPicPr>
        <p:blipFill rotWithShape="1">
          <a:blip r:embed="rId4"/>
          <a:srcRect l="9044" t="7293" r="18067" b="2992"/>
          <a:stretch/>
        </p:blipFill>
        <p:spPr>
          <a:xfrm>
            <a:off x="213189" y="3736153"/>
            <a:ext cx="5975137" cy="4800601"/>
          </a:xfrm>
          <a:prstGeom prst="roundRect">
            <a:avLst>
              <a:gd name="adj" fmla="val 8594"/>
            </a:avLst>
          </a:prstGeom>
          <a:solidFill>
            <a:srgbClr val="FFFFFF">
              <a:shade val="85000"/>
            </a:srgbClr>
          </a:solidFill>
          <a:ln>
            <a:noFill/>
          </a:ln>
          <a:effectLst/>
        </p:spPr>
      </p:pic>
      <p:sp>
        <p:nvSpPr>
          <p:cNvPr id="17" name="Rectángulo 16"/>
          <p:cNvSpPr/>
          <p:nvPr/>
        </p:nvSpPr>
        <p:spPr>
          <a:xfrm>
            <a:off x="8283895" y="190152"/>
            <a:ext cx="3446158" cy="429617"/>
          </a:xfrm>
          <a:prstGeom prst="rect">
            <a:avLst/>
          </a:prstGeom>
        </p:spPr>
        <p:txBody>
          <a:bodyPr wrap="none" lIns="105421" tIns="52711" rIns="105421" bIns="52711">
            <a:spAutoFit/>
          </a:bodyPr>
          <a:lstStyle/>
          <a:p>
            <a:r>
              <a:rPr lang="es-VE" b="1" dirty="0">
                <a:latin typeface="Arial Black" panose="020B0A04020102020204" pitchFamily="34" charset="0"/>
              </a:rPr>
              <a:t>6)</a:t>
            </a:r>
            <a:r>
              <a:rPr lang="es-VE" dirty="0">
                <a:latin typeface="Arial Black" panose="020B0A04020102020204" pitchFamily="34" charset="0"/>
              </a:rPr>
              <a:t> </a:t>
            </a:r>
            <a:r>
              <a:rPr lang="es-VE" b="1" dirty="0">
                <a:latin typeface="Arial Black" panose="020B0A04020102020204" pitchFamily="34" charset="0"/>
              </a:rPr>
              <a:t>Consumo eléctrico</a:t>
            </a:r>
            <a:r>
              <a:rPr lang="es-VE" dirty="0">
                <a:latin typeface="Arial Black" panose="020B0A04020102020204" pitchFamily="34" charset="0"/>
              </a:rPr>
              <a:t> </a:t>
            </a:r>
          </a:p>
        </p:txBody>
      </p:sp>
      <p:pic>
        <p:nvPicPr>
          <p:cNvPr id="18" name="Imagen 17"/>
          <p:cNvPicPr>
            <a:picLocks noChangeAspect="1"/>
          </p:cNvPicPr>
          <p:nvPr/>
        </p:nvPicPr>
        <p:blipFill rotWithShape="1">
          <a:blip r:embed="rId5"/>
          <a:srcRect l="10215" t="2763" r="29080" b="12821"/>
          <a:stretch/>
        </p:blipFill>
        <p:spPr>
          <a:xfrm>
            <a:off x="6635508" y="3736151"/>
            <a:ext cx="6292339" cy="4917561"/>
          </a:xfrm>
          <a:prstGeom prst="roundRect">
            <a:avLst>
              <a:gd name="adj" fmla="val 8594"/>
            </a:avLst>
          </a:prstGeom>
          <a:solidFill>
            <a:srgbClr val="FFFFFF">
              <a:shade val="85000"/>
            </a:srgbClr>
          </a:solidFill>
          <a:ln>
            <a:noFill/>
          </a:ln>
          <a:effectLst/>
        </p:spPr>
      </p:pic>
      <p:pic>
        <p:nvPicPr>
          <p:cNvPr id="19" name="Imagen 18"/>
          <p:cNvPicPr>
            <a:picLocks noChangeAspect="1"/>
          </p:cNvPicPr>
          <p:nvPr/>
        </p:nvPicPr>
        <p:blipFill>
          <a:blip r:embed="rId6"/>
          <a:stretch>
            <a:fillRect/>
          </a:stretch>
        </p:blipFill>
        <p:spPr>
          <a:xfrm>
            <a:off x="6738114" y="721240"/>
            <a:ext cx="5004379" cy="1729719"/>
          </a:xfrm>
          <a:prstGeom prst="rect">
            <a:avLst/>
          </a:prstGeom>
        </p:spPr>
      </p:pic>
      <p:pic>
        <p:nvPicPr>
          <p:cNvPr id="20" name="Imagen 19"/>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a:off x="11240854" y="1427482"/>
            <a:ext cx="1870069" cy="2308670"/>
          </a:xfrm>
          <a:prstGeom prst="rect">
            <a:avLst/>
          </a:prstGeom>
        </p:spPr>
      </p:pic>
    </p:spTree>
    <p:extLst>
      <p:ext uri="{BB962C8B-B14F-4D97-AF65-F5344CB8AC3E}">
        <p14:creationId xmlns:p14="http://schemas.microsoft.com/office/powerpoint/2010/main" xmlns="" val="360784291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redondeado"/>
          <p:cNvSpPr/>
          <p:nvPr/>
        </p:nvSpPr>
        <p:spPr>
          <a:xfrm rot="19778620">
            <a:off x="6025379" y="6177218"/>
            <a:ext cx="7444939"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Rectángulo redondeado"/>
          <p:cNvSpPr/>
          <p:nvPr/>
        </p:nvSpPr>
        <p:spPr>
          <a:xfrm rot="19778620">
            <a:off x="4416182" y="4307159"/>
            <a:ext cx="8867875" cy="151765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rot="19778620">
            <a:off x="3142946" y="2092250"/>
            <a:ext cx="8731528" cy="166450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3 Rectángulo redondeado"/>
          <p:cNvSpPr/>
          <p:nvPr/>
        </p:nvSpPr>
        <p:spPr>
          <a:xfrm rot="19778620">
            <a:off x="-409905" y="1936953"/>
            <a:ext cx="8024648"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4 Rectángulo"/>
          <p:cNvSpPr/>
          <p:nvPr/>
        </p:nvSpPr>
        <p:spPr>
          <a:xfrm>
            <a:off x="662760" y="153080"/>
            <a:ext cx="11240464" cy="5774428"/>
          </a:xfrm>
          <a:prstGeom prst="rect">
            <a:avLst/>
          </a:prstGeom>
        </p:spPr>
        <p:txBody>
          <a:bodyPr wrap="square" lIns="125501" tIns="62751" rIns="125501" bIns="62751">
            <a:spAutoFit/>
          </a:bodyPr>
          <a:lstStyle/>
          <a:p>
            <a:pPr algn="ctr"/>
            <a:r>
              <a:rPr lang="es-VE" sz="2700" b="1" dirty="0" smtClean="0">
                <a:cs typeface="Arial" panose="020B0604020202020204" pitchFamily="34" charset="0"/>
              </a:rPr>
              <a:t>Análisis </a:t>
            </a:r>
            <a:r>
              <a:rPr lang="es-VE" sz="2700" b="1" dirty="0">
                <a:cs typeface="Arial" panose="020B0604020202020204" pitchFamily="34" charset="0"/>
              </a:rPr>
              <a:t>de </a:t>
            </a:r>
            <a:r>
              <a:rPr lang="es-VE" sz="2700" b="1" dirty="0" smtClean="0">
                <a:cs typeface="Arial" panose="020B0604020202020204" pitchFamily="34" charset="0"/>
              </a:rPr>
              <a:t>tendencias</a:t>
            </a:r>
          </a:p>
          <a:p>
            <a:pPr algn="ctr"/>
            <a:endParaRPr lang="es-VE" sz="2700" b="1" dirty="0" smtClean="0">
              <a:cs typeface="Arial" panose="020B0604020202020204" pitchFamily="34" charset="0"/>
            </a:endParaRPr>
          </a:p>
          <a:p>
            <a:endParaRPr lang="es-MX" sz="2200" dirty="0" smtClean="0">
              <a:cs typeface="Arial" panose="020B0604020202020204" pitchFamily="34" charset="0"/>
            </a:endParaRPr>
          </a:p>
          <a:p>
            <a:endParaRPr lang="es-MX" sz="2200" dirty="0" smtClean="0">
              <a:cs typeface="Arial" panose="020B0604020202020204" pitchFamily="34" charset="0"/>
            </a:endParaRPr>
          </a:p>
          <a:p>
            <a:endParaRPr lang="es-MX" sz="2200" dirty="0" smtClean="0">
              <a:cs typeface="Arial" panose="020B0604020202020204" pitchFamily="34" charset="0"/>
            </a:endParaRPr>
          </a:p>
          <a:p>
            <a:endParaRPr lang="es-MX" sz="2200" dirty="0" smtClean="0">
              <a:cs typeface="Arial" panose="020B0604020202020204" pitchFamily="34" charset="0"/>
            </a:endParaRPr>
          </a:p>
          <a:p>
            <a:endParaRPr lang="es-MX" sz="2200" dirty="0" smtClean="0">
              <a:cs typeface="Arial" panose="020B0604020202020204" pitchFamily="34" charset="0"/>
            </a:endParaRPr>
          </a:p>
          <a:p>
            <a:endParaRPr lang="es-MX" sz="2200" b="1" dirty="0" smtClean="0">
              <a:cs typeface="Arial" panose="020B0604020202020204" pitchFamily="34" charset="0"/>
            </a:endParaRPr>
          </a:p>
          <a:p>
            <a:endParaRPr lang="es-MX" sz="2200" b="1" dirty="0" smtClean="0">
              <a:cs typeface="Arial" panose="020B0604020202020204" pitchFamily="34" charset="0"/>
            </a:endParaRPr>
          </a:p>
          <a:p>
            <a:endParaRPr lang="es-MX" sz="2200" b="1" dirty="0" smtClean="0">
              <a:cs typeface="Arial" panose="020B0604020202020204" pitchFamily="34" charset="0"/>
            </a:endParaRPr>
          </a:p>
          <a:p>
            <a:endParaRPr lang="es-MX" sz="2200" b="1" dirty="0" smtClean="0">
              <a:cs typeface="Arial" panose="020B0604020202020204" pitchFamily="34" charset="0"/>
            </a:endParaRPr>
          </a:p>
          <a:p>
            <a:endParaRPr lang="es-MX" sz="2200" b="1" dirty="0" smtClean="0">
              <a:cs typeface="Arial" panose="020B0604020202020204" pitchFamily="34" charset="0"/>
            </a:endParaRPr>
          </a:p>
          <a:p>
            <a:endParaRPr lang="es-MX" sz="2200" dirty="0">
              <a:cs typeface="Arial" panose="020B0604020202020204" pitchFamily="34" charset="0"/>
            </a:endParaRPr>
          </a:p>
          <a:p>
            <a:endParaRPr lang="es-MX" sz="2200" dirty="0">
              <a:cs typeface="Arial" panose="020B0604020202020204" pitchFamily="34" charset="0"/>
            </a:endParaRPr>
          </a:p>
          <a:p>
            <a:endParaRPr lang="es-MX" sz="2200" dirty="0">
              <a:cs typeface="Arial" panose="020B0604020202020204" pitchFamily="34" charset="0"/>
            </a:endParaRPr>
          </a:p>
          <a:p>
            <a:pPr algn="ctr"/>
            <a:endParaRPr lang="es-VE" sz="2700" b="1" dirty="0"/>
          </a:p>
        </p:txBody>
      </p:sp>
      <p:sp>
        <p:nvSpPr>
          <p:cNvPr id="6" name="5 CuadroTexto"/>
          <p:cNvSpPr txBox="1"/>
          <p:nvPr/>
        </p:nvSpPr>
        <p:spPr>
          <a:xfrm>
            <a:off x="8202489" y="8031171"/>
            <a:ext cx="4455697" cy="496059"/>
          </a:xfrm>
          <a:prstGeom prst="rect">
            <a:avLst/>
          </a:prstGeom>
          <a:noFill/>
        </p:spPr>
        <p:txBody>
          <a:bodyPr wrap="square" lIns="125501" tIns="62751" rIns="125501" bIns="62751" rtlCol="0">
            <a:spAutoFit/>
          </a:bodyPr>
          <a:lstStyle/>
          <a:p>
            <a:r>
              <a:rPr lang="es-VE" sz="2400" b="1" dirty="0" smtClean="0">
                <a:latin typeface="Arial" pitchFamily="34" charset="0"/>
                <a:cs typeface="Arial" pitchFamily="34" charset="0"/>
              </a:rPr>
              <a:t>Ponente: </a:t>
            </a:r>
            <a:r>
              <a:rPr lang="es-VE" sz="2400" dirty="0" smtClean="0">
                <a:latin typeface="Arial" pitchFamily="34" charset="0"/>
                <a:cs typeface="Arial" pitchFamily="34" charset="0"/>
              </a:rPr>
              <a:t>Andrea Pedraza</a:t>
            </a:r>
            <a:endParaRPr lang="es-VE" sz="2400" dirty="0">
              <a:latin typeface="Arial" pitchFamily="34" charset="0"/>
              <a:cs typeface="Arial" pitchFamily="34" charset="0"/>
            </a:endParaRPr>
          </a:p>
        </p:txBody>
      </p:sp>
      <p:sp>
        <p:nvSpPr>
          <p:cNvPr id="10" name="9 Rectángulo"/>
          <p:cNvSpPr/>
          <p:nvPr/>
        </p:nvSpPr>
        <p:spPr>
          <a:xfrm>
            <a:off x="260406" y="862233"/>
            <a:ext cx="9750697" cy="1938992"/>
          </a:xfrm>
          <a:prstGeom prst="rect">
            <a:avLst/>
          </a:prstGeom>
        </p:spPr>
        <p:txBody>
          <a:bodyPr wrap="square">
            <a:spAutoFit/>
          </a:bodyPr>
          <a:lstStyle/>
          <a:p>
            <a:pPr algn="just"/>
            <a:r>
              <a:rPr lang="es-MX" sz="2000" b="1" dirty="0" smtClean="0">
                <a:cs typeface="Arial" panose="020B0604020202020204" pitchFamily="34" charset="0"/>
              </a:rPr>
              <a:t>El análisis de tendencia es una técnica estadística que permite estudiar una o más variables en un período de tiempo aportando información para la toma de decisiones. Su objetivo es ayudarnos a saber hacia dónde vamos.</a:t>
            </a:r>
          </a:p>
          <a:p>
            <a:pPr algn="just"/>
            <a:r>
              <a:rPr lang="es-MX" sz="2000" b="1" dirty="0" smtClean="0">
                <a:cs typeface="Arial" panose="020B0604020202020204" pitchFamily="34" charset="0"/>
              </a:rPr>
              <a:t>A la hora de llevarlo a cabo hay que tener en cuenta una serie de factores. Pero, sobre todo, debemos conocer bien la institución u organismo y la población de interés.</a:t>
            </a:r>
          </a:p>
        </p:txBody>
      </p:sp>
      <p:sp>
        <p:nvSpPr>
          <p:cNvPr id="11" name="10 Rectángulo"/>
          <p:cNvSpPr/>
          <p:nvPr/>
        </p:nvSpPr>
        <p:spPr>
          <a:xfrm>
            <a:off x="3739802" y="2960450"/>
            <a:ext cx="4046301" cy="400110"/>
          </a:xfrm>
          <a:prstGeom prst="rect">
            <a:avLst/>
          </a:prstGeom>
        </p:spPr>
        <p:txBody>
          <a:bodyPr wrap="none">
            <a:spAutoFit/>
          </a:bodyPr>
          <a:lstStyle/>
          <a:p>
            <a:r>
              <a:rPr lang="es-MX" sz="2000" b="1" dirty="0" smtClean="0">
                <a:cs typeface="Arial" panose="020B0604020202020204" pitchFamily="34" charset="0"/>
              </a:rPr>
              <a:t>Aquí hay algunos puntos clave:</a:t>
            </a:r>
            <a:endParaRPr lang="es-MX" sz="2000" b="1" dirty="0">
              <a:cs typeface="Arial" panose="020B0604020202020204" pitchFamily="34" charset="0"/>
            </a:endParaRPr>
          </a:p>
        </p:txBody>
      </p:sp>
      <p:sp>
        <p:nvSpPr>
          <p:cNvPr id="12" name="11 Rectángulo"/>
          <p:cNvSpPr/>
          <p:nvPr/>
        </p:nvSpPr>
        <p:spPr>
          <a:xfrm>
            <a:off x="213109" y="3653435"/>
            <a:ext cx="6480175" cy="1631216"/>
          </a:xfrm>
          <a:prstGeom prst="rect">
            <a:avLst/>
          </a:prstGeom>
        </p:spPr>
        <p:txBody>
          <a:bodyPr>
            <a:spAutoFit/>
          </a:bodyPr>
          <a:lstStyle/>
          <a:p>
            <a:pPr>
              <a:buFont typeface="Arial" pitchFamily="34" charset="0"/>
              <a:buChar char="•"/>
            </a:pPr>
            <a:r>
              <a:rPr lang="es-MX" sz="2000" b="1" dirty="0" smtClean="0">
                <a:cs typeface="Arial" panose="020B0604020202020204" pitchFamily="34" charset="0"/>
              </a:rPr>
              <a:t>Tendencias Ascendentes: </a:t>
            </a:r>
            <a:r>
              <a:rPr lang="es-MX" sz="2000" dirty="0" smtClean="0">
                <a:cs typeface="Arial" panose="020B0604020202020204" pitchFamily="34" charset="0"/>
              </a:rPr>
              <a:t>Si un indicador muestra un aumento constante a lo largo del tiempo, se considera una tendencia ascendente. Por ejemplo, el crecimiento de la cantidad de desechos al mes podría ser una tendencia ascendente.</a:t>
            </a:r>
          </a:p>
        </p:txBody>
      </p:sp>
      <p:sp>
        <p:nvSpPr>
          <p:cNvPr id="13" name="12 Rectángulo"/>
          <p:cNvSpPr/>
          <p:nvPr/>
        </p:nvSpPr>
        <p:spPr>
          <a:xfrm>
            <a:off x="6481763" y="4666194"/>
            <a:ext cx="6480175" cy="1938992"/>
          </a:xfrm>
          <a:prstGeom prst="rect">
            <a:avLst/>
          </a:prstGeom>
        </p:spPr>
        <p:txBody>
          <a:bodyPr>
            <a:spAutoFit/>
          </a:bodyPr>
          <a:lstStyle/>
          <a:p>
            <a:pPr>
              <a:buFont typeface="Arial" pitchFamily="34" charset="0"/>
              <a:buChar char="•"/>
            </a:pPr>
            <a:r>
              <a:rPr lang="es-MX" sz="2000" b="1" dirty="0" smtClean="0">
                <a:cs typeface="Arial" panose="020B0604020202020204" pitchFamily="34" charset="0"/>
              </a:rPr>
              <a:t>Tendencias Descendentes: </a:t>
            </a:r>
            <a:r>
              <a:rPr lang="es-MX" sz="2000" dirty="0" smtClean="0">
                <a:cs typeface="Arial" panose="020B0604020202020204" pitchFamily="34" charset="0"/>
              </a:rPr>
              <a:t>Si un indicador disminuye de manera constante con el tiempo, se clasifica como una tendencia descendente. Por ejemplo, la disminución de la cantidad de fallas en el suministro de agua o electricidad durante varios meses consecutivos sería una tendencia descendente.</a:t>
            </a:r>
          </a:p>
        </p:txBody>
      </p:sp>
      <p:sp>
        <p:nvSpPr>
          <p:cNvPr id="14" name="13 Rectángulo"/>
          <p:cNvSpPr/>
          <p:nvPr/>
        </p:nvSpPr>
        <p:spPr>
          <a:xfrm>
            <a:off x="418060" y="6561819"/>
            <a:ext cx="6480175" cy="2246769"/>
          </a:xfrm>
          <a:prstGeom prst="rect">
            <a:avLst/>
          </a:prstGeom>
        </p:spPr>
        <p:txBody>
          <a:bodyPr>
            <a:spAutoFit/>
          </a:bodyPr>
          <a:lstStyle/>
          <a:p>
            <a:pPr>
              <a:buFont typeface="Arial" pitchFamily="34" charset="0"/>
              <a:buChar char="•"/>
            </a:pPr>
            <a:r>
              <a:rPr lang="es-MX" sz="2000" b="1" dirty="0" smtClean="0">
                <a:cs typeface="Arial" panose="020B0604020202020204" pitchFamily="34" charset="0"/>
              </a:rPr>
              <a:t>Tendencias Estacionarias: </a:t>
            </a:r>
            <a:r>
              <a:rPr lang="es-MX" sz="2000" dirty="0" smtClean="0">
                <a:cs typeface="Arial" panose="020B0604020202020204" pitchFamily="34" charset="0"/>
              </a:rPr>
              <a:t>Los indicadores que fluctúan alrededor de un valor medio sin una dirección clara se consideran tendencias estacionarias. Por ejemplo, la carencia de servicio hídrico o eléctrico diario promedio en la institución (UNEG) podría mostrar una tendencia estacionaria a lo largo de un periodo determinado.</a:t>
            </a:r>
          </a:p>
        </p:txBody>
      </p:sp>
      <p:pic>
        <p:nvPicPr>
          <p:cNvPr id="16"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0704787" y="910534"/>
            <a:ext cx="1415797" cy="1723235"/>
          </a:xfrm>
          <a:prstGeom prst="round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7 Rectángulo redondeado"/>
          <p:cNvSpPr/>
          <p:nvPr/>
        </p:nvSpPr>
        <p:spPr>
          <a:xfrm rot="13479424">
            <a:off x="-888579" y="5383550"/>
            <a:ext cx="7742276" cy="132249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rot="13479424">
            <a:off x="1755090" y="5063526"/>
            <a:ext cx="8213387" cy="155828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Rectángulo redondeado"/>
          <p:cNvSpPr/>
          <p:nvPr/>
        </p:nvSpPr>
        <p:spPr>
          <a:xfrm rot="13479424">
            <a:off x="2165912" y="2426797"/>
            <a:ext cx="8406710" cy="1689087"/>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4 Rectángulo redondeado"/>
          <p:cNvSpPr/>
          <p:nvPr/>
        </p:nvSpPr>
        <p:spPr>
          <a:xfrm rot="13479424">
            <a:off x="5685961" y="2467470"/>
            <a:ext cx="8213387" cy="155828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 name="Marcador de contenido 2"/>
          <p:cNvSpPr>
            <a:spLocks noGrp="1"/>
          </p:cNvSpPr>
          <p:nvPr>
            <p:ph idx="1"/>
          </p:nvPr>
        </p:nvSpPr>
        <p:spPr>
          <a:xfrm>
            <a:off x="764834" y="625633"/>
            <a:ext cx="11665744" cy="7414957"/>
          </a:xfrm>
        </p:spPr>
        <p:txBody>
          <a:bodyPr>
            <a:normAutofit fontScale="55000" lnSpcReduction="20000"/>
          </a:bodyPr>
          <a:lstStyle/>
          <a:p>
            <a:endParaRPr lang="es-MX" dirty="0">
              <a:latin typeface="Arial" panose="020B0604020202020204" pitchFamily="34" charset="0"/>
              <a:cs typeface="Arial" panose="020B0604020202020204" pitchFamily="34" charset="0"/>
            </a:endParaRPr>
          </a:p>
          <a:p>
            <a:pPr marL="0" indent="0">
              <a:buNone/>
            </a:pPr>
            <a:r>
              <a:rPr lang="es-MX" sz="4000" b="1" dirty="0">
                <a:latin typeface="Arial" panose="020B0604020202020204" pitchFamily="34" charset="0"/>
                <a:cs typeface="Arial" panose="020B0604020202020204" pitchFamily="34" charset="0"/>
              </a:rPr>
              <a:t>En el caso que nos ocupa: La UNEG:</a:t>
            </a:r>
          </a:p>
          <a:p>
            <a:endParaRPr lang="es-MX" sz="4000" dirty="0">
              <a:latin typeface="Arial" panose="020B0604020202020204" pitchFamily="34" charset="0"/>
              <a:cs typeface="Arial" panose="020B0604020202020204" pitchFamily="34" charset="0"/>
            </a:endParaRPr>
          </a:p>
          <a:p>
            <a:pPr marL="0" indent="0">
              <a:buNone/>
            </a:pPr>
            <a:r>
              <a:rPr lang="es-MX" sz="4000" b="1" dirty="0">
                <a:latin typeface="Arial" panose="020B0604020202020204" pitchFamily="34" charset="0"/>
                <a:cs typeface="Arial" panose="020B0604020202020204" pitchFamily="34" charset="0"/>
              </a:rPr>
              <a:t>Acciones</a:t>
            </a:r>
          </a:p>
          <a:p>
            <a:r>
              <a:rPr lang="es-MX" sz="4000" dirty="0" smtClean="0">
                <a:latin typeface="Arial" panose="020B0604020202020204" pitchFamily="34" charset="0"/>
                <a:cs typeface="Arial" panose="020B0604020202020204" pitchFamily="34" charset="0"/>
              </a:rPr>
              <a:t>Identificar</a:t>
            </a:r>
            <a:r>
              <a:rPr lang="es-MX" sz="4000" dirty="0">
                <a:latin typeface="Arial" panose="020B0604020202020204" pitchFamily="34" charset="0"/>
                <a:cs typeface="Arial" panose="020B0604020202020204" pitchFamily="34" charset="0"/>
              </a:rPr>
              <a:t>, corregir y realizar un breve seguimiento del estado de los baños.</a:t>
            </a:r>
          </a:p>
          <a:p>
            <a:r>
              <a:rPr lang="es-MX" sz="4000" dirty="0" smtClean="0">
                <a:latin typeface="Arial" panose="020B0604020202020204" pitchFamily="34" charset="0"/>
                <a:cs typeface="Arial" panose="020B0604020202020204" pitchFamily="34" charset="0"/>
              </a:rPr>
              <a:t>Elaborar </a:t>
            </a:r>
            <a:r>
              <a:rPr lang="es-MX" sz="4000" dirty="0">
                <a:latin typeface="Arial" panose="020B0604020202020204" pitchFamily="34" charset="0"/>
                <a:cs typeface="Arial" panose="020B0604020202020204" pitchFamily="34" charset="0"/>
              </a:rPr>
              <a:t>y realizar un programa, que permita la implementación de (sistemas de purificación, ventilación y monitoreo del CO2).</a:t>
            </a:r>
          </a:p>
          <a:p>
            <a:r>
              <a:rPr lang="es-MX" sz="4000" dirty="0" smtClean="0">
                <a:latin typeface="Arial" panose="020B0604020202020204" pitchFamily="34" charset="0"/>
                <a:cs typeface="Arial" panose="020B0604020202020204" pitchFamily="34" charset="0"/>
              </a:rPr>
              <a:t>Realizar </a:t>
            </a:r>
            <a:r>
              <a:rPr lang="es-MX" sz="4000" dirty="0">
                <a:latin typeface="Arial" panose="020B0604020202020204" pitchFamily="34" charset="0"/>
                <a:cs typeface="Arial" panose="020B0604020202020204" pitchFamily="34" charset="0"/>
              </a:rPr>
              <a:t>una actividad de concientización las personas, sobre el reciclaje y la importancia de colocar los desperdicios en su sitio.</a:t>
            </a:r>
          </a:p>
          <a:p>
            <a:r>
              <a:rPr lang="es-MX" sz="4000" dirty="0" smtClean="0">
                <a:latin typeface="Arial" panose="020B0604020202020204" pitchFamily="34" charset="0"/>
                <a:cs typeface="Arial" panose="020B0604020202020204" pitchFamily="34" charset="0"/>
              </a:rPr>
              <a:t>Realizar </a:t>
            </a:r>
            <a:r>
              <a:rPr lang="es-MX" sz="4000" dirty="0">
                <a:latin typeface="Arial" panose="020B0604020202020204" pitchFamily="34" charset="0"/>
                <a:cs typeface="Arial" panose="020B0604020202020204" pitchFamily="34" charset="0"/>
              </a:rPr>
              <a:t>inventarios y planes de reforestación, para la creación de nuevos jardines y áreas verdes.</a:t>
            </a:r>
          </a:p>
          <a:p>
            <a:r>
              <a:rPr lang="es-MX" sz="4000" dirty="0" smtClean="0">
                <a:latin typeface="Arial" panose="020B0604020202020204" pitchFamily="34" charset="0"/>
                <a:cs typeface="Arial" panose="020B0604020202020204" pitchFamily="34" charset="0"/>
              </a:rPr>
              <a:t>Realizar </a:t>
            </a:r>
            <a:r>
              <a:rPr lang="es-MX" sz="4000" dirty="0">
                <a:latin typeface="Arial" panose="020B0604020202020204" pitchFamily="34" charset="0"/>
                <a:cs typeface="Arial" panose="020B0604020202020204" pitchFamily="34" charset="0"/>
              </a:rPr>
              <a:t>actividades deportivas, planes de mantenimiento ecológico y charlas de concientización a las personas.</a:t>
            </a:r>
          </a:p>
          <a:p>
            <a:pPr marL="0" indent="0">
              <a:buNone/>
            </a:pPr>
            <a:r>
              <a:rPr lang="es-MX" sz="4000" b="1" dirty="0">
                <a:latin typeface="Arial" panose="020B0604020202020204" pitchFamily="34" charset="0"/>
                <a:cs typeface="Arial" panose="020B0604020202020204" pitchFamily="34" charset="0"/>
              </a:rPr>
              <a:t>Entre algunos Indicador de medición para evaluar</a:t>
            </a:r>
          </a:p>
          <a:p>
            <a:r>
              <a:rPr lang="es-MX" sz="4000" dirty="0" smtClean="0">
                <a:latin typeface="Arial" panose="020B0604020202020204" pitchFamily="34" charset="0"/>
                <a:cs typeface="Arial" panose="020B0604020202020204" pitchFamily="34" charset="0"/>
              </a:rPr>
              <a:t>Fugas </a:t>
            </a:r>
            <a:r>
              <a:rPr lang="es-MX" sz="4000" dirty="0">
                <a:latin typeface="Arial" panose="020B0604020202020204" pitchFamily="34" charset="0"/>
                <a:cs typeface="Arial" panose="020B0604020202020204" pitchFamily="34" charset="0"/>
              </a:rPr>
              <a:t>reportadas</a:t>
            </a:r>
          </a:p>
          <a:p>
            <a:r>
              <a:rPr lang="es-MX" sz="4000" dirty="0">
                <a:latin typeface="Arial" panose="020B0604020202020204" pitchFamily="34" charset="0"/>
                <a:cs typeface="Arial" panose="020B0604020202020204" pitchFamily="34" charset="0"/>
              </a:rPr>
              <a:t>Contaminación de desechos</a:t>
            </a:r>
          </a:p>
          <a:p>
            <a:r>
              <a:rPr lang="es-MX" sz="4000" dirty="0">
                <a:latin typeface="Arial" panose="020B0604020202020204" pitchFamily="34" charset="0"/>
                <a:cs typeface="Arial" panose="020B0604020202020204" pitchFamily="34" charset="0"/>
              </a:rPr>
              <a:t>Contaminación de las áreas </a:t>
            </a:r>
            <a:r>
              <a:rPr lang="es-MX" sz="4000" dirty="0" smtClean="0">
                <a:latin typeface="Arial" panose="020B0604020202020204" pitchFamily="34" charset="0"/>
                <a:cs typeface="Arial" panose="020B0604020202020204" pitchFamily="34" charset="0"/>
              </a:rPr>
              <a:t>verdes</a:t>
            </a:r>
          </a:p>
          <a:p>
            <a:r>
              <a:rPr lang="es-MX" sz="4000" dirty="0" smtClean="0">
                <a:latin typeface="Arial" panose="020B0604020202020204" pitchFamily="34" charset="0"/>
                <a:cs typeface="Arial" panose="020B0604020202020204" pitchFamily="34" charset="0"/>
              </a:rPr>
              <a:t>Mantenimiento e Inversiones </a:t>
            </a:r>
            <a:endParaRPr lang="es-MX" sz="4000" dirty="0">
              <a:latin typeface="Arial" panose="020B0604020202020204" pitchFamily="34" charset="0"/>
              <a:cs typeface="Arial" panose="020B0604020202020204" pitchFamily="34" charset="0"/>
            </a:endParaRPr>
          </a:p>
          <a:p>
            <a:pPr marL="0" indent="0">
              <a:buNone/>
            </a:pPr>
            <a:endParaRPr lang="es-MX" sz="4000" dirty="0">
              <a:latin typeface="Arial" panose="020B0604020202020204" pitchFamily="34" charset="0"/>
              <a:cs typeface="Arial" panose="020B0604020202020204" pitchFamily="34" charset="0"/>
            </a:endParaRPr>
          </a:p>
          <a:p>
            <a:pPr marL="0" indent="0">
              <a:buNone/>
            </a:pPr>
            <a:r>
              <a:rPr lang="es-MX" sz="4000" dirty="0">
                <a:latin typeface="Arial" panose="020B0604020202020204" pitchFamily="34" charset="0"/>
                <a:cs typeface="Arial" panose="020B0604020202020204" pitchFamily="34" charset="0"/>
              </a:rPr>
              <a:t>Establecer indicadores, como la reducción del consumo de agua y energía, para medir el éxito de las acciones.</a:t>
            </a:r>
          </a:p>
          <a:p>
            <a:endParaRPr lang="es-MX" dirty="0"/>
          </a:p>
        </p:txBody>
      </p:sp>
      <p:sp>
        <p:nvSpPr>
          <p:cNvPr id="4" name="CuadroTexto 3"/>
          <p:cNvSpPr txBox="1"/>
          <p:nvPr/>
        </p:nvSpPr>
        <p:spPr>
          <a:xfrm>
            <a:off x="8708054" y="8186472"/>
            <a:ext cx="4235344" cy="496059"/>
          </a:xfrm>
          <a:prstGeom prst="rect">
            <a:avLst/>
          </a:prstGeom>
          <a:noFill/>
        </p:spPr>
        <p:txBody>
          <a:bodyPr wrap="square" lIns="125501" tIns="62751" rIns="125501" bIns="62751" rtlCol="0">
            <a:spAutoFit/>
          </a:bodyPr>
          <a:lstStyle/>
          <a:p>
            <a:r>
              <a:rPr lang="es-MX" sz="2400" b="1" dirty="0">
                <a:latin typeface="Arial" panose="020B0604020202020204" pitchFamily="34" charset="0"/>
                <a:cs typeface="Arial" panose="020B0604020202020204" pitchFamily="34" charset="0"/>
              </a:rPr>
              <a:t>Ponente: Andrea Pedraza</a:t>
            </a:r>
          </a:p>
        </p:txBody>
      </p:sp>
      <p:pic>
        <p:nvPicPr>
          <p:cNvPr id="9"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035863" y="406037"/>
            <a:ext cx="1415797" cy="1723235"/>
          </a:xfrm>
          <a:prstGeom prst="roundRect">
            <a:avLst/>
          </a:prstGeom>
        </p:spPr>
      </p:pic>
    </p:spTree>
    <p:extLst>
      <p:ext uri="{BB962C8B-B14F-4D97-AF65-F5344CB8AC3E}">
        <p14:creationId xmlns:p14="http://schemas.microsoft.com/office/powerpoint/2010/main" xmlns="" val="30699643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0855357" y="311445"/>
            <a:ext cx="1233695" cy="1501590"/>
          </a:xfrm>
          <a:prstGeom prst="roundRect">
            <a:avLst/>
          </a:prstGeom>
        </p:spPr>
      </p:pic>
      <p:sp>
        <p:nvSpPr>
          <p:cNvPr id="11" name="10 Rectángulo redondeado"/>
          <p:cNvSpPr/>
          <p:nvPr/>
        </p:nvSpPr>
        <p:spPr>
          <a:xfrm>
            <a:off x="3752194" y="7073460"/>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Rectángulo redondeado"/>
          <p:cNvSpPr/>
          <p:nvPr/>
        </p:nvSpPr>
        <p:spPr>
          <a:xfrm>
            <a:off x="867104" y="4945116"/>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Rectángulo redondeado"/>
          <p:cNvSpPr/>
          <p:nvPr/>
        </p:nvSpPr>
        <p:spPr>
          <a:xfrm>
            <a:off x="3436883" y="2879833"/>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Rectángulo redondeado"/>
          <p:cNvSpPr/>
          <p:nvPr/>
        </p:nvSpPr>
        <p:spPr>
          <a:xfrm>
            <a:off x="252249" y="735723"/>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3 CuadroTexto"/>
          <p:cNvSpPr txBox="1"/>
          <p:nvPr/>
        </p:nvSpPr>
        <p:spPr>
          <a:xfrm>
            <a:off x="451131" y="425404"/>
            <a:ext cx="7451391" cy="557615"/>
          </a:xfrm>
          <a:prstGeom prst="rect">
            <a:avLst/>
          </a:prstGeom>
          <a:noFill/>
        </p:spPr>
        <p:txBody>
          <a:bodyPr wrap="square" lIns="125501" tIns="62751" rIns="125501" bIns="62751" rtlCol="0">
            <a:spAutoFit/>
          </a:bodyPr>
          <a:lstStyle/>
          <a:p>
            <a:r>
              <a:rPr lang="es-VE" sz="2800" b="1" dirty="0" smtClean="0"/>
              <a:t>Análisis de Patrones</a:t>
            </a:r>
            <a:endParaRPr lang="es-VE" sz="2800" b="1" dirty="0"/>
          </a:p>
        </p:txBody>
      </p:sp>
      <p:sp>
        <p:nvSpPr>
          <p:cNvPr id="5" name="4 CuadroTexto"/>
          <p:cNvSpPr txBox="1"/>
          <p:nvPr/>
        </p:nvSpPr>
        <p:spPr>
          <a:xfrm>
            <a:off x="356539" y="1173953"/>
            <a:ext cx="12146787" cy="3173716"/>
          </a:xfrm>
          <a:prstGeom prst="rect">
            <a:avLst/>
          </a:prstGeom>
          <a:noFill/>
        </p:spPr>
        <p:txBody>
          <a:bodyPr wrap="square" lIns="125501" tIns="62751" rIns="125501" bIns="62751" rtlCol="0">
            <a:spAutoFit/>
          </a:bodyPr>
          <a:lstStyle/>
          <a:p>
            <a:pPr algn="just"/>
            <a:r>
              <a:rPr lang="es-VE" sz="2200" dirty="0"/>
              <a:t>El análisis de patrones en los datos recopilados es para identificar tendencias y patrones en el desempeño ambiental que es fundamental para comprender mejor el impacto de las acciones y decisiones en el entorno. En este caso, se utilizaron herramientas estadísticas como hojas de cálculo y software de gestión ambiental para analizar y visualizar los datos de manera efectiva.</a:t>
            </a:r>
          </a:p>
          <a:p>
            <a:pPr algn="just"/>
            <a:r>
              <a:rPr lang="es-VE" sz="2200" dirty="0"/>
              <a:t>Al analizar los datos recopilados, se identificaron patrones significativos que permitieron establecer relaciones entre dos o más indicadores ambientales. Estos patrones pueden haber revelado tendencias a lo largo del tiempo, correlaciones entre variables o la existencia de valores atípicos que podrían influir en el desempeño ambiental</a:t>
            </a:r>
            <a:r>
              <a:rPr lang="es-VE" sz="2200" dirty="0" smtClean="0"/>
              <a:t>.</a:t>
            </a:r>
          </a:p>
          <a:p>
            <a:pPr algn="just"/>
            <a:endParaRPr lang="es-VE" sz="2200" dirty="0"/>
          </a:p>
        </p:txBody>
      </p:sp>
      <p:pic>
        <p:nvPicPr>
          <p:cNvPr id="6" name="5 Imagen"/>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6817117" y="3778855"/>
            <a:ext cx="5717740" cy="1512063"/>
          </a:xfrm>
          <a:prstGeom prst="rect">
            <a:avLst/>
          </a:prstGeom>
          <a:ln>
            <a:noFill/>
          </a:ln>
          <a:effectLst>
            <a:softEdge rad="112500"/>
          </a:effectLst>
        </p:spPr>
      </p:pic>
      <p:sp>
        <p:nvSpPr>
          <p:cNvPr id="7" name="6 CuadroTexto"/>
          <p:cNvSpPr txBox="1"/>
          <p:nvPr/>
        </p:nvSpPr>
        <p:spPr>
          <a:xfrm>
            <a:off x="356539" y="5351157"/>
            <a:ext cx="12146787" cy="3512270"/>
          </a:xfrm>
          <a:prstGeom prst="rect">
            <a:avLst/>
          </a:prstGeom>
          <a:noFill/>
        </p:spPr>
        <p:txBody>
          <a:bodyPr wrap="square" lIns="125501" tIns="62751" rIns="125501" bIns="62751" rtlCol="0">
            <a:spAutoFit/>
          </a:bodyPr>
          <a:lstStyle/>
          <a:p>
            <a:pPr algn="just"/>
            <a:r>
              <a:rPr lang="es-VE" sz="2200" dirty="0" smtClean="0"/>
              <a:t>Por otro lado, el software de gestión ambiental utilizado proporcionó una visión más integral del desempeño ambiental al permitir la realización de análisis más complejos, como regresión lineal, análisis de varianza y análisis de componentes principales. Estas herramientas estadísticas avanzadas ayudaron a identificar relaciones más profundas entre los indicadores ambientales y a comprender mejor la dinámica subyacente en los datos recopilados.</a:t>
            </a:r>
          </a:p>
          <a:p>
            <a:pPr algn="just"/>
            <a:r>
              <a:rPr lang="es-VE" sz="2200" dirty="0" smtClean="0"/>
              <a:t>En resumen, el análisis de patrones en los datos recopilados mediante herramientas estadísticas ha sido fundamental para identificar tendencias, relaciones y valores atípicos en el desempeño ambiental. Estos análisis han proporcionado información valiosa para la toma de decisiones informadas y la implementación de estrategias efectivas para mejorar la sostenibilidad ambiental.</a:t>
            </a:r>
            <a:endParaRPr lang="es-VE" sz="2200" dirty="0"/>
          </a:p>
        </p:txBody>
      </p:sp>
    </p:spTree>
    <p:extLst>
      <p:ext uri="{BB962C8B-B14F-4D97-AF65-F5344CB8AC3E}">
        <p14:creationId xmlns="" xmlns:p14="http://schemas.microsoft.com/office/powerpoint/2010/main" val="8694670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rot="19778620">
            <a:off x="6025379" y="6177218"/>
            <a:ext cx="7444939"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Rectángulo redondeado"/>
          <p:cNvSpPr/>
          <p:nvPr/>
        </p:nvSpPr>
        <p:spPr>
          <a:xfrm rot="19778620">
            <a:off x="4416182" y="4307159"/>
            <a:ext cx="8867875" cy="151765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Rectángulo redondeado"/>
          <p:cNvSpPr/>
          <p:nvPr/>
        </p:nvSpPr>
        <p:spPr>
          <a:xfrm rot="19778620">
            <a:off x="3142946" y="2092250"/>
            <a:ext cx="8731528" cy="166450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Rectángulo redondeado"/>
          <p:cNvSpPr/>
          <p:nvPr/>
        </p:nvSpPr>
        <p:spPr>
          <a:xfrm rot="19778620">
            <a:off x="-409905" y="1936953"/>
            <a:ext cx="8024648"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25" name="Rectangle 1"/>
          <p:cNvSpPr>
            <a:spLocks noChangeArrowheads="1"/>
          </p:cNvSpPr>
          <p:nvPr/>
        </p:nvSpPr>
        <p:spPr bwMode="auto">
          <a:xfrm>
            <a:off x="1686908" y="599089"/>
            <a:ext cx="6905297"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40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ANÁLISIS</a:t>
            </a:r>
            <a:r>
              <a:rPr kumimoji="0" lang="es-ES" sz="4000" b="1" i="0" u="none" strike="noStrike" cap="none" normalizeH="0" dirty="0" smtClean="0">
                <a:ln>
                  <a:noFill/>
                </a:ln>
                <a:solidFill>
                  <a:schemeClr val="tx1"/>
                </a:solidFill>
                <a:effectLst/>
                <a:latin typeface="Times New Roman" pitchFamily="18" charset="0"/>
                <a:ea typeface="Times New Roman" pitchFamily="18" charset="0"/>
                <a:cs typeface="Times New Roman" pitchFamily="18" charset="0"/>
              </a:rPr>
              <a:t> ESTADÍSTICO</a:t>
            </a:r>
            <a:endParaRPr kumimoji="0" lang="es-ES" sz="40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4 Rectángulo"/>
          <p:cNvSpPr/>
          <p:nvPr/>
        </p:nvSpPr>
        <p:spPr>
          <a:xfrm>
            <a:off x="386529" y="1742783"/>
            <a:ext cx="6480175" cy="2246769"/>
          </a:xfrm>
          <a:prstGeom prst="rect">
            <a:avLst/>
          </a:prstGeom>
        </p:spPr>
        <p:txBody>
          <a:bodyPr>
            <a:spAutoFit/>
          </a:bodyPr>
          <a:lstStyle/>
          <a:p>
            <a:r>
              <a:rPr lang="es-US" sz="2800" dirty="0" smtClean="0"/>
              <a:t>El uso del agua excede un poco ya que se usa al día es de 825.5 L diarios y es recomendable que sea 1270 tomando en cuenta que el uso momento de este es 10 L.</a:t>
            </a:r>
            <a:endParaRPr lang="es-ES" sz="2800" dirty="0"/>
          </a:p>
        </p:txBody>
      </p:sp>
      <p:sp>
        <p:nvSpPr>
          <p:cNvPr id="1026" name="Rectangle 2"/>
          <p:cNvSpPr>
            <a:spLocks noChangeArrowheads="1"/>
          </p:cNvSpPr>
          <p:nvPr/>
        </p:nvSpPr>
        <p:spPr bwMode="auto">
          <a:xfrm>
            <a:off x="7144462" y="3153103"/>
            <a:ext cx="5817476"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Se usa el 24 % del agua y a su vez que b</a:t>
            </a:r>
            <a:r>
              <a:rPr kumimoji="0" lang="es-ES" sz="2800" b="0" i="0" u="none" strike="noStrike" cap="none" normalizeH="0" baseline="0" dirty="0" smtClean="0">
                <a:ln>
                  <a:noFill/>
                </a:ln>
                <a:solidFill>
                  <a:schemeClr val="tx1"/>
                </a:solidFill>
                <a:effectLst/>
                <a:latin typeface="Aptos"/>
                <a:ea typeface="Times New Roman" pitchFamily="18" charset="0"/>
                <a:cs typeface="Times New Roman" pitchFamily="18" charset="0"/>
              </a:rPr>
              <a:t>á</a:t>
            </a: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sicamente 520 estudiantes utilizan este espacio. </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6 Rectángulo"/>
          <p:cNvSpPr/>
          <p:nvPr/>
        </p:nvSpPr>
        <p:spPr>
          <a:xfrm>
            <a:off x="370763" y="4241646"/>
            <a:ext cx="6480175" cy="3539430"/>
          </a:xfrm>
          <a:prstGeom prst="rect">
            <a:avLst/>
          </a:prstGeom>
        </p:spPr>
        <p:txBody>
          <a:bodyPr>
            <a:spAutoFit/>
          </a:bodyPr>
          <a:lstStyle/>
          <a:p>
            <a:r>
              <a:rPr lang="es-US" sz="2800" dirty="0" smtClean="0"/>
              <a:t>En los residuos podemos decir que el estudiante es causante de la misma pero según nuestro datos se muestra a continuación que es de 0.632 ya que a través de la realización de un muestreo de 10 personas se ve ese resultado y viendo que los desechos  procesados tiene un estimado de 94.</a:t>
            </a:r>
            <a:endParaRPr lang="es-ES" sz="2800" dirty="0"/>
          </a:p>
        </p:txBody>
      </p:sp>
      <p:sp>
        <p:nvSpPr>
          <p:cNvPr id="1027" name="Rectangle 3"/>
          <p:cNvSpPr>
            <a:spLocks noChangeArrowheads="1"/>
          </p:cNvSpPr>
          <p:nvPr/>
        </p:nvSpPr>
        <p:spPr bwMode="auto">
          <a:xfrm>
            <a:off x="7062951" y="5943599"/>
            <a:ext cx="5552145"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l" defTabSz="914400" rtl="0" eaLnBrk="1" fontAlgn="base" latinLnBrk="0" hangingPunct="1">
              <a:lnSpc>
                <a:spcPct val="100000"/>
              </a:lnSpc>
              <a:spcBef>
                <a:spcPct val="0"/>
              </a:spcBef>
              <a:spcAft>
                <a:spcPct val="0"/>
              </a:spcAft>
              <a:buClrTx/>
              <a:buSzTx/>
              <a:buFontTx/>
              <a:buNone/>
              <a:tabLst/>
            </a:pPr>
            <a:r>
              <a:rPr kumimoji="0" lang="es-E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El uso de la electricidad es muy baja ya que los salones no tienen aires y muchos no tienen luz, solo algunos espacios cuentan con aire y electricidad.</a:t>
            </a:r>
            <a:endParaRPr kumimoji="0" lang="es-ES" sz="2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9"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0552280" y="311445"/>
            <a:ext cx="1536773" cy="1611948"/>
          </a:xfrm>
          <a:prstGeom prst="round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Elipse"/>
          <p:cNvSpPr/>
          <p:nvPr/>
        </p:nvSpPr>
        <p:spPr>
          <a:xfrm>
            <a:off x="7756633" y="5370786"/>
            <a:ext cx="2422635" cy="263809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Elipse"/>
          <p:cNvSpPr/>
          <p:nvPr/>
        </p:nvSpPr>
        <p:spPr>
          <a:xfrm>
            <a:off x="1981200" y="4172606"/>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Elipse"/>
          <p:cNvSpPr/>
          <p:nvPr/>
        </p:nvSpPr>
        <p:spPr>
          <a:xfrm>
            <a:off x="6290441" y="1524000"/>
            <a:ext cx="2485698" cy="255926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Elipse"/>
          <p:cNvSpPr/>
          <p:nvPr/>
        </p:nvSpPr>
        <p:spPr>
          <a:xfrm>
            <a:off x="756744" y="804041"/>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CuadroTexto 3"/>
          <p:cNvSpPr txBox="1"/>
          <p:nvPr/>
        </p:nvSpPr>
        <p:spPr>
          <a:xfrm>
            <a:off x="386192" y="1769492"/>
            <a:ext cx="5233608" cy="8970417"/>
          </a:xfrm>
          <a:prstGeom prst="rect">
            <a:avLst/>
          </a:prstGeom>
          <a:noFill/>
        </p:spPr>
        <p:txBody>
          <a:bodyPr wrap="square" lIns="105421" tIns="52711" rIns="105421" bIns="52711" rtlCol="0">
            <a:spAutoFit/>
          </a:bodyPr>
          <a:lstStyle/>
          <a:p>
            <a:pPr marL="527106" indent="-527106">
              <a:buFont typeface="Arial" panose="020B0604020202020204" pitchFamily="34" charset="0"/>
              <a:buChar char="•"/>
            </a:pPr>
            <a:r>
              <a:rPr lang="es-VE" sz="3200" b="1" dirty="0">
                <a:latin typeface="Arial" panose="020B0604020202020204" pitchFamily="34" charset="0"/>
                <a:cs typeface="Arial" panose="020B0604020202020204" pitchFamily="34" charset="0"/>
              </a:rPr>
              <a:t>Consumo de </a:t>
            </a:r>
            <a:r>
              <a:rPr lang="es-VE" sz="3200" b="1" dirty="0" smtClean="0">
                <a:latin typeface="Arial" panose="020B0604020202020204" pitchFamily="34" charset="0"/>
                <a:cs typeface="Arial" panose="020B0604020202020204" pitchFamily="34" charset="0"/>
              </a:rPr>
              <a:t>energía</a:t>
            </a:r>
          </a:p>
          <a:p>
            <a:pPr marL="527106" indent="-527106">
              <a:buFont typeface="Arial" panose="020B0604020202020204" pitchFamily="34" charset="0"/>
              <a:buChar char="•"/>
            </a:pPr>
            <a:endParaRPr lang="es-VE" sz="3200" b="1" dirty="0">
              <a:latin typeface="Arial" panose="020B0604020202020204" pitchFamily="34" charset="0"/>
              <a:cs typeface="Arial" panose="020B0604020202020204" pitchFamily="34" charset="0"/>
            </a:endParaRPr>
          </a:p>
          <a:p>
            <a:pPr marL="527106" indent="-527106">
              <a:buFont typeface="Arial" panose="020B0604020202020204" pitchFamily="34" charset="0"/>
              <a:buChar char="•"/>
            </a:pPr>
            <a:r>
              <a:rPr lang="es-VE" sz="3200" b="1" dirty="0">
                <a:latin typeface="Arial" panose="020B0604020202020204" pitchFamily="34" charset="0"/>
                <a:cs typeface="Arial" panose="020B0604020202020204" pitchFamily="34" charset="0"/>
              </a:rPr>
              <a:t>Uso del </a:t>
            </a:r>
            <a:r>
              <a:rPr lang="es-VE" sz="3200" b="1" dirty="0" smtClean="0">
                <a:latin typeface="Arial" panose="020B0604020202020204" pitchFamily="34" charset="0"/>
                <a:cs typeface="Arial" panose="020B0604020202020204" pitchFamily="34" charset="0"/>
              </a:rPr>
              <a:t>agua</a:t>
            </a:r>
          </a:p>
          <a:p>
            <a:pPr marL="527106" indent="-527106">
              <a:buFont typeface="Arial" panose="020B0604020202020204" pitchFamily="34" charset="0"/>
              <a:buChar char="•"/>
            </a:pPr>
            <a:endParaRPr lang="es-VE" sz="3200" b="1" dirty="0">
              <a:latin typeface="Arial" panose="020B0604020202020204" pitchFamily="34" charset="0"/>
              <a:cs typeface="Arial" panose="020B0604020202020204" pitchFamily="34" charset="0"/>
            </a:endParaRPr>
          </a:p>
          <a:p>
            <a:pPr marL="527106" indent="-527106">
              <a:buFont typeface="Arial" panose="020B0604020202020204" pitchFamily="34" charset="0"/>
              <a:buChar char="•"/>
            </a:pPr>
            <a:r>
              <a:rPr lang="es-VE" sz="3200" b="1" dirty="0">
                <a:latin typeface="Arial" panose="020B0604020202020204" pitchFamily="34" charset="0"/>
                <a:cs typeface="Arial" panose="020B0604020202020204" pitchFamily="34" charset="0"/>
              </a:rPr>
              <a:t>Generación de </a:t>
            </a:r>
            <a:r>
              <a:rPr lang="es-VE" sz="3200" b="1" dirty="0" smtClean="0">
                <a:latin typeface="Arial" panose="020B0604020202020204" pitchFamily="34" charset="0"/>
                <a:cs typeface="Arial" panose="020B0604020202020204" pitchFamily="34" charset="0"/>
              </a:rPr>
              <a:t>residuos</a:t>
            </a:r>
          </a:p>
          <a:p>
            <a:pPr marL="527106" indent="-527106">
              <a:buFont typeface="Arial" panose="020B0604020202020204" pitchFamily="34" charset="0"/>
              <a:buChar char="•"/>
            </a:pPr>
            <a:endParaRPr lang="es-VE" sz="3200" b="1" dirty="0">
              <a:latin typeface="Arial" panose="020B0604020202020204" pitchFamily="34" charset="0"/>
              <a:cs typeface="Arial" panose="020B0604020202020204" pitchFamily="34" charset="0"/>
            </a:endParaRPr>
          </a:p>
          <a:p>
            <a:pPr marL="527106" indent="-527106">
              <a:buFont typeface="Arial" panose="020B0604020202020204" pitchFamily="34" charset="0"/>
              <a:buChar char="•"/>
            </a:pPr>
            <a:r>
              <a:rPr lang="es-VE" sz="3200" b="1" dirty="0">
                <a:latin typeface="Arial" panose="020B0604020202020204" pitchFamily="34" charset="0"/>
                <a:cs typeface="Arial" panose="020B0604020202020204" pitchFamily="34" charset="0"/>
              </a:rPr>
              <a:t>Emisiones </a:t>
            </a:r>
            <a:r>
              <a:rPr lang="es-VE" sz="3200" b="1" dirty="0" smtClean="0">
                <a:latin typeface="Arial" panose="020B0604020202020204" pitchFamily="34" charset="0"/>
                <a:cs typeface="Arial" panose="020B0604020202020204" pitchFamily="34" charset="0"/>
              </a:rPr>
              <a:t>atmosféricas</a:t>
            </a:r>
          </a:p>
          <a:p>
            <a:endParaRPr lang="es-VE" sz="3200" b="1" dirty="0" smtClean="0">
              <a:latin typeface="Arial" panose="020B0604020202020204" pitchFamily="34" charset="0"/>
              <a:cs typeface="Arial" panose="020B0604020202020204" pitchFamily="34" charset="0"/>
            </a:endParaRPr>
          </a:p>
          <a:p>
            <a:pPr marL="527106" indent="-527106">
              <a:buFont typeface="Arial" panose="020B0604020202020204" pitchFamily="34" charset="0"/>
              <a:buChar char="•"/>
            </a:pPr>
            <a:r>
              <a:rPr lang="es-VE" sz="3200" b="1" dirty="0" smtClean="0">
                <a:latin typeface="Arial" panose="020B0604020202020204" pitchFamily="34" charset="0"/>
                <a:cs typeface="Arial" panose="020B0604020202020204" pitchFamily="34" charset="0"/>
              </a:rPr>
              <a:t>Movilidad</a:t>
            </a:r>
          </a:p>
          <a:p>
            <a:pPr marL="527106" indent="-527106">
              <a:buFont typeface="Arial" panose="020B0604020202020204" pitchFamily="34" charset="0"/>
              <a:buChar char="•"/>
            </a:pPr>
            <a:endParaRPr lang="es-VE" sz="3200" b="1" dirty="0">
              <a:latin typeface="Arial" panose="020B0604020202020204" pitchFamily="34" charset="0"/>
              <a:cs typeface="Arial" panose="020B0604020202020204" pitchFamily="34" charset="0"/>
            </a:endParaRPr>
          </a:p>
          <a:p>
            <a:pPr marL="527106" indent="-527106">
              <a:buFont typeface="Arial" panose="020B0604020202020204" pitchFamily="34" charset="0"/>
              <a:buChar char="•"/>
            </a:pPr>
            <a:r>
              <a:rPr lang="es-VE" sz="3200" b="1" dirty="0">
                <a:latin typeface="Arial" panose="020B0604020202020204" pitchFamily="34" charset="0"/>
                <a:cs typeface="Arial" panose="020B0604020202020204" pitchFamily="34" charset="0"/>
              </a:rPr>
              <a:t>Impacto en la biodiversidad</a:t>
            </a:r>
            <a:endParaRPr lang="es-VE" sz="3200" b="1" dirty="0" smtClean="0">
              <a:latin typeface="Arial" panose="020B0604020202020204" pitchFamily="34" charset="0"/>
              <a:cs typeface="Arial" panose="020B0604020202020204" pitchFamily="34" charset="0"/>
            </a:endParaRPr>
          </a:p>
          <a:p>
            <a:pPr marL="527106" indent="-527106">
              <a:buFont typeface="Arial" panose="020B0604020202020204" pitchFamily="34" charset="0"/>
              <a:buChar char="•"/>
            </a:pPr>
            <a:endParaRPr lang="es-VE" sz="3200" b="1" dirty="0">
              <a:latin typeface="Arial" panose="020B0604020202020204" pitchFamily="34" charset="0"/>
              <a:cs typeface="Arial" panose="020B0604020202020204" pitchFamily="34" charset="0"/>
            </a:endParaRPr>
          </a:p>
          <a:p>
            <a:pPr marL="527106" indent="-527106">
              <a:buFont typeface="Arial" panose="020B0604020202020204" pitchFamily="34" charset="0"/>
              <a:buChar char="•"/>
            </a:pPr>
            <a:endParaRPr lang="es-VE" sz="3200" b="1" dirty="0" smtClean="0">
              <a:latin typeface="Arial" panose="020B0604020202020204" pitchFamily="34" charset="0"/>
              <a:cs typeface="Arial" panose="020B0604020202020204" pitchFamily="34" charset="0"/>
            </a:endParaRPr>
          </a:p>
          <a:p>
            <a:endParaRPr lang="es-VE" sz="3200" b="1" dirty="0"/>
          </a:p>
          <a:p>
            <a:endParaRPr lang="es-VE" sz="3200" dirty="0"/>
          </a:p>
        </p:txBody>
      </p:sp>
      <p:sp>
        <p:nvSpPr>
          <p:cNvPr id="5" name="CuadroTexto 4"/>
          <p:cNvSpPr txBox="1"/>
          <p:nvPr/>
        </p:nvSpPr>
        <p:spPr>
          <a:xfrm>
            <a:off x="4394629" y="384204"/>
            <a:ext cx="4487849" cy="968226"/>
          </a:xfrm>
          <a:prstGeom prst="rect">
            <a:avLst/>
          </a:prstGeom>
          <a:noFill/>
        </p:spPr>
        <p:txBody>
          <a:bodyPr wrap="square" lIns="105421" tIns="52711" rIns="105421" bIns="52711" rtlCol="0">
            <a:spAutoFit/>
          </a:bodyPr>
          <a:lstStyle/>
          <a:p>
            <a:r>
              <a:rPr lang="es-VE" sz="2800" b="1" dirty="0" smtClean="0">
                <a:latin typeface="Arial" panose="020B0604020202020204" pitchFamily="34" charset="0"/>
                <a:cs typeface="Arial" panose="020B0604020202020204" pitchFamily="34" charset="0"/>
              </a:rPr>
              <a:t>ASPECTOS AMBIENTALES</a:t>
            </a:r>
            <a:endParaRPr lang="es-VE" sz="2800" b="1" dirty="0">
              <a:latin typeface="Arial" panose="020B0604020202020204" pitchFamily="34" charset="0"/>
              <a:cs typeface="Arial" panose="020B0604020202020204" pitchFamily="34" charset="0"/>
            </a:endParaRPr>
          </a:p>
        </p:txBody>
      </p:sp>
      <p:sp>
        <p:nvSpPr>
          <p:cNvPr id="6" name="CuadroTexto 5"/>
          <p:cNvSpPr txBox="1"/>
          <p:nvPr/>
        </p:nvSpPr>
        <p:spPr>
          <a:xfrm>
            <a:off x="7351017" y="1693363"/>
            <a:ext cx="4647654" cy="2568664"/>
          </a:xfrm>
          <a:prstGeom prst="rect">
            <a:avLst/>
          </a:prstGeom>
          <a:noFill/>
        </p:spPr>
        <p:txBody>
          <a:bodyPr wrap="square" lIns="105421" tIns="52711" rIns="105421" bIns="52711" rtlCol="0">
            <a:spAutoFit/>
          </a:bodyPr>
          <a:lstStyle/>
          <a:p>
            <a:pPr marL="329441" indent="-329441">
              <a:buFont typeface="Arial" panose="020B0604020202020204" pitchFamily="34" charset="0"/>
              <a:buChar char="•"/>
            </a:pPr>
            <a:r>
              <a:rPr lang="es-VE" sz="3200" b="1" dirty="0" smtClean="0">
                <a:latin typeface="Arial" panose="020B0604020202020204" pitchFamily="34" charset="0"/>
                <a:cs typeface="Arial" panose="020B0604020202020204" pitchFamily="34" charset="0"/>
              </a:rPr>
              <a:t>Ruido</a:t>
            </a:r>
          </a:p>
          <a:p>
            <a:pPr marL="329441" indent="-329441">
              <a:buFont typeface="Arial" panose="020B0604020202020204" pitchFamily="34" charset="0"/>
              <a:buChar char="•"/>
            </a:pPr>
            <a:endParaRPr lang="es-VE" sz="3200" b="1" dirty="0">
              <a:latin typeface="Arial" panose="020B0604020202020204" pitchFamily="34" charset="0"/>
              <a:cs typeface="Arial" panose="020B0604020202020204" pitchFamily="34" charset="0"/>
            </a:endParaRPr>
          </a:p>
          <a:p>
            <a:pPr marL="329441" indent="-329441">
              <a:buFont typeface="Arial" panose="020B0604020202020204" pitchFamily="34" charset="0"/>
              <a:buChar char="•"/>
            </a:pPr>
            <a:r>
              <a:rPr lang="es-VE" sz="3200" b="1" dirty="0">
                <a:latin typeface="Arial" panose="020B0604020202020204" pitchFamily="34" charset="0"/>
                <a:cs typeface="Arial" panose="020B0604020202020204" pitchFamily="34" charset="0"/>
              </a:rPr>
              <a:t>Uso de </a:t>
            </a:r>
            <a:r>
              <a:rPr lang="es-VE" sz="3200" b="1" dirty="0" smtClean="0">
                <a:latin typeface="Arial" panose="020B0604020202020204" pitchFamily="34" charset="0"/>
                <a:cs typeface="Arial" panose="020B0604020202020204" pitchFamily="34" charset="0"/>
              </a:rPr>
              <a:t>materiales</a:t>
            </a:r>
          </a:p>
          <a:p>
            <a:pPr marL="329441" indent="-329441">
              <a:buFont typeface="Arial" panose="020B0604020202020204" pitchFamily="34" charset="0"/>
              <a:buChar char="•"/>
            </a:pPr>
            <a:endParaRPr lang="es-VE" sz="3200" b="1" dirty="0">
              <a:latin typeface="Arial" panose="020B0604020202020204" pitchFamily="34" charset="0"/>
              <a:cs typeface="Arial" panose="020B0604020202020204" pitchFamily="34" charset="0"/>
            </a:endParaRPr>
          </a:p>
          <a:p>
            <a:pPr marL="329441" indent="-329441">
              <a:buFont typeface="Arial" panose="020B0604020202020204" pitchFamily="34" charset="0"/>
              <a:buChar char="•"/>
            </a:pPr>
            <a:r>
              <a:rPr lang="es-VE" sz="3200" b="1" dirty="0">
                <a:latin typeface="Arial" panose="020B0604020202020204" pitchFamily="34" charset="0"/>
                <a:cs typeface="Arial" panose="020B0604020202020204" pitchFamily="34" charset="0"/>
              </a:rPr>
              <a:t>Impacto visual</a:t>
            </a:r>
            <a:endParaRPr lang="es-VE" sz="3200" dirty="0">
              <a:latin typeface="Arial" panose="020B0604020202020204" pitchFamily="34" charset="0"/>
              <a:cs typeface="Arial" panose="020B0604020202020204" pitchFamily="34" charset="0"/>
            </a:endParaRPr>
          </a:p>
        </p:txBody>
      </p:sp>
      <p:pic>
        <p:nvPicPr>
          <p:cNvPr id="12"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0605861" y="389546"/>
            <a:ext cx="1415797" cy="1723235"/>
          </a:xfrm>
          <a:prstGeom prst="roundRect">
            <a:avLst/>
          </a:prstGeom>
        </p:spPr>
      </p:pic>
      <p:pic>
        <p:nvPicPr>
          <p:cNvPr id="11" name="Imagen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177322" y="3902360"/>
            <a:ext cx="2806803" cy="3465105"/>
          </a:xfrm>
          <a:prstGeom prst="rect">
            <a:avLst/>
          </a:prstGeom>
        </p:spPr>
      </p:pic>
      <p:pic>
        <p:nvPicPr>
          <p:cNvPr id="13" name="Imagen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989646" y="5089343"/>
            <a:ext cx="2298463" cy="2837540"/>
          </a:xfrm>
          <a:prstGeom prst="rect">
            <a:avLst/>
          </a:prstGeom>
        </p:spPr>
      </p:pic>
    </p:spTree>
    <p:extLst>
      <p:ext uri="{BB962C8B-B14F-4D97-AF65-F5344CB8AC3E}">
        <p14:creationId xmlns="" xmlns:p14="http://schemas.microsoft.com/office/powerpoint/2010/main" val="38986590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035863" y="406037"/>
            <a:ext cx="1415797" cy="1723235"/>
          </a:xfrm>
          <a:prstGeom prst="roundRect">
            <a:avLst/>
          </a:prstGeom>
        </p:spPr>
      </p:pic>
      <p:sp>
        <p:nvSpPr>
          <p:cNvPr id="11" name="10 Elipse"/>
          <p:cNvSpPr/>
          <p:nvPr/>
        </p:nvSpPr>
        <p:spPr>
          <a:xfrm>
            <a:off x="8791902" y="6842234"/>
            <a:ext cx="2054774" cy="196543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Elipse"/>
          <p:cNvSpPr/>
          <p:nvPr/>
        </p:nvSpPr>
        <p:spPr>
          <a:xfrm>
            <a:off x="1655378" y="5344509"/>
            <a:ext cx="2254470" cy="234906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Elipse"/>
          <p:cNvSpPr/>
          <p:nvPr/>
        </p:nvSpPr>
        <p:spPr>
          <a:xfrm>
            <a:off x="8129749" y="2328041"/>
            <a:ext cx="3568265" cy="3394841"/>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Elipse"/>
          <p:cNvSpPr/>
          <p:nvPr/>
        </p:nvSpPr>
        <p:spPr>
          <a:xfrm>
            <a:off x="5565226" y="1876098"/>
            <a:ext cx="1623847" cy="1592316"/>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Elipse"/>
          <p:cNvSpPr/>
          <p:nvPr/>
        </p:nvSpPr>
        <p:spPr>
          <a:xfrm>
            <a:off x="767253" y="562304"/>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3 CuadroTexto"/>
          <p:cNvSpPr txBox="1"/>
          <p:nvPr/>
        </p:nvSpPr>
        <p:spPr>
          <a:xfrm>
            <a:off x="514742" y="531122"/>
            <a:ext cx="10221576" cy="4928042"/>
          </a:xfrm>
          <a:prstGeom prst="rect">
            <a:avLst/>
          </a:prstGeom>
          <a:noFill/>
        </p:spPr>
        <p:txBody>
          <a:bodyPr wrap="square" lIns="125501" tIns="62751" rIns="125501" bIns="62751" rtlCol="0">
            <a:spAutoFit/>
          </a:bodyPr>
          <a:lstStyle/>
          <a:p>
            <a:pPr algn="just"/>
            <a:r>
              <a:rPr lang="es-VE" sz="2400" b="1" dirty="0"/>
              <a:t>Por ejemplo: </a:t>
            </a:r>
            <a:endParaRPr lang="es-VE" sz="2400" b="1" dirty="0" smtClean="0"/>
          </a:p>
          <a:p>
            <a:pPr algn="just"/>
            <a:endParaRPr lang="es-VE" sz="2400" b="1" dirty="0"/>
          </a:p>
          <a:p>
            <a:pPr algn="just"/>
            <a:r>
              <a:rPr lang="es-VE" sz="2400" dirty="0"/>
              <a:t>E</a:t>
            </a:r>
            <a:r>
              <a:rPr lang="es-VE" sz="2400" dirty="0" smtClean="0"/>
              <a:t>xiste </a:t>
            </a:r>
            <a:r>
              <a:rPr lang="es-VE" sz="2400" dirty="0"/>
              <a:t>una correlación negativa en los 5 puntos tratados dentro de la </a:t>
            </a:r>
            <a:r>
              <a:rPr lang="es-VE" sz="2400" dirty="0" smtClean="0"/>
              <a:t>UNEG, </a:t>
            </a:r>
            <a:r>
              <a:rPr lang="es-VE" sz="2400" dirty="0"/>
              <a:t>Consumo de agua en baños, Residuos, Áreas verdes y generales, Calidad del aire, Actividad deportiva, Consumo eléctrico. La correlación </a:t>
            </a:r>
            <a:r>
              <a:rPr lang="es-VE" sz="2400" i="1" dirty="0"/>
              <a:t>no</a:t>
            </a:r>
            <a:r>
              <a:rPr lang="es-VE" sz="2400" dirty="0"/>
              <a:t> implica causalidad, una correlación nos dice que hay algún tipo de asociación entre varios conjuntos de números.</a:t>
            </a:r>
          </a:p>
          <a:p>
            <a:pPr algn="just"/>
            <a:r>
              <a:rPr lang="es-VE" sz="2400" dirty="0"/>
              <a:t>Por otro lado, encontrar una correlación es solo un primer paso para entender los datos. No precisamente </a:t>
            </a:r>
            <a:r>
              <a:rPr lang="es-VE" sz="2400" dirty="0" smtClean="0"/>
              <a:t>siempre dice </a:t>
            </a:r>
            <a:r>
              <a:rPr lang="es-VE" sz="2400" dirty="0"/>
              <a:t>la causa, pero nos apunta en la dirección de posibles causas.</a:t>
            </a:r>
          </a:p>
          <a:p>
            <a:pPr algn="just"/>
            <a:r>
              <a:rPr lang="es-VE" sz="2400" dirty="0"/>
              <a:t>Dentro de los datos analizados encontramos patrones predecibles relacionados a las tendencias, que son</a:t>
            </a:r>
            <a:r>
              <a:rPr lang="es-VE" sz="2400" dirty="0" smtClean="0"/>
              <a:t>:</a:t>
            </a:r>
          </a:p>
          <a:p>
            <a:pPr algn="just"/>
            <a:endParaRPr lang="es-VE" sz="2400" dirty="0"/>
          </a:p>
        </p:txBody>
      </p:sp>
      <p:sp>
        <p:nvSpPr>
          <p:cNvPr id="5" name="4 CuadroTexto"/>
          <p:cNvSpPr txBox="1"/>
          <p:nvPr/>
        </p:nvSpPr>
        <p:spPr>
          <a:xfrm>
            <a:off x="530507" y="5271074"/>
            <a:ext cx="4797471" cy="1973387"/>
          </a:xfrm>
          <a:prstGeom prst="rect">
            <a:avLst/>
          </a:prstGeom>
          <a:noFill/>
        </p:spPr>
        <p:txBody>
          <a:bodyPr wrap="square" lIns="125501" tIns="62751" rIns="125501" bIns="62751" rtlCol="0">
            <a:spAutoFit/>
          </a:bodyPr>
          <a:lstStyle/>
          <a:p>
            <a:r>
              <a:rPr lang="es-VE" sz="2400" dirty="0"/>
              <a:t>La carencia del servicio de aguas y servicio eléctrico en la institución (UNEG), que de alguna manera es una variable que hace parte de los resultados.</a:t>
            </a:r>
          </a:p>
        </p:txBody>
      </p:sp>
      <p:sp>
        <p:nvSpPr>
          <p:cNvPr id="6" name="5 CuadroTexto"/>
          <p:cNvSpPr txBox="1"/>
          <p:nvPr/>
        </p:nvSpPr>
        <p:spPr>
          <a:xfrm>
            <a:off x="6811241" y="4860128"/>
            <a:ext cx="5330812" cy="1234723"/>
          </a:xfrm>
          <a:prstGeom prst="rect">
            <a:avLst/>
          </a:prstGeom>
          <a:noFill/>
        </p:spPr>
        <p:txBody>
          <a:bodyPr wrap="square" lIns="125501" tIns="62751" rIns="125501" bIns="62751" rtlCol="0">
            <a:spAutoFit/>
          </a:bodyPr>
          <a:lstStyle/>
          <a:p>
            <a:r>
              <a:rPr lang="es-VE" sz="2400" dirty="0" smtClean="0"/>
              <a:t>La cantidad de desechos al día, en relación con el porcentaje de desechos procesados al día.</a:t>
            </a:r>
            <a:endParaRPr lang="es-VE" sz="2400" dirty="0"/>
          </a:p>
        </p:txBody>
      </p:sp>
      <p:sp>
        <p:nvSpPr>
          <p:cNvPr id="7" name="6 CuadroTexto"/>
          <p:cNvSpPr txBox="1"/>
          <p:nvPr/>
        </p:nvSpPr>
        <p:spPr>
          <a:xfrm>
            <a:off x="2842947" y="7430388"/>
            <a:ext cx="8267981" cy="1234723"/>
          </a:xfrm>
          <a:prstGeom prst="rect">
            <a:avLst/>
          </a:prstGeom>
          <a:noFill/>
        </p:spPr>
        <p:txBody>
          <a:bodyPr wrap="square" lIns="125501" tIns="62751" rIns="125501" bIns="62751" rtlCol="0">
            <a:spAutoFit/>
          </a:bodyPr>
          <a:lstStyle/>
          <a:p>
            <a:r>
              <a:rPr lang="es-VE" sz="2400" b="1" dirty="0" smtClean="0"/>
              <a:t>Como ejemplo de datos atípicos tenemos:</a:t>
            </a:r>
          </a:p>
          <a:p>
            <a:r>
              <a:rPr lang="es-VE" sz="2400" dirty="0" smtClean="0"/>
              <a:t>Indicador de litros diarios recomendados para una persona (OMS)</a:t>
            </a:r>
            <a:endParaRPr lang="es-VE" sz="2400" dirty="0"/>
          </a:p>
        </p:txBody>
      </p:sp>
    </p:spTree>
    <p:extLst>
      <p:ext uri="{BB962C8B-B14F-4D97-AF65-F5344CB8AC3E}">
        <p14:creationId xmlns="" xmlns:p14="http://schemas.microsoft.com/office/powerpoint/2010/main" val="16935635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rot="16200000">
            <a:off x="5445671"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Rectángulo redondeado"/>
          <p:cNvSpPr/>
          <p:nvPr/>
        </p:nvSpPr>
        <p:spPr>
          <a:xfrm rot="16200000">
            <a:off x="2639409" y="3191203"/>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Rectángulo redondeado"/>
          <p:cNvSpPr/>
          <p:nvPr/>
        </p:nvSpPr>
        <p:spPr>
          <a:xfrm rot="16200000">
            <a:off x="22334"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rot="16200000">
            <a:off x="-2510660" y="2991506"/>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4 Rectángulo"/>
          <p:cNvSpPr/>
          <p:nvPr/>
        </p:nvSpPr>
        <p:spPr>
          <a:xfrm>
            <a:off x="825846" y="2052790"/>
            <a:ext cx="11240464" cy="4635654"/>
          </a:xfrm>
          <a:prstGeom prst="rect">
            <a:avLst/>
          </a:prstGeom>
        </p:spPr>
        <p:txBody>
          <a:bodyPr wrap="square" lIns="125501" tIns="62751" rIns="125501" bIns="62751">
            <a:spAutoFit/>
          </a:bodyPr>
          <a:lstStyle/>
          <a:p>
            <a:pPr algn="ctr"/>
            <a:r>
              <a:rPr lang="es-VE" sz="3300" b="1" dirty="0" smtClean="0"/>
              <a:t>4.5. Revisión y mejora: Revisión y mejora continua del SGA</a:t>
            </a:r>
            <a:endParaRPr lang="es-VE" sz="3300" dirty="0"/>
          </a:p>
          <a:p>
            <a:endParaRPr lang="es-VE" sz="2700" b="1" dirty="0" smtClean="0"/>
          </a:p>
          <a:p>
            <a:pPr>
              <a:buFont typeface="Wingdings" pitchFamily="2" charset="2"/>
              <a:buChar char="Ø"/>
            </a:pPr>
            <a:r>
              <a:rPr lang="es-VE" sz="2700" b="1" dirty="0" smtClean="0"/>
              <a:t> Objetivo:</a:t>
            </a:r>
          </a:p>
          <a:p>
            <a:endParaRPr lang="es-VE" sz="2700" b="1" dirty="0" smtClean="0">
              <a:solidFill>
                <a:schemeClr val="accent3">
                  <a:lumMod val="50000"/>
                </a:schemeClr>
              </a:solidFill>
            </a:endParaRPr>
          </a:p>
          <a:p>
            <a:r>
              <a:rPr lang="es-VE" sz="3800" b="1" dirty="0"/>
              <a:t> </a:t>
            </a:r>
            <a:r>
              <a:rPr lang="es-VE" sz="3800" b="1" dirty="0" smtClean="0"/>
              <a:t>   </a:t>
            </a:r>
            <a:r>
              <a:rPr lang="es-VE" sz="2700" b="1" dirty="0" smtClean="0"/>
              <a:t>Identificar Áreas de </a:t>
            </a:r>
            <a:r>
              <a:rPr lang="es-VE" sz="2700" b="1" dirty="0"/>
              <a:t>O</a:t>
            </a:r>
            <a:r>
              <a:rPr lang="es-VE" sz="2700" b="1" dirty="0" smtClean="0"/>
              <a:t>portunidad para la Gestión </a:t>
            </a:r>
            <a:r>
              <a:rPr lang="es-VE" sz="2700" b="1" dirty="0"/>
              <a:t>A</a:t>
            </a:r>
            <a:r>
              <a:rPr lang="es-VE" sz="2700" b="1" dirty="0" smtClean="0"/>
              <a:t>mbiental en la Sede Villa Asia de la Universidad UNEG y Adquirir el Conocimiento y las Herramientas </a:t>
            </a:r>
            <a:r>
              <a:rPr lang="es-VE" sz="2700" b="1" dirty="0"/>
              <a:t>N</a:t>
            </a:r>
            <a:r>
              <a:rPr lang="es-VE" sz="2700" b="1" dirty="0" smtClean="0"/>
              <a:t>ecesarias para Implementar </a:t>
            </a:r>
            <a:r>
              <a:rPr lang="es-VE" sz="2700" b="1" dirty="0"/>
              <a:t>S</a:t>
            </a:r>
            <a:r>
              <a:rPr lang="es-VE" sz="2700" b="1" dirty="0" smtClean="0"/>
              <a:t>oluciones </a:t>
            </a:r>
            <a:r>
              <a:rPr lang="es-VE" sz="2700" b="1" dirty="0"/>
              <a:t>S</a:t>
            </a:r>
            <a:r>
              <a:rPr lang="es-VE" sz="2700" b="1" dirty="0" smtClean="0"/>
              <a:t>ostenibles que Contribuyan a la Reducción del Impacto </a:t>
            </a:r>
            <a:r>
              <a:rPr lang="es-VE" sz="2700" b="1" dirty="0"/>
              <a:t>A</a:t>
            </a:r>
            <a:r>
              <a:rPr lang="es-VE" sz="2700" b="1" dirty="0" smtClean="0"/>
              <a:t>mbiental en los Espacios </a:t>
            </a:r>
            <a:r>
              <a:rPr lang="es-VE" sz="2700" b="1" dirty="0"/>
              <a:t>U</a:t>
            </a:r>
            <a:r>
              <a:rPr lang="es-VE" sz="2700" b="1" dirty="0" smtClean="0"/>
              <a:t>niversitarios.</a:t>
            </a:r>
            <a:endParaRPr lang="es-VE" sz="2700" b="1" dirty="0"/>
          </a:p>
        </p:txBody>
      </p:sp>
      <p:sp>
        <p:nvSpPr>
          <p:cNvPr id="6" name="5 CuadroTexto"/>
          <p:cNvSpPr txBox="1"/>
          <p:nvPr/>
        </p:nvSpPr>
        <p:spPr>
          <a:xfrm>
            <a:off x="7874096" y="7920813"/>
            <a:ext cx="5087842" cy="557615"/>
          </a:xfrm>
          <a:prstGeom prst="rect">
            <a:avLst/>
          </a:prstGeom>
          <a:noFill/>
        </p:spPr>
        <p:txBody>
          <a:bodyPr wrap="square" lIns="125501" tIns="62751" rIns="125501" bIns="62751" rtlCol="0">
            <a:spAutoFit/>
          </a:bodyPr>
          <a:lstStyle/>
          <a:p>
            <a:r>
              <a:rPr lang="es-VE" sz="2800" b="1" dirty="0" smtClean="0">
                <a:latin typeface="Arial" pitchFamily="34" charset="0"/>
                <a:cs typeface="Arial" pitchFamily="34" charset="0"/>
              </a:rPr>
              <a:t>Ponente: </a:t>
            </a:r>
            <a:r>
              <a:rPr lang="es-VE" sz="2800" dirty="0" smtClean="0">
                <a:latin typeface="Arial" pitchFamily="34" charset="0"/>
                <a:cs typeface="Arial" pitchFamily="34" charset="0"/>
              </a:rPr>
              <a:t>Génesis Ramírez</a:t>
            </a:r>
            <a:endParaRPr lang="es-VE" sz="2800" dirty="0">
              <a:latin typeface="Arial" pitchFamily="34" charset="0"/>
              <a:cs typeface="Arial" pitchFamily="34" charset="0"/>
            </a:endParaRPr>
          </a:p>
        </p:txBody>
      </p:sp>
      <p:pic>
        <p:nvPicPr>
          <p:cNvPr id="4" name="3 Imagen"/>
          <p:cNvPicPr>
            <a:picLocks noChangeAspect="1"/>
          </p:cNvPicPr>
          <p:nvPr/>
        </p:nvPicPr>
        <p:blipFill>
          <a:blip r:embed="rId2">
            <a:extLst>
              <a:ext uri="{BEBA8EAE-BF5A-486C-A8C5-ECC9F3942E4B}">
                <a14:imgProps xmlns:lc="http://schemas.openxmlformats.org/drawingml/2006/lockedCanvas" xmlns:a14="http://schemas.microsoft.com/office/drawing/2010/main" xmlns:xdr="http://schemas.openxmlformats.org/drawingml/2006/spreadsheetDrawing" xmlns="">
                  <a14:imgLayer r:embed="rId3">
                    <a14:imgEffect>
                      <a14:sharpenSoften amount="25000"/>
                    </a14:imgEffect>
                    <a14:imgEffect>
                      <a14:saturation sat="400000"/>
                    </a14:imgEffect>
                  </a14:imgLayer>
                </a14:imgProps>
              </a:ext>
            </a:extLst>
          </a:blip>
          <a:stretch>
            <a:fillRect/>
          </a:stretch>
        </p:blipFill>
        <p:spPr>
          <a:xfrm>
            <a:off x="1229721" y="300581"/>
            <a:ext cx="10650033" cy="1449392"/>
          </a:xfrm>
          <a:prstGeom prst="round2Same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Elipse"/>
          <p:cNvSpPr/>
          <p:nvPr/>
        </p:nvSpPr>
        <p:spPr>
          <a:xfrm>
            <a:off x="1003738" y="5733393"/>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Elipse"/>
          <p:cNvSpPr/>
          <p:nvPr/>
        </p:nvSpPr>
        <p:spPr>
          <a:xfrm>
            <a:off x="9327931" y="956441"/>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Elipse"/>
          <p:cNvSpPr/>
          <p:nvPr/>
        </p:nvSpPr>
        <p:spPr>
          <a:xfrm>
            <a:off x="5701861" y="4251433"/>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Elipse"/>
          <p:cNvSpPr/>
          <p:nvPr/>
        </p:nvSpPr>
        <p:spPr>
          <a:xfrm>
            <a:off x="0" y="898634"/>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1026" name="Picture 2"/>
          <p:cNvPicPr>
            <a:picLocks noChangeAspect="1" noChangeArrowheads="1"/>
          </p:cNvPicPr>
          <p:nvPr/>
        </p:nvPicPr>
        <p:blipFill>
          <a:blip r:embed="rId2"/>
          <a:srcRect l="23016" t="32701" r="41040" b="44766"/>
          <a:stretch>
            <a:fillRect/>
          </a:stretch>
        </p:blipFill>
        <p:spPr bwMode="auto">
          <a:xfrm>
            <a:off x="435316" y="2648608"/>
            <a:ext cx="6075843" cy="2380593"/>
          </a:xfrm>
          <a:prstGeom prst="round2DiagRect">
            <a:avLst/>
          </a:prstGeom>
          <a:noFill/>
          <a:ln w="9525">
            <a:noFill/>
            <a:miter lim="800000"/>
            <a:headEnd/>
            <a:tailEnd/>
          </a:ln>
          <a:effectLst/>
        </p:spPr>
      </p:pic>
      <p:pic>
        <p:nvPicPr>
          <p:cNvPr id="5" name="Picture 2"/>
          <p:cNvPicPr>
            <a:picLocks noChangeAspect="1" noChangeArrowheads="1"/>
          </p:cNvPicPr>
          <p:nvPr/>
        </p:nvPicPr>
        <p:blipFill>
          <a:blip r:embed="rId2"/>
          <a:srcRect l="60116" t="32701" r="4150" b="45102"/>
          <a:stretch>
            <a:fillRect/>
          </a:stretch>
        </p:blipFill>
        <p:spPr bwMode="auto">
          <a:xfrm>
            <a:off x="6728530" y="2648607"/>
            <a:ext cx="6091221" cy="2364827"/>
          </a:xfrm>
          <a:prstGeom prst="round2DiagRect">
            <a:avLst/>
          </a:prstGeom>
          <a:noFill/>
          <a:ln w="9525">
            <a:noFill/>
            <a:miter lim="800000"/>
            <a:headEnd/>
            <a:tailEnd/>
          </a:ln>
          <a:effectLst/>
        </p:spPr>
      </p:pic>
      <p:pic>
        <p:nvPicPr>
          <p:cNvPr id="6" name="Picture 2"/>
          <p:cNvPicPr>
            <a:picLocks noChangeAspect="1" noChangeArrowheads="1"/>
          </p:cNvPicPr>
          <p:nvPr/>
        </p:nvPicPr>
        <p:blipFill>
          <a:blip r:embed="rId2"/>
          <a:srcRect l="22911" t="57421" r="41145" b="15674"/>
          <a:stretch>
            <a:fillRect/>
          </a:stretch>
        </p:blipFill>
        <p:spPr bwMode="auto">
          <a:xfrm>
            <a:off x="425669" y="5407578"/>
            <a:ext cx="6065784" cy="2837793"/>
          </a:xfrm>
          <a:prstGeom prst="round2DiagRect">
            <a:avLst/>
          </a:prstGeom>
          <a:noFill/>
          <a:ln w="9525">
            <a:noFill/>
            <a:miter lim="800000"/>
            <a:headEnd/>
            <a:tailEnd/>
          </a:ln>
          <a:effectLst/>
        </p:spPr>
      </p:pic>
      <p:pic>
        <p:nvPicPr>
          <p:cNvPr id="7" name="Picture 2"/>
          <p:cNvPicPr>
            <a:picLocks noChangeAspect="1" noChangeArrowheads="1"/>
          </p:cNvPicPr>
          <p:nvPr/>
        </p:nvPicPr>
        <p:blipFill>
          <a:blip r:embed="rId2"/>
          <a:srcRect l="60536" t="57252" r="3730" b="16010"/>
          <a:stretch>
            <a:fillRect/>
          </a:stretch>
        </p:blipFill>
        <p:spPr bwMode="auto">
          <a:xfrm>
            <a:off x="6731876" y="5423345"/>
            <a:ext cx="6000812" cy="2806262"/>
          </a:xfrm>
          <a:prstGeom prst="round2DiagRect">
            <a:avLst/>
          </a:prstGeom>
          <a:noFill/>
          <a:ln w="9525">
            <a:noFill/>
            <a:miter lim="800000"/>
            <a:headEnd/>
            <a:tailEnd/>
          </a:ln>
          <a:effectLst/>
        </p:spPr>
      </p:pic>
      <p:pic>
        <p:nvPicPr>
          <p:cNvPr id="8" name="Picture 2"/>
          <p:cNvPicPr>
            <a:picLocks noChangeAspect="1" noChangeArrowheads="1"/>
          </p:cNvPicPr>
          <p:nvPr/>
        </p:nvPicPr>
        <p:blipFill>
          <a:blip r:embed="rId2"/>
          <a:srcRect l="21609" t="19753" r="2069" b="68644"/>
          <a:stretch>
            <a:fillRect/>
          </a:stretch>
        </p:blipFill>
        <p:spPr bwMode="auto">
          <a:xfrm>
            <a:off x="1507544" y="756747"/>
            <a:ext cx="11249436" cy="1068878"/>
          </a:xfrm>
          <a:prstGeom prst="round2SameRect">
            <a:avLst/>
          </a:prstGeom>
          <a:noFill/>
          <a:ln w="9525">
            <a:noFill/>
            <a:miter lim="800000"/>
            <a:headEnd/>
            <a:tailEnd/>
          </a:ln>
          <a:effectLst/>
        </p:spPr>
      </p:pic>
      <p:pic>
        <p:nvPicPr>
          <p:cNvPr id="9"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220717" y="390272"/>
            <a:ext cx="1415797" cy="1723235"/>
          </a:xfrm>
          <a:prstGeom prst="round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Elipse"/>
          <p:cNvSpPr/>
          <p:nvPr/>
        </p:nvSpPr>
        <p:spPr>
          <a:xfrm>
            <a:off x="9916510" y="6668814"/>
            <a:ext cx="2039008" cy="193915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Elipse"/>
          <p:cNvSpPr/>
          <p:nvPr/>
        </p:nvSpPr>
        <p:spPr>
          <a:xfrm>
            <a:off x="9327931" y="956441"/>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Elipse"/>
          <p:cNvSpPr/>
          <p:nvPr/>
        </p:nvSpPr>
        <p:spPr>
          <a:xfrm>
            <a:off x="1003738" y="5733393"/>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Elipse"/>
          <p:cNvSpPr/>
          <p:nvPr/>
        </p:nvSpPr>
        <p:spPr>
          <a:xfrm>
            <a:off x="5701861" y="4251433"/>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Elipse"/>
          <p:cNvSpPr/>
          <p:nvPr/>
        </p:nvSpPr>
        <p:spPr>
          <a:xfrm>
            <a:off x="0" y="898634"/>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2050" name="Picture 2"/>
          <p:cNvPicPr>
            <a:picLocks noChangeAspect="1" noChangeArrowheads="1"/>
          </p:cNvPicPr>
          <p:nvPr/>
        </p:nvPicPr>
        <p:blipFill>
          <a:blip r:embed="rId2"/>
          <a:srcRect l="21149" t="19017" r="6694" b="61856"/>
          <a:stretch>
            <a:fillRect/>
          </a:stretch>
        </p:blipFill>
        <p:spPr bwMode="auto">
          <a:xfrm>
            <a:off x="1487057" y="472966"/>
            <a:ext cx="10778515" cy="1785652"/>
          </a:xfrm>
          <a:prstGeom prst="round2SameRect">
            <a:avLst/>
          </a:prstGeom>
          <a:noFill/>
          <a:ln w="9525">
            <a:noFill/>
            <a:miter lim="800000"/>
            <a:headEnd/>
            <a:tailEnd/>
          </a:ln>
          <a:effectLst/>
        </p:spPr>
      </p:pic>
      <p:pic>
        <p:nvPicPr>
          <p:cNvPr id="5" name="Picture 2"/>
          <p:cNvPicPr>
            <a:picLocks noChangeAspect="1" noChangeArrowheads="1"/>
          </p:cNvPicPr>
          <p:nvPr/>
        </p:nvPicPr>
        <p:blipFill>
          <a:blip r:embed="rId2"/>
          <a:srcRect l="24712" t="37960" r="54483" b="19741"/>
          <a:stretch>
            <a:fillRect/>
          </a:stretch>
        </p:blipFill>
        <p:spPr bwMode="auto">
          <a:xfrm>
            <a:off x="331076" y="2900856"/>
            <a:ext cx="3796472" cy="4824247"/>
          </a:xfrm>
          <a:prstGeom prst="round2DiagRect">
            <a:avLst/>
          </a:prstGeom>
          <a:noFill/>
          <a:ln w="9525">
            <a:noFill/>
            <a:miter lim="800000"/>
            <a:headEnd/>
            <a:tailEnd/>
          </a:ln>
          <a:effectLst/>
        </p:spPr>
      </p:pic>
      <p:pic>
        <p:nvPicPr>
          <p:cNvPr id="6" name="Picture 2"/>
          <p:cNvPicPr>
            <a:picLocks noChangeAspect="1" noChangeArrowheads="1"/>
          </p:cNvPicPr>
          <p:nvPr/>
        </p:nvPicPr>
        <p:blipFill>
          <a:blip r:embed="rId2"/>
          <a:srcRect l="48735" t="38327" r="30575" b="19557"/>
          <a:stretch>
            <a:fillRect/>
          </a:stretch>
        </p:blipFill>
        <p:spPr bwMode="auto">
          <a:xfrm>
            <a:off x="4540461" y="2916620"/>
            <a:ext cx="3799501" cy="4833810"/>
          </a:xfrm>
          <a:prstGeom prst="round2DiagRect">
            <a:avLst/>
          </a:prstGeom>
          <a:noFill/>
          <a:ln w="9525">
            <a:noFill/>
            <a:miter lim="800000"/>
            <a:headEnd/>
            <a:tailEnd/>
          </a:ln>
          <a:effectLst/>
        </p:spPr>
      </p:pic>
      <p:pic>
        <p:nvPicPr>
          <p:cNvPr id="7" name="Picture 2"/>
          <p:cNvPicPr>
            <a:picLocks noChangeAspect="1" noChangeArrowheads="1"/>
          </p:cNvPicPr>
          <p:nvPr/>
        </p:nvPicPr>
        <p:blipFill>
          <a:blip r:embed="rId2"/>
          <a:srcRect l="72759" t="38144" r="6437" b="20293"/>
          <a:stretch>
            <a:fillRect/>
          </a:stretch>
        </p:blipFill>
        <p:spPr bwMode="auto">
          <a:xfrm>
            <a:off x="8686799" y="2932386"/>
            <a:ext cx="3878317" cy="4842541"/>
          </a:xfrm>
          <a:prstGeom prst="round2DiagRect">
            <a:avLst/>
          </a:prstGeom>
          <a:noFill/>
          <a:ln w="9525">
            <a:noFill/>
            <a:miter lim="800000"/>
            <a:headEnd/>
            <a:tailEnd/>
          </a:ln>
          <a:effectLst/>
        </p:spPr>
      </p:pic>
      <p:pic>
        <p:nvPicPr>
          <p:cNvPr id="8"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60104" y="532163"/>
            <a:ext cx="1415797" cy="1723235"/>
          </a:xfrm>
          <a:prstGeom prst="round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11 Rectángulo redondeado"/>
          <p:cNvSpPr/>
          <p:nvPr/>
        </p:nvSpPr>
        <p:spPr>
          <a:xfrm>
            <a:off x="3715408" y="7099736"/>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Rectángulo redondeado"/>
          <p:cNvSpPr/>
          <p:nvPr/>
        </p:nvSpPr>
        <p:spPr>
          <a:xfrm>
            <a:off x="1665890" y="5286702"/>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Rectángulo redondeado"/>
          <p:cNvSpPr/>
          <p:nvPr/>
        </p:nvSpPr>
        <p:spPr>
          <a:xfrm>
            <a:off x="2249215" y="3079529"/>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Rectángulo redondeado"/>
          <p:cNvSpPr/>
          <p:nvPr/>
        </p:nvSpPr>
        <p:spPr>
          <a:xfrm>
            <a:off x="315311" y="877612"/>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xmlns="" id="{273D61AD-BFF9-6549-1804-29B8B748CC32}"/>
              </a:ext>
            </a:extLst>
          </p:cNvPr>
          <p:cNvSpPr>
            <a:spLocks noGrp="1"/>
          </p:cNvSpPr>
          <p:nvPr>
            <p:ph type="ctrTitle"/>
          </p:nvPr>
        </p:nvSpPr>
        <p:spPr>
          <a:xfrm>
            <a:off x="1945412" y="94596"/>
            <a:ext cx="9721454" cy="2298761"/>
          </a:xfrm>
        </p:spPr>
        <p:txBody>
          <a:bodyPr>
            <a:normAutofit/>
          </a:bodyPr>
          <a:lstStyle/>
          <a:p>
            <a:r>
              <a:rPr lang="es-VE" sz="2400" dirty="0">
                <a:ln w="5000" cmpd="sng">
                  <a:solidFill>
                    <a:schemeClr val="bg1"/>
                  </a:solidFill>
                  <a:prstDash val="solid"/>
                </a:ln>
                <a:solidFill>
                  <a:schemeClr val="tx1"/>
                </a:solidFill>
                <a:latin typeface="Time new roman"/>
              </a:rPr>
              <a:t>Implementación del programa DS for Windows </a:t>
            </a:r>
            <a:br>
              <a:rPr lang="es-VE" sz="2400" dirty="0">
                <a:ln w="5000" cmpd="sng">
                  <a:solidFill>
                    <a:schemeClr val="bg1"/>
                  </a:solidFill>
                  <a:prstDash val="solid"/>
                </a:ln>
                <a:solidFill>
                  <a:schemeClr val="tx1"/>
                </a:solidFill>
                <a:latin typeface="Time new roman"/>
              </a:rPr>
            </a:br>
            <a:r>
              <a:rPr lang="es-VE" sz="2400" dirty="0">
                <a:ln w="5000" cmpd="sng">
                  <a:solidFill>
                    <a:schemeClr val="bg1"/>
                  </a:solidFill>
                  <a:prstDash val="solid"/>
                </a:ln>
                <a:solidFill>
                  <a:schemeClr val="tx1"/>
                </a:solidFill>
                <a:latin typeface="Time new roman"/>
              </a:rPr>
              <a:t>para el seguimiento y mejora del SGA</a:t>
            </a:r>
            <a:br>
              <a:rPr lang="es-VE" sz="2400" dirty="0">
                <a:ln w="5000" cmpd="sng">
                  <a:solidFill>
                    <a:schemeClr val="bg1"/>
                  </a:solidFill>
                  <a:prstDash val="solid"/>
                </a:ln>
                <a:solidFill>
                  <a:schemeClr val="tx1"/>
                </a:solidFill>
                <a:latin typeface="Time new roman"/>
              </a:rPr>
            </a:br>
            <a:r>
              <a:rPr lang="es-VE" sz="2400" dirty="0">
                <a:ln w="5000" cmpd="sng">
                  <a:solidFill>
                    <a:schemeClr val="bg1"/>
                  </a:solidFill>
                  <a:prstDash val="solid"/>
                </a:ln>
                <a:solidFill>
                  <a:schemeClr val="tx1"/>
                </a:solidFill>
                <a:latin typeface="Time new roman"/>
              </a:rPr>
              <a:t>en la Universidad Nacional Experimental de Guayana.</a:t>
            </a:r>
          </a:p>
        </p:txBody>
      </p:sp>
      <p:sp>
        <p:nvSpPr>
          <p:cNvPr id="4" name="CuadroTexto 3">
            <a:extLst>
              <a:ext uri="{FF2B5EF4-FFF2-40B4-BE49-F238E27FC236}">
                <a16:creationId xmlns:a16="http://schemas.microsoft.com/office/drawing/2014/main" xmlns="" id="{14485749-CF40-506D-83EC-2A6DE0B5CCBA}"/>
              </a:ext>
            </a:extLst>
          </p:cNvPr>
          <p:cNvSpPr txBox="1"/>
          <p:nvPr/>
        </p:nvSpPr>
        <p:spPr>
          <a:xfrm>
            <a:off x="3238187" y="1560734"/>
            <a:ext cx="9230664" cy="1762812"/>
          </a:xfrm>
          <a:prstGeom prst="rect">
            <a:avLst/>
          </a:prstGeom>
          <a:noFill/>
        </p:spPr>
        <p:txBody>
          <a:bodyPr wrap="square" lIns="99843" tIns="49922" rIns="99843" bIns="49922" rtlCol="0">
            <a:spAutoFit/>
          </a:bodyPr>
          <a:lstStyle/>
          <a:p>
            <a:pPr algn="just"/>
            <a:r>
              <a:rPr lang="es-VE" sz="1800" b="1" dirty="0"/>
              <a:t>	Para analizar las ramas de mejora en el sistema de gestión ambiental llevado a cabo en la </a:t>
            </a:r>
            <a:r>
              <a:rPr lang="es-VE" sz="1800" b="1" dirty="0" smtClean="0"/>
              <a:t>Uneg, </a:t>
            </a:r>
            <a:r>
              <a:rPr lang="es-VE" sz="1800" b="1" dirty="0"/>
              <a:t>se necesita seguir una serie de pasos, los cuales con la ayuda de la herramienta DS for Windows mas </a:t>
            </a:r>
            <a:r>
              <a:rPr lang="es-VE" sz="1800" b="1" dirty="0" smtClean="0"/>
              <a:t>Excel, </a:t>
            </a:r>
            <a:r>
              <a:rPr lang="es-VE" sz="1800" b="1" dirty="0"/>
              <a:t>permitirán lograr el seguimiento y obtener la mejora continua en la implementación del sistema de gestión ambiental propuesto, para alcanzar los objetivos planteados que se buscan establecer en las instalaciones.</a:t>
            </a:r>
          </a:p>
        </p:txBody>
      </p:sp>
      <p:sp>
        <p:nvSpPr>
          <p:cNvPr id="5" name="CuadroTexto 4">
            <a:extLst>
              <a:ext uri="{FF2B5EF4-FFF2-40B4-BE49-F238E27FC236}">
                <a16:creationId xmlns:a16="http://schemas.microsoft.com/office/drawing/2014/main" xmlns="" id="{3778B49B-002B-2A8B-E749-EC9B76C77147}"/>
              </a:ext>
            </a:extLst>
          </p:cNvPr>
          <p:cNvSpPr txBox="1"/>
          <p:nvPr/>
        </p:nvSpPr>
        <p:spPr>
          <a:xfrm>
            <a:off x="3161939" y="3571698"/>
            <a:ext cx="9450887" cy="5640797"/>
          </a:xfrm>
          <a:prstGeom prst="rect">
            <a:avLst/>
          </a:prstGeom>
          <a:noFill/>
        </p:spPr>
        <p:txBody>
          <a:bodyPr wrap="square" lIns="99843" tIns="49922" rIns="99843" bIns="49922" rtlCol="0">
            <a:spAutoFit/>
          </a:bodyPr>
          <a:lstStyle/>
          <a:p>
            <a:pPr marL="249608" indent="-249608" algn="just">
              <a:buFont typeface="+mj-lt"/>
              <a:buAutoNum type="arabicPeriod"/>
            </a:pPr>
            <a:r>
              <a:rPr lang="es-VE" sz="1800" dirty="0"/>
              <a:t>Determinar las áreas de mejora: Se deben establecer las áreas que podrían generar tendencias de variar en su comportamiento. Estas áreas son la gestión de la cantidad de agua en los baños de las instalaciones, las proporciones de concentración de CO2 en áreas comunes, las proporciones de desechos solidos emitidos en las instalaciones y la cantidad de población con los conocimientos necesarios para contribuir a una gestión ambiental saludable.</a:t>
            </a:r>
          </a:p>
          <a:p>
            <a:pPr marL="249608" indent="-249608" algn="just">
              <a:buFont typeface="+mj-lt"/>
              <a:buAutoNum type="arabicPeriod"/>
            </a:pPr>
            <a:r>
              <a:rPr lang="es-VE" sz="1800" dirty="0"/>
              <a:t>Determinación de tiempo desarrollo del SGA para generar el seguimiento y mejora: Se debe establecer el tiempo de toma de datos en función a un tiempo base ideal para realizar el análisis con suficiente información. En este caso podría implementarse recolección de datos durante 5 semanas. </a:t>
            </a:r>
          </a:p>
          <a:p>
            <a:pPr marL="249608" indent="-249608" algn="just">
              <a:buFont typeface="+mj-lt"/>
              <a:buAutoNum type="arabicPeriod"/>
            </a:pPr>
            <a:r>
              <a:rPr lang="es-VE" sz="1800" dirty="0"/>
              <a:t>Recolección de datos: Se deben tomar muestras que correspondan a las primeras etapas de la implementación del plan.  En el caso de la gestión para el agua de los baños, los litros de agua usadas en las primeras semanas de implementación del SGA. En el caso de el control de CO2 en las instalaciones, las cantidades de CO2 reguladas en las instalaciones durante las primeras semanas. Para el caso de desechos solidos, se debe tomar los kilos de desechos recolectados al final de cada semana. Por ultimo, en el caso de las charlas para la concientización ecológica, se debe tomar la cantidad de población estudiantil y la correspondiente a la universidad presente en las mismas.</a:t>
            </a:r>
          </a:p>
          <a:p>
            <a:pPr algn="just"/>
            <a:endParaRPr lang="es-VE" sz="1800" dirty="0"/>
          </a:p>
        </p:txBody>
      </p:sp>
      <p:sp>
        <p:nvSpPr>
          <p:cNvPr id="6" name="CuadroTexto 5">
            <a:extLst>
              <a:ext uri="{FF2B5EF4-FFF2-40B4-BE49-F238E27FC236}">
                <a16:creationId xmlns:a16="http://schemas.microsoft.com/office/drawing/2014/main" xmlns="" id="{B6B4774B-76FF-B621-353E-6771283E7583}"/>
              </a:ext>
            </a:extLst>
          </p:cNvPr>
          <p:cNvSpPr txBox="1"/>
          <p:nvPr/>
        </p:nvSpPr>
        <p:spPr>
          <a:xfrm>
            <a:off x="432659" y="3032609"/>
            <a:ext cx="2610085" cy="962593"/>
          </a:xfrm>
          <a:prstGeom prst="rect">
            <a:avLst/>
          </a:prstGeom>
          <a:noFill/>
        </p:spPr>
        <p:txBody>
          <a:bodyPr wrap="square" lIns="99843" tIns="49922" rIns="99843" bIns="49922" rtlCol="0">
            <a:spAutoFit/>
          </a:bodyPr>
          <a:lstStyle/>
          <a:p>
            <a:r>
              <a:rPr lang="es-VE" sz="2800" dirty="0"/>
              <a:t>Los pasos son los siguientes: </a:t>
            </a:r>
          </a:p>
        </p:txBody>
      </p:sp>
      <p:pic>
        <p:nvPicPr>
          <p:cNvPr id="10" name="Imagen 9">
            <a:extLst>
              <a:ext uri="{FF2B5EF4-FFF2-40B4-BE49-F238E27FC236}">
                <a16:creationId xmlns:a16="http://schemas.microsoft.com/office/drawing/2014/main" xmlns="" id="{2CF280C7-3209-75DC-CB43-7A0492D2D539}"/>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64725" y="4528216"/>
            <a:ext cx="2949916" cy="3568211"/>
          </a:xfrm>
          <a:prstGeom prst="rect">
            <a:avLst/>
          </a:prstGeom>
        </p:spPr>
      </p:pic>
      <p:pic>
        <p:nvPicPr>
          <p:cNvPr id="13"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60104" y="232618"/>
            <a:ext cx="1415797" cy="1723235"/>
          </a:xfrm>
          <a:prstGeom prst="roundRect">
            <a:avLst/>
          </a:prstGeom>
        </p:spPr>
      </p:pic>
    </p:spTree>
    <p:extLst>
      <p:ext uri="{BB962C8B-B14F-4D97-AF65-F5344CB8AC3E}">
        <p14:creationId xmlns:p14="http://schemas.microsoft.com/office/powerpoint/2010/main" xmlns="" val="26786989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rot="13479424">
            <a:off x="-561775" y="5841593"/>
            <a:ext cx="6268009" cy="122236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Rectángulo redondeado"/>
          <p:cNvSpPr/>
          <p:nvPr/>
        </p:nvSpPr>
        <p:spPr>
          <a:xfrm rot="13479424">
            <a:off x="457282" y="4817269"/>
            <a:ext cx="8240137" cy="1505285"/>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Rectángulo redondeado"/>
          <p:cNvSpPr/>
          <p:nvPr/>
        </p:nvSpPr>
        <p:spPr>
          <a:xfrm rot="13466017">
            <a:off x="1864164" y="2721483"/>
            <a:ext cx="8462961" cy="168499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6" name="5 Rectángulo redondeado"/>
          <p:cNvSpPr/>
          <p:nvPr/>
        </p:nvSpPr>
        <p:spPr>
          <a:xfrm rot="13479424">
            <a:off x="5685961" y="2467470"/>
            <a:ext cx="8213387" cy="155828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CuadroTexto 3">
            <a:extLst>
              <a:ext uri="{FF2B5EF4-FFF2-40B4-BE49-F238E27FC236}">
                <a16:creationId xmlns:a16="http://schemas.microsoft.com/office/drawing/2014/main" xmlns="" id="{B031F69C-9BF7-CDAD-B41C-A54AF74029E4}"/>
              </a:ext>
            </a:extLst>
          </p:cNvPr>
          <p:cNvSpPr txBox="1"/>
          <p:nvPr/>
        </p:nvSpPr>
        <p:spPr>
          <a:xfrm>
            <a:off x="1009865" y="4965986"/>
            <a:ext cx="6458945" cy="3794138"/>
          </a:xfrm>
          <a:prstGeom prst="rect">
            <a:avLst/>
          </a:prstGeom>
          <a:noFill/>
        </p:spPr>
        <p:txBody>
          <a:bodyPr wrap="square" lIns="99843" tIns="49922" rIns="99843" bIns="49922" rtlCol="0">
            <a:spAutoFit/>
          </a:bodyPr>
          <a:lstStyle/>
          <a:p>
            <a:pPr algn="just"/>
            <a:r>
              <a:rPr lang="es-VE" sz="2000" dirty="0">
                <a:latin typeface="Time new roman"/>
              </a:rPr>
              <a:t>	El uso de estos software permitirán hacer seguimiento del sistema en función de los datos generados por los resultados que se vayan encontrando en periodos de tiempo establecidos. Una vez analizado el comportamiento de los datos será posible determinar los casos que requieren de una modificación, o en otro caso, los que cuentan con un potencial para aumentar o disminuir sus tendencias (con respecto a lo que sea mas conveniente para el mismo). Siendo estas las bases para una toma de decisión mas acertada al mejoramiento continuo de sistema de gestión ambiental.  </a:t>
            </a:r>
          </a:p>
        </p:txBody>
      </p:sp>
      <p:sp>
        <p:nvSpPr>
          <p:cNvPr id="5" name="CuadroTexto 4">
            <a:extLst>
              <a:ext uri="{FF2B5EF4-FFF2-40B4-BE49-F238E27FC236}">
                <a16:creationId xmlns:a16="http://schemas.microsoft.com/office/drawing/2014/main" xmlns="" id="{01E7C278-9EB9-8787-3C66-B8004D949D8A}"/>
              </a:ext>
            </a:extLst>
          </p:cNvPr>
          <p:cNvSpPr txBox="1"/>
          <p:nvPr/>
        </p:nvSpPr>
        <p:spPr>
          <a:xfrm>
            <a:off x="1755527" y="630970"/>
            <a:ext cx="9450887" cy="4625135"/>
          </a:xfrm>
          <a:prstGeom prst="rect">
            <a:avLst/>
          </a:prstGeom>
          <a:noFill/>
        </p:spPr>
        <p:txBody>
          <a:bodyPr wrap="square" lIns="99843" tIns="49922" rIns="99843" bIns="49922" rtlCol="0">
            <a:spAutoFit/>
          </a:bodyPr>
          <a:lstStyle/>
          <a:p>
            <a:r>
              <a:rPr lang="es-VE" sz="2000" dirty="0">
                <a:latin typeface="Time new roman"/>
              </a:rPr>
              <a:t>4.   Uso del programa DS for Windows: Se debe contar con el programa instalado y el conjunto de información correspondiente, de cada uno de los diferentes casos de los que se recolectaron los datos: </a:t>
            </a:r>
          </a:p>
          <a:p>
            <a:pPr marL="249608" indent="-249608">
              <a:buFont typeface="Arial" panose="020B0604020202020204" pitchFamily="34" charset="0"/>
              <a:buChar char="•"/>
            </a:pPr>
            <a:r>
              <a:rPr lang="es-VE" sz="2000" dirty="0">
                <a:latin typeface="Time new roman"/>
              </a:rPr>
              <a:t>En el programa se debe seleccionar el modulo de “pronósticos” </a:t>
            </a:r>
          </a:p>
          <a:p>
            <a:pPr marL="249608" indent="-249608">
              <a:buFont typeface="Arial" panose="020B0604020202020204" pitchFamily="34" charset="0"/>
              <a:buChar char="•"/>
            </a:pPr>
            <a:r>
              <a:rPr lang="es-VE" sz="2000" dirty="0">
                <a:latin typeface="Time new roman"/>
              </a:rPr>
              <a:t>Se deben ingresar los datos correspondientes, los cuales corresponden a los periodos de análisis</a:t>
            </a:r>
          </a:p>
          <a:p>
            <a:pPr marL="249608" indent="-249608">
              <a:buFont typeface="Arial" panose="020B0604020202020204" pitchFamily="34" charset="0"/>
              <a:buChar char="•"/>
            </a:pPr>
            <a:r>
              <a:rPr lang="es-VE" sz="2000" dirty="0">
                <a:latin typeface="Time new roman"/>
              </a:rPr>
              <a:t>El siguiente paso es ingresar los datos correspondientes a cada periodo, la cantidad de pronósticos que se requieren. </a:t>
            </a:r>
          </a:p>
          <a:p>
            <a:pPr marL="249608" indent="-249608">
              <a:buAutoNum type="arabicPeriod" startAt="5"/>
            </a:pPr>
            <a:r>
              <a:rPr lang="es-VE" sz="2000" dirty="0">
                <a:latin typeface="Time new roman"/>
              </a:rPr>
              <a:t>Los resultados obtenidos en el programa se recolectan, como gráficos, tablas de información relevante sobre los análisis.</a:t>
            </a:r>
          </a:p>
          <a:p>
            <a:pPr marL="249608" indent="-249608">
              <a:buAutoNum type="arabicPeriod" startAt="5"/>
            </a:pPr>
            <a:r>
              <a:rPr lang="es-VE" sz="2000" dirty="0">
                <a:latin typeface="Time new roman"/>
              </a:rPr>
              <a:t>El uso de la herramienta </a:t>
            </a:r>
            <a:r>
              <a:rPr lang="es-VE" sz="2000" dirty="0" smtClean="0">
                <a:latin typeface="Time new roman"/>
              </a:rPr>
              <a:t>“Excel” </a:t>
            </a:r>
            <a:r>
              <a:rPr lang="es-VE" sz="2000" dirty="0">
                <a:latin typeface="Time new roman"/>
              </a:rPr>
              <a:t>permitirá generar herramientas como gráficos para una mejor síntesis del comportamiento de los datos, durante el periodo de tiempo de seguimiento.</a:t>
            </a:r>
          </a:p>
          <a:p>
            <a:endParaRPr lang="es-VE" sz="1700" dirty="0">
              <a:latin typeface="Time new roman"/>
            </a:endParaRPr>
          </a:p>
          <a:p>
            <a:endParaRPr lang="es-VE" sz="1700" dirty="0">
              <a:latin typeface="Time new roman"/>
            </a:endParaRPr>
          </a:p>
        </p:txBody>
      </p:sp>
      <p:pic>
        <p:nvPicPr>
          <p:cNvPr id="7" name="Imagen 6">
            <a:extLst>
              <a:ext uri="{FF2B5EF4-FFF2-40B4-BE49-F238E27FC236}">
                <a16:creationId xmlns:a16="http://schemas.microsoft.com/office/drawing/2014/main" xmlns="" id="{0114C76B-37DE-DA9F-3FE6-0F0441BA63DA}"/>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7763794" y="4532552"/>
            <a:ext cx="4572072" cy="3112886"/>
          </a:xfrm>
          <a:prstGeom prst="rect">
            <a:avLst/>
          </a:prstGeom>
        </p:spPr>
      </p:pic>
      <p:pic>
        <p:nvPicPr>
          <p:cNvPr id="12" name="Imagen 3"/>
          <p:cNvPicPr>
            <a:picLocks noChangeAspect="1"/>
          </p:cNvPicPr>
          <p:nvPr/>
        </p:nvPicPr>
        <p:blipFill rotWithShape="1">
          <a:blip r:embed="rId3">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09820" y="465499"/>
            <a:ext cx="1415797" cy="1723235"/>
          </a:xfrm>
          <a:prstGeom prst="roundRect">
            <a:avLst/>
          </a:prstGeom>
        </p:spPr>
      </p:pic>
    </p:spTree>
    <p:extLst>
      <p:ext uri="{BB962C8B-B14F-4D97-AF65-F5344CB8AC3E}">
        <p14:creationId xmlns:p14="http://schemas.microsoft.com/office/powerpoint/2010/main" xmlns="" val="50205165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846083" y="6052973"/>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Elipse"/>
          <p:cNvSpPr/>
          <p:nvPr/>
        </p:nvSpPr>
        <p:spPr>
          <a:xfrm>
            <a:off x="562303" y="609600"/>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Rectángulo"/>
          <p:cNvSpPr/>
          <p:nvPr/>
        </p:nvSpPr>
        <p:spPr>
          <a:xfrm>
            <a:off x="1734208" y="1072054"/>
            <a:ext cx="10893972" cy="7614746"/>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5" name="Imagen 4"/>
          <p:cNvPicPr>
            <a:picLocks noChangeAspect="1"/>
          </p:cNvPicPr>
          <p:nvPr/>
        </p:nvPicPr>
        <p:blipFill>
          <a:blip r:embed="rId2"/>
          <a:stretch>
            <a:fillRect/>
          </a:stretch>
        </p:blipFill>
        <p:spPr>
          <a:xfrm>
            <a:off x="1731218" y="125402"/>
            <a:ext cx="10919989" cy="6691245"/>
          </a:xfrm>
          <a:prstGeom prst="rect">
            <a:avLst/>
          </a:prstGeom>
        </p:spPr>
      </p:pic>
      <p:pic>
        <p:nvPicPr>
          <p:cNvPr id="6" name="Imagen 5"/>
          <p:cNvPicPr>
            <a:picLocks noChangeAspect="1"/>
          </p:cNvPicPr>
          <p:nvPr/>
        </p:nvPicPr>
        <p:blipFill>
          <a:blip r:embed="rId3"/>
          <a:stretch>
            <a:fillRect/>
          </a:stretch>
        </p:blipFill>
        <p:spPr>
          <a:xfrm>
            <a:off x="1731247" y="6822771"/>
            <a:ext cx="10919989" cy="1872833"/>
          </a:xfrm>
          <a:prstGeom prst="rect">
            <a:avLst/>
          </a:prstGeom>
        </p:spPr>
      </p:pic>
      <p:pic>
        <p:nvPicPr>
          <p:cNvPr id="11" name="Imagen 3"/>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42203" y="447584"/>
            <a:ext cx="1415797" cy="1723235"/>
          </a:xfrm>
          <a:prstGeom prst="roundRect">
            <a:avLst/>
          </a:prstGeom>
        </p:spPr>
      </p:pic>
    </p:spTree>
    <p:extLst>
      <p:ext uri="{BB962C8B-B14F-4D97-AF65-F5344CB8AC3E}">
        <p14:creationId xmlns:p14="http://schemas.microsoft.com/office/powerpoint/2010/main" xmlns="" val="32449374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Elipse"/>
          <p:cNvSpPr/>
          <p:nvPr/>
        </p:nvSpPr>
        <p:spPr>
          <a:xfrm>
            <a:off x="846083" y="6052973"/>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Elipse"/>
          <p:cNvSpPr/>
          <p:nvPr/>
        </p:nvSpPr>
        <p:spPr>
          <a:xfrm>
            <a:off x="562303" y="609600"/>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Rectángulo"/>
          <p:cNvSpPr/>
          <p:nvPr/>
        </p:nvSpPr>
        <p:spPr>
          <a:xfrm>
            <a:off x="1844565" y="977463"/>
            <a:ext cx="10657489" cy="7740868"/>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p:cNvPicPr>
            <a:picLocks noChangeAspect="1"/>
          </p:cNvPicPr>
          <p:nvPr/>
        </p:nvPicPr>
        <p:blipFill>
          <a:blip r:embed="rId2"/>
          <a:stretch>
            <a:fillRect/>
          </a:stretch>
        </p:blipFill>
        <p:spPr>
          <a:xfrm>
            <a:off x="1806322" y="4290948"/>
            <a:ext cx="10733550" cy="4476143"/>
          </a:xfrm>
          <a:prstGeom prst="rect">
            <a:avLst/>
          </a:prstGeom>
        </p:spPr>
      </p:pic>
      <p:pic>
        <p:nvPicPr>
          <p:cNvPr id="5" name="Imagen 4"/>
          <p:cNvPicPr>
            <a:picLocks noChangeAspect="1"/>
          </p:cNvPicPr>
          <p:nvPr/>
        </p:nvPicPr>
        <p:blipFill>
          <a:blip r:embed="rId3"/>
          <a:stretch>
            <a:fillRect/>
          </a:stretch>
        </p:blipFill>
        <p:spPr>
          <a:xfrm>
            <a:off x="1823084" y="147963"/>
            <a:ext cx="10733550" cy="4142984"/>
          </a:xfrm>
          <a:prstGeom prst="rect">
            <a:avLst/>
          </a:prstGeom>
        </p:spPr>
      </p:pic>
      <p:pic>
        <p:nvPicPr>
          <p:cNvPr id="11" name="Imagen 3"/>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309820" y="465499"/>
            <a:ext cx="1415797" cy="1723235"/>
          </a:xfrm>
          <a:prstGeom prst="roundRect">
            <a:avLst/>
          </a:prstGeom>
        </p:spPr>
      </p:pic>
    </p:spTree>
    <p:extLst>
      <p:ext uri="{BB962C8B-B14F-4D97-AF65-F5344CB8AC3E}">
        <p14:creationId xmlns:p14="http://schemas.microsoft.com/office/powerpoint/2010/main" xmlns="" val="277667126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10 Rectángulo redondeado"/>
          <p:cNvSpPr/>
          <p:nvPr/>
        </p:nvSpPr>
        <p:spPr>
          <a:xfrm rot="16200000">
            <a:off x="5445671"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Rectángulo redondeado"/>
          <p:cNvSpPr/>
          <p:nvPr/>
        </p:nvSpPr>
        <p:spPr>
          <a:xfrm rot="16200000">
            <a:off x="2639409" y="3191203"/>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rot="16200000">
            <a:off x="22334"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Rectángulo redondeado"/>
          <p:cNvSpPr/>
          <p:nvPr/>
        </p:nvSpPr>
        <p:spPr>
          <a:xfrm rot="16200000">
            <a:off x="-2510660" y="2991506"/>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 name="Subtítulo 2"/>
          <p:cNvSpPr>
            <a:spLocks noGrp="1"/>
          </p:cNvSpPr>
          <p:nvPr>
            <p:ph type="subTitle" idx="1"/>
          </p:nvPr>
        </p:nvSpPr>
        <p:spPr>
          <a:xfrm>
            <a:off x="1677058" y="110362"/>
            <a:ext cx="11064163" cy="4531919"/>
          </a:xfrm>
        </p:spPr>
        <p:txBody>
          <a:bodyPr>
            <a:noAutofit/>
          </a:bodyPr>
          <a:lstStyle/>
          <a:p>
            <a:pPr algn="just"/>
            <a:r>
              <a:rPr lang="es-VE" sz="3200" b="1" dirty="0">
                <a:latin typeface="Times New Roman" panose="02020603050405020304" pitchFamily="18" charset="0"/>
                <a:cs typeface="Times New Roman" panose="02020603050405020304" pitchFamily="18" charset="0"/>
              </a:rPr>
              <a:t>Diagramas de flujo: Los diagramas de flujo pueden ser utilizados para documentar los procesos del SGA y para identificar las áreas de mejora</a:t>
            </a:r>
            <a:r>
              <a:rPr lang="es-VE" sz="3200" b="1" dirty="0" smtClean="0">
                <a:latin typeface="Times New Roman" panose="02020603050405020304" pitchFamily="18" charset="0"/>
                <a:cs typeface="Times New Roman" panose="02020603050405020304" pitchFamily="18" charset="0"/>
              </a:rPr>
              <a:t>.</a:t>
            </a:r>
          </a:p>
          <a:p>
            <a:pPr algn="just"/>
            <a:endParaRPr lang="es-VE" sz="2000" dirty="0" smtClean="0">
              <a:latin typeface="Times New Roman" panose="02020603050405020304" pitchFamily="18" charset="0"/>
              <a:cs typeface="Times New Roman" panose="02020603050405020304" pitchFamily="18" charset="0"/>
            </a:endParaRPr>
          </a:p>
          <a:p>
            <a:pPr algn="just"/>
            <a:r>
              <a:rPr lang="es-VE" sz="2000" dirty="0">
                <a:latin typeface="Times New Roman" panose="02020603050405020304" pitchFamily="18" charset="0"/>
                <a:cs typeface="Times New Roman" panose="02020603050405020304" pitchFamily="18" charset="0"/>
              </a:rPr>
              <a:t>Un diagrama de flujo es un diagrama que describe un proceso, sistema o algoritmo informático. Se usan ampliamente en numerosos campos para documentar, estudiar, planificar, mejorar y comunicar procesos que suelen ser complejos en diagramas claros y fáciles de comprender. Los diagramas de flujo emplean rectángulos, óvalos, diamantes y otras numerosas figuras para definir el tipo de paso, junto con flechas conectoras que establecen el flujo y la secuencia. Pueden variar desde diagramas simples y dibujados a mano hasta diagramas exhaustivos creados por computadora que describen múltiples pasos y rutas.</a:t>
            </a:r>
          </a:p>
          <a:p>
            <a:pPr algn="just"/>
            <a:endParaRPr lang="es-VE" sz="2000" dirty="0" smtClean="0"/>
          </a:p>
          <a:p>
            <a:pPr algn="just"/>
            <a:endParaRPr lang="es-VE" sz="2000" dirty="0">
              <a:latin typeface="Times New Roman" panose="02020603050405020304" pitchFamily="18" charset="0"/>
              <a:cs typeface="Times New Roman" panose="02020603050405020304" pitchFamily="18" charset="0"/>
            </a:endParaRPr>
          </a:p>
        </p:txBody>
      </p:sp>
      <p:sp>
        <p:nvSpPr>
          <p:cNvPr id="8" name="Subtítulo 2"/>
          <p:cNvSpPr txBox="1">
            <a:spLocks/>
          </p:cNvSpPr>
          <p:nvPr/>
        </p:nvSpPr>
        <p:spPr>
          <a:xfrm>
            <a:off x="1519832" y="5564060"/>
            <a:ext cx="9611916" cy="2143946"/>
          </a:xfrm>
          <a:prstGeom prst="rect">
            <a:avLst/>
          </a:prstGeom>
        </p:spPr>
        <p:txBody>
          <a:bodyPr vert="horz" lIns="105421" tIns="52711" rIns="105421" bIns="52711"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just"/>
            <a:endParaRPr lang="es-VE" sz="1800" dirty="0" smtClean="0"/>
          </a:p>
          <a:p>
            <a:pPr algn="just"/>
            <a:endParaRPr lang="es-VE" sz="1800" dirty="0">
              <a:latin typeface="Times New Roman" panose="02020603050405020304" pitchFamily="18" charset="0"/>
              <a:cs typeface="Times New Roman" panose="02020603050405020304" pitchFamily="18" charset="0"/>
            </a:endParaRPr>
          </a:p>
        </p:txBody>
      </p:sp>
      <p:sp>
        <p:nvSpPr>
          <p:cNvPr id="9" name="Rectángulo 8"/>
          <p:cNvSpPr/>
          <p:nvPr/>
        </p:nvSpPr>
        <p:spPr>
          <a:xfrm>
            <a:off x="488726" y="4200853"/>
            <a:ext cx="12299786" cy="4538434"/>
          </a:xfrm>
          <a:prstGeom prst="rect">
            <a:avLst/>
          </a:prstGeom>
        </p:spPr>
        <p:txBody>
          <a:bodyPr wrap="square" lIns="105421" tIns="52711" rIns="105421" bIns="52711">
            <a:spAutoFit/>
          </a:bodyPr>
          <a:lstStyle/>
          <a:p>
            <a:pPr algn="just"/>
            <a:r>
              <a:rPr lang="es-VE" sz="1800" dirty="0">
                <a:latin typeface="Times New Roman" panose="02020603050405020304" pitchFamily="18" charset="0"/>
                <a:cs typeface="Times New Roman" panose="02020603050405020304" pitchFamily="18" charset="0"/>
              </a:rPr>
              <a:t>Tipos de diagramas de flujo</a:t>
            </a:r>
            <a:r>
              <a:rPr lang="es-VE" sz="1800" dirty="0" smtClean="0">
                <a:latin typeface="Times New Roman" panose="02020603050405020304" pitchFamily="18" charset="0"/>
                <a:cs typeface="Times New Roman" panose="02020603050405020304" pitchFamily="18" charset="0"/>
              </a:rPr>
              <a:t>.</a:t>
            </a:r>
            <a:endParaRPr lang="es-VE" sz="1800" dirty="0">
              <a:latin typeface="Times New Roman" panose="02020603050405020304" pitchFamily="18" charset="0"/>
              <a:cs typeface="Times New Roman" panose="02020603050405020304" pitchFamily="18" charset="0"/>
            </a:endParaRPr>
          </a:p>
          <a:p>
            <a:pPr algn="just"/>
            <a:r>
              <a:rPr lang="es-VE" sz="1800" dirty="0">
                <a:latin typeface="Times New Roman" panose="02020603050405020304" pitchFamily="18" charset="0"/>
                <a:cs typeface="Times New Roman" panose="02020603050405020304" pitchFamily="18" charset="0"/>
              </a:rPr>
              <a:t>Sterneckert, en su libro escrito en 2003 Critical Incident Management, mencionó cuatro tipos de diagramas de flujo populares, enmarcados en el concepto de controles de flujos en vez del flujo en sí mismo:</a:t>
            </a:r>
          </a:p>
          <a:p>
            <a:pPr marL="197665" indent="-197665" algn="just">
              <a:buFont typeface="Wingdings" panose="05000000000000000000" pitchFamily="2" charset="2"/>
              <a:buChar char="q"/>
            </a:pPr>
            <a:endParaRPr lang="es-VE" sz="1800" dirty="0">
              <a:latin typeface="Times New Roman" panose="02020603050405020304" pitchFamily="18" charset="0"/>
              <a:cs typeface="Times New Roman" panose="02020603050405020304" pitchFamily="18" charset="0"/>
            </a:endParaRPr>
          </a:p>
          <a:p>
            <a:pPr marL="197665" indent="-197665" algn="just">
              <a:buFont typeface="Wingdings" panose="05000000000000000000" pitchFamily="2" charset="2"/>
              <a:buChar char="q"/>
            </a:pPr>
            <a:r>
              <a:rPr lang="es-VE" sz="1800" dirty="0">
                <a:latin typeface="Times New Roman" panose="02020603050405020304" pitchFamily="18" charset="0"/>
                <a:cs typeface="Times New Roman" panose="02020603050405020304" pitchFamily="18" charset="0"/>
              </a:rPr>
              <a:t>Diagramas de flujo de documentos: Estos "tienen el propósito de mostrar los controles existentes en el flujo de documentos a través de los componentes de un sistema. (...) El diagrama se lee de izquierda a derecha y detalla el flujo de documentos a través de numerosas unidades de negocio".</a:t>
            </a:r>
          </a:p>
          <a:p>
            <a:pPr marL="197665" indent="-197665" algn="just">
              <a:buFont typeface="Wingdings" panose="05000000000000000000" pitchFamily="2" charset="2"/>
              <a:buChar char="q"/>
            </a:pPr>
            <a:endParaRPr lang="es-VE" sz="1800" dirty="0">
              <a:latin typeface="Times New Roman" panose="02020603050405020304" pitchFamily="18" charset="0"/>
              <a:cs typeface="Times New Roman" panose="02020603050405020304" pitchFamily="18" charset="0"/>
            </a:endParaRPr>
          </a:p>
          <a:p>
            <a:pPr marL="197665" indent="-197665" algn="just">
              <a:buFont typeface="Wingdings" panose="05000000000000000000" pitchFamily="2" charset="2"/>
              <a:buChar char="q"/>
            </a:pPr>
            <a:r>
              <a:rPr lang="es-VE" sz="1800" dirty="0">
                <a:latin typeface="Times New Roman" panose="02020603050405020304" pitchFamily="18" charset="0"/>
                <a:cs typeface="Times New Roman" panose="02020603050405020304" pitchFamily="18" charset="0"/>
              </a:rPr>
              <a:t>Diagramas de flujo de datos: Estos indican "los controles que rigen los flujos de datos en un sistema. (...) Los diagramas de flujo de datos se usan principalmente para mostrar los canales donde se transmiten los datos a través del sistema en lugar de como se controla el flujo".</a:t>
            </a:r>
          </a:p>
          <a:p>
            <a:pPr marL="197665" indent="-197665" algn="just">
              <a:buFont typeface="Wingdings" panose="05000000000000000000" pitchFamily="2" charset="2"/>
              <a:buChar char="q"/>
            </a:pPr>
            <a:endParaRPr lang="es-VE" sz="1800" dirty="0">
              <a:latin typeface="Times New Roman" panose="02020603050405020304" pitchFamily="18" charset="0"/>
              <a:cs typeface="Times New Roman" panose="02020603050405020304" pitchFamily="18" charset="0"/>
            </a:endParaRPr>
          </a:p>
          <a:p>
            <a:pPr marL="197665" indent="-197665" algn="just">
              <a:buFont typeface="Wingdings" panose="05000000000000000000" pitchFamily="2" charset="2"/>
              <a:buChar char="q"/>
            </a:pPr>
            <a:r>
              <a:rPr lang="es-VE" sz="1800" dirty="0">
                <a:latin typeface="Times New Roman" panose="02020603050405020304" pitchFamily="18" charset="0"/>
                <a:cs typeface="Times New Roman" panose="02020603050405020304" pitchFamily="18" charset="0"/>
              </a:rPr>
              <a:t>Diagramas de flujo de sistemas: Estos "indican el flujo de datos que pasa hacia los componentes principales de un sistema, o a través de ellos, tales como entrada de datos, programas, medios de almacenamiento, procesadores y redes de comunicación</a:t>
            </a:r>
            <a:r>
              <a:rPr lang="es-VE" sz="1800" dirty="0" smtClean="0">
                <a:latin typeface="Times New Roman" panose="02020603050405020304" pitchFamily="18" charset="0"/>
                <a:cs typeface="Times New Roman" panose="02020603050405020304" pitchFamily="18" charset="0"/>
              </a:rPr>
              <a:t>".</a:t>
            </a:r>
          </a:p>
          <a:p>
            <a:pPr marL="197665" indent="-197665" algn="just">
              <a:buFont typeface="Wingdings" panose="05000000000000000000" pitchFamily="2" charset="2"/>
              <a:buChar char="q"/>
            </a:pPr>
            <a:endParaRPr lang="es-VE" sz="1800" dirty="0">
              <a:latin typeface="Times New Roman" panose="02020603050405020304" pitchFamily="18" charset="0"/>
              <a:cs typeface="Times New Roman" panose="02020603050405020304" pitchFamily="18" charset="0"/>
            </a:endParaRPr>
          </a:p>
          <a:p>
            <a:pPr marL="197665" indent="-197665" algn="just">
              <a:buFont typeface="Wingdings" panose="05000000000000000000" pitchFamily="2" charset="2"/>
              <a:buChar char="q"/>
            </a:pPr>
            <a:r>
              <a:rPr lang="es-VE" sz="1800" dirty="0">
                <a:latin typeface="Times New Roman" panose="02020603050405020304" pitchFamily="18" charset="0"/>
                <a:cs typeface="Times New Roman" panose="02020603050405020304" pitchFamily="18" charset="0"/>
              </a:rPr>
              <a:t>Diagramas de flujo de programas: Estos muestran "los controles ubicados internamente en un programa dentro de un sistema</a:t>
            </a:r>
            <a:r>
              <a:rPr lang="es-VE" sz="1800" dirty="0" smtClean="0">
                <a:latin typeface="Times New Roman" panose="02020603050405020304" pitchFamily="18" charset="0"/>
                <a:cs typeface="Times New Roman" panose="02020603050405020304" pitchFamily="18" charset="0"/>
              </a:rPr>
              <a:t>".</a:t>
            </a:r>
            <a:endParaRPr lang="es-VE" sz="1800" dirty="0">
              <a:latin typeface="Times New Roman" panose="02020603050405020304" pitchFamily="18" charset="0"/>
              <a:cs typeface="Times New Roman" panose="02020603050405020304" pitchFamily="18" charset="0"/>
            </a:endParaRPr>
          </a:p>
        </p:txBody>
      </p:sp>
      <p:pic>
        <p:nvPicPr>
          <p:cNvPr id="5"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246758" y="623154"/>
            <a:ext cx="1415797" cy="1723235"/>
          </a:xfrm>
          <a:prstGeom prst="roundRect">
            <a:avLst/>
          </a:prstGeom>
        </p:spPr>
      </p:pic>
    </p:spTree>
    <p:extLst>
      <p:ext uri="{BB962C8B-B14F-4D97-AF65-F5344CB8AC3E}">
        <p14:creationId xmlns:p14="http://schemas.microsoft.com/office/powerpoint/2010/main" xmlns="" val="20169037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a:off x="3116318" y="7020908"/>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Rectángulo redondeado"/>
          <p:cNvSpPr/>
          <p:nvPr/>
        </p:nvSpPr>
        <p:spPr>
          <a:xfrm>
            <a:off x="499242" y="4987157"/>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Rectángulo redondeado"/>
          <p:cNvSpPr/>
          <p:nvPr/>
        </p:nvSpPr>
        <p:spPr>
          <a:xfrm>
            <a:off x="2249215" y="2795749"/>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Rectángulo redondeado"/>
          <p:cNvSpPr/>
          <p:nvPr/>
        </p:nvSpPr>
        <p:spPr>
          <a:xfrm>
            <a:off x="315311" y="877612"/>
            <a:ext cx="8891752" cy="1707932"/>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5" name="Subtítulo 4"/>
          <p:cNvSpPr>
            <a:spLocks noGrp="1"/>
          </p:cNvSpPr>
          <p:nvPr>
            <p:ph type="subTitle" idx="1"/>
          </p:nvPr>
        </p:nvSpPr>
        <p:spPr>
          <a:xfrm>
            <a:off x="1776145" y="1440202"/>
            <a:ext cx="7283075" cy="1704020"/>
          </a:xfrm>
        </p:spPr>
        <p:txBody>
          <a:bodyPr>
            <a:noAutofit/>
          </a:bodyPr>
          <a:lstStyle/>
          <a:p>
            <a:pPr algn="just"/>
            <a:r>
              <a:rPr lang="es-VE" sz="2400" b="1" dirty="0">
                <a:latin typeface="Times New Roman" panose="02020603050405020304" pitchFamily="18" charset="0"/>
                <a:cs typeface="Times New Roman" panose="02020603050405020304" pitchFamily="18" charset="0"/>
              </a:rPr>
              <a:t>En Japón, Kaoru Ishikawa (1915-1989), una personalidad clave en las iniciativas de calidad en manufactura, afirmó que los diagramas de flujo eran una de las herramientas fundamentales en el área de control de calidad, junto a otras complementarias, como el histograma, la ficha de control y el diagrama de causa-efecto, también llamado Diagrama de Ishikawa.</a:t>
            </a:r>
            <a:endParaRPr lang="es-VE" sz="2400" b="1" dirty="0" smtClean="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2" cstate="print"/>
          <a:stretch>
            <a:fillRect/>
          </a:stretch>
        </p:blipFill>
        <p:spPr>
          <a:xfrm>
            <a:off x="9935088" y="431207"/>
            <a:ext cx="2078236" cy="33168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Imagen 8"/>
          <p:cNvPicPr>
            <a:picLocks noChangeAspect="1"/>
          </p:cNvPicPr>
          <p:nvPr/>
        </p:nvPicPr>
        <p:blipFill>
          <a:blip r:embed="rId3" cstate="print"/>
          <a:stretch>
            <a:fillRect/>
          </a:stretch>
        </p:blipFill>
        <p:spPr>
          <a:xfrm>
            <a:off x="8403021" y="4519687"/>
            <a:ext cx="3712772" cy="35522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Imagen 3"/>
          <p:cNvPicPr>
            <a:picLocks noChangeAspect="1"/>
          </p:cNvPicPr>
          <p:nvPr/>
        </p:nvPicPr>
        <p:blipFill rotWithShape="1">
          <a:blip r:embed="rId4">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246758" y="623154"/>
            <a:ext cx="1415797" cy="1723235"/>
          </a:xfrm>
          <a:prstGeom prst="roundRect">
            <a:avLst/>
          </a:prstGeom>
        </p:spPr>
      </p:pic>
      <p:pic>
        <p:nvPicPr>
          <p:cNvPr id="14" name="Imagen 5"/>
          <p:cNvPicPr>
            <a:picLocks noChangeAspect="1"/>
          </p:cNvPicPr>
          <p:nvPr/>
        </p:nvPicPr>
        <p:blipFill>
          <a:blip r:embed="rId5"/>
          <a:stretch>
            <a:fillRect/>
          </a:stretch>
        </p:blipFill>
        <p:spPr>
          <a:xfrm>
            <a:off x="523074" y="3663139"/>
            <a:ext cx="2834981" cy="452463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Imagen 2"/>
          <p:cNvPicPr>
            <a:picLocks noChangeAspect="1"/>
          </p:cNvPicPr>
          <p:nvPr/>
        </p:nvPicPr>
        <p:blipFill rotWithShape="1">
          <a:blip r:embed="rId6"/>
          <a:srcRect l="32371" t="21090" r="31777" b="5723"/>
          <a:stretch/>
        </p:blipFill>
        <p:spPr>
          <a:xfrm>
            <a:off x="4703331" y="3094854"/>
            <a:ext cx="2785290" cy="39465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8010921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Elipse"/>
          <p:cNvSpPr/>
          <p:nvPr/>
        </p:nvSpPr>
        <p:spPr>
          <a:xfrm>
            <a:off x="8749862" y="5785944"/>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6" name="15 Elipse"/>
          <p:cNvSpPr/>
          <p:nvPr/>
        </p:nvSpPr>
        <p:spPr>
          <a:xfrm>
            <a:off x="7362495" y="1072055"/>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5" name="14 Elipse"/>
          <p:cNvSpPr/>
          <p:nvPr/>
        </p:nvSpPr>
        <p:spPr>
          <a:xfrm>
            <a:off x="1671145" y="5092261"/>
            <a:ext cx="2317532" cy="250671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4" name="13 Elipse"/>
          <p:cNvSpPr/>
          <p:nvPr/>
        </p:nvSpPr>
        <p:spPr>
          <a:xfrm>
            <a:off x="0" y="220717"/>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 name="1 Título"/>
          <p:cNvSpPr>
            <a:spLocks noGrp="1"/>
          </p:cNvSpPr>
          <p:nvPr>
            <p:ph type="ctrTitle"/>
          </p:nvPr>
        </p:nvSpPr>
        <p:spPr>
          <a:xfrm>
            <a:off x="304781" y="220718"/>
            <a:ext cx="12657157" cy="1229710"/>
          </a:xfrm>
        </p:spPr>
        <p:txBody>
          <a:bodyPr>
            <a:noAutofit/>
          </a:bodyPr>
          <a:lstStyle/>
          <a:p>
            <a:pPr algn="l"/>
            <a:r>
              <a:rPr lang="es-VE" sz="2400" b="0" cap="none" dirty="0" smtClean="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rPr>
              <a:t>B3. Evaluar los Impactos Ambientales: Evaluar la Significancia de los Impactos Ambientales identificados  </a:t>
            </a:r>
            <a:endParaRPr lang="es-VE" sz="2400" b="0" cap="none" dirty="0">
              <a:ln w="18415" cmpd="sng">
                <a:solidFill>
                  <a:schemeClr val="tx1"/>
                </a:solidFill>
                <a:prstDash val="solid"/>
              </a:ln>
              <a:solidFill>
                <a:srgbClr val="FFFFFF"/>
              </a:solidFill>
              <a:effectLst>
                <a:outerShdw blurRad="63500" dir="3600000" algn="tl" rotWithShape="0">
                  <a:srgbClr val="000000">
                    <a:alpha val="70000"/>
                  </a:srgbClr>
                </a:outerShdw>
              </a:effectLst>
              <a:latin typeface="Arial" pitchFamily="34" charset="0"/>
              <a:cs typeface="Arial" pitchFamily="34" charset="0"/>
            </a:endParaRPr>
          </a:p>
        </p:txBody>
      </p:sp>
      <p:sp>
        <p:nvSpPr>
          <p:cNvPr id="3" name="2 Subtítulo"/>
          <p:cNvSpPr>
            <a:spLocks noGrp="1"/>
          </p:cNvSpPr>
          <p:nvPr>
            <p:ph type="subTitle" idx="1"/>
          </p:nvPr>
        </p:nvSpPr>
        <p:spPr>
          <a:xfrm>
            <a:off x="5227" y="1618302"/>
            <a:ext cx="12657157" cy="7560840"/>
          </a:xfrm>
        </p:spPr>
        <p:txBody>
          <a:bodyPr>
            <a:normAutofit/>
          </a:bodyPr>
          <a:lstStyle/>
          <a:p>
            <a:pPr marL="235315" indent="-235315" algn="l">
              <a:buFont typeface="Arial" pitchFamily="34" charset="0"/>
              <a:buChar char="•"/>
            </a:pPr>
            <a:r>
              <a:rPr lang="es-VE" sz="1600" b="1" dirty="0" smtClean="0">
                <a:solidFill>
                  <a:schemeClr val="tx1"/>
                </a:solidFill>
                <a:latin typeface="Arial" pitchFamily="34" charset="0"/>
                <a:cs typeface="Arial" pitchFamily="34" charset="0"/>
              </a:rPr>
              <a:t>I</a:t>
            </a:r>
            <a:r>
              <a:rPr lang="es-VE" sz="1800" b="1" dirty="0" smtClean="0">
                <a:solidFill>
                  <a:schemeClr val="tx1"/>
                </a:solidFill>
                <a:latin typeface="Arial" pitchFamily="34" charset="0"/>
                <a:cs typeface="Arial" pitchFamily="34" charset="0"/>
              </a:rPr>
              <a:t>mpactos Ambientales en el Aire:</a:t>
            </a:r>
          </a:p>
          <a:p>
            <a:pPr marL="235315" indent="-235315">
              <a:buFont typeface="Arial" pitchFamily="34" charset="0"/>
              <a:buChar char="•"/>
            </a:pPr>
            <a:endParaRPr lang="es-VE" sz="1800" dirty="0">
              <a:solidFill>
                <a:schemeClr val="tx1"/>
              </a:solidFill>
              <a:latin typeface="Arial" pitchFamily="34" charset="0"/>
              <a:cs typeface="Arial" pitchFamily="34" charset="0"/>
            </a:endParaRPr>
          </a:p>
          <a:p>
            <a:pPr algn="l"/>
            <a:r>
              <a:rPr lang="es-VE" sz="1800" dirty="0" smtClean="0">
                <a:solidFill>
                  <a:schemeClr val="tx1"/>
                </a:solidFill>
                <a:latin typeface="Arial" pitchFamily="34" charset="0"/>
                <a:cs typeface="Arial" pitchFamily="34" charset="0"/>
              </a:rPr>
              <a:t>  Cancha de usos múltiples y Salones.</a:t>
            </a:r>
          </a:p>
          <a:p>
            <a:pPr algn="l"/>
            <a:endParaRPr lang="es-VE" sz="1800" dirty="0" smtClean="0">
              <a:solidFill>
                <a:schemeClr val="tx1"/>
              </a:solidFill>
              <a:latin typeface="Arial" pitchFamily="34" charset="0"/>
              <a:cs typeface="Arial" pitchFamily="34" charset="0"/>
            </a:endParaRPr>
          </a:p>
          <a:p>
            <a:pPr marL="235315" indent="-235315">
              <a:buFont typeface="Arial" pitchFamily="34" charset="0"/>
              <a:buChar char="•"/>
            </a:pPr>
            <a:endParaRPr lang="es-VE" sz="1800" dirty="0">
              <a:solidFill>
                <a:schemeClr val="tx1"/>
              </a:solidFill>
              <a:latin typeface="Arial" pitchFamily="34" charset="0"/>
              <a:cs typeface="Arial" pitchFamily="34" charset="0"/>
            </a:endParaRPr>
          </a:p>
          <a:p>
            <a:pPr marL="235315" indent="-235315" algn="l">
              <a:buFont typeface="Arial" pitchFamily="34" charset="0"/>
              <a:buChar char="•"/>
            </a:pPr>
            <a:r>
              <a:rPr lang="es-VE" sz="1800" b="1" dirty="0" smtClean="0">
                <a:solidFill>
                  <a:schemeClr val="tx1"/>
                </a:solidFill>
                <a:latin typeface="Arial" pitchFamily="34" charset="0"/>
                <a:cs typeface="Arial" pitchFamily="34" charset="0"/>
              </a:rPr>
              <a:t>Impactos Ambientales en el Agua:</a:t>
            </a:r>
          </a:p>
          <a:p>
            <a:pPr marL="235315" indent="-235315">
              <a:buFont typeface="Arial" pitchFamily="34" charset="0"/>
              <a:buChar char="•"/>
            </a:pPr>
            <a:endParaRPr lang="es-VE" sz="1800" dirty="0" smtClean="0">
              <a:solidFill>
                <a:schemeClr val="tx1"/>
              </a:solidFill>
              <a:latin typeface="Arial" pitchFamily="34" charset="0"/>
              <a:cs typeface="Arial" pitchFamily="34" charset="0"/>
            </a:endParaRPr>
          </a:p>
          <a:p>
            <a:pPr algn="l"/>
            <a:r>
              <a:rPr lang="es-VE" sz="1800" dirty="0" smtClean="0">
                <a:solidFill>
                  <a:schemeClr val="tx1"/>
                </a:solidFill>
                <a:latin typeface="Arial" pitchFamily="34" charset="0"/>
                <a:cs typeface="Arial" pitchFamily="34" charset="0"/>
              </a:rPr>
              <a:t>   Los Baños y los Dispensadores de Agua.</a:t>
            </a:r>
          </a:p>
          <a:p>
            <a:pPr algn="l"/>
            <a:endParaRPr lang="es-VE" sz="1800" dirty="0" smtClean="0">
              <a:solidFill>
                <a:schemeClr val="tx1"/>
              </a:solidFill>
              <a:latin typeface="Arial" pitchFamily="34" charset="0"/>
              <a:cs typeface="Arial" pitchFamily="34" charset="0"/>
            </a:endParaRPr>
          </a:p>
          <a:p>
            <a:pPr algn="l"/>
            <a:endParaRPr lang="es-VE" sz="1800" dirty="0" smtClean="0">
              <a:solidFill>
                <a:schemeClr val="tx1"/>
              </a:solidFill>
              <a:latin typeface="Arial" pitchFamily="34" charset="0"/>
              <a:cs typeface="Arial" pitchFamily="34" charset="0"/>
            </a:endParaRPr>
          </a:p>
          <a:p>
            <a:pPr marL="235315" indent="-235315" algn="l">
              <a:buFont typeface="Arial" pitchFamily="34" charset="0"/>
              <a:buChar char="•"/>
            </a:pPr>
            <a:r>
              <a:rPr lang="es-VE" sz="1800" b="1" dirty="0" smtClean="0">
                <a:solidFill>
                  <a:schemeClr val="tx1"/>
                </a:solidFill>
                <a:latin typeface="Arial" pitchFamily="34" charset="0"/>
                <a:cs typeface="Arial" pitchFamily="34" charset="0"/>
              </a:rPr>
              <a:t>Impactos Ambientales en el Suelo:</a:t>
            </a:r>
          </a:p>
          <a:p>
            <a:pPr marL="235315" indent="-235315">
              <a:buFont typeface="Arial" pitchFamily="34" charset="0"/>
              <a:buChar char="•"/>
            </a:pPr>
            <a:endParaRPr lang="es-VE" sz="1800" dirty="0">
              <a:solidFill>
                <a:schemeClr val="tx1"/>
              </a:solidFill>
              <a:latin typeface="Arial" pitchFamily="34" charset="0"/>
              <a:cs typeface="Arial" pitchFamily="34" charset="0"/>
            </a:endParaRPr>
          </a:p>
          <a:p>
            <a:pPr algn="l"/>
            <a:r>
              <a:rPr lang="es-VE" sz="1800" dirty="0" smtClean="0">
                <a:solidFill>
                  <a:schemeClr val="tx1"/>
                </a:solidFill>
                <a:latin typeface="Arial" pitchFamily="34" charset="0"/>
                <a:cs typeface="Arial" pitchFamily="34" charset="0"/>
              </a:rPr>
              <a:t>   Pasillos, Áreas de las oficinas, </a:t>
            </a:r>
            <a:endParaRPr lang="es-VE" sz="1800" dirty="0">
              <a:solidFill>
                <a:schemeClr val="tx1"/>
              </a:solidFill>
              <a:latin typeface="Arial" pitchFamily="34" charset="0"/>
              <a:cs typeface="Arial" pitchFamily="34" charset="0"/>
            </a:endParaRPr>
          </a:p>
          <a:p>
            <a:pPr algn="l"/>
            <a:r>
              <a:rPr lang="es-VE" sz="1800" dirty="0" smtClean="0">
                <a:solidFill>
                  <a:schemeClr val="tx1"/>
                </a:solidFill>
                <a:latin typeface="Arial" pitchFamily="34" charset="0"/>
                <a:cs typeface="Arial" pitchFamily="34" charset="0"/>
              </a:rPr>
              <a:t>   los puestos de Estacionamiento y la</a:t>
            </a:r>
            <a:endParaRPr lang="es-VE" sz="1800" dirty="0">
              <a:solidFill>
                <a:schemeClr val="tx1"/>
              </a:solidFill>
              <a:latin typeface="Arial" pitchFamily="34" charset="0"/>
              <a:cs typeface="Arial" pitchFamily="34" charset="0"/>
            </a:endParaRPr>
          </a:p>
          <a:p>
            <a:pPr algn="l"/>
            <a:r>
              <a:rPr lang="es-VE" sz="1800" dirty="0" smtClean="0">
                <a:solidFill>
                  <a:schemeClr val="tx1"/>
                </a:solidFill>
                <a:latin typeface="Arial" pitchFamily="34" charset="0"/>
                <a:cs typeface="Arial" pitchFamily="34" charset="0"/>
              </a:rPr>
              <a:t>   casilla asignada para la basura.</a:t>
            </a:r>
          </a:p>
          <a:p>
            <a:pPr marL="235315" indent="-235315">
              <a:buFont typeface="Arial" pitchFamily="34" charset="0"/>
              <a:buChar char="•"/>
            </a:pPr>
            <a:endParaRPr lang="es-VE" sz="1800" dirty="0" smtClean="0">
              <a:solidFill>
                <a:schemeClr val="tx1"/>
              </a:solidFill>
              <a:latin typeface="Arial" pitchFamily="34" charset="0"/>
              <a:cs typeface="Arial" pitchFamily="34" charset="0"/>
            </a:endParaRPr>
          </a:p>
          <a:p>
            <a:pPr marL="235315" indent="-235315"/>
            <a:endParaRPr lang="es-VE" sz="1800" dirty="0">
              <a:solidFill>
                <a:schemeClr val="tx1"/>
              </a:solidFill>
              <a:latin typeface="Arial" pitchFamily="34" charset="0"/>
              <a:cs typeface="Arial" pitchFamily="34" charset="0"/>
            </a:endParaRPr>
          </a:p>
          <a:p>
            <a:pPr marL="235315" indent="-235315" algn="l">
              <a:buFont typeface="Arial" pitchFamily="34" charset="0"/>
              <a:buChar char="•"/>
            </a:pPr>
            <a:r>
              <a:rPr lang="es-VE" sz="1800" b="1" dirty="0" smtClean="0">
                <a:solidFill>
                  <a:schemeClr val="tx1"/>
                </a:solidFill>
                <a:latin typeface="Arial" pitchFamily="34" charset="0"/>
                <a:cs typeface="Arial" pitchFamily="34" charset="0"/>
              </a:rPr>
              <a:t>Impactos Ambientales Acústicos o Sónicos:</a:t>
            </a:r>
          </a:p>
          <a:p>
            <a:pPr marL="235315" indent="-235315">
              <a:buFont typeface="Arial" pitchFamily="34" charset="0"/>
              <a:buChar char="•"/>
            </a:pPr>
            <a:endParaRPr lang="es-VE" sz="1800" dirty="0">
              <a:solidFill>
                <a:schemeClr val="tx1"/>
              </a:solidFill>
              <a:latin typeface="Arial" pitchFamily="34" charset="0"/>
              <a:cs typeface="Arial" pitchFamily="34" charset="0"/>
            </a:endParaRPr>
          </a:p>
          <a:p>
            <a:pPr algn="l"/>
            <a:r>
              <a:rPr lang="es-VE" sz="1800" dirty="0" smtClean="0">
                <a:solidFill>
                  <a:schemeClr val="tx1"/>
                </a:solidFill>
                <a:latin typeface="Arial" pitchFamily="34" charset="0"/>
                <a:cs typeface="Arial" pitchFamily="34" charset="0"/>
              </a:rPr>
              <a:t>  La Biblioteca y las Aulas de clases.</a:t>
            </a:r>
          </a:p>
          <a:p>
            <a:pPr marL="235315" indent="-235315">
              <a:buFont typeface="Arial" pitchFamily="34" charset="0"/>
              <a:buChar char="•"/>
            </a:pPr>
            <a:endParaRPr lang="es-VE" sz="1600" dirty="0">
              <a:solidFill>
                <a:schemeClr val="tx1"/>
              </a:solidFill>
              <a:latin typeface="Arial" pitchFamily="34" charset="0"/>
              <a:cs typeface="Arial" pitchFamily="34" charset="0"/>
            </a:endParaRPr>
          </a:p>
          <a:p>
            <a:pPr marL="235315" indent="-235315"/>
            <a:endParaRPr lang="es-VE" sz="1600" dirty="0">
              <a:solidFill>
                <a:schemeClr val="tx1"/>
              </a:solidFill>
              <a:latin typeface="Arial" pitchFamily="34" charset="0"/>
              <a:cs typeface="Arial" pitchFamily="34" charset="0"/>
            </a:endParaRPr>
          </a:p>
          <a:p>
            <a:pPr marL="235315" indent="-235315">
              <a:buFont typeface="Arial" pitchFamily="34" charset="0"/>
              <a:buChar char="•"/>
            </a:pPr>
            <a:endParaRPr lang="es-VE" sz="1600" dirty="0" smtClean="0">
              <a:solidFill>
                <a:schemeClr val="tx1"/>
              </a:solidFill>
              <a:latin typeface="Arial" pitchFamily="34" charset="0"/>
              <a:cs typeface="Arial" pitchFamily="34" charset="0"/>
            </a:endParaRPr>
          </a:p>
        </p:txBody>
      </p:sp>
      <p:pic>
        <p:nvPicPr>
          <p:cNvPr id="1027" name="Picture 3" descr="C:\Users\Windows 7\Downloads\IMG_20240226_094330_883.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235344" y="4878605"/>
            <a:ext cx="2143551" cy="1522278"/>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517340" y="4878601"/>
            <a:ext cx="1691357" cy="1522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5088305" y="3075409"/>
            <a:ext cx="2858070" cy="16525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8210106" y="3083543"/>
            <a:ext cx="2538266" cy="165186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7548120" y="1287205"/>
            <a:ext cx="2501833" cy="1606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4235346" y="1287205"/>
            <a:ext cx="3062218" cy="160667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5453554" y="6674303"/>
            <a:ext cx="2945864" cy="1887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5" name="Picture 11"/>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8586312" y="6666467"/>
            <a:ext cx="2538266" cy="18877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6" name="Picture 12"/>
          <p:cNvPicPr>
            <a:picLocks noChangeAspect="1" noChangeArrowheads="1"/>
          </p:cNvPicPr>
          <p:nvPr/>
        </p:nvPicPr>
        <p:blipFill>
          <a:blip r:embed="rId10" cstate="print">
            <a:extLst>
              <a:ext uri="{28A0092B-C50C-407E-A947-70E740481C1C}">
                <a14:useLocalDpi xmlns="" xmlns:a14="http://schemas.microsoft.com/office/drawing/2010/main" val="0"/>
              </a:ext>
            </a:extLst>
          </a:blip>
          <a:srcRect/>
          <a:stretch>
            <a:fillRect/>
          </a:stretch>
        </p:blipFill>
        <p:spPr bwMode="auto">
          <a:xfrm>
            <a:off x="10665996" y="4878605"/>
            <a:ext cx="1877837" cy="1522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37" name="Picture 13"/>
          <p:cNvPicPr>
            <a:picLocks noChangeAspect="1" noChangeArrowheads="1"/>
          </p:cNvPicPr>
          <p:nvPr/>
        </p:nvPicPr>
        <p:blipFill>
          <a:blip r:embed="rId11" cstate="print">
            <a:extLst>
              <a:ext uri="{28A0092B-C50C-407E-A947-70E740481C1C}">
                <a14:useLocalDpi xmlns="" xmlns:a14="http://schemas.microsoft.com/office/drawing/2010/main" val="0"/>
              </a:ext>
            </a:extLst>
          </a:blip>
          <a:srcRect/>
          <a:stretch>
            <a:fillRect/>
          </a:stretch>
        </p:blipFill>
        <p:spPr bwMode="auto">
          <a:xfrm>
            <a:off x="8394558" y="4878603"/>
            <a:ext cx="2169365" cy="152227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1047384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28" name="27 Elipse"/>
          <p:cNvSpPr/>
          <p:nvPr/>
        </p:nvSpPr>
        <p:spPr>
          <a:xfrm>
            <a:off x="8644757" y="5486400"/>
            <a:ext cx="3400097" cy="32371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7" name="26 Elipse"/>
          <p:cNvSpPr/>
          <p:nvPr/>
        </p:nvSpPr>
        <p:spPr>
          <a:xfrm>
            <a:off x="1187669" y="5722883"/>
            <a:ext cx="2659117" cy="285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6" name="25 Elipse"/>
          <p:cNvSpPr/>
          <p:nvPr/>
        </p:nvSpPr>
        <p:spPr>
          <a:xfrm>
            <a:off x="5743902" y="2575035"/>
            <a:ext cx="2785242" cy="27537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5" name="24 Elipse"/>
          <p:cNvSpPr/>
          <p:nvPr/>
        </p:nvSpPr>
        <p:spPr>
          <a:xfrm>
            <a:off x="562303" y="609600"/>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820" name="Google Shape;1820;p47"/>
          <p:cNvSpPr/>
          <p:nvPr/>
        </p:nvSpPr>
        <p:spPr>
          <a:xfrm>
            <a:off x="323944" y="203874"/>
            <a:ext cx="2078729" cy="2178599"/>
          </a:xfrm>
          <a:custGeom>
            <a:avLst/>
            <a:gdLst/>
            <a:ahLst/>
            <a:cxnLst/>
            <a:rect l="l" t="t" r="r" b="b"/>
            <a:pathLst>
              <a:path w="91845" h="83688" extrusionOk="0">
                <a:moveTo>
                  <a:pt x="45924" y="1"/>
                </a:moveTo>
                <a:cubicBezTo>
                  <a:pt x="35215" y="1"/>
                  <a:pt x="24507" y="4086"/>
                  <a:pt x="16343" y="12258"/>
                </a:cubicBezTo>
                <a:cubicBezTo>
                  <a:pt x="1" y="28600"/>
                  <a:pt x="1" y="55088"/>
                  <a:pt x="16343" y="71431"/>
                </a:cubicBezTo>
                <a:cubicBezTo>
                  <a:pt x="24507" y="79602"/>
                  <a:pt x="35215" y="83688"/>
                  <a:pt x="45924" y="83688"/>
                </a:cubicBezTo>
                <a:cubicBezTo>
                  <a:pt x="56634" y="83688"/>
                  <a:pt x="67345" y="79602"/>
                  <a:pt x="75517" y="71431"/>
                </a:cubicBezTo>
                <a:cubicBezTo>
                  <a:pt x="91844" y="55088"/>
                  <a:pt x="91844" y="28600"/>
                  <a:pt x="75517" y="12258"/>
                </a:cubicBezTo>
                <a:cubicBezTo>
                  <a:pt x="67345" y="4086"/>
                  <a:pt x="56634" y="1"/>
                  <a:pt x="45924" y="1"/>
                </a:cubicBezTo>
                <a:close/>
              </a:path>
            </a:pathLst>
          </a:custGeom>
          <a:solidFill>
            <a:schemeClr val="accent2"/>
          </a:solidFill>
          <a:ln>
            <a:noFill/>
          </a:ln>
        </p:spPr>
        <p:txBody>
          <a:bodyPr spcFirstLastPara="1" wrap="square" lIns="133096" tIns="133096" rIns="133096" bIns="133096" anchor="ctr" anchorCtr="0">
            <a:noAutofit/>
          </a:bodyPr>
          <a:lstStyle/>
          <a:p>
            <a:endParaRPr/>
          </a:p>
        </p:txBody>
      </p:sp>
      <p:sp>
        <p:nvSpPr>
          <p:cNvPr id="1821" name="Google Shape;1821;p47"/>
          <p:cNvSpPr txBox="1">
            <a:spLocks noGrp="1"/>
          </p:cNvSpPr>
          <p:nvPr>
            <p:ph type="title"/>
          </p:nvPr>
        </p:nvSpPr>
        <p:spPr>
          <a:xfrm>
            <a:off x="2505406" y="520738"/>
            <a:ext cx="7339145" cy="1395449"/>
          </a:xfrm>
          <a:prstGeom prst="rect">
            <a:avLst/>
          </a:prstGeom>
        </p:spPr>
        <p:txBody>
          <a:bodyPr spcFirstLastPara="1" wrap="square" lIns="133096" tIns="133096" rIns="133096" bIns="133096" anchor="t" anchorCtr="0">
            <a:noAutofit/>
          </a:bodyPr>
          <a:lstStyle/>
          <a:p>
            <a:pPr>
              <a:spcAft>
                <a:spcPts val="1747"/>
              </a:spcAft>
              <a:buSzPts val="1100"/>
            </a:pPr>
            <a:r>
              <a:rPr lang="en" sz="5800" b="1" dirty="0" smtClean="0">
                <a:latin typeface="Bookman Old Style" panose="02050604050505020204" pitchFamily="18" charset="0"/>
              </a:rPr>
              <a:t>BENEFICIOS</a:t>
            </a:r>
            <a:endParaRPr sz="5800" b="1" dirty="0">
              <a:latin typeface="Bookman Old Style" panose="02050604050505020204" pitchFamily="18" charset="0"/>
            </a:endParaRPr>
          </a:p>
        </p:txBody>
      </p:sp>
      <p:sp>
        <p:nvSpPr>
          <p:cNvPr id="1822" name="Google Shape;1822;p47"/>
          <p:cNvSpPr txBox="1">
            <a:spLocks noGrp="1"/>
          </p:cNvSpPr>
          <p:nvPr>
            <p:ph type="title" idx="2"/>
          </p:nvPr>
        </p:nvSpPr>
        <p:spPr>
          <a:xfrm>
            <a:off x="221212" y="355507"/>
            <a:ext cx="2236639" cy="1922688"/>
          </a:xfrm>
          <a:prstGeom prst="rect">
            <a:avLst/>
          </a:prstGeom>
        </p:spPr>
        <p:txBody>
          <a:bodyPr spcFirstLastPara="1" wrap="square" lIns="133096" tIns="133096" rIns="133096" bIns="133096" anchor="ctr" anchorCtr="0">
            <a:noAutofit/>
          </a:bodyPr>
          <a:lstStyle/>
          <a:p>
            <a:r>
              <a:rPr lang="en" sz="7000" b="1" dirty="0" smtClean="0">
                <a:latin typeface="Bookman Old Style" panose="02050604050505020204" pitchFamily="18" charset="0"/>
              </a:rPr>
              <a:t>05</a:t>
            </a:r>
            <a:endParaRPr sz="7000" b="1" dirty="0">
              <a:latin typeface="Bookman Old Style" panose="02050604050505020204" pitchFamily="18" charset="0"/>
            </a:endParaRPr>
          </a:p>
        </p:txBody>
      </p:sp>
      <p:sp>
        <p:nvSpPr>
          <p:cNvPr id="1823" name="Google Shape;1823;p47"/>
          <p:cNvSpPr txBox="1">
            <a:spLocks noGrp="1"/>
          </p:cNvSpPr>
          <p:nvPr>
            <p:ph type="subTitle" idx="1"/>
          </p:nvPr>
        </p:nvSpPr>
        <p:spPr>
          <a:xfrm>
            <a:off x="1363307" y="2288861"/>
            <a:ext cx="9353897" cy="585579"/>
          </a:xfrm>
          <a:prstGeom prst="rect">
            <a:avLst/>
          </a:prstGeom>
        </p:spPr>
        <p:txBody>
          <a:bodyPr spcFirstLastPara="1" wrap="square" lIns="133096" tIns="133096" rIns="133096" bIns="133096" anchor="t" anchorCtr="0">
            <a:noAutofit/>
          </a:bodyPr>
          <a:lstStyle/>
          <a:p>
            <a:pPr marL="0" indent="0" algn="just">
              <a:buSzPts val="1100"/>
            </a:pPr>
            <a:r>
              <a:rPr lang="es-VE" dirty="0">
                <a:latin typeface="Trebuchet MS" panose="020B0603020202020204" pitchFamily="34" charset="0"/>
              </a:rPr>
              <a:t>La implementación de un Sistema de Gestión Ambiental (SGA) en la Universidad Nacional Experimental de Guayana (UNEG) en la sede de Villa Asia promete aportar grandes beneficios tanto para el medio ambiente como para la comunidad universitaria. Este permitirá:</a:t>
            </a:r>
            <a:endParaRPr dirty="0">
              <a:latin typeface="Trebuchet MS" panose="020B0603020202020204" pitchFamily="34" charset="0"/>
            </a:endParaRPr>
          </a:p>
        </p:txBody>
      </p:sp>
      <p:sp>
        <p:nvSpPr>
          <p:cNvPr id="1824" name="Google Shape;1824;p47"/>
          <p:cNvSpPr/>
          <p:nvPr/>
        </p:nvSpPr>
        <p:spPr>
          <a:xfrm flipH="1">
            <a:off x="12545186" y="898817"/>
            <a:ext cx="161518" cy="165438"/>
          </a:xfrm>
          <a:custGeom>
            <a:avLst/>
            <a:gdLst/>
            <a:ahLst/>
            <a:cxnLst/>
            <a:rect l="l" t="t" r="r" b="b"/>
            <a:pathLst>
              <a:path w="3423" h="2840" extrusionOk="0">
                <a:moveTo>
                  <a:pt x="1669" y="0"/>
                </a:moveTo>
                <a:cubicBezTo>
                  <a:pt x="1587" y="0"/>
                  <a:pt x="1505" y="8"/>
                  <a:pt x="1430" y="22"/>
                </a:cubicBezTo>
                <a:cubicBezTo>
                  <a:pt x="954" y="112"/>
                  <a:pt x="566" y="380"/>
                  <a:pt x="328" y="797"/>
                </a:cubicBezTo>
                <a:cubicBezTo>
                  <a:pt x="0" y="1482"/>
                  <a:pt x="268" y="2525"/>
                  <a:pt x="1043" y="2764"/>
                </a:cubicBezTo>
                <a:cubicBezTo>
                  <a:pt x="1201" y="2815"/>
                  <a:pt x="1386" y="2840"/>
                  <a:pt x="1581" y="2840"/>
                </a:cubicBezTo>
                <a:cubicBezTo>
                  <a:pt x="2413" y="2840"/>
                  <a:pt x="3423" y="2381"/>
                  <a:pt x="3278" y="1512"/>
                </a:cubicBezTo>
                <a:cubicBezTo>
                  <a:pt x="3218" y="1095"/>
                  <a:pt x="3069" y="738"/>
                  <a:pt x="2801" y="440"/>
                </a:cubicBezTo>
                <a:cubicBezTo>
                  <a:pt x="2563" y="201"/>
                  <a:pt x="2235" y="52"/>
                  <a:pt x="1907" y="22"/>
                </a:cubicBezTo>
                <a:cubicBezTo>
                  <a:pt x="1833" y="8"/>
                  <a:pt x="1751" y="0"/>
                  <a:pt x="1669" y="0"/>
                </a:cubicBezTo>
                <a:close/>
              </a:path>
            </a:pathLst>
          </a:custGeom>
          <a:solidFill>
            <a:schemeClr val="dk2"/>
          </a:solidFill>
          <a:ln>
            <a:noFill/>
          </a:ln>
        </p:spPr>
        <p:txBody>
          <a:bodyPr spcFirstLastPara="1" wrap="square" lIns="133096" tIns="133096" rIns="133096" bIns="133096" anchor="ctr" anchorCtr="0">
            <a:noAutofit/>
          </a:bodyPr>
          <a:lstStyle/>
          <a:p>
            <a:endParaRPr/>
          </a:p>
        </p:txBody>
      </p:sp>
      <p:sp>
        <p:nvSpPr>
          <p:cNvPr id="1825" name="Google Shape;1825;p47"/>
          <p:cNvSpPr/>
          <p:nvPr/>
        </p:nvSpPr>
        <p:spPr>
          <a:xfrm flipH="1">
            <a:off x="12596489" y="1143755"/>
            <a:ext cx="146325" cy="149419"/>
          </a:xfrm>
          <a:custGeom>
            <a:avLst/>
            <a:gdLst/>
            <a:ahLst/>
            <a:cxnLst/>
            <a:rect l="l" t="t" r="r" b="b"/>
            <a:pathLst>
              <a:path w="3101" h="2565" extrusionOk="0">
                <a:moveTo>
                  <a:pt x="1531" y="1"/>
                </a:moveTo>
                <a:cubicBezTo>
                  <a:pt x="1460" y="1"/>
                  <a:pt x="1386" y="8"/>
                  <a:pt x="1311" y="23"/>
                </a:cubicBezTo>
                <a:cubicBezTo>
                  <a:pt x="894" y="83"/>
                  <a:pt x="507" y="351"/>
                  <a:pt x="298" y="738"/>
                </a:cubicBezTo>
                <a:cubicBezTo>
                  <a:pt x="0" y="1334"/>
                  <a:pt x="239" y="2287"/>
                  <a:pt x="954" y="2496"/>
                </a:cubicBezTo>
                <a:cubicBezTo>
                  <a:pt x="1096" y="2542"/>
                  <a:pt x="1264" y="2564"/>
                  <a:pt x="1441" y="2564"/>
                </a:cubicBezTo>
                <a:cubicBezTo>
                  <a:pt x="2188" y="2564"/>
                  <a:pt x="3100" y="2159"/>
                  <a:pt x="2980" y="1364"/>
                </a:cubicBezTo>
                <a:cubicBezTo>
                  <a:pt x="2950" y="1006"/>
                  <a:pt x="2801" y="649"/>
                  <a:pt x="2563" y="381"/>
                </a:cubicBezTo>
                <a:cubicBezTo>
                  <a:pt x="2324" y="172"/>
                  <a:pt x="2056" y="53"/>
                  <a:pt x="1728" y="23"/>
                </a:cubicBezTo>
                <a:cubicBezTo>
                  <a:pt x="1669" y="8"/>
                  <a:pt x="1602" y="1"/>
                  <a:pt x="1531" y="1"/>
                </a:cubicBezTo>
                <a:close/>
              </a:path>
            </a:pathLst>
          </a:custGeom>
          <a:solidFill>
            <a:schemeClr val="dk2"/>
          </a:solidFill>
          <a:ln>
            <a:noFill/>
          </a:ln>
        </p:spPr>
        <p:txBody>
          <a:bodyPr spcFirstLastPara="1" wrap="square" lIns="133096" tIns="133096" rIns="133096" bIns="133096" anchor="ctr" anchorCtr="0">
            <a:noAutofit/>
          </a:bodyPr>
          <a:lstStyle/>
          <a:p>
            <a:endParaRPr/>
          </a:p>
        </p:txBody>
      </p:sp>
      <p:sp>
        <p:nvSpPr>
          <p:cNvPr id="1826" name="Google Shape;1826;p47"/>
          <p:cNvSpPr/>
          <p:nvPr/>
        </p:nvSpPr>
        <p:spPr>
          <a:xfrm flipH="1">
            <a:off x="12439713" y="1592861"/>
            <a:ext cx="358473" cy="360062"/>
          </a:xfrm>
          <a:custGeom>
            <a:avLst/>
            <a:gdLst/>
            <a:ahLst/>
            <a:cxnLst/>
            <a:rect l="l" t="t" r="r" b="b"/>
            <a:pathLst>
              <a:path w="7597" h="6181" extrusionOk="0">
                <a:moveTo>
                  <a:pt x="3559" y="0"/>
                </a:moveTo>
                <a:cubicBezTo>
                  <a:pt x="3292" y="0"/>
                  <a:pt x="3026" y="34"/>
                  <a:pt x="2769" y="101"/>
                </a:cubicBezTo>
                <a:cubicBezTo>
                  <a:pt x="2442" y="160"/>
                  <a:pt x="2144" y="279"/>
                  <a:pt x="1846" y="428"/>
                </a:cubicBezTo>
                <a:cubicBezTo>
                  <a:pt x="952" y="905"/>
                  <a:pt x="326" y="1769"/>
                  <a:pt x="147" y="2782"/>
                </a:cubicBezTo>
                <a:cubicBezTo>
                  <a:pt x="1" y="4337"/>
                  <a:pt x="1182" y="6181"/>
                  <a:pt x="2868" y="6181"/>
                </a:cubicBezTo>
                <a:cubicBezTo>
                  <a:pt x="2895" y="6181"/>
                  <a:pt x="2921" y="6180"/>
                  <a:pt x="2948" y="6179"/>
                </a:cubicBezTo>
                <a:cubicBezTo>
                  <a:pt x="4796" y="6090"/>
                  <a:pt x="7597" y="4153"/>
                  <a:pt x="6524" y="2067"/>
                </a:cubicBezTo>
                <a:cubicBezTo>
                  <a:pt x="6166" y="1322"/>
                  <a:pt x="5600" y="697"/>
                  <a:pt x="4885" y="279"/>
                </a:cubicBezTo>
                <a:cubicBezTo>
                  <a:pt x="4457" y="93"/>
                  <a:pt x="4005" y="0"/>
                  <a:pt x="3559" y="0"/>
                </a:cubicBezTo>
                <a:close/>
              </a:path>
            </a:pathLst>
          </a:custGeom>
          <a:solidFill>
            <a:schemeClr val="dk2"/>
          </a:solidFill>
          <a:ln>
            <a:noFill/>
          </a:ln>
        </p:spPr>
        <p:txBody>
          <a:bodyPr spcFirstLastPara="1" wrap="square" lIns="133096" tIns="133096" rIns="133096" bIns="133096" anchor="ctr" anchorCtr="0">
            <a:noAutofit/>
          </a:bodyPr>
          <a:lstStyle/>
          <a:p>
            <a:endParaRPr/>
          </a:p>
        </p:txBody>
      </p:sp>
      <p:sp>
        <p:nvSpPr>
          <p:cNvPr id="1827" name="Google Shape;1827;p47"/>
          <p:cNvSpPr/>
          <p:nvPr/>
        </p:nvSpPr>
        <p:spPr>
          <a:xfrm flipH="1">
            <a:off x="67286" y="8494465"/>
            <a:ext cx="307843" cy="308567"/>
          </a:xfrm>
          <a:custGeom>
            <a:avLst/>
            <a:gdLst/>
            <a:ahLst/>
            <a:cxnLst/>
            <a:rect l="l" t="t" r="r" b="b"/>
            <a:pathLst>
              <a:path w="6524" h="5297" extrusionOk="0">
                <a:moveTo>
                  <a:pt x="3019" y="1"/>
                </a:moveTo>
                <a:cubicBezTo>
                  <a:pt x="2799" y="1"/>
                  <a:pt x="2575" y="28"/>
                  <a:pt x="2352" y="81"/>
                </a:cubicBezTo>
                <a:cubicBezTo>
                  <a:pt x="2084" y="140"/>
                  <a:pt x="1815" y="230"/>
                  <a:pt x="1577" y="349"/>
                </a:cubicBezTo>
                <a:cubicBezTo>
                  <a:pt x="802" y="766"/>
                  <a:pt x="296" y="1511"/>
                  <a:pt x="147" y="2375"/>
                </a:cubicBezTo>
                <a:cubicBezTo>
                  <a:pt x="0" y="3692"/>
                  <a:pt x="1033" y="5297"/>
                  <a:pt x="2453" y="5297"/>
                </a:cubicBezTo>
                <a:cubicBezTo>
                  <a:pt x="2479" y="5297"/>
                  <a:pt x="2505" y="5296"/>
                  <a:pt x="2531" y="5295"/>
                </a:cubicBezTo>
                <a:cubicBezTo>
                  <a:pt x="4110" y="5236"/>
                  <a:pt x="6523" y="3567"/>
                  <a:pt x="5600" y="1779"/>
                </a:cubicBezTo>
                <a:cubicBezTo>
                  <a:pt x="5302" y="1124"/>
                  <a:pt x="4795" y="617"/>
                  <a:pt x="4169" y="260"/>
                </a:cubicBezTo>
                <a:cubicBezTo>
                  <a:pt x="3805" y="87"/>
                  <a:pt x="3417" y="1"/>
                  <a:pt x="3019" y="1"/>
                </a:cubicBezTo>
                <a:close/>
              </a:path>
            </a:pathLst>
          </a:custGeom>
          <a:solidFill>
            <a:schemeClr val="dk2"/>
          </a:solidFill>
          <a:ln>
            <a:noFill/>
          </a:ln>
        </p:spPr>
        <p:txBody>
          <a:bodyPr spcFirstLastPara="1" wrap="square" lIns="133096" tIns="133096" rIns="133096" bIns="133096" anchor="ctr" anchorCtr="0">
            <a:noAutofit/>
          </a:bodyPr>
          <a:lstStyle/>
          <a:p>
            <a:endParaRPr/>
          </a:p>
        </p:txBody>
      </p:sp>
      <p:grpSp>
        <p:nvGrpSpPr>
          <p:cNvPr id="4" name="Google Shape;1828;p47"/>
          <p:cNvGrpSpPr/>
          <p:nvPr/>
        </p:nvGrpSpPr>
        <p:grpSpPr>
          <a:xfrm rot="-2996445" flipH="1">
            <a:off x="12314116" y="-452766"/>
            <a:ext cx="1295648" cy="1073828"/>
            <a:chOff x="4391775" y="4244400"/>
            <a:chExt cx="715125" cy="731700"/>
          </a:xfrm>
        </p:grpSpPr>
        <p:sp>
          <p:nvSpPr>
            <p:cNvPr id="1829" name="Google Shape;1829;p47"/>
            <p:cNvSpPr/>
            <p:nvPr/>
          </p:nvSpPr>
          <p:spPr>
            <a:xfrm>
              <a:off x="4391775" y="4244400"/>
              <a:ext cx="715125" cy="731700"/>
            </a:xfrm>
            <a:custGeom>
              <a:avLst/>
              <a:gdLst/>
              <a:ahLst/>
              <a:cxnLst/>
              <a:rect l="l" t="t" r="r" b="b"/>
              <a:pathLst>
                <a:path w="28605" h="29268" extrusionOk="0">
                  <a:moveTo>
                    <a:pt x="15770" y="550"/>
                  </a:moveTo>
                  <a:cubicBezTo>
                    <a:pt x="16901" y="550"/>
                    <a:pt x="18030" y="688"/>
                    <a:pt x="19130" y="988"/>
                  </a:cubicBezTo>
                  <a:cubicBezTo>
                    <a:pt x="27056" y="3134"/>
                    <a:pt x="28605" y="12907"/>
                    <a:pt x="26758" y="19820"/>
                  </a:cubicBezTo>
                  <a:cubicBezTo>
                    <a:pt x="26311" y="21548"/>
                    <a:pt x="25625" y="23217"/>
                    <a:pt x="24731" y="24766"/>
                  </a:cubicBezTo>
                  <a:cubicBezTo>
                    <a:pt x="24106" y="25809"/>
                    <a:pt x="23331" y="26912"/>
                    <a:pt x="22288" y="27597"/>
                  </a:cubicBezTo>
                  <a:cubicBezTo>
                    <a:pt x="21692" y="27954"/>
                    <a:pt x="21007" y="28163"/>
                    <a:pt x="20292" y="28252"/>
                  </a:cubicBezTo>
                  <a:cubicBezTo>
                    <a:pt x="19308" y="28431"/>
                    <a:pt x="18355" y="28550"/>
                    <a:pt x="17372" y="28640"/>
                  </a:cubicBezTo>
                  <a:cubicBezTo>
                    <a:pt x="16627" y="28703"/>
                    <a:pt x="15862" y="28738"/>
                    <a:pt x="15089" y="28738"/>
                  </a:cubicBezTo>
                  <a:cubicBezTo>
                    <a:pt x="10415" y="28738"/>
                    <a:pt x="5434" y="27452"/>
                    <a:pt x="2801" y="23336"/>
                  </a:cubicBezTo>
                  <a:cubicBezTo>
                    <a:pt x="2364" y="22665"/>
                    <a:pt x="2012" y="21966"/>
                    <a:pt x="1746" y="21239"/>
                  </a:cubicBezTo>
                  <a:lnTo>
                    <a:pt x="1746" y="21239"/>
                  </a:lnTo>
                  <a:cubicBezTo>
                    <a:pt x="1307" y="19763"/>
                    <a:pt x="1072" y="18286"/>
                    <a:pt x="983" y="16751"/>
                  </a:cubicBezTo>
                  <a:cubicBezTo>
                    <a:pt x="745" y="13682"/>
                    <a:pt x="1103" y="10464"/>
                    <a:pt x="2622" y="7752"/>
                  </a:cubicBezTo>
                  <a:cubicBezTo>
                    <a:pt x="4231" y="4832"/>
                    <a:pt x="7151" y="2806"/>
                    <a:pt x="10191" y="1614"/>
                  </a:cubicBezTo>
                  <a:cubicBezTo>
                    <a:pt x="11966" y="942"/>
                    <a:pt x="13870" y="550"/>
                    <a:pt x="15770" y="550"/>
                  </a:cubicBezTo>
                  <a:close/>
                  <a:moveTo>
                    <a:pt x="15687" y="0"/>
                  </a:moveTo>
                  <a:cubicBezTo>
                    <a:pt x="14592" y="0"/>
                    <a:pt x="13493" y="128"/>
                    <a:pt x="12425" y="363"/>
                  </a:cubicBezTo>
                  <a:cubicBezTo>
                    <a:pt x="9267" y="1078"/>
                    <a:pt x="6049" y="2746"/>
                    <a:pt x="3874" y="5190"/>
                  </a:cubicBezTo>
                  <a:cubicBezTo>
                    <a:pt x="119" y="9391"/>
                    <a:pt x="0" y="15827"/>
                    <a:pt x="1401" y="20982"/>
                  </a:cubicBezTo>
                  <a:cubicBezTo>
                    <a:pt x="1430" y="21101"/>
                    <a:pt x="1460" y="21220"/>
                    <a:pt x="1490" y="21340"/>
                  </a:cubicBezTo>
                  <a:cubicBezTo>
                    <a:pt x="1505" y="21394"/>
                    <a:pt x="1525" y="21439"/>
                    <a:pt x="1548" y="21472"/>
                  </a:cubicBezTo>
                  <a:lnTo>
                    <a:pt x="1548" y="21472"/>
                  </a:lnTo>
                  <a:cubicBezTo>
                    <a:pt x="2629" y="24299"/>
                    <a:pt x="4762" y="26594"/>
                    <a:pt x="7509" y="27805"/>
                  </a:cubicBezTo>
                  <a:cubicBezTo>
                    <a:pt x="9968" y="28920"/>
                    <a:pt x="12700" y="29267"/>
                    <a:pt x="15365" y="29267"/>
                  </a:cubicBezTo>
                  <a:cubicBezTo>
                    <a:pt x="15478" y="29267"/>
                    <a:pt x="15591" y="29267"/>
                    <a:pt x="15703" y="29265"/>
                  </a:cubicBezTo>
                  <a:cubicBezTo>
                    <a:pt x="17699" y="29265"/>
                    <a:pt x="19696" y="28997"/>
                    <a:pt x="21603" y="28521"/>
                  </a:cubicBezTo>
                  <a:cubicBezTo>
                    <a:pt x="22586" y="28252"/>
                    <a:pt x="23361" y="27478"/>
                    <a:pt x="23957" y="26703"/>
                  </a:cubicBezTo>
                  <a:cubicBezTo>
                    <a:pt x="24970" y="25392"/>
                    <a:pt x="25774" y="23932"/>
                    <a:pt x="26340" y="22353"/>
                  </a:cubicBezTo>
                  <a:cubicBezTo>
                    <a:pt x="27920" y="18270"/>
                    <a:pt x="28218" y="13771"/>
                    <a:pt x="27145" y="9510"/>
                  </a:cubicBezTo>
                  <a:cubicBezTo>
                    <a:pt x="26281" y="6143"/>
                    <a:pt x="24463" y="3015"/>
                    <a:pt x="21335" y="1346"/>
                  </a:cubicBezTo>
                  <a:cubicBezTo>
                    <a:pt x="19595" y="409"/>
                    <a:pt x="17647" y="0"/>
                    <a:pt x="1568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4434225" y="4314550"/>
              <a:ext cx="592225" cy="558725"/>
            </a:xfrm>
            <a:custGeom>
              <a:avLst/>
              <a:gdLst/>
              <a:ahLst/>
              <a:cxnLst/>
              <a:rect l="l" t="t" r="r" b="b"/>
              <a:pathLst>
                <a:path w="23689" h="22349" extrusionOk="0">
                  <a:moveTo>
                    <a:pt x="12524" y="547"/>
                  </a:moveTo>
                  <a:cubicBezTo>
                    <a:pt x="12794" y="547"/>
                    <a:pt x="13064" y="585"/>
                    <a:pt x="13320" y="656"/>
                  </a:cubicBezTo>
                  <a:cubicBezTo>
                    <a:pt x="13916" y="864"/>
                    <a:pt x="14512" y="1073"/>
                    <a:pt x="15108" y="1341"/>
                  </a:cubicBezTo>
                  <a:cubicBezTo>
                    <a:pt x="18773" y="2980"/>
                    <a:pt x="22914" y="6019"/>
                    <a:pt x="23093" y="10429"/>
                  </a:cubicBezTo>
                  <a:cubicBezTo>
                    <a:pt x="23122" y="11027"/>
                    <a:pt x="23068" y="11653"/>
                    <a:pt x="22959" y="12253"/>
                  </a:cubicBezTo>
                  <a:lnTo>
                    <a:pt x="22959" y="12253"/>
                  </a:lnTo>
                  <a:cubicBezTo>
                    <a:pt x="22942" y="12268"/>
                    <a:pt x="22927" y="12294"/>
                    <a:pt x="22914" y="12336"/>
                  </a:cubicBezTo>
                  <a:cubicBezTo>
                    <a:pt x="22646" y="13349"/>
                    <a:pt x="22259" y="14302"/>
                    <a:pt x="21782" y="15226"/>
                  </a:cubicBezTo>
                  <a:cubicBezTo>
                    <a:pt x="20888" y="17193"/>
                    <a:pt x="19517" y="18861"/>
                    <a:pt x="17789" y="20172"/>
                  </a:cubicBezTo>
                  <a:cubicBezTo>
                    <a:pt x="16182" y="21320"/>
                    <a:pt x="14240" y="21778"/>
                    <a:pt x="12274" y="21778"/>
                  </a:cubicBezTo>
                  <a:cubicBezTo>
                    <a:pt x="11688" y="21778"/>
                    <a:pt x="11100" y="21737"/>
                    <a:pt x="10519" y="21662"/>
                  </a:cubicBezTo>
                  <a:cubicBezTo>
                    <a:pt x="8016" y="21305"/>
                    <a:pt x="5602" y="20262"/>
                    <a:pt x="3934" y="18385"/>
                  </a:cubicBezTo>
                  <a:cubicBezTo>
                    <a:pt x="1" y="14004"/>
                    <a:pt x="2861" y="7449"/>
                    <a:pt x="6526" y="3874"/>
                  </a:cubicBezTo>
                  <a:cubicBezTo>
                    <a:pt x="7956" y="2503"/>
                    <a:pt x="9714" y="1192"/>
                    <a:pt x="11651" y="685"/>
                  </a:cubicBezTo>
                  <a:cubicBezTo>
                    <a:pt x="11931" y="592"/>
                    <a:pt x="12228" y="547"/>
                    <a:pt x="12524" y="547"/>
                  </a:cubicBezTo>
                  <a:close/>
                  <a:moveTo>
                    <a:pt x="12634" y="0"/>
                  </a:moveTo>
                  <a:cubicBezTo>
                    <a:pt x="11889" y="0"/>
                    <a:pt x="11145" y="179"/>
                    <a:pt x="10459" y="536"/>
                  </a:cubicBezTo>
                  <a:cubicBezTo>
                    <a:pt x="9506" y="954"/>
                    <a:pt x="8612" y="1490"/>
                    <a:pt x="7778" y="2145"/>
                  </a:cubicBezTo>
                  <a:cubicBezTo>
                    <a:pt x="5573" y="3814"/>
                    <a:pt x="3844" y="6019"/>
                    <a:pt x="2772" y="8552"/>
                  </a:cubicBezTo>
                  <a:cubicBezTo>
                    <a:pt x="1699" y="11144"/>
                    <a:pt x="1282" y="14124"/>
                    <a:pt x="2474" y="16776"/>
                  </a:cubicBezTo>
                  <a:cubicBezTo>
                    <a:pt x="3546" y="19070"/>
                    <a:pt x="5662" y="20709"/>
                    <a:pt x="8016" y="21543"/>
                  </a:cubicBezTo>
                  <a:cubicBezTo>
                    <a:pt x="9374" y="22056"/>
                    <a:pt x="10907" y="22349"/>
                    <a:pt x="12430" y="22349"/>
                  </a:cubicBezTo>
                  <a:cubicBezTo>
                    <a:pt x="13648" y="22349"/>
                    <a:pt x="14860" y="22162"/>
                    <a:pt x="15972" y="21752"/>
                  </a:cubicBezTo>
                  <a:cubicBezTo>
                    <a:pt x="19696" y="20381"/>
                    <a:pt x="22080" y="16567"/>
                    <a:pt x="23153" y="12932"/>
                  </a:cubicBezTo>
                  <a:cubicBezTo>
                    <a:pt x="23182" y="12842"/>
                    <a:pt x="23212" y="12753"/>
                    <a:pt x="23212" y="12664"/>
                  </a:cubicBezTo>
                  <a:cubicBezTo>
                    <a:pt x="23689" y="10280"/>
                    <a:pt x="23123" y="7807"/>
                    <a:pt x="21693" y="5840"/>
                  </a:cubicBezTo>
                  <a:cubicBezTo>
                    <a:pt x="20352" y="4082"/>
                    <a:pt x="18624" y="2622"/>
                    <a:pt x="16627" y="1609"/>
                  </a:cubicBezTo>
                  <a:cubicBezTo>
                    <a:pt x="15852" y="1162"/>
                    <a:pt x="15048" y="805"/>
                    <a:pt x="14214" y="477"/>
                  </a:cubicBezTo>
                  <a:cubicBezTo>
                    <a:pt x="13737" y="238"/>
                    <a:pt x="13201" y="89"/>
                    <a:pt x="126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4566075" y="4418825"/>
              <a:ext cx="377700" cy="387475"/>
            </a:xfrm>
            <a:custGeom>
              <a:avLst/>
              <a:gdLst/>
              <a:ahLst/>
              <a:cxnLst/>
              <a:rect l="l" t="t" r="r" b="b"/>
              <a:pathLst>
                <a:path w="15108" h="15499" extrusionOk="0">
                  <a:moveTo>
                    <a:pt x="7661" y="581"/>
                  </a:moveTo>
                  <a:cubicBezTo>
                    <a:pt x="9320" y="581"/>
                    <a:pt x="10910" y="1118"/>
                    <a:pt x="12128" y="2533"/>
                  </a:cubicBezTo>
                  <a:cubicBezTo>
                    <a:pt x="12575" y="3219"/>
                    <a:pt x="12992" y="3934"/>
                    <a:pt x="13290" y="4708"/>
                  </a:cubicBezTo>
                  <a:cubicBezTo>
                    <a:pt x="13945" y="6258"/>
                    <a:pt x="14273" y="8016"/>
                    <a:pt x="13767" y="9655"/>
                  </a:cubicBezTo>
                  <a:cubicBezTo>
                    <a:pt x="12900" y="12505"/>
                    <a:pt x="9807" y="14962"/>
                    <a:pt x="6796" y="14962"/>
                  </a:cubicBezTo>
                  <a:cubicBezTo>
                    <a:pt x="6596" y="14962"/>
                    <a:pt x="6397" y="14951"/>
                    <a:pt x="6198" y="14929"/>
                  </a:cubicBezTo>
                  <a:cubicBezTo>
                    <a:pt x="2414" y="14512"/>
                    <a:pt x="448" y="10251"/>
                    <a:pt x="328" y="6884"/>
                  </a:cubicBezTo>
                  <a:cubicBezTo>
                    <a:pt x="269" y="5662"/>
                    <a:pt x="388" y="4262"/>
                    <a:pt x="984" y="3189"/>
                  </a:cubicBezTo>
                  <a:cubicBezTo>
                    <a:pt x="1371" y="2474"/>
                    <a:pt x="2265" y="2116"/>
                    <a:pt x="2980" y="1759"/>
                  </a:cubicBezTo>
                  <a:cubicBezTo>
                    <a:pt x="4423" y="1073"/>
                    <a:pt x="6073" y="581"/>
                    <a:pt x="7661" y="581"/>
                  </a:cubicBezTo>
                  <a:close/>
                  <a:moveTo>
                    <a:pt x="7748" y="1"/>
                  </a:moveTo>
                  <a:cubicBezTo>
                    <a:pt x="6198" y="30"/>
                    <a:pt x="4708" y="358"/>
                    <a:pt x="3338" y="1014"/>
                  </a:cubicBezTo>
                  <a:cubicBezTo>
                    <a:pt x="2802" y="1222"/>
                    <a:pt x="2295" y="1490"/>
                    <a:pt x="1788" y="1788"/>
                  </a:cubicBezTo>
                  <a:cubicBezTo>
                    <a:pt x="1461" y="1937"/>
                    <a:pt x="1163" y="2176"/>
                    <a:pt x="924" y="2474"/>
                  </a:cubicBezTo>
                  <a:cubicBezTo>
                    <a:pt x="179" y="3457"/>
                    <a:pt x="60" y="4917"/>
                    <a:pt x="30" y="6079"/>
                  </a:cubicBezTo>
                  <a:cubicBezTo>
                    <a:pt x="1" y="7956"/>
                    <a:pt x="418" y="9774"/>
                    <a:pt x="1252" y="11442"/>
                  </a:cubicBezTo>
                  <a:cubicBezTo>
                    <a:pt x="2116" y="13111"/>
                    <a:pt x="3397" y="14631"/>
                    <a:pt x="5215" y="15227"/>
                  </a:cubicBezTo>
                  <a:cubicBezTo>
                    <a:pt x="5779" y="15413"/>
                    <a:pt x="6351" y="15499"/>
                    <a:pt x="6921" y="15499"/>
                  </a:cubicBezTo>
                  <a:cubicBezTo>
                    <a:pt x="9727" y="15499"/>
                    <a:pt x="12464" y="13417"/>
                    <a:pt x="13677" y="10966"/>
                  </a:cubicBezTo>
                  <a:cubicBezTo>
                    <a:pt x="15107" y="8135"/>
                    <a:pt x="14005" y="4531"/>
                    <a:pt x="12218" y="2117"/>
                  </a:cubicBezTo>
                  <a:lnTo>
                    <a:pt x="12218" y="2117"/>
                  </a:lnTo>
                  <a:cubicBezTo>
                    <a:pt x="12218" y="2117"/>
                    <a:pt x="12218" y="2117"/>
                    <a:pt x="12217" y="2116"/>
                  </a:cubicBezTo>
                  <a:lnTo>
                    <a:pt x="12217" y="2116"/>
                  </a:lnTo>
                  <a:cubicBezTo>
                    <a:pt x="12217" y="2116"/>
                    <a:pt x="12217" y="2116"/>
                    <a:pt x="12217" y="2116"/>
                  </a:cubicBezTo>
                  <a:cubicBezTo>
                    <a:pt x="12208" y="2104"/>
                    <a:pt x="12199" y="2094"/>
                    <a:pt x="12191" y="2085"/>
                  </a:cubicBezTo>
                  <a:lnTo>
                    <a:pt x="12191" y="2085"/>
                  </a:lnTo>
                  <a:cubicBezTo>
                    <a:pt x="11060" y="764"/>
                    <a:pt x="9433" y="30"/>
                    <a:pt x="774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8" name="Google Shape;1832;p47"/>
          <p:cNvGrpSpPr/>
          <p:nvPr/>
        </p:nvGrpSpPr>
        <p:grpSpPr>
          <a:xfrm flipH="1">
            <a:off x="-615617" y="3213545"/>
            <a:ext cx="1081786" cy="1221192"/>
            <a:chOff x="3681125" y="1846650"/>
            <a:chExt cx="515500" cy="471375"/>
          </a:xfrm>
        </p:grpSpPr>
        <p:sp>
          <p:nvSpPr>
            <p:cNvPr id="1833" name="Google Shape;1833;p47"/>
            <p:cNvSpPr/>
            <p:nvPr/>
          </p:nvSpPr>
          <p:spPr>
            <a:xfrm>
              <a:off x="3681125" y="1846650"/>
              <a:ext cx="515500" cy="471375"/>
            </a:xfrm>
            <a:custGeom>
              <a:avLst/>
              <a:gdLst/>
              <a:ahLst/>
              <a:cxnLst/>
              <a:rect l="l" t="t" r="r" b="b"/>
              <a:pathLst>
                <a:path w="20620" h="18855" extrusionOk="0">
                  <a:moveTo>
                    <a:pt x="9854" y="228"/>
                  </a:moveTo>
                  <a:cubicBezTo>
                    <a:pt x="11621" y="228"/>
                    <a:pt x="13416" y="541"/>
                    <a:pt x="14988" y="1401"/>
                  </a:cubicBezTo>
                  <a:cubicBezTo>
                    <a:pt x="16984" y="2533"/>
                    <a:pt x="18415" y="4559"/>
                    <a:pt x="19219" y="6674"/>
                  </a:cubicBezTo>
                  <a:cubicBezTo>
                    <a:pt x="20024" y="8611"/>
                    <a:pt x="20173" y="10786"/>
                    <a:pt x="19666" y="12842"/>
                  </a:cubicBezTo>
                  <a:cubicBezTo>
                    <a:pt x="18542" y="17002"/>
                    <a:pt x="14415" y="18633"/>
                    <a:pt x="10396" y="18633"/>
                  </a:cubicBezTo>
                  <a:cubicBezTo>
                    <a:pt x="9089" y="18633"/>
                    <a:pt x="7793" y="18461"/>
                    <a:pt x="6615" y="18146"/>
                  </a:cubicBezTo>
                  <a:cubicBezTo>
                    <a:pt x="5423" y="17818"/>
                    <a:pt x="4261" y="17371"/>
                    <a:pt x="3188" y="16746"/>
                  </a:cubicBezTo>
                  <a:cubicBezTo>
                    <a:pt x="2414" y="16329"/>
                    <a:pt x="1728" y="15733"/>
                    <a:pt x="1222" y="15047"/>
                  </a:cubicBezTo>
                  <a:cubicBezTo>
                    <a:pt x="983" y="14630"/>
                    <a:pt x="834" y="14153"/>
                    <a:pt x="775" y="13647"/>
                  </a:cubicBezTo>
                  <a:cubicBezTo>
                    <a:pt x="656" y="12991"/>
                    <a:pt x="566" y="12306"/>
                    <a:pt x="507" y="11621"/>
                  </a:cubicBezTo>
                  <a:cubicBezTo>
                    <a:pt x="209" y="7986"/>
                    <a:pt x="864" y="3665"/>
                    <a:pt x="4172" y="1520"/>
                  </a:cubicBezTo>
                  <a:cubicBezTo>
                    <a:pt x="4621" y="1239"/>
                    <a:pt x="5096" y="1011"/>
                    <a:pt x="5573" y="812"/>
                  </a:cubicBezTo>
                  <a:lnTo>
                    <a:pt x="5573" y="812"/>
                  </a:lnTo>
                  <a:cubicBezTo>
                    <a:pt x="5582" y="810"/>
                    <a:pt x="5592" y="807"/>
                    <a:pt x="5602" y="805"/>
                  </a:cubicBezTo>
                  <a:cubicBezTo>
                    <a:pt x="6615" y="507"/>
                    <a:pt x="7688" y="328"/>
                    <a:pt x="8731" y="268"/>
                  </a:cubicBezTo>
                  <a:cubicBezTo>
                    <a:pt x="9102" y="242"/>
                    <a:pt x="9478" y="228"/>
                    <a:pt x="9854" y="228"/>
                  </a:cubicBezTo>
                  <a:close/>
                  <a:moveTo>
                    <a:pt x="10006" y="1"/>
                  </a:moveTo>
                  <a:cubicBezTo>
                    <a:pt x="8568" y="1"/>
                    <a:pt x="7129" y="215"/>
                    <a:pt x="5811" y="566"/>
                  </a:cubicBezTo>
                  <a:lnTo>
                    <a:pt x="5615" y="610"/>
                  </a:lnTo>
                  <a:lnTo>
                    <a:pt x="5615" y="610"/>
                  </a:lnTo>
                  <a:cubicBezTo>
                    <a:pt x="5614" y="610"/>
                    <a:pt x="5613" y="610"/>
                    <a:pt x="5613" y="610"/>
                  </a:cubicBezTo>
                  <a:cubicBezTo>
                    <a:pt x="5581" y="610"/>
                    <a:pt x="5546" y="615"/>
                    <a:pt x="5513" y="626"/>
                  </a:cubicBezTo>
                  <a:cubicBezTo>
                    <a:pt x="3546" y="1371"/>
                    <a:pt x="1937" y="2861"/>
                    <a:pt x="1073" y="4797"/>
                  </a:cubicBezTo>
                  <a:cubicBezTo>
                    <a:pt x="328" y="6585"/>
                    <a:pt x="0" y="8522"/>
                    <a:pt x="90" y="10488"/>
                  </a:cubicBezTo>
                  <a:cubicBezTo>
                    <a:pt x="90" y="11859"/>
                    <a:pt x="268" y="13230"/>
                    <a:pt x="596" y="14571"/>
                  </a:cubicBezTo>
                  <a:cubicBezTo>
                    <a:pt x="834" y="15226"/>
                    <a:pt x="1281" y="15822"/>
                    <a:pt x="1848" y="16209"/>
                  </a:cubicBezTo>
                  <a:cubicBezTo>
                    <a:pt x="2771" y="16895"/>
                    <a:pt x="3784" y="17461"/>
                    <a:pt x="4857" y="17848"/>
                  </a:cubicBezTo>
                  <a:cubicBezTo>
                    <a:pt x="6586" y="18515"/>
                    <a:pt x="8402" y="18854"/>
                    <a:pt x="10220" y="18854"/>
                  </a:cubicBezTo>
                  <a:cubicBezTo>
                    <a:pt x="11410" y="18854"/>
                    <a:pt x="12600" y="18709"/>
                    <a:pt x="13766" y="18414"/>
                  </a:cubicBezTo>
                  <a:cubicBezTo>
                    <a:pt x="16120" y="17818"/>
                    <a:pt x="18266" y="16537"/>
                    <a:pt x="19428" y="14392"/>
                  </a:cubicBezTo>
                  <a:cubicBezTo>
                    <a:pt x="20381" y="12455"/>
                    <a:pt x="20619" y="10280"/>
                    <a:pt x="20113" y="8194"/>
                  </a:cubicBezTo>
                  <a:cubicBezTo>
                    <a:pt x="19636" y="5930"/>
                    <a:pt x="18444" y="3874"/>
                    <a:pt x="16746" y="2265"/>
                  </a:cubicBezTo>
                  <a:cubicBezTo>
                    <a:pt x="14921" y="628"/>
                    <a:pt x="12467" y="1"/>
                    <a:pt x="100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4" name="Google Shape;1834;p47"/>
            <p:cNvSpPr/>
            <p:nvPr/>
          </p:nvSpPr>
          <p:spPr>
            <a:xfrm>
              <a:off x="3748900" y="1895900"/>
              <a:ext cx="391850" cy="374500"/>
            </a:xfrm>
            <a:custGeom>
              <a:avLst/>
              <a:gdLst/>
              <a:ahLst/>
              <a:cxnLst/>
              <a:rect l="l" t="t" r="r" b="b"/>
              <a:pathLst>
                <a:path w="15674" h="14980" extrusionOk="0">
                  <a:moveTo>
                    <a:pt x="6437" y="198"/>
                  </a:moveTo>
                  <a:cubicBezTo>
                    <a:pt x="8838" y="198"/>
                    <a:pt x="11362" y="1635"/>
                    <a:pt x="12992" y="3304"/>
                  </a:cubicBezTo>
                  <a:cubicBezTo>
                    <a:pt x="13946" y="4287"/>
                    <a:pt x="14869" y="5509"/>
                    <a:pt x="15227" y="6880"/>
                  </a:cubicBezTo>
                  <a:cubicBezTo>
                    <a:pt x="15316" y="7237"/>
                    <a:pt x="15316" y="7625"/>
                    <a:pt x="15227" y="8012"/>
                  </a:cubicBezTo>
                  <a:cubicBezTo>
                    <a:pt x="15078" y="8429"/>
                    <a:pt x="14929" y="8846"/>
                    <a:pt x="14750" y="9234"/>
                  </a:cubicBezTo>
                  <a:cubicBezTo>
                    <a:pt x="13618" y="11796"/>
                    <a:pt x="11502" y="14657"/>
                    <a:pt x="8463" y="14776"/>
                  </a:cubicBezTo>
                  <a:cubicBezTo>
                    <a:pt x="8351" y="14783"/>
                    <a:pt x="8239" y="14787"/>
                    <a:pt x="8128" y="14787"/>
                  </a:cubicBezTo>
                  <a:cubicBezTo>
                    <a:pt x="7813" y="14787"/>
                    <a:pt x="7499" y="14757"/>
                    <a:pt x="7185" y="14699"/>
                  </a:cubicBezTo>
                  <a:lnTo>
                    <a:pt x="7185" y="14699"/>
                  </a:lnTo>
                  <a:cubicBezTo>
                    <a:pt x="7176" y="14694"/>
                    <a:pt x="7165" y="14690"/>
                    <a:pt x="7152" y="14686"/>
                  </a:cubicBezTo>
                  <a:cubicBezTo>
                    <a:pt x="6437" y="14478"/>
                    <a:pt x="5781" y="14210"/>
                    <a:pt x="5156" y="13882"/>
                  </a:cubicBezTo>
                  <a:cubicBezTo>
                    <a:pt x="3785" y="13256"/>
                    <a:pt x="2623" y="12332"/>
                    <a:pt x="1729" y="11141"/>
                  </a:cubicBezTo>
                  <a:cubicBezTo>
                    <a:pt x="686" y="9681"/>
                    <a:pt x="448" y="7833"/>
                    <a:pt x="686" y="6105"/>
                  </a:cubicBezTo>
                  <a:cubicBezTo>
                    <a:pt x="865" y="4347"/>
                    <a:pt x="1669" y="2708"/>
                    <a:pt x="2951" y="1516"/>
                  </a:cubicBezTo>
                  <a:cubicBezTo>
                    <a:pt x="3986" y="582"/>
                    <a:pt x="5195" y="198"/>
                    <a:pt x="6437" y="198"/>
                  </a:cubicBezTo>
                  <a:close/>
                  <a:moveTo>
                    <a:pt x="6457" y="0"/>
                  </a:moveTo>
                  <a:cubicBezTo>
                    <a:pt x="5636" y="0"/>
                    <a:pt x="4821" y="151"/>
                    <a:pt x="4053" y="503"/>
                  </a:cubicBezTo>
                  <a:cubicBezTo>
                    <a:pt x="2474" y="1278"/>
                    <a:pt x="1282" y="2678"/>
                    <a:pt x="716" y="4317"/>
                  </a:cubicBezTo>
                  <a:cubicBezTo>
                    <a:pt x="60" y="6105"/>
                    <a:pt x="1" y="8042"/>
                    <a:pt x="597" y="9859"/>
                  </a:cubicBezTo>
                  <a:cubicBezTo>
                    <a:pt x="1550" y="12422"/>
                    <a:pt x="4172" y="14090"/>
                    <a:pt x="6705" y="14835"/>
                  </a:cubicBezTo>
                  <a:lnTo>
                    <a:pt x="6871" y="14863"/>
                  </a:lnTo>
                  <a:lnTo>
                    <a:pt x="6871" y="14863"/>
                  </a:lnTo>
                  <a:cubicBezTo>
                    <a:pt x="6875" y="14864"/>
                    <a:pt x="6879" y="14864"/>
                    <a:pt x="6884" y="14865"/>
                  </a:cubicBezTo>
                  <a:cubicBezTo>
                    <a:pt x="6884" y="14865"/>
                    <a:pt x="6884" y="14865"/>
                    <a:pt x="6884" y="14865"/>
                  </a:cubicBezTo>
                  <a:lnTo>
                    <a:pt x="6884" y="14865"/>
                  </a:lnTo>
                  <a:cubicBezTo>
                    <a:pt x="6884" y="14865"/>
                    <a:pt x="6884" y="14865"/>
                    <a:pt x="6885" y="14865"/>
                  </a:cubicBezTo>
                  <a:lnTo>
                    <a:pt x="6885" y="14865"/>
                  </a:lnTo>
                  <a:cubicBezTo>
                    <a:pt x="7274" y="14942"/>
                    <a:pt x="7666" y="14979"/>
                    <a:pt x="8054" y="14979"/>
                  </a:cubicBezTo>
                  <a:cubicBezTo>
                    <a:pt x="9328" y="14979"/>
                    <a:pt x="10571" y="14576"/>
                    <a:pt x="11621" y="13822"/>
                  </a:cubicBezTo>
                  <a:cubicBezTo>
                    <a:pt x="12843" y="12869"/>
                    <a:pt x="13856" y="11677"/>
                    <a:pt x="14571" y="10306"/>
                  </a:cubicBezTo>
                  <a:cubicBezTo>
                    <a:pt x="14869" y="9770"/>
                    <a:pt x="15137" y="9204"/>
                    <a:pt x="15346" y="8638"/>
                  </a:cubicBezTo>
                  <a:cubicBezTo>
                    <a:pt x="15525" y="8310"/>
                    <a:pt x="15614" y="7923"/>
                    <a:pt x="15674" y="7535"/>
                  </a:cubicBezTo>
                  <a:cubicBezTo>
                    <a:pt x="15674" y="7029"/>
                    <a:pt x="15555" y="6492"/>
                    <a:pt x="15316" y="6045"/>
                  </a:cubicBezTo>
                  <a:cubicBezTo>
                    <a:pt x="15018" y="5360"/>
                    <a:pt x="14631" y="4734"/>
                    <a:pt x="14184" y="4168"/>
                  </a:cubicBezTo>
                  <a:cubicBezTo>
                    <a:pt x="13022" y="2649"/>
                    <a:pt x="11502" y="1457"/>
                    <a:pt x="9744" y="712"/>
                  </a:cubicBezTo>
                  <a:cubicBezTo>
                    <a:pt x="8712" y="282"/>
                    <a:pt x="7580" y="0"/>
                    <a:pt x="64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5" name="Google Shape;1835;p47"/>
            <p:cNvSpPr/>
            <p:nvPr/>
          </p:nvSpPr>
          <p:spPr>
            <a:xfrm>
              <a:off x="3786900" y="1956875"/>
              <a:ext cx="286075" cy="248100"/>
            </a:xfrm>
            <a:custGeom>
              <a:avLst/>
              <a:gdLst/>
              <a:ahLst/>
              <a:cxnLst/>
              <a:rect l="l" t="t" r="r" b="b"/>
              <a:pathLst>
                <a:path w="11443" h="9924" extrusionOk="0">
                  <a:moveTo>
                    <a:pt x="6972" y="217"/>
                  </a:moveTo>
                  <a:cubicBezTo>
                    <a:pt x="7693" y="217"/>
                    <a:pt x="8417" y="390"/>
                    <a:pt x="9058" y="686"/>
                  </a:cubicBezTo>
                  <a:cubicBezTo>
                    <a:pt x="9565" y="954"/>
                    <a:pt x="9803" y="1580"/>
                    <a:pt x="10072" y="2087"/>
                  </a:cubicBezTo>
                  <a:cubicBezTo>
                    <a:pt x="11055" y="4113"/>
                    <a:pt x="11442" y="6765"/>
                    <a:pt x="9535" y="8404"/>
                  </a:cubicBezTo>
                  <a:cubicBezTo>
                    <a:pt x="9058" y="8731"/>
                    <a:pt x="8552" y="9000"/>
                    <a:pt x="8016" y="9238"/>
                  </a:cubicBezTo>
                  <a:cubicBezTo>
                    <a:pt x="7333" y="9560"/>
                    <a:pt x="6591" y="9713"/>
                    <a:pt x="5849" y="9713"/>
                  </a:cubicBezTo>
                  <a:cubicBezTo>
                    <a:pt x="5425" y="9713"/>
                    <a:pt x="5001" y="9663"/>
                    <a:pt x="4589" y="9566"/>
                  </a:cubicBezTo>
                  <a:cubicBezTo>
                    <a:pt x="2503" y="8910"/>
                    <a:pt x="715" y="6526"/>
                    <a:pt x="954" y="4292"/>
                  </a:cubicBezTo>
                  <a:cubicBezTo>
                    <a:pt x="1252" y="1699"/>
                    <a:pt x="4172" y="329"/>
                    <a:pt x="6526" y="239"/>
                  </a:cubicBezTo>
                  <a:cubicBezTo>
                    <a:pt x="6674" y="224"/>
                    <a:pt x="6823" y="217"/>
                    <a:pt x="6972" y="217"/>
                  </a:cubicBezTo>
                  <a:close/>
                  <a:moveTo>
                    <a:pt x="7062" y="1"/>
                  </a:moveTo>
                  <a:cubicBezTo>
                    <a:pt x="5781" y="1"/>
                    <a:pt x="4500" y="269"/>
                    <a:pt x="3338" y="865"/>
                  </a:cubicBezTo>
                  <a:cubicBezTo>
                    <a:pt x="2205" y="1461"/>
                    <a:pt x="1133" y="2355"/>
                    <a:pt x="745" y="3606"/>
                  </a:cubicBezTo>
                  <a:cubicBezTo>
                    <a:pt x="0" y="5930"/>
                    <a:pt x="1639" y="8463"/>
                    <a:pt x="3695" y="9476"/>
                  </a:cubicBezTo>
                  <a:cubicBezTo>
                    <a:pt x="4309" y="9788"/>
                    <a:pt x="4984" y="9923"/>
                    <a:pt x="5671" y="9923"/>
                  </a:cubicBezTo>
                  <a:cubicBezTo>
                    <a:pt x="7139" y="9923"/>
                    <a:pt x="8669" y="9308"/>
                    <a:pt x="9805" y="8484"/>
                  </a:cubicBezTo>
                  <a:lnTo>
                    <a:pt x="9805" y="8484"/>
                  </a:lnTo>
                  <a:cubicBezTo>
                    <a:pt x="9816" y="8477"/>
                    <a:pt x="9826" y="8471"/>
                    <a:pt x="9833" y="8463"/>
                  </a:cubicBezTo>
                  <a:lnTo>
                    <a:pt x="9833" y="8463"/>
                  </a:lnTo>
                  <a:cubicBezTo>
                    <a:pt x="9833" y="8463"/>
                    <a:pt x="9833" y="8463"/>
                    <a:pt x="9833" y="8463"/>
                  </a:cubicBezTo>
                  <a:cubicBezTo>
                    <a:pt x="9865" y="8447"/>
                    <a:pt x="9879" y="8434"/>
                    <a:pt x="9880" y="8424"/>
                  </a:cubicBezTo>
                  <a:lnTo>
                    <a:pt x="9880" y="8424"/>
                  </a:lnTo>
                  <a:cubicBezTo>
                    <a:pt x="10774" y="7650"/>
                    <a:pt x="11264" y="6536"/>
                    <a:pt x="11293" y="5364"/>
                  </a:cubicBezTo>
                  <a:cubicBezTo>
                    <a:pt x="11263" y="4292"/>
                    <a:pt x="11025" y="3249"/>
                    <a:pt x="10578" y="2295"/>
                  </a:cubicBezTo>
                  <a:cubicBezTo>
                    <a:pt x="10429" y="1938"/>
                    <a:pt x="10250" y="1580"/>
                    <a:pt x="10042" y="1252"/>
                  </a:cubicBezTo>
                  <a:cubicBezTo>
                    <a:pt x="9923" y="1014"/>
                    <a:pt x="9774" y="805"/>
                    <a:pt x="9565" y="627"/>
                  </a:cubicBezTo>
                  <a:cubicBezTo>
                    <a:pt x="8880" y="120"/>
                    <a:pt x="7896" y="31"/>
                    <a:pt x="70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53" name="Google Shape;1823;p47"/>
          <p:cNvSpPr txBox="1">
            <a:spLocks/>
          </p:cNvSpPr>
          <p:nvPr/>
        </p:nvSpPr>
        <p:spPr>
          <a:xfrm>
            <a:off x="0" y="7671395"/>
            <a:ext cx="2644660" cy="731735"/>
          </a:xfrm>
          <a:prstGeom prst="rect">
            <a:avLst/>
          </a:prstGeom>
          <a:solidFill>
            <a:schemeClr val="bg2"/>
          </a:solidFill>
          <a:ln>
            <a:noFill/>
          </a:ln>
        </p:spPr>
        <p:txBody>
          <a:bodyPr spcFirstLastPara="1" wrap="square" lIns="133096" tIns="133096" rIns="133096" bIns="133096"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BeeZee"/>
              <a:buNone/>
              <a:defRPr sz="1600" b="0" i="0" u="none" strike="noStrike" cap="none">
                <a:solidFill>
                  <a:schemeClr val="dk1"/>
                </a:solidFill>
                <a:latin typeface="ABeeZee"/>
                <a:ea typeface="ABeeZee"/>
                <a:cs typeface="ABeeZee"/>
                <a:sym typeface="ABeeZee"/>
              </a:defRPr>
            </a:lvl1pPr>
            <a:lvl2pPr marL="914400" marR="0" lvl="1"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2pPr>
            <a:lvl3pPr marL="1371600" marR="0" lvl="2"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3pPr>
            <a:lvl4pPr marL="1828800" marR="0" lvl="3"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4pPr>
            <a:lvl5pPr marL="2286000" marR="0" lvl="4"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5pPr>
            <a:lvl6pPr marL="2743200" marR="0" lvl="5"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6pPr>
            <a:lvl7pPr marL="3200400" marR="0" lvl="6"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7pPr>
            <a:lvl8pPr marL="3657600" marR="0" lvl="7"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8pPr>
            <a:lvl9pPr marL="4114800" marR="0" lvl="8"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9pPr>
          </a:lstStyle>
          <a:p>
            <a:pPr marL="0" indent="0" algn="ctr">
              <a:buSzPts val="1100"/>
            </a:pPr>
            <a:r>
              <a:rPr lang="es-VE" sz="2400" b="1" dirty="0" smtClean="0">
                <a:solidFill>
                  <a:schemeClr val="tx1"/>
                </a:solidFill>
                <a:latin typeface="Trebuchet MS" panose="020B0603020202020204" pitchFamily="34" charset="0"/>
              </a:rPr>
              <a:t>YISSEL SÁNCHEZ</a:t>
            </a:r>
            <a:endParaRPr lang="es-VE" sz="2400" b="1" dirty="0">
              <a:solidFill>
                <a:schemeClr val="tx1"/>
              </a:solidFill>
              <a:latin typeface="Trebuchet MS" panose="020B0603020202020204" pitchFamily="34" charset="0"/>
            </a:endParaRPr>
          </a:p>
        </p:txBody>
      </p:sp>
      <p:graphicFrame>
        <p:nvGraphicFramePr>
          <p:cNvPr id="2" name="Diagrama 1"/>
          <p:cNvGraphicFramePr/>
          <p:nvPr>
            <p:extLst>
              <p:ext uri="{D42A27DB-BD31-4B8C-83A1-F6EECF244321}">
                <p14:modId xmlns:p14="http://schemas.microsoft.com/office/powerpoint/2010/main" xmlns="" val="2527449885"/>
              </p:ext>
            </p:extLst>
          </p:nvPr>
        </p:nvGraphicFramePr>
        <p:xfrm>
          <a:off x="734196" y="4130281"/>
          <a:ext cx="11305336" cy="360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Imagen 2"/>
          <p:cNvPicPr>
            <a:picLocks noChangeAspect="1"/>
          </p:cNvPicPr>
          <p:nvPr/>
        </p:nvPicPr>
        <p:blipFill>
          <a:blip r:embed="rId7" cstate="print">
            <a:extLst>
              <a:ext uri="{28A0092B-C50C-407E-A947-70E740481C1C}">
                <a14:useLocalDpi xmlns:a14="http://schemas.microsoft.com/office/drawing/2010/main" xmlns="" val="0"/>
              </a:ext>
            </a:extLst>
          </a:blip>
          <a:stretch>
            <a:fillRect/>
          </a:stretch>
        </p:blipFill>
        <p:spPr>
          <a:xfrm rot="19234757">
            <a:off x="292649" y="4468870"/>
            <a:ext cx="1450337" cy="1790495"/>
          </a:xfrm>
          <a:prstGeom prst="rect">
            <a:avLst/>
          </a:prstGeom>
        </p:spPr>
      </p:pic>
      <p:pic>
        <p:nvPicPr>
          <p:cNvPr id="5" name="Imagen 4"/>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3587705" y="6241171"/>
            <a:ext cx="1494739" cy="1845312"/>
          </a:xfrm>
          <a:prstGeom prst="rect">
            <a:avLst/>
          </a:prstGeom>
        </p:spPr>
      </p:pic>
      <p:pic>
        <p:nvPicPr>
          <p:cNvPr id="6" name="Imagen 5"/>
          <p:cNvPicPr>
            <a:picLocks noChangeAspect="1"/>
          </p:cNvPicPr>
          <p:nvPr/>
        </p:nvPicPr>
        <p:blipFill>
          <a:blip r:embed="rId9" cstate="print">
            <a:extLst>
              <a:ext uri="{28A0092B-C50C-407E-A947-70E740481C1C}">
                <a14:useLocalDpi xmlns:a14="http://schemas.microsoft.com/office/drawing/2010/main" xmlns="" val="0"/>
              </a:ext>
            </a:extLst>
          </a:blip>
          <a:stretch>
            <a:fillRect/>
          </a:stretch>
        </p:blipFill>
        <p:spPr>
          <a:xfrm>
            <a:off x="7544510" y="6374782"/>
            <a:ext cx="1312399" cy="1620206"/>
          </a:xfrm>
          <a:prstGeom prst="rect">
            <a:avLst/>
          </a:prstGeom>
        </p:spPr>
      </p:pic>
      <p:pic>
        <p:nvPicPr>
          <p:cNvPr id="7" name="Imagen 6"/>
          <p:cNvPicPr>
            <a:picLocks noChangeAspect="1"/>
          </p:cNvPicPr>
          <p:nvPr/>
        </p:nvPicPr>
        <p:blipFill>
          <a:blip r:embed="rId10" cstate="print">
            <a:extLst>
              <a:ext uri="{28A0092B-C50C-407E-A947-70E740481C1C}">
                <a14:useLocalDpi xmlns:a14="http://schemas.microsoft.com/office/drawing/2010/main" xmlns="" val="0"/>
              </a:ext>
            </a:extLst>
          </a:blip>
          <a:stretch>
            <a:fillRect/>
          </a:stretch>
        </p:blipFill>
        <p:spPr>
          <a:xfrm>
            <a:off x="11043871" y="4199010"/>
            <a:ext cx="1324188" cy="1634760"/>
          </a:xfrm>
          <a:prstGeom prst="rect">
            <a:avLst/>
          </a:prstGeom>
        </p:spPr>
      </p:pic>
      <p:pic>
        <p:nvPicPr>
          <p:cNvPr id="24" name="Imagen 3"/>
          <p:cNvPicPr>
            <a:picLocks noChangeAspect="1"/>
          </p:cNvPicPr>
          <p:nvPr/>
        </p:nvPicPr>
        <p:blipFill rotWithShape="1">
          <a:blip r:embed="rId11">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0731987" y="279187"/>
            <a:ext cx="1415797" cy="1723235"/>
          </a:xfrm>
          <a:prstGeom prst="roundRect">
            <a:avLst/>
          </a:prstGeom>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819"/>
        <p:cNvGrpSpPr/>
        <p:nvPr/>
      </p:nvGrpSpPr>
      <p:grpSpPr>
        <a:xfrm>
          <a:off x="0" y="0"/>
          <a:ext cx="0" cy="0"/>
          <a:chOff x="0" y="0"/>
          <a:chExt cx="0" cy="0"/>
        </a:xfrm>
      </p:grpSpPr>
      <p:sp>
        <p:nvSpPr>
          <p:cNvPr id="30" name="29 Elipse"/>
          <p:cNvSpPr/>
          <p:nvPr/>
        </p:nvSpPr>
        <p:spPr>
          <a:xfrm>
            <a:off x="8644757" y="5486400"/>
            <a:ext cx="3400097" cy="3237187"/>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9" name="28 Elipse"/>
          <p:cNvSpPr/>
          <p:nvPr/>
        </p:nvSpPr>
        <p:spPr>
          <a:xfrm>
            <a:off x="1187669" y="5722883"/>
            <a:ext cx="2659117" cy="2858814"/>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8" name="27 Elipse"/>
          <p:cNvSpPr/>
          <p:nvPr/>
        </p:nvSpPr>
        <p:spPr>
          <a:xfrm>
            <a:off x="5743902" y="2575035"/>
            <a:ext cx="2785242" cy="27537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27" name="26 Elipse"/>
          <p:cNvSpPr/>
          <p:nvPr/>
        </p:nvSpPr>
        <p:spPr>
          <a:xfrm>
            <a:off x="562303" y="609600"/>
            <a:ext cx="2963918" cy="2948152"/>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820" name="Google Shape;1820;p47"/>
          <p:cNvSpPr/>
          <p:nvPr/>
        </p:nvSpPr>
        <p:spPr>
          <a:xfrm>
            <a:off x="323944" y="203873"/>
            <a:ext cx="2078729" cy="2178599"/>
          </a:xfrm>
          <a:custGeom>
            <a:avLst/>
            <a:gdLst/>
            <a:ahLst/>
            <a:cxnLst/>
            <a:rect l="l" t="t" r="r" b="b"/>
            <a:pathLst>
              <a:path w="91845" h="83688" extrusionOk="0">
                <a:moveTo>
                  <a:pt x="45924" y="1"/>
                </a:moveTo>
                <a:cubicBezTo>
                  <a:pt x="35215" y="1"/>
                  <a:pt x="24507" y="4086"/>
                  <a:pt x="16343" y="12258"/>
                </a:cubicBezTo>
                <a:cubicBezTo>
                  <a:pt x="1" y="28600"/>
                  <a:pt x="1" y="55088"/>
                  <a:pt x="16343" y="71431"/>
                </a:cubicBezTo>
                <a:cubicBezTo>
                  <a:pt x="24507" y="79602"/>
                  <a:pt x="35215" y="83688"/>
                  <a:pt x="45924" y="83688"/>
                </a:cubicBezTo>
                <a:cubicBezTo>
                  <a:pt x="56634" y="83688"/>
                  <a:pt x="67345" y="79602"/>
                  <a:pt x="75517" y="71431"/>
                </a:cubicBezTo>
                <a:cubicBezTo>
                  <a:pt x="91844" y="55088"/>
                  <a:pt x="91844" y="28600"/>
                  <a:pt x="75517" y="12258"/>
                </a:cubicBezTo>
                <a:cubicBezTo>
                  <a:pt x="67345" y="4086"/>
                  <a:pt x="56634" y="1"/>
                  <a:pt x="45924" y="1"/>
                </a:cubicBezTo>
                <a:close/>
              </a:path>
            </a:pathLst>
          </a:custGeom>
          <a:solidFill>
            <a:schemeClr val="accent2"/>
          </a:solidFill>
          <a:ln>
            <a:noFill/>
          </a:ln>
        </p:spPr>
        <p:txBody>
          <a:bodyPr spcFirstLastPara="1" wrap="square" lIns="133099" tIns="133099" rIns="133099" bIns="133099" anchor="ctr" anchorCtr="0">
            <a:noAutofit/>
          </a:bodyPr>
          <a:lstStyle/>
          <a:p>
            <a:endParaRPr/>
          </a:p>
        </p:txBody>
      </p:sp>
      <p:sp>
        <p:nvSpPr>
          <p:cNvPr id="1821" name="Google Shape;1821;p47"/>
          <p:cNvSpPr txBox="1">
            <a:spLocks noGrp="1"/>
          </p:cNvSpPr>
          <p:nvPr>
            <p:ph type="title"/>
          </p:nvPr>
        </p:nvSpPr>
        <p:spPr>
          <a:xfrm>
            <a:off x="2505406" y="520738"/>
            <a:ext cx="7339145" cy="1395449"/>
          </a:xfrm>
          <a:prstGeom prst="rect">
            <a:avLst/>
          </a:prstGeom>
        </p:spPr>
        <p:txBody>
          <a:bodyPr spcFirstLastPara="1" wrap="square" lIns="133099" tIns="133099" rIns="133099" bIns="133099" anchor="t" anchorCtr="0">
            <a:noAutofit/>
          </a:bodyPr>
          <a:lstStyle/>
          <a:p>
            <a:pPr>
              <a:spcAft>
                <a:spcPts val="1747"/>
              </a:spcAft>
              <a:buSzPts val="1100"/>
            </a:pPr>
            <a:r>
              <a:rPr lang="en" sz="5800" b="1" dirty="0" smtClean="0">
                <a:latin typeface="Bookman Old Style" panose="02050604050505020204" pitchFamily="18" charset="0"/>
              </a:rPr>
              <a:t>BENEFICIOS</a:t>
            </a:r>
            <a:endParaRPr sz="5800" b="1" dirty="0">
              <a:latin typeface="Bookman Old Style" panose="02050604050505020204" pitchFamily="18" charset="0"/>
            </a:endParaRPr>
          </a:p>
        </p:txBody>
      </p:sp>
      <p:sp>
        <p:nvSpPr>
          <p:cNvPr id="1822" name="Google Shape;1822;p47"/>
          <p:cNvSpPr txBox="1">
            <a:spLocks noGrp="1"/>
          </p:cNvSpPr>
          <p:nvPr>
            <p:ph type="title" idx="2"/>
          </p:nvPr>
        </p:nvSpPr>
        <p:spPr>
          <a:xfrm>
            <a:off x="221210" y="355506"/>
            <a:ext cx="2236639" cy="1922688"/>
          </a:xfrm>
          <a:prstGeom prst="rect">
            <a:avLst/>
          </a:prstGeom>
        </p:spPr>
        <p:txBody>
          <a:bodyPr spcFirstLastPara="1" wrap="square" lIns="133099" tIns="133099" rIns="133099" bIns="133099" anchor="ctr" anchorCtr="0">
            <a:noAutofit/>
          </a:bodyPr>
          <a:lstStyle/>
          <a:p>
            <a:r>
              <a:rPr lang="en" sz="7000" b="1" dirty="0" smtClean="0">
                <a:latin typeface="Bookman Old Style" panose="02050604050505020204" pitchFamily="18" charset="0"/>
              </a:rPr>
              <a:t>05</a:t>
            </a:r>
            <a:endParaRPr sz="7000" b="1" dirty="0">
              <a:latin typeface="Bookman Old Style" panose="02050604050505020204" pitchFamily="18" charset="0"/>
            </a:endParaRPr>
          </a:p>
        </p:txBody>
      </p:sp>
      <p:sp>
        <p:nvSpPr>
          <p:cNvPr id="1824" name="Google Shape;1824;p47"/>
          <p:cNvSpPr/>
          <p:nvPr/>
        </p:nvSpPr>
        <p:spPr>
          <a:xfrm flipH="1">
            <a:off x="12545186" y="898817"/>
            <a:ext cx="161518" cy="165438"/>
          </a:xfrm>
          <a:custGeom>
            <a:avLst/>
            <a:gdLst/>
            <a:ahLst/>
            <a:cxnLst/>
            <a:rect l="l" t="t" r="r" b="b"/>
            <a:pathLst>
              <a:path w="3423" h="2840" extrusionOk="0">
                <a:moveTo>
                  <a:pt x="1669" y="0"/>
                </a:moveTo>
                <a:cubicBezTo>
                  <a:pt x="1587" y="0"/>
                  <a:pt x="1505" y="8"/>
                  <a:pt x="1430" y="22"/>
                </a:cubicBezTo>
                <a:cubicBezTo>
                  <a:pt x="954" y="112"/>
                  <a:pt x="566" y="380"/>
                  <a:pt x="328" y="797"/>
                </a:cubicBezTo>
                <a:cubicBezTo>
                  <a:pt x="0" y="1482"/>
                  <a:pt x="268" y="2525"/>
                  <a:pt x="1043" y="2764"/>
                </a:cubicBezTo>
                <a:cubicBezTo>
                  <a:pt x="1201" y="2815"/>
                  <a:pt x="1386" y="2840"/>
                  <a:pt x="1581" y="2840"/>
                </a:cubicBezTo>
                <a:cubicBezTo>
                  <a:pt x="2413" y="2840"/>
                  <a:pt x="3423" y="2381"/>
                  <a:pt x="3278" y="1512"/>
                </a:cubicBezTo>
                <a:cubicBezTo>
                  <a:pt x="3218" y="1095"/>
                  <a:pt x="3069" y="738"/>
                  <a:pt x="2801" y="440"/>
                </a:cubicBezTo>
                <a:cubicBezTo>
                  <a:pt x="2563" y="201"/>
                  <a:pt x="2235" y="52"/>
                  <a:pt x="1907" y="22"/>
                </a:cubicBezTo>
                <a:cubicBezTo>
                  <a:pt x="1833" y="8"/>
                  <a:pt x="1751" y="0"/>
                  <a:pt x="1669" y="0"/>
                </a:cubicBezTo>
                <a:close/>
              </a:path>
            </a:pathLst>
          </a:custGeom>
          <a:solidFill>
            <a:schemeClr val="dk2"/>
          </a:solidFill>
          <a:ln>
            <a:noFill/>
          </a:ln>
        </p:spPr>
        <p:txBody>
          <a:bodyPr spcFirstLastPara="1" wrap="square" lIns="133099" tIns="133099" rIns="133099" bIns="133099" anchor="ctr" anchorCtr="0">
            <a:noAutofit/>
          </a:bodyPr>
          <a:lstStyle/>
          <a:p>
            <a:endParaRPr/>
          </a:p>
        </p:txBody>
      </p:sp>
      <p:sp>
        <p:nvSpPr>
          <p:cNvPr id="1825" name="Google Shape;1825;p47"/>
          <p:cNvSpPr/>
          <p:nvPr/>
        </p:nvSpPr>
        <p:spPr>
          <a:xfrm flipH="1">
            <a:off x="12596488" y="1143754"/>
            <a:ext cx="146325" cy="149419"/>
          </a:xfrm>
          <a:custGeom>
            <a:avLst/>
            <a:gdLst/>
            <a:ahLst/>
            <a:cxnLst/>
            <a:rect l="l" t="t" r="r" b="b"/>
            <a:pathLst>
              <a:path w="3101" h="2565" extrusionOk="0">
                <a:moveTo>
                  <a:pt x="1531" y="1"/>
                </a:moveTo>
                <a:cubicBezTo>
                  <a:pt x="1460" y="1"/>
                  <a:pt x="1386" y="8"/>
                  <a:pt x="1311" y="23"/>
                </a:cubicBezTo>
                <a:cubicBezTo>
                  <a:pt x="894" y="83"/>
                  <a:pt x="507" y="351"/>
                  <a:pt x="298" y="738"/>
                </a:cubicBezTo>
                <a:cubicBezTo>
                  <a:pt x="0" y="1334"/>
                  <a:pt x="239" y="2287"/>
                  <a:pt x="954" y="2496"/>
                </a:cubicBezTo>
                <a:cubicBezTo>
                  <a:pt x="1096" y="2542"/>
                  <a:pt x="1264" y="2564"/>
                  <a:pt x="1441" y="2564"/>
                </a:cubicBezTo>
                <a:cubicBezTo>
                  <a:pt x="2188" y="2564"/>
                  <a:pt x="3100" y="2159"/>
                  <a:pt x="2980" y="1364"/>
                </a:cubicBezTo>
                <a:cubicBezTo>
                  <a:pt x="2950" y="1006"/>
                  <a:pt x="2801" y="649"/>
                  <a:pt x="2563" y="381"/>
                </a:cubicBezTo>
                <a:cubicBezTo>
                  <a:pt x="2324" y="172"/>
                  <a:pt x="2056" y="53"/>
                  <a:pt x="1728" y="23"/>
                </a:cubicBezTo>
                <a:cubicBezTo>
                  <a:pt x="1669" y="8"/>
                  <a:pt x="1602" y="1"/>
                  <a:pt x="1531" y="1"/>
                </a:cubicBezTo>
                <a:close/>
              </a:path>
            </a:pathLst>
          </a:custGeom>
          <a:solidFill>
            <a:schemeClr val="dk2"/>
          </a:solidFill>
          <a:ln>
            <a:noFill/>
          </a:ln>
        </p:spPr>
        <p:txBody>
          <a:bodyPr spcFirstLastPara="1" wrap="square" lIns="133099" tIns="133099" rIns="133099" bIns="133099" anchor="ctr" anchorCtr="0">
            <a:noAutofit/>
          </a:bodyPr>
          <a:lstStyle/>
          <a:p>
            <a:endParaRPr/>
          </a:p>
        </p:txBody>
      </p:sp>
      <p:sp>
        <p:nvSpPr>
          <p:cNvPr id="1826" name="Google Shape;1826;p47"/>
          <p:cNvSpPr/>
          <p:nvPr/>
        </p:nvSpPr>
        <p:spPr>
          <a:xfrm flipH="1">
            <a:off x="12439713" y="1592860"/>
            <a:ext cx="358473" cy="360062"/>
          </a:xfrm>
          <a:custGeom>
            <a:avLst/>
            <a:gdLst/>
            <a:ahLst/>
            <a:cxnLst/>
            <a:rect l="l" t="t" r="r" b="b"/>
            <a:pathLst>
              <a:path w="7597" h="6181" extrusionOk="0">
                <a:moveTo>
                  <a:pt x="3559" y="0"/>
                </a:moveTo>
                <a:cubicBezTo>
                  <a:pt x="3292" y="0"/>
                  <a:pt x="3026" y="34"/>
                  <a:pt x="2769" y="101"/>
                </a:cubicBezTo>
                <a:cubicBezTo>
                  <a:pt x="2442" y="160"/>
                  <a:pt x="2144" y="279"/>
                  <a:pt x="1846" y="428"/>
                </a:cubicBezTo>
                <a:cubicBezTo>
                  <a:pt x="952" y="905"/>
                  <a:pt x="326" y="1769"/>
                  <a:pt x="147" y="2782"/>
                </a:cubicBezTo>
                <a:cubicBezTo>
                  <a:pt x="1" y="4337"/>
                  <a:pt x="1182" y="6181"/>
                  <a:pt x="2868" y="6181"/>
                </a:cubicBezTo>
                <a:cubicBezTo>
                  <a:pt x="2895" y="6181"/>
                  <a:pt x="2921" y="6180"/>
                  <a:pt x="2948" y="6179"/>
                </a:cubicBezTo>
                <a:cubicBezTo>
                  <a:pt x="4796" y="6090"/>
                  <a:pt x="7597" y="4153"/>
                  <a:pt x="6524" y="2067"/>
                </a:cubicBezTo>
                <a:cubicBezTo>
                  <a:pt x="6166" y="1322"/>
                  <a:pt x="5600" y="697"/>
                  <a:pt x="4885" y="279"/>
                </a:cubicBezTo>
                <a:cubicBezTo>
                  <a:pt x="4457" y="93"/>
                  <a:pt x="4005" y="0"/>
                  <a:pt x="3559" y="0"/>
                </a:cubicBezTo>
                <a:close/>
              </a:path>
            </a:pathLst>
          </a:custGeom>
          <a:solidFill>
            <a:schemeClr val="dk2"/>
          </a:solidFill>
          <a:ln>
            <a:noFill/>
          </a:ln>
        </p:spPr>
        <p:txBody>
          <a:bodyPr spcFirstLastPara="1" wrap="square" lIns="133099" tIns="133099" rIns="133099" bIns="133099" anchor="ctr" anchorCtr="0">
            <a:noAutofit/>
          </a:bodyPr>
          <a:lstStyle/>
          <a:p>
            <a:endParaRPr/>
          </a:p>
        </p:txBody>
      </p:sp>
      <p:sp>
        <p:nvSpPr>
          <p:cNvPr id="1827" name="Google Shape;1827;p47"/>
          <p:cNvSpPr/>
          <p:nvPr/>
        </p:nvSpPr>
        <p:spPr>
          <a:xfrm flipH="1">
            <a:off x="67286" y="8494463"/>
            <a:ext cx="307843" cy="308567"/>
          </a:xfrm>
          <a:custGeom>
            <a:avLst/>
            <a:gdLst/>
            <a:ahLst/>
            <a:cxnLst/>
            <a:rect l="l" t="t" r="r" b="b"/>
            <a:pathLst>
              <a:path w="6524" h="5297" extrusionOk="0">
                <a:moveTo>
                  <a:pt x="3019" y="1"/>
                </a:moveTo>
                <a:cubicBezTo>
                  <a:pt x="2799" y="1"/>
                  <a:pt x="2575" y="28"/>
                  <a:pt x="2352" y="81"/>
                </a:cubicBezTo>
                <a:cubicBezTo>
                  <a:pt x="2084" y="140"/>
                  <a:pt x="1815" y="230"/>
                  <a:pt x="1577" y="349"/>
                </a:cubicBezTo>
                <a:cubicBezTo>
                  <a:pt x="802" y="766"/>
                  <a:pt x="296" y="1511"/>
                  <a:pt x="147" y="2375"/>
                </a:cubicBezTo>
                <a:cubicBezTo>
                  <a:pt x="0" y="3692"/>
                  <a:pt x="1033" y="5297"/>
                  <a:pt x="2453" y="5297"/>
                </a:cubicBezTo>
                <a:cubicBezTo>
                  <a:pt x="2479" y="5297"/>
                  <a:pt x="2505" y="5296"/>
                  <a:pt x="2531" y="5295"/>
                </a:cubicBezTo>
                <a:cubicBezTo>
                  <a:pt x="4110" y="5236"/>
                  <a:pt x="6523" y="3567"/>
                  <a:pt x="5600" y="1779"/>
                </a:cubicBezTo>
                <a:cubicBezTo>
                  <a:pt x="5302" y="1124"/>
                  <a:pt x="4795" y="617"/>
                  <a:pt x="4169" y="260"/>
                </a:cubicBezTo>
                <a:cubicBezTo>
                  <a:pt x="3805" y="87"/>
                  <a:pt x="3417" y="1"/>
                  <a:pt x="3019" y="1"/>
                </a:cubicBezTo>
                <a:close/>
              </a:path>
            </a:pathLst>
          </a:custGeom>
          <a:solidFill>
            <a:schemeClr val="dk2"/>
          </a:solidFill>
          <a:ln>
            <a:noFill/>
          </a:ln>
        </p:spPr>
        <p:txBody>
          <a:bodyPr spcFirstLastPara="1" wrap="square" lIns="133099" tIns="133099" rIns="133099" bIns="133099" anchor="ctr" anchorCtr="0">
            <a:noAutofit/>
          </a:bodyPr>
          <a:lstStyle/>
          <a:p>
            <a:endParaRPr/>
          </a:p>
        </p:txBody>
      </p:sp>
      <p:grpSp>
        <p:nvGrpSpPr>
          <p:cNvPr id="3" name="Google Shape;1828;p47"/>
          <p:cNvGrpSpPr/>
          <p:nvPr/>
        </p:nvGrpSpPr>
        <p:grpSpPr>
          <a:xfrm rot="-2996445" flipH="1">
            <a:off x="12314115" y="-452766"/>
            <a:ext cx="1295648" cy="1073828"/>
            <a:chOff x="4391775" y="4244400"/>
            <a:chExt cx="715125" cy="731700"/>
          </a:xfrm>
        </p:grpSpPr>
        <p:sp>
          <p:nvSpPr>
            <p:cNvPr id="1829" name="Google Shape;1829;p47"/>
            <p:cNvSpPr/>
            <p:nvPr/>
          </p:nvSpPr>
          <p:spPr>
            <a:xfrm>
              <a:off x="4391775" y="4244400"/>
              <a:ext cx="715125" cy="731700"/>
            </a:xfrm>
            <a:custGeom>
              <a:avLst/>
              <a:gdLst/>
              <a:ahLst/>
              <a:cxnLst/>
              <a:rect l="l" t="t" r="r" b="b"/>
              <a:pathLst>
                <a:path w="28605" h="29268" extrusionOk="0">
                  <a:moveTo>
                    <a:pt x="15770" y="550"/>
                  </a:moveTo>
                  <a:cubicBezTo>
                    <a:pt x="16901" y="550"/>
                    <a:pt x="18030" y="688"/>
                    <a:pt x="19130" y="988"/>
                  </a:cubicBezTo>
                  <a:cubicBezTo>
                    <a:pt x="27056" y="3134"/>
                    <a:pt x="28605" y="12907"/>
                    <a:pt x="26758" y="19820"/>
                  </a:cubicBezTo>
                  <a:cubicBezTo>
                    <a:pt x="26311" y="21548"/>
                    <a:pt x="25625" y="23217"/>
                    <a:pt x="24731" y="24766"/>
                  </a:cubicBezTo>
                  <a:cubicBezTo>
                    <a:pt x="24106" y="25809"/>
                    <a:pt x="23331" y="26912"/>
                    <a:pt x="22288" y="27597"/>
                  </a:cubicBezTo>
                  <a:cubicBezTo>
                    <a:pt x="21692" y="27954"/>
                    <a:pt x="21007" y="28163"/>
                    <a:pt x="20292" y="28252"/>
                  </a:cubicBezTo>
                  <a:cubicBezTo>
                    <a:pt x="19308" y="28431"/>
                    <a:pt x="18355" y="28550"/>
                    <a:pt x="17372" y="28640"/>
                  </a:cubicBezTo>
                  <a:cubicBezTo>
                    <a:pt x="16627" y="28703"/>
                    <a:pt x="15862" y="28738"/>
                    <a:pt x="15089" y="28738"/>
                  </a:cubicBezTo>
                  <a:cubicBezTo>
                    <a:pt x="10415" y="28738"/>
                    <a:pt x="5434" y="27452"/>
                    <a:pt x="2801" y="23336"/>
                  </a:cubicBezTo>
                  <a:cubicBezTo>
                    <a:pt x="2364" y="22665"/>
                    <a:pt x="2012" y="21966"/>
                    <a:pt x="1746" y="21239"/>
                  </a:cubicBezTo>
                  <a:lnTo>
                    <a:pt x="1746" y="21239"/>
                  </a:lnTo>
                  <a:cubicBezTo>
                    <a:pt x="1307" y="19763"/>
                    <a:pt x="1072" y="18286"/>
                    <a:pt x="983" y="16751"/>
                  </a:cubicBezTo>
                  <a:cubicBezTo>
                    <a:pt x="745" y="13682"/>
                    <a:pt x="1103" y="10464"/>
                    <a:pt x="2622" y="7752"/>
                  </a:cubicBezTo>
                  <a:cubicBezTo>
                    <a:pt x="4231" y="4832"/>
                    <a:pt x="7151" y="2806"/>
                    <a:pt x="10191" y="1614"/>
                  </a:cubicBezTo>
                  <a:cubicBezTo>
                    <a:pt x="11966" y="942"/>
                    <a:pt x="13870" y="550"/>
                    <a:pt x="15770" y="550"/>
                  </a:cubicBezTo>
                  <a:close/>
                  <a:moveTo>
                    <a:pt x="15687" y="0"/>
                  </a:moveTo>
                  <a:cubicBezTo>
                    <a:pt x="14592" y="0"/>
                    <a:pt x="13493" y="128"/>
                    <a:pt x="12425" y="363"/>
                  </a:cubicBezTo>
                  <a:cubicBezTo>
                    <a:pt x="9267" y="1078"/>
                    <a:pt x="6049" y="2746"/>
                    <a:pt x="3874" y="5190"/>
                  </a:cubicBezTo>
                  <a:cubicBezTo>
                    <a:pt x="119" y="9391"/>
                    <a:pt x="0" y="15827"/>
                    <a:pt x="1401" y="20982"/>
                  </a:cubicBezTo>
                  <a:cubicBezTo>
                    <a:pt x="1430" y="21101"/>
                    <a:pt x="1460" y="21220"/>
                    <a:pt x="1490" y="21340"/>
                  </a:cubicBezTo>
                  <a:cubicBezTo>
                    <a:pt x="1505" y="21394"/>
                    <a:pt x="1525" y="21439"/>
                    <a:pt x="1548" y="21472"/>
                  </a:cubicBezTo>
                  <a:lnTo>
                    <a:pt x="1548" y="21472"/>
                  </a:lnTo>
                  <a:cubicBezTo>
                    <a:pt x="2629" y="24299"/>
                    <a:pt x="4762" y="26594"/>
                    <a:pt x="7509" y="27805"/>
                  </a:cubicBezTo>
                  <a:cubicBezTo>
                    <a:pt x="9968" y="28920"/>
                    <a:pt x="12700" y="29267"/>
                    <a:pt x="15365" y="29267"/>
                  </a:cubicBezTo>
                  <a:cubicBezTo>
                    <a:pt x="15478" y="29267"/>
                    <a:pt x="15591" y="29267"/>
                    <a:pt x="15703" y="29265"/>
                  </a:cubicBezTo>
                  <a:cubicBezTo>
                    <a:pt x="17699" y="29265"/>
                    <a:pt x="19696" y="28997"/>
                    <a:pt x="21603" y="28521"/>
                  </a:cubicBezTo>
                  <a:cubicBezTo>
                    <a:pt x="22586" y="28252"/>
                    <a:pt x="23361" y="27478"/>
                    <a:pt x="23957" y="26703"/>
                  </a:cubicBezTo>
                  <a:cubicBezTo>
                    <a:pt x="24970" y="25392"/>
                    <a:pt x="25774" y="23932"/>
                    <a:pt x="26340" y="22353"/>
                  </a:cubicBezTo>
                  <a:cubicBezTo>
                    <a:pt x="27920" y="18270"/>
                    <a:pt x="28218" y="13771"/>
                    <a:pt x="27145" y="9510"/>
                  </a:cubicBezTo>
                  <a:cubicBezTo>
                    <a:pt x="26281" y="6143"/>
                    <a:pt x="24463" y="3015"/>
                    <a:pt x="21335" y="1346"/>
                  </a:cubicBezTo>
                  <a:cubicBezTo>
                    <a:pt x="19595" y="409"/>
                    <a:pt x="17647" y="0"/>
                    <a:pt x="1568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0" name="Google Shape;1830;p47"/>
            <p:cNvSpPr/>
            <p:nvPr/>
          </p:nvSpPr>
          <p:spPr>
            <a:xfrm>
              <a:off x="4434225" y="4314550"/>
              <a:ext cx="592225" cy="558725"/>
            </a:xfrm>
            <a:custGeom>
              <a:avLst/>
              <a:gdLst/>
              <a:ahLst/>
              <a:cxnLst/>
              <a:rect l="l" t="t" r="r" b="b"/>
              <a:pathLst>
                <a:path w="23689" h="22349" extrusionOk="0">
                  <a:moveTo>
                    <a:pt x="12524" y="547"/>
                  </a:moveTo>
                  <a:cubicBezTo>
                    <a:pt x="12794" y="547"/>
                    <a:pt x="13064" y="585"/>
                    <a:pt x="13320" y="656"/>
                  </a:cubicBezTo>
                  <a:cubicBezTo>
                    <a:pt x="13916" y="864"/>
                    <a:pt x="14512" y="1073"/>
                    <a:pt x="15108" y="1341"/>
                  </a:cubicBezTo>
                  <a:cubicBezTo>
                    <a:pt x="18773" y="2980"/>
                    <a:pt x="22914" y="6019"/>
                    <a:pt x="23093" y="10429"/>
                  </a:cubicBezTo>
                  <a:cubicBezTo>
                    <a:pt x="23122" y="11027"/>
                    <a:pt x="23068" y="11653"/>
                    <a:pt x="22959" y="12253"/>
                  </a:cubicBezTo>
                  <a:lnTo>
                    <a:pt x="22959" y="12253"/>
                  </a:lnTo>
                  <a:cubicBezTo>
                    <a:pt x="22942" y="12268"/>
                    <a:pt x="22927" y="12294"/>
                    <a:pt x="22914" y="12336"/>
                  </a:cubicBezTo>
                  <a:cubicBezTo>
                    <a:pt x="22646" y="13349"/>
                    <a:pt x="22259" y="14302"/>
                    <a:pt x="21782" y="15226"/>
                  </a:cubicBezTo>
                  <a:cubicBezTo>
                    <a:pt x="20888" y="17193"/>
                    <a:pt x="19517" y="18861"/>
                    <a:pt x="17789" y="20172"/>
                  </a:cubicBezTo>
                  <a:cubicBezTo>
                    <a:pt x="16182" y="21320"/>
                    <a:pt x="14240" y="21778"/>
                    <a:pt x="12274" y="21778"/>
                  </a:cubicBezTo>
                  <a:cubicBezTo>
                    <a:pt x="11688" y="21778"/>
                    <a:pt x="11100" y="21737"/>
                    <a:pt x="10519" y="21662"/>
                  </a:cubicBezTo>
                  <a:cubicBezTo>
                    <a:pt x="8016" y="21305"/>
                    <a:pt x="5602" y="20262"/>
                    <a:pt x="3934" y="18385"/>
                  </a:cubicBezTo>
                  <a:cubicBezTo>
                    <a:pt x="1" y="14004"/>
                    <a:pt x="2861" y="7449"/>
                    <a:pt x="6526" y="3874"/>
                  </a:cubicBezTo>
                  <a:cubicBezTo>
                    <a:pt x="7956" y="2503"/>
                    <a:pt x="9714" y="1192"/>
                    <a:pt x="11651" y="685"/>
                  </a:cubicBezTo>
                  <a:cubicBezTo>
                    <a:pt x="11931" y="592"/>
                    <a:pt x="12228" y="547"/>
                    <a:pt x="12524" y="547"/>
                  </a:cubicBezTo>
                  <a:close/>
                  <a:moveTo>
                    <a:pt x="12634" y="0"/>
                  </a:moveTo>
                  <a:cubicBezTo>
                    <a:pt x="11889" y="0"/>
                    <a:pt x="11145" y="179"/>
                    <a:pt x="10459" y="536"/>
                  </a:cubicBezTo>
                  <a:cubicBezTo>
                    <a:pt x="9506" y="954"/>
                    <a:pt x="8612" y="1490"/>
                    <a:pt x="7778" y="2145"/>
                  </a:cubicBezTo>
                  <a:cubicBezTo>
                    <a:pt x="5573" y="3814"/>
                    <a:pt x="3844" y="6019"/>
                    <a:pt x="2772" y="8552"/>
                  </a:cubicBezTo>
                  <a:cubicBezTo>
                    <a:pt x="1699" y="11144"/>
                    <a:pt x="1282" y="14124"/>
                    <a:pt x="2474" y="16776"/>
                  </a:cubicBezTo>
                  <a:cubicBezTo>
                    <a:pt x="3546" y="19070"/>
                    <a:pt x="5662" y="20709"/>
                    <a:pt x="8016" y="21543"/>
                  </a:cubicBezTo>
                  <a:cubicBezTo>
                    <a:pt x="9374" y="22056"/>
                    <a:pt x="10907" y="22349"/>
                    <a:pt x="12430" y="22349"/>
                  </a:cubicBezTo>
                  <a:cubicBezTo>
                    <a:pt x="13648" y="22349"/>
                    <a:pt x="14860" y="22162"/>
                    <a:pt x="15972" y="21752"/>
                  </a:cubicBezTo>
                  <a:cubicBezTo>
                    <a:pt x="19696" y="20381"/>
                    <a:pt x="22080" y="16567"/>
                    <a:pt x="23153" y="12932"/>
                  </a:cubicBezTo>
                  <a:cubicBezTo>
                    <a:pt x="23182" y="12842"/>
                    <a:pt x="23212" y="12753"/>
                    <a:pt x="23212" y="12664"/>
                  </a:cubicBezTo>
                  <a:cubicBezTo>
                    <a:pt x="23689" y="10280"/>
                    <a:pt x="23123" y="7807"/>
                    <a:pt x="21693" y="5840"/>
                  </a:cubicBezTo>
                  <a:cubicBezTo>
                    <a:pt x="20352" y="4082"/>
                    <a:pt x="18624" y="2622"/>
                    <a:pt x="16627" y="1609"/>
                  </a:cubicBezTo>
                  <a:cubicBezTo>
                    <a:pt x="15852" y="1162"/>
                    <a:pt x="15048" y="805"/>
                    <a:pt x="14214" y="477"/>
                  </a:cubicBezTo>
                  <a:cubicBezTo>
                    <a:pt x="13737" y="238"/>
                    <a:pt x="13201" y="89"/>
                    <a:pt x="12634"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1" name="Google Shape;1831;p47"/>
            <p:cNvSpPr/>
            <p:nvPr/>
          </p:nvSpPr>
          <p:spPr>
            <a:xfrm>
              <a:off x="4566075" y="4418825"/>
              <a:ext cx="377700" cy="387475"/>
            </a:xfrm>
            <a:custGeom>
              <a:avLst/>
              <a:gdLst/>
              <a:ahLst/>
              <a:cxnLst/>
              <a:rect l="l" t="t" r="r" b="b"/>
              <a:pathLst>
                <a:path w="15108" h="15499" extrusionOk="0">
                  <a:moveTo>
                    <a:pt x="7661" y="581"/>
                  </a:moveTo>
                  <a:cubicBezTo>
                    <a:pt x="9320" y="581"/>
                    <a:pt x="10910" y="1118"/>
                    <a:pt x="12128" y="2533"/>
                  </a:cubicBezTo>
                  <a:cubicBezTo>
                    <a:pt x="12575" y="3219"/>
                    <a:pt x="12992" y="3934"/>
                    <a:pt x="13290" y="4708"/>
                  </a:cubicBezTo>
                  <a:cubicBezTo>
                    <a:pt x="13945" y="6258"/>
                    <a:pt x="14273" y="8016"/>
                    <a:pt x="13767" y="9655"/>
                  </a:cubicBezTo>
                  <a:cubicBezTo>
                    <a:pt x="12900" y="12505"/>
                    <a:pt x="9807" y="14962"/>
                    <a:pt x="6796" y="14962"/>
                  </a:cubicBezTo>
                  <a:cubicBezTo>
                    <a:pt x="6596" y="14962"/>
                    <a:pt x="6397" y="14951"/>
                    <a:pt x="6198" y="14929"/>
                  </a:cubicBezTo>
                  <a:cubicBezTo>
                    <a:pt x="2414" y="14512"/>
                    <a:pt x="448" y="10251"/>
                    <a:pt x="328" y="6884"/>
                  </a:cubicBezTo>
                  <a:cubicBezTo>
                    <a:pt x="269" y="5662"/>
                    <a:pt x="388" y="4262"/>
                    <a:pt x="984" y="3189"/>
                  </a:cubicBezTo>
                  <a:cubicBezTo>
                    <a:pt x="1371" y="2474"/>
                    <a:pt x="2265" y="2116"/>
                    <a:pt x="2980" y="1759"/>
                  </a:cubicBezTo>
                  <a:cubicBezTo>
                    <a:pt x="4423" y="1073"/>
                    <a:pt x="6073" y="581"/>
                    <a:pt x="7661" y="581"/>
                  </a:cubicBezTo>
                  <a:close/>
                  <a:moveTo>
                    <a:pt x="7748" y="1"/>
                  </a:moveTo>
                  <a:cubicBezTo>
                    <a:pt x="6198" y="30"/>
                    <a:pt x="4708" y="358"/>
                    <a:pt x="3338" y="1014"/>
                  </a:cubicBezTo>
                  <a:cubicBezTo>
                    <a:pt x="2802" y="1222"/>
                    <a:pt x="2295" y="1490"/>
                    <a:pt x="1788" y="1788"/>
                  </a:cubicBezTo>
                  <a:cubicBezTo>
                    <a:pt x="1461" y="1937"/>
                    <a:pt x="1163" y="2176"/>
                    <a:pt x="924" y="2474"/>
                  </a:cubicBezTo>
                  <a:cubicBezTo>
                    <a:pt x="179" y="3457"/>
                    <a:pt x="60" y="4917"/>
                    <a:pt x="30" y="6079"/>
                  </a:cubicBezTo>
                  <a:cubicBezTo>
                    <a:pt x="1" y="7956"/>
                    <a:pt x="418" y="9774"/>
                    <a:pt x="1252" y="11442"/>
                  </a:cubicBezTo>
                  <a:cubicBezTo>
                    <a:pt x="2116" y="13111"/>
                    <a:pt x="3397" y="14631"/>
                    <a:pt x="5215" y="15227"/>
                  </a:cubicBezTo>
                  <a:cubicBezTo>
                    <a:pt x="5779" y="15413"/>
                    <a:pt x="6351" y="15499"/>
                    <a:pt x="6921" y="15499"/>
                  </a:cubicBezTo>
                  <a:cubicBezTo>
                    <a:pt x="9727" y="15499"/>
                    <a:pt x="12464" y="13417"/>
                    <a:pt x="13677" y="10966"/>
                  </a:cubicBezTo>
                  <a:cubicBezTo>
                    <a:pt x="15107" y="8135"/>
                    <a:pt x="14005" y="4531"/>
                    <a:pt x="12218" y="2117"/>
                  </a:cubicBezTo>
                  <a:lnTo>
                    <a:pt x="12218" y="2117"/>
                  </a:lnTo>
                  <a:cubicBezTo>
                    <a:pt x="12218" y="2117"/>
                    <a:pt x="12218" y="2117"/>
                    <a:pt x="12217" y="2116"/>
                  </a:cubicBezTo>
                  <a:lnTo>
                    <a:pt x="12217" y="2116"/>
                  </a:lnTo>
                  <a:cubicBezTo>
                    <a:pt x="12217" y="2116"/>
                    <a:pt x="12217" y="2116"/>
                    <a:pt x="12217" y="2116"/>
                  </a:cubicBezTo>
                  <a:cubicBezTo>
                    <a:pt x="12208" y="2104"/>
                    <a:pt x="12199" y="2094"/>
                    <a:pt x="12191" y="2085"/>
                  </a:cubicBezTo>
                  <a:lnTo>
                    <a:pt x="12191" y="2085"/>
                  </a:lnTo>
                  <a:cubicBezTo>
                    <a:pt x="11060" y="764"/>
                    <a:pt x="9433" y="30"/>
                    <a:pt x="7748"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grpSp>
        <p:nvGrpSpPr>
          <p:cNvPr id="10" name="Google Shape;1832;p47"/>
          <p:cNvGrpSpPr/>
          <p:nvPr/>
        </p:nvGrpSpPr>
        <p:grpSpPr>
          <a:xfrm flipH="1">
            <a:off x="-615617" y="3213545"/>
            <a:ext cx="1081786" cy="1221192"/>
            <a:chOff x="3681125" y="1846650"/>
            <a:chExt cx="515500" cy="471375"/>
          </a:xfrm>
        </p:grpSpPr>
        <p:sp>
          <p:nvSpPr>
            <p:cNvPr id="1833" name="Google Shape;1833;p47"/>
            <p:cNvSpPr/>
            <p:nvPr/>
          </p:nvSpPr>
          <p:spPr>
            <a:xfrm>
              <a:off x="3681125" y="1846650"/>
              <a:ext cx="515500" cy="471375"/>
            </a:xfrm>
            <a:custGeom>
              <a:avLst/>
              <a:gdLst/>
              <a:ahLst/>
              <a:cxnLst/>
              <a:rect l="l" t="t" r="r" b="b"/>
              <a:pathLst>
                <a:path w="20620" h="18855" extrusionOk="0">
                  <a:moveTo>
                    <a:pt x="9854" y="228"/>
                  </a:moveTo>
                  <a:cubicBezTo>
                    <a:pt x="11621" y="228"/>
                    <a:pt x="13416" y="541"/>
                    <a:pt x="14988" y="1401"/>
                  </a:cubicBezTo>
                  <a:cubicBezTo>
                    <a:pt x="16984" y="2533"/>
                    <a:pt x="18415" y="4559"/>
                    <a:pt x="19219" y="6674"/>
                  </a:cubicBezTo>
                  <a:cubicBezTo>
                    <a:pt x="20024" y="8611"/>
                    <a:pt x="20173" y="10786"/>
                    <a:pt x="19666" y="12842"/>
                  </a:cubicBezTo>
                  <a:cubicBezTo>
                    <a:pt x="18542" y="17002"/>
                    <a:pt x="14415" y="18633"/>
                    <a:pt x="10396" y="18633"/>
                  </a:cubicBezTo>
                  <a:cubicBezTo>
                    <a:pt x="9089" y="18633"/>
                    <a:pt x="7793" y="18461"/>
                    <a:pt x="6615" y="18146"/>
                  </a:cubicBezTo>
                  <a:cubicBezTo>
                    <a:pt x="5423" y="17818"/>
                    <a:pt x="4261" y="17371"/>
                    <a:pt x="3188" y="16746"/>
                  </a:cubicBezTo>
                  <a:cubicBezTo>
                    <a:pt x="2414" y="16329"/>
                    <a:pt x="1728" y="15733"/>
                    <a:pt x="1222" y="15047"/>
                  </a:cubicBezTo>
                  <a:cubicBezTo>
                    <a:pt x="983" y="14630"/>
                    <a:pt x="834" y="14153"/>
                    <a:pt x="775" y="13647"/>
                  </a:cubicBezTo>
                  <a:cubicBezTo>
                    <a:pt x="656" y="12991"/>
                    <a:pt x="566" y="12306"/>
                    <a:pt x="507" y="11621"/>
                  </a:cubicBezTo>
                  <a:cubicBezTo>
                    <a:pt x="209" y="7986"/>
                    <a:pt x="864" y="3665"/>
                    <a:pt x="4172" y="1520"/>
                  </a:cubicBezTo>
                  <a:cubicBezTo>
                    <a:pt x="4621" y="1239"/>
                    <a:pt x="5096" y="1011"/>
                    <a:pt x="5573" y="812"/>
                  </a:cubicBezTo>
                  <a:lnTo>
                    <a:pt x="5573" y="812"/>
                  </a:lnTo>
                  <a:cubicBezTo>
                    <a:pt x="5582" y="810"/>
                    <a:pt x="5592" y="807"/>
                    <a:pt x="5602" y="805"/>
                  </a:cubicBezTo>
                  <a:cubicBezTo>
                    <a:pt x="6615" y="507"/>
                    <a:pt x="7688" y="328"/>
                    <a:pt x="8731" y="268"/>
                  </a:cubicBezTo>
                  <a:cubicBezTo>
                    <a:pt x="9102" y="242"/>
                    <a:pt x="9478" y="228"/>
                    <a:pt x="9854" y="228"/>
                  </a:cubicBezTo>
                  <a:close/>
                  <a:moveTo>
                    <a:pt x="10006" y="1"/>
                  </a:moveTo>
                  <a:cubicBezTo>
                    <a:pt x="8568" y="1"/>
                    <a:pt x="7129" y="215"/>
                    <a:pt x="5811" y="566"/>
                  </a:cubicBezTo>
                  <a:lnTo>
                    <a:pt x="5615" y="610"/>
                  </a:lnTo>
                  <a:lnTo>
                    <a:pt x="5615" y="610"/>
                  </a:lnTo>
                  <a:cubicBezTo>
                    <a:pt x="5614" y="610"/>
                    <a:pt x="5613" y="610"/>
                    <a:pt x="5613" y="610"/>
                  </a:cubicBezTo>
                  <a:cubicBezTo>
                    <a:pt x="5581" y="610"/>
                    <a:pt x="5546" y="615"/>
                    <a:pt x="5513" y="626"/>
                  </a:cubicBezTo>
                  <a:cubicBezTo>
                    <a:pt x="3546" y="1371"/>
                    <a:pt x="1937" y="2861"/>
                    <a:pt x="1073" y="4797"/>
                  </a:cubicBezTo>
                  <a:cubicBezTo>
                    <a:pt x="328" y="6585"/>
                    <a:pt x="0" y="8522"/>
                    <a:pt x="90" y="10488"/>
                  </a:cubicBezTo>
                  <a:cubicBezTo>
                    <a:pt x="90" y="11859"/>
                    <a:pt x="268" y="13230"/>
                    <a:pt x="596" y="14571"/>
                  </a:cubicBezTo>
                  <a:cubicBezTo>
                    <a:pt x="834" y="15226"/>
                    <a:pt x="1281" y="15822"/>
                    <a:pt x="1848" y="16209"/>
                  </a:cubicBezTo>
                  <a:cubicBezTo>
                    <a:pt x="2771" y="16895"/>
                    <a:pt x="3784" y="17461"/>
                    <a:pt x="4857" y="17848"/>
                  </a:cubicBezTo>
                  <a:cubicBezTo>
                    <a:pt x="6586" y="18515"/>
                    <a:pt x="8402" y="18854"/>
                    <a:pt x="10220" y="18854"/>
                  </a:cubicBezTo>
                  <a:cubicBezTo>
                    <a:pt x="11410" y="18854"/>
                    <a:pt x="12600" y="18709"/>
                    <a:pt x="13766" y="18414"/>
                  </a:cubicBezTo>
                  <a:cubicBezTo>
                    <a:pt x="16120" y="17818"/>
                    <a:pt x="18266" y="16537"/>
                    <a:pt x="19428" y="14392"/>
                  </a:cubicBezTo>
                  <a:cubicBezTo>
                    <a:pt x="20381" y="12455"/>
                    <a:pt x="20619" y="10280"/>
                    <a:pt x="20113" y="8194"/>
                  </a:cubicBezTo>
                  <a:cubicBezTo>
                    <a:pt x="19636" y="5930"/>
                    <a:pt x="18444" y="3874"/>
                    <a:pt x="16746" y="2265"/>
                  </a:cubicBezTo>
                  <a:cubicBezTo>
                    <a:pt x="14921" y="628"/>
                    <a:pt x="12467" y="1"/>
                    <a:pt x="10006"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4" name="Google Shape;1834;p47"/>
            <p:cNvSpPr/>
            <p:nvPr/>
          </p:nvSpPr>
          <p:spPr>
            <a:xfrm>
              <a:off x="3748900" y="1895900"/>
              <a:ext cx="391850" cy="374500"/>
            </a:xfrm>
            <a:custGeom>
              <a:avLst/>
              <a:gdLst/>
              <a:ahLst/>
              <a:cxnLst/>
              <a:rect l="l" t="t" r="r" b="b"/>
              <a:pathLst>
                <a:path w="15674" h="14980" extrusionOk="0">
                  <a:moveTo>
                    <a:pt x="6437" y="198"/>
                  </a:moveTo>
                  <a:cubicBezTo>
                    <a:pt x="8838" y="198"/>
                    <a:pt x="11362" y="1635"/>
                    <a:pt x="12992" y="3304"/>
                  </a:cubicBezTo>
                  <a:cubicBezTo>
                    <a:pt x="13946" y="4287"/>
                    <a:pt x="14869" y="5509"/>
                    <a:pt x="15227" y="6880"/>
                  </a:cubicBezTo>
                  <a:cubicBezTo>
                    <a:pt x="15316" y="7237"/>
                    <a:pt x="15316" y="7625"/>
                    <a:pt x="15227" y="8012"/>
                  </a:cubicBezTo>
                  <a:cubicBezTo>
                    <a:pt x="15078" y="8429"/>
                    <a:pt x="14929" y="8846"/>
                    <a:pt x="14750" y="9234"/>
                  </a:cubicBezTo>
                  <a:cubicBezTo>
                    <a:pt x="13618" y="11796"/>
                    <a:pt x="11502" y="14657"/>
                    <a:pt x="8463" y="14776"/>
                  </a:cubicBezTo>
                  <a:cubicBezTo>
                    <a:pt x="8351" y="14783"/>
                    <a:pt x="8239" y="14787"/>
                    <a:pt x="8128" y="14787"/>
                  </a:cubicBezTo>
                  <a:cubicBezTo>
                    <a:pt x="7813" y="14787"/>
                    <a:pt x="7499" y="14757"/>
                    <a:pt x="7185" y="14699"/>
                  </a:cubicBezTo>
                  <a:lnTo>
                    <a:pt x="7185" y="14699"/>
                  </a:lnTo>
                  <a:cubicBezTo>
                    <a:pt x="7176" y="14694"/>
                    <a:pt x="7165" y="14690"/>
                    <a:pt x="7152" y="14686"/>
                  </a:cubicBezTo>
                  <a:cubicBezTo>
                    <a:pt x="6437" y="14478"/>
                    <a:pt x="5781" y="14210"/>
                    <a:pt x="5156" y="13882"/>
                  </a:cubicBezTo>
                  <a:cubicBezTo>
                    <a:pt x="3785" y="13256"/>
                    <a:pt x="2623" y="12332"/>
                    <a:pt x="1729" y="11141"/>
                  </a:cubicBezTo>
                  <a:cubicBezTo>
                    <a:pt x="686" y="9681"/>
                    <a:pt x="448" y="7833"/>
                    <a:pt x="686" y="6105"/>
                  </a:cubicBezTo>
                  <a:cubicBezTo>
                    <a:pt x="865" y="4347"/>
                    <a:pt x="1669" y="2708"/>
                    <a:pt x="2951" y="1516"/>
                  </a:cubicBezTo>
                  <a:cubicBezTo>
                    <a:pt x="3986" y="582"/>
                    <a:pt x="5195" y="198"/>
                    <a:pt x="6437" y="198"/>
                  </a:cubicBezTo>
                  <a:close/>
                  <a:moveTo>
                    <a:pt x="6457" y="0"/>
                  </a:moveTo>
                  <a:cubicBezTo>
                    <a:pt x="5636" y="0"/>
                    <a:pt x="4821" y="151"/>
                    <a:pt x="4053" y="503"/>
                  </a:cubicBezTo>
                  <a:cubicBezTo>
                    <a:pt x="2474" y="1278"/>
                    <a:pt x="1282" y="2678"/>
                    <a:pt x="716" y="4317"/>
                  </a:cubicBezTo>
                  <a:cubicBezTo>
                    <a:pt x="60" y="6105"/>
                    <a:pt x="1" y="8042"/>
                    <a:pt x="597" y="9859"/>
                  </a:cubicBezTo>
                  <a:cubicBezTo>
                    <a:pt x="1550" y="12422"/>
                    <a:pt x="4172" y="14090"/>
                    <a:pt x="6705" y="14835"/>
                  </a:cubicBezTo>
                  <a:lnTo>
                    <a:pt x="6871" y="14863"/>
                  </a:lnTo>
                  <a:lnTo>
                    <a:pt x="6871" y="14863"/>
                  </a:lnTo>
                  <a:cubicBezTo>
                    <a:pt x="6875" y="14864"/>
                    <a:pt x="6879" y="14864"/>
                    <a:pt x="6884" y="14865"/>
                  </a:cubicBezTo>
                  <a:cubicBezTo>
                    <a:pt x="6884" y="14865"/>
                    <a:pt x="6884" y="14865"/>
                    <a:pt x="6884" y="14865"/>
                  </a:cubicBezTo>
                  <a:lnTo>
                    <a:pt x="6884" y="14865"/>
                  </a:lnTo>
                  <a:cubicBezTo>
                    <a:pt x="6884" y="14865"/>
                    <a:pt x="6884" y="14865"/>
                    <a:pt x="6885" y="14865"/>
                  </a:cubicBezTo>
                  <a:lnTo>
                    <a:pt x="6885" y="14865"/>
                  </a:lnTo>
                  <a:cubicBezTo>
                    <a:pt x="7274" y="14942"/>
                    <a:pt x="7666" y="14979"/>
                    <a:pt x="8054" y="14979"/>
                  </a:cubicBezTo>
                  <a:cubicBezTo>
                    <a:pt x="9328" y="14979"/>
                    <a:pt x="10571" y="14576"/>
                    <a:pt x="11621" y="13822"/>
                  </a:cubicBezTo>
                  <a:cubicBezTo>
                    <a:pt x="12843" y="12869"/>
                    <a:pt x="13856" y="11677"/>
                    <a:pt x="14571" y="10306"/>
                  </a:cubicBezTo>
                  <a:cubicBezTo>
                    <a:pt x="14869" y="9770"/>
                    <a:pt x="15137" y="9204"/>
                    <a:pt x="15346" y="8638"/>
                  </a:cubicBezTo>
                  <a:cubicBezTo>
                    <a:pt x="15525" y="8310"/>
                    <a:pt x="15614" y="7923"/>
                    <a:pt x="15674" y="7535"/>
                  </a:cubicBezTo>
                  <a:cubicBezTo>
                    <a:pt x="15674" y="7029"/>
                    <a:pt x="15555" y="6492"/>
                    <a:pt x="15316" y="6045"/>
                  </a:cubicBezTo>
                  <a:cubicBezTo>
                    <a:pt x="15018" y="5360"/>
                    <a:pt x="14631" y="4734"/>
                    <a:pt x="14184" y="4168"/>
                  </a:cubicBezTo>
                  <a:cubicBezTo>
                    <a:pt x="13022" y="2649"/>
                    <a:pt x="11502" y="1457"/>
                    <a:pt x="9744" y="712"/>
                  </a:cubicBezTo>
                  <a:cubicBezTo>
                    <a:pt x="8712" y="282"/>
                    <a:pt x="7580" y="0"/>
                    <a:pt x="6457" y="0"/>
                  </a:cubicBezTo>
                  <a:close/>
                </a:path>
              </a:pathLst>
            </a:custGeom>
            <a:solidFill>
              <a:schemeClr val="accent1"/>
            </a:solidFill>
            <a:ln>
              <a:noFill/>
            </a:ln>
          </p:spPr>
          <p:txBody>
            <a:bodyPr spcFirstLastPara="1" wrap="square" lIns="91425" tIns="91425" rIns="91425" bIns="91425" anchor="ctr" anchorCtr="0">
              <a:noAutofit/>
            </a:bodyPr>
            <a:lstStyle/>
            <a:p>
              <a:endParaRPr/>
            </a:p>
          </p:txBody>
        </p:sp>
        <p:sp>
          <p:nvSpPr>
            <p:cNvPr id="1835" name="Google Shape;1835;p47"/>
            <p:cNvSpPr/>
            <p:nvPr/>
          </p:nvSpPr>
          <p:spPr>
            <a:xfrm>
              <a:off x="3786900" y="1956875"/>
              <a:ext cx="286075" cy="248100"/>
            </a:xfrm>
            <a:custGeom>
              <a:avLst/>
              <a:gdLst/>
              <a:ahLst/>
              <a:cxnLst/>
              <a:rect l="l" t="t" r="r" b="b"/>
              <a:pathLst>
                <a:path w="11443" h="9924" extrusionOk="0">
                  <a:moveTo>
                    <a:pt x="6972" y="217"/>
                  </a:moveTo>
                  <a:cubicBezTo>
                    <a:pt x="7693" y="217"/>
                    <a:pt x="8417" y="390"/>
                    <a:pt x="9058" y="686"/>
                  </a:cubicBezTo>
                  <a:cubicBezTo>
                    <a:pt x="9565" y="954"/>
                    <a:pt x="9803" y="1580"/>
                    <a:pt x="10072" y="2087"/>
                  </a:cubicBezTo>
                  <a:cubicBezTo>
                    <a:pt x="11055" y="4113"/>
                    <a:pt x="11442" y="6765"/>
                    <a:pt x="9535" y="8404"/>
                  </a:cubicBezTo>
                  <a:cubicBezTo>
                    <a:pt x="9058" y="8731"/>
                    <a:pt x="8552" y="9000"/>
                    <a:pt x="8016" y="9238"/>
                  </a:cubicBezTo>
                  <a:cubicBezTo>
                    <a:pt x="7333" y="9560"/>
                    <a:pt x="6591" y="9713"/>
                    <a:pt x="5849" y="9713"/>
                  </a:cubicBezTo>
                  <a:cubicBezTo>
                    <a:pt x="5425" y="9713"/>
                    <a:pt x="5001" y="9663"/>
                    <a:pt x="4589" y="9566"/>
                  </a:cubicBezTo>
                  <a:cubicBezTo>
                    <a:pt x="2503" y="8910"/>
                    <a:pt x="715" y="6526"/>
                    <a:pt x="954" y="4292"/>
                  </a:cubicBezTo>
                  <a:cubicBezTo>
                    <a:pt x="1252" y="1699"/>
                    <a:pt x="4172" y="329"/>
                    <a:pt x="6526" y="239"/>
                  </a:cubicBezTo>
                  <a:cubicBezTo>
                    <a:pt x="6674" y="224"/>
                    <a:pt x="6823" y="217"/>
                    <a:pt x="6972" y="217"/>
                  </a:cubicBezTo>
                  <a:close/>
                  <a:moveTo>
                    <a:pt x="7062" y="1"/>
                  </a:moveTo>
                  <a:cubicBezTo>
                    <a:pt x="5781" y="1"/>
                    <a:pt x="4500" y="269"/>
                    <a:pt x="3338" y="865"/>
                  </a:cubicBezTo>
                  <a:cubicBezTo>
                    <a:pt x="2205" y="1461"/>
                    <a:pt x="1133" y="2355"/>
                    <a:pt x="745" y="3606"/>
                  </a:cubicBezTo>
                  <a:cubicBezTo>
                    <a:pt x="0" y="5930"/>
                    <a:pt x="1639" y="8463"/>
                    <a:pt x="3695" y="9476"/>
                  </a:cubicBezTo>
                  <a:cubicBezTo>
                    <a:pt x="4309" y="9788"/>
                    <a:pt x="4984" y="9923"/>
                    <a:pt x="5671" y="9923"/>
                  </a:cubicBezTo>
                  <a:cubicBezTo>
                    <a:pt x="7139" y="9923"/>
                    <a:pt x="8669" y="9308"/>
                    <a:pt x="9805" y="8484"/>
                  </a:cubicBezTo>
                  <a:lnTo>
                    <a:pt x="9805" y="8484"/>
                  </a:lnTo>
                  <a:cubicBezTo>
                    <a:pt x="9816" y="8477"/>
                    <a:pt x="9826" y="8471"/>
                    <a:pt x="9833" y="8463"/>
                  </a:cubicBezTo>
                  <a:lnTo>
                    <a:pt x="9833" y="8463"/>
                  </a:lnTo>
                  <a:cubicBezTo>
                    <a:pt x="9833" y="8463"/>
                    <a:pt x="9833" y="8463"/>
                    <a:pt x="9833" y="8463"/>
                  </a:cubicBezTo>
                  <a:cubicBezTo>
                    <a:pt x="9865" y="8447"/>
                    <a:pt x="9879" y="8434"/>
                    <a:pt x="9880" y="8424"/>
                  </a:cubicBezTo>
                  <a:lnTo>
                    <a:pt x="9880" y="8424"/>
                  </a:lnTo>
                  <a:cubicBezTo>
                    <a:pt x="10774" y="7650"/>
                    <a:pt x="11264" y="6536"/>
                    <a:pt x="11293" y="5364"/>
                  </a:cubicBezTo>
                  <a:cubicBezTo>
                    <a:pt x="11263" y="4292"/>
                    <a:pt x="11025" y="3249"/>
                    <a:pt x="10578" y="2295"/>
                  </a:cubicBezTo>
                  <a:cubicBezTo>
                    <a:pt x="10429" y="1938"/>
                    <a:pt x="10250" y="1580"/>
                    <a:pt x="10042" y="1252"/>
                  </a:cubicBezTo>
                  <a:cubicBezTo>
                    <a:pt x="9923" y="1014"/>
                    <a:pt x="9774" y="805"/>
                    <a:pt x="9565" y="627"/>
                  </a:cubicBezTo>
                  <a:cubicBezTo>
                    <a:pt x="8880" y="120"/>
                    <a:pt x="7896" y="31"/>
                    <a:pt x="7062" y="1"/>
                  </a:cubicBezTo>
                  <a:close/>
                </a:path>
              </a:pathLst>
            </a:custGeom>
            <a:solidFill>
              <a:schemeClr val="accent1"/>
            </a:solidFill>
            <a:ln>
              <a:noFill/>
            </a:ln>
          </p:spPr>
          <p:txBody>
            <a:bodyPr spcFirstLastPara="1" wrap="square" lIns="91425" tIns="91425" rIns="91425" bIns="91425" anchor="ctr" anchorCtr="0">
              <a:noAutofit/>
            </a:bodyPr>
            <a:lstStyle/>
            <a:p>
              <a:endParaRPr/>
            </a:p>
          </p:txBody>
        </p:sp>
      </p:grpSp>
      <p:sp>
        <p:nvSpPr>
          <p:cNvPr id="53" name="Google Shape;1823;p47"/>
          <p:cNvSpPr txBox="1">
            <a:spLocks/>
          </p:cNvSpPr>
          <p:nvPr/>
        </p:nvSpPr>
        <p:spPr>
          <a:xfrm>
            <a:off x="67288" y="8092350"/>
            <a:ext cx="2644660" cy="731735"/>
          </a:xfrm>
          <a:prstGeom prst="rect">
            <a:avLst/>
          </a:prstGeom>
          <a:solidFill>
            <a:schemeClr val="bg2"/>
          </a:solidFill>
          <a:ln>
            <a:noFill/>
          </a:ln>
        </p:spPr>
        <p:txBody>
          <a:bodyPr spcFirstLastPara="1" wrap="square" lIns="133099" tIns="133099" rIns="133099" bIns="133099" anchor="t" anchorCtr="0">
            <a:noAutofit/>
          </a:bodyPr>
          <a:lstStyle>
            <a:defPPr marR="0" lvl="0" algn="l" rtl="0">
              <a:lnSpc>
                <a:spcPct val="100000"/>
              </a:lnSpc>
              <a:spcBef>
                <a:spcPts val="0"/>
              </a:spcBef>
              <a:spcAft>
                <a:spcPts val="0"/>
              </a:spcAft>
            </a:defPPr>
            <a:lvl1pPr marL="457200" marR="0" lvl="0" indent="-317500" algn="l" rtl="0">
              <a:lnSpc>
                <a:spcPct val="100000"/>
              </a:lnSpc>
              <a:spcBef>
                <a:spcPts val="0"/>
              </a:spcBef>
              <a:spcAft>
                <a:spcPts val="0"/>
              </a:spcAft>
              <a:buClr>
                <a:schemeClr val="dk1"/>
              </a:buClr>
              <a:buSzPts val="1400"/>
              <a:buFont typeface="ABeeZee"/>
              <a:buNone/>
              <a:defRPr sz="1600" b="0" i="0" u="none" strike="noStrike" cap="none">
                <a:solidFill>
                  <a:schemeClr val="dk1"/>
                </a:solidFill>
                <a:latin typeface="ABeeZee"/>
                <a:ea typeface="ABeeZee"/>
                <a:cs typeface="ABeeZee"/>
                <a:sym typeface="ABeeZee"/>
              </a:defRPr>
            </a:lvl1pPr>
            <a:lvl2pPr marL="914400" marR="0" lvl="1"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2pPr>
            <a:lvl3pPr marL="1371600" marR="0" lvl="2"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3pPr>
            <a:lvl4pPr marL="1828800" marR="0" lvl="3"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4pPr>
            <a:lvl5pPr marL="2286000" marR="0" lvl="4"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5pPr>
            <a:lvl6pPr marL="2743200" marR="0" lvl="5"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6pPr>
            <a:lvl7pPr marL="3200400" marR="0" lvl="6"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7pPr>
            <a:lvl8pPr marL="3657600" marR="0" lvl="7"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8pPr>
            <a:lvl9pPr marL="4114800" marR="0" lvl="8" indent="-317500" algn="l" rtl="0">
              <a:lnSpc>
                <a:spcPct val="100000"/>
              </a:lnSpc>
              <a:spcBef>
                <a:spcPts val="0"/>
              </a:spcBef>
              <a:spcAft>
                <a:spcPts val="0"/>
              </a:spcAft>
              <a:buClr>
                <a:schemeClr val="dk1"/>
              </a:buClr>
              <a:buSzPts val="1400"/>
              <a:buFont typeface="ABeeZee"/>
              <a:buNone/>
              <a:defRPr sz="1400" b="0" i="0" u="none" strike="noStrike" cap="none">
                <a:solidFill>
                  <a:schemeClr val="dk1"/>
                </a:solidFill>
                <a:latin typeface="ABeeZee"/>
                <a:ea typeface="ABeeZee"/>
                <a:cs typeface="ABeeZee"/>
                <a:sym typeface="ABeeZee"/>
              </a:defRPr>
            </a:lvl9pPr>
          </a:lstStyle>
          <a:p>
            <a:pPr marL="0" indent="0" algn="ctr">
              <a:buSzPts val="1100"/>
            </a:pPr>
            <a:r>
              <a:rPr lang="es-VE" sz="2400" b="1" dirty="0" smtClean="0">
                <a:solidFill>
                  <a:schemeClr val="tx1"/>
                </a:solidFill>
                <a:latin typeface="Trebuchet MS" panose="020B0603020202020204" pitchFamily="34" charset="0"/>
              </a:rPr>
              <a:t>YISSEL SÁNCHEZ</a:t>
            </a:r>
            <a:endParaRPr lang="es-VE" sz="2400" b="1" dirty="0">
              <a:solidFill>
                <a:schemeClr val="tx1"/>
              </a:solidFill>
              <a:latin typeface="Trebuchet MS" panose="020B0603020202020204" pitchFamily="34" charset="0"/>
            </a:endParaRPr>
          </a:p>
        </p:txBody>
      </p:sp>
      <p:graphicFrame>
        <p:nvGraphicFramePr>
          <p:cNvPr id="2" name="Diagrama 1"/>
          <p:cNvGraphicFramePr/>
          <p:nvPr>
            <p:extLst>
              <p:ext uri="{D42A27DB-BD31-4B8C-83A1-F6EECF244321}">
                <p14:modId xmlns:p14="http://schemas.microsoft.com/office/powerpoint/2010/main" xmlns="" val="1509533157"/>
              </p:ext>
            </p:extLst>
          </p:nvPr>
        </p:nvGraphicFramePr>
        <p:xfrm>
          <a:off x="1656602" y="1824873"/>
          <a:ext cx="11305336" cy="33484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1" name="Diagrama 20"/>
          <p:cNvGraphicFramePr/>
          <p:nvPr>
            <p:extLst>
              <p:ext uri="{D42A27DB-BD31-4B8C-83A1-F6EECF244321}">
                <p14:modId xmlns:p14="http://schemas.microsoft.com/office/powerpoint/2010/main" xmlns="" val="2849844024"/>
              </p:ext>
            </p:extLst>
          </p:nvPr>
        </p:nvGraphicFramePr>
        <p:xfrm>
          <a:off x="1134377" y="4405758"/>
          <a:ext cx="11305336" cy="360456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4" name="Imagen 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1339528" y="2562290"/>
            <a:ext cx="1597985" cy="1972773"/>
          </a:xfrm>
          <a:prstGeom prst="rect">
            <a:avLst/>
          </a:prstGeom>
        </p:spPr>
      </p:pic>
      <p:pic>
        <p:nvPicPr>
          <p:cNvPr id="5" name="Imagen 4"/>
          <p:cNvPicPr>
            <a:picLocks noChangeAspect="1"/>
          </p:cNvPicPr>
          <p:nvPr/>
        </p:nvPicPr>
        <p:blipFill>
          <a:blip r:embed="rId12" cstate="print">
            <a:extLst>
              <a:ext uri="{28A0092B-C50C-407E-A947-70E740481C1C}">
                <a14:useLocalDpi xmlns:a14="http://schemas.microsoft.com/office/drawing/2010/main" xmlns="" val="0"/>
              </a:ext>
            </a:extLst>
          </a:blip>
          <a:stretch>
            <a:fillRect/>
          </a:stretch>
        </p:blipFill>
        <p:spPr>
          <a:xfrm>
            <a:off x="4872369" y="2863517"/>
            <a:ext cx="1365558" cy="1685833"/>
          </a:xfrm>
          <a:prstGeom prst="rect">
            <a:avLst/>
          </a:prstGeom>
        </p:spPr>
      </p:pic>
      <p:pic>
        <p:nvPicPr>
          <p:cNvPr id="6" name="Imagen 5"/>
          <p:cNvPicPr>
            <a:picLocks noChangeAspect="1"/>
          </p:cNvPicPr>
          <p:nvPr/>
        </p:nvPicPr>
        <p:blipFill>
          <a:blip r:embed="rId13" cstate="print">
            <a:extLst>
              <a:ext uri="{28A0092B-C50C-407E-A947-70E740481C1C}">
                <a14:useLocalDpi xmlns:a14="http://schemas.microsoft.com/office/drawing/2010/main" xmlns="" val="0"/>
              </a:ext>
            </a:extLst>
          </a:blip>
          <a:stretch>
            <a:fillRect/>
          </a:stretch>
        </p:blipFill>
        <p:spPr>
          <a:xfrm>
            <a:off x="8777878" y="3031958"/>
            <a:ext cx="1229117" cy="1517392"/>
          </a:xfrm>
          <a:prstGeom prst="rect">
            <a:avLst/>
          </a:prstGeom>
        </p:spPr>
      </p:pic>
      <p:pic>
        <p:nvPicPr>
          <p:cNvPr id="7" name="Imagen 6"/>
          <p:cNvPicPr>
            <a:picLocks noChangeAspect="1"/>
          </p:cNvPicPr>
          <p:nvPr/>
        </p:nvPicPr>
        <p:blipFill>
          <a:blip r:embed="rId14" cstate="print">
            <a:extLst>
              <a:ext uri="{28A0092B-C50C-407E-A947-70E740481C1C}">
                <a14:useLocalDpi xmlns:a14="http://schemas.microsoft.com/office/drawing/2010/main" xmlns="" val="0"/>
              </a:ext>
            </a:extLst>
          </a:blip>
          <a:stretch>
            <a:fillRect/>
          </a:stretch>
        </p:blipFill>
        <p:spPr>
          <a:xfrm>
            <a:off x="483141" y="5616787"/>
            <a:ext cx="1460628" cy="1803201"/>
          </a:xfrm>
          <a:prstGeom prst="rect">
            <a:avLst/>
          </a:prstGeom>
        </p:spPr>
      </p:pic>
      <p:pic>
        <p:nvPicPr>
          <p:cNvPr id="8" name="Imagen 7"/>
          <p:cNvPicPr>
            <a:picLocks noChangeAspect="1"/>
          </p:cNvPicPr>
          <p:nvPr/>
        </p:nvPicPr>
        <p:blipFill>
          <a:blip r:embed="rId15" cstate="print">
            <a:extLst>
              <a:ext uri="{28A0092B-C50C-407E-A947-70E740481C1C}">
                <a14:useLocalDpi xmlns:a14="http://schemas.microsoft.com/office/drawing/2010/main" xmlns="" val="0"/>
              </a:ext>
            </a:extLst>
          </a:blip>
          <a:stretch>
            <a:fillRect/>
          </a:stretch>
        </p:blipFill>
        <p:spPr>
          <a:xfrm>
            <a:off x="4384854" y="5769140"/>
            <a:ext cx="1224227" cy="1511354"/>
          </a:xfrm>
          <a:prstGeom prst="rect">
            <a:avLst/>
          </a:prstGeom>
        </p:spPr>
      </p:pic>
      <p:pic>
        <p:nvPicPr>
          <p:cNvPr id="9" name="Imagen 8"/>
          <p:cNvPicPr>
            <a:picLocks noChangeAspect="1"/>
          </p:cNvPicPr>
          <p:nvPr/>
        </p:nvPicPr>
        <p:blipFill>
          <a:blip r:embed="rId16" cstate="print">
            <a:extLst>
              <a:ext uri="{28A0092B-C50C-407E-A947-70E740481C1C}">
                <a14:useLocalDpi xmlns:a14="http://schemas.microsoft.com/office/drawing/2010/main" xmlns="" val="0"/>
              </a:ext>
            </a:extLst>
          </a:blip>
          <a:stretch>
            <a:fillRect/>
          </a:stretch>
        </p:blipFill>
        <p:spPr>
          <a:xfrm>
            <a:off x="7964889" y="5769140"/>
            <a:ext cx="1224228" cy="1511356"/>
          </a:xfrm>
          <a:prstGeom prst="rect">
            <a:avLst/>
          </a:prstGeom>
        </p:spPr>
      </p:pic>
      <p:pic>
        <p:nvPicPr>
          <p:cNvPr id="26" name="Imagen 3"/>
          <p:cNvPicPr>
            <a:picLocks noChangeAspect="1"/>
          </p:cNvPicPr>
          <p:nvPr/>
        </p:nvPicPr>
        <p:blipFill rotWithShape="1">
          <a:blip r:embed="rId17">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0779283" y="342249"/>
            <a:ext cx="1415797" cy="1723235"/>
          </a:xfrm>
          <a:prstGeom prst="roundRect">
            <a:avLst/>
          </a:prstGeom>
        </p:spPr>
      </p:pic>
    </p:spTree>
    <p:extLst>
      <p:ext uri="{BB962C8B-B14F-4D97-AF65-F5344CB8AC3E}">
        <p14:creationId xmlns:p14="http://schemas.microsoft.com/office/powerpoint/2010/main" xmlns="" val="95264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Rectángulo redondeado"/>
          <p:cNvSpPr/>
          <p:nvPr/>
        </p:nvSpPr>
        <p:spPr>
          <a:xfrm rot="16200000">
            <a:off x="5445671"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Rectángulo redondeado"/>
          <p:cNvSpPr/>
          <p:nvPr/>
        </p:nvSpPr>
        <p:spPr>
          <a:xfrm rot="16200000">
            <a:off x="2639409" y="3191203"/>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8" name="7 Rectángulo redondeado"/>
          <p:cNvSpPr/>
          <p:nvPr/>
        </p:nvSpPr>
        <p:spPr>
          <a:xfrm rot="16200000">
            <a:off x="22334"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rot="16200000">
            <a:off x="-2510660" y="2991506"/>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pic>
        <p:nvPicPr>
          <p:cNvPr id="11"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451545" y="63065"/>
            <a:ext cx="1271227" cy="1547272"/>
          </a:xfrm>
          <a:prstGeom prst="roundRect">
            <a:avLst/>
          </a:prstGeom>
        </p:spPr>
      </p:pic>
      <p:sp>
        <p:nvSpPr>
          <p:cNvPr id="3" name="Subtítulo 2">
            <a:extLst>
              <a:ext uri="{FF2B5EF4-FFF2-40B4-BE49-F238E27FC236}">
                <a16:creationId xmlns:a16="http://schemas.microsoft.com/office/drawing/2014/main" xmlns="" id="{9641ED96-AF37-418D-58B8-6A3DCCFD18FE}"/>
              </a:ext>
            </a:extLst>
          </p:cNvPr>
          <p:cNvSpPr>
            <a:spLocks noGrp="1"/>
          </p:cNvSpPr>
          <p:nvPr>
            <p:ph type="subTitle" idx="1"/>
          </p:nvPr>
        </p:nvSpPr>
        <p:spPr>
          <a:xfrm>
            <a:off x="1728472" y="639699"/>
            <a:ext cx="10698082" cy="585836"/>
          </a:xfrm>
        </p:spPr>
        <p:txBody>
          <a:bodyPr/>
          <a:lstStyle/>
          <a:p>
            <a:pPr algn="just"/>
            <a:r>
              <a:rPr lang="es-VE" dirty="0"/>
              <a:t>Plan de acción: Política Ambiental y Objetivos Ambientales  </a:t>
            </a:r>
          </a:p>
        </p:txBody>
      </p:sp>
      <p:graphicFrame>
        <p:nvGraphicFramePr>
          <p:cNvPr id="4" name="Tabla 3">
            <a:extLst>
              <a:ext uri="{FF2B5EF4-FFF2-40B4-BE49-F238E27FC236}">
                <a16:creationId xmlns:a16="http://schemas.microsoft.com/office/drawing/2014/main" xmlns="" id="{B119C78F-AC76-8045-8E17-14FD1F616802}"/>
              </a:ext>
            </a:extLst>
          </p:cNvPr>
          <p:cNvGraphicFramePr>
            <a:graphicFrameLocks noGrp="1"/>
          </p:cNvGraphicFramePr>
          <p:nvPr>
            <p:extLst>
              <p:ext uri="{D42A27DB-BD31-4B8C-83A1-F6EECF244321}">
                <p14:modId xmlns:p14="http://schemas.microsoft.com/office/powerpoint/2010/main" xmlns="" val="291322280"/>
              </p:ext>
            </p:extLst>
          </p:nvPr>
        </p:nvGraphicFramePr>
        <p:xfrm>
          <a:off x="204292" y="3922934"/>
          <a:ext cx="12553354" cy="4590445"/>
        </p:xfrm>
        <a:graphic>
          <a:graphicData uri="http://schemas.openxmlformats.org/drawingml/2006/table">
            <a:tbl>
              <a:tblPr firstRow="1" bandRow="1">
                <a:tableStyleId>{5940675A-B579-460E-94D1-54222C63F5DA}</a:tableStyleId>
              </a:tblPr>
              <a:tblGrid>
                <a:gridCol w="1378641">
                  <a:extLst>
                    <a:ext uri="{9D8B030D-6E8A-4147-A177-3AD203B41FA5}">
                      <a16:colId xmlns:a16="http://schemas.microsoft.com/office/drawing/2014/main" xmlns="" val="2400006270"/>
                    </a:ext>
                  </a:extLst>
                </a:gridCol>
                <a:gridCol w="3016454">
                  <a:extLst>
                    <a:ext uri="{9D8B030D-6E8A-4147-A177-3AD203B41FA5}">
                      <a16:colId xmlns:a16="http://schemas.microsoft.com/office/drawing/2014/main" xmlns="" val="458699310"/>
                    </a:ext>
                  </a:extLst>
                </a:gridCol>
                <a:gridCol w="2499666">
                  <a:extLst>
                    <a:ext uri="{9D8B030D-6E8A-4147-A177-3AD203B41FA5}">
                      <a16:colId xmlns:a16="http://schemas.microsoft.com/office/drawing/2014/main" xmlns="" val="75651100"/>
                    </a:ext>
                  </a:extLst>
                </a:gridCol>
                <a:gridCol w="1931988">
                  <a:extLst>
                    <a:ext uri="{9D8B030D-6E8A-4147-A177-3AD203B41FA5}">
                      <a16:colId xmlns:a16="http://schemas.microsoft.com/office/drawing/2014/main" xmlns="" val="1382017454"/>
                    </a:ext>
                  </a:extLst>
                </a:gridCol>
                <a:gridCol w="1628527">
                  <a:extLst>
                    <a:ext uri="{9D8B030D-6E8A-4147-A177-3AD203B41FA5}">
                      <a16:colId xmlns:a16="http://schemas.microsoft.com/office/drawing/2014/main" xmlns="" val="2132868850"/>
                    </a:ext>
                  </a:extLst>
                </a:gridCol>
                <a:gridCol w="2098078">
                  <a:extLst>
                    <a:ext uri="{9D8B030D-6E8A-4147-A177-3AD203B41FA5}">
                      <a16:colId xmlns:a16="http://schemas.microsoft.com/office/drawing/2014/main" xmlns="" val="2892720214"/>
                    </a:ext>
                  </a:extLst>
                </a:gridCol>
              </a:tblGrid>
              <a:tr h="1043204">
                <a:tc>
                  <a:txBody>
                    <a:bodyPr/>
                    <a:lstStyle/>
                    <a:p>
                      <a:pPr algn="ctr"/>
                      <a:endParaRPr lang="es-VE" sz="2000" dirty="0"/>
                    </a:p>
                    <a:p>
                      <a:pPr algn="ctr"/>
                      <a:r>
                        <a:rPr lang="es-VE" sz="2000" dirty="0"/>
                        <a:t>Número  </a:t>
                      </a:r>
                    </a:p>
                  </a:txBody>
                  <a:tcPr marL="97215" marR="97215" marT="60008" marB="60008"/>
                </a:tc>
                <a:tc>
                  <a:txBody>
                    <a:bodyPr/>
                    <a:lstStyle/>
                    <a:p>
                      <a:pPr algn="ctr"/>
                      <a:endParaRPr lang="es-VE" sz="2000" dirty="0"/>
                    </a:p>
                    <a:p>
                      <a:pPr algn="ctr"/>
                      <a:r>
                        <a:rPr lang="es-VE" sz="2000" dirty="0"/>
                        <a:t>Acciones </a:t>
                      </a:r>
                    </a:p>
                  </a:txBody>
                  <a:tcPr marL="97215" marR="97215" marT="60008" marB="60008"/>
                </a:tc>
                <a:tc>
                  <a:txBody>
                    <a:bodyPr/>
                    <a:lstStyle/>
                    <a:p>
                      <a:pPr algn="just"/>
                      <a:r>
                        <a:rPr lang="es-VE" sz="2000" dirty="0"/>
                        <a:t>Plazos de tiempo para la entrega de acciones</a:t>
                      </a:r>
                    </a:p>
                  </a:txBody>
                  <a:tcPr marL="97215" marR="97215" marT="60008" marB="60008"/>
                </a:tc>
                <a:tc>
                  <a:txBody>
                    <a:bodyPr/>
                    <a:lstStyle/>
                    <a:p>
                      <a:pPr algn="ctr"/>
                      <a:r>
                        <a:rPr lang="es-VE" sz="2000" dirty="0"/>
                        <a:t>Responsables </a:t>
                      </a:r>
                    </a:p>
                  </a:txBody>
                  <a:tcPr marL="97215" marR="97215" marT="60008" marB="60008"/>
                </a:tc>
                <a:tc>
                  <a:txBody>
                    <a:bodyPr/>
                    <a:lstStyle/>
                    <a:p>
                      <a:pPr algn="ctr"/>
                      <a:r>
                        <a:rPr lang="es-VE" sz="2000" dirty="0"/>
                        <a:t>Indicador de medición </a:t>
                      </a:r>
                    </a:p>
                  </a:txBody>
                  <a:tcPr marL="97215" marR="97215" marT="60008" marB="60008"/>
                </a:tc>
                <a:tc>
                  <a:txBody>
                    <a:bodyPr/>
                    <a:lstStyle/>
                    <a:p>
                      <a:pPr algn="ctr"/>
                      <a:r>
                        <a:rPr lang="es-VE" sz="2000" dirty="0"/>
                        <a:t>Recursos </a:t>
                      </a:r>
                    </a:p>
                  </a:txBody>
                  <a:tcPr marL="97215" marR="97215" marT="60008" marB="60008"/>
                </a:tc>
                <a:extLst>
                  <a:ext uri="{0D108BD9-81ED-4DB2-BD59-A6C34878D82A}">
                    <a16:rowId xmlns:a16="http://schemas.microsoft.com/office/drawing/2014/main" xmlns="" val="1919071962"/>
                  </a:ext>
                </a:extLst>
              </a:tr>
              <a:tr h="1349941">
                <a:tc>
                  <a:txBody>
                    <a:bodyPr/>
                    <a:lstStyle/>
                    <a:p>
                      <a:pPr algn="ctr"/>
                      <a:r>
                        <a:rPr lang="es-VE" sz="2000" dirty="0"/>
                        <a:t>1</a:t>
                      </a:r>
                    </a:p>
                  </a:txBody>
                  <a:tcPr marL="97215" marR="97215" marT="60008" marB="60008"/>
                </a:tc>
                <a:tc>
                  <a:txBody>
                    <a:bodyPr/>
                    <a:lstStyle/>
                    <a:p>
                      <a:pPr algn="just"/>
                      <a:r>
                        <a:rPr lang="es-VE" sz="2000" dirty="0"/>
                        <a:t>Identificar, corregir y realizar un breve seguimiento del estado de los baños.</a:t>
                      </a:r>
                    </a:p>
                  </a:txBody>
                  <a:tcPr marL="97215" marR="97215" marT="60008" marB="60008"/>
                </a:tc>
                <a:tc>
                  <a:txBody>
                    <a:bodyPr/>
                    <a:lstStyle/>
                    <a:p>
                      <a:pPr algn="ctr"/>
                      <a:endParaRPr lang="es-VE" sz="2000" dirty="0"/>
                    </a:p>
                    <a:p>
                      <a:pPr algn="ctr"/>
                      <a:endParaRPr lang="es-VE" sz="2000" dirty="0"/>
                    </a:p>
                    <a:p>
                      <a:pPr algn="ctr"/>
                      <a:r>
                        <a:rPr lang="es-VE" sz="2000" dirty="0"/>
                        <a:t>15 días a 1 mes</a:t>
                      </a:r>
                    </a:p>
                  </a:txBody>
                  <a:tcPr marL="97215" marR="97215" marT="60008" marB="60008"/>
                </a:tc>
                <a:tc>
                  <a:txBody>
                    <a:bodyPr/>
                    <a:lstStyle/>
                    <a:p>
                      <a:pPr algn="just"/>
                      <a:endParaRPr lang="es-VE" sz="2000" dirty="0"/>
                    </a:p>
                    <a:p>
                      <a:pPr algn="just"/>
                      <a:r>
                        <a:rPr lang="es-VE" sz="2000" dirty="0"/>
                        <a:t>Jefe de Mantenimiento</a:t>
                      </a:r>
                    </a:p>
                  </a:txBody>
                  <a:tcPr marL="97215" marR="97215" marT="60008" marB="60008"/>
                </a:tc>
                <a:tc>
                  <a:txBody>
                    <a:bodyPr/>
                    <a:lstStyle/>
                    <a:p>
                      <a:endParaRPr lang="es-VE" sz="2000" dirty="0"/>
                    </a:p>
                    <a:p>
                      <a:pPr algn="ctr"/>
                      <a:r>
                        <a:rPr lang="es-VE" sz="2000" dirty="0"/>
                        <a:t>Fugas reportadas </a:t>
                      </a:r>
                    </a:p>
                  </a:txBody>
                  <a:tcPr marL="97215" marR="97215" marT="60008" marB="60008"/>
                </a:tc>
                <a:tc>
                  <a:txBody>
                    <a:bodyPr/>
                    <a:lstStyle/>
                    <a:p>
                      <a:pPr algn="ctr"/>
                      <a:endParaRPr lang="es-VE" sz="2000" dirty="0"/>
                    </a:p>
                    <a:p>
                      <a:pPr algn="ctr"/>
                      <a:endParaRPr lang="es-VE" sz="2000" dirty="0"/>
                    </a:p>
                    <a:p>
                      <a:pPr algn="ctr"/>
                      <a:r>
                        <a:rPr lang="es-VE" sz="2000" dirty="0"/>
                        <a:t>Interno </a:t>
                      </a:r>
                    </a:p>
                  </a:txBody>
                  <a:tcPr marL="97215" marR="97215" marT="60008" marB="60008"/>
                </a:tc>
                <a:extLst>
                  <a:ext uri="{0D108BD9-81ED-4DB2-BD59-A6C34878D82A}">
                    <a16:rowId xmlns:a16="http://schemas.microsoft.com/office/drawing/2014/main" xmlns="" val="3352165653"/>
                  </a:ext>
                </a:extLst>
              </a:tr>
              <a:tr h="2197300">
                <a:tc>
                  <a:txBody>
                    <a:bodyPr/>
                    <a:lstStyle/>
                    <a:p>
                      <a:pPr algn="ctr"/>
                      <a:r>
                        <a:rPr lang="es-VE" sz="2000" dirty="0"/>
                        <a:t>2</a:t>
                      </a:r>
                    </a:p>
                  </a:txBody>
                  <a:tcPr marL="97215" marR="97215" marT="60008" marB="60008"/>
                </a:tc>
                <a:tc>
                  <a:txBody>
                    <a:bodyPr/>
                    <a:lstStyle/>
                    <a:p>
                      <a:pPr algn="just"/>
                      <a:r>
                        <a:rPr lang="es-VE" sz="2000" dirty="0"/>
                        <a:t>Elaborar y realizar un programa, que permita la implementación de (sistemas de purificación, ventilación y monitoreo del CO2).</a:t>
                      </a:r>
                    </a:p>
                  </a:txBody>
                  <a:tcPr marL="97215" marR="97215" marT="60008" marB="60008"/>
                </a:tc>
                <a:tc>
                  <a:txBody>
                    <a:bodyPr/>
                    <a:lstStyle/>
                    <a:p>
                      <a:endParaRPr lang="es-VE" sz="2000" dirty="0"/>
                    </a:p>
                    <a:p>
                      <a:endParaRPr lang="es-VE" sz="2000" dirty="0"/>
                    </a:p>
                    <a:p>
                      <a:endParaRPr lang="es-VE" sz="2000" dirty="0"/>
                    </a:p>
                    <a:p>
                      <a:pPr algn="just"/>
                      <a:r>
                        <a:rPr lang="es-VE" sz="2000" dirty="0"/>
                        <a:t>15 días a 6 meses.</a:t>
                      </a:r>
                    </a:p>
                  </a:txBody>
                  <a:tcPr marL="97215" marR="97215" marT="60008" marB="60008"/>
                </a:tc>
                <a:tc>
                  <a:txBody>
                    <a:bodyPr/>
                    <a:lstStyle/>
                    <a:p>
                      <a:pPr algn="ctr"/>
                      <a:endParaRPr lang="es-VE" sz="2000" dirty="0"/>
                    </a:p>
                    <a:p>
                      <a:pPr algn="ctr"/>
                      <a:endParaRPr lang="es-VE" sz="2000" dirty="0"/>
                    </a:p>
                    <a:p>
                      <a:pPr algn="ctr"/>
                      <a:r>
                        <a:rPr lang="es-VE" sz="2000" dirty="0"/>
                        <a:t>Jefe de Mantenimiento </a:t>
                      </a:r>
                    </a:p>
                  </a:txBody>
                  <a:tcPr marL="97215" marR="97215" marT="60008" marB="60008"/>
                </a:tc>
                <a:tc>
                  <a:txBody>
                    <a:bodyPr/>
                    <a:lstStyle/>
                    <a:p>
                      <a:endParaRPr lang="es-VE" sz="2000" dirty="0"/>
                    </a:p>
                    <a:p>
                      <a:endParaRPr lang="es-VE" sz="2000" dirty="0"/>
                    </a:p>
                    <a:p>
                      <a:pPr algn="ctr"/>
                      <a:r>
                        <a:rPr lang="es-VE" sz="2000" dirty="0"/>
                        <a:t>Fugas reportadas </a:t>
                      </a:r>
                    </a:p>
                  </a:txBody>
                  <a:tcPr marL="97215" marR="97215" marT="60008" marB="60008"/>
                </a:tc>
                <a:tc>
                  <a:txBody>
                    <a:bodyPr/>
                    <a:lstStyle/>
                    <a:p>
                      <a:pPr algn="ctr"/>
                      <a:endParaRPr lang="es-VE" sz="2000" dirty="0"/>
                    </a:p>
                    <a:p>
                      <a:pPr algn="ctr"/>
                      <a:endParaRPr lang="es-VE" sz="2000" dirty="0"/>
                    </a:p>
                    <a:p>
                      <a:pPr algn="ctr"/>
                      <a:endParaRPr lang="es-VE" sz="2000" dirty="0"/>
                    </a:p>
                    <a:p>
                      <a:pPr algn="ctr"/>
                      <a:r>
                        <a:rPr lang="es-VE" sz="2000" dirty="0"/>
                        <a:t>Interno </a:t>
                      </a:r>
                    </a:p>
                  </a:txBody>
                  <a:tcPr marL="97215" marR="97215" marT="60008" marB="60008"/>
                </a:tc>
                <a:extLst>
                  <a:ext uri="{0D108BD9-81ED-4DB2-BD59-A6C34878D82A}">
                    <a16:rowId xmlns:a16="http://schemas.microsoft.com/office/drawing/2014/main" xmlns="" val="1073734103"/>
                  </a:ext>
                </a:extLst>
              </a:tr>
            </a:tbl>
          </a:graphicData>
        </a:graphic>
      </p:graphicFrame>
      <p:graphicFrame>
        <p:nvGraphicFramePr>
          <p:cNvPr id="2" name="Tabla 1">
            <a:extLst>
              <a:ext uri="{FF2B5EF4-FFF2-40B4-BE49-F238E27FC236}">
                <a16:creationId xmlns:a16="http://schemas.microsoft.com/office/drawing/2014/main" xmlns="" id="{FE07DE77-8F31-8941-2906-8795B7467B21}"/>
              </a:ext>
            </a:extLst>
          </p:cNvPr>
          <p:cNvGraphicFramePr>
            <a:graphicFrameLocks noGrp="1"/>
          </p:cNvGraphicFramePr>
          <p:nvPr>
            <p:extLst>
              <p:ext uri="{D42A27DB-BD31-4B8C-83A1-F6EECF244321}">
                <p14:modId xmlns:p14="http://schemas.microsoft.com/office/powerpoint/2010/main" xmlns="" val="3214915210"/>
              </p:ext>
            </p:extLst>
          </p:nvPr>
        </p:nvGraphicFramePr>
        <p:xfrm>
          <a:off x="98623" y="1278513"/>
          <a:ext cx="12764691" cy="2363321"/>
        </p:xfrm>
        <a:graphic>
          <a:graphicData uri="http://schemas.openxmlformats.org/drawingml/2006/table">
            <a:tbl>
              <a:tblPr firstRow="1" bandRow="1">
                <a:tableStyleId>{5940675A-B579-460E-94D1-54222C63F5DA}</a:tableStyleId>
              </a:tblPr>
              <a:tblGrid>
                <a:gridCol w="6239115">
                  <a:extLst>
                    <a:ext uri="{9D8B030D-6E8A-4147-A177-3AD203B41FA5}">
                      <a16:colId xmlns:a16="http://schemas.microsoft.com/office/drawing/2014/main" xmlns="" val="848446627"/>
                    </a:ext>
                  </a:extLst>
                </a:gridCol>
                <a:gridCol w="4840014">
                  <a:extLst>
                    <a:ext uri="{9D8B030D-6E8A-4147-A177-3AD203B41FA5}">
                      <a16:colId xmlns:a16="http://schemas.microsoft.com/office/drawing/2014/main" xmlns="" val="2374262146"/>
                    </a:ext>
                  </a:extLst>
                </a:gridCol>
                <a:gridCol w="1685562">
                  <a:extLst>
                    <a:ext uri="{9D8B030D-6E8A-4147-A177-3AD203B41FA5}">
                      <a16:colId xmlns:a16="http://schemas.microsoft.com/office/drawing/2014/main" xmlns="" val="3465883270"/>
                    </a:ext>
                  </a:extLst>
                </a:gridCol>
              </a:tblGrid>
              <a:tr h="2363321">
                <a:tc>
                  <a:txBody>
                    <a:bodyPr/>
                    <a:lstStyle/>
                    <a:p>
                      <a:pPr algn="just"/>
                      <a:r>
                        <a:rPr lang="es-VE" sz="2000" b="1" dirty="0"/>
                        <a:t>Objetivos: reducir el consumo de agua en los baños, mejorar la calidad del  aire en las áreas comunes y aulas de la sede, implementar un programa de gestión de residuos en el comedor universitario, aumentar la cantidad de áreas verdes en la sede, promover la práctica de actividades deportivas en la cancha. </a:t>
                      </a:r>
                    </a:p>
                  </a:txBody>
                  <a:tcPr marL="97215" marR="97215" marT="60008" marB="60008"/>
                </a:tc>
                <a:tc>
                  <a:txBody>
                    <a:bodyPr/>
                    <a:lstStyle/>
                    <a:p>
                      <a:pPr algn="just"/>
                      <a:r>
                        <a:rPr lang="es-VE" sz="2000" b="1" dirty="0"/>
                        <a:t>Metas: reducir el consumo de agua en los baños un 20% para el año 2024, reducir las emisiones de CO2 en un 15%, reciclar al menos el 50% de los residuos generados para 2024, aumentar la cantidad de áreas verdes en la sede en un 10% para el 2025</a:t>
                      </a:r>
                      <a:r>
                        <a:rPr lang="es-VE" sz="2000" dirty="0"/>
                        <a:t>. </a:t>
                      </a:r>
                    </a:p>
                  </a:txBody>
                  <a:tcPr marL="97215" marR="97215" marT="60008" marB="60008"/>
                </a:tc>
                <a:tc>
                  <a:txBody>
                    <a:bodyPr/>
                    <a:lstStyle/>
                    <a:p>
                      <a:endParaRPr lang="es-VE" sz="2000" dirty="0"/>
                    </a:p>
                    <a:p>
                      <a:r>
                        <a:rPr lang="es-VE" sz="2000" dirty="0"/>
                        <a:t>Periodo de ejecución:</a:t>
                      </a:r>
                    </a:p>
                    <a:p>
                      <a:r>
                        <a:rPr lang="es-VE" sz="2000" dirty="0"/>
                        <a:t>2024-2025</a:t>
                      </a:r>
                    </a:p>
                    <a:p>
                      <a:r>
                        <a:rPr lang="es-VE" sz="2000" dirty="0"/>
                        <a:t> </a:t>
                      </a:r>
                    </a:p>
                  </a:txBody>
                  <a:tcPr marL="97215" marR="97215" marT="60008" marB="60008"/>
                </a:tc>
                <a:extLst>
                  <a:ext uri="{0D108BD9-81ED-4DB2-BD59-A6C34878D82A}">
                    <a16:rowId xmlns:a16="http://schemas.microsoft.com/office/drawing/2014/main" xmlns="" val="1397365252"/>
                  </a:ext>
                </a:extLst>
              </a:tr>
            </a:tbl>
          </a:graphicData>
        </a:graphic>
      </p:graphicFrame>
      <p:sp>
        <p:nvSpPr>
          <p:cNvPr id="5" name="CuadroTexto 4">
            <a:extLst>
              <a:ext uri="{FF2B5EF4-FFF2-40B4-BE49-F238E27FC236}">
                <a16:creationId xmlns:a16="http://schemas.microsoft.com/office/drawing/2014/main" xmlns="" id="{A2009307-ED90-90A1-FAED-DEFB019D0351}"/>
              </a:ext>
            </a:extLst>
          </p:cNvPr>
          <p:cNvSpPr txBox="1"/>
          <p:nvPr/>
        </p:nvSpPr>
        <p:spPr>
          <a:xfrm>
            <a:off x="394493" y="33763"/>
            <a:ext cx="5959674" cy="460395"/>
          </a:xfrm>
          <a:prstGeom prst="rect">
            <a:avLst/>
          </a:prstGeom>
          <a:noFill/>
        </p:spPr>
        <p:txBody>
          <a:bodyPr wrap="square" lIns="105421" tIns="52711" rIns="105421" bIns="52711" rtlCol="0">
            <a:spAutoFit/>
          </a:bodyPr>
          <a:lstStyle/>
          <a:p>
            <a:r>
              <a:rPr lang="es-VE" sz="2300" dirty="0"/>
              <a:t>Moises Del Castillo </a:t>
            </a:r>
          </a:p>
        </p:txBody>
      </p:sp>
    </p:spTree>
    <p:extLst>
      <p:ext uri="{BB962C8B-B14F-4D97-AF65-F5344CB8AC3E}">
        <p14:creationId xmlns:p14="http://schemas.microsoft.com/office/powerpoint/2010/main" xmlns="" val="26381423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385EFBC-6D5F-9F34-B167-217F96043D5F}"/>
            </a:ext>
          </a:extLst>
        </p:cNvPr>
        <p:cNvGrpSpPr/>
        <p:nvPr/>
      </p:nvGrpSpPr>
      <p:grpSpPr>
        <a:xfrm>
          <a:off x="0" y="0"/>
          <a:ext cx="0" cy="0"/>
          <a:chOff x="0" y="0"/>
          <a:chExt cx="0" cy="0"/>
        </a:xfrm>
      </p:grpSpPr>
      <p:sp>
        <p:nvSpPr>
          <p:cNvPr id="8" name="7 Rectángulo redondeado"/>
          <p:cNvSpPr/>
          <p:nvPr/>
        </p:nvSpPr>
        <p:spPr>
          <a:xfrm rot="13479424">
            <a:off x="-561775" y="5841593"/>
            <a:ext cx="6268009" cy="122236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7" name="6 Rectángulo redondeado"/>
          <p:cNvSpPr/>
          <p:nvPr/>
        </p:nvSpPr>
        <p:spPr>
          <a:xfrm rot="13479424">
            <a:off x="457282" y="4817269"/>
            <a:ext cx="8240137" cy="1505285"/>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5 Rectángulo redondeado"/>
          <p:cNvSpPr/>
          <p:nvPr/>
        </p:nvSpPr>
        <p:spPr>
          <a:xfrm rot="13466017">
            <a:off x="1864164" y="2721483"/>
            <a:ext cx="8462961" cy="168499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dirty="0"/>
          </a:p>
        </p:txBody>
      </p:sp>
      <p:sp>
        <p:nvSpPr>
          <p:cNvPr id="5" name="4 Rectángulo redondeado"/>
          <p:cNvSpPr/>
          <p:nvPr/>
        </p:nvSpPr>
        <p:spPr>
          <a:xfrm rot="13479424">
            <a:off x="5685961" y="2467470"/>
            <a:ext cx="8213387" cy="155828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3" name="Subtítulo 2">
            <a:extLst>
              <a:ext uri="{FF2B5EF4-FFF2-40B4-BE49-F238E27FC236}">
                <a16:creationId xmlns:a16="http://schemas.microsoft.com/office/drawing/2014/main" xmlns="" id="{78B1440D-0014-F659-3390-27EBC52EDC25}"/>
              </a:ext>
            </a:extLst>
          </p:cNvPr>
          <p:cNvSpPr>
            <a:spLocks noGrp="1"/>
          </p:cNvSpPr>
          <p:nvPr>
            <p:ph type="subTitle" idx="1"/>
          </p:nvPr>
        </p:nvSpPr>
        <p:spPr>
          <a:xfrm>
            <a:off x="2033628" y="707370"/>
            <a:ext cx="9674384" cy="690996"/>
          </a:xfrm>
        </p:spPr>
        <p:txBody>
          <a:bodyPr>
            <a:normAutofit/>
          </a:bodyPr>
          <a:lstStyle/>
          <a:p>
            <a:pPr algn="just"/>
            <a:r>
              <a:rPr lang="es-VE" dirty="0"/>
              <a:t>Plan de acción: Política Ambiental y Objetivos Ambientales  </a:t>
            </a:r>
          </a:p>
        </p:txBody>
      </p:sp>
      <p:graphicFrame>
        <p:nvGraphicFramePr>
          <p:cNvPr id="4" name="Tabla 3">
            <a:extLst>
              <a:ext uri="{FF2B5EF4-FFF2-40B4-BE49-F238E27FC236}">
                <a16:creationId xmlns:a16="http://schemas.microsoft.com/office/drawing/2014/main" xmlns="" id="{8A78C2FA-EE18-0648-A6F7-4384D6A05E12}"/>
              </a:ext>
            </a:extLst>
          </p:cNvPr>
          <p:cNvGraphicFramePr>
            <a:graphicFrameLocks noGrp="1"/>
          </p:cNvGraphicFramePr>
          <p:nvPr>
            <p:extLst>
              <p:ext uri="{D42A27DB-BD31-4B8C-83A1-F6EECF244321}">
                <p14:modId xmlns:p14="http://schemas.microsoft.com/office/powerpoint/2010/main" xmlns="" val="1029655781"/>
              </p:ext>
            </p:extLst>
          </p:nvPr>
        </p:nvGraphicFramePr>
        <p:xfrm>
          <a:off x="98623" y="1913163"/>
          <a:ext cx="12736512" cy="6663845"/>
        </p:xfrm>
        <a:graphic>
          <a:graphicData uri="http://schemas.openxmlformats.org/drawingml/2006/table">
            <a:tbl>
              <a:tblPr firstRow="1" bandRow="1">
                <a:tableStyleId>{5940675A-B579-460E-94D1-54222C63F5DA}</a:tableStyleId>
              </a:tblPr>
              <a:tblGrid>
                <a:gridCol w="981769">
                  <a:extLst>
                    <a:ext uri="{9D8B030D-6E8A-4147-A177-3AD203B41FA5}">
                      <a16:colId xmlns:a16="http://schemas.microsoft.com/office/drawing/2014/main" xmlns="" val="2400006270"/>
                    </a:ext>
                  </a:extLst>
                </a:gridCol>
                <a:gridCol w="3889312">
                  <a:extLst>
                    <a:ext uri="{9D8B030D-6E8A-4147-A177-3AD203B41FA5}">
                      <a16:colId xmlns:a16="http://schemas.microsoft.com/office/drawing/2014/main" xmlns="" val="458699310"/>
                    </a:ext>
                  </a:extLst>
                </a:gridCol>
                <a:gridCol w="2020177">
                  <a:extLst>
                    <a:ext uri="{9D8B030D-6E8A-4147-A177-3AD203B41FA5}">
                      <a16:colId xmlns:a16="http://schemas.microsoft.com/office/drawing/2014/main" xmlns="" val="75651100"/>
                    </a:ext>
                  </a:extLst>
                </a:gridCol>
                <a:gridCol w="2017029">
                  <a:extLst>
                    <a:ext uri="{9D8B030D-6E8A-4147-A177-3AD203B41FA5}">
                      <a16:colId xmlns:a16="http://schemas.microsoft.com/office/drawing/2014/main" xmlns="" val="1382017454"/>
                    </a:ext>
                  </a:extLst>
                </a:gridCol>
                <a:gridCol w="2067094">
                  <a:extLst>
                    <a:ext uri="{9D8B030D-6E8A-4147-A177-3AD203B41FA5}">
                      <a16:colId xmlns:a16="http://schemas.microsoft.com/office/drawing/2014/main" xmlns="" val="2132868850"/>
                    </a:ext>
                  </a:extLst>
                </a:gridCol>
                <a:gridCol w="1761131">
                  <a:extLst>
                    <a:ext uri="{9D8B030D-6E8A-4147-A177-3AD203B41FA5}">
                      <a16:colId xmlns:a16="http://schemas.microsoft.com/office/drawing/2014/main" xmlns="" val="2892720214"/>
                    </a:ext>
                  </a:extLst>
                </a:gridCol>
              </a:tblGrid>
              <a:tr h="2232037">
                <a:tc>
                  <a:txBody>
                    <a:bodyPr/>
                    <a:lstStyle/>
                    <a:p>
                      <a:pPr algn="ctr"/>
                      <a:r>
                        <a:rPr lang="es-VE" sz="2400" dirty="0"/>
                        <a:t>3 </a:t>
                      </a:r>
                    </a:p>
                  </a:txBody>
                  <a:tcPr marL="97215" marR="97215" marT="60008" marB="60008"/>
                </a:tc>
                <a:tc>
                  <a:txBody>
                    <a:bodyPr/>
                    <a:lstStyle/>
                    <a:p>
                      <a:pPr algn="just"/>
                      <a:r>
                        <a:rPr lang="es-VE" sz="2400" dirty="0"/>
                        <a:t>Realizar una actividad de concientización las personas, sobre el reciclaje y la importancia de colocar los desperdicios en su sitio.</a:t>
                      </a:r>
                    </a:p>
                  </a:txBody>
                  <a:tcPr marL="97215" marR="97215" marT="60008" marB="60008"/>
                </a:tc>
                <a:tc>
                  <a:txBody>
                    <a:bodyPr/>
                    <a:lstStyle/>
                    <a:p>
                      <a:pPr algn="ctr"/>
                      <a:r>
                        <a:rPr lang="es-VE" sz="2400" dirty="0"/>
                        <a:t> </a:t>
                      </a:r>
                    </a:p>
                    <a:p>
                      <a:pPr algn="ctr"/>
                      <a:endParaRPr lang="es-VE" sz="2400" dirty="0"/>
                    </a:p>
                    <a:p>
                      <a:pPr algn="ctr"/>
                      <a:r>
                        <a:rPr lang="es-VE" sz="2400" dirty="0"/>
                        <a:t>1 mes </a:t>
                      </a:r>
                    </a:p>
                  </a:txBody>
                  <a:tcPr marL="97215" marR="97215" marT="60008" marB="60008"/>
                </a:tc>
                <a:tc>
                  <a:txBody>
                    <a:bodyPr/>
                    <a:lstStyle/>
                    <a:p>
                      <a:pPr algn="ctr"/>
                      <a:endParaRPr lang="es-VE" sz="2400" dirty="0"/>
                    </a:p>
                    <a:p>
                      <a:pPr algn="ctr"/>
                      <a:r>
                        <a:rPr lang="es-VE" sz="2400" dirty="0"/>
                        <a:t>Coordinador de la carrera</a:t>
                      </a:r>
                    </a:p>
                    <a:p>
                      <a:endParaRPr lang="es-VE" sz="2400" dirty="0"/>
                    </a:p>
                  </a:txBody>
                  <a:tcPr marL="97215" marR="97215" marT="60008" marB="60008"/>
                </a:tc>
                <a:tc>
                  <a:txBody>
                    <a:bodyPr/>
                    <a:lstStyle/>
                    <a:p>
                      <a:endParaRPr lang="es-VE" sz="2400" dirty="0"/>
                    </a:p>
                    <a:p>
                      <a:endParaRPr lang="es-VE" sz="2400" dirty="0"/>
                    </a:p>
                    <a:p>
                      <a:pPr algn="ctr"/>
                      <a:r>
                        <a:rPr lang="es-VE" sz="2400" dirty="0"/>
                        <a:t>Contaminación de desechos</a:t>
                      </a:r>
                    </a:p>
                  </a:txBody>
                  <a:tcPr marL="97215" marR="97215" marT="60008" marB="60008"/>
                </a:tc>
                <a:tc>
                  <a:txBody>
                    <a:bodyPr/>
                    <a:lstStyle/>
                    <a:p>
                      <a:pPr algn="ctr"/>
                      <a:endParaRPr lang="es-VE" sz="2400" dirty="0"/>
                    </a:p>
                    <a:p>
                      <a:pPr algn="ctr"/>
                      <a:endParaRPr lang="es-VE" sz="2400" dirty="0"/>
                    </a:p>
                    <a:p>
                      <a:pPr algn="ctr"/>
                      <a:r>
                        <a:rPr lang="es-VE" sz="2400" dirty="0"/>
                        <a:t>Interno  y externo</a:t>
                      </a:r>
                    </a:p>
                  </a:txBody>
                  <a:tcPr marL="97215" marR="97215" marT="60008" marB="60008"/>
                </a:tc>
                <a:extLst>
                  <a:ext uri="{0D108BD9-81ED-4DB2-BD59-A6C34878D82A}">
                    <a16:rowId xmlns:a16="http://schemas.microsoft.com/office/drawing/2014/main" xmlns="" val="1919071962"/>
                  </a:ext>
                </a:extLst>
              </a:tr>
              <a:tr h="2034693">
                <a:tc>
                  <a:txBody>
                    <a:bodyPr/>
                    <a:lstStyle/>
                    <a:p>
                      <a:pPr algn="ctr"/>
                      <a:r>
                        <a:rPr lang="es-VE" sz="2400" dirty="0"/>
                        <a:t>4</a:t>
                      </a:r>
                    </a:p>
                  </a:txBody>
                  <a:tcPr marL="97215" marR="97215" marT="60008" marB="60008"/>
                </a:tc>
                <a:tc>
                  <a:txBody>
                    <a:bodyPr/>
                    <a:lstStyle/>
                    <a:p>
                      <a:pPr algn="just"/>
                      <a:r>
                        <a:rPr lang="es-VE" sz="2400" dirty="0"/>
                        <a:t>Realizar inventarios y planes de reforestación, para la creación de nuevos jardines y áreas verdes.</a:t>
                      </a:r>
                    </a:p>
                  </a:txBody>
                  <a:tcPr marL="97215" marR="97215" marT="60008" marB="60008"/>
                </a:tc>
                <a:tc>
                  <a:txBody>
                    <a:bodyPr/>
                    <a:lstStyle/>
                    <a:p>
                      <a:pPr algn="just"/>
                      <a:endParaRPr lang="es-VE" sz="2400" dirty="0"/>
                    </a:p>
                    <a:p>
                      <a:pPr algn="ctr"/>
                      <a:r>
                        <a:rPr lang="es-VE" sz="2400" dirty="0"/>
                        <a:t>5 meses </a:t>
                      </a:r>
                    </a:p>
                  </a:txBody>
                  <a:tcPr marL="97215" marR="97215" marT="60008" marB="60008"/>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VE" sz="2400" b="0" i="0" u="none" strike="noStrike" kern="1200" cap="none" spc="0" normalizeH="0" baseline="0" noProof="0" dirty="0">
                        <a:ln>
                          <a:noFill/>
                        </a:ln>
                        <a:solidFill>
                          <a:prstClr val="black"/>
                        </a:solidFill>
                        <a:effectLst/>
                        <a:uLnTx/>
                        <a:uFillTx/>
                        <a:latin typeface="+mn-l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2400" b="0" i="0" u="none" strike="noStrike" kern="1200" cap="none" spc="0" normalizeH="0" baseline="0" noProof="0" dirty="0">
                          <a:ln>
                            <a:noFill/>
                          </a:ln>
                          <a:solidFill>
                            <a:schemeClr val="tx1"/>
                          </a:solidFill>
                          <a:effectLst/>
                          <a:uLnTx/>
                          <a:uFillTx/>
                          <a:latin typeface="+mn-lt"/>
                          <a:ea typeface="+mn-ea"/>
                          <a:cs typeface="+mn-cs"/>
                        </a:rPr>
                        <a:t>Coordinador de la carrera</a:t>
                      </a:r>
                    </a:p>
                    <a:p>
                      <a:pPr algn="just"/>
                      <a:endParaRPr lang="es-VE" sz="2400" dirty="0"/>
                    </a:p>
                  </a:txBody>
                  <a:tcPr marL="97215" marR="97215" marT="60008" marB="60008"/>
                </a:tc>
                <a:tc>
                  <a:txBody>
                    <a:bodyPr/>
                    <a:lstStyle/>
                    <a:p>
                      <a:endParaRPr lang="es-VE" sz="2400" dirty="0"/>
                    </a:p>
                    <a:p>
                      <a:pPr algn="ctr"/>
                      <a:r>
                        <a:rPr lang="es-VE" sz="2400" dirty="0"/>
                        <a:t>Contaminación de las áreas verdes</a:t>
                      </a:r>
                    </a:p>
                    <a:p>
                      <a:endParaRPr lang="es-VE" sz="2400" dirty="0"/>
                    </a:p>
                  </a:txBody>
                  <a:tcPr marL="97215" marR="97215" marT="60008" marB="60008"/>
                </a:tc>
                <a:tc>
                  <a:txBody>
                    <a:bodyPr/>
                    <a:lstStyle/>
                    <a:p>
                      <a:pPr algn="ctr"/>
                      <a:endParaRPr lang="es-VE" sz="2400" dirty="0"/>
                    </a:p>
                    <a:p>
                      <a:pPr algn="ctr"/>
                      <a:endParaRPr lang="es-VE" sz="2400" dirty="0"/>
                    </a:p>
                    <a:p>
                      <a:pPr algn="ctr"/>
                      <a:r>
                        <a:rPr lang="es-VE" sz="2400" dirty="0"/>
                        <a:t>Interno  </a:t>
                      </a:r>
                    </a:p>
                  </a:txBody>
                  <a:tcPr marL="97215" marR="97215" marT="60008" marB="60008"/>
                </a:tc>
                <a:extLst>
                  <a:ext uri="{0D108BD9-81ED-4DB2-BD59-A6C34878D82A}">
                    <a16:rowId xmlns:a16="http://schemas.microsoft.com/office/drawing/2014/main" xmlns="" val="3352165653"/>
                  </a:ext>
                </a:extLst>
              </a:tr>
              <a:tr h="2254660">
                <a:tc>
                  <a:txBody>
                    <a:bodyPr/>
                    <a:lstStyle/>
                    <a:p>
                      <a:pPr algn="ctr"/>
                      <a:r>
                        <a:rPr lang="es-VE" sz="2400" dirty="0"/>
                        <a:t>5</a:t>
                      </a:r>
                    </a:p>
                  </a:txBody>
                  <a:tcPr marL="97215" marR="97215" marT="60008" marB="60008"/>
                </a:tc>
                <a:tc>
                  <a:txBody>
                    <a:bodyPr/>
                    <a:lstStyle/>
                    <a:p>
                      <a:pPr algn="just"/>
                      <a:r>
                        <a:rPr lang="es-VE" sz="2400" dirty="0"/>
                        <a:t>Realizar actividades deportivas, planes de mantenimiento ecológico y charlas de concientización a las personas.</a:t>
                      </a:r>
                    </a:p>
                  </a:txBody>
                  <a:tcPr marL="97215" marR="97215" marT="60008" marB="60008"/>
                </a:tc>
                <a:tc>
                  <a:txBody>
                    <a:bodyPr/>
                    <a:lstStyle/>
                    <a:p>
                      <a:endParaRPr lang="es-VE" sz="2400" dirty="0"/>
                    </a:p>
                    <a:p>
                      <a:endParaRPr lang="es-VE" sz="2400" dirty="0"/>
                    </a:p>
                    <a:p>
                      <a:pPr algn="ctr"/>
                      <a:r>
                        <a:rPr lang="es-VE" sz="2400" dirty="0"/>
                        <a:t>1 mes</a:t>
                      </a:r>
                    </a:p>
                  </a:txBody>
                  <a:tcPr marL="97215" marR="97215" marT="60008" marB="60008"/>
                </a:tc>
                <a:tc>
                  <a:txBody>
                    <a:bodyPr/>
                    <a:lstStyle/>
                    <a:p>
                      <a:pPr algn="ctr"/>
                      <a:endParaRPr lang="es-VE" sz="2400" dirty="0"/>
                    </a:p>
                    <a:p>
                      <a:pPr algn="ctr"/>
                      <a:endParaRPr lang="es-VE" sz="2400" dirty="0"/>
                    </a:p>
                    <a:p>
                      <a:pPr algn="ctr"/>
                      <a:r>
                        <a:rPr lang="es-VE" sz="2400" dirty="0"/>
                        <a:t>Coordinador de la carrera </a:t>
                      </a:r>
                    </a:p>
                  </a:txBody>
                  <a:tcPr marL="97215" marR="97215" marT="60008" marB="60008"/>
                </a:tc>
                <a:tc>
                  <a:txBody>
                    <a:bodyPr/>
                    <a:lstStyle/>
                    <a:p>
                      <a:endParaRPr lang="es-VE" sz="2400" dirty="0"/>
                    </a:p>
                    <a:p>
                      <a:endParaRPr lang="es-VE" sz="2400" dirty="0"/>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VE" sz="2400" b="0" i="0" u="none" strike="noStrike" kern="1200" cap="none" spc="0" normalizeH="0" baseline="0" noProof="0" dirty="0">
                          <a:ln>
                            <a:noFill/>
                          </a:ln>
                          <a:solidFill>
                            <a:schemeClr val="tx1"/>
                          </a:solidFill>
                          <a:effectLst/>
                          <a:uLnTx/>
                          <a:uFillTx/>
                          <a:latin typeface="+mn-lt"/>
                          <a:ea typeface="+mn-ea"/>
                          <a:cs typeface="+mn-cs"/>
                        </a:rPr>
                        <a:t>Contaminación de las áreas verdes</a:t>
                      </a:r>
                    </a:p>
                    <a:p>
                      <a:pPr algn="ctr"/>
                      <a:endParaRPr lang="es-VE" sz="2400" dirty="0"/>
                    </a:p>
                  </a:txBody>
                  <a:tcPr marL="97215" marR="97215" marT="60008" marB="60008"/>
                </a:tc>
                <a:tc>
                  <a:txBody>
                    <a:bodyPr/>
                    <a:lstStyle/>
                    <a:p>
                      <a:pPr algn="ctr"/>
                      <a:endParaRPr lang="es-VE" sz="2400" dirty="0"/>
                    </a:p>
                    <a:p>
                      <a:pPr algn="ctr"/>
                      <a:endParaRPr lang="es-VE" sz="2400" dirty="0"/>
                    </a:p>
                    <a:p>
                      <a:pPr algn="ctr"/>
                      <a:r>
                        <a:rPr lang="es-VE" sz="2400" dirty="0"/>
                        <a:t>Interno </a:t>
                      </a:r>
                    </a:p>
                  </a:txBody>
                  <a:tcPr marL="97215" marR="97215" marT="60008" marB="60008"/>
                </a:tc>
                <a:extLst>
                  <a:ext uri="{0D108BD9-81ED-4DB2-BD59-A6C34878D82A}">
                    <a16:rowId xmlns:a16="http://schemas.microsoft.com/office/drawing/2014/main" xmlns="" val="1073734103"/>
                  </a:ext>
                </a:extLst>
              </a:tr>
            </a:tbl>
          </a:graphicData>
        </a:graphic>
      </p:graphicFrame>
      <p:pic>
        <p:nvPicPr>
          <p:cNvPr id="10"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247920" y="157661"/>
            <a:ext cx="1256424" cy="1529254"/>
          </a:xfrm>
          <a:prstGeom prst="roundRect">
            <a:avLst/>
          </a:prstGeom>
        </p:spPr>
      </p:pic>
    </p:spTree>
    <p:extLst>
      <p:ext uri="{BB962C8B-B14F-4D97-AF65-F5344CB8AC3E}">
        <p14:creationId xmlns:p14="http://schemas.microsoft.com/office/powerpoint/2010/main" xmlns="" val="3790722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Rectángulo redondeado"/>
          <p:cNvSpPr/>
          <p:nvPr/>
        </p:nvSpPr>
        <p:spPr>
          <a:xfrm rot="19778620">
            <a:off x="6025379" y="6177218"/>
            <a:ext cx="7444939"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6" name="15 Rectángulo redondeado"/>
          <p:cNvSpPr/>
          <p:nvPr/>
        </p:nvSpPr>
        <p:spPr>
          <a:xfrm rot="19778620">
            <a:off x="2571617" y="5142732"/>
            <a:ext cx="8867875" cy="151765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3" name="12 Rectángulo redondeado"/>
          <p:cNvSpPr/>
          <p:nvPr/>
        </p:nvSpPr>
        <p:spPr>
          <a:xfrm rot="19778620">
            <a:off x="2133952" y="2738637"/>
            <a:ext cx="8731528" cy="1664506"/>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9" name="8 Rectángulo redondeado"/>
          <p:cNvSpPr/>
          <p:nvPr/>
        </p:nvSpPr>
        <p:spPr>
          <a:xfrm rot="19778620">
            <a:off x="-409905" y="1936953"/>
            <a:ext cx="8024648" cy="1324304"/>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4" name="Rectángulo 3"/>
          <p:cNvSpPr/>
          <p:nvPr/>
        </p:nvSpPr>
        <p:spPr>
          <a:xfrm>
            <a:off x="575692" y="772837"/>
            <a:ext cx="1359049" cy="429617"/>
          </a:xfrm>
          <a:prstGeom prst="rect">
            <a:avLst/>
          </a:prstGeom>
        </p:spPr>
        <p:txBody>
          <a:bodyPr wrap="none" lIns="105421" tIns="52711" rIns="105421" bIns="52711">
            <a:spAutoFit/>
          </a:bodyPr>
          <a:lstStyle/>
          <a:p>
            <a:r>
              <a:rPr lang="x-none" dirty="0">
                <a:latin typeface="Times New Roman" panose="02020603050405020304" pitchFamily="18" charset="0"/>
                <a:ea typeface="Calibri" panose="020F0502020204030204" pitchFamily="34" charset="0"/>
              </a:rPr>
              <a:t>Objetivo </a:t>
            </a:r>
            <a:r>
              <a:rPr lang="x-none" dirty="0" smtClean="0">
                <a:latin typeface="Times New Roman" panose="02020603050405020304" pitchFamily="18" charset="0"/>
                <a:ea typeface="Calibri" panose="020F0502020204030204" pitchFamily="34" charset="0"/>
              </a:rPr>
              <a:t>1</a:t>
            </a:r>
            <a:endParaRPr lang="es-ES" dirty="0"/>
          </a:p>
        </p:txBody>
      </p:sp>
      <p:sp>
        <p:nvSpPr>
          <p:cNvPr id="10" name="CuadroTexto 9"/>
          <p:cNvSpPr txBox="1"/>
          <p:nvPr/>
        </p:nvSpPr>
        <p:spPr>
          <a:xfrm>
            <a:off x="6859785" y="1350584"/>
            <a:ext cx="5959800" cy="4045992"/>
          </a:xfrm>
          <a:prstGeom prst="rect">
            <a:avLst/>
          </a:prstGeom>
          <a:noFill/>
          <a:ln>
            <a:solidFill>
              <a:schemeClr val="tx1"/>
            </a:solidFill>
          </a:ln>
        </p:spPr>
        <p:txBody>
          <a:bodyPr wrap="square" lIns="105421" tIns="52711" rIns="105421" bIns="52711" rtlCol="0">
            <a:spAutoFit/>
          </a:bodyPr>
          <a:lstStyle/>
          <a:p>
            <a:pPr marL="197665" indent="-197665" algn="just">
              <a:buFont typeface="Wingdings" panose="05000000000000000000" pitchFamily="2" charset="2"/>
              <a:buChar char="Ø"/>
            </a:pPr>
            <a:r>
              <a:rPr lang="es-ES" sz="1600" u="sng" dirty="0" smtClean="0">
                <a:latin typeface="Times New Roman" panose="02020603050405020304" pitchFamily="18" charset="0"/>
                <a:cs typeface="Times New Roman" panose="02020603050405020304" pitchFamily="18" charset="0"/>
              </a:rPr>
              <a:t>Acciones propuestas:</a:t>
            </a:r>
          </a:p>
          <a:p>
            <a:pPr marL="197665" indent="-197665" algn="just">
              <a:buFont typeface="Wingdings" panose="05000000000000000000" pitchFamily="2" charset="2"/>
              <a:buChar char="Ø"/>
            </a:pPr>
            <a:endParaRPr lang="es-ES" sz="1600" u="sng" dirty="0" smtClean="0">
              <a:latin typeface="Times New Roman" panose="02020603050405020304" pitchFamily="18" charset="0"/>
              <a:cs typeface="Times New Roman" panose="02020603050405020304" pitchFamily="18" charset="0"/>
            </a:endParaRP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Evaluar la calidad del aire en las áreas comunes y aulas de la sede.</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Identificar las fuentes de emisiones de CO2, como sistemas de ventilación ineficientes y transporte no sostenible.</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Implementar sistemas de ventilación eficientes, como filtros de aire y sistemas de recirculación.</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Promover el uso de medios de transporte sostenibles, como el uso de bicicletas, transporte público y programas de compartición de vehículos.</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Establecer políticas y normativas para regular las emisiones de CO2 en la sede.</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Monitorear regularmente la calidad del aire y las emisiones de CO2, comparándolas con los niveles anteriores.</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Establecer indicadores, como la reducción porcentual de emisiones de CO2, para medir el éxito de las acciones.</a:t>
            </a:r>
          </a:p>
        </p:txBody>
      </p:sp>
      <p:sp>
        <p:nvSpPr>
          <p:cNvPr id="11" name="Rectángulo 10"/>
          <p:cNvSpPr/>
          <p:nvPr/>
        </p:nvSpPr>
        <p:spPr>
          <a:xfrm>
            <a:off x="10123711" y="865835"/>
            <a:ext cx="1359049" cy="429617"/>
          </a:xfrm>
          <a:prstGeom prst="rect">
            <a:avLst/>
          </a:prstGeom>
        </p:spPr>
        <p:txBody>
          <a:bodyPr wrap="none" lIns="105421" tIns="52711" rIns="105421" bIns="52711">
            <a:spAutoFit/>
          </a:bodyPr>
          <a:lstStyle/>
          <a:p>
            <a:r>
              <a:rPr lang="x-none" dirty="0">
                <a:latin typeface="Times New Roman" panose="02020603050405020304" pitchFamily="18" charset="0"/>
                <a:ea typeface="Calibri" panose="020F0502020204030204" pitchFamily="34" charset="0"/>
              </a:rPr>
              <a:t>Objetivo 2</a:t>
            </a:r>
            <a:endParaRPr lang="es-ES" dirty="0"/>
          </a:p>
        </p:txBody>
      </p:sp>
      <p:sp>
        <p:nvSpPr>
          <p:cNvPr id="12" name="Rectángulo 11"/>
          <p:cNvSpPr/>
          <p:nvPr/>
        </p:nvSpPr>
        <p:spPr>
          <a:xfrm>
            <a:off x="2364828" y="6148551"/>
            <a:ext cx="8910512" cy="2568664"/>
          </a:xfrm>
          <a:prstGeom prst="rect">
            <a:avLst/>
          </a:prstGeom>
          <a:ln>
            <a:solidFill>
              <a:schemeClr val="tx1"/>
            </a:solidFill>
          </a:ln>
        </p:spPr>
        <p:txBody>
          <a:bodyPr wrap="square" lIns="105421" tIns="52711" rIns="105421" bIns="52711">
            <a:spAutoFit/>
          </a:bodyPr>
          <a:lstStyle/>
          <a:p>
            <a:pPr marL="197665" indent="-197665" algn="just">
              <a:buFont typeface="Wingdings" panose="05000000000000000000" pitchFamily="2" charset="2"/>
              <a:buChar char="Ø"/>
            </a:pPr>
            <a:r>
              <a:rPr lang="es-ES" sz="1600" u="sng" dirty="0" smtClean="0">
                <a:latin typeface="Times New Roman" panose="02020603050405020304" pitchFamily="18" charset="0"/>
                <a:cs typeface="Times New Roman" panose="02020603050405020304" pitchFamily="18" charset="0"/>
              </a:rPr>
              <a:t>Acciones propuestas:</a:t>
            </a:r>
          </a:p>
          <a:p>
            <a:pPr algn="just"/>
            <a:endParaRPr lang="es-ES" sz="1600" u="sng" dirty="0" smtClean="0">
              <a:latin typeface="Times New Roman" panose="02020603050405020304" pitchFamily="18" charset="0"/>
              <a:cs typeface="Times New Roman" panose="02020603050405020304" pitchFamily="18" charset="0"/>
            </a:endParaRP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Realizar un diagnóstico de los residuos generados en el comedor universitario.</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Establecer contenedores de separación de residuos para facilitar la clasificación y reciclaje.</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Capacitar al personal del comedor y a los comensales sobre la separación adecuada de los residuos.</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Fomentar el uso de materiales biodegradables, como recipientes y utensilios de comida compostables.</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Establecer alianzas con empresas de reciclaje o centros de acopio para el manejo adecuado de los residuos reciclables.</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Monitorear regularmente la cantidad de residuos reciclados y compararla con los niveles anteriores.</a:t>
            </a:r>
          </a:p>
          <a:p>
            <a:pPr marL="197665" indent="-197665" algn="just">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Establecer indicadores, como el porcentaje de residuos reciclados, para medir el éxito de las acciones.</a:t>
            </a:r>
          </a:p>
        </p:txBody>
      </p:sp>
      <p:sp>
        <p:nvSpPr>
          <p:cNvPr id="2" name="Rectángulo 1"/>
          <p:cNvSpPr/>
          <p:nvPr/>
        </p:nvSpPr>
        <p:spPr>
          <a:xfrm>
            <a:off x="4467783" y="247693"/>
            <a:ext cx="3473686" cy="814338"/>
          </a:xfrm>
          <a:prstGeom prst="rect">
            <a:avLst/>
          </a:prstGeom>
        </p:spPr>
        <p:txBody>
          <a:bodyPr wrap="square" lIns="105421" tIns="52711" rIns="105421" bIns="52711">
            <a:spAutoFit/>
          </a:bodyPr>
          <a:lstStyle/>
          <a:p>
            <a:r>
              <a:rPr lang="es-ES" sz="2300" b="1" u="sng" dirty="0" smtClean="0"/>
              <a:t>7.  Definición </a:t>
            </a:r>
            <a:r>
              <a:rPr lang="es-ES" sz="2300" b="1" u="sng" dirty="0"/>
              <a:t>de las </a:t>
            </a:r>
            <a:r>
              <a:rPr lang="es-ES" sz="2300" b="1" u="sng" dirty="0" smtClean="0"/>
              <a:t>acciones</a:t>
            </a:r>
            <a:endParaRPr lang="es-ES" sz="2300" b="1" u="sng" dirty="0"/>
          </a:p>
        </p:txBody>
      </p:sp>
      <p:sp>
        <p:nvSpPr>
          <p:cNvPr id="14" name="Rectángulo 13"/>
          <p:cNvSpPr/>
          <p:nvPr/>
        </p:nvSpPr>
        <p:spPr>
          <a:xfrm>
            <a:off x="411399" y="1354236"/>
            <a:ext cx="6241649" cy="4538434"/>
          </a:xfrm>
          <a:prstGeom prst="rect">
            <a:avLst/>
          </a:prstGeom>
          <a:ln>
            <a:solidFill>
              <a:schemeClr val="tx1"/>
            </a:solidFill>
          </a:ln>
        </p:spPr>
        <p:txBody>
          <a:bodyPr wrap="square" lIns="105421" tIns="52711" rIns="105421" bIns="52711">
            <a:spAutoFit/>
          </a:bodyPr>
          <a:lstStyle/>
          <a:p>
            <a:pPr marL="197665" indent="-197665" algn="just">
              <a:lnSpc>
                <a:spcPct val="150000"/>
              </a:lnSpc>
              <a:buFont typeface="Wingdings" panose="05000000000000000000" pitchFamily="2" charset="2"/>
              <a:buChar char="Ø"/>
            </a:pPr>
            <a:r>
              <a:rPr lang="es-ES" sz="1600" u="sng" dirty="0" smtClean="0">
                <a:latin typeface="Times New Roman" panose="02020603050405020304" pitchFamily="18" charset="0"/>
                <a:cs typeface="Times New Roman" panose="02020603050405020304" pitchFamily="18" charset="0"/>
              </a:rPr>
              <a:t>Acciones propuestas:</a:t>
            </a:r>
          </a:p>
          <a:p>
            <a:pPr marL="197665" indent="-197665" algn="just">
              <a:lnSpc>
                <a:spcPct val="150000"/>
              </a:lnSpc>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Realizar un diagnóstico del consumo actual de agua en los baños.</a:t>
            </a:r>
          </a:p>
          <a:p>
            <a:pPr marL="197665" indent="-197665" algn="just">
              <a:lnSpc>
                <a:spcPct val="150000"/>
              </a:lnSpc>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Adquirir dispositivos ahorradores de agua, como inodoros de bajo consumo, grifos con sensores y urinarios de bajo flujo.</a:t>
            </a:r>
          </a:p>
          <a:p>
            <a:pPr marL="197665" indent="-197665" algn="just">
              <a:lnSpc>
                <a:spcPct val="150000"/>
              </a:lnSpc>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Instalar los dispositivos ahorradores de agua en todos los baños de la sede.</a:t>
            </a:r>
          </a:p>
          <a:p>
            <a:pPr marL="197665" indent="-197665" algn="just">
              <a:lnSpc>
                <a:spcPct val="150000"/>
              </a:lnSpc>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Diseñar e implementar campañas de concienciación para promover el uso responsable del agua.</a:t>
            </a:r>
          </a:p>
          <a:p>
            <a:pPr marL="197665" indent="-197665" algn="just">
              <a:lnSpc>
                <a:spcPct val="150000"/>
              </a:lnSpc>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Monitorear regularmente el consumo de agua en los baños y compararlo con los niveles anteriores.</a:t>
            </a:r>
          </a:p>
          <a:p>
            <a:pPr marL="197665" indent="-197665" algn="just">
              <a:lnSpc>
                <a:spcPct val="150000"/>
              </a:lnSpc>
              <a:buFont typeface="Arial" panose="020B0604020202020204" pitchFamily="34" charset="0"/>
              <a:buChar char="•"/>
            </a:pPr>
            <a:r>
              <a:rPr lang="es-ES" sz="1600" dirty="0" smtClean="0">
                <a:latin typeface="Times New Roman" panose="02020603050405020304" pitchFamily="18" charset="0"/>
                <a:cs typeface="Times New Roman" panose="02020603050405020304" pitchFamily="18" charset="0"/>
              </a:rPr>
              <a:t>Establecer indicadores, como el porcentaje de reducción del consumo de agua, para medir el éxito de las acciones.</a:t>
            </a:r>
          </a:p>
        </p:txBody>
      </p:sp>
      <p:sp>
        <p:nvSpPr>
          <p:cNvPr id="15" name="Rectángulo 14"/>
          <p:cNvSpPr/>
          <p:nvPr/>
        </p:nvSpPr>
        <p:spPr>
          <a:xfrm>
            <a:off x="708483" y="6954917"/>
            <a:ext cx="1359049" cy="429617"/>
          </a:xfrm>
          <a:prstGeom prst="rect">
            <a:avLst/>
          </a:prstGeom>
        </p:spPr>
        <p:txBody>
          <a:bodyPr wrap="none" lIns="105421" tIns="52711" rIns="105421" bIns="52711">
            <a:spAutoFit/>
          </a:bodyPr>
          <a:lstStyle/>
          <a:p>
            <a:r>
              <a:rPr lang="x-none" dirty="0">
                <a:latin typeface="Times New Roman" panose="02020603050405020304" pitchFamily="18" charset="0"/>
                <a:ea typeface="Calibri" panose="020F0502020204030204" pitchFamily="34" charset="0"/>
              </a:rPr>
              <a:t>Objetivo 3</a:t>
            </a:r>
            <a:endParaRPr lang="es-ES" dirty="0"/>
          </a:p>
        </p:txBody>
      </p:sp>
      <p:pic>
        <p:nvPicPr>
          <p:cNvPr id="18"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451545" y="63065"/>
            <a:ext cx="1271227" cy="1547272"/>
          </a:xfrm>
          <a:prstGeom prst="roundRect">
            <a:avLst/>
          </a:prstGeom>
        </p:spPr>
      </p:pic>
    </p:spTree>
    <p:extLst>
      <p:ext uri="{BB962C8B-B14F-4D97-AF65-F5344CB8AC3E}">
        <p14:creationId xmlns="" xmlns:p14="http://schemas.microsoft.com/office/powerpoint/2010/main" val="16390417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Rectángulo redondeado"/>
          <p:cNvSpPr/>
          <p:nvPr/>
        </p:nvSpPr>
        <p:spPr>
          <a:xfrm rot="16200000">
            <a:off x="5445671"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2" name="11 Rectángulo redondeado"/>
          <p:cNvSpPr/>
          <p:nvPr/>
        </p:nvSpPr>
        <p:spPr>
          <a:xfrm rot="16200000">
            <a:off x="2639409" y="3191203"/>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1" name="10 Rectángulo redondeado"/>
          <p:cNvSpPr/>
          <p:nvPr/>
        </p:nvSpPr>
        <p:spPr>
          <a:xfrm rot="16200000">
            <a:off x="22334" y="4220231"/>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10" name="9 Rectángulo redondeado"/>
          <p:cNvSpPr/>
          <p:nvPr/>
        </p:nvSpPr>
        <p:spPr>
          <a:xfrm rot="16200000">
            <a:off x="-2510660" y="2991506"/>
            <a:ext cx="7772400" cy="1789388"/>
          </a:xfrm>
          <a:prstGeom prst="roundRect">
            <a:avLst>
              <a:gd name="adj" fmla="val 5000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S"/>
          </a:p>
        </p:txBody>
      </p:sp>
      <p:sp>
        <p:nvSpPr>
          <p:cNvPr id="6" name="Rectángulo 5"/>
          <p:cNvSpPr/>
          <p:nvPr/>
        </p:nvSpPr>
        <p:spPr>
          <a:xfrm>
            <a:off x="2248281" y="789785"/>
            <a:ext cx="1819110" cy="537339"/>
          </a:xfrm>
          <a:prstGeom prst="rect">
            <a:avLst/>
          </a:prstGeom>
        </p:spPr>
        <p:txBody>
          <a:bodyPr wrap="none" lIns="105421" tIns="52711" rIns="105421" bIns="52711">
            <a:spAutoFit/>
          </a:bodyPr>
          <a:lstStyle/>
          <a:p>
            <a:r>
              <a:rPr lang="x-none" sz="2800" b="1" dirty="0">
                <a:latin typeface="Times New Roman" panose="02020603050405020304" pitchFamily="18" charset="0"/>
                <a:ea typeface="Calibri" panose="020F0502020204030204" pitchFamily="34" charset="0"/>
              </a:rPr>
              <a:t>Objetivo </a:t>
            </a:r>
            <a:r>
              <a:rPr lang="x-none" sz="2800" b="1" dirty="0" smtClean="0">
                <a:latin typeface="Times New Roman" panose="02020603050405020304" pitchFamily="18" charset="0"/>
                <a:ea typeface="Calibri" panose="020F0502020204030204" pitchFamily="34" charset="0"/>
              </a:rPr>
              <a:t>4</a:t>
            </a:r>
            <a:endParaRPr lang="es-ES" sz="2800" b="1" dirty="0"/>
          </a:p>
        </p:txBody>
      </p:sp>
      <p:sp>
        <p:nvSpPr>
          <p:cNvPr id="7" name="Rectángulo 6"/>
          <p:cNvSpPr/>
          <p:nvPr/>
        </p:nvSpPr>
        <p:spPr>
          <a:xfrm>
            <a:off x="9190303" y="2595987"/>
            <a:ext cx="1819110" cy="537339"/>
          </a:xfrm>
          <a:prstGeom prst="rect">
            <a:avLst/>
          </a:prstGeom>
        </p:spPr>
        <p:txBody>
          <a:bodyPr wrap="none" lIns="105421" tIns="52711" rIns="105421" bIns="52711">
            <a:spAutoFit/>
          </a:bodyPr>
          <a:lstStyle/>
          <a:p>
            <a:r>
              <a:rPr lang="x-none" sz="2800" b="1" dirty="0">
                <a:latin typeface="Times New Roman" panose="02020603050405020304" pitchFamily="18" charset="0"/>
                <a:ea typeface="Calibri" panose="020F0502020204030204" pitchFamily="34" charset="0"/>
              </a:rPr>
              <a:t>Objetivo 5</a:t>
            </a:r>
            <a:endParaRPr lang="es-ES" sz="2800" b="1" dirty="0"/>
          </a:p>
        </p:txBody>
      </p:sp>
      <p:sp>
        <p:nvSpPr>
          <p:cNvPr id="8" name="Rectángulo 7"/>
          <p:cNvSpPr/>
          <p:nvPr/>
        </p:nvSpPr>
        <p:spPr>
          <a:xfrm>
            <a:off x="110362" y="1936686"/>
            <a:ext cx="6441683" cy="5092432"/>
          </a:xfrm>
          <a:prstGeom prst="rect">
            <a:avLst/>
          </a:prstGeom>
          <a:ln>
            <a:solidFill>
              <a:schemeClr val="tx1"/>
            </a:solidFill>
          </a:ln>
        </p:spPr>
        <p:txBody>
          <a:bodyPr wrap="square" lIns="105421" tIns="52711" rIns="105421" bIns="52711">
            <a:spAutoFit/>
          </a:bodyPr>
          <a:lstStyle/>
          <a:p>
            <a:pPr marL="197665" indent="-197665" algn="just">
              <a:buFont typeface="Wingdings" panose="05000000000000000000" pitchFamily="2" charset="2"/>
              <a:buChar char="Ø"/>
            </a:pPr>
            <a:r>
              <a:rPr lang="es-ES" sz="1800" u="sng" dirty="0" smtClean="0">
                <a:latin typeface="Times New Roman" panose="02020603050405020304" pitchFamily="18" charset="0"/>
                <a:cs typeface="Times New Roman" panose="02020603050405020304" pitchFamily="18" charset="0"/>
              </a:rPr>
              <a:t>Acciones propuestas:</a:t>
            </a:r>
          </a:p>
          <a:p>
            <a:pPr marL="197665" indent="-197665" algn="just">
              <a:buFont typeface="Wingdings" panose="05000000000000000000" pitchFamily="2" charset="2"/>
              <a:buChar char="Ø"/>
            </a:pPr>
            <a:endParaRPr lang="es-ES" sz="1800" u="sng" dirty="0" smtClean="0">
              <a:latin typeface="Times New Roman" panose="02020603050405020304" pitchFamily="18" charset="0"/>
              <a:cs typeface="Times New Roman" panose="02020603050405020304" pitchFamily="18" charset="0"/>
            </a:endParaRPr>
          </a:p>
          <a:p>
            <a:pPr marL="197665" indent="-197665" algn="just">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Realizar un inventario de las áreas verdes existentes y su estado de conservación.</a:t>
            </a:r>
          </a:p>
          <a:p>
            <a:pPr marL="197665" indent="-197665" algn="just">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Identificar espacios adecuados para la creación de nuevos jardines y áreas verdes.</a:t>
            </a:r>
          </a:p>
          <a:p>
            <a:pPr marL="197665" indent="-197665" algn="just">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Diseñar un plan de reforestación para rehabilitar zonas degradadas.</a:t>
            </a:r>
          </a:p>
          <a:p>
            <a:pPr marL="197665" indent="-197665" algn="just">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Adquirir las especies vegetales necesarias para la creación de nuevos espacios ajardinados y la reforestación.</a:t>
            </a:r>
          </a:p>
          <a:p>
            <a:pPr marL="197665" indent="-197665" algn="just">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Realizar las labores de creación de jardines y reforestación, incluyendo la preparación del suelo, la siembra y el mantenimiento inicial.</a:t>
            </a:r>
          </a:p>
          <a:p>
            <a:pPr marL="197665" indent="-197665" algn="just">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Monitorear regularmente el crecimiento y desarrollo de las áreas verdes.</a:t>
            </a:r>
          </a:p>
          <a:p>
            <a:pPr marL="197665" indent="-197665" algn="just">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Establecer indicadores, como el porcentaje de aumento de áreas verdes, para medir el éxito de las acciones.</a:t>
            </a:r>
          </a:p>
          <a:p>
            <a:pPr algn="just"/>
            <a:r>
              <a:rPr lang="es-ES" sz="1800" dirty="0" smtClean="0">
                <a:latin typeface="Times New Roman" panose="02020603050405020304" pitchFamily="18" charset="0"/>
                <a:cs typeface="Times New Roman" panose="02020603050405020304" pitchFamily="18" charset="0"/>
              </a:rPr>
              <a:t>.</a:t>
            </a:r>
            <a:endParaRPr lang="es-ES" sz="1800" dirty="0">
              <a:latin typeface="Times New Roman" panose="02020603050405020304" pitchFamily="18" charset="0"/>
              <a:cs typeface="Times New Roman" panose="02020603050405020304" pitchFamily="18" charset="0"/>
            </a:endParaRPr>
          </a:p>
        </p:txBody>
      </p:sp>
      <p:sp>
        <p:nvSpPr>
          <p:cNvPr id="9" name="Rectángulo 8"/>
          <p:cNvSpPr/>
          <p:nvPr/>
        </p:nvSpPr>
        <p:spPr>
          <a:xfrm>
            <a:off x="6838758" y="3234686"/>
            <a:ext cx="5942409" cy="5646430"/>
          </a:xfrm>
          <a:prstGeom prst="rect">
            <a:avLst/>
          </a:prstGeom>
          <a:ln>
            <a:solidFill>
              <a:schemeClr val="tx1"/>
            </a:solidFill>
          </a:ln>
        </p:spPr>
        <p:txBody>
          <a:bodyPr wrap="square" lIns="105421" tIns="52711" rIns="105421" bIns="52711">
            <a:spAutoFit/>
          </a:bodyPr>
          <a:lstStyle/>
          <a:p>
            <a:pPr marL="197665" indent="-197665">
              <a:buFont typeface="Wingdings" panose="05000000000000000000" pitchFamily="2" charset="2"/>
              <a:buChar char="Ø"/>
            </a:pPr>
            <a:r>
              <a:rPr lang="es-ES" sz="1800" u="sng" dirty="0" smtClean="0">
                <a:latin typeface="Times New Roman" panose="02020603050405020304" pitchFamily="18" charset="0"/>
                <a:cs typeface="Times New Roman" panose="02020603050405020304" pitchFamily="18" charset="0"/>
              </a:rPr>
              <a:t>Acciones propuestas:</a:t>
            </a:r>
          </a:p>
          <a:p>
            <a:pPr marL="197665" indent="-197665">
              <a:buFont typeface="Wingdings" panose="05000000000000000000" pitchFamily="2" charset="2"/>
              <a:buChar char="Ø"/>
            </a:pPr>
            <a:endParaRPr lang="es-ES" sz="1800" dirty="0" smtClean="0">
              <a:latin typeface="Times New Roman" panose="02020603050405020304" pitchFamily="18" charset="0"/>
              <a:cs typeface="Times New Roman" panose="02020603050405020304" pitchFamily="18" charset="0"/>
            </a:endParaRPr>
          </a:p>
          <a:p>
            <a:pPr marL="197665" indent="-197665">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Realizar un análisis del impacto ambiental de las actividades deportivas en la cancha deportiva.</a:t>
            </a:r>
          </a:p>
          <a:p>
            <a:pPr marL="197665" indent="-197665">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Establecer un plan de mantenimiento ecológico, que incluya prácticas sostenibles de riego, uso de productos químicos y manejo de residuos.</a:t>
            </a:r>
          </a:p>
          <a:p>
            <a:pPr marL="197665" indent="-197665">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Promover el uso responsable de los recursos naturales, como el agua y la energía, entre los usuarios de la cancha deportiva.</a:t>
            </a:r>
          </a:p>
          <a:p>
            <a:pPr marL="197665" indent="-197665">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Implementar medidas para reducir la generación de residuos, como la instalación de contenedores de reciclaje y la promoción del uso de botellas reutilizables.</a:t>
            </a:r>
          </a:p>
          <a:p>
            <a:pPr marL="197665" indent="-197665">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Realizar campañas de sensibilización sobre la importancia de practicar actividades deportivas de manera sostenible.</a:t>
            </a:r>
          </a:p>
          <a:p>
            <a:pPr marL="197665" indent="-197665">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Monitorear regularmente el cumplimiento de las prácticas sostenibles y el impacto ambiental generado.</a:t>
            </a:r>
          </a:p>
          <a:p>
            <a:pPr marL="197665" indent="-197665">
              <a:buFont typeface="Arial" panose="020B0604020202020204" pitchFamily="34" charset="0"/>
              <a:buChar char="•"/>
            </a:pPr>
            <a:r>
              <a:rPr lang="es-ES" sz="1800" dirty="0" smtClean="0">
                <a:latin typeface="Times New Roman" panose="02020603050405020304" pitchFamily="18" charset="0"/>
                <a:cs typeface="Times New Roman" panose="02020603050405020304" pitchFamily="18" charset="0"/>
              </a:rPr>
              <a:t>Establecer indicadores, como la reducción del consumo de agua y energía, para medir el éxito de las acciones.</a:t>
            </a:r>
          </a:p>
          <a:p>
            <a:endParaRPr lang="es-ES" sz="1800" dirty="0" smtClean="0">
              <a:latin typeface="Times New Roman" panose="02020603050405020304" pitchFamily="18" charset="0"/>
              <a:cs typeface="Times New Roman" panose="02020603050405020304" pitchFamily="18" charset="0"/>
            </a:endParaRPr>
          </a:p>
        </p:txBody>
      </p:sp>
      <p:pic>
        <p:nvPicPr>
          <p:cNvPr id="14" name="Imagen 3"/>
          <p:cNvPicPr>
            <a:picLocks noChangeAspect="1"/>
          </p:cNvPicPr>
          <p:nvPr/>
        </p:nvPicPr>
        <p:blipFill rotWithShape="1">
          <a:blip r:embed="rId2">
            <a:duotone>
              <a:prstClr val="black"/>
              <a:schemeClr val="tx2">
                <a:tint val="45000"/>
                <a:satMod val="400000"/>
              </a:schemeClr>
            </a:duotone>
            <a:extLst>
              <a:ext uri="{28A0092B-C50C-407E-A947-70E740481C1C}">
                <a14:useLocalDpi xmlns:a14="http://schemas.microsoft.com/office/drawing/2010/main" xmlns="" val="0"/>
              </a:ext>
            </a:extLst>
          </a:blip>
          <a:srcRect l="5158" t="5330" r="5158" b="6249"/>
          <a:stretch/>
        </p:blipFill>
        <p:spPr>
          <a:xfrm>
            <a:off x="11085842" y="331078"/>
            <a:ext cx="1497724" cy="1822952"/>
          </a:xfrm>
          <a:prstGeom prst="roundRect">
            <a:avLst/>
          </a:prstGeom>
        </p:spPr>
      </p:pic>
    </p:spTree>
    <p:extLst>
      <p:ext uri="{BB962C8B-B14F-4D97-AF65-F5344CB8AC3E}">
        <p14:creationId xmlns="" xmlns:p14="http://schemas.microsoft.com/office/powerpoint/2010/main" val="4095010193"/>
      </p:ext>
    </p:extLst>
  </p:cSld>
  <p:clrMapOvr>
    <a:masterClrMapping/>
  </p:clrMapOvr>
</p:sld>
</file>

<file path=ppt/theme/theme1.xml><?xml version="1.0" encoding="utf-8"?>
<a:theme xmlns:a="http://schemas.openxmlformats.org/drawingml/2006/main" name="Técnico">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écnico">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écnico">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658</TotalTime>
  <Words>5178</Words>
  <Application>Microsoft Office PowerPoint</Application>
  <PresentationFormat>Personalizado</PresentationFormat>
  <Paragraphs>818</Paragraphs>
  <Slides>51</Slides>
  <Notes>6</Notes>
  <HiddenSlides>0</HiddenSlides>
  <MMClips>0</MMClips>
  <ScaleCrop>false</ScaleCrop>
  <HeadingPairs>
    <vt:vector size="4" baseType="variant">
      <vt:variant>
        <vt:lpstr>Tema</vt:lpstr>
      </vt:variant>
      <vt:variant>
        <vt:i4>1</vt:i4>
      </vt:variant>
      <vt:variant>
        <vt:lpstr>Títulos de diapositiva</vt:lpstr>
      </vt:variant>
      <vt:variant>
        <vt:i4>51</vt:i4>
      </vt:variant>
    </vt:vector>
  </HeadingPairs>
  <TitlesOfParts>
    <vt:vector size="52" baseType="lpstr">
      <vt:lpstr>Técnico</vt:lpstr>
      <vt:lpstr>Aplicación de Sistema de Gestión Ambiental (SGA)</vt:lpstr>
      <vt:lpstr>Diapositiva 2</vt:lpstr>
      <vt:lpstr>Diapositiva 3</vt:lpstr>
      <vt:lpstr>Diapositiva 4</vt:lpstr>
      <vt:lpstr>B3. Evaluar los Impactos Ambientales: Evaluar la Significancia de los Impactos Ambientales identificados  </vt:lpstr>
      <vt:lpstr>Diapositiva 6</vt:lpstr>
      <vt:lpstr>Diapositiva 7</vt:lpstr>
      <vt:lpstr>Diapositiva 8</vt:lpstr>
      <vt:lpstr>Diapositiva 9</vt:lpstr>
      <vt:lpstr>Diapositiva 10</vt:lpstr>
      <vt:lpstr>Diapositiva 11</vt:lpstr>
      <vt:lpstr>11. KHAIRA FUENMAYOR C.I:26.359.956   A) FUNCIONES QUE DEBE CUMPLIR EL RESPONSABLE DEL SISTEMA DE GESTIÓN AMBIENTAL. </vt:lpstr>
      <vt:lpstr> Las funciones específicas sobre medio ambiente que debe tener en cuenta el responsable del Sistema de Gestión ambiental   son las siguientes: </vt:lpstr>
      <vt:lpstr>Diapositiva 14</vt:lpstr>
      <vt:lpstr>Diapositiva 15</vt:lpstr>
      <vt:lpstr>Diapositiva 16</vt:lpstr>
      <vt:lpstr>Diapositiva 17</vt:lpstr>
      <vt:lpstr>Diapositiva 18</vt:lpstr>
      <vt:lpstr>Diapositiva 19</vt:lpstr>
      <vt:lpstr>Diapositiva 20</vt:lpstr>
      <vt:lpstr>Diapositiva 21</vt:lpstr>
      <vt:lpstr>Diapositiva 22</vt:lpstr>
      <vt:lpstr>Diapositiva 23</vt:lpstr>
      <vt:lpstr>Diapositiva 24</vt:lpstr>
      <vt:lpstr>Diapositiva 25</vt:lpstr>
      <vt:lpstr>Diapositiva 26</vt:lpstr>
      <vt:lpstr>Diapositiva 27</vt:lpstr>
      <vt:lpstr>Diapositiva 28</vt:lpstr>
      <vt:lpstr>Diapositiva 29</vt:lpstr>
      <vt:lpstr>Recopilación de datos</vt:lpstr>
      <vt:lpstr>Diapositiva 31</vt:lpstr>
      <vt:lpstr>Diapositiva 32</vt:lpstr>
      <vt:lpstr>Diapositiva 33</vt:lpstr>
      <vt:lpstr>Diapositiva 34</vt:lpstr>
      <vt:lpstr>Diapositiva 35</vt:lpstr>
      <vt:lpstr>Diapositiva 36</vt:lpstr>
      <vt:lpstr>Diapositiva 37</vt:lpstr>
      <vt:lpstr>Diapositiva 38</vt:lpstr>
      <vt:lpstr>Diapositiva 39</vt:lpstr>
      <vt:lpstr>Diapositiva 40</vt:lpstr>
      <vt:lpstr>Diapositiva 41</vt:lpstr>
      <vt:lpstr>Diapositiva 42</vt:lpstr>
      <vt:lpstr>Diapositiva 43</vt:lpstr>
      <vt:lpstr>Implementación del programa DS for Windows  para el seguimiento y mejora del SGA en la Universidad Nacional Experimental de Guayana.</vt:lpstr>
      <vt:lpstr>Diapositiva 45</vt:lpstr>
      <vt:lpstr>Diapositiva 46</vt:lpstr>
      <vt:lpstr>Diapositiva 47</vt:lpstr>
      <vt:lpstr>Diapositiva 48</vt:lpstr>
      <vt:lpstr>Diapositiva 49</vt:lpstr>
      <vt:lpstr>BENEFICIOS</vt:lpstr>
      <vt:lpstr>BENEFICIOS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Luannys</dc:creator>
  <cp:lastModifiedBy>DENNYS</cp:lastModifiedBy>
  <cp:revision>69</cp:revision>
  <dcterms:created xsi:type="dcterms:W3CDTF">2024-02-24T23:02:06Z</dcterms:created>
  <dcterms:modified xsi:type="dcterms:W3CDTF">2024-03-03T23:00:04Z</dcterms:modified>
</cp:coreProperties>
</file>