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1" r:id="rId1"/>
  </p:sldMasterIdLst>
  <p:notesMasterIdLst>
    <p:notesMasterId r:id="rId34"/>
  </p:notesMasterIdLst>
  <p:sldIdLst>
    <p:sldId id="256" r:id="rId2"/>
    <p:sldId id="271" r:id="rId3"/>
    <p:sldId id="274" r:id="rId4"/>
    <p:sldId id="307" r:id="rId5"/>
    <p:sldId id="273" r:id="rId6"/>
    <p:sldId id="272" r:id="rId7"/>
    <p:sldId id="308" r:id="rId8"/>
    <p:sldId id="276" r:id="rId9"/>
    <p:sldId id="275" r:id="rId10"/>
    <p:sldId id="277" r:id="rId11"/>
    <p:sldId id="309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80" r:id="rId30"/>
    <p:sldId id="297" r:id="rId31"/>
    <p:sldId id="298" r:id="rId32"/>
    <p:sldId id="301" r:id="rId33"/>
  </p:sldIdLst>
  <p:sldSz cx="9906000" cy="6858000" type="A4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>
      <p:cViewPr varScale="1">
        <p:scale>
          <a:sx n="79" d="100"/>
          <a:sy n="79" d="100"/>
        </p:scale>
        <p:origin x="570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8BA28-BB97-48E4-B953-09EEA17F91CA}" type="datetimeFigureOut">
              <a:rPr lang="es-VE" smtClean="0"/>
              <a:pPr/>
              <a:t>01/01/2021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56054-7C40-4365-A13F-8D590B3015A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5522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E85-0EE0-4A79-B288-C939E8AAB3B3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0889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E608-A92E-48AD-8674-2A951BE094A6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716838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E608-A92E-48AD-8674-2A951BE094A6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007665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E608-A92E-48AD-8674-2A951BE094A6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4243273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E608-A92E-48AD-8674-2A951BE094A6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60355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E608-A92E-48AD-8674-2A951BE094A6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1921069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C42B-ABE5-4F08-8450-A58C88A20ABC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2256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231C-4326-423D-8EBA-46C6C7209169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45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8E9F-1580-4103-BEFE-7ADCDF7E6B14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3461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2AA8-8443-44EC-9A33-A142E613014E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144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359B-2E64-4F09-A671-5C67256C5FD2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9319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C81F-F11C-43FD-8B74-09B01A70DAA2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856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E608-A92E-48AD-8674-2A951BE094A6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43247937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9E4C-C690-4492-A1C9-A6A5E8C282C1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6709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2573-846D-4464-B658-674BC8089E05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5600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024B-5541-441D-B2D5-88E17692A053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334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E608-A92E-48AD-8674-2A951BE094A6}" type="datetime1">
              <a:rPr lang="es-VE" smtClean="0"/>
              <a:pPr/>
              <a:t>01/01/2021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VE" smtClean="0"/>
              <a:t>Técnicas de Programación II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38FFF0-0492-40DB-8A11-B65858D2129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910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  <p:sldLayoutId id="214748414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ocadu1071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95348" y="2071678"/>
            <a:ext cx="8505952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VE" sz="3600" b="1" u="sng" dirty="0" smtClean="0"/>
              <a:t/>
            </a:r>
            <a:br>
              <a:rPr lang="es-VE" sz="3600" b="1" u="sng" dirty="0" smtClean="0"/>
            </a:br>
            <a:r>
              <a:rPr lang="es-VE" sz="3600" b="1" u="sng" dirty="0"/>
              <a:t/>
            </a:r>
            <a:br>
              <a:rPr lang="es-VE" sz="3600" b="1" u="sng" dirty="0"/>
            </a:br>
            <a:r>
              <a:rPr lang="es-VE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Unidad Curricular: </a:t>
            </a:r>
            <a:br>
              <a:rPr lang="es-VE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V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Técnicas de Programación I</a:t>
            </a:r>
            <a:br>
              <a:rPr lang="es-V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VE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 Semestre</a:t>
            </a:r>
            <a:endParaRPr lang="es-V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95348" y="3900478"/>
            <a:ext cx="8509255" cy="2957522"/>
          </a:xfrm>
        </p:spPr>
        <p:txBody>
          <a:bodyPr>
            <a:normAutofit fontScale="70000" lnSpcReduction="20000"/>
          </a:bodyPr>
          <a:lstStyle/>
          <a:p>
            <a:endParaRPr lang="es-VE" dirty="0"/>
          </a:p>
          <a:p>
            <a:endParaRPr lang="es-VE" dirty="0" smtClean="0"/>
          </a:p>
          <a:p>
            <a:pPr algn="ctr"/>
            <a:endParaRPr lang="es-VE" dirty="0" smtClean="0"/>
          </a:p>
          <a:p>
            <a:pPr algn="ctr"/>
            <a:r>
              <a:rPr lang="es-VE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Ing. </a:t>
            </a:r>
            <a:r>
              <a:rPr lang="es-VE" sz="4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Dubraska</a:t>
            </a:r>
            <a:r>
              <a:rPr lang="es-VE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Roca</a:t>
            </a:r>
          </a:p>
          <a:p>
            <a:pPr algn="ctr"/>
            <a:r>
              <a:rPr lang="es-VE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Correo: </a:t>
            </a:r>
            <a:r>
              <a:rPr lang="es-VE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droca754@gmail.com</a:t>
            </a:r>
            <a:endParaRPr lang="es-VE" sz="4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VE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Teléfono: 04148965941</a:t>
            </a:r>
          </a:p>
          <a:p>
            <a:pPr algn="ctr"/>
            <a:r>
              <a:rPr lang="es-VE" sz="4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Whatsapp</a:t>
            </a:r>
            <a:endParaRPr lang="es-VE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520473"/>
            <a:ext cx="1101661" cy="1343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0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7816" y="1700808"/>
            <a:ext cx="9226604" cy="5040560"/>
          </a:xfrm>
        </p:spPr>
        <p:txBody>
          <a:bodyPr>
            <a:normAutofit/>
          </a:bodyPr>
          <a:lstStyle/>
          <a:p>
            <a:pPr algn="just"/>
            <a:r>
              <a:rPr lang="es-VE" sz="3200" b="1" dirty="0" smtClean="0">
                <a:solidFill>
                  <a:srgbClr val="FF6600"/>
                </a:solidFill>
              </a:rPr>
              <a:t>Tipos</a:t>
            </a:r>
            <a:r>
              <a:rPr lang="es-VE" sz="3200" b="1" dirty="0">
                <a:solidFill>
                  <a:srgbClr val="FF6600"/>
                </a:solidFill>
              </a:rPr>
              <a:t>. </a:t>
            </a:r>
            <a:r>
              <a:rPr lang="es-VE" sz="3200" b="1" dirty="0" smtClean="0">
                <a:solidFill>
                  <a:srgbClr val="FF6600"/>
                </a:solidFill>
              </a:rPr>
              <a:t>Ámbito. </a:t>
            </a:r>
            <a:r>
              <a:rPr lang="es-VE" sz="3200" b="1" dirty="0">
                <a:solidFill>
                  <a:srgbClr val="FF6600"/>
                </a:solidFill>
              </a:rPr>
              <a:t>Conversión. </a:t>
            </a:r>
            <a:r>
              <a:rPr lang="es-VE" sz="3200" b="1" dirty="0" smtClean="0">
                <a:solidFill>
                  <a:srgbClr val="FF6600"/>
                </a:solidFill>
              </a:rPr>
              <a:t>Modificadores.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3200" b="1" dirty="0" smtClean="0">
                <a:solidFill>
                  <a:schemeClr val="tx1"/>
                </a:solidFill>
              </a:rPr>
              <a:t>Según el lugar donde se declaren las variables tendrán un ámbito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VE" sz="32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3200" b="1" dirty="0" smtClean="0">
                <a:solidFill>
                  <a:schemeClr val="tx1"/>
                </a:solidFill>
              </a:rPr>
              <a:t>Según el ámbito pueden ser utilizadas desde cualquier parte del programa o únicamente en la función donde han sido declaradas.</a:t>
            </a:r>
          </a:p>
          <a:p>
            <a:pPr marL="800100" lvl="1" indent="-342900" algn="just">
              <a:buFont typeface="Arial" pitchFamily="34" charset="0"/>
              <a:buChar char="•"/>
            </a:pPr>
            <a:endParaRPr lang="es-VE" sz="3200" dirty="0" smtClean="0">
              <a:solidFill>
                <a:schemeClr val="tx1"/>
              </a:solidFill>
            </a:endParaRPr>
          </a:p>
          <a:p>
            <a:pPr algn="just"/>
            <a:endParaRPr lang="es-VE" sz="3200" dirty="0" smtClean="0"/>
          </a:p>
          <a:p>
            <a:pPr algn="ctr"/>
            <a:endParaRPr lang="es-VE" dirty="0" smtClean="0"/>
          </a:p>
          <a:p>
            <a:pPr algn="ctr"/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3386406" y="476672"/>
            <a:ext cx="3147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Variables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09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884" y="1556792"/>
            <a:ext cx="9226604" cy="5040560"/>
          </a:xfrm>
        </p:spPr>
        <p:txBody>
          <a:bodyPr>
            <a:normAutofit fontScale="92500" lnSpcReduction="10000"/>
          </a:bodyPr>
          <a:lstStyle/>
          <a:p>
            <a:pPr marL="800100" lvl="1" indent="-342900" algn="just">
              <a:buFont typeface="Arial" pitchFamily="34" charset="0"/>
              <a:buChar char="•"/>
            </a:pPr>
            <a:r>
              <a:rPr lang="es-VE" sz="2000" b="1" u="sng" dirty="0" smtClean="0">
                <a:solidFill>
                  <a:srgbClr val="FF6600"/>
                </a:solidFill>
              </a:rPr>
              <a:t>Locales:</a:t>
            </a:r>
            <a:r>
              <a:rPr lang="es-VE" sz="2000" b="1" dirty="0" smtClean="0">
                <a:solidFill>
                  <a:srgbClr val="FF6600"/>
                </a:solidFill>
              </a:rPr>
              <a:t> </a:t>
            </a:r>
            <a:r>
              <a:rPr lang="es-VE" sz="2000" b="1" dirty="0" smtClean="0">
                <a:solidFill>
                  <a:schemeClr val="tx1"/>
                </a:solidFill>
              </a:rPr>
              <a:t>Cuando están declaradas dentro de la función</a:t>
            </a:r>
          </a:p>
          <a:p>
            <a:pPr lvl="1" algn="just"/>
            <a:endParaRPr lang="es-VE" sz="2000" b="1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VE" sz="2000" b="1" u="sng" dirty="0" smtClean="0">
                <a:solidFill>
                  <a:srgbClr val="FF6600"/>
                </a:solidFill>
              </a:rPr>
              <a:t>Globales</a:t>
            </a:r>
            <a:r>
              <a:rPr lang="es-VE" sz="2000" b="1" u="sng" dirty="0" smtClean="0">
                <a:solidFill>
                  <a:schemeClr val="tx1"/>
                </a:solidFill>
              </a:rPr>
              <a:t>: </a:t>
            </a:r>
            <a:r>
              <a:rPr lang="es-VE" sz="2000" b="1" dirty="0" smtClean="0">
                <a:solidFill>
                  <a:schemeClr val="tx1"/>
                </a:solidFill>
              </a:rPr>
              <a:t>Son conocidas a lo largo de todo el programa y se pueden utilizar desde cualquier parte del código</a:t>
            </a:r>
          </a:p>
          <a:p>
            <a:pPr lvl="1" algn="just"/>
            <a:endParaRPr lang="es-VE" sz="2000" b="1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VE" sz="2000" b="1" u="sng" dirty="0" smtClean="0">
                <a:solidFill>
                  <a:srgbClr val="FF6600"/>
                </a:solidFill>
              </a:rPr>
              <a:t>De Registro: </a:t>
            </a:r>
            <a:r>
              <a:rPr lang="es-VE" sz="2000" b="1" dirty="0" smtClean="0">
                <a:solidFill>
                  <a:schemeClr val="tx1"/>
                </a:solidFill>
              </a:rPr>
              <a:t>Son aquellas que se guardan en registros internos del microprocesador el acceso a ellas es más rápido y directo.</a:t>
            </a:r>
          </a:p>
          <a:p>
            <a:pPr lvl="1" algn="just"/>
            <a:endParaRPr lang="es-VE" sz="2000" b="1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VE" sz="2000" b="1" u="sng" dirty="0" smtClean="0">
                <a:solidFill>
                  <a:srgbClr val="FF6600"/>
                </a:solidFill>
              </a:rPr>
              <a:t>Estáticas: </a:t>
            </a:r>
            <a:r>
              <a:rPr lang="es-VE" sz="2000" b="1" dirty="0" smtClean="0">
                <a:solidFill>
                  <a:schemeClr val="tx1"/>
                </a:solidFill>
              </a:rPr>
              <a:t>Son aquellas variables locales donde se requiere mantener el valor  entre una llamada y otra de una  función. Se añade la palabra </a:t>
            </a:r>
            <a:r>
              <a:rPr lang="es-VE" sz="2000" b="1" dirty="0" err="1" smtClean="0">
                <a:solidFill>
                  <a:schemeClr val="tx1"/>
                </a:solidFill>
              </a:rPr>
              <a:t>static</a:t>
            </a:r>
            <a:r>
              <a:rPr lang="es-VE" sz="2000" b="1" dirty="0" smtClean="0">
                <a:solidFill>
                  <a:schemeClr val="tx1"/>
                </a:solidFill>
              </a:rPr>
              <a:t> delante del tipo.</a:t>
            </a:r>
          </a:p>
          <a:p>
            <a:pPr lvl="1" algn="just"/>
            <a:endParaRPr lang="es-VE" sz="2000" b="1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VE" sz="2000" b="1" u="sng" dirty="0" smtClean="0">
                <a:solidFill>
                  <a:srgbClr val="FF6600"/>
                </a:solidFill>
              </a:rPr>
              <a:t>Externas: </a:t>
            </a:r>
            <a:r>
              <a:rPr lang="es-VE" sz="2000" b="1" dirty="0" smtClean="0">
                <a:solidFill>
                  <a:srgbClr val="FF6600"/>
                </a:solidFill>
              </a:rPr>
              <a:t> </a:t>
            </a:r>
            <a:r>
              <a:rPr lang="es-VE" sz="2000" b="1" dirty="0" smtClean="0">
                <a:solidFill>
                  <a:schemeClr val="tx1"/>
                </a:solidFill>
              </a:rPr>
              <a:t>Se aplica a las variables globales cuyo valor se requiere cuando la compilación es por separado en pequeños módulos. Se </a:t>
            </a:r>
            <a:r>
              <a:rPr lang="es-VE" sz="2000" b="1" dirty="0">
                <a:solidFill>
                  <a:schemeClr val="tx1"/>
                </a:solidFill>
              </a:rPr>
              <a:t>añade la palabra </a:t>
            </a:r>
            <a:r>
              <a:rPr lang="es-VE" sz="2000" b="1" dirty="0" err="1" smtClean="0">
                <a:solidFill>
                  <a:schemeClr val="tx1"/>
                </a:solidFill>
              </a:rPr>
              <a:t>extern</a:t>
            </a:r>
            <a:r>
              <a:rPr lang="es-VE" sz="2000" b="1" dirty="0" smtClean="0">
                <a:solidFill>
                  <a:schemeClr val="tx1"/>
                </a:solidFill>
              </a:rPr>
              <a:t> delante </a:t>
            </a:r>
            <a:r>
              <a:rPr lang="es-VE" sz="2000" b="1" dirty="0">
                <a:solidFill>
                  <a:schemeClr val="tx1"/>
                </a:solidFill>
              </a:rPr>
              <a:t>del tipo.</a:t>
            </a:r>
          </a:p>
          <a:p>
            <a:pPr marL="800100" lvl="1" indent="-342900" algn="just">
              <a:buFont typeface="Arial" pitchFamily="34" charset="0"/>
              <a:buChar char="•"/>
            </a:pPr>
            <a:endParaRPr lang="es-VE" sz="2000" u="sng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</a:pPr>
            <a:endParaRPr lang="es-VE" sz="2000" dirty="0" smtClean="0">
              <a:solidFill>
                <a:schemeClr val="tx1"/>
              </a:solidFill>
            </a:endParaRPr>
          </a:p>
          <a:p>
            <a:pPr algn="just"/>
            <a:endParaRPr lang="es-VE" dirty="0" smtClean="0"/>
          </a:p>
          <a:p>
            <a:pPr algn="ctr"/>
            <a:endParaRPr lang="es-VE" dirty="0" smtClean="0"/>
          </a:p>
          <a:p>
            <a:pPr algn="ctr"/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3386406" y="476672"/>
            <a:ext cx="3147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Variables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26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t="20246" r="19113" b="19153"/>
          <a:stretch/>
        </p:blipFill>
        <p:spPr bwMode="auto">
          <a:xfrm>
            <a:off x="848544" y="0"/>
            <a:ext cx="9073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5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13069" r="18743" b="34116"/>
          <a:stretch/>
        </p:blipFill>
        <p:spPr bwMode="auto">
          <a:xfrm>
            <a:off x="1496616" y="44624"/>
            <a:ext cx="8424936" cy="66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34250" r="15836" b="4850"/>
          <a:stretch/>
        </p:blipFill>
        <p:spPr bwMode="auto">
          <a:xfrm>
            <a:off x="704528" y="305272"/>
            <a:ext cx="8496944" cy="65527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6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t="36666" r="13540" b="5000"/>
          <a:stretch/>
        </p:blipFill>
        <p:spPr bwMode="auto">
          <a:xfrm>
            <a:off x="848545" y="8547"/>
            <a:ext cx="90574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10101" r="10570" b="20600"/>
          <a:stretch/>
        </p:blipFill>
        <p:spPr bwMode="auto">
          <a:xfrm>
            <a:off x="1064568" y="0"/>
            <a:ext cx="8841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4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49920" r="18111" b="6401"/>
          <a:stretch/>
        </p:blipFill>
        <p:spPr bwMode="auto">
          <a:xfrm>
            <a:off x="1136576" y="260648"/>
            <a:ext cx="876942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2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VE" dirty="0" smtClean="0"/>
              <a:t>º</a:t>
            </a:r>
            <a:endParaRPr lang="es-VE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11151" r="7112" b="23750"/>
          <a:stretch/>
        </p:blipFill>
        <p:spPr bwMode="auto">
          <a:xfrm>
            <a:off x="1208584" y="16750"/>
            <a:ext cx="8697416" cy="684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4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19267" r="7839" b="5504"/>
          <a:stretch/>
        </p:blipFill>
        <p:spPr bwMode="auto">
          <a:xfrm>
            <a:off x="1136576" y="0"/>
            <a:ext cx="87694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6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7800" y="332656"/>
            <a:ext cx="3943101" cy="1080120"/>
          </a:xfrm>
        </p:spPr>
        <p:txBody>
          <a:bodyPr>
            <a:noAutofit/>
          </a:bodyPr>
          <a:lstStyle/>
          <a:p>
            <a:r>
              <a:rPr lang="es-VE" sz="6000" dirty="0" smtClean="0">
                <a:solidFill>
                  <a:schemeClr val="tx1"/>
                </a:solidFill>
              </a:rPr>
              <a:t>Temario</a:t>
            </a:r>
            <a:endParaRPr lang="es-VE" sz="60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8504" y="1628800"/>
            <a:ext cx="9005384" cy="4370258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s-VE" sz="2800" dirty="0" smtClean="0">
                <a:solidFill>
                  <a:schemeClr val="tx1"/>
                </a:solidFill>
              </a:rPr>
              <a:t>Del seudocódigo al lenguaje de programación C.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s-VE" sz="2800" dirty="0" smtClean="0">
                <a:solidFill>
                  <a:schemeClr val="tx1"/>
                </a:solidFill>
              </a:rPr>
              <a:t>Estructuras de Selección, Control y Repetición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s-VE" sz="2800" dirty="0" smtClean="0">
                <a:solidFill>
                  <a:schemeClr val="tx1"/>
                </a:solidFill>
              </a:rPr>
              <a:t>Funciones y Procedimientos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s-VE" sz="2800" dirty="0" smtClean="0">
                <a:solidFill>
                  <a:schemeClr val="tx1"/>
                </a:solidFill>
              </a:rPr>
              <a:t>Estructuras de Datos Lineales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s-VE" sz="2800" dirty="0" smtClean="0">
                <a:solidFill>
                  <a:schemeClr val="tx1"/>
                </a:solidFill>
              </a:rPr>
              <a:t>Métodos de Ordenamiento y Búsqueda (Algoritmos)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s-VE" sz="2800" dirty="0" smtClean="0">
                <a:solidFill>
                  <a:schemeClr val="tx1"/>
                </a:solidFill>
              </a:rPr>
              <a:t>Manejo de Archivos</a:t>
            </a:r>
          </a:p>
          <a:p>
            <a:pPr algn="just"/>
            <a:endParaRPr lang="es-VE" dirty="0">
              <a:solidFill>
                <a:schemeClr val="tx1"/>
              </a:solidFill>
            </a:endParaRPr>
          </a:p>
          <a:p>
            <a:pPr algn="just"/>
            <a:endParaRPr lang="es-V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t="17143" r="15829" b="7619"/>
          <a:stretch/>
        </p:blipFill>
        <p:spPr bwMode="auto">
          <a:xfrm>
            <a:off x="1208583" y="0"/>
            <a:ext cx="86974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8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t="22936" r="11626" b="4056"/>
          <a:stretch/>
        </p:blipFill>
        <p:spPr bwMode="auto">
          <a:xfrm>
            <a:off x="1136576" y="0"/>
            <a:ext cx="87694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7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t="42650" r="12201" b="5901"/>
          <a:stretch/>
        </p:blipFill>
        <p:spPr bwMode="auto">
          <a:xfrm>
            <a:off x="920552" y="-26000"/>
            <a:ext cx="899141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4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t="33946" r="13654" b="5309"/>
          <a:stretch/>
        </p:blipFill>
        <p:spPr bwMode="auto">
          <a:xfrm>
            <a:off x="1118280" y="34176"/>
            <a:ext cx="8769424" cy="68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9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10660" r="12201" b="6023"/>
          <a:stretch/>
        </p:blipFill>
        <p:spPr bwMode="auto">
          <a:xfrm>
            <a:off x="1280592" y="188640"/>
            <a:ext cx="862540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21650" r="12928" b="3696"/>
          <a:stretch/>
        </p:blipFill>
        <p:spPr bwMode="auto">
          <a:xfrm>
            <a:off x="1347952" y="0"/>
            <a:ext cx="856895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10450" r="12604" b="24601"/>
          <a:stretch/>
        </p:blipFill>
        <p:spPr bwMode="auto">
          <a:xfrm>
            <a:off x="1190680" y="0"/>
            <a:ext cx="86974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1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3493" r="12621" b="7251"/>
          <a:stretch/>
        </p:blipFill>
        <p:spPr bwMode="auto">
          <a:xfrm>
            <a:off x="848544" y="2416"/>
            <a:ext cx="905745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1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t="22639" r="-157" b="10650"/>
          <a:stretch/>
        </p:blipFill>
        <p:spPr bwMode="auto">
          <a:xfrm>
            <a:off x="1136576" y="0"/>
            <a:ext cx="876942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7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68824" y="7536"/>
            <a:ext cx="2357454" cy="820688"/>
          </a:xfrm>
        </p:spPr>
        <p:txBody>
          <a:bodyPr>
            <a:noAutofit/>
          </a:bodyPr>
          <a:lstStyle/>
          <a:p>
            <a:r>
              <a:rPr lang="es-VE" sz="4000" dirty="0" smtClean="0">
                <a:solidFill>
                  <a:schemeClr val="tx1"/>
                </a:solidFill>
              </a:rPr>
              <a:t>Función</a:t>
            </a:r>
            <a:endParaRPr lang="es-VE" sz="40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8504" y="980728"/>
            <a:ext cx="9000184" cy="5877272"/>
          </a:xfrm>
        </p:spPr>
        <p:txBody>
          <a:bodyPr>
            <a:normAutofit/>
          </a:bodyPr>
          <a:lstStyle/>
          <a:p>
            <a:pPr algn="just"/>
            <a:r>
              <a:rPr lang="es-VE" sz="2800" b="1" u="sng" dirty="0" smtClean="0">
                <a:solidFill>
                  <a:srgbClr val="FF6600"/>
                </a:solidFill>
              </a:rPr>
              <a:t>Concepto </a:t>
            </a:r>
            <a:r>
              <a:rPr lang="es-VE" sz="2800" b="1" u="sng" dirty="0">
                <a:solidFill>
                  <a:srgbClr val="FF6600"/>
                </a:solidFill>
              </a:rPr>
              <a:t>de </a:t>
            </a:r>
            <a:r>
              <a:rPr lang="es-VE" sz="2800" b="1" u="sng" dirty="0" smtClean="0">
                <a:solidFill>
                  <a:srgbClr val="FF6600"/>
                </a:solidFill>
              </a:rPr>
              <a:t>Función</a:t>
            </a:r>
          </a:p>
          <a:p>
            <a:pPr algn="just"/>
            <a:endParaRPr lang="es-VE" sz="2800" b="1" u="sng" dirty="0" smtClean="0">
              <a:solidFill>
                <a:schemeClr val="tx1"/>
              </a:solidFill>
            </a:endParaRPr>
          </a:p>
          <a:p>
            <a:pPr algn="just"/>
            <a:r>
              <a:rPr lang="es-VE" sz="2800" b="1" i="1" dirty="0" err="1" smtClean="0">
                <a:solidFill>
                  <a:schemeClr val="tx1"/>
                </a:solidFill>
              </a:rPr>
              <a:t>Joyanes</a:t>
            </a:r>
            <a:r>
              <a:rPr lang="es-VE" sz="2800" b="1" i="1" dirty="0" smtClean="0">
                <a:solidFill>
                  <a:schemeClr val="tx1"/>
                </a:solidFill>
              </a:rPr>
              <a:t> A, </a:t>
            </a:r>
            <a:r>
              <a:rPr lang="es-VE" sz="2800" b="1" dirty="0" smtClean="0">
                <a:solidFill>
                  <a:schemeClr val="tx1"/>
                </a:solidFill>
              </a:rPr>
              <a:t>señala: «Es un </a:t>
            </a:r>
            <a:r>
              <a:rPr lang="es-VE" sz="2800" b="1" dirty="0" err="1" smtClean="0">
                <a:solidFill>
                  <a:schemeClr val="tx1"/>
                </a:solidFill>
              </a:rPr>
              <a:t>miniprograma</a:t>
            </a:r>
            <a:r>
              <a:rPr lang="es-VE" sz="2800" b="1" dirty="0" smtClean="0">
                <a:solidFill>
                  <a:schemeClr val="tx1"/>
                </a:solidFill>
              </a:rPr>
              <a:t> dentro de un programa».</a:t>
            </a:r>
          </a:p>
          <a:p>
            <a:pPr algn="just"/>
            <a:endParaRPr lang="es-VE" sz="28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2800" b="1" dirty="0" smtClean="0">
                <a:solidFill>
                  <a:schemeClr val="tx1"/>
                </a:solidFill>
              </a:rPr>
              <a:t>Contienen varias sentencias bajo un solo nombre,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2800" b="1" dirty="0" smtClean="0">
                <a:solidFill>
                  <a:schemeClr val="tx1"/>
                </a:solidFill>
              </a:rPr>
              <a:t>Un programa puede utilizar una función una o más veces,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2800" b="1" dirty="0" smtClean="0">
                <a:solidFill>
                  <a:schemeClr val="tx1"/>
                </a:solidFill>
              </a:rPr>
              <a:t>Ahorran espacios, reduciendo repeticiones y haciendo más fácil la programación.</a:t>
            </a:r>
            <a:endParaRPr lang="es-VE" sz="2800" b="1" dirty="0">
              <a:solidFill>
                <a:schemeClr val="tx1"/>
              </a:solidFill>
            </a:endParaRPr>
          </a:p>
          <a:p>
            <a:pPr algn="ctr"/>
            <a:endParaRPr lang="es-VE" sz="2800" b="1" dirty="0"/>
          </a:p>
        </p:txBody>
      </p:sp>
    </p:spTree>
    <p:extLst>
      <p:ext uri="{BB962C8B-B14F-4D97-AF65-F5344CB8AC3E}">
        <p14:creationId xmlns:p14="http://schemas.microsoft.com/office/powerpoint/2010/main" val="19346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0552" y="188640"/>
            <a:ext cx="5642971" cy="1080120"/>
          </a:xfrm>
        </p:spPr>
        <p:txBody>
          <a:bodyPr>
            <a:noAutofit/>
          </a:bodyPr>
          <a:lstStyle/>
          <a:p>
            <a:r>
              <a:rPr lang="es-VE" sz="6000" dirty="0" smtClean="0">
                <a:solidFill>
                  <a:schemeClr val="tx1"/>
                </a:solidFill>
              </a:rPr>
              <a:t>Bibliografía</a:t>
            </a:r>
            <a:endParaRPr lang="es-VE" sz="60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7852" y="1484784"/>
            <a:ext cx="8960147" cy="5184576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VE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Aho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Alfred; </a:t>
            </a:r>
            <a:r>
              <a:rPr lang="es-VE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Hopcroft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John y </a:t>
            </a:r>
            <a:r>
              <a:rPr lang="es-VE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Ullman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Jeffrey. 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(1974) </a:t>
            </a:r>
            <a:r>
              <a:rPr lang="es-V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V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V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V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Computer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V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Algorithms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Addison-Wesley. ISBN 0-201-000296</a:t>
            </a:r>
            <a:r>
              <a:rPr lang="es-V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VE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Aho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Alfred; </a:t>
            </a:r>
            <a:r>
              <a:rPr lang="es-VE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Hopcroft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John y </a:t>
            </a:r>
            <a:r>
              <a:rPr lang="es-VE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Ullman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Jeffrey. 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(1983) Data </a:t>
            </a:r>
            <a:r>
              <a:rPr lang="es-V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Structures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V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Algorithms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Addison-Wesley. ISBN: 0-201-000237</a:t>
            </a:r>
            <a:r>
              <a:rPr lang="es-V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V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Brassard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VE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Gilles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VE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Bratley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Paul. 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(2000) Fundamentos de Algoritmia. Prentice Hall; 1st. </a:t>
            </a:r>
            <a:r>
              <a:rPr lang="es-VE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Edition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ISBN: 978-8489660007</a:t>
            </a:r>
            <a:r>
              <a:rPr lang="es-V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V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Carrillo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Antonio y Valdivia </a:t>
            </a:r>
            <a:r>
              <a:rPr lang="es-VE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Joaquin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(2006). Abstracción y estructuras de datos en C++. Delta Publicaciones. ISBN: 9788496477261</a:t>
            </a:r>
            <a:r>
              <a:rPr lang="es-V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V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Deitel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Harvey y </a:t>
            </a:r>
            <a:r>
              <a:rPr lang="es-VE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Deitel</a:t>
            </a:r>
            <a:r>
              <a:rPr lang="es-V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Paul (2003). </a:t>
            </a:r>
            <a:r>
              <a:rPr lang="es-V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Cómo programar en C++. Pearson Educación. ISBN: </a:t>
            </a:r>
            <a:r>
              <a:rPr lang="es-V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970-2602548</a:t>
            </a:r>
          </a:p>
          <a:p>
            <a:pPr algn="just"/>
            <a:endParaRPr lang="es-V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V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V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04728" y="260648"/>
            <a:ext cx="2866631" cy="1080120"/>
          </a:xfrm>
        </p:spPr>
        <p:txBody>
          <a:bodyPr>
            <a:noAutofit/>
          </a:bodyPr>
          <a:lstStyle/>
          <a:p>
            <a:r>
              <a:rPr lang="es-VE" sz="6000" dirty="0" smtClean="0">
                <a:solidFill>
                  <a:schemeClr val="tx1"/>
                </a:solidFill>
              </a:rPr>
              <a:t>Función</a:t>
            </a:r>
            <a:endParaRPr lang="es-VE" sz="60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704712" cy="41044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VE" sz="2800" b="1" u="sng" dirty="0" smtClean="0">
                <a:solidFill>
                  <a:schemeClr val="tx1"/>
                </a:solidFill>
              </a:rPr>
              <a:t>Estructura </a:t>
            </a:r>
            <a:r>
              <a:rPr lang="es-VE" sz="2800" b="1" u="sng" dirty="0">
                <a:solidFill>
                  <a:schemeClr val="tx1"/>
                </a:solidFill>
              </a:rPr>
              <a:t>de </a:t>
            </a:r>
            <a:r>
              <a:rPr lang="es-VE" sz="2800" b="1" u="sng" dirty="0" smtClean="0">
                <a:solidFill>
                  <a:schemeClr val="tx1"/>
                </a:solidFill>
              </a:rPr>
              <a:t>una Función</a:t>
            </a:r>
          </a:p>
          <a:p>
            <a:pPr algn="just"/>
            <a:endParaRPr lang="es-VE" sz="2800" b="1" dirty="0" smtClean="0">
              <a:solidFill>
                <a:schemeClr val="tx1"/>
              </a:solidFill>
            </a:endParaRPr>
          </a:p>
          <a:p>
            <a:pPr algn="l"/>
            <a:r>
              <a:rPr lang="es-VE" sz="2800" b="1" dirty="0" err="1" smtClean="0">
                <a:solidFill>
                  <a:srgbClr val="008000"/>
                </a:solidFill>
              </a:rPr>
              <a:t>Tipo_de_retorno</a:t>
            </a:r>
            <a:r>
              <a:rPr lang="es-VE" sz="2800" b="1" dirty="0" smtClean="0">
                <a:solidFill>
                  <a:srgbClr val="008000"/>
                </a:solidFill>
              </a:rPr>
              <a:t> </a:t>
            </a:r>
            <a:r>
              <a:rPr lang="es-VE" sz="2800" b="1" dirty="0" err="1" smtClean="0">
                <a:solidFill>
                  <a:srgbClr val="C00000"/>
                </a:solidFill>
              </a:rPr>
              <a:t>nombreFunción</a:t>
            </a:r>
            <a:r>
              <a:rPr lang="es-VE" sz="2800" b="1" dirty="0" smtClean="0">
                <a:solidFill>
                  <a:schemeClr val="tx1"/>
                </a:solidFill>
              </a:rPr>
              <a:t> </a:t>
            </a:r>
            <a:r>
              <a:rPr lang="es-VE" sz="2800" b="1" dirty="0" smtClean="0">
                <a:solidFill>
                  <a:schemeClr val="tx2"/>
                </a:solidFill>
              </a:rPr>
              <a:t>(TIPO DE DATO 1  VARIABLE 1</a:t>
            </a:r>
            <a:r>
              <a:rPr lang="es-VE" sz="2800" b="1" dirty="0">
                <a:solidFill>
                  <a:schemeClr val="tx2"/>
                </a:solidFill>
              </a:rPr>
              <a:t>, TIPO DE DATO </a:t>
            </a:r>
            <a:r>
              <a:rPr lang="es-VE" sz="2800" b="1" dirty="0" smtClean="0">
                <a:solidFill>
                  <a:schemeClr val="tx2"/>
                </a:solidFill>
              </a:rPr>
              <a:t>2 VARIABLE 2, …</a:t>
            </a:r>
            <a:r>
              <a:rPr lang="es-VE" sz="2800" b="1" dirty="0">
                <a:solidFill>
                  <a:schemeClr val="tx2"/>
                </a:solidFill>
              </a:rPr>
              <a:t> TIPO DE DATO </a:t>
            </a:r>
            <a:r>
              <a:rPr lang="es-VE" sz="2800" b="1" dirty="0" smtClean="0">
                <a:solidFill>
                  <a:schemeClr val="tx2"/>
                </a:solidFill>
              </a:rPr>
              <a:t>N VARIABLE N)</a:t>
            </a:r>
          </a:p>
          <a:p>
            <a:pPr algn="just"/>
            <a:r>
              <a:rPr lang="es-VE" sz="2800" b="1" dirty="0" smtClean="0">
                <a:solidFill>
                  <a:schemeClr val="tx1"/>
                </a:solidFill>
              </a:rPr>
              <a:t>{	</a:t>
            </a:r>
          </a:p>
          <a:p>
            <a:pPr algn="just"/>
            <a:r>
              <a:rPr lang="es-VE" sz="2800" b="1" dirty="0">
                <a:solidFill>
                  <a:schemeClr val="tx1"/>
                </a:solidFill>
              </a:rPr>
              <a:t>	</a:t>
            </a:r>
            <a:r>
              <a:rPr lang="es-VE" sz="2800" b="1" dirty="0" smtClean="0">
                <a:solidFill>
                  <a:schemeClr val="tx1"/>
                </a:solidFill>
              </a:rPr>
              <a:t>	Tipo de dato Variable Local;</a:t>
            </a:r>
          </a:p>
          <a:p>
            <a:pPr algn="just"/>
            <a:r>
              <a:rPr lang="es-VE" sz="2800" b="1" dirty="0" smtClean="0">
                <a:solidFill>
                  <a:schemeClr val="tx1"/>
                </a:solidFill>
              </a:rPr>
              <a:t>		</a:t>
            </a:r>
            <a:r>
              <a:rPr lang="es-VE" sz="2800" b="1" dirty="0" smtClean="0">
                <a:solidFill>
                  <a:srgbClr val="7030A0"/>
                </a:solidFill>
              </a:rPr>
              <a:t>Cuerpo de la función; </a:t>
            </a:r>
          </a:p>
          <a:p>
            <a:pPr algn="just"/>
            <a:r>
              <a:rPr lang="es-VE" sz="2800" b="1" dirty="0" smtClean="0">
                <a:solidFill>
                  <a:srgbClr val="7030A0"/>
                </a:solidFill>
              </a:rPr>
              <a:t>		</a:t>
            </a:r>
            <a:r>
              <a:rPr lang="es-VE" sz="2800" b="1" dirty="0" err="1" smtClean="0">
                <a:solidFill>
                  <a:srgbClr val="7030A0"/>
                </a:solidFill>
              </a:rPr>
              <a:t>Return</a:t>
            </a:r>
            <a:r>
              <a:rPr lang="es-VE" sz="2800" b="1" dirty="0" smtClean="0">
                <a:solidFill>
                  <a:srgbClr val="7030A0"/>
                </a:solidFill>
              </a:rPr>
              <a:t> (expresión);</a:t>
            </a:r>
          </a:p>
          <a:p>
            <a:pPr algn="just"/>
            <a:r>
              <a:rPr lang="es-VE" sz="2800" b="1" dirty="0" smtClean="0">
                <a:solidFill>
                  <a:schemeClr val="tx1"/>
                </a:solidFill>
              </a:rPr>
              <a:t>}</a:t>
            </a:r>
            <a:endParaRPr lang="es-VE" sz="2800" b="1" dirty="0">
              <a:solidFill>
                <a:schemeClr val="tx1"/>
              </a:solidFill>
            </a:endParaRPr>
          </a:p>
          <a:p>
            <a:pPr algn="ctr"/>
            <a:endParaRPr lang="es-VE" b="1" dirty="0" smtClean="0"/>
          </a:p>
          <a:p>
            <a:pPr algn="ctr"/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6845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52802" y="232564"/>
            <a:ext cx="8023860" cy="711648"/>
          </a:xfrm>
        </p:spPr>
        <p:txBody>
          <a:bodyPr>
            <a:normAutofit fontScale="90000"/>
          </a:bodyPr>
          <a:lstStyle/>
          <a:p>
            <a:r>
              <a:rPr lang="es-VE" b="1" u="sng" dirty="0" smtClean="0">
                <a:solidFill>
                  <a:schemeClr val="tx1"/>
                </a:solidFill>
              </a:rPr>
              <a:t>Estructura de una Función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944212"/>
            <a:ext cx="9129464" cy="5913788"/>
          </a:xfrm>
        </p:spPr>
        <p:txBody>
          <a:bodyPr>
            <a:normAutofit fontScale="92500"/>
          </a:bodyPr>
          <a:lstStyle/>
          <a:p>
            <a:pPr algn="just"/>
            <a:endParaRPr lang="es-VE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VE" sz="2400" b="1" u="sng" dirty="0" smtClean="0">
                <a:solidFill>
                  <a:schemeClr val="accent4"/>
                </a:solidFill>
              </a:rPr>
              <a:t>Tipo de </a:t>
            </a:r>
            <a:r>
              <a:rPr lang="es-VE" sz="2400" b="1" u="sng" dirty="0" err="1" smtClean="0">
                <a:solidFill>
                  <a:schemeClr val="accent4"/>
                </a:solidFill>
              </a:rPr>
              <a:t>retorno</a:t>
            </a:r>
            <a:r>
              <a:rPr lang="es-VE" sz="2400" b="1" u="sng" dirty="0" err="1" smtClean="0">
                <a:solidFill>
                  <a:schemeClr val="tx1"/>
                </a:solidFill>
              </a:rPr>
              <a:t>:</a:t>
            </a:r>
            <a:r>
              <a:rPr lang="es-VE" sz="2400" b="1" dirty="0" err="1" smtClean="0">
                <a:solidFill>
                  <a:schemeClr val="tx1"/>
                </a:solidFill>
              </a:rPr>
              <a:t>es</a:t>
            </a:r>
            <a:r>
              <a:rPr lang="es-VE" sz="2400" b="1" dirty="0" smtClean="0">
                <a:solidFill>
                  <a:schemeClr val="tx1"/>
                </a:solidFill>
              </a:rPr>
              <a:t> el tipo de dato que devuelve la función y aparece antes del nombre de la función.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VE" sz="2400" b="1" dirty="0" err="1" smtClean="0">
                <a:solidFill>
                  <a:srgbClr val="FF0000"/>
                </a:solidFill>
              </a:rPr>
              <a:t>nombreFunción</a:t>
            </a:r>
            <a:r>
              <a:rPr lang="es-VE" sz="2400" b="1" dirty="0" smtClean="0">
                <a:solidFill>
                  <a:srgbClr val="FF0000"/>
                </a:solidFill>
              </a:rPr>
              <a:t>: </a:t>
            </a:r>
            <a:r>
              <a:rPr lang="es-VE" sz="2400" b="1" dirty="0" smtClean="0">
                <a:solidFill>
                  <a:schemeClr val="tx1"/>
                </a:solidFill>
              </a:rPr>
              <a:t> es el nombre de la función, siempre debe ir asociado a lo que hace la función.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VE" sz="2400" b="1" u="sng" dirty="0" smtClean="0">
                <a:solidFill>
                  <a:schemeClr val="tx1"/>
                </a:solidFill>
              </a:rPr>
              <a:t>Lista de parámetros: </a:t>
            </a:r>
            <a:r>
              <a:rPr lang="es-VE" sz="2400" b="1" dirty="0" smtClean="0">
                <a:solidFill>
                  <a:schemeClr val="tx1"/>
                </a:solidFill>
              </a:rPr>
              <a:t>Es una lista de parámetros tipificados (con tipos y las variables que corresponden): </a:t>
            </a:r>
            <a:r>
              <a:rPr lang="es-VE" sz="2400" b="1" dirty="0">
                <a:solidFill>
                  <a:schemeClr val="tx2"/>
                </a:solidFill>
              </a:rPr>
              <a:t>(TIPO DE DATO 1  VARIABLE 1, TIPO DE DATO 2 VARIABLE 2, … TIPO DE DATO N VARIABLE N</a:t>
            </a:r>
            <a:r>
              <a:rPr lang="es-VE" sz="2400" b="1" dirty="0" smtClean="0">
                <a:solidFill>
                  <a:schemeClr val="tx2"/>
                </a:solidFill>
              </a:rPr>
              <a:t>).</a:t>
            </a:r>
            <a:endParaRPr lang="es-VE" sz="2400" b="1" dirty="0">
              <a:solidFill>
                <a:schemeClr val="tx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VE" sz="2400" b="1" u="sng" dirty="0" smtClean="0">
                <a:solidFill>
                  <a:schemeClr val="tx1"/>
                </a:solidFill>
              </a:rPr>
              <a:t>Cuerpo de la función: </a:t>
            </a:r>
            <a:r>
              <a:rPr lang="es-VE" sz="2400" b="1" dirty="0" smtClean="0">
                <a:solidFill>
                  <a:schemeClr val="tx1"/>
                </a:solidFill>
              </a:rPr>
              <a:t>Se encierra entre llaves de apertura y cierre { }. No hay punto y coma después de la llave de cierre.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VE" sz="2400" b="1" u="sng" dirty="0" smtClean="0">
                <a:solidFill>
                  <a:schemeClr val="tx1"/>
                </a:solidFill>
              </a:rPr>
              <a:t>Declaración Local: </a:t>
            </a:r>
            <a:r>
              <a:rPr lang="es-VE" sz="2400" b="1" dirty="0" smtClean="0">
                <a:solidFill>
                  <a:schemeClr val="tx1"/>
                </a:solidFill>
              </a:rPr>
              <a:t>Las constantes, tipos de datos y variables declaradas dentro de la función son locales a la misma.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VE" sz="2400" b="1" u="sng" dirty="0" smtClean="0">
                <a:solidFill>
                  <a:schemeClr val="tx1"/>
                </a:solidFill>
              </a:rPr>
              <a:t>Valor devuelto por la función: </a:t>
            </a:r>
            <a:r>
              <a:rPr lang="es-VE" sz="2400" b="1" dirty="0" smtClean="0">
                <a:solidFill>
                  <a:schemeClr val="tx1"/>
                </a:solidFill>
              </a:rPr>
              <a:t>Mediante la palabra reservada </a:t>
            </a:r>
            <a:r>
              <a:rPr lang="es-VE" sz="2400" b="1" i="1" dirty="0" err="1" smtClean="0">
                <a:solidFill>
                  <a:schemeClr val="tx1"/>
                </a:solidFill>
              </a:rPr>
              <a:t>return</a:t>
            </a:r>
            <a:r>
              <a:rPr lang="es-VE" sz="2400" b="1" i="1" dirty="0" smtClean="0">
                <a:solidFill>
                  <a:schemeClr val="tx1"/>
                </a:solidFill>
              </a:rPr>
              <a:t> </a:t>
            </a:r>
            <a:r>
              <a:rPr lang="es-VE" sz="2400" b="1" dirty="0" smtClean="0">
                <a:solidFill>
                  <a:schemeClr val="tx1"/>
                </a:solidFill>
              </a:rPr>
              <a:t>se puede devolver el valor de la función.</a:t>
            </a:r>
            <a:endParaRPr lang="es-V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VE" dirty="0" smtClean="0"/>
              <a:t>Gracias por su atención….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2899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0592" y="117142"/>
            <a:ext cx="5241032" cy="1080120"/>
          </a:xfrm>
        </p:spPr>
        <p:txBody>
          <a:bodyPr>
            <a:noAutofit/>
          </a:bodyPr>
          <a:lstStyle/>
          <a:p>
            <a:r>
              <a:rPr lang="es-VE" sz="6000" dirty="0" smtClean="0">
                <a:solidFill>
                  <a:schemeClr val="tx1"/>
                </a:solidFill>
              </a:rPr>
              <a:t>Bibliografía</a:t>
            </a:r>
            <a:endParaRPr lang="es-VE" sz="60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2480" y="1197262"/>
            <a:ext cx="8960147" cy="5184576"/>
          </a:xfrm>
        </p:spPr>
        <p:txBody>
          <a:bodyPr>
            <a:noAutofit/>
          </a:bodyPr>
          <a:lstStyle/>
          <a:p>
            <a:pPr algn="just"/>
            <a:endParaRPr lang="es-V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Joyanes</a:t>
            </a:r>
            <a:r>
              <a:rPr lang="es-V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Luis</a:t>
            </a:r>
            <a:r>
              <a:rPr lang="es-V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(1998). Fundamentos de Programación – 2b. McGraw – Hill Interamericana. ISBN: 978-8448106034</a:t>
            </a:r>
            <a:r>
              <a:rPr lang="es-V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V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Joyanes</a:t>
            </a:r>
            <a:r>
              <a:rPr lang="es-V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Luis</a:t>
            </a:r>
            <a:r>
              <a:rPr lang="es-V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(2007). Estructura de Datos en C++. McGraw – Hill Interamericana. ISBN: 978-8448156459</a:t>
            </a:r>
            <a:r>
              <a:rPr lang="es-V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V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Knuth</a:t>
            </a:r>
            <a:r>
              <a:rPr lang="es-V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Donald.</a:t>
            </a:r>
            <a:r>
              <a:rPr lang="es-V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(1998) </a:t>
            </a:r>
            <a:r>
              <a:rPr lang="es-V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V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Art of </a:t>
            </a:r>
            <a:r>
              <a:rPr lang="es-V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Computer</a:t>
            </a:r>
            <a:r>
              <a:rPr lang="es-V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V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Programming</a:t>
            </a:r>
            <a:r>
              <a:rPr lang="es-V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V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Volume</a:t>
            </a:r>
            <a:r>
              <a:rPr lang="es-V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1-3. Addison-Wesley. ISBN: 978-0201485417</a:t>
            </a:r>
            <a:r>
              <a:rPr lang="es-V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V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Stroustrup</a:t>
            </a:r>
            <a:r>
              <a:rPr lang="es-V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VE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Bjarne</a:t>
            </a:r>
            <a:r>
              <a:rPr lang="es-V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(1998). El lenguaje de programación C++, Addison Wesley. ISBN: 84-78290192.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VE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V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V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505952" cy="1828800"/>
          </a:xfrm>
        </p:spPr>
        <p:txBody>
          <a:bodyPr>
            <a:noAutofit/>
          </a:bodyPr>
          <a:lstStyle/>
          <a:p>
            <a:pPr algn="ctr"/>
            <a:r>
              <a:rPr lang="es-VE" sz="4400" dirty="0" smtClean="0">
                <a:solidFill>
                  <a:schemeClr val="tx1"/>
                </a:solidFill>
              </a:rPr>
              <a:t>Tópicos de uso en un </a:t>
            </a:r>
            <a:br>
              <a:rPr lang="es-VE" sz="4400" dirty="0" smtClean="0">
                <a:solidFill>
                  <a:schemeClr val="tx1"/>
                </a:solidFill>
              </a:rPr>
            </a:br>
            <a:r>
              <a:rPr lang="es-VE" sz="4400" dirty="0" smtClean="0">
                <a:solidFill>
                  <a:schemeClr val="tx1"/>
                </a:solidFill>
              </a:rPr>
              <a:t>Lenguaje de programación C</a:t>
            </a:r>
            <a:endParaRPr lang="es-VE" sz="44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76536" y="2204864"/>
            <a:ext cx="8509255" cy="4653136"/>
          </a:xfrm>
        </p:spPr>
        <p:txBody>
          <a:bodyPr>
            <a:normAutofit fontScale="32500" lnSpcReduction="2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VE" sz="6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Estructura de un programa en C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VE" sz="6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6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Variables</a:t>
            </a:r>
            <a:r>
              <a:rPr lang="es-VE" sz="6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Tipos. </a:t>
            </a:r>
            <a:r>
              <a:rPr lang="es-VE" sz="6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Ámbito. </a:t>
            </a:r>
            <a:r>
              <a:rPr lang="es-VE" sz="6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Conversión. Modificadores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VE" sz="6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6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Operadores </a:t>
            </a:r>
            <a:r>
              <a:rPr lang="es-VE" sz="6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Lógicos, </a:t>
            </a:r>
            <a:r>
              <a:rPr lang="es-VE" sz="6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Aritméticos, </a:t>
            </a:r>
            <a:r>
              <a:rPr lang="es-VE" sz="6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Relacionales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VE" sz="6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6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Estructuras </a:t>
            </a:r>
            <a:r>
              <a:rPr lang="es-VE" sz="6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Condicionales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VE" sz="6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6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Estructuras </a:t>
            </a:r>
            <a:r>
              <a:rPr lang="es-VE" sz="6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Control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VE" sz="6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VE" sz="6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Concepto </a:t>
            </a:r>
            <a:r>
              <a:rPr lang="es-VE" sz="6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Función</a:t>
            </a:r>
            <a:endParaRPr lang="es-VE" sz="6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VE" sz="5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VE" sz="51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8985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5816" y="1571612"/>
            <a:ext cx="9000184" cy="4820546"/>
          </a:xfrm>
        </p:spPr>
        <p:txBody>
          <a:bodyPr>
            <a:normAutofit/>
          </a:bodyPr>
          <a:lstStyle/>
          <a:p>
            <a:pPr algn="just"/>
            <a:r>
              <a:rPr lang="es-VE" b="1" dirty="0" smtClean="0">
                <a:solidFill>
                  <a:schemeClr val="tx1"/>
                </a:solidFill>
              </a:rPr>
              <a:t>Un programa incluye secciones determinadas y un orden para las mismas.</a:t>
            </a:r>
          </a:p>
          <a:p>
            <a:pPr algn="just"/>
            <a:endParaRPr lang="es-VE" b="1" dirty="0" smtClean="0">
              <a:solidFill>
                <a:schemeClr val="tx1"/>
              </a:solidFill>
            </a:endParaRPr>
          </a:p>
          <a:p>
            <a:pPr algn="just"/>
            <a:r>
              <a:rPr lang="es-VE" b="1" i="1" dirty="0" smtClean="0">
                <a:solidFill>
                  <a:schemeClr val="tx1"/>
                </a:solidFill>
              </a:rPr>
              <a:t>En la siguiente forma:</a:t>
            </a:r>
          </a:p>
          <a:p>
            <a:pPr algn="just"/>
            <a:r>
              <a:rPr lang="es-VE" dirty="0">
                <a:solidFill>
                  <a:schemeClr val="tx1"/>
                </a:solidFill>
              </a:rPr>
              <a:t>	</a:t>
            </a:r>
            <a:r>
              <a:rPr lang="es-VE" dirty="0" smtClean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Archivos de cabecera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Declaración de constantes y macros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Declaración de Variables Globales</a:t>
            </a:r>
          </a:p>
          <a:p>
            <a:pPr algn="just"/>
            <a:r>
              <a:rPr lang="es-VE" sz="2200" b="1" dirty="0" smtClean="0">
                <a:solidFill>
                  <a:schemeClr val="tx1"/>
                </a:solidFill>
              </a:rPr>
              <a:t>		</a:t>
            </a:r>
            <a:r>
              <a:rPr lang="es-VE" sz="2200" b="1" dirty="0">
                <a:solidFill>
                  <a:schemeClr val="tx1"/>
                </a:solidFill>
              </a:rPr>
              <a:t>Declaración de prototipos de Funciones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Desarrollo de otras funciones.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</a:t>
            </a:r>
            <a:r>
              <a:rPr lang="es-VE" sz="2200" b="1" dirty="0">
                <a:solidFill>
                  <a:schemeClr val="tx1"/>
                </a:solidFill>
              </a:rPr>
              <a:t>Desarrollo de la función principal</a:t>
            </a:r>
          </a:p>
          <a:p>
            <a:pPr algn="just"/>
            <a:endParaRPr lang="es-VE" sz="2200" b="1" dirty="0" smtClean="0">
              <a:solidFill>
                <a:schemeClr val="tx1"/>
              </a:solidFill>
            </a:endParaRPr>
          </a:p>
          <a:p>
            <a:pPr algn="just"/>
            <a:endParaRPr lang="es-VE" dirty="0" smtClean="0">
              <a:solidFill>
                <a:schemeClr val="tx1"/>
              </a:solidFill>
            </a:endParaRPr>
          </a:p>
          <a:p>
            <a:pPr algn="just"/>
            <a:endParaRPr lang="es-VE" dirty="0" smtClean="0"/>
          </a:p>
          <a:p>
            <a:pPr algn="ctr"/>
            <a:endParaRPr lang="es-VE" dirty="0" smtClean="0"/>
          </a:p>
          <a:p>
            <a:pPr algn="ctr"/>
            <a:endParaRPr lang="es-VE" dirty="0"/>
          </a:p>
        </p:txBody>
      </p:sp>
      <p:sp>
        <p:nvSpPr>
          <p:cNvPr id="6" name="5 Rectángulo"/>
          <p:cNvSpPr/>
          <p:nvPr/>
        </p:nvSpPr>
        <p:spPr>
          <a:xfrm>
            <a:off x="704528" y="476672"/>
            <a:ext cx="7872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Estructura de un Programa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03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23910" y="1928802"/>
            <a:ext cx="95170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/>
              <a:t>#</a:t>
            </a:r>
            <a:r>
              <a:rPr lang="es-VE" sz="2800" b="1" dirty="0" err="1" smtClean="0"/>
              <a:t>include</a:t>
            </a:r>
            <a:r>
              <a:rPr lang="es-VE" sz="2800" b="1" dirty="0" smtClean="0"/>
              <a:t> &lt;</a:t>
            </a:r>
            <a:r>
              <a:rPr lang="es-VE" sz="2800" b="1" dirty="0" err="1" smtClean="0"/>
              <a:t>stdio.h</a:t>
            </a:r>
            <a:r>
              <a:rPr lang="es-VE" sz="2800" b="1" dirty="0" smtClean="0"/>
              <a:t>&gt;   </a:t>
            </a:r>
            <a:r>
              <a:rPr lang="es-VE" sz="2800" dirty="0" smtClean="0">
                <a:solidFill>
                  <a:srgbClr val="FF0000"/>
                </a:solidFill>
              </a:rPr>
              <a:t>para utilizar </a:t>
            </a:r>
            <a:r>
              <a:rPr lang="es-VE" sz="2800" dirty="0" err="1" smtClean="0">
                <a:solidFill>
                  <a:srgbClr val="FF0000"/>
                </a:solidFill>
              </a:rPr>
              <a:t>printf</a:t>
            </a:r>
            <a:r>
              <a:rPr lang="es-VE" sz="2800" dirty="0" smtClean="0">
                <a:solidFill>
                  <a:srgbClr val="FF0000"/>
                </a:solidFill>
              </a:rPr>
              <a:t> o </a:t>
            </a:r>
            <a:r>
              <a:rPr lang="es-VE" sz="2800" dirty="0" err="1" smtClean="0">
                <a:solidFill>
                  <a:srgbClr val="FF0000"/>
                </a:solidFill>
              </a:rPr>
              <a:t>scanf</a:t>
            </a:r>
            <a:endParaRPr lang="es-VE" sz="2800" dirty="0" smtClean="0">
              <a:solidFill>
                <a:srgbClr val="FF0000"/>
              </a:solidFill>
            </a:endParaRPr>
          </a:p>
          <a:p>
            <a:endParaRPr lang="es-VE" sz="2800" b="1" dirty="0" smtClean="0"/>
          </a:p>
          <a:p>
            <a:r>
              <a:rPr lang="es-VE" sz="2800" b="1" dirty="0" smtClean="0"/>
              <a:t>#define MAX 20  </a:t>
            </a:r>
            <a:r>
              <a:rPr lang="es-VE" sz="2800" dirty="0">
                <a:solidFill>
                  <a:srgbClr val="FF0000"/>
                </a:solidFill>
              </a:rPr>
              <a:t>para </a:t>
            </a:r>
            <a:r>
              <a:rPr lang="es-VE" sz="2800" dirty="0" err="1" smtClean="0">
                <a:solidFill>
                  <a:srgbClr val="FF0000"/>
                </a:solidFill>
              </a:rPr>
              <a:t>def</a:t>
            </a:r>
            <a:r>
              <a:rPr lang="es-VE" sz="2800" dirty="0" smtClean="0">
                <a:solidFill>
                  <a:srgbClr val="FF0000"/>
                </a:solidFill>
              </a:rPr>
              <a:t>. el valor de una constante</a:t>
            </a:r>
            <a:endParaRPr lang="es-VE" sz="2800" dirty="0">
              <a:solidFill>
                <a:srgbClr val="FF0000"/>
              </a:solidFill>
            </a:endParaRPr>
          </a:p>
          <a:p>
            <a:endParaRPr lang="es-VE" sz="2800" dirty="0"/>
          </a:p>
          <a:p>
            <a:r>
              <a:rPr lang="es-VE" sz="2800" dirty="0" err="1"/>
              <a:t>i</a:t>
            </a:r>
            <a:r>
              <a:rPr lang="es-VE" sz="2800" dirty="0" err="1" smtClean="0"/>
              <a:t>nt</a:t>
            </a:r>
            <a:r>
              <a:rPr lang="es-VE" sz="2800" dirty="0" smtClean="0"/>
              <a:t> </a:t>
            </a:r>
            <a:r>
              <a:rPr lang="es-VE" sz="2800" dirty="0" err="1" smtClean="0"/>
              <a:t>a,b</a:t>
            </a:r>
            <a:r>
              <a:rPr lang="es-VE" sz="2800" dirty="0" smtClean="0"/>
              <a:t>;        </a:t>
            </a:r>
            <a:r>
              <a:rPr lang="es-VE" sz="2800" dirty="0" smtClean="0">
                <a:solidFill>
                  <a:srgbClr val="FF0000"/>
                </a:solidFill>
              </a:rPr>
              <a:t>Variables Globales</a:t>
            </a:r>
          </a:p>
          <a:p>
            <a:r>
              <a:rPr lang="es-VE" sz="2800" dirty="0" err="1"/>
              <a:t>f</a:t>
            </a:r>
            <a:r>
              <a:rPr lang="es-VE" sz="2800" dirty="0" err="1" smtClean="0"/>
              <a:t>loat</a:t>
            </a:r>
            <a:r>
              <a:rPr lang="es-VE" sz="2800" dirty="0" smtClean="0"/>
              <a:t> f, k;</a:t>
            </a:r>
          </a:p>
          <a:p>
            <a:endParaRPr lang="es-VE" sz="2800" dirty="0" smtClean="0">
              <a:solidFill>
                <a:srgbClr val="FF0000"/>
              </a:solidFill>
            </a:endParaRPr>
          </a:p>
          <a:p>
            <a:r>
              <a:rPr lang="es-VE" sz="2800" dirty="0" smtClean="0">
                <a:solidFill>
                  <a:srgbClr val="FF0000"/>
                </a:solidFill>
              </a:rPr>
              <a:t>Desarrollo o Cuerpo de Funciones</a:t>
            </a:r>
          </a:p>
          <a:p>
            <a:endParaRPr lang="es-VE" sz="2800" dirty="0">
              <a:solidFill>
                <a:srgbClr val="FF0000"/>
              </a:solidFill>
            </a:endParaRPr>
          </a:p>
          <a:p>
            <a:r>
              <a:rPr lang="es-VE" sz="2800" dirty="0" err="1" smtClean="0"/>
              <a:t>int</a:t>
            </a:r>
            <a:r>
              <a:rPr lang="es-VE" sz="2800" dirty="0" smtClean="0"/>
              <a:t> </a:t>
            </a:r>
            <a:r>
              <a:rPr lang="es-VE" sz="2800" dirty="0" err="1" smtClean="0"/>
              <a:t>main</a:t>
            </a:r>
            <a:r>
              <a:rPr lang="es-VE" sz="2800" dirty="0" smtClean="0"/>
              <a:t>() { }      </a:t>
            </a:r>
            <a:r>
              <a:rPr lang="es-VE" sz="2800" dirty="0" smtClean="0">
                <a:solidFill>
                  <a:srgbClr val="FF0000"/>
                </a:solidFill>
              </a:rPr>
              <a:t>Función </a:t>
            </a:r>
            <a:r>
              <a:rPr lang="es-VE" sz="2800" dirty="0">
                <a:solidFill>
                  <a:srgbClr val="FF0000"/>
                </a:solidFill>
              </a:rPr>
              <a:t>Principal</a:t>
            </a:r>
            <a:endParaRPr lang="es-VE" sz="2800" dirty="0" smtClean="0">
              <a:solidFill>
                <a:srgbClr val="FF0000"/>
              </a:solidFill>
            </a:endParaRPr>
          </a:p>
        </p:txBody>
      </p:sp>
      <p:sp>
        <p:nvSpPr>
          <p:cNvPr id="4" name="5 Rectángulo"/>
          <p:cNvSpPr/>
          <p:nvPr/>
        </p:nvSpPr>
        <p:spPr>
          <a:xfrm>
            <a:off x="704528" y="476672"/>
            <a:ext cx="7872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Estructura de un Programa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52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2480" y="1840528"/>
            <a:ext cx="9000184" cy="501317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VE" sz="3300" b="1" dirty="0" smtClean="0">
                <a:solidFill>
                  <a:schemeClr val="tx1"/>
                </a:solidFill>
              </a:rPr>
              <a:t>Se pueden Desarrollar los cuerpos  de las funciones a utilizar antes de su llamada en el </a:t>
            </a:r>
            <a:r>
              <a:rPr lang="es-VE" sz="3300" b="1" dirty="0" err="1" smtClean="0">
                <a:solidFill>
                  <a:schemeClr val="tx1"/>
                </a:solidFill>
              </a:rPr>
              <a:t>main</a:t>
            </a:r>
            <a:r>
              <a:rPr lang="es-VE" sz="3300" b="1" dirty="0">
                <a:solidFill>
                  <a:schemeClr val="tx1"/>
                </a:solidFill>
              </a:rPr>
              <a:t> </a:t>
            </a:r>
            <a:r>
              <a:rPr lang="es-VE" sz="3300" b="1" dirty="0" smtClean="0">
                <a:solidFill>
                  <a:schemeClr val="tx1"/>
                </a:solidFill>
              </a:rPr>
              <a:t>principal.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endParaRPr lang="es-VE" sz="2200" b="1" dirty="0" smtClean="0">
              <a:solidFill>
                <a:schemeClr val="tx1"/>
              </a:solidFill>
            </a:endParaRP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4000" b="1" dirty="0" err="1" smtClean="0">
                <a:solidFill>
                  <a:schemeClr val="tx1"/>
                </a:solidFill>
              </a:rPr>
              <a:t>int</a:t>
            </a:r>
            <a:r>
              <a:rPr lang="es-VE" sz="4000" b="1" dirty="0" smtClean="0">
                <a:solidFill>
                  <a:schemeClr val="tx1"/>
                </a:solidFill>
              </a:rPr>
              <a:t> </a:t>
            </a:r>
            <a:r>
              <a:rPr lang="es-VE" sz="4000" b="1" dirty="0" err="1" smtClean="0">
                <a:solidFill>
                  <a:schemeClr val="tx1"/>
                </a:solidFill>
              </a:rPr>
              <a:t>funcionuno</a:t>
            </a:r>
            <a:r>
              <a:rPr lang="es-VE" sz="4000" b="1" dirty="0" smtClean="0">
                <a:solidFill>
                  <a:schemeClr val="tx1"/>
                </a:solidFill>
              </a:rPr>
              <a:t> (</a:t>
            </a:r>
            <a:r>
              <a:rPr lang="es-VE" sz="4000" b="1" dirty="0" err="1" smtClean="0">
                <a:solidFill>
                  <a:schemeClr val="tx1"/>
                </a:solidFill>
              </a:rPr>
              <a:t>float</a:t>
            </a:r>
            <a:r>
              <a:rPr lang="es-VE" sz="4000" b="1" dirty="0" smtClean="0">
                <a:solidFill>
                  <a:schemeClr val="tx1"/>
                </a:solidFill>
              </a:rPr>
              <a:t> x)</a:t>
            </a:r>
          </a:p>
          <a:p>
            <a:pPr algn="just"/>
            <a:r>
              <a:rPr lang="es-VE" sz="4000" b="1" dirty="0">
                <a:solidFill>
                  <a:schemeClr val="tx1"/>
                </a:solidFill>
              </a:rPr>
              <a:t>	</a:t>
            </a:r>
            <a:r>
              <a:rPr lang="es-VE" sz="4000" b="1" dirty="0" smtClean="0">
                <a:solidFill>
                  <a:schemeClr val="tx1"/>
                </a:solidFill>
              </a:rPr>
              <a:t>{</a:t>
            </a:r>
          </a:p>
          <a:p>
            <a:pPr algn="just"/>
            <a:r>
              <a:rPr lang="es-VE" sz="4000" b="1" dirty="0">
                <a:solidFill>
                  <a:schemeClr val="tx1"/>
                </a:solidFill>
              </a:rPr>
              <a:t>	</a:t>
            </a:r>
            <a:r>
              <a:rPr lang="es-VE" sz="4000" b="1" dirty="0" smtClean="0">
                <a:solidFill>
                  <a:srgbClr val="FF0000"/>
                </a:solidFill>
              </a:rPr>
              <a:t>//</a:t>
            </a:r>
            <a:r>
              <a:rPr lang="es-VE" sz="4000" b="1" i="1" dirty="0" smtClean="0">
                <a:solidFill>
                  <a:srgbClr val="FF0000"/>
                </a:solidFill>
              </a:rPr>
              <a:t>Variables locales a </a:t>
            </a:r>
            <a:r>
              <a:rPr lang="es-VE" sz="4000" b="1" i="1" dirty="0" err="1" smtClean="0">
                <a:solidFill>
                  <a:srgbClr val="FF0000"/>
                </a:solidFill>
              </a:rPr>
              <a:t>funcionuno</a:t>
            </a:r>
            <a:r>
              <a:rPr lang="es-VE" sz="4000" b="1" i="1" dirty="0" smtClean="0">
                <a:solidFill>
                  <a:srgbClr val="FF0000"/>
                </a:solidFill>
              </a:rPr>
              <a:t>	</a:t>
            </a:r>
          </a:p>
          <a:p>
            <a:pPr algn="just"/>
            <a:r>
              <a:rPr lang="es-VE" sz="4000" b="1" dirty="0" smtClean="0">
                <a:solidFill>
                  <a:schemeClr val="tx1"/>
                </a:solidFill>
              </a:rPr>
              <a:t>		</a:t>
            </a:r>
            <a:r>
              <a:rPr lang="es-VE" sz="4000" b="1" dirty="0" err="1" smtClean="0">
                <a:solidFill>
                  <a:schemeClr val="tx1"/>
                </a:solidFill>
              </a:rPr>
              <a:t>int</a:t>
            </a:r>
            <a:r>
              <a:rPr lang="es-VE" sz="4000" b="1" dirty="0" smtClean="0">
                <a:solidFill>
                  <a:schemeClr val="tx1"/>
                </a:solidFill>
              </a:rPr>
              <a:t> i, </a:t>
            </a:r>
            <a:r>
              <a:rPr lang="es-VE" sz="4000" b="1" dirty="0" err="1" smtClean="0">
                <a:solidFill>
                  <a:schemeClr val="tx1"/>
                </a:solidFill>
              </a:rPr>
              <a:t>cant</a:t>
            </a:r>
            <a:r>
              <a:rPr lang="es-VE" sz="4000" b="1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s-VE" sz="4000" b="1" dirty="0" smtClean="0">
                <a:solidFill>
                  <a:srgbClr val="FF0000"/>
                </a:solidFill>
              </a:rPr>
              <a:t>	</a:t>
            </a:r>
          </a:p>
          <a:p>
            <a:pPr algn="just"/>
            <a:r>
              <a:rPr lang="es-VE" sz="4000" b="1" dirty="0">
                <a:solidFill>
                  <a:srgbClr val="FF0000"/>
                </a:solidFill>
              </a:rPr>
              <a:t>	</a:t>
            </a:r>
            <a:r>
              <a:rPr lang="es-VE" sz="4000" b="1" dirty="0" smtClean="0">
                <a:solidFill>
                  <a:srgbClr val="FF0000"/>
                </a:solidFill>
              </a:rPr>
              <a:t>//Retorno de la </a:t>
            </a:r>
            <a:r>
              <a:rPr lang="es-VE" sz="4000" b="1" dirty="0" err="1" smtClean="0">
                <a:solidFill>
                  <a:srgbClr val="FF0000"/>
                </a:solidFill>
              </a:rPr>
              <a:t>funcion</a:t>
            </a:r>
            <a:r>
              <a:rPr lang="es-VE" sz="4000" b="1" i="1" dirty="0">
                <a:solidFill>
                  <a:srgbClr val="FF0000"/>
                </a:solidFill>
              </a:rPr>
              <a:t>	</a:t>
            </a:r>
          </a:p>
          <a:p>
            <a:pPr algn="just"/>
            <a:r>
              <a:rPr lang="es-VE" sz="4000" b="1" dirty="0">
                <a:solidFill>
                  <a:schemeClr val="tx1"/>
                </a:solidFill>
              </a:rPr>
              <a:t>	</a:t>
            </a:r>
            <a:r>
              <a:rPr lang="es-VE" sz="4000" b="1" dirty="0" smtClean="0">
                <a:solidFill>
                  <a:schemeClr val="tx1"/>
                </a:solidFill>
              </a:rPr>
              <a:t>	</a:t>
            </a:r>
            <a:r>
              <a:rPr lang="es-VE" sz="4000" b="1" dirty="0" err="1" smtClean="0">
                <a:solidFill>
                  <a:schemeClr val="tx1"/>
                </a:solidFill>
              </a:rPr>
              <a:t>return</a:t>
            </a:r>
            <a:r>
              <a:rPr lang="es-VE" sz="4000" b="1" dirty="0" smtClean="0">
                <a:solidFill>
                  <a:schemeClr val="tx1"/>
                </a:solidFill>
              </a:rPr>
              <a:t> (i*</a:t>
            </a:r>
            <a:r>
              <a:rPr lang="es-VE" sz="4000" b="1" dirty="0" err="1" smtClean="0">
                <a:solidFill>
                  <a:schemeClr val="tx1"/>
                </a:solidFill>
              </a:rPr>
              <a:t>cant</a:t>
            </a:r>
            <a:r>
              <a:rPr lang="es-VE" sz="4000" b="1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es-VE" sz="4000" b="1" dirty="0">
                <a:solidFill>
                  <a:schemeClr val="tx1"/>
                </a:solidFill>
              </a:rPr>
              <a:t>	</a:t>
            </a:r>
            <a:r>
              <a:rPr lang="es-VE" sz="4000" b="1" dirty="0" smtClean="0">
                <a:solidFill>
                  <a:schemeClr val="tx1"/>
                </a:solidFill>
              </a:rPr>
              <a:t>}</a:t>
            </a:r>
            <a:endParaRPr lang="es-VE" sz="4000" dirty="0" smtClean="0">
              <a:solidFill>
                <a:schemeClr val="tx1"/>
              </a:solidFill>
            </a:endParaRPr>
          </a:p>
          <a:p>
            <a:pPr algn="just"/>
            <a:r>
              <a:rPr lang="es-VE" sz="4000" dirty="0" smtClean="0"/>
              <a:t>			</a:t>
            </a:r>
          </a:p>
          <a:p>
            <a:pPr algn="just"/>
            <a:r>
              <a:rPr lang="es-VE" sz="4000" dirty="0"/>
              <a:t>	</a:t>
            </a:r>
            <a:r>
              <a:rPr lang="es-VE" sz="4000" dirty="0" smtClean="0"/>
              <a:t>		</a:t>
            </a:r>
            <a:endParaRPr lang="es-VE" dirty="0" smtClean="0"/>
          </a:p>
          <a:p>
            <a:pPr algn="ctr"/>
            <a:endParaRPr lang="es-VE" dirty="0"/>
          </a:p>
        </p:txBody>
      </p:sp>
      <p:sp>
        <p:nvSpPr>
          <p:cNvPr id="4" name="5 Rectángulo"/>
          <p:cNvSpPr/>
          <p:nvPr/>
        </p:nvSpPr>
        <p:spPr>
          <a:xfrm>
            <a:off x="704528" y="620688"/>
            <a:ext cx="7760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Estructura de una Función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68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8185" y="1844824"/>
            <a:ext cx="9000184" cy="50131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VE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rgbClr val="FF6600"/>
                </a:solidFill>
              </a:rPr>
              <a:t>Declaración de prototipos de Funciones</a:t>
            </a:r>
          </a:p>
          <a:p>
            <a:pPr algn="just"/>
            <a:r>
              <a:rPr lang="es-VE" sz="2200" b="1" dirty="0" smtClean="0">
                <a:solidFill>
                  <a:schemeClr val="tx1"/>
                </a:solidFill>
              </a:rPr>
              <a:t>		</a:t>
            </a:r>
            <a:r>
              <a:rPr lang="es-VE" sz="2200" b="1" dirty="0" err="1" smtClean="0">
                <a:solidFill>
                  <a:schemeClr val="tx1"/>
                </a:solidFill>
              </a:rPr>
              <a:t>void</a:t>
            </a:r>
            <a:r>
              <a:rPr lang="es-VE" sz="2200" b="1" dirty="0" smtClean="0">
                <a:solidFill>
                  <a:schemeClr val="tx1"/>
                </a:solidFill>
              </a:rPr>
              <a:t> </a:t>
            </a:r>
            <a:r>
              <a:rPr lang="es-VE" sz="2200" b="1" dirty="0" err="1" smtClean="0">
                <a:solidFill>
                  <a:schemeClr val="tx1"/>
                </a:solidFill>
              </a:rPr>
              <a:t>CargaGente</a:t>
            </a:r>
            <a:r>
              <a:rPr lang="es-VE" sz="2200" b="1" dirty="0" smtClean="0">
                <a:solidFill>
                  <a:schemeClr val="tx1"/>
                </a:solidFill>
              </a:rPr>
              <a:t> ( );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</a:t>
            </a:r>
            <a:r>
              <a:rPr lang="es-VE" sz="2200" b="1" dirty="0" err="1" smtClean="0">
                <a:solidFill>
                  <a:schemeClr val="tx1"/>
                </a:solidFill>
              </a:rPr>
              <a:t>int</a:t>
            </a:r>
            <a:r>
              <a:rPr lang="es-VE" sz="2200" b="1" dirty="0" smtClean="0">
                <a:solidFill>
                  <a:schemeClr val="tx1"/>
                </a:solidFill>
              </a:rPr>
              <a:t> </a:t>
            </a:r>
            <a:r>
              <a:rPr lang="es-VE" sz="2200" b="1" dirty="0" err="1" smtClean="0">
                <a:solidFill>
                  <a:schemeClr val="tx1"/>
                </a:solidFill>
              </a:rPr>
              <a:t>ValidaEdad</a:t>
            </a:r>
            <a:r>
              <a:rPr lang="es-VE" sz="2200" b="1" dirty="0" smtClean="0">
                <a:solidFill>
                  <a:schemeClr val="tx1"/>
                </a:solidFill>
              </a:rPr>
              <a:t>();</a:t>
            </a:r>
          </a:p>
          <a:p>
            <a:pPr algn="just"/>
            <a:endParaRPr lang="es-VE" sz="2200" b="1" dirty="0" smtClean="0">
              <a:solidFill>
                <a:schemeClr val="tx1"/>
              </a:solidFill>
            </a:endParaRP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rgbClr val="FF6600"/>
                </a:solidFill>
              </a:rPr>
              <a:t>Declaración de Variables Globales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</a:t>
            </a:r>
            <a:r>
              <a:rPr lang="es-VE" sz="2200" b="1" dirty="0" err="1" smtClean="0">
                <a:solidFill>
                  <a:schemeClr val="tx1"/>
                </a:solidFill>
              </a:rPr>
              <a:t>int</a:t>
            </a:r>
            <a:r>
              <a:rPr lang="es-VE" sz="2200" b="1" dirty="0" smtClean="0">
                <a:solidFill>
                  <a:schemeClr val="tx1"/>
                </a:solidFill>
              </a:rPr>
              <a:t> </a:t>
            </a:r>
            <a:r>
              <a:rPr lang="es-VE" sz="2200" b="1" dirty="0" err="1" smtClean="0">
                <a:solidFill>
                  <a:schemeClr val="tx1"/>
                </a:solidFill>
              </a:rPr>
              <a:t>flag</a:t>
            </a:r>
            <a:r>
              <a:rPr lang="es-VE" sz="2200" b="1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endParaRPr lang="es-VE" sz="2200" b="1" dirty="0" smtClean="0">
              <a:solidFill>
                <a:schemeClr val="tx1"/>
              </a:solidFill>
            </a:endParaRPr>
          </a:p>
          <a:p>
            <a:pPr algn="just"/>
            <a:r>
              <a:rPr lang="es-VE" sz="2200" b="1" dirty="0" smtClean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rgbClr val="FF6600"/>
                </a:solidFill>
              </a:rPr>
              <a:t>Desarrollo de la función principal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err="1" smtClean="0">
                <a:solidFill>
                  <a:schemeClr val="tx1"/>
                </a:solidFill>
              </a:rPr>
              <a:t>int</a:t>
            </a:r>
            <a:r>
              <a:rPr lang="es-VE" sz="2200" b="1" dirty="0" smtClean="0">
                <a:solidFill>
                  <a:schemeClr val="tx1"/>
                </a:solidFill>
              </a:rPr>
              <a:t> </a:t>
            </a:r>
            <a:r>
              <a:rPr lang="es-VE" sz="2200" b="1" dirty="0" err="1" smtClean="0">
                <a:solidFill>
                  <a:schemeClr val="tx1"/>
                </a:solidFill>
              </a:rPr>
              <a:t>main</a:t>
            </a:r>
            <a:r>
              <a:rPr lang="es-VE" sz="2200" b="1" dirty="0" smtClean="0">
                <a:solidFill>
                  <a:schemeClr val="tx1"/>
                </a:solidFill>
              </a:rPr>
              <a:t>()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{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	</a:t>
            </a:r>
            <a:r>
              <a:rPr lang="es-VE" sz="2200" b="1" dirty="0" err="1" smtClean="0">
                <a:solidFill>
                  <a:schemeClr val="tx1"/>
                </a:solidFill>
              </a:rPr>
              <a:t>int</a:t>
            </a:r>
            <a:r>
              <a:rPr lang="es-VE" sz="2200" b="1" dirty="0" smtClean="0">
                <a:solidFill>
                  <a:schemeClr val="tx1"/>
                </a:solidFill>
              </a:rPr>
              <a:t> i, </a:t>
            </a:r>
            <a:r>
              <a:rPr lang="es-VE" sz="2200" b="1" dirty="0" err="1" smtClean="0">
                <a:solidFill>
                  <a:schemeClr val="tx1"/>
                </a:solidFill>
              </a:rPr>
              <a:t>cant</a:t>
            </a:r>
            <a:r>
              <a:rPr lang="es-VE" sz="2200" b="1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s-VE" sz="2200" b="1" dirty="0">
                <a:solidFill>
                  <a:schemeClr val="tx1"/>
                </a:solidFill>
              </a:rPr>
              <a:t>	</a:t>
            </a:r>
            <a:r>
              <a:rPr lang="es-VE" sz="2200" b="1" dirty="0" smtClean="0">
                <a:solidFill>
                  <a:schemeClr val="tx1"/>
                </a:solidFill>
              </a:rPr>
              <a:t>		</a:t>
            </a:r>
            <a:r>
              <a:rPr lang="es-VE" sz="2200" b="1" dirty="0" err="1" smtClean="0">
                <a:solidFill>
                  <a:schemeClr val="tx1"/>
                </a:solidFill>
              </a:rPr>
              <a:t>printf</a:t>
            </a:r>
            <a:r>
              <a:rPr lang="es-VE" sz="2200" b="1" dirty="0" smtClean="0">
                <a:solidFill>
                  <a:schemeClr val="tx1"/>
                </a:solidFill>
              </a:rPr>
              <a:t>(“Bienvenido a Técnicas 1”);</a:t>
            </a:r>
          </a:p>
          <a:p>
            <a:pPr algn="just"/>
            <a:r>
              <a:rPr lang="es-VE" sz="2200" b="1" dirty="0" smtClean="0">
                <a:solidFill>
                  <a:schemeClr val="tx1"/>
                </a:solidFill>
              </a:rPr>
              <a:t>	}</a:t>
            </a:r>
            <a:endParaRPr lang="es-VE" dirty="0" smtClean="0">
              <a:solidFill>
                <a:schemeClr val="tx1"/>
              </a:solidFill>
            </a:endParaRPr>
          </a:p>
          <a:p>
            <a:pPr algn="just"/>
            <a:endParaRPr lang="es-VE" dirty="0" smtClean="0"/>
          </a:p>
          <a:p>
            <a:pPr algn="ctr"/>
            <a:endParaRPr lang="es-VE" dirty="0" smtClean="0"/>
          </a:p>
          <a:p>
            <a:pPr algn="ctr"/>
            <a:endParaRPr lang="es-VE" dirty="0"/>
          </a:p>
        </p:txBody>
      </p:sp>
      <p:sp>
        <p:nvSpPr>
          <p:cNvPr id="4" name="5 Rectángulo"/>
          <p:cNvSpPr/>
          <p:nvPr/>
        </p:nvSpPr>
        <p:spPr>
          <a:xfrm>
            <a:off x="704528" y="476672"/>
            <a:ext cx="7872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Estructura de un Programa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18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719</TotalTime>
  <Words>780</Words>
  <Application>Microsoft Office PowerPoint</Application>
  <PresentationFormat>A4 (210 x 297 mm)</PresentationFormat>
  <Paragraphs>149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Trebuchet MS</vt:lpstr>
      <vt:lpstr>Wingdings</vt:lpstr>
      <vt:lpstr>Wingdings 3</vt:lpstr>
      <vt:lpstr>Faceta</vt:lpstr>
      <vt:lpstr>  Unidad Curricular:  Técnicas de Programación I II Semestre</vt:lpstr>
      <vt:lpstr>Temario</vt:lpstr>
      <vt:lpstr>Bibliografía</vt:lpstr>
      <vt:lpstr>Bibliografía</vt:lpstr>
      <vt:lpstr>Tópicos de uso en un  Lenguaje de programación 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Función</vt:lpstr>
      <vt:lpstr>Función</vt:lpstr>
      <vt:lpstr>Estructura de una Función</vt:lpstr>
      <vt:lpstr>Gracias por su atención….</vt:lpstr>
    </vt:vector>
  </TitlesOfParts>
  <Company>www.landerxtremo.s5.com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OPERATIVOS</dc:title>
  <dc:creator>Windows XP 2010</dc:creator>
  <cp:lastModifiedBy>Usuario</cp:lastModifiedBy>
  <cp:revision>80</cp:revision>
  <dcterms:created xsi:type="dcterms:W3CDTF">2014-05-08T20:42:58Z</dcterms:created>
  <dcterms:modified xsi:type="dcterms:W3CDTF">2021-01-02T01:47:47Z</dcterms:modified>
</cp:coreProperties>
</file>