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1" r:id="rId16"/>
    <p:sldId id="273" r:id="rId17"/>
    <p:sldId id="272" r:id="rId18"/>
    <p:sldId id="280" r:id="rId19"/>
    <p:sldId id="274" r:id="rId20"/>
    <p:sldId id="270" r:id="rId21"/>
    <p:sldId id="275" r:id="rId22"/>
    <p:sldId id="276" r:id="rId23"/>
    <p:sldId id="277" r:id="rId24"/>
    <p:sldId id="278" r:id="rId25"/>
    <p:sldId id="279" r:id="rId26"/>
    <p:sldId id="281" r:id="rId27"/>
    <p:sldId id="282" r:id="rId28"/>
    <p:sldId id="283" r:id="rId29"/>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28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793C8CFA-196B-46CB-966C-6B69B3826CA9}" type="datetimeFigureOut">
              <a:rPr lang="es-VE" smtClean="0"/>
              <a:t>10/02/2024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A121E208-577C-4CD2-B366-D45DC9F032E6}" type="slidenum">
              <a:rPr lang="es-VE" smtClean="0"/>
              <a:t>‹Nº›</a:t>
            </a:fld>
            <a:endParaRPr lang="es-VE"/>
          </a:p>
        </p:txBody>
      </p:sp>
    </p:spTree>
    <p:extLst>
      <p:ext uri="{BB962C8B-B14F-4D97-AF65-F5344CB8AC3E}">
        <p14:creationId xmlns:p14="http://schemas.microsoft.com/office/powerpoint/2010/main" val="260575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793C8CFA-196B-46CB-966C-6B69B3826CA9}" type="datetimeFigureOut">
              <a:rPr lang="es-VE" smtClean="0"/>
              <a:t>10/02/2024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A121E208-577C-4CD2-B366-D45DC9F032E6}" type="slidenum">
              <a:rPr lang="es-VE" smtClean="0"/>
              <a:t>‹Nº›</a:t>
            </a:fld>
            <a:endParaRPr lang="es-VE"/>
          </a:p>
        </p:txBody>
      </p:sp>
    </p:spTree>
    <p:extLst>
      <p:ext uri="{BB962C8B-B14F-4D97-AF65-F5344CB8AC3E}">
        <p14:creationId xmlns:p14="http://schemas.microsoft.com/office/powerpoint/2010/main" val="49279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793C8CFA-196B-46CB-966C-6B69B3826CA9}" type="datetimeFigureOut">
              <a:rPr lang="es-VE" smtClean="0"/>
              <a:t>10/02/2024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A121E208-577C-4CD2-B366-D45DC9F032E6}" type="slidenum">
              <a:rPr lang="es-VE" smtClean="0"/>
              <a:t>‹Nº›</a:t>
            </a:fld>
            <a:endParaRPr lang="es-VE"/>
          </a:p>
        </p:txBody>
      </p:sp>
    </p:spTree>
    <p:extLst>
      <p:ext uri="{BB962C8B-B14F-4D97-AF65-F5344CB8AC3E}">
        <p14:creationId xmlns:p14="http://schemas.microsoft.com/office/powerpoint/2010/main" val="363423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793C8CFA-196B-46CB-966C-6B69B3826CA9}" type="datetimeFigureOut">
              <a:rPr lang="es-VE" smtClean="0"/>
              <a:t>10/02/2024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A121E208-577C-4CD2-B366-D45DC9F032E6}" type="slidenum">
              <a:rPr lang="es-VE" smtClean="0"/>
              <a:t>‹Nº›</a:t>
            </a:fld>
            <a:endParaRPr lang="es-VE"/>
          </a:p>
        </p:txBody>
      </p:sp>
    </p:spTree>
    <p:extLst>
      <p:ext uri="{BB962C8B-B14F-4D97-AF65-F5344CB8AC3E}">
        <p14:creationId xmlns:p14="http://schemas.microsoft.com/office/powerpoint/2010/main" val="88796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93C8CFA-196B-46CB-966C-6B69B3826CA9}" type="datetimeFigureOut">
              <a:rPr lang="es-VE" smtClean="0"/>
              <a:t>10/02/2024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A121E208-577C-4CD2-B366-D45DC9F032E6}" type="slidenum">
              <a:rPr lang="es-VE" smtClean="0"/>
              <a:t>‹Nº›</a:t>
            </a:fld>
            <a:endParaRPr lang="es-VE"/>
          </a:p>
        </p:txBody>
      </p:sp>
    </p:spTree>
    <p:extLst>
      <p:ext uri="{BB962C8B-B14F-4D97-AF65-F5344CB8AC3E}">
        <p14:creationId xmlns:p14="http://schemas.microsoft.com/office/powerpoint/2010/main" val="400343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793C8CFA-196B-46CB-966C-6B69B3826CA9}" type="datetimeFigureOut">
              <a:rPr lang="es-VE" smtClean="0"/>
              <a:t>10/02/2024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A121E208-577C-4CD2-B366-D45DC9F032E6}" type="slidenum">
              <a:rPr lang="es-VE" smtClean="0"/>
              <a:t>‹Nº›</a:t>
            </a:fld>
            <a:endParaRPr lang="es-VE"/>
          </a:p>
        </p:txBody>
      </p:sp>
    </p:spTree>
    <p:extLst>
      <p:ext uri="{BB962C8B-B14F-4D97-AF65-F5344CB8AC3E}">
        <p14:creationId xmlns:p14="http://schemas.microsoft.com/office/powerpoint/2010/main" val="130908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793C8CFA-196B-46CB-966C-6B69B3826CA9}" type="datetimeFigureOut">
              <a:rPr lang="es-VE" smtClean="0"/>
              <a:t>10/02/2024</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A121E208-577C-4CD2-B366-D45DC9F032E6}" type="slidenum">
              <a:rPr lang="es-VE" smtClean="0"/>
              <a:t>‹Nº›</a:t>
            </a:fld>
            <a:endParaRPr lang="es-VE"/>
          </a:p>
        </p:txBody>
      </p:sp>
    </p:spTree>
    <p:extLst>
      <p:ext uri="{BB962C8B-B14F-4D97-AF65-F5344CB8AC3E}">
        <p14:creationId xmlns:p14="http://schemas.microsoft.com/office/powerpoint/2010/main" val="2599991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793C8CFA-196B-46CB-966C-6B69B3826CA9}" type="datetimeFigureOut">
              <a:rPr lang="es-VE" smtClean="0"/>
              <a:t>10/02/2024</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A121E208-577C-4CD2-B366-D45DC9F032E6}" type="slidenum">
              <a:rPr lang="es-VE" smtClean="0"/>
              <a:t>‹Nº›</a:t>
            </a:fld>
            <a:endParaRPr lang="es-VE"/>
          </a:p>
        </p:txBody>
      </p:sp>
    </p:spTree>
    <p:extLst>
      <p:ext uri="{BB962C8B-B14F-4D97-AF65-F5344CB8AC3E}">
        <p14:creationId xmlns:p14="http://schemas.microsoft.com/office/powerpoint/2010/main" val="301415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93C8CFA-196B-46CB-966C-6B69B3826CA9}" type="datetimeFigureOut">
              <a:rPr lang="es-VE" smtClean="0"/>
              <a:t>10/02/2024</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A121E208-577C-4CD2-B366-D45DC9F032E6}" type="slidenum">
              <a:rPr lang="es-VE" smtClean="0"/>
              <a:t>‹Nº›</a:t>
            </a:fld>
            <a:endParaRPr lang="es-VE"/>
          </a:p>
        </p:txBody>
      </p:sp>
    </p:spTree>
    <p:extLst>
      <p:ext uri="{BB962C8B-B14F-4D97-AF65-F5344CB8AC3E}">
        <p14:creationId xmlns:p14="http://schemas.microsoft.com/office/powerpoint/2010/main" val="341143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3C8CFA-196B-46CB-966C-6B69B3826CA9}" type="datetimeFigureOut">
              <a:rPr lang="es-VE" smtClean="0"/>
              <a:t>10/02/2024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A121E208-577C-4CD2-B366-D45DC9F032E6}" type="slidenum">
              <a:rPr lang="es-VE" smtClean="0"/>
              <a:t>‹Nº›</a:t>
            </a:fld>
            <a:endParaRPr lang="es-VE"/>
          </a:p>
        </p:txBody>
      </p:sp>
    </p:spTree>
    <p:extLst>
      <p:ext uri="{BB962C8B-B14F-4D97-AF65-F5344CB8AC3E}">
        <p14:creationId xmlns:p14="http://schemas.microsoft.com/office/powerpoint/2010/main" val="304511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3C8CFA-196B-46CB-966C-6B69B3826CA9}" type="datetimeFigureOut">
              <a:rPr lang="es-VE" smtClean="0"/>
              <a:t>10/02/2024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A121E208-577C-4CD2-B366-D45DC9F032E6}" type="slidenum">
              <a:rPr lang="es-VE" smtClean="0"/>
              <a:t>‹Nº›</a:t>
            </a:fld>
            <a:endParaRPr lang="es-VE"/>
          </a:p>
        </p:txBody>
      </p:sp>
    </p:spTree>
    <p:extLst>
      <p:ext uri="{BB962C8B-B14F-4D97-AF65-F5344CB8AC3E}">
        <p14:creationId xmlns:p14="http://schemas.microsoft.com/office/powerpoint/2010/main" val="239894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8CFA-196B-46CB-966C-6B69B3826CA9}" type="datetimeFigureOut">
              <a:rPr lang="es-VE" smtClean="0"/>
              <a:t>10/02/2024</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1E208-577C-4CD2-B366-D45DC9F032E6}" type="slidenum">
              <a:rPr lang="es-VE" smtClean="0"/>
              <a:t>‹Nº›</a:t>
            </a:fld>
            <a:endParaRPr lang="es-VE"/>
          </a:p>
        </p:txBody>
      </p:sp>
    </p:spTree>
    <p:extLst>
      <p:ext uri="{BB962C8B-B14F-4D97-AF65-F5344CB8AC3E}">
        <p14:creationId xmlns:p14="http://schemas.microsoft.com/office/powerpoint/2010/main" val="2994214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VE" dirty="0" smtClean="0"/>
              <a:t>Difracción de Rayos X</a:t>
            </a:r>
            <a:endParaRPr lang="es-VE" dirty="0"/>
          </a:p>
        </p:txBody>
      </p:sp>
      <p:sp>
        <p:nvSpPr>
          <p:cNvPr id="3" name="2 Subtítulo"/>
          <p:cNvSpPr>
            <a:spLocks noGrp="1"/>
          </p:cNvSpPr>
          <p:nvPr>
            <p:ph type="subTitle" idx="1"/>
          </p:nvPr>
        </p:nvSpPr>
        <p:spPr/>
        <p:txBody>
          <a:bodyPr/>
          <a:lstStyle/>
          <a:p>
            <a:endParaRPr lang="es-VE" dirty="0"/>
          </a:p>
        </p:txBody>
      </p:sp>
    </p:spTree>
    <p:extLst>
      <p:ext uri="{BB962C8B-B14F-4D97-AF65-F5344CB8AC3E}">
        <p14:creationId xmlns:p14="http://schemas.microsoft.com/office/powerpoint/2010/main" val="2796333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27584" y="959817"/>
            <a:ext cx="7560840" cy="4247317"/>
          </a:xfrm>
          <a:prstGeom prst="rect">
            <a:avLst/>
          </a:prstGeom>
        </p:spPr>
        <p:txBody>
          <a:bodyPr wrap="square">
            <a:spAutoFit/>
          </a:bodyPr>
          <a:lstStyle/>
          <a:p>
            <a:pPr algn="just"/>
            <a:r>
              <a:rPr lang="es-VE" dirty="0" smtClean="0"/>
              <a:t>Dado que se supone que S</a:t>
            </a:r>
            <a:r>
              <a:rPr lang="es-VE" baseline="-25000" dirty="0"/>
              <a:t>O</a:t>
            </a:r>
            <a:r>
              <a:rPr lang="es-VE" dirty="0" smtClean="0"/>
              <a:t> es una fuente puntual de luz monocromática, las ondículas secundarias de Huygens  que salen de S</a:t>
            </a:r>
            <a:r>
              <a:rPr lang="es-VE" baseline="-25000" dirty="0" smtClean="0"/>
              <a:t>1</a:t>
            </a:r>
            <a:r>
              <a:rPr lang="es-VE" dirty="0" smtClean="0"/>
              <a:t> y S</a:t>
            </a:r>
            <a:r>
              <a:rPr lang="es-VE" baseline="-25000" dirty="0" smtClean="0"/>
              <a:t>2</a:t>
            </a:r>
            <a:r>
              <a:rPr lang="es-VE" dirty="0" smtClean="0"/>
              <a:t>  mantienen siempre una diferencia de fase constante (cero en este caso porque son equidistantes de</a:t>
            </a:r>
            <a:r>
              <a:rPr lang="es-VE" dirty="0">
                <a:solidFill>
                  <a:prstClr val="black"/>
                </a:solidFill>
              </a:rPr>
              <a:t> </a:t>
            </a:r>
            <a:r>
              <a:rPr lang="es-VE" dirty="0" smtClean="0">
                <a:solidFill>
                  <a:prstClr val="black"/>
                </a:solidFill>
              </a:rPr>
              <a:t>S</a:t>
            </a:r>
            <a:r>
              <a:rPr lang="es-VE" baseline="-25000" dirty="0" smtClean="0">
                <a:solidFill>
                  <a:prstClr val="black"/>
                </a:solidFill>
              </a:rPr>
              <a:t>O</a:t>
            </a:r>
            <a:r>
              <a:rPr lang="es-VE" dirty="0" smtClean="0"/>
              <a:t> ) y tienen la misma frecuencia. Se dice entonces que las fuentes de </a:t>
            </a:r>
            <a:r>
              <a:rPr lang="es-VE" dirty="0">
                <a:solidFill>
                  <a:prstClr val="black"/>
                </a:solidFill>
              </a:rPr>
              <a:t>S</a:t>
            </a:r>
            <a:r>
              <a:rPr lang="es-VE" baseline="-25000" dirty="0">
                <a:solidFill>
                  <a:prstClr val="black"/>
                </a:solidFill>
              </a:rPr>
              <a:t>1</a:t>
            </a:r>
            <a:r>
              <a:rPr lang="es-VE" dirty="0">
                <a:solidFill>
                  <a:prstClr val="black"/>
                </a:solidFill>
              </a:rPr>
              <a:t> y S</a:t>
            </a:r>
            <a:r>
              <a:rPr lang="es-VE" baseline="-25000" dirty="0">
                <a:solidFill>
                  <a:prstClr val="black"/>
                </a:solidFill>
              </a:rPr>
              <a:t>2</a:t>
            </a:r>
            <a:r>
              <a:rPr lang="es-VE" dirty="0">
                <a:solidFill>
                  <a:prstClr val="black"/>
                </a:solidFill>
              </a:rPr>
              <a:t> </a:t>
            </a:r>
            <a:r>
              <a:rPr lang="es-VE" dirty="0" smtClean="0"/>
              <a:t>son coherentes. </a:t>
            </a:r>
          </a:p>
          <a:p>
            <a:pPr algn="just"/>
            <a:endParaRPr lang="es-VE" dirty="0"/>
          </a:p>
          <a:p>
            <a:pPr algn="just"/>
            <a:r>
              <a:rPr lang="es-VE" dirty="0" smtClean="0"/>
              <a:t>Por ondas coherentes se entiende que las ondas están en fase o tienen una relación de fase definida. El término incoherente significa que las ondas tienen relaciones de fase aleatorias, lo que ocurriría si </a:t>
            </a:r>
            <a:r>
              <a:rPr lang="es-VE" dirty="0">
                <a:solidFill>
                  <a:prstClr val="black"/>
                </a:solidFill>
              </a:rPr>
              <a:t>S</a:t>
            </a:r>
            <a:r>
              <a:rPr lang="es-VE" baseline="-25000" dirty="0">
                <a:solidFill>
                  <a:prstClr val="black"/>
                </a:solidFill>
              </a:rPr>
              <a:t>1</a:t>
            </a:r>
            <a:r>
              <a:rPr lang="es-VE" dirty="0">
                <a:solidFill>
                  <a:prstClr val="black"/>
                </a:solidFill>
              </a:rPr>
              <a:t> y S</a:t>
            </a:r>
            <a:r>
              <a:rPr lang="es-VE" baseline="-25000" dirty="0">
                <a:solidFill>
                  <a:prstClr val="black"/>
                </a:solidFill>
              </a:rPr>
              <a:t>2</a:t>
            </a:r>
            <a:r>
              <a:rPr lang="es-VE" dirty="0">
                <a:solidFill>
                  <a:prstClr val="black"/>
                </a:solidFill>
              </a:rPr>
              <a:t> </a:t>
            </a:r>
            <a:r>
              <a:rPr lang="es-VE" dirty="0" smtClean="0"/>
              <a:t> fueran iluminadas por dos fuentes de luz independientes, en lugar de una única fuente .</a:t>
            </a:r>
          </a:p>
          <a:p>
            <a:endParaRPr lang="es-VE" dirty="0"/>
          </a:p>
          <a:p>
            <a:pPr algn="just"/>
            <a:r>
              <a:rPr lang="es-VE" dirty="0" smtClean="0"/>
              <a:t>Dos fuentes de luz independientes (que pueden ser dos zonas separadas dentro de la misma lámpara o el Sol) no emitirían, por lo general, su luz al unísono, es decir, no de forma coherente. Además, porque </a:t>
            </a:r>
            <a:r>
              <a:rPr lang="es-VE" dirty="0">
                <a:solidFill>
                  <a:prstClr val="black"/>
                </a:solidFill>
              </a:rPr>
              <a:t>S</a:t>
            </a:r>
            <a:r>
              <a:rPr lang="es-VE" baseline="-25000" dirty="0">
                <a:solidFill>
                  <a:prstClr val="black"/>
                </a:solidFill>
              </a:rPr>
              <a:t>1</a:t>
            </a:r>
            <a:r>
              <a:rPr lang="es-VE" dirty="0">
                <a:solidFill>
                  <a:prstClr val="black"/>
                </a:solidFill>
              </a:rPr>
              <a:t> y S</a:t>
            </a:r>
            <a:r>
              <a:rPr lang="es-VE" baseline="-25000" dirty="0">
                <a:solidFill>
                  <a:prstClr val="black"/>
                </a:solidFill>
              </a:rPr>
              <a:t>2</a:t>
            </a:r>
            <a:r>
              <a:rPr lang="es-VE" dirty="0">
                <a:solidFill>
                  <a:prstClr val="black"/>
                </a:solidFill>
              </a:rPr>
              <a:t> </a:t>
            </a:r>
            <a:r>
              <a:rPr lang="es-VE" dirty="0" smtClean="0"/>
              <a:t> están a la misma distancia de </a:t>
            </a:r>
            <a:r>
              <a:rPr lang="es-VE" dirty="0">
                <a:solidFill>
                  <a:prstClr val="black"/>
                </a:solidFill>
              </a:rPr>
              <a:t>S</a:t>
            </a:r>
            <a:r>
              <a:rPr lang="es-VE" baseline="-25000" dirty="0">
                <a:solidFill>
                  <a:prstClr val="black"/>
                </a:solidFill>
              </a:rPr>
              <a:t>O</a:t>
            </a:r>
            <a:r>
              <a:rPr lang="es-VE" dirty="0" smtClean="0"/>
              <a:t>, las amplitudes de las dos ondas de Huygens son iguales.</a:t>
            </a:r>
            <a:endParaRPr lang="es-VE" dirty="0"/>
          </a:p>
        </p:txBody>
      </p:sp>
    </p:spTree>
    <p:extLst>
      <p:ext uri="{BB962C8B-B14F-4D97-AF65-F5344CB8AC3E}">
        <p14:creationId xmlns:p14="http://schemas.microsoft.com/office/powerpoint/2010/main" val="3435760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247849"/>
            <a:ext cx="7632848" cy="4247317"/>
          </a:xfrm>
          <a:prstGeom prst="rect">
            <a:avLst/>
          </a:prstGeom>
        </p:spPr>
        <p:txBody>
          <a:bodyPr wrap="square">
            <a:spAutoFit/>
          </a:bodyPr>
          <a:lstStyle/>
          <a:p>
            <a:pPr algn="just"/>
            <a:r>
              <a:rPr lang="es-VE" b="0" i="0" dirty="0" smtClean="0">
                <a:solidFill>
                  <a:srgbClr val="000000"/>
                </a:solidFill>
                <a:effectLst/>
                <a:latin typeface="IBMPlexSerif-Regular"/>
              </a:rPr>
              <a:t>Cuando la luz pasa a través de rendijas estrechas, estas actúan como fuentes de ondas coherentes y la luz se propaga en forma de ondas semicirculares, como se muestra en la </a:t>
            </a:r>
            <a:r>
              <a:rPr lang="es-VE" b="0" i="0" dirty="0" smtClean="0">
                <a:solidFill>
                  <a:srgbClr val="027EB5"/>
                </a:solidFill>
                <a:effectLst/>
                <a:latin typeface="IBMPlexSerif-Regular"/>
              </a:rPr>
              <a:t>Figura 6. </a:t>
            </a:r>
            <a:r>
              <a:rPr lang="es-VE" b="0" i="0" dirty="0" smtClean="0">
                <a:solidFill>
                  <a:srgbClr val="000000"/>
                </a:solidFill>
                <a:effectLst/>
                <a:latin typeface="IBMPlexSerif-Regular"/>
              </a:rPr>
              <a:t>(a). La interferencia constructiva pura se produce cuando las ondas van de cresta a cresta o de valle a valle. </a:t>
            </a:r>
            <a:r>
              <a:rPr lang="es-VE" dirty="0">
                <a:solidFill>
                  <a:srgbClr val="000000"/>
                </a:solidFill>
                <a:latin typeface="IBMPlexSerif-Regular"/>
              </a:rPr>
              <a:t>cuando la cresta de una onda se traslapa con la cresta de otra onda, </a:t>
            </a:r>
            <a:r>
              <a:rPr lang="es-VE" dirty="0" smtClean="0">
                <a:solidFill>
                  <a:srgbClr val="000000"/>
                </a:solidFill>
                <a:latin typeface="IBMPlexSerif-Regular"/>
              </a:rPr>
              <a:t>sus  efectos </a:t>
            </a:r>
            <a:r>
              <a:rPr lang="es-VE" dirty="0">
                <a:solidFill>
                  <a:srgbClr val="000000"/>
                </a:solidFill>
                <a:latin typeface="IBMPlexSerif-Regular"/>
              </a:rPr>
              <a:t>individuales se suman y producen una onda de mayor amplitud. A esto </a:t>
            </a:r>
            <a:r>
              <a:rPr lang="es-VE" dirty="0" smtClean="0">
                <a:solidFill>
                  <a:srgbClr val="000000"/>
                </a:solidFill>
                <a:latin typeface="IBMPlexSerif-Regular"/>
              </a:rPr>
              <a:t>se le </a:t>
            </a:r>
            <a:r>
              <a:rPr lang="es-VE" dirty="0">
                <a:solidFill>
                  <a:srgbClr val="000000"/>
                </a:solidFill>
                <a:latin typeface="IBMPlexSerif-Regular"/>
              </a:rPr>
              <a:t>llama interferencia constructiva</a:t>
            </a:r>
            <a:endParaRPr lang="es-VE" b="0" i="0" dirty="0" smtClean="0">
              <a:solidFill>
                <a:srgbClr val="000000"/>
              </a:solidFill>
              <a:effectLst/>
              <a:latin typeface="IBMPlexSerif-Regular"/>
            </a:endParaRPr>
          </a:p>
          <a:p>
            <a:pPr algn="just"/>
            <a:endParaRPr lang="es-VE" b="0" i="0" dirty="0" smtClean="0">
              <a:solidFill>
                <a:srgbClr val="000000"/>
              </a:solidFill>
              <a:effectLst/>
              <a:latin typeface="IBMPlexSerif-Regular"/>
            </a:endParaRPr>
          </a:p>
          <a:p>
            <a:pPr algn="just"/>
            <a:r>
              <a:rPr lang="es-VE" b="0" i="0" dirty="0" smtClean="0">
                <a:solidFill>
                  <a:srgbClr val="000000"/>
                </a:solidFill>
                <a:effectLst/>
                <a:latin typeface="IBMPlexSerif-Regular"/>
              </a:rPr>
              <a:t>La luz debe incidir sobre una pantalla y dispersarse hacia nuestros ojos</a:t>
            </a:r>
            <a:br>
              <a:rPr lang="es-VE" b="0" i="0" dirty="0" smtClean="0">
                <a:solidFill>
                  <a:srgbClr val="000000"/>
                </a:solidFill>
                <a:effectLst/>
                <a:latin typeface="IBMPlexSerif-Regular"/>
              </a:rPr>
            </a:br>
            <a:r>
              <a:rPr lang="es-VE" b="0" i="0" dirty="0" smtClean="0">
                <a:solidFill>
                  <a:srgbClr val="000000"/>
                </a:solidFill>
                <a:effectLst/>
                <a:latin typeface="IBMPlexSerif-Regular"/>
              </a:rPr>
              <a:t>para que podamos ver el patrón. En la </a:t>
            </a:r>
            <a:r>
              <a:rPr lang="es-VE" b="0" i="0" dirty="0" smtClean="0">
                <a:solidFill>
                  <a:srgbClr val="027EB5"/>
                </a:solidFill>
                <a:effectLst/>
                <a:latin typeface="IBMPlexSerif-Regular"/>
              </a:rPr>
              <a:t>Figura 4. </a:t>
            </a:r>
            <a:r>
              <a:rPr lang="es-VE" b="0" i="0" dirty="0" smtClean="0">
                <a:solidFill>
                  <a:srgbClr val="000000"/>
                </a:solidFill>
                <a:effectLst/>
                <a:latin typeface="IBMPlexSerif-Regular"/>
              </a:rPr>
              <a:t>se muestra un patrón análogo para las ondas de agua. Tome en cuenta que las regiones de interferencia constructiva y destructiva se alejan de las rendijas en ángulos bien definidos con respecto al haz original. Estos ángulos dependen de la longitud de onda y de la distancia entre las rendijas, como veremos a continuación</a:t>
            </a:r>
            <a:r>
              <a:rPr lang="es-VE" dirty="0" smtClean="0"/>
              <a:t> </a:t>
            </a:r>
            <a:endParaRPr lang="es-VE" dirty="0"/>
          </a:p>
        </p:txBody>
      </p:sp>
    </p:spTree>
    <p:extLst>
      <p:ext uri="{BB962C8B-B14F-4D97-AF65-F5344CB8AC3E}">
        <p14:creationId xmlns:p14="http://schemas.microsoft.com/office/powerpoint/2010/main" val="816699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3" y="1949499"/>
            <a:ext cx="7864475"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755576" y="4851737"/>
            <a:ext cx="7560840" cy="1169551"/>
          </a:xfrm>
          <a:prstGeom prst="rect">
            <a:avLst/>
          </a:prstGeom>
        </p:spPr>
        <p:txBody>
          <a:bodyPr wrap="square">
            <a:spAutoFit/>
          </a:bodyPr>
          <a:lstStyle/>
          <a:p>
            <a:pPr algn="just"/>
            <a:r>
              <a:rPr lang="es-VE" sz="1400" b="1" i="0" dirty="0" smtClean="0">
                <a:solidFill>
                  <a:srgbClr val="C31427"/>
                </a:solidFill>
                <a:effectLst/>
                <a:latin typeface="Mulish-Bold"/>
              </a:rPr>
              <a:t>FIGURA 6.</a:t>
            </a:r>
          </a:p>
          <a:p>
            <a:pPr algn="just"/>
            <a:r>
              <a:rPr lang="es-VE" sz="1400" b="1" i="0" dirty="0" smtClean="0">
                <a:solidFill>
                  <a:srgbClr val="C31427"/>
                </a:solidFill>
                <a:effectLst/>
                <a:latin typeface="Mulish-Bold"/>
              </a:rPr>
              <a:t> </a:t>
            </a:r>
            <a:r>
              <a:rPr lang="es-VE" sz="1400" b="0" i="0" dirty="0" smtClean="0">
                <a:solidFill>
                  <a:srgbClr val="000000"/>
                </a:solidFill>
                <a:effectLst/>
                <a:latin typeface="IBMPlexSans-Regular"/>
              </a:rPr>
              <a:t>Las amplitudes de las ondas se suman. (a) La interferencia constructiva pura se obtiene cuando ondas idénticas están en fase.  (b) La interferencia destructiva pura se produce cuando ondas idénticas están exactamente desfasadas, o desplazadas media longitud de onda</a:t>
            </a:r>
            <a:r>
              <a:rPr lang="es-VE" sz="1400" dirty="0"/>
              <a:t>.</a:t>
            </a:r>
            <a:endParaRPr lang="es-VE" sz="1400" b="0" i="0" dirty="0" smtClean="0">
              <a:solidFill>
                <a:srgbClr val="000000"/>
              </a:solidFill>
              <a:effectLst/>
              <a:latin typeface="IBMPlexSans-Regular"/>
            </a:endParaRPr>
          </a:p>
        </p:txBody>
      </p:sp>
    </p:spTree>
    <p:extLst>
      <p:ext uri="{BB962C8B-B14F-4D97-AF65-F5344CB8AC3E}">
        <p14:creationId xmlns:p14="http://schemas.microsoft.com/office/powerpoint/2010/main" val="2809077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764704"/>
            <a:ext cx="554355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27584" y="4852317"/>
            <a:ext cx="7488832" cy="1384995"/>
          </a:xfrm>
          <a:prstGeom prst="rect">
            <a:avLst/>
          </a:prstGeom>
        </p:spPr>
        <p:txBody>
          <a:bodyPr wrap="square">
            <a:spAutoFit/>
          </a:bodyPr>
          <a:lstStyle/>
          <a:p>
            <a:pPr algn="just"/>
            <a:r>
              <a:rPr lang="es-VE" sz="1400" b="1" i="0" dirty="0" smtClean="0">
                <a:solidFill>
                  <a:srgbClr val="C31427"/>
                </a:solidFill>
                <a:effectLst/>
                <a:latin typeface="Mulish-Bold"/>
              </a:rPr>
              <a:t>FIGURA </a:t>
            </a:r>
            <a:r>
              <a:rPr lang="es-VE" sz="1400" b="1" i="0" dirty="0" smtClean="0">
                <a:solidFill>
                  <a:srgbClr val="C31427"/>
                </a:solidFill>
                <a:effectLst/>
                <a:latin typeface="Mulish-Bold"/>
              </a:rPr>
              <a:t>7. </a:t>
            </a:r>
            <a:r>
              <a:rPr lang="es-VE" sz="1400" b="0" i="0" dirty="0" smtClean="0">
                <a:solidFill>
                  <a:srgbClr val="000000"/>
                </a:solidFill>
                <a:effectLst/>
                <a:latin typeface="IBMPlexSans-Regular"/>
              </a:rPr>
              <a:t>Las rendijas dobles producen dos fuentes coherentes de ondas que interfieren. (a) La luz se dispersa (difracta) desde cada rendija, porque las rendijas son estrechas. Estas ondas se superponen e interfieren de forma constructiva (líneas brillantes) y destructiva (regiones oscuras). Solo podemos ver esto si la luz incide en una pantalla y se dispersa en nuestros ojos. (b) Cuando la luz que ha pasado por las dobles rendijas incide en una pantalla, vemos un patrón como este.</a:t>
            </a:r>
          </a:p>
        </p:txBody>
      </p:sp>
    </p:spTree>
    <p:extLst>
      <p:ext uri="{BB962C8B-B14F-4D97-AF65-F5344CB8AC3E}">
        <p14:creationId xmlns:p14="http://schemas.microsoft.com/office/powerpoint/2010/main" val="2526082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959817"/>
            <a:ext cx="7632848" cy="2308324"/>
          </a:xfrm>
          <a:prstGeom prst="rect">
            <a:avLst/>
          </a:prstGeom>
        </p:spPr>
        <p:txBody>
          <a:bodyPr wrap="square">
            <a:spAutoFit/>
          </a:bodyPr>
          <a:lstStyle/>
          <a:p>
            <a:pPr algn="just"/>
            <a:r>
              <a:rPr lang="es-VE" sz="1600" b="0" i="0" dirty="0" smtClean="0">
                <a:solidFill>
                  <a:srgbClr val="000000"/>
                </a:solidFill>
                <a:effectLst/>
                <a:latin typeface="IBMPlexSerif-Regular"/>
              </a:rPr>
              <a:t>Para entender el patrón de interferencia de doble rendija, tenga en cuenta cómo dos ondas viajan desde las rendijas a la pantalla (</a:t>
            </a:r>
            <a:r>
              <a:rPr lang="es-VE" sz="1600" b="0" i="0" dirty="0" smtClean="0">
                <a:solidFill>
                  <a:srgbClr val="027EB5"/>
                </a:solidFill>
                <a:effectLst/>
                <a:latin typeface="IBMPlexSerif-Regular"/>
              </a:rPr>
              <a:t>Figura 8.</a:t>
            </a:r>
            <a:r>
              <a:rPr lang="es-VE" sz="1600" b="0" i="0" dirty="0" smtClean="0">
                <a:solidFill>
                  <a:srgbClr val="000000"/>
                </a:solidFill>
                <a:effectLst/>
                <a:latin typeface="IBMPlexSerif-Regular"/>
              </a:rPr>
              <a:t>). Cada rendija está a una distancia diferente de un punto determinado de la pantalla. Por lo tanto, en cada trayectoria caben diferentes números de longitudes de onda. </a:t>
            </a:r>
          </a:p>
          <a:p>
            <a:pPr algn="just"/>
            <a:r>
              <a:rPr lang="es-VE" sz="1600" b="0" i="0" dirty="0" smtClean="0">
                <a:solidFill>
                  <a:srgbClr val="000000"/>
                </a:solidFill>
                <a:effectLst/>
                <a:latin typeface="IBMPlexSerif-Regular"/>
              </a:rPr>
              <a:t>Las ondas parten de las rendijas en fase (de cresta a cresta), pero pueden acabar desfasadas (de cresta a valle) en la pantalla si las trayectorias difieren en longitud en media longitud de onda, interfiriendo destructivamente. Si las trayectorias difieren en una longitud de onda entera, las ondas llegan en fase (cresta a cresta) a la pantalla, interfiriendo constructivamente.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625" y="3361531"/>
            <a:ext cx="2891195" cy="265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860032" y="3429000"/>
            <a:ext cx="3450000" cy="2677656"/>
          </a:xfrm>
          <a:prstGeom prst="rect">
            <a:avLst/>
          </a:prstGeom>
        </p:spPr>
        <p:txBody>
          <a:bodyPr wrap="square">
            <a:spAutoFit/>
          </a:bodyPr>
          <a:lstStyle/>
          <a:p>
            <a:pPr algn="just"/>
            <a:r>
              <a:rPr lang="es-VE" sz="1400" b="1" i="0" dirty="0" smtClean="0">
                <a:solidFill>
                  <a:srgbClr val="C31427"/>
                </a:solidFill>
                <a:effectLst/>
                <a:latin typeface="Mulish-Bold"/>
              </a:rPr>
              <a:t>FIGURA 8. </a:t>
            </a:r>
            <a:r>
              <a:rPr lang="es-VE" sz="1400" b="0" i="0" dirty="0" smtClean="0">
                <a:solidFill>
                  <a:srgbClr val="000000"/>
                </a:solidFill>
                <a:effectLst/>
                <a:latin typeface="IBMPlexSans-Regular"/>
              </a:rPr>
              <a:t>Las ondas siguen diferentes caminos desde las rendijas hasta un punto común P en una pantalla. La interferencia destructiva se produce cuando una trayectoria es media longitud de onda más larga que la otra: las ondas comienzan en fase, pero llegan desfasadas. La interferencia constructiva se produce cuando una trayectoria es una longitud de onda completa más larga que la otra: las ondas comienzan y llegan en fase.</a:t>
            </a:r>
            <a:r>
              <a:rPr lang="es-VE" sz="1400" dirty="0" smtClean="0"/>
              <a:t> </a:t>
            </a:r>
            <a:endParaRPr lang="es-VE" sz="1400" dirty="0"/>
          </a:p>
        </p:txBody>
      </p:sp>
    </p:spTree>
    <p:extLst>
      <p:ext uri="{BB962C8B-B14F-4D97-AF65-F5344CB8AC3E}">
        <p14:creationId xmlns:p14="http://schemas.microsoft.com/office/powerpoint/2010/main" val="4272553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980728"/>
            <a:ext cx="7560840" cy="2308324"/>
          </a:xfrm>
          <a:prstGeom prst="rect">
            <a:avLst/>
          </a:prstGeom>
        </p:spPr>
        <p:txBody>
          <a:bodyPr wrap="square">
            <a:spAutoFit/>
          </a:bodyPr>
          <a:lstStyle/>
          <a:p>
            <a:pPr lvl="0" algn="just"/>
            <a:r>
              <a:rPr lang="es-VE" dirty="0">
                <a:solidFill>
                  <a:srgbClr val="000000"/>
                </a:solidFill>
                <a:latin typeface="IBMPlexSerif-Regular"/>
              </a:rPr>
              <a:t>De forma más general, si la diferencia de longitud del trayecto entre las dos ondas es cualquier número semientero de longitudes de </a:t>
            </a:r>
            <a:r>
              <a:rPr lang="es-VE" dirty="0" smtClean="0">
                <a:solidFill>
                  <a:srgbClr val="000000"/>
                </a:solidFill>
                <a:latin typeface="IBMPlexSerif-Regular"/>
              </a:rPr>
              <a:t>onda           </a:t>
            </a:r>
            <a:r>
              <a:rPr lang="es-VE" dirty="0">
                <a:solidFill>
                  <a:srgbClr val="000000"/>
                </a:solidFill>
                <a:latin typeface="IBMPlexSerif-Regular"/>
              </a:rPr>
              <a:t>[(1 / 2) , (3 / 2) , (5 / 2) , etc.], entonces se produce una interferencia destructiva. Del mismo modo, si la diferencia de longitud de trayectoria es un número entero de longitudes de onda </a:t>
            </a:r>
            <a:r>
              <a:rPr lang="es-VE" dirty="0" smtClean="0">
                <a:solidFill>
                  <a:srgbClr val="000000"/>
                </a:solidFill>
                <a:latin typeface="IBMPlexSerif-Regular"/>
              </a:rPr>
              <a:t>(1 </a:t>
            </a:r>
            <a:r>
              <a:rPr lang="es-VE" dirty="0">
                <a:solidFill>
                  <a:srgbClr val="000000"/>
                </a:solidFill>
                <a:latin typeface="IBMPlexSerif-Regular"/>
              </a:rPr>
              <a:t>, 2 , 3 , etc.), entonces se produce una interferencia constructiva</a:t>
            </a:r>
            <a:r>
              <a:rPr lang="es-VE" dirty="0" smtClean="0">
                <a:solidFill>
                  <a:srgbClr val="000000"/>
                </a:solidFill>
                <a:latin typeface="IBMPlexSerif-Regular"/>
              </a:rPr>
              <a:t>.</a:t>
            </a:r>
          </a:p>
          <a:p>
            <a:pPr lvl="0" algn="just"/>
            <a:r>
              <a:rPr lang="es-VE" dirty="0">
                <a:solidFill>
                  <a:srgbClr val="000000"/>
                </a:solidFill>
                <a:latin typeface="IBMPlexSerif-Regular"/>
              </a:rPr>
              <a:t/>
            </a:r>
            <a:br>
              <a:rPr lang="es-VE" dirty="0">
                <a:solidFill>
                  <a:srgbClr val="000000"/>
                </a:solidFill>
                <a:latin typeface="IBMPlexSerif-Regular"/>
              </a:rPr>
            </a:br>
            <a:r>
              <a:rPr lang="es-VE" dirty="0">
                <a:solidFill>
                  <a:srgbClr val="000000"/>
                </a:solidFill>
                <a:latin typeface="IBMPlexSerif-Regular"/>
              </a:rPr>
              <a:t>Estas condiciones pueden expresarse en forma de ecuaciones:</a:t>
            </a:r>
            <a:r>
              <a:rPr lang="es-VE" dirty="0">
                <a:solidFill>
                  <a:prstClr val="black"/>
                </a:solidFill>
              </a:rPr>
              <a:t> </a:t>
            </a:r>
          </a:p>
        </p:txBody>
      </p:sp>
      <p:sp>
        <p:nvSpPr>
          <p:cNvPr id="3" name="2 CuadroTexto"/>
          <p:cNvSpPr txBox="1"/>
          <p:nvPr/>
        </p:nvSpPr>
        <p:spPr>
          <a:xfrm>
            <a:off x="7452320" y="4139788"/>
            <a:ext cx="504056" cy="369332"/>
          </a:xfrm>
          <a:prstGeom prst="rect">
            <a:avLst/>
          </a:prstGeom>
          <a:noFill/>
        </p:spPr>
        <p:txBody>
          <a:bodyPr wrap="square" rtlCol="0">
            <a:spAutoFit/>
          </a:bodyPr>
          <a:lstStyle/>
          <a:p>
            <a:r>
              <a:rPr lang="es-VE" dirty="0" smtClean="0"/>
              <a:t>(1)</a:t>
            </a:r>
            <a:endParaRPr lang="es-VE" dirty="0"/>
          </a:p>
        </p:txBody>
      </p:sp>
      <mc:AlternateContent xmlns:mc="http://schemas.openxmlformats.org/markup-compatibility/2006" xmlns:a14="http://schemas.microsoft.com/office/drawing/2010/main">
        <mc:Choice Requires="a14">
          <p:sp>
            <p:nvSpPr>
              <p:cNvPr id="4" name="3 Rectángulo"/>
              <p:cNvSpPr/>
              <p:nvPr/>
            </p:nvSpPr>
            <p:spPr>
              <a:xfrm>
                <a:off x="1331640" y="3797259"/>
                <a:ext cx="7128792" cy="1060868"/>
              </a:xfrm>
              <a:prstGeom prst="rect">
                <a:avLst/>
              </a:prstGeom>
            </p:spPr>
            <p:txBody>
              <a:bodyPr wrap="square">
                <a:spAutoFit/>
              </a:bodyPr>
              <a:lstStyle/>
              <a:p>
                <a:pPr lvl="0" algn="just"/>
                <a:r>
                  <a:rPr lang="es-VE" dirty="0" smtClean="0">
                    <a:solidFill>
                      <a:srgbClr val="000000"/>
                    </a:solidFill>
                    <a:ea typeface="Cambria Math"/>
                  </a:rPr>
                  <a:t> </a:t>
                </a:r>
                <a14:m>
                  <m:oMath xmlns:m="http://schemas.openxmlformats.org/officeDocument/2006/math">
                    <m:r>
                      <a:rPr lang="es-VE" i="1">
                        <a:solidFill>
                          <a:srgbClr val="000000"/>
                        </a:solidFill>
                        <a:latin typeface="Cambria Math"/>
                        <a:ea typeface="Cambria Math"/>
                      </a:rPr>
                      <m:t>∆</m:t>
                    </m:r>
                    <m:r>
                      <a:rPr lang="es-VE" i="1">
                        <a:solidFill>
                          <a:srgbClr val="000000"/>
                        </a:solidFill>
                        <a:latin typeface="Cambria Math"/>
                        <a:ea typeface="Cambria Math"/>
                      </a:rPr>
                      <m:t>𝑙</m:t>
                    </m:r>
                    <m:r>
                      <a:rPr lang="es-VE" i="1">
                        <a:solidFill>
                          <a:srgbClr val="000000"/>
                        </a:solidFill>
                        <a:latin typeface="Cambria Math"/>
                        <a:ea typeface="Cambria Math"/>
                      </a:rPr>
                      <m:t>=</m:t>
                    </m:r>
                    <m:r>
                      <a:rPr lang="es-VE" i="1">
                        <a:solidFill>
                          <a:srgbClr val="000000"/>
                        </a:solidFill>
                        <a:latin typeface="Cambria Math"/>
                        <a:ea typeface="Cambria Math"/>
                      </a:rPr>
                      <m:t>𝑚</m:t>
                    </m:r>
                    <m:r>
                      <a:rPr lang="es-VE" i="1">
                        <a:solidFill>
                          <a:srgbClr val="000000"/>
                        </a:solidFill>
                        <a:latin typeface="Cambria Math"/>
                        <a:ea typeface="Cambria Math"/>
                        <a:sym typeface="Symbol"/>
                      </a:rPr>
                      <m:t>, 0±1,±2,±3 …</m:t>
                    </m:r>
                    <m:r>
                      <a:rPr lang="es-VE" i="1">
                        <a:solidFill>
                          <a:srgbClr val="000000"/>
                        </a:solidFill>
                        <a:latin typeface="Cambria Math"/>
                        <a:ea typeface="Cambria Math"/>
                        <a:sym typeface="Symbol"/>
                      </a:rPr>
                      <m:t>𝐼𝑛𝑡𝑒𝑟𝑓𝑒𝑟𝑒𝑛𝑐𝑖𝑎</m:t>
                    </m:r>
                    <m:r>
                      <a:rPr lang="es-VE" i="1">
                        <a:solidFill>
                          <a:srgbClr val="000000"/>
                        </a:solidFill>
                        <a:latin typeface="Cambria Math"/>
                        <a:ea typeface="Cambria Math"/>
                        <a:sym typeface="Symbol"/>
                      </a:rPr>
                      <m:t> </m:t>
                    </m:r>
                    <m:r>
                      <a:rPr lang="es-VE" i="1">
                        <a:solidFill>
                          <a:srgbClr val="000000"/>
                        </a:solidFill>
                        <a:latin typeface="Cambria Math"/>
                        <a:ea typeface="Cambria Math"/>
                        <a:sym typeface="Symbol"/>
                      </a:rPr>
                      <m:t>𝑐𝑜𝑛𝑡𝑟𝑢𝑐𝑡𝑖𝑣𝑎</m:t>
                    </m:r>
                  </m:oMath>
                </a14:m>
                <a:endParaRPr lang="es-VE" i="1" dirty="0" smtClean="0">
                  <a:solidFill>
                    <a:srgbClr val="000000"/>
                  </a:solidFill>
                  <a:latin typeface="Cambria Math"/>
                  <a:ea typeface="Cambria Math"/>
                  <a:sym typeface="Symbol"/>
                </a:endParaRPr>
              </a:p>
              <a:p>
                <a:pPr lvl="0" algn="just"/>
                <a:endParaRPr lang="es-VE" i="1" dirty="0" smtClean="0">
                  <a:solidFill>
                    <a:srgbClr val="000000"/>
                  </a:solidFill>
                  <a:latin typeface="Cambria Math"/>
                  <a:ea typeface="Cambria Math"/>
                  <a:sym typeface="Symbol"/>
                </a:endParaRPr>
              </a:p>
              <a:p>
                <a:pPr lvl="0" algn="just"/>
                <a14:m>
                  <m:oMath xmlns:m="http://schemas.openxmlformats.org/officeDocument/2006/math">
                    <m:r>
                      <a:rPr lang="es-VE" i="1">
                        <a:solidFill>
                          <a:srgbClr val="000000"/>
                        </a:solidFill>
                        <a:latin typeface="Cambria Math"/>
                        <a:ea typeface="Cambria Math"/>
                      </a:rPr>
                      <m:t>∆</m:t>
                    </m:r>
                    <m:r>
                      <a:rPr lang="es-VE" i="1">
                        <a:solidFill>
                          <a:srgbClr val="000000"/>
                        </a:solidFill>
                        <a:latin typeface="Cambria Math"/>
                        <a:ea typeface="Cambria Math"/>
                      </a:rPr>
                      <m:t>𝑙</m:t>
                    </m:r>
                    <m:r>
                      <a:rPr lang="es-VE" i="1">
                        <a:solidFill>
                          <a:srgbClr val="000000"/>
                        </a:solidFill>
                        <a:latin typeface="Cambria Math"/>
                        <a:ea typeface="Cambria Math"/>
                      </a:rPr>
                      <m:t>=</m:t>
                    </m:r>
                    <m:d>
                      <m:dPr>
                        <m:ctrlPr>
                          <a:rPr lang="es-VE" i="1">
                            <a:solidFill>
                              <a:srgbClr val="000000"/>
                            </a:solidFill>
                            <a:latin typeface="Cambria Math"/>
                            <a:ea typeface="Cambria Math"/>
                          </a:rPr>
                        </m:ctrlPr>
                      </m:dPr>
                      <m:e>
                        <m:r>
                          <a:rPr lang="es-VE" i="1">
                            <a:solidFill>
                              <a:srgbClr val="000000"/>
                            </a:solidFill>
                            <a:latin typeface="Cambria Math"/>
                            <a:ea typeface="Cambria Math"/>
                          </a:rPr>
                          <m:t>𝑚</m:t>
                        </m:r>
                        <m:r>
                          <a:rPr lang="es-VE" i="1">
                            <a:solidFill>
                              <a:srgbClr val="000000"/>
                            </a:solidFill>
                            <a:latin typeface="Cambria Math"/>
                            <a:ea typeface="Cambria Math"/>
                          </a:rPr>
                          <m:t>+</m:t>
                        </m:r>
                        <m:f>
                          <m:fPr>
                            <m:ctrlPr>
                              <a:rPr lang="es-VE" i="1">
                                <a:solidFill>
                                  <a:srgbClr val="000000"/>
                                </a:solidFill>
                                <a:latin typeface="Cambria Math"/>
                                <a:ea typeface="Cambria Math"/>
                              </a:rPr>
                            </m:ctrlPr>
                          </m:fPr>
                          <m:num>
                            <m:r>
                              <a:rPr lang="es-VE" i="1">
                                <a:solidFill>
                                  <a:srgbClr val="000000"/>
                                </a:solidFill>
                                <a:latin typeface="Cambria Math"/>
                                <a:ea typeface="Cambria Math"/>
                              </a:rPr>
                              <m:t>1</m:t>
                            </m:r>
                          </m:num>
                          <m:den>
                            <m:r>
                              <a:rPr lang="es-VE" i="1">
                                <a:solidFill>
                                  <a:srgbClr val="000000"/>
                                </a:solidFill>
                                <a:latin typeface="Cambria Math"/>
                                <a:ea typeface="Cambria Math"/>
                              </a:rPr>
                              <m:t>2</m:t>
                            </m:r>
                          </m:den>
                        </m:f>
                      </m:e>
                    </m:d>
                  </m:oMath>
                </a14:m>
                <a:r>
                  <a:rPr lang="es-VE" dirty="0">
                    <a:solidFill>
                      <a:srgbClr val="000000"/>
                    </a:solidFill>
                    <a:latin typeface="IBMPlexSerif-Regular"/>
                  </a:rPr>
                  <a:t> </a:t>
                </a:r>
                <a:r>
                  <a:rPr lang="es-VE" dirty="0">
                    <a:solidFill>
                      <a:srgbClr val="000000"/>
                    </a:solidFill>
                    <a:latin typeface="IBMPlexSerif-Regular"/>
                    <a:sym typeface="Symbol"/>
                  </a:rPr>
                  <a:t>, </a:t>
                </a:r>
                <a:r>
                  <a:rPr lang="es-VE" dirty="0">
                    <a:solidFill>
                      <a:srgbClr val="000000"/>
                    </a:solidFill>
                    <a:latin typeface="Cambria Math" pitchFamily="18" charset="0"/>
                    <a:sym typeface="Symbol"/>
                  </a:rPr>
                  <a:t>0±1,±2,±3 …𝐼𝑛𝑡𝑒𝑟𝑓𝑒𝑟𝑒𝑛𝑐𝑖𝑎 des𝑡𝑟𝑢𝑐𝑡𝑖𝑣𝑎</a:t>
                </a:r>
                <a:endParaRPr lang="es-VE" dirty="0"/>
              </a:p>
            </p:txBody>
          </p:sp>
        </mc:Choice>
        <mc:Fallback xmlns="">
          <p:sp>
            <p:nvSpPr>
              <p:cNvPr id="4" name="3 Rectángulo"/>
              <p:cNvSpPr>
                <a:spLocks noRot="1" noChangeAspect="1" noMove="1" noResize="1" noEditPoints="1" noAdjustHandles="1" noChangeArrowheads="1" noChangeShapeType="1" noTextEdit="1"/>
              </p:cNvSpPr>
              <p:nvPr/>
            </p:nvSpPr>
            <p:spPr>
              <a:xfrm>
                <a:off x="1331640" y="3797259"/>
                <a:ext cx="7128792" cy="1060868"/>
              </a:xfrm>
              <a:prstGeom prst="rect">
                <a:avLst/>
              </a:prstGeom>
              <a:blipFill rotWithShape="1">
                <a:blip r:embed="rId2"/>
                <a:stretch>
                  <a:fillRect b="-2299"/>
                </a:stretch>
              </a:blipFill>
            </p:spPr>
            <p:txBody>
              <a:bodyPr/>
              <a:lstStyle/>
              <a:p>
                <a:r>
                  <a:rPr lang="es-VE">
                    <a:noFill/>
                  </a:rPr>
                  <a:t> </a:t>
                </a:r>
              </a:p>
            </p:txBody>
          </p:sp>
        </mc:Fallback>
      </mc:AlternateContent>
    </p:spTree>
    <p:extLst>
      <p:ext uri="{BB962C8B-B14F-4D97-AF65-F5344CB8AC3E}">
        <p14:creationId xmlns:p14="http://schemas.microsoft.com/office/powerpoint/2010/main" val="2327917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827584" y="1136933"/>
                <a:ext cx="7560840" cy="4524315"/>
              </a:xfrm>
              <a:prstGeom prst="rect">
                <a:avLst/>
              </a:prstGeom>
            </p:spPr>
            <p:txBody>
              <a:bodyPr wrap="square">
                <a:spAutoFit/>
              </a:bodyPr>
              <a:lstStyle/>
              <a:p>
                <a:pPr algn="just"/>
                <a:r>
                  <a:rPr lang="es-VE" b="0" i="0" dirty="0" smtClean="0">
                    <a:solidFill>
                      <a:srgbClr val="000000"/>
                    </a:solidFill>
                    <a:effectLst/>
                    <a:latin typeface="IBMPlexSerif-Regular"/>
                  </a:rPr>
                  <a:t>La </a:t>
                </a:r>
                <a:r>
                  <a:rPr lang="es-VE" b="0" i="0" dirty="0" smtClean="0">
                    <a:solidFill>
                      <a:srgbClr val="027EB5"/>
                    </a:solidFill>
                    <a:effectLst/>
                    <a:latin typeface="IBMPlexSerif-Regular"/>
                  </a:rPr>
                  <a:t>Figura 9. </a:t>
                </a:r>
                <a:r>
                  <a:rPr lang="es-VE" b="0" i="0" dirty="0" smtClean="0">
                    <a:solidFill>
                      <a:srgbClr val="000000"/>
                    </a:solidFill>
                    <a:effectLst/>
                    <a:latin typeface="IBMPlexSerif-Regular"/>
                  </a:rPr>
                  <a:t>(a) muestra cómo determinar la diferencia de longitud </a:t>
                </a:r>
                <a:r>
                  <a:rPr lang="es-VE" b="0" i="0" dirty="0" smtClean="0">
                    <a:solidFill>
                      <a:srgbClr val="000000"/>
                    </a:solidFill>
                    <a:effectLst/>
                    <a:latin typeface="IBMPlexSerif-Regular"/>
                    <a:sym typeface="Symbol"/>
                  </a:rPr>
                  <a:t>l </a:t>
                </a:r>
                <a:r>
                  <a:rPr lang="es-VE" b="0" i="0" dirty="0" smtClean="0">
                    <a:solidFill>
                      <a:srgbClr val="000000"/>
                    </a:solidFill>
                    <a:effectLst/>
                    <a:latin typeface="IBMPlexSerif-Regular"/>
                  </a:rPr>
                  <a:t>de la trayectoria para las ondas que viajan desde dos rendijas hasta un punto común en una pantalla.</a:t>
                </a:r>
              </a:p>
              <a:p>
                <a:pPr algn="just"/>
                <a:r>
                  <a:rPr lang="es-VE" b="0" i="0" dirty="0" smtClean="0">
                    <a:solidFill>
                      <a:srgbClr val="000000"/>
                    </a:solidFill>
                    <a:effectLst/>
                    <a:latin typeface="IBMPlexSerif-Regular"/>
                  </a:rPr>
                  <a:t>Si la pantalla está a una gran distancia en comparación con la distancia entre las rendijas, entonces el ángulo </a:t>
                </a:r>
                <a:r>
                  <a:rPr lang="es-VE" b="0" i="0" dirty="0" smtClean="0">
                    <a:solidFill>
                      <a:srgbClr val="000000"/>
                    </a:solidFill>
                    <a:effectLst/>
                    <a:latin typeface="IBMPlexSerif-Regular"/>
                    <a:sym typeface="Symbol"/>
                  </a:rPr>
                  <a:t> </a:t>
                </a:r>
                <a:r>
                  <a:rPr lang="es-VE" b="0" i="0" dirty="0" smtClean="0">
                    <a:solidFill>
                      <a:srgbClr val="000000"/>
                    </a:solidFill>
                    <a:effectLst/>
                    <a:latin typeface="IBMPlexSerif-Regular"/>
                  </a:rPr>
                  <a:t>entre la trayectoria y una línea desde las rendijas a la pantalla [parte (b)] es casi el mismo para cada trayectoria. En otras palabras, r</a:t>
                </a:r>
                <a:r>
                  <a:rPr lang="es-VE" b="0" i="0" baseline="-25000" dirty="0" smtClean="0">
                    <a:solidFill>
                      <a:srgbClr val="000000"/>
                    </a:solidFill>
                    <a:effectLst/>
                    <a:latin typeface="IBMPlexSerif-Regular"/>
                  </a:rPr>
                  <a:t>1</a:t>
                </a:r>
                <a:r>
                  <a:rPr lang="es-VE" b="0" i="0" dirty="0" smtClean="0">
                    <a:solidFill>
                      <a:srgbClr val="000000"/>
                    </a:solidFill>
                    <a:effectLst/>
                    <a:latin typeface="IBMPlexSerif-Regular"/>
                  </a:rPr>
                  <a:t> y </a:t>
                </a:r>
                <a:r>
                  <a:rPr lang="es-VE" dirty="0">
                    <a:solidFill>
                      <a:srgbClr val="000000"/>
                    </a:solidFill>
                    <a:latin typeface="IBMPlexSerif-Regular"/>
                  </a:rPr>
                  <a:t> </a:t>
                </a:r>
                <a:r>
                  <a:rPr lang="es-VE" dirty="0" smtClean="0">
                    <a:solidFill>
                      <a:srgbClr val="000000"/>
                    </a:solidFill>
                    <a:latin typeface="IBMPlexSerif-Regular"/>
                  </a:rPr>
                  <a:t>r</a:t>
                </a:r>
                <a:r>
                  <a:rPr lang="es-VE" baseline="-25000" dirty="0" smtClean="0">
                    <a:solidFill>
                      <a:srgbClr val="000000"/>
                    </a:solidFill>
                    <a:latin typeface="IBMPlexSerif-Regular"/>
                  </a:rPr>
                  <a:t>2</a:t>
                </a:r>
                <a:r>
                  <a:rPr lang="es-VE" dirty="0" smtClean="0">
                    <a:solidFill>
                      <a:srgbClr val="000000"/>
                    </a:solidFill>
                    <a:latin typeface="IBMPlexSerif-Regular"/>
                  </a:rPr>
                  <a:t> </a:t>
                </a:r>
                <a:r>
                  <a:rPr lang="es-VE" b="0" i="0" dirty="0" smtClean="0">
                    <a:solidFill>
                      <a:srgbClr val="000000"/>
                    </a:solidFill>
                    <a:effectLst/>
                    <a:latin typeface="IBMPlexSerif-Regular"/>
                  </a:rPr>
                  <a:t>son esencialmente paralelos. Las longitudes de </a:t>
                </a:r>
                <a:r>
                  <a:rPr lang="es-VE" dirty="0">
                    <a:solidFill>
                      <a:srgbClr val="000000"/>
                    </a:solidFill>
                    <a:latin typeface="IBMPlexSerif-Regular"/>
                  </a:rPr>
                  <a:t>r</a:t>
                </a:r>
                <a:r>
                  <a:rPr lang="es-VE" baseline="-25000" dirty="0">
                    <a:solidFill>
                      <a:srgbClr val="000000"/>
                    </a:solidFill>
                    <a:latin typeface="IBMPlexSerif-Regular"/>
                  </a:rPr>
                  <a:t>1</a:t>
                </a:r>
                <a:r>
                  <a:rPr lang="es-VE" dirty="0">
                    <a:solidFill>
                      <a:srgbClr val="000000"/>
                    </a:solidFill>
                    <a:latin typeface="IBMPlexSerif-Regular"/>
                  </a:rPr>
                  <a:t> y  r</a:t>
                </a:r>
                <a:r>
                  <a:rPr lang="es-VE" baseline="-25000" dirty="0">
                    <a:solidFill>
                      <a:srgbClr val="000000"/>
                    </a:solidFill>
                    <a:latin typeface="IBMPlexSerif-Regular"/>
                  </a:rPr>
                  <a:t>2</a:t>
                </a:r>
                <a:r>
                  <a:rPr lang="es-VE" b="0" i="0" dirty="0" smtClean="0">
                    <a:solidFill>
                      <a:srgbClr val="000000"/>
                    </a:solidFill>
                    <a:effectLst/>
                    <a:latin typeface="IBMPlexSerif-Regular"/>
                  </a:rPr>
                  <a:t> se diferencian por </a:t>
                </a:r>
                <a:r>
                  <a:rPr lang="es-VE" dirty="0">
                    <a:solidFill>
                      <a:srgbClr val="000000"/>
                    </a:solidFill>
                    <a:latin typeface="IBMPlexSerif-Regular"/>
                    <a:sym typeface="Symbol"/>
                  </a:rPr>
                  <a:t></a:t>
                </a:r>
                <a:r>
                  <a:rPr lang="es-VE" dirty="0" smtClean="0">
                    <a:solidFill>
                      <a:srgbClr val="000000"/>
                    </a:solidFill>
                    <a:latin typeface="IBMPlexSerif-Regular"/>
                    <a:sym typeface="Symbol"/>
                  </a:rPr>
                  <a:t>l</a:t>
                </a:r>
                <a:r>
                  <a:rPr lang="es-VE" b="0" i="0" dirty="0" smtClean="0">
                    <a:solidFill>
                      <a:srgbClr val="000000"/>
                    </a:solidFill>
                    <a:effectLst/>
                    <a:latin typeface="IBMPlexSerif-Regular"/>
                  </a:rPr>
                  <a:t>, como indican las dos líneas discontinuas de la figura. La trigonometría simple muestra</a:t>
                </a:r>
                <a:r>
                  <a:rPr lang="es-VE" dirty="0" smtClean="0"/>
                  <a:t> </a:t>
                </a:r>
              </a:p>
              <a:p>
                <a:pPr lvl="0" algn="ctr"/>
                <a14:m>
                  <m:oMath xmlns:m="http://schemas.openxmlformats.org/officeDocument/2006/math">
                    <m:func>
                      <m:funcPr>
                        <m:ctrlPr>
                          <a:rPr lang="es-VE" i="1">
                            <a:solidFill>
                              <a:prstClr val="black"/>
                            </a:solidFill>
                            <a:latin typeface="Cambria Math"/>
                          </a:rPr>
                        </m:ctrlPr>
                      </m:funcPr>
                      <m:fName>
                        <m:r>
                          <a:rPr lang="es-VE" i="1" smtClean="0">
                            <a:solidFill>
                              <a:prstClr val="black"/>
                            </a:solidFill>
                            <a:latin typeface="Cambria Math"/>
                            <a:ea typeface="Cambria Math"/>
                          </a:rPr>
                          <m:t>∆</m:t>
                        </m:r>
                        <m:r>
                          <a:rPr lang="es-VE" b="0" i="1" smtClean="0">
                            <a:solidFill>
                              <a:prstClr val="black"/>
                            </a:solidFill>
                            <a:latin typeface="Cambria Math"/>
                            <a:ea typeface="Cambria Math"/>
                          </a:rPr>
                          <m:t>𝑙</m:t>
                        </m:r>
                      </m:fName>
                      <m:e>
                        <m:r>
                          <a:rPr lang="es-VE" i="1">
                            <a:solidFill>
                              <a:prstClr val="black"/>
                            </a:solidFill>
                            <a:latin typeface="Cambria Math"/>
                            <a:ea typeface="Cambria Math"/>
                          </a:rPr>
                          <m:t>=</m:t>
                        </m:r>
                        <m:r>
                          <a:rPr lang="es-VE" b="0" i="1" smtClean="0">
                            <a:solidFill>
                              <a:prstClr val="black"/>
                            </a:solidFill>
                            <a:latin typeface="Cambria Math"/>
                            <a:ea typeface="Cambria Math"/>
                          </a:rPr>
                          <m:t>𝑑</m:t>
                        </m:r>
                        <m:func>
                          <m:funcPr>
                            <m:ctrlPr>
                              <a:rPr lang="es-VE" b="0" i="1" smtClean="0">
                                <a:solidFill>
                                  <a:prstClr val="black"/>
                                </a:solidFill>
                                <a:latin typeface="Cambria Math"/>
                                <a:ea typeface="Cambria Math"/>
                              </a:rPr>
                            </m:ctrlPr>
                          </m:funcPr>
                          <m:fName>
                            <m:r>
                              <m:rPr>
                                <m:sty m:val="p"/>
                              </m:rPr>
                              <a:rPr lang="es-VE" b="0" i="0" smtClean="0">
                                <a:solidFill>
                                  <a:prstClr val="black"/>
                                </a:solidFill>
                                <a:latin typeface="Cambria Math"/>
                                <a:ea typeface="Cambria Math"/>
                              </a:rPr>
                              <m:t>sin</m:t>
                            </m:r>
                          </m:fName>
                          <m:e>
                            <m:r>
                              <a:rPr lang="es-VE" b="0" i="1" smtClean="0">
                                <a:solidFill>
                                  <a:prstClr val="black"/>
                                </a:solidFill>
                                <a:latin typeface="Cambria Math"/>
                                <a:ea typeface="Cambria Math"/>
                              </a:rPr>
                              <m:t>𝜃</m:t>
                            </m:r>
                          </m:e>
                        </m:func>
                      </m:e>
                    </m:func>
                  </m:oMath>
                </a14:m>
                <a:r>
                  <a:rPr lang="es-VE" dirty="0">
                    <a:solidFill>
                      <a:srgbClr val="000000"/>
                    </a:solidFill>
                    <a:latin typeface="IBMPlexSerif-Regular"/>
                    <a:sym typeface="Symbol"/>
                  </a:rPr>
                  <a:t>   </a:t>
                </a:r>
              </a:p>
              <a:p>
                <a:pPr algn="just"/>
                <a:r>
                  <a:rPr lang="es-VE" b="0" i="0" dirty="0" smtClean="0">
                    <a:solidFill>
                      <a:srgbClr val="000000"/>
                    </a:solidFill>
                    <a:effectLst/>
                    <a:latin typeface="IBMPlexSerif-Regular"/>
                  </a:rPr>
                  <a:t>donde d es la distancia entre las rendijas. Al combinar este resultado con la </a:t>
                </a:r>
                <a:r>
                  <a:rPr lang="es-VE" b="0" i="0" dirty="0" smtClean="0">
                    <a:solidFill>
                      <a:srgbClr val="027EB5"/>
                    </a:solidFill>
                    <a:effectLst/>
                    <a:latin typeface="IBMPlexSerif-Regular"/>
                  </a:rPr>
                  <a:t>Ecuación </a:t>
                </a:r>
                <a:r>
                  <a:rPr lang="es-VE" dirty="0" smtClean="0">
                    <a:solidFill>
                      <a:srgbClr val="027EB5"/>
                    </a:solidFill>
                    <a:latin typeface="IBMPlexSerif-Regular"/>
                  </a:rPr>
                  <a:t>1</a:t>
                </a:r>
                <a:r>
                  <a:rPr lang="es-VE" b="0" i="0" dirty="0" smtClean="0">
                    <a:solidFill>
                      <a:srgbClr val="000000"/>
                    </a:solidFill>
                    <a:effectLst/>
                    <a:latin typeface="IBMPlexSerif-Regular"/>
                  </a:rPr>
                  <a:t>, obtenemos la interferencia constructiva para una doble rendija cuando la diferencia de la longitud del recorrido es un</a:t>
                </a:r>
                <a:br>
                  <a:rPr lang="es-VE" b="0" i="0" dirty="0" smtClean="0">
                    <a:solidFill>
                      <a:srgbClr val="000000"/>
                    </a:solidFill>
                    <a:effectLst/>
                    <a:latin typeface="IBMPlexSerif-Regular"/>
                  </a:rPr>
                </a:br>
                <a:r>
                  <a:rPr lang="es-VE" b="0" i="0" dirty="0" smtClean="0">
                    <a:solidFill>
                      <a:srgbClr val="000000"/>
                    </a:solidFill>
                    <a:effectLst/>
                    <a:latin typeface="IBMPlexSerif-Regular"/>
                  </a:rPr>
                  <a:t>múltiplo integral de la longitud de onda, o</a:t>
                </a:r>
                <a:r>
                  <a:rPr lang="es-VE" dirty="0" smtClean="0"/>
                  <a:t> </a:t>
                </a:r>
              </a:p>
              <a:p>
                <a:pPr algn="ctr"/>
                <a14:m>
                  <m:oMath xmlns:m="http://schemas.openxmlformats.org/officeDocument/2006/math">
                    <m:r>
                      <a:rPr lang="es-VE" b="0" i="1" smtClean="0">
                        <a:latin typeface="Cambria Math"/>
                      </a:rPr>
                      <m:t>𝑑</m:t>
                    </m:r>
                    <m:func>
                      <m:funcPr>
                        <m:ctrlPr>
                          <a:rPr lang="es-VE" b="0" i="1" smtClean="0">
                            <a:latin typeface="Cambria Math"/>
                          </a:rPr>
                        </m:ctrlPr>
                      </m:funcPr>
                      <m:fName>
                        <m:r>
                          <m:rPr>
                            <m:sty m:val="p"/>
                          </m:rPr>
                          <a:rPr lang="es-VE" b="0" i="0" smtClean="0">
                            <a:latin typeface="Cambria Math"/>
                          </a:rPr>
                          <m:t>sin</m:t>
                        </m:r>
                      </m:fName>
                      <m:e>
                        <m:r>
                          <a:rPr lang="es-VE" b="0" i="1" smtClean="0">
                            <a:latin typeface="Cambria Math"/>
                            <a:ea typeface="Cambria Math"/>
                          </a:rPr>
                          <m:t>𝜃</m:t>
                        </m:r>
                        <m:r>
                          <a:rPr lang="es-VE" b="0" i="1" smtClean="0">
                            <a:latin typeface="Cambria Math"/>
                            <a:ea typeface="Cambria Math"/>
                          </a:rPr>
                          <m:t>=</m:t>
                        </m:r>
                        <m:r>
                          <a:rPr lang="es-VE" b="0" i="1" smtClean="0">
                            <a:latin typeface="Cambria Math"/>
                            <a:ea typeface="Cambria Math"/>
                          </a:rPr>
                          <m:t>𝑚</m:t>
                        </m:r>
                        <m:r>
                          <a:rPr lang="es-VE" b="0" i="1" smtClean="0">
                            <a:latin typeface="Cambria Math"/>
                            <a:ea typeface="Cambria Math"/>
                            <a:sym typeface="Symbol"/>
                          </a:rPr>
                          <m:t></m:t>
                        </m:r>
                      </m:e>
                    </m:func>
                  </m:oMath>
                </a14:m>
                <a:r>
                  <a:rPr lang="es-VE" b="0" i="0" dirty="0" smtClean="0">
                    <a:solidFill>
                      <a:srgbClr val="000000"/>
                    </a:solidFill>
                    <a:effectLst/>
                    <a:latin typeface="IBMPlexSerif-Regular"/>
                    <a:sym typeface="Symbol"/>
                  </a:rPr>
                  <a:t>   </a:t>
                </a:r>
              </a:p>
              <a:p>
                <a:pPr algn="just"/>
                <a:r>
                  <a:rPr lang="es-VE" dirty="0" smtClean="0">
                    <a:solidFill>
                      <a:srgbClr val="000000"/>
                    </a:solidFill>
                    <a:latin typeface="IBMPlexSerif-Regular"/>
                    <a:sym typeface="Symbol"/>
                  </a:rPr>
                  <a:t>Para m = 0,1, 2,3,… (interferencia constructiva).</a:t>
                </a:r>
                <a:endParaRPr lang="es-VE" b="0" i="0" dirty="0">
                  <a:solidFill>
                    <a:srgbClr val="000000"/>
                  </a:solidFill>
                  <a:effectLst/>
                  <a:latin typeface="IBMPlexSerif-Regular"/>
                  <a:sym typeface="Symbol"/>
                </a:endParaRPr>
              </a:p>
            </p:txBody>
          </p:sp>
        </mc:Choice>
        <mc:Fallback xmlns="">
          <p:sp>
            <p:nvSpPr>
              <p:cNvPr id="2" name="1 Rectángulo"/>
              <p:cNvSpPr>
                <a:spLocks noRot="1" noChangeAspect="1" noMove="1" noResize="1" noEditPoints="1" noAdjustHandles="1" noChangeArrowheads="1" noChangeShapeType="1" noTextEdit="1"/>
              </p:cNvSpPr>
              <p:nvPr/>
            </p:nvSpPr>
            <p:spPr>
              <a:xfrm>
                <a:off x="827584" y="1136933"/>
                <a:ext cx="7560840" cy="4524315"/>
              </a:xfrm>
              <a:prstGeom prst="rect">
                <a:avLst/>
              </a:prstGeom>
              <a:blipFill rotWithShape="1">
                <a:blip r:embed="rId2"/>
                <a:stretch>
                  <a:fillRect l="-726" t="-674" r="-645" b="-1482"/>
                </a:stretch>
              </a:blipFill>
            </p:spPr>
            <p:txBody>
              <a:bodyPr/>
              <a:lstStyle/>
              <a:p>
                <a:r>
                  <a:rPr lang="es-VE">
                    <a:noFill/>
                  </a:rPr>
                  <a:t> </a:t>
                </a:r>
              </a:p>
            </p:txBody>
          </p:sp>
        </mc:Fallback>
      </mc:AlternateContent>
      <p:sp>
        <p:nvSpPr>
          <p:cNvPr id="4" name="3 CuadroTexto"/>
          <p:cNvSpPr txBox="1"/>
          <p:nvPr/>
        </p:nvSpPr>
        <p:spPr>
          <a:xfrm>
            <a:off x="7594638" y="3573016"/>
            <a:ext cx="504056" cy="369332"/>
          </a:xfrm>
          <a:prstGeom prst="rect">
            <a:avLst/>
          </a:prstGeom>
          <a:noFill/>
        </p:spPr>
        <p:txBody>
          <a:bodyPr wrap="square" rtlCol="0">
            <a:spAutoFit/>
          </a:bodyPr>
          <a:lstStyle/>
          <a:p>
            <a:r>
              <a:rPr lang="es-VE" dirty="0" smtClean="0"/>
              <a:t>(2)</a:t>
            </a:r>
            <a:endParaRPr lang="es-VE" dirty="0"/>
          </a:p>
        </p:txBody>
      </p:sp>
      <p:sp>
        <p:nvSpPr>
          <p:cNvPr id="6" name="5 CuadroTexto"/>
          <p:cNvSpPr txBox="1"/>
          <p:nvPr/>
        </p:nvSpPr>
        <p:spPr>
          <a:xfrm>
            <a:off x="7594638" y="4941168"/>
            <a:ext cx="504056" cy="369332"/>
          </a:xfrm>
          <a:prstGeom prst="rect">
            <a:avLst/>
          </a:prstGeom>
          <a:noFill/>
        </p:spPr>
        <p:txBody>
          <a:bodyPr wrap="square" rtlCol="0">
            <a:spAutoFit/>
          </a:bodyPr>
          <a:lstStyle/>
          <a:p>
            <a:r>
              <a:rPr lang="es-VE" dirty="0" smtClean="0"/>
              <a:t>(3)</a:t>
            </a:r>
            <a:endParaRPr lang="es-VE" dirty="0"/>
          </a:p>
        </p:txBody>
      </p:sp>
    </p:spTree>
    <p:extLst>
      <p:ext uri="{BB962C8B-B14F-4D97-AF65-F5344CB8AC3E}">
        <p14:creationId xmlns:p14="http://schemas.microsoft.com/office/powerpoint/2010/main" val="274136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915516"/>
            <a:ext cx="730567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a:spLocks noChangeArrowheads="1"/>
          </p:cNvSpPr>
          <p:nvPr/>
        </p:nvSpPr>
        <p:spPr bwMode="auto">
          <a:xfrm>
            <a:off x="1671638" y="3611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VE" sz="1800" b="0" i="0" u="none" strike="noStrike" cap="none" normalizeH="0" baseline="0" smtClean="0">
                <a:ln>
                  <a:noFill/>
                </a:ln>
                <a:solidFill>
                  <a:schemeClr val="tx1"/>
                </a:solidFill>
                <a:effectLst/>
                <a:latin typeface="Arial" pitchFamily="34" charset="0"/>
                <a:cs typeface="Arial" pitchFamily="34" charset="0"/>
              </a:rPr>
              <a:t/>
            </a:r>
            <a:br>
              <a:rPr kumimoji="0" lang="es-VE" sz="1800" b="0" i="0" u="none" strike="noStrike" cap="none" normalizeH="0" baseline="0" smtClean="0">
                <a:ln>
                  <a:noFill/>
                </a:ln>
                <a:solidFill>
                  <a:schemeClr val="tx1"/>
                </a:solidFill>
                <a:effectLst/>
                <a:latin typeface="Arial" pitchFamily="34" charset="0"/>
                <a:cs typeface="Arial" pitchFamily="34" charset="0"/>
              </a:rPr>
            </a:br>
            <a:endParaRPr kumimoji="0" lang="es-VE"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1671638" y="3611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VE" sz="1800" b="0" i="0" u="none" strike="noStrike" cap="none" normalizeH="0" baseline="0" smtClean="0">
                <a:ln>
                  <a:noFill/>
                </a:ln>
                <a:solidFill>
                  <a:schemeClr val="tx1"/>
                </a:solidFill>
                <a:effectLst/>
                <a:latin typeface="Arial" pitchFamily="34" charset="0"/>
                <a:cs typeface="Arial" pitchFamily="34" charset="0"/>
              </a:rPr>
              <a:t/>
            </a:r>
            <a:br>
              <a:rPr kumimoji="0" lang="es-VE" sz="1800" b="0" i="0" u="none" strike="noStrike" cap="none" normalizeH="0" baseline="0" smtClean="0">
                <a:ln>
                  <a:noFill/>
                </a:ln>
                <a:solidFill>
                  <a:schemeClr val="tx1"/>
                </a:solidFill>
                <a:effectLst/>
                <a:latin typeface="Arial" pitchFamily="34" charset="0"/>
                <a:cs typeface="Arial" pitchFamily="34" charset="0"/>
              </a:rPr>
            </a:br>
            <a:endParaRPr kumimoji="0" lang="es-V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971600" y="5550331"/>
            <a:ext cx="6965206" cy="830997"/>
          </a:xfrm>
          <a:prstGeom prst="rect">
            <a:avLst/>
          </a:prstGeom>
        </p:spPr>
        <p:txBody>
          <a:bodyPr wrap="square">
            <a:spAutoFit/>
          </a:bodyPr>
          <a:lstStyle/>
          <a:p>
            <a:pPr lvl="0"/>
            <a:r>
              <a:rPr lang="es-VE" sz="1600" b="1" dirty="0">
                <a:solidFill>
                  <a:srgbClr val="C31427"/>
                </a:solidFill>
                <a:latin typeface="Mulish-Bold"/>
              </a:rPr>
              <a:t>FIGURA </a:t>
            </a:r>
            <a:r>
              <a:rPr lang="es-VE" sz="1600" b="1" dirty="0" smtClean="0">
                <a:solidFill>
                  <a:srgbClr val="C31427"/>
                </a:solidFill>
                <a:latin typeface="Mulish-Bold"/>
              </a:rPr>
              <a:t>9. </a:t>
            </a:r>
            <a:r>
              <a:rPr lang="es-VE" sz="1600" dirty="0">
                <a:solidFill>
                  <a:srgbClr val="000000"/>
                </a:solidFill>
                <a:latin typeface="IBMPlexSans-Regular"/>
              </a:rPr>
              <a:t>(a) Para llegar a P, las ondas de luz procedentes </a:t>
            </a:r>
            <a:r>
              <a:rPr lang="es-VE" sz="1600" dirty="0" smtClean="0">
                <a:solidFill>
                  <a:srgbClr val="000000"/>
                </a:solidFill>
                <a:latin typeface="IBMPlexSans-Regular"/>
              </a:rPr>
              <a:t>de S</a:t>
            </a:r>
            <a:r>
              <a:rPr lang="es-VE" sz="1600" baseline="-25000" dirty="0" smtClean="0">
                <a:solidFill>
                  <a:srgbClr val="000000"/>
                </a:solidFill>
                <a:latin typeface="IBMPlexSans-Regular"/>
              </a:rPr>
              <a:t>1</a:t>
            </a:r>
            <a:r>
              <a:rPr lang="es-VE" sz="1600" dirty="0" smtClean="0">
                <a:solidFill>
                  <a:srgbClr val="000000"/>
                </a:solidFill>
                <a:latin typeface="IBMPlexSans-Regular"/>
              </a:rPr>
              <a:t> y </a:t>
            </a:r>
            <a:r>
              <a:rPr lang="es-VE" sz="1600" dirty="0">
                <a:solidFill>
                  <a:srgbClr val="000000"/>
                </a:solidFill>
                <a:latin typeface="IBMPlexSans-Regular"/>
              </a:rPr>
              <a:t> </a:t>
            </a:r>
            <a:r>
              <a:rPr lang="es-VE" sz="1600" dirty="0" smtClean="0">
                <a:solidFill>
                  <a:srgbClr val="000000"/>
                </a:solidFill>
                <a:latin typeface="IBMPlexSans-Regular"/>
              </a:rPr>
              <a:t>S</a:t>
            </a:r>
            <a:r>
              <a:rPr lang="es-VE" sz="1600" baseline="-25000" dirty="0" smtClean="0">
                <a:solidFill>
                  <a:srgbClr val="000000"/>
                </a:solidFill>
                <a:latin typeface="IBMPlexSans-Regular"/>
              </a:rPr>
              <a:t>2</a:t>
            </a:r>
            <a:r>
              <a:rPr lang="es-VE" sz="1600" dirty="0" smtClean="0">
                <a:solidFill>
                  <a:srgbClr val="000000"/>
                </a:solidFill>
                <a:latin typeface="IBMPlexSans-Regular"/>
              </a:rPr>
              <a:t> deben recorrer distancias diferentes (b) La </a:t>
            </a:r>
            <a:r>
              <a:rPr lang="es-VE" sz="1600" dirty="0">
                <a:solidFill>
                  <a:srgbClr val="000000"/>
                </a:solidFill>
                <a:latin typeface="IBMPlexSans-Regular"/>
              </a:rPr>
              <a:t>diferencia del recorrido entre los dos rayos es </a:t>
            </a:r>
            <a:r>
              <a:rPr lang="es-VE" sz="1600" dirty="0" smtClean="0">
                <a:solidFill>
                  <a:srgbClr val="000000"/>
                </a:solidFill>
                <a:latin typeface="IBMPlexSans-Regular"/>
                <a:sym typeface="Symbol"/>
              </a:rPr>
              <a:t>l.</a:t>
            </a:r>
            <a:endParaRPr lang="es-VE" sz="1600" dirty="0">
              <a:solidFill>
                <a:prstClr val="black"/>
              </a:solidFill>
            </a:endParaRPr>
          </a:p>
        </p:txBody>
      </p:sp>
      <p:sp>
        <p:nvSpPr>
          <p:cNvPr id="9" name="8 Rectángulo"/>
          <p:cNvSpPr/>
          <p:nvPr/>
        </p:nvSpPr>
        <p:spPr>
          <a:xfrm>
            <a:off x="3456951" y="3313584"/>
            <a:ext cx="223138" cy="230832"/>
          </a:xfrm>
          <a:prstGeom prst="rect">
            <a:avLst/>
          </a:prstGeom>
        </p:spPr>
        <p:txBody>
          <a:bodyPr wrap="none">
            <a:spAutoFit/>
          </a:bodyPr>
          <a:lstStyle/>
          <a:p>
            <a:pPr lvl="0"/>
            <a:r>
              <a:rPr lang="es-VE" sz="900" dirty="0" smtClean="0">
                <a:solidFill>
                  <a:srgbClr val="000000"/>
                </a:solidFill>
                <a:latin typeface="IBMPlexSans-Regular"/>
              </a:rPr>
              <a:t>)</a:t>
            </a:r>
            <a:endParaRPr lang="es-VE" dirty="0">
              <a:solidFill>
                <a:prstClr val="black"/>
              </a:solidFill>
            </a:endParaRPr>
          </a:p>
        </p:txBody>
      </p:sp>
    </p:spTree>
    <p:extLst>
      <p:ext uri="{BB962C8B-B14F-4D97-AF65-F5344CB8AC3E}">
        <p14:creationId xmlns:p14="http://schemas.microsoft.com/office/powerpoint/2010/main" val="2190846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49228" y="908720"/>
            <a:ext cx="7467188" cy="1477328"/>
          </a:xfrm>
          <a:prstGeom prst="rect">
            <a:avLst/>
          </a:prstGeom>
        </p:spPr>
        <p:txBody>
          <a:bodyPr wrap="square">
            <a:spAutoFit/>
          </a:bodyPr>
          <a:lstStyle/>
          <a:p>
            <a:pPr algn="just"/>
            <a:r>
              <a:rPr lang="es-VE" b="0" i="0" dirty="0" smtClean="0">
                <a:solidFill>
                  <a:srgbClr val="000000"/>
                </a:solidFill>
                <a:effectLst/>
                <a:latin typeface="IBMPlexSerif-Regular"/>
              </a:rPr>
              <a:t>Del mismo modo, para obtener una interferencia destructiva para una doble rendija, la diferencia de la longitud del recorrido debe ser un múltiplo del semientero de la longitud de onda, o</a:t>
            </a:r>
            <a:r>
              <a:rPr lang="es-VE" dirty="0" smtClean="0"/>
              <a:t> </a:t>
            </a:r>
          </a:p>
          <a:p>
            <a:endParaRPr lang="es-VE" dirty="0"/>
          </a:p>
          <a:p>
            <a:endParaRPr lang="es-VE" dirty="0"/>
          </a:p>
        </p:txBody>
      </p:sp>
      <p:sp>
        <p:nvSpPr>
          <p:cNvPr id="5" name="4 CuadroTexto"/>
          <p:cNvSpPr txBox="1"/>
          <p:nvPr/>
        </p:nvSpPr>
        <p:spPr>
          <a:xfrm>
            <a:off x="7092280" y="2123564"/>
            <a:ext cx="504056" cy="369332"/>
          </a:xfrm>
          <a:prstGeom prst="rect">
            <a:avLst/>
          </a:prstGeom>
          <a:noFill/>
        </p:spPr>
        <p:txBody>
          <a:bodyPr wrap="square" rtlCol="0">
            <a:spAutoFit/>
          </a:bodyPr>
          <a:lstStyle/>
          <a:p>
            <a:r>
              <a:rPr lang="es-VE" dirty="0" smtClean="0"/>
              <a:t>(4)</a:t>
            </a:r>
            <a:endParaRPr lang="es-VE" dirty="0"/>
          </a:p>
        </p:txBody>
      </p:sp>
      <p:sp>
        <p:nvSpPr>
          <p:cNvPr id="3" name="2 Rectángulo"/>
          <p:cNvSpPr/>
          <p:nvPr/>
        </p:nvSpPr>
        <p:spPr>
          <a:xfrm>
            <a:off x="849228" y="3452807"/>
            <a:ext cx="7467188" cy="1477328"/>
          </a:xfrm>
          <a:prstGeom prst="rect">
            <a:avLst/>
          </a:prstGeom>
        </p:spPr>
        <p:txBody>
          <a:bodyPr wrap="square">
            <a:spAutoFit/>
          </a:bodyPr>
          <a:lstStyle/>
          <a:p>
            <a:pPr algn="just"/>
            <a:r>
              <a:rPr lang="es-VE" b="0" i="0" dirty="0" smtClean="0">
                <a:solidFill>
                  <a:srgbClr val="000000"/>
                </a:solidFill>
                <a:effectLst/>
                <a:latin typeface="IBMPlexSerif-Regular"/>
              </a:rPr>
              <a:t>donde </a:t>
            </a:r>
            <a:r>
              <a:rPr lang="es-VE" b="0" i="0" dirty="0" smtClean="0">
                <a:solidFill>
                  <a:srgbClr val="000000"/>
                </a:solidFill>
                <a:effectLst/>
                <a:latin typeface="IBMPlexSerif-Regular"/>
                <a:sym typeface="Symbol"/>
              </a:rPr>
              <a:t> </a:t>
            </a:r>
            <a:r>
              <a:rPr lang="es-VE" b="0" i="0" dirty="0" smtClean="0">
                <a:solidFill>
                  <a:srgbClr val="000000"/>
                </a:solidFill>
                <a:effectLst/>
                <a:latin typeface="IBMPlexSerif-Regular"/>
              </a:rPr>
              <a:t>es la longitud de onda de la luz, </a:t>
            </a:r>
            <a:r>
              <a:rPr lang="es-VE" b="0" i="1" dirty="0" smtClean="0">
                <a:solidFill>
                  <a:srgbClr val="000000"/>
                </a:solidFill>
                <a:effectLst/>
                <a:latin typeface="IBMPlexSerif-Regular"/>
              </a:rPr>
              <a:t>d</a:t>
            </a:r>
            <a:r>
              <a:rPr lang="es-VE" b="0" i="0" dirty="0" smtClean="0">
                <a:solidFill>
                  <a:srgbClr val="000000"/>
                </a:solidFill>
                <a:effectLst/>
                <a:latin typeface="IBMPlexSerif-Regular"/>
              </a:rPr>
              <a:t> es la distancia entre las rendijas y </a:t>
            </a:r>
            <a:r>
              <a:rPr lang="es-VE" b="0" i="0" dirty="0" smtClean="0">
                <a:solidFill>
                  <a:srgbClr val="000000"/>
                </a:solidFill>
                <a:effectLst/>
                <a:latin typeface="IBMPlexSerif-Regular"/>
                <a:sym typeface="Symbol"/>
              </a:rPr>
              <a:t> </a:t>
            </a:r>
            <a:r>
              <a:rPr lang="es-VE" b="0" i="0" dirty="0" smtClean="0">
                <a:solidFill>
                  <a:srgbClr val="000000"/>
                </a:solidFill>
                <a:effectLst/>
                <a:latin typeface="IBMPlexSerif-Regular"/>
              </a:rPr>
              <a:t>es el ángulo con respecto a la dirección original del rayo, tal y como se ha comentado anteriormente.</a:t>
            </a:r>
          </a:p>
          <a:p>
            <a:pPr algn="just"/>
            <a:r>
              <a:rPr lang="es-VE" b="0" i="0" dirty="0" smtClean="0">
                <a:solidFill>
                  <a:srgbClr val="000000"/>
                </a:solidFill>
                <a:effectLst/>
                <a:latin typeface="IBMPlexSerif-Regular"/>
              </a:rPr>
              <a:t>Llamamos m al </a:t>
            </a:r>
            <a:r>
              <a:rPr lang="es-VE" b="1" i="0" dirty="0" smtClean="0">
                <a:solidFill>
                  <a:srgbClr val="000000"/>
                </a:solidFill>
                <a:effectLst/>
                <a:latin typeface="IBMPlexSerif-Bold"/>
              </a:rPr>
              <a:t>orden </a:t>
            </a:r>
            <a:r>
              <a:rPr lang="es-VE" b="0" i="0" dirty="0" smtClean="0">
                <a:solidFill>
                  <a:srgbClr val="000000"/>
                </a:solidFill>
                <a:effectLst/>
                <a:latin typeface="IBMPlexSerif-Regular"/>
              </a:rPr>
              <a:t>de la interferencia. Por ejemplo, m = 4 es una interferencia de cuarto orden.</a:t>
            </a:r>
            <a:r>
              <a:rPr lang="es-VE" dirty="0" smtClean="0"/>
              <a:t> </a:t>
            </a:r>
            <a:endParaRPr lang="es-VE" dirty="0"/>
          </a:p>
        </p:txBody>
      </p:sp>
      <mc:AlternateContent xmlns:mc="http://schemas.openxmlformats.org/markup-compatibility/2006">
        <mc:Choice xmlns:a14="http://schemas.microsoft.com/office/drawing/2010/main" Requires="a14">
          <p:sp>
            <p:nvSpPr>
              <p:cNvPr id="4" name="3 Rectángulo"/>
              <p:cNvSpPr/>
              <p:nvPr/>
            </p:nvSpPr>
            <p:spPr>
              <a:xfrm>
                <a:off x="849228" y="2059064"/>
                <a:ext cx="7467188" cy="1060868"/>
              </a:xfrm>
              <a:prstGeom prst="rect">
                <a:avLst/>
              </a:prstGeom>
            </p:spPr>
            <p:txBody>
              <a:bodyPr wrap="square">
                <a:spAutoFit/>
              </a:bodyPr>
              <a:lstStyle/>
              <a:p>
                <a:pPr lvl="0" algn="ctr"/>
                <a14:m>
                  <m:oMath xmlns:m="http://schemas.openxmlformats.org/officeDocument/2006/math">
                    <m:r>
                      <a:rPr lang="es-VE" i="1" smtClean="0">
                        <a:solidFill>
                          <a:prstClr val="black"/>
                        </a:solidFill>
                        <a:latin typeface="Cambria Math"/>
                      </a:rPr>
                      <m:t>𝑑</m:t>
                    </m:r>
                    <m:func>
                      <m:funcPr>
                        <m:ctrlPr>
                          <a:rPr lang="es-VE" i="1">
                            <a:solidFill>
                              <a:prstClr val="black"/>
                            </a:solidFill>
                            <a:latin typeface="Cambria Math"/>
                          </a:rPr>
                        </m:ctrlPr>
                      </m:funcPr>
                      <m:fName>
                        <m:r>
                          <m:rPr>
                            <m:sty m:val="p"/>
                          </m:rPr>
                          <a:rPr lang="es-VE">
                            <a:solidFill>
                              <a:prstClr val="black"/>
                            </a:solidFill>
                            <a:latin typeface="Cambria Math"/>
                          </a:rPr>
                          <m:t>sin</m:t>
                        </m:r>
                      </m:fName>
                      <m:e>
                        <m:r>
                          <a:rPr lang="es-VE" i="1">
                            <a:solidFill>
                              <a:prstClr val="black"/>
                            </a:solidFill>
                            <a:latin typeface="Cambria Math"/>
                            <a:ea typeface="Cambria Math"/>
                          </a:rPr>
                          <m:t>𝜃</m:t>
                        </m:r>
                        <m:r>
                          <a:rPr lang="es-VE" i="1">
                            <a:solidFill>
                              <a:prstClr val="black"/>
                            </a:solidFill>
                            <a:latin typeface="Cambria Math"/>
                            <a:ea typeface="Cambria Math"/>
                          </a:rPr>
                          <m:t>=</m:t>
                        </m:r>
                        <m:d>
                          <m:dPr>
                            <m:ctrlPr>
                              <a:rPr lang="es-VE" i="1" smtClean="0">
                                <a:solidFill>
                                  <a:prstClr val="black"/>
                                </a:solidFill>
                                <a:latin typeface="Cambria Math"/>
                                <a:ea typeface="Cambria Math"/>
                              </a:rPr>
                            </m:ctrlPr>
                          </m:dPr>
                          <m:e>
                            <m:r>
                              <a:rPr lang="es-VE" b="0" i="1" smtClean="0">
                                <a:solidFill>
                                  <a:prstClr val="black"/>
                                </a:solidFill>
                                <a:latin typeface="Cambria Math"/>
                                <a:ea typeface="Cambria Math"/>
                              </a:rPr>
                              <m:t>𝑚</m:t>
                            </m:r>
                            <m:r>
                              <a:rPr lang="es-VE" b="0" i="1" smtClean="0">
                                <a:solidFill>
                                  <a:prstClr val="black"/>
                                </a:solidFill>
                                <a:latin typeface="Cambria Math"/>
                                <a:ea typeface="Cambria Math"/>
                              </a:rPr>
                              <m:t>+</m:t>
                            </m:r>
                            <m:f>
                              <m:fPr>
                                <m:ctrlPr>
                                  <a:rPr lang="es-VE" b="0" i="1" smtClean="0">
                                    <a:solidFill>
                                      <a:prstClr val="black"/>
                                    </a:solidFill>
                                    <a:latin typeface="Cambria Math"/>
                                    <a:ea typeface="Cambria Math"/>
                                  </a:rPr>
                                </m:ctrlPr>
                              </m:fPr>
                              <m:num>
                                <m:r>
                                  <a:rPr lang="es-VE" b="0" i="1" smtClean="0">
                                    <a:solidFill>
                                      <a:prstClr val="black"/>
                                    </a:solidFill>
                                    <a:latin typeface="Cambria Math"/>
                                    <a:ea typeface="Cambria Math"/>
                                  </a:rPr>
                                  <m:t>1</m:t>
                                </m:r>
                              </m:num>
                              <m:den>
                                <m:r>
                                  <a:rPr lang="es-VE" b="0" i="1" smtClean="0">
                                    <a:solidFill>
                                      <a:prstClr val="black"/>
                                    </a:solidFill>
                                    <a:latin typeface="Cambria Math"/>
                                    <a:ea typeface="Cambria Math"/>
                                  </a:rPr>
                                  <m:t>2</m:t>
                                </m:r>
                              </m:den>
                            </m:f>
                          </m:e>
                        </m:d>
                        <m:r>
                          <a:rPr lang="es-VE" i="1">
                            <a:solidFill>
                              <a:prstClr val="black"/>
                            </a:solidFill>
                            <a:latin typeface="Cambria Math"/>
                            <a:ea typeface="Cambria Math"/>
                            <a:sym typeface="Symbol"/>
                          </a:rPr>
                          <m:t></m:t>
                        </m:r>
                      </m:e>
                    </m:func>
                  </m:oMath>
                </a14:m>
                <a:r>
                  <a:rPr lang="es-VE" dirty="0">
                    <a:solidFill>
                      <a:srgbClr val="000000"/>
                    </a:solidFill>
                    <a:latin typeface="IBMPlexSerif-Regular"/>
                    <a:sym typeface="Symbol"/>
                  </a:rPr>
                  <a:t>   </a:t>
                </a:r>
              </a:p>
              <a:p>
                <a:pPr lvl="0" algn="just"/>
                <a:endParaRPr lang="es-VE" dirty="0" smtClean="0">
                  <a:solidFill>
                    <a:srgbClr val="000000"/>
                  </a:solidFill>
                  <a:latin typeface="IBMPlexSerif-Regular"/>
                  <a:sym typeface="Symbol"/>
                </a:endParaRPr>
              </a:p>
              <a:p>
                <a:pPr lvl="0" algn="just"/>
                <a:r>
                  <a:rPr lang="es-VE" dirty="0" smtClean="0">
                    <a:solidFill>
                      <a:srgbClr val="000000"/>
                    </a:solidFill>
                    <a:latin typeface="IBMPlexSerif-Regular"/>
                    <a:sym typeface="Symbol"/>
                  </a:rPr>
                  <a:t>Para </a:t>
                </a:r>
                <a:r>
                  <a:rPr lang="es-VE" dirty="0">
                    <a:solidFill>
                      <a:srgbClr val="000000"/>
                    </a:solidFill>
                    <a:latin typeface="IBMPlexSerif-Regular"/>
                    <a:sym typeface="Symbol"/>
                  </a:rPr>
                  <a:t>m = 0,1, 2,3,… (interferencia </a:t>
                </a:r>
                <a:r>
                  <a:rPr lang="es-VE" dirty="0" smtClean="0">
                    <a:solidFill>
                      <a:srgbClr val="000000"/>
                    </a:solidFill>
                    <a:latin typeface="IBMPlexSerif-Regular"/>
                    <a:sym typeface="Symbol"/>
                  </a:rPr>
                  <a:t>destructiva</a:t>
                </a:r>
                <a:r>
                  <a:rPr lang="es-VE" dirty="0">
                    <a:solidFill>
                      <a:srgbClr val="000000"/>
                    </a:solidFill>
                    <a:latin typeface="IBMPlexSerif-Regular"/>
                    <a:sym typeface="Symbol"/>
                  </a:rPr>
                  <a:t>).</a:t>
                </a:r>
              </a:p>
            </p:txBody>
          </p:sp>
        </mc:Choice>
        <mc:Fallback>
          <p:sp>
            <p:nvSpPr>
              <p:cNvPr id="4" name="3 Rectángulo"/>
              <p:cNvSpPr>
                <a:spLocks noRot="1" noChangeAspect="1" noMove="1" noResize="1" noEditPoints="1" noAdjustHandles="1" noChangeArrowheads="1" noChangeShapeType="1" noTextEdit="1"/>
              </p:cNvSpPr>
              <p:nvPr/>
            </p:nvSpPr>
            <p:spPr>
              <a:xfrm>
                <a:off x="849228" y="2059064"/>
                <a:ext cx="7467188" cy="1060868"/>
              </a:xfrm>
              <a:prstGeom prst="rect">
                <a:avLst/>
              </a:prstGeom>
              <a:blipFill rotWithShape="1">
                <a:blip r:embed="rId2"/>
                <a:stretch>
                  <a:fillRect l="-653" b="-9195"/>
                </a:stretch>
              </a:blipFill>
            </p:spPr>
            <p:txBody>
              <a:bodyPr/>
              <a:lstStyle/>
              <a:p>
                <a:r>
                  <a:rPr lang="es-VE">
                    <a:noFill/>
                  </a:rPr>
                  <a:t> </a:t>
                </a:r>
              </a:p>
            </p:txBody>
          </p:sp>
        </mc:Fallback>
      </mc:AlternateContent>
    </p:spTree>
    <p:extLst>
      <p:ext uri="{BB962C8B-B14F-4D97-AF65-F5344CB8AC3E}">
        <p14:creationId xmlns:p14="http://schemas.microsoft.com/office/powerpoint/2010/main" val="1064302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Rectángulo"/>
              <p:cNvSpPr/>
              <p:nvPr/>
            </p:nvSpPr>
            <p:spPr>
              <a:xfrm>
                <a:off x="755576" y="1336114"/>
                <a:ext cx="7560840" cy="3970318"/>
              </a:xfrm>
              <a:prstGeom prst="rect">
                <a:avLst/>
              </a:prstGeom>
            </p:spPr>
            <p:txBody>
              <a:bodyPr wrap="square">
                <a:spAutoFit/>
              </a:bodyPr>
              <a:lstStyle/>
              <a:p>
                <a:pPr algn="just"/>
                <a:r>
                  <a:rPr lang="es-VE" b="0" i="0" dirty="0" smtClean="0">
                    <a:solidFill>
                      <a:srgbClr val="000000"/>
                    </a:solidFill>
                    <a:effectLst/>
                    <a:latin typeface="IBMPlexSerif-Regular"/>
                  </a:rPr>
                  <a:t>Las ecuaciones de la interferencia de doble rendija implican que se forma una serie de líneas brillantes y oscuras. En el caso de las rendijas verticales, la luz se propaga horizontalmente a ambos lados del haz incidente en un patrón llamado </a:t>
                </a:r>
                <a:r>
                  <a:rPr lang="es-VE" b="1" i="0" dirty="0" smtClean="0">
                    <a:solidFill>
                      <a:srgbClr val="000000"/>
                    </a:solidFill>
                    <a:effectLst/>
                    <a:latin typeface="IBMPlexSerif-Bold"/>
                  </a:rPr>
                  <a:t>franjas </a:t>
                </a:r>
                <a:r>
                  <a:rPr lang="es-VE" b="0" i="0" dirty="0" smtClean="0">
                    <a:solidFill>
                      <a:srgbClr val="000000"/>
                    </a:solidFill>
                    <a:effectLst/>
                    <a:latin typeface="IBMPlexSerif-Regular"/>
                  </a:rPr>
                  <a:t>de interferencia (</a:t>
                </a:r>
                <a:r>
                  <a:rPr lang="es-VE" b="0" i="0" dirty="0" smtClean="0">
                    <a:solidFill>
                      <a:srgbClr val="027EB5"/>
                    </a:solidFill>
                    <a:effectLst/>
                    <a:latin typeface="IBMPlexSerif-Regular"/>
                  </a:rPr>
                  <a:t>Figura 10.</a:t>
                </a:r>
                <a:r>
                  <a:rPr lang="es-VE" b="0" i="0" dirty="0" smtClean="0">
                    <a:solidFill>
                      <a:srgbClr val="000000"/>
                    </a:solidFill>
                    <a:effectLst/>
                    <a:latin typeface="IBMPlexSerif-Regular"/>
                  </a:rPr>
                  <a:t>). Cuanto más cerca estén las rendijas, más se separan las franjas brillantes. Podemos ver esto examinando la ecuación.</a:t>
                </a:r>
              </a:p>
              <a:p>
                <a:pPr algn="ctr"/>
                <a14:m>
                  <m:oMath xmlns:m="http://schemas.openxmlformats.org/officeDocument/2006/math">
                    <m:r>
                      <a:rPr lang="es-VE" i="1">
                        <a:solidFill>
                          <a:prstClr val="black"/>
                        </a:solidFill>
                        <a:latin typeface="Cambria Math"/>
                      </a:rPr>
                      <m:t>𝑑</m:t>
                    </m:r>
                    <m:func>
                      <m:funcPr>
                        <m:ctrlPr>
                          <a:rPr lang="es-VE" i="1">
                            <a:solidFill>
                              <a:prstClr val="black"/>
                            </a:solidFill>
                            <a:latin typeface="Cambria Math"/>
                          </a:rPr>
                        </m:ctrlPr>
                      </m:funcPr>
                      <m:fName>
                        <m:r>
                          <m:rPr>
                            <m:sty m:val="p"/>
                          </m:rPr>
                          <a:rPr lang="es-VE">
                            <a:solidFill>
                              <a:prstClr val="black"/>
                            </a:solidFill>
                            <a:latin typeface="Cambria Math"/>
                          </a:rPr>
                          <m:t>sin</m:t>
                        </m:r>
                      </m:fName>
                      <m:e>
                        <m:r>
                          <a:rPr lang="es-VE" i="1">
                            <a:solidFill>
                              <a:prstClr val="black"/>
                            </a:solidFill>
                            <a:latin typeface="Cambria Math"/>
                            <a:ea typeface="Cambria Math"/>
                          </a:rPr>
                          <m:t>𝜃</m:t>
                        </m:r>
                        <m:r>
                          <a:rPr lang="es-VE" i="1">
                            <a:solidFill>
                              <a:prstClr val="black"/>
                            </a:solidFill>
                            <a:latin typeface="Cambria Math"/>
                            <a:ea typeface="Cambria Math"/>
                          </a:rPr>
                          <m:t>=</m:t>
                        </m:r>
                        <m:r>
                          <a:rPr lang="es-VE" i="1">
                            <a:solidFill>
                              <a:prstClr val="black"/>
                            </a:solidFill>
                            <a:latin typeface="Cambria Math"/>
                            <a:ea typeface="Cambria Math"/>
                          </a:rPr>
                          <m:t>𝑚</m:t>
                        </m:r>
                        <m:r>
                          <a:rPr lang="es-VE" i="1">
                            <a:solidFill>
                              <a:prstClr val="black"/>
                            </a:solidFill>
                            <a:latin typeface="Cambria Math"/>
                            <a:ea typeface="Cambria Math"/>
                            <a:sym typeface="Symbol"/>
                          </a:rPr>
                          <m:t></m:t>
                        </m:r>
                      </m:e>
                    </m:func>
                  </m:oMath>
                </a14:m>
                <a:r>
                  <a:rPr lang="es-VE" dirty="0">
                    <a:solidFill>
                      <a:srgbClr val="000000"/>
                    </a:solidFill>
                    <a:latin typeface="IBMPlexSerif-Regular"/>
                    <a:sym typeface="Symbol"/>
                  </a:rPr>
                  <a:t>   </a:t>
                </a:r>
              </a:p>
              <a:p>
                <a:r>
                  <a:rPr lang="es-VE" b="0" i="0" dirty="0" smtClean="0">
                    <a:solidFill>
                      <a:srgbClr val="000000"/>
                    </a:solidFill>
                    <a:effectLst/>
                    <a:latin typeface="IBMPlexSerif-Regular"/>
                  </a:rPr>
                  <a:t>Para </a:t>
                </a:r>
                <a:r>
                  <a:rPr lang="es-VE" b="0" i="0" dirty="0" smtClean="0">
                    <a:solidFill>
                      <a:srgbClr val="000000"/>
                    </a:solidFill>
                    <a:effectLst/>
                    <a:latin typeface="IBMPlexSerif-Regular"/>
                  </a:rPr>
                  <a:t>los </a:t>
                </a:r>
                <a:r>
                  <a:rPr lang="es-VE" b="0" i="0" dirty="0" smtClean="0">
                    <a:solidFill>
                      <a:srgbClr val="000000"/>
                    </a:solidFill>
                    <a:effectLst/>
                    <a:latin typeface="IBMPlexSerif-Regular"/>
                    <a:sym typeface="Symbol"/>
                  </a:rPr>
                  <a:t> </a:t>
                </a:r>
                <a:r>
                  <a:rPr lang="es-VE" b="0" i="0" dirty="0" smtClean="0">
                    <a:solidFill>
                      <a:srgbClr val="000000"/>
                    </a:solidFill>
                    <a:effectLst/>
                    <a:latin typeface="IBMPlexSerif-Regular"/>
                  </a:rPr>
                  <a:t>y m fijos, cuanto menor sea d, mayor debe ser </a:t>
                </a:r>
                <a:r>
                  <a:rPr lang="es-VE" b="0" i="0" dirty="0" smtClean="0">
                    <a:solidFill>
                      <a:srgbClr val="000000"/>
                    </a:solidFill>
                    <a:effectLst/>
                    <a:latin typeface="IBMPlexSerif-Regular"/>
                    <a:sym typeface="Symbol"/>
                  </a:rPr>
                  <a:t></a:t>
                </a:r>
                <a:r>
                  <a:rPr lang="es-VE" b="0" i="0" dirty="0" smtClean="0">
                    <a:solidFill>
                      <a:srgbClr val="000000"/>
                    </a:solidFill>
                    <a:effectLst/>
                    <a:latin typeface="IBMPlexSerif-Regular"/>
                  </a:rPr>
                  <a:t>, ya que,</a:t>
                </a:r>
              </a:p>
              <a:p>
                <a:endParaRPr lang="es-VE" dirty="0">
                  <a:solidFill>
                    <a:srgbClr val="000000"/>
                  </a:solidFill>
                  <a:latin typeface="IBMPlexSerif-Regular"/>
                </a:endParaRPr>
              </a:p>
              <a:p>
                <a:r>
                  <a:rPr lang="es-VE" b="0" i="0" dirty="0" smtClean="0">
                    <a:solidFill>
                      <a:srgbClr val="000000"/>
                    </a:solidFill>
                    <a:effectLst/>
                    <a:latin typeface="IBMPlexSerif-Regular"/>
                  </a:rPr>
                  <a:t/>
                </a:r>
                <a:br>
                  <a:rPr lang="es-VE" b="0" i="0" dirty="0" smtClean="0">
                    <a:solidFill>
                      <a:srgbClr val="000000"/>
                    </a:solidFill>
                    <a:effectLst/>
                    <a:latin typeface="IBMPlexSerif-Regular"/>
                  </a:rPr>
                </a:br>
                <a:r>
                  <a:rPr lang="es-VE" dirty="0">
                    <a:solidFill>
                      <a:srgbClr val="000000"/>
                    </a:solidFill>
                    <a:latin typeface="IBMPlexSerif-Regular"/>
                  </a:rPr>
                  <a:t>Esto es coherente con </a:t>
                </a:r>
                <a:r>
                  <a:rPr lang="es-VE" dirty="0" smtClean="0">
                    <a:solidFill>
                      <a:srgbClr val="000000"/>
                    </a:solidFill>
                    <a:latin typeface="IBMPlexSerif-Regular"/>
                  </a:rPr>
                  <a:t>la </a:t>
                </a:r>
                <a:r>
                  <a:rPr lang="es-VE" dirty="0">
                    <a:solidFill>
                      <a:srgbClr val="000000"/>
                    </a:solidFill>
                    <a:latin typeface="IBMPlexSerif-Regular"/>
                  </a:rPr>
                  <a:t>afirmación de que los efectos de las ondas son más </a:t>
                </a:r>
                <a:r>
                  <a:rPr lang="es-VE" dirty="0" smtClean="0">
                    <a:solidFill>
                      <a:srgbClr val="000000"/>
                    </a:solidFill>
                    <a:latin typeface="IBMPlexSerif-Regular"/>
                  </a:rPr>
                  <a:t>notables cuando </a:t>
                </a:r>
                <a:r>
                  <a:rPr lang="es-VE" dirty="0">
                    <a:solidFill>
                      <a:srgbClr val="000000"/>
                    </a:solidFill>
                    <a:latin typeface="IBMPlexSerif-Regular"/>
                  </a:rPr>
                  <a:t>el objeto con el que se encuentra la onda (en este caso, las rendijas a una distancia d) es pequeño. </a:t>
                </a:r>
                <a:r>
                  <a:rPr lang="es-VE" dirty="0" smtClean="0">
                    <a:solidFill>
                      <a:srgbClr val="000000"/>
                    </a:solidFill>
                    <a:latin typeface="IBMPlexSerif-Regular"/>
                  </a:rPr>
                  <a:t>Una d </a:t>
                </a:r>
                <a:r>
                  <a:rPr lang="es-VE" dirty="0">
                    <a:solidFill>
                      <a:srgbClr val="000000"/>
                    </a:solidFill>
                    <a:latin typeface="IBMPlexSerif-Regular"/>
                  </a:rPr>
                  <a:t>pequeña da un gran , por lo tanto, un gran efecto.</a:t>
                </a:r>
                <a:r>
                  <a:rPr lang="es-VE" dirty="0"/>
                  <a:t> </a:t>
                </a:r>
                <a:endParaRPr lang="es-VE" b="0" i="0" dirty="0" smtClean="0">
                  <a:solidFill>
                    <a:srgbClr val="000000"/>
                  </a:solidFill>
                  <a:effectLst/>
                  <a:latin typeface="IBMPlexSerif-Regular"/>
                </a:endParaRPr>
              </a:p>
            </p:txBody>
          </p:sp>
        </mc:Choice>
        <mc:Fallback>
          <p:sp>
            <p:nvSpPr>
              <p:cNvPr id="2" name="1 Rectángulo"/>
              <p:cNvSpPr>
                <a:spLocks noRot="1" noChangeAspect="1" noMove="1" noResize="1" noEditPoints="1" noAdjustHandles="1" noChangeArrowheads="1" noChangeShapeType="1" noTextEdit="1"/>
              </p:cNvSpPr>
              <p:nvPr/>
            </p:nvSpPr>
            <p:spPr>
              <a:xfrm>
                <a:off x="755576" y="1336114"/>
                <a:ext cx="7560840" cy="3970318"/>
              </a:xfrm>
              <a:prstGeom prst="rect">
                <a:avLst/>
              </a:prstGeom>
              <a:blipFill rotWithShape="1">
                <a:blip r:embed="rId2"/>
                <a:stretch>
                  <a:fillRect l="-726" t="-614" r="-1048" b="-1536"/>
                </a:stretch>
              </a:blipFill>
            </p:spPr>
            <p:txBody>
              <a:bodyPr/>
              <a:lstStyle/>
              <a:p>
                <a:r>
                  <a:rPr lang="es-VE">
                    <a:noFill/>
                  </a:rPr>
                  <a:t> </a:t>
                </a:r>
              </a:p>
            </p:txBody>
          </p:sp>
        </mc:Fallback>
      </mc:AlternateContent>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228" y="3645024"/>
            <a:ext cx="1353750"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666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764704"/>
            <a:ext cx="7200800" cy="646331"/>
          </a:xfrm>
          <a:prstGeom prst="rect">
            <a:avLst/>
          </a:prstGeom>
        </p:spPr>
        <p:txBody>
          <a:bodyPr wrap="square">
            <a:spAutoFit/>
          </a:bodyPr>
          <a:lstStyle/>
          <a:p>
            <a:r>
              <a:rPr lang="es-VE" b="1" i="0" dirty="0" smtClean="0">
                <a:solidFill>
                  <a:srgbClr val="00819A"/>
                </a:solidFill>
                <a:effectLst/>
                <a:latin typeface="Mulish-SemiBold"/>
              </a:rPr>
              <a:t>Principio de Huygens</a:t>
            </a:r>
            <a:r>
              <a:rPr lang="es-VE" dirty="0" smtClean="0"/>
              <a:t> </a:t>
            </a:r>
            <a:br>
              <a:rPr lang="es-VE" dirty="0" smtClean="0"/>
            </a:br>
            <a:endParaRPr lang="es-VE" dirty="0"/>
          </a:p>
        </p:txBody>
      </p:sp>
      <p:sp>
        <p:nvSpPr>
          <p:cNvPr id="4" name="3 Rectángulo"/>
          <p:cNvSpPr/>
          <p:nvPr/>
        </p:nvSpPr>
        <p:spPr>
          <a:xfrm>
            <a:off x="971600" y="1268760"/>
            <a:ext cx="7344816" cy="1477328"/>
          </a:xfrm>
          <a:prstGeom prst="rect">
            <a:avLst/>
          </a:prstGeom>
        </p:spPr>
        <p:txBody>
          <a:bodyPr wrap="square">
            <a:spAutoFit/>
          </a:bodyPr>
          <a:lstStyle/>
          <a:p>
            <a:r>
              <a:rPr lang="es-VE" b="0" i="0" dirty="0" smtClean="0">
                <a:solidFill>
                  <a:srgbClr val="000000"/>
                </a:solidFill>
                <a:effectLst/>
                <a:latin typeface="IBMPlexSerif-Regular"/>
              </a:rPr>
              <a:t>El </a:t>
            </a:r>
            <a:r>
              <a:rPr lang="es-VE" b="1" i="0" dirty="0" smtClean="0">
                <a:solidFill>
                  <a:srgbClr val="000000"/>
                </a:solidFill>
                <a:effectLst/>
                <a:latin typeface="IBMPlexSerif-Bold"/>
              </a:rPr>
              <a:t>principio de Huygens </a:t>
            </a:r>
            <a:r>
              <a:rPr lang="es-VE" b="0" i="0" dirty="0" smtClean="0">
                <a:solidFill>
                  <a:srgbClr val="000000"/>
                </a:solidFill>
                <a:effectLst/>
                <a:latin typeface="IBMPlexSerif-Regular"/>
              </a:rPr>
              <a:t>establece que cada punto de un frente de onda es una fuente de ondículas que se propagan hacia adelante con la misma velocidad que la propia onda. El nuevo frente de onda es tangente a todas las ondículas.</a:t>
            </a:r>
            <a:r>
              <a:rPr lang="es-VE" dirty="0" smtClean="0"/>
              <a:t> </a:t>
            </a:r>
            <a:br>
              <a:rPr lang="es-VE" dirty="0" smtClean="0"/>
            </a:br>
            <a:endParaRPr lang="es-V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587" y="2492896"/>
            <a:ext cx="279082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1115617" y="5530006"/>
            <a:ext cx="67615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VE" sz="1200" b="1" i="0" u="none" strike="noStrike" cap="none" normalizeH="0" baseline="0" dirty="0" smtClean="0">
                <a:ln>
                  <a:noFill/>
                </a:ln>
                <a:solidFill>
                  <a:srgbClr val="C31427"/>
                </a:solidFill>
                <a:effectLst/>
                <a:latin typeface="Mulish-Bold"/>
                <a:cs typeface="Arial" pitchFamily="34" charset="0"/>
              </a:rPr>
              <a:t>FIGURA 1</a:t>
            </a:r>
            <a:r>
              <a:rPr kumimoji="0" lang="es-VE" sz="1200" b="1" i="0" u="none" strike="noStrike" cap="none" normalizeH="0" dirty="0" smtClean="0">
                <a:ln>
                  <a:noFill/>
                </a:ln>
                <a:solidFill>
                  <a:srgbClr val="C31427"/>
                </a:solidFill>
                <a:effectLst/>
                <a:latin typeface="Mulish-Bold"/>
                <a:cs typeface="Arial" pitchFamily="34" charset="0"/>
              </a:rPr>
              <a:t> </a:t>
            </a:r>
            <a:r>
              <a:rPr kumimoji="0" lang="es-VE" sz="1200" b="1" i="0" u="none" strike="noStrike" cap="none" normalizeH="0" baseline="0" dirty="0" smtClean="0">
                <a:ln>
                  <a:noFill/>
                </a:ln>
                <a:solidFill>
                  <a:srgbClr val="C31427"/>
                </a:solidFill>
                <a:effectLst/>
                <a:latin typeface="Mulish-Bold"/>
                <a:cs typeface="Arial" pitchFamily="34" charset="0"/>
              </a:rPr>
              <a:t> </a:t>
            </a:r>
            <a:r>
              <a:rPr kumimoji="0" lang="es-VE" sz="1200" b="0" i="0" u="none" strike="noStrike" cap="none" normalizeH="0" baseline="0" dirty="0" smtClean="0">
                <a:ln>
                  <a:noFill/>
                </a:ln>
                <a:solidFill>
                  <a:srgbClr val="000000"/>
                </a:solidFill>
                <a:effectLst/>
                <a:latin typeface="IBMPlexSans-Regular"/>
                <a:cs typeface="Arial" pitchFamily="34" charset="0"/>
              </a:rPr>
              <a:t>El principio de Huygens aplicado a un frente de onda recto. Cada punto del frente de onda emite una </a:t>
            </a:r>
            <a:r>
              <a:rPr lang="es-VE" sz="1200" dirty="0" smtClean="0"/>
              <a:t>onda semicircular que se desplaza una distancia El nuevo frente de onda es una línea tangente a las ondículas.</a:t>
            </a:r>
            <a:endParaRPr kumimoji="0" lang="es-VE"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26117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5576" y="1124744"/>
            <a:ext cx="7632848" cy="1754326"/>
          </a:xfrm>
          <a:prstGeom prst="rect">
            <a:avLst/>
          </a:prstGeom>
        </p:spPr>
        <p:txBody>
          <a:bodyPr wrap="square">
            <a:spAutoFit/>
          </a:bodyPr>
          <a:lstStyle/>
          <a:p>
            <a:pPr lvl="0" algn="just"/>
            <a:r>
              <a:rPr lang="es-VE" dirty="0">
                <a:solidFill>
                  <a:srgbClr val="000000"/>
                </a:solidFill>
                <a:latin typeface="IBMPlexSerif-Regular"/>
              </a:rPr>
              <a:t>Esto es coherente con nuestra afirmación de que los efectos de las ondas son más notables cuando el objeto con el que se encuentra la onda (en este caso, las rendijas a una distancia d) es pequeño. Una d pequeña da un gran </a:t>
            </a:r>
            <a:r>
              <a:rPr lang="es-VE" dirty="0">
                <a:solidFill>
                  <a:srgbClr val="000000"/>
                </a:solidFill>
                <a:latin typeface="IBMPlexSerif-Regular"/>
                <a:sym typeface="Symbol"/>
              </a:rPr>
              <a:t></a:t>
            </a:r>
            <a:r>
              <a:rPr lang="es-VE" dirty="0">
                <a:solidFill>
                  <a:srgbClr val="000000"/>
                </a:solidFill>
                <a:latin typeface="IBMPlexSerif-Regular"/>
              </a:rPr>
              <a:t>, por lo tanto, un gran efecto</a:t>
            </a:r>
            <a:r>
              <a:rPr lang="es-VE" dirty="0" smtClean="0">
                <a:solidFill>
                  <a:srgbClr val="000000"/>
                </a:solidFill>
                <a:latin typeface="IBMPlexSerif-Regular"/>
              </a:rPr>
              <a:t>.</a:t>
            </a:r>
          </a:p>
          <a:p>
            <a:pPr lvl="0" algn="just"/>
            <a:r>
              <a:rPr lang="es-VE" dirty="0" smtClean="0">
                <a:solidFill>
                  <a:srgbClr val="000000"/>
                </a:solidFill>
                <a:latin typeface="IBMPlexSerif-Regular"/>
              </a:rPr>
              <a:t>Si </a:t>
            </a:r>
            <a:r>
              <a:rPr lang="es-VE" dirty="0">
                <a:solidFill>
                  <a:srgbClr val="000000"/>
                </a:solidFill>
                <a:latin typeface="IBMPlexSerif-Regular"/>
              </a:rPr>
              <a:t>volvemos a la parte (a) de la figura, vemos que </a:t>
            </a:r>
            <a:r>
              <a:rPr lang="es-VE" dirty="0">
                <a:solidFill>
                  <a:srgbClr val="000000"/>
                </a:solidFill>
                <a:latin typeface="IBMPlexSerif-Regular"/>
                <a:sym typeface="Symbol"/>
              </a:rPr>
              <a:t> </a:t>
            </a:r>
            <a:r>
              <a:rPr lang="es-VE" dirty="0">
                <a:solidFill>
                  <a:srgbClr val="000000"/>
                </a:solidFill>
                <a:latin typeface="IBMPlexSerif-Regular"/>
              </a:rPr>
              <a:t>suele ser lo suficientemente pequeño como para que </a:t>
            </a:r>
            <a:endParaRPr lang="es-VE" dirty="0" smtClean="0">
              <a:solidFill>
                <a:srgbClr val="000000"/>
              </a:solidFill>
              <a:latin typeface="IBMPlexSerif-Regular"/>
            </a:endParaRPr>
          </a:p>
        </p:txBody>
      </p:sp>
      <p:sp>
        <p:nvSpPr>
          <p:cNvPr id="5" name="4 Rectángulo"/>
          <p:cNvSpPr/>
          <p:nvPr/>
        </p:nvSpPr>
        <p:spPr>
          <a:xfrm>
            <a:off x="755576" y="2852936"/>
            <a:ext cx="7632848" cy="1477328"/>
          </a:xfrm>
          <a:prstGeom prst="rect">
            <a:avLst/>
          </a:prstGeom>
        </p:spPr>
        <p:txBody>
          <a:bodyPr wrap="square">
            <a:spAutoFit/>
          </a:bodyPr>
          <a:lstStyle/>
          <a:p>
            <a:pPr algn="just"/>
            <a:endParaRPr lang="es-VE" dirty="0" smtClean="0">
              <a:solidFill>
                <a:srgbClr val="000000"/>
              </a:solidFill>
              <a:latin typeface="IBMPlexSerif-Regular"/>
            </a:endParaRPr>
          </a:p>
          <a:p>
            <a:pPr algn="just"/>
            <a:r>
              <a:rPr lang="es-VE" dirty="0" smtClean="0">
                <a:solidFill>
                  <a:srgbClr val="000000"/>
                </a:solidFill>
                <a:latin typeface="IBMPlexSerif-Regular"/>
              </a:rPr>
              <a:t> </a:t>
            </a:r>
            <a:r>
              <a:rPr lang="es-VE" dirty="0">
                <a:solidFill>
                  <a:srgbClr val="000000"/>
                </a:solidFill>
                <a:latin typeface="IBMPlexSerif-Regular"/>
              </a:rPr>
              <a:t/>
            </a:r>
            <a:br>
              <a:rPr lang="es-VE" dirty="0">
                <a:solidFill>
                  <a:srgbClr val="000000"/>
                </a:solidFill>
                <a:latin typeface="IBMPlexSerif-Regular"/>
              </a:rPr>
            </a:br>
            <a:r>
              <a:rPr lang="es-VE" dirty="0" smtClean="0">
                <a:solidFill>
                  <a:srgbClr val="000000"/>
                </a:solidFill>
                <a:latin typeface="IBMPlexSerif-Regular"/>
              </a:rPr>
              <a:t>donde </a:t>
            </a:r>
            <a:r>
              <a:rPr lang="es-VE" dirty="0" err="1" smtClean="0">
                <a:solidFill>
                  <a:srgbClr val="000000"/>
                </a:solidFill>
                <a:latin typeface="IBMPlexSerif-Regular"/>
              </a:rPr>
              <a:t>y</a:t>
            </a:r>
            <a:r>
              <a:rPr lang="es-VE" baseline="-25000" dirty="0" err="1" smtClean="0">
                <a:solidFill>
                  <a:srgbClr val="000000"/>
                </a:solidFill>
                <a:latin typeface="IBMPlexSerif-Regular"/>
              </a:rPr>
              <a:t>m</a:t>
            </a:r>
            <a:r>
              <a:rPr lang="es-VE" dirty="0" smtClean="0">
                <a:solidFill>
                  <a:srgbClr val="000000"/>
                </a:solidFill>
                <a:latin typeface="IBMPlexSerif-Regular"/>
              </a:rPr>
              <a:t> es </a:t>
            </a:r>
            <a:r>
              <a:rPr lang="es-VE" dirty="0">
                <a:solidFill>
                  <a:srgbClr val="000000"/>
                </a:solidFill>
                <a:latin typeface="IBMPlexSerif-Regular"/>
              </a:rPr>
              <a:t>la distancia del máximo central a la </a:t>
            </a:r>
            <a:r>
              <a:rPr lang="es-VE" dirty="0" err="1" smtClean="0">
                <a:solidFill>
                  <a:srgbClr val="000000"/>
                </a:solidFill>
                <a:latin typeface="IBMPlexSerif-Regular"/>
              </a:rPr>
              <a:t>emenésima</a:t>
            </a:r>
            <a:r>
              <a:rPr lang="es-VE" dirty="0" smtClean="0">
                <a:solidFill>
                  <a:srgbClr val="000000"/>
                </a:solidFill>
                <a:latin typeface="IBMPlexSerif-Regular"/>
              </a:rPr>
              <a:t> </a:t>
            </a:r>
            <a:r>
              <a:rPr lang="es-VE" dirty="0" smtClean="0">
                <a:solidFill>
                  <a:srgbClr val="000000"/>
                </a:solidFill>
                <a:latin typeface="IBMPlexSerif-Regular"/>
              </a:rPr>
              <a:t>franja brillante </a:t>
            </a:r>
            <a:r>
              <a:rPr lang="es-VE" dirty="0">
                <a:solidFill>
                  <a:srgbClr val="000000"/>
                </a:solidFill>
                <a:latin typeface="IBMPlexSerif-Regular"/>
              </a:rPr>
              <a:t>y D </a:t>
            </a:r>
            <a:r>
              <a:rPr lang="es-VE" dirty="0" smtClean="0">
                <a:solidFill>
                  <a:srgbClr val="000000"/>
                </a:solidFill>
                <a:latin typeface="IBMPlexSerif-Regular"/>
              </a:rPr>
              <a:t>es distancia </a:t>
            </a:r>
            <a:r>
              <a:rPr lang="es-VE" dirty="0">
                <a:solidFill>
                  <a:srgbClr val="000000"/>
                </a:solidFill>
                <a:latin typeface="IBMPlexSerif-Regular"/>
              </a:rPr>
              <a:t>entre la rendija y la pantalla. </a:t>
            </a:r>
            <a:r>
              <a:rPr lang="es-VE" dirty="0" smtClean="0">
                <a:solidFill>
                  <a:srgbClr val="000000"/>
                </a:solidFill>
                <a:latin typeface="IBMPlexSerif-Regular"/>
              </a:rPr>
              <a:t>La ecuación (3) puede </a:t>
            </a:r>
            <a:r>
              <a:rPr lang="es-VE" dirty="0">
                <a:solidFill>
                  <a:srgbClr val="000000"/>
                </a:solidFill>
                <a:latin typeface="IBMPlexSerif-Regular"/>
              </a:rPr>
              <a:t>escribirse entonces </a:t>
            </a:r>
            <a:r>
              <a:rPr lang="es-VE" dirty="0" smtClean="0">
                <a:solidFill>
                  <a:srgbClr val="000000"/>
                </a:solidFill>
                <a:latin typeface="IBMPlexSerif-Regular"/>
              </a:rPr>
              <a:t>como</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313" y="2996952"/>
            <a:ext cx="259229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437112"/>
            <a:ext cx="158115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588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48680"/>
            <a:ext cx="68580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827584" y="4820959"/>
            <a:ext cx="7560840" cy="1200329"/>
          </a:xfrm>
          <a:prstGeom prst="rect">
            <a:avLst/>
          </a:prstGeom>
        </p:spPr>
        <p:txBody>
          <a:bodyPr wrap="square">
            <a:spAutoFit/>
          </a:bodyPr>
          <a:lstStyle/>
          <a:p>
            <a:r>
              <a:rPr lang="es-VE" b="1" dirty="0">
                <a:solidFill>
                  <a:srgbClr val="C31427"/>
                </a:solidFill>
                <a:latin typeface="Mulish-Bold"/>
              </a:rPr>
              <a:t>FIGURA </a:t>
            </a:r>
            <a:r>
              <a:rPr lang="es-VE" b="1" dirty="0" smtClean="0">
                <a:solidFill>
                  <a:srgbClr val="C31427"/>
                </a:solidFill>
                <a:latin typeface="Mulish-Bold"/>
              </a:rPr>
              <a:t>10. </a:t>
            </a:r>
            <a:r>
              <a:rPr lang="es-VE" dirty="0">
                <a:solidFill>
                  <a:srgbClr val="000000"/>
                </a:solidFill>
                <a:latin typeface="IBMPlexSans-Regular"/>
              </a:rPr>
              <a:t>El patrón de interferencia para una doble rendija tiene una intensidad que decae con el ángulo. </a:t>
            </a:r>
            <a:r>
              <a:rPr lang="es-VE" dirty="0" smtClean="0">
                <a:solidFill>
                  <a:srgbClr val="000000"/>
                </a:solidFill>
                <a:latin typeface="IBMPlexSans-Regular"/>
              </a:rPr>
              <a:t>La imagen </a:t>
            </a:r>
            <a:r>
              <a:rPr lang="es-VE" dirty="0">
                <a:solidFill>
                  <a:srgbClr val="000000"/>
                </a:solidFill>
                <a:latin typeface="IBMPlexSans-Regular"/>
              </a:rPr>
              <a:t>muestra múltiples líneas o franjas brillantes y oscuras, formadas por la luz que pasa a través de una </a:t>
            </a:r>
            <a:r>
              <a:rPr lang="es-VE" dirty="0" smtClean="0">
                <a:solidFill>
                  <a:srgbClr val="000000"/>
                </a:solidFill>
                <a:latin typeface="IBMPlexSans-Regular"/>
              </a:rPr>
              <a:t>doble rendija</a:t>
            </a:r>
            <a:r>
              <a:rPr lang="es-VE" dirty="0">
                <a:solidFill>
                  <a:srgbClr val="000000"/>
                </a:solidFill>
                <a:latin typeface="IBMPlexSans-Regular"/>
              </a:rPr>
              <a:t>.</a:t>
            </a:r>
            <a:r>
              <a:rPr lang="es-VE" dirty="0"/>
              <a:t> </a:t>
            </a:r>
          </a:p>
        </p:txBody>
      </p:sp>
    </p:spTree>
    <p:extLst>
      <p:ext uri="{BB962C8B-B14F-4D97-AF65-F5344CB8AC3E}">
        <p14:creationId xmlns:p14="http://schemas.microsoft.com/office/powerpoint/2010/main" val="1144100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908720"/>
            <a:ext cx="7488832" cy="1754326"/>
          </a:xfrm>
          <a:prstGeom prst="rect">
            <a:avLst/>
          </a:prstGeom>
        </p:spPr>
        <p:txBody>
          <a:bodyPr wrap="square">
            <a:spAutoFit/>
          </a:bodyPr>
          <a:lstStyle/>
          <a:p>
            <a:r>
              <a:rPr lang="es-VE" b="1" dirty="0">
                <a:solidFill>
                  <a:srgbClr val="993300"/>
                </a:solidFill>
              </a:rPr>
              <a:t>EJEMPLO </a:t>
            </a:r>
            <a:r>
              <a:rPr lang="es-VE" b="1" dirty="0" smtClean="0">
                <a:solidFill>
                  <a:srgbClr val="993300"/>
                </a:solidFill>
              </a:rPr>
              <a:t>1  Cálculo </a:t>
            </a:r>
            <a:r>
              <a:rPr lang="es-VE" b="1" dirty="0">
                <a:solidFill>
                  <a:srgbClr val="993300"/>
                </a:solidFill>
              </a:rPr>
              <a:t>de una longitud de onda a partir de un patrón de interferencia</a:t>
            </a:r>
          </a:p>
          <a:p>
            <a:pPr algn="just"/>
            <a:r>
              <a:rPr lang="es-VE" dirty="0"/>
              <a:t>Supongamos que se hace pasar la luz de un láser de helio (He) y neón (Ne) a través de dos rendijas </a:t>
            </a:r>
            <a:r>
              <a:rPr lang="es-VE" dirty="0" smtClean="0"/>
              <a:t>separadas por </a:t>
            </a:r>
            <a:r>
              <a:rPr lang="es-VE" dirty="0"/>
              <a:t>0,0100 mm y se encuentra que la tercera línea brillante en una pantalla se forma con un ángulo </a:t>
            </a:r>
            <a:r>
              <a:rPr lang="es-VE" dirty="0" smtClean="0"/>
              <a:t>de 10,95° con </a:t>
            </a:r>
            <a:r>
              <a:rPr lang="es-VE" dirty="0"/>
              <a:t>respecto al rayo incidente. ¿Cuál es la longitud de onda de la luz?</a:t>
            </a:r>
          </a:p>
        </p:txBody>
      </p:sp>
      <p:sp>
        <p:nvSpPr>
          <p:cNvPr id="5" name="4 Rectángulo"/>
          <p:cNvSpPr/>
          <p:nvPr/>
        </p:nvSpPr>
        <p:spPr>
          <a:xfrm>
            <a:off x="827584" y="2704852"/>
            <a:ext cx="7488832" cy="1754326"/>
          </a:xfrm>
          <a:prstGeom prst="rect">
            <a:avLst/>
          </a:prstGeom>
        </p:spPr>
        <p:txBody>
          <a:bodyPr wrap="square">
            <a:spAutoFit/>
          </a:bodyPr>
          <a:lstStyle/>
          <a:p>
            <a:pPr algn="just"/>
            <a:r>
              <a:rPr lang="es-VE" b="1" dirty="0" smtClean="0">
                <a:solidFill>
                  <a:srgbClr val="993300"/>
                </a:solidFill>
              </a:rPr>
              <a:t>Razonamiento</a:t>
            </a:r>
            <a:endParaRPr lang="es-VE" b="1" dirty="0">
              <a:solidFill>
                <a:srgbClr val="993300"/>
              </a:solidFill>
            </a:endParaRPr>
          </a:p>
          <a:p>
            <a:pPr algn="just"/>
            <a:r>
              <a:rPr lang="es-VE" dirty="0"/>
              <a:t>El fenómeno es una interferencia de dos rendijas como se ilustra en la Figura </a:t>
            </a:r>
            <a:r>
              <a:rPr lang="es-VE" dirty="0" smtClean="0"/>
              <a:t>10 </a:t>
            </a:r>
            <a:r>
              <a:rPr lang="es-VE" dirty="0"/>
              <a:t>y la tercera línea brillante </a:t>
            </a:r>
            <a:r>
              <a:rPr lang="es-VE" dirty="0" smtClean="0"/>
              <a:t>se debe </a:t>
            </a:r>
            <a:r>
              <a:rPr lang="es-VE" dirty="0"/>
              <a:t>a una interferencia constructiva de tercer orden, lo que significa </a:t>
            </a:r>
            <a:r>
              <a:rPr lang="es-VE" dirty="0" smtClean="0"/>
              <a:t>que m=3 </a:t>
            </a:r>
            <a:r>
              <a:rPr lang="es-VE" dirty="0"/>
              <a:t>. Se nos da </a:t>
            </a:r>
            <a:r>
              <a:rPr lang="es-VE" dirty="0" smtClean="0"/>
              <a:t>d = 0,100 mm y </a:t>
            </a:r>
            <a:r>
              <a:rPr lang="es-VE" dirty="0" smtClean="0">
                <a:sym typeface="Symbol"/>
              </a:rPr>
              <a:t> = 10,95°</a:t>
            </a:r>
            <a:r>
              <a:rPr lang="es-VE" dirty="0" smtClean="0"/>
              <a:t>.  </a:t>
            </a:r>
            <a:r>
              <a:rPr lang="es-VE" dirty="0"/>
              <a:t>Por lo tanto, la longitud de onda se puede encontrar utilizando la ecuación para la</a:t>
            </a:r>
          </a:p>
          <a:p>
            <a:pPr algn="just"/>
            <a:r>
              <a:rPr lang="es-VE" dirty="0"/>
              <a:t>interferencia constructiva.</a:t>
            </a:r>
          </a:p>
        </p:txBody>
      </p:sp>
    </p:spTree>
    <p:extLst>
      <p:ext uri="{BB962C8B-B14F-4D97-AF65-F5344CB8AC3E}">
        <p14:creationId xmlns:p14="http://schemas.microsoft.com/office/powerpoint/2010/main" val="3991800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29" y="1844824"/>
            <a:ext cx="748883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831229" y="1052736"/>
            <a:ext cx="7488832" cy="923330"/>
          </a:xfrm>
          <a:prstGeom prst="rect">
            <a:avLst/>
          </a:prstGeom>
        </p:spPr>
        <p:txBody>
          <a:bodyPr wrap="square">
            <a:spAutoFit/>
          </a:bodyPr>
          <a:lstStyle/>
          <a:p>
            <a:r>
              <a:rPr lang="es-VE" dirty="0" smtClean="0">
                <a:solidFill>
                  <a:srgbClr val="000000"/>
                </a:solidFill>
                <a:latin typeface="IBMPlexSerif-Regular"/>
              </a:rPr>
              <a:t>Solución</a:t>
            </a:r>
          </a:p>
          <a:p>
            <a:r>
              <a:rPr lang="es-VE" dirty="0" smtClean="0">
                <a:solidFill>
                  <a:srgbClr val="000000"/>
                </a:solidFill>
                <a:latin typeface="IBMPlexSerif-Regular"/>
              </a:rPr>
              <a:t>Al </a:t>
            </a:r>
            <a:r>
              <a:rPr lang="es-VE" dirty="0">
                <a:solidFill>
                  <a:srgbClr val="000000"/>
                </a:solidFill>
                <a:latin typeface="IBMPlexSerif-Regular"/>
              </a:rPr>
              <a:t>resolver para la longitud de onda se obtiene</a:t>
            </a:r>
            <a:r>
              <a:rPr lang="es-VE" dirty="0"/>
              <a:t> </a:t>
            </a:r>
            <a:br>
              <a:rPr lang="es-VE" dirty="0"/>
            </a:br>
            <a:endParaRPr lang="es-VE"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30" y="3729583"/>
            <a:ext cx="7488832" cy="178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210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052736"/>
            <a:ext cx="7560840" cy="3970318"/>
          </a:xfrm>
          <a:prstGeom prst="rect">
            <a:avLst/>
          </a:prstGeom>
        </p:spPr>
        <p:txBody>
          <a:bodyPr wrap="square">
            <a:spAutoFit/>
          </a:bodyPr>
          <a:lstStyle/>
          <a:p>
            <a:pPr algn="just"/>
            <a:r>
              <a:rPr lang="es-VE" b="1" i="1" dirty="0" smtClean="0"/>
              <a:t>Difracción en Cristales</a:t>
            </a:r>
          </a:p>
          <a:p>
            <a:pPr algn="just"/>
            <a:endParaRPr lang="es-VE" b="1" i="1" dirty="0" smtClean="0"/>
          </a:p>
          <a:p>
            <a:pPr algn="just"/>
            <a:r>
              <a:rPr lang="es-VE" dirty="0" smtClean="0"/>
              <a:t>Históricamente</a:t>
            </a:r>
            <a:r>
              <a:rPr lang="es-VE" dirty="0"/>
              <a:t>, la dispersión de los rayos X en los cristales se utilizó para demostrar que los rayos X </a:t>
            </a:r>
            <a:r>
              <a:rPr lang="es-VE" dirty="0" smtClean="0"/>
              <a:t>son ondas </a:t>
            </a:r>
            <a:r>
              <a:rPr lang="es-VE" dirty="0"/>
              <a:t>electromagnéticas </a:t>
            </a:r>
            <a:r>
              <a:rPr lang="es-VE" dirty="0" smtClean="0"/>
              <a:t>( </a:t>
            </a:r>
            <a:r>
              <a:rPr lang="es-VE" dirty="0"/>
              <a:t>EM) energéticas. Esto se sospechaba desde el descubrimiento </a:t>
            </a:r>
            <a:r>
              <a:rPr lang="es-VE" dirty="0" smtClean="0"/>
              <a:t>de los </a:t>
            </a:r>
            <a:r>
              <a:rPr lang="es-VE" dirty="0"/>
              <a:t>rayos X en 1895, pero no fue hasta 1912 cuando el alemán Max von Laue (1879-1960) convenció a dos </a:t>
            </a:r>
            <a:r>
              <a:rPr lang="es-VE" dirty="0" smtClean="0"/>
              <a:t>de sus </a:t>
            </a:r>
            <a:r>
              <a:rPr lang="es-VE" dirty="0"/>
              <a:t>colegas para que dispersaran los rayos X de los cristales. Si se obtiene un patrón de difracción, </a:t>
            </a:r>
            <a:r>
              <a:rPr lang="es-VE" dirty="0" smtClean="0"/>
              <a:t>razonó, entonces </a:t>
            </a:r>
            <a:r>
              <a:rPr lang="es-VE" dirty="0"/>
              <a:t>los rayos X deben ser ondas, y se podría determinar su longitud de onda. (El espaciado de los átomos</a:t>
            </a:r>
            <a:br>
              <a:rPr lang="es-VE" dirty="0"/>
            </a:br>
            <a:r>
              <a:rPr lang="es-VE" dirty="0"/>
              <a:t>en varios cristales se conocía razonablemente bien en aquella época, basándose en buenos valores del </a:t>
            </a:r>
            <a:r>
              <a:rPr lang="es-VE" dirty="0" smtClean="0"/>
              <a:t>número de </a:t>
            </a:r>
            <a:r>
              <a:rPr lang="es-VE" dirty="0"/>
              <a:t>Avogadro). Los experimentos fueron convincentes, y el Premio Nobel de Física de 1914 fue concedido a von</a:t>
            </a:r>
            <a:br>
              <a:rPr lang="es-VE" dirty="0"/>
            </a:br>
            <a:r>
              <a:rPr lang="es-VE" dirty="0"/>
              <a:t>Laue por su sugerencia que condujo a la prueba de que los rayos X son ondas EM. </a:t>
            </a:r>
          </a:p>
        </p:txBody>
      </p:sp>
    </p:spTree>
    <p:extLst>
      <p:ext uri="{BB962C8B-B14F-4D97-AF65-F5344CB8AC3E}">
        <p14:creationId xmlns:p14="http://schemas.microsoft.com/office/powerpoint/2010/main" val="1263487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Rectángulo"/>
              <p:cNvSpPr/>
              <p:nvPr/>
            </p:nvSpPr>
            <p:spPr>
              <a:xfrm>
                <a:off x="755576" y="1020792"/>
                <a:ext cx="7560840" cy="3139321"/>
              </a:xfrm>
              <a:prstGeom prst="rect">
                <a:avLst/>
              </a:prstGeom>
            </p:spPr>
            <p:txBody>
              <a:bodyPr wrap="square">
                <a:spAutoFit/>
              </a:bodyPr>
              <a:lstStyle/>
              <a:p>
                <a:pPr algn="just"/>
                <a:r>
                  <a:rPr lang="es-VE" dirty="0" smtClean="0"/>
                  <a:t>En </a:t>
                </a:r>
                <a:r>
                  <a:rPr lang="es-VE" dirty="0"/>
                  <a:t>1915, </a:t>
                </a:r>
                <a:r>
                  <a:rPr lang="es-VE" dirty="0" smtClean="0"/>
                  <a:t>William </a:t>
                </a:r>
                <a:r>
                  <a:rPr lang="es-VE" dirty="0"/>
                  <a:t>Henry Bragg y su hijo, </a:t>
                </a:r>
                <a:r>
                  <a:rPr lang="es-VE" dirty="0" smtClean="0"/>
                  <a:t>William </a:t>
                </a:r>
                <a:r>
                  <a:rPr lang="es-VE" dirty="0"/>
                  <a:t>Lawrence Bragg, </a:t>
                </a:r>
                <a:r>
                  <a:rPr lang="es-VE" dirty="0" smtClean="0"/>
                  <a:t>fueron galardonados </a:t>
                </a:r>
                <a:r>
                  <a:rPr lang="es-VE" dirty="0" smtClean="0"/>
                  <a:t>con </a:t>
                </a:r>
                <a:r>
                  <a:rPr lang="es-VE" dirty="0"/>
                  <a:t>un premio Nobel conjunto por inventar el espectrómetro de rayos X y la entonces nueva ciencia </a:t>
                </a:r>
                <a:r>
                  <a:rPr lang="es-VE" dirty="0" smtClean="0"/>
                  <a:t>del análisis </a:t>
                </a:r>
                <a:r>
                  <a:rPr lang="es-VE" dirty="0"/>
                  <a:t>de rayos X</a:t>
                </a:r>
                <a:r>
                  <a:rPr lang="es-VE" dirty="0" smtClean="0"/>
                  <a:t>.</a:t>
                </a:r>
              </a:p>
              <a:p>
                <a:pPr algn="just"/>
                <a:r>
                  <a:rPr lang="es-VE" dirty="0"/>
                  <a:t/>
                </a:r>
                <a:br>
                  <a:rPr lang="es-VE" dirty="0"/>
                </a:br>
                <a:r>
                  <a:rPr lang="es-VE" dirty="0"/>
                  <a:t>De una manera que recuerda a la interferencia de película delgada, consideramos dos ondas planas </a:t>
                </a:r>
                <a:r>
                  <a:rPr lang="es-VE" dirty="0" smtClean="0"/>
                  <a:t>a longitudes </a:t>
                </a:r>
                <a:r>
                  <a:rPr lang="es-VE" dirty="0"/>
                  <a:t>de onda de rayos X, cada una de las cuales se refleja en un plano diferente de átomos dentro de </a:t>
                </a:r>
                <a:r>
                  <a:rPr lang="es-VE" dirty="0" smtClean="0"/>
                  <a:t>la red </a:t>
                </a:r>
                <a:r>
                  <a:rPr lang="es-VE" dirty="0"/>
                  <a:t>de un cristal, como se muestra en la </a:t>
                </a:r>
                <a:r>
                  <a:rPr lang="es-VE" dirty="0" smtClean="0"/>
                  <a:t>Figura. </a:t>
                </a:r>
                <a:r>
                  <a:rPr lang="es-VE" dirty="0"/>
                  <a:t>A partir de la geometría, la diferencia de longitudes </a:t>
                </a:r>
                <a:r>
                  <a:rPr lang="es-VE" dirty="0" smtClean="0"/>
                  <a:t>de trayectoria es </a:t>
                </a:r>
                <a14:m>
                  <m:oMath xmlns:m="http://schemas.openxmlformats.org/officeDocument/2006/math">
                    <m:r>
                      <a:rPr lang="es-VE" b="0" i="1" smtClean="0">
                        <a:latin typeface="Cambria Math"/>
                      </a:rPr>
                      <m:t>2</m:t>
                    </m:r>
                    <m:r>
                      <a:rPr lang="es-VE" b="0" i="1" smtClean="0">
                        <a:latin typeface="Cambria Math"/>
                      </a:rPr>
                      <m:t>𝑑</m:t>
                    </m:r>
                    <m:func>
                      <m:funcPr>
                        <m:ctrlPr>
                          <a:rPr lang="es-VE" b="0" i="1" smtClean="0">
                            <a:latin typeface="Cambria Math"/>
                          </a:rPr>
                        </m:ctrlPr>
                      </m:funcPr>
                      <m:fName>
                        <m:r>
                          <m:rPr>
                            <m:sty m:val="p"/>
                          </m:rPr>
                          <a:rPr lang="es-VE" b="0" i="0" smtClean="0">
                            <a:latin typeface="Cambria Math"/>
                          </a:rPr>
                          <m:t>sin</m:t>
                        </m:r>
                      </m:fName>
                      <m:e>
                        <m:r>
                          <a:rPr lang="es-VE" b="0" i="1" smtClean="0">
                            <a:latin typeface="Cambria Math"/>
                            <a:ea typeface="Cambria Math"/>
                          </a:rPr>
                          <m:t>𝜃</m:t>
                        </m:r>
                      </m:e>
                    </m:func>
                  </m:oMath>
                </a14:m>
                <a:r>
                  <a:rPr lang="es-VE" dirty="0" smtClean="0"/>
                  <a:t> </a:t>
                </a:r>
                <a:r>
                  <a:rPr lang="es-VE" dirty="0"/>
                  <a:t>. La interferencia constructiva se produce cuando esta distancia es un múltiplo </a:t>
                </a:r>
                <a:r>
                  <a:rPr lang="es-VE" dirty="0" smtClean="0"/>
                  <a:t>entero de </a:t>
                </a:r>
                <a:r>
                  <a:rPr lang="es-VE" dirty="0"/>
                  <a:t>la longitud de onda. Esta condición se recoge en la ecuación de Bragg, </a:t>
                </a:r>
                <a:endParaRPr lang="es-VE" dirty="0">
                  <a:solidFill>
                    <a:prstClr val="black"/>
                  </a:solidFill>
                </a:endParaRPr>
              </a:p>
            </p:txBody>
          </p:sp>
        </mc:Choice>
        <mc:Fallback>
          <p:sp>
            <p:nvSpPr>
              <p:cNvPr id="2" name="1 Rectángulo"/>
              <p:cNvSpPr>
                <a:spLocks noRot="1" noChangeAspect="1" noMove="1" noResize="1" noEditPoints="1" noAdjustHandles="1" noChangeArrowheads="1" noChangeShapeType="1" noTextEdit="1"/>
              </p:cNvSpPr>
              <p:nvPr/>
            </p:nvSpPr>
            <p:spPr>
              <a:xfrm>
                <a:off x="755576" y="1020792"/>
                <a:ext cx="7560840" cy="3139321"/>
              </a:xfrm>
              <a:prstGeom prst="rect">
                <a:avLst/>
              </a:prstGeom>
              <a:blipFill rotWithShape="1">
                <a:blip r:embed="rId2"/>
                <a:stretch>
                  <a:fillRect l="-726" t="-971" r="-645" b="-2136"/>
                </a:stretch>
              </a:blipFill>
            </p:spPr>
            <p:txBody>
              <a:bodyPr/>
              <a:lstStyle/>
              <a:p>
                <a:r>
                  <a:rPr lang="es-VE">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49" y="4459585"/>
            <a:ext cx="3630527" cy="55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251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836712"/>
            <a:ext cx="7560840" cy="1200329"/>
          </a:xfrm>
          <a:prstGeom prst="rect">
            <a:avLst/>
          </a:prstGeom>
        </p:spPr>
        <p:txBody>
          <a:bodyPr wrap="square">
            <a:spAutoFit/>
          </a:bodyPr>
          <a:lstStyle/>
          <a:p>
            <a:pPr algn="just"/>
            <a:r>
              <a:rPr lang="es-VE" dirty="0" smtClean="0">
                <a:solidFill>
                  <a:srgbClr val="000000"/>
                </a:solidFill>
                <a:latin typeface="IBMPlexSerif-Regular"/>
              </a:rPr>
              <a:t>Siguiendo </a:t>
            </a:r>
            <a:r>
              <a:rPr lang="es-VE" dirty="0">
                <a:solidFill>
                  <a:srgbClr val="000000"/>
                </a:solidFill>
                <a:latin typeface="IBMPlexSerif-Regular"/>
              </a:rPr>
              <a:t>la ley de reflexión, tanto </a:t>
            </a:r>
            <a:r>
              <a:rPr lang="es-VE" dirty="0" smtClean="0">
                <a:solidFill>
                  <a:srgbClr val="000000"/>
                </a:solidFill>
                <a:latin typeface="IBMPlexSerif-Regular"/>
              </a:rPr>
              <a:t>las ondas </a:t>
            </a:r>
            <a:r>
              <a:rPr lang="es-VE" dirty="0">
                <a:solidFill>
                  <a:srgbClr val="000000"/>
                </a:solidFill>
                <a:latin typeface="IBMPlexSerif-Regular"/>
              </a:rPr>
              <a:t>incidentes como las reflejadas se describen con el mismo ángulo, pero a diferencia de la </a:t>
            </a:r>
            <a:r>
              <a:rPr lang="es-VE" dirty="0" smtClean="0">
                <a:solidFill>
                  <a:srgbClr val="000000"/>
                </a:solidFill>
                <a:latin typeface="IBMPlexSerif-Regular"/>
              </a:rPr>
              <a:t>práctica general </a:t>
            </a:r>
            <a:r>
              <a:rPr lang="es-VE" dirty="0">
                <a:solidFill>
                  <a:srgbClr val="000000"/>
                </a:solidFill>
                <a:latin typeface="IBMPlexSerif-Regular"/>
              </a:rPr>
              <a:t>en la óptica geométrica, se mide con respecto a la propia superficie, en lugar de la normal</a:t>
            </a:r>
            <a:r>
              <a:rPr lang="es-VE" dirty="0" smtClean="0">
                <a:solidFill>
                  <a:srgbClr val="000000"/>
                </a:solidFill>
                <a:latin typeface="IBMPlexSerif-Regular"/>
              </a:rPr>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168" y="2320652"/>
            <a:ext cx="61722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429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764704"/>
            <a:ext cx="7560840" cy="5078313"/>
          </a:xfrm>
          <a:prstGeom prst="rect">
            <a:avLst/>
          </a:prstGeom>
        </p:spPr>
        <p:txBody>
          <a:bodyPr wrap="square">
            <a:spAutoFit/>
          </a:bodyPr>
          <a:lstStyle/>
          <a:p>
            <a:r>
              <a:rPr lang="es-VE" b="1" dirty="0">
                <a:solidFill>
                  <a:srgbClr val="993300"/>
                </a:solidFill>
              </a:rPr>
              <a:t>EJEMPLO </a:t>
            </a:r>
            <a:r>
              <a:rPr lang="es-VE" b="1" dirty="0" smtClean="0">
                <a:solidFill>
                  <a:srgbClr val="993300"/>
                </a:solidFill>
              </a:rPr>
              <a:t>2.   </a:t>
            </a:r>
            <a:r>
              <a:rPr lang="es-VE" b="1" dirty="0" smtClean="0">
                <a:solidFill>
                  <a:schemeClr val="accent6">
                    <a:lumMod val="50000"/>
                  </a:schemeClr>
                </a:solidFill>
              </a:rPr>
              <a:t>Difracción </a:t>
            </a:r>
            <a:r>
              <a:rPr lang="es-VE" b="1" dirty="0">
                <a:solidFill>
                  <a:schemeClr val="accent6">
                    <a:lumMod val="50000"/>
                  </a:schemeClr>
                </a:solidFill>
              </a:rPr>
              <a:t>de rayos X con cristales de sal</a:t>
            </a:r>
          </a:p>
          <a:p>
            <a:pPr algn="just"/>
            <a:r>
              <a:rPr lang="es-VE" dirty="0"/>
              <a:t>La sal de mesa común está compuesta principalmente por cristales de </a:t>
            </a:r>
            <a:r>
              <a:rPr lang="es-VE" dirty="0" err="1"/>
              <a:t>NaCl</a:t>
            </a:r>
            <a:r>
              <a:rPr lang="es-VE" dirty="0"/>
              <a:t>. En un cristal de </a:t>
            </a:r>
            <a:r>
              <a:rPr lang="es-VE" dirty="0" err="1"/>
              <a:t>NaCl</a:t>
            </a:r>
            <a:r>
              <a:rPr lang="es-VE" dirty="0"/>
              <a:t>, hay </a:t>
            </a:r>
            <a:r>
              <a:rPr lang="es-VE" dirty="0" smtClean="0"/>
              <a:t>una familia </a:t>
            </a:r>
            <a:r>
              <a:rPr lang="es-VE" dirty="0"/>
              <a:t>de planos separados 0,252 </a:t>
            </a:r>
            <a:r>
              <a:rPr lang="es-VE" dirty="0" err="1"/>
              <a:t>nm</a:t>
            </a:r>
            <a:r>
              <a:rPr lang="es-VE" dirty="0"/>
              <a:t>. Si el máximo de primer orden se observa en un ángulo de incidencia </a:t>
            </a:r>
            <a:r>
              <a:rPr lang="es-VE" dirty="0" smtClean="0"/>
              <a:t>de 18,1 °, </a:t>
            </a:r>
            <a:r>
              <a:rPr lang="es-VE" dirty="0"/>
              <a:t>¿cuál es la longitud de onda de la dispersión de rayos X de este cristal?</a:t>
            </a:r>
          </a:p>
          <a:p>
            <a:r>
              <a:rPr lang="es-VE" b="1" dirty="0" smtClean="0">
                <a:solidFill>
                  <a:schemeClr val="accent6">
                    <a:lumMod val="50000"/>
                  </a:schemeClr>
                </a:solidFill>
              </a:rPr>
              <a:t>Razonamiento</a:t>
            </a:r>
            <a:endParaRPr lang="es-VE" b="1" dirty="0">
              <a:solidFill>
                <a:schemeClr val="accent6">
                  <a:lumMod val="50000"/>
                </a:schemeClr>
              </a:solidFill>
            </a:endParaRPr>
          </a:p>
          <a:p>
            <a:r>
              <a:rPr lang="es-VE" dirty="0"/>
              <a:t>Utilice la ecuación de Bragg, </a:t>
            </a:r>
            <a:r>
              <a:rPr lang="es-VE" dirty="0" smtClean="0"/>
              <a:t> </a:t>
            </a:r>
            <a:r>
              <a:rPr lang="es-VE" dirty="0"/>
              <a:t>para resolver .</a:t>
            </a:r>
          </a:p>
          <a:p>
            <a:endParaRPr lang="es-VE" b="1" dirty="0" smtClean="0">
              <a:solidFill>
                <a:schemeClr val="accent6">
                  <a:lumMod val="50000"/>
                </a:schemeClr>
              </a:solidFill>
            </a:endParaRPr>
          </a:p>
          <a:p>
            <a:r>
              <a:rPr lang="es-VE" b="1" dirty="0" smtClean="0">
                <a:solidFill>
                  <a:schemeClr val="accent6">
                    <a:lumMod val="50000"/>
                  </a:schemeClr>
                </a:solidFill>
              </a:rPr>
              <a:t>Solución</a:t>
            </a:r>
            <a:endParaRPr lang="es-VE" b="1" dirty="0">
              <a:solidFill>
                <a:schemeClr val="accent6">
                  <a:lumMod val="50000"/>
                </a:schemeClr>
              </a:solidFill>
            </a:endParaRPr>
          </a:p>
          <a:p>
            <a:r>
              <a:rPr lang="es-VE" dirty="0"/>
              <a:t>Para el primer orden</a:t>
            </a:r>
            <a:r>
              <a:rPr lang="es-VE" dirty="0" smtClean="0"/>
              <a:t>, m=1 </a:t>
            </a:r>
            <a:r>
              <a:rPr lang="es-VE" dirty="0"/>
              <a:t>y se conoce la distancia entre planos d. Al resolver la ecuación de Bragg para </a:t>
            </a:r>
            <a:r>
              <a:rPr lang="es-VE" dirty="0" smtClean="0"/>
              <a:t>la longitud </a:t>
            </a:r>
            <a:r>
              <a:rPr lang="es-VE" dirty="0"/>
              <a:t>de onda se </a:t>
            </a:r>
            <a:r>
              <a:rPr lang="es-VE" dirty="0" smtClean="0"/>
              <a:t>obtiene</a:t>
            </a:r>
          </a:p>
          <a:p>
            <a:endParaRPr lang="es-VE" dirty="0"/>
          </a:p>
          <a:p>
            <a:endParaRPr lang="es-VE" dirty="0" smtClean="0"/>
          </a:p>
          <a:p>
            <a:endParaRPr lang="es-VE" dirty="0"/>
          </a:p>
          <a:p>
            <a:r>
              <a:rPr lang="es-VE" dirty="0" smtClean="0"/>
              <a:t>La </a:t>
            </a:r>
            <a:r>
              <a:rPr lang="es-VE" dirty="0"/>
              <a:t>longitud de onda determinada se ajusta a la región de los rayos X del espectro electromagnético. Una </a:t>
            </a:r>
            <a:r>
              <a:rPr lang="es-VE" dirty="0" smtClean="0"/>
              <a:t>vez más</a:t>
            </a:r>
            <a:r>
              <a:rPr lang="es-VE" dirty="0"/>
              <a:t>, la naturaleza ondulatoria de la luz se pone de manifiesto cuando la longitud de onda </a:t>
            </a:r>
            <a:r>
              <a:rPr lang="es-VE" dirty="0" smtClean="0"/>
              <a:t>es comparable </a:t>
            </a:r>
            <a:r>
              <a:rPr lang="es-VE" dirty="0"/>
              <a:t>al tamaño de las estructuras físicas con la que interactúa</a:t>
            </a:r>
            <a:r>
              <a:rPr lang="es-VE" dirty="0" smtClean="0"/>
              <a:t>.</a:t>
            </a:r>
            <a:endParaRPr lang="es-VE"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789040"/>
            <a:ext cx="64008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965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908720"/>
            <a:ext cx="7632848" cy="2031325"/>
          </a:xfrm>
          <a:prstGeom prst="rect">
            <a:avLst/>
          </a:prstGeom>
        </p:spPr>
        <p:txBody>
          <a:bodyPr wrap="square">
            <a:spAutoFit/>
          </a:bodyPr>
          <a:lstStyle/>
          <a:p>
            <a:pPr algn="just"/>
            <a:r>
              <a:rPr lang="es-VE" dirty="0">
                <a:solidFill>
                  <a:srgbClr val="000000"/>
                </a:solidFill>
                <a:latin typeface="IBMPlexSerif-Regular"/>
              </a:rPr>
              <a:t>Aunque la </a:t>
            </a:r>
            <a:r>
              <a:rPr lang="es-VE" dirty="0">
                <a:solidFill>
                  <a:srgbClr val="027EB5"/>
                </a:solidFill>
                <a:latin typeface="IBMPlexSerif-Regular"/>
              </a:rPr>
              <a:t>Figura 4.25 </a:t>
            </a:r>
            <a:r>
              <a:rPr lang="es-VE" dirty="0">
                <a:solidFill>
                  <a:srgbClr val="000000"/>
                </a:solidFill>
                <a:latin typeface="IBMPlexSerif-Regular"/>
              </a:rPr>
              <a:t>representa un cristal como un </a:t>
            </a:r>
            <a:r>
              <a:rPr lang="es-VE" dirty="0" smtClean="0">
                <a:solidFill>
                  <a:srgbClr val="000000"/>
                </a:solidFill>
                <a:latin typeface="IBMPlexSerif-Regular"/>
              </a:rPr>
              <a:t>conjunto bidimensional </a:t>
            </a:r>
            <a:r>
              <a:rPr lang="es-VE" dirty="0">
                <a:solidFill>
                  <a:srgbClr val="000000"/>
                </a:solidFill>
                <a:latin typeface="IBMPlexSerif-Regular"/>
              </a:rPr>
              <a:t>de centros de dispersión </a:t>
            </a:r>
            <a:r>
              <a:rPr lang="es-VE" dirty="0" smtClean="0">
                <a:solidFill>
                  <a:srgbClr val="000000"/>
                </a:solidFill>
                <a:latin typeface="IBMPlexSerif-Regular"/>
              </a:rPr>
              <a:t>para simplificar</a:t>
            </a:r>
            <a:r>
              <a:rPr lang="es-VE" dirty="0">
                <a:solidFill>
                  <a:srgbClr val="000000"/>
                </a:solidFill>
                <a:latin typeface="IBMPlexSerif-Regular"/>
              </a:rPr>
              <a:t>, los cristales reales son estructuras en tres dimensiones. La dispersión </a:t>
            </a:r>
            <a:r>
              <a:rPr lang="es-VE" dirty="0" smtClean="0">
                <a:solidFill>
                  <a:srgbClr val="000000"/>
                </a:solidFill>
                <a:latin typeface="IBMPlexSerif-Regular"/>
              </a:rPr>
              <a:t>puede producirse simultáneamente </a:t>
            </a:r>
            <a:r>
              <a:rPr lang="es-VE" dirty="0">
                <a:solidFill>
                  <a:srgbClr val="000000"/>
                </a:solidFill>
                <a:latin typeface="IBMPlexSerif-Regular"/>
              </a:rPr>
              <a:t>a partir de diferentes familias de planos con diferentes orientaciones y patrones </a:t>
            </a:r>
            <a:r>
              <a:rPr lang="es-VE" dirty="0" smtClean="0">
                <a:solidFill>
                  <a:srgbClr val="000000"/>
                </a:solidFill>
                <a:latin typeface="IBMPlexSerif-Regular"/>
              </a:rPr>
              <a:t>de espaciado</a:t>
            </a:r>
            <a:r>
              <a:rPr lang="es-VE" dirty="0">
                <a:solidFill>
                  <a:srgbClr val="000000"/>
                </a:solidFill>
                <a:latin typeface="IBMPlexSerif-Regular"/>
              </a:rPr>
              <a:t>, conocidos como </a:t>
            </a:r>
            <a:r>
              <a:rPr lang="es-VE" b="1" dirty="0">
                <a:solidFill>
                  <a:srgbClr val="000000"/>
                </a:solidFill>
                <a:latin typeface="IBMPlexSerif-Bold"/>
              </a:rPr>
              <a:t>planos de Bragg</a:t>
            </a:r>
            <a:r>
              <a:rPr lang="es-VE" dirty="0">
                <a:solidFill>
                  <a:srgbClr val="000000"/>
                </a:solidFill>
                <a:latin typeface="IBMPlexSerif-Regular"/>
              </a:rPr>
              <a:t>, como se muestra en la </a:t>
            </a:r>
            <a:r>
              <a:rPr lang="es-VE" dirty="0">
                <a:solidFill>
                  <a:srgbClr val="027EB5"/>
                </a:solidFill>
                <a:latin typeface="IBMPlexSerif-Regular"/>
              </a:rPr>
              <a:t>Figura 4.26</a:t>
            </a:r>
            <a:r>
              <a:rPr lang="es-VE" dirty="0">
                <a:solidFill>
                  <a:srgbClr val="000000"/>
                </a:solidFill>
                <a:latin typeface="IBMPlexSerif-Regular"/>
              </a:rPr>
              <a:t>. El patrón de </a:t>
            </a:r>
            <a:r>
              <a:rPr lang="es-VE" dirty="0" smtClean="0">
                <a:solidFill>
                  <a:srgbClr val="000000"/>
                </a:solidFill>
                <a:latin typeface="IBMPlexSerif-Regular"/>
              </a:rPr>
              <a:t>interferencia resultante </a:t>
            </a:r>
            <a:r>
              <a:rPr lang="es-VE" dirty="0">
                <a:solidFill>
                  <a:srgbClr val="000000"/>
                </a:solidFill>
                <a:latin typeface="IBMPlexSerif-Regular"/>
              </a:rPr>
              <a:t>puede ser bastante </a:t>
            </a:r>
            <a:r>
              <a:rPr lang="es-VE">
                <a:solidFill>
                  <a:srgbClr val="000000"/>
                </a:solidFill>
                <a:latin typeface="IBMPlexSerif-Regular"/>
              </a:rPr>
              <a:t>complejo</a:t>
            </a:r>
            <a:r>
              <a:rPr lang="es-VE" smtClean="0">
                <a:solidFill>
                  <a:srgbClr val="000000"/>
                </a:solidFill>
                <a:latin typeface="IBMPlexSerif-Regular"/>
              </a:rPr>
              <a:t>.</a:t>
            </a:r>
            <a:endParaRPr lang="es-VE" dirty="0" smtClean="0">
              <a:solidFill>
                <a:srgbClr val="000000"/>
              </a:solidFill>
              <a:latin typeface="IBMPlexSerif-Regular"/>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238" y="2905100"/>
            <a:ext cx="534352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4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064925"/>
            <a:ext cx="7488832" cy="4247317"/>
          </a:xfrm>
          <a:prstGeom prst="rect">
            <a:avLst/>
          </a:prstGeom>
        </p:spPr>
        <p:txBody>
          <a:bodyPr wrap="square">
            <a:spAutoFit/>
          </a:bodyPr>
          <a:lstStyle/>
          <a:p>
            <a:pPr algn="just"/>
            <a:r>
              <a:rPr lang="es-VE" b="0" i="0" dirty="0" smtClean="0">
                <a:solidFill>
                  <a:srgbClr val="000000"/>
                </a:solidFill>
                <a:effectLst/>
                <a:latin typeface="IBMPlexSerif-Regular"/>
              </a:rPr>
              <a:t>Un frente de onda es el borde largo que se mueve, por ejemplo, con la cresta o la depresión. Cada punto del frente de onda emite una onda semicircular que se mueve a la velocidad de propagación v. Podemos dibujar estas ondículas en un momento t posterior, de forma que se hayan desplazado una distancia </a:t>
            </a:r>
            <a:r>
              <a:rPr lang="es-VE" b="0" i="1" dirty="0" smtClean="0">
                <a:solidFill>
                  <a:srgbClr val="000000"/>
                </a:solidFill>
                <a:effectLst/>
                <a:latin typeface="IBMPlexSerif-Regular"/>
              </a:rPr>
              <a:t>d= v t</a:t>
            </a:r>
          </a:p>
          <a:p>
            <a:pPr algn="just"/>
            <a:endParaRPr lang="es-VE" b="0" i="0" dirty="0" smtClean="0">
              <a:solidFill>
                <a:srgbClr val="000000"/>
              </a:solidFill>
              <a:effectLst/>
              <a:latin typeface="IBMPlexSerif-Regular"/>
            </a:endParaRPr>
          </a:p>
          <a:p>
            <a:pPr algn="just"/>
            <a:r>
              <a:rPr lang="es-VE" b="0" i="0" dirty="0" smtClean="0">
                <a:solidFill>
                  <a:srgbClr val="000000"/>
                </a:solidFill>
                <a:effectLst/>
                <a:latin typeface="IBMPlexSerif-Regular"/>
              </a:rPr>
              <a:t>El nuevo frente de onda es un plano tangente a las ondículas y es donde esperaríamos que la onda estuviera un tiempo t después. El principio de Huygens funciona para todos los tipos de ondas, incluidas las ondas de agua, las ondas sonoras y las ondas de luz. </a:t>
            </a:r>
          </a:p>
          <a:p>
            <a:pPr algn="just"/>
            <a:endParaRPr lang="es-VE" b="0" i="0" dirty="0" smtClean="0">
              <a:solidFill>
                <a:srgbClr val="000000"/>
              </a:solidFill>
              <a:effectLst/>
              <a:latin typeface="IBMPlexSerif-Regular"/>
            </a:endParaRPr>
          </a:p>
          <a:p>
            <a:pPr algn="just"/>
            <a:r>
              <a:rPr lang="es-VE" b="0" i="0" dirty="0" smtClean="0">
                <a:solidFill>
                  <a:srgbClr val="000000"/>
                </a:solidFill>
                <a:effectLst/>
                <a:latin typeface="IBMPlexSerif-Regular"/>
              </a:rPr>
              <a:t>Es útil no solo para describir cómo se propagan las ondas de luz, sino también para explicar las leyes de la reflexión y la refracción. Además, veremos que el principio de Huygens nos dice cómo y dónde interfieren los rayos de luz.</a:t>
            </a:r>
          </a:p>
        </p:txBody>
      </p:sp>
    </p:spTree>
    <p:extLst>
      <p:ext uri="{BB962C8B-B14F-4D97-AF65-F5344CB8AC3E}">
        <p14:creationId xmlns:p14="http://schemas.microsoft.com/office/powerpoint/2010/main" val="4101361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778053"/>
            <a:ext cx="7560840" cy="4955203"/>
          </a:xfrm>
          <a:prstGeom prst="rect">
            <a:avLst/>
          </a:prstGeom>
        </p:spPr>
        <p:txBody>
          <a:bodyPr wrap="square">
            <a:spAutoFit/>
          </a:bodyPr>
          <a:lstStyle/>
          <a:p>
            <a:r>
              <a:rPr lang="es-VE" sz="2800" b="1" i="0" dirty="0" smtClean="0">
                <a:solidFill>
                  <a:srgbClr val="00819A"/>
                </a:solidFill>
                <a:effectLst/>
                <a:latin typeface="Mulish-SemiBold"/>
              </a:rPr>
              <a:t>Difracción</a:t>
            </a:r>
            <a:br>
              <a:rPr lang="es-VE" sz="2800" b="1" i="0" dirty="0" smtClean="0">
                <a:solidFill>
                  <a:srgbClr val="00819A"/>
                </a:solidFill>
                <a:effectLst/>
                <a:latin typeface="Mulish-SemiBold"/>
              </a:rPr>
            </a:br>
            <a:r>
              <a:rPr lang="es-VE" b="0" i="0" dirty="0" smtClean="0">
                <a:solidFill>
                  <a:srgbClr val="000000"/>
                </a:solidFill>
                <a:effectLst/>
                <a:latin typeface="IBMPlexSerif-Regular"/>
              </a:rPr>
              <a:t>¿Qué ocurre cuando una onda atraviesa una abertura, como la luz que entra por una puerta abierta en una habitación oscura? </a:t>
            </a:r>
          </a:p>
          <a:p>
            <a:r>
              <a:rPr lang="es-VE" b="0" i="0" dirty="0" smtClean="0">
                <a:solidFill>
                  <a:srgbClr val="000000"/>
                </a:solidFill>
                <a:effectLst/>
                <a:latin typeface="IBMPlexSerif-Regular"/>
              </a:rPr>
              <a:t>Con respecto a la luz, observamos una sombra nítida de la puerta en el suelo de la habitación, y ninguna luz visible se desvía por las esquinas hacia otras partes de la habitación.</a:t>
            </a:r>
          </a:p>
          <a:p>
            <a:r>
              <a:rPr lang="es-VE" b="0" i="0" dirty="0" smtClean="0">
                <a:solidFill>
                  <a:srgbClr val="000000"/>
                </a:solidFill>
                <a:effectLst/>
                <a:latin typeface="IBMPlexSerif-Regular"/>
              </a:rPr>
              <a:t>Cuando el sonido pasa a través de una puerta, lo escuchamos en toda la habitación y, por tanto, observamos que el sonido se propaga al pasar por una abertura de este tipo (</a:t>
            </a:r>
            <a:r>
              <a:rPr lang="es-VE" b="0" i="0" dirty="0" smtClean="0">
                <a:solidFill>
                  <a:srgbClr val="027EB5"/>
                </a:solidFill>
                <a:effectLst/>
                <a:latin typeface="IBMPlexSerif-Regular"/>
              </a:rPr>
              <a:t>Figura 2.</a:t>
            </a:r>
            <a:r>
              <a:rPr lang="es-VE" b="0" i="0" dirty="0" smtClean="0">
                <a:solidFill>
                  <a:srgbClr val="000000"/>
                </a:solidFill>
                <a:effectLst/>
                <a:latin typeface="IBMPlexSerif-Regular"/>
              </a:rPr>
              <a:t>).</a:t>
            </a:r>
          </a:p>
          <a:p>
            <a:r>
              <a:rPr lang="es-VE" b="0" i="0" dirty="0" smtClean="0">
                <a:solidFill>
                  <a:srgbClr val="000000"/>
                </a:solidFill>
                <a:effectLst/>
                <a:latin typeface="IBMPlexSerif-Regular"/>
              </a:rPr>
              <a:t>¿Cuál es la diferencia entre el comportamiento de las ondas sonoras y las ondas de luz en este caso?</a:t>
            </a:r>
          </a:p>
          <a:p>
            <a:r>
              <a:rPr lang="es-VE" b="0" i="0" dirty="0" smtClean="0">
                <a:solidFill>
                  <a:srgbClr val="000000"/>
                </a:solidFill>
                <a:effectLst/>
                <a:latin typeface="IBMPlexSerif-Regular"/>
              </a:rPr>
              <a:t> La respuesta es que la luz tiene longitudes de onda muy cortas y actúa como un rayo. El sonido tiene una longitud de onda del orden del tamaño de la puerta y se curva en las esquinas (para una frecuencia de 1000 Hz,</a:t>
            </a:r>
            <a:r>
              <a:rPr lang="es-VE" dirty="0" smtClean="0"/>
              <a:t> </a:t>
            </a:r>
            <a:r>
              <a:rPr lang="es-VE" b="0" i="0" dirty="0" smtClean="0">
                <a:solidFill>
                  <a:srgbClr val="000000"/>
                </a:solidFill>
                <a:effectLst/>
                <a:latin typeface="IBMPlexSerif-Regular"/>
              </a:rPr>
              <a:t>unas tres veces menor que el ancho de la puerta)</a:t>
            </a:r>
            <a:r>
              <a:rPr lang="es-VE" dirty="0" smtClean="0"/>
              <a:t> </a:t>
            </a:r>
            <a:br>
              <a:rPr lang="es-VE" dirty="0" smtClean="0"/>
            </a:br>
            <a:r>
              <a:rPr lang="es-VE" dirty="0" smtClean="0"/>
              <a:t/>
            </a:r>
            <a:br>
              <a:rPr lang="es-VE" dirty="0" smtClean="0"/>
            </a:br>
            <a:endParaRPr lang="es-V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387" y="5228431"/>
            <a:ext cx="21812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757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031354"/>
            <a:ext cx="63150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259632" y="4563705"/>
            <a:ext cx="7128792" cy="1169551"/>
          </a:xfrm>
          <a:prstGeom prst="rect">
            <a:avLst/>
          </a:prstGeom>
        </p:spPr>
        <p:txBody>
          <a:bodyPr wrap="square">
            <a:spAutoFit/>
          </a:bodyPr>
          <a:lstStyle/>
          <a:p>
            <a:pPr algn="just"/>
            <a:r>
              <a:rPr lang="es-VE" sz="1400" b="1" i="0" dirty="0" smtClean="0">
                <a:solidFill>
                  <a:srgbClr val="C31427"/>
                </a:solidFill>
                <a:effectLst/>
                <a:latin typeface="Mulish-Bold"/>
              </a:rPr>
              <a:t>FIGURA 2. </a:t>
            </a:r>
            <a:r>
              <a:rPr lang="es-VE" sz="1400" b="0" i="0" dirty="0" smtClean="0">
                <a:solidFill>
                  <a:srgbClr val="000000"/>
                </a:solidFill>
                <a:effectLst/>
                <a:latin typeface="IBMPlexSans-Regular"/>
              </a:rPr>
              <a:t>(a) La luz que pasa a través de una puerta hace un contorno nítido en el suelo. Dado que la longitud de onda de la luz es muy pequeña comparada con el tamaño de la puerta, actúa como un rayo. (b) Las ondas sonoras se curvan hacia todas las partes de la habitación, un efecto de onda, porque su longitud de onda es similar al tamaño de la puerta.</a:t>
            </a:r>
          </a:p>
        </p:txBody>
      </p:sp>
    </p:spTree>
    <p:extLst>
      <p:ext uri="{BB962C8B-B14F-4D97-AF65-F5344CB8AC3E}">
        <p14:creationId xmlns:p14="http://schemas.microsoft.com/office/powerpoint/2010/main" val="3897678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826834"/>
            <a:ext cx="7488832" cy="2031325"/>
          </a:xfrm>
          <a:prstGeom prst="rect">
            <a:avLst/>
          </a:prstGeom>
        </p:spPr>
        <p:txBody>
          <a:bodyPr wrap="square">
            <a:spAutoFit/>
          </a:bodyPr>
          <a:lstStyle/>
          <a:p>
            <a:pPr algn="just"/>
            <a:r>
              <a:rPr lang="es-VE" b="0" i="0" dirty="0" smtClean="0">
                <a:solidFill>
                  <a:srgbClr val="000000"/>
                </a:solidFill>
                <a:effectLst/>
                <a:latin typeface="IBMPlexSerif-Regular"/>
              </a:rPr>
              <a:t>Si hacemos pasar la luz a través de aberturas más pequeñas, como rendijas, podemos utilizar el principio de Huygens para comprender que la luz se curva como lo hace el sonido (</a:t>
            </a:r>
            <a:r>
              <a:rPr lang="es-VE" b="0" i="0" dirty="0" smtClean="0">
                <a:solidFill>
                  <a:srgbClr val="027EB5"/>
                </a:solidFill>
                <a:effectLst/>
                <a:latin typeface="IBMPlexSerif-Regular"/>
              </a:rPr>
              <a:t>Figura 3.</a:t>
            </a:r>
            <a:r>
              <a:rPr lang="es-VE" b="0" i="0" dirty="0" smtClean="0">
                <a:solidFill>
                  <a:srgbClr val="000000"/>
                </a:solidFill>
                <a:effectLst/>
                <a:latin typeface="IBMPlexSerif-Regular"/>
              </a:rPr>
              <a:t>). </a:t>
            </a:r>
            <a:r>
              <a:rPr lang="es-VE" b="0" i="1" dirty="0" smtClean="0">
                <a:solidFill>
                  <a:srgbClr val="000000"/>
                </a:solidFill>
                <a:effectLst/>
                <a:latin typeface="IBMPlexSerif-Regular"/>
              </a:rPr>
              <a:t>La curvatura de una</a:t>
            </a:r>
            <a:br>
              <a:rPr lang="es-VE" b="0" i="1" dirty="0" smtClean="0">
                <a:solidFill>
                  <a:srgbClr val="000000"/>
                </a:solidFill>
                <a:effectLst/>
                <a:latin typeface="IBMPlexSerif-Regular"/>
              </a:rPr>
            </a:br>
            <a:r>
              <a:rPr lang="es-VE" b="0" i="1" dirty="0" smtClean="0">
                <a:solidFill>
                  <a:srgbClr val="000000"/>
                </a:solidFill>
                <a:effectLst/>
                <a:latin typeface="IBMPlexSerif-Regular"/>
              </a:rPr>
              <a:t>onda alrededor de los bordes de una abertura o de un obstáculo se llama difracción. </a:t>
            </a:r>
            <a:r>
              <a:rPr lang="es-VE" b="0" i="0" dirty="0" smtClean="0">
                <a:solidFill>
                  <a:srgbClr val="000000"/>
                </a:solidFill>
                <a:effectLst/>
                <a:latin typeface="IBMPlexSerif-Regular"/>
              </a:rPr>
              <a:t>La difracción es una característica de las ondas y se produce para todos los tipos de ondas. Si se observa la difracción en algún fenómeno, es una prueba de que el fenómeno es una onda. </a:t>
            </a:r>
            <a:endParaRPr lang="es-V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362" y="2924944"/>
            <a:ext cx="4649886" cy="221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827584" y="5283785"/>
            <a:ext cx="7488832" cy="1169551"/>
          </a:xfrm>
          <a:prstGeom prst="rect">
            <a:avLst/>
          </a:prstGeom>
        </p:spPr>
        <p:txBody>
          <a:bodyPr wrap="square">
            <a:spAutoFit/>
          </a:bodyPr>
          <a:lstStyle/>
          <a:p>
            <a:pPr algn="just"/>
            <a:r>
              <a:rPr lang="es-VE" sz="1400" b="1" i="0" dirty="0" smtClean="0">
                <a:solidFill>
                  <a:srgbClr val="C31427"/>
                </a:solidFill>
                <a:effectLst/>
                <a:latin typeface="Mulish-Bold"/>
              </a:rPr>
              <a:t>FIGURA 3. </a:t>
            </a:r>
            <a:r>
              <a:rPr lang="es-VE" sz="1400" b="0" i="0" dirty="0" smtClean="0">
                <a:solidFill>
                  <a:srgbClr val="000000"/>
                </a:solidFill>
                <a:effectLst/>
                <a:latin typeface="IBMPlexSans-Regular"/>
              </a:rPr>
              <a:t>El principio de Huygens aplicado a un frente de onda plano que choca con una abertura. Los bordes del frente de onda se doblan después de pasar por la abertura, un proceso llamado difracción. La cantidad de curvatura es más extrema para una abertura pequeña, lo que concuerda con el hecho de que las características de las ondas son más notables para las interacciones con objetos del mismo tamaño que la longitud de onda.</a:t>
            </a:r>
            <a:r>
              <a:rPr lang="es-VE" sz="1400" dirty="0" smtClean="0"/>
              <a:t> </a:t>
            </a:r>
            <a:endParaRPr lang="es-VE" sz="1400" dirty="0"/>
          </a:p>
        </p:txBody>
      </p:sp>
    </p:spTree>
    <p:extLst>
      <p:ext uri="{BB962C8B-B14F-4D97-AF65-F5344CB8AC3E}">
        <p14:creationId xmlns:p14="http://schemas.microsoft.com/office/powerpoint/2010/main" val="2414337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7798" y="1124744"/>
            <a:ext cx="7490626" cy="369332"/>
          </a:xfrm>
          <a:prstGeom prst="rect">
            <a:avLst/>
          </a:prstGeom>
        </p:spPr>
        <p:txBody>
          <a:bodyPr wrap="square">
            <a:spAutoFit/>
          </a:bodyPr>
          <a:lstStyle/>
          <a:p>
            <a:r>
              <a:rPr lang="es-VE" b="1" i="0" dirty="0" smtClean="0">
                <a:solidFill>
                  <a:srgbClr val="00819A"/>
                </a:solidFill>
                <a:effectLst/>
                <a:latin typeface="Mulish-SemiBold"/>
              </a:rPr>
              <a:t>Interferencia de doble rendija de Young</a:t>
            </a:r>
            <a:r>
              <a:rPr lang="es-VE" dirty="0" smtClean="0"/>
              <a:t> </a:t>
            </a:r>
            <a:endParaRPr lang="es-VE" dirty="0"/>
          </a:p>
        </p:txBody>
      </p:sp>
      <p:sp>
        <p:nvSpPr>
          <p:cNvPr id="3" name="2 Rectángulo"/>
          <p:cNvSpPr/>
          <p:nvPr/>
        </p:nvSpPr>
        <p:spPr>
          <a:xfrm>
            <a:off x="827584" y="1522527"/>
            <a:ext cx="7560840" cy="3046988"/>
          </a:xfrm>
          <a:prstGeom prst="rect">
            <a:avLst/>
          </a:prstGeom>
        </p:spPr>
        <p:txBody>
          <a:bodyPr wrap="square">
            <a:spAutoFit/>
          </a:bodyPr>
          <a:lstStyle/>
          <a:p>
            <a:pPr algn="just"/>
            <a:r>
              <a:rPr lang="es-VE" sz="1600" b="0" i="0" dirty="0" smtClean="0">
                <a:solidFill>
                  <a:srgbClr val="000000"/>
                </a:solidFill>
                <a:effectLst/>
                <a:latin typeface="IBMPlexSerif-Regular"/>
              </a:rPr>
              <a:t>El físico holandés Christiaan Huygens (1629-1695) pensaba que la luz era una onda, pero Isaac Newton no pensaba así. Newton pensaba que había otras explicaciones para el color y para los efectos de interferencia y difracción que eran observables en esa época.</a:t>
            </a:r>
          </a:p>
          <a:p>
            <a:pPr algn="just"/>
            <a:endParaRPr lang="es-VE" sz="1600" b="0" i="0" dirty="0" smtClean="0">
              <a:solidFill>
                <a:srgbClr val="000000"/>
              </a:solidFill>
              <a:effectLst/>
              <a:latin typeface="IBMPlexSerif-Regular"/>
            </a:endParaRPr>
          </a:p>
          <a:p>
            <a:pPr algn="just"/>
            <a:r>
              <a:rPr lang="es-VE" sz="1600" b="0" i="0" dirty="0" smtClean="0">
                <a:solidFill>
                  <a:srgbClr val="000000"/>
                </a:solidFill>
                <a:effectLst/>
                <a:latin typeface="IBMPlexSerif-Regular"/>
              </a:rPr>
              <a:t>Debido a la enorme reputación de Newton, su opinión prevaleció en general; el hecho de que el principio de Huygens funcionara no se consideró una prueba directa que demostrara que la luz es una onda. </a:t>
            </a:r>
          </a:p>
          <a:p>
            <a:pPr algn="just"/>
            <a:endParaRPr lang="es-VE" sz="1600" dirty="0">
              <a:solidFill>
                <a:srgbClr val="000000"/>
              </a:solidFill>
              <a:latin typeface="IBMPlexSerif-Regular"/>
            </a:endParaRPr>
          </a:p>
          <a:p>
            <a:pPr algn="just"/>
            <a:r>
              <a:rPr lang="es-VE" sz="1600" b="0" i="0" dirty="0" smtClean="0">
                <a:solidFill>
                  <a:srgbClr val="000000"/>
                </a:solidFill>
                <a:effectLst/>
                <a:latin typeface="IBMPlexSerif-Regular"/>
              </a:rPr>
              <a:t>La aceptación del carácter ondulatorio de la luz llegó muchos años después, en 1801, cuando el físico y médico inglés Thomas Young (1773-1829) demostró la interferencia óptica con su ya clásico experimento de la doble rendija.</a:t>
            </a:r>
          </a:p>
        </p:txBody>
      </p:sp>
    </p:spTree>
    <p:extLst>
      <p:ext uri="{BB962C8B-B14F-4D97-AF65-F5344CB8AC3E}">
        <p14:creationId xmlns:p14="http://schemas.microsoft.com/office/powerpoint/2010/main" val="4060882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612845"/>
            <a:ext cx="7560840" cy="2308324"/>
          </a:xfrm>
          <a:prstGeom prst="rect">
            <a:avLst/>
          </a:prstGeom>
        </p:spPr>
        <p:txBody>
          <a:bodyPr wrap="square">
            <a:spAutoFit/>
          </a:bodyPr>
          <a:lstStyle/>
          <a:p>
            <a:pPr algn="just"/>
            <a:r>
              <a:rPr lang="es-VE" sz="1600" b="0" i="0" dirty="0" smtClean="0">
                <a:solidFill>
                  <a:srgbClr val="000000"/>
                </a:solidFill>
                <a:effectLst/>
                <a:latin typeface="IBMPlexSerif-Regular"/>
              </a:rPr>
              <a:t>Si no hubiera una sino dos fuentes de ondas, se podría hacer que las ondas interfirieran, como en el caso de las ondas sobre el agua. Si la luz es una onda electromagnética, debe presentar efectos de interferencia bajo circunstancias adecuadas. En el experimento de Young, la luz solar pasaba a través de un agujero de alfiler en una tabla. El rayo emergente incidía sobre dos agujeros en una segunda tabla. La luz que emanaba de los dos agujeros de alfiler caía entonces sobre una pantalla en la que se observaba un patrón de puntos brillantes y oscuros. Este patrón, llamado franjas, solo puede explicarse a través de la interferencia, un fenómeno ondulatorio.</a:t>
            </a:r>
            <a:r>
              <a:rPr lang="es-VE" sz="1600" dirty="0" smtClean="0"/>
              <a:t> </a:t>
            </a:r>
            <a:endParaRPr lang="es-VE"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140968"/>
            <a:ext cx="1503365" cy="223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827584" y="5498648"/>
            <a:ext cx="7560840" cy="738664"/>
          </a:xfrm>
          <a:prstGeom prst="rect">
            <a:avLst/>
          </a:prstGeom>
        </p:spPr>
        <p:txBody>
          <a:bodyPr wrap="square">
            <a:spAutoFit/>
          </a:bodyPr>
          <a:lstStyle/>
          <a:p>
            <a:r>
              <a:rPr lang="es-VE" sz="1400" b="1" i="0" dirty="0" smtClean="0">
                <a:solidFill>
                  <a:srgbClr val="C31427"/>
                </a:solidFill>
                <a:effectLst/>
                <a:latin typeface="Mulish-Bold"/>
              </a:rPr>
              <a:t>FIGURA 4. </a:t>
            </a:r>
            <a:r>
              <a:rPr lang="es-VE" sz="1400" b="0" i="0" dirty="0" smtClean="0">
                <a:solidFill>
                  <a:srgbClr val="000000"/>
                </a:solidFill>
                <a:effectLst/>
                <a:latin typeface="IBMPlexSans-Regular"/>
              </a:rPr>
              <a:t>Fotografía de un patrón de interferencia producido por ondas de agua circulares en un tanque de ondulaciones. Dos finos émbolos vibran hacia arriba y hacia abajo en fase en la superficie del agua. De cada émbolo, se producen y emanan ondas de agua circulares.</a:t>
            </a:r>
            <a:r>
              <a:rPr lang="es-VE" sz="1400" dirty="0" smtClean="0"/>
              <a:t> </a:t>
            </a:r>
            <a:endParaRPr lang="es-VE" sz="1400" dirty="0"/>
          </a:p>
        </p:txBody>
      </p:sp>
    </p:spTree>
    <p:extLst>
      <p:ext uri="{BB962C8B-B14F-4D97-AF65-F5344CB8AC3E}">
        <p14:creationId xmlns:p14="http://schemas.microsoft.com/office/powerpoint/2010/main" val="1340501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13 Rectángulo"/>
              <p:cNvSpPr/>
              <p:nvPr/>
            </p:nvSpPr>
            <p:spPr>
              <a:xfrm>
                <a:off x="827584" y="620688"/>
                <a:ext cx="7488832" cy="1815882"/>
              </a:xfrm>
              <a:prstGeom prst="rect">
                <a:avLst/>
              </a:prstGeom>
            </p:spPr>
            <p:txBody>
              <a:bodyPr wrap="square">
                <a:spAutoFit/>
              </a:bodyPr>
              <a:lstStyle/>
              <a:p>
                <a:pPr lvl="0" algn="just"/>
                <a:r>
                  <a:rPr lang="es-VE" sz="1400" dirty="0" smtClean="0">
                    <a:latin typeface="IBMPlexSans-Regular"/>
                  </a:rPr>
                  <a:t>Podemos analizar la interferencia de doble rendija con la ayuda de la </a:t>
                </a:r>
                <a:r>
                  <a:rPr lang="es-VE" sz="1400" dirty="0" smtClean="0">
                    <a:solidFill>
                      <a:srgbClr val="00B0F0"/>
                    </a:solidFill>
                    <a:latin typeface="IBMPlexSans-Regular"/>
                  </a:rPr>
                  <a:t>Figura 5</a:t>
                </a:r>
                <a:r>
                  <a:rPr lang="es-VE" sz="1400" dirty="0" smtClean="0">
                    <a:solidFill>
                      <a:srgbClr val="FF0000"/>
                    </a:solidFill>
                    <a:latin typeface="IBMPlexSans-Regular"/>
                  </a:rPr>
                  <a:t>.</a:t>
                </a:r>
                <a:r>
                  <a:rPr lang="es-VE" sz="1400" dirty="0" smtClean="0">
                    <a:latin typeface="IBMPlexSans-Regular"/>
                  </a:rPr>
                  <a:t>, que representa un aparato análogo al de Young. La luz de una fuente monocromática incide en una rendija S</a:t>
                </a:r>
                <a:r>
                  <a:rPr lang="es-VE" sz="1400" baseline="-25000" dirty="0" smtClean="0">
                    <a:latin typeface="IBMPlexSans-Regular"/>
                  </a:rPr>
                  <a:t>o</a:t>
                </a:r>
                <a:r>
                  <a:rPr lang="es-VE" sz="1400" dirty="0" smtClean="0">
                    <a:latin typeface="IBMPlexSans-Regular"/>
                  </a:rPr>
                  <a:t>. La luz que emana de S</a:t>
                </a:r>
                <a:r>
                  <a:rPr lang="es-VE" sz="1400" baseline="-25000" dirty="0" smtClean="0">
                    <a:latin typeface="IBMPlexSans-Regular"/>
                  </a:rPr>
                  <a:t>o </a:t>
                </a:r>
                <a:r>
                  <a:rPr lang="es-VE" sz="1400" dirty="0" smtClean="0">
                    <a:latin typeface="IBMPlexSans-Regular"/>
                  </a:rPr>
                  <a:t>incidente en otras dos rendijas S</a:t>
                </a:r>
                <a:r>
                  <a:rPr lang="es-VE" sz="1400" baseline="-25000" dirty="0" smtClean="0">
                    <a:latin typeface="IBMPlexSans-Regular"/>
                  </a:rPr>
                  <a:t>1</a:t>
                </a:r>
                <a:r>
                  <a:rPr lang="es-VE" sz="1400" dirty="0" smtClean="0">
                    <a:latin typeface="IBMPlexSans-Regular"/>
                  </a:rPr>
                  <a:t> y S</a:t>
                </a:r>
                <a:r>
                  <a:rPr lang="es-VE" sz="1400" baseline="-25000" dirty="0" smtClean="0">
                    <a:latin typeface="IBMPlexSans-Regular"/>
                  </a:rPr>
                  <a:t>2</a:t>
                </a:r>
                <a:r>
                  <a:rPr lang="es-VE" sz="1400" dirty="0" smtClean="0">
                    <a:latin typeface="IBMPlexSans-Regular"/>
                  </a:rPr>
                  <a:t> que son equidistantes de </a:t>
                </a:r>
                <a:r>
                  <a:rPr lang="es-VE" sz="1400" dirty="0" smtClean="0">
                    <a:solidFill>
                      <a:prstClr val="black"/>
                    </a:solidFill>
                    <a:latin typeface="IBMPlexSans-Regular"/>
                  </a:rPr>
                  <a:t>S</a:t>
                </a:r>
                <a:r>
                  <a:rPr lang="es-VE" sz="1400" baseline="-25000" dirty="0" smtClean="0">
                    <a:solidFill>
                      <a:prstClr val="black"/>
                    </a:solidFill>
                    <a:latin typeface="IBMPlexSans-Regular"/>
                  </a:rPr>
                  <a:t>o</a:t>
                </a:r>
                <a:r>
                  <a:rPr lang="es-VE" sz="1400" dirty="0" smtClean="0">
                    <a:latin typeface="IBMPlexSans-Regular"/>
                  </a:rPr>
                  <a:t> . Un patrón de franjas de interferencia en la pantalla se produce por la luz que emana de S</a:t>
                </a:r>
                <a:r>
                  <a:rPr lang="es-VE" sz="1400" baseline="-25000" dirty="0" smtClean="0">
                    <a:latin typeface="IBMPlexSans-Regular"/>
                  </a:rPr>
                  <a:t>1</a:t>
                </a:r>
                <a:r>
                  <a:rPr lang="es-VE" sz="1400" dirty="0" smtClean="0">
                    <a:latin typeface="IBMPlexSans-Regular"/>
                  </a:rPr>
                  <a:t> y S</a:t>
                </a:r>
                <a:r>
                  <a:rPr lang="es-VE" sz="1400" baseline="-25000" dirty="0" smtClean="0">
                    <a:latin typeface="IBMPlexSans-Regular"/>
                  </a:rPr>
                  <a:t>2</a:t>
                </a:r>
                <a:r>
                  <a:rPr lang="es-VE" sz="1400" dirty="0" smtClean="0">
                    <a:latin typeface="IBMPlexSans-Regular"/>
                  </a:rPr>
                  <a:t>. Se supone que todas las rendijas son tan estrechas que pueden considerarse fuentes puntuales secundarias para las ondículas de Huygens. Las ranuras </a:t>
                </a:r>
                <a:r>
                  <a:rPr lang="es-VE" sz="1400" dirty="0">
                    <a:solidFill>
                      <a:prstClr val="black"/>
                    </a:solidFill>
                    <a:latin typeface="IBMPlexSans-Regular"/>
                  </a:rPr>
                  <a:t>S</a:t>
                </a:r>
                <a:r>
                  <a:rPr lang="es-VE" sz="1400" baseline="-25000" dirty="0">
                    <a:solidFill>
                      <a:prstClr val="black"/>
                    </a:solidFill>
                    <a:latin typeface="IBMPlexSans-Regular"/>
                  </a:rPr>
                  <a:t>1</a:t>
                </a:r>
                <a:r>
                  <a:rPr lang="es-VE" sz="1400" dirty="0">
                    <a:solidFill>
                      <a:prstClr val="black"/>
                    </a:solidFill>
                    <a:latin typeface="IBMPlexSans-Regular"/>
                  </a:rPr>
                  <a:t> y S</a:t>
                </a:r>
                <a:r>
                  <a:rPr lang="es-VE" sz="1400" baseline="-25000" dirty="0">
                    <a:solidFill>
                      <a:prstClr val="black"/>
                    </a:solidFill>
                    <a:latin typeface="IBMPlexSans-Regular"/>
                  </a:rPr>
                  <a:t>2</a:t>
                </a:r>
                <a:r>
                  <a:rPr lang="es-VE" sz="1400" dirty="0">
                    <a:solidFill>
                      <a:prstClr val="black"/>
                    </a:solidFill>
                    <a:latin typeface="IBMPlexSans-Regular"/>
                  </a:rPr>
                  <a:t> </a:t>
                </a:r>
                <a:r>
                  <a:rPr lang="es-VE" sz="1400" dirty="0" smtClean="0">
                    <a:latin typeface="IBMPlexSans-Regular"/>
                  </a:rPr>
                  <a:t> están a una distancia d ( </a:t>
                </a:r>
                <a:r>
                  <a:rPr lang="es-VE" sz="1400" dirty="0" smtClean="0">
                    <a:latin typeface="IBMPlexSans-Regular"/>
                    <a:sym typeface="Symbol"/>
                  </a:rPr>
                  <a:t> 1mm</a:t>
                </a:r>
                <a:r>
                  <a:rPr lang="es-VE" sz="1400" dirty="0" smtClean="0">
                    <a:latin typeface="IBMPlexSans-Regular"/>
                  </a:rPr>
                  <a:t>), y la distancia entre la pantalla y las rendijas es D</a:t>
                </a:r>
                <a14:m>
                  <m:oMath xmlns:m="http://schemas.openxmlformats.org/officeDocument/2006/math">
                    <m:r>
                      <a:rPr lang="es-VE" sz="1400" b="0" i="0" smtClean="0">
                        <a:latin typeface="Cambria Math"/>
                        <a:sym typeface="Symbol"/>
                      </a:rPr>
                      <m:t>(</m:t>
                    </m:r>
                    <m:r>
                      <a:rPr lang="es-VE" sz="1400" i="1" smtClean="0">
                        <a:latin typeface="Cambria Math"/>
                        <a:sym typeface="Symbol"/>
                      </a:rPr>
                      <m:t></m:t>
                    </m:r>
                    <m:r>
                      <a:rPr lang="es-VE" sz="1400" b="0" i="1" smtClean="0">
                        <a:latin typeface="Cambria Math"/>
                        <a:sym typeface="Symbol"/>
                      </a:rPr>
                      <m:t> 1</m:t>
                    </m:r>
                    <m:r>
                      <a:rPr lang="es-VE" sz="1400" b="0" i="1" smtClean="0">
                        <a:latin typeface="Cambria Math"/>
                        <a:sym typeface="Symbol"/>
                      </a:rPr>
                      <m:t>𝑚</m:t>
                    </m:r>
                    <m:r>
                      <a:rPr lang="es-VE" sz="1400" b="0" i="1" smtClean="0">
                        <a:latin typeface="Cambria Math"/>
                        <a:sym typeface="Symbol"/>
                      </a:rPr>
                      <m:t> )</m:t>
                    </m:r>
                  </m:oMath>
                </a14:m>
                <a:r>
                  <a:rPr lang="es-VE" sz="1400" dirty="0" smtClean="0">
                    <a:latin typeface="IBMPlexSans-Regular"/>
                  </a:rPr>
                  <a:t>, que es mucho mayor que d</a:t>
                </a:r>
                <a:endParaRPr lang="es-VE" sz="1400" dirty="0">
                  <a:latin typeface="IBMPlexSans-Regular"/>
                </a:endParaRPr>
              </a:p>
            </p:txBody>
          </p:sp>
        </mc:Choice>
        <mc:Fallback xmlns="">
          <p:sp>
            <p:nvSpPr>
              <p:cNvPr id="14" name="13 Rectángulo"/>
              <p:cNvSpPr>
                <a:spLocks noRot="1" noChangeAspect="1" noMove="1" noResize="1" noEditPoints="1" noAdjustHandles="1" noChangeArrowheads="1" noChangeShapeType="1" noTextEdit="1"/>
              </p:cNvSpPr>
              <p:nvPr/>
            </p:nvSpPr>
            <p:spPr>
              <a:xfrm>
                <a:off x="827584" y="620688"/>
                <a:ext cx="7488832" cy="1815882"/>
              </a:xfrm>
              <a:prstGeom prst="rect">
                <a:avLst/>
              </a:prstGeom>
              <a:blipFill rotWithShape="1">
                <a:blip r:embed="rId2"/>
                <a:stretch>
                  <a:fillRect l="-244" t="-671" r="-244" b="-2013"/>
                </a:stretch>
              </a:blipFill>
            </p:spPr>
            <p:txBody>
              <a:bodyPr/>
              <a:lstStyle/>
              <a:p>
                <a:r>
                  <a:rPr lang="es-VE">
                    <a:noFill/>
                  </a:rPr>
                  <a:t> </a:t>
                </a:r>
              </a:p>
            </p:txBody>
          </p:sp>
        </mc:Fallback>
      </mc:AlternateContent>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420888"/>
            <a:ext cx="4968551" cy="3072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Rectángulo"/>
          <p:cNvSpPr/>
          <p:nvPr/>
        </p:nvSpPr>
        <p:spPr>
          <a:xfrm>
            <a:off x="827584" y="5426640"/>
            <a:ext cx="7344816" cy="738664"/>
          </a:xfrm>
          <a:prstGeom prst="rect">
            <a:avLst/>
          </a:prstGeom>
        </p:spPr>
        <p:txBody>
          <a:bodyPr wrap="square">
            <a:spAutoFit/>
          </a:bodyPr>
          <a:lstStyle/>
          <a:p>
            <a:pPr algn="just"/>
            <a:r>
              <a:rPr lang="es-VE" sz="1400" dirty="0" smtClean="0">
                <a:solidFill>
                  <a:srgbClr val="FF0000"/>
                </a:solidFill>
              </a:rPr>
              <a:t>FIGURA 5. </a:t>
            </a:r>
            <a:r>
              <a:rPr lang="es-VE" sz="1400" dirty="0" smtClean="0"/>
              <a:t>El experimento de interferencia de doble rendija utilizando luz monocromática y rendijas  estrechas. Franjas producidas por la interferencia de las ondas de Huygens de las rendijas y se observan en la pantalla.</a:t>
            </a:r>
            <a:endParaRPr lang="es-VE" sz="1400" dirty="0"/>
          </a:p>
        </p:txBody>
      </p:sp>
    </p:spTree>
    <p:extLst>
      <p:ext uri="{BB962C8B-B14F-4D97-AF65-F5344CB8AC3E}">
        <p14:creationId xmlns:p14="http://schemas.microsoft.com/office/powerpoint/2010/main" val="4070548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TotalTime>
  <Words>2852</Words>
  <Application>Microsoft Office PowerPoint</Application>
  <PresentationFormat>Presentación en pantalla (4:3)</PresentationFormat>
  <Paragraphs>101</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Difracción de Rayos 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Difracción de Rayos X</dc:title>
  <dc:creator>uneg</dc:creator>
  <cp:lastModifiedBy>uneg</cp:lastModifiedBy>
  <cp:revision>45</cp:revision>
  <dcterms:created xsi:type="dcterms:W3CDTF">2024-01-24T00:55:02Z</dcterms:created>
  <dcterms:modified xsi:type="dcterms:W3CDTF">2024-02-10T12:33:02Z</dcterms:modified>
</cp:coreProperties>
</file>